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9"/>
  </p:notesMasterIdLst>
  <p:handoutMasterIdLst>
    <p:handoutMasterId r:id="rId30"/>
  </p:handoutMasterIdLst>
  <p:sldIdLst>
    <p:sldId id="276" r:id="rId4"/>
    <p:sldId id="339" r:id="rId5"/>
    <p:sldId id="320" r:id="rId6"/>
    <p:sldId id="322" r:id="rId7"/>
    <p:sldId id="324" r:id="rId8"/>
    <p:sldId id="325" r:id="rId9"/>
    <p:sldId id="326" r:id="rId10"/>
    <p:sldId id="327" r:id="rId11"/>
    <p:sldId id="340" r:id="rId12"/>
    <p:sldId id="346" r:id="rId13"/>
    <p:sldId id="329" r:id="rId14"/>
    <p:sldId id="341" r:id="rId15"/>
    <p:sldId id="342" r:id="rId16"/>
    <p:sldId id="347" r:id="rId17"/>
    <p:sldId id="343" r:id="rId18"/>
    <p:sldId id="344" r:id="rId19"/>
    <p:sldId id="345" r:id="rId20"/>
    <p:sldId id="328" r:id="rId21"/>
    <p:sldId id="331" r:id="rId22"/>
    <p:sldId id="332" r:id="rId23"/>
    <p:sldId id="323" r:id="rId24"/>
    <p:sldId id="337" r:id="rId25"/>
    <p:sldId id="336" r:id="rId26"/>
    <p:sldId id="338" r:id="rId27"/>
    <p:sldId id="274" r:id="rId28"/>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39"/>
            <p14:sldId id="320"/>
            <p14:sldId id="322"/>
            <p14:sldId id="324"/>
            <p14:sldId id="325"/>
            <p14:sldId id="326"/>
            <p14:sldId id="327"/>
            <p14:sldId id="340"/>
            <p14:sldId id="346"/>
            <p14:sldId id="329"/>
            <p14:sldId id="341"/>
            <p14:sldId id="342"/>
            <p14:sldId id="347"/>
            <p14:sldId id="343"/>
            <p14:sldId id="344"/>
            <p14:sldId id="345"/>
            <p14:sldId id="328"/>
            <p14:sldId id="331"/>
            <p14:sldId id="332"/>
            <p14:sldId id="323"/>
            <p14:sldId id="337"/>
            <p14:sldId id="336"/>
            <p14:sldId id="338"/>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9402"/>
    <a:srgbClr val="F6FDA3"/>
    <a:srgbClr val="40C245"/>
    <a:srgbClr val="FFCCFF"/>
    <a:srgbClr val="DBDBE4"/>
    <a:srgbClr val="DFDFDF"/>
    <a:srgbClr val="5B9BD5"/>
    <a:srgbClr val="0000FF"/>
    <a:srgbClr val="E8FF2E"/>
    <a:srgbClr val="0F12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12" autoAdjust="0"/>
  </p:normalViewPr>
  <p:slideViewPr>
    <p:cSldViewPr>
      <p:cViewPr varScale="1">
        <p:scale>
          <a:sx n="33" d="100"/>
          <a:sy n="33" d="100"/>
        </p:scale>
        <p:origin x="136" y="72"/>
      </p:cViewPr>
      <p:guideLst/>
    </p:cSldViewPr>
  </p:slideViewPr>
  <p:outlineViewPr>
    <p:cViewPr>
      <p:scale>
        <a:sx n="33" d="100"/>
        <a:sy n="33" d="100"/>
      </p:scale>
      <p:origin x="0" y="-9414"/>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H"/>
              <a:t>FCC-ee</a:t>
            </a:r>
            <a:r>
              <a:rPr lang="fr-CH" baseline="0"/>
              <a:t> H [MW]</a:t>
            </a:r>
            <a:endParaRPr lang="fr-CH"/>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cat>
            <c:strRef>
              <c:f>'TABELLE FCC WEEK 2022'!$A$12:$A$19</c:f>
              <c:strCache>
                <c:ptCount val="8"/>
                <c:pt idx="0">
                  <c:v>PA</c:v>
                </c:pt>
                <c:pt idx="1">
                  <c:v>PB</c:v>
                </c:pt>
                <c:pt idx="2">
                  <c:v>PD</c:v>
                </c:pt>
                <c:pt idx="3">
                  <c:v>PF</c:v>
                </c:pt>
                <c:pt idx="4">
                  <c:v>PG</c:v>
                </c:pt>
                <c:pt idx="5">
                  <c:v>PH</c:v>
                </c:pt>
                <c:pt idx="6">
                  <c:v>PJ</c:v>
                </c:pt>
                <c:pt idx="7">
                  <c:v>PL</c:v>
                </c:pt>
              </c:strCache>
            </c:strRef>
          </c:cat>
          <c:val>
            <c:numRef>
              <c:f>'TABELLE FCC WEEK 2022'!$D$12:$D$19</c:f>
              <c:numCache>
                <c:formatCode>0</c:formatCode>
                <c:ptCount val="8"/>
                <c:pt idx="0">
                  <c:v>20.497613009400546</c:v>
                </c:pt>
                <c:pt idx="1">
                  <c:v>14.497613009400547</c:v>
                </c:pt>
                <c:pt idx="2">
                  <c:v>14.497613009400547</c:v>
                </c:pt>
                <c:pt idx="3">
                  <c:v>14.497613009400547</c:v>
                </c:pt>
                <c:pt idx="4">
                  <c:v>20.497613009400546</c:v>
                </c:pt>
                <c:pt idx="5">
                  <c:v>14.497613009400547</c:v>
                </c:pt>
                <c:pt idx="6">
                  <c:v>14.497613009400547</c:v>
                </c:pt>
                <c:pt idx="7">
                  <c:v>180.34530240833649</c:v>
                </c:pt>
              </c:numCache>
            </c:numRef>
          </c:val>
          <c:extLst>
            <c:ext xmlns:c16="http://schemas.microsoft.com/office/drawing/2014/chart" uri="{C3380CC4-5D6E-409C-BE32-E72D297353CC}">
              <c16:uniqueId val="{00000000-A6E0-4375-AB13-BC050044649D}"/>
            </c:ext>
          </c:extLst>
        </c:ser>
        <c:dLbls>
          <c:showLegendKey val="0"/>
          <c:showVal val="0"/>
          <c:showCatName val="0"/>
          <c:showSerName val="0"/>
          <c:showPercent val="0"/>
          <c:showBubbleSize val="0"/>
        </c:dLbls>
        <c:gapWidth val="219"/>
        <c:overlap val="-27"/>
        <c:axId val="1635729216"/>
        <c:axId val="1635723392"/>
      </c:barChart>
      <c:catAx>
        <c:axId val="1635729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35723392"/>
        <c:crosses val="autoZero"/>
        <c:auto val="1"/>
        <c:lblAlgn val="ctr"/>
        <c:lblOffset val="100"/>
        <c:noMultiLvlLbl val="0"/>
      </c:catAx>
      <c:valAx>
        <c:axId val="16357233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357292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H"/>
              <a:t>FCC-ee ttbar [MW]</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spPr>
            <a:solidFill>
              <a:schemeClr val="accent1"/>
            </a:solidFill>
            <a:ln>
              <a:noFill/>
            </a:ln>
            <a:effectLst/>
          </c:spPr>
          <c:invertIfNegative val="0"/>
          <c:cat>
            <c:strRef>
              <c:f>'TABELLE FCC WEEK 2022'!$A$12:$A$19</c:f>
              <c:strCache>
                <c:ptCount val="8"/>
                <c:pt idx="0">
                  <c:v>PA</c:v>
                </c:pt>
                <c:pt idx="1">
                  <c:v>PB</c:v>
                </c:pt>
                <c:pt idx="2">
                  <c:v>PD</c:v>
                </c:pt>
                <c:pt idx="3">
                  <c:v>PF</c:v>
                </c:pt>
                <c:pt idx="4">
                  <c:v>PG</c:v>
                </c:pt>
                <c:pt idx="5">
                  <c:v>PH</c:v>
                </c:pt>
                <c:pt idx="6">
                  <c:v>PJ</c:v>
                </c:pt>
                <c:pt idx="7">
                  <c:v>PL</c:v>
                </c:pt>
              </c:strCache>
            </c:strRef>
          </c:cat>
          <c:val>
            <c:numRef>
              <c:f>'TABELLE FCC WEEK 2022'!$E$12:$E$19</c:f>
              <c:numCache>
                <c:formatCode>0</c:formatCode>
                <c:ptCount val="8"/>
                <c:pt idx="0">
                  <c:v>28.128491291535486</c:v>
                </c:pt>
                <c:pt idx="1">
                  <c:v>22.128491291535486</c:v>
                </c:pt>
                <c:pt idx="2">
                  <c:v>22.128491291535486</c:v>
                </c:pt>
                <c:pt idx="3">
                  <c:v>22.128491291535486</c:v>
                </c:pt>
                <c:pt idx="4">
                  <c:v>28.128491291535486</c:v>
                </c:pt>
                <c:pt idx="5">
                  <c:v>141.43710493089708</c:v>
                </c:pt>
                <c:pt idx="6">
                  <c:v>22.128491291535486</c:v>
                </c:pt>
                <c:pt idx="7">
                  <c:v>101.66756705110987</c:v>
                </c:pt>
              </c:numCache>
            </c:numRef>
          </c:val>
          <c:extLst>
            <c:ext xmlns:c16="http://schemas.microsoft.com/office/drawing/2014/chart" uri="{C3380CC4-5D6E-409C-BE32-E72D297353CC}">
              <c16:uniqueId val="{00000000-C9A1-4887-8315-1383131373C9}"/>
            </c:ext>
          </c:extLst>
        </c:ser>
        <c:dLbls>
          <c:showLegendKey val="0"/>
          <c:showVal val="0"/>
          <c:showCatName val="0"/>
          <c:showSerName val="0"/>
          <c:showPercent val="0"/>
          <c:showBubbleSize val="0"/>
        </c:dLbls>
        <c:gapWidth val="219"/>
        <c:overlap val="-27"/>
        <c:axId val="1416861360"/>
        <c:axId val="1416860944"/>
      </c:barChart>
      <c:catAx>
        <c:axId val="1416861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16860944"/>
        <c:crosses val="autoZero"/>
        <c:auto val="1"/>
        <c:lblAlgn val="ctr"/>
        <c:lblOffset val="100"/>
        <c:noMultiLvlLbl val="0"/>
      </c:catAx>
      <c:valAx>
        <c:axId val="141686094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168613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01/06/2022</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01.06.2022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18106119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 id="2147483669" r:id="rId1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4"/>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4.png"/><Relationship Id="rId1" Type="http://schemas.openxmlformats.org/officeDocument/2006/relationships/slideLayout" Target="../slideLayouts/slideLayout8.xml"/><Relationship Id="rId5" Type="http://schemas.openxmlformats.org/officeDocument/2006/relationships/image" Target="../media/image29.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services-rte.com/en/learn-more-about-our-services/connect-your-consumption-facilities.html" TargetMode="External"/><Relationship Id="rId1" Type="http://schemas.openxmlformats.org/officeDocument/2006/relationships/slideLayout" Target="../slideLayouts/slideLayout8.xml"/><Relationship Id="rId4" Type="http://schemas.openxmlformats.org/officeDocument/2006/relationships/hyperlink" Target="https://www.services-rte.com/files/live/sites/services-rte/files/documentsLibrary/01-01-18%20article%201-4%20Fiche%20Donnees_f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services-rte.com/files/live/sites/services-rte/files/documentsLibrary/DTR%201.4.1%20Proc%C3%A9dure%20Racc%20Conso%20L342-2%20v19%2010%2017_fr" TargetMode="External"/><Relationship Id="rId1" Type="http://schemas.openxmlformats.org/officeDocument/2006/relationships/slideLayout" Target="../slideLayouts/slideLayout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EDE803C-5392-4F76-A82B-B066D24E7013}"/>
              </a:ext>
            </a:extLst>
          </p:cNvPr>
          <p:cNvPicPr>
            <a:picLocks noChangeAspect="1"/>
          </p:cNvPicPr>
          <p:nvPr/>
        </p:nvPicPr>
        <p:blipFill>
          <a:blip r:embed="rId2"/>
          <a:stretch>
            <a:fillRect/>
          </a:stretch>
        </p:blipFill>
        <p:spPr>
          <a:xfrm>
            <a:off x="81713" y="4114800"/>
            <a:ext cx="11957887" cy="8693471"/>
          </a:xfrm>
          <a:prstGeom prst="rect">
            <a:avLst/>
          </a:prstGeom>
        </p:spPr>
      </p:pic>
      <p:pic>
        <p:nvPicPr>
          <p:cNvPr id="6" name="Picture 5">
            <a:extLst>
              <a:ext uri="{FF2B5EF4-FFF2-40B4-BE49-F238E27FC236}">
                <a16:creationId xmlns:a16="http://schemas.microsoft.com/office/drawing/2014/main" id="{09C198D6-1736-4E7A-A272-469309CA6997}"/>
              </a:ext>
            </a:extLst>
          </p:cNvPr>
          <p:cNvPicPr>
            <a:picLocks noChangeAspect="1"/>
          </p:cNvPicPr>
          <p:nvPr/>
        </p:nvPicPr>
        <p:blipFill>
          <a:blip r:embed="rId3"/>
          <a:stretch>
            <a:fillRect/>
          </a:stretch>
        </p:blipFill>
        <p:spPr>
          <a:xfrm>
            <a:off x="11968913" y="4572000"/>
            <a:ext cx="11957887" cy="7077291"/>
          </a:xfrm>
          <a:prstGeom prst="rect">
            <a:avLst/>
          </a:prstGeom>
        </p:spPr>
      </p:pic>
      <p:sp>
        <p:nvSpPr>
          <p:cNvPr id="15" name="TextBox 14">
            <a:extLst>
              <a:ext uri="{FF2B5EF4-FFF2-40B4-BE49-F238E27FC236}">
                <a16:creationId xmlns:a16="http://schemas.microsoft.com/office/drawing/2014/main" id="{7BAB8F4A-288B-4A08-80D9-DB9602AA88A5}"/>
              </a:ext>
            </a:extLst>
          </p:cNvPr>
          <p:cNvSpPr txBox="1"/>
          <p:nvPr/>
        </p:nvSpPr>
        <p:spPr>
          <a:xfrm>
            <a:off x="6400800" y="11393269"/>
            <a:ext cx="5257800" cy="646331"/>
          </a:xfrm>
          <a:prstGeom prst="rect">
            <a:avLst/>
          </a:prstGeom>
          <a:solidFill>
            <a:schemeClr val="accent6">
              <a:lumMod val="50000"/>
              <a:lumOff val="50000"/>
            </a:schemeClr>
          </a:solidFill>
        </p:spPr>
        <p:txBody>
          <a:bodyPr wrap="square" rtlCol="0">
            <a:spAutoFit/>
          </a:bodyPr>
          <a:lstStyle/>
          <a:p>
            <a:pPr algn="ctr"/>
            <a:r>
              <a:rPr lang="en-US" b="1" dirty="0">
                <a:solidFill>
                  <a:srgbClr val="FFFFFF"/>
                </a:solidFill>
              </a:rPr>
              <a:t>Closed loop</a:t>
            </a:r>
          </a:p>
        </p:txBody>
      </p:sp>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10</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H – Nominal Supply</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10</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7" name="TextBox 16">
            <a:extLst>
              <a:ext uri="{FF2B5EF4-FFF2-40B4-BE49-F238E27FC236}">
                <a16:creationId xmlns:a16="http://schemas.microsoft.com/office/drawing/2014/main" id="{64B347ED-EE59-4F91-9B92-2FBE9F8820F6}"/>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8" name="Straight Arrow Connector 17">
            <a:extLst>
              <a:ext uri="{FF2B5EF4-FFF2-40B4-BE49-F238E27FC236}">
                <a16:creationId xmlns:a16="http://schemas.microsoft.com/office/drawing/2014/main" id="{CFB838A7-C0D4-4F64-B103-12423C32CC03}"/>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5FD93601-1416-40BB-9643-202DB3A29F53}"/>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8DD7836-731B-4E45-963F-03B3B6048A1E}"/>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spTree>
    <p:extLst>
      <p:ext uri="{BB962C8B-B14F-4D97-AF65-F5344CB8AC3E}">
        <p14:creationId xmlns:p14="http://schemas.microsoft.com/office/powerpoint/2010/main" val="3423144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480BA04-E43A-4219-A934-A651D89B3391}"/>
              </a:ext>
            </a:extLst>
          </p:cNvPr>
          <p:cNvPicPr>
            <a:picLocks noChangeAspect="1"/>
          </p:cNvPicPr>
          <p:nvPr/>
        </p:nvPicPr>
        <p:blipFill>
          <a:blip r:embed="rId2"/>
          <a:stretch>
            <a:fillRect/>
          </a:stretch>
        </p:blipFill>
        <p:spPr>
          <a:xfrm>
            <a:off x="60231" y="4092753"/>
            <a:ext cx="11903169" cy="8785047"/>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11</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H – Loss of one supply</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11</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5" name="Multiplication Sign 14">
            <a:extLst>
              <a:ext uri="{FF2B5EF4-FFF2-40B4-BE49-F238E27FC236}">
                <a16:creationId xmlns:a16="http://schemas.microsoft.com/office/drawing/2014/main" id="{38ADA0A5-8ED0-44E4-80E9-AD956CCF12B5}"/>
              </a:ext>
            </a:extLst>
          </p:cNvPr>
          <p:cNvSpPr/>
          <p:nvPr/>
        </p:nvSpPr>
        <p:spPr>
          <a:xfrm>
            <a:off x="1295400" y="4800600"/>
            <a:ext cx="1143000" cy="1219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1" name="Picture 20">
            <a:extLst>
              <a:ext uri="{FF2B5EF4-FFF2-40B4-BE49-F238E27FC236}">
                <a16:creationId xmlns:a16="http://schemas.microsoft.com/office/drawing/2014/main" id="{A50BB4DD-C96F-42ED-9C84-CEBCB62155E6}"/>
              </a:ext>
            </a:extLst>
          </p:cNvPr>
          <p:cNvPicPr>
            <a:picLocks noChangeAspect="1"/>
          </p:cNvPicPr>
          <p:nvPr/>
        </p:nvPicPr>
        <p:blipFill>
          <a:blip r:embed="rId3"/>
          <a:stretch>
            <a:fillRect/>
          </a:stretch>
        </p:blipFill>
        <p:spPr>
          <a:xfrm>
            <a:off x="11895600" y="4567099"/>
            <a:ext cx="12215812" cy="7144108"/>
          </a:xfrm>
          <a:prstGeom prst="rect">
            <a:avLst/>
          </a:prstGeom>
        </p:spPr>
      </p:pic>
      <p:sp>
        <p:nvSpPr>
          <p:cNvPr id="14" name="TextBox 13">
            <a:extLst>
              <a:ext uri="{FF2B5EF4-FFF2-40B4-BE49-F238E27FC236}">
                <a16:creationId xmlns:a16="http://schemas.microsoft.com/office/drawing/2014/main" id="{6F492618-56FE-48F4-9223-77DC8A03B02E}"/>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6" name="Straight Arrow Connector 15">
            <a:extLst>
              <a:ext uri="{FF2B5EF4-FFF2-40B4-BE49-F238E27FC236}">
                <a16:creationId xmlns:a16="http://schemas.microsoft.com/office/drawing/2014/main" id="{003C23D4-762B-41E3-837F-7A9B02F93557}"/>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BB357D3-2B09-4222-92CC-625711DE4A52}"/>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850734A-B68B-4A13-8A44-0F89F4CE6F75}"/>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cxnSp>
        <p:nvCxnSpPr>
          <p:cNvPr id="20" name="Straight Connector 19">
            <a:extLst>
              <a:ext uri="{FF2B5EF4-FFF2-40B4-BE49-F238E27FC236}">
                <a16:creationId xmlns:a16="http://schemas.microsoft.com/office/drawing/2014/main" id="{CB73085A-B2E2-40D5-A53E-820F7523067F}"/>
              </a:ext>
            </a:extLst>
          </p:cNvPr>
          <p:cNvCxnSpPr>
            <a:cxnSpLocks/>
          </p:cNvCxnSpPr>
          <p:nvPr/>
        </p:nvCxnSpPr>
        <p:spPr>
          <a:xfrm>
            <a:off x="19848474" y="6172200"/>
            <a:ext cx="30480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5B967C7-0A87-4297-A396-ACC109DE6010}"/>
              </a:ext>
            </a:extLst>
          </p:cNvPr>
          <p:cNvSpPr txBox="1"/>
          <p:nvPr/>
        </p:nvSpPr>
        <p:spPr>
          <a:xfrm>
            <a:off x="20345400" y="5638800"/>
            <a:ext cx="3048000" cy="477054"/>
          </a:xfrm>
          <a:prstGeom prst="rect">
            <a:avLst/>
          </a:prstGeom>
          <a:noFill/>
          <a:ln>
            <a:noFill/>
          </a:ln>
        </p:spPr>
        <p:txBody>
          <a:bodyPr wrap="square" rtlCol="0">
            <a:spAutoFit/>
          </a:bodyPr>
          <a:lstStyle/>
          <a:p>
            <a:pPr marL="457200" indent="-457200"/>
            <a:r>
              <a:rPr lang="en-GB" sz="2500" b="1" dirty="0">
                <a:solidFill>
                  <a:srgbClr val="FF0000"/>
                </a:solidFill>
              </a:rPr>
              <a:t>~ 130 MVA</a:t>
            </a:r>
          </a:p>
        </p:txBody>
      </p:sp>
    </p:spTree>
    <p:extLst>
      <p:ext uri="{BB962C8B-B14F-4D97-AF65-F5344CB8AC3E}">
        <p14:creationId xmlns:p14="http://schemas.microsoft.com/office/powerpoint/2010/main" val="121737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641BBBB-A3DE-45BD-B03C-65731C1948A3}"/>
              </a:ext>
            </a:extLst>
          </p:cNvPr>
          <p:cNvPicPr>
            <a:picLocks noChangeAspect="1"/>
          </p:cNvPicPr>
          <p:nvPr/>
        </p:nvPicPr>
        <p:blipFill>
          <a:blip r:embed="rId2"/>
          <a:stretch>
            <a:fillRect/>
          </a:stretch>
        </p:blipFill>
        <p:spPr>
          <a:xfrm>
            <a:off x="81271" y="4089206"/>
            <a:ext cx="11882129" cy="8712394"/>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12</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H – Loss of one branch</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12</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5" name="Multiplication Sign 14">
            <a:extLst>
              <a:ext uri="{FF2B5EF4-FFF2-40B4-BE49-F238E27FC236}">
                <a16:creationId xmlns:a16="http://schemas.microsoft.com/office/drawing/2014/main" id="{38ADA0A5-8ED0-44E4-80E9-AD956CCF12B5}"/>
              </a:ext>
            </a:extLst>
          </p:cNvPr>
          <p:cNvSpPr/>
          <p:nvPr/>
        </p:nvSpPr>
        <p:spPr>
          <a:xfrm>
            <a:off x="8305800" y="5486400"/>
            <a:ext cx="1143000" cy="1219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8" name="Picture 7">
            <a:extLst>
              <a:ext uri="{FF2B5EF4-FFF2-40B4-BE49-F238E27FC236}">
                <a16:creationId xmlns:a16="http://schemas.microsoft.com/office/drawing/2014/main" id="{606667C3-1CED-4902-98EC-2FF50CA0252C}"/>
              </a:ext>
            </a:extLst>
          </p:cNvPr>
          <p:cNvPicPr>
            <a:picLocks noChangeAspect="1"/>
          </p:cNvPicPr>
          <p:nvPr/>
        </p:nvPicPr>
        <p:blipFill>
          <a:blip r:embed="rId3"/>
          <a:stretch>
            <a:fillRect/>
          </a:stretch>
        </p:blipFill>
        <p:spPr>
          <a:xfrm>
            <a:off x="11946620" y="4590692"/>
            <a:ext cx="12144983" cy="7144108"/>
          </a:xfrm>
          <a:prstGeom prst="rect">
            <a:avLst/>
          </a:prstGeom>
        </p:spPr>
      </p:pic>
      <p:sp>
        <p:nvSpPr>
          <p:cNvPr id="16" name="TextBox 15">
            <a:extLst>
              <a:ext uri="{FF2B5EF4-FFF2-40B4-BE49-F238E27FC236}">
                <a16:creationId xmlns:a16="http://schemas.microsoft.com/office/drawing/2014/main" id="{49F6A4EE-D73F-4EB5-986D-8F3075E735FD}"/>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7" name="Straight Arrow Connector 16">
            <a:extLst>
              <a:ext uri="{FF2B5EF4-FFF2-40B4-BE49-F238E27FC236}">
                <a16:creationId xmlns:a16="http://schemas.microsoft.com/office/drawing/2014/main" id="{C89BC1B8-744A-4ED7-8688-F0D2B802D903}"/>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2763DCC-2E40-4315-A34F-738A51311183}"/>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EF06251-5804-47EC-9D84-B5CAFDB8BA08}"/>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cxnSp>
        <p:nvCxnSpPr>
          <p:cNvPr id="20" name="Straight Connector 19">
            <a:extLst>
              <a:ext uri="{FF2B5EF4-FFF2-40B4-BE49-F238E27FC236}">
                <a16:creationId xmlns:a16="http://schemas.microsoft.com/office/drawing/2014/main" id="{4E3CD9D1-9A10-485C-89AC-A27A70098CEF}"/>
              </a:ext>
            </a:extLst>
          </p:cNvPr>
          <p:cNvCxnSpPr>
            <a:cxnSpLocks/>
          </p:cNvCxnSpPr>
          <p:nvPr/>
        </p:nvCxnSpPr>
        <p:spPr>
          <a:xfrm>
            <a:off x="19848474" y="6172200"/>
            <a:ext cx="30480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70D8DC8-EE70-4C12-9982-B23A1C545F40}"/>
              </a:ext>
            </a:extLst>
          </p:cNvPr>
          <p:cNvSpPr txBox="1"/>
          <p:nvPr/>
        </p:nvSpPr>
        <p:spPr>
          <a:xfrm>
            <a:off x="20345400" y="5638800"/>
            <a:ext cx="3048000" cy="477054"/>
          </a:xfrm>
          <a:prstGeom prst="rect">
            <a:avLst/>
          </a:prstGeom>
          <a:noFill/>
          <a:ln>
            <a:noFill/>
          </a:ln>
        </p:spPr>
        <p:txBody>
          <a:bodyPr wrap="square" rtlCol="0">
            <a:spAutoFit/>
          </a:bodyPr>
          <a:lstStyle/>
          <a:p>
            <a:pPr marL="457200" indent="-457200"/>
            <a:r>
              <a:rPr lang="en-GB" sz="2500" b="1" dirty="0">
                <a:solidFill>
                  <a:srgbClr val="FF0000"/>
                </a:solidFill>
              </a:rPr>
              <a:t>~ 130 MVA</a:t>
            </a:r>
          </a:p>
        </p:txBody>
      </p:sp>
    </p:spTree>
    <p:extLst>
      <p:ext uri="{BB962C8B-B14F-4D97-AF65-F5344CB8AC3E}">
        <p14:creationId xmlns:p14="http://schemas.microsoft.com/office/powerpoint/2010/main" val="400259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CC9BB7F8-6774-4198-8B1D-AFE0A4ECB9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31730" y="3276600"/>
            <a:ext cx="12076070" cy="849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4831AD6-44B2-42AE-9068-23612BD442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4" y="4113422"/>
            <a:ext cx="12680905" cy="899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13</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ttbar</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3" name="TextBox 12">
            <a:extLst>
              <a:ext uri="{FF2B5EF4-FFF2-40B4-BE49-F238E27FC236}">
                <a16:creationId xmlns:a16="http://schemas.microsoft.com/office/drawing/2014/main" id="{57596D73-40F3-4491-83DC-F23B058F4903}"/>
              </a:ext>
            </a:extLst>
          </p:cNvPr>
          <p:cNvSpPr txBox="1"/>
          <p:nvPr/>
        </p:nvSpPr>
        <p:spPr>
          <a:xfrm>
            <a:off x="6940800" y="11353800"/>
            <a:ext cx="5257800" cy="646331"/>
          </a:xfrm>
          <a:prstGeom prst="rect">
            <a:avLst/>
          </a:prstGeom>
          <a:solidFill>
            <a:schemeClr val="accent6">
              <a:lumMod val="50000"/>
              <a:lumOff val="50000"/>
            </a:schemeClr>
          </a:solidFill>
        </p:spPr>
        <p:txBody>
          <a:bodyPr wrap="square" rtlCol="0">
            <a:spAutoFit/>
          </a:bodyPr>
          <a:lstStyle/>
          <a:p>
            <a:pPr algn="ctr"/>
            <a:r>
              <a:rPr lang="en-US" b="1" dirty="0">
                <a:solidFill>
                  <a:srgbClr val="FFFFFF"/>
                </a:solidFill>
              </a:rPr>
              <a:t>Open loop</a:t>
            </a:r>
          </a:p>
        </p:txBody>
      </p:sp>
      <p:sp>
        <p:nvSpPr>
          <p:cNvPr id="16" name="TextBox 15">
            <a:extLst>
              <a:ext uri="{FF2B5EF4-FFF2-40B4-BE49-F238E27FC236}">
                <a16:creationId xmlns:a16="http://schemas.microsoft.com/office/drawing/2014/main" id="{A9C58611-1BA7-4A14-A1F4-FAA40E2829E4}"/>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7" name="Straight Arrow Connector 16">
            <a:extLst>
              <a:ext uri="{FF2B5EF4-FFF2-40B4-BE49-F238E27FC236}">
                <a16:creationId xmlns:a16="http://schemas.microsoft.com/office/drawing/2014/main" id="{3A2F33B1-730A-447B-AD4F-55634F8D1616}"/>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C7AAEFD-EFD7-4BF7-AFBD-F4B8027B9369}"/>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B9998D0-4031-41E9-8407-529F220D384B}"/>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spTree>
    <p:extLst>
      <p:ext uri="{BB962C8B-B14F-4D97-AF65-F5344CB8AC3E}">
        <p14:creationId xmlns:p14="http://schemas.microsoft.com/office/powerpoint/2010/main" val="3717661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E9FFC78-CDF0-45D7-9E14-C61894498E81}"/>
              </a:ext>
            </a:extLst>
          </p:cNvPr>
          <p:cNvPicPr>
            <a:picLocks noChangeAspect="1"/>
          </p:cNvPicPr>
          <p:nvPr/>
        </p:nvPicPr>
        <p:blipFill>
          <a:blip r:embed="rId2"/>
          <a:stretch>
            <a:fillRect/>
          </a:stretch>
        </p:blipFill>
        <p:spPr>
          <a:xfrm>
            <a:off x="60239" y="4069154"/>
            <a:ext cx="11826961" cy="8693471"/>
          </a:xfrm>
          <a:prstGeom prst="rect">
            <a:avLst/>
          </a:prstGeom>
        </p:spPr>
      </p:pic>
      <p:pic>
        <p:nvPicPr>
          <p:cNvPr id="15" name="Picture 14">
            <a:extLst>
              <a:ext uri="{FF2B5EF4-FFF2-40B4-BE49-F238E27FC236}">
                <a16:creationId xmlns:a16="http://schemas.microsoft.com/office/drawing/2014/main" id="{4C5A0FEF-3C4F-4B5F-B1ED-809378D2856A}"/>
              </a:ext>
            </a:extLst>
          </p:cNvPr>
          <p:cNvPicPr>
            <a:picLocks noChangeAspect="1"/>
          </p:cNvPicPr>
          <p:nvPr/>
        </p:nvPicPr>
        <p:blipFill>
          <a:blip r:embed="rId3"/>
          <a:stretch>
            <a:fillRect/>
          </a:stretch>
        </p:blipFill>
        <p:spPr>
          <a:xfrm>
            <a:off x="12197513" y="3276600"/>
            <a:ext cx="11957887" cy="8383378"/>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14</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ttbar</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14</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4" name="TextBox 13">
            <a:extLst>
              <a:ext uri="{FF2B5EF4-FFF2-40B4-BE49-F238E27FC236}">
                <a16:creationId xmlns:a16="http://schemas.microsoft.com/office/drawing/2014/main" id="{BC5764F5-3764-443C-858F-7D620DBDA5D2}"/>
              </a:ext>
            </a:extLst>
          </p:cNvPr>
          <p:cNvSpPr txBox="1"/>
          <p:nvPr/>
        </p:nvSpPr>
        <p:spPr>
          <a:xfrm>
            <a:off x="6781800" y="11353800"/>
            <a:ext cx="5257800" cy="646331"/>
          </a:xfrm>
          <a:prstGeom prst="rect">
            <a:avLst/>
          </a:prstGeom>
          <a:solidFill>
            <a:schemeClr val="accent6">
              <a:lumMod val="50000"/>
              <a:lumOff val="50000"/>
            </a:schemeClr>
          </a:solidFill>
        </p:spPr>
        <p:txBody>
          <a:bodyPr wrap="square" rtlCol="0">
            <a:spAutoFit/>
          </a:bodyPr>
          <a:lstStyle/>
          <a:p>
            <a:pPr algn="ctr"/>
            <a:r>
              <a:rPr lang="en-US" b="1" dirty="0">
                <a:solidFill>
                  <a:srgbClr val="FFFFFF"/>
                </a:solidFill>
              </a:rPr>
              <a:t>Closed loop</a:t>
            </a:r>
          </a:p>
        </p:txBody>
      </p:sp>
      <p:sp>
        <p:nvSpPr>
          <p:cNvPr id="16" name="TextBox 15">
            <a:extLst>
              <a:ext uri="{FF2B5EF4-FFF2-40B4-BE49-F238E27FC236}">
                <a16:creationId xmlns:a16="http://schemas.microsoft.com/office/drawing/2014/main" id="{5C470C60-5343-43F0-B0F0-39D90541D56E}"/>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7" name="Straight Arrow Connector 16">
            <a:extLst>
              <a:ext uri="{FF2B5EF4-FFF2-40B4-BE49-F238E27FC236}">
                <a16:creationId xmlns:a16="http://schemas.microsoft.com/office/drawing/2014/main" id="{B9FF19AC-8FCC-451F-83CF-C3AC52C2C301}"/>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49BB404-F845-4AE3-A458-4665456A70D8}"/>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B08CADF-1414-4367-AF34-ACB7B650A7CB}"/>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spTree>
    <p:extLst>
      <p:ext uri="{BB962C8B-B14F-4D97-AF65-F5344CB8AC3E}">
        <p14:creationId xmlns:p14="http://schemas.microsoft.com/office/powerpoint/2010/main" val="4011503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15</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ttbar</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15</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pic>
        <p:nvPicPr>
          <p:cNvPr id="14" name="Picture 13">
            <a:extLst>
              <a:ext uri="{FF2B5EF4-FFF2-40B4-BE49-F238E27FC236}">
                <a16:creationId xmlns:a16="http://schemas.microsoft.com/office/drawing/2014/main" id="{20D03748-3514-45B4-9FCB-730B623D1A77}"/>
              </a:ext>
            </a:extLst>
          </p:cNvPr>
          <p:cNvPicPr>
            <a:picLocks noChangeAspect="1"/>
          </p:cNvPicPr>
          <p:nvPr/>
        </p:nvPicPr>
        <p:blipFill>
          <a:blip r:embed="rId2"/>
          <a:stretch>
            <a:fillRect/>
          </a:stretch>
        </p:blipFill>
        <p:spPr>
          <a:xfrm>
            <a:off x="77002" y="4108128"/>
            <a:ext cx="12114998" cy="8693471"/>
          </a:xfrm>
          <a:prstGeom prst="rect">
            <a:avLst/>
          </a:prstGeom>
        </p:spPr>
      </p:pic>
      <p:pic>
        <p:nvPicPr>
          <p:cNvPr id="15" name="Picture 14">
            <a:extLst>
              <a:ext uri="{FF2B5EF4-FFF2-40B4-BE49-F238E27FC236}">
                <a16:creationId xmlns:a16="http://schemas.microsoft.com/office/drawing/2014/main" id="{46CB9043-24BC-49C9-8F59-A5C3BC9784B1}"/>
              </a:ext>
            </a:extLst>
          </p:cNvPr>
          <p:cNvPicPr>
            <a:picLocks noChangeAspect="1"/>
          </p:cNvPicPr>
          <p:nvPr/>
        </p:nvPicPr>
        <p:blipFill>
          <a:blip r:embed="rId3"/>
          <a:stretch>
            <a:fillRect/>
          </a:stretch>
        </p:blipFill>
        <p:spPr>
          <a:xfrm>
            <a:off x="12128947" y="3352800"/>
            <a:ext cx="12102653" cy="8510898"/>
          </a:xfrm>
          <a:prstGeom prst="rect">
            <a:avLst/>
          </a:prstGeom>
        </p:spPr>
      </p:pic>
      <p:sp>
        <p:nvSpPr>
          <p:cNvPr id="16" name="Multiplication Sign 15">
            <a:extLst>
              <a:ext uri="{FF2B5EF4-FFF2-40B4-BE49-F238E27FC236}">
                <a16:creationId xmlns:a16="http://schemas.microsoft.com/office/drawing/2014/main" id="{8056EE19-4705-4CF1-8CB0-4A2A914F890A}"/>
              </a:ext>
            </a:extLst>
          </p:cNvPr>
          <p:cNvSpPr/>
          <p:nvPr/>
        </p:nvSpPr>
        <p:spPr>
          <a:xfrm>
            <a:off x="4267200" y="10287000"/>
            <a:ext cx="1143000" cy="1219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TextBox 16">
            <a:extLst>
              <a:ext uri="{FF2B5EF4-FFF2-40B4-BE49-F238E27FC236}">
                <a16:creationId xmlns:a16="http://schemas.microsoft.com/office/drawing/2014/main" id="{70859E61-FC55-4655-8E6C-5977112FF6E3}"/>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8" name="Straight Arrow Connector 17">
            <a:extLst>
              <a:ext uri="{FF2B5EF4-FFF2-40B4-BE49-F238E27FC236}">
                <a16:creationId xmlns:a16="http://schemas.microsoft.com/office/drawing/2014/main" id="{E443E056-0C4A-46FB-86B0-512CCDE5B8BD}"/>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09176E0-862F-4555-A7B3-7EAE80999EF9}"/>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1396C85-1121-4F82-BC49-C698131DBD5C}"/>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cxnSp>
        <p:nvCxnSpPr>
          <p:cNvPr id="21" name="Straight Connector 20">
            <a:extLst>
              <a:ext uri="{FF2B5EF4-FFF2-40B4-BE49-F238E27FC236}">
                <a16:creationId xmlns:a16="http://schemas.microsoft.com/office/drawing/2014/main" id="{ED6CD747-7F2B-4215-97BE-760704E93854}"/>
              </a:ext>
            </a:extLst>
          </p:cNvPr>
          <p:cNvCxnSpPr>
            <a:cxnSpLocks/>
          </p:cNvCxnSpPr>
          <p:nvPr/>
        </p:nvCxnSpPr>
        <p:spPr>
          <a:xfrm>
            <a:off x="16002000" y="6400800"/>
            <a:ext cx="8087143"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C94A8A2-B3F0-444C-B81F-155B78CF2A6D}"/>
              </a:ext>
            </a:extLst>
          </p:cNvPr>
          <p:cNvSpPr txBox="1"/>
          <p:nvPr/>
        </p:nvSpPr>
        <p:spPr>
          <a:xfrm>
            <a:off x="16498926" y="5867400"/>
            <a:ext cx="3048000" cy="477054"/>
          </a:xfrm>
          <a:prstGeom prst="rect">
            <a:avLst/>
          </a:prstGeom>
          <a:noFill/>
          <a:ln>
            <a:noFill/>
          </a:ln>
        </p:spPr>
        <p:txBody>
          <a:bodyPr wrap="square" rtlCol="0">
            <a:spAutoFit/>
          </a:bodyPr>
          <a:lstStyle/>
          <a:p>
            <a:pPr marL="457200" indent="-457200"/>
            <a:r>
              <a:rPr lang="en-GB" sz="2500" b="1" dirty="0">
                <a:solidFill>
                  <a:srgbClr val="FF0000"/>
                </a:solidFill>
              </a:rPr>
              <a:t>~ 130 MVA</a:t>
            </a:r>
          </a:p>
        </p:txBody>
      </p:sp>
      <p:cxnSp>
        <p:nvCxnSpPr>
          <p:cNvPr id="23" name="Straight Connector 22">
            <a:extLst>
              <a:ext uri="{FF2B5EF4-FFF2-40B4-BE49-F238E27FC236}">
                <a16:creationId xmlns:a16="http://schemas.microsoft.com/office/drawing/2014/main" id="{CABB9B24-A6F6-49DE-B704-1E26326A338F}"/>
              </a:ext>
            </a:extLst>
          </p:cNvPr>
          <p:cNvCxnSpPr>
            <a:cxnSpLocks/>
          </p:cNvCxnSpPr>
          <p:nvPr/>
        </p:nvCxnSpPr>
        <p:spPr>
          <a:xfrm>
            <a:off x="12649200" y="3409146"/>
            <a:ext cx="30480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EAD9212-DE8C-4B6E-9B44-4C2C38C820D3}"/>
              </a:ext>
            </a:extLst>
          </p:cNvPr>
          <p:cNvSpPr txBox="1"/>
          <p:nvPr/>
        </p:nvSpPr>
        <p:spPr>
          <a:xfrm>
            <a:off x="12612726" y="2875746"/>
            <a:ext cx="5377446" cy="477054"/>
          </a:xfrm>
          <a:prstGeom prst="rect">
            <a:avLst/>
          </a:prstGeom>
          <a:noFill/>
          <a:ln>
            <a:noFill/>
          </a:ln>
        </p:spPr>
        <p:txBody>
          <a:bodyPr wrap="square" rtlCol="0">
            <a:spAutoFit/>
          </a:bodyPr>
          <a:lstStyle/>
          <a:p>
            <a:pPr marL="457200" indent="-457200"/>
            <a:r>
              <a:rPr lang="en-GB" sz="2500" b="1" dirty="0">
                <a:solidFill>
                  <a:srgbClr val="FF0000"/>
                </a:solidFill>
              </a:rPr>
              <a:t>220 MVA (transformers)</a:t>
            </a:r>
          </a:p>
        </p:txBody>
      </p:sp>
    </p:spTree>
    <p:extLst>
      <p:ext uri="{BB962C8B-B14F-4D97-AF65-F5344CB8AC3E}">
        <p14:creationId xmlns:p14="http://schemas.microsoft.com/office/powerpoint/2010/main" val="248122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5A3F08-1BF2-4488-86EF-6AD350437F5F}"/>
              </a:ext>
            </a:extLst>
          </p:cNvPr>
          <p:cNvPicPr>
            <a:picLocks noChangeAspect="1"/>
          </p:cNvPicPr>
          <p:nvPr/>
        </p:nvPicPr>
        <p:blipFill>
          <a:blip r:embed="rId2"/>
          <a:stretch>
            <a:fillRect/>
          </a:stretch>
        </p:blipFill>
        <p:spPr>
          <a:xfrm>
            <a:off x="76200" y="4108128"/>
            <a:ext cx="11963400" cy="8688747"/>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16</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ttbar</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16</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6" name="Multiplication Sign 15">
            <a:extLst>
              <a:ext uri="{FF2B5EF4-FFF2-40B4-BE49-F238E27FC236}">
                <a16:creationId xmlns:a16="http://schemas.microsoft.com/office/drawing/2014/main" id="{8056EE19-4705-4CF1-8CB0-4A2A914F890A}"/>
              </a:ext>
            </a:extLst>
          </p:cNvPr>
          <p:cNvSpPr/>
          <p:nvPr/>
        </p:nvSpPr>
        <p:spPr>
          <a:xfrm>
            <a:off x="8305800" y="5486400"/>
            <a:ext cx="1143000" cy="1219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8" name="Picture 7">
            <a:extLst>
              <a:ext uri="{FF2B5EF4-FFF2-40B4-BE49-F238E27FC236}">
                <a16:creationId xmlns:a16="http://schemas.microsoft.com/office/drawing/2014/main" id="{6D443470-194B-455B-B5AB-738FA7D68222}"/>
              </a:ext>
            </a:extLst>
          </p:cNvPr>
          <p:cNvPicPr>
            <a:picLocks noChangeAspect="1"/>
          </p:cNvPicPr>
          <p:nvPr/>
        </p:nvPicPr>
        <p:blipFill>
          <a:blip r:embed="rId3"/>
          <a:stretch>
            <a:fillRect/>
          </a:stretch>
        </p:blipFill>
        <p:spPr>
          <a:xfrm>
            <a:off x="12096496" y="3276600"/>
            <a:ext cx="12135104" cy="8490223"/>
          </a:xfrm>
          <a:prstGeom prst="rect">
            <a:avLst/>
          </a:prstGeom>
        </p:spPr>
      </p:pic>
      <p:sp>
        <p:nvSpPr>
          <p:cNvPr id="14" name="TextBox 13">
            <a:extLst>
              <a:ext uri="{FF2B5EF4-FFF2-40B4-BE49-F238E27FC236}">
                <a16:creationId xmlns:a16="http://schemas.microsoft.com/office/drawing/2014/main" id="{B8E2D357-2A34-4DDA-A833-FC5F2061D39B}"/>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15" name="Straight Arrow Connector 14">
            <a:extLst>
              <a:ext uri="{FF2B5EF4-FFF2-40B4-BE49-F238E27FC236}">
                <a16:creationId xmlns:a16="http://schemas.microsoft.com/office/drawing/2014/main" id="{9B44948F-2D1D-449E-827E-1332CBA5CD2B}"/>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9C70F4F-6339-47AD-B242-8A0E3C226D36}"/>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6931CC9-F5C1-49CF-9F82-B9FAD682D1E4}"/>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cxnSp>
        <p:nvCxnSpPr>
          <p:cNvPr id="19" name="Straight Connector 18">
            <a:extLst>
              <a:ext uri="{FF2B5EF4-FFF2-40B4-BE49-F238E27FC236}">
                <a16:creationId xmlns:a16="http://schemas.microsoft.com/office/drawing/2014/main" id="{91A89650-3267-4370-BD24-D9E8541BA4D0}"/>
              </a:ext>
            </a:extLst>
          </p:cNvPr>
          <p:cNvCxnSpPr>
            <a:cxnSpLocks/>
          </p:cNvCxnSpPr>
          <p:nvPr/>
        </p:nvCxnSpPr>
        <p:spPr>
          <a:xfrm>
            <a:off x="15839657" y="6324600"/>
            <a:ext cx="8087143"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70CA2ED-953B-4F61-BBAE-9B013A987599}"/>
              </a:ext>
            </a:extLst>
          </p:cNvPr>
          <p:cNvSpPr txBox="1"/>
          <p:nvPr/>
        </p:nvSpPr>
        <p:spPr>
          <a:xfrm>
            <a:off x="16336583" y="5791200"/>
            <a:ext cx="3048000" cy="477054"/>
          </a:xfrm>
          <a:prstGeom prst="rect">
            <a:avLst/>
          </a:prstGeom>
          <a:noFill/>
          <a:ln>
            <a:noFill/>
          </a:ln>
        </p:spPr>
        <p:txBody>
          <a:bodyPr wrap="square" rtlCol="0">
            <a:spAutoFit/>
          </a:bodyPr>
          <a:lstStyle/>
          <a:p>
            <a:pPr marL="457200" indent="-457200"/>
            <a:r>
              <a:rPr lang="en-GB" sz="2500" b="1" dirty="0">
                <a:solidFill>
                  <a:srgbClr val="FF0000"/>
                </a:solidFill>
              </a:rPr>
              <a:t>~ 130 MVA</a:t>
            </a:r>
          </a:p>
        </p:txBody>
      </p:sp>
      <p:cxnSp>
        <p:nvCxnSpPr>
          <p:cNvPr id="21" name="Straight Connector 20">
            <a:extLst>
              <a:ext uri="{FF2B5EF4-FFF2-40B4-BE49-F238E27FC236}">
                <a16:creationId xmlns:a16="http://schemas.microsoft.com/office/drawing/2014/main" id="{0BFE0306-0B5F-433D-820F-4BFA18960FD1}"/>
              </a:ext>
            </a:extLst>
          </p:cNvPr>
          <p:cNvCxnSpPr>
            <a:cxnSpLocks/>
          </p:cNvCxnSpPr>
          <p:nvPr/>
        </p:nvCxnSpPr>
        <p:spPr>
          <a:xfrm>
            <a:off x="12649200" y="3352800"/>
            <a:ext cx="30480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095563B-BC03-4C49-B164-1CC870C3CDE6}"/>
              </a:ext>
            </a:extLst>
          </p:cNvPr>
          <p:cNvSpPr txBox="1"/>
          <p:nvPr/>
        </p:nvSpPr>
        <p:spPr>
          <a:xfrm>
            <a:off x="12612726" y="2819400"/>
            <a:ext cx="5377446" cy="477054"/>
          </a:xfrm>
          <a:prstGeom prst="rect">
            <a:avLst/>
          </a:prstGeom>
          <a:noFill/>
          <a:ln>
            <a:noFill/>
          </a:ln>
        </p:spPr>
        <p:txBody>
          <a:bodyPr wrap="square" rtlCol="0">
            <a:spAutoFit/>
          </a:bodyPr>
          <a:lstStyle/>
          <a:p>
            <a:pPr marL="457200" indent="-457200"/>
            <a:r>
              <a:rPr lang="en-GB" sz="2500" b="1" dirty="0">
                <a:solidFill>
                  <a:srgbClr val="FF0000"/>
                </a:solidFill>
              </a:rPr>
              <a:t>220 MVA (transformers)</a:t>
            </a:r>
          </a:p>
        </p:txBody>
      </p:sp>
    </p:spTree>
    <p:extLst>
      <p:ext uri="{BB962C8B-B14F-4D97-AF65-F5344CB8AC3E}">
        <p14:creationId xmlns:p14="http://schemas.microsoft.com/office/powerpoint/2010/main" val="1087801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E2A007-204F-460A-A910-1977F62BD1EF}"/>
              </a:ext>
            </a:extLst>
          </p:cNvPr>
          <p:cNvPicPr>
            <a:picLocks noChangeAspect="1"/>
          </p:cNvPicPr>
          <p:nvPr/>
        </p:nvPicPr>
        <p:blipFill>
          <a:blip r:embed="rId2"/>
          <a:stretch>
            <a:fillRect/>
          </a:stretch>
        </p:blipFill>
        <p:spPr>
          <a:xfrm>
            <a:off x="81367" y="3854839"/>
            <a:ext cx="12186833" cy="8980245"/>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17</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H (n-1) → ttbar</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17</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16" name="Multiplication Sign 15">
            <a:extLst>
              <a:ext uri="{FF2B5EF4-FFF2-40B4-BE49-F238E27FC236}">
                <a16:creationId xmlns:a16="http://schemas.microsoft.com/office/drawing/2014/main" id="{8056EE19-4705-4CF1-8CB0-4A2A914F890A}"/>
              </a:ext>
            </a:extLst>
          </p:cNvPr>
          <p:cNvSpPr/>
          <p:nvPr/>
        </p:nvSpPr>
        <p:spPr>
          <a:xfrm>
            <a:off x="4419600" y="10500341"/>
            <a:ext cx="1143000" cy="12192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3" name="Picture 12">
            <a:extLst>
              <a:ext uri="{FF2B5EF4-FFF2-40B4-BE49-F238E27FC236}">
                <a16:creationId xmlns:a16="http://schemas.microsoft.com/office/drawing/2014/main" id="{6EBA5671-132E-45C8-8831-E72D1C596402}"/>
              </a:ext>
            </a:extLst>
          </p:cNvPr>
          <p:cNvPicPr>
            <a:picLocks noChangeAspect="1"/>
          </p:cNvPicPr>
          <p:nvPr/>
        </p:nvPicPr>
        <p:blipFill>
          <a:blip r:embed="rId3"/>
          <a:stretch>
            <a:fillRect/>
          </a:stretch>
        </p:blipFill>
        <p:spPr>
          <a:xfrm>
            <a:off x="11935813" y="3684977"/>
            <a:ext cx="12448187" cy="9150107"/>
          </a:xfrm>
          <a:prstGeom prst="rect">
            <a:avLst/>
          </a:prstGeom>
        </p:spPr>
      </p:pic>
      <p:pic>
        <p:nvPicPr>
          <p:cNvPr id="11" name="Picture 10">
            <a:extLst>
              <a:ext uri="{FF2B5EF4-FFF2-40B4-BE49-F238E27FC236}">
                <a16:creationId xmlns:a16="http://schemas.microsoft.com/office/drawing/2014/main" id="{E8F70949-F46B-4F45-937C-F0C02784A341}"/>
              </a:ext>
            </a:extLst>
          </p:cNvPr>
          <p:cNvPicPr>
            <a:picLocks noChangeAspect="1"/>
          </p:cNvPicPr>
          <p:nvPr/>
        </p:nvPicPr>
        <p:blipFill>
          <a:blip r:embed="rId4"/>
          <a:stretch>
            <a:fillRect/>
          </a:stretch>
        </p:blipFill>
        <p:spPr>
          <a:xfrm>
            <a:off x="4227285" y="6477000"/>
            <a:ext cx="3732262" cy="2601112"/>
          </a:xfrm>
          <a:prstGeom prst="rect">
            <a:avLst/>
          </a:prstGeom>
        </p:spPr>
      </p:pic>
      <p:pic>
        <p:nvPicPr>
          <p:cNvPr id="15" name="Picture 14">
            <a:extLst>
              <a:ext uri="{FF2B5EF4-FFF2-40B4-BE49-F238E27FC236}">
                <a16:creationId xmlns:a16="http://schemas.microsoft.com/office/drawing/2014/main" id="{531E8B2D-A082-47D8-B466-5474C87FF36C}"/>
              </a:ext>
            </a:extLst>
          </p:cNvPr>
          <p:cNvPicPr>
            <a:picLocks noChangeAspect="1"/>
          </p:cNvPicPr>
          <p:nvPr/>
        </p:nvPicPr>
        <p:blipFill>
          <a:blip r:embed="rId5"/>
          <a:stretch>
            <a:fillRect/>
          </a:stretch>
        </p:blipFill>
        <p:spPr>
          <a:xfrm>
            <a:off x="16446539" y="6477000"/>
            <a:ext cx="3710176" cy="2601112"/>
          </a:xfrm>
          <a:prstGeom prst="rect">
            <a:avLst/>
          </a:prstGeom>
        </p:spPr>
      </p:pic>
      <p:cxnSp>
        <p:nvCxnSpPr>
          <p:cNvPr id="18" name="Straight Connector 17">
            <a:extLst>
              <a:ext uri="{FF2B5EF4-FFF2-40B4-BE49-F238E27FC236}">
                <a16:creationId xmlns:a16="http://schemas.microsoft.com/office/drawing/2014/main" id="{17867A19-D5F5-4531-A437-65E54847258F}"/>
              </a:ext>
            </a:extLst>
          </p:cNvPr>
          <p:cNvCxnSpPr>
            <a:cxnSpLocks/>
          </p:cNvCxnSpPr>
          <p:nvPr/>
        </p:nvCxnSpPr>
        <p:spPr>
          <a:xfrm>
            <a:off x="5334000" y="7391400"/>
            <a:ext cx="150876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91E6940-C639-4014-8208-942AFD37A25A}"/>
              </a:ext>
            </a:extLst>
          </p:cNvPr>
          <p:cNvCxnSpPr>
            <a:cxnSpLocks/>
          </p:cNvCxnSpPr>
          <p:nvPr/>
        </p:nvCxnSpPr>
        <p:spPr>
          <a:xfrm>
            <a:off x="4643033" y="6449543"/>
            <a:ext cx="12882967"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DF77FC7-71A1-4AA8-BF31-761B710E1E12}"/>
              </a:ext>
            </a:extLst>
          </p:cNvPr>
          <p:cNvSpPr txBox="1"/>
          <p:nvPr/>
        </p:nvSpPr>
        <p:spPr>
          <a:xfrm>
            <a:off x="3246527" y="6096000"/>
            <a:ext cx="5377446" cy="369332"/>
          </a:xfrm>
          <a:prstGeom prst="rect">
            <a:avLst/>
          </a:prstGeom>
          <a:noFill/>
          <a:ln>
            <a:noFill/>
          </a:ln>
        </p:spPr>
        <p:txBody>
          <a:bodyPr wrap="square" rtlCol="0">
            <a:spAutoFit/>
          </a:bodyPr>
          <a:lstStyle/>
          <a:p>
            <a:pPr marL="457200" indent="-457200"/>
            <a:r>
              <a:rPr lang="en-GB" sz="1800" b="1" dirty="0">
                <a:solidFill>
                  <a:srgbClr val="FF0000"/>
                </a:solidFill>
              </a:rPr>
              <a:t>220 MVA (incomers)</a:t>
            </a:r>
          </a:p>
        </p:txBody>
      </p:sp>
      <p:sp>
        <p:nvSpPr>
          <p:cNvPr id="24" name="TextBox 23">
            <a:extLst>
              <a:ext uri="{FF2B5EF4-FFF2-40B4-BE49-F238E27FC236}">
                <a16:creationId xmlns:a16="http://schemas.microsoft.com/office/drawing/2014/main" id="{01539251-0805-4EB7-A9DD-8FB290666015}"/>
              </a:ext>
            </a:extLst>
          </p:cNvPr>
          <p:cNvSpPr txBox="1"/>
          <p:nvPr/>
        </p:nvSpPr>
        <p:spPr>
          <a:xfrm>
            <a:off x="5403267" y="6992157"/>
            <a:ext cx="5377446" cy="369332"/>
          </a:xfrm>
          <a:prstGeom prst="rect">
            <a:avLst/>
          </a:prstGeom>
          <a:noFill/>
          <a:ln>
            <a:noFill/>
          </a:ln>
        </p:spPr>
        <p:txBody>
          <a:bodyPr wrap="square" rtlCol="0">
            <a:spAutoFit/>
          </a:bodyPr>
          <a:lstStyle/>
          <a:p>
            <a:pPr marL="457200" indent="-457200"/>
            <a:r>
              <a:rPr lang="en-GB" sz="1800" b="1" dirty="0">
                <a:solidFill>
                  <a:srgbClr val="FF0000"/>
                </a:solidFill>
              </a:rPr>
              <a:t>130 MVA (loop branches)</a:t>
            </a:r>
          </a:p>
        </p:txBody>
      </p:sp>
    </p:spTree>
    <p:extLst>
      <p:ext uri="{BB962C8B-B14F-4D97-AF65-F5344CB8AC3E}">
        <p14:creationId xmlns:p14="http://schemas.microsoft.com/office/powerpoint/2010/main" val="319620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18</a:t>
            </a:fld>
            <a:endParaRPr lang="en-US" noProof="0"/>
          </a:p>
        </p:txBody>
      </p:sp>
      <p:sp>
        <p:nvSpPr>
          <p:cNvPr id="3" name="Text Placeholder 2"/>
          <p:cNvSpPr>
            <a:spLocks noGrp="1"/>
          </p:cNvSpPr>
          <p:nvPr>
            <p:ph type="body" sz="quarter" idx="11"/>
          </p:nvPr>
        </p:nvSpPr>
        <p:spPr/>
        <p:txBody>
          <a:bodyPr/>
          <a:lstStyle/>
          <a:p>
            <a:r>
              <a:rPr lang="en-GB" dirty="0"/>
              <a:t>Main outcomes</a:t>
            </a:r>
          </a:p>
        </p:txBody>
      </p:sp>
      <p:sp>
        <p:nvSpPr>
          <p:cNvPr id="4" name="Title 3"/>
          <p:cNvSpPr>
            <a:spLocks noGrp="1"/>
          </p:cNvSpPr>
          <p:nvPr>
            <p:ph type="title"/>
          </p:nvPr>
        </p:nvSpPr>
        <p:spPr/>
        <p:txBody>
          <a:bodyPr/>
          <a:lstStyle/>
          <a:p>
            <a:r>
              <a:rPr lang="en-GB" dirty="0"/>
              <a:t>Load Flow Simulations</a:t>
            </a:r>
          </a:p>
        </p:txBody>
      </p:sp>
      <p:sp>
        <p:nvSpPr>
          <p:cNvPr id="5" name="Text Placeholder 4"/>
          <p:cNvSpPr>
            <a:spLocks noGrp="1"/>
          </p:cNvSpPr>
          <p:nvPr>
            <p:ph type="body" sz="quarter" idx="12"/>
          </p:nvPr>
        </p:nvSpPr>
        <p:spPr>
          <a:xfrm>
            <a:off x="1180799" y="4539977"/>
            <a:ext cx="21450601" cy="8337823"/>
          </a:xfrm>
        </p:spPr>
        <p:txBody>
          <a:bodyPr/>
          <a:lstStyle/>
          <a:p>
            <a:pPr marL="457200" indent="-457200">
              <a:buFont typeface="Arial" panose="020B0604020202020204" pitchFamily="34" charset="0"/>
              <a:buChar char="•"/>
            </a:pPr>
            <a:r>
              <a:rPr lang="en-GB" sz="3300" dirty="0"/>
              <a:t>Target sizing criteria: FCC-</a:t>
            </a:r>
            <a:r>
              <a:rPr lang="en-GB" sz="3300" dirty="0" err="1"/>
              <a:t>ee</a:t>
            </a:r>
            <a:r>
              <a:rPr lang="en-GB" sz="3300" dirty="0"/>
              <a:t> H + FCC-</a:t>
            </a:r>
            <a:r>
              <a:rPr lang="en-GB" sz="3300" dirty="0" err="1"/>
              <a:t>ee</a:t>
            </a:r>
            <a:r>
              <a:rPr lang="en-GB" sz="3300" dirty="0"/>
              <a:t> ttbar </a:t>
            </a:r>
            <a:r>
              <a:rPr lang="en-GB" sz="3300" b="1" dirty="0"/>
              <a:t>(n-1)</a:t>
            </a:r>
            <a:r>
              <a:rPr lang="en-GB" sz="3300" dirty="0"/>
              <a:t>:</a:t>
            </a:r>
          </a:p>
          <a:p>
            <a:pPr marL="1105200" lvl="1" indent="-457200"/>
            <a:r>
              <a:rPr lang="en-GB" sz="3300" dirty="0"/>
              <a:t>Run possible if one connection point or one branch of the loop is lost </a:t>
            </a:r>
          </a:p>
          <a:p>
            <a:pPr marL="457200" indent="-457200">
              <a:buFont typeface="Arial" panose="020B0604020202020204" pitchFamily="34" charset="0"/>
              <a:buChar char="•"/>
            </a:pPr>
            <a:r>
              <a:rPr lang="en-GB" sz="3300" b="1" dirty="0"/>
              <a:t>Main outcomes</a:t>
            </a:r>
            <a:r>
              <a:rPr lang="en-GB" sz="3300" dirty="0"/>
              <a:t>:</a:t>
            </a:r>
          </a:p>
          <a:p>
            <a:pPr marL="1105200" lvl="1" indent="-457200"/>
            <a:r>
              <a:rPr lang="en-GB" sz="3300" dirty="0"/>
              <a:t>Confirmation of the baseline for connections: n. 3 200 MW incomers, n. 3 220 MVA 400/132 kV transformers</a:t>
            </a:r>
          </a:p>
          <a:p>
            <a:pPr marL="1105200" lvl="1" indent="-457200"/>
            <a:r>
              <a:rPr lang="en-GB" sz="3300" dirty="0"/>
              <a:t>Both open and closed loop operations possible</a:t>
            </a:r>
          </a:p>
          <a:p>
            <a:pPr marL="1105200" lvl="1" indent="-457200"/>
            <a:r>
              <a:rPr lang="en-GB" sz="3300" dirty="0"/>
              <a:t>Identification of worst case scenario for branches in closed loop (approx. 130 MVA) </a:t>
            </a:r>
          </a:p>
          <a:p>
            <a:pPr marL="1105200" lvl="2" indent="-457200"/>
            <a:r>
              <a:rPr lang="en-GB" sz="3300" dirty="0"/>
              <a:t>n-1 respected</a:t>
            </a:r>
          </a:p>
          <a:p>
            <a:pPr marL="1105200" lvl="1" indent="-457200"/>
            <a:r>
              <a:rPr lang="en-GB" sz="3300" dirty="0"/>
              <a:t>Open loop cannot easily respect all n-1 scenarios (important oversizing required)</a:t>
            </a:r>
          </a:p>
          <a:p>
            <a:pPr marL="1105200" lvl="1" indent="-457200"/>
            <a:r>
              <a:rPr lang="en-GB" sz="3300" dirty="0"/>
              <a:t>Closed loop operation </a:t>
            </a:r>
            <a:r>
              <a:rPr lang="en-GB" sz="3300" b="1" dirty="0"/>
              <a:t>ideal</a:t>
            </a:r>
            <a:r>
              <a:rPr lang="en-GB" sz="3300" dirty="0"/>
              <a:t> in terms of power balance and reliability, </a:t>
            </a:r>
            <a:r>
              <a:rPr lang="en-GB" sz="3300" b="1" dirty="0"/>
              <a:t>but to be confirmed with RTE</a:t>
            </a:r>
          </a:p>
          <a:p>
            <a:pPr marL="1105200" lvl="1" indent="-457200"/>
            <a:r>
              <a:rPr lang="en-GB" sz="3300" dirty="0"/>
              <a:t>From H to ttbar: </a:t>
            </a:r>
            <a:r>
              <a:rPr lang="en-GB" sz="3300" b="1" dirty="0"/>
              <a:t>possible staging </a:t>
            </a:r>
            <a:r>
              <a:rPr lang="en-GB" sz="3300" dirty="0"/>
              <a:t>for 400/132 kV substations procurement and construction</a:t>
            </a:r>
          </a:p>
          <a:p>
            <a:pPr marL="457200" indent="-457200">
              <a:buFont typeface="Arial" panose="020B0604020202020204" pitchFamily="34" charset="0"/>
              <a:buChar char="•"/>
            </a:pPr>
            <a:r>
              <a:rPr lang="en-GB" sz="3300" dirty="0"/>
              <a:t>The sizing scenarios for each 132 kV loop branch changes → Possible tuning (</a:t>
            </a:r>
            <a:r>
              <a:rPr lang="en-GB" sz="3300" b="1" dirty="0"/>
              <a:t>optimization</a:t>
            </a:r>
            <a:r>
              <a:rPr lang="en-GB" sz="3300" dirty="0"/>
              <a:t>) of cross section</a:t>
            </a:r>
          </a:p>
          <a:p>
            <a:pPr marL="457200" indent="-457200">
              <a:buFont typeface="Arial" panose="020B0604020202020204" pitchFamily="34" charset="0"/>
              <a:buChar char="•"/>
            </a:pPr>
            <a:r>
              <a:rPr lang="en-GB" sz="3300" dirty="0"/>
              <a:t>Scenarios at </a:t>
            </a:r>
            <a:r>
              <a:rPr lang="en-GB" sz="3300" b="1" dirty="0"/>
              <a:t>lower capability </a:t>
            </a:r>
            <a:r>
              <a:rPr lang="en-GB" sz="3300" dirty="0"/>
              <a:t>can be explored (less availability, bigger MTTR)</a:t>
            </a:r>
          </a:p>
          <a:p>
            <a:pPr marL="457200" indent="-457200">
              <a:buFont typeface="Arial" panose="020B0604020202020204" pitchFamily="34" charset="0"/>
              <a:buChar char="•"/>
            </a:pPr>
            <a:r>
              <a:rPr lang="en-GB" sz="3300" b="1" dirty="0"/>
              <a:t>Renouncing to the loop is possible:</a:t>
            </a:r>
            <a:r>
              <a:rPr lang="en-GB" sz="3300" dirty="0"/>
              <a:t> </a:t>
            </a:r>
          </a:p>
          <a:p>
            <a:pPr marL="1105200" lvl="1" indent="-457200"/>
            <a:r>
              <a:rPr lang="en-GB" sz="3300" dirty="0"/>
              <a:t>Lower investment</a:t>
            </a:r>
          </a:p>
          <a:p>
            <a:pPr marL="1105200" lvl="1" indent="-457200"/>
            <a:r>
              <a:rPr lang="en-GB" sz="3300" dirty="0"/>
              <a:t>Lower reliability</a:t>
            </a:r>
          </a:p>
          <a:p>
            <a:pPr marL="1105200" lvl="1" indent="-457200"/>
            <a:r>
              <a:rPr lang="en-GB" sz="3300" dirty="0"/>
              <a:t>Local MV backup power providers required for basic operations of each point</a:t>
            </a:r>
          </a:p>
          <a:p>
            <a:pPr lvl="1" indent="0">
              <a:buNone/>
            </a:pPr>
            <a:endParaRPr lang="en-GB" sz="3300" dirty="0"/>
          </a:p>
          <a:p>
            <a:pPr marL="1105200" lvl="1" indent="-457200"/>
            <a:endParaRPr lang="en-GB" sz="3300" dirty="0"/>
          </a:p>
          <a:p>
            <a:pPr marL="1105200" lvl="1" indent="-457200"/>
            <a:endParaRPr lang="en-GB" sz="3300" dirty="0"/>
          </a:p>
          <a:p>
            <a:pPr marL="457200" indent="-457200">
              <a:buFont typeface="Arial" panose="020B0604020202020204" pitchFamily="34" charset="0"/>
              <a:buChar char="•"/>
            </a:pPr>
            <a:endParaRPr lang="en-GB" sz="3300" dirty="0"/>
          </a:p>
          <a:p>
            <a:endParaRPr lang="en-GB" sz="3300" dirty="0"/>
          </a:p>
          <a:p>
            <a:endParaRPr lang="en-GB" sz="3300" dirty="0"/>
          </a:p>
          <a:p>
            <a:endParaRPr lang="en-GB" sz="3300" dirty="0"/>
          </a:p>
          <a:p>
            <a:endParaRPr lang="en-GB" sz="3300" dirty="0"/>
          </a:p>
        </p:txBody>
      </p:sp>
      <p:sp>
        <p:nvSpPr>
          <p:cNvPr id="14" name="Slide Number Placeholder 1">
            <a:extLst>
              <a:ext uri="{FF2B5EF4-FFF2-40B4-BE49-F238E27FC236}">
                <a16:creationId xmlns:a16="http://schemas.microsoft.com/office/drawing/2014/main" id="{1CF65350-E6B3-4982-8A6A-4AD2FF3C08D9}"/>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18</a:t>
            </a:fld>
            <a:endParaRPr lang="en-US" dirty="0"/>
          </a:p>
        </p:txBody>
      </p:sp>
      <p:sp>
        <p:nvSpPr>
          <p:cNvPr id="10" name="TextBox 9">
            <a:extLst>
              <a:ext uri="{FF2B5EF4-FFF2-40B4-BE49-F238E27FC236}">
                <a16:creationId xmlns:a16="http://schemas.microsoft.com/office/drawing/2014/main" id="{692D8D0D-A33E-464B-A794-EE4BF50FA5F2}"/>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3854848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19</a:t>
            </a:fld>
            <a:endParaRPr lang="en-US" noProof="0"/>
          </a:p>
        </p:txBody>
      </p:sp>
      <p:sp>
        <p:nvSpPr>
          <p:cNvPr id="3" name="Text Placeholder 2"/>
          <p:cNvSpPr>
            <a:spLocks noGrp="1"/>
          </p:cNvSpPr>
          <p:nvPr>
            <p:ph type="body" sz="quarter" idx="11"/>
          </p:nvPr>
        </p:nvSpPr>
        <p:spPr/>
        <p:txBody>
          <a:bodyPr/>
          <a:lstStyle/>
          <a:p>
            <a:r>
              <a:rPr lang="en-GB" dirty="0"/>
              <a:t>Feedbacks from RTE after first approach</a:t>
            </a:r>
          </a:p>
        </p:txBody>
      </p:sp>
      <p:sp>
        <p:nvSpPr>
          <p:cNvPr id="4" name="Title 3"/>
          <p:cNvSpPr>
            <a:spLocks noGrp="1"/>
          </p:cNvSpPr>
          <p:nvPr>
            <p:ph type="title"/>
          </p:nvPr>
        </p:nvSpPr>
        <p:spPr/>
        <p:txBody>
          <a:bodyPr/>
          <a:lstStyle/>
          <a:p>
            <a:r>
              <a:rPr lang="en-GB" dirty="0"/>
              <a:t>RTE grid connections – Procedure and Timeline</a:t>
            </a:r>
          </a:p>
        </p:txBody>
      </p:sp>
      <p:sp>
        <p:nvSpPr>
          <p:cNvPr id="5" name="Text Placeholder 4"/>
          <p:cNvSpPr>
            <a:spLocks noGrp="1"/>
          </p:cNvSpPr>
          <p:nvPr>
            <p:ph type="body" sz="quarter" idx="12"/>
          </p:nvPr>
        </p:nvSpPr>
        <p:spPr>
          <a:xfrm>
            <a:off x="1180798" y="4539977"/>
            <a:ext cx="16421402" cy="8337823"/>
          </a:xfrm>
        </p:spPr>
        <p:txBody>
          <a:bodyPr/>
          <a:lstStyle/>
          <a:p>
            <a:pPr marL="457200" indent="-457200">
              <a:buFont typeface="Arial" panose="020B0604020202020204" pitchFamily="34" charset="0"/>
              <a:buChar char="•"/>
            </a:pPr>
            <a:r>
              <a:rPr lang="en-GB" dirty="0"/>
              <a:t>The overall power demands justifies a connection to RTE 400 kV (or alternatively 225 kV) grid</a:t>
            </a:r>
          </a:p>
          <a:p>
            <a:pPr marL="457200" indent="-457200">
              <a:buFont typeface="Arial" panose="020B0604020202020204" pitchFamily="34" charset="0"/>
              <a:buChar char="•"/>
            </a:pPr>
            <a:r>
              <a:rPr lang="en-GB" dirty="0"/>
              <a:t>Request of connection (source: </a:t>
            </a:r>
            <a:r>
              <a:rPr lang="en-GB" dirty="0">
                <a:hlinkClick r:id="rId2"/>
              </a:rPr>
              <a:t>RTE website</a:t>
            </a:r>
            <a:r>
              <a:rPr lang="en-GB" dirty="0"/>
              <a:t>):</a:t>
            </a:r>
          </a:p>
          <a:p>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lvl="1" indent="-457200"/>
            <a:r>
              <a:rPr lang="en-GB" dirty="0"/>
              <a:t>Technical and Financial Proposal (RTE): up to 6-9 months of preparation for FCC</a:t>
            </a:r>
          </a:p>
          <a:p>
            <a:pPr marL="457200" lvl="1" indent="-457200"/>
            <a:r>
              <a:rPr lang="en-GB" dirty="0"/>
              <a:t>From approval of TFP to Commercial Operation: </a:t>
            </a:r>
            <a:r>
              <a:rPr lang="en-GB" b="1" dirty="0"/>
              <a:t>approximately 10 years or more</a:t>
            </a:r>
          </a:p>
          <a:p>
            <a:pPr marL="457200" indent="-457200"/>
            <a:endParaRPr lang="en-GB" dirty="0"/>
          </a:p>
          <a:p>
            <a:pPr marL="1105200" lvl="1" indent="-457200"/>
            <a:endParaRPr lang="en-GB" dirty="0"/>
          </a:p>
          <a:p>
            <a:pPr marL="457200" indent="-457200">
              <a:buFont typeface="Arial" panose="020B0604020202020204" pitchFamily="34" charset="0"/>
              <a:buChar char="•"/>
            </a:pPr>
            <a:endParaRPr lang="en-GB" dirty="0"/>
          </a:p>
          <a:p>
            <a:endParaRPr lang="en-GB" dirty="0"/>
          </a:p>
          <a:p>
            <a:endParaRPr lang="en-GB" dirty="0"/>
          </a:p>
          <a:p>
            <a:endParaRPr lang="en-GB" dirty="0"/>
          </a:p>
          <a:p>
            <a:endParaRPr lang="en-GB" dirty="0"/>
          </a:p>
        </p:txBody>
      </p:sp>
      <p:pic>
        <p:nvPicPr>
          <p:cNvPr id="9" name="Picture 8">
            <a:extLst>
              <a:ext uri="{FF2B5EF4-FFF2-40B4-BE49-F238E27FC236}">
                <a16:creationId xmlns:a16="http://schemas.microsoft.com/office/drawing/2014/main" id="{AEDAAAA1-F8E2-4ED2-92F5-1C77C461D62E}"/>
              </a:ext>
            </a:extLst>
          </p:cNvPr>
          <p:cNvPicPr>
            <a:picLocks noChangeAspect="1"/>
          </p:cNvPicPr>
          <p:nvPr/>
        </p:nvPicPr>
        <p:blipFill>
          <a:blip r:embed="rId3"/>
          <a:stretch>
            <a:fillRect/>
          </a:stretch>
        </p:blipFill>
        <p:spPr>
          <a:xfrm>
            <a:off x="533400" y="6514198"/>
            <a:ext cx="15163800" cy="4659825"/>
          </a:xfrm>
          <a:prstGeom prst="rect">
            <a:avLst/>
          </a:prstGeom>
        </p:spPr>
      </p:pic>
      <p:sp>
        <p:nvSpPr>
          <p:cNvPr id="11" name="Text Placeholder 4">
            <a:extLst>
              <a:ext uri="{FF2B5EF4-FFF2-40B4-BE49-F238E27FC236}">
                <a16:creationId xmlns:a16="http://schemas.microsoft.com/office/drawing/2014/main" id="{F1B18AB2-4C5E-40E9-8F2A-ED4970EC9D75}"/>
              </a:ext>
            </a:extLst>
          </p:cNvPr>
          <p:cNvSpPr>
            <a:spLocks noGrp="1"/>
          </p:cNvSpPr>
          <p:nvPr>
            <p:ph type="body" sz="quarter" idx="13"/>
          </p:nvPr>
        </p:nvSpPr>
        <p:spPr>
          <a:xfrm>
            <a:off x="14935200" y="7010400"/>
            <a:ext cx="9267568" cy="2286000"/>
          </a:xfrm>
        </p:spPr>
        <p:txBody>
          <a:bodyPr/>
          <a:lstStyle/>
          <a:p>
            <a:pPr marL="342900" indent="-342900">
              <a:buFont typeface="Arial" panose="020B0604020202020204" pitchFamily="34" charset="0"/>
              <a:buChar char="•"/>
            </a:pPr>
            <a:r>
              <a:rPr lang="en-GB" sz="2400" i="1" dirty="0"/>
              <a:t>The first step (exploratory study) is free of charge and not binding. Data Collection Sheet available </a:t>
            </a:r>
            <a:r>
              <a:rPr lang="en-GB" sz="2400" i="1" dirty="0">
                <a:hlinkClick r:id="rId4"/>
              </a:rPr>
              <a:t>online</a:t>
            </a:r>
            <a:r>
              <a:rPr lang="en-GB" sz="2400" i="1" dirty="0"/>
              <a:t>.</a:t>
            </a:r>
          </a:p>
          <a:p>
            <a:pPr marL="342900" indent="-342900">
              <a:buFont typeface="Arial" panose="020B0604020202020204" pitchFamily="34" charset="0"/>
              <a:buChar char="•"/>
            </a:pPr>
            <a:r>
              <a:rPr lang="en-GB" sz="2400" i="1" dirty="0"/>
              <a:t>The further study and execution phases need investment and commitment from both parties</a:t>
            </a:r>
          </a:p>
          <a:p>
            <a:pPr marL="342900" indent="-342900">
              <a:buFont typeface="Arial" panose="020B0604020202020204" pitchFamily="34" charset="0"/>
              <a:buChar char="•"/>
            </a:pPr>
            <a:r>
              <a:rPr lang="en-GB" sz="2400" i="1" dirty="0"/>
              <a:t>The technical solution includes upgrade to RTE upstream infrastructure where required</a:t>
            </a:r>
          </a:p>
          <a:p>
            <a:endParaRPr lang="fr-CH" sz="2400" i="1" dirty="0"/>
          </a:p>
          <a:p>
            <a:endParaRPr lang="fr-CH" sz="2400" i="1" dirty="0"/>
          </a:p>
        </p:txBody>
      </p:sp>
      <p:sp>
        <p:nvSpPr>
          <p:cNvPr id="10" name="Slide Number Placeholder 1">
            <a:extLst>
              <a:ext uri="{FF2B5EF4-FFF2-40B4-BE49-F238E27FC236}">
                <a16:creationId xmlns:a16="http://schemas.microsoft.com/office/drawing/2014/main" id="{D404BD75-6906-4780-8413-ED7360B0D632}"/>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19</a:t>
            </a:fld>
            <a:endParaRPr lang="en-US" dirty="0"/>
          </a:p>
        </p:txBody>
      </p:sp>
      <p:sp>
        <p:nvSpPr>
          <p:cNvPr id="12" name="TextBox 11">
            <a:extLst>
              <a:ext uri="{FF2B5EF4-FFF2-40B4-BE49-F238E27FC236}">
                <a16:creationId xmlns:a16="http://schemas.microsoft.com/office/drawing/2014/main" id="{DBEA78DC-97D0-45D6-BF52-CF2852F151C3}"/>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143968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2</a:t>
            </a:fld>
            <a:endParaRPr lang="en-US" noProof="0" dirty="0"/>
          </a:p>
        </p:txBody>
      </p:sp>
      <p:sp>
        <p:nvSpPr>
          <p:cNvPr id="11" name="Titel 5">
            <a:extLst>
              <a:ext uri="{FF2B5EF4-FFF2-40B4-BE49-F238E27FC236}">
                <a16:creationId xmlns:a16="http://schemas.microsoft.com/office/drawing/2014/main" id="{385AE0A6-2122-4857-8537-34EC846F5CA7}"/>
              </a:ext>
            </a:extLst>
          </p:cNvPr>
          <p:cNvSpPr>
            <a:spLocks noGrp="1"/>
          </p:cNvSpPr>
          <p:nvPr>
            <p:ph type="ctrTitle"/>
          </p:nvPr>
        </p:nvSpPr>
        <p:spPr>
          <a:xfrm>
            <a:off x="1174200" y="4114800"/>
            <a:ext cx="22035600" cy="4775200"/>
          </a:xfrm>
        </p:spPr>
        <p:txBody>
          <a:bodyPr/>
          <a:lstStyle/>
          <a:p>
            <a:r>
              <a:rPr lang="en-US" sz="9600" cap="all" dirty="0"/>
              <a:t>Update on FCC electrical network and grid connection</a:t>
            </a:r>
          </a:p>
        </p:txBody>
      </p:sp>
      <p:sp>
        <p:nvSpPr>
          <p:cNvPr id="12" name="Untertitel 6">
            <a:extLst>
              <a:ext uri="{FF2B5EF4-FFF2-40B4-BE49-F238E27FC236}">
                <a16:creationId xmlns:a16="http://schemas.microsoft.com/office/drawing/2014/main" id="{4C46E9E1-E7B2-4B23-9443-1F92062BA798}"/>
              </a:ext>
            </a:extLst>
          </p:cNvPr>
          <p:cNvSpPr txBox="1">
            <a:spLocks/>
          </p:cNvSpPr>
          <p:nvPr/>
        </p:nvSpPr>
        <p:spPr>
          <a:xfrm>
            <a:off x="1180800" y="9220200"/>
            <a:ext cx="22035600" cy="3311525"/>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sz="4400" dirty="0">
                <a:solidFill>
                  <a:schemeClr val="bg1"/>
                </a:solidFill>
              </a:rPr>
              <a:t>Mario PARODI (CERN EN-EL) – TIWG – Electricity &amp; Energy Management WP</a:t>
            </a:r>
          </a:p>
          <a:p>
            <a:pPr algn="ctr">
              <a:lnSpc>
                <a:spcPct val="150000"/>
              </a:lnSpc>
            </a:pPr>
            <a:r>
              <a:rPr lang="en-US" sz="4267" dirty="0">
                <a:solidFill>
                  <a:schemeClr val="bg1"/>
                </a:solidFill>
              </a:rPr>
              <a:t>FCC week 2022, Paris</a:t>
            </a:r>
          </a:p>
          <a:p>
            <a:pPr algn="ctr">
              <a:lnSpc>
                <a:spcPct val="150000"/>
              </a:lnSpc>
            </a:pPr>
            <a:r>
              <a:rPr lang="en-US" sz="4267" dirty="0">
                <a:solidFill>
                  <a:schemeClr val="bg1"/>
                </a:solidFill>
              </a:rPr>
              <a:t>Many thanks to J.P. Burnet, D. Aguglia, F. Blanquez, M. Colmenero Moratalla, G. Cappai, K. Zielinski for the important support</a:t>
            </a:r>
          </a:p>
          <a:p>
            <a:pPr algn="ctr"/>
            <a:endParaRPr lang="de-AT" dirty="0">
              <a:solidFill>
                <a:schemeClr val="bg1"/>
              </a:solidFill>
            </a:endParaRPr>
          </a:p>
        </p:txBody>
      </p:sp>
    </p:spTree>
    <p:extLst>
      <p:ext uri="{BB962C8B-B14F-4D97-AF65-F5344CB8AC3E}">
        <p14:creationId xmlns:p14="http://schemas.microsoft.com/office/powerpoint/2010/main" val="25067371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20</a:t>
            </a:fld>
            <a:endParaRPr lang="en-US" noProof="0"/>
          </a:p>
        </p:txBody>
      </p:sp>
      <p:sp>
        <p:nvSpPr>
          <p:cNvPr id="3" name="Text Placeholder 2"/>
          <p:cNvSpPr>
            <a:spLocks noGrp="1"/>
          </p:cNvSpPr>
          <p:nvPr>
            <p:ph type="body" sz="quarter" idx="11"/>
          </p:nvPr>
        </p:nvSpPr>
        <p:spPr>
          <a:xfrm>
            <a:off x="1180798" y="3124200"/>
            <a:ext cx="20536201" cy="521607"/>
          </a:xfrm>
        </p:spPr>
        <p:txBody>
          <a:bodyPr/>
          <a:lstStyle/>
          <a:p>
            <a:r>
              <a:rPr lang="en-GB" dirty="0"/>
              <a:t>Connections to RTE: possible solutions (source: </a:t>
            </a:r>
            <a:r>
              <a:rPr lang="en-GB" dirty="0">
                <a:hlinkClick r:id="rId2"/>
              </a:rPr>
              <a:t>RTE procedure for connection request</a:t>
            </a:r>
            <a:r>
              <a:rPr lang="en-GB" dirty="0"/>
              <a:t>)</a:t>
            </a:r>
          </a:p>
        </p:txBody>
      </p:sp>
      <p:sp>
        <p:nvSpPr>
          <p:cNvPr id="4" name="Title 3"/>
          <p:cNvSpPr>
            <a:spLocks noGrp="1"/>
          </p:cNvSpPr>
          <p:nvPr>
            <p:ph type="title"/>
          </p:nvPr>
        </p:nvSpPr>
        <p:spPr/>
        <p:txBody>
          <a:bodyPr/>
          <a:lstStyle/>
          <a:p>
            <a:r>
              <a:rPr lang="en-GB" dirty="0"/>
              <a:t>RTE grid  connections – Technical Options</a:t>
            </a:r>
          </a:p>
        </p:txBody>
      </p:sp>
      <p:pic>
        <p:nvPicPr>
          <p:cNvPr id="14" name="Picture 13">
            <a:extLst>
              <a:ext uri="{FF2B5EF4-FFF2-40B4-BE49-F238E27FC236}">
                <a16:creationId xmlns:a16="http://schemas.microsoft.com/office/drawing/2014/main" id="{CA4FE372-4577-4F5E-899B-C6ECFBF582CA}"/>
              </a:ext>
            </a:extLst>
          </p:cNvPr>
          <p:cNvPicPr>
            <a:picLocks noChangeAspect="1"/>
          </p:cNvPicPr>
          <p:nvPr/>
        </p:nvPicPr>
        <p:blipFill>
          <a:blip r:embed="rId3"/>
          <a:stretch>
            <a:fillRect/>
          </a:stretch>
        </p:blipFill>
        <p:spPr>
          <a:xfrm>
            <a:off x="1933575" y="3722007"/>
            <a:ext cx="10511239" cy="4686300"/>
          </a:xfrm>
          <a:prstGeom prst="rect">
            <a:avLst/>
          </a:prstGeom>
        </p:spPr>
      </p:pic>
      <p:pic>
        <p:nvPicPr>
          <p:cNvPr id="16" name="Picture 15">
            <a:extLst>
              <a:ext uri="{FF2B5EF4-FFF2-40B4-BE49-F238E27FC236}">
                <a16:creationId xmlns:a16="http://schemas.microsoft.com/office/drawing/2014/main" id="{74A12548-84C3-4F31-842A-F3FDBD8A24D4}"/>
              </a:ext>
            </a:extLst>
          </p:cNvPr>
          <p:cNvPicPr>
            <a:picLocks noChangeAspect="1"/>
          </p:cNvPicPr>
          <p:nvPr/>
        </p:nvPicPr>
        <p:blipFill>
          <a:blip r:embed="rId4"/>
          <a:stretch>
            <a:fillRect/>
          </a:stretch>
        </p:blipFill>
        <p:spPr>
          <a:xfrm>
            <a:off x="12906375" y="3722007"/>
            <a:ext cx="7743825" cy="4758127"/>
          </a:xfrm>
          <a:prstGeom prst="rect">
            <a:avLst/>
          </a:prstGeom>
        </p:spPr>
      </p:pic>
      <p:pic>
        <p:nvPicPr>
          <p:cNvPr id="18" name="Picture 17">
            <a:extLst>
              <a:ext uri="{FF2B5EF4-FFF2-40B4-BE49-F238E27FC236}">
                <a16:creationId xmlns:a16="http://schemas.microsoft.com/office/drawing/2014/main" id="{C6B1467A-4427-42AC-8991-39939CF2A58C}"/>
              </a:ext>
            </a:extLst>
          </p:cNvPr>
          <p:cNvPicPr>
            <a:picLocks noChangeAspect="1"/>
          </p:cNvPicPr>
          <p:nvPr/>
        </p:nvPicPr>
        <p:blipFill>
          <a:blip r:embed="rId5"/>
          <a:stretch>
            <a:fillRect/>
          </a:stretch>
        </p:blipFill>
        <p:spPr>
          <a:xfrm>
            <a:off x="3381375" y="8464039"/>
            <a:ext cx="7869889" cy="4630568"/>
          </a:xfrm>
          <a:prstGeom prst="rect">
            <a:avLst/>
          </a:prstGeom>
        </p:spPr>
      </p:pic>
      <p:pic>
        <p:nvPicPr>
          <p:cNvPr id="20" name="Picture 19">
            <a:extLst>
              <a:ext uri="{FF2B5EF4-FFF2-40B4-BE49-F238E27FC236}">
                <a16:creationId xmlns:a16="http://schemas.microsoft.com/office/drawing/2014/main" id="{A5882C13-FAA6-4807-B9A8-EBE5C47BB5D1}"/>
              </a:ext>
            </a:extLst>
          </p:cNvPr>
          <p:cNvPicPr>
            <a:picLocks noChangeAspect="1"/>
          </p:cNvPicPr>
          <p:nvPr/>
        </p:nvPicPr>
        <p:blipFill>
          <a:blip r:embed="rId6"/>
          <a:stretch>
            <a:fillRect/>
          </a:stretch>
        </p:blipFill>
        <p:spPr>
          <a:xfrm>
            <a:off x="12296775" y="8417154"/>
            <a:ext cx="8886825" cy="4067853"/>
          </a:xfrm>
          <a:prstGeom prst="rect">
            <a:avLst/>
          </a:prstGeom>
        </p:spPr>
      </p:pic>
      <p:sp>
        <p:nvSpPr>
          <p:cNvPr id="10" name="Slide Number Placeholder 1">
            <a:extLst>
              <a:ext uri="{FF2B5EF4-FFF2-40B4-BE49-F238E27FC236}">
                <a16:creationId xmlns:a16="http://schemas.microsoft.com/office/drawing/2014/main" id="{650EF747-3CCF-4B31-9BFD-F87AED7407B3}"/>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20</a:t>
            </a:fld>
            <a:endParaRPr lang="en-US" dirty="0"/>
          </a:p>
        </p:txBody>
      </p:sp>
      <p:sp>
        <p:nvSpPr>
          <p:cNvPr id="11" name="TextBox 10">
            <a:extLst>
              <a:ext uri="{FF2B5EF4-FFF2-40B4-BE49-F238E27FC236}">
                <a16:creationId xmlns:a16="http://schemas.microsoft.com/office/drawing/2014/main" id="{87992D5E-6F78-4552-AB0B-174AFC45689D}"/>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2534118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7D6A5-7D50-44A7-8979-4A6FC4D15F8E}"/>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4" name="Text Placeholder 3">
            <a:extLst>
              <a:ext uri="{FF2B5EF4-FFF2-40B4-BE49-F238E27FC236}">
                <a16:creationId xmlns:a16="http://schemas.microsoft.com/office/drawing/2014/main" id="{E9A253A7-6165-410B-A4A8-2C33FA67ADF9}"/>
              </a:ext>
            </a:extLst>
          </p:cNvPr>
          <p:cNvSpPr>
            <a:spLocks noGrp="1"/>
          </p:cNvSpPr>
          <p:nvPr>
            <p:ph type="body" sz="quarter" idx="12"/>
          </p:nvPr>
        </p:nvSpPr>
        <p:spPr>
          <a:xfrm>
            <a:off x="1752600" y="4539977"/>
            <a:ext cx="10591800" cy="7326000"/>
          </a:xfrm>
        </p:spPr>
        <p:txBody>
          <a:bodyPr/>
          <a:lstStyle/>
          <a:p>
            <a:pPr marL="457200" indent="-457200">
              <a:buFont typeface="Arial" panose="020B0604020202020204" pitchFamily="34" charset="0"/>
              <a:buChar char="•"/>
            </a:pPr>
            <a:r>
              <a:rPr lang="fr-CH" dirty="0" err="1"/>
              <a:t>Three</a:t>
            </a:r>
            <a:r>
              <a:rPr lang="fr-CH" dirty="0"/>
              <a:t> </a:t>
            </a:r>
            <a:r>
              <a:rPr lang="fr-CH" dirty="0" err="1"/>
              <a:t>connection</a:t>
            </a:r>
            <a:r>
              <a:rPr lang="fr-CH" dirty="0"/>
              <a:t> points</a:t>
            </a:r>
          </a:p>
          <a:p>
            <a:pPr marL="457200" indent="-457200">
              <a:buFont typeface="Arial" panose="020B0604020202020204" pitchFamily="34" charset="0"/>
              <a:buChar char="•"/>
            </a:pPr>
            <a:r>
              <a:rPr lang="fr-CH" dirty="0"/>
              <a:t>Power </a:t>
            </a:r>
            <a:r>
              <a:rPr lang="fr-CH" dirty="0" err="1"/>
              <a:t>demand</a:t>
            </a:r>
            <a:r>
              <a:rPr lang="fr-CH" dirty="0"/>
              <a:t> per </a:t>
            </a:r>
            <a:r>
              <a:rPr lang="fr-CH" dirty="0" err="1"/>
              <a:t>each</a:t>
            </a:r>
            <a:r>
              <a:rPr lang="fr-CH" dirty="0"/>
              <a:t> </a:t>
            </a:r>
            <a:r>
              <a:rPr lang="fr-CH" dirty="0" err="1"/>
              <a:t>connection</a:t>
            </a:r>
            <a:r>
              <a:rPr lang="fr-CH" dirty="0"/>
              <a:t>: </a:t>
            </a:r>
            <a:r>
              <a:rPr lang="fr-CH" b="1" dirty="0"/>
              <a:t>200 MW</a:t>
            </a:r>
            <a:endParaRPr lang="fr-CH" dirty="0"/>
          </a:p>
          <a:p>
            <a:endParaRPr lang="fr-CH" dirty="0"/>
          </a:p>
          <a:p>
            <a:pPr marL="457200" indent="-457200">
              <a:buFont typeface="Arial" panose="020B0604020202020204" pitchFamily="34" charset="0"/>
              <a:buChar char="•"/>
            </a:pPr>
            <a:r>
              <a:rPr lang="fr-CH" b="1" dirty="0"/>
              <a:t>PH and PL– 1</a:t>
            </a:r>
            <a:r>
              <a:rPr lang="fr-CH" b="1" baseline="30000" dirty="0"/>
              <a:t>st</a:t>
            </a:r>
            <a:r>
              <a:rPr lang="fr-CH" b="1" dirty="0"/>
              <a:t> and 2</a:t>
            </a:r>
            <a:r>
              <a:rPr lang="fr-CH" b="1" baseline="30000" dirty="0"/>
              <a:t>nd</a:t>
            </a:r>
            <a:r>
              <a:rPr lang="fr-CH" b="1" dirty="0"/>
              <a:t> connections (RF points)</a:t>
            </a:r>
          </a:p>
          <a:p>
            <a:pPr marL="1105200" lvl="1" indent="-457200"/>
            <a:r>
              <a:rPr lang="en-GB" dirty="0"/>
              <a:t>Proximity to 400 kV lines (~1.5 km)</a:t>
            </a:r>
          </a:p>
          <a:p>
            <a:pPr marL="1105200" lvl="1" indent="-457200"/>
            <a:r>
              <a:rPr lang="en-GB" dirty="0"/>
              <a:t>Proximity and 225 kV line (~1.2 km)</a:t>
            </a:r>
          </a:p>
          <a:p>
            <a:pPr marL="1105200" lvl="1" indent="-457200"/>
            <a:r>
              <a:rPr lang="en-GB" dirty="0"/>
              <a:t>Proximity to 225 kV substation (~3.2 km)</a:t>
            </a:r>
          </a:p>
          <a:p>
            <a:pPr marL="457200" indent="-457200">
              <a:buFont typeface="Arial" panose="020B0604020202020204" pitchFamily="34" charset="0"/>
              <a:buChar char="•"/>
            </a:pPr>
            <a:r>
              <a:rPr lang="en-GB" b="1" dirty="0"/>
              <a:t>PD or PF –3</a:t>
            </a:r>
            <a:r>
              <a:rPr lang="en-GB" b="1" baseline="30000" dirty="0"/>
              <a:t>rd</a:t>
            </a:r>
            <a:r>
              <a:rPr lang="en-GB" b="1" dirty="0"/>
              <a:t> connection (PD preferred, equidistant from PH and PL)</a:t>
            </a:r>
          </a:p>
          <a:p>
            <a:pPr marL="1105200" lvl="1" indent="-457200"/>
            <a:r>
              <a:rPr lang="en-GB" dirty="0"/>
              <a:t>Proximity to 400 kV substation (~5 km)</a:t>
            </a:r>
          </a:p>
          <a:p>
            <a:pPr marL="1105200" lvl="1" indent="-457200"/>
            <a:r>
              <a:rPr lang="en-GB" dirty="0"/>
              <a:t>Proximity to 225 kV line (~3 km)</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Check the allowed internal operations</a:t>
            </a:r>
          </a:p>
          <a:p>
            <a:pPr marL="457200" indent="-457200"/>
            <a:endParaRPr lang="en-GB" dirty="0"/>
          </a:p>
          <a:p>
            <a:pPr marL="457200" indent="-457200"/>
            <a:endParaRPr lang="en-GB" dirty="0"/>
          </a:p>
          <a:p>
            <a:endParaRPr lang="fr-CH" dirty="0"/>
          </a:p>
          <a:p>
            <a:endParaRPr lang="fr-CH" dirty="0"/>
          </a:p>
        </p:txBody>
      </p:sp>
      <p:sp>
        <p:nvSpPr>
          <p:cNvPr id="6" name="Title 5">
            <a:extLst>
              <a:ext uri="{FF2B5EF4-FFF2-40B4-BE49-F238E27FC236}">
                <a16:creationId xmlns:a16="http://schemas.microsoft.com/office/drawing/2014/main" id="{ABB1EC3A-0AA0-41F1-81F3-98E572A3F08E}"/>
              </a:ext>
            </a:extLst>
          </p:cNvPr>
          <p:cNvSpPr>
            <a:spLocks noGrp="1"/>
          </p:cNvSpPr>
          <p:nvPr>
            <p:ph type="title"/>
          </p:nvPr>
        </p:nvSpPr>
        <p:spPr/>
        <p:txBody>
          <a:bodyPr/>
          <a:lstStyle/>
          <a:p>
            <a:r>
              <a:rPr lang="fr-CH" dirty="0"/>
              <a:t>RTE </a:t>
            </a:r>
            <a:r>
              <a:rPr lang="fr-CH" dirty="0" err="1"/>
              <a:t>Grid</a:t>
            </a:r>
            <a:r>
              <a:rPr lang="fr-CH" dirty="0"/>
              <a:t> </a:t>
            </a:r>
            <a:r>
              <a:rPr lang="fr-CH" dirty="0" err="1"/>
              <a:t>connection</a:t>
            </a:r>
            <a:r>
              <a:rPr lang="fr-CH" dirty="0"/>
              <a:t> - </a:t>
            </a:r>
            <a:r>
              <a:rPr lang="fr-CH" dirty="0" err="1"/>
              <a:t>Proposal</a:t>
            </a:r>
            <a:endParaRPr lang="fr-CH" dirty="0"/>
          </a:p>
        </p:txBody>
      </p:sp>
      <p:sp>
        <p:nvSpPr>
          <p:cNvPr id="16" name="TextBox 15">
            <a:extLst>
              <a:ext uri="{FF2B5EF4-FFF2-40B4-BE49-F238E27FC236}">
                <a16:creationId xmlns:a16="http://schemas.microsoft.com/office/drawing/2014/main" id="{64356981-8A97-4B37-A5CD-E0BE79838841}"/>
              </a:ext>
            </a:extLst>
          </p:cNvPr>
          <p:cNvSpPr txBox="1"/>
          <p:nvPr/>
        </p:nvSpPr>
        <p:spPr>
          <a:xfrm>
            <a:off x="13435238" y="4971919"/>
            <a:ext cx="9525000" cy="1200329"/>
          </a:xfrm>
          <a:prstGeom prst="rect">
            <a:avLst/>
          </a:prstGeom>
          <a:solidFill>
            <a:srgbClr val="00B050"/>
          </a:solidFill>
        </p:spPr>
        <p:txBody>
          <a:bodyPr wrap="square" rtlCol="0">
            <a:spAutoFit/>
          </a:bodyPr>
          <a:lstStyle/>
          <a:p>
            <a:pPr algn="ctr"/>
            <a:r>
              <a:rPr lang="en-US" b="1" dirty="0">
                <a:solidFill>
                  <a:srgbClr val="FFFFFF"/>
                </a:solidFill>
              </a:rPr>
              <a:t>Very promising options for the technical feasibility</a:t>
            </a:r>
          </a:p>
        </p:txBody>
      </p:sp>
      <p:sp>
        <p:nvSpPr>
          <p:cNvPr id="18" name="TextBox 17">
            <a:extLst>
              <a:ext uri="{FF2B5EF4-FFF2-40B4-BE49-F238E27FC236}">
                <a16:creationId xmlns:a16="http://schemas.microsoft.com/office/drawing/2014/main" id="{F6A73A36-666B-4254-88B9-0C5A8F57A5CF}"/>
              </a:ext>
            </a:extLst>
          </p:cNvPr>
          <p:cNvSpPr txBox="1"/>
          <p:nvPr/>
        </p:nvSpPr>
        <p:spPr>
          <a:xfrm>
            <a:off x="13435238" y="7872919"/>
            <a:ext cx="9525000" cy="2862322"/>
          </a:xfrm>
          <a:prstGeom prst="rect">
            <a:avLst/>
          </a:prstGeom>
          <a:solidFill>
            <a:srgbClr val="FF0000"/>
          </a:solidFill>
        </p:spPr>
        <p:txBody>
          <a:bodyPr wrap="square" rtlCol="0">
            <a:spAutoFit/>
          </a:bodyPr>
          <a:lstStyle/>
          <a:p>
            <a:pPr algn="ctr"/>
            <a:r>
              <a:rPr lang="en-US" b="1" dirty="0">
                <a:solidFill>
                  <a:srgbClr val="FFFFFF"/>
                </a:solidFill>
              </a:rPr>
              <a:t>Exploratory study to be launched as soon as possible:</a:t>
            </a:r>
          </a:p>
          <a:p>
            <a:pPr marL="571500" indent="-571500">
              <a:buFont typeface="Arial" panose="020B0604020202020204" pitchFamily="34" charset="0"/>
              <a:buChar char="•"/>
            </a:pPr>
            <a:r>
              <a:rPr lang="en-US" b="1" dirty="0">
                <a:solidFill>
                  <a:srgbClr val="FFFFFF"/>
                </a:solidFill>
              </a:rPr>
              <a:t>Available capability of RTE</a:t>
            </a:r>
          </a:p>
          <a:p>
            <a:pPr marL="571500" indent="-571500">
              <a:buFont typeface="Arial" panose="020B0604020202020204" pitchFamily="34" charset="0"/>
              <a:buChar char="•"/>
            </a:pPr>
            <a:r>
              <a:rPr lang="en-US" b="1" dirty="0">
                <a:solidFill>
                  <a:srgbClr val="FFFFFF"/>
                </a:solidFill>
              </a:rPr>
              <a:t>Open/close internal loop operations</a:t>
            </a:r>
          </a:p>
          <a:p>
            <a:pPr marL="571500" indent="-571500">
              <a:buFont typeface="Arial" panose="020B0604020202020204" pitchFamily="34" charset="0"/>
              <a:buChar char="•"/>
            </a:pPr>
            <a:r>
              <a:rPr lang="en-US" b="1" dirty="0">
                <a:solidFill>
                  <a:srgbClr val="FFFFFF"/>
                </a:solidFill>
              </a:rPr>
              <a:t>Ancillary services for grid stability ?</a:t>
            </a:r>
          </a:p>
        </p:txBody>
      </p:sp>
      <p:sp>
        <p:nvSpPr>
          <p:cNvPr id="7" name="TextBox 6">
            <a:extLst>
              <a:ext uri="{FF2B5EF4-FFF2-40B4-BE49-F238E27FC236}">
                <a16:creationId xmlns:a16="http://schemas.microsoft.com/office/drawing/2014/main" id="{4C68FAD7-46A4-4F3F-901E-991CB1FA4ACD}"/>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97189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22</a:t>
            </a:fld>
            <a:endParaRPr lang="en-US" noProof="0"/>
          </a:p>
        </p:txBody>
      </p:sp>
      <p:sp>
        <p:nvSpPr>
          <p:cNvPr id="3" name="Text Placeholder 2"/>
          <p:cNvSpPr>
            <a:spLocks noGrp="1"/>
          </p:cNvSpPr>
          <p:nvPr>
            <p:ph type="body" sz="quarter" idx="11"/>
          </p:nvPr>
        </p:nvSpPr>
        <p:spPr/>
        <p:txBody>
          <a:bodyPr/>
          <a:lstStyle/>
          <a:p>
            <a:r>
              <a:rPr lang="en-GB" dirty="0"/>
              <a:t>Qualitative assessment of FCC-</a:t>
            </a:r>
            <a:r>
              <a:rPr lang="en-GB" dirty="0" err="1"/>
              <a:t>hh</a:t>
            </a:r>
            <a:r>
              <a:rPr lang="en-GB" dirty="0"/>
              <a:t> case:</a:t>
            </a:r>
          </a:p>
        </p:txBody>
      </p:sp>
      <p:sp>
        <p:nvSpPr>
          <p:cNvPr id="4" name="Title 3"/>
          <p:cNvSpPr>
            <a:spLocks noGrp="1"/>
          </p:cNvSpPr>
          <p:nvPr>
            <p:ph type="title"/>
          </p:nvPr>
        </p:nvSpPr>
        <p:spPr/>
        <p:txBody>
          <a:bodyPr/>
          <a:lstStyle/>
          <a:p>
            <a:r>
              <a:rPr lang="en-GB" dirty="0"/>
              <a:t>Moving Forward – Horizon FCC-</a:t>
            </a:r>
            <a:r>
              <a:rPr lang="en-GB" dirty="0" err="1"/>
              <a:t>hh</a:t>
            </a:r>
            <a:endParaRPr lang="en-GB" dirty="0"/>
          </a:p>
        </p:txBody>
      </p:sp>
      <p:sp>
        <p:nvSpPr>
          <p:cNvPr id="5" name="Text Placeholder 4"/>
          <p:cNvSpPr>
            <a:spLocks noGrp="1"/>
          </p:cNvSpPr>
          <p:nvPr>
            <p:ph type="body" sz="quarter" idx="12"/>
          </p:nvPr>
        </p:nvSpPr>
        <p:spPr>
          <a:xfrm>
            <a:off x="1180799" y="4312415"/>
            <a:ext cx="9639602" cy="7668384"/>
          </a:xfrm>
        </p:spPr>
        <p:txBody>
          <a:bodyPr/>
          <a:lstStyle/>
          <a:p>
            <a:pPr marL="457200" indent="-457200">
              <a:buFont typeface="Arial" panose="020B0604020202020204" pitchFamily="34" charset="0"/>
              <a:buChar char="•"/>
            </a:pPr>
            <a:r>
              <a:rPr lang="en-GB" dirty="0"/>
              <a:t>Preliminary and simplified load distribution</a:t>
            </a:r>
          </a:p>
          <a:p>
            <a:pPr marL="457200" indent="-457200">
              <a:buFont typeface="Arial" panose="020B0604020202020204" pitchFamily="34" charset="0"/>
              <a:buChar char="•"/>
            </a:pPr>
            <a:r>
              <a:rPr lang="en-GB" dirty="0"/>
              <a:t>Target load: </a:t>
            </a:r>
            <a:r>
              <a:rPr lang="en-GB" b="1" dirty="0"/>
              <a:t>556 MW </a:t>
            </a:r>
            <a:r>
              <a:rPr lang="en-GB" dirty="0"/>
              <a:t>(FCC Week 2018)</a:t>
            </a:r>
          </a:p>
          <a:p>
            <a:pPr marL="457200" indent="-457200">
              <a:buFont typeface="Arial" panose="020B0604020202020204" pitchFamily="34" charset="0"/>
              <a:buChar char="•"/>
            </a:pPr>
            <a:r>
              <a:rPr lang="en-GB" dirty="0"/>
              <a:t>Technical solution for FCC-</a:t>
            </a:r>
            <a:r>
              <a:rPr lang="en-GB" dirty="0" err="1"/>
              <a:t>ee</a:t>
            </a:r>
            <a:r>
              <a:rPr lang="en-GB" dirty="0"/>
              <a:t> </a:t>
            </a:r>
            <a:r>
              <a:rPr lang="en-GB" b="1" dirty="0"/>
              <a:t>compatible</a:t>
            </a:r>
            <a:r>
              <a:rPr lang="en-GB" dirty="0"/>
              <a:t> with FCC-</a:t>
            </a:r>
            <a:r>
              <a:rPr lang="en-GB" dirty="0" err="1"/>
              <a:t>hh</a:t>
            </a:r>
            <a:r>
              <a:rPr lang="en-GB" dirty="0"/>
              <a:t> requirement in RUN</a:t>
            </a:r>
          </a:p>
          <a:p>
            <a:pPr marL="457200" indent="-457200">
              <a:buFont typeface="Arial" panose="020B0604020202020204" pitchFamily="34" charset="0"/>
              <a:buChar char="•"/>
            </a:pPr>
            <a:r>
              <a:rPr lang="en-GB" dirty="0"/>
              <a:t>The internal 132 kV ring allows to balance the transmission </a:t>
            </a:r>
            <a:r>
              <a:rPr lang="en-GB" b="1" dirty="0"/>
              <a:t>even with the new load profile </a:t>
            </a:r>
            <a:r>
              <a:rPr lang="en-GB" dirty="0"/>
              <a:t>without further integrations</a:t>
            </a:r>
          </a:p>
          <a:p>
            <a:pPr marL="457200" indent="-457200">
              <a:buFont typeface="Arial" panose="020B0604020202020204" pitchFamily="34" charset="0"/>
              <a:buChar char="•"/>
            </a:pPr>
            <a:r>
              <a:rPr lang="en-GB" dirty="0"/>
              <a:t>n-1 scenario </a:t>
            </a:r>
            <a:r>
              <a:rPr lang="en-GB" b="1" dirty="0"/>
              <a:t>would not </a:t>
            </a:r>
            <a:r>
              <a:rPr lang="en-GB" dirty="0"/>
              <a:t>allow RUN mode</a:t>
            </a:r>
          </a:p>
          <a:p>
            <a:pPr marL="457200" indent="-457200">
              <a:buFont typeface="Arial" panose="020B0604020202020204" pitchFamily="34" charset="0"/>
              <a:buChar char="•"/>
            </a:pPr>
            <a:r>
              <a:rPr lang="en-GB" dirty="0"/>
              <a:t>At distribution level (36/0.4 kV) the installed base will </a:t>
            </a:r>
            <a:r>
              <a:rPr lang="en-GB" b="1" dirty="0"/>
              <a:t>drastically change</a:t>
            </a:r>
            <a:r>
              <a:rPr lang="en-GB" dirty="0"/>
              <a:t>:</a:t>
            </a:r>
          </a:p>
          <a:p>
            <a:pPr marL="1105200" lvl="1" indent="-457200"/>
            <a:r>
              <a:rPr lang="en-GB" dirty="0"/>
              <a:t>For FCC-</a:t>
            </a:r>
            <a:r>
              <a:rPr lang="en-GB" dirty="0" err="1"/>
              <a:t>ee</a:t>
            </a:r>
            <a:r>
              <a:rPr lang="en-GB" dirty="0"/>
              <a:t> RF points </a:t>
            </a:r>
            <a:r>
              <a:rPr lang="en-GB" b="1" dirty="0"/>
              <a:t>important difference</a:t>
            </a:r>
            <a:r>
              <a:rPr lang="en-GB" dirty="0"/>
              <a:t>: re-work probably needed</a:t>
            </a:r>
          </a:p>
          <a:p>
            <a:pPr marL="1105200" lvl="2" indent="-457200"/>
            <a:r>
              <a:rPr lang="en-GB" dirty="0"/>
              <a:t>Possibility to re-use part of the equipment if the life cycle compatible </a:t>
            </a:r>
          </a:p>
          <a:p>
            <a:pPr marL="1105200" lvl="1" indent="-457200"/>
            <a:r>
              <a:rPr lang="en-GB" dirty="0"/>
              <a:t>In all other points: possible staging from FCC-</a:t>
            </a:r>
            <a:r>
              <a:rPr lang="en-GB" dirty="0" err="1"/>
              <a:t>ee</a:t>
            </a:r>
            <a:r>
              <a:rPr lang="en-GB" dirty="0"/>
              <a:t> to FCC-</a:t>
            </a:r>
            <a:r>
              <a:rPr lang="en-GB" dirty="0" err="1"/>
              <a:t>hh</a:t>
            </a:r>
            <a:endParaRPr lang="en-GB" dirty="0"/>
          </a:p>
          <a:p>
            <a:pPr marL="457200" indent="-457200"/>
            <a:endParaRPr lang="en-GB" dirty="0"/>
          </a:p>
          <a:p>
            <a:pPr marL="1105200" lvl="1" indent="-457200"/>
            <a:endParaRPr lang="en-GB" dirty="0"/>
          </a:p>
          <a:p>
            <a:pPr marL="457200" indent="-457200">
              <a:buFont typeface="Arial" panose="020B0604020202020204" pitchFamily="34" charset="0"/>
              <a:buChar char="•"/>
            </a:pPr>
            <a:endParaRPr lang="en-GB" dirty="0"/>
          </a:p>
          <a:p>
            <a:endParaRPr lang="en-GB" dirty="0"/>
          </a:p>
          <a:p>
            <a:endParaRPr lang="en-GB" dirty="0"/>
          </a:p>
          <a:p>
            <a:endParaRPr lang="en-GB" dirty="0"/>
          </a:p>
          <a:p>
            <a:endParaRPr lang="en-GB" dirty="0"/>
          </a:p>
        </p:txBody>
      </p:sp>
      <p:sp>
        <p:nvSpPr>
          <p:cNvPr id="12" name="Slide Number Placeholder 1">
            <a:extLst>
              <a:ext uri="{FF2B5EF4-FFF2-40B4-BE49-F238E27FC236}">
                <a16:creationId xmlns:a16="http://schemas.microsoft.com/office/drawing/2014/main" id="{6DC53542-70E1-4BDC-BAE1-5D841938D998}"/>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22</a:t>
            </a:fld>
            <a:endParaRPr lang="en-US" dirty="0"/>
          </a:p>
        </p:txBody>
      </p:sp>
      <p:sp>
        <p:nvSpPr>
          <p:cNvPr id="10" name="TextBox 9">
            <a:extLst>
              <a:ext uri="{FF2B5EF4-FFF2-40B4-BE49-F238E27FC236}">
                <a16:creationId xmlns:a16="http://schemas.microsoft.com/office/drawing/2014/main" id="{B246CDF2-433F-47E8-93C8-C0B7846C8043}"/>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pic>
        <p:nvPicPr>
          <p:cNvPr id="8" name="Picture 7">
            <a:extLst>
              <a:ext uri="{FF2B5EF4-FFF2-40B4-BE49-F238E27FC236}">
                <a16:creationId xmlns:a16="http://schemas.microsoft.com/office/drawing/2014/main" id="{7370DE28-99F6-4E64-817E-00093B6413F2}"/>
              </a:ext>
            </a:extLst>
          </p:cNvPr>
          <p:cNvPicPr>
            <a:picLocks noChangeAspect="1"/>
          </p:cNvPicPr>
          <p:nvPr/>
        </p:nvPicPr>
        <p:blipFill>
          <a:blip r:embed="rId2"/>
          <a:stretch>
            <a:fillRect/>
          </a:stretch>
        </p:blipFill>
        <p:spPr>
          <a:xfrm>
            <a:off x="11452860" y="3124200"/>
            <a:ext cx="12915900" cy="9525000"/>
          </a:xfrm>
          <a:prstGeom prst="rect">
            <a:avLst/>
          </a:prstGeom>
        </p:spPr>
      </p:pic>
      <p:pic>
        <p:nvPicPr>
          <p:cNvPr id="14" name="Picture 13">
            <a:extLst>
              <a:ext uri="{FF2B5EF4-FFF2-40B4-BE49-F238E27FC236}">
                <a16:creationId xmlns:a16="http://schemas.microsoft.com/office/drawing/2014/main" id="{368FEEC9-27F1-4497-B422-7B9B93C6239F}"/>
              </a:ext>
            </a:extLst>
          </p:cNvPr>
          <p:cNvPicPr>
            <a:picLocks noChangeAspect="1"/>
          </p:cNvPicPr>
          <p:nvPr/>
        </p:nvPicPr>
        <p:blipFill>
          <a:blip r:embed="rId3"/>
          <a:stretch>
            <a:fillRect/>
          </a:stretch>
        </p:blipFill>
        <p:spPr>
          <a:xfrm>
            <a:off x="15925800" y="5791200"/>
            <a:ext cx="4323037" cy="3040990"/>
          </a:xfrm>
          <a:prstGeom prst="rect">
            <a:avLst/>
          </a:prstGeom>
        </p:spPr>
      </p:pic>
      <p:cxnSp>
        <p:nvCxnSpPr>
          <p:cNvPr id="15" name="Straight Connector 14">
            <a:extLst>
              <a:ext uri="{FF2B5EF4-FFF2-40B4-BE49-F238E27FC236}">
                <a16:creationId xmlns:a16="http://schemas.microsoft.com/office/drawing/2014/main" id="{AFAEB9F2-FD1B-4DFB-A1A2-15BD76033D70}"/>
              </a:ext>
            </a:extLst>
          </p:cNvPr>
          <p:cNvCxnSpPr>
            <a:cxnSpLocks/>
          </p:cNvCxnSpPr>
          <p:nvPr/>
        </p:nvCxnSpPr>
        <p:spPr>
          <a:xfrm>
            <a:off x="15983460" y="5811396"/>
            <a:ext cx="12377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1E8A43C-2EBD-408E-8A89-2D8B91522B2C}"/>
              </a:ext>
            </a:extLst>
          </p:cNvPr>
          <p:cNvSpPr txBox="1"/>
          <p:nvPr/>
        </p:nvSpPr>
        <p:spPr>
          <a:xfrm>
            <a:off x="15773400" y="5410200"/>
            <a:ext cx="5377446" cy="369332"/>
          </a:xfrm>
          <a:prstGeom prst="rect">
            <a:avLst/>
          </a:prstGeom>
          <a:noFill/>
          <a:ln>
            <a:noFill/>
          </a:ln>
        </p:spPr>
        <p:txBody>
          <a:bodyPr wrap="square" rtlCol="0">
            <a:spAutoFit/>
          </a:bodyPr>
          <a:lstStyle/>
          <a:p>
            <a:pPr marL="457200" indent="-457200"/>
            <a:r>
              <a:rPr lang="en-GB" sz="1800" b="1" dirty="0">
                <a:solidFill>
                  <a:srgbClr val="FF0000"/>
                </a:solidFill>
              </a:rPr>
              <a:t>220 MVA (incomers)</a:t>
            </a:r>
          </a:p>
        </p:txBody>
      </p:sp>
      <p:cxnSp>
        <p:nvCxnSpPr>
          <p:cNvPr id="24" name="Straight Connector 23">
            <a:extLst>
              <a:ext uri="{FF2B5EF4-FFF2-40B4-BE49-F238E27FC236}">
                <a16:creationId xmlns:a16="http://schemas.microsoft.com/office/drawing/2014/main" id="{E051FAE6-F4BD-42AE-B179-878F1B437F26}"/>
              </a:ext>
            </a:extLst>
          </p:cNvPr>
          <p:cNvCxnSpPr>
            <a:cxnSpLocks/>
          </p:cNvCxnSpPr>
          <p:nvPr/>
        </p:nvCxnSpPr>
        <p:spPr>
          <a:xfrm>
            <a:off x="17278860" y="6889864"/>
            <a:ext cx="283794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5FB1419-9A88-4990-98F2-79349264B008}"/>
              </a:ext>
            </a:extLst>
          </p:cNvPr>
          <p:cNvSpPr txBox="1"/>
          <p:nvPr/>
        </p:nvSpPr>
        <p:spPr>
          <a:xfrm>
            <a:off x="17221200" y="6488668"/>
            <a:ext cx="5377446" cy="369332"/>
          </a:xfrm>
          <a:prstGeom prst="rect">
            <a:avLst/>
          </a:prstGeom>
          <a:noFill/>
          <a:ln>
            <a:noFill/>
          </a:ln>
        </p:spPr>
        <p:txBody>
          <a:bodyPr wrap="square" rtlCol="0">
            <a:spAutoFit/>
          </a:bodyPr>
          <a:lstStyle/>
          <a:p>
            <a:pPr marL="457200" indent="-457200"/>
            <a:r>
              <a:rPr lang="en-GB" sz="1800" b="1" dirty="0">
                <a:solidFill>
                  <a:srgbClr val="FF0000"/>
                </a:solidFill>
              </a:rPr>
              <a:t>130 MVA (loop branches)</a:t>
            </a:r>
          </a:p>
        </p:txBody>
      </p:sp>
    </p:spTree>
    <p:extLst>
      <p:ext uri="{BB962C8B-B14F-4D97-AF65-F5344CB8AC3E}">
        <p14:creationId xmlns:p14="http://schemas.microsoft.com/office/powerpoint/2010/main" val="76699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23</a:t>
            </a:fld>
            <a:endParaRPr lang="en-US" noProof="0"/>
          </a:p>
        </p:txBody>
      </p:sp>
      <p:sp>
        <p:nvSpPr>
          <p:cNvPr id="3" name="Text Placeholder 2"/>
          <p:cNvSpPr>
            <a:spLocks noGrp="1"/>
          </p:cNvSpPr>
          <p:nvPr>
            <p:ph type="body" sz="quarter" idx="11"/>
          </p:nvPr>
        </p:nvSpPr>
        <p:spPr/>
        <p:txBody>
          <a:bodyPr/>
          <a:lstStyle/>
          <a:p>
            <a:r>
              <a:rPr lang="en-GB" dirty="0"/>
              <a:t>Status and challenges</a:t>
            </a:r>
          </a:p>
        </p:txBody>
      </p:sp>
      <p:sp>
        <p:nvSpPr>
          <p:cNvPr id="4" name="Title 3"/>
          <p:cNvSpPr>
            <a:spLocks noGrp="1"/>
          </p:cNvSpPr>
          <p:nvPr>
            <p:ph type="title"/>
          </p:nvPr>
        </p:nvSpPr>
        <p:spPr/>
        <p:txBody>
          <a:bodyPr/>
          <a:lstStyle/>
          <a:p>
            <a:r>
              <a:rPr lang="en-GB" dirty="0"/>
              <a:t>Conclusions</a:t>
            </a:r>
          </a:p>
        </p:txBody>
      </p:sp>
      <p:sp>
        <p:nvSpPr>
          <p:cNvPr id="5" name="Text Placeholder 4"/>
          <p:cNvSpPr>
            <a:spLocks noGrp="1"/>
          </p:cNvSpPr>
          <p:nvPr>
            <p:ph type="body" sz="quarter" idx="12"/>
          </p:nvPr>
        </p:nvSpPr>
        <p:spPr>
          <a:xfrm>
            <a:off x="1180798" y="4724400"/>
            <a:ext cx="19926602" cy="7256398"/>
          </a:xfrm>
        </p:spPr>
        <p:txBody>
          <a:bodyPr/>
          <a:lstStyle/>
          <a:p>
            <a:pPr marL="457200" indent="-457200">
              <a:buFont typeface="Arial" panose="020B0604020202020204" pitchFamily="34" charset="0"/>
              <a:buChar char="•"/>
            </a:pPr>
            <a:r>
              <a:rPr lang="en-GB" dirty="0"/>
              <a:t>Baseline of 2018 CDR: solid and good starting point for the new layout</a:t>
            </a:r>
          </a:p>
          <a:p>
            <a:pPr marL="457200" indent="-457200">
              <a:buFont typeface="Arial" panose="020B0604020202020204" pitchFamily="34" charset="0"/>
              <a:buChar char="•"/>
            </a:pPr>
            <a:r>
              <a:rPr lang="en-GB" dirty="0"/>
              <a:t>Proposed HV network: </a:t>
            </a:r>
            <a:r>
              <a:rPr lang="en-GB" b="1" dirty="0"/>
              <a:t>compliant </a:t>
            </a:r>
            <a:r>
              <a:rPr lang="en-GB" dirty="0"/>
              <a:t>with FCC-</a:t>
            </a:r>
            <a:r>
              <a:rPr lang="en-GB" dirty="0" err="1"/>
              <a:t>ee</a:t>
            </a:r>
            <a:r>
              <a:rPr lang="en-GB" dirty="0"/>
              <a:t> and </a:t>
            </a:r>
            <a:r>
              <a:rPr lang="en-GB" b="1" dirty="0"/>
              <a:t>adapted</a:t>
            </a:r>
            <a:r>
              <a:rPr lang="en-GB" dirty="0"/>
              <a:t> for the evolution to FCC-</a:t>
            </a:r>
            <a:r>
              <a:rPr lang="en-GB" dirty="0" err="1"/>
              <a:t>hh</a:t>
            </a:r>
            <a:endParaRPr lang="en-GB" dirty="0"/>
          </a:p>
          <a:p>
            <a:pPr marL="457200" indent="-457200">
              <a:buFont typeface="Arial" panose="020B0604020202020204" pitchFamily="34" charset="0"/>
              <a:buChar char="•"/>
            </a:pPr>
            <a:r>
              <a:rPr lang="en-GB" dirty="0"/>
              <a:t>Technologies and expertise widely available to implement the proposed solution</a:t>
            </a:r>
          </a:p>
          <a:p>
            <a:pPr marL="457200" indent="-457200">
              <a:buFont typeface="Arial" panose="020B0604020202020204" pitchFamily="34" charset="0"/>
              <a:buChar char="•"/>
            </a:pPr>
            <a:r>
              <a:rPr lang="en-GB" b="1" dirty="0"/>
              <a:t>Space for optimization</a:t>
            </a:r>
            <a:endParaRPr lang="en-GB" dirty="0"/>
          </a:p>
          <a:p>
            <a:pPr marL="457200" indent="-457200">
              <a:buFont typeface="Arial" panose="020B0604020202020204" pitchFamily="34" charset="0"/>
              <a:buChar char="•"/>
            </a:pPr>
            <a:r>
              <a:rPr lang="en-GB" dirty="0"/>
              <a:t>Closed loop operation: </a:t>
            </a:r>
            <a:r>
              <a:rPr lang="en-GB" b="1" dirty="0"/>
              <a:t>promising</a:t>
            </a:r>
            <a:r>
              <a:rPr lang="en-GB" dirty="0"/>
              <a:t>, but to be verified with RTE</a:t>
            </a:r>
          </a:p>
          <a:p>
            <a:pPr marL="457200" indent="-457200">
              <a:buFont typeface="Arial" panose="020B0604020202020204" pitchFamily="34" charset="0"/>
              <a:buChar char="•"/>
            </a:pPr>
            <a:r>
              <a:rPr lang="en-GB" dirty="0"/>
              <a:t>Target load based on estimations that shall be </a:t>
            </a:r>
            <a:r>
              <a:rPr lang="en-GB" b="1" dirty="0"/>
              <a:t>confirmed</a:t>
            </a:r>
            <a:r>
              <a:rPr lang="en-GB" dirty="0"/>
              <a:t> at the next stages of the study</a:t>
            </a:r>
          </a:p>
          <a:p>
            <a:pPr marL="457200" indent="-457200">
              <a:buFont typeface="Arial" panose="020B0604020202020204" pitchFamily="34" charset="0"/>
              <a:buChar char="•"/>
            </a:pPr>
            <a:r>
              <a:rPr lang="en-GB" dirty="0"/>
              <a:t>Studies still ongoing</a:t>
            </a:r>
            <a:r>
              <a:rPr lang="en-GB" b="1" dirty="0"/>
              <a:t>: the presented results shall be considered preliminary</a:t>
            </a:r>
          </a:p>
          <a:p>
            <a:pPr marL="457200" indent="-457200">
              <a:buFont typeface="Arial" panose="020B0604020202020204" pitchFamily="34" charset="0"/>
              <a:buChar char="•"/>
            </a:pPr>
            <a:r>
              <a:rPr lang="en-GB" b="1" dirty="0"/>
              <a:t>Next steps:</a:t>
            </a:r>
          </a:p>
          <a:p>
            <a:pPr marL="1105200" lvl="1" indent="-457200"/>
            <a:r>
              <a:rPr lang="en-GB" dirty="0"/>
              <a:t>Feasibility/Impact of connections to RTE grid - Exploratory study to be launched</a:t>
            </a:r>
          </a:p>
          <a:p>
            <a:pPr marL="1105200" lvl="1" indent="-457200"/>
            <a:r>
              <a:rPr lang="en-GB" dirty="0"/>
              <a:t>Define the minimum requirements of HV and MV network in terms of RAMS</a:t>
            </a:r>
          </a:p>
          <a:p>
            <a:pPr marL="1105200" lvl="1" indent="-457200"/>
            <a:r>
              <a:rPr lang="en-GB" dirty="0"/>
              <a:t>Complete the analysis of network scenarios</a:t>
            </a:r>
          </a:p>
          <a:p>
            <a:pPr marL="1105200" lvl="1" indent="-457200"/>
            <a:r>
              <a:rPr lang="en-GB" dirty="0"/>
              <a:t>Optimal sizing of HV equipment</a:t>
            </a:r>
          </a:p>
          <a:p>
            <a:pPr marL="1105200" lvl="1" indent="-457200"/>
            <a:r>
              <a:rPr lang="en-GB" dirty="0"/>
              <a:t>Progress on the definition of the downstream MV distribution (overall underground)</a:t>
            </a:r>
          </a:p>
          <a:p>
            <a:pPr marL="1105200" lvl="1" indent="-457200"/>
            <a:r>
              <a:rPr lang="en-GB" dirty="0"/>
              <a:t>Share/update preliminary requirements for underground integration and C&amp;V</a:t>
            </a:r>
          </a:p>
          <a:p>
            <a:pPr marL="457200" indent="-457200"/>
            <a:endParaRPr lang="en-GB" dirty="0"/>
          </a:p>
          <a:p>
            <a:pPr marL="457200" indent="-457200"/>
            <a:endParaRPr lang="en-GB" dirty="0"/>
          </a:p>
          <a:p>
            <a:pPr marL="457200" indent="-457200"/>
            <a:endParaRPr lang="en-GB" dirty="0"/>
          </a:p>
          <a:p>
            <a:endParaRPr lang="en-GB" dirty="0"/>
          </a:p>
          <a:p>
            <a:endParaRPr lang="en-GB" dirty="0"/>
          </a:p>
        </p:txBody>
      </p:sp>
      <p:sp>
        <p:nvSpPr>
          <p:cNvPr id="7" name="Slide Number Placeholder 1">
            <a:extLst>
              <a:ext uri="{FF2B5EF4-FFF2-40B4-BE49-F238E27FC236}">
                <a16:creationId xmlns:a16="http://schemas.microsoft.com/office/drawing/2014/main" id="{34C81519-FC81-4EF0-B1F0-A3AEC5574520}"/>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23</a:t>
            </a:fld>
            <a:endParaRPr lang="en-US" dirty="0"/>
          </a:p>
        </p:txBody>
      </p:sp>
      <p:sp>
        <p:nvSpPr>
          <p:cNvPr id="8" name="TextBox 7">
            <a:extLst>
              <a:ext uri="{FF2B5EF4-FFF2-40B4-BE49-F238E27FC236}">
                <a16:creationId xmlns:a16="http://schemas.microsoft.com/office/drawing/2014/main" id="{26D20DD1-D190-4918-A115-921597F16698}"/>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6380082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24</a:t>
            </a:fld>
            <a:endParaRPr lang="en-US" noProof="0"/>
          </a:p>
        </p:txBody>
      </p:sp>
      <p:sp>
        <p:nvSpPr>
          <p:cNvPr id="3" name="Text Placeholder 2"/>
          <p:cNvSpPr>
            <a:spLocks noGrp="1"/>
          </p:cNvSpPr>
          <p:nvPr>
            <p:ph type="body" sz="quarter" idx="11"/>
          </p:nvPr>
        </p:nvSpPr>
        <p:spPr/>
        <p:txBody>
          <a:bodyPr/>
          <a:lstStyle/>
          <a:p>
            <a:r>
              <a:rPr lang="en-GB" dirty="0"/>
              <a:t>Opportunities</a:t>
            </a:r>
          </a:p>
        </p:txBody>
      </p:sp>
      <p:sp>
        <p:nvSpPr>
          <p:cNvPr id="4" name="Title 3"/>
          <p:cNvSpPr>
            <a:spLocks noGrp="1"/>
          </p:cNvSpPr>
          <p:nvPr>
            <p:ph type="title"/>
          </p:nvPr>
        </p:nvSpPr>
        <p:spPr/>
        <p:txBody>
          <a:bodyPr/>
          <a:lstStyle/>
          <a:p>
            <a:r>
              <a:rPr lang="en-GB" dirty="0"/>
              <a:t>Conclusions</a:t>
            </a:r>
          </a:p>
        </p:txBody>
      </p:sp>
      <p:sp>
        <p:nvSpPr>
          <p:cNvPr id="5" name="Text Placeholder 4"/>
          <p:cNvSpPr>
            <a:spLocks noGrp="1"/>
          </p:cNvSpPr>
          <p:nvPr>
            <p:ph type="body" sz="quarter" idx="12"/>
          </p:nvPr>
        </p:nvSpPr>
        <p:spPr>
          <a:xfrm>
            <a:off x="1180798" y="4724400"/>
            <a:ext cx="19926602" cy="7256398"/>
          </a:xfrm>
        </p:spPr>
        <p:txBody>
          <a:bodyPr/>
          <a:lstStyle/>
          <a:p>
            <a:pPr marL="457200" indent="-457200">
              <a:buFont typeface="Arial" panose="020B0604020202020204" pitchFamily="34" charset="0"/>
              <a:buChar char="•"/>
            </a:pPr>
            <a:r>
              <a:rPr lang="en-GB" dirty="0"/>
              <a:t>Use of </a:t>
            </a:r>
            <a:r>
              <a:rPr lang="en-GB" b="1" dirty="0"/>
              <a:t>GIS technology </a:t>
            </a:r>
            <a:r>
              <a:rPr lang="en-GB" dirty="0"/>
              <a:t>to minimize the layout oh HV substations</a:t>
            </a:r>
          </a:p>
          <a:p>
            <a:pPr marL="457200" indent="-457200">
              <a:buFont typeface="Arial" panose="020B0604020202020204" pitchFamily="34" charset="0"/>
              <a:buChar char="•"/>
            </a:pPr>
            <a:r>
              <a:rPr lang="en-GB" b="1" dirty="0"/>
              <a:t>Staging</a:t>
            </a:r>
            <a:r>
              <a:rPr lang="en-GB" dirty="0"/>
              <a:t> (if compliant with FCC reliability and availability requirements):</a:t>
            </a:r>
          </a:p>
          <a:p>
            <a:pPr marL="1105200" lvl="1" indent="-457200"/>
            <a:r>
              <a:rPr lang="en-GB" dirty="0"/>
              <a:t>400/132 kV substations</a:t>
            </a:r>
          </a:p>
          <a:p>
            <a:pPr marL="1105200" lvl="1" indent="-457200"/>
            <a:r>
              <a:rPr lang="en-GB" dirty="0"/>
              <a:t>Downstream electrical equipment</a:t>
            </a:r>
          </a:p>
          <a:p>
            <a:pPr marL="1105200" lvl="1" indent="-457200"/>
            <a:r>
              <a:rPr lang="en-GB" dirty="0"/>
              <a:t>132 kV loop </a:t>
            </a:r>
          </a:p>
          <a:p>
            <a:pPr marL="457200" indent="-457200">
              <a:buFont typeface="Arial" panose="020B0604020202020204" pitchFamily="34" charset="0"/>
              <a:buChar char="•"/>
            </a:pPr>
            <a:r>
              <a:rPr lang="en-GB" b="1" dirty="0"/>
              <a:t>FCC-</a:t>
            </a:r>
            <a:r>
              <a:rPr lang="en-GB" b="1" dirty="0" err="1"/>
              <a:t>hh</a:t>
            </a:r>
            <a:r>
              <a:rPr lang="en-GB" dirty="0"/>
              <a:t>:</a:t>
            </a:r>
          </a:p>
          <a:p>
            <a:pPr marL="1105200" lvl="1" indent="-457200"/>
            <a:r>
              <a:rPr lang="en-GB" dirty="0"/>
              <a:t>High-level infrastructure ready</a:t>
            </a:r>
          </a:p>
          <a:p>
            <a:pPr marL="1105200" lvl="1" indent="-457200"/>
            <a:r>
              <a:rPr lang="en-GB" dirty="0"/>
              <a:t>Possible re-use of electrical systems installed in RF points of FCC-</a:t>
            </a:r>
            <a:r>
              <a:rPr lang="en-GB" dirty="0" err="1"/>
              <a:t>ee</a:t>
            </a:r>
            <a:endParaRPr lang="en-GB" dirty="0"/>
          </a:p>
          <a:p>
            <a:pPr marL="457200" indent="-457200">
              <a:buFont typeface="Arial" panose="020B0604020202020204" pitchFamily="34" charset="0"/>
              <a:buChar char="•"/>
            </a:pPr>
            <a:r>
              <a:rPr lang="en-GB" dirty="0"/>
              <a:t>Integration of internal renewable power generation</a:t>
            </a:r>
          </a:p>
          <a:p>
            <a:pPr marL="457200" indent="-457200">
              <a:buFont typeface="Arial" panose="020B0604020202020204" pitchFamily="34" charset="0"/>
              <a:buChar char="•"/>
            </a:pPr>
            <a:r>
              <a:rPr lang="en-GB" dirty="0"/>
              <a:t>Provision of ancillary services for RTE grid stability (voltage and frequency regulation)</a:t>
            </a:r>
          </a:p>
          <a:p>
            <a:pPr marL="457200" indent="-457200">
              <a:buFont typeface="Arial" panose="020B0604020202020204" pitchFamily="34" charset="0"/>
              <a:buChar char="•"/>
            </a:pPr>
            <a:r>
              <a:rPr lang="en-GB" dirty="0"/>
              <a:t>Use of </a:t>
            </a:r>
            <a:r>
              <a:rPr lang="en-GB" b="1" dirty="0"/>
              <a:t>DC alternative solutions </a:t>
            </a:r>
            <a:r>
              <a:rPr lang="en-GB" dirty="0"/>
              <a:t>to at least part of the powering infrastructure, e.g. supply of power converters</a:t>
            </a:r>
          </a:p>
          <a:p>
            <a:pPr marL="1105200" lvl="1" indent="-457200"/>
            <a:r>
              <a:rPr lang="en-GB" i="1" dirty="0"/>
              <a:t>Comparison of AC-DC solutions in the pipeline of the WG</a:t>
            </a:r>
          </a:p>
          <a:p>
            <a:pPr marL="1105200" lvl="1" indent="-457200"/>
            <a:r>
              <a:rPr lang="en-GB" i="1" dirty="0"/>
              <a:t>Still the connection to RTE AC grid shall be ensured</a:t>
            </a:r>
          </a:p>
          <a:p>
            <a:endParaRPr lang="en-GB" dirty="0">
              <a:highlight>
                <a:srgbClr val="FFFF00"/>
              </a:highlight>
            </a:endParaRPr>
          </a:p>
          <a:p>
            <a:endParaRPr lang="en-GB" dirty="0"/>
          </a:p>
          <a:p>
            <a:endParaRPr lang="en-GB" dirty="0"/>
          </a:p>
        </p:txBody>
      </p:sp>
      <p:sp>
        <p:nvSpPr>
          <p:cNvPr id="7" name="Slide Number Placeholder 1">
            <a:extLst>
              <a:ext uri="{FF2B5EF4-FFF2-40B4-BE49-F238E27FC236}">
                <a16:creationId xmlns:a16="http://schemas.microsoft.com/office/drawing/2014/main" id="{E693EFF6-1E7C-4513-A75B-ED9B7379D243}"/>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24</a:t>
            </a:fld>
            <a:endParaRPr lang="en-US" dirty="0"/>
          </a:p>
        </p:txBody>
      </p:sp>
      <p:sp>
        <p:nvSpPr>
          <p:cNvPr id="8" name="TextBox 7">
            <a:extLst>
              <a:ext uri="{FF2B5EF4-FFF2-40B4-BE49-F238E27FC236}">
                <a16:creationId xmlns:a16="http://schemas.microsoft.com/office/drawing/2014/main" id="{C06969F6-6952-457F-8D06-FCB7CEC09625}"/>
              </a:ext>
            </a:extLst>
          </p:cNvPr>
          <p:cNvSpPr txBox="1"/>
          <p:nvPr/>
        </p:nvSpPr>
        <p:spPr>
          <a:xfrm>
            <a:off x="13182600" y="10853678"/>
            <a:ext cx="9067800" cy="2862322"/>
          </a:xfrm>
          <a:prstGeom prst="rect">
            <a:avLst/>
          </a:prstGeom>
          <a:solidFill>
            <a:srgbClr val="219402"/>
          </a:solidFill>
        </p:spPr>
        <p:txBody>
          <a:bodyPr wrap="square" rtlCol="0">
            <a:spAutoFit/>
          </a:bodyPr>
          <a:lstStyle/>
          <a:p>
            <a:pPr marL="457200" indent="-457200"/>
            <a:r>
              <a:rPr lang="en-GB" b="1" dirty="0">
                <a:solidFill>
                  <a:schemeClr val="bg1"/>
                </a:solidFill>
              </a:rPr>
              <a:t>For more details on DC powering:</a:t>
            </a:r>
          </a:p>
          <a:p>
            <a:pPr marL="457200" indent="-457200"/>
            <a:r>
              <a:rPr lang="en-GB" b="1" dirty="0">
                <a:solidFill>
                  <a:schemeClr val="bg1"/>
                </a:solidFill>
              </a:rPr>
              <a:t>Wednesday 1</a:t>
            </a:r>
            <a:r>
              <a:rPr lang="en-GB" b="1" baseline="30000" dirty="0">
                <a:solidFill>
                  <a:schemeClr val="bg1"/>
                </a:solidFill>
              </a:rPr>
              <a:t>st</a:t>
            </a:r>
            <a:r>
              <a:rPr lang="en-GB" b="1" dirty="0">
                <a:solidFill>
                  <a:schemeClr val="bg1"/>
                </a:solidFill>
              </a:rPr>
              <a:t> June at 12:00</a:t>
            </a:r>
          </a:p>
          <a:p>
            <a:pPr marL="457200" indent="-457200"/>
            <a:r>
              <a:rPr lang="en-GB" b="1" dirty="0">
                <a:solidFill>
                  <a:schemeClr val="bg1"/>
                </a:solidFill>
              </a:rPr>
              <a:t>“Power Converters R&amp;D – From DC</a:t>
            </a:r>
          </a:p>
          <a:p>
            <a:pPr marL="457200" indent="-457200"/>
            <a:r>
              <a:rPr lang="en-GB" b="1" dirty="0">
                <a:solidFill>
                  <a:schemeClr val="bg1"/>
                </a:solidFill>
              </a:rPr>
              <a:t>Distribution to Energy Storage System"</a:t>
            </a:r>
          </a:p>
          <a:p>
            <a:pPr marL="457200" indent="-457200"/>
            <a:r>
              <a:rPr lang="en-GB" b="1" dirty="0">
                <a:solidFill>
                  <a:schemeClr val="bg1"/>
                </a:solidFill>
              </a:rPr>
              <a:t>from Davide Aguglia</a:t>
            </a:r>
          </a:p>
        </p:txBody>
      </p:sp>
      <p:sp>
        <p:nvSpPr>
          <p:cNvPr id="9" name="TextBox 8">
            <a:extLst>
              <a:ext uri="{FF2B5EF4-FFF2-40B4-BE49-F238E27FC236}">
                <a16:creationId xmlns:a16="http://schemas.microsoft.com/office/drawing/2014/main" id="{1E42CFBD-5307-41C3-B786-ECEE6229E04F}"/>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2193983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a:t>Thank you for your attention</a:t>
            </a:r>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25</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3</a:t>
            </a:fld>
            <a:endParaRPr lang="en-US" noProof="0"/>
          </a:p>
        </p:txBody>
      </p:sp>
      <p:sp>
        <p:nvSpPr>
          <p:cNvPr id="4" name="Title 3"/>
          <p:cNvSpPr>
            <a:spLocks noGrp="1"/>
          </p:cNvSpPr>
          <p:nvPr>
            <p:ph type="title"/>
          </p:nvPr>
        </p:nvSpPr>
        <p:spPr/>
        <p:txBody>
          <a:bodyPr/>
          <a:lstStyle/>
          <a:p>
            <a:r>
              <a:rPr lang="en-GB" dirty="0"/>
              <a:t>Content</a:t>
            </a:r>
          </a:p>
        </p:txBody>
      </p:sp>
      <p:sp>
        <p:nvSpPr>
          <p:cNvPr id="5" name="Text Placeholder 4"/>
          <p:cNvSpPr>
            <a:spLocks noGrp="1"/>
          </p:cNvSpPr>
          <p:nvPr>
            <p:ph type="body" sz="quarter" idx="12"/>
          </p:nvPr>
        </p:nvSpPr>
        <p:spPr>
          <a:xfrm>
            <a:off x="1219200" y="3352800"/>
            <a:ext cx="14020800" cy="9829800"/>
          </a:xfrm>
        </p:spPr>
        <p:txBody>
          <a:bodyPr/>
          <a:lstStyle/>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Baseline CDR 2018</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Load estimate FCC-</a:t>
            </a:r>
            <a:r>
              <a:rPr lang="en-GB" sz="4000" dirty="0" err="1">
                <a:latin typeface="+mj-lt"/>
                <a:ea typeface="+mj-ea"/>
                <a:cs typeface="+mj-cs"/>
              </a:rPr>
              <a:t>ee</a:t>
            </a:r>
            <a:endParaRPr lang="en-GB" sz="4000" dirty="0">
              <a:latin typeface="+mj-lt"/>
              <a:ea typeface="+mj-ea"/>
              <a:cs typeface="+mj-cs"/>
            </a:endParaRP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High voltage Network scheme</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Network software model</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Load flow simulations </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RTE grid connection – Procedure and timeline</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RTE grid connection – Technical Options</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RTE grid connections – Proposal</a:t>
            </a: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Moving forward – Horizon FCC-</a:t>
            </a:r>
            <a:r>
              <a:rPr lang="en-GB" sz="4000" dirty="0" err="1">
                <a:latin typeface="+mj-lt"/>
                <a:ea typeface="+mj-ea"/>
                <a:cs typeface="+mj-cs"/>
              </a:rPr>
              <a:t>hh</a:t>
            </a:r>
            <a:endParaRPr lang="en-GB" sz="4000" dirty="0">
              <a:latin typeface="+mj-lt"/>
              <a:ea typeface="+mj-ea"/>
              <a:cs typeface="+mj-cs"/>
            </a:endParaRPr>
          </a:p>
          <a:p>
            <a:pPr marL="457200" indent="-457200">
              <a:lnSpc>
                <a:spcPct val="107000"/>
              </a:lnSpc>
              <a:spcBef>
                <a:spcPct val="0"/>
              </a:spcBef>
              <a:spcAft>
                <a:spcPts val="800"/>
              </a:spcAft>
              <a:buFont typeface="Arial" panose="020B0604020202020204" pitchFamily="34" charset="0"/>
              <a:buChar char="•"/>
            </a:pPr>
            <a:r>
              <a:rPr lang="en-GB" sz="4000" dirty="0">
                <a:latin typeface="+mj-lt"/>
                <a:ea typeface="+mj-ea"/>
                <a:cs typeface="+mj-cs"/>
              </a:rPr>
              <a:t>Conclusions</a:t>
            </a:r>
          </a:p>
          <a:p>
            <a:endParaRPr lang="en-GB" dirty="0"/>
          </a:p>
          <a:p>
            <a:endParaRPr lang="en-GB" dirty="0"/>
          </a:p>
        </p:txBody>
      </p:sp>
      <p:sp>
        <p:nvSpPr>
          <p:cNvPr id="6" name="TextBox 5">
            <a:extLst>
              <a:ext uri="{FF2B5EF4-FFF2-40B4-BE49-F238E27FC236}">
                <a16:creationId xmlns:a16="http://schemas.microsoft.com/office/drawing/2014/main" id="{EB9EDA3C-0138-4030-B9B5-331923DD732E}"/>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
        <p:nvSpPr>
          <p:cNvPr id="9" name="Slide Number Placeholder 1">
            <a:extLst>
              <a:ext uri="{FF2B5EF4-FFF2-40B4-BE49-F238E27FC236}">
                <a16:creationId xmlns:a16="http://schemas.microsoft.com/office/drawing/2014/main" id="{7F2BE90A-8B1A-4316-8A3D-76541F5C6957}"/>
              </a:ext>
            </a:extLst>
          </p:cNvPr>
          <p:cNvSpPr txBox="1">
            <a:spLocks/>
          </p:cNvSpPr>
          <p:nvPr/>
        </p:nvSpPr>
        <p:spPr>
          <a:xfrm>
            <a:off x="23317200" y="150076"/>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3</a:t>
            </a:fld>
            <a:endParaRPr lang="en-US" dirty="0"/>
          </a:p>
        </p:txBody>
      </p:sp>
    </p:spTree>
    <p:extLst>
      <p:ext uri="{BB962C8B-B14F-4D97-AF65-F5344CB8AC3E}">
        <p14:creationId xmlns:p14="http://schemas.microsoft.com/office/powerpoint/2010/main" val="1838923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4</a:t>
            </a:fld>
            <a:endParaRPr lang="en-US" noProof="0"/>
          </a:p>
        </p:txBody>
      </p:sp>
      <p:sp>
        <p:nvSpPr>
          <p:cNvPr id="3" name="Text Placeholder 2"/>
          <p:cNvSpPr>
            <a:spLocks noGrp="1"/>
          </p:cNvSpPr>
          <p:nvPr>
            <p:ph type="body" sz="quarter" idx="11"/>
          </p:nvPr>
        </p:nvSpPr>
        <p:spPr/>
        <p:txBody>
          <a:bodyPr/>
          <a:lstStyle/>
          <a:p>
            <a:r>
              <a:rPr lang="en-GB" dirty="0"/>
              <a:t>Baseline CDR FCC</a:t>
            </a:r>
          </a:p>
        </p:txBody>
      </p:sp>
      <p:sp>
        <p:nvSpPr>
          <p:cNvPr id="4" name="Title 3"/>
          <p:cNvSpPr>
            <a:spLocks noGrp="1"/>
          </p:cNvSpPr>
          <p:nvPr>
            <p:ph type="title"/>
          </p:nvPr>
        </p:nvSpPr>
        <p:spPr/>
        <p:txBody>
          <a:bodyPr/>
          <a:lstStyle/>
          <a:p>
            <a:r>
              <a:rPr lang="en-GB" dirty="0"/>
              <a:t>Baseline CDR 2018</a:t>
            </a:r>
          </a:p>
        </p:txBody>
      </p:sp>
      <p:sp>
        <p:nvSpPr>
          <p:cNvPr id="5" name="Text Placeholder 4"/>
          <p:cNvSpPr>
            <a:spLocks noGrp="1"/>
          </p:cNvSpPr>
          <p:nvPr>
            <p:ph type="body" sz="quarter" idx="12"/>
          </p:nvPr>
        </p:nvSpPr>
        <p:spPr>
          <a:xfrm>
            <a:off x="1180798" y="4373031"/>
            <a:ext cx="15735602" cy="7607768"/>
          </a:xfrm>
        </p:spPr>
        <p:txBody>
          <a:bodyPr/>
          <a:lstStyle/>
          <a:p>
            <a:pPr marL="457200" indent="-457200">
              <a:buFont typeface="Arial" panose="020B0604020202020204" pitchFamily="34" charset="0"/>
              <a:buChar char="•"/>
            </a:pPr>
            <a:r>
              <a:rPr lang="en-GB" sz="3300" dirty="0"/>
              <a:t>12 Access points</a:t>
            </a:r>
          </a:p>
          <a:p>
            <a:pPr marL="457200" indent="-457200">
              <a:buFont typeface="Arial" panose="020B0604020202020204" pitchFamily="34" charset="0"/>
              <a:buChar char="•"/>
            </a:pPr>
            <a:r>
              <a:rPr lang="en-GB" sz="3300" dirty="0"/>
              <a:t>Maximum target power consumption: 364 MW FCC-</a:t>
            </a:r>
            <a:r>
              <a:rPr lang="en-GB" sz="3300" dirty="0" err="1"/>
              <a:t>ee</a:t>
            </a:r>
            <a:r>
              <a:rPr lang="en-GB" sz="3300" dirty="0"/>
              <a:t> ttbar (554 MW FCC-</a:t>
            </a:r>
            <a:r>
              <a:rPr lang="en-GB" sz="3300" dirty="0" err="1"/>
              <a:t>hh</a:t>
            </a:r>
            <a:r>
              <a:rPr lang="en-GB" sz="3300" dirty="0"/>
              <a:t>)</a:t>
            </a:r>
          </a:p>
          <a:p>
            <a:pPr marL="457200" indent="-457200">
              <a:buFont typeface="Arial" panose="020B0604020202020204" pitchFamily="34" charset="0"/>
              <a:buChar char="•"/>
            </a:pPr>
            <a:r>
              <a:rPr lang="en-GB" sz="3300" dirty="0"/>
              <a:t>Based on the layout studied for FCC-</a:t>
            </a:r>
            <a:r>
              <a:rPr lang="en-GB" sz="3300" dirty="0" err="1"/>
              <a:t>hh</a:t>
            </a:r>
            <a:endParaRPr lang="en-GB" sz="3300" dirty="0"/>
          </a:p>
          <a:p>
            <a:pPr marL="457200" indent="-457200">
              <a:buFont typeface="Arial" panose="020B0604020202020204" pitchFamily="34" charset="0"/>
              <a:buChar char="•"/>
            </a:pPr>
            <a:r>
              <a:rPr lang="en-GB" sz="3300" dirty="0"/>
              <a:t>3 connection points to 400 kV RTE grid (A, E, J)</a:t>
            </a:r>
          </a:p>
          <a:p>
            <a:pPr marL="457200" indent="-457200">
              <a:buFont typeface="Arial" panose="020B0604020202020204" pitchFamily="34" charset="0"/>
              <a:buChar char="•"/>
            </a:pPr>
            <a:r>
              <a:rPr lang="en-GB" sz="3300" dirty="0"/>
              <a:t>n. 3 220 MVA 400/135 kV per connection point</a:t>
            </a:r>
          </a:p>
          <a:p>
            <a:pPr marL="457200" indent="-457200">
              <a:buFont typeface="Arial" panose="020B0604020202020204" pitchFamily="34" charset="0"/>
              <a:buChar char="•"/>
            </a:pPr>
            <a:r>
              <a:rPr lang="en-GB" sz="3300" dirty="0"/>
              <a:t>Internal 135 kV transmission open loop</a:t>
            </a:r>
          </a:p>
          <a:p>
            <a:endParaRPr lang="en-GB" sz="3300" dirty="0"/>
          </a:p>
        </p:txBody>
      </p:sp>
      <p:pic>
        <p:nvPicPr>
          <p:cNvPr id="10" name="Picture 9">
            <a:extLst>
              <a:ext uri="{FF2B5EF4-FFF2-40B4-BE49-F238E27FC236}">
                <a16:creationId xmlns:a16="http://schemas.microsoft.com/office/drawing/2014/main" id="{8CB6B8DD-4825-4106-8A2A-5B1E5F63E4D2}"/>
              </a:ext>
            </a:extLst>
          </p:cNvPr>
          <p:cNvPicPr>
            <a:picLocks noChangeAspect="1"/>
          </p:cNvPicPr>
          <p:nvPr/>
        </p:nvPicPr>
        <p:blipFill>
          <a:blip r:embed="rId2"/>
          <a:stretch>
            <a:fillRect/>
          </a:stretch>
        </p:blipFill>
        <p:spPr>
          <a:xfrm>
            <a:off x="2514600" y="7451068"/>
            <a:ext cx="18430197" cy="4724132"/>
          </a:xfrm>
          <a:prstGeom prst="rect">
            <a:avLst/>
          </a:prstGeom>
        </p:spPr>
      </p:pic>
      <p:sp>
        <p:nvSpPr>
          <p:cNvPr id="12" name="Slide Number Placeholder 1">
            <a:extLst>
              <a:ext uri="{FF2B5EF4-FFF2-40B4-BE49-F238E27FC236}">
                <a16:creationId xmlns:a16="http://schemas.microsoft.com/office/drawing/2014/main" id="{4C092285-ED17-4387-92A1-6BAC5D02B46F}"/>
              </a:ext>
            </a:extLst>
          </p:cNvPr>
          <p:cNvSpPr txBox="1">
            <a:spLocks/>
          </p:cNvSpPr>
          <p:nvPr/>
        </p:nvSpPr>
        <p:spPr>
          <a:xfrm>
            <a:off x="23307257" y="150076"/>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4</a:t>
            </a:fld>
            <a:endParaRPr lang="en-US" dirty="0"/>
          </a:p>
        </p:txBody>
      </p:sp>
      <p:sp>
        <p:nvSpPr>
          <p:cNvPr id="13" name="TextBox 12">
            <a:extLst>
              <a:ext uri="{FF2B5EF4-FFF2-40B4-BE49-F238E27FC236}">
                <a16:creationId xmlns:a16="http://schemas.microsoft.com/office/drawing/2014/main" id="{FFE60B42-CFA7-4857-AD08-FB9E20343E95}"/>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3168465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5</a:t>
            </a:fld>
            <a:endParaRPr lang="en-US" noProof="0"/>
          </a:p>
        </p:txBody>
      </p:sp>
      <p:sp>
        <p:nvSpPr>
          <p:cNvPr id="3" name="Text Placeholder 2"/>
          <p:cNvSpPr>
            <a:spLocks noGrp="1"/>
          </p:cNvSpPr>
          <p:nvPr>
            <p:ph type="body" sz="quarter" idx="11"/>
          </p:nvPr>
        </p:nvSpPr>
        <p:spPr/>
        <p:txBody>
          <a:bodyPr/>
          <a:lstStyle/>
          <a:p>
            <a:r>
              <a:rPr lang="en-GB" dirty="0"/>
              <a:t>Updated estimate</a:t>
            </a:r>
          </a:p>
        </p:txBody>
      </p:sp>
      <p:sp>
        <p:nvSpPr>
          <p:cNvPr id="4" name="Title 3"/>
          <p:cNvSpPr>
            <a:spLocks noGrp="1"/>
          </p:cNvSpPr>
          <p:nvPr>
            <p:ph type="title"/>
          </p:nvPr>
        </p:nvSpPr>
        <p:spPr/>
        <p:txBody>
          <a:bodyPr/>
          <a:lstStyle/>
          <a:p>
            <a:r>
              <a:rPr lang="en-GB" dirty="0"/>
              <a:t>Load Estimate FCC-</a:t>
            </a:r>
            <a:r>
              <a:rPr lang="en-GB" dirty="0" err="1"/>
              <a:t>ee</a:t>
            </a:r>
            <a:endParaRPr lang="en-GB" dirty="0"/>
          </a:p>
        </p:txBody>
      </p:sp>
      <p:sp>
        <p:nvSpPr>
          <p:cNvPr id="5" name="Text Placeholder 4"/>
          <p:cNvSpPr>
            <a:spLocks noGrp="1"/>
          </p:cNvSpPr>
          <p:nvPr>
            <p:ph type="body" sz="quarter" idx="12"/>
          </p:nvPr>
        </p:nvSpPr>
        <p:spPr>
          <a:xfrm>
            <a:off x="1180798" y="4373031"/>
            <a:ext cx="14440201" cy="7607768"/>
          </a:xfrm>
        </p:spPr>
        <p:txBody>
          <a:bodyPr/>
          <a:lstStyle/>
          <a:p>
            <a:pPr marL="457200" indent="-457200">
              <a:buFont typeface="Arial" panose="020B0604020202020204" pitchFamily="34" charset="0"/>
              <a:buChar char="•"/>
            </a:pPr>
            <a:r>
              <a:rPr lang="en-GB" sz="3300" dirty="0"/>
              <a:t>Maximum target power consumption FCC-</a:t>
            </a:r>
            <a:r>
              <a:rPr lang="en-GB" sz="3300" dirty="0" err="1"/>
              <a:t>ee</a:t>
            </a:r>
            <a:r>
              <a:rPr lang="en-GB" sz="3300" dirty="0"/>
              <a:t>: </a:t>
            </a:r>
            <a:r>
              <a:rPr lang="en-GB" sz="3300" b="1" dirty="0"/>
              <a:t>387 MW (ttbar)</a:t>
            </a:r>
          </a:p>
          <a:p>
            <a:pPr marL="457200" indent="-457200">
              <a:buFont typeface="Arial" panose="020B0604020202020204" pitchFamily="34" charset="0"/>
              <a:buChar char="•"/>
            </a:pPr>
            <a:r>
              <a:rPr lang="en-GB" sz="3300" b="1" dirty="0"/>
              <a:t>Highly unbalanced request</a:t>
            </a:r>
            <a:r>
              <a:rPr lang="en-GB" sz="3300" dirty="0"/>
              <a:t>:</a:t>
            </a:r>
          </a:p>
          <a:p>
            <a:pPr marL="1105200" lvl="1" indent="-457200"/>
            <a:r>
              <a:rPr lang="en-GB" sz="3300" dirty="0"/>
              <a:t>Point H and Point L: 100 ÷ 180 MW</a:t>
            </a:r>
          </a:p>
          <a:p>
            <a:pPr marL="1105200" lvl="1" indent="-457200"/>
            <a:r>
              <a:rPr lang="en-GB" sz="3300" dirty="0"/>
              <a:t>Other points: &lt; 30 MW</a:t>
            </a:r>
          </a:p>
          <a:p>
            <a:pPr marL="457200" indent="-457200">
              <a:buFont typeface="Arial" panose="020B0604020202020204" pitchFamily="34" charset="0"/>
              <a:buChar char="•"/>
            </a:pPr>
            <a:r>
              <a:rPr lang="en-GB" sz="3300" dirty="0"/>
              <a:t>Focus on evolution of RF point:</a:t>
            </a:r>
          </a:p>
          <a:p>
            <a:pPr marL="1105200" lvl="1" indent="-457200"/>
            <a:r>
              <a:rPr lang="en-GB" sz="3300" dirty="0"/>
              <a:t>Point H: 14 MW (up to H) 141 MW (ttbar)</a:t>
            </a:r>
          </a:p>
          <a:p>
            <a:pPr marL="1105200" lvl="1" indent="-457200"/>
            <a:r>
              <a:rPr lang="en-GB" sz="3300" dirty="0"/>
              <a:t>Point L: 180 MW (up to H) 102 MW (ttbar)</a:t>
            </a:r>
          </a:p>
          <a:p>
            <a:pPr marL="457200" lvl="1" indent="-457200"/>
            <a:r>
              <a:rPr lang="en-GB" sz="3300" b="1" dirty="0"/>
              <a:t>Challenge for an optimized solution that fits all phases</a:t>
            </a:r>
          </a:p>
          <a:p>
            <a:pPr marL="457200" indent="-457200"/>
            <a:endParaRPr lang="en-GB" sz="3300" dirty="0"/>
          </a:p>
          <a:p>
            <a:pPr marL="457200" indent="-457200"/>
            <a:endParaRPr lang="en-GB" sz="3300" i="1" dirty="0">
              <a:solidFill>
                <a:schemeClr val="accent4">
                  <a:lumMod val="75000"/>
                </a:schemeClr>
              </a:solidFill>
            </a:endParaRPr>
          </a:p>
          <a:p>
            <a:pPr marL="457200" indent="-457200"/>
            <a:endParaRPr lang="en-GB" sz="3300" i="1" dirty="0">
              <a:solidFill>
                <a:schemeClr val="accent4">
                  <a:lumMod val="75000"/>
                </a:schemeClr>
              </a:solidFill>
            </a:endParaRPr>
          </a:p>
          <a:p>
            <a:pPr marL="457200" indent="-457200"/>
            <a:endParaRPr lang="en-GB" sz="3300" dirty="0"/>
          </a:p>
          <a:p>
            <a:pPr marL="1105200" lvl="1" indent="-457200"/>
            <a:endParaRPr lang="en-GB" sz="3300" dirty="0"/>
          </a:p>
          <a:p>
            <a:endParaRPr lang="en-GB" sz="3300" i="1" dirty="0"/>
          </a:p>
          <a:p>
            <a:endParaRPr lang="en-GB" sz="3300" i="1" dirty="0"/>
          </a:p>
          <a:p>
            <a:endParaRPr lang="en-GB" sz="3300" dirty="0"/>
          </a:p>
        </p:txBody>
      </p:sp>
      <p:sp>
        <p:nvSpPr>
          <p:cNvPr id="8" name="Slide Number Placeholder 1">
            <a:extLst>
              <a:ext uri="{FF2B5EF4-FFF2-40B4-BE49-F238E27FC236}">
                <a16:creationId xmlns:a16="http://schemas.microsoft.com/office/drawing/2014/main" id="{B6ACD3EC-1ED4-4FAB-A9B5-BC21215A5FA4}"/>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5</a:t>
            </a:fld>
            <a:endParaRPr lang="en-US" dirty="0"/>
          </a:p>
        </p:txBody>
      </p:sp>
      <p:sp>
        <p:nvSpPr>
          <p:cNvPr id="11" name="TextBox 10">
            <a:extLst>
              <a:ext uri="{FF2B5EF4-FFF2-40B4-BE49-F238E27FC236}">
                <a16:creationId xmlns:a16="http://schemas.microsoft.com/office/drawing/2014/main" id="{CA8FF75F-78A4-4F44-BC51-101660176927}"/>
              </a:ext>
            </a:extLst>
          </p:cNvPr>
          <p:cNvSpPr txBox="1"/>
          <p:nvPr/>
        </p:nvSpPr>
        <p:spPr>
          <a:xfrm>
            <a:off x="1216565" y="10058400"/>
            <a:ext cx="9525000" cy="2308324"/>
          </a:xfrm>
          <a:prstGeom prst="rect">
            <a:avLst/>
          </a:prstGeom>
          <a:solidFill>
            <a:srgbClr val="219402"/>
          </a:solidFill>
        </p:spPr>
        <p:txBody>
          <a:bodyPr wrap="square" rtlCol="0">
            <a:spAutoFit/>
          </a:bodyPr>
          <a:lstStyle/>
          <a:p>
            <a:pPr marL="457200" indent="-457200"/>
            <a:r>
              <a:rPr lang="en-GB" b="1" dirty="0">
                <a:solidFill>
                  <a:schemeClr val="bg1"/>
                </a:solidFill>
              </a:rPr>
              <a:t>For all details:</a:t>
            </a:r>
          </a:p>
          <a:p>
            <a:pPr marL="457200" indent="-457200"/>
            <a:r>
              <a:rPr lang="en-GB" b="1" dirty="0">
                <a:solidFill>
                  <a:schemeClr val="bg1"/>
                </a:solidFill>
              </a:rPr>
              <a:t>Thursday 2</a:t>
            </a:r>
            <a:r>
              <a:rPr lang="en-GB" b="1" baseline="30000" dirty="0">
                <a:solidFill>
                  <a:schemeClr val="bg1"/>
                </a:solidFill>
              </a:rPr>
              <a:t>nd</a:t>
            </a:r>
            <a:r>
              <a:rPr lang="en-GB" b="1" dirty="0">
                <a:solidFill>
                  <a:schemeClr val="bg1"/>
                </a:solidFill>
              </a:rPr>
              <a:t> June at 11:00</a:t>
            </a:r>
          </a:p>
          <a:p>
            <a:pPr marL="457200" indent="-457200"/>
            <a:r>
              <a:rPr lang="en-GB" b="1" dirty="0">
                <a:solidFill>
                  <a:schemeClr val="bg1"/>
                </a:solidFill>
              </a:rPr>
              <a:t>“Update of the power demand for FCC-</a:t>
            </a:r>
            <a:r>
              <a:rPr lang="en-GB" b="1" dirty="0" err="1">
                <a:solidFill>
                  <a:schemeClr val="bg1"/>
                </a:solidFill>
              </a:rPr>
              <a:t>ee</a:t>
            </a:r>
            <a:r>
              <a:rPr lang="en-GB" b="1" dirty="0">
                <a:solidFill>
                  <a:schemeClr val="bg1"/>
                </a:solidFill>
              </a:rPr>
              <a:t>” </a:t>
            </a:r>
          </a:p>
          <a:p>
            <a:pPr marL="457200" indent="-457200"/>
            <a:r>
              <a:rPr lang="en-GB" b="1" dirty="0">
                <a:solidFill>
                  <a:schemeClr val="bg1"/>
                </a:solidFill>
              </a:rPr>
              <a:t>from Jean-Paul Burnet</a:t>
            </a:r>
          </a:p>
        </p:txBody>
      </p:sp>
      <p:sp>
        <p:nvSpPr>
          <p:cNvPr id="10" name="TextBox 9">
            <a:extLst>
              <a:ext uri="{FF2B5EF4-FFF2-40B4-BE49-F238E27FC236}">
                <a16:creationId xmlns:a16="http://schemas.microsoft.com/office/drawing/2014/main" id="{54A29879-0FF1-4D4A-8958-3EDDE2C45E60}"/>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graphicFrame>
        <p:nvGraphicFramePr>
          <p:cNvPr id="12" name="Table 11">
            <a:extLst>
              <a:ext uri="{FF2B5EF4-FFF2-40B4-BE49-F238E27FC236}">
                <a16:creationId xmlns:a16="http://schemas.microsoft.com/office/drawing/2014/main" id="{E0022EC1-5E4F-4A49-922C-DEE63744369F}"/>
              </a:ext>
            </a:extLst>
          </p:cNvPr>
          <p:cNvGraphicFramePr>
            <a:graphicFrameLocks noGrp="1"/>
          </p:cNvGraphicFramePr>
          <p:nvPr>
            <p:extLst>
              <p:ext uri="{D42A27DB-BD31-4B8C-83A1-F6EECF244321}">
                <p14:modId xmlns:p14="http://schemas.microsoft.com/office/powerpoint/2010/main" val="1958127571"/>
              </p:ext>
            </p:extLst>
          </p:nvPr>
        </p:nvGraphicFramePr>
        <p:xfrm>
          <a:off x="13563600" y="1419557"/>
          <a:ext cx="9525002" cy="7607771"/>
        </p:xfrm>
        <a:graphic>
          <a:graphicData uri="http://schemas.openxmlformats.org/drawingml/2006/table">
            <a:tbl>
              <a:tblPr/>
              <a:tblGrid>
                <a:gridCol w="2931278">
                  <a:extLst>
                    <a:ext uri="{9D8B030D-6E8A-4147-A177-3AD203B41FA5}">
                      <a16:colId xmlns:a16="http://schemas.microsoft.com/office/drawing/2014/main" val="1366435280"/>
                    </a:ext>
                  </a:extLst>
                </a:gridCol>
                <a:gridCol w="1648431">
                  <a:extLst>
                    <a:ext uri="{9D8B030D-6E8A-4147-A177-3AD203B41FA5}">
                      <a16:colId xmlns:a16="http://schemas.microsoft.com/office/drawing/2014/main" val="148335018"/>
                    </a:ext>
                  </a:extLst>
                </a:gridCol>
                <a:gridCol w="1648431">
                  <a:extLst>
                    <a:ext uri="{9D8B030D-6E8A-4147-A177-3AD203B41FA5}">
                      <a16:colId xmlns:a16="http://schemas.microsoft.com/office/drawing/2014/main" val="502534287"/>
                    </a:ext>
                  </a:extLst>
                </a:gridCol>
                <a:gridCol w="1648431">
                  <a:extLst>
                    <a:ext uri="{9D8B030D-6E8A-4147-A177-3AD203B41FA5}">
                      <a16:colId xmlns:a16="http://schemas.microsoft.com/office/drawing/2014/main" val="1147300021"/>
                    </a:ext>
                  </a:extLst>
                </a:gridCol>
                <a:gridCol w="1648431">
                  <a:extLst>
                    <a:ext uri="{9D8B030D-6E8A-4147-A177-3AD203B41FA5}">
                      <a16:colId xmlns:a16="http://schemas.microsoft.com/office/drawing/2014/main" val="2831623190"/>
                    </a:ext>
                  </a:extLst>
                </a:gridCol>
              </a:tblGrid>
              <a:tr h="400409">
                <a:tc>
                  <a:txBody>
                    <a:bodyPr/>
                    <a:lstStyle/>
                    <a:p>
                      <a:pPr algn="ctr" fontAlgn="b"/>
                      <a:r>
                        <a:rPr lang="fr-CH" sz="2200" b="1" i="0" u="none" strike="noStrike" dirty="0" err="1">
                          <a:solidFill>
                            <a:srgbClr val="FFFFFF"/>
                          </a:solidFill>
                          <a:effectLst/>
                          <a:latin typeface="Calibri" panose="020F0502020204030204" pitchFamily="34" charset="0"/>
                        </a:rPr>
                        <a:t>Electrical</a:t>
                      </a:r>
                      <a:r>
                        <a:rPr lang="fr-CH" sz="2200" b="1" i="0" u="none" strike="noStrike" dirty="0">
                          <a:solidFill>
                            <a:srgbClr val="FFFFFF"/>
                          </a:solidFill>
                          <a:effectLst/>
                          <a:latin typeface="Calibri" panose="020F0502020204030204" pitchFamily="34" charset="0"/>
                        </a:rPr>
                        <a:t> power</a:t>
                      </a:r>
                    </a:p>
                  </a:txBody>
                  <a:tcPr marL="9525" marR="9525" marT="9525" marB="0" anchor="b">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Z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W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H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err="1">
                          <a:solidFill>
                            <a:srgbClr val="FFFFFF"/>
                          </a:solidFill>
                          <a:effectLst/>
                          <a:latin typeface="Calibri" panose="020F0502020204030204" pitchFamily="34" charset="0"/>
                        </a:rPr>
                        <a:t>ttbar</a:t>
                      </a:r>
                      <a:r>
                        <a:rPr lang="fr-CH" sz="2200" b="1" i="0" u="none" strike="noStrike" dirty="0">
                          <a:solidFill>
                            <a:srgbClr val="FFFFFF"/>
                          </a:solidFill>
                          <a:effectLst/>
                          <a:latin typeface="Calibri" panose="020F0502020204030204" pitchFamily="34" charset="0"/>
                        </a:rPr>
                        <a:t> [MW]</a:t>
                      </a:r>
                    </a:p>
                  </a:txBody>
                  <a:tcPr marL="9525" marR="9525" marT="952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3105675566"/>
                  </a:ext>
                </a:extLst>
              </a:tr>
              <a:tr h="400409">
                <a:tc>
                  <a:txBody>
                    <a:bodyPr/>
                    <a:lstStyle/>
                    <a:p>
                      <a:pPr algn="ctr" fontAlgn="b"/>
                      <a:r>
                        <a:rPr lang="fr-CH" sz="2200" b="0" i="0" u="none" strike="noStrike" dirty="0">
                          <a:solidFill>
                            <a:srgbClr val="000000"/>
                          </a:solidFill>
                          <a:effectLst/>
                          <a:latin typeface="Calibri" panose="020F0502020204030204" pitchFamily="34" charset="0"/>
                        </a:rPr>
                        <a:t>Radio Frequency</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148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148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148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148</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53647586"/>
                  </a:ext>
                </a:extLst>
              </a:tr>
              <a:tr h="400409">
                <a:tc>
                  <a:txBody>
                    <a:bodyPr/>
                    <a:lstStyle/>
                    <a:p>
                      <a:pPr algn="ctr" fontAlgn="b"/>
                      <a:r>
                        <a:rPr lang="fr-CH" sz="2200" b="0" i="0" u="none" strike="noStrike" dirty="0" err="1">
                          <a:solidFill>
                            <a:srgbClr val="000000"/>
                          </a:solidFill>
                          <a:effectLst/>
                          <a:latin typeface="Calibri" panose="020F0502020204030204" pitchFamily="34" charset="0"/>
                        </a:rPr>
                        <a:t>Cryogenics</a:t>
                      </a:r>
                      <a:endParaRPr lang="fr-CH" sz="22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51</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4291116846"/>
                  </a:ext>
                </a:extLst>
              </a:tr>
              <a:tr h="400409">
                <a:tc>
                  <a:txBody>
                    <a:bodyPr/>
                    <a:lstStyle/>
                    <a:p>
                      <a:pPr algn="ctr" fontAlgn="b"/>
                      <a:r>
                        <a:rPr lang="fr-CH" sz="2200" b="0" i="0" u="none" strike="noStrike">
                          <a:solidFill>
                            <a:srgbClr val="000000"/>
                          </a:solidFill>
                          <a:effectLst/>
                          <a:latin typeface="Calibri" panose="020F0502020204030204" pitchFamily="34" charset="0"/>
                        </a:rPr>
                        <a:t>Cooling and Ventilation</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33</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40</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678420915"/>
                  </a:ext>
                </a:extLst>
              </a:tr>
              <a:tr h="400409">
                <a:tc>
                  <a:txBody>
                    <a:bodyPr/>
                    <a:lstStyle/>
                    <a:p>
                      <a:pPr algn="ctr" fontAlgn="b"/>
                      <a:r>
                        <a:rPr lang="fr-CH" sz="2200" b="0" i="0" u="none" strike="noStrike">
                          <a:solidFill>
                            <a:srgbClr val="000000"/>
                          </a:solidFill>
                          <a:effectLst/>
                          <a:latin typeface="Calibri" panose="020F0502020204030204" pitchFamily="34" charset="0"/>
                        </a:rPr>
                        <a:t>Magnets</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20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44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100</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1196912576"/>
                  </a:ext>
                </a:extLst>
              </a:tr>
              <a:tr h="400409">
                <a:tc>
                  <a:txBody>
                    <a:bodyPr/>
                    <a:lstStyle/>
                    <a:p>
                      <a:pPr algn="ctr" fontAlgn="b"/>
                      <a:r>
                        <a:rPr lang="fr-CH" sz="2200" b="0" i="0" u="none" strike="noStrike">
                          <a:solidFill>
                            <a:srgbClr val="000000"/>
                          </a:solidFill>
                          <a:effectLst/>
                          <a:latin typeface="Calibri" panose="020F0502020204030204" pitchFamily="34" charset="0"/>
                        </a:rPr>
                        <a:t>Experiments</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034384878"/>
                  </a:ext>
                </a:extLst>
              </a:tr>
              <a:tr h="400409">
                <a:tc>
                  <a:txBody>
                    <a:bodyPr/>
                    <a:lstStyle/>
                    <a:p>
                      <a:pPr algn="ctr" fontAlgn="b"/>
                      <a:r>
                        <a:rPr lang="fr-CH" sz="2200" b="0" i="0" u="none" strike="noStrike">
                          <a:solidFill>
                            <a:srgbClr val="000000"/>
                          </a:solidFill>
                          <a:effectLst/>
                          <a:latin typeface="Calibri" panose="020F0502020204030204" pitchFamily="34" charset="0"/>
                        </a:rPr>
                        <a:t>Data centers</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4</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4053195459"/>
                  </a:ext>
                </a:extLst>
              </a:tr>
              <a:tr h="400409">
                <a:tc>
                  <a:txBody>
                    <a:bodyPr/>
                    <a:lstStyle/>
                    <a:p>
                      <a:pPr algn="ctr" fontAlgn="b"/>
                      <a:r>
                        <a:rPr lang="fr-CH" sz="2200" b="0" i="0" u="none" strike="noStrike">
                          <a:solidFill>
                            <a:srgbClr val="000000"/>
                          </a:solidFill>
                          <a:effectLst/>
                          <a:latin typeface="Calibri" panose="020F0502020204030204" pitchFamily="34" charset="0"/>
                        </a:rPr>
                        <a:t>General services</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a:solidFill>
                            <a:srgbClr val="000000"/>
                          </a:solidFill>
                          <a:effectLst/>
                          <a:latin typeface="Calibri" panose="020F0502020204030204" pitchFamily="34" charset="0"/>
                        </a:rPr>
                        <a:t>36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36</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750587929"/>
                  </a:ext>
                </a:extLst>
              </a:tr>
              <a:tr h="400409">
                <a:tc>
                  <a:txBody>
                    <a:bodyPr/>
                    <a:lstStyle/>
                    <a:p>
                      <a:pPr algn="ctr" fontAlgn="b"/>
                      <a:r>
                        <a:rPr lang="fr-CH" sz="2200" b="1" i="0" u="none" strike="noStrike" dirty="0">
                          <a:solidFill>
                            <a:srgbClr val="000000"/>
                          </a:solidFill>
                          <a:effectLst/>
                          <a:latin typeface="Calibri" panose="020F0502020204030204" pitchFamily="34" charset="0"/>
                        </a:rPr>
                        <a:t>Total</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1" i="0" u="none" strike="noStrike" dirty="0">
                          <a:solidFill>
                            <a:srgbClr val="000000"/>
                          </a:solidFill>
                          <a:effectLst/>
                          <a:latin typeface="Calibri" panose="020F0502020204030204" pitchFamily="34" charset="0"/>
                        </a:rPr>
                        <a:t>237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1" i="0" u="none" strike="noStrike" dirty="0">
                          <a:solidFill>
                            <a:srgbClr val="000000"/>
                          </a:solidFill>
                          <a:effectLst/>
                          <a:latin typeface="Calibri" panose="020F0502020204030204" pitchFamily="34" charset="0"/>
                        </a:rPr>
                        <a:t>257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1" i="0" u="none" strike="noStrike" dirty="0">
                          <a:solidFill>
                            <a:srgbClr val="000000"/>
                          </a:solidFill>
                          <a:effectLst/>
                          <a:latin typeface="Calibri" panose="020F0502020204030204" pitchFamily="34" charset="0"/>
                        </a:rPr>
                        <a:t>293</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1" i="0" u="none" strike="noStrike" dirty="0">
                          <a:solidFill>
                            <a:srgbClr val="000000"/>
                          </a:solidFill>
                          <a:effectLst/>
                          <a:latin typeface="Calibri" panose="020F0502020204030204" pitchFamily="34" charset="0"/>
                        </a:rPr>
                        <a:t>387</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DEBF7"/>
                    </a:solidFill>
                  </a:tcPr>
                </a:tc>
                <a:extLst>
                  <a:ext uri="{0D108BD9-81ED-4DB2-BD59-A6C34878D82A}">
                    <a16:rowId xmlns:a16="http://schemas.microsoft.com/office/drawing/2014/main" val="2817131010"/>
                  </a:ext>
                </a:extLst>
              </a:tr>
              <a:tr h="400409">
                <a:tc>
                  <a:txBody>
                    <a:bodyPr/>
                    <a:lstStyle/>
                    <a:p>
                      <a:pPr algn="ctr" fontAlgn="b"/>
                      <a:endParaRPr lang="fr-CH" sz="22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ctr" fontAlgn="ctr"/>
                      <a:endParaRPr lang="fr-CH" sz="22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ctr"/>
                      <a:endParaRPr lang="fr-CH" sz="22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ctr"/>
                      <a:endParaRPr lang="fr-CH" sz="2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tc>
                  <a:txBody>
                    <a:bodyPr/>
                    <a:lstStyle/>
                    <a:p>
                      <a:pPr algn="ctr" fontAlgn="ctr"/>
                      <a:endParaRPr lang="fr-CH" sz="22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tcPr>
                </a:tc>
                <a:extLst>
                  <a:ext uri="{0D108BD9-81ED-4DB2-BD59-A6C34878D82A}">
                    <a16:rowId xmlns:a16="http://schemas.microsoft.com/office/drawing/2014/main" val="1996755517"/>
                  </a:ext>
                </a:extLst>
              </a:tr>
              <a:tr h="400409">
                <a:tc>
                  <a:txBody>
                    <a:bodyPr/>
                    <a:lstStyle/>
                    <a:p>
                      <a:pPr algn="ctr" fontAlgn="b"/>
                      <a:r>
                        <a:rPr lang="fr-CH" sz="2200" b="1" i="0" u="none" strike="noStrike" dirty="0">
                          <a:solidFill>
                            <a:srgbClr val="FFFFFF"/>
                          </a:solidFill>
                          <a:effectLst/>
                          <a:latin typeface="Calibri" panose="020F0502020204030204" pitchFamily="34" charset="0"/>
                        </a:rPr>
                        <a:t>Split</a:t>
                      </a:r>
                    </a:p>
                  </a:txBody>
                  <a:tcPr marL="9525" marR="9525" marT="9525" marB="0" anchor="b">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a:solidFill>
                            <a:srgbClr val="FFFFFF"/>
                          </a:solidFill>
                          <a:effectLst/>
                          <a:latin typeface="Calibri" panose="020F0502020204030204" pitchFamily="34" charset="0"/>
                        </a:rPr>
                        <a:t>P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P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P [MW]</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5B9BD5"/>
                    </a:solidFill>
                  </a:tcPr>
                </a:tc>
                <a:tc>
                  <a:txBody>
                    <a:bodyPr/>
                    <a:lstStyle/>
                    <a:p>
                      <a:pPr algn="ctr" fontAlgn="ctr"/>
                      <a:r>
                        <a:rPr lang="fr-CH" sz="2200" b="1" i="0" u="none" strike="noStrike" dirty="0">
                          <a:solidFill>
                            <a:srgbClr val="FFFFFF"/>
                          </a:solidFill>
                          <a:effectLst/>
                          <a:latin typeface="Calibri" panose="020F0502020204030204" pitchFamily="34" charset="0"/>
                        </a:rPr>
                        <a:t>P [MW]</a:t>
                      </a:r>
                    </a:p>
                  </a:txBody>
                  <a:tcPr marL="9525" marR="9525" marT="952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5B9BD5"/>
                    </a:solidFill>
                  </a:tcPr>
                </a:tc>
                <a:extLst>
                  <a:ext uri="{0D108BD9-81ED-4DB2-BD59-A6C34878D82A}">
                    <a16:rowId xmlns:a16="http://schemas.microsoft.com/office/drawing/2014/main" val="1737937142"/>
                  </a:ext>
                </a:extLst>
              </a:tr>
              <a:tr h="400409">
                <a:tc>
                  <a:txBody>
                    <a:bodyPr/>
                    <a:lstStyle/>
                    <a:p>
                      <a:pPr algn="ctr" fontAlgn="b"/>
                      <a:r>
                        <a:rPr lang="fr-CH" sz="2200" b="1" i="0" u="none" strike="noStrike" dirty="0">
                          <a:solidFill>
                            <a:srgbClr val="000000"/>
                          </a:solidFill>
                          <a:effectLst/>
                          <a:latin typeface="Calibri" panose="020F0502020204030204" pitchFamily="34" charset="0"/>
                        </a:rPr>
                        <a:t>PA</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28</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974104134"/>
                  </a:ext>
                </a:extLst>
              </a:tr>
              <a:tr h="400409">
                <a:tc>
                  <a:txBody>
                    <a:bodyPr/>
                    <a:lstStyle/>
                    <a:p>
                      <a:pPr algn="ctr" fontAlgn="b"/>
                      <a:r>
                        <a:rPr lang="fr-CH" sz="2200" b="1" i="0" u="none" strike="noStrike" dirty="0">
                          <a:solidFill>
                            <a:srgbClr val="000000"/>
                          </a:solidFill>
                          <a:effectLst/>
                          <a:latin typeface="Calibri" panose="020F0502020204030204" pitchFamily="34" charset="0"/>
                        </a:rPr>
                        <a:t>PB</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22</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1071547739"/>
                  </a:ext>
                </a:extLst>
              </a:tr>
              <a:tr h="400409">
                <a:tc>
                  <a:txBody>
                    <a:bodyPr/>
                    <a:lstStyle/>
                    <a:p>
                      <a:pPr algn="ctr" fontAlgn="b"/>
                      <a:r>
                        <a:rPr lang="fr-CH" sz="2200" b="1" i="0" u="none" strike="noStrike" dirty="0">
                          <a:solidFill>
                            <a:srgbClr val="000000"/>
                          </a:solidFill>
                          <a:effectLst/>
                          <a:latin typeface="Calibri" panose="020F0502020204030204" pitchFamily="34" charset="0"/>
                        </a:rPr>
                        <a:t>PD</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22</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195515559"/>
                  </a:ext>
                </a:extLst>
              </a:tr>
              <a:tr h="400409">
                <a:tc>
                  <a:txBody>
                    <a:bodyPr/>
                    <a:lstStyle/>
                    <a:p>
                      <a:pPr algn="ctr" fontAlgn="b"/>
                      <a:r>
                        <a:rPr lang="fr-CH" sz="2200" b="1" i="0" u="none" strike="noStrike" dirty="0">
                          <a:solidFill>
                            <a:srgbClr val="000000"/>
                          </a:solidFill>
                          <a:effectLst/>
                          <a:latin typeface="Calibri" panose="020F0502020204030204" pitchFamily="34" charset="0"/>
                        </a:rPr>
                        <a:t>PF</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22</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845055429"/>
                  </a:ext>
                </a:extLst>
              </a:tr>
              <a:tr h="400409">
                <a:tc>
                  <a:txBody>
                    <a:bodyPr/>
                    <a:lstStyle/>
                    <a:p>
                      <a:pPr algn="ctr" fontAlgn="b"/>
                      <a:r>
                        <a:rPr lang="fr-CH" sz="2200" b="1" i="0" u="none" strike="noStrike" dirty="0">
                          <a:solidFill>
                            <a:srgbClr val="000000"/>
                          </a:solidFill>
                          <a:effectLst/>
                          <a:latin typeface="Calibri" panose="020F0502020204030204" pitchFamily="34" charset="0"/>
                        </a:rPr>
                        <a:t>PG</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16</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28</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960996013"/>
                  </a:ext>
                </a:extLst>
              </a:tr>
              <a:tr h="400409">
                <a:tc>
                  <a:txBody>
                    <a:bodyPr/>
                    <a:lstStyle/>
                    <a:p>
                      <a:pPr algn="ctr" fontAlgn="b"/>
                      <a:r>
                        <a:rPr lang="fr-CH" sz="2200" b="1" i="0" u="none" strike="noStrike" dirty="0">
                          <a:solidFill>
                            <a:srgbClr val="000000"/>
                          </a:solidFill>
                          <a:effectLst/>
                          <a:latin typeface="Calibri" panose="020F0502020204030204" pitchFamily="34" charset="0"/>
                        </a:rPr>
                        <a:t>PH</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141</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extLst>
                  <a:ext uri="{0D108BD9-81ED-4DB2-BD59-A6C34878D82A}">
                    <a16:rowId xmlns:a16="http://schemas.microsoft.com/office/drawing/2014/main" val="3017760730"/>
                  </a:ext>
                </a:extLst>
              </a:tr>
              <a:tr h="400409">
                <a:tc>
                  <a:txBody>
                    <a:bodyPr/>
                    <a:lstStyle/>
                    <a:p>
                      <a:pPr algn="ctr" fontAlgn="b"/>
                      <a:r>
                        <a:rPr lang="fr-CH" sz="2200" b="1" i="0" u="none" strike="noStrike" dirty="0">
                          <a:solidFill>
                            <a:srgbClr val="000000"/>
                          </a:solidFill>
                          <a:effectLst/>
                          <a:latin typeface="Calibri" panose="020F0502020204030204" pitchFamily="34" charset="0"/>
                        </a:rPr>
                        <a:t>PJ</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11</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14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fr-CH" sz="2200" b="0" i="0" u="none" strike="noStrike" dirty="0">
                          <a:solidFill>
                            <a:srgbClr val="000000"/>
                          </a:solidFill>
                          <a:effectLst/>
                          <a:latin typeface="Calibri" panose="020F0502020204030204" pitchFamily="34" charset="0"/>
                        </a:rPr>
                        <a:t>22</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406149930"/>
                  </a:ext>
                </a:extLst>
              </a:tr>
              <a:tr h="400409">
                <a:tc>
                  <a:txBody>
                    <a:bodyPr/>
                    <a:lstStyle/>
                    <a:p>
                      <a:pPr algn="ctr" fontAlgn="b"/>
                      <a:r>
                        <a:rPr lang="fr-CH" sz="2200" b="1" i="0" u="none" strike="noStrike" dirty="0">
                          <a:solidFill>
                            <a:srgbClr val="000000"/>
                          </a:solidFill>
                          <a:effectLst/>
                          <a:latin typeface="Calibri" panose="020F0502020204030204" pitchFamily="34" charset="0"/>
                        </a:rPr>
                        <a:t>PL</a:t>
                      </a:r>
                    </a:p>
                  </a:txBody>
                  <a:tcPr marL="9525" marR="9525" marT="9525"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159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167</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0" i="0" u="none" strike="noStrike">
                          <a:solidFill>
                            <a:srgbClr val="000000"/>
                          </a:solidFill>
                          <a:effectLst/>
                          <a:latin typeface="Calibri" panose="020F0502020204030204" pitchFamily="34" charset="0"/>
                        </a:rPr>
                        <a:t>180</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DEBF7"/>
                    </a:solidFill>
                  </a:tcPr>
                </a:tc>
                <a:tc>
                  <a:txBody>
                    <a:bodyPr/>
                    <a:lstStyle/>
                    <a:p>
                      <a:pPr algn="ctr" fontAlgn="ctr"/>
                      <a:r>
                        <a:rPr lang="fr-CH" sz="2200" b="0" i="0" u="none" strike="noStrike" dirty="0">
                          <a:solidFill>
                            <a:srgbClr val="000000"/>
                          </a:solidFill>
                          <a:effectLst/>
                          <a:latin typeface="Calibri" panose="020F0502020204030204" pitchFamily="34" charset="0"/>
                        </a:rPr>
                        <a:t>102</a:t>
                      </a:r>
                    </a:p>
                  </a:txBody>
                  <a:tcPr marL="9525" marR="9525" marT="952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DEBF7"/>
                    </a:solidFill>
                  </a:tcPr>
                </a:tc>
                <a:extLst>
                  <a:ext uri="{0D108BD9-81ED-4DB2-BD59-A6C34878D82A}">
                    <a16:rowId xmlns:a16="http://schemas.microsoft.com/office/drawing/2014/main" val="3109936309"/>
                  </a:ext>
                </a:extLst>
              </a:tr>
            </a:tbl>
          </a:graphicData>
        </a:graphic>
      </p:graphicFrame>
      <p:graphicFrame>
        <p:nvGraphicFramePr>
          <p:cNvPr id="14" name="Chart 13">
            <a:extLst>
              <a:ext uri="{FF2B5EF4-FFF2-40B4-BE49-F238E27FC236}">
                <a16:creationId xmlns:a16="http://schemas.microsoft.com/office/drawing/2014/main" id="{71588A4E-F557-4EBC-AD7F-C4CE1EB96F17}"/>
              </a:ext>
            </a:extLst>
          </p:cNvPr>
          <p:cNvGraphicFramePr>
            <a:graphicFrameLocks/>
          </p:cNvGraphicFramePr>
          <p:nvPr>
            <p:extLst>
              <p:ext uri="{D42A27DB-BD31-4B8C-83A1-F6EECF244321}">
                <p14:modId xmlns:p14="http://schemas.microsoft.com/office/powerpoint/2010/main" val="3060764391"/>
              </p:ext>
            </p:extLst>
          </p:nvPr>
        </p:nvGraphicFramePr>
        <p:xfrm>
          <a:off x="11370527" y="9465543"/>
          <a:ext cx="6029743" cy="34940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a:extLst>
              <a:ext uri="{FF2B5EF4-FFF2-40B4-BE49-F238E27FC236}">
                <a16:creationId xmlns:a16="http://schemas.microsoft.com/office/drawing/2014/main" id="{19DD3DEF-69F7-4EFE-86BE-098A43FF93EE}"/>
              </a:ext>
            </a:extLst>
          </p:cNvPr>
          <p:cNvGraphicFramePr>
            <a:graphicFrameLocks/>
          </p:cNvGraphicFramePr>
          <p:nvPr>
            <p:extLst>
              <p:ext uri="{D42A27DB-BD31-4B8C-83A1-F6EECF244321}">
                <p14:modId xmlns:p14="http://schemas.microsoft.com/office/powerpoint/2010/main" val="4222975119"/>
              </p:ext>
            </p:extLst>
          </p:nvPr>
        </p:nvGraphicFramePr>
        <p:xfrm>
          <a:off x="18059400" y="9465543"/>
          <a:ext cx="6029743" cy="3494038"/>
        </p:xfrm>
        <a:graphic>
          <a:graphicData uri="http://schemas.openxmlformats.org/drawingml/2006/chart">
            <c:chart xmlns:c="http://schemas.openxmlformats.org/drawingml/2006/chart" xmlns:r="http://schemas.openxmlformats.org/officeDocument/2006/relationships" r:id="rId3"/>
          </a:graphicData>
        </a:graphic>
      </p:graphicFrame>
      <p:sp>
        <p:nvSpPr>
          <p:cNvPr id="6" name="Oval 5">
            <a:extLst>
              <a:ext uri="{FF2B5EF4-FFF2-40B4-BE49-F238E27FC236}">
                <a16:creationId xmlns:a16="http://schemas.microsoft.com/office/drawing/2014/main" id="{0279D5F1-99D2-4EEE-885C-7AB34484FA68}"/>
              </a:ext>
            </a:extLst>
          </p:cNvPr>
          <p:cNvSpPr/>
          <p:nvPr/>
        </p:nvSpPr>
        <p:spPr>
          <a:xfrm rot="5400000">
            <a:off x="13979909" y="11013692"/>
            <a:ext cx="3129782" cy="76199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Oval 12">
            <a:extLst>
              <a:ext uri="{FF2B5EF4-FFF2-40B4-BE49-F238E27FC236}">
                <a16:creationId xmlns:a16="http://schemas.microsoft.com/office/drawing/2014/main" id="{8F1C5801-9F66-466E-9BCF-44A10866F9DF}"/>
              </a:ext>
            </a:extLst>
          </p:cNvPr>
          <p:cNvSpPr/>
          <p:nvPr/>
        </p:nvSpPr>
        <p:spPr>
          <a:xfrm>
            <a:off x="20116800" y="8534400"/>
            <a:ext cx="2819400" cy="5334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Oval 15">
            <a:extLst>
              <a:ext uri="{FF2B5EF4-FFF2-40B4-BE49-F238E27FC236}">
                <a16:creationId xmlns:a16="http://schemas.microsoft.com/office/drawing/2014/main" id="{4437B024-7B92-406A-A21B-D4A4168972F1}"/>
              </a:ext>
            </a:extLst>
          </p:cNvPr>
          <p:cNvSpPr/>
          <p:nvPr/>
        </p:nvSpPr>
        <p:spPr>
          <a:xfrm>
            <a:off x="20116800" y="7772400"/>
            <a:ext cx="2819400" cy="5334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Oval 16">
            <a:extLst>
              <a:ext uri="{FF2B5EF4-FFF2-40B4-BE49-F238E27FC236}">
                <a16:creationId xmlns:a16="http://schemas.microsoft.com/office/drawing/2014/main" id="{F41FD7EE-7C84-4798-8439-7F6E29221E6C}"/>
              </a:ext>
            </a:extLst>
          </p:cNvPr>
          <p:cNvSpPr/>
          <p:nvPr/>
        </p:nvSpPr>
        <p:spPr>
          <a:xfrm rot="5400000">
            <a:off x="15351509" y="11013692"/>
            <a:ext cx="3129782" cy="76199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Oval 17">
            <a:extLst>
              <a:ext uri="{FF2B5EF4-FFF2-40B4-BE49-F238E27FC236}">
                <a16:creationId xmlns:a16="http://schemas.microsoft.com/office/drawing/2014/main" id="{9276890F-83A8-454A-B140-0322E73FC1E4}"/>
              </a:ext>
            </a:extLst>
          </p:cNvPr>
          <p:cNvSpPr/>
          <p:nvPr/>
        </p:nvSpPr>
        <p:spPr>
          <a:xfrm rot="5400000">
            <a:off x="20685509" y="11013691"/>
            <a:ext cx="3129782" cy="76199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9" name="Oval 18">
            <a:extLst>
              <a:ext uri="{FF2B5EF4-FFF2-40B4-BE49-F238E27FC236}">
                <a16:creationId xmlns:a16="http://schemas.microsoft.com/office/drawing/2014/main" id="{3781B60D-2E6D-43E3-B58A-6B749E72F105}"/>
              </a:ext>
            </a:extLst>
          </p:cNvPr>
          <p:cNvSpPr/>
          <p:nvPr/>
        </p:nvSpPr>
        <p:spPr>
          <a:xfrm rot="5400000">
            <a:off x="21994993" y="11013691"/>
            <a:ext cx="3129782" cy="76199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62768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13"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6</a:t>
            </a:fld>
            <a:endParaRPr lang="en-US" noProof="0"/>
          </a:p>
        </p:txBody>
      </p:sp>
      <p:sp>
        <p:nvSpPr>
          <p:cNvPr id="3" name="Text Placeholder 2"/>
          <p:cNvSpPr>
            <a:spLocks noGrp="1"/>
          </p:cNvSpPr>
          <p:nvPr>
            <p:ph type="body" sz="quarter" idx="11"/>
          </p:nvPr>
        </p:nvSpPr>
        <p:spPr>
          <a:xfrm>
            <a:off x="1180800" y="2971800"/>
            <a:ext cx="10728000" cy="566822"/>
          </a:xfrm>
        </p:spPr>
        <p:txBody>
          <a:bodyPr/>
          <a:lstStyle/>
          <a:p>
            <a:r>
              <a:rPr lang="en-GB" dirty="0"/>
              <a:t>Present baseline</a:t>
            </a:r>
          </a:p>
        </p:txBody>
      </p:sp>
      <p:sp>
        <p:nvSpPr>
          <p:cNvPr id="4" name="Title 3"/>
          <p:cNvSpPr>
            <a:spLocks noGrp="1"/>
          </p:cNvSpPr>
          <p:nvPr>
            <p:ph type="title"/>
          </p:nvPr>
        </p:nvSpPr>
        <p:spPr/>
        <p:txBody>
          <a:bodyPr/>
          <a:lstStyle/>
          <a:p>
            <a:r>
              <a:rPr lang="en-GB" dirty="0"/>
              <a:t>High Voltage Network Scheme</a:t>
            </a:r>
          </a:p>
        </p:txBody>
      </p:sp>
      <p:sp>
        <p:nvSpPr>
          <p:cNvPr id="5" name="Text Placeholder 4"/>
          <p:cNvSpPr>
            <a:spLocks noGrp="1"/>
          </p:cNvSpPr>
          <p:nvPr>
            <p:ph type="body" sz="quarter" idx="12"/>
          </p:nvPr>
        </p:nvSpPr>
        <p:spPr>
          <a:xfrm>
            <a:off x="1174342" y="3599238"/>
            <a:ext cx="9429750" cy="7180198"/>
          </a:xfrm>
        </p:spPr>
        <p:txBody>
          <a:bodyPr/>
          <a:lstStyle/>
          <a:p>
            <a:pPr marL="457200" indent="-457200">
              <a:buFont typeface="Arial" panose="020B0604020202020204" pitchFamily="34" charset="0"/>
              <a:buChar char="•"/>
            </a:pPr>
            <a:r>
              <a:rPr lang="en-GB" sz="3300" dirty="0"/>
              <a:t>Adaptation to the </a:t>
            </a:r>
            <a:r>
              <a:rPr lang="en-GB" sz="3300" b="1" dirty="0"/>
              <a:t>8-points</a:t>
            </a:r>
            <a:r>
              <a:rPr lang="en-GB" sz="3300" dirty="0"/>
              <a:t> new layout</a:t>
            </a:r>
          </a:p>
          <a:p>
            <a:pPr marL="457200" indent="-457200">
              <a:buFont typeface="Arial" panose="020B0604020202020204" pitchFamily="34" charset="0"/>
              <a:buChar char="•"/>
            </a:pPr>
            <a:r>
              <a:rPr lang="en-GB" sz="3300" dirty="0"/>
              <a:t>Confirmation of </a:t>
            </a:r>
            <a:r>
              <a:rPr lang="en-GB" sz="3300" b="1" dirty="0"/>
              <a:t>n. 3 connection points to RTE grid</a:t>
            </a:r>
            <a:r>
              <a:rPr lang="en-GB" sz="3300" dirty="0"/>
              <a:t>:</a:t>
            </a:r>
          </a:p>
          <a:p>
            <a:pPr marL="1105200" lvl="1" indent="-457200"/>
            <a:r>
              <a:rPr lang="en-GB" sz="3300" dirty="0"/>
              <a:t>n. 2 HV connections at RF points</a:t>
            </a:r>
          </a:p>
          <a:p>
            <a:pPr marL="1105200" lvl="1" indent="-457200"/>
            <a:r>
              <a:rPr lang="en-GB" sz="3300" dirty="0"/>
              <a:t>n. 1 HV connection at point D (preferred) or point F (alternative)</a:t>
            </a:r>
          </a:p>
          <a:p>
            <a:pPr marL="457200" indent="-457200">
              <a:buFont typeface="Arial" panose="020B0604020202020204" pitchFamily="34" charset="0"/>
              <a:buChar char="•"/>
            </a:pPr>
            <a:r>
              <a:rPr lang="en-GB" sz="3300" b="1" dirty="0"/>
              <a:t>Internal 132 kV transmission loop</a:t>
            </a:r>
          </a:p>
          <a:p>
            <a:pPr marL="1105200" lvl="1" indent="-457200"/>
            <a:r>
              <a:rPr lang="en-GB" sz="3300" dirty="0"/>
              <a:t>Running through the main tunnel</a:t>
            </a:r>
          </a:p>
          <a:p>
            <a:pPr marL="1105200" lvl="1" indent="-457200"/>
            <a:r>
              <a:rPr lang="en-GB" sz="3300" dirty="0"/>
              <a:t>Cost of investment Vs. FCC RAMS requirement: analysis to be performed</a:t>
            </a:r>
          </a:p>
          <a:p>
            <a:pPr marL="1105200" lvl="1" indent="-457200"/>
            <a:r>
              <a:rPr lang="en-GB" sz="3300" dirty="0"/>
              <a:t>High cable capacitance:</a:t>
            </a:r>
          </a:p>
          <a:p>
            <a:pPr marL="1105200" lvl="2" indent="-457200"/>
            <a:r>
              <a:rPr lang="en-GB" sz="3300" dirty="0"/>
              <a:t>Charging current</a:t>
            </a:r>
          </a:p>
          <a:p>
            <a:pPr marL="1105200" lvl="1" indent="-457200"/>
            <a:r>
              <a:rPr lang="en-GB" sz="3300" dirty="0"/>
              <a:t>Proposal: move to </a:t>
            </a:r>
            <a:r>
              <a:rPr lang="en-GB" sz="3300" b="1" dirty="0"/>
              <a:t>closed loop</a:t>
            </a:r>
            <a:r>
              <a:rPr lang="en-GB" sz="3300" dirty="0"/>
              <a:t>:</a:t>
            </a:r>
          </a:p>
          <a:p>
            <a:pPr marL="1105200" lvl="2" indent="-457200"/>
            <a:r>
              <a:rPr lang="en-GB" sz="3300" dirty="0"/>
              <a:t>High reliability</a:t>
            </a:r>
          </a:p>
          <a:p>
            <a:pPr marL="1105200" lvl="2" indent="-457200"/>
            <a:r>
              <a:rPr lang="en-GB" sz="3300" dirty="0"/>
              <a:t>Existing control and protection technologies suitable for the topology</a:t>
            </a:r>
          </a:p>
          <a:p>
            <a:pPr marL="1105200" lvl="2" indent="-457200"/>
            <a:r>
              <a:rPr lang="en-GB" sz="3300" dirty="0"/>
              <a:t>Balanced power flow</a:t>
            </a:r>
          </a:p>
          <a:p>
            <a:pPr marL="1105200" lvl="2" indent="-457200"/>
            <a:r>
              <a:rPr lang="en-GB" sz="3300" b="1" u="sng" dirty="0"/>
              <a:t>Need a confirmation from RTE about feasibility</a:t>
            </a:r>
          </a:p>
          <a:p>
            <a:pPr lvl="1" indent="0">
              <a:buNone/>
            </a:pPr>
            <a:endParaRPr lang="en-GB" sz="3300" dirty="0"/>
          </a:p>
          <a:p>
            <a:pPr marL="1105200" lvl="1" indent="-457200"/>
            <a:endParaRPr lang="en-GB" sz="3300" dirty="0"/>
          </a:p>
          <a:p>
            <a:pPr marL="457200" indent="-457200"/>
            <a:endParaRPr lang="en-GB" sz="3300" dirty="0"/>
          </a:p>
          <a:p>
            <a:endParaRPr lang="en-GB" sz="3300" dirty="0"/>
          </a:p>
          <a:p>
            <a:endParaRPr lang="en-GB" sz="3300" dirty="0"/>
          </a:p>
        </p:txBody>
      </p:sp>
      <p:sp>
        <p:nvSpPr>
          <p:cNvPr id="9" name="Slide Number Placeholder 1">
            <a:extLst>
              <a:ext uri="{FF2B5EF4-FFF2-40B4-BE49-F238E27FC236}">
                <a16:creationId xmlns:a16="http://schemas.microsoft.com/office/drawing/2014/main" id="{3715A5AF-DB06-4DF5-B8EE-0CABF88CC581}"/>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6</a:t>
            </a:fld>
            <a:endParaRPr lang="en-US" dirty="0"/>
          </a:p>
        </p:txBody>
      </p:sp>
      <p:pic>
        <p:nvPicPr>
          <p:cNvPr id="11" name="Picture 10">
            <a:extLst>
              <a:ext uri="{FF2B5EF4-FFF2-40B4-BE49-F238E27FC236}">
                <a16:creationId xmlns:a16="http://schemas.microsoft.com/office/drawing/2014/main" id="{4480558D-48A1-4C6F-8651-903164D04225}"/>
              </a:ext>
            </a:extLst>
          </p:cNvPr>
          <p:cNvPicPr>
            <a:picLocks noChangeAspect="1"/>
          </p:cNvPicPr>
          <p:nvPr/>
        </p:nvPicPr>
        <p:blipFill>
          <a:blip r:embed="rId2"/>
          <a:stretch>
            <a:fillRect/>
          </a:stretch>
        </p:blipFill>
        <p:spPr>
          <a:xfrm>
            <a:off x="10554000" y="2744840"/>
            <a:ext cx="12649200" cy="10783762"/>
          </a:xfrm>
          <a:prstGeom prst="rect">
            <a:avLst/>
          </a:prstGeom>
        </p:spPr>
      </p:pic>
      <p:sp>
        <p:nvSpPr>
          <p:cNvPr id="10" name="TextBox 9">
            <a:extLst>
              <a:ext uri="{FF2B5EF4-FFF2-40B4-BE49-F238E27FC236}">
                <a16:creationId xmlns:a16="http://schemas.microsoft.com/office/drawing/2014/main" id="{EEBA1703-5608-479C-A145-11EE5FF35997}"/>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cxnSp>
        <p:nvCxnSpPr>
          <p:cNvPr id="7" name="Straight Connector 6">
            <a:extLst>
              <a:ext uri="{FF2B5EF4-FFF2-40B4-BE49-F238E27FC236}">
                <a16:creationId xmlns:a16="http://schemas.microsoft.com/office/drawing/2014/main" id="{11AF0720-9745-4A78-8667-26B497ECD14B}"/>
              </a:ext>
            </a:extLst>
          </p:cNvPr>
          <p:cNvCxnSpPr>
            <a:cxnSpLocks/>
          </p:cNvCxnSpPr>
          <p:nvPr/>
        </p:nvCxnSpPr>
        <p:spPr>
          <a:xfrm flipV="1">
            <a:off x="11908800" y="2744840"/>
            <a:ext cx="0" cy="525616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342132B-774C-468C-A7A1-74FFD0F3F52F}"/>
              </a:ext>
            </a:extLst>
          </p:cNvPr>
          <p:cNvCxnSpPr>
            <a:cxnSpLocks/>
          </p:cNvCxnSpPr>
          <p:nvPr/>
        </p:nvCxnSpPr>
        <p:spPr>
          <a:xfrm>
            <a:off x="11908800" y="2744840"/>
            <a:ext cx="1121400" cy="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698FB7F-15C8-41FB-89E9-E22DD1A1A1D9}"/>
              </a:ext>
            </a:extLst>
          </p:cNvPr>
          <p:cNvCxnSpPr>
            <a:cxnSpLocks/>
          </p:cNvCxnSpPr>
          <p:nvPr/>
        </p:nvCxnSpPr>
        <p:spPr>
          <a:xfrm>
            <a:off x="13030200" y="2744840"/>
            <a:ext cx="0" cy="37936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DDA4DC0-BC2B-4ADB-A8FC-98EB29404778}"/>
              </a:ext>
            </a:extLst>
          </p:cNvPr>
          <p:cNvCxnSpPr>
            <a:cxnSpLocks/>
          </p:cNvCxnSpPr>
          <p:nvPr/>
        </p:nvCxnSpPr>
        <p:spPr>
          <a:xfrm>
            <a:off x="13335000" y="3124200"/>
            <a:ext cx="0" cy="91440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94B6DFA-5574-4E46-9513-AD1F756539B6}"/>
              </a:ext>
            </a:extLst>
          </p:cNvPr>
          <p:cNvCxnSpPr>
            <a:cxnSpLocks/>
          </p:cNvCxnSpPr>
          <p:nvPr/>
        </p:nvCxnSpPr>
        <p:spPr>
          <a:xfrm>
            <a:off x="13335000" y="4038600"/>
            <a:ext cx="8305800" cy="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4BA7A5A-E500-4DDB-86AE-D9006C1E28E5}"/>
              </a:ext>
            </a:extLst>
          </p:cNvPr>
          <p:cNvCxnSpPr/>
          <p:nvPr/>
        </p:nvCxnSpPr>
        <p:spPr>
          <a:xfrm flipV="1">
            <a:off x="21640800" y="4038600"/>
            <a:ext cx="0" cy="1447800"/>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Arrow: Curved Up 7">
            <a:extLst>
              <a:ext uri="{FF2B5EF4-FFF2-40B4-BE49-F238E27FC236}">
                <a16:creationId xmlns:a16="http://schemas.microsoft.com/office/drawing/2014/main" id="{3AB85CDD-8D1C-48BC-BD48-0C0CA1AF93C7}"/>
              </a:ext>
            </a:extLst>
          </p:cNvPr>
          <p:cNvSpPr/>
          <p:nvPr/>
        </p:nvSpPr>
        <p:spPr>
          <a:xfrm>
            <a:off x="15163800" y="4191001"/>
            <a:ext cx="4914601" cy="1828799"/>
          </a:xfrm>
          <a:prstGeom prst="curvedUpArrow">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17" name="TextBox 16">
            <a:extLst>
              <a:ext uri="{FF2B5EF4-FFF2-40B4-BE49-F238E27FC236}">
                <a16:creationId xmlns:a16="http://schemas.microsoft.com/office/drawing/2014/main" id="{ED7C8EE8-B0E4-4A24-B7E0-A2FC97240A56}"/>
              </a:ext>
            </a:extLst>
          </p:cNvPr>
          <p:cNvSpPr txBox="1"/>
          <p:nvPr/>
        </p:nvSpPr>
        <p:spPr>
          <a:xfrm>
            <a:off x="17222162" y="4661199"/>
            <a:ext cx="837238" cy="784830"/>
          </a:xfrm>
          <a:prstGeom prst="rect">
            <a:avLst/>
          </a:prstGeom>
          <a:noFill/>
          <a:ln>
            <a:noFill/>
          </a:ln>
        </p:spPr>
        <p:txBody>
          <a:bodyPr wrap="square" rtlCol="0">
            <a:spAutoFit/>
          </a:bodyPr>
          <a:lstStyle/>
          <a:p>
            <a:pPr marL="457200" indent="-457200"/>
            <a:r>
              <a:rPr lang="en-GB" sz="4500" b="1" dirty="0">
                <a:solidFill>
                  <a:schemeClr val="accent5">
                    <a:lumMod val="75000"/>
                  </a:schemeClr>
                </a:solidFill>
              </a:rPr>
              <a:t>P</a:t>
            </a:r>
          </a:p>
        </p:txBody>
      </p:sp>
    </p:spTree>
    <p:extLst>
      <p:ext uri="{BB962C8B-B14F-4D97-AF65-F5344CB8AC3E}">
        <p14:creationId xmlns:p14="http://schemas.microsoft.com/office/powerpoint/2010/main" val="190325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9" end="9"/>
                                            </p:txEl>
                                          </p:spTgt>
                                        </p:tgtEl>
                                        <p:attrNameLst>
                                          <p:attrName>style.visibility</p:attrName>
                                        </p:attrNameLst>
                                      </p:cBhvr>
                                      <p:to>
                                        <p:strVal val="visible"/>
                                      </p:to>
                                    </p:set>
                                    <p:animEffect transition="in" filter="fade">
                                      <p:cBhvr>
                                        <p:cTn id="7" dur="500"/>
                                        <p:tgtEl>
                                          <p:spTgt spid="5">
                                            <p:txEl>
                                              <p:pRg st="9" end="9"/>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0" end="10"/>
                                            </p:txEl>
                                          </p:spTgt>
                                        </p:tgtEl>
                                        <p:attrNameLst>
                                          <p:attrName>style.visibility</p:attrName>
                                        </p:attrNameLst>
                                      </p:cBhvr>
                                      <p:to>
                                        <p:strVal val="visible"/>
                                      </p:to>
                                    </p:set>
                                    <p:animEffect transition="in" filter="fade">
                                      <p:cBhvr>
                                        <p:cTn id="10" dur="500"/>
                                        <p:tgtEl>
                                          <p:spTgt spid="5">
                                            <p:txEl>
                                              <p:pRg st="10" end="1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11" end="11"/>
                                            </p:txEl>
                                          </p:spTgt>
                                        </p:tgtEl>
                                        <p:attrNameLst>
                                          <p:attrName>style.visibility</p:attrName>
                                        </p:attrNameLst>
                                      </p:cBhvr>
                                      <p:to>
                                        <p:strVal val="visible"/>
                                      </p:to>
                                    </p:set>
                                    <p:animEffect transition="in" filter="fade">
                                      <p:cBhvr>
                                        <p:cTn id="13" dur="500"/>
                                        <p:tgtEl>
                                          <p:spTgt spid="5">
                                            <p:txEl>
                                              <p:pRg st="11" end="1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12" end="12"/>
                                            </p:txEl>
                                          </p:spTgt>
                                        </p:tgtEl>
                                        <p:attrNameLst>
                                          <p:attrName>style.visibility</p:attrName>
                                        </p:attrNameLst>
                                      </p:cBhvr>
                                      <p:to>
                                        <p:strVal val="visible"/>
                                      </p:to>
                                    </p:set>
                                    <p:animEffect transition="in" filter="fade">
                                      <p:cBhvr>
                                        <p:cTn id="16" dur="500"/>
                                        <p:tgtEl>
                                          <p:spTgt spid="5">
                                            <p:txEl>
                                              <p:pRg st="12" end="1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13" end="13"/>
                                            </p:txEl>
                                          </p:spTgt>
                                        </p:tgtEl>
                                        <p:attrNameLst>
                                          <p:attrName>style.visibility</p:attrName>
                                        </p:attrNameLst>
                                      </p:cBhvr>
                                      <p:to>
                                        <p:strVal val="visible"/>
                                      </p:to>
                                    </p:set>
                                    <p:animEffect transition="in" filter="fade">
                                      <p:cBhvr>
                                        <p:cTn id="21" dur="500"/>
                                        <p:tgtEl>
                                          <p:spTgt spid="5">
                                            <p:txEl>
                                              <p:pRg st="13" end="1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76443D2-8E80-4AD8-8EC9-D8B8D5CE342D}"/>
              </a:ext>
            </a:extLst>
          </p:cNvPr>
          <p:cNvPicPr>
            <a:picLocks noChangeAspect="1"/>
          </p:cNvPicPr>
          <p:nvPr/>
        </p:nvPicPr>
        <p:blipFill>
          <a:blip r:embed="rId2"/>
          <a:stretch>
            <a:fillRect/>
          </a:stretch>
        </p:blipFill>
        <p:spPr>
          <a:xfrm>
            <a:off x="12801600" y="1292711"/>
            <a:ext cx="10896600" cy="8841889"/>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7</a:t>
            </a:fld>
            <a:endParaRPr lang="en-US" noProof="0"/>
          </a:p>
        </p:txBody>
      </p:sp>
      <p:sp>
        <p:nvSpPr>
          <p:cNvPr id="3" name="Text Placeholder 2"/>
          <p:cNvSpPr>
            <a:spLocks noGrp="1"/>
          </p:cNvSpPr>
          <p:nvPr>
            <p:ph type="body" sz="quarter" idx="11"/>
          </p:nvPr>
        </p:nvSpPr>
        <p:spPr/>
        <p:txBody>
          <a:bodyPr/>
          <a:lstStyle/>
          <a:p>
            <a:r>
              <a:rPr lang="en-GB" dirty="0"/>
              <a:t>High voltage transmission and distribution</a:t>
            </a:r>
          </a:p>
        </p:txBody>
      </p:sp>
      <p:sp>
        <p:nvSpPr>
          <p:cNvPr id="4" name="Title 3"/>
          <p:cNvSpPr>
            <a:spLocks noGrp="1"/>
          </p:cNvSpPr>
          <p:nvPr>
            <p:ph type="title"/>
          </p:nvPr>
        </p:nvSpPr>
        <p:spPr/>
        <p:txBody>
          <a:bodyPr/>
          <a:lstStyle/>
          <a:p>
            <a:r>
              <a:rPr lang="en-GB" dirty="0"/>
              <a:t>High Voltage Network Scheme</a:t>
            </a:r>
          </a:p>
        </p:txBody>
      </p:sp>
      <p:sp>
        <p:nvSpPr>
          <p:cNvPr id="5" name="Text Placeholder 4"/>
          <p:cNvSpPr>
            <a:spLocks noGrp="1"/>
          </p:cNvSpPr>
          <p:nvPr>
            <p:ph type="body" sz="quarter" idx="12"/>
          </p:nvPr>
        </p:nvSpPr>
        <p:spPr>
          <a:xfrm>
            <a:off x="1180798" y="4539976"/>
            <a:ext cx="9944402" cy="7635223"/>
          </a:xfrm>
        </p:spPr>
        <p:txBody>
          <a:bodyPr/>
          <a:lstStyle/>
          <a:p>
            <a:pPr marL="457200" indent="-457200">
              <a:buFont typeface="Arial" panose="020B0604020202020204" pitchFamily="34" charset="0"/>
              <a:buChar char="•"/>
            </a:pPr>
            <a:r>
              <a:rPr lang="en-GB" sz="3300" b="1" dirty="0"/>
              <a:t>n. 3 400/132 kV AIS substations</a:t>
            </a:r>
            <a:r>
              <a:rPr lang="en-GB" sz="3300" dirty="0"/>
              <a:t> (points H, L, D)</a:t>
            </a:r>
          </a:p>
          <a:p>
            <a:pPr marL="457200" indent="-457200">
              <a:buFont typeface="Arial" panose="020B0604020202020204" pitchFamily="34" charset="0"/>
              <a:buChar char="•"/>
            </a:pPr>
            <a:r>
              <a:rPr lang="en-GB" sz="3300" dirty="0"/>
              <a:t>For all points: </a:t>
            </a:r>
            <a:r>
              <a:rPr lang="en-GB" sz="3300" b="1" dirty="0"/>
              <a:t>n. 1 132/36 kV AIS substation</a:t>
            </a:r>
          </a:p>
          <a:p>
            <a:pPr marL="457200" indent="-457200">
              <a:buFont typeface="Arial" panose="020B0604020202020204" pitchFamily="34" charset="0"/>
              <a:buChar char="•"/>
            </a:pPr>
            <a:r>
              <a:rPr lang="en-GB" sz="3300" b="1" dirty="0"/>
              <a:t>36 kV distribution network </a:t>
            </a:r>
            <a:r>
              <a:rPr lang="en-GB" sz="3300" dirty="0"/>
              <a:t>for :</a:t>
            </a:r>
          </a:p>
          <a:p>
            <a:pPr marL="1105200" lvl="1" indent="-457200"/>
            <a:r>
              <a:rPr lang="en-GB" sz="3300" dirty="0"/>
              <a:t>Process (machine) and General Service</a:t>
            </a:r>
          </a:p>
          <a:p>
            <a:pPr marL="1105200" lvl="1" indent="-457200"/>
            <a:r>
              <a:rPr lang="en-GB" sz="3300" b="1" dirty="0"/>
              <a:t>Surface buildings</a:t>
            </a:r>
            <a:r>
              <a:rPr lang="en-GB" sz="3300" dirty="0"/>
              <a:t>: distribution links to each building</a:t>
            </a:r>
          </a:p>
          <a:p>
            <a:pPr marL="1105200" lvl="1" indent="-457200"/>
            <a:r>
              <a:rPr lang="en-GB" sz="3300" b="1" dirty="0"/>
              <a:t>Underground facilities</a:t>
            </a:r>
            <a:r>
              <a:rPr lang="en-GB" sz="3300" dirty="0"/>
              <a:t>: distribution links to service galleries and alcoves</a:t>
            </a:r>
          </a:p>
          <a:p>
            <a:pPr marL="1105200" lvl="1" indent="-457200"/>
            <a:r>
              <a:rPr lang="en-GB" sz="3300" dirty="0"/>
              <a:t>Each link: MV/LV transformer + Power </a:t>
            </a:r>
            <a:r>
              <a:rPr lang="en-GB" sz="3300" dirty="0" err="1"/>
              <a:t>Center</a:t>
            </a:r>
            <a:endParaRPr lang="en-GB" sz="3300" dirty="0"/>
          </a:p>
          <a:p>
            <a:pPr marL="457200" indent="-457200">
              <a:buFont typeface="Arial" panose="020B0604020202020204" pitchFamily="34" charset="0"/>
              <a:buChar char="•"/>
            </a:pPr>
            <a:r>
              <a:rPr lang="en-GB" sz="3300" dirty="0"/>
              <a:t>Total surface of HV substations:</a:t>
            </a:r>
          </a:p>
          <a:p>
            <a:pPr marL="1105200" lvl="1" indent="-457200"/>
            <a:r>
              <a:rPr lang="en-GB" sz="3300" dirty="0"/>
              <a:t>Points H, L, D: approx. </a:t>
            </a:r>
            <a:r>
              <a:rPr lang="en-GB" sz="3300" b="1" dirty="0"/>
              <a:t>12,000 m²</a:t>
            </a:r>
          </a:p>
          <a:p>
            <a:pPr marL="1105200" lvl="1" indent="-457200"/>
            <a:r>
              <a:rPr lang="en-GB" sz="3300" dirty="0"/>
              <a:t>Other points: approx. </a:t>
            </a:r>
            <a:r>
              <a:rPr lang="en-GB" sz="3300" b="1" dirty="0"/>
              <a:t>4,000 m²</a:t>
            </a:r>
          </a:p>
          <a:p>
            <a:pPr marL="1105200" lvl="1" indent="-457200"/>
            <a:r>
              <a:rPr lang="en-GB" sz="3300" b="1" dirty="0"/>
              <a:t>Opportunity:</a:t>
            </a:r>
            <a:r>
              <a:rPr lang="en-GB" sz="3300" dirty="0"/>
              <a:t> GIS substation (approx. factor 4 of surface reduction, higher cost, today’s technology based on greenhouse insulating gases at high voltage)</a:t>
            </a:r>
          </a:p>
          <a:p>
            <a:endParaRPr lang="fr-CH" sz="3300" i="1" dirty="0"/>
          </a:p>
          <a:p>
            <a:pPr marL="1105200" lvl="1" indent="-457200"/>
            <a:endParaRPr lang="en-GB" sz="3300" dirty="0"/>
          </a:p>
          <a:p>
            <a:pPr marL="1105200" lvl="1" indent="-457200"/>
            <a:endParaRPr lang="en-GB" sz="3300" dirty="0"/>
          </a:p>
          <a:p>
            <a:endParaRPr lang="en-GB" sz="3300" dirty="0"/>
          </a:p>
          <a:p>
            <a:endParaRPr lang="en-GB" sz="3300" dirty="0"/>
          </a:p>
          <a:p>
            <a:endParaRPr lang="en-GB" sz="3300" dirty="0"/>
          </a:p>
        </p:txBody>
      </p:sp>
      <p:sp>
        <p:nvSpPr>
          <p:cNvPr id="14" name="Slide Number Placeholder 1">
            <a:extLst>
              <a:ext uri="{FF2B5EF4-FFF2-40B4-BE49-F238E27FC236}">
                <a16:creationId xmlns:a16="http://schemas.microsoft.com/office/drawing/2014/main" id="{8B8AF1AD-C65B-4E1D-893D-523A6CA04835}"/>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7</a:t>
            </a:fld>
            <a:endParaRPr lang="en-US" dirty="0"/>
          </a:p>
        </p:txBody>
      </p:sp>
      <p:sp>
        <p:nvSpPr>
          <p:cNvPr id="9" name="TextBox 8">
            <a:extLst>
              <a:ext uri="{FF2B5EF4-FFF2-40B4-BE49-F238E27FC236}">
                <a16:creationId xmlns:a16="http://schemas.microsoft.com/office/drawing/2014/main" id="{A9418098-3E86-4088-B525-E96B07D78812}"/>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pic>
        <p:nvPicPr>
          <p:cNvPr id="2050" name="Picture 2" descr="Camlin Energy | Société | Camlin Energy">
            <a:extLst>
              <a:ext uri="{FF2B5EF4-FFF2-40B4-BE49-F238E27FC236}">
                <a16:creationId xmlns:a16="http://schemas.microsoft.com/office/drawing/2014/main" id="{E23076D8-A659-414B-A08D-AF5F62C39A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0880" y="10113094"/>
            <a:ext cx="5345120" cy="356589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BB to upgrade landmark substation in Helsinki">
            <a:extLst>
              <a:ext uri="{FF2B5EF4-FFF2-40B4-BE49-F238E27FC236}">
                <a16:creationId xmlns:a16="http://schemas.microsoft.com/office/drawing/2014/main" id="{59C430C1-D1E0-4E0E-B662-E66F104848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3080" y="10108960"/>
            <a:ext cx="5345120" cy="3570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86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nodeType="withEffect">
                                  <p:stCondLst>
                                    <p:cond delay="0"/>
                                  </p:stCondLst>
                                  <p:childTnLst>
                                    <p:set>
                                      <p:cBhvr>
                                        <p:cTn id="9" dur="1" fill="hold">
                                          <p:stCondLst>
                                            <p:cond delay="0"/>
                                          </p:stCondLst>
                                        </p:cTn>
                                        <p:tgtEl>
                                          <p:spTgt spid="2052"/>
                                        </p:tgtEl>
                                        <p:attrNameLst>
                                          <p:attrName>style.visibility</p:attrName>
                                        </p:attrNameLst>
                                      </p:cBhvr>
                                      <p:to>
                                        <p:strVal val="visible"/>
                                      </p:to>
                                    </p:set>
                                    <p:animEffect transition="in" filter="fade">
                                      <p:cBhvr>
                                        <p:cTn id="10" dur="500"/>
                                        <p:tgtEl>
                                          <p:spTgt spid="2052"/>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10" end="10"/>
                                            </p:txEl>
                                          </p:spTgt>
                                        </p:tgtEl>
                                        <p:attrNameLst>
                                          <p:attrName>style.visibility</p:attrName>
                                        </p:attrNameLst>
                                      </p:cBhvr>
                                      <p:to>
                                        <p:strVal val="visible"/>
                                      </p:to>
                                    </p:set>
                                    <p:animEffect transition="in" filter="fade">
                                      <p:cBhvr>
                                        <p:cTn id="1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8</a:t>
            </a:fld>
            <a:endParaRPr lang="en-US" noProof="0"/>
          </a:p>
        </p:txBody>
      </p:sp>
      <p:sp>
        <p:nvSpPr>
          <p:cNvPr id="3" name="Text Placeholder 2"/>
          <p:cNvSpPr>
            <a:spLocks noGrp="1"/>
          </p:cNvSpPr>
          <p:nvPr>
            <p:ph type="body" sz="quarter" idx="11"/>
          </p:nvPr>
        </p:nvSpPr>
        <p:spPr/>
        <p:txBody>
          <a:bodyPr/>
          <a:lstStyle/>
          <a:p>
            <a:r>
              <a:rPr lang="en-GB" dirty="0"/>
              <a:t>FCC network model available since 2022</a:t>
            </a:r>
          </a:p>
        </p:txBody>
      </p:sp>
      <p:sp>
        <p:nvSpPr>
          <p:cNvPr id="4" name="Title 3"/>
          <p:cNvSpPr>
            <a:spLocks noGrp="1"/>
          </p:cNvSpPr>
          <p:nvPr>
            <p:ph type="title"/>
          </p:nvPr>
        </p:nvSpPr>
        <p:spPr/>
        <p:txBody>
          <a:bodyPr/>
          <a:lstStyle/>
          <a:p>
            <a:r>
              <a:rPr lang="en-GB" dirty="0"/>
              <a:t>Network Software Model</a:t>
            </a:r>
          </a:p>
        </p:txBody>
      </p:sp>
      <p:sp>
        <p:nvSpPr>
          <p:cNvPr id="5" name="Text Placeholder 4"/>
          <p:cNvSpPr>
            <a:spLocks noGrp="1"/>
          </p:cNvSpPr>
          <p:nvPr>
            <p:ph type="body" sz="quarter" idx="12"/>
          </p:nvPr>
        </p:nvSpPr>
        <p:spPr>
          <a:xfrm>
            <a:off x="1180798" y="4312415"/>
            <a:ext cx="9837987" cy="7668384"/>
          </a:xfrm>
        </p:spPr>
        <p:txBody>
          <a:bodyPr/>
          <a:lstStyle/>
          <a:p>
            <a:pPr marL="457200" indent="-457200">
              <a:buFont typeface="Arial" panose="020B0604020202020204" pitchFamily="34" charset="0"/>
              <a:buChar char="•"/>
            </a:pPr>
            <a:r>
              <a:rPr lang="en-GB" sz="3300" b="1" dirty="0"/>
              <a:t>Aim:</a:t>
            </a:r>
            <a:r>
              <a:rPr lang="en-GB" sz="3300" dirty="0"/>
              <a:t> support network analysis and sizing with reliable data, and ease decision making process</a:t>
            </a:r>
          </a:p>
          <a:p>
            <a:pPr marL="457200" indent="-457200">
              <a:buFont typeface="Arial" panose="020B0604020202020204" pitchFamily="34" charset="0"/>
              <a:buChar char="•"/>
            </a:pPr>
            <a:r>
              <a:rPr lang="en-GB" sz="3300" b="1" dirty="0"/>
              <a:t>Main features</a:t>
            </a:r>
            <a:r>
              <a:rPr lang="en-GB" sz="3300" dirty="0"/>
              <a:t>:</a:t>
            </a:r>
          </a:p>
          <a:p>
            <a:pPr marL="1105200" lvl="1" indent="-457200"/>
            <a:r>
              <a:rPr lang="en-GB" sz="3300" dirty="0"/>
              <a:t>Expandable from main topology to detailed schemes</a:t>
            </a:r>
          </a:p>
          <a:p>
            <a:pPr marL="1105200" lvl="1" indent="-457200"/>
            <a:r>
              <a:rPr lang="en-GB" sz="3300" dirty="0"/>
              <a:t>Multi-scenarios simulation (loads/network schemes)</a:t>
            </a:r>
          </a:p>
          <a:p>
            <a:pPr marL="1105200" lvl="1" indent="-457200"/>
            <a:r>
              <a:rPr lang="en-GB" sz="3300" dirty="0"/>
              <a:t>Voltage analysis and regulation modelling</a:t>
            </a:r>
          </a:p>
          <a:p>
            <a:pPr marL="1105200" lvl="1" indent="-457200"/>
            <a:r>
              <a:rPr lang="en-GB" sz="3300" dirty="0"/>
              <a:t>Contingency analysis</a:t>
            </a:r>
          </a:p>
          <a:p>
            <a:pPr marL="1105200" lvl="1" indent="-457200"/>
            <a:r>
              <a:rPr lang="en-GB" sz="3300" dirty="0"/>
              <a:t>Power flows and losses reporting</a:t>
            </a:r>
          </a:p>
          <a:p>
            <a:pPr marL="1105200" lvl="1" indent="-457200"/>
            <a:r>
              <a:rPr lang="en-GB" sz="3300" dirty="0"/>
              <a:t>Fault analysis</a:t>
            </a:r>
          </a:p>
          <a:p>
            <a:pPr marL="1105200" lvl="1" indent="-457200"/>
            <a:r>
              <a:rPr lang="en-GB" sz="3300" dirty="0"/>
              <a:t>Transient analysis</a:t>
            </a:r>
          </a:p>
          <a:p>
            <a:pPr marL="1105200" lvl="1" indent="-457200"/>
            <a:r>
              <a:rPr lang="en-GB" sz="3300" dirty="0"/>
              <a:t>Cost modelling</a:t>
            </a:r>
          </a:p>
          <a:p>
            <a:pPr marL="457200" indent="-457200">
              <a:buFont typeface="Arial" panose="020B0604020202020204" pitchFamily="34" charset="0"/>
              <a:buChar char="•"/>
            </a:pPr>
            <a:r>
              <a:rPr lang="en-GB" sz="3300" dirty="0"/>
              <a:t>Steady state (load flow) performed on </a:t>
            </a:r>
            <a:r>
              <a:rPr lang="en-GB" sz="3300" b="1" dirty="0"/>
              <a:t>400/132 kV levels</a:t>
            </a:r>
          </a:p>
          <a:p>
            <a:pPr marL="457200" indent="-457200">
              <a:buFont typeface="Arial" panose="020B0604020202020204" pitchFamily="34" charset="0"/>
              <a:buChar char="•"/>
            </a:pPr>
            <a:r>
              <a:rPr lang="en-GB" sz="3300" b="1" dirty="0"/>
              <a:t>Focus on two stages of FCC-</a:t>
            </a:r>
            <a:r>
              <a:rPr lang="en-GB" sz="3300" b="1" dirty="0" err="1"/>
              <a:t>ee</a:t>
            </a:r>
            <a:r>
              <a:rPr lang="en-GB" sz="3300" b="1" dirty="0"/>
              <a:t>:</a:t>
            </a:r>
          </a:p>
          <a:p>
            <a:pPr marL="1105200" lvl="1" indent="-457200"/>
            <a:r>
              <a:rPr lang="en-GB" sz="3300" dirty="0"/>
              <a:t>H: maximum power in one point (PL)</a:t>
            </a:r>
          </a:p>
          <a:p>
            <a:pPr marL="1105200" lvl="1" indent="-457200"/>
            <a:r>
              <a:rPr lang="en-GB" sz="3300" dirty="0"/>
              <a:t>ttbar: maximum total power</a:t>
            </a:r>
          </a:p>
          <a:p>
            <a:pPr marL="457200" indent="-457200"/>
            <a:endParaRPr lang="en-GB" sz="3300" dirty="0"/>
          </a:p>
          <a:p>
            <a:pPr marL="1105200" lvl="1" indent="-457200"/>
            <a:endParaRPr lang="en-GB" sz="3300" dirty="0"/>
          </a:p>
          <a:p>
            <a:pPr marL="457200" indent="-457200">
              <a:buFont typeface="Arial" panose="020B0604020202020204" pitchFamily="34" charset="0"/>
              <a:buChar char="•"/>
            </a:pPr>
            <a:endParaRPr lang="en-GB" sz="3300" dirty="0"/>
          </a:p>
          <a:p>
            <a:endParaRPr lang="en-GB" sz="3300" dirty="0"/>
          </a:p>
          <a:p>
            <a:endParaRPr lang="en-GB" sz="3300" dirty="0"/>
          </a:p>
          <a:p>
            <a:endParaRPr lang="en-GB" sz="3300" dirty="0"/>
          </a:p>
          <a:p>
            <a:endParaRPr lang="en-GB" sz="3300" dirty="0"/>
          </a:p>
        </p:txBody>
      </p:sp>
      <p:pic>
        <p:nvPicPr>
          <p:cNvPr id="9" name="Picture 8">
            <a:extLst>
              <a:ext uri="{FF2B5EF4-FFF2-40B4-BE49-F238E27FC236}">
                <a16:creationId xmlns:a16="http://schemas.microsoft.com/office/drawing/2014/main" id="{83086F0D-5EC0-40AC-9943-04B03D056515}"/>
              </a:ext>
            </a:extLst>
          </p:cNvPr>
          <p:cNvPicPr>
            <a:picLocks noChangeAspect="1"/>
          </p:cNvPicPr>
          <p:nvPr/>
        </p:nvPicPr>
        <p:blipFill>
          <a:blip r:embed="rId2"/>
          <a:stretch>
            <a:fillRect/>
          </a:stretch>
        </p:blipFill>
        <p:spPr>
          <a:xfrm>
            <a:off x="10892203" y="2612888"/>
            <a:ext cx="9837987" cy="6923028"/>
          </a:xfrm>
          <a:prstGeom prst="rect">
            <a:avLst/>
          </a:prstGeom>
          <a:ln>
            <a:solidFill>
              <a:schemeClr val="accent1"/>
            </a:solidFill>
          </a:ln>
        </p:spPr>
      </p:pic>
      <p:sp>
        <p:nvSpPr>
          <p:cNvPr id="11" name="Slide Number Placeholder 1">
            <a:extLst>
              <a:ext uri="{FF2B5EF4-FFF2-40B4-BE49-F238E27FC236}">
                <a16:creationId xmlns:a16="http://schemas.microsoft.com/office/drawing/2014/main" id="{D0FA4FF5-500F-4F36-9B71-8B185FDED166}"/>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8</a:t>
            </a:fld>
            <a:endParaRPr lang="en-US" dirty="0"/>
          </a:p>
        </p:txBody>
      </p:sp>
      <p:pic>
        <p:nvPicPr>
          <p:cNvPr id="12" name="Picture 11">
            <a:extLst>
              <a:ext uri="{FF2B5EF4-FFF2-40B4-BE49-F238E27FC236}">
                <a16:creationId xmlns:a16="http://schemas.microsoft.com/office/drawing/2014/main" id="{A7B9AE18-1B10-439B-8BC8-DA1E6BD95257}"/>
              </a:ext>
            </a:extLst>
          </p:cNvPr>
          <p:cNvPicPr>
            <a:picLocks noChangeAspect="1"/>
          </p:cNvPicPr>
          <p:nvPr/>
        </p:nvPicPr>
        <p:blipFill>
          <a:blip r:embed="rId3"/>
          <a:stretch>
            <a:fillRect/>
          </a:stretch>
        </p:blipFill>
        <p:spPr>
          <a:xfrm>
            <a:off x="15353997" y="7514505"/>
            <a:ext cx="9030003" cy="6125295"/>
          </a:xfrm>
          <a:prstGeom prst="rect">
            <a:avLst/>
          </a:prstGeom>
          <a:ln>
            <a:solidFill>
              <a:schemeClr val="accent1"/>
            </a:solidFill>
          </a:ln>
        </p:spPr>
      </p:pic>
      <p:sp>
        <p:nvSpPr>
          <p:cNvPr id="10" name="TextBox 9">
            <a:extLst>
              <a:ext uri="{FF2B5EF4-FFF2-40B4-BE49-F238E27FC236}">
                <a16:creationId xmlns:a16="http://schemas.microsoft.com/office/drawing/2014/main" id="{D4AAC405-493C-4AAF-858D-C585B2EB2BFA}"/>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spTree>
    <p:extLst>
      <p:ext uri="{BB962C8B-B14F-4D97-AF65-F5344CB8AC3E}">
        <p14:creationId xmlns:p14="http://schemas.microsoft.com/office/powerpoint/2010/main" val="3720625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98AAF66-2121-4DF6-BEF7-F9AFA874EA73}"/>
              </a:ext>
            </a:extLst>
          </p:cNvPr>
          <p:cNvPicPr>
            <a:picLocks noChangeAspect="1"/>
          </p:cNvPicPr>
          <p:nvPr/>
        </p:nvPicPr>
        <p:blipFill>
          <a:blip r:embed="rId2"/>
          <a:stretch>
            <a:fillRect/>
          </a:stretch>
        </p:blipFill>
        <p:spPr>
          <a:xfrm>
            <a:off x="0" y="4108129"/>
            <a:ext cx="11693462" cy="8693471"/>
          </a:xfrm>
          <a:prstGeom prst="rect">
            <a:avLst/>
          </a:prstGeom>
        </p:spPr>
      </p:pic>
      <p:sp>
        <p:nvSpPr>
          <p:cNvPr id="14" name="TextBox 13">
            <a:extLst>
              <a:ext uri="{FF2B5EF4-FFF2-40B4-BE49-F238E27FC236}">
                <a16:creationId xmlns:a16="http://schemas.microsoft.com/office/drawing/2014/main" id="{5E402823-C12B-4F49-BDDB-BEEA122F2A8E}"/>
              </a:ext>
            </a:extLst>
          </p:cNvPr>
          <p:cNvSpPr txBox="1"/>
          <p:nvPr/>
        </p:nvSpPr>
        <p:spPr>
          <a:xfrm>
            <a:off x="6422692" y="11411634"/>
            <a:ext cx="5257800" cy="646331"/>
          </a:xfrm>
          <a:prstGeom prst="rect">
            <a:avLst/>
          </a:prstGeom>
          <a:solidFill>
            <a:schemeClr val="accent6">
              <a:lumMod val="50000"/>
              <a:lumOff val="50000"/>
            </a:schemeClr>
          </a:solidFill>
        </p:spPr>
        <p:txBody>
          <a:bodyPr wrap="square" rtlCol="0">
            <a:spAutoFit/>
          </a:bodyPr>
          <a:lstStyle/>
          <a:p>
            <a:pPr algn="ctr"/>
            <a:r>
              <a:rPr lang="en-US" b="1" dirty="0">
                <a:solidFill>
                  <a:srgbClr val="FFFFFF"/>
                </a:solidFill>
              </a:rPr>
              <a:t>Open loop</a:t>
            </a:r>
          </a:p>
        </p:txBody>
      </p:sp>
      <p:pic>
        <p:nvPicPr>
          <p:cNvPr id="11" name="Picture 10">
            <a:extLst>
              <a:ext uri="{FF2B5EF4-FFF2-40B4-BE49-F238E27FC236}">
                <a16:creationId xmlns:a16="http://schemas.microsoft.com/office/drawing/2014/main" id="{4BCA9099-3C0D-473A-AE7C-203E74058F70}"/>
              </a:ext>
            </a:extLst>
          </p:cNvPr>
          <p:cNvPicPr>
            <a:picLocks noChangeAspect="1"/>
          </p:cNvPicPr>
          <p:nvPr/>
        </p:nvPicPr>
        <p:blipFill>
          <a:blip r:embed="rId3"/>
          <a:stretch>
            <a:fillRect/>
          </a:stretch>
        </p:blipFill>
        <p:spPr>
          <a:xfrm>
            <a:off x="11963400" y="3380160"/>
            <a:ext cx="11887200" cy="8354640"/>
          </a:xfrm>
          <a:prstGeom prst="rect">
            <a:avLst/>
          </a:prstGeom>
        </p:spPr>
      </p:pic>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9</a:t>
            </a:fld>
            <a:endParaRPr lang="en-US" noProof="0"/>
          </a:p>
        </p:txBody>
      </p:sp>
      <p:sp>
        <p:nvSpPr>
          <p:cNvPr id="3" name="Text Placeholder 2"/>
          <p:cNvSpPr>
            <a:spLocks noGrp="1"/>
          </p:cNvSpPr>
          <p:nvPr>
            <p:ph type="body" sz="quarter" idx="11"/>
          </p:nvPr>
        </p:nvSpPr>
        <p:spPr>
          <a:xfrm>
            <a:off x="1167600" y="3118155"/>
            <a:ext cx="10728000" cy="566822"/>
          </a:xfrm>
        </p:spPr>
        <p:txBody>
          <a:bodyPr/>
          <a:lstStyle/>
          <a:p>
            <a:r>
              <a:rPr lang="en-GB" dirty="0"/>
              <a:t>FCC-</a:t>
            </a:r>
            <a:r>
              <a:rPr lang="en-GB" dirty="0" err="1"/>
              <a:t>ee</a:t>
            </a:r>
            <a:r>
              <a:rPr lang="en-GB" dirty="0"/>
              <a:t> H – Nominal Supply</a:t>
            </a:r>
          </a:p>
        </p:txBody>
      </p:sp>
      <p:sp>
        <p:nvSpPr>
          <p:cNvPr id="4" name="Title 3"/>
          <p:cNvSpPr>
            <a:spLocks noGrp="1"/>
          </p:cNvSpPr>
          <p:nvPr>
            <p:ph type="title"/>
          </p:nvPr>
        </p:nvSpPr>
        <p:spPr/>
        <p:txBody>
          <a:bodyPr/>
          <a:lstStyle/>
          <a:p>
            <a:r>
              <a:rPr lang="en-GB" dirty="0"/>
              <a:t>Load Flow Simulations</a:t>
            </a:r>
          </a:p>
        </p:txBody>
      </p:sp>
      <p:sp>
        <p:nvSpPr>
          <p:cNvPr id="10" name="Slide Number Placeholder 1">
            <a:extLst>
              <a:ext uri="{FF2B5EF4-FFF2-40B4-BE49-F238E27FC236}">
                <a16:creationId xmlns:a16="http://schemas.microsoft.com/office/drawing/2014/main" id="{E31DBF40-F8E2-42CA-952D-57DF9F45EF7D}"/>
              </a:ext>
            </a:extLst>
          </p:cNvPr>
          <p:cNvSpPr txBox="1">
            <a:spLocks/>
          </p:cNvSpPr>
          <p:nvPr/>
        </p:nvSpPr>
        <p:spPr>
          <a:xfrm>
            <a:off x="23317200" y="152400"/>
            <a:ext cx="771943" cy="453522"/>
          </a:xfrm>
          <a:prstGeom prst="rect">
            <a:avLst/>
          </a:prstGeom>
        </p:spPr>
        <p:txBody>
          <a:bodyPr vert="horz" wrap="none" lIns="91440" tIns="45720" rIns="91440" bIns="45720" rtlCol="0" anchor="ctr">
            <a:noAutofit/>
          </a:bodyPr>
          <a:lstStyle>
            <a:defPPr>
              <a:defRPr lang="de-DE"/>
            </a:defPPr>
            <a:lvl1pPr marL="0" algn="r" defTabSz="1828606" rtl="0" eaLnBrk="1" latinLnBrk="0" hangingPunct="1">
              <a:lnSpc>
                <a:spcPts val="3300"/>
              </a:lnSpc>
              <a:defRPr sz="1500" kern="1200">
                <a:solidFill>
                  <a:schemeClr val="bg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88A1DFE4-5FC5-43BD-BB7E-75EAD82B965F}" type="slidenum">
              <a:rPr lang="en-US" smtClean="0"/>
              <a:pPr/>
              <a:t>9</a:t>
            </a:fld>
            <a:endParaRPr lang="en-US" dirty="0"/>
          </a:p>
        </p:txBody>
      </p:sp>
      <p:sp>
        <p:nvSpPr>
          <p:cNvPr id="12" name="TextBox 11">
            <a:extLst>
              <a:ext uri="{FF2B5EF4-FFF2-40B4-BE49-F238E27FC236}">
                <a16:creationId xmlns:a16="http://schemas.microsoft.com/office/drawing/2014/main" id="{B1C97121-34B9-497A-8484-27B199FA68BB}"/>
              </a:ext>
            </a:extLst>
          </p:cNvPr>
          <p:cNvSpPr txBox="1"/>
          <p:nvPr/>
        </p:nvSpPr>
        <p:spPr>
          <a:xfrm>
            <a:off x="6781800" y="150076"/>
            <a:ext cx="12192000" cy="535724"/>
          </a:xfrm>
          <a:prstGeom prst="rect">
            <a:avLst/>
          </a:prstGeom>
          <a:noFill/>
        </p:spPr>
        <p:txBody>
          <a:bodyPr wrap="square" rtlCol="0">
            <a:spAutoFit/>
          </a:bodyPr>
          <a:lstStyle/>
          <a:p>
            <a:pPr algn="l">
              <a:lnSpc>
                <a:spcPts val="3700"/>
              </a:lnSpc>
            </a:pPr>
            <a:r>
              <a:rPr lang="fr-CH" sz="3000" dirty="0">
                <a:solidFill>
                  <a:schemeClr val="bg1"/>
                </a:solidFill>
              </a:rPr>
              <a:t>M. Parodi – </a:t>
            </a:r>
            <a:r>
              <a:rPr lang="en-US" sz="3000" dirty="0">
                <a:solidFill>
                  <a:schemeClr val="bg1"/>
                </a:solidFill>
              </a:rPr>
              <a:t>Update on FCC electrical network and grid connection</a:t>
            </a:r>
            <a:endParaRPr lang="fr-CH" sz="3000" dirty="0">
              <a:solidFill>
                <a:schemeClr val="bg1"/>
              </a:solidFill>
            </a:endParaRPr>
          </a:p>
        </p:txBody>
      </p:sp>
      <p:cxnSp>
        <p:nvCxnSpPr>
          <p:cNvPr id="16" name="Straight Connector 15">
            <a:extLst>
              <a:ext uri="{FF2B5EF4-FFF2-40B4-BE49-F238E27FC236}">
                <a16:creationId xmlns:a16="http://schemas.microsoft.com/office/drawing/2014/main" id="{74AA8EA8-BC5C-4433-AC7D-B0C24B9EC055}"/>
              </a:ext>
            </a:extLst>
          </p:cNvPr>
          <p:cNvCxnSpPr>
            <a:cxnSpLocks/>
          </p:cNvCxnSpPr>
          <p:nvPr/>
        </p:nvCxnSpPr>
        <p:spPr>
          <a:xfrm>
            <a:off x="12649200" y="3429000"/>
            <a:ext cx="3048000" cy="0"/>
          </a:xfrm>
          <a:prstGeom prst="line">
            <a:avLst/>
          </a:prstGeom>
          <a:ln w="317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0A2A0E1-9628-49E7-A2C7-9F8B8F9EF6DC}"/>
              </a:ext>
            </a:extLst>
          </p:cNvPr>
          <p:cNvSpPr txBox="1"/>
          <p:nvPr/>
        </p:nvSpPr>
        <p:spPr>
          <a:xfrm>
            <a:off x="12612726" y="2895600"/>
            <a:ext cx="5377446" cy="477054"/>
          </a:xfrm>
          <a:prstGeom prst="rect">
            <a:avLst/>
          </a:prstGeom>
          <a:noFill/>
          <a:ln>
            <a:noFill/>
          </a:ln>
        </p:spPr>
        <p:txBody>
          <a:bodyPr wrap="square" rtlCol="0">
            <a:spAutoFit/>
          </a:bodyPr>
          <a:lstStyle/>
          <a:p>
            <a:pPr marL="457200" indent="-457200"/>
            <a:r>
              <a:rPr lang="en-GB" sz="2500" b="1" dirty="0">
                <a:solidFill>
                  <a:srgbClr val="FF0000"/>
                </a:solidFill>
              </a:rPr>
              <a:t>220 MVA (transformers)</a:t>
            </a:r>
          </a:p>
        </p:txBody>
      </p:sp>
      <p:sp>
        <p:nvSpPr>
          <p:cNvPr id="20" name="TextBox 19">
            <a:extLst>
              <a:ext uri="{FF2B5EF4-FFF2-40B4-BE49-F238E27FC236}">
                <a16:creationId xmlns:a16="http://schemas.microsoft.com/office/drawing/2014/main" id="{AB527750-64F6-47FC-84EC-48EBF846FC89}"/>
              </a:ext>
            </a:extLst>
          </p:cNvPr>
          <p:cNvSpPr txBox="1"/>
          <p:nvPr/>
        </p:nvSpPr>
        <p:spPr>
          <a:xfrm>
            <a:off x="13008477" y="12175200"/>
            <a:ext cx="5377446" cy="477054"/>
          </a:xfrm>
          <a:prstGeom prst="rect">
            <a:avLst/>
          </a:prstGeom>
          <a:noFill/>
          <a:ln>
            <a:noFill/>
          </a:ln>
        </p:spPr>
        <p:txBody>
          <a:bodyPr wrap="square" rtlCol="0">
            <a:spAutoFit/>
          </a:bodyPr>
          <a:lstStyle/>
          <a:p>
            <a:pPr marL="457200" indent="-457200"/>
            <a:r>
              <a:rPr lang="en-GB" sz="2500" b="1" dirty="0">
                <a:solidFill>
                  <a:srgbClr val="FF0000"/>
                </a:solidFill>
              </a:rPr>
              <a:t>Incomers</a:t>
            </a:r>
          </a:p>
        </p:txBody>
      </p:sp>
      <p:cxnSp>
        <p:nvCxnSpPr>
          <p:cNvPr id="21" name="Straight Arrow Connector 20">
            <a:extLst>
              <a:ext uri="{FF2B5EF4-FFF2-40B4-BE49-F238E27FC236}">
                <a16:creationId xmlns:a16="http://schemas.microsoft.com/office/drawing/2014/main" id="{6FCD52C1-3320-4FED-913C-A0DDA6A595D2}"/>
              </a:ext>
            </a:extLst>
          </p:cNvPr>
          <p:cNvCxnSpPr/>
          <p:nvPr/>
        </p:nvCxnSpPr>
        <p:spPr>
          <a:xfrm>
            <a:off x="12612726" y="12057965"/>
            <a:ext cx="2474874"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644A721-7D69-40D8-9642-E673F6B47769}"/>
              </a:ext>
            </a:extLst>
          </p:cNvPr>
          <p:cNvCxnSpPr>
            <a:cxnSpLocks/>
          </p:cNvCxnSpPr>
          <p:nvPr/>
        </p:nvCxnSpPr>
        <p:spPr>
          <a:xfrm>
            <a:off x="15515298" y="12057965"/>
            <a:ext cx="8187873" cy="0"/>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C5FEBBB-8ED6-4BEC-A275-40782AE30557}"/>
              </a:ext>
            </a:extLst>
          </p:cNvPr>
          <p:cNvSpPr txBox="1"/>
          <p:nvPr/>
        </p:nvSpPr>
        <p:spPr>
          <a:xfrm>
            <a:off x="18669000" y="12175200"/>
            <a:ext cx="2895600" cy="477054"/>
          </a:xfrm>
          <a:prstGeom prst="rect">
            <a:avLst/>
          </a:prstGeom>
          <a:noFill/>
          <a:ln>
            <a:noFill/>
          </a:ln>
        </p:spPr>
        <p:txBody>
          <a:bodyPr wrap="square" rtlCol="0">
            <a:spAutoFit/>
          </a:bodyPr>
          <a:lstStyle/>
          <a:p>
            <a:pPr marL="457200" indent="-457200"/>
            <a:r>
              <a:rPr lang="en-GB" sz="2500" b="1" dirty="0">
                <a:solidFill>
                  <a:srgbClr val="FF0000"/>
                </a:solidFill>
              </a:rPr>
              <a:t>Loop Branches</a:t>
            </a:r>
          </a:p>
        </p:txBody>
      </p:sp>
    </p:spTree>
    <p:extLst>
      <p:ext uri="{BB962C8B-B14F-4D97-AF65-F5344CB8AC3E}">
        <p14:creationId xmlns:p14="http://schemas.microsoft.com/office/powerpoint/2010/main" val="386330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PPT-FCC-Exempel</Template>
  <TotalTime>5840</TotalTime>
  <Words>2027</Words>
  <Application>Microsoft Office PowerPoint</Application>
  <PresentationFormat>Custom</PresentationFormat>
  <Paragraphs>439</Paragraphs>
  <Slides>25</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25</vt:i4>
      </vt:variant>
    </vt:vector>
  </HeadingPairs>
  <TitlesOfParts>
    <vt:vector size="30" baseType="lpstr">
      <vt:lpstr>Arial</vt:lpstr>
      <vt:lpstr>Calibri</vt:lpstr>
      <vt:lpstr>Introslides</vt:lpstr>
      <vt:lpstr>Titleslides, Conclusion</vt:lpstr>
      <vt:lpstr>Content Slides - Deep Blue</vt:lpstr>
      <vt:lpstr>PowerPoint Presentation</vt:lpstr>
      <vt:lpstr>Update on FCC electrical network and grid connection</vt:lpstr>
      <vt:lpstr>Content</vt:lpstr>
      <vt:lpstr>Baseline CDR 2018</vt:lpstr>
      <vt:lpstr>Load Estimate FCC-ee</vt:lpstr>
      <vt:lpstr>High Voltage Network Scheme</vt:lpstr>
      <vt:lpstr>High Voltage Network Scheme</vt:lpstr>
      <vt:lpstr>Network Software Model</vt:lpstr>
      <vt:lpstr>Load Flow Simulations</vt:lpstr>
      <vt:lpstr>Load Flow Simulations</vt:lpstr>
      <vt:lpstr>Load Flow Simulations</vt:lpstr>
      <vt:lpstr>Load Flow Simulations</vt:lpstr>
      <vt:lpstr>Load Flow Simulations</vt:lpstr>
      <vt:lpstr>Load Flow Simulations</vt:lpstr>
      <vt:lpstr>Load Flow Simulations</vt:lpstr>
      <vt:lpstr>Load Flow Simulations</vt:lpstr>
      <vt:lpstr>Load Flow Simulations</vt:lpstr>
      <vt:lpstr>Load Flow Simulations</vt:lpstr>
      <vt:lpstr>RTE grid connections – Procedure and Timeline</vt:lpstr>
      <vt:lpstr>RTE grid  connections – Technical Options</vt:lpstr>
      <vt:lpstr>RTE Grid connection - Proposal</vt:lpstr>
      <vt:lpstr>Moving Forward – Horizon FCC-hh</vt:lpstr>
      <vt:lpstr>Conclusions</vt:lpstr>
      <vt:lpstr>Conclusions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Mario Parodi</cp:lastModifiedBy>
  <cp:revision>685</cp:revision>
  <dcterms:created xsi:type="dcterms:W3CDTF">2020-10-29T13:06:43Z</dcterms:created>
  <dcterms:modified xsi:type="dcterms:W3CDTF">2022-06-02T00:00:32Z</dcterms:modified>
</cp:coreProperties>
</file>