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5"/>
  </p:notesMasterIdLst>
  <p:sldIdLst>
    <p:sldId id="263" r:id="rId4"/>
    <p:sldId id="258" r:id="rId5"/>
    <p:sldId id="275" r:id="rId6"/>
    <p:sldId id="276" r:id="rId7"/>
    <p:sldId id="277" r:id="rId8"/>
    <p:sldId id="278" r:id="rId9"/>
    <p:sldId id="280" r:id="rId10"/>
    <p:sldId id="281" r:id="rId11"/>
    <p:sldId id="279" r:id="rId12"/>
    <p:sldId id="284" r:id="rId13"/>
    <p:sldId id="286" r:id="rId14"/>
    <p:sldId id="285" r:id="rId15"/>
    <p:sldId id="291" r:id="rId16"/>
    <p:sldId id="283" r:id="rId17"/>
    <p:sldId id="282" r:id="rId18"/>
    <p:sldId id="287" r:id="rId19"/>
    <p:sldId id="288" r:id="rId20"/>
    <p:sldId id="290" r:id="rId21"/>
    <p:sldId id="289" r:id="rId22"/>
    <p:sldId id="292" r:id="rId23"/>
    <p:sldId id="274" r:id="rId24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8"/>
            <p14:sldId id="275"/>
            <p14:sldId id="276"/>
            <p14:sldId id="277"/>
            <p14:sldId id="278"/>
            <p14:sldId id="280"/>
            <p14:sldId id="281"/>
            <p14:sldId id="279"/>
            <p14:sldId id="284"/>
            <p14:sldId id="286"/>
            <p14:sldId id="285"/>
            <p14:sldId id="291"/>
            <p14:sldId id="283"/>
            <p14:sldId id="282"/>
            <p14:sldId id="287"/>
            <p14:sldId id="288"/>
            <p14:sldId id="290"/>
            <p14:sldId id="289"/>
            <p14:sldId id="292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AFDB"/>
    <a:srgbClr val="996633"/>
    <a:srgbClr val="03D8D8"/>
    <a:srgbClr val="00A3A3"/>
    <a:srgbClr val="78A49B"/>
    <a:srgbClr val="49625D"/>
    <a:srgbClr val="5D7F78"/>
    <a:srgbClr val="5D7897"/>
    <a:srgbClr val="5E7A99"/>
    <a:srgbClr val="004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>
        <p:scale>
          <a:sx n="125" d="100"/>
          <a:sy n="125" d="100"/>
        </p:scale>
        <p:origin x="840" y="-40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20.05.2022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of FCC-</a:t>
            </a:r>
            <a:r>
              <a:rPr lang="en-US" dirty="0" err="1"/>
              <a:t>ee</a:t>
            </a:r>
            <a:br>
              <a:rPr lang="en-US" dirty="0"/>
            </a:br>
            <a:r>
              <a:rPr lang="en-US" dirty="0"/>
              <a:t>RF sections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4C2508E4-07A8-4609-843C-0043642C9280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1671EC36-C828-49E3-BF4B-EF4C6A3FF3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96" t="21272" r="37672" b="20803"/>
          <a:stretch/>
        </p:blipFill>
        <p:spPr>
          <a:xfrm>
            <a:off x="6520575" y="1253364"/>
            <a:ext cx="2587101" cy="371498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10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cross section</a:t>
            </a:r>
            <a:r>
              <a:rPr lang="en-US" sz="2400" u="sng" dirty="0"/>
              <a:t> </a:t>
            </a:r>
            <a:r>
              <a:rPr lang="en-US" sz="1050" u="sng" dirty="0"/>
              <a:t>(Z,W,H machine)</a:t>
            </a:r>
            <a:endParaRPr lang="en-US" dirty="0"/>
          </a:p>
        </p:txBody>
      </p:sp>
      <p:pic>
        <p:nvPicPr>
          <p:cNvPr id="5" name="Picture 4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689F86F3-7BCC-4E5E-A506-D65ADA352B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11" t="9401" r="24755" b="6600"/>
          <a:stretch/>
        </p:blipFill>
        <p:spPr>
          <a:xfrm>
            <a:off x="45906" y="1203598"/>
            <a:ext cx="3328492" cy="391587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2231663" y="688275"/>
            <a:ext cx="63372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beam separation 0.8 m (needs quadrupole (model) with that spacing).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400 MHz section 0.65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  <a:endParaRPr lang="de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42CD32-8E26-4979-AA6D-9DC6400D9FC3}"/>
              </a:ext>
            </a:extLst>
          </p:cNvPr>
          <p:cNvCxnSpPr>
            <a:cxnSpLocks/>
          </p:cNvCxnSpPr>
          <p:nvPr/>
        </p:nvCxnSpPr>
        <p:spPr>
          <a:xfrm flipH="1">
            <a:off x="1406810" y="2141378"/>
            <a:ext cx="2493280" cy="720850"/>
          </a:xfrm>
          <a:prstGeom prst="straightConnector1">
            <a:avLst/>
          </a:prstGeom>
          <a:ln w="19050">
            <a:solidFill>
              <a:srgbClr val="006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2C56C4-78C2-48DF-BBF7-5478B8F6A887}"/>
              </a:ext>
            </a:extLst>
          </p:cNvPr>
          <p:cNvCxnSpPr>
            <a:cxnSpLocks/>
            <a:stCxn id="45" idx="1"/>
          </p:cNvCxnSpPr>
          <p:nvPr/>
        </p:nvCxnSpPr>
        <p:spPr>
          <a:xfrm flipH="1" flipV="1">
            <a:off x="1578899" y="3761234"/>
            <a:ext cx="1786961" cy="940822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3A2B608-08CB-48AF-BFB7-43E4D08D206F}"/>
              </a:ext>
            </a:extLst>
          </p:cNvPr>
          <p:cNvCxnSpPr>
            <a:cxnSpLocks/>
          </p:cNvCxnSpPr>
          <p:nvPr/>
        </p:nvCxnSpPr>
        <p:spPr>
          <a:xfrm flipH="1">
            <a:off x="2405926" y="2806450"/>
            <a:ext cx="1170343" cy="3452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F440CDA-832B-4319-A8B6-09420A3E4617}"/>
              </a:ext>
            </a:extLst>
          </p:cNvPr>
          <p:cNvSpPr txBox="1"/>
          <p:nvPr/>
        </p:nvSpPr>
        <p:spPr>
          <a:xfrm>
            <a:off x="3689163" y="2625042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Transport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F5058B-9216-4A24-8B27-E4E47FF5E54D}"/>
              </a:ext>
            </a:extLst>
          </p:cNvPr>
          <p:cNvSpPr txBox="1"/>
          <p:nvPr/>
        </p:nvSpPr>
        <p:spPr>
          <a:xfrm>
            <a:off x="3585042" y="3842706"/>
            <a:ext cx="171072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Need a new design of </a:t>
            </a:r>
          </a:p>
          <a:p>
            <a:pPr algn="ctr"/>
            <a:r>
              <a:rPr lang="en-GB" sz="1200" dirty="0"/>
              <a:t>Quadrupole magnet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2080076-2456-4402-92C2-187846336580}"/>
              </a:ext>
            </a:extLst>
          </p:cNvPr>
          <p:cNvCxnSpPr>
            <a:cxnSpLocks/>
            <a:stCxn id="52" idx="1"/>
          </p:cNvCxnSpPr>
          <p:nvPr/>
        </p:nvCxnSpPr>
        <p:spPr>
          <a:xfrm flipH="1" flipV="1">
            <a:off x="1746171" y="3471756"/>
            <a:ext cx="1838871" cy="60178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Picture 127">
            <a:extLst>
              <a:ext uri="{FF2B5EF4-FFF2-40B4-BE49-F238E27FC236}">
                <a16:creationId xmlns:a16="http://schemas.microsoft.com/office/drawing/2014/main" id="{4125C57F-6EA6-4B97-9D75-E5CAB1D199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89" t="3441"/>
          <a:stretch/>
        </p:blipFill>
        <p:spPr>
          <a:xfrm>
            <a:off x="7660980" y="411510"/>
            <a:ext cx="1393430" cy="1099306"/>
          </a:xfrm>
          <a:prstGeom prst="rect">
            <a:avLst/>
          </a:prstGeom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96B9A58-0563-4A77-8556-F123FE18C75C}"/>
              </a:ext>
            </a:extLst>
          </p:cNvPr>
          <p:cNvCxnSpPr>
            <a:cxnSpLocks/>
          </p:cNvCxnSpPr>
          <p:nvPr/>
        </p:nvCxnSpPr>
        <p:spPr>
          <a:xfrm flipH="1">
            <a:off x="999763" y="1096424"/>
            <a:ext cx="240075" cy="335877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4B0B3F4-29A5-43FA-8100-22D9715A7277}"/>
              </a:ext>
            </a:extLst>
          </p:cNvPr>
          <p:cNvSpPr txBox="1"/>
          <p:nvPr/>
        </p:nvSpPr>
        <p:spPr>
          <a:xfrm>
            <a:off x="593368" y="806946"/>
            <a:ext cx="11528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Waveguide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28AD4C-2E82-4E8F-A14D-E239F9C278C6}"/>
              </a:ext>
            </a:extLst>
          </p:cNvPr>
          <p:cNvSpPr txBox="1"/>
          <p:nvPr/>
        </p:nvSpPr>
        <p:spPr>
          <a:xfrm>
            <a:off x="3365860" y="4448140"/>
            <a:ext cx="1901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97EC6"/>
                </a:solidFill>
              </a:rPr>
              <a:t>Collider ring</a:t>
            </a:r>
          </a:p>
          <a:p>
            <a:r>
              <a:rPr lang="en-GB" dirty="0">
                <a:solidFill>
                  <a:srgbClr val="197EC6"/>
                </a:solidFill>
              </a:rPr>
              <a:t>Cryomodule 400 MHz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FA3EA6-F8D9-4162-B1B4-85C8A016F821}"/>
              </a:ext>
            </a:extLst>
          </p:cNvPr>
          <p:cNvSpPr txBox="1"/>
          <p:nvPr/>
        </p:nvSpPr>
        <p:spPr>
          <a:xfrm>
            <a:off x="3900090" y="1996788"/>
            <a:ext cx="11176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800"/>
                </a:solidFill>
              </a:rPr>
              <a:t>Booster ring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9333E5-E389-4D89-B029-69DC2AE2C27F}"/>
              </a:ext>
            </a:extLst>
          </p:cNvPr>
          <p:cNvCxnSpPr>
            <a:cxnSpLocks/>
          </p:cNvCxnSpPr>
          <p:nvPr/>
        </p:nvCxnSpPr>
        <p:spPr>
          <a:xfrm flipV="1">
            <a:off x="6308269" y="2355726"/>
            <a:ext cx="407244" cy="365410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22836F7-6753-4E2D-B373-811B34DA47CD}"/>
              </a:ext>
            </a:extLst>
          </p:cNvPr>
          <p:cNvSpPr txBox="1"/>
          <p:nvPr/>
        </p:nvSpPr>
        <p:spPr>
          <a:xfrm>
            <a:off x="5597047" y="267432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3B4922D-D7A9-4EF2-85C2-71A060DE9058}"/>
              </a:ext>
            </a:extLst>
          </p:cNvPr>
          <p:cNvCxnSpPr>
            <a:cxnSpLocks/>
          </p:cNvCxnSpPr>
          <p:nvPr/>
        </p:nvCxnSpPr>
        <p:spPr>
          <a:xfrm flipV="1">
            <a:off x="6407045" y="4304371"/>
            <a:ext cx="526499" cy="33808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EC1308F-083C-40F6-8E43-EB8B79D8BD3D}"/>
              </a:ext>
            </a:extLst>
          </p:cNvPr>
          <p:cNvSpPr txBox="1"/>
          <p:nvPr/>
        </p:nvSpPr>
        <p:spPr>
          <a:xfrm>
            <a:off x="5619489" y="464538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22EFB-0C97-4A5D-A593-EA78B8CC818A}"/>
              </a:ext>
            </a:extLst>
          </p:cNvPr>
          <p:cNvCxnSpPr>
            <a:cxnSpLocks/>
          </p:cNvCxnSpPr>
          <p:nvPr/>
        </p:nvCxnSpPr>
        <p:spPr>
          <a:xfrm flipV="1">
            <a:off x="6337168" y="3083491"/>
            <a:ext cx="683104" cy="582804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9176CFC-D904-48D1-90B3-283268D1DBD7}"/>
              </a:ext>
            </a:extLst>
          </p:cNvPr>
          <p:cNvSpPr txBox="1"/>
          <p:nvPr/>
        </p:nvSpPr>
        <p:spPr>
          <a:xfrm>
            <a:off x="5625946" y="3619487"/>
            <a:ext cx="1278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Waveguide duct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614402-7880-465A-AD71-4C1387EDBA93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64284B-85D1-4124-B60A-760CA427386E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5EB5BBD-508E-4523-8BCC-8BDC26387485}"/>
              </a:ext>
            </a:extLst>
          </p:cNvPr>
          <p:cNvCxnSpPr>
            <a:cxnSpLocks/>
          </p:cNvCxnSpPr>
          <p:nvPr/>
        </p:nvCxnSpPr>
        <p:spPr>
          <a:xfrm>
            <a:off x="7459684" y="2499742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49A871B-D61F-4B8A-843B-89463F8C37A2}"/>
              </a:ext>
            </a:extLst>
          </p:cNvPr>
          <p:cNvCxnSpPr>
            <a:cxnSpLocks/>
          </p:cNvCxnSpPr>
          <p:nvPr/>
        </p:nvCxnSpPr>
        <p:spPr>
          <a:xfrm>
            <a:off x="7538961" y="2499742"/>
            <a:ext cx="0" cy="139674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35F0325-1B61-4852-B073-3C2EF10CF98A}"/>
              </a:ext>
            </a:extLst>
          </p:cNvPr>
          <p:cNvCxnSpPr>
            <a:cxnSpLocks/>
          </p:cNvCxnSpPr>
          <p:nvPr/>
        </p:nvCxnSpPr>
        <p:spPr>
          <a:xfrm>
            <a:off x="7459684" y="3899388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ADD39A3-E40C-4D58-966E-9CCD0272D061}"/>
              </a:ext>
            </a:extLst>
          </p:cNvPr>
          <p:cNvSpPr txBox="1"/>
          <p:nvPr/>
        </p:nvSpPr>
        <p:spPr>
          <a:xfrm rot="5400000">
            <a:off x="7497960" y="2984052"/>
            <a:ext cx="502061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/>
              <a:t>10 000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541A684-25AD-41F0-AAC5-507A3666EF5D}"/>
              </a:ext>
            </a:extLst>
          </p:cNvPr>
          <p:cNvSpPr txBox="1"/>
          <p:nvPr/>
        </p:nvSpPr>
        <p:spPr>
          <a:xfrm>
            <a:off x="2444192" y="1546516"/>
            <a:ext cx="2587101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6 m in diameter </a:t>
            </a:r>
          </a:p>
        </p:txBody>
      </p:sp>
    </p:spTree>
    <p:extLst>
      <p:ext uri="{BB962C8B-B14F-4D97-AF65-F5344CB8AC3E}">
        <p14:creationId xmlns:p14="http://schemas.microsoft.com/office/powerpoint/2010/main" val="1129864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11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cross section</a:t>
            </a:r>
            <a:r>
              <a:rPr lang="en-US" sz="2400" u="sng" dirty="0"/>
              <a:t> </a:t>
            </a:r>
            <a:r>
              <a:rPr lang="en-US" sz="1050" u="sng" dirty="0"/>
              <a:t>(Z,W,H machine)</a:t>
            </a:r>
            <a:endParaRPr lang="en-US" dirty="0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CD578572-19E5-4B9C-82C4-ACD2CC0001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0" t="6988" r="26660" b="5537"/>
          <a:stretch/>
        </p:blipFill>
        <p:spPr>
          <a:xfrm>
            <a:off x="16831" y="1230985"/>
            <a:ext cx="3331541" cy="38477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2231663" y="688275"/>
            <a:ext cx="633725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beam separation 0.8 m (needs quadrupole (model) with that spacing).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400 MHz section 0.65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800 MHz section 0.85 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  <a:endParaRPr lang="de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42CD32-8E26-4979-AA6D-9DC6400D9FC3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1406810" y="2192463"/>
            <a:ext cx="2502517" cy="669765"/>
          </a:xfrm>
          <a:prstGeom prst="straightConnector1">
            <a:avLst/>
          </a:prstGeom>
          <a:ln w="19050">
            <a:solidFill>
              <a:srgbClr val="006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2C56C4-78C2-48DF-BBF7-5478B8F6A887}"/>
              </a:ext>
            </a:extLst>
          </p:cNvPr>
          <p:cNvCxnSpPr>
            <a:cxnSpLocks/>
          </p:cNvCxnSpPr>
          <p:nvPr/>
        </p:nvCxnSpPr>
        <p:spPr>
          <a:xfrm flipH="1" flipV="1">
            <a:off x="1578899" y="3761234"/>
            <a:ext cx="1819980" cy="88121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D20F276-4CDA-46C7-9E7C-0169567B1B7F}"/>
              </a:ext>
            </a:extLst>
          </p:cNvPr>
          <p:cNvSpPr txBox="1"/>
          <p:nvPr/>
        </p:nvSpPr>
        <p:spPr>
          <a:xfrm>
            <a:off x="3365860" y="4448140"/>
            <a:ext cx="1901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97EC6"/>
                </a:solidFill>
              </a:rPr>
              <a:t>Collider ring</a:t>
            </a:r>
          </a:p>
          <a:p>
            <a:r>
              <a:rPr lang="en-GB" dirty="0">
                <a:solidFill>
                  <a:srgbClr val="197EC6"/>
                </a:solidFill>
              </a:rPr>
              <a:t>Cryomodule 400 MHz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3A2B608-08CB-48AF-BFB7-43E4D08D206F}"/>
              </a:ext>
            </a:extLst>
          </p:cNvPr>
          <p:cNvCxnSpPr>
            <a:cxnSpLocks/>
          </p:cNvCxnSpPr>
          <p:nvPr/>
        </p:nvCxnSpPr>
        <p:spPr>
          <a:xfrm flipH="1">
            <a:off x="2405926" y="2806450"/>
            <a:ext cx="1170343" cy="3452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F440CDA-832B-4319-A8B6-09420A3E4617}"/>
              </a:ext>
            </a:extLst>
          </p:cNvPr>
          <p:cNvSpPr txBox="1"/>
          <p:nvPr/>
        </p:nvSpPr>
        <p:spPr>
          <a:xfrm>
            <a:off x="3689163" y="2625042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Transport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E75FFF6-276C-40CA-B88A-4F8237C4B186}"/>
              </a:ext>
            </a:extLst>
          </p:cNvPr>
          <p:cNvCxnSpPr>
            <a:cxnSpLocks/>
          </p:cNvCxnSpPr>
          <p:nvPr/>
        </p:nvCxnSpPr>
        <p:spPr>
          <a:xfrm flipH="1">
            <a:off x="999763" y="1096424"/>
            <a:ext cx="240075" cy="335877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B59BB06-7A5A-41F1-8F45-38B930296DCA}"/>
              </a:ext>
            </a:extLst>
          </p:cNvPr>
          <p:cNvSpPr txBox="1"/>
          <p:nvPr/>
        </p:nvSpPr>
        <p:spPr>
          <a:xfrm>
            <a:off x="593368" y="806946"/>
            <a:ext cx="11528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Waveguide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9F5058B-9216-4A24-8B27-E4E47FF5E54D}"/>
              </a:ext>
            </a:extLst>
          </p:cNvPr>
          <p:cNvSpPr txBox="1"/>
          <p:nvPr/>
        </p:nvSpPr>
        <p:spPr>
          <a:xfrm>
            <a:off x="3585042" y="3842706"/>
            <a:ext cx="1710725" cy="46166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Need a new design of </a:t>
            </a:r>
          </a:p>
          <a:p>
            <a:pPr algn="ctr"/>
            <a:r>
              <a:rPr lang="en-GB" sz="1200" dirty="0"/>
              <a:t>Quadrupole magnet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2080076-2456-4402-92C2-187846336580}"/>
              </a:ext>
            </a:extLst>
          </p:cNvPr>
          <p:cNvCxnSpPr>
            <a:cxnSpLocks/>
            <a:stCxn id="52" idx="1"/>
          </p:cNvCxnSpPr>
          <p:nvPr/>
        </p:nvCxnSpPr>
        <p:spPr>
          <a:xfrm flipH="1" flipV="1">
            <a:off x="1746171" y="3471756"/>
            <a:ext cx="1838871" cy="60178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Picture 127">
            <a:extLst>
              <a:ext uri="{FF2B5EF4-FFF2-40B4-BE49-F238E27FC236}">
                <a16:creationId xmlns:a16="http://schemas.microsoft.com/office/drawing/2014/main" id="{4125C57F-6EA6-4B97-9D75-E5CAB1D1997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89" t="3441"/>
          <a:stretch/>
        </p:blipFill>
        <p:spPr>
          <a:xfrm>
            <a:off x="7660980" y="411510"/>
            <a:ext cx="1393430" cy="1099306"/>
          </a:xfrm>
          <a:prstGeom prst="rect">
            <a:avLst/>
          </a:prstGeom>
        </p:spPr>
      </p:pic>
      <p:pic>
        <p:nvPicPr>
          <p:cNvPr id="6" name="Picture 5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3E11A895-5BC3-44E8-BA12-14EBC2C99B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5" t="2925" r="28295" b="2925"/>
          <a:stretch/>
        </p:blipFill>
        <p:spPr>
          <a:xfrm>
            <a:off x="6602888" y="1244110"/>
            <a:ext cx="2579251" cy="377591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FF263D7-065A-4BF9-9A95-E64A8ACC351B}"/>
              </a:ext>
            </a:extLst>
          </p:cNvPr>
          <p:cNvSpPr txBox="1"/>
          <p:nvPr/>
        </p:nvSpPr>
        <p:spPr>
          <a:xfrm>
            <a:off x="3909327" y="1938547"/>
            <a:ext cx="18582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800"/>
                </a:solidFill>
              </a:rPr>
              <a:t>Booster ring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Cryomodule 800 MHz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97C573-2D16-4C0D-B655-AF2F03E6D399}"/>
              </a:ext>
            </a:extLst>
          </p:cNvPr>
          <p:cNvSpPr txBox="1"/>
          <p:nvPr/>
        </p:nvSpPr>
        <p:spPr>
          <a:xfrm>
            <a:off x="7738951" y="4634043"/>
            <a:ext cx="1352100" cy="30007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Collider Center</a:t>
            </a:r>
            <a:endParaRPr lang="en-GB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49C0AAC-7725-4F82-807E-522EFCE15CAB}"/>
              </a:ext>
            </a:extLst>
          </p:cNvPr>
          <p:cNvCxnSpPr>
            <a:cxnSpLocks/>
          </p:cNvCxnSpPr>
          <p:nvPr/>
        </p:nvCxnSpPr>
        <p:spPr>
          <a:xfrm>
            <a:off x="802698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9BA9502-9C09-4DEF-81EE-78CEFFAEDAD3}"/>
              </a:ext>
            </a:extLst>
          </p:cNvPr>
          <p:cNvSpPr txBox="1"/>
          <p:nvPr/>
        </p:nvSpPr>
        <p:spPr>
          <a:xfrm>
            <a:off x="2397797" y="1705081"/>
            <a:ext cx="2587101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6 m in diameter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7E2C7E4-810A-4781-9195-28AB58B0D706}"/>
              </a:ext>
            </a:extLst>
          </p:cNvPr>
          <p:cNvCxnSpPr>
            <a:cxnSpLocks/>
          </p:cNvCxnSpPr>
          <p:nvPr/>
        </p:nvCxnSpPr>
        <p:spPr>
          <a:xfrm flipV="1">
            <a:off x="6308269" y="2355726"/>
            <a:ext cx="407244" cy="365410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5CAA2C90-D0C8-45D7-B2A0-391720CF261F}"/>
              </a:ext>
            </a:extLst>
          </p:cNvPr>
          <p:cNvSpPr txBox="1"/>
          <p:nvPr/>
        </p:nvSpPr>
        <p:spPr>
          <a:xfrm>
            <a:off x="5597047" y="267432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324804F-0B68-4C49-A683-C703291D2F7D}"/>
              </a:ext>
            </a:extLst>
          </p:cNvPr>
          <p:cNvCxnSpPr>
            <a:cxnSpLocks/>
          </p:cNvCxnSpPr>
          <p:nvPr/>
        </p:nvCxnSpPr>
        <p:spPr>
          <a:xfrm flipV="1">
            <a:off x="6407045" y="4304371"/>
            <a:ext cx="526499" cy="33808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1730083-5668-42B2-BB33-939F4D301E1D}"/>
              </a:ext>
            </a:extLst>
          </p:cNvPr>
          <p:cNvSpPr txBox="1"/>
          <p:nvPr/>
        </p:nvSpPr>
        <p:spPr>
          <a:xfrm>
            <a:off x="5619489" y="464538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E3DD471-6A2F-4F48-A999-4481ECE7C632}"/>
              </a:ext>
            </a:extLst>
          </p:cNvPr>
          <p:cNvCxnSpPr>
            <a:cxnSpLocks/>
          </p:cNvCxnSpPr>
          <p:nvPr/>
        </p:nvCxnSpPr>
        <p:spPr>
          <a:xfrm flipV="1">
            <a:off x="6337168" y="3083491"/>
            <a:ext cx="683104" cy="582804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EBC2680-7FFD-48E8-8A56-93CE4F224A45}"/>
              </a:ext>
            </a:extLst>
          </p:cNvPr>
          <p:cNvSpPr txBox="1"/>
          <p:nvPr/>
        </p:nvSpPr>
        <p:spPr>
          <a:xfrm>
            <a:off x="5625946" y="3619487"/>
            <a:ext cx="1278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Waveguide duct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BDFED66-761C-492F-8944-2CB26BD4E9DE}"/>
              </a:ext>
            </a:extLst>
          </p:cNvPr>
          <p:cNvCxnSpPr>
            <a:cxnSpLocks/>
          </p:cNvCxnSpPr>
          <p:nvPr/>
        </p:nvCxnSpPr>
        <p:spPr>
          <a:xfrm>
            <a:off x="7459684" y="2499742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82CA013-1323-408C-BBE4-A2733E905344}"/>
              </a:ext>
            </a:extLst>
          </p:cNvPr>
          <p:cNvCxnSpPr>
            <a:cxnSpLocks/>
          </p:cNvCxnSpPr>
          <p:nvPr/>
        </p:nvCxnSpPr>
        <p:spPr>
          <a:xfrm>
            <a:off x="7538961" y="2499742"/>
            <a:ext cx="0" cy="139674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236DB7F-7E97-4C0F-9689-7CC8B6884166}"/>
              </a:ext>
            </a:extLst>
          </p:cNvPr>
          <p:cNvCxnSpPr>
            <a:cxnSpLocks/>
          </p:cNvCxnSpPr>
          <p:nvPr/>
        </p:nvCxnSpPr>
        <p:spPr>
          <a:xfrm>
            <a:off x="7459684" y="3899388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80CB174-6000-4073-A84D-F4795B9907FD}"/>
              </a:ext>
            </a:extLst>
          </p:cNvPr>
          <p:cNvSpPr txBox="1"/>
          <p:nvPr/>
        </p:nvSpPr>
        <p:spPr>
          <a:xfrm rot="5400000">
            <a:off x="7497960" y="2984052"/>
            <a:ext cx="502061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/>
              <a:t>10 000</a:t>
            </a:r>
          </a:p>
        </p:txBody>
      </p:sp>
    </p:spTree>
    <p:extLst>
      <p:ext uri="{BB962C8B-B14F-4D97-AF65-F5344CB8AC3E}">
        <p14:creationId xmlns:p14="http://schemas.microsoft.com/office/powerpoint/2010/main" val="4003473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A picture containing application&#10;&#10;Description automatically generated">
            <a:extLst>
              <a:ext uri="{FF2B5EF4-FFF2-40B4-BE49-F238E27FC236}">
                <a16:creationId xmlns:a16="http://schemas.microsoft.com/office/drawing/2014/main" id="{9C5FA5AC-87D4-4172-B280-A2DB195592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45" t="3192" r="28849" b="2951"/>
          <a:stretch/>
        </p:blipFill>
        <p:spPr>
          <a:xfrm>
            <a:off x="6654630" y="1287359"/>
            <a:ext cx="2453874" cy="3728693"/>
          </a:xfrm>
          <a:prstGeom prst="rect">
            <a:avLst/>
          </a:prstGeom>
        </p:spPr>
      </p:pic>
      <p:pic>
        <p:nvPicPr>
          <p:cNvPr id="34" name="Picture 33" descr="Diagram&#10;&#10;Description automatically generated">
            <a:extLst>
              <a:ext uri="{FF2B5EF4-FFF2-40B4-BE49-F238E27FC236}">
                <a16:creationId xmlns:a16="http://schemas.microsoft.com/office/drawing/2014/main" id="{441B2C9C-F76C-4DD4-9B39-1B85D9239A0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0" t="5201" r="24755" b="2973"/>
          <a:stretch/>
        </p:blipFill>
        <p:spPr>
          <a:xfrm>
            <a:off x="14475" y="1197803"/>
            <a:ext cx="3367073" cy="390780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12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cross section</a:t>
            </a:r>
            <a:r>
              <a:rPr lang="en-US" sz="2400" u="sng" dirty="0"/>
              <a:t> </a:t>
            </a:r>
            <a:r>
              <a:rPr lang="en-US" sz="1050" u="sng" dirty="0"/>
              <a:t>(ttbar machine)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2231663" y="688275"/>
            <a:ext cx="633725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beam separation 0.8 m (needs quadrupole (model) with that spacing).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800 MHz section 0.85 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  <a:endParaRPr lang="de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42CD32-8E26-4979-AA6D-9DC6400D9FC3}"/>
              </a:ext>
            </a:extLst>
          </p:cNvPr>
          <p:cNvCxnSpPr>
            <a:cxnSpLocks/>
          </p:cNvCxnSpPr>
          <p:nvPr/>
        </p:nvCxnSpPr>
        <p:spPr>
          <a:xfrm flipH="1">
            <a:off x="1406810" y="2141378"/>
            <a:ext cx="2493280" cy="720850"/>
          </a:xfrm>
          <a:prstGeom prst="straightConnector1">
            <a:avLst/>
          </a:prstGeom>
          <a:ln w="19050">
            <a:solidFill>
              <a:srgbClr val="006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2C56C4-78C2-48DF-BBF7-5478B8F6A887}"/>
              </a:ext>
            </a:extLst>
          </p:cNvPr>
          <p:cNvCxnSpPr>
            <a:cxnSpLocks/>
            <a:stCxn id="37" idx="1"/>
          </p:cNvCxnSpPr>
          <p:nvPr/>
        </p:nvCxnSpPr>
        <p:spPr>
          <a:xfrm flipH="1" flipV="1">
            <a:off x="1715100" y="3576688"/>
            <a:ext cx="1986942" cy="719984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D20F276-4CDA-46C7-9E7C-0169567B1B7F}"/>
              </a:ext>
            </a:extLst>
          </p:cNvPr>
          <p:cNvSpPr txBox="1"/>
          <p:nvPr/>
        </p:nvSpPr>
        <p:spPr>
          <a:xfrm>
            <a:off x="3702042" y="3938881"/>
            <a:ext cx="19828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97EC6"/>
                </a:solidFill>
              </a:rPr>
              <a:t>Collider ring</a:t>
            </a:r>
          </a:p>
          <a:p>
            <a:r>
              <a:rPr lang="en-GB" dirty="0">
                <a:solidFill>
                  <a:srgbClr val="0070C0"/>
                </a:solidFill>
              </a:rPr>
              <a:t>Cryomodule 800 MHz</a:t>
            </a:r>
          </a:p>
          <a:p>
            <a:endParaRPr lang="en-GB" dirty="0">
              <a:solidFill>
                <a:srgbClr val="197EC6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3A2B608-08CB-48AF-BFB7-43E4D08D206F}"/>
              </a:ext>
            </a:extLst>
          </p:cNvPr>
          <p:cNvCxnSpPr>
            <a:cxnSpLocks/>
          </p:cNvCxnSpPr>
          <p:nvPr/>
        </p:nvCxnSpPr>
        <p:spPr>
          <a:xfrm flipH="1">
            <a:off x="2405926" y="2806450"/>
            <a:ext cx="1170343" cy="3452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F440CDA-832B-4319-A8B6-09420A3E4617}"/>
              </a:ext>
            </a:extLst>
          </p:cNvPr>
          <p:cNvSpPr txBox="1"/>
          <p:nvPr/>
        </p:nvSpPr>
        <p:spPr>
          <a:xfrm>
            <a:off x="3689163" y="2625042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Transport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E75FFF6-276C-40CA-B88A-4F8237C4B186}"/>
              </a:ext>
            </a:extLst>
          </p:cNvPr>
          <p:cNvCxnSpPr>
            <a:cxnSpLocks/>
          </p:cNvCxnSpPr>
          <p:nvPr/>
        </p:nvCxnSpPr>
        <p:spPr>
          <a:xfrm flipH="1">
            <a:off x="999763" y="1096424"/>
            <a:ext cx="240075" cy="335877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B59BB06-7A5A-41F1-8F45-38B930296DCA}"/>
              </a:ext>
            </a:extLst>
          </p:cNvPr>
          <p:cNvSpPr txBox="1"/>
          <p:nvPr/>
        </p:nvSpPr>
        <p:spPr>
          <a:xfrm>
            <a:off x="593368" y="806946"/>
            <a:ext cx="11528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Waveguide</a:t>
            </a:r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4125C57F-6EA6-4B97-9D75-E5CAB1D1997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89" t="3441"/>
          <a:stretch/>
        </p:blipFill>
        <p:spPr>
          <a:xfrm>
            <a:off x="7660980" y="411510"/>
            <a:ext cx="1393430" cy="1099306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FF263D7-065A-4BF9-9A95-E64A8ACC351B}"/>
              </a:ext>
            </a:extLst>
          </p:cNvPr>
          <p:cNvSpPr txBox="1"/>
          <p:nvPr/>
        </p:nvSpPr>
        <p:spPr>
          <a:xfrm>
            <a:off x="3952067" y="1872055"/>
            <a:ext cx="18582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800"/>
                </a:solidFill>
              </a:rPr>
              <a:t>Booster ring 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Cryomodule 800 MHz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3FD20A0-D5DE-499A-9734-64AE51BBB1BA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BDA4946A-9155-481B-A08C-A6521BCD88FA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8D800608-137B-4947-9825-CF15C1839EBD}"/>
              </a:ext>
            </a:extLst>
          </p:cNvPr>
          <p:cNvSpPr/>
          <p:nvPr/>
        </p:nvSpPr>
        <p:spPr>
          <a:xfrm>
            <a:off x="1219994" y="3882689"/>
            <a:ext cx="455468" cy="126016"/>
          </a:xfrm>
          <a:prstGeom prst="rect">
            <a:avLst/>
          </a:prstGeom>
          <a:pattFill prst="dkDnDiag">
            <a:fgClr>
              <a:srgbClr val="C0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BDB0F5B-E7F6-45A5-8777-E227BB1669BA}"/>
              </a:ext>
            </a:extLst>
          </p:cNvPr>
          <p:cNvCxnSpPr>
            <a:cxnSpLocks/>
            <a:stCxn id="38" idx="1"/>
            <a:endCxn id="33" idx="3"/>
          </p:cNvCxnSpPr>
          <p:nvPr/>
        </p:nvCxnSpPr>
        <p:spPr>
          <a:xfrm flipH="1" flipV="1">
            <a:off x="1675462" y="3945697"/>
            <a:ext cx="1354782" cy="613866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3763832-225A-4E58-999A-B34686896BD6}"/>
              </a:ext>
            </a:extLst>
          </p:cNvPr>
          <p:cNvSpPr txBox="1"/>
          <p:nvPr/>
        </p:nvSpPr>
        <p:spPr>
          <a:xfrm>
            <a:off x="3030244" y="4421063"/>
            <a:ext cx="1424947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Concrete cut-out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D8BC54-1D19-4940-AEFB-A5BD8B34AED9}"/>
              </a:ext>
            </a:extLst>
          </p:cNvPr>
          <p:cNvSpPr txBox="1"/>
          <p:nvPr/>
        </p:nvSpPr>
        <p:spPr>
          <a:xfrm>
            <a:off x="2444192" y="1546516"/>
            <a:ext cx="2587101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6 m in diameter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172486C-8800-4B0F-B0BA-AC122772062B}"/>
              </a:ext>
            </a:extLst>
          </p:cNvPr>
          <p:cNvCxnSpPr>
            <a:cxnSpLocks/>
          </p:cNvCxnSpPr>
          <p:nvPr/>
        </p:nvCxnSpPr>
        <p:spPr>
          <a:xfrm flipV="1">
            <a:off x="6308269" y="2355726"/>
            <a:ext cx="407244" cy="365410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E9E2985E-167D-45DE-9266-756B22723DDD}"/>
              </a:ext>
            </a:extLst>
          </p:cNvPr>
          <p:cNvSpPr txBox="1"/>
          <p:nvPr/>
        </p:nvSpPr>
        <p:spPr>
          <a:xfrm>
            <a:off x="5597047" y="267432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8F8BBA4-3543-4A42-951D-990065A50291}"/>
              </a:ext>
            </a:extLst>
          </p:cNvPr>
          <p:cNvCxnSpPr>
            <a:cxnSpLocks/>
          </p:cNvCxnSpPr>
          <p:nvPr/>
        </p:nvCxnSpPr>
        <p:spPr>
          <a:xfrm flipV="1">
            <a:off x="6407045" y="4304371"/>
            <a:ext cx="526499" cy="338081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2013EAD-C1A3-4FF2-B927-D3A3D076CDCA}"/>
              </a:ext>
            </a:extLst>
          </p:cNvPr>
          <p:cNvSpPr txBox="1"/>
          <p:nvPr/>
        </p:nvSpPr>
        <p:spPr>
          <a:xfrm>
            <a:off x="5619489" y="4645381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9B0E17F-3C17-46C8-B686-EA6177E5E1AC}"/>
              </a:ext>
            </a:extLst>
          </p:cNvPr>
          <p:cNvCxnSpPr>
            <a:cxnSpLocks/>
          </p:cNvCxnSpPr>
          <p:nvPr/>
        </p:nvCxnSpPr>
        <p:spPr>
          <a:xfrm flipV="1">
            <a:off x="6337168" y="3083491"/>
            <a:ext cx="683104" cy="582804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FD82D2B-C1B8-4C16-B2C7-D8DF249567FA}"/>
              </a:ext>
            </a:extLst>
          </p:cNvPr>
          <p:cNvSpPr txBox="1"/>
          <p:nvPr/>
        </p:nvSpPr>
        <p:spPr>
          <a:xfrm>
            <a:off x="5625946" y="3619487"/>
            <a:ext cx="1278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Waveguide duct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897A5DD-3462-49D7-804E-A183115C59BC}"/>
              </a:ext>
            </a:extLst>
          </p:cNvPr>
          <p:cNvCxnSpPr>
            <a:cxnSpLocks/>
          </p:cNvCxnSpPr>
          <p:nvPr/>
        </p:nvCxnSpPr>
        <p:spPr>
          <a:xfrm>
            <a:off x="7459684" y="2499742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FEC8E2B-CD4C-4E35-B50C-F9264D2D54F4}"/>
              </a:ext>
            </a:extLst>
          </p:cNvPr>
          <p:cNvCxnSpPr>
            <a:cxnSpLocks/>
          </p:cNvCxnSpPr>
          <p:nvPr/>
        </p:nvCxnSpPr>
        <p:spPr>
          <a:xfrm>
            <a:off x="7538961" y="2499742"/>
            <a:ext cx="0" cy="1396744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71C5DC4-2B8D-4CFC-989D-95C86E848641}"/>
              </a:ext>
            </a:extLst>
          </p:cNvPr>
          <p:cNvCxnSpPr>
            <a:cxnSpLocks/>
          </p:cNvCxnSpPr>
          <p:nvPr/>
        </p:nvCxnSpPr>
        <p:spPr>
          <a:xfrm>
            <a:off x="7459684" y="3899388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A70DF39-2B52-4270-8B2C-63B575E7DB6E}"/>
              </a:ext>
            </a:extLst>
          </p:cNvPr>
          <p:cNvSpPr txBox="1"/>
          <p:nvPr/>
        </p:nvSpPr>
        <p:spPr>
          <a:xfrm rot="5400000">
            <a:off x="7497960" y="2984052"/>
            <a:ext cx="502061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/>
              <a:t>10 000</a:t>
            </a:r>
          </a:p>
        </p:txBody>
      </p:sp>
    </p:spTree>
    <p:extLst>
      <p:ext uri="{BB962C8B-B14F-4D97-AF65-F5344CB8AC3E}">
        <p14:creationId xmlns:p14="http://schemas.microsoft.com/office/powerpoint/2010/main" val="103041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65FFFA99-9F7D-4EAB-AD27-FCF5F64B53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2" t="1894" r="8961"/>
          <a:stretch/>
        </p:blipFill>
        <p:spPr>
          <a:xfrm>
            <a:off x="1115616" y="359612"/>
            <a:ext cx="6404512" cy="4770704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13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longitudinal view </a:t>
            </a:r>
            <a:r>
              <a:rPr lang="en-US" sz="1050" u="sng" dirty="0"/>
              <a:t>(ttbar machine)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179236" y="654748"/>
            <a:ext cx="63372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614402-7880-465A-AD71-4C1387EDBA93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64284B-85D1-4124-B60A-760CA427386E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B852090-39F1-4D77-8590-74D18619B762}"/>
              </a:ext>
            </a:extLst>
          </p:cNvPr>
          <p:cNvSpPr/>
          <p:nvPr/>
        </p:nvSpPr>
        <p:spPr>
          <a:xfrm>
            <a:off x="539552" y="3227587"/>
            <a:ext cx="16850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Bunker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(</a:t>
            </a:r>
            <a:r>
              <a:rPr lang="en-US" sz="1200" dirty="0" err="1">
                <a:solidFill>
                  <a:srgbClr val="FF0000"/>
                </a:solidFill>
              </a:rPr>
              <a:t>LxWxH</a:t>
            </a:r>
            <a:r>
              <a:rPr lang="en-US" sz="1200" dirty="0">
                <a:solidFill>
                  <a:srgbClr val="FF0000"/>
                </a:solidFill>
              </a:rPr>
              <a:t>=5x3x3 m)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A3F1BE-2072-44CB-8944-4FF96672605F}"/>
              </a:ext>
            </a:extLst>
          </p:cNvPr>
          <p:cNvSpPr/>
          <p:nvPr/>
        </p:nvSpPr>
        <p:spPr>
          <a:xfrm>
            <a:off x="1182185" y="2489044"/>
            <a:ext cx="2125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Faraday cage 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LxWxH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=10x2x2.5m)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937DFA3-D6DD-4007-91B3-94886B25462D}"/>
              </a:ext>
            </a:extLst>
          </p:cNvPr>
          <p:cNvCxnSpPr>
            <a:cxnSpLocks/>
          </p:cNvCxnSpPr>
          <p:nvPr/>
        </p:nvCxnSpPr>
        <p:spPr>
          <a:xfrm>
            <a:off x="2326463" y="2919581"/>
            <a:ext cx="454267" cy="49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BC3ABCC-DB57-4D9D-A15E-2796CAEE861A}"/>
              </a:ext>
            </a:extLst>
          </p:cNvPr>
          <p:cNvCxnSpPr>
            <a:cxnSpLocks/>
          </p:cNvCxnSpPr>
          <p:nvPr/>
        </p:nvCxnSpPr>
        <p:spPr>
          <a:xfrm>
            <a:off x="3779912" y="2093740"/>
            <a:ext cx="245957" cy="395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23C068-FB1B-475B-B0BF-2F824B082633}"/>
              </a:ext>
            </a:extLst>
          </p:cNvPr>
          <p:cNvSpPr/>
          <p:nvPr/>
        </p:nvSpPr>
        <p:spPr>
          <a:xfrm>
            <a:off x="2678896" y="1791205"/>
            <a:ext cx="24649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Klystron, circulator &amp; rack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A3BFC7A-60F2-418A-A4D2-A83B89FC1E82}"/>
              </a:ext>
            </a:extLst>
          </p:cNvPr>
          <p:cNvCxnSpPr>
            <a:cxnSpLocks/>
          </p:cNvCxnSpPr>
          <p:nvPr/>
        </p:nvCxnSpPr>
        <p:spPr>
          <a:xfrm>
            <a:off x="1182185" y="3689252"/>
            <a:ext cx="233061" cy="4533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5EFB6D4D-5B80-4251-B38D-1F713F1BD816}"/>
              </a:ext>
            </a:extLst>
          </p:cNvPr>
          <p:cNvSpPr/>
          <p:nvPr/>
        </p:nvSpPr>
        <p:spPr>
          <a:xfrm>
            <a:off x="1598419" y="4645714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Booster 800 MHz Cryomodules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B6998D6-542E-4681-8ADC-6D8E3B4E7AF3}"/>
              </a:ext>
            </a:extLst>
          </p:cNvPr>
          <p:cNvSpPr/>
          <p:nvPr/>
        </p:nvSpPr>
        <p:spPr>
          <a:xfrm>
            <a:off x="3777181" y="3348940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Collider 800 MHz Cryomodules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1A8C971-5E9F-4474-A961-41938E17AEE8}"/>
              </a:ext>
            </a:extLst>
          </p:cNvPr>
          <p:cNvCxnSpPr>
            <a:cxnSpLocks/>
          </p:cNvCxnSpPr>
          <p:nvPr/>
        </p:nvCxnSpPr>
        <p:spPr>
          <a:xfrm flipH="1" flipV="1">
            <a:off x="4124551" y="3082044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9958D84-B507-4CF0-A3CC-6A1BBA7A284F}"/>
              </a:ext>
            </a:extLst>
          </p:cNvPr>
          <p:cNvCxnSpPr>
            <a:cxnSpLocks/>
          </p:cNvCxnSpPr>
          <p:nvPr/>
        </p:nvCxnSpPr>
        <p:spPr>
          <a:xfrm flipH="1" flipV="1">
            <a:off x="2005343" y="4334221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2393FFD-5C75-4A5D-8BF0-CEF12AFBCC33}"/>
              </a:ext>
            </a:extLst>
          </p:cNvPr>
          <p:cNvCxnSpPr>
            <a:cxnSpLocks/>
          </p:cNvCxnSpPr>
          <p:nvPr/>
        </p:nvCxnSpPr>
        <p:spPr>
          <a:xfrm flipH="1" flipV="1">
            <a:off x="2842819" y="3827610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A4DB3F3-C57A-420A-BA22-855383628F3F}"/>
              </a:ext>
            </a:extLst>
          </p:cNvPr>
          <p:cNvSpPr/>
          <p:nvPr/>
        </p:nvSpPr>
        <p:spPr>
          <a:xfrm>
            <a:off x="2684661" y="4152968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996633"/>
                </a:solidFill>
              </a:rPr>
              <a:t>Quadrupole magnets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A7FC9B0-F03E-4003-9FC8-603DC052458C}"/>
              </a:ext>
            </a:extLst>
          </p:cNvPr>
          <p:cNvSpPr/>
          <p:nvPr/>
        </p:nvSpPr>
        <p:spPr>
          <a:xfrm>
            <a:off x="274212" y="1160729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/>
              <a:t>800 MHz cryomodules (ø 1.09 m x 7.5 m), half RF LSS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25 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+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-</a:t>
            </a:r>
            <a:r>
              <a:rPr lang="en-US" sz="1200" dirty="0"/>
              <a:t> CM + 31 </a:t>
            </a:r>
            <a:r>
              <a:rPr lang="en-US" sz="1200" dirty="0">
                <a:solidFill>
                  <a:srgbClr val="00B050"/>
                </a:solidFill>
              </a:rPr>
              <a:t>booster</a:t>
            </a:r>
            <a:r>
              <a:rPr lang="en-US" sz="1200" dirty="0"/>
              <a:t> CM = 56 CM (543.2 m)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112 klystrons</a:t>
            </a:r>
            <a:endParaRPr lang="en-US" sz="1200" u="sng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8467EE46-DE8B-4811-ABE7-36857F2A84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89" t="3441"/>
          <a:stretch/>
        </p:blipFill>
        <p:spPr>
          <a:xfrm>
            <a:off x="7660980" y="411510"/>
            <a:ext cx="1393430" cy="1099306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1470E1F4-B60B-44B9-A178-559AC0BC4A20}"/>
              </a:ext>
            </a:extLst>
          </p:cNvPr>
          <p:cNvSpPr/>
          <p:nvPr/>
        </p:nvSpPr>
        <p:spPr>
          <a:xfrm>
            <a:off x="5076056" y="3948552"/>
            <a:ext cx="4039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/>
              <a:t>400 MHz cryomodules (ø 1.17 m x 11.4 m), half RF LSS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35 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+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-</a:t>
            </a:r>
            <a:r>
              <a:rPr lang="en-US" sz="1200" dirty="0"/>
              <a:t> CM (464 m)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70 klystrons</a:t>
            </a:r>
            <a:endParaRPr lang="en-US" sz="1200" u="sng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DC2705D-9880-4FEC-830A-BB15BE8629CA}"/>
              </a:ext>
            </a:extLst>
          </p:cNvPr>
          <p:cNvSpPr/>
          <p:nvPr/>
        </p:nvSpPr>
        <p:spPr>
          <a:xfrm>
            <a:off x="4867273" y="2683411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Collider 400 MHz Cryomodules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7A7D2E1-BDC4-4545-9CC3-D43A6DCB498E}"/>
              </a:ext>
            </a:extLst>
          </p:cNvPr>
          <p:cNvCxnSpPr>
            <a:cxnSpLocks/>
          </p:cNvCxnSpPr>
          <p:nvPr/>
        </p:nvCxnSpPr>
        <p:spPr>
          <a:xfrm flipH="1" flipV="1">
            <a:off x="5214643" y="2416515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3BDD784-2559-4FCF-9DDE-5CDB74CC8006}"/>
              </a:ext>
            </a:extLst>
          </p:cNvPr>
          <p:cNvCxnSpPr>
            <a:cxnSpLocks/>
          </p:cNvCxnSpPr>
          <p:nvPr/>
        </p:nvCxnSpPr>
        <p:spPr>
          <a:xfrm flipH="1">
            <a:off x="993407" y="4371950"/>
            <a:ext cx="56840" cy="550763"/>
          </a:xfrm>
          <a:prstGeom prst="line">
            <a:avLst/>
          </a:prstGeom>
          <a:ln w="190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C6FA633-9937-462E-8AD9-9AEE2FCF6A2B}"/>
              </a:ext>
            </a:extLst>
          </p:cNvPr>
          <p:cNvCxnSpPr>
            <a:cxnSpLocks/>
          </p:cNvCxnSpPr>
          <p:nvPr/>
        </p:nvCxnSpPr>
        <p:spPr>
          <a:xfrm flipH="1">
            <a:off x="978239" y="4823621"/>
            <a:ext cx="137377" cy="87421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0BDA733E-4FB5-42FF-B4EF-441F79AF9826}"/>
              </a:ext>
            </a:extLst>
          </p:cNvPr>
          <p:cNvSpPr/>
          <p:nvPr/>
        </p:nvSpPr>
        <p:spPr>
          <a:xfrm>
            <a:off x="872354" y="4113789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924898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14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</a:t>
            </a:r>
            <a:endParaRPr lang="en-US" dirty="0"/>
          </a:p>
        </p:txBody>
      </p:sp>
      <p:pic>
        <p:nvPicPr>
          <p:cNvPr id="128" name="Picture 127">
            <a:extLst>
              <a:ext uri="{FF2B5EF4-FFF2-40B4-BE49-F238E27FC236}">
                <a16:creationId xmlns:a16="http://schemas.microsoft.com/office/drawing/2014/main" id="{4125C57F-6EA6-4B97-9D75-E5CAB1D199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789" t="3441"/>
          <a:stretch/>
        </p:blipFill>
        <p:spPr>
          <a:xfrm>
            <a:off x="7335698" y="411510"/>
            <a:ext cx="1718711" cy="1355927"/>
          </a:xfrm>
          <a:prstGeom prst="rect">
            <a:avLst/>
          </a:prstGeom>
        </p:spPr>
      </p:pic>
      <p:pic>
        <p:nvPicPr>
          <p:cNvPr id="136" name="Picture 135" descr="A close-up of a pen&#10;&#10;Description automatically generated with low confidence">
            <a:extLst>
              <a:ext uri="{FF2B5EF4-FFF2-40B4-BE49-F238E27FC236}">
                <a16:creationId xmlns:a16="http://schemas.microsoft.com/office/drawing/2014/main" id="{FBC3E4C2-86CE-4C69-AA10-4A571D9FA8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9662"/>
            <a:ext cx="7335699" cy="4135221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C26544CF-50B0-4CC5-84C4-851AB979BE17}"/>
              </a:ext>
            </a:extLst>
          </p:cNvPr>
          <p:cNvSpPr txBox="1"/>
          <p:nvPr/>
        </p:nvSpPr>
        <p:spPr>
          <a:xfrm>
            <a:off x="3805490" y="4292264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5EDD53B-AE65-4A7B-8452-47FE4B54B609}"/>
              </a:ext>
            </a:extLst>
          </p:cNvPr>
          <p:cNvCxnSpPr>
            <a:cxnSpLocks/>
          </p:cNvCxnSpPr>
          <p:nvPr/>
        </p:nvCxnSpPr>
        <p:spPr>
          <a:xfrm flipH="1" flipV="1">
            <a:off x="3409439" y="3716213"/>
            <a:ext cx="638418" cy="552097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64E85C7-EF8C-4817-B2AC-2834AB7C8E27}"/>
              </a:ext>
            </a:extLst>
          </p:cNvPr>
          <p:cNvCxnSpPr>
            <a:cxnSpLocks/>
          </p:cNvCxnSpPr>
          <p:nvPr/>
        </p:nvCxnSpPr>
        <p:spPr>
          <a:xfrm flipH="1">
            <a:off x="4608004" y="1491015"/>
            <a:ext cx="396044" cy="507350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42B66BE-4814-4AC7-B6C8-99D1FDE3A753}"/>
              </a:ext>
            </a:extLst>
          </p:cNvPr>
          <p:cNvCxnSpPr>
            <a:cxnSpLocks/>
          </p:cNvCxnSpPr>
          <p:nvPr/>
        </p:nvCxnSpPr>
        <p:spPr>
          <a:xfrm>
            <a:off x="2195736" y="3220058"/>
            <a:ext cx="459035" cy="508191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7BE8E54-95B2-456C-A5D3-0F671E7D8C37}"/>
              </a:ext>
            </a:extLst>
          </p:cNvPr>
          <p:cNvSpPr txBox="1"/>
          <p:nvPr/>
        </p:nvSpPr>
        <p:spPr>
          <a:xfrm>
            <a:off x="1392933" y="2904595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84DDA87-7274-45A9-8CA2-C1FE865B5E01}"/>
              </a:ext>
            </a:extLst>
          </p:cNvPr>
          <p:cNvSpPr/>
          <p:nvPr/>
        </p:nvSpPr>
        <p:spPr>
          <a:xfrm>
            <a:off x="6893024" y="468052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57E278D-1F68-4F2E-A475-EB8049BA3814}"/>
              </a:ext>
            </a:extLst>
          </p:cNvPr>
          <p:cNvCxnSpPr>
            <a:cxnSpLocks/>
          </p:cNvCxnSpPr>
          <p:nvPr/>
        </p:nvCxnSpPr>
        <p:spPr>
          <a:xfrm flipH="1" flipV="1">
            <a:off x="2494028" y="4060480"/>
            <a:ext cx="705800" cy="56867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39C58BE-B10E-4563-8183-34FEDFACC7FB}"/>
              </a:ext>
            </a:extLst>
          </p:cNvPr>
          <p:cNvSpPr txBox="1"/>
          <p:nvPr/>
        </p:nvSpPr>
        <p:spPr>
          <a:xfrm>
            <a:off x="4725071" y="1159333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27BB45B-2583-4016-843E-105A6C8BFCAC}"/>
              </a:ext>
            </a:extLst>
          </p:cNvPr>
          <p:cNvCxnSpPr>
            <a:cxnSpLocks/>
          </p:cNvCxnSpPr>
          <p:nvPr/>
        </p:nvCxnSpPr>
        <p:spPr>
          <a:xfrm flipH="1" flipV="1">
            <a:off x="4608535" y="3345509"/>
            <a:ext cx="324180" cy="274915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A2781B7-F8E7-4869-805D-5DC11900542C}"/>
              </a:ext>
            </a:extLst>
          </p:cNvPr>
          <p:cNvSpPr txBox="1"/>
          <p:nvPr/>
        </p:nvSpPr>
        <p:spPr>
          <a:xfrm>
            <a:off x="4932715" y="3485590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E7A99"/>
                </a:solidFill>
              </a:rPr>
              <a:t>Service Cavern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91AC4A3-B125-42C3-97A6-579AA859F2B9}"/>
              </a:ext>
            </a:extLst>
          </p:cNvPr>
          <p:cNvSpPr txBox="1"/>
          <p:nvPr/>
        </p:nvSpPr>
        <p:spPr>
          <a:xfrm>
            <a:off x="2604374" y="4629157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1705F1F-C6A9-4658-A637-339E4FACE206}"/>
              </a:ext>
            </a:extLst>
          </p:cNvPr>
          <p:cNvSpPr txBox="1"/>
          <p:nvPr/>
        </p:nvSpPr>
        <p:spPr>
          <a:xfrm>
            <a:off x="4356029" y="3845667"/>
            <a:ext cx="32262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4E9D"/>
                </a:solidFill>
              </a:rPr>
              <a:t>Connection Tunnel (Cavern/Machine Tunnel)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65EE354-97AA-4457-8047-3214E5692533}"/>
              </a:ext>
            </a:extLst>
          </p:cNvPr>
          <p:cNvCxnSpPr>
            <a:cxnSpLocks/>
          </p:cNvCxnSpPr>
          <p:nvPr/>
        </p:nvCxnSpPr>
        <p:spPr>
          <a:xfrm flipH="1" flipV="1">
            <a:off x="3864288" y="3558269"/>
            <a:ext cx="491741" cy="459835"/>
          </a:xfrm>
          <a:prstGeom prst="straightConnector1">
            <a:avLst/>
          </a:prstGeom>
          <a:ln w="19050">
            <a:solidFill>
              <a:srgbClr val="0046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2E11685-DF45-4BD4-9477-19B91CF8B7B9}"/>
              </a:ext>
            </a:extLst>
          </p:cNvPr>
          <p:cNvSpPr txBox="1"/>
          <p:nvPr/>
        </p:nvSpPr>
        <p:spPr>
          <a:xfrm>
            <a:off x="663575" y="2338620"/>
            <a:ext cx="3228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Connection Tunnel (Cavern/Klystron Gallery)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BC3F6174-BA44-48E7-A288-2DA3F532FC73}"/>
              </a:ext>
            </a:extLst>
          </p:cNvPr>
          <p:cNvCxnSpPr>
            <a:cxnSpLocks/>
          </p:cNvCxnSpPr>
          <p:nvPr/>
        </p:nvCxnSpPr>
        <p:spPr>
          <a:xfrm>
            <a:off x="3123453" y="2671269"/>
            <a:ext cx="710198" cy="618804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9376131-E978-4DD2-815F-A14E6B18CCCA}"/>
              </a:ext>
            </a:extLst>
          </p:cNvPr>
          <p:cNvCxnSpPr>
            <a:cxnSpLocks/>
          </p:cNvCxnSpPr>
          <p:nvPr/>
        </p:nvCxnSpPr>
        <p:spPr>
          <a:xfrm flipH="1" flipV="1">
            <a:off x="6178335" y="2294075"/>
            <a:ext cx="611719" cy="49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271CF87A-7032-47B1-BCF9-BA4205D2A1A6}"/>
              </a:ext>
            </a:extLst>
          </p:cNvPr>
          <p:cNvSpPr txBox="1"/>
          <p:nvPr/>
        </p:nvSpPr>
        <p:spPr>
          <a:xfrm>
            <a:off x="6282028" y="2774538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7 Evacuation staircase</a:t>
            </a:r>
          </a:p>
          <a:p>
            <a:pPr algn="ctr"/>
            <a:r>
              <a:rPr lang="en-GB" sz="1200" dirty="0"/>
              <a:t>(each 280 m)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4D428CE-7CE1-4D35-9392-373318C5589C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F10FE01-6A48-4229-9AD4-C43C956AA935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D5DF31F-B911-4278-8FBD-3AB3B2C2BD83}"/>
              </a:ext>
            </a:extLst>
          </p:cNvPr>
          <p:cNvCxnSpPr>
            <a:cxnSpLocks/>
          </p:cNvCxnSpPr>
          <p:nvPr/>
        </p:nvCxnSpPr>
        <p:spPr>
          <a:xfrm>
            <a:off x="3891895" y="2837407"/>
            <a:ext cx="20907" cy="453393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D2ACACCB-86EB-4161-B759-FB44CDAAB6F2}"/>
              </a:ext>
            </a:extLst>
          </p:cNvPr>
          <p:cNvSpPr/>
          <p:nvPr/>
        </p:nvSpPr>
        <p:spPr>
          <a:xfrm>
            <a:off x="3745766" y="2587201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2185295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231EBED-7C3C-40D9-8FF1-1EF4B2995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69" y="2600399"/>
            <a:ext cx="4085883" cy="212744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15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400" u="sng" dirty="0"/>
              <a:t>FCC-</a:t>
            </a:r>
            <a:r>
              <a:rPr lang="en-US" sz="2400" u="sng" dirty="0" err="1"/>
              <a:t>ee</a:t>
            </a:r>
            <a:r>
              <a:rPr lang="en-US" sz="2400" u="sng" dirty="0"/>
              <a:t> RF/Cryogenic Layout point H </a:t>
            </a:r>
            <a:r>
              <a:rPr lang="en-US" sz="1600" u="sng" dirty="0"/>
              <a:t>option 1</a:t>
            </a:r>
            <a:endParaRPr lang="en-US" dirty="0"/>
          </a:p>
        </p:txBody>
      </p:sp>
      <p:sp>
        <p:nvSpPr>
          <p:cNvPr id="164" name="TextBox 60">
            <a:extLst>
              <a:ext uri="{FF2B5EF4-FFF2-40B4-BE49-F238E27FC236}">
                <a16:creationId xmlns:a16="http://schemas.microsoft.com/office/drawing/2014/main" id="{124F6E52-B4E0-4E10-9227-93685A991D9D}"/>
              </a:ext>
            </a:extLst>
          </p:cNvPr>
          <p:cNvSpPr txBox="1"/>
          <p:nvPr/>
        </p:nvSpPr>
        <p:spPr>
          <a:xfrm>
            <a:off x="246359" y="899596"/>
            <a:ext cx="3537851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/>
              <a:t>Courtesy </a:t>
            </a:r>
            <a:r>
              <a:rPr lang="en-GB" sz="1200" dirty="0" err="1"/>
              <a:t>L.Delprat</a:t>
            </a:r>
            <a:r>
              <a:rPr lang="en-GB" sz="1200" dirty="0"/>
              <a:t>, </a:t>
            </a:r>
            <a:r>
              <a:rPr lang="en-GB" sz="1200" dirty="0" err="1"/>
              <a:t>B.Bradu</a:t>
            </a:r>
            <a:r>
              <a:rPr lang="en-GB" sz="1200" dirty="0"/>
              <a:t> and </a:t>
            </a:r>
            <a:r>
              <a:rPr lang="en-GB" sz="1200" dirty="0" err="1"/>
              <a:t>K.Brodzinski</a:t>
            </a:r>
            <a:endParaRPr lang="en-GB" sz="12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82E935B-9BFD-41E9-A54D-EB44F90B83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4230"/>
          <a:stretch/>
        </p:blipFill>
        <p:spPr>
          <a:xfrm>
            <a:off x="146790" y="1203598"/>
            <a:ext cx="3658057" cy="126195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600487ED-60C5-4E82-9B85-C2B46F45CE29}"/>
              </a:ext>
            </a:extLst>
          </p:cNvPr>
          <p:cNvSpPr txBox="1"/>
          <p:nvPr/>
        </p:nvSpPr>
        <p:spPr>
          <a:xfrm>
            <a:off x="104334" y="4815031"/>
            <a:ext cx="2898550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2K Booster CMs near to </a:t>
            </a:r>
            <a:r>
              <a:rPr lang="en-GB" sz="1200" dirty="0" err="1"/>
              <a:t>cryoplants</a:t>
            </a:r>
            <a:r>
              <a:rPr lang="en-GB" sz="12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8DD879-6867-43D1-BC94-AF005E8B896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5871" y="404804"/>
            <a:ext cx="1306893" cy="87080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6A8280B6-7A87-46D5-819D-FFB49C8FD1B6}"/>
              </a:ext>
            </a:extLst>
          </p:cNvPr>
          <p:cNvSpPr txBox="1"/>
          <p:nvPr/>
        </p:nvSpPr>
        <p:spPr>
          <a:xfrm>
            <a:off x="6084168" y="328642"/>
            <a:ext cx="1872208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TLSS length: 2160 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FB6508-F10D-4628-BF91-C8BC6A74E4E5}"/>
              </a:ext>
            </a:extLst>
          </p:cNvPr>
          <p:cNvSpPr txBox="1"/>
          <p:nvPr/>
        </p:nvSpPr>
        <p:spPr>
          <a:xfrm>
            <a:off x="3873968" y="3717937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DN750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4AEDAE-CA52-4838-AEE5-CB89C4D33505}"/>
              </a:ext>
            </a:extLst>
          </p:cNvPr>
          <p:cNvSpPr txBox="1"/>
          <p:nvPr/>
        </p:nvSpPr>
        <p:spPr>
          <a:xfrm>
            <a:off x="3928777" y="3909705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DN650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455C794-3353-461D-B2F3-1DEF0C5AF16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2257"/>
          <a:stretch/>
        </p:blipFill>
        <p:spPr>
          <a:xfrm>
            <a:off x="4397239" y="709223"/>
            <a:ext cx="4495241" cy="441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675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pplication&#10;&#10;Description automatically generated with low confidence">
            <a:extLst>
              <a:ext uri="{FF2B5EF4-FFF2-40B4-BE49-F238E27FC236}">
                <a16:creationId xmlns:a16="http://schemas.microsoft.com/office/drawing/2014/main" id="{7897B996-BF1A-497B-8857-7F4FBD3082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5" r="30695" b="10540"/>
          <a:stretch/>
        </p:blipFill>
        <p:spPr>
          <a:xfrm>
            <a:off x="6369656" y="1134708"/>
            <a:ext cx="2858729" cy="396014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cross section</a:t>
            </a:r>
            <a:r>
              <a:rPr lang="en-US" sz="2400" u="sng" dirty="0"/>
              <a:t> </a:t>
            </a:r>
            <a:r>
              <a:rPr lang="en-US" sz="1050" u="sng" dirty="0"/>
              <a:t>(ttbar machine) </a:t>
            </a:r>
            <a:r>
              <a:rPr lang="en-US" sz="1200" u="sng" dirty="0"/>
              <a:t>option 1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2231663" y="688275"/>
            <a:ext cx="63372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800 MHz section 0.75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  <a:endParaRPr lang="de-CH" sz="14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C42CD32-8E26-4979-AA6D-9DC6400D9FC3}"/>
              </a:ext>
            </a:extLst>
          </p:cNvPr>
          <p:cNvCxnSpPr>
            <a:cxnSpLocks/>
          </p:cNvCxnSpPr>
          <p:nvPr/>
        </p:nvCxnSpPr>
        <p:spPr>
          <a:xfrm flipH="1">
            <a:off x="1406810" y="2141378"/>
            <a:ext cx="2493280" cy="720850"/>
          </a:xfrm>
          <a:prstGeom prst="straightConnector1">
            <a:avLst/>
          </a:prstGeom>
          <a:ln w="19050">
            <a:solidFill>
              <a:srgbClr val="006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3A2B608-08CB-48AF-BFB7-43E4D08D206F}"/>
              </a:ext>
            </a:extLst>
          </p:cNvPr>
          <p:cNvCxnSpPr>
            <a:cxnSpLocks/>
          </p:cNvCxnSpPr>
          <p:nvPr/>
        </p:nvCxnSpPr>
        <p:spPr>
          <a:xfrm flipH="1">
            <a:off x="2405926" y="2806450"/>
            <a:ext cx="1170343" cy="3452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F440CDA-832B-4319-A8B6-09420A3E4617}"/>
              </a:ext>
            </a:extLst>
          </p:cNvPr>
          <p:cNvSpPr txBox="1"/>
          <p:nvPr/>
        </p:nvSpPr>
        <p:spPr>
          <a:xfrm>
            <a:off x="3689163" y="2625042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Transport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96B9A58-0563-4A77-8556-F123FE18C75C}"/>
              </a:ext>
            </a:extLst>
          </p:cNvPr>
          <p:cNvCxnSpPr>
            <a:cxnSpLocks/>
          </p:cNvCxnSpPr>
          <p:nvPr/>
        </p:nvCxnSpPr>
        <p:spPr>
          <a:xfrm flipH="1">
            <a:off x="999763" y="1096424"/>
            <a:ext cx="240075" cy="335877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4B0B3F4-29A5-43FA-8100-22D9715A7277}"/>
              </a:ext>
            </a:extLst>
          </p:cNvPr>
          <p:cNvSpPr txBox="1"/>
          <p:nvPr/>
        </p:nvSpPr>
        <p:spPr>
          <a:xfrm>
            <a:off x="593368" y="806946"/>
            <a:ext cx="11528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Waveguide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928AD4C-2E82-4E8F-A14D-E239F9C278C6}"/>
              </a:ext>
            </a:extLst>
          </p:cNvPr>
          <p:cNvSpPr txBox="1"/>
          <p:nvPr/>
        </p:nvSpPr>
        <p:spPr>
          <a:xfrm>
            <a:off x="3455744" y="3376733"/>
            <a:ext cx="1901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97EC6"/>
                </a:solidFill>
              </a:rPr>
              <a:t>Collider ring</a:t>
            </a:r>
          </a:p>
          <a:p>
            <a:r>
              <a:rPr lang="en-GB" dirty="0">
                <a:solidFill>
                  <a:srgbClr val="197EC6"/>
                </a:solidFill>
              </a:rPr>
              <a:t>Cryomodule 800 MHz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CFA3EA6-F8D9-4162-B1B4-85C8A016F821}"/>
              </a:ext>
            </a:extLst>
          </p:cNvPr>
          <p:cNvSpPr txBox="1"/>
          <p:nvPr/>
        </p:nvSpPr>
        <p:spPr>
          <a:xfrm>
            <a:off x="3909327" y="1938547"/>
            <a:ext cx="11176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800"/>
                </a:solidFill>
              </a:rPr>
              <a:t>Booster ring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9333E5-E389-4D89-B029-69DC2AE2C27F}"/>
              </a:ext>
            </a:extLst>
          </p:cNvPr>
          <p:cNvCxnSpPr>
            <a:cxnSpLocks/>
          </p:cNvCxnSpPr>
          <p:nvPr/>
        </p:nvCxnSpPr>
        <p:spPr>
          <a:xfrm flipV="1">
            <a:off x="6206426" y="2344388"/>
            <a:ext cx="407244" cy="365410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822836F7-6753-4E2D-B373-811B34DA47CD}"/>
              </a:ext>
            </a:extLst>
          </p:cNvPr>
          <p:cNvSpPr txBox="1"/>
          <p:nvPr/>
        </p:nvSpPr>
        <p:spPr>
          <a:xfrm>
            <a:off x="5495204" y="2662990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3B4922D-D7A9-4EF2-85C2-71A060DE9058}"/>
              </a:ext>
            </a:extLst>
          </p:cNvPr>
          <p:cNvCxnSpPr>
            <a:cxnSpLocks/>
          </p:cNvCxnSpPr>
          <p:nvPr/>
        </p:nvCxnSpPr>
        <p:spPr>
          <a:xfrm flipV="1">
            <a:off x="6214559" y="4250635"/>
            <a:ext cx="612948" cy="312264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BEC1308F-083C-40F6-8E43-EB8B79D8BD3D}"/>
              </a:ext>
            </a:extLst>
          </p:cNvPr>
          <p:cNvSpPr txBox="1"/>
          <p:nvPr/>
        </p:nvSpPr>
        <p:spPr>
          <a:xfrm>
            <a:off x="5517646" y="4634043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1B22EFB-0C97-4A5D-A593-EA78B8CC818A}"/>
              </a:ext>
            </a:extLst>
          </p:cNvPr>
          <p:cNvCxnSpPr>
            <a:cxnSpLocks/>
          </p:cNvCxnSpPr>
          <p:nvPr/>
        </p:nvCxnSpPr>
        <p:spPr>
          <a:xfrm flipV="1">
            <a:off x="6235325" y="3072153"/>
            <a:ext cx="683104" cy="582804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9176CFC-D904-48D1-90B3-283268D1DBD7}"/>
              </a:ext>
            </a:extLst>
          </p:cNvPr>
          <p:cNvSpPr txBox="1"/>
          <p:nvPr/>
        </p:nvSpPr>
        <p:spPr>
          <a:xfrm>
            <a:off x="5524103" y="3608149"/>
            <a:ext cx="1278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Waveguide duct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614402-7880-465A-AD71-4C1387EDBA93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64284B-85D1-4124-B60A-760CA427386E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text, device&#10;&#10;Description automatically generated">
            <a:extLst>
              <a:ext uri="{FF2B5EF4-FFF2-40B4-BE49-F238E27FC236}">
                <a16:creationId xmlns:a16="http://schemas.microsoft.com/office/drawing/2014/main" id="{9DFBDAE4-095E-4DDB-AACE-9547D49C0D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2" t="12190" r="28133" b="5369"/>
          <a:stretch/>
        </p:blipFill>
        <p:spPr>
          <a:xfrm>
            <a:off x="26886" y="1229011"/>
            <a:ext cx="3230096" cy="3935027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FF7DAA5F-6097-4C4C-99BD-36B3758C4771}"/>
              </a:ext>
            </a:extLst>
          </p:cNvPr>
          <p:cNvSpPr/>
          <p:nvPr/>
        </p:nvSpPr>
        <p:spPr>
          <a:xfrm>
            <a:off x="1179076" y="3914489"/>
            <a:ext cx="455468" cy="126016"/>
          </a:xfrm>
          <a:prstGeom prst="rect">
            <a:avLst/>
          </a:prstGeom>
          <a:pattFill prst="dkDnDiag">
            <a:fgClr>
              <a:srgbClr val="C0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02FA2B7-03B4-4B1A-9AC9-D2FCE08F39CB}"/>
              </a:ext>
            </a:extLst>
          </p:cNvPr>
          <p:cNvCxnSpPr>
            <a:cxnSpLocks/>
            <a:stCxn id="47" idx="1"/>
            <a:endCxn id="43" idx="3"/>
          </p:cNvCxnSpPr>
          <p:nvPr/>
        </p:nvCxnSpPr>
        <p:spPr>
          <a:xfrm flipH="1" flipV="1">
            <a:off x="1634544" y="3977497"/>
            <a:ext cx="1391230" cy="67443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DD03B19B-9EA5-42EC-A66E-276143ABE944}"/>
              </a:ext>
            </a:extLst>
          </p:cNvPr>
          <p:cNvSpPr txBox="1"/>
          <p:nvPr/>
        </p:nvSpPr>
        <p:spPr>
          <a:xfrm>
            <a:off x="3025774" y="4513427"/>
            <a:ext cx="1424947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Concrete cut-out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2C56C4-78C2-48DF-BBF7-5478B8F6A887}"/>
              </a:ext>
            </a:extLst>
          </p:cNvPr>
          <p:cNvCxnSpPr>
            <a:cxnSpLocks/>
          </p:cNvCxnSpPr>
          <p:nvPr/>
        </p:nvCxnSpPr>
        <p:spPr>
          <a:xfrm flipH="1">
            <a:off x="1634544" y="3707472"/>
            <a:ext cx="1713320" cy="4499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AF7E5E85-F36A-420C-B35B-F7F5813D582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6300" y="359317"/>
            <a:ext cx="1615213" cy="1076238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4244D4E-676E-417B-A0FF-B1FD2EA03843}"/>
              </a:ext>
            </a:extLst>
          </p:cNvPr>
          <p:cNvCxnSpPr>
            <a:cxnSpLocks/>
          </p:cNvCxnSpPr>
          <p:nvPr/>
        </p:nvCxnSpPr>
        <p:spPr>
          <a:xfrm>
            <a:off x="7296951" y="2486941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A7907B3-A035-49F2-8D5B-1A5CFEA825E4}"/>
              </a:ext>
            </a:extLst>
          </p:cNvPr>
          <p:cNvCxnSpPr/>
          <p:nvPr/>
        </p:nvCxnSpPr>
        <p:spPr>
          <a:xfrm>
            <a:off x="7368959" y="2486941"/>
            <a:ext cx="0" cy="144016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8B663AD-4865-4525-A21E-1F889AD04C4C}"/>
              </a:ext>
            </a:extLst>
          </p:cNvPr>
          <p:cNvCxnSpPr>
            <a:cxnSpLocks/>
          </p:cNvCxnSpPr>
          <p:nvPr/>
        </p:nvCxnSpPr>
        <p:spPr>
          <a:xfrm>
            <a:off x="7296951" y="3927101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353B8E0-DE4F-4CB2-AB32-EF7E6D6715E0}"/>
              </a:ext>
            </a:extLst>
          </p:cNvPr>
          <p:cNvSpPr txBox="1"/>
          <p:nvPr/>
        </p:nvSpPr>
        <p:spPr>
          <a:xfrm rot="5400000">
            <a:off x="7342591" y="2971251"/>
            <a:ext cx="502061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/>
              <a:t>10 000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760631-A769-4E65-B755-C2219C4A9D1C}"/>
              </a:ext>
            </a:extLst>
          </p:cNvPr>
          <p:cNvSpPr txBox="1"/>
          <p:nvPr/>
        </p:nvSpPr>
        <p:spPr>
          <a:xfrm>
            <a:off x="2475247" y="1416204"/>
            <a:ext cx="2587101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6 m in diameter </a:t>
            </a:r>
          </a:p>
        </p:txBody>
      </p:sp>
    </p:spTree>
    <p:extLst>
      <p:ext uri="{BB962C8B-B14F-4D97-AF65-F5344CB8AC3E}">
        <p14:creationId xmlns:p14="http://schemas.microsoft.com/office/powerpoint/2010/main" val="2853290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FCCF51A6-F0FF-4CCC-BD9D-E7C3AAA85B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90" r="31197" b="11789"/>
          <a:stretch/>
        </p:blipFill>
        <p:spPr>
          <a:xfrm>
            <a:off x="6395942" y="1143006"/>
            <a:ext cx="2784280" cy="3895288"/>
          </a:xfrm>
          <a:prstGeom prst="rect">
            <a:avLst/>
          </a:prstGeom>
        </p:spPr>
      </p:pic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48800509-EBE1-4E82-B089-D23585D8F2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75" t="13168" r="27951" b="5685"/>
          <a:stretch/>
        </p:blipFill>
        <p:spPr>
          <a:xfrm>
            <a:off x="55147" y="1285560"/>
            <a:ext cx="3220709" cy="3878478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17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cross section</a:t>
            </a:r>
            <a:r>
              <a:rPr lang="en-US" sz="2400" u="sng" dirty="0"/>
              <a:t> </a:t>
            </a:r>
            <a:r>
              <a:rPr lang="en-US" sz="1050" u="sng" dirty="0"/>
              <a:t>(ttbar machine) </a:t>
            </a:r>
            <a:r>
              <a:rPr lang="en-US" sz="1200" u="sng" dirty="0"/>
              <a:t>option 1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2231663" y="688275"/>
            <a:ext cx="633725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QRL Ø along 800 MHz section 0.75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  <a:endParaRPr lang="de-CH" sz="1400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96B9A58-0563-4A77-8556-F123FE18C75C}"/>
              </a:ext>
            </a:extLst>
          </p:cNvPr>
          <p:cNvCxnSpPr>
            <a:cxnSpLocks/>
          </p:cNvCxnSpPr>
          <p:nvPr/>
        </p:nvCxnSpPr>
        <p:spPr>
          <a:xfrm flipH="1">
            <a:off x="999763" y="1096424"/>
            <a:ext cx="240075" cy="335877"/>
          </a:xfrm>
          <a:prstGeom prst="straightConnector1">
            <a:avLst/>
          </a:prstGeom>
          <a:ln w="190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4B0B3F4-29A5-43FA-8100-22D9715A7277}"/>
              </a:ext>
            </a:extLst>
          </p:cNvPr>
          <p:cNvSpPr txBox="1"/>
          <p:nvPr/>
        </p:nvSpPr>
        <p:spPr>
          <a:xfrm>
            <a:off x="593368" y="806946"/>
            <a:ext cx="115280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Waveguide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614402-7880-465A-AD71-4C1387EDBA93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64284B-85D1-4124-B60A-760CA427386E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590926BC-2B1D-4FAE-8FD0-A622B53BFF2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6300" y="359317"/>
            <a:ext cx="1615213" cy="1076238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54D57B8-2C33-471A-A060-EF6B1C0B725E}"/>
              </a:ext>
            </a:extLst>
          </p:cNvPr>
          <p:cNvCxnSpPr>
            <a:cxnSpLocks/>
          </p:cNvCxnSpPr>
          <p:nvPr/>
        </p:nvCxnSpPr>
        <p:spPr>
          <a:xfrm flipH="1">
            <a:off x="1406810" y="2141378"/>
            <a:ext cx="2493280" cy="720850"/>
          </a:xfrm>
          <a:prstGeom prst="straightConnector1">
            <a:avLst/>
          </a:prstGeom>
          <a:ln w="19050">
            <a:solidFill>
              <a:srgbClr val="006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9A62A18A-89CA-454A-86AC-5F07656A07A3}"/>
              </a:ext>
            </a:extLst>
          </p:cNvPr>
          <p:cNvCxnSpPr>
            <a:cxnSpLocks/>
          </p:cNvCxnSpPr>
          <p:nvPr/>
        </p:nvCxnSpPr>
        <p:spPr>
          <a:xfrm flipH="1">
            <a:off x="2405926" y="2806450"/>
            <a:ext cx="1170343" cy="345256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81F26789-1DF7-4905-B9F3-4A2ECA96749C}"/>
              </a:ext>
            </a:extLst>
          </p:cNvPr>
          <p:cNvSpPr txBox="1"/>
          <p:nvPr/>
        </p:nvSpPr>
        <p:spPr>
          <a:xfrm>
            <a:off x="3689163" y="2625042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7030A0"/>
                </a:solidFill>
              </a:rPr>
              <a:t>Transport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9E747C8-BC5B-4F40-B59E-59FBCFD41DDB}"/>
              </a:ext>
            </a:extLst>
          </p:cNvPr>
          <p:cNvSpPr txBox="1"/>
          <p:nvPr/>
        </p:nvSpPr>
        <p:spPr>
          <a:xfrm>
            <a:off x="3455744" y="3376733"/>
            <a:ext cx="190113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97EC6"/>
                </a:solidFill>
              </a:rPr>
              <a:t>Collider ring</a:t>
            </a:r>
          </a:p>
          <a:p>
            <a:r>
              <a:rPr lang="en-GB" dirty="0">
                <a:solidFill>
                  <a:srgbClr val="197EC6"/>
                </a:solidFill>
              </a:rPr>
              <a:t>Cryomodule 800 MHz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128E915-5B4A-491A-8A80-83F5B5A26ADA}"/>
              </a:ext>
            </a:extLst>
          </p:cNvPr>
          <p:cNvSpPr txBox="1"/>
          <p:nvPr/>
        </p:nvSpPr>
        <p:spPr>
          <a:xfrm>
            <a:off x="3909327" y="1938547"/>
            <a:ext cx="18582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6800"/>
                </a:solidFill>
              </a:rPr>
              <a:t>Booster ring</a:t>
            </a:r>
          </a:p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Cryomodule 800 MHz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B815B228-5131-469E-A191-8B4C986C4C44}"/>
              </a:ext>
            </a:extLst>
          </p:cNvPr>
          <p:cNvCxnSpPr>
            <a:cxnSpLocks/>
          </p:cNvCxnSpPr>
          <p:nvPr/>
        </p:nvCxnSpPr>
        <p:spPr>
          <a:xfrm flipV="1">
            <a:off x="6206426" y="2344388"/>
            <a:ext cx="407244" cy="365410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97885CCD-56F3-4C08-BD64-69286A4CECD3}"/>
              </a:ext>
            </a:extLst>
          </p:cNvPr>
          <p:cNvSpPr txBox="1"/>
          <p:nvPr/>
        </p:nvSpPr>
        <p:spPr>
          <a:xfrm>
            <a:off x="5495204" y="2662990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58DF6CD5-ACCA-401C-B724-0B0FC2ED4277}"/>
              </a:ext>
            </a:extLst>
          </p:cNvPr>
          <p:cNvCxnSpPr>
            <a:cxnSpLocks/>
          </p:cNvCxnSpPr>
          <p:nvPr/>
        </p:nvCxnSpPr>
        <p:spPr>
          <a:xfrm flipV="1">
            <a:off x="6214559" y="4250635"/>
            <a:ext cx="612948" cy="312264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6966F70C-6F31-421B-9582-913F5D216BB2}"/>
              </a:ext>
            </a:extLst>
          </p:cNvPr>
          <p:cNvSpPr txBox="1"/>
          <p:nvPr/>
        </p:nvSpPr>
        <p:spPr>
          <a:xfrm>
            <a:off x="5517646" y="4634043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0AF4FDD6-F0E6-465A-8084-21C968A63331}"/>
              </a:ext>
            </a:extLst>
          </p:cNvPr>
          <p:cNvCxnSpPr>
            <a:cxnSpLocks/>
          </p:cNvCxnSpPr>
          <p:nvPr/>
        </p:nvCxnSpPr>
        <p:spPr>
          <a:xfrm flipV="1">
            <a:off x="6235325" y="3072153"/>
            <a:ext cx="683104" cy="582804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9A26BA7E-30DA-420F-9F46-A1C3380F37A6}"/>
              </a:ext>
            </a:extLst>
          </p:cNvPr>
          <p:cNvSpPr txBox="1"/>
          <p:nvPr/>
        </p:nvSpPr>
        <p:spPr>
          <a:xfrm>
            <a:off x="5524103" y="3608149"/>
            <a:ext cx="12786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Waveguide duct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194FCF4-5A12-47E6-9965-8AE0CAE0448C}"/>
              </a:ext>
            </a:extLst>
          </p:cNvPr>
          <p:cNvSpPr/>
          <p:nvPr/>
        </p:nvSpPr>
        <p:spPr>
          <a:xfrm>
            <a:off x="1179076" y="3914489"/>
            <a:ext cx="455468" cy="126016"/>
          </a:xfrm>
          <a:prstGeom prst="rect">
            <a:avLst/>
          </a:prstGeom>
          <a:pattFill prst="dkDnDiag">
            <a:fgClr>
              <a:srgbClr val="C00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CC58EA86-D4DE-46E3-9C43-52A6EBBB3E75}"/>
              </a:ext>
            </a:extLst>
          </p:cNvPr>
          <p:cNvCxnSpPr>
            <a:cxnSpLocks/>
            <a:stCxn id="82" idx="1"/>
            <a:endCxn id="80" idx="3"/>
          </p:cNvCxnSpPr>
          <p:nvPr/>
        </p:nvCxnSpPr>
        <p:spPr>
          <a:xfrm flipH="1" flipV="1">
            <a:off x="1634544" y="3977497"/>
            <a:ext cx="1391230" cy="674430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5271F2CE-6E26-4659-BBCC-5A1F292B0B5A}"/>
              </a:ext>
            </a:extLst>
          </p:cNvPr>
          <p:cNvSpPr txBox="1"/>
          <p:nvPr/>
        </p:nvSpPr>
        <p:spPr>
          <a:xfrm>
            <a:off x="3025774" y="4513427"/>
            <a:ext cx="1424947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200" dirty="0"/>
              <a:t>Concrete cut-out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BB9D37B-84EB-492A-A259-62DF64CCD2E4}"/>
              </a:ext>
            </a:extLst>
          </p:cNvPr>
          <p:cNvCxnSpPr>
            <a:cxnSpLocks/>
          </p:cNvCxnSpPr>
          <p:nvPr/>
        </p:nvCxnSpPr>
        <p:spPr>
          <a:xfrm flipH="1">
            <a:off x="1634544" y="3707472"/>
            <a:ext cx="1713320" cy="44998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EC11A01E-1E25-40B9-9536-91A726768C30}"/>
              </a:ext>
            </a:extLst>
          </p:cNvPr>
          <p:cNvSpPr txBox="1"/>
          <p:nvPr/>
        </p:nvSpPr>
        <p:spPr>
          <a:xfrm>
            <a:off x="2475247" y="1416204"/>
            <a:ext cx="2587101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6 m in diameter </a:t>
            </a:r>
          </a:p>
        </p:txBody>
      </p: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2BBC576E-1BC8-4633-A84E-13AB368E29CA}"/>
              </a:ext>
            </a:extLst>
          </p:cNvPr>
          <p:cNvCxnSpPr>
            <a:cxnSpLocks/>
          </p:cNvCxnSpPr>
          <p:nvPr/>
        </p:nvCxnSpPr>
        <p:spPr>
          <a:xfrm>
            <a:off x="7296951" y="2486941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9A31A1CE-3171-47A0-8913-16B3B4FCFC8F}"/>
              </a:ext>
            </a:extLst>
          </p:cNvPr>
          <p:cNvCxnSpPr/>
          <p:nvPr/>
        </p:nvCxnSpPr>
        <p:spPr>
          <a:xfrm>
            <a:off x="7368959" y="2486941"/>
            <a:ext cx="0" cy="144016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69C29705-00BB-47A9-A328-E64BC23C0AB5}"/>
              </a:ext>
            </a:extLst>
          </p:cNvPr>
          <p:cNvCxnSpPr>
            <a:cxnSpLocks/>
          </p:cNvCxnSpPr>
          <p:nvPr/>
        </p:nvCxnSpPr>
        <p:spPr>
          <a:xfrm>
            <a:off x="7296951" y="3927101"/>
            <a:ext cx="1366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E7A473D0-41A9-4298-B0A3-AB8C3E6F64BF}"/>
              </a:ext>
            </a:extLst>
          </p:cNvPr>
          <p:cNvSpPr txBox="1"/>
          <p:nvPr/>
        </p:nvSpPr>
        <p:spPr>
          <a:xfrm rot="5400000">
            <a:off x="7342591" y="2971251"/>
            <a:ext cx="502061" cy="471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800" dirty="0"/>
              <a:t>10 000</a:t>
            </a:r>
          </a:p>
        </p:txBody>
      </p:sp>
    </p:spTree>
    <p:extLst>
      <p:ext uri="{BB962C8B-B14F-4D97-AF65-F5344CB8AC3E}">
        <p14:creationId xmlns:p14="http://schemas.microsoft.com/office/powerpoint/2010/main" val="2447462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3883A89A-FE60-4DA4-96E8-D67B113E8A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86" y="1016960"/>
            <a:ext cx="7188994" cy="4052775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18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Machine tunnel longitudinal view </a:t>
            </a:r>
            <a:r>
              <a:rPr lang="en-US" sz="1050" u="sng" dirty="0"/>
              <a:t>(ttbar machine) </a:t>
            </a:r>
            <a:r>
              <a:rPr lang="en-US" sz="1200" u="sng" dirty="0"/>
              <a:t>option 1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EC08D9-CC0A-4A32-928A-E3A7AA01DEE8}"/>
              </a:ext>
            </a:extLst>
          </p:cNvPr>
          <p:cNvSpPr txBox="1"/>
          <p:nvPr/>
        </p:nvSpPr>
        <p:spPr>
          <a:xfrm>
            <a:off x="179236" y="654748"/>
            <a:ext cx="633725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e</a:t>
            </a:r>
            <a:r>
              <a:rPr lang="de-DE" sz="1200" baseline="30000" dirty="0"/>
              <a:t>+</a:t>
            </a:r>
            <a:r>
              <a:rPr lang="de-DE" sz="1200" dirty="0"/>
              <a:t>e</a:t>
            </a:r>
            <a:r>
              <a:rPr lang="de-DE" sz="1200" baseline="30000" dirty="0"/>
              <a:t>-</a:t>
            </a:r>
            <a:r>
              <a:rPr lang="de-DE" sz="1200" dirty="0"/>
              <a:t> quadrupoles 52 m, length 3.1 m.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200" dirty="0"/>
              <a:t>Distance between booster quadrupoles 52 m, length 1.5 m</a:t>
            </a:r>
            <a:r>
              <a:rPr lang="de-DE" sz="1400" dirty="0"/>
              <a:t>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8614402-7880-465A-AD71-4C1387EDBA93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764284B-85D1-4124-B60A-760CA427386E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590926BC-2B1D-4FAE-8FD0-A622B53BFF2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6300" y="359317"/>
            <a:ext cx="1615213" cy="1076238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B852090-39F1-4D77-8590-74D18619B762}"/>
              </a:ext>
            </a:extLst>
          </p:cNvPr>
          <p:cNvSpPr/>
          <p:nvPr/>
        </p:nvSpPr>
        <p:spPr>
          <a:xfrm>
            <a:off x="539552" y="3227587"/>
            <a:ext cx="16850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Bunker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(</a:t>
            </a:r>
            <a:r>
              <a:rPr lang="en-US" sz="1200" dirty="0" err="1">
                <a:solidFill>
                  <a:srgbClr val="FF0000"/>
                </a:solidFill>
              </a:rPr>
              <a:t>LxWxH</a:t>
            </a:r>
            <a:r>
              <a:rPr lang="en-US" sz="1200" dirty="0">
                <a:solidFill>
                  <a:srgbClr val="FF0000"/>
                </a:solidFill>
              </a:rPr>
              <a:t>=5x3x3 m)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4A3F1BE-2072-44CB-8944-4FF96672605F}"/>
              </a:ext>
            </a:extLst>
          </p:cNvPr>
          <p:cNvSpPr/>
          <p:nvPr/>
        </p:nvSpPr>
        <p:spPr>
          <a:xfrm>
            <a:off x="1182185" y="2489044"/>
            <a:ext cx="21254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Faraday cage </a:t>
            </a:r>
          </a:p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LxWxH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=10x2x2.5m)</a:t>
            </a:r>
            <a:endParaRPr lang="en-GB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937DFA3-D6DD-4007-91B3-94886B25462D}"/>
              </a:ext>
            </a:extLst>
          </p:cNvPr>
          <p:cNvCxnSpPr>
            <a:cxnSpLocks/>
          </p:cNvCxnSpPr>
          <p:nvPr/>
        </p:nvCxnSpPr>
        <p:spPr>
          <a:xfrm>
            <a:off x="2224629" y="3043347"/>
            <a:ext cx="454267" cy="499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BC3ABCC-DB57-4D9D-A15E-2796CAEE861A}"/>
              </a:ext>
            </a:extLst>
          </p:cNvPr>
          <p:cNvCxnSpPr>
            <a:cxnSpLocks/>
          </p:cNvCxnSpPr>
          <p:nvPr/>
        </p:nvCxnSpPr>
        <p:spPr>
          <a:xfrm>
            <a:off x="3851920" y="2098227"/>
            <a:ext cx="385081" cy="473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ED23C068-FB1B-475B-B0BF-2F824B082633}"/>
              </a:ext>
            </a:extLst>
          </p:cNvPr>
          <p:cNvSpPr/>
          <p:nvPr/>
        </p:nvSpPr>
        <p:spPr>
          <a:xfrm>
            <a:off x="2678896" y="1791205"/>
            <a:ext cx="24649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Klystron, circulator &amp; rack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A3BFC7A-60F2-418A-A4D2-A83B89FC1E82}"/>
              </a:ext>
            </a:extLst>
          </p:cNvPr>
          <p:cNvCxnSpPr/>
          <p:nvPr/>
        </p:nvCxnSpPr>
        <p:spPr>
          <a:xfrm flipH="1">
            <a:off x="1115616" y="3689252"/>
            <a:ext cx="66569" cy="482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5EFB6D4D-5B80-4251-B38D-1F713F1BD816}"/>
              </a:ext>
            </a:extLst>
          </p:cNvPr>
          <p:cNvSpPr/>
          <p:nvPr/>
        </p:nvSpPr>
        <p:spPr>
          <a:xfrm>
            <a:off x="2131286" y="4454144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4">
                    <a:lumMod val="75000"/>
                  </a:schemeClr>
                </a:solidFill>
              </a:rPr>
              <a:t>Booster 800 MHz Cryomodules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B6998D6-542E-4681-8ADC-6D8E3B4E7AF3}"/>
              </a:ext>
            </a:extLst>
          </p:cNvPr>
          <p:cNvSpPr/>
          <p:nvPr/>
        </p:nvSpPr>
        <p:spPr>
          <a:xfrm>
            <a:off x="4979767" y="2904847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Collider 800 MHz Cryomodules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1A8C971-5E9F-4474-A961-41938E17AEE8}"/>
              </a:ext>
            </a:extLst>
          </p:cNvPr>
          <p:cNvCxnSpPr>
            <a:cxnSpLocks/>
          </p:cNvCxnSpPr>
          <p:nvPr/>
        </p:nvCxnSpPr>
        <p:spPr>
          <a:xfrm flipH="1" flipV="1">
            <a:off x="5327137" y="2637951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99958D84-B507-4CF0-A3CC-6A1BBA7A284F}"/>
              </a:ext>
            </a:extLst>
          </p:cNvPr>
          <p:cNvCxnSpPr>
            <a:cxnSpLocks/>
          </p:cNvCxnSpPr>
          <p:nvPr/>
        </p:nvCxnSpPr>
        <p:spPr>
          <a:xfrm flipH="1" flipV="1">
            <a:off x="2538210" y="4142651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2393FFD-5C75-4A5D-8BF0-CEF12AFBCC33}"/>
              </a:ext>
            </a:extLst>
          </p:cNvPr>
          <p:cNvCxnSpPr>
            <a:cxnSpLocks/>
          </p:cNvCxnSpPr>
          <p:nvPr/>
        </p:nvCxnSpPr>
        <p:spPr>
          <a:xfrm flipH="1" flipV="1">
            <a:off x="4202618" y="3269147"/>
            <a:ext cx="281372" cy="2998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0A4DB3F3-C57A-420A-BA22-855383628F3F}"/>
              </a:ext>
            </a:extLst>
          </p:cNvPr>
          <p:cNvSpPr/>
          <p:nvPr/>
        </p:nvSpPr>
        <p:spPr>
          <a:xfrm>
            <a:off x="4044460" y="3594505"/>
            <a:ext cx="23527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996633"/>
                </a:solidFill>
              </a:rPr>
              <a:t>Quadrupole magnets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CA7FC9B0-F03E-4003-9FC8-603DC052458C}"/>
              </a:ext>
            </a:extLst>
          </p:cNvPr>
          <p:cNvSpPr/>
          <p:nvPr/>
        </p:nvSpPr>
        <p:spPr>
          <a:xfrm>
            <a:off x="189846" y="1278044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/>
              <a:t>800 MHz cryomodules (ø 1.09 m x 7.5 m), half RF LSS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25 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+</a:t>
            </a:r>
            <a:r>
              <a:rPr lang="de-DE" sz="1200" dirty="0">
                <a:solidFill>
                  <a:srgbClr val="FF0000"/>
                </a:solidFill>
              </a:rPr>
              <a:t>e</a:t>
            </a:r>
            <a:r>
              <a:rPr lang="de-DE" sz="1200" baseline="30000" dirty="0">
                <a:solidFill>
                  <a:srgbClr val="FF0000"/>
                </a:solidFill>
              </a:rPr>
              <a:t>-</a:t>
            </a:r>
            <a:r>
              <a:rPr lang="en-US" sz="1200" dirty="0"/>
              <a:t> CM + 31 </a:t>
            </a:r>
            <a:r>
              <a:rPr lang="en-US" sz="1200" dirty="0">
                <a:solidFill>
                  <a:srgbClr val="00B050"/>
                </a:solidFill>
              </a:rPr>
              <a:t>booster</a:t>
            </a:r>
            <a:r>
              <a:rPr lang="en-US" sz="1200" dirty="0"/>
              <a:t> CM = 56 CM (543,2 m)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sz="1200" dirty="0"/>
              <a:t> 112 klystrons</a:t>
            </a:r>
            <a:endParaRPr lang="en-US" sz="1200" u="sng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3162F1A-55CE-4841-B844-C31FBCED5D3F}"/>
              </a:ext>
            </a:extLst>
          </p:cNvPr>
          <p:cNvCxnSpPr>
            <a:cxnSpLocks/>
          </p:cNvCxnSpPr>
          <p:nvPr/>
        </p:nvCxnSpPr>
        <p:spPr>
          <a:xfrm>
            <a:off x="467544" y="4574089"/>
            <a:ext cx="0" cy="520254"/>
          </a:xfrm>
          <a:prstGeom prst="line">
            <a:avLst/>
          </a:prstGeom>
          <a:ln w="1905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BEDDDA-DBD7-4969-8983-B324DFA766D0}"/>
              </a:ext>
            </a:extLst>
          </p:cNvPr>
          <p:cNvCxnSpPr>
            <a:cxnSpLocks/>
          </p:cNvCxnSpPr>
          <p:nvPr/>
        </p:nvCxnSpPr>
        <p:spPr>
          <a:xfrm flipH="1">
            <a:off x="467544" y="5006922"/>
            <a:ext cx="137377" cy="87421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3F840E5-F5E7-436E-A1B8-876C619C0424}"/>
              </a:ext>
            </a:extLst>
          </p:cNvPr>
          <p:cNvSpPr/>
          <p:nvPr/>
        </p:nvSpPr>
        <p:spPr>
          <a:xfrm>
            <a:off x="323528" y="4315644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1489276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0B1292-7477-41DE-A2FC-9C6299F038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06" t="1894" r="7162" b="1434"/>
          <a:stretch/>
        </p:blipFill>
        <p:spPr>
          <a:xfrm>
            <a:off x="748667" y="318964"/>
            <a:ext cx="7062924" cy="4815579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19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</a:t>
            </a:r>
            <a:r>
              <a:rPr lang="en-US" sz="1600" u="sng" dirty="0"/>
              <a:t>option 1</a:t>
            </a:r>
            <a:endParaRPr lang="en-US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C26544CF-50B0-4CC5-84C4-851AB979BE17}"/>
              </a:ext>
            </a:extLst>
          </p:cNvPr>
          <p:cNvSpPr txBox="1"/>
          <p:nvPr/>
        </p:nvSpPr>
        <p:spPr>
          <a:xfrm>
            <a:off x="3638525" y="4519336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5EDD53B-AE65-4A7B-8452-47FE4B54B609}"/>
              </a:ext>
            </a:extLst>
          </p:cNvPr>
          <p:cNvCxnSpPr>
            <a:cxnSpLocks/>
          </p:cNvCxnSpPr>
          <p:nvPr/>
        </p:nvCxnSpPr>
        <p:spPr>
          <a:xfrm flipH="1" flipV="1">
            <a:off x="3203005" y="3987053"/>
            <a:ext cx="638418" cy="552097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C64E85C7-EF8C-4817-B2AC-2834AB7C8E27}"/>
              </a:ext>
            </a:extLst>
          </p:cNvPr>
          <p:cNvCxnSpPr>
            <a:cxnSpLocks/>
          </p:cNvCxnSpPr>
          <p:nvPr/>
        </p:nvCxnSpPr>
        <p:spPr>
          <a:xfrm>
            <a:off x="6399662" y="994736"/>
            <a:ext cx="435444" cy="303096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F42B66BE-4814-4AC7-B6C8-99D1FDE3A753}"/>
              </a:ext>
            </a:extLst>
          </p:cNvPr>
          <p:cNvCxnSpPr>
            <a:cxnSpLocks/>
          </p:cNvCxnSpPr>
          <p:nvPr/>
        </p:nvCxnSpPr>
        <p:spPr>
          <a:xfrm>
            <a:off x="2314848" y="3446512"/>
            <a:ext cx="459035" cy="508191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7BE8E54-95B2-456C-A5D3-0F671E7D8C37}"/>
              </a:ext>
            </a:extLst>
          </p:cNvPr>
          <p:cNvSpPr txBox="1"/>
          <p:nvPr/>
        </p:nvSpPr>
        <p:spPr>
          <a:xfrm>
            <a:off x="1512045" y="3131049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84DDA87-7274-45A9-8CA2-C1FE865B5E01}"/>
              </a:ext>
            </a:extLst>
          </p:cNvPr>
          <p:cNvSpPr/>
          <p:nvPr/>
        </p:nvSpPr>
        <p:spPr>
          <a:xfrm>
            <a:off x="6893024" y="468052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57E278D-1F68-4F2E-A475-EB8049BA3814}"/>
              </a:ext>
            </a:extLst>
          </p:cNvPr>
          <p:cNvCxnSpPr>
            <a:cxnSpLocks/>
          </p:cNvCxnSpPr>
          <p:nvPr/>
        </p:nvCxnSpPr>
        <p:spPr>
          <a:xfrm flipH="1" flipV="1">
            <a:off x="2556468" y="4268628"/>
            <a:ext cx="705800" cy="56867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39C58BE-B10E-4563-8183-34FEDFACC7FB}"/>
              </a:ext>
            </a:extLst>
          </p:cNvPr>
          <p:cNvSpPr txBox="1"/>
          <p:nvPr/>
        </p:nvSpPr>
        <p:spPr>
          <a:xfrm>
            <a:off x="5483604" y="676471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A27BB45B-2583-4016-843E-105A6C8BFCAC}"/>
              </a:ext>
            </a:extLst>
          </p:cNvPr>
          <p:cNvCxnSpPr>
            <a:cxnSpLocks/>
          </p:cNvCxnSpPr>
          <p:nvPr/>
        </p:nvCxnSpPr>
        <p:spPr>
          <a:xfrm flipH="1" flipV="1">
            <a:off x="6946249" y="2259625"/>
            <a:ext cx="373601" cy="545221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A2781B7-F8E7-4869-805D-5DC11900542C}"/>
              </a:ext>
            </a:extLst>
          </p:cNvPr>
          <p:cNvSpPr txBox="1"/>
          <p:nvPr/>
        </p:nvSpPr>
        <p:spPr>
          <a:xfrm>
            <a:off x="6936327" y="2846811"/>
            <a:ext cx="1233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E7A99"/>
                </a:solidFill>
              </a:rPr>
              <a:t>Service Cavern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91AC4A3-B125-42C3-97A6-579AA859F2B9}"/>
              </a:ext>
            </a:extLst>
          </p:cNvPr>
          <p:cNvSpPr txBox="1"/>
          <p:nvPr/>
        </p:nvSpPr>
        <p:spPr>
          <a:xfrm>
            <a:off x="2666814" y="4837305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1705F1F-C6A9-4658-A637-339E4FACE206}"/>
              </a:ext>
            </a:extLst>
          </p:cNvPr>
          <p:cNvSpPr txBox="1"/>
          <p:nvPr/>
        </p:nvSpPr>
        <p:spPr>
          <a:xfrm>
            <a:off x="7284525" y="2305501"/>
            <a:ext cx="20913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4E9D"/>
                </a:solidFill>
              </a:rPr>
              <a:t>Connection Tunnel </a:t>
            </a:r>
          </a:p>
          <a:p>
            <a:r>
              <a:rPr lang="en-GB" sz="1200" dirty="0">
                <a:solidFill>
                  <a:srgbClr val="004E9D"/>
                </a:solidFill>
              </a:rPr>
              <a:t>(Cavern/Machine Tunnel)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565EE354-97AA-4457-8047-3214E5692533}"/>
              </a:ext>
            </a:extLst>
          </p:cNvPr>
          <p:cNvCxnSpPr>
            <a:cxnSpLocks/>
          </p:cNvCxnSpPr>
          <p:nvPr/>
        </p:nvCxnSpPr>
        <p:spPr>
          <a:xfrm flipH="1" flipV="1">
            <a:off x="7251388" y="1939382"/>
            <a:ext cx="346842" cy="435547"/>
          </a:xfrm>
          <a:prstGeom prst="straightConnector1">
            <a:avLst/>
          </a:prstGeom>
          <a:ln w="19050">
            <a:solidFill>
              <a:srgbClr val="00468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2E11685-DF45-4BD4-9477-19B91CF8B7B9}"/>
              </a:ext>
            </a:extLst>
          </p:cNvPr>
          <p:cNvSpPr txBox="1"/>
          <p:nvPr/>
        </p:nvSpPr>
        <p:spPr>
          <a:xfrm>
            <a:off x="663575" y="2338620"/>
            <a:ext cx="32283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Connection Tunnel (Cavern/Klystron Gallery)</a:t>
            </a:r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BC3F6174-BA44-48E7-A288-2DA3F532FC73}"/>
              </a:ext>
            </a:extLst>
          </p:cNvPr>
          <p:cNvCxnSpPr>
            <a:cxnSpLocks/>
          </p:cNvCxnSpPr>
          <p:nvPr/>
        </p:nvCxnSpPr>
        <p:spPr>
          <a:xfrm>
            <a:off x="3123453" y="2671269"/>
            <a:ext cx="710198" cy="618804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B9376131-E978-4DD2-815F-A14E6B18CCCA}"/>
              </a:ext>
            </a:extLst>
          </p:cNvPr>
          <p:cNvCxnSpPr>
            <a:cxnSpLocks/>
          </p:cNvCxnSpPr>
          <p:nvPr/>
        </p:nvCxnSpPr>
        <p:spPr>
          <a:xfrm>
            <a:off x="1741011" y="4132042"/>
            <a:ext cx="365705" cy="2297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271CF87A-7032-47B1-BCF9-BA4205D2A1A6}"/>
              </a:ext>
            </a:extLst>
          </p:cNvPr>
          <p:cNvSpPr txBox="1"/>
          <p:nvPr/>
        </p:nvSpPr>
        <p:spPr>
          <a:xfrm>
            <a:off x="381571" y="3838638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5 Evacuation staircase</a:t>
            </a:r>
          </a:p>
          <a:p>
            <a:pPr algn="ctr"/>
            <a:r>
              <a:rPr lang="en-GB" sz="1200" dirty="0"/>
              <a:t>(each 220 m) 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A4D428CE-7CE1-4D35-9392-373318C5589C}"/>
              </a:ext>
            </a:extLst>
          </p:cNvPr>
          <p:cNvSpPr txBox="1"/>
          <p:nvPr/>
        </p:nvSpPr>
        <p:spPr>
          <a:xfrm>
            <a:off x="7884368" y="4634043"/>
            <a:ext cx="12077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1F10FE01-6A48-4229-9AD4-C43C956AA935}"/>
              </a:ext>
            </a:extLst>
          </p:cNvPr>
          <p:cNvCxnSpPr>
            <a:cxnSpLocks/>
          </p:cNvCxnSpPr>
          <p:nvPr/>
        </p:nvCxnSpPr>
        <p:spPr>
          <a:xfrm>
            <a:off x="8157713" y="5069735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8B38D79D-29DE-48D6-A6F0-45C78F0667B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16300" y="359317"/>
            <a:ext cx="1615213" cy="1076238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46866F6-8893-44D3-99D3-35EDADB8BA9D}"/>
              </a:ext>
            </a:extLst>
          </p:cNvPr>
          <p:cNvCxnSpPr>
            <a:cxnSpLocks/>
          </p:cNvCxnSpPr>
          <p:nvPr/>
        </p:nvCxnSpPr>
        <p:spPr>
          <a:xfrm flipH="1" flipV="1">
            <a:off x="3671033" y="3950659"/>
            <a:ext cx="366463" cy="314272"/>
          </a:xfrm>
          <a:prstGeom prst="straightConnector1">
            <a:avLst/>
          </a:prstGeom>
          <a:ln w="19050">
            <a:solidFill>
              <a:srgbClr val="78A4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3ADB83AA-1729-4DFC-BB5E-DDA7F45932CC}"/>
              </a:ext>
            </a:extLst>
          </p:cNvPr>
          <p:cNvSpPr txBox="1"/>
          <p:nvPr/>
        </p:nvSpPr>
        <p:spPr>
          <a:xfrm>
            <a:off x="4026208" y="4124269"/>
            <a:ext cx="1156086" cy="30008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5D7F78"/>
                </a:solidFill>
              </a:rPr>
              <a:t>Cryo</a:t>
            </a:r>
            <a:r>
              <a:rPr lang="en-GB" dirty="0">
                <a:solidFill>
                  <a:srgbClr val="5D7F78"/>
                </a:solidFill>
              </a:rPr>
              <a:t> Cavern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6474247-24D9-4809-B700-28FF758022D4}"/>
              </a:ext>
            </a:extLst>
          </p:cNvPr>
          <p:cNvSpPr txBox="1"/>
          <p:nvPr/>
        </p:nvSpPr>
        <p:spPr>
          <a:xfrm>
            <a:off x="5374001" y="3595692"/>
            <a:ext cx="250260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49625D"/>
                </a:solidFill>
              </a:rPr>
              <a:t>Connection Tunnel </a:t>
            </a:r>
          </a:p>
          <a:p>
            <a:r>
              <a:rPr lang="en-GB" dirty="0">
                <a:solidFill>
                  <a:srgbClr val="49625D"/>
                </a:solidFill>
              </a:rPr>
              <a:t>(Service Cavern/</a:t>
            </a:r>
            <a:r>
              <a:rPr lang="en-GB" dirty="0" err="1">
                <a:solidFill>
                  <a:srgbClr val="49625D"/>
                </a:solidFill>
              </a:rPr>
              <a:t>Cryo</a:t>
            </a:r>
            <a:r>
              <a:rPr lang="en-GB" dirty="0">
                <a:solidFill>
                  <a:srgbClr val="49625D"/>
                </a:solidFill>
              </a:rPr>
              <a:t> Cavern)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A8C6B48-CEA7-4EF3-9B26-F7DB1ADEA2E6}"/>
              </a:ext>
            </a:extLst>
          </p:cNvPr>
          <p:cNvCxnSpPr>
            <a:cxnSpLocks/>
          </p:cNvCxnSpPr>
          <p:nvPr/>
        </p:nvCxnSpPr>
        <p:spPr>
          <a:xfrm flipH="1" flipV="1">
            <a:off x="4974200" y="3310425"/>
            <a:ext cx="399801" cy="342769"/>
          </a:xfrm>
          <a:prstGeom prst="straightConnector1">
            <a:avLst/>
          </a:prstGeom>
          <a:ln w="19050">
            <a:solidFill>
              <a:srgbClr val="78A49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83DD76F1-5E5F-427B-99D0-0B873648C1D4}"/>
              </a:ext>
            </a:extLst>
          </p:cNvPr>
          <p:cNvSpPr txBox="1"/>
          <p:nvPr/>
        </p:nvSpPr>
        <p:spPr>
          <a:xfrm>
            <a:off x="7638497" y="1872796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CBDC651-62D3-48D4-9A12-864BDA14C56F}"/>
              </a:ext>
            </a:extLst>
          </p:cNvPr>
          <p:cNvCxnSpPr>
            <a:cxnSpLocks/>
          </p:cNvCxnSpPr>
          <p:nvPr/>
        </p:nvCxnSpPr>
        <p:spPr>
          <a:xfrm flipH="1" flipV="1">
            <a:off x="7534936" y="1713805"/>
            <a:ext cx="216050" cy="225577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5C1F817-BF1E-4DED-B4E4-42C293D441B6}"/>
              </a:ext>
            </a:extLst>
          </p:cNvPr>
          <p:cNvSpPr txBox="1"/>
          <p:nvPr/>
        </p:nvSpPr>
        <p:spPr>
          <a:xfrm>
            <a:off x="2414349" y="1594991"/>
            <a:ext cx="36183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A3A3"/>
                </a:solidFill>
              </a:rPr>
              <a:t>Connection Tunnel (Cavern/Klystron Gallery)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9DA2127-D99F-4123-AE6F-9180AFB0996D}"/>
              </a:ext>
            </a:extLst>
          </p:cNvPr>
          <p:cNvCxnSpPr>
            <a:cxnSpLocks/>
          </p:cNvCxnSpPr>
          <p:nvPr/>
        </p:nvCxnSpPr>
        <p:spPr>
          <a:xfrm>
            <a:off x="5307553" y="1920808"/>
            <a:ext cx="717380" cy="400731"/>
          </a:xfrm>
          <a:prstGeom prst="straightConnector1">
            <a:avLst/>
          </a:prstGeom>
          <a:ln w="19050">
            <a:solidFill>
              <a:srgbClr val="03D8D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82C0359-3EA1-439C-B1A3-CACEE53CE48A}"/>
              </a:ext>
            </a:extLst>
          </p:cNvPr>
          <p:cNvCxnSpPr>
            <a:cxnSpLocks/>
          </p:cNvCxnSpPr>
          <p:nvPr/>
        </p:nvCxnSpPr>
        <p:spPr>
          <a:xfrm>
            <a:off x="3159235" y="3427551"/>
            <a:ext cx="20907" cy="453393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CBB5A9EA-99F3-46ED-916A-459A7BAAD250}"/>
              </a:ext>
            </a:extLst>
          </p:cNvPr>
          <p:cNvSpPr/>
          <p:nvPr/>
        </p:nvSpPr>
        <p:spPr>
          <a:xfrm>
            <a:off x="3013106" y="3177345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IP</a:t>
            </a:r>
          </a:p>
        </p:txBody>
      </p:sp>
    </p:spTree>
    <p:extLst>
      <p:ext uri="{BB962C8B-B14F-4D97-AF65-F5344CB8AC3E}">
        <p14:creationId xmlns:p14="http://schemas.microsoft.com/office/powerpoint/2010/main" val="18557279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20238"/>
            <a:ext cx="4929911" cy="4625839"/>
          </a:xfrm>
        </p:spPr>
        <p:txBody>
          <a:bodyPr rtlCol="0">
            <a:normAutofit fontScale="25000" lnSpcReduction="20000"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5200" dirty="0"/>
              <a:t>    </a:t>
            </a:r>
            <a:r>
              <a:rPr lang="en-US" sz="5200" u="sng" dirty="0"/>
              <a:t>FCC-</a:t>
            </a:r>
            <a:r>
              <a:rPr lang="en-US" sz="5200" u="sng" dirty="0" err="1"/>
              <a:t>ee</a:t>
            </a:r>
            <a:r>
              <a:rPr lang="en-US" sz="5200" u="sng" dirty="0"/>
              <a:t> Underground Structure Overview</a:t>
            </a:r>
          </a:p>
          <a:p>
            <a:pPr marL="0" lvl="1">
              <a:spcBef>
                <a:spcPts val="500"/>
              </a:spcBef>
              <a:defRPr/>
            </a:pPr>
            <a:r>
              <a:rPr lang="en-US" sz="5200" dirty="0"/>
              <a:t> </a:t>
            </a:r>
          </a:p>
          <a:p>
            <a:pPr marL="0" lvl="1" indent="177800">
              <a:spcBef>
                <a:spcPts val="500"/>
              </a:spcBef>
              <a:defRPr/>
            </a:pPr>
            <a:r>
              <a:rPr lang="en-US" sz="5200" u="sng" dirty="0"/>
              <a:t>FCC-</a:t>
            </a:r>
            <a:r>
              <a:rPr lang="en-US" sz="5200" u="sng" dirty="0" err="1"/>
              <a:t>ee</a:t>
            </a:r>
            <a:r>
              <a:rPr lang="en-US" sz="5200" u="sng" dirty="0"/>
              <a:t> Machine tunnel Layout</a:t>
            </a:r>
          </a:p>
          <a:p>
            <a:pPr marL="0" lvl="1" fontAlgn="auto">
              <a:spcBef>
                <a:spcPts val="500"/>
              </a:spcBef>
              <a:spcAft>
                <a:spcPts val="0"/>
              </a:spcAft>
              <a:defRPr/>
            </a:pPr>
            <a:endParaRPr lang="en-US" sz="5200" dirty="0"/>
          </a:p>
          <a:p>
            <a:pPr marL="0" lvl="1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n-US" sz="5200" dirty="0"/>
              <a:t>    </a:t>
            </a:r>
            <a:r>
              <a:rPr lang="en-US" sz="5200" u="sng" dirty="0"/>
              <a:t>FCC-</a:t>
            </a:r>
            <a:r>
              <a:rPr lang="en-US" sz="5200" u="sng" dirty="0" err="1"/>
              <a:t>ee</a:t>
            </a:r>
            <a:r>
              <a:rPr lang="en-US" sz="5200" u="sng" dirty="0"/>
              <a:t> RF/Cryogenic Layout</a:t>
            </a:r>
          </a:p>
          <a:p>
            <a:pPr marL="989013" lvl="2" indent="-187325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RF/Cryogenic Layout point L</a:t>
            </a:r>
          </a:p>
          <a:p>
            <a:pPr marL="801688" lvl="2">
              <a:spcBef>
                <a:spcPts val="500"/>
              </a:spcBef>
              <a:defRPr/>
            </a:pPr>
            <a:endParaRPr lang="de-DE" sz="2500" i="1" dirty="0"/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de-DE" sz="5200" b="0" dirty="0"/>
              <a:t>    </a:t>
            </a:r>
            <a:r>
              <a:rPr lang="de-DE" sz="5200" b="0" u="sng" dirty="0"/>
              <a:t>FCC-ee </a:t>
            </a:r>
            <a:r>
              <a:rPr lang="en-US" sz="5200" b="0" u="sng" dirty="0"/>
              <a:t>Underground Structure point L</a:t>
            </a:r>
          </a:p>
          <a:p>
            <a:pPr marL="989013" lvl="2" indent="-187325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RF Machine tunnel cross sections 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Klystron Gallery cross sections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Undergeound structure Isometric views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4300" i="1" dirty="0"/>
          </a:p>
          <a:p>
            <a:pPr marL="0" lvl="1" indent="177800" fontAlgn="auto">
              <a:spcBef>
                <a:spcPts val="500"/>
              </a:spcBef>
              <a:spcAft>
                <a:spcPts val="0"/>
              </a:spcAft>
              <a:defRPr/>
            </a:pPr>
            <a:r>
              <a:rPr lang="en-US" sz="5200" u="sng" dirty="0"/>
              <a:t>FCC-</a:t>
            </a:r>
            <a:r>
              <a:rPr lang="en-US" sz="5200" u="sng" dirty="0" err="1"/>
              <a:t>ee</a:t>
            </a:r>
            <a:r>
              <a:rPr lang="en-US" sz="5200" u="sng" dirty="0"/>
              <a:t> RF/Cryogenic Layout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RF/Cryogenic Layout point H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en-US" sz="2500" b="0" dirty="0"/>
          </a:p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defRPr/>
            </a:pPr>
            <a:r>
              <a:rPr lang="de-DE" sz="5200" b="0" dirty="0"/>
              <a:t>    </a:t>
            </a:r>
            <a:r>
              <a:rPr lang="de-DE" sz="5200" b="0" u="sng" dirty="0"/>
              <a:t>FCC-ee </a:t>
            </a:r>
            <a:r>
              <a:rPr lang="en-US" sz="5200" b="0" u="sng" dirty="0"/>
              <a:t>Underground Structure point H</a:t>
            </a:r>
          </a:p>
          <a:p>
            <a:pPr marL="989013" lvl="2" indent="-187325" fontAlgn="auto"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RF Machine tunnel cross sections 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Klystron Gallery cross sections</a:t>
            </a:r>
          </a:p>
          <a:p>
            <a:pPr marL="989013" lvl="2" indent="-187325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4300" i="1" dirty="0"/>
              <a:t>FCC-ee Undergeound structure Isometric views </a:t>
            </a:r>
            <a:endParaRPr lang="en-US" sz="4300" b="0" dirty="0"/>
          </a:p>
          <a:p>
            <a:pPr marL="541338" indent="-187325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/>
          </a:p>
          <a:p>
            <a:pPr marL="541338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de-DE" sz="1800" i="1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18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20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15273" y="411510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Conclusion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81BA83E-054A-44A2-9F1B-5BFDF9179B6E}"/>
              </a:ext>
            </a:extLst>
          </p:cNvPr>
          <p:cNvSpPr txBox="1"/>
          <p:nvPr/>
        </p:nvSpPr>
        <p:spPr>
          <a:xfrm>
            <a:off x="251520" y="673844"/>
            <a:ext cx="8676456" cy="9618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Z, W, H and ttbar machine all 400MHz Cryomodules will be housed at point L 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Z, W, H machine all 800MHz Cryomodules will be housed at point L 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ttbar machine 800MHz Cryomodules will be divided into point L and point H.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F5138F-57A6-4909-960D-6D46FFD221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926417"/>
              </p:ext>
            </p:extLst>
          </p:nvPr>
        </p:nvGraphicFramePr>
        <p:xfrm>
          <a:off x="1056284" y="1707654"/>
          <a:ext cx="6684065" cy="2072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6813">
                  <a:extLst>
                    <a:ext uri="{9D8B030D-6E8A-4147-A177-3AD203B41FA5}">
                      <a16:colId xmlns:a16="http://schemas.microsoft.com/office/drawing/2014/main" val="2542230621"/>
                    </a:ext>
                  </a:extLst>
                </a:gridCol>
                <a:gridCol w="1336813">
                  <a:extLst>
                    <a:ext uri="{9D8B030D-6E8A-4147-A177-3AD203B41FA5}">
                      <a16:colId xmlns:a16="http://schemas.microsoft.com/office/drawing/2014/main" val="2092371063"/>
                    </a:ext>
                  </a:extLst>
                </a:gridCol>
                <a:gridCol w="1336813">
                  <a:extLst>
                    <a:ext uri="{9D8B030D-6E8A-4147-A177-3AD203B41FA5}">
                      <a16:colId xmlns:a16="http://schemas.microsoft.com/office/drawing/2014/main" val="3023108375"/>
                    </a:ext>
                  </a:extLst>
                </a:gridCol>
                <a:gridCol w="1336813">
                  <a:extLst>
                    <a:ext uri="{9D8B030D-6E8A-4147-A177-3AD203B41FA5}">
                      <a16:colId xmlns:a16="http://schemas.microsoft.com/office/drawing/2014/main" val="3128568266"/>
                    </a:ext>
                  </a:extLst>
                </a:gridCol>
                <a:gridCol w="1336813">
                  <a:extLst>
                    <a:ext uri="{9D8B030D-6E8A-4147-A177-3AD203B41FA5}">
                      <a16:colId xmlns:a16="http://schemas.microsoft.com/office/drawing/2014/main" val="3549898616"/>
                    </a:ext>
                  </a:extLst>
                </a:gridCol>
              </a:tblGrid>
              <a:tr h="335267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Point L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Point 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092392"/>
                  </a:ext>
                </a:extLst>
              </a:tr>
              <a:tr h="33526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400 MHz 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800 MHz 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dirty="0"/>
                        <a:t>400 MHz 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800 MHz CMs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594694"/>
                  </a:ext>
                </a:extLst>
              </a:tr>
              <a:tr h="335267">
                <a:tc>
                  <a:txBody>
                    <a:bodyPr/>
                    <a:lstStyle/>
                    <a:p>
                      <a:r>
                        <a:rPr lang="en-GB" dirty="0"/>
                        <a:t>Z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2K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GB" sz="3200" dirty="0"/>
                        <a:t>NO CMs</a:t>
                      </a: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dirty="0"/>
                        <a:t>NO CMs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415624"/>
                  </a:ext>
                </a:extLst>
              </a:tr>
              <a:tr h="335267">
                <a:tc>
                  <a:txBody>
                    <a:bodyPr/>
                    <a:lstStyle/>
                    <a:p>
                      <a:r>
                        <a:rPr lang="en-GB" dirty="0"/>
                        <a:t>W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2K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574335"/>
                  </a:ext>
                </a:extLst>
              </a:tr>
              <a:tr h="335267">
                <a:tc>
                  <a:txBody>
                    <a:bodyPr/>
                    <a:lstStyle/>
                    <a:p>
                      <a:r>
                        <a:rPr lang="en-GB" dirty="0"/>
                        <a:t>H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2K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285082"/>
                  </a:ext>
                </a:extLst>
              </a:tr>
              <a:tr h="335267">
                <a:tc>
                  <a:txBody>
                    <a:bodyPr/>
                    <a:lstStyle/>
                    <a:p>
                      <a:r>
                        <a:rPr lang="en-GB" dirty="0"/>
                        <a:t>ttbar machine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4.5K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2K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833410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6B32178-90B9-4F61-BAA5-43307E0F07F0}"/>
              </a:ext>
            </a:extLst>
          </p:cNvPr>
          <p:cNvSpPr txBox="1"/>
          <p:nvPr/>
        </p:nvSpPr>
        <p:spPr>
          <a:xfrm>
            <a:off x="251520" y="3825210"/>
            <a:ext cx="867645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RF machine tunnel will be 6m in diameter compared to machine tunnel in the regular arcs and other TLSS</a:t>
            </a:r>
          </a:p>
          <a:p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study of RF scenarios and stages, selection of cavities and location of cryomodule, RF frequency and cryogenic temperature continue.</a:t>
            </a:r>
          </a:p>
          <a:p>
            <a:endParaRPr lang="en-GB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Further work on the underground structure at point H with a view to deepening the needs in certain areas.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4004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Textfeld 4">
            <a:extLst>
              <a:ext uri="{FF2B5EF4-FFF2-40B4-BE49-F238E27FC236}">
                <a16:creationId xmlns:a16="http://schemas.microsoft.com/office/drawing/2014/main" id="{362BCAF6-DE62-4CB5-BD96-B1D801447A4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3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DA96478-02FA-4E79-9A8E-176501F9CF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43" y="463858"/>
            <a:ext cx="7085721" cy="46982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03D6F2-0C73-4971-95E9-40B039DCA72D}"/>
              </a:ext>
            </a:extLst>
          </p:cNvPr>
          <p:cNvSpPr txBox="1"/>
          <p:nvPr/>
        </p:nvSpPr>
        <p:spPr>
          <a:xfrm>
            <a:off x="7178756" y="445257"/>
            <a:ext cx="187220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Only schematic, and not to scale.</a:t>
            </a:r>
            <a:endParaRPr lang="de-CH" sz="1600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8F23F24D-DD65-4D7D-A06A-CFDF34F1BA0D}"/>
              </a:ext>
            </a:extLst>
          </p:cNvPr>
          <p:cNvSpPr txBox="1"/>
          <p:nvPr/>
        </p:nvSpPr>
        <p:spPr>
          <a:xfrm>
            <a:off x="25683" y="4768279"/>
            <a:ext cx="3020648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/>
              <a:t>Courtesy </a:t>
            </a:r>
            <a:r>
              <a:rPr lang="en-GB" sz="1400" dirty="0"/>
              <a:t>A. </a:t>
            </a:r>
            <a:r>
              <a:rPr lang="en-GB" sz="1400" dirty="0" err="1"/>
              <a:t>Navascues</a:t>
            </a:r>
            <a:r>
              <a:rPr lang="en-GB" sz="1400" dirty="0"/>
              <a:t> </a:t>
            </a:r>
            <a:r>
              <a:rPr lang="en-GB" sz="1400" dirty="0" err="1"/>
              <a:t>Cornago</a:t>
            </a:r>
            <a:r>
              <a:rPr lang="en-GB" sz="1400" dirty="0"/>
              <a:t> </a:t>
            </a:r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Overview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8397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4</a:t>
            </a:fld>
            <a:endParaRPr lang="de-AT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FCF82EB2-36E1-4557-867F-5951EA20C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  <a:p>
            <a:pPr marL="0" indent="354013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B0304FD7-2B0B-46A0-9E19-7254D6906D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3" t="10588" r="33463" b="6205"/>
          <a:stretch/>
        </p:blipFill>
        <p:spPr>
          <a:xfrm>
            <a:off x="5322466" y="816989"/>
            <a:ext cx="3761434" cy="38591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7D2DAA-016B-4370-A245-FAB21EF02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21" y="3574513"/>
            <a:ext cx="2014507" cy="147156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8ADAD0-5FD4-4FF0-BBC0-0C206BA0C79B}"/>
              </a:ext>
            </a:extLst>
          </p:cNvPr>
          <p:cNvSpPr txBox="1"/>
          <p:nvPr/>
        </p:nvSpPr>
        <p:spPr>
          <a:xfrm>
            <a:off x="2347568" y="3913230"/>
            <a:ext cx="3258108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Main cross section as for FCC-hh</a:t>
            </a:r>
          </a:p>
          <a:p>
            <a:r>
              <a:rPr lang="de-DE" dirty="0"/>
              <a:t>Main ring below of booster ring </a:t>
            </a:r>
          </a:p>
          <a:p>
            <a:r>
              <a:rPr lang="de-DE" dirty="0"/>
              <a:t>Main ring and booster ring 1.3 m distant </a:t>
            </a:r>
          </a:p>
          <a:p>
            <a:r>
              <a:rPr lang="de-DE" dirty="0"/>
              <a:t>Water distribution changed</a:t>
            </a:r>
            <a:endParaRPr lang="de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7484E9-1AAB-4FA3-B21A-4336A5DFF565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2772A1F-6722-46F8-A87D-B0F61858AC25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Picture 124">
            <a:extLst>
              <a:ext uri="{FF2B5EF4-FFF2-40B4-BE49-F238E27FC236}">
                <a16:creationId xmlns:a16="http://schemas.microsoft.com/office/drawing/2014/main" id="{A18ED1D0-82F8-4A96-9143-6686D644726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36472" y="652528"/>
            <a:ext cx="6060600" cy="3101678"/>
          </a:xfrm>
          <a:prstGeom prst="rect">
            <a:avLst/>
          </a:prstGeom>
        </p:spPr>
      </p:pic>
      <p:sp>
        <p:nvSpPr>
          <p:cNvPr id="127" name="TextBox 126">
            <a:extLst>
              <a:ext uri="{FF2B5EF4-FFF2-40B4-BE49-F238E27FC236}">
                <a16:creationId xmlns:a16="http://schemas.microsoft.com/office/drawing/2014/main" id="{9535205A-43DC-42FE-A839-EE2AB4C16197}"/>
              </a:ext>
            </a:extLst>
          </p:cNvPr>
          <p:cNvSpPr txBox="1"/>
          <p:nvPr/>
        </p:nvSpPr>
        <p:spPr>
          <a:xfrm>
            <a:off x="6233388" y="535471"/>
            <a:ext cx="2689478" cy="30008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u="sng" dirty="0"/>
              <a:t>Machine tunnel 5.5m in diameter </a:t>
            </a:r>
          </a:p>
        </p:txBody>
      </p:sp>
    </p:spTree>
    <p:extLst>
      <p:ext uri="{BB962C8B-B14F-4D97-AF65-F5344CB8AC3E}">
        <p14:creationId xmlns:p14="http://schemas.microsoft.com/office/powerpoint/2010/main" val="2966474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5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Integration of FCC-</a:t>
            </a:r>
            <a:r>
              <a:rPr lang="en-US" sz="2000" u="sng" dirty="0" err="1"/>
              <a:t>ee</a:t>
            </a:r>
            <a:r>
              <a:rPr lang="en-US" sz="2000" u="sng" dirty="0"/>
              <a:t> machine elements (regular arc)</a:t>
            </a:r>
            <a:endParaRPr lang="en-US" sz="2000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10BC2894-B3BE-4314-8F79-F124C651AB4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9" r="18398"/>
          <a:stretch/>
        </p:blipFill>
        <p:spPr>
          <a:xfrm>
            <a:off x="467544" y="1152128"/>
            <a:ext cx="3685353" cy="3507854"/>
          </a:xfrm>
          <a:prstGeom prst="rect">
            <a:avLst/>
          </a:prstGeom>
        </p:spPr>
      </p:pic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CC108897-1F64-4A0F-BE58-C4C4AB8691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14" r="18397" b="4176"/>
          <a:stretch/>
        </p:blipFill>
        <p:spPr>
          <a:xfrm>
            <a:off x="4781076" y="1046720"/>
            <a:ext cx="3804898" cy="377199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104ABCB-324F-4730-85F4-6EC5E360B2D8}"/>
              </a:ext>
            </a:extLst>
          </p:cNvPr>
          <p:cNvSpPr txBox="1"/>
          <p:nvPr/>
        </p:nvSpPr>
        <p:spPr>
          <a:xfrm>
            <a:off x="3819991" y="4518646"/>
            <a:ext cx="1256065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303448-27DE-4D89-BDE4-949C9906AC67}"/>
              </a:ext>
            </a:extLst>
          </p:cNvPr>
          <p:cNvCxnSpPr>
            <a:cxnSpLocks/>
          </p:cNvCxnSpPr>
          <p:nvPr/>
        </p:nvCxnSpPr>
        <p:spPr>
          <a:xfrm>
            <a:off x="4108023" y="4954338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495E245-D4B2-4CB1-987F-44438C0156A4}"/>
              </a:ext>
            </a:extLst>
          </p:cNvPr>
          <p:cNvSpPr txBox="1"/>
          <p:nvPr/>
        </p:nvSpPr>
        <p:spPr>
          <a:xfrm>
            <a:off x="3697663" y="957752"/>
            <a:ext cx="1810441" cy="3000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Perspective view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5918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6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reference table</a:t>
            </a:r>
            <a:endParaRPr lang="en-US" sz="2000" dirty="0"/>
          </a:p>
        </p:txBody>
      </p:sp>
      <p:sp>
        <p:nvSpPr>
          <p:cNvPr id="30" name="TextBox 60">
            <a:extLst>
              <a:ext uri="{FF2B5EF4-FFF2-40B4-BE49-F238E27FC236}">
                <a16:creationId xmlns:a16="http://schemas.microsoft.com/office/drawing/2014/main" id="{68B84DB0-8BBB-452B-8E9A-B53DF199C06D}"/>
              </a:ext>
            </a:extLst>
          </p:cNvPr>
          <p:cNvSpPr txBox="1"/>
          <p:nvPr/>
        </p:nvSpPr>
        <p:spPr>
          <a:xfrm>
            <a:off x="6372200" y="408765"/>
            <a:ext cx="266257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/>
              <a:t>Courtesy </a:t>
            </a:r>
            <a:r>
              <a:rPr lang="en-GB" sz="1200" dirty="0"/>
              <a:t>F. Peauger and O. Brunner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07642EC9-B930-4B7E-9372-B607AFA5D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83" y="896825"/>
            <a:ext cx="8903296" cy="362188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E15705E-F0E2-42D4-A582-90C9BB4CD450}"/>
              </a:ext>
            </a:extLst>
          </p:cNvPr>
          <p:cNvSpPr/>
          <p:nvPr/>
        </p:nvSpPr>
        <p:spPr>
          <a:xfrm>
            <a:off x="1403647" y="1851670"/>
            <a:ext cx="1512169" cy="10081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4D1FFA-24B5-4277-ABE5-E88A72ADF64D}"/>
              </a:ext>
            </a:extLst>
          </p:cNvPr>
          <p:cNvSpPr/>
          <p:nvPr/>
        </p:nvSpPr>
        <p:spPr>
          <a:xfrm>
            <a:off x="323528" y="1856819"/>
            <a:ext cx="864095" cy="10081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9F3295B-35EF-446D-AAF2-EC859293B4ED}"/>
              </a:ext>
            </a:extLst>
          </p:cNvPr>
          <p:cNvSpPr/>
          <p:nvPr/>
        </p:nvSpPr>
        <p:spPr>
          <a:xfrm>
            <a:off x="3131841" y="1851670"/>
            <a:ext cx="1512170" cy="10081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F473ED-60F4-4C65-B653-3D9D7374DDB6}"/>
              </a:ext>
            </a:extLst>
          </p:cNvPr>
          <p:cNvSpPr/>
          <p:nvPr/>
        </p:nvSpPr>
        <p:spPr>
          <a:xfrm>
            <a:off x="4932040" y="1851670"/>
            <a:ext cx="1512170" cy="10081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3DDC11-5142-40A2-9807-11BC72E6A357}"/>
              </a:ext>
            </a:extLst>
          </p:cNvPr>
          <p:cNvSpPr/>
          <p:nvPr/>
        </p:nvSpPr>
        <p:spPr>
          <a:xfrm>
            <a:off x="6759644" y="1851670"/>
            <a:ext cx="2132836" cy="100811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318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7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400 MHz Cryomodules space occupation</a:t>
            </a:r>
            <a:endParaRPr lang="en-US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D50AC0-251C-4572-B791-B427333C73E1}"/>
              </a:ext>
            </a:extLst>
          </p:cNvPr>
          <p:cNvSpPr txBox="1"/>
          <p:nvPr/>
        </p:nvSpPr>
        <p:spPr>
          <a:xfrm>
            <a:off x="16091" y="4429109"/>
            <a:ext cx="9055001" cy="64633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Consider only 2 types of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Same CM design for 1_cells (Z) and 2_cells (W, H) 400 MHz systems – distance between WG must remain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 use of half-height WG may allow to reduce the number of WG holes – to be studied in detail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FF8B2D6-279F-4D57-8623-5144B95BC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468424"/>
            <a:ext cx="3646974" cy="27654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D429BE9E-F338-465E-8E58-C57140E63A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985424"/>
            <a:ext cx="4536504" cy="3346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5" name="TextBox 60">
            <a:extLst>
              <a:ext uri="{FF2B5EF4-FFF2-40B4-BE49-F238E27FC236}">
                <a16:creationId xmlns:a16="http://schemas.microsoft.com/office/drawing/2014/main" id="{0076407F-541A-4A13-861E-C3E0488A2408}"/>
              </a:ext>
            </a:extLst>
          </p:cNvPr>
          <p:cNvSpPr txBox="1"/>
          <p:nvPr/>
        </p:nvSpPr>
        <p:spPr>
          <a:xfrm>
            <a:off x="6553200" y="541518"/>
            <a:ext cx="248157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/>
              <a:t>Courtesy V.Parma/E. Montesinos</a:t>
            </a:r>
          </a:p>
        </p:txBody>
      </p:sp>
    </p:spTree>
    <p:extLst>
      <p:ext uri="{BB962C8B-B14F-4D97-AF65-F5344CB8AC3E}">
        <p14:creationId xmlns:p14="http://schemas.microsoft.com/office/powerpoint/2010/main" val="2088083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8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 800 MHz Cryomodules space occupation</a:t>
            </a:r>
            <a:endParaRPr lang="en-US" sz="2000" dirty="0"/>
          </a:p>
        </p:txBody>
      </p:sp>
      <p:sp>
        <p:nvSpPr>
          <p:cNvPr id="30" name="TextBox 60">
            <a:extLst>
              <a:ext uri="{FF2B5EF4-FFF2-40B4-BE49-F238E27FC236}">
                <a16:creationId xmlns:a16="http://schemas.microsoft.com/office/drawing/2014/main" id="{68B84DB0-8BBB-452B-8E9A-B53DF199C06D}"/>
              </a:ext>
            </a:extLst>
          </p:cNvPr>
          <p:cNvSpPr txBox="1"/>
          <p:nvPr/>
        </p:nvSpPr>
        <p:spPr>
          <a:xfrm>
            <a:off x="6553200" y="541518"/>
            <a:ext cx="2481579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/>
              <a:t>Courtesy V.Parma/E. Montesinos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D50AC0-251C-4572-B791-B427333C73E1}"/>
              </a:ext>
            </a:extLst>
          </p:cNvPr>
          <p:cNvSpPr txBox="1"/>
          <p:nvPr/>
        </p:nvSpPr>
        <p:spPr>
          <a:xfrm>
            <a:off x="35496" y="4683973"/>
            <a:ext cx="9055001" cy="27699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 use of half-height WG may allow to reduce the number of WG holes – to be studied in detail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1AED4E6F-7BD8-47CC-849C-A4223F184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26" y="1648933"/>
            <a:ext cx="3758836" cy="26634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81EDE28-F7E1-4DAB-A6C5-A49234303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3603" y="1015226"/>
            <a:ext cx="5202204" cy="2587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05139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3" name="Textfeld 7">
            <a:extLst>
              <a:ext uri="{FF2B5EF4-FFF2-40B4-BE49-F238E27FC236}">
                <a16:creationId xmlns:a16="http://schemas.microsoft.com/office/drawing/2014/main" id="{F76DED3A-4CEF-4B3D-847C-17BC5DA292C2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/ J-P. Corso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8" name="Textfeld 4">
            <a:extLst>
              <a:ext uri="{FF2B5EF4-FFF2-40B4-BE49-F238E27FC236}">
                <a16:creationId xmlns:a16="http://schemas.microsoft.com/office/drawing/2014/main" id="{BD98B60A-B65E-47FC-9BBA-37294537EA0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02.06.2022 / FCC Week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60511911-B2D6-47CE-BDF2-83D0DE2262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128" y="483518"/>
            <a:ext cx="8743172" cy="338554"/>
          </a:xfrm>
        </p:spPr>
        <p:txBody>
          <a:bodyPr rtlCol="0">
            <a:normAutofit/>
          </a:bodyPr>
          <a:lstStyle/>
          <a:p>
            <a:pPr marL="0" lvl="1">
              <a:spcBef>
                <a:spcPts val="500"/>
              </a:spcBef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RF/Cryogenic Layout point L</a:t>
            </a:r>
            <a:endParaRPr lang="en-US" sz="2000" dirty="0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7BAAEF0C-F53C-4281-814E-98BE8B8B69D2}"/>
              </a:ext>
            </a:extLst>
          </p:cNvPr>
          <p:cNvSpPr txBox="1"/>
          <p:nvPr/>
        </p:nvSpPr>
        <p:spPr>
          <a:xfrm>
            <a:off x="16728" y="4843625"/>
            <a:ext cx="4461216" cy="27940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2K Booster CMs near to </a:t>
            </a:r>
            <a:r>
              <a:rPr lang="en-GB" sz="1200" dirty="0" err="1"/>
              <a:t>cryoplants</a:t>
            </a:r>
            <a:r>
              <a:rPr lang="en-GB" sz="1200" dirty="0"/>
              <a:t> then 4.5K Collider CMs</a:t>
            </a:r>
          </a:p>
        </p:txBody>
      </p:sp>
      <p:pic>
        <p:nvPicPr>
          <p:cNvPr id="163" name="Picture 162">
            <a:extLst>
              <a:ext uri="{FF2B5EF4-FFF2-40B4-BE49-F238E27FC236}">
                <a16:creationId xmlns:a16="http://schemas.microsoft.com/office/drawing/2014/main" id="{5585DA55-4BA5-4CCA-B3B4-3CD86242C3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5438"/>
          <a:stretch/>
        </p:blipFill>
        <p:spPr>
          <a:xfrm>
            <a:off x="35496" y="1273499"/>
            <a:ext cx="3678189" cy="1115431"/>
          </a:xfrm>
          <a:prstGeom prst="rect">
            <a:avLst/>
          </a:prstGeom>
        </p:spPr>
      </p:pic>
      <p:sp>
        <p:nvSpPr>
          <p:cNvPr id="164" name="TextBox 60">
            <a:extLst>
              <a:ext uri="{FF2B5EF4-FFF2-40B4-BE49-F238E27FC236}">
                <a16:creationId xmlns:a16="http://schemas.microsoft.com/office/drawing/2014/main" id="{124F6E52-B4E0-4E10-9227-93685A991D9D}"/>
              </a:ext>
            </a:extLst>
          </p:cNvPr>
          <p:cNvSpPr txBox="1"/>
          <p:nvPr/>
        </p:nvSpPr>
        <p:spPr>
          <a:xfrm>
            <a:off x="107504" y="899596"/>
            <a:ext cx="3537851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/>
              <a:t>Courtesy </a:t>
            </a:r>
            <a:r>
              <a:rPr lang="en-GB" sz="1200" dirty="0" err="1"/>
              <a:t>L.Delprat</a:t>
            </a:r>
            <a:r>
              <a:rPr lang="en-GB" sz="1200" dirty="0"/>
              <a:t>, </a:t>
            </a:r>
            <a:r>
              <a:rPr lang="en-GB" sz="1200" dirty="0" err="1"/>
              <a:t>B.Bradu</a:t>
            </a:r>
            <a:r>
              <a:rPr lang="en-GB" sz="1200" dirty="0"/>
              <a:t> and </a:t>
            </a:r>
            <a:r>
              <a:rPr lang="en-GB" sz="1200" dirty="0" err="1"/>
              <a:t>K.Brodzinski</a:t>
            </a:r>
            <a:endParaRPr lang="en-GB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C6D7E4A-1BD2-432C-A9AC-FF4A2A87C05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789" t="3441"/>
          <a:stretch/>
        </p:blipFill>
        <p:spPr>
          <a:xfrm>
            <a:off x="7963343" y="372389"/>
            <a:ext cx="1071436" cy="845278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8603F3E-C66C-4584-9A79-DD7E70BA8F2F}"/>
              </a:ext>
            </a:extLst>
          </p:cNvPr>
          <p:cNvSpPr txBox="1"/>
          <p:nvPr/>
        </p:nvSpPr>
        <p:spPr>
          <a:xfrm>
            <a:off x="5782505" y="307186"/>
            <a:ext cx="1872208" cy="2462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TLSS length: 2160 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DA699-C8BB-4DBD-91A5-763561D82E78}"/>
              </a:ext>
            </a:extLst>
          </p:cNvPr>
          <p:cNvSpPr txBox="1"/>
          <p:nvPr/>
        </p:nvSpPr>
        <p:spPr>
          <a:xfrm>
            <a:off x="3995936" y="2643758"/>
            <a:ext cx="184731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endParaRPr lang="en-GB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3913FD3-1336-489E-94CC-F890B1670F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2488203"/>
            <a:ext cx="4001996" cy="217958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15B2C40-2F24-41D6-B6BC-E73EB2D5CC9B}"/>
              </a:ext>
            </a:extLst>
          </p:cNvPr>
          <p:cNvSpPr txBox="1"/>
          <p:nvPr/>
        </p:nvSpPr>
        <p:spPr>
          <a:xfrm>
            <a:off x="3534706" y="2502349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DN650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05B4212-DB16-4C3B-834F-07DFB626FF40}"/>
              </a:ext>
            </a:extLst>
          </p:cNvPr>
          <p:cNvSpPr txBox="1"/>
          <p:nvPr/>
        </p:nvSpPr>
        <p:spPr>
          <a:xfrm>
            <a:off x="3739285" y="2670906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DN550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3A7254-94B1-4366-96D2-A17ECA34E683}"/>
              </a:ext>
            </a:extLst>
          </p:cNvPr>
          <p:cNvSpPr txBox="1"/>
          <p:nvPr/>
        </p:nvSpPr>
        <p:spPr>
          <a:xfrm>
            <a:off x="3658299" y="3554859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DN750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E49A29-F4B3-4024-A379-262DD6FA4567}"/>
              </a:ext>
            </a:extLst>
          </p:cNvPr>
          <p:cNvSpPr txBox="1"/>
          <p:nvPr/>
        </p:nvSpPr>
        <p:spPr>
          <a:xfrm>
            <a:off x="3873968" y="3744855"/>
            <a:ext cx="6980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DN850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297A43-E916-4994-B18E-396309F600A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8800"/>
          <a:stretch/>
        </p:blipFill>
        <p:spPr>
          <a:xfrm>
            <a:off x="4469904" y="658302"/>
            <a:ext cx="4532047" cy="449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00170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26921</TotalTime>
  <Words>1528</Words>
  <Application>Microsoft Office PowerPoint</Application>
  <PresentationFormat>On-screen Show (16:9)</PresentationFormat>
  <Paragraphs>310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Integration of FCC-ee RF sections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279</cp:revision>
  <cp:lastPrinted>2022-05-20T06:54:27Z</cp:lastPrinted>
  <dcterms:created xsi:type="dcterms:W3CDTF">2020-10-27T09:23:42Z</dcterms:created>
  <dcterms:modified xsi:type="dcterms:W3CDTF">2022-06-02T05:31:13Z</dcterms:modified>
</cp:coreProperties>
</file>