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0"/>
  </p:notesMasterIdLst>
  <p:sldIdLst>
    <p:sldId id="256" r:id="rId4"/>
    <p:sldId id="258" r:id="rId5"/>
    <p:sldId id="277" r:id="rId6"/>
    <p:sldId id="582" r:id="rId7"/>
    <p:sldId id="276" r:id="rId8"/>
    <p:sldId id="281" r:id="rId9"/>
    <p:sldId id="280" r:id="rId10"/>
    <p:sldId id="278" r:id="rId11"/>
    <p:sldId id="583" r:id="rId12"/>
    <p:sldId id="581" r:id="rId13"/>
    <p:sldId id="564" r:id="rId14"/>
    <p:sldId id="584" r:id="rId15"/>
    <p:sldId id="580" r:id="rId16"/>
    <p:sldId id="284" r:id="rId17"/>
    <p:sldId id="585" r:id="rId18"/>
    <p:sldId id="274" r:id="rId19"/>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258"/>
            <p14:sldId id="277"/>
            <p14:sldId id="582"/>
            <p14:sldId id="276"/>
            <p14:sldId id="281"/>
            <p14:sldId id="280"/>
            <p14:sldId id="278"/>
            <p14:sldId id="583"/>
            <p14:sldId id="581"/>
            <p14:sldId id="564"/>
            <p14:sldId id="584"/>
            <p14:sldId id="580"/>
            <p14:sldId id="284"/>
            <p14:sldId id="585"/>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100"/>
    <a:srgbClr val="0F124A"/>
    <a:srgbClr val="DFDFDF"/>
    <a:srgbClr val="F6FDA3"/>
    <a:srgbClr val="D4BEF7"/>
    <a:srgbClr val="B8BAFA"/>
    <a:srgbClr val="DBDBE4"/>
    <a:srgbClr val="FFE4DF"/>
    <a:srgbClr val="DAEEDB"/>
    <a:srgbClr val="EEE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07" autoAdjust="0"/>
    <p:restoredTop sz="94712" autoAdjust="0"/>
  </p:normalViewPr>
  <p:slideViewPr>
    <p:cSldViewPr>
      <p:cViewPr varScale="1">
        <p:scale>
          <a:sx n="136" d="100"/>
          <a:sy n="136" d="100"/>
        </p:scale>
        <p:origin x="224" y="672"/>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31.05.22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extLst>
                <a:ext uri="{28A0092B-C50C-407E-A947-70E740481C1C}">
                  <a14:useLocalDpi xmlns:a14="http://schemas.microsoft.com/office/drawing/2010/main" val="0"/>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17" Type="http://schemas.openxmlformats.org/officeDocument/2006/relationships/image" Target="../media/image10.tiff"/><Relationship Id="rId2" Type="http://schemas.openxmlformats.org/officeDocument/2006/relationships/slideLayout" Target="../slideLayouts/slideLayout7.xml"/><Relationship Id="rId16" Type="http://schemas.openxmlformats.org/officeDocument/2006/relationships/image" Target="../media/image9.tiff"/><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8.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7.tif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pic>
        <p:nvPicPr>
          <p:cNvPr id="7" name="Picture 6">
            <a:extLst>
              <a:ext uri="{FF2B5EF4-FFF2-40B4-BE49-F238E27FC236}">
                <a16:creationId xmlns:a16="http://schemas.microsoft.com/office/drawing/2014/main" id="{1AAF98F5-7420-524C-A5C6-E56A6498D706}"/>
              </a:ext>
            </a:extLst>
          </p:cNvPr>
          <p:cNvPicPr>
            <a:picLocks noChangeAspect="1"/>
          </p:cNvPicPr>
          <p:nvPr userDrawn="1"/>
        </p:nvPicPr>
        <p:blipFill>
          <a:blip r:embed="rId14"/>
          <a:stretch>
            <a:fillRect/>
          </a:stretch>
        </p:blipFill>
        <p:spPr>
          <a:xfrm>
            <a:off x="8251868" y="332"/>
            <a:ext cx="359668" cy="359668"/>
          </a:xfrm>
          <a:prstGeom prst="rect">
            <a:avLst/>
          </a:prstGeom>
        </p:spPr>
      </p:pic>
      <p:pic>
        <p:nvPicPr>
          <p:cNvPr id="8" name="Picture 2">
            <a:extLst>
              <a:ext uri="{FF2B5EF4-FFF2-40B4-BE49-F238E27FC236}">
                <a16:creationId xmlns:a16="http://schemas.microsoft.com/office/drawing/2014/main" id="{C8539F8F-4A93-7E4E-8C7E-DD0CFB80CF1B}"/>
              </a:ext>
            </a:extLst>
          </p:cNvPr>
          <p:cNvPicPr>
            <a:picLocks noChangeAspect="1" noChangeArrowheads="1"/>
          </p:cNvPicPr>
          <p:nvPr userDrawn="1"/>
        </p:nvPicPr>
        <p:blipFill>
          <a:blip r:embed="rId15" cstate="print">
            <a:extLst>
              <a:ext uri="{28A0092B-C50C-407E-A947-70E740481C1C}">
                <a14:useLocalDpi xmlns:a14="http://schemas.microsoft.com/office/drawing/2010/main"/>
              </a:ext>
            </a:extLst>
          </a:blip>
          <a:srcRect/>
          <a:stretch>
            <a:fillRect/>
          </a:stretch>
        </p:blipFill>
        <p:spPr bwMode="auto">
          <a:xfrm>
            <a:off x="21495164" y="108000"/>
            <a:ext cx="972000" cy="64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79057C8-3C1C-8F41-9E47-5DE0FA3EBF28}"/>
              </a:ext>
            </a:extLst>
          </p:cNvPr>
          <p:cNvPicPr>
            <a:picLocks noChangeAspect="1"/>
          </p:cNvPicPr>
          <p:nvPr userDrawn="1"/>
        </p:nvPicPr>
        <p:blipFill>
          <a:blip r:embed="rId16"/>
          <a:stretch>
            <a:fillRect/>
          </a:stretch>
        </p:blipFill>
        <p:spPr>
          <a:xfrm>
            <a:off x="7703685" y="27941"/>
            <a:ext cx="449254" cy="301473"/>
          </a:xfrm>
          <a:prstGeom prst="rect">
            <a:avLst/>
          </a:prstGeom>
        </p:spPr>
      </p:pic>
      <p:sp>
        <p:nvSpPr>
          <p:cNvPr id="10" name="Rectangle 9">
            <a:extLst>
              <a:ext uri="{FF2B5EF4-FFF2-40B4-BE49-F238E27FC236}">
                <a16:creationId xmlns:a16="http://schemas.microsoft.com/office/drawing/2014/main" id="{050F6816-14E4-B242-95CF-83269BCB89B0}"/>
              </a:ext>
            </a:extLst>
          </p:cNvPr>
          <p:cNvSpPr/>
          <p:nvPr userDrawn="1"/>
        </p:nvSpPr>
        <p:spPr>
          <a:xfrm>
            <a:off x="18805704" y="270417"/>
            <a:ext cx="2637260" cy="323165"/>
          </a:xfrm>
          <a:prstGeom prst="rect">
            <a:avLst/>
          </a:prstGeom>
        </p:spPr>
        <p:txBody>
          <a:bodyPr wrap="none">
            <a:spAutoFit/>
          </a:bodyPr>
          <a:lstStyle/>
          <a:p>
            <a:r>
              <a:rPr lang="en-GB" sz="1500" b="0" i="0" u="none" strike="noStrike" dirty="0">
                <a:solidFill>
                  <a:schemeClr val="bg1"/>
                </a:solidFill>
                <a:effectLst/>
                <a:latin typeface="arial" panose="020B0604020202020204" pitchFamily="34" charset="0"/>
              </a:rPr>
              <a:t>Grant agreement No 951754</a:t>
            </a:r>
            <a:endParaRPr lang="en-CH" sz="1500" i="0" dirty="0">
              <a:solidFill>
                <a:schemeClr val="bg1"/>
              </a:solidFill>
            </a:endParaRPr>
          </a:p>
        </p:txBody>
      </p:sp>
      <p:sp>
        <p:nvSpPr>
          <p:cNvPr id="11" name="Rectangle 10">
            <a:extLst>
              <a:ext uri="{FF2B5EF4-FFF2-40B4-BE49-F238E27FC236}">
                <a16:creationId xmlns:a16="http://schemas.microsoft.com/office/drawing/2014/main" id="{C5450BAD-6B0C-3141-825C-506086FA10A0}"/>
              </a:ext>
            </a:extLst>
          </p:cNvPr>
          <p:cNvSpPr/>
          <p:nvPr userDrawn="1"/>
        </p:nvSpPr>
        <p:spPr>
          <a:xfrm>
            <a:off x="18958104" y="422817"/>
            <a:ext cx="2637260" cy="323165"/>
          </a:xfrm>
          <a:prstGeom prst="rect">
            <a:avLst/>
          </a:prstGeom>
        </p:spPr>
        <p:txBody>
          <a:bodyPr wrap="none">
            <a:spAutoFit/>
          </a:bodyPr>
          <a:lstStyle/>
          <a:p>
            <a:r>
              <a:rPr lang="en-GB" sz="1500" b="0" i="0" u="none" strike="noStrike" dirty="0">
                <a:solidFill>
                  <a:schemeClr val="bg1"/>
                </a:solidFill>
                <a:effectLst/>
                <a:latin typeface="arial" panose="020B0604020202020204" pitchFamily="34" charset="0"/>
              </a:rPr>
              <a:t>Grant agreement No 951754</a:t>
            </a:r>
            <a:endParaRPr lang="en-CH" sz="1500" i="0" dirty="0">
              <a:solidFill>
                <a:schemeClr val="bg1"/>
              </a:solidFill>
            </a:endParaRPr>
          </a:p>
        </p:txBody>
      </p:sp>
      <p:pic>
        <p:nvPicPr>
          <p:cNvPr id="9" name="Picture 8">
            <a:extLst>
              <a:ext uri="{FF2B5EF4-FFF2-40B4-BE49-F238E27FC236}">
                <a16:creationId xmlns:a16="http://schemas.microsoft.com/office/drawing/2014/main" id="{3B412B24-D39B-6943-A41B-07C4941F5724}"/>
              </a:ext>
            </a:extLst>
          </p:cNvPr>
          <p:cNvPicPr>
            <a:picLocks noChangeAspect="1"/>
          </p:cNvPicPr>
          <p:nvPr userDrawn="1"/>
        </p:nvPicPr>
        <p:blipFill>
          <a:blip r:embed="rId17"/>
          <a:stretch>
            <a:fillRect/>
          </a:stretch>
        </p:blipFill>
        <p:spPr>
          <a:xfrm>
            <a:off x="6012160" y="63537"/>
            <a:ext cx="1722560" cy="261241"/>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7.tiff"/></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33.tiff"/><Relationship Id="rId3" Type="http://schemas.openxmlformats.org/officeDocument/2006/relationships/image" Target="../media/image28.tiff"/><Relationship Id="rId7" Type="http://schemas.openxmlformats.org/officeDocument/2006/relationships/image" Target="../media/image32.tiff"/><Relationship Id="rId12" Type="http://schemas.openxmlformats.org/officeDocument/2006/relationships/image" Target="../media/image37.tiff"/><Relationship Id="rId2" Type="http://schemas.openxmlformats.org/officeDocument/2006/relationships/image" Target="../media/image27.png"/><Relationship Id="rId1" Type="http://schemas.openxmlformats.org/officeDocument/2006/relationships/slideLayout" Target="../slideLayouts/slideLayout6.xml"/><Relationship Id="rId6" Type="http://schemas.openxmlformats.org/officeDocument/2006/relationships/image" Target="../media/image31.png"/><Relationship Id="rId11" Type="http://schemas.openxmlformats.org/officeDocument/2006/relationships/image" Target="../media/image36.tiff"/><Relationship Id="rId5" Type="http://schemas.openxmlformats.org/officeDocument/2006/relationships/image" Target="../media/image30.tiff"/><Relationship Id="rId10" Type="http://schemas.openxmlformats.org/officeDocument/2006/relationships/image" Target="../media/image35.tiff"/><Relationship Id="rId4" Type="http://schemas.openxmlformats.org/officeDocument/2006/relationships/image" Target="../media/image29.tiff"/><Relationship Id="rId9" Type="http://schemas.openxmlformats.org/officeDocument/2006/relationships/image" Target="../media/image34.tiff"/></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image" Target="../media/image38.tif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9.tif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tif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slideLayout" Target="../slideLayouts/slideLayout8.xml"/><Relationship Id="rId5" Type="http://schemas.openxmlformats.org/officeDocument/2006/relationships/image" Target="../media/image24.tiff"/><Relationship Id="rId4" Type="http://schemas.openxmlformats.org/officeDocument/2006/relationships/image" Target="../media/image2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p:txBody>
          <a:bodyPr/>
          <a:lstStyle/>
          <a:p>
            <a:r>
              <a:rPr lang="en-US" dirty="0"/>
              <a:t> </a:t>
            </a:r>
            <a:br>
              <a:rPr lang="en-US" dirty="0"/>
            </a:br>
            <a:r>
              <a:rPr lang="en-US" dirty="0"/>
              <a:t>Progress </a:t>
            </a:r>
            <a:r>
              <a:rPr lang="en-US" dirty="0" err="1"/>
              <a:t>oF</a:t>
            </a:r>
            <a:r>
              <a:rPr lang="en-US" dirty="0"/>
              <a:t> the Excavated materials management CONCEPT</a:t>
            </a:r>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p:txBody>
          <a:bodyPr/>
          <a:lstStyle/>
          <a:p>
            <a:r>
              <a:rPr lang="en-US" dirty="0"/>
              <a:t>Luisa ULRICI, CERN</a:t>
            </a:r>
          </a:p>
          <a:p>
            <a:endParaRPr lang="en-US" dirty="0"/>
          </a:p>
          <a:p>
            <a:r>
              <a:rPr lang="en-US" dirty="0"/>
              <a:t>WG3 – Integrate Europe</a:t>
            </a:r>
          </a:p>
          <a:p>
            <a:r>
              <a:rPr lang="en-US" dirty="0"/>
              <a:t>Task 3.4 - Management of excavated materials</a:t>
            </a:r>
          </a:p>
          <a:p>
            <a:r>
              <a:rPr lang="en-US" dirty="0"/>
              <a:t>D3.4: Preliminary excavation materials management plan (CETU)</a:t>
            </a:r>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1</a:t>
            </a:fld>
            <a:endParaRPr lang="de-AT"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
        <p:nvSpPr>
          <p:cNvPr id="3" name="Textfeld 2">
            <a:extLst>
              <a:ext uri="{FF2B5EF4-FFF2-40B4-BE49-F238E27FC236}">
                <a16:creationId xmlns:a16="http://schemas.microsoft.com/office/drawing/2014/main" id="{0C80D029-2104-4318-B440-2F5B3EC0DEE2}"/>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p>
        </p:txBody>
      </p:sp>
      <p:sp>
        <p:nvSpPr>
          <p:cNvPr id="4" name="additional logos">
            <a:extLst>
              <a:ext uri="{FF2B5EF4-FFF2-40B4-BE49-F238E27FC236}">
                <a16:creationId xmlns:a16="http://schemas.microsoft.com/office/drawing/2014/main" id="{662CE6B7-6F61-47E0-B098-74512516E53F}"/>
              </a:ext>
            </a:extLst>
          </p:cNvPr>
          <p:cNvSpPr/>
          <p:nvPr/>
        </p:nvSpPr>
        <p:spPr>
          <a:xfrm>
            <a:off x="5954886" y="87494"/>
            <a:ext cx="1929482" cy="235786"/>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900" dirty="0">
                <a:solidFill>
                  <a:schemeClr val="bg1"/>
                </a:solidFill>
                <a:latin typeface="arial" panose="020B0604020202020204" pitchFamily="34" charset="0"/>
              </a:rPr>
              <a:t>Grant agreement No 951754</a:t>
            </a:r>
            <a:endParaRPr lang="en-CH" sz="900">
              <a:solidFill>
                <a:schemeClr val="bg1"/>
              </a:solidFill>
            </a:endParaRPr>
          </a:p>
        </p:txBody>
      </p:sp>
      <p:pic>
        <p:nvPicPr>
          <p:cNvPr id="11" name="Picture 10">
            <a:extLst>
              <a:ext uri="{FF2B5EF4-FFF2-40B4-BE49-F238E27FC236}">
                <a16:creationId xmlns:a16="http://schemas.microsoft.com/office/drawing/2014/main" id="{40D64CE4-AF2C-DC45-A691-79F91037C2FE}"/>
              </a:ext>
            </a:extLst>
          </p:cNvPr>
          <p:cNvPicPr>
            <a:picLocks noChangeAspect="1"/>
          </p:cNvPicPr>
          <p:nvPr/>
        </p:nvPicPr>
        <p:blipFill>
          <a:blip r:embed="rId2"/>
          <a:stretch>
            <a:fillRect/>
          </a:stretch>
        </p:blipFill>
        <p:spPr>
          <a:xfrm>
            <a:off x="7884368" y="67622"/>
            <a:ext cx="410592" cy="275529"/>
          </a:xfrm>
          <a:prstGeom prst="rect">
            <a:avLst/>
          </a:prstGeom>
        </p:spPr>
      </p:pic>
      <p:sp>
        <p:nvSpPr>
          <p:cNvPr id="12" name="Rectangle 11">
            <a:extLst>
              <a:ext uri="{FF2B5EF4-FFF2-40B4-BE49-F238E27FC236}">
                <a16:creationId xmlns:a16="http://schemas.microsoft.com/office/drawing/2014/main" id="{22F07EC7-C042-1743-85B3-352523B0B40D}"/>
              </a:ext>
            </a:extLst>
          </p:cNvPr>
          <p:cNvSpPr/>
          <p:nvPr/>
        </p:nvSpPr>
        <p:spPr>
          <a:xfrm>
            <a:off x="18805704" y="270417"/>
            <a:ext cx="2637260" cy="323165"/>
          </a:xfrm>
          <a:prstGeom prst="rect">
            <a:avLst/>
          </a:prstGeom>
        </p:spPr>
        <p:txBody>
          <a:bodyPr wrap="none">
            <a:spAutoFit/>
          </a:bodyPr>
          <a:lstStyle/>
          <a:p>
            <a:r>
              <a:rPr lang="en-GB" sz="1500" b="0" i="0" u="none" strike="noStrike" dirty="0">
                <a:solidFill>
                  <a:schemeClr val="bg1"/>
                </a:solidFill>
                <a:effectLst/>
                <a:latin typeface="arial" panose="020B0604020202020204" pitchFamily="34" charset="0"/>
              </a:rPr>
              <a:t>Grant agreement No 951754</a:t>
            </a:r>
            <a:endParaRPr lang="en-CH" sz="1500" i="0" dirty="0">
              <a:solidFill>
                <a:schemeClr val="bg1"/>
              </a:solidFill>
            </a:endParaRPr>
          </a:p>
        </p:txBody>
      </p:sp>
      <p:pic>
        <p:nvPicPr>
          <p:cNvPr id="13" name="Picture 12" descr="A picture containing diagram&#10;&#10;Description automatically generated">
            <a:extLst>
              <a:ext uri="{FF2B5EF4-FFF2-40B4-BE49-F238E27FC236}">
                <a16:creationId xmlns:a16="http://schemas.microsoft.com/office/drawing/2014/main" id="{22110008-78CF-7E4D-871F-85ABA5445E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568400" y="108000"/>
            <a:ext cx="648000" cy="648000"/>
          </a:xfrm>
          <a:prstGeom prst="rect">
            <a:avLst/>
          </a:prstGeom>
        </p:spPr>
      </p:pic>
      <p:pic>
        <p:nvPicPr>
          <p:cNvPr id="5" name="Picture 4">
            <a:extLst>
              <a:ext uri="{FF2B5EF4-FFF2-40B4-BE49-F238E27FC236}">
                <a16:creationId xmlns:a16="http://schemas.microsoft.com/office/drawing/2014/main" id="{5E02195A-77D6-0241-9182-6715D1CD495B}"/>
              </a:ext>
            </a:extLst>
          </p:cNvPr>
          <p:cNvPicPr>
            <a:picLocks noChangeAspect="1"/>
          </p:cNvPicPr>
          <p:nvPr/>
        </p:nvPicPr>
        <p:blipFill>
          <a:blip r:embed="rId4"/>
          <a:stretch>
            <a:fillRect/>
          </a:stretch>
        </p:blipFill>
        <p:spPr>
          <a:xfrm>
            <a:off x="8334708" y="47751"/>
            <a:ext cx="323850" cy="323850"/>
          </a:xfrm>
          <a:prstGeom prst="rect">
            <a:avLst/>
          </a:prstGeom>
        </p:spPr>
      </p:pic>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33C7FD-6BC7-4041-BB51-010A55F397EF}"/>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4" name="Text Placeholder 3">
            <a:extLst>
              <a:ext uri="{FF2B5EF4-FFF2-40B4-BE49-F238E27FC236}">
                <a16:creationId xmlns:a16="http://schemas.microsoft.com/office/drawing/2014/main" id="{8F07A7A3-9DBC-3C44-9A5B-0D2515B96BC0}"/>
              </a:ext>
            </a:extLst>
          </p:cNvPr>
          <p:cNvSpPr>
            <a:spLocks noGrp="1"/>
          </p:cNvSpPr>
          <p:nvPr>
            <p:ph type="body" sz="quarter" idx="12"/>
          </p:nvPr>
        </p:nvSpPr>
        <p:spPr>
          <a:xfrm>
            <a:off x="323528" y="1131590"/>
            <a:ext cx="8382622" cy="3700076"/>
          </a:xfrm>
        </p:spPr>
        <p:txBody>
          <a:bodyPr/>
          <a:lstStyle/>
          <a:p>
            <a:r>
              <a:rPr lang="en-US" u="sng" dirty="0"/>
              <a:t>CURRENTLY ONGOING</a:t>
            </a:r>
          </a:p>
          <a:p>
            <a:pPr marL="285750" indent="-285750">
              <a:buFont typeface="Arial" panose="020B0604020202020204" pitchFamily="34" charset="0"/>
              <a:buChar char="•"/>
            </a:pPr>
            <a:r>
              <a:rPr lang="en-US" dirty="0" err="1"/>
              <a:t>Finalisation</a:t>
            </a:r>
            <a:r>
              <a:rPr lang="en-US" dirty="0"/>
              <a:t> of the </a:t>
            </a:r>
            <a:r>
              <a:rPr lang="en-US" b="1" dirty="0"/>
              <a:t>regulatory framework </a:t>
            </a:r>
            <a:endParaRPr lang="en-US" dirty="0"/>
          </a:p>
          <a:p>
            <a:pPr marL="285750" indent="-285750">
              <a:buFont typeface="Arial" panose="020B0604020202020204" pitchFamily="34" charset="0"/>
              <a:buChar char="•"/>
            </a:pPr>
            <a:r>
              <a:rPr lang="en-US" dirty="0"/>
              <a:t>A general strategy for handling and treatment of </a:t>
            </a:r>
            <a:r>
              <a:rPr lang="en-US" b="1" dirty="0"/>
              <a:t>polluted materials </a:t>
            </a:r>
            <a:r>
              <a:rPr lang="en-US" dirty="0"/>
              <a:t>with respect to the regulatory frameworks (related limits in France and Switzerland). </a:t>
            </a:r>
          </a:p>
          <a:p>
            <a:pPr marL="285750" indent="-285750">
              <a:buFont typeface="Arial" panose="020B0604020202020204" pitchFamily="34" charset="0"/>
              <a:buChar char="•"/>
            </a:pPr>
            <a:r>
              <a:rPr lang="en-US" dirty="0"/>
              <a:t>Summary of </a:t>
            </a:r>
            <a:r>
              <a:rPr lang="en-US" b="1" dirty="0"/>
              <a:t>management options </a:t>
            </a:r>
            <a:r>
              <a:rPr lang="en-US" dirty="0"/>
              <a:t>for excavated materials generated under the FCC project: matrix matching the reuse/recycling pathways with </a:t>
            </a:r>
          </a:p>
          <a:p>
            <a:pPr marL="625950" lvl="1" indent="-285750"/>
            <a:r>
              <a:rPr lang="en-US" sz="1400" dirty="0"/>
              <a:t>the results of the characterization tests</a:t>
            </a:r>
          </a:p>
          <a:p>
            <a:pPr marL="625950" lvl="1" indent="-285750"/>
            <a:r>
              <a:rPr lang="en-US" sz="1400" dirty="0"/>
              <a:t>the regulations on the prevention and management of waste,</a:t>
            </a:r>
          </a:p>
          <a:p>
            <a:pPr marL="625950" lvl="1" indent="-285750"/>
            <a:r>
              <a:rPr lang="en-US" sz="1400" dirty="0"/>
              <a:t>the mechanical and environmental standards dedicated to the recovery of excavated spoil during construction and development,</a:t>
            </a:r>
          </a:p>
          <a:p>
            <a:pPr marL="625950" lvl="1" indent="-285750"/>
            <a:r>
              <a:rPr lang="en-US" sz="1400" dirty="0"/>
              <a:t>previous experience in the treatment of excavated spoil in order to improve its characteristics to facilitate reuse and recovery.</a:t>
            </a:r>
          </a:p>
          <a:p>
            <a:pPr marL="285750" indent="-285750">
              <a:buFont typeface="Arial" panose="020B0604020202020204" pitchFamily="34" charset="0"/>
              <a:buChar char="•"/>
            </a:pPr>
            <a:r>
              <a:rPr lang="en-US" dirty="0"/>
              <a:t>Collaboration with TELT-Tunnel </a:t>
            </a:r>
            <a:r>
              <a:rPr lang="en-US" dirty="0" err="1"/>
              <a:t>Euralpin</a:t>
            </a:r>
            <a:r>
              <a:rPr lang="en-US" dirty="0"/>
              <a:t> Lyon Turin</a:t>
            </a:r>
            <a:endParaRPr lang="en-US" sz="1400" dirty="0"/>
          </a:p>
          <a:p>
            <a:pPr marL="285750" indent="-285750">
              <a:buFont typeface="Arial" panose="020B0604020202020204" pitchFamily="34" charset="0"/>
              <a:buChar char="•"/>
            </a:pPr>
            <a:r>
              <a:rPr lang="en-US" dirty="0"/>
              <a:t>Logistics: </a:t>
            </a:r>
            <a:r>
              <a:rPr lang="en-US" b="1" dirty="0"/>
              <a:t>Railroad Access Feasibility Analysis launched</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E6E0BC6F-673E-B640-8842-CCAF68D5FC23}"/>
              </a:ext>
            </a:extLst>
          </p:cNvPr>
          <p:cNvSpPr>
            <a:spLocks noGrp="1"/>
          </p:cNvSpPr>
          <p:nvPr>
            <p:ph type="title"/>
          </p:nvPr>
        </p:nvSpPr>
        <p:spPr/>
        <p:txBody>
          <a:bodyPr/>
          <a:lstStyle/>
          <a:p>
            <a:r>
              <a:rPr lang="en-US" dirty="0"/>
              <a:t>Progress report II</a:t>
            </a:r>
          </a:p>
        </p:txBody>
      </p:sp>
      <p:sp>
        <p:nvSpPr>
          <p:cNvPr id="8" name="Textfeld 8">
            <a:extLst>
              <a:ext uri="{FF2B5EF4-FFF2-40B4-BE49-F238E27FC236}">
                <a16:creationId xmlns:a16="http://schemas.microsoft.com/office/drawing/2014/main" id="{82CDB413-E1FC-0F4D-A9CD-B0CC9015C362}"/>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pic>
        <p:nvPicPr>
          <p:cNvPr id="9" name="Image 20">
            <a:extLst>
              <a:ext uri="{FF2B5EF4-FFF2-40B4-BE49-F238E27FC236}">
                <a16:creationId xmlns:a16="http://schemas.microsoft.com/office/drawing/2014/main" id="{FCCC7A1E-FA8D-1E42-BB08-BA6104D6BD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8350" y="8675108"/>
            <a:ext cx="2381250" cy="1585152"/>
          </a:xfrm>
          <a:prstGeom prst="rect">
            <a:avLst/>
          </a:prstGeom>
        </p:spPr>
      </p:pic>
      <p:pic>
        <p:nvPicPr>
          <p:cNvPr id="10" name="Image 20">
            <a:extLst>
              <a:ext uri="{FF2B5EF4-FFF2-40B4-BE49-F238E27FC236}">
                <a16:creationId xmlns:a16="http://schemas.microsoft.com/office/drawing/2014/main" id="{4FD2061D-DFB8-284A-99E0-40309DBD7E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0" y="8827508"/>
            <a:ext cx="2381250" cy="1585152"/>
          </a:xfrm>
          <a:prstGeom prst="rect">
            <a:avLst/>
          </a:prstGeom>
        </p:spPr>
      </p:pic>
      <p:pic>
        <p:nvPicPr>
          <p:cNvPr id="11" name="Image 20">
            <a:extLst>
              <a:ext uri="{FF2B5EF4-FFF2-40B4-BE49-F238E27FC236}">
                <a16:creationId xmlns:a16="http://schemas.microsoft.com/office/drawing/2014/main" id="{693C0A3D-6A5D-544C-B97A-A86DF90D3C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3150" y="8979908"/>
            <a:ext cx="2381250" cy="1585152"/>
          </a:xfrm>
          <a:prstGeom prst="rect">
            <a:avLst/>
          </a:prstGeom>
        </p:spPr>
      </p:pic>
      <p:pic>
        <p:nvPicPr>
          <p:cNvPr id="12" name="Image 20">
            <a:extLst>
              <a:ext uri="{FF2B5EF4-FFF2-40B4-BE49-F238E27FC236}">
                <a16:creationId xmlns:a16="http://schemas.microsoft.com/office/drawing/2014/main" id="{CBF8BA50-D3EE-3A4C-8FD0-F82BD5709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5550" y="9132308"/>
            <a:ext cx="2381250" cy="1585152"/>
          </a:xfrm>
          <a:prstGeom prst="rect">
            <a:avLst/>
          </a:prstGeom>
        </p:spPr>
      </p:pic>
      <p:pic>
        <p:nvPicPr>
          <p:cNvPr id="13" name="Image 18">
            <a:extLst>
              <a:ext uri="{FF2B5EF4-FFF2-40B4-BE49-F238E27FC236}">
                <a16:creationId xmlns:a16="http://schemas.microsoft.com/office/drawing/2014/main" id="{601033FE-972C-7745-9617-E4B61805C8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7800" y="8675108"/>
            <a:ext cx="1600200" cy="1600200"/>
          </a:xfrm>
          <a:prstGeom prst="rect">
            <a:avLst/>
          </a:prstGeom>
        </p:spPr>
      </p:pic>
      <p:sp>
        <p:nvSpPr>
          <p:cNvPr id="14" name="Textfeld 1">
            <a:extLst>
              <a:ext uri="{FF2B5EF4-FFF2-40B4-BE49-F238E27FC236}">
                <a16:creationId xmlns:a16="http://schemas.microsoft.com/office/drawing/2014/main" id="{9231DAC0-FFB0-B746-A10F-0F1113C2E730}"/>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307373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442600-22CE-2748-AA22-5ABCCE814979}"/>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5" name="Title 4">
            <a:extLst>
              <a:ext uri="{FF2B5EF4-FFF2-40B4-BE49-F238E27FC236}">
                <a16:creationId xmlns:a16="http://schemas.microsoft.com/office/drawing/2014/main" id="{A4E1CADA-C611-8447-8790-A06C2357ABF6}"/>
              </a:ext>
            </a:extLst>
          </p:cNvPr>
          <p:cNvSpPr>
            <a:spLocks noGrp="1"/>
          </p:cNvSpPr>
          <p:nvPr>
            <p:ph type="title"/>
          </p:nvPr>
        </p:nvSpPr>
        <p:spPr>
          <a:xfrm>
            <a:off x="127345" y="496049"/>
            <a:ext cx="8263350" cy="438748"/>
          </a:xfrm>
        </p:spPr>
        <p:txBody>
          <a:bodyPr/>
          <a:lstStyle/>
          <a:p>
            <a:r>
              <a:rPr lang="en-CH" dirty="0"/>
              <a:t>Relevant aspects for </a:t>
            </a:r>
            <a:r>
              <a:rPr lang="en-CH"/>
              <a:t>matex </a:t>
            </a:r>
            <a:r>
              <a:rPr lang="fr-CH" dirty="0" err="1"/>
              <a:t>logistics</a:t>
            </a:r>
            <a:endParaRPr lang="en-CH" b="1" dirty="0"/>
          </a:p>
        </p:txBody>
      </p:sp>
      <p:grpSp>
        <p:nvGrpSpPr>
          <p:cNvPr id="24" name="Group 23">
            <a:extLst>
              <a:ext uri="{FF2B5EF4-FFF2-40B4-BE49-F238E27FC236}">
                <a16:creationId xmlns:a16="http://schemas.microsoft.com/office/drawing/2014/main" id="{BB87B02F-AD88-DA45-AA83-D7652C777E5D}"/>
              </a:ext>
            </a:extLst>
          </p:cNvPr>
          <p:cNvGrpSpPr/>
          <p:nvPr/>
        </p:nvGrpSpPr>
        <p:grpSpPr>
          <a:xfrm>
            <a:off x="3321787" y="1419622"/>
            <a:ext cx="5668386" cy="3275980"/>
            <a:chOff x="1498751" y="938136"/>
            <a:chExt cx="7151965" cy="4041478"/>
          </a:xfrm>
        </p:grpSpPr>
        <p:pic>
          <p:nvPicPr>
            <p:cNvPr id="18" name="Picture 17">
              <a:extLst>
                <a:ext uri="{FF2B5EF4-FFF2-40B4-BE49-F238E27FC236}">
                  <a16:creationId xmlns:a16="http://schemas.microsoft.com/office/drawing/2014/main" id="{C1F70F4C-3AAB-904D-A1CC-6024D2B063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1815" y="1357039"/>
              <a:ext cx="3178561" cy="3185672"/>
            </a:xfrm>
            <a:prstGeom prst="rect">
              <a:avLst/>
            </a:prstGeom>
          </p:spPr>
        </p:pic>
        <p:pic>
          <p:nvPicPr>
            <p:cNvPr id="3" name="Picture 2">
              <a:extLst>
                <a:ext uri="{FF2B5EF4-FFF2-40B4-BE49-F238E27FC236}">
                  <a16:creationId xmlns:a16="http://schemas.microsoft.com/office/drawing/2014/main" id="{CE4BF23A-FC2D-7343-8375-9658B3A8F6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7324" y="4619614"/>
              <a:ext cx="360000" cy="360000"/>
            </a:xfrm>
            <a:prstGeom prst="rect">
              <a:avLst/>
            </a:prstGeom>
          </p:spPr>
        </p:pic>
        <p:pic>
          <p:nvPicPr>
            <p:cNvPr id="29" name="Picture 28">
              <a:extLst>
                <a:ext uri="{FF2B5EF4-FFF2-40B4-BE49-F238E27FC236}">
                  <a16:creationId xmlns:a16="http://schemas.microsoft.com/office/drawing/2014/main" id="{BEC0EEB2-0D2D-6644-9315-9DA1FE416F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6867" y="4104741"/>
              <a:ext cx="360000" cy="360000"/>
            </a:xfrm>
            <a:prstGeom prst="rect">
              <a:avLst/>
            </a:prstGeom>
          </p:spPr>
        </p:pic>
        <p:pic>
          <p:nvPicPr>
            <p:cNvPr id="47" name="Picture 46">
              <a:extLst>
                <a:ext uri="{FF2B5EF4-FFF2-40B4-BE49-F238E27FC236}">
                  <a16:creationId xmlns:a16="http://schemas.microsoft.com/office/drawing/2014/main" id="{E224ADBE-2BEB-F142-940E-6D0E62DAAC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112" y="2773148"/>
              <a:ext cx="360000" cy="360000"/>
            </a:xfrm>
            <a:prstGeom prst="rect">
              <a:avLst/>
            </a:prstGeom>
          </p:spPr>
        </p:pic>
        <p:pic>
          <p:nvPicPr>
            <p:cNvPr id="48" name="Picture 47">
              <a:extLst>
                <a:ext uri="{FF2B5EF4-FFF2-40B4-BE49-F238E27FC236}">
                  <a16:creationId xmlns:a16="http://schemas.microsoft.com/office/drawing/2014/main" id="{2E1D4D57-8E53-144C-B117-7DC58C6B6D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8751" y="1514271"/>
              <a:ext cx="360000" cy="360000"/>
            </a:xfrm>
            <a:prstGeom prst="rect">
              <a:avLst/>
            </a:prstGeom>
          </p:spPr>
        </p:pic>
        <p:pic>
          <p:nvPicPr>
            <p:cNvPr id="49" name="Picture 48">
              <a:extLst>
                <a:ext uri="{FF2B5EF4-FFF2-40B4-BE49-F238E27FC236}">
                  <a16:creationId xmlns:a16="http://schemas.microsoft.com/office/drawing/2014/main" id="{EAACDCBF-4B24-D74A-95B4-038E1E79C8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0716" y="1515712"/>
              <a:ext cx="360000" cy="360000"/>
            </a:xfrm>
            <a:prstGeom prst="rect">
              <a:avLst/>
            </a:prstGeom>
            <a:noFill/>
          </p:spPr>
        </p:pic>
        <p:pic>
          <p:nvPicPr>
            <p:cNvPr id="9" name="Picture 8">
              <a:extLst>
                <a:ext uri="{FF2B5EF4-FFF2-40B4-BE49-F238E27FC236}">
                  <a16:creationId xmlns:a16="http://schemas.microsoft.com/office/drawing/2014/main" id="{D134912F-86BA-0046-B1DD-817240A3FE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91568" y="2773148"/>
              <a:ext cx="360000" cy="360000"/>
            </a:xfrm>
            <a:prstGeom prst="rect">
              <a:avLst/>
            </a:prstGeom>
          </p:spPr>
        </p:pic>
        <p:pic>
          <p:nvPicPr>
            <p:cNvPr id="50" name="Picture 49">
              <a:extLst>
                <a:ext uri="{FF2B5EF4-FFF2-40B4-BE49-F238E27FC236}">
                  <a16:creationId xmlns:a16="http://schemas.microsoft.com/office/drawing/2014/main" id="{FB1816FF-D263-F146-9A59-4046BB6D15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0999" y="4619614"/>
              <a:ext cx="360000" cy="360000"/>
            </a:xfrm>
            <a:prstGeom prst="rect">
              <a:avLst/>
            </a:prstGeom>
          </p:spPr>
        </p:pic>
        <p:pic>
          <p:nvPicPr>
            <p:cNvPr id="51" name="Picture 50">
              <a:extLst>
                <a:ext uri="{FF2B5EF4-FFF2-40B4-BE49-F238E27FC236}">
                  <a16:creationId xmlns:a16="http://schemas.microsoft.com/office/drawing/2014/main" id="{41338FAA-1C57-B34C-8C8D-7B2DB7E250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6797" y="2758421"/>
              <a:ext cx="360000" cy="360000"/>
            </a:xfrm>
            <a:prstGeom prst="rect">
              <a:avLst/>
            </a:prstGeom>
          </p:spPr>
        </p:pic>
        <p:pic>
          <p:nvPicPr>
            <p:cNvPr id="10" name="Picture 9">
              <a:extLst>
                <a:ext uri="{FF2B5EF4-FFF2-40B4-BE49-F238E27FC236}">
                  <a16:creationId xmlns:a16="http://schemas.microsoft.com/office/drawing/2014/main" id="{0C50F63C-26E2-7140-9CCA-E76EAC3274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88537" y="1514271"/>
              <a:ext cx="360000" cy="360000"/>
            </a:xfrm>
            <a:prstGeom prst="rect">
              <a:avLst/>
            </a:prstGeom>
          </p:spPr>
        </p:pic>
        <p:pic>
          <p:nvPicPr>
            <p:cNvPr id="52" name="Picture 51">
              <a:extLst>
                <a:ext uri="{FF2B5EF4-FFF2-40B4-BE49-F238E27FC236}">
                  <a16:creationId xmlns:a16="http://schemas.microsoft.com/office/drawing/2014/main" id="{E7574A4E-CA7F-9741-AF2F-C353BF6DA5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7989" y="4086741"/>
              <a:ext cx="360000" cy="360000"/>
            </a:xfrm>
            <a:prstGeom prst="rect">
              <a:avLst/>
            </a:prstGeom>
          </p:spPr>
        </p:pic>
        <p:pic>
          <p:nvPicPr>
            <p:cNvPr id="53" name="Picture 52">
              <a:extLst>
                <a:ext uri="{FF2B5EF4-FFF2-40B4-BE49-F238E27FC236}">
                  <a16:creationId xmlns:a16="http://schemas.microsoft.com/office/drawing/2014/main" id="{4C5159BC-D2BC-6149-A302-EB875C68C4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82482" y="938136"/>
              <a:ext cx="360000" cy="360000"/>
            </a:xfrm>
            <a:prstGeom prst="rect">
              <a:avLst/>
            </a:prstGeom>
          </p:spPr>
        </p:pic>
        <p:pic>
          <p:nvPicPr>
            <p:cNvPr id="54" name="Picture 53">
              <a:extLst>
                <a:ext uri="{FF2B5EF4-FFF2-40B4-BE49-F238E27FC236}">
                  <a16:creationId xmlns:a16="http://schemas.microsoft.com/office/drawing/2014/main" id="{52C58672-0417-744E-92E5-9FC21BC349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82428" y="1515712"/>
              <a:ext cx="360000" cy="360000"/>
            </a:xfrm>
            <a:prstGeom prst="rect">
              <a:avLst/>
            </a:prstGeom>
          </p:spPr>
        </p:pic>
        <p:pic>
          <p:nvPicPr>
            <p:cNvPr id="55" name="Picture 54">
              <a:extLst>
                <a:ext uri="{FF2B5EF4-FFF2-40B4-BE49-F238E27FC236}">
                  <a16:creationId xmlns:a16="http://schemas.microsoft.com/office/drawing/2014/main" id="{F30377BC-178E-E045-9E26-209A1DBC1C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97662" y="4104741"/>
              <a:ext cx="360000" cy="360000"/>
            </a:xfrm>
            <a:prstGeom prst="rect">
              <a:avLst/>
            </a:prstGeom>
          </p:spPr>
        </p:pic>
        <p:pic>
          <p:nvPicPr>
            <p:cNvPr id="1028" name="Picture 4">
              <a:extLst>
                <a:ext uri="{FF2B5EF4-FFF2-40B4-BE49-F238E27FC236}">
                  <a16:creationId xmlns:a16="http://schemas.microsoft.com/office/drawing/2014/main" id="{610A720E-C56E-A14D-B955-18F8930971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9358" y="1533712"/>
              <a:ext cx="324000" cy="324000"/>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a:extLst>
                <a:ext uri="{FF2B5EF4-FFF2-40B4-BE49-F238E27FC236}">
                  <a16:creationId xmlns:a16="http://schemas.microsoft.com/office/drawing/2014/main" id="{1DA41EB9-46D7-BC4E-8ABE-C30BD893BA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12708" y="956136"/>
              <a:ext cx="324000" cy="324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37315D32-DA7F-B546-BE9E-D09A62FECA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4634" y="938136"/>
              <a:ext cx="360000" cy="360000"/>
            </a:xfrm>
            <a:prstGeom prst="rect">
              <a:avLst/>
            </a:prstGeom>
          </p:spPr>
        </p:pic>
        <p:pic>
          <p:nvPicPr>
            <p:cNvPr id="57" name="Picture 56">
              <a:extLst>
                <a:ext uri="{FF2B5EF4-FFF2-40B4-BE49-F238E27FC236}">
                  <a16:creationId xmlns:a16="http://schemas.microsoft.com/office/drawing/2014/main" id="{EFBBABD6-75D1-784A-9CF7-99406838AEB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18540" y="2758421"/>
              <a:ext cx="360000" cy="360000"/>
            </a:xfrm>
            <a:prstGeom prst="rect">
              <a:avLst/>
            </a:prstGeom>
          </p:spPr>
        </p:pic>
        <p:pic>
          <p:nvPicPr>
            <p:cNvPr id="58" name="Picture 57">
              <a:extLst>
                <a:ext uri="{FF2B5EF4-FFF2-40B4-BE49-F238E27FC236}">
                  <a16:creationId xmlns:a16="http://schemas.microsoft.com/office/drawing/2014/main" id="{35C50550-E06A-1F44-AA0A-E65F21BCB42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11144" y="1515712"/>
              <a:ext cx="360000" cy="360000"/>
            </a:xfrm>
            <a:prstGeom prst="rect">
              <a:avLst/>
            </a:prstGeom>
          </p:spPr>
        </p:pic>
        <p:pic>
          <p:nvPicPr>
            <p:cNvPr id="12" name="Picture 11">
              <a:extLst>
                <a:ext uri="{FF2B5EF4-FFF2-40B4-BE49-F238E27FC236}">
                  <a16:creationId xmlns:a16="http://schemas.microsoft.com/office/drawing/2014/main" id="{9FDB0637-226B-6547-8377-1786139D9C3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86841" y="1514271"/>
              <a:ext cx="360000" cy="360000"/>
            </a:xfrm>
            <a:prstGeom prst="rect">
              <a:avLst/>
            </a:prstGeom>
          </p:spPr>
        </p:pic>
        <p:pic>
          <p:nvPicPr>
            <p:cNvPr id="59" name="Picture 58">
              <a:extLst>
                <a:ext uri="{FF2B5EF4-FFF2-40B4-BE49-F238E27FC236}">
                  <a16:creationId xmlns:a16="http://schemas.microsoft.com/office/drawing/2014/main" id="{64DF5016-C546-8143-889E-051C832F256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59797" y="4619614"/>
              <a:ext cx="360000" cy="360000"/>
            </a:xfrm>
            <a:prstGeom prst="rect">
              <a:avLst/>
            </a:prstGeom>
          </p:spPr>
        </p:pic>
        <p:pic>
          <p:nvPicPr>
            <p:cNvPr id="14" name="Picture 13">
              <a:extLst>
                <a:ext uri="{FF2B5EF4-FFF2-40B4-BE49-F238E27FC236}">
                  <a16:creationId xmlns:a16="http://schemas.microsoft.com/office/drawing/2014/main" id="{A3856AB3-C33E-944D-A0D7-1788DDDCE47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48269" y="4619614"/>
              <a:ext cx="360000" cy="360000"/>
            </a:xfrm>
            <a:prstGeom prst="rect">
              <a:avLst/>
            </a:prstGeom>
          </p:spPr>
        </p:pic>
        <p:pic>
          <p:nvPicPr>
            <p:cNvPr id="61" name="Picture 60">
              <a:extLst>
                <a:ext uri="{FF2B5EF4-FFF2-40B4-BE49-F238E27FC236}">
                  <a16:creationId xmlns:a16="http://schemas.microsoft.com/office/drawing/2014/main" id="{FB7B8D99-0C20-014F-B250-14371C716D0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94036" y="4086741"/>
              <a:ext cx="360000" cy="360000"/>
            </a:xfrm>
            <a:prstGeom prst="rect">
              <a:avLst/>
            </a:prstGeom>
          </p:spPr>
        </p:pic>
        <p:pic>
          <p:nvPicPr>
            <p:cNvPr id="15" name="Picture 14">
              <a:extLst>
                <a:ext uri="{FF2B5EF4-FFF2-40B4-BE49-F238E27FC236}">
                  <a16:creationId xmlns:a16="http://schemas.microsoft.com/office/drawing/2014/main" id="{1CCF1935-81DB-3244-AFA8-0025D73E1DD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88177" y="1532271"/>
              <a:ext cx="324000" cy="324000"/>
            </a:xfrm>
            <a:prstGeom prst="rect">
              <a:avLst/>
            </a:prstGeom>
          </p:spPr>
        </p:pic>
        <p:pic>
          <p:nvPicPr>
            <p:cNvPr id="62" name="Picture 61">
              <a:extLst>
                <a:ext uri="{FF2B5EF4-FFF2-40B4-BE49-F238E27FC236}">
                  <a16:creationId xmlns:a16="http://schemas.microsoft.com/office/drawing/2014/main" id="{C62FE796-22D4-CA47-8495-0E7BD6F94D4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25254" y="956136"/>
              <a:ext cx="324000" cy="324000"/>
            </a:xfrm>
            <a:prstGeom prst="rect">
              <a:avLst/>
            </a:prstGeom>
          </p:spPr>
        </p:pic>
        <p:pic>
          <p:nvPicPr>
            <p:cNvPr id="63" name="Picture 62">
              <a:extLst>
                <a:ext uri="{FF2B5EF4-FFF2-40B4-BE49-F238E27FC236}">
                  <a16:creationId xmlns:a16="http://schemas.microsoft.com/office/drawing/2014/main" id="{989DE2E7-AC82-9744-8102-9CF3B0BCFD1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74162" y="1533712"/>
              <a:ext cx="324000" cy="324000"/>
            </a:xfrm>
            <a:prstGeom prst="rect">
              <a:avLst/>
            </a:prstGeom>
          </p:spPr>
        </p:pic>
        <p:pic>
          <p:nvPicPr>
            <p:cNvPr id="64" name="Picture 63">
              <a:extLst>
                <a:ext uri="{FF2B5EF4-FFF2-40B4-BE49-F238E27FC236}">
                  <a16:creationId xmlns:a16="http://schemas.microsoft.com/office/drawing/2014/main" id="{AD258A66-93F0-E84B-81E5-6BCCDC156E2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85195" y="2776421"/>
              <a:ext cx="324000" cy="324000"/>
            </a:xfrm>
            <a:prstGeom prst="rect">
              <a:avLst/>
            </a:prstGeom>
          </p:spPr>
        </p:pic>
        <p:pic>
          <p:nvPicPr>
            <p:cNvPr id="65" name="Picture 64">
              <a:extLst>
                <a:ext uri="{FF2B5EF4-FFF2-40B4-BE49-F238E27FC236}">
                  <a16:creationId xmlns:a16="http://schemas.microsoft.com/office/drawing/2014/main" id="{0205E489-D2FC-F745-AC25-400D449749E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98557" y="4122741"/>
              <a:ext cx="324000" cy="324000"/>
            </a:xfrm>
            <a:prstGeom prst="rect">
              <a:avLst/>
            </a:prstGeom>
          </p:spPr>
        </p:pic>
        <p:pic>
          <p:nvPicPr>
            <p:cNvPr id="66" name="Picture 65">
              <a:extLst>
                <a:ext uri="{FF2B5EF4-FFF2-40B4-BE49-F238E27FC236}">
                  <a16:creationId xmlns:a16="http://schemas.microsoft.com/office/drawing/2014/main" id="{B82377F9-A75D-2F46-8450-ABFB0E98280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14087" y="4104741"/>
              <a:ext cx="324000" cy="324000"/>
            </a:xfrm>
            <a:prstGeom prst="rect">
              <a:avLst/>
            </a:prstGeom>
          </p:spPr>
        </p:pic>
        <p:pic>
          <p:nvPicPr>
            <p:cNvPr id="67" name="Picture 66">
              <a:extLst>
                <a:ext uri="{FF2B5EF4-FFF2-40B4-BE49-F238E27FC236}">
                  <a16:creationId xmlns:a16="http://schemas.microsoft.com/office/drawing/2014/main" id="{BCC2DCE5-67D1-C749-A8A9-5C307C59CE4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37989" y="2791148"/>
              <a:ext cx="324000" cy="324000"/>
            </a:xfrm>
            <a:prstGeom prst="rect">
              <a:avLst/>
            </a:prstGeom>
          </p:spPr>
        </p:pic>
        <p:pic>
          <p:nvPicPr>
            <p:cNvPr id="16" name="Picture 15">
              <a:extLst>
                <a:ext uri="{FF2B5EF4-FFF2-40B4-BE49-F238E27FC236}">
                  <a16:creationId xmlns:a16="http://schemas.microsoft.com/office/drawing/2014/main" id="{F778874D-B51D-024D-AAC3-08B0BFC4EAC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98645" y="938136"/>
              <a:ext cx="360000" cy="360000"/>
            </a:xfrm>
            <a:prstGeom prst="rect">
              <a:avLst/>
            </a:prstGeom>
          </p:spPr>
        </p:pic>
        <p:pic>
          <p:nvPicPr>
            <p:cNvPr id="68" name="Picture 67">
              <a:extLst>
                <a:ext uri="{FF2B5EF4-FFF2-40B4-BE49-F238E27FC236}">
                  <a16:creationId xmlns:a16="http://schemas.microsoft.com/office/drawing/2014/main" id="{B48A9F3D-F245-0044-A78B-234DB672BC3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87931" y="1514271"/>
              <a:ext cx="360000" cy="360000"/>
            </a:xfrm>
            <a:prstGeom prst="rect">
              <a:avLst/>
            </a:prstGeom>
          </p:spPr>
        </p:pic>
        <p:pic>
          <p:nvPicPr>
            <p:cNvPr id="69" name="Picture 68">
              <a:extLst>
                <a:ext uri="{FF2B5EF4-FFF2-40B4-BE49-F238E27FC236}">
                  <a16:creationId xmlns:a16="http://schemas.microsoft.com/office/drawing/2014/main" id="{6404ECBD-7262-7547-8850-D690596410A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124634" y="4619614"/>
              <a:ext cx="360000" cy="360000"/>
            </a:xfrm>
            <a:prstGeom prst="rect">
              <a:avLst/>
            </a:prstGeom>
          </p:spPr>
        </p:pic>
        <p:pic>
          <p:nvPicPr>
            <p:cNvPr id="70" name="Picture 69">
              <a:extLst>
                <a:ext uri="{FF2B5EF4-FFF2-40B4-BE49-F238E27FC236}">
                  <a16:creationId xmlns:a16="http://schemas.microsoft.com/office/drawing/2014/main" id="{C288B8EA-4FDE-2649-B5F9-4084CBD6AD3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63452" y="4104741"/>
              <a:ext cx="360000" cy="360000"/>
            </a:xfrm>
            <a:prstGeom prst="rect">
              <a:avLst/>
            </a:prstGeom>
          </p:spPr>
        </p:pic>
        <p:pic>
          <p:nvPicPr>
            <p:cNvPr id="71" name="Picture 70">
              <a:extLst>
                <a:ext uri="{FF2B5EF4-FFF2-40B4-BE49-F238E27FC236}">
                  <a16:creationId xmlns:a16="http://schemas.microsoft.com/office/drawing/2014/main" id="{58F68453-C03A-DD48-982A-EB566F5C62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731572" y="1515712"/>
              <a:ext cx="360000" cy="360000"/>
            </a:xfrm>
            <a:prstGeom prst="rect">
              <a:avLst/>
            </a:prstGeom>
          </p:spPr>
        </p:pic>
        <p:pic>
          <p:nvPicPr>
            <p:cNvPr id="17" name="Picture 16">
              <a:extLst>
                <a:ext uri="{FF2B5EF4-FFF2-40B4-BE49-F238E27FC236}">
                  <a16:creationId xmlns:a16="http://schemas.microsoft.com/office/drawing/2014/main" id="{68F7DCA9-DB0B-C041-8ED1-3CB121110E2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81248" y="938136"/>
              <a:ext cx="360000" cy="360000"/>
            </a:xfrm>
            <a:prstGeom prst="rect">
              <a:avLst/>
            </a:prstGeom>
          </p:spPr>
        </p:pic>
        <p:pic>
          <p:nvPicPr>
            <p:cNvPr id="74" name="Picture 73">
              <a:extLst>
                <a:ext uri="{FF2B5EF4-FFF2-40B4-BE49-F238E27FC236}">
                  <a16:creationId xmlns:a16="http://schemas.microsoft.com/office/drawing/2014/main" id="{D6B3B1D0-9E21-7E49-8061-B2BB048321B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89626" y="1515712"/>
              <a:ext cx="360000" cy="360000"/>
            </a:xfrm>
            <a:prstGeom prst="rect">
              <a:avLst/>
            </a:prstGeom>
          </p:spPr>
        </p:pic>
        <p:pic>
          <p:nvPicPr>
            <p:cNvPr id="75" name="Picture 74">
              <a:extLst>
                <a:ext uri="{FF2B5EF4-FFF2-40B4-BE49-F238E27FC236}">
                  <a16:creationId xmlns:a16="http://schemas.microsoft.com/office/drawing/2014/main" id="{77ADD062-E107-8547-A9ED-20E19DB3608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243452" y="2758421"/>
              <a:ext cx="360000" cy="360000"/>
            </a:xfrm>
            <a:prstGeom prst="rect">
              <a:avLst/>
            </a:prstGeom>
          </p:spPr>
        </p:pic>
      </p:grpSp>
      <p:sp>
        <p:nvSpPr>
          <p:cNvPr id="8" name="TextBox 7">
            <a:extLst>
              <a:ext uri="{FF2B5EF4-FFF2-40B4-BE49-F238E27FC236}">
                <a16:creationId xmlns:a16="http://schemas.microsoft.com/office/drawing/2014/main" id="{25933156-17A7-9346-B230-9ABB4961B9AA}"/>
              </a:ext>
            </a:extLst>
          </p:cNvPr>
          <p:cNvSpPr txBox="1"/>
          <p:nvPr/>
        </p:nvSpPr>
        <p:spPr>
          <a:xfrm>
            <a:off x="175165" y="1340119"/>
            <a:ext cx="2966073" cy="3001334"/>
          </a:xfrm>
          <a:prstGeom prst="rect">
            <a:avLst/>
          </a:prstGeom>
          <a:noFill/>
          <a:ln w="6350">
            <a:solidFill>
              <a:schemeClr val="tx1"/>
            </a:solidFill>
          </a:ln>
        </p:spPr>
        <p:txBody>
          <a:bodyPr wrap="square" rtlCol="0">
            <a:spAutoFit/>
          </a:bodyPr>
          <a:lstStyle/>
          <a:p>
            <a:pPr marL="342900" indent="-342900" algn="l">
              <a:lnSpc>
                <a:spcPct val="150000"/>
              </a:lnSpc>
              <a:buFont typeface="Arial" panose="020B0604020202020204" pitchFamily="34" charset="0"/>
              <a:buChar char="•"/>
            </a:pPr>
            <a:r>
              <a:rPr lang="en-US" sz="1600" dirty="0"/>
              <a:t>Link to railway national systems</a:t>
            </a:r>
          </a:p>
          <a:p>
            <a:pPr marL="342900" indent="-342900" algn="l">
              <a:lnSpc>
                <a:spcPct val="150000"/>
              </a:lnSpc>
              <a:buFont typeface="Arial" panose="020B0604020202020204" pitchFamily="34" charset="0"/>
              <a:buChar char="•"/>
            </a:pPr>
            <a:r>
              <a:rPr lang="en-US" sz="1600" dirty="0"/>
              <a:t>Access roads</a:t>
            </a:r>
          </a:p>
          <a:p>
            <a:pPr marL="342900" indent="-342900" algn="l">
              <a:lnSpc>
                <a:spcPct val="150000"/>
              </a:lnSpc>
              <a:buFont typeface="Arial" panose="020B0604020202020204" pitchFamily="34" charset="0"/>
              <a:buChar char="•"/>
            </a:pPr>
            <a:r>
              <a:rPr lang="en-US" sz="1600" dirty="0"/>
              <a:t>Conveyor belts</a:t>
            </a:r>
          </a:p>
          <a:p>
            <a:pPr marL="342900" indent="-342900">
              <a:lnSpc>
                <a:spcPct val="150000"/>
              </a:lnSpc>
              <a:buFont typeface="Arial" panose="020B0604020202020204" pitchFamily="34" charset="0"/>
              <a:buChar char="•"/>
            </a:pPr>
            <a:r>
              <a:rPr lang="en-US" sz="1600" dirty="0"/>
              <a:t>Platforms for sorting and treatment</a:t>
            </a:r>
          </a:p>
          <a:p>
            <a:pPr marL="342900" indent="-342900">
              <a:lnSpc>
                <a:spcPct val="150000"/>
              </a:lnSpc>
              <a:buFont typeface="Arial" panose="020B0604020202020204" pitchFamily="34" charset="0"/>
              <a:buChar char="•"/>
            </a:pPr>
            <a:r>
              <a:rPr lang="en-US" sz="1600" dirty="0"/>
              <a:t>Traceability</a:t>
            </a:r>
          </a:p>
          <a:p>
            <a:pPr marL="342900" indent="-342900" algn="l">
              <a:lnSpc>
                <a:spcPct val="150000"/>
              </a:lnSpc>
              <a:buFont typeface="Arial" panose="020B0604020202020204" pitchFamily="34" charset="0"/>
              <a:buChar char="•"/>
            </a:pPr>
            <a:endParaRPr lang="en-US" sz="1600" dirty="0"/>
          </a:p>
        </p:txBody>
      </p:sp>
      <p:sp>
        <p:nvSpPr>
          <p:cNvPr id="23" name="TextBox 22">
            <a:extLst>
              <a:ext uri="{FF2B5EF4-FFF2-40B4-BE49-F238E27FC236}">
                <a16:creationId xmlns:a16="http://schemas.microsoft.com/office/drawing/2014/main" id="{1261585F-E097-A647-8E16-0D03FBD3F8DE}"/>
              </a:ext>
            </a:extLst>
          </p:cNvPr>
          <p:cNvSpPr txBox="1"/>
          <p:nvPr/>
        </p:nvSpPr>
        <p:spPr>
          <a:xfrm>
            <a:off x="6984998" y="4369090"/>
            <a:ext cx="1945016" cy="483209"/>
          </a:xfrm>
          <a:prstGeom prst="rect">
            <a:avLst/>
          </a:prstGeom>
          <a:noFill/>
        </p:spPr>
        <p:txBody>
          <a:bodyPr wrap="square" rtlCol="0">
            <a:spAutoFit/>
          </a:bodyPr>
          <a:lstStyle/>
          <a:p>
            <a:pPr algn="l">
              <a:lnSpc>
                <a:spcPts val="3700"/>
              </a:lnSpc>
            </a:pPr>
            <a:r>
              <a:rPr lang="en-US" sz="1200" dirty="0"/>
              <a:t>Courtesy of J. </a:t>
            </a:r>
            <a:r>
              <a:rPr lang="en-US" sz="1200" dirty="0" err="1"/>
              <a:t>Gutleber</a:t>
            </a:r>
            <a:endParaRPr lang="en-US" sz="1200" dirty="0"/>
          </a:p>
        </p:txBody>
      </p:sp>
      <p:sp>
        <p:nvSpPr>
          <p:cNvPr id="88" name="Textfeld 8">
            <a:extLst>
              <a:ext uri="{FF2B5EF4-FFF2-40B4-BE49-F238E27FC236}">
                <a16:creationId xmlns:a16="http://schemas.microsoft.com/office/drawing/2014/main" id="{C626855A-67B8-414E-BF8F-756422C12DAC}"/>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sp>
        <p:nvSpPr>
          <p:cNvPr id="60" name="Textfeld 1">
            <a:extLst>
              <a:ext uri="{FF2B5EF4-FFF2-40B4-BE49-F238E27FC236}">
                <a16:creationId xmlns:a16="http://schemas.microsoft.com/office/drawing/2014/main" id="{84FD00C2-B9EB-9B49-BFEF-89A06EAF0D5E}"/>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1018002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33C7FD-6BC7-4041-BB51-010A55F397EF}"/>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4" name="Text Placeholder 3">
            <a:extLst>
              <a:ext uri="{FF2B5EF4-FFF2-40B4-BE49-F238E27FC236}">
                <a16:creationId xmlns:a16="http://schemas.microsoft.com/office/drawing/2014/main" id="{8F07A7A3-9DBC-3C44-9A5B-0D2515B96BC0}"/>
              </a:ext>
            </a:extLst>
          </p:cNvPr>
          <p:cNvSpPr>
            <a:spLocks noGrp="1"/>
          </p:cNvSpPr>
          <p:nvPr>
            <p:ph type="body" sz="quarter" idx="12"/>
          </p:nvPr>
        </p:nvSpPr>
        <p:spPr>
          <a:xfrm>
            <a:off x="323528" y="1131590"/>
            <a:ext cx="8382622" cy="3816424"/>
          </a:xfrm>
        </p:spPr>
        <p:txBody>
          <a:bodyPr/>
          <a:lstStyle/>
          <a:p>
            <a:r>
              <a:rPr lang="en-US" u="sng" dirty="0"/>
              <a:t>OPEN POINTS:</a:t>
            </a:r>
          </a:p>
          <a:p>
            <a:pPr marL="285750" indent="-285750">
              <a:buFont typeface="Arial" panose="020B0604020202020204" pitchFamily="34" charset="0"/>
              <a:buChar char="•"/>
            </a:pPr>
            <a:r>
              <a:rPr lang="en-US" b="1" dirty="0"/>
              <a:t>Subsurface investigations </a:t>
            </a:r>
            <a:r>
              <a:rPr lang="en-US" dirty="0"/>
              <a:t>will provide further insights on the geological, geo-mechanical and chemical characteristics of the excavated materials allowing to minimize the project risks.</a:t>
            </a:r>
          </a:p>
          <a:p>
            <a:pPr marL="285750" indent="-285750">
              <a:buFont typeface="Arial" panose="020B0604020202020204" pitchFamily="34" charset="0"/>
              <a:buChar char="•"/>
            </a:pPr>
            <a:r>
              <a:rPr lang="en-US" dirty="0"/>
              <a:t>Confirmation on </a:t>
            </a:r>
            <a:r>
              <a:rPr lang="en-US" b="1" dirty="0"/>
              <a:t>excavation methods per site </a:t>
            </a:r>
            <a:r>
              <a:rPr lang="en-US" dirty="0"/>
              <a:t>will allow to refine current estimates on:</a:t>
            </a:r>
          </a:p>
          <a:p>
            <a:pPr marL="625950" lvl="1" indent="-285750"/>
            <a:r>
              <a:rPr lang="en-US" dirty="0"/>
              <a:t>Excavated material reusability </a:t>
            </a:r>
          </a:p>
          <a:p>
            <a:pPr marL="625950" lvl="1" indent="-285750"/>
            <a:r>
              <a:rPr lang="en-US" dirty="0"/>
              <a:t>Presence of pollutants</a:t>
            </a:r>
          </a:p>
          <a:p>
            <a:pPr marL="625950" lvl="1" indent="-285750"/>
            <a:r>
              <a:rPr lang="en-US" dirty="0"/>
              <a:t>Logistics (surface for temporary storage, conveyor belts, traceability)</a:t>
            </a:r>
          </a:p>
          <a:p>
            <a:pPr marL="285750" indent="-285750">
              <a:buFont typeface="Arial" panose="020B0604020202020204" pitchFamily="34" charset="0"/>
              <a:buChar char="•"/>
            </a:pPr>
            <a:r>
              <a:rPr lang="en-US" dirty="0"/>
              <a:t>Confirmation on </a:t>
            </a:r>
            <a:r>
              <a:rPr lang="en-US" b="1" dirty="0"/>
              <a:t>engineering solutions for surface buildings and boundary conditions </a:t>
            </a:r>
            <a:r>
              <a:rPr lang="en-US" dirty="0"/>
              <a:t>to refine evaluation of possible local reuse of excavated materials</a:t>
            </a:r>
          </a:p>
          <a:p>
            <a:pPr marL="285750" indent="-285750">
              <a:buFont typeface="Arial" panose="020B0604020202020204" pitchFamily="34" charset="0"/>
              <a:buChar char="•"/>
            </a:pPr>
            <a:r>
              <a:rPr lang="en-US" dirty="0"/>
              <a:t>I</a:t>
            </a:r>
            <a:r>
              <a:rPr lang="en-US" b="1" dirty="0"/>
              <a:t>nnovative reuse pathways</a:t>
            </a:r>
            <a:r>
              <a:rPr lang="en-US" dirty="0"/>
              <a:t> for molasse (“Mining the future®”)</a:t>
            </a:r>
          </a:p>
          <a:p>
            <a:endParaRPr lang="en-US" u="sng" dirty="0"/>
          </a:p>
        </p:txBody>
      </p:sp>
      <p:sp>
        <p:nvSpPr>
          <p:cNvPr id="5" name="Title 4">
            <a:extLst>
              <a:ext uri="{FF2B5EF4-FFF2-40B4-BE49-F238E27FC236}">
                <a16:creationId xmlns:a16="http://schemas.microsoft.com/office/drawing/2014/main" id="{E6E0BC6F-673E-B640-8842-CCAF68D5FC23}"/>
              </a:ext>
            </a:extLst>
          </p:cNvPr>
          <p:cNvSpPr>
            <a:spLocks noGrp="1"/>
          </p:cNvSpPr>
          <p:nvPr>
            <p:ph type="title"/>
          </p:nvPr>
        </p:nvSpPr>
        <p:spPr/>
        <p:txBody>
          <a:bodyPr/>
          <a:lstStyle/>
          <a:p>
            <a:r>
              <a:rPr lang="en-US" dirty="0"/>
              <a:t>Progress report III</a:t>
            </a:r>
          </a:p>
        </p:txBody>
      </p:sp>
      <p:sp>
        <p:nvSpPr>
          <p:cNvPr id="8" name="Textfeld 8">
            <a:extLst>
              <a:ext uri="{FF2B5EF4-FFF2-40B4-BE49-F238E27FC236}">
                <a16:creationId xmlns:a16="http://schemas.microsoft.com/office/drawing/2014/main" id="{82CDB413-E1FC-0F4D-A9CD-B0CC9015C362}"/>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pic>
        <p:nvPicPr>
          <p:cNvPr id="9" name="Image 20">
            <a:extLst>
              <a:ext uri="{FF2B5EF4-FFF2-40B4-BE49-F238E27FC236}">
                <a16:creationId xmlns:a16="http://schemas.microsoft.com/office/drawing/2014/main" id="{FCCC7A1E-FA8D-1E42-BB08-BA6104D6BD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8350" y="8675108"/>
            <a:ext cx="2381250" cy="1585152"/>
          </a:xfrm>
          <a:prstGeom prst="rect">
            <a:avLst/>
          </a:prstGeom>
        </p:spPr>
      </p:pic>
      <p:pic>
        <p:nvPicPr>
          <p:cNvPr id="10" name="Image 20">
            <a:extLst>
              <a:ext uri="{FF2B5EF4-FFF2-40B4-BE49-F238E27FC236}">
                <a16:creationId xmlns:a16="http://schemas.microsoft.com/office/drawing/2014/main" id="{4FD2061D-DFB8-284A-99E0-40309DBD7E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0" y="8827508"/>
            <a:ext cx="2381250" cy="1585152"/>
          </a:xfrm>
          <a:prstGeom prst="rect">
            <a:avLst/>
          </a:prstGeom>
        </p:spPr>
      </p:pic>
      <p:pic>
        <p:nvPicPr>
          <p:cNvPr id="11" name="Image 20">
            <a:extLst>
              <a:ext uri="{FF2B5EF4-FFF2-40B4-BE49-F238E27FC236}">
                <a16:creationId xmlns:a16="http://schemas.microsoft.com/office/drawing/2014/main" id="{693C0A3D-6A5D-544C-B97A-A86DF90D3C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3150" y="8979908"/>
            <a:ext cx="2381250" cy="1585152"/>
          </a:xfrm>
          <a:prstGeom prst="rect">
            <a:avLst/>
          </a:prstGeom>
        </p:spPr>
      </p:pic>
      <p:pic>
        <p:nvPicPr>
          <p:cNvPr id="12" name="Image 20">
            <a:extLst>
              <a:ext uri="{FF2B5EF4-FFF2-40B4-BE49-F238E27FC236}">
                <a16:creationId xmlns:a16="http://schemas.microsoft.com/office/drawing/2014/main" id="{CBF8BA50-D3EE-3A4C-8FD0-F82BD5709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5550" y="9132308"/>
            <a:ext cx="2381250" cy="1585152"/>
          </a:xfrm>
          <a:prstGeom prst="rect">
            <a:avLst/>
          </a:prstGeom>
        </p:spPr>
      </p:pic>
      <p:pic>
        <p:nvPicPr>
          <p:cNvPr id="13" name="Image 18">
            <a:extLst>
              <a:ext uri="{FF2B5EF4-FFF2-40B4-BE49-F238E27FC236}">
                <a16:creationId xmlns:a16="http://schemas.microsoft.com/office/drawing/2014/main" id="{601033FE-972C-7745-9617-E4B61805C8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7800" y="8675108"/>
            <a:ext cx="1600200" cy="1600200"/>
          </a:xfrm>
          <a:prstGeom prst="rect">
            <a:avLst/>
          </a:prstGeom>
        </p:spPr>
      </p:pic>
      <p:sp>
        <p:nvSpPr>
          <p:cNvPr id="14" name="Textfeld 1">
            <a:extLst>
              <a:ext uri="{FF2B5EF4-FFF2-40B4-BE49-F238E27FC236}">
                <a16:creationId xmlns:a16="http://schemas.microsoft.com/office/drawing/2014/main" id="{9231DAC0-FFB0-B746-A10F-0F1113C2E730}"/>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134526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64C339-56DD-9C41-B8B1-C2B3F7E82E7B}"/>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4" name="Text Placeholder 3">
            <a:extLst>
              <a:ext uri="{FF2B5EF4-FFF2-40B4-BE49-F238E27FC236}">
                <a16:creationId xmlns:a16="http://schemas.microsoft.com/office/drawing/2014/main" id="{C8928DB6-2033-6848-94D5-9619EBA99C43}"/>
              </a:ext>
            </a:extLst>
          </p:cNvPr>
          <p:cNvSpPr>
            <a:spLocks noGrp="1"/>
          </p:cNvSpPr>
          <p:nvPr>
            <p:ph type="body" sz="quarter" idx="12"/>
          </p:nvPr>
        </p:nvSpPr>
        <p:spPr>
          <a:xfrm>
            <a:off x="179512" y="1059582"/>
            <a:ext cx="4970152" cy="4419585"/>
          </a:xfrm>
        </p:spPr>
        <p:txBody>
          <a:bodyPr/>
          <a:lstStyle/>
          <a:p>
            <a:pPr marL="285750" indent="-285750">
              <a:lnSpc>
                <a:spcPct val="150000"/>
              </a:lnSpc>
              <a:buFont typeface="Arial" panose="020B0604020202020204" pitchFamily="34" charset="0"/>
              <a:buChar char="•"/>
            </a:pPr>
            <a:r>
              <a:rPr lang="en-US" sz="1400" b="1" dirty="0"/>
              <a:t>Publication</a:t>
            </a:r>
            <a:r>
              <a:rPr lang="en-US" sz="1400" dirty="0"/>
              <a:t> of the competition Mining the future</a:t>
            </a:r>
            <a:r>
              <a:rPr lang="en-US" sz="1400" baseline="30000" dirty="0"/>
              <a:t>®</a:t>
            </a:r>
            <a:r>
              <a:rPr lang="en-US" sz="1400" dirty="0"/>
              <a:t> on 1st May 2021</a:t>
            </a:r>
          </a:p>
          <a:p>
            <a:pPr marL="285750" indent="-285750">
              <a:lnSpc>
                <a:spcPct val="150000"/>
              </a:lnSpc>
              <a:buFont typeface="Arial" panose="020B0604020202020204" pitchFamily="34" charset="0"/>
              <a:buChar char="•"/>
            </a:pPr>
            <a:r>
              <a:rPr lang="en-US" sz="1400" b="1" dirty="0"/>
              <a:t>First phase </a:t>
            </a:r>
            <a:r>
              <a:rPr lang="en-US" sz="1400" dirty="0"/>
              <a:t>ended in October 2021: 12 proposals, 4 selected by international jury (9 members)</a:t>
            </a:r>
          </a:p>
          <a:p>
            <a:pPr marL="285750" indent="-285750">
              <a:lnSpc>
                <a:spcPct val="150000"/>
              </a:lnSpc>
              <a:buFont typeface="Arial" panose="020B0604020202020204" pitchFamily="34" charset="0"/>
              <a:buChar char="•"/>
            </a:pPr>
            <a:r>
              <a:rPr lang="en-US" sz="1400" dirty="0"/>
              <a:t> Proposed </a:t>
            </a:r>
            <a:r>
              <a:rPr lang="en-US" sz="1400" b="1" dirty="0"/>
              <a:t>applications</a:t>
            </a:r>
            <a:r>
              <a:rPr lang="en-US" sz="1400" dirty="0"/>
              <a:t> focus on different phases of the excavated material treatment and reuse.</a:t>
            </a:r>
            <a:endParaRPr lang="en-US" sz="1400" b="1" dirty="0"/>
          </a:p>
          <a:p>
            <a:pPr marL="285750" indent="-285750">
              <a:lnSpc>
                <a:spcPct val="150000"/>
              </a:lnSpc>
              <a:buFont typeface="Arial" panose="020B0604020202020204" pitchFamily="34" charset="0"/>
              <a:buChar char="•"/>
            </a:pPr>
            <a:r>
              <a:rPr lang="en-US" sz="1400" b="1" dirty="0"/>
              <a:t>Type of participants</a:t>
            </a:r>
            <a:r>
              <a:rPr lang="en-US" sz="1400" dirty="0"/>
              <a:t>: Key players in excavation projects as well as new startup and research institutes</a:t>
            </a:r>
            <a:endParaRPr lang="en-US" sz="1400" b="1" dirty="0"/>
          </a:p>
          <a:p>
            <a:pPr marL="285750" indent="-285750">
              <a:lnSpc>
                <a:spcPct val="150000"/>
              </a:lnSpc>
              <a:buFont typeface="Arial" panose="020B0604020202020204" pitchFamily="34" charset="0"/>
              <a:buChar char="•"/>
            </a:pPr>
            <a:r>
              <a:rPr lang="en-US" sz="1400" b="1" dirty="0"/>
              <a:t>Second phase</a:t>
            </a:r>
            <a:r>
              <a:rPr lang="en-US" sz="1400" dirty="0"/>
              <a:t>: 4 selected are progressing with the feasibility study to bring the proposal to at least TRL4 . Submission by end of June 2022.</a:t>
            </a:r>
          </a:p>
          <a:p>
            <a:pPr marL="285750" indent="-285750">
              <a:lnSpc>
                <a:spcPct val="150000"/>
              </a:lnSpc>
              <a:buFont typeface="Arial" panose="020B0604020202020204" pitchFamily="34" charset="0"/>
              <a:buChar char="•"/>
            </a:pPr>
            <a:r>
              <a:rPr lang="en-US" sz="1400" b="1" dirty="0"/>
              <a:t>Final result by Autumn 2022</a:t>
            </a:r>
            <a:r>
              <a:rPr lang="en-US" sz="1400" dirty="0"/>
              <a:t>. </a:t>
            </a:r>
          </a:p>
        </p:txBody>
      </p:sp>
      <p:sp>
        <p:nvSpPr>
          <p:cNvPr id="5" name="Title 4">
            <a:extLst>
              <a:ext uri="{FF2B5EF4-FFF2-40B4-BE49-F238E27FC236}">
                <a16:creationId xmlns:a16="http://schemas.microsoft.com/office/drawing/2014/main" id="{51441C44-EECE-D149-ABE5-30FFA86511C6}"/>
              </a:ext>
            </a:extLst>
          </p:cNvPr>
          <p:cNvSpPr>
            <a:spLocks noGrp="1"/>
          </p:cNvSpPr>
          <p:nvPr>
            <p:ph type="title"/>
          </p:nvPr>
        </p:nvSpPr>
        <p:spPr/>
        <p:txBody>
          <a:bodyPr/>
          <a:lstStyle/>
          <a:p>
            <a:r>
              <a:rPr lang="en-US" dirty="0"/>
              <a:t>“Mining the future</a:t>
            </a:r>
            <a:r>
              <a:rPr lang="en-US" sz="2000" baseline="30000" dirty="0"/>
              <a:t>®</a:t>
            </a:r>
            <a:r>
              <a:rPr lang="en-US" dirty="0"/>
              <a:t>”</a:t>
            </a:r>
          </a:p>
        </p:txBody>
      </p:sp>
      <p:sp>
        <p:nvSpPr>
          <p:cNvPr id="8" name="Textfeld 8">
            <a:extLst>
              <a:ext uri="{FF2B5EF4-FFF2-40B4-BE49-F238E27FC236}">
                <a16:creationId xmlns:a16="http://schemas.microsoft.com/office/drawing/2014/main" id="{6F07B2E9-D437-E842-B91B-8BADC9363AA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CERN</a:t>
            </a:r>
            <a:endParaRPr lang="de-AT" sz="900" dirty="0">
              <a:solidFill>
                <a:schemeClr val="bg1"/>
              </a:solidFill>
            </a:endParaRPr>
          </a:p>
        </p:txBody>
      </p:sp>
      <p:pic>
        <p:nvPicPr>
          <p:cNvPr id="9" name="Content Placeholder 12">
            <a:extLst>
              <a:ext uri="{FF2B5EF4-FFF2-40B4-BE49-F238E27FC236}">
                <a16:creationId xmlns:a16="http://schemas.microsoft.com/office/drawing/2014/main" id="{8F55CACF-8B6B-8E4E-9435-7934B82CAE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9918" y="1923678"/>
            <a:ext cx="3166912" cy="2710751"/>
          </a:xfrm>
          <a:prstGeom prst="rect">
            <a:avLst/>
          </a:prstGeom>
        </p:spPr>
      </p:pic>
      <p:sp>
        <p:nvSpPr>
          <p:cNvPr id="13" name="Oval 12">
            <a:extLst>
              <a:ext uri="{FF2B5EF4-FFF2-40B4-BE49-F238E27FC236}">
                <a16:creationId xmlns:a16="http://schemas.microsoft.com/office/drawing/2014/main" id="{76CB008B-DE72-7146-BF1A-9647B2709A5D}"/>
              </a:ext>
            </a:extLst>
          </p:cNvPr>
          <p:cNvSpPr/>
          <p:nvPr/>
        </p:nvSpPr>
        <p:spPr>
          <a:xfrm flipH="1">
            <a:off x="6672989" y="3579862"/>
            <a:ext cx="254918" cy="208002"/>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6">
                    <a:lumMod val="50000"/>
                  </a:schemeClr>
                </a:solidFill>
              </a:rPr>
              <a:t>5</a:t>
            </a:r>
          </a:p>
        </p:txBody>
      </p:sp>
      <p:sp>
        <p:nvSpPr>
          <p:cNvPr id="14" name="Oval 13">
            <a:extLst>
              <a:ext uri="{FF2B5EF4-FFF2-40B4-BE49-F238E27FC236}">
                <a16:creationId xmlns:a16="http://schemas.microsoft.com/office/drawing/2014/main" id="{8AE3B474-DAD4-FF41-AF2B-21CCC62A33BD}"/>
              </a:ext>
            </a:extLst>
          </p:cNvPr>
          <p:cNvSpPr/>
          <p:nvPr/>
        </p:nvSpPr>
        <p:spPr>
          <a:xfrm>
            <a:off x="6976214" y="3465562"/>
            <a:ext cx="274320" cy="228600"/>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6">
                    <a:lumMod val="50000"/>
                  </a:schemeClr>
                </a:solidFill>
              </a:rPr>
              <a:t>5</a:t>
            </a:r>
          </a:p>
        </p:txBody>
      </p:sp>
      <p:sp>
        <p:nvSpPr>
          <p:cNvPr id="15" name="Oval 14">
            <a:extLst>
              <a:ext uri="{FF2B5EF4-FFF2-40B4-BE49-F238E27FC236}">
                <a16:creationId xmlns:a16="http://schemas.microsoft.com/office/drawing/2014/main" id="{9A91F037-24FD-8A40-9D55-290ADE48F837}"/>
              </a:ext>
            </a:extLst>
          </p:cNvPr>
          <p:cNvSpPr/>
          <p:nvPr/>
        </p:nvSpPr>
        <p:spPr>
          <a:xfrm>
            <a:off x="7403764" y="3349984"/>
            <a:ext cx="274320" cy="228600"/>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6">
                    <a:lumMod val="50000"/>
                  </a:schemeClr>
                </a:solidFill>
              </a:rPr>
              <a:t>2</a:t>
            </a:r>
          </a:p>
        </p:txBody>
      </p:sp>
      <p:sp>
        <p:nvSpPr>
          <p:cNvPr id="16" name="Oval 15">
            <a:extLst>
              <a:ext uri="{FF2B5EF4-FFF2-40B4-BE49-F238E27FC236}">
                <a16:creationId xmlns:a16="http://schemas.microsoft.com/office/drawing/2014/main" id="{3940F875-EBBF-F543-8EE0-B4CBB1B999CD}"/>
              </a:ext>
            </a:extLst>
          </p:cNvPr>
          <p:cNvSpPr/>
          <p:nvPr/>
        </p:nvSpPr>
        <p:spPr>
          <a:xfrm>
            <a:off x="7129444" y="3000410"/>
            <a:ext cx="274320" cy="228600"/>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6">
                    <a:lumMod val="50000"/>
                  </a:schemeClr>
                </a:solidFill>
              </a:rPr>
              <a:t>2</a:t>
            </a:r>
          </a:p>
        </p:txBody>
      </p:sp>
      <p:pic>
        <p:nvPicPr>
          <p:cNvPr id="17" name="Picture 16">
            <a:extLst>
              <a:ext uri="{FF2B5EF4-FFF2-40B4-BE49-F238E27FC236}">
                <a16:creationId xmlns:a16="http://schemas.microsoft.com/office/drawing/2014/main" id="{AD0442FF-519C-9B46-9DF0-40F53C8BF0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488812"/>
            <a:ext cx="2627784" cy="1313892"/>
          </a:xfrm>
          <a:prstGeom prst="rect">
            <a:avLst/>
          </a:prstGeom>
        </p:spPr>
      </p:pic>
      <p:sp>
        <p:nvSpPr>
          <p:cNvPr id="18" name="Oval 17">
            <a:extLst>
              <a:ext uri="{FF2B5EF4-FFF2-40B4-BE49-F238E27FC236}">
                <a16:creationId xmlns:a16="http://schemas.microsoft.com/office/drawing/2014/main" id="{AE5191B2-5A55-9F40-AA5C-70F57C3FC64F}"/>
              </a:ext>
            </a:extLst>
          </p:cNvPr>
          <p:cNvSpPr/>
          <p:nvPr/>
        </p:nvSpPr>
        <p:spPr>
          <a:xfrm>
            <a:off x="8358768" y="2344516"/>
            <a:ext cx="274320" cy="228600"/>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6">
                    <a:lumMod val="50000"/>
                  </a:schemeClr>
                </a:solidFill>
              </a:rPr>
              <a:t>1</a:t>
            </a:r>
          </a:p>
        </p:txBody>
      </p:sp>
      <p:sp>
        <p:nvSpPr>
          <p:cNvPr id="19" name="Textfeld 1">
            <a:extLst>
              <a:ext uri="{FF2B5EF4-FFF2-40B4-BE49-F238E27FC236}">
                <a16:creationId xmlns:a16="http://schemas.microsoft.com/office/drawing/2014/main" id="{504C1B6D-0DEB-5945-81E2-AA8C4DC1CE30}"/>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341234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5" grpId="1" animBg="1"/>
      <p:bldP spid="16"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p:txBody>
          <a:bodyPr/>
          <a:lstStyle/>
          <a:p>
            <a:endParaRPr lang="en-US" dirty="0"/>
          </a:p>
          <a:p>
            <a:endParaRPr lang="en-US"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grpSp>
        <p:nvGrpSpPr>
          <p:cNvPr id="7" name="Group 7">
            <a:extLst>
              <a:ext uri="{FF2B5EF4-FFF2-40B4-BE49-F238E27FC236}">
                <a16:creationId xmlns:a16="http://schemas.microsoft.com/office/drawing/2014/main" id="{9FA31A13-4FF1-024A-BCE9-B6F2B7778600}"/>
              </a:ext>
            </a:extLst>
          </p:cNvPr>
          <p:cNvGrpSpPr/>
          <p:nvPr/>
        </p:nvGrpSpPr>
        <p:grpSpPr>
          <a:xfrm>
            <a:off x="128035" y="744330"/>
            <a:ext cx="8953259" cy="3967277"/>
            <a:chOff x="156200" y="1570337"/>
            <a:chExt cx="8953259" cy="4353364"/>
          </a:xfrm>
        </p:grpSpPr>
        <p:cxnSp>
          <p:nvCxnSpPr>
            <p:cNvPr id="8" name="Straight Connector 68">
              <a:extLst>
                <a:ext uri="{FF2B5EF4-FFF2-40B4-BE49-F238E27FC236}">
                  <a16:creationId xmlns:a16="http://schemas.microsoft.com/office/drawing/2014/main" id="{C0B51350-ADD5-0744-94B8-67283EA535B1}"/>
                </a:ext>
              </a:extLst>
            </p:cNvPr>
            <p:cNvCxnSpPr>
              <a:cxnSpLocks/>
            </p:cNvCxnSpPr>
            <p:nvPr/>
          </p:nvCxnSpPr>
          <p:spPr>
            <a:xfrm>
              <a:off x="3001991" y="1805320"/>
              <a:ext cx="38309" cy="3835930"/>
            </a:xfrm>
            <a:prstGeom prst="line">
              <a:avLst/>
            </a:prstGeom>
            <a:noFill/>
            <a:ln w="38100" cap="flat" cmpd="sng" algn="ctr">
              <a:solidFill>
                <a:srgbClr val="FF0000"/>
              </a:solidFill>
              <a:prstDash val="solid"/>
            </a:ln>
            <a:effectLst/>
          </p:spPr>
        </p:cxnSp>
        <p:sp>
          <p:nvSpPr>
            <p:cNvPr id="9" name="OTLSHAPE_TB_00000000000000000000000000000000_ScaleContainer">
              <a:extLst>
                <a:ext uri="{FF2B5EF4-FFF2-40B4-BE49-F238E27FC236}">
                  <a16:creationId xmlns:a16="http://schemas.microsoft.com/office/drawing/2014/main" id="{0AA8E53C-BC64-6646-B150-67677F1F5903}"/>
                </a:ext>
              </a:extLst>
            </p:cNvPr>
            <p:cNvSpPr/>
            <p:nvPr/>
          </p:nvSpPr>
          <p:spPr>
            <a:xfrm>
              <a:off x="248101" y="2475568"/>
              <a:ext cx="6815292" cy="361256"/>
            </a:xfrm>
            <a:prstGeom prst="round2DiagRect">
              <a:avLst>
                <a:gd name="adj1" fmla="val 100000"/>
                <a:gd name="adj2" fmla="val 0"/>
              </a:avLst>
            </a:prstGeom>
            <a:gradFill flip="none" rotWithShape="1">
              <a:gsLst>
                <a:gs pos="0">
                  <a:srgbClr val="A6B727"/>
                </a:gs>
                <a:gs pos="100000">
                  <a:srgbClr val="737F1C"/>
                </a:gs>
              </a:gsLst>
              <a:lin ang="5400000" scaled="1"/>
              <a:tileRect/>
            </a:gradFill>
            <a:ln w="12700" cap="flat" cmpd="sng" algn="ctr">
              <a:noFill/>
              <a:prstDash val="solid"/>
              <a:miter lim="800000"/>
            </a:ln>
            <a:effectLst>
              <a:reflection blurRad="6350" stA="50000" endA="300" endPos="55500" dist="50800" dir="5400000" sy="-100000" algn="bl" rotWithShape="0"/>
            </a:effectLst>
            <a:scene3d>
              <a:camera prst="orthographicFront"/>
              <a:lightRig rig="threePt" dir="t">
                <a:rot lat="0" lon="0" rev="8700000"/>
              </a:lightRig>
            </a:scene3d>
            <a:sp3d>
              <a:bevelT w="165100" h="1905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0" name="OTLSHAPE_TB_00000000000000000000000000000000_TimescaleInterval1">
              <a:extLst>
                <a:ext uri="{FF2B5EF4-FFF2-40B4-BE49-F238E27FC236}">
                  <a16:creationId xmlns:a16="http://schemas.microsoft.com/office/drawing/2014/main" id="{1E62FE5B-9ECB-BE4F-8591-E84ECC78232E}"/>
                </a:ext>
              </a:extLst>
            </p:cNvPr>
            <p:cNvSpPr txBox="1"/>
            <p:nvPr/>
          </p:nvSpPr>
          <p:spPr>
            <a:xfrm>
              <a:off x="435296" y="2558574"/>
              <a:ext cx="334537" cy="202036"/>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2020</a:t>
              </a:r>
            </a:p>
          </p:txBody>
        </p:sp>
        <p:cxnSp>
          <p:nvCxnSpPr>
            <p:cNvPr id="13" name="OTLSHAPE_TB_00000000000000000000000000000000_Separator1">
              <a:extLst>
                <a:ext uri="{FF2B5EF4-FFF2-40B4-BE49-F238E27FC236}">
                  <a16:creationId xmlns:a16="http://schemas.microsoft.com/office/drawing/2014/main" id="{BCBC926F-1271-C24C-8512-19EE1A278E43}"/>
                </a:ext>
              </a:extLst>
            </p:cNvPr>
            <p:cNvCxnSpPr/>
            <p:nvPr/>
          </p:nvCxnSpPr>
          <p:spPr>
            <a:xfrm>
              <a:off x="1550293"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14" name="OTLSHAPE_TB_00000000000000000000000000000000_TimescaleInterval2">
              <a:extLst>
                <a:ext uri="{FF2B5EF4-FFF2-40B4-BE49-F238E27FC236}">
                  <a16:creationId xmlns:a16="http://schemas.microsoft.com/office/drawing/2014/main" id="{A2A002B9-A12F-FF49-8F22-7208A8FC146D}"/>
                </a:ext>
              </a:extLst>
            </p:cNvPr>
            <p:cNvSpPr txBox="1"/>
            <p:nvPr/>
          </p:nvSpPr>
          <p:spPr>
            <a:xfrm>
              <a:off x="1614241" y="2567989"/>
              <a:ext cx="465409" cy="184442"/>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2021 Q2</a:t>
              </a:r>
            </a:p>
          </p:txBody>
        </p:sp>
        <p:cxnSp>
          <p:nvCxnSpPr>
            <p:cNvPr id="15" name="OTLSHAPE_TB_00000000000000000000000000000000_Separator2">
              <a:extLst>
                <a:ext uri="{FF2B5EF4-FFF2-40B4-BE49-F238E27FC236}">
                  <a16:creationId xmlns:a16="http://schemas.microsoft.com/office/drawing/2014/main" id="{B80A454C-8716-4041-AA87-C65D52455606}"/>
                </a:ext>
              </a:extLst>
            </p:cNvPr>
            <p:cNvCxnSpPr/>
            <p:nvPr/>
          </p:nvCxnSpPr>
          <p:spPr>
            <a:xfrm>
              <a:off x="2305600"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18" name="OTLSHAPE_TB_00000000000000000000000000000000_TimescaleInterval3">
              <a:extLst>
                <a:ext uri="{FF2B5EF4-FFF2-40B4-BE49-F238E27FC236}">
                  <a16:creationId xmlns:a16="http://schemas.microsoft.com/office/drawing/2014/main" id="{0654A4E2-8415-3946-BA6F-E59EDF99A720}"/>
                </a:ext>
              </a:extLst>
            </p:cNvPr>
            <p:cNvSpPr txBox="1"/>
            <p:nvPr/>
          </p:nvSpPr>
          <p:spPr>
            <a:xfrm>
              <a:off x="2369548" y="2567990"/>
              <a:ext cx="420608" cy="171081"/>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2022 Q1</a:t>
              </a:r>
            </a:p>
          </p:txBody>
        </p:sp>
        <p:cxnSp>
          <p:nvCxnSpPr>
            <p:cNvPr id="19" name="OTLSHAPE_TB_00000000000000000000000000000000_Separator3">
              <a:extLst>
                <a:ext uri="{FF2B5EF4-FFF2-40B4-BE49-F238E27FC236}">
                  <a16:creationId xmlns:a16="http://schemas.microsoft.com/office/drawing/2014/main" id="{4718F8FA-BE52-334C-9C8F-C02363AEA998}"/>
                </a:ext>
              </a:extLst>
            </p:cNvPr>
            <p:cNvCxnSpPr/>
            <p:nvPr/>
          </p:nvCxnSpPr>
          <p:spPr>
            <a:xfrm>
              <a:off x="3060906"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20" name="OTLSHAPE_TB_00000000000000000000000000000000_TimescaleInterval4">
              <a:extLst>
                <a:ext uri="{FF2B5EF4-FFF2-40B4-BE49-F238E27FC236}">
                  <a16:creationId xmlns:a16="http://schemas.microsoft.com/office/drawing/2014/main" id="{4B61DCF2-9A2C-0144-B190-9086A0F778F0}"/>
                </a:ext>
              </a:extLst>
            </p:cNvPr>
            <p:cNvSpPr txBox="1"/>
            <p:nvPr/>
          </p:nvSpPr>
          <p:spPr>
            <a:xfrm>
              <a:off x="3124855" y="2567989"/>
              <a:ext cx="478931" cy="176414"/>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2022 Q2</a:t>
              </a:r>
            </a:p>
          </p:txBody>
        </p:sp>
        <p:cxnSp>
          <p:nvCxnSpPr>
            <p:cNvPr id="21" name="OTLSHAPE_TB_00000000000000000000000000000000_Separator4">
              <a:extLst>
                <a:ext uri="{FF2B5EF4-FFF2-40B4-BE49-F238E27FC236}">
                  <a16:creationId xmlns:a16="http://schemas.microsoft.com/office/drawing/2014/main" id="{2859AE3A-85EE-6244-9768-3912DE3A3371}"/>
                </a:ext>
              </a:extLst>
            </p:cNvPr>
            <p:cNvCxnSpPr/>
            <p:nvPr/>
          </p:nvCxnSpPr>
          <p:spPr>
            <a:xfrm>
              <a:off x="3816213"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22" name="OTLSHAPE_TB_00000000000000000000000000000000_TimescaleInterval5">
              <a:extLst>
                <a:ext uri="{FF2B5EF4-FFF2-40B4-BE49-F238E27FC236}">
                  <a16:creationId xmlns:a16="http://schemas.microsoft.com/office/drawing/2014/main" id="{BDC6B13D-B5F9-9844-9D9F-A361F6032295}"/>
                </a:ext>
              </a:extLst>
            </p:cNvPr>
            <p:cNvSpPr txBox="1"/>
            <p:nvPr/>
          </p:nvSpPr>
          <p:spPr>
            <a:xfrm>
              <a:off x="3880162" y="2567990"/>
              <a:ext cx="465409" cy="171081"/>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2023 Q1</a:t>
              </a:r>
            </a:p>
          </p:txBody>
        </p:sp>
        <p:cxnSp>
          <p:nvCxnSpPr>
            <p:cNvPr id="23" name="OTLSHAPE_TB_00000000000000000000000000000000_Separator5">
              <a:extLst>
                <a:ext uri="{FF2B5EF4-FFF2-40B4-BE49-F238E27FC236}">
                  <a16:creationId xmlns:a16="http://schemas.microsoft.com/office/drawing/2014/main" id="{3260EE38-445E-884A-B0CC-ABD4FDA6AD3E}"/>
                </a:ext>
              </a:extLst>
            </p:cNvPr>
            <p:cNvCxnSpPr/>
            <p:nvPr/>
          </p:nvCxnSpPr>
          <p:spPr>
            <a:xfrm>
              <a:off x="4571522"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24" name="OTLSHAPE_TB_00000000000000000000000000000000_TimescaleInterval6">
              <a:extLst>
                <a:ext uri="{FF2B5EF4-FFF2-40B4-BE49-F238E27FC236}">
                  <a16:creationId xmlns:a16="http://schemas.microsoft.com/office/drawing/2014/main" id="{5F95453D-FCA7-CE48-90E4-B38BD43C4A0C}"/>
                </a:ext>
              </a:extLst>
            </p:cNvPr>
            <p:cNvSpPr txBox="1"/>
            <p:nvPr/>
          </p:nvSpPr>
          <p:spPr>
            <a:xfrm>
              <a:off x="4648520" y="2567990"/>
              <a:ext cx="452357" cy="171081"/>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2023 Q2</a:t>
              </a:r>
            </a:p>
          </p:txBody>
        </p:sp>
        <p:cxnSp>
          <p:nvCxnSpPr>
            <p:cNvPr id="25" name="OTLSHAPE_TB_00000000000000000000000000000000_Separator6">
              <a:extLst>
                <a:ext uri="{FF2B5EF4-FFF2-40B4-BE49-F238E27FC236}">
                  <a16:creationId xmlns:a16="http://schemas.microsoft.com/office/drawing/2014/main" id="{330D689E-E76E-0447-848E-A1D7BF4F5ECE}"/>
                </a:ext>
              </a:extLst>
            </p:cNvPr>
            <p:cNvCxnSpPr/>
            <p:nvPr/>
          </p:nvCxnSpPr>
          <p:spPr>
            <a:xfrm>
              <a:off x="5326829"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26" name="OTLSHAPE_TB_00000000000000000000000000000000_TimescaleInterval7">
              <a:extLst>
                <a:ext uri="{FF2B5EF4-FFF2-40B4-BE49-F238E27FC236}">
                  <a16:creationId xmlns:a16="http://schemas.microsoft.com/office/drawing/2014/main" id="{7198C4AF-CC77-5B4E-89F6-8ACFDDB024A3}"/>
                </a:ext>
              </a:extLst>
            </p:cNvPr>
            <p:cNvSpPr txBox="1"/>
            <p:nvPr/>
          </p:nvSpPr>
          <p:spPr>
            <a:xfrm>
              <a:off x="5446214" y="2551782"/>
              <a:ext cx="495968" cy="192621"/>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2024 Q1</a:t>
              </a:r>
            </a:p>
          </p:txBody>
        </p:sp>
        <p:cxnSp>
          <p:nvCxnSpPr>
            <p:cNvPr id="27" name="OTLSHAPE_TB_00000000000000000000000000000000_Separator7">
              <a:extLst>
                <a:ext uri="{FF2B5EF4-FFF2-40B4-BE49-F238E27FC236}">
                  <a16:creationId xmlns:a16="http://schemas.microsoft.com/office/drawing/2014/main" id="{2BD1B7F5-F6C1-2E4B-B2DD-C3661CA874DE}"/>
                </a:ext>
              </a:extLst>
            </p:cNvPr>
            <p:cNvCxnSpPr/>
            <p:nvPr/>
          </p:nvCxnSpPr>
          <p:spPr>
            <a:xfrm>
              <a:off x="6082135"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28" name="OTLSHAPE_TB_00000000000000000000000000000000_TimescaleInterval8">
              <a:extLst>
                <a:ext uri="{FF2B5EF4-FFF2-40B4-BE49-F238E27FC236}">
                  <a16:creationId xmlns:a16="http://schemas.microsoft.com/office/drawing/2014/main" id="{5C6B9F95-8E44-DF42-BDCC-01AFE3E54E98}"/>
                </a:ext>
              </a:extLst>
            </p:cNvPr>
            <p:cNvSpPr txBox="1"/>
            <p:nvPr/>
          </p:nvSpPr>
          <p:spPr>
            <a:xfrm>
              <a:off x="6227175" y="2551783"/>
              <a:ext cx="442640" cy="192620"/>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2024 Q2</a:t>
              </a:r>
            </a:p>
          </p:txBody>
        </p:sp>
        <p:cxnSp>
          <p:nvCxnSpPr>
            <p:cNvPr id="29" name="OTLSHAPE_TB_00000000000000000000000000000000_Separator8">
              <a:extLst>
                <a:ext uri="{FF2B5EF4-FFF2-40B4-BE49-F238E27FC236}">
                  <a16:creationId xmlns:a16="http://schemas.microsoft.com/office/drawing/2014/main" id="{F3857049-595D-EB49-B662-B6551CCE627B}"/>
                </a:ext>
              </a:extLst>
            </p:cNvPr>
            <p:cNvCxnSpPr/>
            <p:nvPr/>
          </p:nvCxnSpPr>
          <p:spPr>
            <a:xfrm>
              <a:off x="6837442"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cxnSp>
          <p:nvCxnSpPr>
            <p:cNvPr id="30" name="OTLSHAPE_TB_00000000000000000000000000000000_Separator9">
              <a:extLst>
                <a:ext uri="{FF2B5EF4-FFF2-40B4-BE49-F238E27FC236}">
                  <a16:creationId xmlns:a16="http://schemas.microsoft.com/office/drawing/2014/main" id="{43702C39-CE4B-4A41-95AB-43DF6E3B8764}"/>
                </a:ext>
              </a:extLst>
            </p:cNvPr>
            <p:cNvCxnSpPr/>
            <p:nvPr/>
          </p:nvCxnSpPr>
          <p:spPr>
            <a:xfrm>
              <a:off x="7592749" y="2535777"/>
              <a:ext cx="0" cy="240837"/>
            </a:xfrm>
            <a:prstGeom prst="line">
              <a:avLst/>
            </a:prstGeom>
            <a:noFill/>
            <a:ln w="6350" cap="flat" cmpd="sng" algn="ctr">
              <a:solidFill>
                <a:srgbClr val="FFFFFF">
                  <a:alpha val="29804"/>
                </a:srgbClr>
              </a:solidFill>
              <a:prstDash val="solid"/>
              <a:miter lim="800000"/>
              <a:headEnd type="none" w="med" len="med"/>
              <a:tailEnd type="none" w="med" len="med"/>
            </a:ln>
            <a:effectLst/>
          </p:spPr>
        </p:cxnSp>
        <p:sp>
          <p:nvSpPr>
            <p:cNvPr id="31" name="OTLSHAPE_TB_00000000000000000000000000000000_TimescaleInterval10">
              <a:extLst>
                <a:ext uri="{FF2B5EF4-FFF2-40B4-BE49-F238E27FC236}">
                  <a16:creationId xmlns:a16="http://schemas.microsoft.com/office/drawing/2014/main" id="{B22CD8B2-9EE0-D146-BF55-BDE7D60FD0FE}"/>
                </a:ext>
              </a:extLst>
            </p:cNvPr>
            <p:cNvSpPr txBox="1"/>
            <p:nvPr/>
          </p:nvSpPr>
          <p:spPr>
            <a:xfrm>
              <a:off x="7656697" y="2567989"/>
              <a:ext cx="319741" cy="176414"/>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2028</a:t>
              </a:r>
            </a:p>
          </p:txBody>
        </p:sp>
        <p:sp>
          <p:nvSpPr>
            <p:cNvPr id="32" name="OTLSHAPE_M_f37dfb331cf44909bff180704ea51942_Title">
              <a:extLst>
                <a:ext uri="{FF2B5EF4-FFF2-40B4-BE49-F238E27FC236}">
                  <a16:creationId xmlns:a16="http://schemas.microsoft.com/office/drawing/2014/main" id="{1617585C-30DC-6342-9C95-C2E5533DC1FD}"/>
                </a:ext>
              </a:extLst>
            </p:cNvPr>
            <p:cNvSpPr txBox="1"/>
            <p:nvPr/>
          </p:nvSpPr>
          <p:spPr>
            <a:xfrm>
              <a:off x="1848338" y="1570337"/>
              <a:ext cx="2046343" cy="184667"/>
            </a:xfrm>
            <a:prstGeom prst="rect">
              <a:avLst/>
            </a:prstGeom>
            <a:noFill/>
          </p:spPr>
          <p:txBody>
            <a:bodyPr vert="horz" wrap="square" lIns="0" tIns="0" rIns="0" bIns="0"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2" normalizeH="0" baseline="0" noProof="0" dirty="0">
                  <a:ln>
                    <a:noFill/>
                  </a:ln>
                  <a:solidFill>
                    <a:srgbClr val="1C998E"/>
                  </a:solidFill>
                  <a:effectLst/>
                  <a:uLnTx/>
                  <a:uFillTx/>
                  <a:latin typeface="Arial"/>
                  <a:ea typeface="+mn-ea"/>
                  <a:cs typeface="+mn-cs"/>
                </a:rPr>
                <a:t>FCC week</a:t>
              </a:r>
            </a:p>
          </p:txBody>
        </p:sp>
        <p:sp>
          <p:nvSpPr>
            <p:cNvPr id="33" name="OTLSHAPE_TB_00000000000000000000000000000000_TimescaleInterval9">
              <a:extLst>
                <a:ext uri="{FF2B5EF4-FFF2-40B4-BE49-F238E27FC236}">
                  <a16:creationId xmlns:a16="http://schemas.microsoft.com/office/drawing/2014/main" id="{956B2060-0385-4043-991D-070AC2F79147}"/>
                </a:ext>
              </a:extLst>
            </p:cNvPr>
            <p:cNvSpPr txBox="1"/>
            <p:nvPr/>
          </p:nvSpPr>
          <p:spPr>
            <a:xfrm>
              <a:off x="7063393" y="2576018"/>
              <a:ext cx="319741" cy="176414"/>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endParaRPr>
            </a:p>
          </p:txBody>
        </p:sp>
        <p:sp>
          <p:nvSpPr>
            <p:cNvPr id="34" name="OTLSHAPE_TB_00000000000000000000000000000000_TimescaleInterval1">
              <a:extLst>
                <a:ext uri="{FF2B5EF4-FFF2-40B4-BE49-F238E27FC236}">
                  <a16:creationId xmlns:a16="http://schemas.microsoft.com/office/drawing/2014/main" id="{52C2ECE5-245F-7B46-B065-707CAE9D2A08}"/>
                </a:ext>
              </a:extLst>
            </p:cNvPr>
            <p:cNvSpPr txBox="1"/>
            <p:nvPr/>
          </p:nvSpPr>
          <p:spPr>
            <a:xfrm>
              <a:off x="960166" y="2558574"/>
              <a:ext cx="444460" cy="212355"/>
            </a:xfrm>
            <a:prstGeom prst="rect">
              <a:avLst/>
            </a:prstGeom>
            <a:noFill/>
          </p:spPr>
          <p:txBody>
            <a:bodyPr vert="horz" wrap="square" lIns="0" tIns="0" rIns="0" bIns="0" rtlCol="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0" i="0" u="none" strike="noStrike" kern="0" cap="none" spc="-8" normalizeH="0" baseline="0" noProof="0" dirty="0">
                  <a:ln>
                    <a:noFill/>
                  </a:ln>
                  <a:solidFill>
                    <a:srgbClr val="FFFFFF"/>
                  </a:solidFill>
                  <a:effectLst/>
                  <a:uLnTx/>
                  <a:uFillTx/>
                  <a:latin typeface="Calibri" panose="020F0502020204030204" pitchFamily="34" charset="0"/>
                  <a:ea typeface="+mn-ea"/>
                  <a:cs typeface="+mn-cs"/>
                </a:rPr>
                <a:t>2021 Q1</a:t>
              </a:r>
            </a:p>
          </p:txBody>
        </p:sp>
        <p:sp>
          <p:nvSpPr>
            <p:cNvPr id="35" name="TextBox 284">
              <a:extLst>
                <a:ext uri="{FF2B5EF4-FFF2-40B4-BE49-F238E27FC236}">
                  <a16:creationId xmlns:a16="http://schemas.microsoft.com/office/drawing/2014/main" id="{5A5AA158-76F9-9943-92C9-87497A07CD7D}"/>
                </a:ext>
              </a:extLst>
            </p:cNvPr>
            <p:cNvSpPr txBox="1"/>
            <p:nvPr/>
          </p:nvSpPr>
          <p:spPr>
            <a:xfrm>
              <a:off x="699815" y="3167683"/>
              <a:ext cx="1008974" cy="338554"/>
            </a:xfrm>
            <a:prstGeom prst="rect">
              <a:avLst/>
            </a:prstGeom>
            <a:solidFill>
              <a:sysClr val="window" lastClr="FFFFFF"/>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a:ln>
                    <a:noFill/>
                  </a:ln>
                  <a:solidFill>
                    <a:srgbClr val="0055A0"/>
                  </a:solidFill>
                  <a:effectLst/>
                  <a:uLnTx/>
                  <a:uFillTx/>
                  <a:latin typeface="Arial"/>
                  <a:ea typeface="+mn-ea"/>
                  <a:cs typeface="+mn-cs"/>
                </a:rPr>
                <a:t> Initial m</a:t>
              </a:r>
              <a:r>
                <a:rPr kumimoji="0" lang="fr-CH" sz="800" b="1" i="0" u="none" strike="noStrike" kern="0" cap="none" spc="0" normalizeH="0" baseline="0" noProof="0" dirty="0" err="1">
                  <a:ln>
                    <a:noFill/>
                  </a:ln>
                  <a:solidFill>
                    <a:srgbClr val="0055A0"/>
                  </a:solidFill>
                  <a:effectLst/>
                  <a:uLnTx/>
                  <a:uFillTx/>
                  <a:latin typeface="Arial"/>
                  <a:ea typeface="+mn-ea"/>
                  <a:cs typeface="+mn-cs"/>
                </a:rPr>
                <a:t>aterial</a:t>
              </a:r>
              <a:r>
                <a:rPr kumimoji="0" lang="fr-CH" sz="800" b="1" i="0" u="none" strike="noStrike" kern="0" cap="none" spc="0" normalizeH="0" baseline="0" noProof="0" dirty="0">
                  <a:ln>
                    <a:noFill/>
                  </a:ln>
                  <a:solidFill>
                    <a:srgbClr val="0055A0"/>
                  </a:solidFill>
                  <a:effectLst/>
                  <a:uLnTx/>
                  <a:uFillTx/>
                  <a:latin typeface="Arial"/>
                  <a:ea typeface="+mn-ea"/>
                  <a:cs typeface="+mn-cs"/>
                </a:rPr>
                <a:t> </a:t>
              </a:r>
              <a:r>
                <a:rPr kumimoji="0" lang="fr-CH" sz="800" b="1" i="0" u="none" strike="noStrike" kern="0" cap="none" spc="0" normalizeH="0" baseline="0" noProof="0" dirty="0" err="1">
                  <a:ln>
                    <a:noFill/>
                  </a:ln>
                  <a:solidFill>
                    <a:srgbClr val="0055A0"/>
                  </a:solidFill>
                  <a:effectLst/>
                  <a:uLnTx/>
                  <a:uFillTx/>
                  <a:latin typeface="Arial"/>
                  <a:ea typeface="+mn-ea"/>
                  <a:cs typeface="+mn-cs"/>
                </a:rPr>
                <a:t>characterisation</a:t>
              </a:r>
              <a:endParaRPr kumimoji="0" lang="en-GB" sz="800" b="1" i="0" u="none" strike="noStrike" kern="0" cap="none" spc="0" normalizeH="0" baseline="0" noProof="0" dirty="0">
                <a:ln>
                  <a:noFill/>
                </a:ln>
                <a:solidFill>
                  <a:srgbClr val="0055A0"/>
                </a:solidFill>
                <a:effectLst/>
                <a:uLnTx/>
                <a:uFillTx/>
                <a:latin typeface="Arial"/>
                <a:ea typeface="+mn-ea"/>
                <a:cs typeface="+mn-cs"/>
              </a:endParaRPr>
            </a:p>
          </p:txBody>
        </p:sp>
        <p:sp>
          <p:nvSpPr>
            <p:cNvPr id="36" name="Right Arrow 287">
              <a:extLst>
                <a:ext uri="{FF2B5EF4-FFF2-40B4-BE49-F238E27FC236}">
                  <a16:creationId xmlns:a16="http://schemas.microsoft.com/office/drawing/2014/main" id="{851A46BB-68A7-8B47-B9D2-C61B2423EE46}"/>
                </a:ext>
              </a:extLst>
            </p:cNvPr>
            <p:cNvSpPr/>
            <p:nvPr/>
          </p:nvSpPr>
          <p:spPr>
            <a:xfrm>
              <a:off x="228600" y="2985814"/>
              <a:ext cx="423728" cy="192356"/>
            </a:xfrm>
            <a:prstGeom prst="rightArrow">
              <a:avLst/>
            </a:prstGeom>
            <a:solidFill>
              <a:srgbClr val="A0252B">
                <a:lumMod val="75000"/>
              </a:srgbClr>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37" name="Right Arrow 288">
              <a:extLst>
                <a:ext uri="{FF2B5EF4-FFF2-40B4-BE49-F238E27FC236}">
                  <a16:creationId xmlns:a16="http://schemas.microsoft.com/office/drawing/2014/main" id="{7F9F864B-33AB-2A43-80BE-6B2CF5B6295E}"/>
                </a:ext>
              </a:extLst>
            </p:cNvPr>
            <p:cNvSpPr/>
            <p:nvPr/>
          </p:nvSpPr>
          <p:spPr>
            <a:xfrm>
              <a:off x="736932" y="3071376"/>
              <a:ext cx="1150322" cy="197809"/>
            </a:xfrm>
            <a:prstGeom prst="rightArrow">
              <a:avLst/>
            </a:prstGeom>
            <a:solidFill>
              <a:srgbClr val="A0252B">
                <a:lumMod val="75000"/>
              </a:srgbClr>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38" name="TextBox 292">
              <a:extLst>
                <a:ext uri="{FF2B5EF4-FFF2-40B4-BE49-F238E27FC236}">
                  <a16:creationId xmlns:a16="http://schemas.microsoft.com/office/drawing/2014/main" id="{8DC35409-DA4F-4A42-BEEF-548CA750D249}"/>
                </a:ext>
              </a:extLst>
            </p:cNvPr>
            <p:cNvSpPr txBox="1"/>
            <p:nvPr/>
          </p:nvSpPr>
          <p:spPr>
            <a:xfrm rot="16200000">
              <a:off x="-68862" y="3326889"/>
              <a:ext cx="81945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900" b="0" i="0" u="none" strike="noStrike" kern="0" cap="none" spc="0" normalizeH="0" baseline="0" noProof="0" dirty="0" err="1">
                  <a:ln>
                    <a:noFill/>
                  </a:ln>
                  <a:solidFill>
                    <a:srgbClr val="0055A0"/>
                  </a:solidFill>
                  <a:effectLst/>
                  <a:uLnTx/>
                  <a:uFillTx/>
                  <a:latin typeface="Arial"/>
                  <a:ea typeface="+mn-ea"/>
                  <a:cs typeface="+mn-cs"/>
                </a:rPr>
                <a:t>Preparatory</a:t>
              </a:r>
              <a:r>
                <a:rPr kumimoji="0" lang="fr-CH" sz="900" b="0" i="0" u="none" strike="noStrike" kern="0" cap="none" spc="0" normalizeH="0" baseline="0" noProof="0" dirty="0">
                  <a:ln>
                    <a:noFill/>
                  </a:ln>
                  <a:solidFill>
                    <a:srgbClr val="0055A0"/>
                  </a:solidFill>
                  <a:effectLst/>
                  <a:uLnTx/>
                  <a:uFillTx/>
                  <a:latin typeface="Arial"/>
                  <a:ea typeface="+mn-ea"/>
                  <a:cs typeface="+mn-cs"/>
                </a:rPr>
                <a:t> </a:t>
              </a:r>
            </a:p>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900" b="0" i="0" u="none" strike="noStrike" kern="0" cap="none" spc="0" normalizeH="0" baseline="0" noProof="0" dirty="0">
                  <a:ln>
                    <a:noFill/>
                  </a:ln>
                  <a:solidFill>
                    <a:srgbClr val="0055A0"/>
                  </a:solidFill>
                  <a:effectLst/>
                  <a:uLnTx/>
                  <a:uFillTx/>
                  <a:latin typeface="Arial"/>
                  <a:ea typeface="+mn-ea"/>
                  <a:cs typeface="+mn-cs"/>
                </a:rPr>
                <a:t>phase</a:t>
              </a:r>
              <a:endParaRPr kumimoji="0" lang="en-GB" sz="900" b="0" i="0" u="none" strike="noStrike" kern="0" cap="none" spc="0" normalizeH="0" baseline="0" noProof="0" dirty="0">
                <a:ln>
                  <a:noFill/>
                </a:ln>
                <a:solidFill>
                  <a:srgbClr val="0055A0"/>
                </a:solidFill>
                <a:effectLst/>
                <a:uLnTx/>
                <a:uFillTx/>
                <a:latin typeface="Arial"/>
                <a:ea typeface="+mn-ea"/>
                <a:cs typeface="+mn-cs"/>
              </a:endParaRPr>
            </a:p>
          </p:txBody>
        </p:sp>
        <p:sp>
          <p:nvSpPr>
            <p:cNvPr id="39" name="Right Arrow 299">
              <a:extLst>
                <a:ext uri="{FF2B5EF4-FFF2-40B4-BE49-F238E27FC236}">
                  <a16:creationId xmlns:a16="http://schemas.microsoft.com/office/drawing/2014/main" id="{559AB0BC-EC36-CB46-87EA-ECDA7ABEC138}"/>
                </a:ext>
              </a:extLst>
            </p:cNvPr>
            <p:cNvSpPr/>
            <p:nvPr/>
          </p:nvSpPr>
          <p:spPr>
            <a:xfrm>
              <a:off x="1074420" y="3431580"/>
              <a:ext cx="5007715" cy="227825"/>
            </a:xfrm>
            <a:prstGeom prst="rightArrow">
              <a:avLst/>
            </a:prstGeom>
            <a:solidFill>
              <a:srgbClr val="A0252B">
                <a:lumMod val="75000"/>
              </a:srgbClr>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40" name="Rectangle 39">
              <a:extLst>
                <a:ext uri="{FF2B5EF4-FFF2-40B4-BE49-F238E27FC236}">
                  <a16:creationId xmlns:a16="http://schemas.microsoft.com/office/drawing/2014/main" id="{2682EFA7-F7FA-C540-8440-9A0CE98FD065}"/>
                </a:ext>
              </a:extLst>
            </p:cNvPr>
            <p:cNvSpPr/>
            <p:nvPr/>
          </p:nvSpPr>
          <p:spPr>
            <a:xfrm>
              <a:off x="651878" y="3939879"/>
              <a:ext cx="1458165" cy="21544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err="1">
                  <a:ln>
                    <a:noFill/>
                  </a:ln>
                  <a:solidFill>
                    <a:srgbClr val="0055A0"/>
                  </a:solidFill>
                  <a:effectLst/>
                  <a:uLnTx/>
                  <a:uFillTx/>
                  <a:latin typeface="Arial"/>
                  <a:ea typeface="+mn-ea"/>
                  <a:cs typeface="+mn-cs"/>
                </a:rPr>
                <a:t>Risk</a:t>
              </a:r>
              <a:r>
                <a:rPr kumimoji="0" lang="fr-CH" sz="800" b="1" i="0" u="none" strike="noStrike" kern="0" cap="none" spc="0" normalizeH="0" baseline="0" noProof="0" dirty="0">
                  <a:ln>
                    <a:noFill/>
                  </a:ln>
                  <a:solidFill>
                    <a:srgbClr val="0055A0"/>
                  </a:solidFill>
                  <a:effectLst/>
                  <a:uLnTx/>
                  <a:uFillTx/>
                  <a:latin typeface="Arial"/>
                  <a:ea typeface="+mn-ea"/>
                  <a:cs typeface="+mn-cs"/>
                </a:rPr>
                <a:t> management</a:t>
              </a:r>
              <a:endParaRPr kumimoji="0" lang="en-GB" sz="800" b="0" i="0" u="none" strike="noStrike" kern="0" cap="none" spc="0" normalizeH="0" baseline="0" noProof="0" dirty="0">
                <a:ln>
                  <a:noFill/>
                </a:ln>
                <a:solidFill>
                  <a:srgbClr val="0055A0"/>
                </a:solidFill>
                <a:effectLst/>
                <a:uLnTx/>
                <a:uFillTx/>
                <a:latin typeface="Arial"/>
                <a:ea typeface="+mn-ea"/>
                <a:cs typeface="+mn-cs"/>
              </a:endParaRPr>
            </a:p>
          </p:txBody>
        </p:sp>
        <p:cxnSp>
          <p:nvCxnSpPr>
            <p:cNvPr id="41" name="Straight Connector 304">
              <a:extLst>
                <a:ext uri="{FF2B5EF4-FFF2-40B4-BE49-F238E27FC236}">
                  <a16:creationId xmlns:a16="http://schemas.microsoft.com/office/drawing/2014/main" id="{70552E0E-BC2A-8B4B-89B8-13B88EAE8DAD}"/>
                </a:ext>
              </a:extLst>
            </p:cNvPr>
            <p:cNvCxnSpPr>
              <a:cxnSpLocks/>
            </p:cNvCxnSpPr>
            <p:nvPr/>
          </p:nvCxnSpPr>
          <p:spPr>
            <a:xfrm>
              <a:off x="652328" y="1790727"/>
              <a:ext cx="0" cy="1468422"/>
            </a:xfrm>
            <a:prstGeom prst="line">
              <a:avLst/>
            </a:prstGeom>
            <a:noFill/>
            <a:ln w="38100" cap="flat" cmpd="sng" algn="ctr">
              <a:solidFill>
                <a:srgbClr val="FF0000"/>
              </a:solidFill>
              <a:prstDash val="solid"/>
            </a:ln>
            <a:effectLst/>
          </p:spPr>
        </p:cxnSp>
        <p:cxnSp>
          <p:nvCxnSpPr>
            <p:cNvPr id="42" name="Straight Connector 306">
              <a:extLst>
                <a:ext uri="{FF2B5EF4-FFF2-40B4-BE49-F238E27FC236}">
                  <a16:creationId xmlns:a16="http://schemas.microsoft.com/office/drawing/2014/main" id="{FE29EBB6-7471-2A40-9A3F-A2E610A75E62}"/>
                </a:ext>
              </a:extLst>
            </p:cNvPr>
            <p:cNvCxnSpPr/>
            <p:nvPr/>
          </p:nvCxnSpPr>
          <p:spPr>
            <a:xfrm>
              <a:off x="769833" y="2511692"/>
              <a:ext cx="0" cy="257244"/>
            </a:xfrm>
            <a:prstGeom prst="line">
              <a:avLst/>
            </a:prstGeom>
            <a:noFill/>
            <a:ln w="3175" cap="flat" cmpd="sng" algn="ctr">
              <a:solidFill>
                <a:sysClr val="window" lastClr="FFFFFF">
                  <a:lumMod val="95000"/>
                </a:sysClr>
              </a:solidFill>
              <a:prstDash val="solid"/>
            </a:ln>
            <a:effectLst/>
          </p:spPr>
        </p:cxnSp>
        <p:sp>
          <p:nvSpPr>
            <p:cNvPr id="43" name="TextBox 308">
              <a:extLst>
                <a:ext uri="{FF2B5EF4-FFF2-40B4-BE49-F238E27FC236}">
                  <a16:creationId xmlns:a16="http://schemas.microsoft.com/office/drawing/2014/main" id="{C055C0AC-F192-C846-B17C-4DC0FBA9795A}"/>
                </a:ext>
              </a:extLst>
            </p:cNvPr>
            <p:cNvSpPr txBox="1"/>
            <p:nvPr/>
          </p:nvSpPr>
          <p:spPr>
            <a:xfrm>
              <a:off x="3647953" y="2073444"/>
              <a:ext cx="2151216" cy="2308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900" b="0" i="0" u="none" strike="noStrike" kern="0" cap="none" spc="0" normalizeH="0" baseline="0" noProof="0" dirty="0">
                  <a:ln>
                    <a:noFill/>
                  </a:ln>
                  <a:solidFill>
                    <a:srgbClr val="0055A0"/>
                  </a:solidFill>
                  <a:effectLst/>
                  <a:uLnTx/>
                  <a:uFillTx/>
                  <a:latin typeface="Arial"/>
                  <a:ea typeface="+mn-ea"/>
                  <a:cs typeface="+mn-cs"/>
                </a:rPr>
                <a:t>High </a:t>
              </a:r>
              <a:r>
                <a:rPr kumimoji="0" lang="fr-CH" sz="900" b="0" i="0" u="none" strike="noStrike" kern="0" cap="none" spc="0" normalizeH="0" baseline="0" noProof="0" dirty="0" err="1">
                  <a:ln>
                    <a:noFill/>
                  </a:ln>
                  <a:solidFill>
                    <a:srgbClr val="0055A0"/>
                  </a:solidFill>
                  <a:effectLst/>
                  <a:uLnTx/>
                  <a:uFillTx/>
                  <a:latin typeface="Arial"/>
                  <a:ea typeface="+mn-ea"/>
                  <a:cs typeface="+mn-cs"/>
                </a:rPr>
                <a:t>risk</a:t>
              </a:r>
              <a:r>
                <a:rPr kumimoji="0" lang="fr-CH" sz="900" b="0" i="0" u="none" strike="noStrike" kern="0" cap="none" spc="0" normalizeH="0" baseline="0" noProof="0" dirty="0">
                  <a:ln>
                    <a:noFill/>
                  </a:ln>
                  <a:solidFill>
                    <a:srgbClr val="0055A0"/>
                  </a:solidFill>
                  <a:effectLst/>
                  <a:uLnTx/>
                  <a:uFillTx/>
                  <a:latin typeface="Arial"/>
                  <a:ea typeface="+mn-ea"/>
                  <a:cs typeface="+mn-cs"/>
                </a:rPr>
                <a:t> </a:t>
              </a:r>
              <a:r>
                <a:rPr kumimoji="0" lang="fr-CH" sz="900" b="0" i="0" u="none" strike="noStrike" kern="0" cap="none" spc="0" normalizeH="0" baseline="0" noProof="0" dirty="0" err="1">
                  <a:ln>
                    <a:noFill/>
                  </a:ln>
                  <a:solidFill>
                    <a:srgbClr val="0055A0"/>
                  </a:solidFill>
                  <a:effectLst/>
                  <a:uLnTx/>
                  <a:uFillTx/>
                  <a:latin typeface="Arial"/>
                  <a:ea typeface="+mn-ea"/>
                  <a:cs typeface="+mn-cs"/>
                </a:rPr>
                <a:t>subsurface</a:t>
              </a:r>
              <a:r>
                <a:rPr kumimoji="0" lang="fr-CH" sz="900" b="0" i="0" u="none" strike="noStrike" kern="0" cap="none" spc="0" normalizeH="0" baseline="0" noProof="0" dirty="0">
                  <a:ln>
                    <a:noFill/>
                  </a:ln>
                  <a:solidFill>
                    <a:srgbClr val="0055A0"/>
                  </a:solidFill>
                  <a:effectLst/>
                  <a:uLnTx/>
                  <a:uFillTx/>
                  <a:latin typeface="Arial"/>
                  <a:ea typeface="+mn-ea"/>
                  <a:cs typeface="+mn-cs"/>
                </a:rPr>
                <a:t> investigations</a:t>
              </a:r>
              <a:endParaRPr kumimoji="0" lang="en-GB" sz="900" b="0" i="0" u="none" strike="noStrike" kern="0" cap="none" spc="0" normalizeH="0" baseline="0" noProof="0" dirty="0">
                <a:ln>
                  <a:noFill/>
                </a:ln>
                <a:solidFill>
                  <a:srgbClr val="0055A0"/>
                </a:solidFill>
                <a:effectLst/>
                <a:uLnTx/>
                <a:uFillTx/>
                <a:latin typeface="Arial"/>
                <a:ea typeface="+mn-ea"/>
                <a:cs typeface="+mn-cs"/>
              </a:endParaRPr>
            </a:p>
          </p:txBody>
        </p:sp>
        <p:sp>
          <p:nvSpPr>
            <p:cNvPr id="44" name="OTLSHAPE_M_f37dfb331cf44909bff180704ea51942_Title">
              <a:extLst>
                <a:ext uri="{FF2B5EF4-FFF2-40B4-BE49-F238E27FC236}">
                  <a16:creationId xmlns:a16="http://schemas.microsoft.com/office/drawing/2014/main" id="{B33E7BD1-38A5-9B4C-861C-744DB5612820}"/>
                </a:ext>
              </a:extLst>
            </p:cNvPr>
            <p:cNvSpPr txBox="1"/>
            <p:nvPr/>
          </p:nvSpPr>
          <p:spPr>
            <a:xfrm>
              <a:off x="5355206" y="1665498"/>
              <a:ext cx="2046343" cy="184667"/>
            </a:xfrm>
            <a:prstGeom prst="rect">
              <a:avLst/>
            </a:prstGeom>
            <a:noFill/>
          </p:spPr>
          <p:txBody>
            <a:bodyPr vert="horz" wrap="square" lIns="0" tIns="0" rIns="0" bIns="0"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2" normalizeH="0" baseline="0" noProof="0" dirty="0">
                  <a:ln>
                    <a:noFill/>
                  </a:ln>
                  <a:solidFill>
                    <a:srgbClr val="1C998E"/>
                  </a:solidFill>
                  <a:effectLst/>
                  <a:uLnTx/>
                  <a:uFillTx/>
                  <a:latin typeface="Arial"/>
                  <a:ea typeface="+mn-ea"/>
                  <a:cs typeface="+mn-cs"/>
                </a:rPr>
                <a:t>FCCIS D3.4 deliverable</a:t>
              </a:r>
            </a:p>
          </p:txBody>
        </p:sp>
        <p:sp>
          <p:nvSpPr>
            <p:cNvPr id="45" name="Diamond 311">
              <a:extLst>
                <a:ext uri="{FF2B5EF4-FFF2-40B4-BE49-F238E27FC236}">
                  <a16:creationId xmlns:a16="http://schemas.microsoft.com/office/drawing/2014/main" id="{FE4DA999-5D8E-B940-8DD5-4371D2008330}"/>
                </a:ext>
              </a:extLst>
            </p:cNvPr>
            <p:cNvSpPr/>
            <p:nvPr/>
          </p:nvSpPr>
          <p:spPr>
            <a:xfrm>
              <a:off x="561989" y="2385523"/>
              <a:ext cx="156728" cy="193674"/>
            </a:xfrm>
            <a:prstGeom prst="diamond">
              <a:avLst/>
            </a:prstGeom>
            <a:solidFill>
              <a:srgbClr val="1C998E"/>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46" name="Right Arrow 312">
              <a:extLst>
                <a:ext uri="{FF2B5EF4-FFF2-40B4-BE49-F238E27FC236}">
                  <a16:creationId xmlns:a16="http://schemas.microsoft.com/office/drawing/2014/main" id="{2B690D8F-C961-F34A-9DF8-5C8E7D1D3685}"/>
                </a:ext>
              </a:extLst>
            </p:cNvPr>
            <p:cNvSpPr/>
            <p:nvPr/>
          </p:nvSpPr>
          <p:spPr>
            <a:xfrm>
              <a:off x="725186" y="3809882"/>
              <a:ext cx="1151682" cy="202664"/>
            </a:xfrm>
            <a:prstGeom prst="rightArrow">
              <a:avLst/>
            </a:prstGeom>
            <a:solidFill>
              <a:srgbClr val="A0252B">
                <a:lumMod val="75000"/>
              </a:srgbClr>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47" name="TextBox 313">
              <a:extLst>
                <a:ext uri="{FF2B5EF4-FFF2-40B4-BE49-F238E27FC236}">
                  <a16:creationId xmlns:a16="http://schemas.microsoft.com/office/drawing/2014/main" id="{E96E6439-460F-5742-B735-715DB45AC8F5}"/>
                </a:ext>
              </a:extLst>
            </p:cNvPr>
            <p:cNvSpPr txBox="1"/>
            <p:nvPr/>
          </p:nvSpPr>
          <p:spPr>
            <a:xfrm>
              <a:off x="1548326" y="4272096"/>
              <a:ext cx="1444402"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err="1">
                  <a:ln>
                    <a:noFill/>
                  </a:ln>
                  <a:solidFill>
                    <a:srgbClr val="0055A0"/>
                  </a:solidFill>
                  <a:effectLst/>
                  <a:uLnTx/>
                  <a:uFillTx/>
                  <a:latin typeface="Arial"/>
                  <a:ea typeface="+mn-ea"/>
                  <a:cs typeface="+mn-cs"/>
                </a:rPr>
                <a:t>Regulatory</a:t>
              </a:r>
              <a:r>
                <a:rPr kumimoji="0" lang="fr-CH" sz="800" b="1" i="0" u="none" strike="noStrike" kern="0" cap="none" spc="0" normalizeH="0" baseline="0" noProof="0" dirty="0">
                  <a:ln>
                    <a:noFill/>
                  </a:ln>
                  <a:solidFill>
                    <a:srgbClr val="0055A0"/>
                  </a:solidFill>
                  <a:effectLst/>
                  <a:uLnTx/>
                  <a:uFillTx/>
                  <a:latin typeface="Arial"/>
                  <a:ea typeface="+mn-ea"/>
                  <a:cs typeface="+mn-cs"/>
                </a:rPr>
                <a:t> </a:t>
              </a:r>
              <a:r>
                <a:rPr kumimoji="0" lang="fr-CH" sz="800" b="1" i="0" u="none" strike="noStrike" kern="0" cap="none" spc="0" normalizeH="0" baseline="0" noProof="0" dirty="0" err="1">
                  <a:ln>
                    <a:noFill/>
                  </a:ln>
                  <a:solidFill>
                    <a:srgbClr val="0055A0"/>
                  </a:solidFill>
                  <a:effectLst/>
                  <a:uLnTx/>
                  <a:uFillTx/>
                  <a:latin typeface="Arial"/>
                  <a:ea typeface="+mn-ea"/>
                  <a:cs typeface="+mn-cs"/>
                </a:rPr>
                <a:t>framework</a:t>
              </a:r>
              <a:endParaRPr kumimoji="0" lang="en-GB" sz="800" b="1" i="0" u="none" strike="noStrike" kern="0" cap="none" spc="0" normalizeH="0" baseline="0" noProof="0" dirty="0">
                <a:ln>
                  <a:noFill/>
                </a:ln>
                <a:solidFill>
                  <a:srgbClr val="0055A0"/>
                </a:solidFill>
                <a:effectLst/>
                <a:uLnTx/>
                <a:uFillTx/>
                <a:latin typeface="Arial"/>
                <a:ea typeface="+mn-ea"/>
                <a:cs typeface="+mn-cs"/>
              </a:endParaRPr>
            </a:p>
          </p:txBody>
        </p:sp>
        <p:sp>
          <p:nvSpPr>
            <p:cNvPr id="48" name="Right Arrow 315">
              <a:extLst>
                <a:ext uri="{FF2B5EF4-FFF2-40B4-BE49-F238E27FC236}">
                  <a16:creationId xmlns:a16="http://schemas.microsoft.com/office/drawing/2014/main" id="{0745EE70-B41A-9649-8B4C-267F2A70AADE}"/>
                </a:ext>
              </a:extLst>
            </p:cNvPr>
            <p:cNvSpPr/>
            <p:nvPr/>
          </p:nvSpPr>
          <p:spPr>
            <a:xfrm>
              <a:off x="2369548" y="4467538"/>
              <a:ext cx="3712587" cy="200399"/>
            </a:xfrm>
            <a:prstGeom prst="rightArrow">
              <a:avLst/>
            </a:prstGeom>
            <a:solidFill>
              <a:srgbClr val="A0252B">
                <a:lumMod val="75000"/>
              </a:srgbClr>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endParaRPr lang="en-GB" sz="900" kern="0">
                <a:solidFill>
                  <a:srgbClr val="A0252B">
                    <a:lumMod val="75000"/>
                  </a:srgbClr>
                </a:solidFill>
                <a:latin typeface="Arial" panose="020B0604020202020204"/>
              </a:endParaRPr>
            </a:p>
          </p:txBody>
        </p:sp>
        <p:sp>
          <p:nvSpPr>
            <p:cNvPr id="49" name="Rectangle 48">
              <a:extLst>
                <a:ext uri="{FF2B5EF4-FFF2-40B4-BE49-F238E27FC236}">
                  <a16:creationId xmlns:a16="http://schemas.microsoft.com/office/drawing/2014/main" id="{CE9E0B8D-550D-8244-BDFE-0616CB08ADC4}"/>
                </a:ext>
              </a:extLst>
            </p:cNvPr>
            <p:cNvSpPr/>
            <p:nvPr/>
          </p:nvSpPr>
          <p:spPr>
            <a:xfrm>
              <a:off x="2079650" y="4614475"/>
              <a:ext cx="1458165" cy="21544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err="1">
                  <a:ln>
                    <a:noFill/>
                  </a:ln>
                  <a:solidFill>
                    <a:srgbClr val="0055A0"/>
                  </a:solidFill>
                  <a:effectLst/>
                  <a:uLnTx/>
                  <a:uFillTx/>
                  <a:latin typeface="Arial"/>
                  <a:ea typeface="+mn-ea"/>
                  <a:cs typeface="+mn-cs"/>
                </a:rPr>
                <a:t>Logistics</a:t>
              </a:r>
              <a:endParaRPr kumimoji="0" lang="en-GB" sz="800" b="0" i="0" u="none" strike="noStrike" kern="0" cap="none" spc="0" normalizeH="0" baseline="0" noProof="0" dirty="0">
                <a:ln>
                  <a:noFill/>
                </a:ln>
                <a:solidFill>
                  <a:srgbClr val="0055A0"/>
                </a:solidFill>
                <a:effectLst/>
                <a:uLnTx/>
                <a:uFillTx/>
                <a:latin typeface="Arial"/>
                <a:ea typeface="+mn-ea"/>
                <a:cs typeface="+mn-cs"/>
              </a:endParaRPr>
            </a:p>
          </p:txBody>
        </p:sp>
        <p:cxnSp>
          <p:nvCxnSpPr>
            <p:cNvPr id="50" name="Straight Connector 318">
              <a:extLst>
                <a:ext uri="{FF2B5EF4-FFF2-40B4-BE49-F238E27FC236}">
                  <a16:creationId xmlns:a16="http://schemas.microsoft.com/office/drawing/2014/main" id="{A67059E7-4220-0F46-8DEF-7DDA00BD3A7F}"/>
                </a:ext>
              </a:extLst>
            </p:cNvPr>
            <p:cNvCxnSpPr>
              <a:cxnSpLocks/>
            </p:cNvCxnSpPr>
            <p:nvPr/>
          </p:nvCxnSpPr>
          <p:spPr>
            <a:xfrm>
              <a:off x="6462836" y="1852650"/>
              <a:ext cx="0" cy="3759830"/>
            </a:xfrm>
            <a:prstGeom prst="line">
              <a:avLst/>
            </a:prstGeom>
            <a:noFill/>
            <a:ln w="38100" cap="flat" cmpd="sng" algn="ctr">
              <a:solidFill>
                <a:srgbClr val="FF0000"/>
              </a:solidFill>
              <a:prstDash val="solid"/>
            </a:ln>
            <a:effectLst/>
          </p:spPr>
        </p:cxnSp>
        <p:sp>
          <p:nvSpPr>
            <p:cNvPr id="51" name="Diamond 294">
              <a:extLst>
                <a:ext uri="{FF2B5EF4-FFF2-40B4-BE49-F238E27FC236}">
                  <a16:creationId xmlns:a16="http://schemas.microsoft.com/office/drawing/2014/main" id="{35FB46E7-6DE2-8F44-9B25-8B577E08C9FB}"/>
                </a:ext>
              </a:extLst>
            </p:cNvPr>
            <p:cNvSpPr/>
            <p:nvPr/>
          </p:nvSpPr>
          <p:spPr>
            <a:xfrm>
              <a:off x="6378377" y="2372630"/>
              <a:ext cx="156728" cy="193674"/>
            </a:xfrm>
            <a:prstGeom prst="diamond">
              <a:avLst/>
            </a:prstGeom>
            <a:solidFill>
              <a:srgbClr val="1C998E"/>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52" name="Right Arrow 320">
              <a:extLst>
                <a:ext uri="{FF2B5EF4-FFF2-40B4-BE49-F238E27FC236}">
                  <a16:creationId xmlns:a16="http://schemas.microsoft.com/office/drawing/2014/main" id="{F8E8AC7B-6420-1D42-B46D-F1B254B1EDDE}"/>
                </a:ext>
              </a:extLst>
            </p:cNvPr>
            <p:cNvSpPr/>
            <p:nvPr/>
          </p:nvSpPr>
          <p:spPr>
            <a:xfrm>
              <a:off x="1614241" y="4121725"/>
              <a:ext cx="4467894" cy="217896"/>
            </a:xfrm>
            <a:prstGeom prst="rightArrow">
              <a:avLst/>
            </a:prstGeom>
            <a:solidFill>
              <a:srgbClr val="A0252B">
                <a:lumMod val="75000"/>
              </a:srgbClr>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endParaRPr lang="en-GB" sz="900" kern="0">
                <a:solidFill>
                  <a:srgbClr val="A0252B">
                    <a:lumMod val="75000"/>
                  </a:srgbClr>
                </a:solidFill>
                <a:latin typeface="Arial" panose="020B0604020202020204"/>
              </a:endParaRPr>
            </a:p>
          </p:txBody>
        </p:sp>
        <p:sp>
          <p:nvSpPr>
            <p:cNvPr id="53" name="TextBox 321">
              <a:extLst>
                <a:ext uri="{FF2B5EF4-FFF2-40B4-BE49-F238E27FC236}">
                  <a16:creationId xmlns:a16="http://schemas.microsoft.com/office/drawing/2014/main" id="{297C3E8A-1281-CC47-9C5A-858D918E0F45}"/>
                </a:ext>
              </a:extLst>
            </p:cNvPr>
            <p:cNvSpPr txBox="1"/>
            <p:nvPr/>
          </p:nvSpPr>
          <p:spPr>
            <a:xfrm>
              <a:off x="992740" y="3559405"/>
              <a:ext cx="3540834"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a:ln>
                    <a:noFill/>
                  </a:ln>
                  <a:solidFill>
                    <a:srgbClr val="0055A0"/>
                  </a:solidFill>
                  <a:effectLst/>
                  <a:uLnTx/>
                  <a:uFillTx/>
                  <a:latin typeface="Arial"/>
                  <a:ea typeface="+mn-ea"/>
                  <a:cs typeface="+mn-cs"/>
                </a:rPr>
                <a:t>Excavation </a:t>
              </a:r>
              <a:r>
                <a:rPr kumimoji="0" lang="fr-CH" sz="800" b="1" i="0" u="none" strike="noStrike" kern="0" cap="none" spc="0" normalizeH="0" baseline="0" noProof="0" dirty="0" err="1">
                  <a:ln>
                    <a:noFill/>
                  </a:ln>
                  <a:solidFill>
                    <a:srgbClr val="0055A0"/>
                  </a:solidFill>
                  <a:effectLst/>
                  <a:uLnTx/>
                  <a:uFillTx/>
                  <a:latin typeface="Arial"/>
                  <a:ea typeface="+mn-ea"/>
                  <a:cs typeface="+mn-cs"/>
                </a:rPr>
                <a:t>reuse</a:t>
              </a:r>
              <a:r>
                <a:rPr kumimoji="0" lang="fr-CH" sz="800" b="1" i="0" u="none" strike="noStrike" kern="0" cap="none" spc="0" normalizeH="0" baseline="0" noProof="0" dirty="0">
                  <a:ln>
                    <a:noFill/>
                  </a:ln>
                  <a:solidFill>
                    <a:srgbClr val="0055A0"/>
                  </a:solidFill>
                  <a:effectLst/>
                  <a:uLnTx/>
                  <a:uFillTx/>
                  <a:latin typeface="Arial"/>
                  <a:ea typeface="+mn-ea"/>
                  <a:cs typeface="+mn-cs"/>
                </a:rPr>
                <a:t> cases (</a:t>
              </a:r>
              <a:r>
                <a:rPr kumimoji="0" lang="fr-CH" sz="800" b="1" i="0" u="none" strike="noStrike" kern="0" cap="none" spc="0" normalizeH="0" baseline="0" noProof="0" dirty="0" err="1">
                  <a:ln>
                    <a:noFill/>
                  </a:ln>
                  <a:solidFill>
                    <a:srgbClr val="0055A0"/>
                  </a:solidFill>
                  <a:effectLst/>
                  <a:uLnTx/>
                  <a:uFillTx/>
                  <a:latin typeface="Arial"/>
                  <a:ea typeface="+mn-ea"/>
                  <a:cs typeface="+mn-cs"/>
                </a:rPr>
                <a:t>including</a:t>
              </a:r>
              <a:r>
                <a:rPr kumimoji="0" lang="fr-CH" sz="800" b="1" i="0" u="none" strike="noStrike" kern="0" cap="none" spc="0" normalizeH="0" baseline="0" noProof="0" dirty="0">
                  <a:ln>
                    <a:noFill/>
                  </a:ln>
                  <a:solidFill>
                    <a:srgbClr val="0055A0"/>
                  </a:solidFill>
                  <a:effectLst/>
                  <a:uLnTx/>
                  <a:uFillTx/>
                  <a:latin typeface="Arial"/>
                  <a:ea typeface="+mn-ea"/>
                  <a:cs typeface="+mn-cs"/>
                </a:rPr>
                <a:t> agricultural </a:t>
              </a:r>
              <a:r>
                <a:rPr kumimoji="0" lang="fr-CH" sz="800" b="1" i="0" u="none" strike="noStrike" kern="0" cap="none" spc="0" normalizeH="0" baseline="0" noProof="0" dirty="0" err="1">
                  <a:ln>
                    <a:noFill/>
                  </a:ln>
                  <a:solidFill>
                    <a:srgbClr val="0055A0"/>
                  </a:solidFill>
                  <a:effectLst/>
                  <a:uLnTx/>
                  <a:uFillTx/>
                  <a:latin typeface="Arial"/>
                  <a:ea typeface="+mn-ea"/>
                  <a:cs typeface="+mn-cs"/>
                </a:rPr>
                <a:t>study</a:t>
              </a:r>
              <a:r>
                <a:rPr kumimoji="0" lang="fr-CH" sz="800" b="1" i="0" u="none" strike="noStrike" kern="0" cap="none" spc="0" normalizeH="0" baseline="0" noProof="0" dirty="0">
                  <a:ln>
                    <a:noFill/>
                  </a:ln>
                  <a:solidFill>
                    <a:srgbClr val="0055A0"/>
                  </a:solidFill>
                  <a:effectLst/>
                  <a:uLnTx/>
                  <a:uFillTx/>
                  <a:latin typeface="Arial"/>
                  <a:ea typeface="+mn-ea"/>
                  <a:cs typeface="+mn-cs"/>
                </a:rPr>
                <a:t>)</a:t>
              </a:r>
              <a:endParaRPr kumimoji="0" lang="en-GB" sz="800" b="1" i="0" u="none" strike="noStrike" kern="0" cap="none" spc="0" normalizeH="0" baseline="0" noProof="0" dirty="0">
                <a:ln>
                  <a:noFill/>
                </a:ln>
                <a:solidFill>
                  <a:srgbClr val="0055A0"/>
                </a:solidFill>
                <a:effectLst/>
                <a:uLnTx/>
                <a:uFillTx/>
                <a:latin typeface="Arial"/>
                <a:ea typeface="+mn-ea"/>
                <a:cs typeface="+mn-cs"/>
              </a:endParaRPr>
            </a:p>
          </p:txBody>
        </p:sp>
        <p:sp>
          <p:nvSpPr>
            <p:cNvPr id="54" name="Right Brace 323">
              <a:extLst>
                <a:ext uri="{FF2B5EF4-FFF2-40B4-BE49-F238E27FC236}">
                  <a16:creationId xmlns:a16="http://schemas.microsoft.com/office/drawing/2014/main" id="{C4CAF4BC-8FD1-2A41-B42C-550889B8D1BD}"/>
                </a:ext>
              </a:extLst>
            </p:cNvPr>
            <p:cNvSpPr/>
            <p:nvPr/>
          </p:nvSpPr>
          <p:spPr>
            <a:xfrm rot="16200000">
              <a:off x="1766160" y="1035094"/>
              <a:ext cx="264674" cy="2410398"/>
            </a:xfrm>
            <a:prstGeom prst="rightBrace">
              <a:avLst>
                <a:gd name="adj1" fmla="val 8333"/>
                <a:gd name="adj2" fmla="val 50386"/>
              </a:avLst>
            </a:prstGeom>
            <a:noFill/>
            <a:ln w="9525" cap="flat" cmpd="sng" algn="ctr">
              <a:solidFill>
                <a:srgbClr val="DDDDDD">
                  <a:shade val="60000"/>
                  <a:satMod val="300000"/>
                </a:srgbClr>
              </a:solid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55" name="Right Brace 325">
              <a:extLst>
                <a:ext uri="{FF2B5EF4-FFF2-40B4-BE49-F238E27FC236}">
                  <a16:creationId xmlns:a16="http://schemas.microsoft.com/office/drawing/2014/main" id="{E27981E8-98C6-B84D-B7A0-40DAFD2CBE72}"/>
                </a:ext>
              </a:extLst>
            </p:cNvPr>
            <p:cNvSpPr/>
            <p:nvPr/>
          </p:nvSpPr>
          <p:spPr>
            <a:xfrm rot="16200000">
              <a:off x="4473284" y="929142"/>
              <a:ext cx="207924" cy="2891575"/>
            </a:xfrm>
            <a:prstGeom prst="rightBrace">
              <a:avLst>
                <a:gd name="adj1" fmla="val 8333"/>
                <a:gd name="adj2" fmla="val 49912"/>
              </a:avLst>
            </a:prstGeom>
            <a:noFill/>
            <a:ln w="9525" cap="flat" cmpd="sng" algn="ctr">
              <a:solidFill>
                <a:srgbClr val="DDDDDD">
                  <a:shade val="60000"/>
                  <a:satMod val="300000"/>
                </a:srgbClr>
              </a:solid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56" name="TextBox 326">
              <a:extLst>
                <a:ext uri="{FF2B5EF4-FFF2-40B4-BE49-F238E27FC236}">
                  <a16:creationId xmlns:a16="http://schemas.microsoft.com/office/drawing/2014/main" id="{F3975F7A-80BB-074A-A5C1-660845A81A9B}"/>
                </a:ext>
              </a:extLst>
            </p:cNvPr>
            <p:cNvSpPr txBox="1"/>
            <p:nvPr/>
          </p:nvSpPr>
          <p:spPr>
            <a:xfrm>
              <a:off x="1160500" y="1956044"/>
              <a:ext cx="2151216" cy="230832"/>
            </a:xfrm>
            <a:prstGeom prst="rect">
              <a:avLst/>
            </a:prstGeom>
            <a:solidFill>
              <a:sysClr val="window" lastClr="FFFFFF"/>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900" b="0" i="0" u="none" strike="noStrike" kern="0" cap="none" spc="0" normalizeH="0" baseline="0" noProof="0" dirty="0" err="1">
                  <a:ln>
                    <a:noFill/>
                  </a:ln>
                  <a:solidFill>
                    <a:srgbClr val="0055A0"/>
                  </a:solidFill>
                  <a:effectLst/>
                  <a:uLnTx/>
                  <a:uFillTx/>
                  <a:latin typeface="Arial"/>
                  <a:ea typeface="+mn-ea"/>
                  <a:cs typeface="+mn-cs"/>
                </a:rPr>
                <a:t>Competition</a:t>
              </a:r>
              <a:r>
                <a:rPr kumimoji="0" lang="fr-CH" sz="900" b="0" i="0" u="none" strike="noStrike" kern="0" cap="none" spc="0" normalizeH="0" baseline="0" noProof="0" dirty="0">
                  <a:ln>
                    <a:noFill/>
                  </a:ln>
                  <a:solidFill>
                    <a:srgbClr val="0055A0"/>
                  </a:solidFill>
                  <a:effectLst/>
                  <a:uLnTx/>
                  <a:uFillTx/>
                  <a:latin typeface="Arial"/>
                  <a:ea typeface="+mn-ea"/>
                  <a:cs typeface="+mn-cs"/>
                </a:rPr>
                <a:t> «M</a:t>
              </a:r>
              <a:r>
                <a:rPr kumimoji="0" lang="fr-CH" sz="900" b="0" i="0" u="none" strike="noStrike" kern="0" cap="none" spc="0" normalizeH="0" baseline="0" noProof="0" dirty="0" err="1">
                  <a:ln>
                    <a:noFill/>
                  </a:ln>
                  <a:solidFill>
                    <a:srgbClr val="0055A0"/>
                  </a:solidFill>
                  <a:effectLst/>
                  <a:uLnTx/>
                  <a:uFillTx/>
                  <a:latin typeface="Arial"/>
                  <a:ea typeface="+mn-ea"/>
                  <a:cs typeface="+mn-cs"/>
                </a:rPr>
                <a:t>ining</a:t>
              </a:r>
              <a:r>
                <a:rPr kumimoji="0" lang="fr-CH" sz="900" b="0" i="0" u="none" strike="noStrike" kern="0" cap="none" spc="0" normalizeH="0" baseline="0" noProof="0" dirty="0">
                  <a:ln>
                    <a:noFill/>
                  </a:ln>
                  <a:solidFill>
                    <a:srgbClr val="0055A0"/>
                  </a:solidFill>
                  <a:effectLst/>
                  <a:uLnTx/>
                  <a:uFillTx/>
                  <a:latin typeface="Arial"/>
                  <a:ea typeface="+mn-ea"/>
                  <a:cs typeface="+mn-cs"/>
                </a:rPr>
                <a:t> the future»</a:t>
              </a:r>
              <a:endParaRPr kumimoji="0" lang="en-GB" sz="900" b="0" i="0" u="none" strike="noStrike" kern="0" cap="none" spc="0" normalizeH="0" baseline="0" noProof="0" dirty="0">
                <a:ln>
                  <a:noFill/>
                </a:ln>
                <a:solidFill>
                  <a:srgbClr val="0055A0"/>
                </a:solidFill>
                <a:effectLst/>
                <a:uLnTx/>
                <a:uFillTx/>
                <a:latin typeface="Arial"/>
                <a:ea typeface="+mn-ea"/>
                <a:cs typeface="+mn-cs"/>
              </a:endParaRPr>
            </a:p>
          </p:txBody>
        </p:sp>
        <p:sp>
          <p:nvSpPr>
            <p:cNvPr id="57" name="Right Arrow 327">
              <a:extLst>
                <a:ext uri="{FF2B5EF4-FFF2-40B4-BE49-F238E27FC236}">
                  <a16:creationId xmlns:a16="http://schemas.microsoft.com/office/drawing/2014/main" id="{DFF400AA-66BE-BF49-B247-7C6D44EB1A2A}"/>
                </a:ext>
              </a:extLst>
            </p:cNvPr>
            <p:cNvSpPr/>
            <p:nvPr/>
          </p:nvSpPr>
          <p:spPr>
            <a:xfrm>
              <a:off x="2329944" y="4786414"/>
              <a:ext cx="3796655" cy="253780"/>
            </a:xfrm>
            <a:prstGeom prst="rightArrow">
              <a:avLst/>
            </a:prstGeom>
            <a:solidFill>
              <a:srgbClr val="4E8F00"/>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58" name="Rectangle 57">
              <a:extLst>
                <a:ext uri="{FF2B5EF4-FFF2-40B4-BE49-F238E27FC236}">
                  <a16:creationId xmlns:a16="http://schemas.microsoft.com/office/drawing/2014/main" id="{6FBBFA22-C831-5346-B75B-7BA3B4C46AB0}"/>
                </a:ext>
              </a:extLst>
            </p:cNvPr>
            <p:cNvSpPr/>
            <p:nvPr/>
          </p:nvSpPr>
          <p:spPr>
            <a:xfrm>
              <a:off x="2305600" y="4927179"/>
              <a:ext cx="3134680" cy="21544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a:ln>
                    <a:noFill/>
                  </a:ln>
                  <a:solidFill>
                    <a:srgbClr val="0055A0"/>
                  </a:solidFill>
                  <a:effectLst/>
                  <a:uLnTx/>
                  <a:uFillTx/>
                  <a:latin typeface="Arial"/>
                  <a:ea typeface="+mn-ea"/>
                  <a:cs typeface="+mn-cs"/>
                </a:rPr>
                <a:t>Input on </a:t>
              </a:r>
              <a:r>
                <a:rPr kumimoji="0" lang="fr-CH" sz="800" b="1" i="0" u="none" strike="noStrike" kern="0" cap="none" spc="0" normalizeH="0" baseline="0" noProof="0" dirty="0" err="1">
                  <a:ln>
                    <a:noFill/>
                  </a:ln>
                  <a:solidFill>
                    <a:srgbClr val="0055A0"/>
                  </a:solidFill>
                  <a:effectLst/>
                  <a:uLnTx/>
                  <a:uFillTx/>
                  <a:latin typeface="Arial"/>
                  <a:ea typeface="+mn-ea"/>
                  <a:cs typeface="+mn-cs"/>
                </a:rPr>
                <a:t>strategy</a:t>
              </a:r>
              <a:r>
                <a:rPr kumimoji="0" lang="fr-CH" sz="800" b="1" i="0" u="none" strike="noStrike" kern="0" cap="none" spc="0" normalizeH="0" baseline="0" noProof="0" dirty="0">
                  <a:ln>
                    <a:noFill/>
                  </a:ln>
                  <a:solidFill>
                    <a:srgbClr val="0055A0"/>
                  </a:solidFill>
                  <a:effectLst/>
                  <a:uLnTx/>
                  <a:uFillTx/>
                  <a:latin typeface="Arial"/>
                  <a:ea typeface="+mn-ea"/>
                  <a:cs typeface="+mn-cs"/>
                </a:rPr>
                <a:t> for construction </a:t>
              </a:r>
              <a:r>
                <a:rPr kumimoji="0" lang="fr-CH" sz="800" b="1" i="0" u="none" strike="noStrike" kern="0" cap="none" spc="0" normalizeH="0" baseline="0" noProof="0" dirty="0" err="1">
                  <a:ln>
                    <a:noFill/>
                  </a:ln>
                  <a:solidFill>
                    <a:srgbClr val="0055A0"/>
                  </a:solidFill>
                  <a:effectLst/>
                  <a:uLnTx/>
                  <a:uFillTx/>
                  <a:latin typeface="Arial"/>
                  <a:ea typeface="+mn-ea"/>
                  <a:cs typeface="+mn-cs"/>
                </a:rPr>
                <a:t>contracts</a:t>
              </a:r>
              <a:endParaRPr kumimoji="0" lang="en-GB" sz="800" b="0" i="0" u="none" strike="noStrike" kern="0" cap="none" spc="0" normalizeH="0" baseline="0" noProof="0" dirty="0">
                <a:ln>
                  <a:noFill/>
                </a:ln>
                <a:solidFill>
                  <a:srgbClr val="0055A0"/>
                </a:solidFill>
                <a:effectLst/>
                <a:uLnTx/>
                <a:uFillTx/>
                <a:latin typeface="Arial"/>
                <a:ea typeface="+mn-ea"/>
                <a:cs typeface="+mn-cs"/>
              </a:endParaRPr>
            </a:p>
          </p:txBody>
        </p:sp>
        <p:sp>
          <p:nvSpPr>
            <p:cNvPr id="59" name="Right Arrow 329">
              <a:extLst>
                <a:ext uri="{FF2B5EF4-FFF2-40B4-BE49-F238E27FC236}">
                  <a16:creationId xmlns:a16="http://schemas.microsoft.com/office/drawing/2014/main" id="{FF380CAE-DE4B-B448-AD62-E5D962415096}"/>
                </a:ext>
              </a:extLst>
            </p:cNvPr>
            <p:cNvSpPr/>
            <p:nvPr/>
          </p:nvSpPr>
          <p:spPr>
            <a:xfrm>
              <a:off x="728218" y="5158234"/>
              <a:ext cx="3060235" cy="219430"/>
            </a:xfrm>
            <a:prstGeom prst="rightArrow">
              <a:avLst/>
            </a:prstGeom>
            <a:pattFill prst="ltUpDiag">
              <a:fgClr>
                <a:srgbClr val="A0252B">
                  <a:lumMod val="75000"/>
                </a:srgbClr>
              </a:fgClr>
              <a:bgClr>
                <a:srgbClr val="FFFFFF"/>
              </a:bgClr>
            </a:patt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60" name="Rectangle 59">
              <a:extLst>
                <a:ext uri="{FF2B5EF4-FFF2-40B4-BE49-F238E27FC236}">
                  <a16:creationId xmlns:a16="http://schemas.microsoft.com/office/drawing/2014/main" id="{130D7F5E-E0F1-CE4D-B4CD-655786DA54BA}"/>
                </a:ext>
              </a:extLst>
            </p:cNvPr>
            <p:cNvSpPr/>
            <p:nvPr/>
          </p:nvSpPr>
          <p:spPr>
            <a:xfrm>
              <a:off x="672305" y="5361163"/>
              <a:ext cx="2474609" cy="230832"/>
            </a:xfrm>
            <a:prstGeom prst="rect">
              <a:avLst/>
            </a:prstGeom>
            <a:solidFill>
              <a:sysClr val="window" lastClr="FFFFFF"/>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900" b="1" i="0" u="none" strike="noStrike" kern="0" cap="none" spc="0" normalizeH="0" baseline="0" noProof="0" dirty="0">
                  <a:ln>
                    <a:noFill/>
                  </a:ln>
                  <a:solidFill>
                    <a:srgbClr val="0055A0"/>
                  </a:solidFill>
                  <a:effectLst/>
                  <a:uLnTx/>
                  <a:uFillTx/>
                  <a:latin typeface="Arial"/>
                  <a:ea typeface="+mn-ea"/>
                  <a:cs typeface="+mn-cs"/>
                </a:rPr>
                <a:t>First </a:t>
              </a:r>
              <a:r>
                <a:rPr kumimoji="0" lang="fr-CH" sz="900" b="1" i="0" u="none" strike="noStrike" kern="0" cap="none" spc="0" normalizeH="0" baseline="0" noProof="0" dirty="0" err="1">
                  <a:ln>
                    <a:noFill/>
                  </a:ln>
                  <a:solidFill>
                    <a:srgbClr val="0055A0"/>
                  </a:solidFill>
                  <a:effectLst/>
                  <a:uLnTx/>
                  <a:uFillTx/>
                  <a:latin typeface="Arial"/>
                  <a:ea typeface="+mn-ea"/>
                  <a:cs typeface="+mn-cs"/>
                </a:rPr>
                <a:t>draft</a:t>
              </a:r>
              <a:r>
                <a:rPr kumimoji="0" lang="fr-CH" sz="900" b="1" i="0" u="none" strike="noStrike" kern="0" cap="none" spc="0" normalizeH="0" baseline="0" noProof="0" dirty="0">
                  <a:ln>
                    <a:noFill/>
                  </a:ln>
                  <a:solidFill>
                    <a:srgbClr val="0055A0"/>
                  </a:solidFill>
                  <a:effectLst/>
                  <a:uLnTx/>
                  <a:uFillTx/>
                  <a:latin typeface="Arial"/>
                  <a:ea typeface="+mn-ea"/>
                  <a:cs typeface="+mn-cs"/>
                </a:rPr>
                <a:t> for MATEX management plan</a:t>
              </a:r>
              <a:endParaRPr kumimoji="0" lang="en-GB" sz="900" b="0" i="0" u="none" strike="noStrike" kern="0" cap="none" spc="0" normalizeH="0" baseline="0" noProof="0" dirty="0">
                <a:ln>
                  <a:noFill/>
                </a:ln>
                <a:solidFill>
                  <a:srgbClr val="0055A0"/>
                </a:solidFill>
                <a:effectLst/>
                <a:uLnTx/>
                <a:uFillTx/>
                <a:latin typeface="Arial"/>
                <a:ea typeface="+mn-ea"/>
                <a:cs typeface="+mn-cs"/>
              </a:endParaRPr>
            </a:p>
          </p:txBody>
        </p:sp>
        <p:sp>
          <p:nvSpPr>
            <p:cNvPr id="61" name="Right Arrow 331">
              <a:extLst>
                <a:ext uri="{FF2B5EF4-FFF2-40B4-BE49-F238E27FC236}">
                  <a16:creationId xmlns:a16="http://schemas.microsoft.com/office/drawing/2014/main" id="{A30D85A1-50FC-0547-A7C9-AD1B0BE3C4C1}"/>
                </a:ext>
              </a:extLst>
            </p:cNvPr>
            <p:cNvSpPr/>
            <p:nvPr/>
          </p:nvSpPr>
          <p:spPr>
            <a:xfrm>
              <a:off x="3777207" y="5332210"/>
              <a:ext cx="2657868" cy="219430"/>
            </a:xfrm>
            <a:prstGeom prst="rightArrow">
              <a:avLst/>
            </a:prstGeom>
            <a:pattFill prst="ltUpDiag">
              <a:fgClr>
                <a:srgbClr val="A0252B">
                  <a:lumMod val="75000"/>
                </a:srgbClr>
              </a:fgClr>
              <a:bgClr>
                <a:srgbClr val="FFFFFF"/>
              </a:bgClr>
            </a:patt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62" name="Rectangle 61">
              <a:extLst>
                <a:ext uri="{FF2B5EF4-FFF2-40B4-BE49-F238E27FC236}">
                  <a16:creationId xmlns:a16="http://schemas.microsoft.com/office/drawing/2014/main" id="{A1842B35-9983-7141-8F4B-FBE638A4964C}"/>
                </a:ext>
              </a:extLst>
            </p:cNvPr>
            <p:cNvSpPr/>
            <p:nvPr/>
          </p:nvSpPr>
          <p:spPr>
            <a:xfrm>
              <a:off x="3777207" y="5554369"/>
              <a:ext cx="2449968" cy="36933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900" b="1" i="0" u="none" strike="noStrike" kern="0" cap="none" spc="0" normalizeH="0" baseline="0" noProof="0" dirty="0">
                  <a:ln>
                    <a:noFill/>
                  </a:ln>
                  <a:solidFill>
                    <a:srgbClr val="0055A0"/>
                  </a:solidFill>
                  <a:effectLst/>
                  <a:uLnTx/>
                  <a:uFillTx/>
                  <a:latin typeface="Arial"/>
                  <a:ea typeface="+mn-ea"/>
                  <a:cs typeface="+mn-cs"/>
                </a:rPr>
                <a:t>Update of the document, v</a:t>
              </a:r>
              <a:r>
                <a:rPr kumimoji="0" lang="fr-CH" sz="900" b="1" i="0" u="none" strike="noStrike" kern="0" cap="none" spc="0" normalizeH="0" baseline="0" noProof="0" dirty="0" err="1">
                  <a:ln>
                    <a:noFill/>
                  </a:ln>
                  <a:solidFill>
                    <a:srgbClr val="0055A0"/>
                  </a:solidFill>
                  <a:effectLst/>
                  <a:uLnTx/>
                  <a:uFillTx/>
                  <a:latin typeface="Arial"/>
                  <a:ea typeface="+mn-ea"/>
                  <a:cs typeface="+mn-cs"/>
                </a:rPr>
                <a:t>erification</a:t>
              </a:r>
              <a:r>
                <a:rPr kumimoji="0" lang="fr-CH" sz="900" b="1" i="0" u="none" strike="noStrike" kern="0" cap="none" spc="0" normalizeH="0" baseline="0" noProof="0" dirty="0">
                  <a:ln>
                    <a:noFill/>
                  </a:ln>
                  <a:solidFill>
                    <a:srgbClr val="0055A0"/>
                  </a:solidFill>
                  <a:effectLst/>
                  <a:uLnTx/>
                  <a:uFillTx/>
                  <a:latin typeface="Arial"/>
                  <a:ea typeface="+mn-ea"/>
                  <a:cs typeface="+mn-cs"/>
                </a:rPr>
                <a:t> and </a:t>
              </a:r>
              <a:r>
                <a:rPr kumimoji="0" lang="fr-CH" sz="900" b="1" i="0" u="none" strike="noStrike" kern="0" cap="none" spc="0" normalizeH="0" baseline="0" noProof="0" dirty="0" err="1">
                  <a:ln>
                    <a:noFill/>
                  </a:ln>
                  <a:solidFill>
                    <a:srgbClr val="0055A0"/>
                  </a:solidFill>
                  <a:effectLst/>
                  <a:uLnTx/>
                  <a:uFillTx/>
                  <a:latin typeface="Arial"/>
                  <a:ea typeface="+mn-ea"/>
                  <a:cs typeface="+mn-cs"/>
                </a:rPr>
                <a:t>approval</a:t>
              </a:r>
              <a:r>
                <a:rPr kumimoji="0" lang="fr-CH" sz="900" b="1" i="0" u="none" strike="noStrike" kern="0" cap="none" spc="0" normalizeH="0" baseline="0" noProof="0" dirty="0">
                  <a:ln>
                    <a:noFill/>
                  </a:ln>
                  <a:solidFill>
                    <a:srgbClr val="0055A0"/>
                  </a:solidFill>
                  <a:effectLst/>
                  <a:uLnTx/>
                  <a:uFillTx/>
                  <a:latin typeface="Arial"/>
                  <a:ea typeface="+mn-ea"/>
                  <a:cs typeface="+mn-cs"/>
                </a:rPr>
                <a:t> </a:t>
              </a:r>
              <a:endParaRPr kumimoji="0" lang="en-GB" sz="900" b="0" i="0" u="none" strike="noStrike" kern="0" cap="none" spc="0" normalizeH="0" baseline="0" noProof="0" dirty="0">
                <a:ln>
                  <a:noFill/>
                </a:ln>
                <a:solidFill>
                  <a:srgbClr val="0055A0"/>
                </a:solidFill>
                <a:effectLst/>
                <a:uLnTx/>
                <a:uFillTx/>
                <a:latin typeface="Arial"/>
                <a:ea typeface="+mn-ea"/>
                <a:cs typeface="+mn-cs"/>
              </a:endParaRPr>
            </a:p>
          </p:txBody>
        </p:sp>
        <p:sp>
          <p:nvSpPr>
            <p:cNvPr id="63" name="Right Arrow 333">
              <a:extLst>
                <a:ext uri="{FF2B5EF4-FFF2-40B4-BE49-F238E27FC236}">
                  <a16:creationId xmlns:a16="http://schemas.microsoft.com/office/drawing/2014/main" id="{41956FBC-3EE3-7248-8947-E1D88CE1D002}"/>
                </a:ext>
              </a:extLst>
            </p:cNvPr>
            <p:cNvSpPr/>
            <p:nvPr/>
          </p:nvSpPr>
          <p:spPr>
            <a:xfrm>
              <a:off x="7486635" y="2812623"/>
              <a:ext cx="455340" cy="213681"/>
            </a:xfrm>
            <a:prstGeom prst="rightArrow">
              <a:avLst/>
            </a:prstGeom>
            <a:pattFill prst="ltUpDiag">
              <a:fgClr>
                <a:srgbClr val="A0252B">
                  <a:lumMod val="75000"/>
                </a:srgbClr>
              </a:fgClr>
              <a:bgClr>
                <a:srgbClr val="FFFFFF"/>
              </a:bgClr>
            </a:patt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dirty="0">
                <a:ln>
                  <a:noFill/>
                </a:ln>
                <a:solidFill>
                  <a:srgbClr val="A0252B">
                    <a:lumMod val="75000"/>
                  </a:srgbClr>
                </a:solidFill>
                <a:effectLst/>
                <a:uLnTx/>
                <a:uFillTx/>
                <a:latin typeface="Arial" panose="020B0604020202020204"/>
                <a:ea typeface="+mn-ea"/>
                <a:cs typeface="+mn-cs"/>
              </a:endParaRPr>
            </a:p>
          </p:txBody>
        </p:sp>
        <p:sp>
          <p:nvSpPr>
            <p:cNvPr id="64" name="TextBox 334">
              <a:extLst>
                <a:ext uri="{FF2B5EF4-FFF2-40B4-BE49-F238E27FC236}">
                  <a16:creationId xmlns:a16="http://schemas.microsoft.com/office/drawing/2014/main" id="{CD662530-18E6-814C-9975-0750EB61EEC8}"/>
                </a:ext>
              </a:extLst>
            </p:cNvPr>
            <p:cNvSpPr txBox="1"/>
            <p:nvPr/>
          </p:nvSpPr>
          <p:spPr>
            <a:xfrm>
              <a:off x="7973449" y="2799341"/>
              <a:ext cx="1136010" cy="43935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727" rtl="0" eaLnBrk="1" fontAlgn="auto" latinLnBrk="0" hangingPunct="1">
                <a:lnSpc>
                  <a:spcPts val="1388"/>
                </a:lnSpc>
                <a:spcBef>
                  <a:spcPts val="0"/>
                </a:spcBef>
                <a:spcAft>
                  <a:spcPts val="0"/>
                </a:spcAft>
                <a:buClrTx/>
                <a:buSzTx/>
                <a:buFontTx/>
                <a:buNone/>
                <a:tabLst/>
                <a:defRPr/>
              </a:pPr>
              <a:r>
                <a:rPr kumimoji="0" lang="en-US" sz="1125" b="0" i="0" u="none" strike="noStrike" kern="1200" cap="none" spc="0" normalizeH="0" baseline="0" noProof="0" dirty="0">
                  <a:ln>
                    <a:noFill/>
                  </a:ln>
                  <a:solidFill>
                    <a:srgbClr val="0F124A"/>
                  </a:solidFill>
                  <a:effectLst/>
                  <a:uLnTx/>
                  <a:uFillTx/>
                  <a:latin typeface="Arial"/>
                  <a:ea typeface="+mn-ea"/>
                  <a:cs typeface="+mn-cs"/>
                </a:rPr>
                <a:t>Documentary effort</a:t>
              </a:r>
            </a:p>
          </p:txBody>
        </p:sp>
        <p:sp>
          <p:nvSpPr>
            <p:cNvPr id="65" name="TextBox 335">
              <a:extLst>
                <a:ext uri="{FF2B5EF4-FFF2-40B4-BE49-F238E27FC236}">
                  <a16:creationId xmlns:a16="http://schemas.microsoft.com/office/drawing/2014/main" id="{ED70C209-A937-284B-A62B-246866AC2F0C}"/>
                </a:ext>
              </a:extLst>
            </p:cNvPr>
            <p:cNvSpPr txBox="1"/>
            <p:nvPr/>
          </p:nvSpPr>
          <p:spPr>
            <a:xfrm>
              <a:off x="7592749" y="2511692"/>
              <a:ext cx="745717" cy="25981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727" rtl="0" eaLnBrk="1" fontAlgn="auto" latinLnBrk="0" hangingPunct="1">
                <a:lnSpc>
                  <a:spcPts val="1388"/>
                </a:lnSpc>
                <a:spcBef>
                  <a:spcPts val="0"/>
                </a:spcBef>
                <a:spcAft>
                  <a:spcPts val="0"/>
                </a:spcAft>
                <a:buClrTx/>
                <a:buSzTx/>
                <a:buFontTx/>
                <a:buNone/>
                <a:tabLst/>
                <a:defRPr/>
              </a:pPr>
              <a:r>
                <a:rPr kumimoji="0" lang="en-US" sz="1125" b="0" i="0" u="none" strike="noStrike" kern="1200" cap="none" spc="0" normalizeH="0" baseline="0" noProof="0" dirty="0">
                  <a:ln>
                    <a:noFill/>
                  </a:ln>
                  <a:solidFill>
                    <a:srgbClr val="0F124A"/>
                  </a:solidFill>
                  <a:effectLst/>
                  <a:uLnTx/>
                  <a:uFillTx/>
                  <a:latin typeface="Arial"/>
                  <a:ea typeface="+mn-ea"/>
                  <a:cs typeface="+mn-cs"/>
                </a:rPr>
                <a:t>Legend: </a:t>
              </a:r>
            </a:p>
          </p:txBody>
        </p:sp>
        <p:sp>
          <p:nvSpPr>
            <p:cNvPr id="66" name="Right Arrow 336">
              <a:extLst>
                <a:ext uri="{FF2B5EF4-FFF2-40B4-BE49-F238E27FC236}">
                  <a16:creationId xmlns:a16="http://schemas.microsoft.com/office/drawing/2014/main" id="{E82EA632-F34B-3D4C-A240-28E754393FF7}"/>
                </a:ext>
              </a:extLst>
            </p:cNvPr>
            <p:cNvSpPr/>
            <p:nvPr/>
          </p:nvSpPr>
          <p:spPr>
            <a:xfrm>
              <a:off x="7498777" y="3311164"/>
              <a:ext cx="443197" cy="248241"/>
            </a:xfrm>
            <a:prstGeom prst="rightArrow">
              <a:avLst/>
            </a:prstGeom>
            <a:solidFill>
              <a:srgbClr val="A0252B">
                <a:lumMod val="75000"/>
              </a:srgbClr>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67" name="TextBox 337">
              <a:extLst>
                <a:ext uri="{FF2B5EF4-FFF2-40B4-BE49-F238E27FC236}">
                  <a16:creationId xmlns:a16="http://schemas.microsoft.com/office/drawing/2014/main" id="{9A5C1DCD-49D9-514B-865C-F4F19DBB9065}"/>
                </a:ext>
              </a:extLst>
            </p:cNvPr>
            <p:cNvSpPr txBox="1"/>
            <p:nvPr/>
          </p:nvSpPr>
          <p:spPr>
            <a:xfrm>
              <a:off x="8033346" y="3279981"/>
              <a:ext cx="916956" cy="49533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727" rtl="0" eaLnBrk="1" fontAlgn="auto" latinLnBrk="0" hangingPunct="1">
                <a:lnSpc>
                  <a:spcPts val="1388"/>
                </a:lnSpc>
                <a:spcBef>
                  <a:spcPts val="0"/>
                </a:spcBef>
                <a:spcAft>
                  <a:spcPts val="0"/>
                </a:spcAft>
                <a:buClrTx/>
                <a:buSzTx/>
                <a:buFontTx/>
                <a:buNone/>
                <a:tabLst/>
                <a:defRPr/>
              </a:pPr>
              <a:r>
                <a:rPr kumimoji="0" lang="en-US" sz="1125" b="0" i="0" u="none" strike="noStrike" kern="1200" cap="none" spc="0" normalizeH="0" baseline="0" noProof="0" dirty="0">
                  <a:ln>
                    <a:noFill/>
                  </a:ln>
                  <a:solidFill>
                    <a:srgbClr val="0F124A"/>
                  </a:solidFill>
                  <a:effectLst/>
                  <a:uLnTx/>
                  <a:uFillTx/>
                  <a:latin typeface="Arial"/>
                  <a:ea typeface="+mn-ea"/>
                  <a:cs typeface="+mn-cs"/>
                </a:rPr>
                <a:t>Ongoing Activity</a:t>
              </a:r>
            </a:p>
          </p:txBody>
        </p:sp>
        <p:sp>
          <p:nvSpPr>
            <p:cNvPr id="68" name="Right Brace 338">
              <a:extLst>
                <a:ext uri="{FF2B5EF4-FFF2-40B4-BE49-F238E27FC236}">
                  <a16:creationId xmlns:a16="http://schemas.microsoft.com/office/drawing/2014/main" id="{46C58604-4914-7A4F-9FB4-BA926B42D06A}"/>
                </a:ext>
              </a:extLst>
            </p:cNvPr>
            <p:cNvSpPr/>
            <p:nvPr/>
          </p:nvSpPr>
          <p:spPr>
            <a:xfrm rot="16200000">
              <a:off x="3384908" y="-919455"/>
              <a:ext cx="273731" cy="5691045"/>
            </a:xfrm>
            <a:prstGeom prst="rightBrace">
              <a:avLst>
                <a:gd name="adj1" fmla="val 8333"/>
                <a:gd name="adj2" fmla="val 49912"/>
              </a:avLst>
            </a:prstGeom>
            <a:noFill/>
            <a:ln w="9525" cap="flat" cmpd="sng" algn="ctr">
              <a:solidFill>
                <a:srgbClr val="DDDDDD">
                  <a:shade val="60000"/>
                  <a:satMod val="300000"/>
                </a:srgbClr>
              </a:solid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72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69" name="TextBox 339">
              <a:extLst>
                <a:ext uri="{FF2B5EF4-FFF2-40B4-BE49-F238E27FC236}">
                  <a16:creationId xmlns:a16="http://schemas.microsoft.com/office/drawing/2014/main" id="{9D621C99-F641-0049-98AD-4CDA8854108E}"/>
                </a:ext>
              </a:extLst>
            </p:cNvPr>
            <p:cNvSpPr txBox="1"/>
            <p:nvPr/>
          </p:nvSpPr>
          <p:spPr>
            <a:xfrm>
              <a:off x="3397346" y="1609774"/>
              <a:ext cx="2151216" cy="2308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900" b="0" i="0" u="none" strike="noStrike" kern="0" cap="none" spc="0" normalizeH="0" baseline="0" noProof="0" dirty="0">
                  <a:ln>
                    <a:noFill/>
                  </a:ln>
                  <a:solidFill>
                    <a:srgbClr val="0055A0"/>
                  </a:solidFill>
                  <a:effectLst/>
                  <a:uLnTx/>
                  <a:uFillTx/>
                  <a:latin typeface="Arial"/>
                  <a:ea typeface="+mn-ea"/>
                  <a:cs typeface="+mn-cs"/>
                </a:rPr>
                <a:t>3D </a:t>
              </a:r>
              <a:r>
                <a:rPr kumimoji="0" lang="fr-CH" sz="900" b="0" i="0" u="none" strike="noStrike" kern="0" cap="none" spc="0" normalizeH="0" baseline="0" noProof="0" dirty="0" err="1">
                  <a:ln>
                    <a:noFill/>
                  </a:ln>
                  <a:solidFill>
                    <a:srgbClr val="0055A0"/>
                  </a:solidFill>
                  <a:effectLst/>
                  <a:uLnTx/>
                  <a:uFillTx/>
                  <a:latin typeface="Arial"/>
                  <a:ea typeface="+mn-ea"/>
                  <a:cs typeface="+mn-cs"/>
                </a:rPr>
                <a:t>subsurface</a:t>
              </a:r>
              <a:r>
                <a:rPr kumimoji="0" lang="fr-CH" sz="900" b="0" i="0" u="none" strike="noStrike" kern="0" cap="none" spc="0" normalizeH="0" baseline="0" noProof="0" dirty="0">
                  <a:ln>
                    <a:noFill/>
                  </a:ln>
                  <a:solidFill>
                    <a:srgbClr val="0055A0"/>
                  </a:solidFill>
                  <a:effectLst/>
                  <a:uLnTx/>
                  <a:uFillTx/>
                  <a:latin typeface="Arial"/>
                  <a:ea typeface="+mn-ea"/>
                  <a:cs typeface="+mn-cs"/>
                </a:rPr>
                <a:t> </a:t>
              </a:r>
              <a:r>
                <a:rPr kumimoji="0" lang="fr-CH" sz="900" b="0" i="0" u="none" strike="noStrike" kern="0" cap="none" spc="0" normalizeH="0" baseline="0" noProof="0" dirty="0" err="1">
                  <a:ln>
                    <a:noFill/>
                  </a:ln>
                  <a:solidFill>
                    <a:srgbClr val="0055A0"/>
                  </a:solidFill>
                  <a:effectLst/>
                  <a:uLnTx/>
                  <a:uFillTx/>
                  <a:latin typeface="Arial"/>
                  <a:ea typeface="+mn-ea"/>
                  <a:cs typeface="+mn-cs"/>
                </a:rPr>
                <a:t>modelling</a:t>
              </a:r>
              <a:endParaRPr kumimoji="0" lang="en-GB" sz="900" b="0" i="0" u="none" strike="noStrike" kern="0" cap="none" spc="0" normalizeH="0" baseline="0" noProof="0" dirty="0">
                <a:ln>
                  <a:noFill/>
                </a:ln>
                <a:solidFill>
                  <a:srgbClr val="0055A0"/>
                </a:solidFill>
                <a:effectLst/>
                <a:uLnTx/>
                <a:uFillTx/>
                <a:latin typeface="Arial"/>
                <a:ea typeface="+mn-ea"/>
                <a:cs typeface="+mn-cs"/>
              </a:endParaRPr>
            </a:p>
          </p:txBody>
        </p:sp>
        <p:sp>
          <p:nvSpPr>
            <p:cNvPr id="70" name="Right Arrow 60">
              <a:extLst>
                <a:ext uri="{FF2B5EF4-FFF2-40B4-BE49-F238E27FC236}">
                  <a16:creationId xmlns:a16="http://schemas.microsoft.com/office/drawing/2014/main" id="{0FC2358B-5812-6E4E-8F13-AAAFA8AEC903}"/>
                </a:ext>
              </a:extLst>
            </p:cNvPr>
            <p:cNvSpPr/>
            <p:nvPr/>
          </p:nvSpPr>
          <p:spPr>
            <a:xfrm>
              <a:off x="1897390" y="3064765"/>
              <a:ext cx="4184745" cy="250065"/>
            </a:xfrm>
            <a:prstGeom prst="rightArrow">
              <a:avLst/>
            </a:prstGeom>
            <a:gradFill flip="none" rotWithShape="1">
              <a:gsLst>
                <a:gs pos="0">
                  <a:srgbClr val="A0252B">
                    <a:lumMod val="75000"/>
                    <a:tint val="66000"/>
                    <a:satMod val="160000"/>
                  </a:srgbClr>
                </a:gs>
                <a:gs pos="50000">
                  <a:srgbClr val="A0252B">
                    <a:lumMod val="75000"/>
                    <a:tint val="44500"/>
                    <a:satMod val="160000"/>
                  </a:srgbClr>
                </a:gs>
                <a:gs pos="100000">
                  <a:srgbClr val="A0252B">
                    <a:lumMod val="75000"/>
                    <a:tint val="23500"/>
                    <a:satMod val="160000"/>
                  </a:srgbClr>
                </a:gs>
              </a:gsLst>
              <a:lin ang="0" scaled="1"/>
              <a:tileRect/>
            </a:gra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71" name="Right Arrow 61">
              <a:extLst>
                <a:ext uri="{FF2B5EF4-FFF2-40B4-BE49-F238E27FC236}">
                  <a16:creationId xmlns:a16="http://schemas.microsoft.com/office/drawing/2014/main" id="{8AF1475C-7A0E-6548-B965-B60E18A0E1F9}"/>
                </a:ext>
              </a:extLst>
            </p:cNvPr>
            <p:cNvSpPr/>
            <p:nvPr/>
          </p:nvSpPr>
          <p:spPr>
            <a:xfrm>
              <a:off x="1897390" y="3789840"/>
              <a:ext cx="4184747" cy="233953"/>
            </a:xfrm>
            <a:prstGeom prst="rightArrow">
              <a:avLst/>
            </a:prstGeom>
            <a:gradFill flip="none" rotWithShape="1">
              <a:gsLst>
                <a:gs pos="0">
                  <a:srgbClr val="A0252B">
                    <a:lumMod val="75000"/>
                    <a:tint val="66000"/>
                    <a:satMod val="160000"/>
                  </a:srgbClr>
                </a:gs>
                <a:gs pos="50000">
                  <a:srgbClr val="A0252B">
                    <a:lumMod val="75000"/>
                    <a:tint val="44500"/>
                    <a:satMod val="160000"/>
                  </a:srgbClr>
                </a:gs>
                <a:gs pos="100000">
                  <a:srgbClr val="A0252B">
                    <a:lumMod val="75000"/>
                    <a:tint val="23500"/>
                    <a:satMod val="160000"/>
                  </a:srgbClr>
                </a:gs>
              </a:gsLst>
              <a:lin ang="0" scaled="1"/>
              <a:tileRect/>
            </a:gra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72" name="TextBox 62">
              <a:extLst>
                <a:ext uri="{FF2B5EF4-FFF2-40B4-BE49-F238E27FC236}">
                  <a16:creationId xmlns:a16="http://schemas.microsoft.com/office/drawing/2014/main" id="{EEB6C0D7-2A18-0749-98C1-F2FA5A608AAC}"/>
                </a:ext>
              </a:extLst>
            </p:cNvPr>
            <p:cNvSpPr txBox="1"/>
            <p:nvPr/>
          </p:nvSpPr>
          <p:spPr>
            <a:xfrm>
              <a:off x="2329944" y="3797101"/>
              <a:ext cx="1439409"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err="1">
                  <a:ln>
                    <a:noFill/>
                  </a:ln>
                  <a:solidFill>
                    <a:srgbClr val="0055A0"/>
                  </a:solidFill>
                  <a:effectLst/>
                  <a:uLnTx/>
                  <a:uFillTx/>
                  <a:latin typeface="Arial"/>
                  <a:ea typeface="+mn-ea"/>
                  <a:cs typeface="+mn-cs"/>
                </a:rPr>
                <a:t>Countinous</a:t>
              </a:r>
              <a:r>
                <a:rPr kumimoji="0" lang="fr-CH" sz="800" b="1" i="0" u="none" strike="noStrike" kern="0" cap="none" spc="0" normalizeH="0" baseline="0" noProof="0" dirty="0">
                  <a:ln>
                    <a:noFill/>
                  </a:ln>
                  <a:solidFill>
                    <a:srgbClr val="0055A0"/>
                  </a:solidFill>
                  <a:effectLst/>
                  <a:uLnTx/>
                  <a:uFillTx/>
                  <a:latin typeface="Arial"/>
                  <a:ea typeface="+mn-ea"/>
                  <a:cs typeface="+mn-cs"/>
                </a:rPr>
                <a:t> update</a:t>
              </a:r>
              <a:endParaRPr kumimoji="0" lang="en-GB" sz="800" b="1" i="0" u="none" strike="noStrike" kern="0" cap="none" spc="0" normalizeH="0" baseline="0" noProof="0" dirty="0">
                <a:ln>
                  <a:noFill/>
                </a:ln>
                <a:solidFill>
                  <a:srgbClr val="0055A0"/>
                </a:solidFill>
                <a:effectLst/>
                <a:uLnTx/>
                <a:uFillTx/>
                <a:latin typeface="Arial"/>
                <a:ea typeface="+mn-ea"/>
                <a:cs typeface="+mn-cs"/>
              </a:endParaRPr>
            </a:p>
          </p:txBody>
        </p:sp>
        <p:sp>
          <p:nvSpPr>
            <p:cNvPr id="73" name="TextBox 63">
              <a:extLst>
                <a:ext uri="{FF2B5EF4-FFF2-40B4-BE49-F238E27FC236}">
                  <a16:creationId xmlns:a16="http://schemas.microsoft.com/office/drawing/2014/main" id="{F38B3B8D-8E6F-F341-BD80-AEFF9044541E}"/>
                </a:ext>
              </a:extLst>
            </p:cNvPr>
            <p:cNvSpPr txBox="1"/>
            <p:nvPr/>
          </p:nvSpPr>
          <p:spPr>
            <a:xfrm>
              <a:off x="2278319" y="3080332"/>
              <a:ext cx="1439409"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err="1">
                  <a:ln>
                    <a:noFill/>
                  </a:ln>
                  <a:solidFill>
                    <a:srgbClr val="0055A0"/>
                  </a:solidFill>
                  <a:effectLst/>
                  <a:uLnTx/>
                  <a:uFillTx/>
                  <a:latin typeface="Arial"/>
                  <a:ea typeface="+mn-ea"/>
                  <a:cs typeface="+mn-cs"/>
                </a:rPr>
                <a:t>Countinous</a:t>
              </a:r>
              <a:r>
                <a:rPr kumimoji="0" lang="fr-CH" sz="800" b="1" i="0" u="none" strike="noStrike" kern="0" cap="none" spc="0" normalizeH="0" baseline="0" noProof="0" dirty="0">
                  <a:ln>
                    <a:noFill/>
                  </a:ln>
                  <a:solidFill>
                    <a:srgbClr val="0055A0"/>
                  </a:solidFill>
                  <a:effectLst/>
                  <a:uLnTx/>
                  <a:uFillTx/>
                  <a:latin typeface="Arial"/>
                  <a:ea typeface="+mn-ea"/>
                  <a:cs typeface="+mn-cs"/>
                </a:rPr>
                <a:t> update</a:t>
              </a:r>
              <a:endParaRPr kumimoji="0" lang="en-GB" sz="800" b="1" i="0" u="none" strike="noStrike" kern="0" cap="none" spc="0" normalizeH="0" baseline="0" noProof="0" dirty="0">
                <a:ln>
                  <a:noFill/>
                </a:ln>
                <a:solidFill>
                  <a:srgbClr val="0055A0"/>
                </a:solidFill>
                <a:effectLst/>
                <a:uLnTx/>
                <a:uFillTx/>
                <a:latin typeface="Arial"/>
                <a:ea typeface="+mn-ea"/>
                <a:cs typeface="+mn-cs"/>
              </a:endParaRPr>
            </a:p>
          </p:txBody>
        </p:sp>
        <p:sp>
          <p:nvSpPr>
            <p:cNvPr id="74" name="Right Arrow 66">
              <a:extLst>
                <a:ext uri="{FF2B5EF4-FFF2-40B4-BE49-F238E27FC236}">
                  <a16:creationId xmlns:a16="http://schemas.microsoft.com/office/drawing/2014/main" id="{AD74FED4-4E3E-3043-9AE4-E82260A0BF0C}"/>
                </a:ext>
              </a:extLst>
            </p:cNvPr>
            <p:cNvSpPr/>
            <p:nvPr/>
          </p:nvSpPr>
          <p:spPr>
            <a:xfrm>
              <a:off x="7517916" y="3822154"/>
              <a:ext cx="423728" cy="201639"/>
            </a:xfrm>
            <a:prstGeom prst="rightArrow">
              <a:avLst/>
            </a:prstGeom>
            <a:solidFill>
              <a:srgbClr val="4E8F00"/>
            </a:solidFill>
            <a:ln w="12700" cap="flat" cmpd="sng" algn="ctr">
              <a:solidFill>
                <a:srgbClr val="1C998E">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A0252B">
                    <a:lumMod val="75000"/>
                  </a:srgbClr>
                </a:solidFill>
                <a:effectLst/>
                <a:uLnTx/>
                <a:uFillTx/>
                <a:latin typeface="Arial" panose="020B0604020202020204"/>
                <a:ea typeface="+mn-ea"/>
                <a:cs typeface="+mn-cs"/>
              </a:endParaRPr>
            </a:p>
          </p:txBody>
        </p:sp>
        <p:sp>
          <p:nvSpPr>
            <p:cNvPr id="75" name="TextBox 67">
              <a:extLst>
                <a:ext uri="{FF2B5EF4-FFF2-40B4-BE49-F238E27FC236}">
                  <a16:creationId xmlns:a16="http://schemas.microsoft.com/office/drawing/2014/main" id="{BB0305C8-9EEC-8742-B1CE-2CC70F8BC268}"/>
                </a:ext>
              </a:extLst>
            </p:cNvPr>
            <p:cNvSpPr txBox="1"/>
            <p:nvPr/>
          </p:nvSpPr>
          <p:spPr>
            <a:xfrm>
              <a:off x="8052973" y="3742295"/>
              <a:ext cx="916956" cy="61888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727" rtl="0" eaLnBrk="1" fontAlgn="auto" latinLnBrk="0" hangingPunct="1">
                <a:lnSpc>
                  <a:spcPts val="1388"/>
                </a:lnSpc>
                <a:spcBef>
                  <a:spcPts val="0"/>
                </a:spcBef>
                <a:spcAft>
                  <a:spcPts val="0"/>
                </a:spcAft>
                <a:buClrTx/>
                <a:buSzTx/>
                <a:buFontTx/>
                <a:buNone/>
                <a:tabLst/>
                <a:defRPr/>
              </a:pPr>
              <a:r>
                <a:rPr kumimoji="0" lang="en-US" sz="1125" b="0" i="0" u="none" strike="noStrike" kern="1200" cap="none" spc="0" normalizeH="0" baseline="0" noProof="0" dirty="0">
                  <a:ln>
                    <a:noFill/>
                  </a:ln>
                  <a:solidFill>
                    <a:srgbClr val="0F124A"/>
                  </a:solidFill>
                  <a:effectLst/>
                  <a:uLnTx/>
                  <a:uFillTx/>
                  <a:latin typeface="Arial"/>
                  <a:ea typeface="+mn-ea"/>
                  <a:cs typeface="+mn-cs"/>
                </a:rPr>
                <a:t>Activity </a:t>
              </a:r>
            </a:p>
            <a:p>
              <a:pPr marL="0" marR="0" lvl="0" indent="0" algn="l" defTabSz="685727" rtl="0" eaLnBrk="1" fontAlgn="auto" latinLnBrk="0" hangingPunct="1">
                <a:lnSpc>
                  <a:spcPts val="1388"/>
                </a:lnSpc>
                <a:spcBef>
                  <a:spcPts val="0"/>
                </a:spcBef>
                <a:spcAft>
                  <a:spcPts val="0"/>
                </a:spcAft>
                <a:buClrTx/>
                <a:buSzTx/>
                <a:buFontTx/>
                <a:buNone/>
                <a:tabLst/>
                <a:defRPr/>
              </a:pPr>
              <a:r>
                <a:rPr kumimoji="0" lang="en-US" sz="1125" b="0" i="0" u="none" strike="noStrike" kern="1200" cap="none" spc="0" normalizeH="0" baseline="0" noProof="0" dirty="0">
                  <a:ln>
                    <a:noFill/>
                  </a:ln>
                  <a:solidFill>
                    <a:srgbClr val="0F124A"/>
                  </a:solidFill>
                  <a:effectLst/>
                  <a:uLnTx/>
                  <a:uFillTx/>
                  <a:latin typeface="Arial"/>
                  <a:ea typeface="+mn-ea"/>
                  <a:cs typeface="+mn-cs"/>
                </a:rPr>
                <a:t>To be started</a:t>
              </a:r>
            </a:p>
          </p:txBody>
        </p:sp>
      </p:grpSp>
      <p:sp>
        <p:nvSpPr>
          <p:cNvPr id="79" name="Textfeld 8">
            <a:extLst>
              <a:ext uri="{FF2B5EF4-FFF2-40B4-BE49-F238E27FC236}">
                <a16:creationId xmlns:a16="http://schemas.microsoft.com/office/drawing/2014/main" id="{FB9A1753-366B-074B-A584-E71AC6CC2CE5}"/>
              </a:ext>
            </a:extLst>
          </p:cNvPr>
          <p:cNvSpPr txBox="1"/>
          <p:nvPr/>
        </p:nvSpPr>
        <p:spPr>
          <a:xfrm>
            <a:off x="3795958" y="84989"/>
            <a:ext cx="2038500" cy="170071"/>
          </a:xfrm>
          <a:prstGeom prst="rect">
            <a:avLst/>
          </a:prstGeom>
          <a:noFill/>
        </p:spPr>
        <p:txBody>
          <a:bodyPr wrap="square" rtlCol="0">
            <a:noAutofit/>
          </a:bodyPr>
          <a:lstStyle/>
          <a:p>
            <a:pPr>
              <a:lnSpc>
                <a:spcPts val="1238"/>
              </a:lnSpc>
            </a:pPr>
            <a:r>
              <a:rPr lang="en-US" sz="900" dirty="0">
                <a:solidFill>
                  <a:schemeClr val="bg1"/>
                </a:solidFill>
              </a:rPr>
              <a:t>Luisa ULRICI- CERN</a:t>
            </a:r>
            <a:endParaRPr lang="de-AT" sz="900" dirty="0">
              <a:solidFill>
                <a:schemeClr val="bg1"/>
              </a:solidFill>
            </a:endParaRPr>
          </a:p>
        </p:txBody>
      </p:sp>
      <p:sp>
        <p:nvSpPr>
          <p:cNvPr id="76" name="Title 4">
            <a:extLst>
              <a:ext uri="{FF2B5EF4-FFF2-40B4-BE49-F238E27FC236}">
                <a16:creationId xmlns:a16="http://schemas.microsoft.com/office/drawing/2014/main" id="{4A8D487F-D6A4-E541-A488-10EDD9410D48}"/>
              </a:ext>
            </a:extLst>
          </p:cNvPr>
          <p:cNvSpPr>
            <a:spLocks noGrp="1"/>
          </p:cNvSpPr>
          <p:nvPr>
            <p:ph type="title"/>
          </p:nvPr>
        </p:nvSpPr>
        <p:spPr>
          <a:xfrm>
            <a:off x="365167" y="342297"/>
            <a:ext cx="8263350" cy="804066"/>
          </a:xfrm>
        </p:spPr>
        <p:txBody>
          <a:bodyPr/>
          <a:lstStyle/>
          <a:p>
            <a:r>
              <a:rPr lang="en-US" dirty="0"/>
              <a:t>Schedule</a:t>
            </a:r>
          </a:p>
        </p:txBody>
      </p:sp>
      <p:sp>
        <p:nvSpPr>
          <p:cNvPr id="80" name="Textfeld 1">
            <a:extLst>
              <a:ext uri="{FF2B5EF4-FFF2-40B4-BE49-F238E27FC236}">
                <a16:creationId xmlns:a16="http://schemas.microsoft.com/office/drawing/2014/main" id="{7955EC1B-1F1B-954C-A809-EC2D468425FB}"/>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920282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33C7FD-6BC7-4041-BB51-010A55F397EF}"/>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4" name="Text Placeholder 3">
            <a:extLst>
              <a:ext uri="{FF2B5EF4-FFF2-40B4-BE49-F238E27FC236}">
                <a16:creationId xmlns:a16="http://schemas.microsoft.com/office/drawing/2014/main" id="{8F07A7A3-9DBC-3C44-9A5B-0D2515B96BC0}"/>
              </a:ext>
            </a:extLst>
          </p:cNvPr>
          <p:cNvSpPr>
            <a:spLocks noGrp="1"/>
          </p:cNvSpPr>
          <p:nvPr>
            <p:ph type="body" sz="quarter" idx="12"/>
          </p:nvPr>
        </p:nvSpPr>
        <p:spPr>
          <a:xfrm>
            <a:off x="323528" y="1131590"/>
            <a:ext cx="8382622" cy="3816424"/>
          </a:xfrm>
        </p:spPr>
        <p:txBody>
          <a:bodyPr/>
          <a:lstStyle/>
          <a:p>
            <a:endParaRPr lang="en-US" b="1" dirty="0"/>
          </a:p>
          <a:p>
            <a:r>
              <a:rPr lang="en-US" b="1" dirty="0"/>
              <a:t>First draft </a:t>
            </a:r>
            <a:r>
              <a:rPr lang="en-US" dirty="0"/>
              <a:t>of the management plan will be available by beginning of 2023, excluding:</a:t>
            </a:r>
          </a:p>
          <a:p>
            <a:pPr marL="285750" indent="-285750">
              <a:buFont typeface="Arial" panose="020B0604020202020204" pitchFamily="34" charset="0"/>
              <a:buChar char="•"/>
            </a:pPr>
            <a:r>
              <a:rPr lang="en-US" dirty="0"/>
              <a:t>cost estimate </a:t>
            </a:r>
          </a:p>
          <a:p>
            <a:pPr marL="285750" indent="-285750">
              <a:buFont typeface="Arial" panose="020B0604020202020204" pitchFamily="34" charset="0"/>
              <a:buChar char="•"/>
            </a:pPr>
            <a:r>
              <a:rPr lang="en-US" dirty="0"/>
              <a:t>circular economy evaluation</a:t>
            </a:r>
          </a:p>
          <a:p>
            <a:endParaRPr lang="en-US" b="1" dirty="0"/>
          </a:p>
          <a:p>
            <a:r>
              <a:rPr lang="en-US" b="1" dirty="0"/>
              <a:t>Continuous update </a:t>
            </a:r>
            <a:r>
              <a:rPr lang="en-US" dirty="0"/>
              <a:t>will be performed as far as information on layout and technical solutions will become available. </a:t>
            </a:r>
          </a:p>
          <a:p>
            <a:endParaRPr lang="en-US" u="sng" dirty="0"/>
          </a:p>
          <a:p>
            <a:r>
              <a:rPr lang="en-US" dirty="0"/>
              <a:t>CONTRIBUTE TO FCC FEASIBILITY STUDY:</a:t>
            </a:r>
          </a:p>
          <a:p>
            <a:pPr marL="285750" indent="-285750">
              <a:buFont typeface="Wingdings" pitchFamily="2" charset="2"/>
              <a:buChar char="Ø"/>
            </a:pPr>
            <a:r>
              <a:rPr lang="en-US" dirty="0"/>
              <a:t>Cost evaluation  </a:t>
            </a:r>
          </a:p>
          <a:p>
            <a:pPr marL="285750" indent="-285750">
              <a:buFont typeface="Wingdings" pitchFamily="2" charset="2"/>
              <a:buChar char="Ø"/>
            </a:pPr>
            <a:r>
              <a:rPr lang="en-US" dirty="0"/>
              <a:t>Input to the excavation contracting strategy with respect to excavation material</a:t>
            </a:r>
          </a:p>
        </p:txBody>
      </p:sp>
      <p:sp>
        <p:nvSpPr>
          <p:cNvPr id="5" name="Title 4">
            <a:extLst>
              <a:ext uri="{FF2B5EF4-FFF2-40B4-BE49-F238E27FC236}">
                <a16:creationId xmlns:a16="http://schemas.microsoft.com/office/drawing/2014/main" id="{E6E0BC6F-673E-B640-8842-CCAF68D5FC23}"/>
              </a:ext>
            </a:extLst>
          </p:cNvPr>
          <p:cNvSpPr>
            <a:spLocks noGrp="1"/>
          </p:cNvSpPr>
          <p:nvPr>
            <p:ph type="title"/>
          </p:nvPr>
        </p:nvSpPr>
        <p:spPr/>
        <p:txBody>
          <a:bodyPr/>
          <a:lstStyle/>
          <a:p>
            <a:r>
              <a:rPr lang="en-US" dirty="0"/>
              <a:t>Conclusion</a:t>
            </a:r>
          </a:p>
        </p:txBody>
      </p:sp>
      <p:sp>
        <p:nvSpPr>
          <p:cNvPr id="8" name="Textfeld 8">
            <a:extLst>
              <a:ext uri="{FF2B5EF4-FFF2-40B4-BE49-F238E27FC236}">
                <a16:creationId xmlns:a16="http://schemas.microsoft.com/office/drawing/2014/main" id="{82CDB413-E1FC-0F4D-A9CD-B0CC9015C362}"/>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pic>
        <p:nvPicPr>
          <p:cNvPr id="9" name="Image 20">
            <a:extLst>
              <a:ext uri="{FF2B5EF4-FFF2-40B4-BE49-F238E27FC236}">
                <a16:creationId xmlns:a16="http://schemas.microsoft.com/office/drawing/2014/main" id="{FCCC7A1E-FA8D-1E42-BB08-BA6104D6BD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8350" y="8675108"/>
            <a:ext cx="2381250" cy="1585152"/>
          </a:xfrm>
          <a:prstGeom prst="rect">
            <a:avLst/>
          </a:prstGeom>
        </p:spPr>
      </p:pic>
      <p:pic>
        <p:nvPicPr>
          <p:cNvPr id="10" name="Image 20">
            <a:extLst>
              <a:ext uri="{FF2B5EF4-FFF2-40B4-BE49-F238E27FC236}">
                <a16:creationId xmlns:a16="http://schemas.microsoft.com/office/drawing/2014/main" id="{4FD2061D-DFB8-284A-99E0-40309DBD7E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750" y="8827508"/>
            <a:ext cx="2381250" cy="1585152"/>
          </a:xfrm>
          <a:prstGeom prst="rect">
            <a:avLst/>
          </a:prstGeom>
        </p:spPr>
      </p:pic>
      <p:pic>
        <p:nvPicPr>
          <p:cNvPr id="11" name="Image 20">
            <a:extLst>
              <a:ext uri="{FF2B5EF4-FFF2-40B4-BE49-F238E27FC236}">
                <a16:creationId xmlns:a16="http://schemas.microsoft.com/office/drawing/2014/main" id="{693C0A3D-6A5D-544C-B97A-A86DF90D3C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3150" y="8979908"/>
            <a:ext cx="2381250" cy="1585152"/>
          </a:xfrm>
          <a:prstGeom prst="rect">
            <a:avLst/>
          </a:prstGeom>
        </p:spPr>
      </p:pic>
      <p:pic>
        <p:nvPicPr>
          <p:cNvPr id="12" name="Image 20">
            <a:extLst>
              <a:ext uri="{FF2B5EF4-FFF2-40B4-BE49-F238E27FC236}">
                <a16:creationId xmlns:a16="http://schemas.microsoft.com/office/drawing/2014/main" id="{CBF8BA50-D3EE-3A4C-8FD0-F82BD5709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5550" y="9132308"/>
            <a:ext cx="2381250" cy="1585152"/>
          </a:xfrm>
          <a:prstGeom prst="rect">
            <a:avLst/>
          </a:prstGeom>
        </p:spPr>
      </p:pic>
      <p:pic>
        <p:nvPicPr>
          <p:cNvPr id="13" name="Image 18">
            <a:extLst>
              <a:ext uri="{FF2B5EF4-FFF2-40B4-BE49-F238E27FC236}">
                <a16:creationId xmlns:a16="http://schemas.microsoft.com/office/drawing/2014/main" id="{601033FE-972C-7745-9617-E4B61805C8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7800" y="8675108"/>
            <a:ext cx="1600200" cy="1600200"/>
          </a:xfrm>
          <a:prstGeom prst="rect">
            <a:avLst/>
          </a:prstGeom>
        </p:spPr>
      </p:pic>
      <p:sp>
        <p:nvSpPr>
          <p:cNvPr id="14" name="Textfeld 1">
            <a:extLst>
              <a:ext uri="{FF2B5EF4-FFF2-40B4-BE49-F238E27FC236}">
                <a16:creationId xmlns:a16="http://schemas.microsoft.com/office/drawing/2014/main" id="{9231DAC0-FFB0-B746-A10F-0F1113C2E730}"/>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3443910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br>
              <a:rPr lang="en-US" dirty="0"/>
            </a:br>
            <a:br>
              <a:rPr lang="en-US" dirty="0"/>
            </a:br>
            <a:r>
              <a:rPr lang="en-US" sz="2000" dirty="0"/>
              <a:t>This project has received funding from the European Union's Horizon 2020 research and innovation </a:t>
            </a:r>
            <a:r>
              <a:rPr lang="en-US" sz="2000" dirty="0" err="1"/>
              <a:t>programme</a:t>
            </a:r>
            <a:r>
              <a:rPr lang="en-US" sz="2000" dirty="0"/>
              <a:t> under the European Union's Horizon 2020 research and innovation </a:t>
            </a:r>
            <a:r>
              <a:rPr lang="en-US" sz="2000" dirty="0" err="1"/>
              <a:t>programme</a:t>
            </a:r>
            <a:r>
              <a:rPr lang="en-US" sz="2000" dirty="0"/>
              <a:t> under grant agreement No 951754.</a:t>
            </a:r>
            <a:endParaRPr lang="de-AT" sz="2000"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16</a:t>
            </a:fld>
            <a:endParaRPr lang="en-US" dirty="0"/>
          </a:p>
        </p:txBody>
      </p:sp>
      <p:sp>
        <p:nvSpPr>
          <p:cNvPr id="9" name="Textfeld 8">
            <a:extLst>
              <a:ext uri="{FF2B5EF4-FFF2-40B4-BE49-F238E27FC236}">
                <a16:creationId xmlns:a16="http://schemas.microsoft.com/office/drawing/2014/main" id="{814A0CB8-B295-FD46-B944-BC794CF7F8C0}"/>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sp>
        <p:nvSpPr>
          <p:cNvPr id="11" name="Textfeld 1">
            <a:extLst>
              <a:ext uri="{FF2B5EF4-FFF2-40B4-BE49-F238E27FC236}">
                <a16:creationId xmlns:a16="http://schemas.microsoft.com/office/drawing/2014/main" id="{58C5E2A2-066A-D349-ABCD-FF37CB91C89F}"/>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
        <p:nvSpPr>
          <p:cNvPr id="7" name="additional logos">
            <a:extLst>
              <a:ext uri="{FF2B5EF4-FFF2-40B4-BE49-F238E27FC236}">
                <a16:creationId xmlns:a16="http://schemas.microsoft.com/office/drawing/2014/main" id="{E5ADDAA3-1197-0B4E-B804-EFD1D3FA65FD}"/>
              </a:ext>
            </a:extLst>
          </p:cNvPr>
          <p:cNvSpPr/>
          <p:nvPr/>
        </p:nvSpPr>
        <p:spPr>
          <a:xfrm>
            <a:off x="5954886" y="87494"/>
            <a:ext cx="1929482" cy="235786"/>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900" dirty="0">
                <a:solidFill>
                  <a:schemeClr val="bg1"/>
                </a:solidFill>
                <a:latin typeface="arial" panose="020B0604020202020204" pitchFamily="34" charset="0"/>
              </a:rPr>
              <a:t>Grant agreement No 951754</a:t>
            </a:r>
            <a:endParaRPr lang="en-CH" sz="900">
              <a:solidFill>
                <a:schemeClr val="bg1"/>
              </a:solidFill>
            </a:endParaRPr>
          </a:p>
        </p:txBody>
      </p:sp>
      <p:pic>
        <p:nvPicPr>
          <p:cNvPr id="12" name="Picture 11">
            <a:extLst>
              <a:ext uri="{FF2B5EF4-FFF2-40B4-BE49-F238E27FC236}">
                <a16:creationId xmlns:a16="http://schemas.microsoft.com/office/drawing/2014/main" id="{DBB044F7-DAD8-404A-ABED-E3458B21A0CB}"/>
              </a:ext>
            </a:extLst>
          </p:cNvPr>
          <p:cNvPicPr>
            <a:picLocks noChangeAspect="1"/>
          </p:cNvPicPr>
          <p:nvPr/>
        </p:nvPicPr>
        <p:blipFill>
          <a:blip r:embed="rId2"/>
          <a:stretch>
            <a:fillRect/>
          </a:stretch>
        </p:blipFill>
        <p:spPr>
          <a:xfrm>
            <a:off x="7884368" y="47751"/>
            <a:ext cx="410592" cy="275529"/>
          </a:xfrm>
          <a:prstGeom prst="rect">
            <a:avLst/>
          </a:prstGeom>
        </p:spPr>
      </p:pic>
      <p:pic>
        <p:nvPicPr>
          <p:cNvPr id="13" name="Picture 12">
            <a:extLst>
              <a:ext uri="{FF2B5EF4-FFF2-40B4-BE49-F238E27FC236}">
                <a16:creationId xmlns:a16="http://schemas.microsoft.com/office/drawing/2014/main" id="{F6393177-D379-FB4C-9020-8CC9C06AA08E}"/>
              </a:ext>
            </a:extLst>
          </p:cNvPr>
          <p:cNvPicPr>
            <a:picLocks noChangeAspect="1"/>
          </p:cNvPicPr>
          <p:nvPr/>
        </p:nvPicPr>
        <p:blipFill>
          <a:blip r:embed="rId3"/>
          <a:stretch>
            <a:fillRect/>
          </a:stretch>
        </p:blipFill>
        <p:spPr>
          <a:xfrm>
            <a:off x="8334708" y="47751"/>
            <a:ext cx="323850" cy="323850"/>
          </a:xfrm>
          <a:prstGeom prst="rect">
            <a:avLst/>
          </a:prstGeom>
        </p:spPr>
      </p:pic>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4" name="Textplatzhalter 3">
            <a:extLst>
              <a:ext uri="{FF2B5EF4-FFF2-40B4-BE49-F238E27FC236}">
                <a16:creationId xmlns:a16="http://schemas.microsoft.com/office/drawing/2014/main" id="{B39C4833-2895-4C79-AA25-34DBB76CA01D}"/>
              </a:ext>
            </a:extLst>
          </p:cNvPr>
          <p:cNvSpPr>
            <a:spLocks noGrp="1"/>
          </p:cNvSpPr>
          <p:nvPr>
            <p:ph type="body" sz="quarter" idx="12"/>
          </p:nvPr>
        </p:nvSpPr>
        <p:spPr>
          <a:xfrm>
            <a:off x="397204" y="1381866"/>
            <a:ext cx="4174795" cy="1785224"/>
          </a:xfrm>
        </p:spPr>
        <p:txBody>
          <a:bodyPr/>
          <a:lstStyle/>
          <a:p>
            <a:pPr marL="342900" indent="-342900">
              <a:buAutoNum type="arabicParenR"/>
            </a:pPr>
            <a:r>
              <a:rPr lang="en-US" dirty="0"/>
              <a:t>Description of deliverable D3.4 </a:t>
            </a:r>
            <a:r>
              <a:rPr lang="en-US" i="1" dirty="0"/>
              <a:t>Preliminary excavation materials management plan</a:t>
            </a:r>
          </a:p>
          <a:p>
            <a:pPr marL="342900" indent="-342900">
              <a:buFont typeface="Arial" panose="020B0604020202020204" pitchFamily="34" charset="0"/>
              <a:buAutoNum type="arabicParenR"/>
            </a:pPr>
            <a:r>
              <a:rPr lang="en-US" dirty="0"/>
              <a:t>Current evaluation/studies</a:t>
            </a:r>
          </a:p>
          <a:p>
            <a:pPr marL="342900" indent="-342900">
              <a:buFont typeface="Arial" panose="020B0604020202020204" pitchFamily="34" charset="0"/>
              <a:buAutoNum type="arabicParenR"/>
            </a:pPr>
            <a:r>
              <a:rPr lang="en-US" dirty="0"/>
              <a:t>Progress</a:t>
            </a:r>
          </a:p>
          <a:p>
            <a:pPr marL="342900" indent="-342900">
              <a:buFont typeface="Arial" panose="020B0604020202020204" pitchFamily="34" charset="0"/>
              <a:buAutoNum type="arabicParenR"/>
            </a:pPr>
            <a:r>
              <a:rPr lang="en-US" dirty="0"/>
              <a:t>Schedule</a:t>
            </a:r>
          </a:p>
          <a:p>
            <a:endParaRPr lang="en-US"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p:txBody>
          <a:bodyPr/>
          <a:lstStyle/>
          <a:p>
            <a:r>
              <a:rPr lang="en-US" dirty="0"/>
              <a:t>Table of contents</a:t>
            </a:r>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sp>
        <p:nvSpPr>
          <p:cNvPr id="8" name="Text Placeholder 7">
            <a:extLst>
              <a:ext uri="{FF2B5EF4-FFF2-40B4-BE49-F238E27FC236}">
                <a16:creationId xmlns:a16="http://schemas.microsoft.com/office/drawing/2014/main" id="{A8EE47B0-7BFE-6947-ADDD-B7FF4C8D947D}"/>
              </a:ext>
            </a:extLst>
          </p:cNvPr>
          <p:cNvSpPr>
            <a:spLocks noGrp="1"/>
          </p:cNvSpPr>
          <p:nvPr>
            <p:ph type="body" sz="quarter" idx="13"/>
          </p:nvPr>
        </p:nvSpPr>
        <p:spPr/>
        <p:txBody>
          <a:bodyPr/>
          <a:lstStyle/>
          <a:p>
            <a:endParaRPr lang="en-US" dirty="0"/>
          </a:p>
        </p:txBody>
      </p:sp>
      <p:sp>
        <p:nvSpPr>
          <p:cNvPr id="11" name="Textfeld 1">
            <a:extLst>
              <a:ext uri="{FF2B5EF4-FFF2-40B4-BE49-F238E27FC236}">
                <a16:creationId xmlns:a16="http://schemas.microsoft.com/office/drawing/2014/main" id="{0F12D6B9-FE79-244F-BFBC-189590D3BBF1}"/>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pic>
        <p:nvPicPr>
          <p:cNvPr id="7" name="Picture 6">
            <a:extLst>
              <a:ext uri="{FF2B5EF4-FFF2-40B4-BE49-F238E27FC236}">
                <a16:creationId xmlns:a16="http://schemas.microsoft.com/office/drawing/2014/main" id="{E8C504E1-2CB4-3044-8EF5-7217C1905A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017835" y="673955"/>
            <a:ext cx="3361730" cy="4548890"/>
          </a:xfrm>
          <a:prstGeom prst="rect">
            <a:avLst/>
          </a:prstGeom>
        </p:spPr>
      </p:pic>
    </p:spTree>
    <p:extLst>
      <p:ext uri="{BB962C8B-B14F-4D97-AF65-F5344CB8AC3E}">
        <p14:creationId xmlns:p14="http://schemas.microsoft.com/office/powerpoint/2010/main" val="15765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p:txBody>
          <a:bodyPr/>
          <a:lstStyle/>
          <a:p>
            <a:endParaRPr lang="en-US" dirty="0"/>
          </a:p>
          <a:p>
            <a:endParaRPr lang="en-US"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Contributors to the deliverable D3.4:</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16"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pic>
        <p:nvPicPr>
          <p:cNvPr id="15" name="Picture Placeholder 35">
            <a:extLst>
              <a:ext uri="{FF2B5EF4-FFF2-40B4-BE49-F238E27FC236}">
                <a16:creationId xmlns:a16="http://schemas.microsoft.com/office/drawing/2014/main" id="{98BB1867-43E9-A84A-B5EC-9BABAE49276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446" r="-14446"/>
          <a:stretch/>
        </p:blipFill>
        <p:spPr>
          <a:xfrm>
            <a:off x="757474" y="1078779"/>
            <a:ext cx="1791164" cy="1224074"/>
          </a:xfrm>
          <a:prstGeom prst="rect">
            <a:avLst/>
          </a:prstGeom>
        </p:spPr>
      </p:pic>
      <p:pic>
        <p:nvPicPr>
          <p:cNvPr id="18" name="Picture Placeholder 36">
            <a:extLst>
              <a:ext uri="{FF2B5EF4-FFF2-40B4-BE49-F238E27FC236}">
                <a16:creationId xmlns:a16="http://schemas.microsoft.com/office/drawing/2014/main" id="{C8E48D73-AFB9-6442-A7FF-2C8489855A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6781" b="-56781"/>
          <a:stretch/>
        </p:blipFill>
        <p:spPr>
          <a:xfrm>
            <a:off x="1060946" y="3755201"/>
            <a:ext cx="2247802" cy="1536139"/>
          </a:xfrm>
          <a:prstGeom prst="rect">
            <a:avLst/>
          </a:prstGeom>
        </p:spPr>
      </p:pic>
      <p:pic>
        <p:nvPicPr>
          <p:cNvPr id="19" name="Picture Placeholder 33">
            <a:extLst>
              <a:ext uri="{FF2B5EF4-FFF2-40B4-BE49-F238E27FC236}">
                <a16:creationId xmlns:a16="http://schemas.microsoft.com/office/drawing/2014/main" id="{D4A71787-CA5C-7744-805A-F433C2EC6E4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164" r="-23164"/>
          <a:stretch/>
        </p:blipFill>
        <p:spPr>
          <a:xfrm>
            <a:off x="5038094" y="1607316"/>
            <a:ext cx="1800416" cy="1230397"/>
          </a:xfrm>
          <a:prstGeom prst="rect">
            <a:avLst/>
          </a:prstGeom>
        </p:spPr>
      </p:pic>
      <p:pic>
        <p:nvPicPr>
          <p:cNvPr id="21" name="Picture Placeholder 34">
            <a:extLst>
              <a:ext uri="{FF2B5EF4-FFF2-40B4-BE49-F238E27FC236}">
                <a16:creationId xmlns:a16="http://schemas.microsoft.com/office/drawing/2014/main" id="{42300575-4940-914C-9D95-084D660F681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46319" b="-46319"/>
          <a:stretch/>
        </p:blipFill>
        <p:spPr>
          <a:xfrm>
            <a:off x="2229557" y="923854"/>
            <a:ext cx="2466695" cy="1685730"/>
          </a:xfrm>
          <a:prstGeom prst="rect">
            <a:avLst/>
          </a:prstGeom>
        </p:spPr>
      </p:pic>
      <p:grpSp>
        <p:nvGrpSpPr>
          <p:cNvPr id="27" name="Groupe 26"/>
          <p:cNvGrpSpPr/>
          <p:nvPr/>
        </p:nvGrpSpPr>
        <p:grpSpPr>
          <a:xfrm>
            <a:off x="1107122" y="2476316"/>
            <a:ext cx="3261162" cy="1350150"/>
            <a:chOff x="3419872" y="2749009"/>
            <a:chExt cx="3261162" cy="1350150"/>
          </a:xfrm>
        </p:grpSpPr>
        <p:pic>
          <p:nvPicPr>
            <p:cNvPr id="25" name="Imag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19872" y="2749009"/>
              <a:ext cx="1800200" cy="1350150"/>
            </a:xfrm>
            <a:prstGeom prst="rect">
              <a:avLst/>
            </a:prstGeom>
          </p:spPr>
        </p:pic>
        <p:sp>
          <p:nvSpPr>
            <p:cNvPr id="26" name="ZoneTexte 25"/>
            <p:cNvSpPr txBox="1"/>
            <p:nvPr/>
          </p:nvSpPr>
          <p:spPr>
            <a:xfrm>
              <a:off x="4301564" y="3612459"/>
              <a:ext cx="2379470" cy="461665"/>
            </a:xfrm>
            <a:prstGeom prst="rect">
              <a:avLst/>
            </a:prstGeom>
            <a:noFill/>
          </p:spPr>
          <p:txBody>
            <a:bodyPr wrap="square" rtlCol="0">
              <a:spAutoFit/>
            </a:bodyPr>
            <a:lstStyle/>
            <a:p>
              <a:pPr algn="l"/>
              <a:r>
                <a:rPr lang="fr-FR" sz="1200" dirty="0" err="1"/>
                <a:t>Geology</a:t>
              </a:r>
              <a:r>
                <a:rPr lang="fr-FR" sz="1200" dirty="0"/>
                <a:t>, </a:t>
              </a:r>
              <a:r>
                <a:rPr lang="fr-FR" sz="1200" dirty="0" err="1"/>
                <a:t>soil</a:t>
              </a:r>
              <a:r>
                <a:rPr lang="fr-FR" sz="1200" dirty="0"/>
                <a:t> and </a:t>
              </a:r>
              <a:r>
                <a:rPr lang="fr-FR" sz="1200" dirty="0" err="1"/>
                <a:t>waste</a:t>
              </a:r>
              <a:r>
                <a:rPr lang="fr-FR" sz="1200" dirty="0"/>
                <a:t> </a:t>
              </a:r>
              <a:r>
                <a:rPr lang="fr-FR" sz="1200" dirty="0" err="1"/>
                <a:t>department</a:t>
              </a:r>
              <a:r>
                <a:rPr lang="fr-FR" sz="1200" dirty="0"/>
                <a:t> (GESDEC)</a:t>
              </a:r>
            </a:p>
          </p:txBody>
        </p:sp>
      </p:grpSp>
      <p:sp>
        <p:nvSpPr>
          <p:cNvPr id="28" name="ZoneTexte 27"/>
          <p:cNvSpPr txBox="1"/>
          <p:nvPr/>
        </p:nvSpPr>
        <p:spPr>
          <a:xfrm>
            <a:off x="5311823" y="3022220"/>
            <a:ext cx="3366670"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200" b="1" dirty="0"/>
              <a:t>Collaboration with external experts:</a:t>
            </a:r>
          </a:p>
          <a:p>
            <a:pPr marL="171450" indent="-171450">
              <a:buFontTx/>
              <a:buChar char="-"/>
            </a:pPr>
            <a:r>
              <a:rPr lang="en-US" sz="1200" i="1" dirty="0"/>
              <a:t>Regulatory framework: </a:t>
            </a:r>
            <a:r>
              <a:rPr lang="en-US" sz="1200" dirty="0"/>
              <a:t>University of Lyon 3, </a:t>
            </a:r>
          </a:p>
          <a:p>
            <a:pPr marL="171450" indent="-171450">
              <a:buFontTx/>
              <a:buChar char="-"/>
            </a:pPr>
            <a:r>
              <a:rPr lang="en-US" sz="1200" i="1" dirty="0"/>
              <a:t>3D subsurface modelling: </a:t>
            </a:r>
            <a:r>
              <a:rPr lang="en-US" sz="1200" dirty="0"/>
              <a:t>University of Geneva, GESDEC,  University of Grenoble, University “La Sorbonne” (Paris)</a:t>
            </a:r>
          </a:p>
          <a:p>
            <a:endParaRPr lang="en-US" sz="1200" dirty="0"/>
          </a:p>
          <a:p>
            <a:r>
              <a:rPr lang="en-US" sz="1200" b="1" dirty="0"/>
              <a:t>Support by external consultants: </a:t>
            </a:r>
          </a:p>
          <a:p>
            <a:r>
              <a:rPr lang="en-US" sz="1200" dirty="0"/>
              <a:t>e.g. Inventory of regional opportunities: SETEC/</a:t>
            </a:r>
            <a:r>
              <a:rPr lang="en-US" sz="1200" dirty="0" err="1"/>
              <a:t>Lerm</a:t>
            </a:r>
            <a:endParaRPr lang="en-US" sz="1200" dirty="0"/>
          </a:p>
        </p:txBody>
      </p:sp>
      <p:sp>
        <p:nvSpPr>
          <p:cNvPr id="2" name="TextBox 1">
            <a:extLst>
              <a:ext uri="{FF2B5EF4-FFF2-40B4-BE49-F238E27FC236}">
                <a16:creationId xmlns:a16="http://schemas.microsoft.com/office/drawing/2014/main" id="{946BB7B7-8AA1-EE4E-9455-38E11060EA30}"/>
              </a:ext>
            </a:extLst>
          </p:cNvPr>
          <p:cNvSpPr txBox="1"/>
          <p:nvPr/>
        </p:nvSpPr>
        <p:spPr>
          <a:xfrm>
            <a:off x="168150" y="1398457"/>
            <a:ext cx="828318" cy="489045"/>
          </a:xfrm>
          <a:prstGeom prst="rect">
            <a:avLst/>
          </a:prstGeom>
          <a:noFill/>
        </p:spPr>
        <p:txBody>
          <a:bodyPr wrap="square" rtlCol="0">
            <a:spAutoFit/>
          </a:bodyPr>
          <a:lstStyle/>
          <a:p>
            <a:pPr algn="l">
              <a:lnSpc>
                <a:spcPts val="3700"/>
              </a:lnSpc>
            </a:pPr>
            <a:r>
              <a:rPr lang="en-US" sz="1400" b="1" dirty="0"/>
              <a:t>FR: </a:t>
            </a:r>
          </a:p>
        </p:txBody>
      </p:sp>
      <p:sp>
        <p:nvSpPr>
          <p:cNvPr id="4" name="TextBox 3">
            <a:extLst>
              <a:ext uri="{FF2B5EF4-FFF2-40B4-BE49-F238E27FC236}">
                <a16:creationId xmlns:a16="http://schemas.microsoft.com/office/drawing/2014/main" id="{6F1CFC3B-9DD8-D74F-AD01-A6F0CAB50E27}"/>
              </a:ext>
            </a:extLst>
          </p:cNvPr>
          <p:cNvSpPr txBox="1"/>
          <p:nvPr/>
        </p:nvSpPr>
        <p:spPr>
          <a:xfrm>
            <a:off x="179512" y="2859782"/>
            <a:ext cx="828318" cy="506549"/>
          </a:xfrm>
          <a:prstGeom prst="rect">
            <a:avLst/>
          </a:prstGeom>
          <a:noFill/>
        </p:spPr>
        <p:txBody>
          <a:bodyPr wrap="square" rtlCol="0">
            <a:spAutoFit/>
          </a:bodyPr>
          <a:lstStyle/>
          <a:p>
            <a:pPr>
              <a:lnSpc>
                <a:spcPts val="3700"/>
              </a:lnSpc>
            </a:pPr>
            <a:r>
              <a:rPr lang="en-US" sz="1400" b="1" dirty="0"/>
              <a:t>CH: </a:t>
            </a:r>
          </a:p>
        </p:txBody>
      </p:sp>
      <p:sp>
        <p:nvSpPr>
          <p:cNvPr id="6" name="TextBox 5">
            <a:extLst>
              <a:ext uri="{FF2B5EF4-FFF2-40B4-BE49-F238E27FC236}">
                <a16:creationId xmlns:a16="http://schemas.microsoft.com/office/drawing/2014/main" id="{673BF28F-856B-B24C-8EAA-FF3C43ED7C83}"/>
              </a:ext>
            </a:extLst>
          </p:cNvPr>
          <p:cNvSpPr txBox="1"/>
          <p:nvPr/>
        </p:nvSpPr>
        <p:spPr>
          <a:xfrm>
            <a:off x="254129" y="4269997"/>
            <a:ext cx="576064" cy="506549"/>
          </a:xfrm>
          <a:prstGeom prst="rect">
            <a:avLst/>
          </a:prstGeom>
          <a:noFill/>
        </p:spPr>
        <p:txBody>
          <a:bodyPr wrap="square" rtlCol="0">
            <a:spAutoFit/>
          </a:bodyPr>
          <a:lstStyle/>
          <a:p>
            <a:pPr algn="l">
              <a:lnSpc>
                <a:spcPts val="3700"/>
              </a:lnSpc>
            </a:pPr>
            <a:r>
              <a:rPr lang="en-US" sz="1400" b="1" dirty="0"/>
              <a:t>A:</a:t>
            </a:r>
            <a:r>
              <a:rPr lang="en-US" sz="2000" dirty="0"/>
              <a:t> </a:t>
            </a:r>
          </a:p>
        </p:txBody>
      </p:sp>
      <p:sp>
        <p:nvSpPr>
          <p:cNvPr id="8" name="Rectangle 7">
            <a:extLst>
              <a:ext uri="{FF2B5EF4-FFF2-40B4-BE49-F238E27FC236}">
                <a16:creationId xmlns:a16="http://schemas.microsoft.com/office/drawing/2014/main" id="{271A7F15-9E0D-BC4F-AEBC-71A06032AB1F}"/>
              </a:ext>
            </a:extLst>
          </p:cNvPr>
          <p:cNvSpPr/>
          <p:nvPr/>
        </p:nvSpPr>
        <p:spPr>
          <a:xfrm>
            <a:off x="5081070" y="1152807"/>
            <a:ext cx="3753733" cy="37997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AC067B6-532D-534F-B2B7-995A62C4E372}"/>
              </a:ext>
            </a:extLst>
          </p:cNvPr>
          <p:cNvSpPr txBox="1"/>
          <p:nvPr/>
        </p:nvSpPr>
        <p:spPr>
          <a:xfrm>
            <a:off x="5264461" y="1130484"/>
            <a:ext cx="1346844" cy="506614"/>
          </a:xfrm>
          <a:prstGeom prst="rect">
            <a:avLst/>
          </a:prstGeom>
          <a:noFill/>
        </p:spPr>
        <p:txBody>
          <a:bodyPr wrap="none" rtlCol="0">
            <a:spAutoFit/>
          </a:bodyPr>
          <a:lstStyle/>
          <a:p>
            <a:pPr algn="l">
              <a:lnSpc>
                <a:spcPts val="3700"/>
              </a:lnSpc>
            </a:pPr>
            <a:r>
              <a:rPr lang="en-US" sz="1400" b="1" dirty="0"/>
              <a:t>In</a:t>
            </a:r>
            <a:r>
              <a:rPr lang="en-US" sz="2000" dirty="0"/>
              <a:t> </a:t>
            </a:r>
            <a:r>
              <a:rPr lang="en-US" sz="1400" b="1" dirty="0"/>
              <a:t>addition</a:t>
            </a:r>
            <a:r>
              <a:rPr lang="en-US" sz="2000" b="1" dirty="0"/>
              <a:t> </a:t>
            </a:r>
            <a:r>
              <a:rPr lang="en-US" sz="1400" b="1" dirty="0"/>
              <a:t>to</a:t>
            </a:r>
          </a:p>
        </p:txBody>
      </p:sp>
      <p:sp>
        <p:nvSpPr>
          <p:cNvPr id="10" name="TextBox 9">
            <a:extLst>
              <a:ext uri="{FF2B5EF4-FFF2-40B4-BE49-F238E27FC236}">
                <a16:creationId xmlns:a16="http://schemas.microsoft.com/office/drawing/2014/main" id="{1AD5CA87-5032-1A4D-BDCB-10860919DC5B}"/>
              </a:ext>
            </a:extLst>
          </p:cNvPr>
          <p:cNvSpPr txBox="1"/>
          <p:nvPr/>
        </p:nvSpPr>
        <p:spPr>
          <a:xfrm>
            <a:off x="996468" y="2025790"/>
            <a:ext cx="1552170" cy="461665"/>
          </a:xfrm>
          <a:prstGeom prst="rect">
            <a:avLst/>
          </a:prstGeom>
          <a:noFill/>
        </p:spPr>
        <p:txBody>
          <a:bodyPr wrap="square" rtlCol="0">
            <a:spAutoFit/>
          </a:bodyPr>
          <a:lstStyle/>
          <a:p>
            <a:r>
              <a:rPr lang="en-US" sz="1200" dirty="0">
                <a:solidFill>
                  <a:schemeClr val="dk1"/>
                </a:solidFill>
              </a:rPr>
              <a:t>Centre </a:t>
            </a:r>
            <a:r>
              <a:rPr lang="en-US" sz="1200" dirty="0" err="1">
                <a:solidFill>
                  <a:schemeClr val="dk1"/>
                </a:solidFill>
              </a:rPr>
              <a:t>d'études</a:t>
            </a:r>
            <a:r>
              <a:rPr lang="en-US" sz="1200" dirty="0">
                <a:solidFill>
                  <a:schemeClr val="dk1"/>
                </a:solidFill>
              </a:rPr>
              <a:t> des Tunnels</a:t>
            </a:r>
          </a:p>
        </p:txBody>
      </p:sp>
      <p:sp>
        <p:nvSpPr>
          <p:cNvPr id="22" name="Textfeld 1">
            <a:extLst>
              <a:ext uri="{FF2B5EF4-FFF2-40B4-BE49-F238E27FC236}">
                <a16:creationId xmlns:a16="http://schemas.microsoft.com/office/drawing/2014/main" id="{E0113F51-B940-7B4F-99B0-98FFEA993B54}"/>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3610759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50F23E2-3E21-7A43-9BAD-4E605B6B82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540" y="2928675"/>
            <a:ext cx="8526805" cy="2114689"/>
          </a:xfrm>
          <a:prstGeom prst="rect">
            <a:avLst/>
          </a:prstGeom>
        </p:spPr>
      </p:pic>
      <p:sp>
        <p:nvSpPr>
          <p:cNvPr id="2" name="Slide Number Placeholder 1">
            <a:extLst>
              <a:ext uri="{FF2B5EF4-FFF2-40B4-BE49-F238E27FC236}">
                <a16:creationId xmlns:a16="http://schemas.microsoft.com/office/drawing/2014/main" id="{4BFF5A84-C8E3-3D4C-850B-07692A50B3B8}"/>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itle 4">
            <a:extLst>
              <a:ext uri="{FF2B5EF4-FFF2-40B4-BE49-F238E27FC236}">
                <a16:creationId xmlns:a16="http://schemas.microsoft.com/office/drawing/2014/main" id="{3068CD54-97D6-D84D-B0D4-1DB95E4D643B}"/>
              </a:ext>
            </a:extLst>
          </p:cNvPr>
          <p:cNvSpPr>
            <a:spLocks noGrp="1"/>
          </p:cNvSpPr>
          <p:nvPr>
            <p:ph type="title"/>
          </p:nvPr>
        </p:nvSpPr>
        <p:spPr>
          <a:xfrm>
            <a:off x="443022" y="493299"/>
            <a:ext cx="8263350" cy="804066"/>
          </a:xfrm>
        </p:spPr>
        <p:txBody>
          <a:bodyPr/>
          <a:lstStyle/>
          <a:p>
            <a:r>
              <a:rPr lang="en-US" dirty="0"/>
              <a:t>Excavation material quantities</a:t>
            </a:r>
          </a:p>
        </p:txBody>
      </p:sp>
      <p:grpSp>
        <p:nvGrpSpPr>
          <p:cNvPr id="8" name="Group 7">
            <a:extLst>
              <a:ext uri="{FF2B5EF4-FFF2-40B4-BE49-F238E27FC236}">
                <a16:creationId xmlns:a16="http://schemas.microsoft.com/office/drawing/2014/main" id="{55DA6490-056E-9847-8777-AC18EBFE1450}"/>
              </a:ext>
            </a:extLst>
          </p:cNvPr>
          <p:cNvGrpSpPr/>
          <p:nvPr/>
        </p:nvGrpSpPr>
        <p:grpSpPr>
          <a:xfrm>
            <a:off x="443022" y="985934"/>
            <a:ext cx="2580105" cy="2377904"/>
            <a:chOff x="4385883" y="353636"/>
            <a:chExt cx="4758117" cy="4789864"/>
          </a:xfrm>
        </p:grpSpPr>
        <p:pic>
          <p:nvPicPr>
            <p:cNvPr id="9" name="Picture 8" descr="Map&#10;&#10;Description automatically generated">
              <a:extLst>
                <a:ext uri="{FF2B5EF4-FFF2-40B4-BE49-F238E27FC236}">
                  <a16:creationId xmlns:a16="http://schemas.microsoft.com/office/drawing/2014/main" id="{CA0B0455-D109-784F-8384-E9E30B8AC2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5883" y="353636"/>
              <a:ext cx="4758117" cy="4789864"/>
            </a:xfrm>
            <a:prstGeom prst="rect">
              <a:avLst/>
            </a:prstGeom>
          </p:spPr>
        </p:pic>
        <p:sp>
          <p:nvSpPr>
            <p:cNvPr id="10" name="TextBox 9">
              <a:extLst>
                <a:ext uri="{FF2B5EF4-FFF2-40B4-BE49-F238E27FC236}">
                  <a16:creationId xmlns:a16="http://schemas.microsoft.com/office/drawing/2014/main" id="{83F45E6A-2CB2-2840-8DEC-991236DDED3B}"/>
                </a:ext>
              </a:extLst>
            </p:cNvPr>
            <p:cNvSpPr txBox="1"/>
            <p:nvPr/>
          </p:nvSpPr>
          <p:spPr>
            <a:xfrm>
              <a:off x="6098831" y="439519"/>
              <a:ext cx="386452" cy="276999"/>
            </a:xfrm>
            <a:prstGeom prst="rect">
              <a:avLst/>
            </a:prstGeom>
            <a:noFill/>
          </p:spPr>
          <p:txBody>
            <a:bodyPr wrap="none" rtlCol="0">
              <a:spAutoFit/>
            </a:bodyPr>
            <a:lstStyle/>
            <a:p>
              <a:pPr algn="l"/>
              <a:r>
                <a:rPr lang="en-CH" sz="1200" dirty="0"/>
                <a:t>PA</a:t>
              </a:r>
            </a:p>
          </p:txBody>
        </p:sp>
        <p:sp>
          <p:nvSpPr>
            <p:cNvPr id="11" name="TextBox 10">
              <a:extLst>
                <a:ext uri="{FF2B5EF4-FFF2-40B4-BE49-F238E27FC236}">
                  <a16:creationId xmlns:a16="http://schemas.microsoft.com/office/drawing/2014/main" id="{4FC3EE86-BFCD-0942-92CA-9276800FB622}"/>
                </a:ext>
              </a:extLst>
            </p:cNvPr>
            <p:cNvSpPr txBox="1"/>
            <p:nvPr/>
          </p:nvSpPr>
          <p:spPr>
            <a:xfrm>
              <a:off x="7770410" y="767766"/>
              <a:ext cx="873302" cy="557965"/>
            </a:xfrm>
            <a:prstGeom prst="rect">
              <a:avLst/>
            </a:prstGeom>
            <a:noFill/>
          </p:spPr>
          <p:txBody>
            <a:bodyPr wrap="square" rtlCol="0">
              <a:spAutoFit/>
            </a:bodyPr>
            <a:lstStyle/>
            <a:p>
              <a:pPr algn="l"/>
              <a:r>
                <a:rPr lang="en-CH" sz="1200" dirty="0"/>
                <a:t>PB</a:t>
              </a:r>
            </a:p>
          </p:txBody>
        </p:sp>
        <p:sp>
          <p:nvSpPr>
            <p:cNvPr id="12" name="TextBox 11">
              <a:extLst>
                <a:ext uri="{FF2B5EF4-FFF2-40B4-BE49-F238E27FC236}">
                  <a16:creationId xmlns:a16="http://schemas.microsoft.com/office/drawing/2014/main" id="{D359BBD4-E9C2-7D47-B3E0-4B865F87535D}"/>
                </a:ext>
              </a:extLst>
            </p:cNvPr>
            <p:cNvSpPr txBox="1"/>
            <p:nvPr/>
          </p:nvSpPr>
          <p:spPr>
            <a:xfrm>
              <a:off x="8643712" y="2096661"/>
              <a:ext cx="397866" cy="276999"/>
            </a:xfrm>
            <a:prstGeom prst="rect">
              <a:avLst/>
            </a:prstGeom>
            <a:noFill/>
          </p:spPr>
          <p:txBody>
            <a:bodyPr wrap="none" rtlCol="0">
              <a:spAutoFit/>
            </a:bodyPr>
            <a:lstStyle/>
            <a:p>
              <a:pPr algn="l"/>
              <a:r>
                <a:rPr lang="en-CH" sz="1200" dirty="0"/>
                <a:t>PD</a:t>
              </a:r>
            </a:p>
          </p:txBody>
        </p:sp>
        <p:sp>
          <p:nvSpPr>
            <p:cNvPr id="13" name="TextBox 12">
              <a:extLst>
                <a:ext uri="{FF2B5EF4-FFF2-40B4-BE49-F238E27FC236}">
                  <a16:creationId xmlns:a16="http://schemas.microsoft.com/office/drawing/2014/main" id="{5DAF2567-BADD-8145-8C4A-02CC183FF74A}"/>
                </a:ext>
              </a:extLst>
            </p:cNvPr>
            <p:cNvSpPr txBox="1"/>
            <p:nvPr/>
          </p:nvSpPr>
          <p:spPr>
            <a:xfrm>
              <a:off x="8261875" y="3816374"/>
              <a:ext cx="381836" cy="276999"/>
            </a:xfrm>
            <a:prstGeom prst="rect">
              <a:avLst/>
            </a:prstGeom>
            <a:noFill/>
          </p:spPr>
          <p:txBody>
            <a:bodyPr wrap="none" rtlCol="0">
              <a:spAutoFit/>
            </a:bodyPr>
            <a:lstStyle/>
            <a:p>
              <a:pPr algn="l"/>
              <a:r>
                <a:rPr lang="en-CH" sz="1200" dirty="0"/>
                <a:t>PF</a:t>
              </a:r>
            </a:p>
          </p:txBody>
        </p:sp>
        <p:sp>
          <p:nvSpPr>
            <p:cNvPr id="14" name="TextBox 13">
              <a:extLst>
                <a:ext uri="{FF2B5EF4-FFF2-40B4-BE49-F238E27FC236}">
                  <a16:creationId xmlns:a16="http://schemas.microsoft.com/office/drawing/2014/main" id="{4CD82907-C894-4346-84B9-79C8B943027E}"/>
                </a:ext>
              </a:extLst>
            </p:cNvPr>
            <p:cNvSpPr txBox="1"/>
            <p:nvPr/>
          </p:nvSpPr>
          <p:spPr>
            <a:xfrm>
              <a:off x="7006743" y="4648216"/>
              <a:ext cx="407484" cy="276999"/>
            </a:xfrm>
            <a:prstGeom prst="rect">
              <a:avLst/>
            </a:prstGeom>
            <a:noFill/>
          </p:spPr>
          <p:txBody>
            <a:bodyPr wrap="none" rtlCol="0">
              <a:spAutoFit/>
            </a:bodyPr>
            <a:lstStyle/>
            <a:p>
              <a:pPr algn="l"/>
              <a:r>
                <a:rPr lang="en-CH" sz="1200" dirty="0"/>
                <a:t>PG</a:t>
              </a:r>
            </a:p>
          </p:txBody>
        </p:sp>
        <p:sp>
          <p:nvSpPr>
            <p:cNvPr id="15" name="TextBox 14">
              <a:extLst>
                <a:ext uri="{FF2B5EF4-FFF2-40B4-BE49-F238E27FC236}">
                  <a16:creationId xmlns:a16="http://schemas.microsoft.com/office/drawing/2014/main" id="{E2E13D43-3451-D34B-9DF6-E9D179A60A12}"/>
                </a:ext>
              </a:extLst>
            </p:cNvPr>
            <p:cNvSpPr txBox="1"/>
            <p:nvPr/>
          </p:nvSpPr>
          <p:spPr>
            <a:xfrm>
              <a:off x="5228546" y="4327073"/>
              <a:ext cx="397866" cy="276999"/>
            </a:xfrm>
            <a:prstGeom prst="rect">
              <a:avLst/>
            </a:prstGeom>
            <a:noFill/>
          </p:spPr>
          <p:txBody>
            <a:bodyPr wrap="none" rtlCol="0">
              <a:spAutoFit/>
            </a:bodyPr>
            <a:lstStyle/>
            <a:p>
              <a:pPr algn="l"/>
              <a:r>
                <a:rPr lang="en-CH" sz="1200" dirty="0"/>
                <a:t>PH</a:t>
              </a:r>
            </a:p>
          </p:txBody>
        </p:sp>
        <p:sp>
          <p:nvSpPr>
            <p:cNvPr id="16" name="TextBox 15">
              <a:extLst>
                <a:ext uri="{FF2B5EF4-FFF2-40B4-BE49-F238E27FC236}">
                  <a16:creationId xmlns:a16="http://schemas.microsoft.com/office/drawing/2014/main" id="{741EC2DE-8D99-BE42-8C40-AD27DFFBE58B}"/>
                </a:ext>
              </a:extLst>
            </p:cNvPr>
            <p:cNvSpPr txBox="1"/>
            <p:nvPr/>
          </p:nvSpPr>
          <p:spPr>
            <a:xfrm flipH="1">
              <a:off x="4467843" y="2933831"/>
              <a:ext cx="1045474" cy="557965"/>
            </a:xfrm>
            <a:prstGeom prst="rect">
              <a:avLst/>
            </a:prstGeom>
            <a:noFill/>
          </p:spPr>
          <p:txBody>
            <a:bodyPr wrap="square" rtlCol="0">
              <a:spAutoFit/>
            </a:bodyPr>
            <a:lstStyle/>
            <a:p>
              <a:pPr algn="l"/>
              <a:r>
                <a:rPr lang="en-CH" sz="1200" dirty="0"/>
                <a:t>PJ</a:t>
              </a:r>
            </a:p>
          </p:txBody>
        </p:sp>
        <p:sp>
          <p:nvSpPr>
            <p:cNvPr id="17" name="TextBox 16">
              <a:extLst>
                <a:ext uri="{FF2B5EF4-FFF2-40B4-BE49-F238E27FC236}">
                  <a16:creationId xmlns:a16="http://schemas.microsoft.com/office/drawing/2014/main" id="{B5CEDA99-85E2-EE44-ABA3-AB87DF176731}"/>
                </a:ext>
              </a:extLst>
            </p:cNvPr>
            <p:cNvSpPr txBox="1"/>
            <p:nvPr/>
          </p:nvSpPr>
          <p:spPr>
            <a:xfrm>
              <a:off x="4804471" y="1393614"/>
              <a:ext cx="372217" cy="276999"/>
            </a:xfrm>
            <a:prstGeom prst="rect">
              <a:avLst/>
            </a:prstGeom>
            <a:noFill/>
          </p:spPr>
          <p:txBody>
            <a:bodyPr wrap="none" rtlCol="0">
              <a:spAutoFit/>
            </a:bodyPr>
            <a:lstStyle/>
            <a:p>
              <a:pPr algn="l"/>
              <a:r>
                <a:rPr lang="en-CH" sz="1200" dirty="0"/>
                <a:t>PL</a:t>
              </a:r>
            </a:p>
          </p:txBody>
        </p:sp>
      </p:grpSp>
      <p:sp>
        <p:nvSpPr>
          <p:cNvPr id="23" name="Textfeld 8">
            <a:extLst>
              <a:ext uri="{FF2B5EF4-FFF2-40B4-BE49-F238E27FC236}">
                <a16:creationId xmlns:a16="http://schemas.microsoft.com/office/drawing/2014/main" id="{9DEE30DF-18BE-BF42-9EDB-92F95CDE1E94}"/>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sp>
        <p:nvSpPr>
          <p:cNvPr id="7" name="TextBox 6">
            <a:extLst>
              <a:ext uri="{FF2B5EF4-FFF2-40B4-BE49-F238E27FC236}">
                <a16:creationId xmlns:a16="http://schemas.microsoft.com/office/drawing/2014/main" id="{577A73D8-579F-5D48-949B-E5426E7FD99E}"/>
              </a:ext>
            </a:extLst>
          </p:cNvPr>
          <p:cNvSpPr txBox="1"/>
          <p:nvPr/>
        </p:nvSpPr>
        <p:spPr>
          <a:xfrm>
            <a:off x="6372959" y="4599883"/>
            <a:ext cx="2771041" cy="477375"/>
          </a:xfrm>
          <a:prstGeom prst="rect">
            <a:avLst/>
          </a:prstGeom>
          <a:noFill/>
        </p:spPr>
        <p:txBody>
          <a:bodyPr wrap="square" rtlCol="0">
            <a:spAutoFit/>
          </a:bodyPr>
          <a:lstStyle/>
          <a:p>
            <a:pPr algn="l">
              <a:lnSpc>
                <a:spcPts val="3700"/>
              </a:lnSpc>
            </a:pPr>
            <a:r>
              <a:rPr lang="en-US" sz="1000" dirty="0"/>
              <a:t>Courtesy of  J. Osborne , W. </a:t>
            </a:r>
            <a:r>
              <a:rPr lang="en-US" sz="1000" dirty="0" err="1"/>
              <a:t>Bromiley</a:t>
            </a:r>
            <a:endParaRPr lang="en-US" sz="1000" dirty="0"/>
          </a:p>
        </p:txBody>
      </p:sp>
      <p:sp>
        <p:nvSpPr>
          <p:cNvPr id="22" name="Textfeld 1">
            <a:extLst>
              <a:ext uri="{FF2B5EF4-FFF2-40B4-BE49-F238E27FC236}">
                <a16:creationId xmlns:a16="http://schemas.microsoft.com/office/drawing/2014/main" id="{C665C197-E1DD-B349-8E4E-88288BA42BE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graphicFrame>
        <p:nvGraphicFramePr>
          <p:cNvPr id="3" name="Table 2">
            <a:extLst>
              <a:ext uri="{FF2B5EF4-FFF2-40B4-BE49-F238E27FC236}">
                <a16:creationId xmlns:a16="http://schemas.microsoft.com/office/drawing/2014/main" id="{EBFD1ED0-26CD-1147-8529-44CCCDB39E6B}"/>
              </a:ext>
            </a:extLst>
          </p:cNvPr>
          <p:cNvGraphicFramePr>
            <a:graphicFrameLocks noGrp="1"/>
          </p:cNvGraphicFramePr>
          <p:nvPr>
            <p:extLst>
              <p:ext uri="{D42A27DB-BD31-4B8C-83A1-F6EECF244321}">
                <p14:modId xmlns:p14="http://schemas.microsoft.com/office/powerpoint/2010/main" val="3214202133"/>
              </p:ext>
            </p:extLst>
          </p:nvPr>
        </p:nvGraphicFramePr>
        <p:xfrm>
          <a:off x="3083872" y="985934"/>
          <a:ext cx="4224432" cy="2377907"/>
        </p:xfrm>
        <a:graphic>
          <a:graphicData uri="http://schemas.openxmlformats.org/drawingml/2006/table">
            <a:tbl>
              <a:tblPr>
                <a:tableStyleId>{5C22544A-7EE6-4342-B048-85BDC9FD1C3A}</a:tableStyleId>
              </a:tblPr>
              <a:tblGrid>
                <a:gridCol w="688472">
                  <a:extLst>
                    <a:ext uri="{9D8B030D-6E8A-4147-A177-3AD203B41FA5}">
                      <a16:colId xmlns:a16="http://schemas.microsoft.com/office/drawing/2014/main" val="1403355792"/>
                    </a:ext>
                  </a:extLst>
                </a:gridCol>
                <a:gridCol w="1715844">
                  <a:extLst>
                    <a:ext uri="{9D8B030D-6E8A-4147-A177-3AD203B41FA5}">
                      <a16:colId xmlns:a16="http://schemas.microsoft.com/office/drawing/2014/main" val="2225183726"/>
                    </a:ext>
                  </a:extLst>
                </a:gridCol>
                <a:gridCol w="1820116">
                  <a:extLst>
                    <a:ext uri="{9D8B030D-6E8A-4147-A177-3AD203B41FA5}">
                      <a16:colId xmlns:a16="http://schemas.microsoft.com/office/drawing/2014/main" val="4250681860"/>
                    </a:ext>
                  </a:extLst>
                </a:gridCol>
              </a:tblGrid>
              <a:tr h="377497">
                <a:tc>
                  <a:txBody>
                    <a:bodyPr/>
                    <a:lstStyle/>
                    <a:p>
                      <a:pPr algn="ctr" fontAlgn="ctr"/>
                      <a:r>
                        <a:rPr lang="en-GB" sz="1100" b="1" u="none" strike="noStrike" dirty="0">
                          <a:effectLst/>
                        </a:rPr>
                        <a:t>Site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u="none" strike="noStrike" dirty="0">
                          <a:effectLst/>
                        </a:rPr>
                        <a:t>Estimated spoil volume per site in m</a:t>
                      </a:r>
                      <a:r>
                        <a:rPr lang="en-GB" sz="1100" b="1" u="none" strike="noStrike" baseline="30000" dirty="0">
                          <a:effectLst/>
                        </a:rPr>
                        <a:t>3</a:t>
                      </a:r>
                      <a:endParaRPr lang="en-GB" sz="1100" b="1" i="0" u="none" strike="noStrike" baseline="30000"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u="none" strike="noStrike" dirty="0">
                          <a:effectLst/>
                        </a:rPr>
                        <a:t>Estimated spoil volume per year at each site in m</a:t>
                      </a:r>
                      <a:r>
                        <a:rPr lang="en-GB" sz="1100" b="1" u="none" strike="noStrike" baseline="30000" dirty="0">
                          <a:effectLst/>
                        </a:rPr>
                        <a:t>3</a:t>
                      </a:r>
                      <a:endParaRPr lang="en-GB" sz="1100" b="1" i="0" u="none" strike="noStrike" baseline="30000"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16073322"/>
                  </a:ext>
                </a:extLst>
              </a:tr>
              <a:tr h="200041">
                <a:tc>
                  <a:txBody>
                    <a:bodyPr/>
                    <a:lstStyle/>
                    <a:p>
                      <a:pPr algn="ctr" fontAlgn="b"/>
                      <a:r>
                        <a:rPr lang="en-GB" sz="1200" b="1" u="none" strike="noStrike" dirty="0">
                          <a:effectLst/>
                        </a:rPr>
                        <a:t>A</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348'973</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139'589</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2017224"/>
                  </a:ext>
                </a:extLst>
              </a:tr>
              <a:tr h="200041">
                <a:tc>
                  <a:txBody>
                    <a:bodyPr/>
                    <a:lstStyle/>
                    <a:p>
                      <a:pPr algn="ctr" fontAlgn="b"/>
                      <a:r>
                        <a:rPr lang="en-GB" sz="1200" b="1" u="none" strike="noStrike" dirty="0">
                          <a:effectLst/>
                        </a:rPr>
                        <a:t>B</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1'580'821</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263'470</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8910508"/>
                  </a:ext>
                </a:extLst>
              </a:tr>
              <a:tr h="200041">
                <a:tc>
                  <a:txBody>
                    <a:bodyPr/>
                    <a:lstStyle/>
                    <a:p>
                      <a:pPr algn="ctr" fontAlgn="b"/>
                      <a:r>
                        <a:rPr lang="en-GB" sz="1200" b="1" u="none" strike="noStrike" dirty="0">
                          <a:effectLst/>
                        </a:rPr>
                        <a:t>D</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194'643</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77'857</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54888690"/>
                  </a:ext>
                </a:extLst>
              </a:tr>
              <a:tr h="200041">
                <a:tc>
                  <a:txBody>
                    <a:bodyPr/>
                    <a:lstStyle/>
                    <a:p>
                      <a:pPr algn="ctr" fontAlgn="b"/>
                      <a:r>
                        <a:rPr lang="en-GB" sz="1200" b="1" u="none" strike="noStrike" dirty="0">
                          <a:effectLst/>
                        </a:rPr>
                        <a:t>F</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883'513</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147'252</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20063400"/>
                  </a:ext>
                </a:extLst>
              </a:tr>
              <a:tr h="200041">
                <a:tc>
                  <a:txBody>
                    <a:bodyPr/>
                    <a:lstStyle/>
                    <a:p>
                      <a:pPr algn="ctr" fontAlgn="b"/>
                      <a:r>
                        <a:rPr lang="en-GB" sz="1200" b="1" u="none" strike="noStrike" dirty="0">
                          <a:effectLst/>
                        </a:rPr>
                        <a:t>G</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1'433'976</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220'612</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0262976"/>
                  </a:ext>
                </a:extLst>
              </a:tr>
              <a:tr h="200041">
                <a:tc>
                  <a:txBody>
                    <a:bodyPr/>
                    <a:lstStyle/>
                    <a:p>
                      <a:pPr algn="ctr" fontAlgn="b"/>
                      <a:r>
                        <a:rPr lang="en-GB" sz="1200" b="1" u="none" strike="noStrike" dirty="0">
                          <a:effectLst/>
                        </a:rPr>
                        <a:t>H</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177'229</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88'614</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4813723"/>
                  </a:ext>
                </a:extLst>
              </a:tr>
              <a:tr h="200041">
                <a:tc>
                  <a:txBody>
                    <a:bodyPr/>
                    <a:lstStyle/>
                    <a:p>
                      <a:pPr algn="ctr" fontAlgn="b"/>
                      <a:r>
                        <a:rPr lang="en-GB" sz="1200" b="1" u="none" strike="noStrike" dirty="0">
                          <a:effectLst/>
                        </a:rPr>
                        <a:t>J</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937'801</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144'277</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11682831"/>
                  </a:ext>
                </a:extLst>
              </a:tr>
              <a:tr h="200041">
                <a:tc>
                  <a:txBody>
                    <a:bodyPr/>
                    <a:lstStyle/>
                    <a:p>
                      <a:pPr algn="ctr" fontAlgn="b"/>
                      <a:r>
                        <a:rPr lang="en-GB" sz="1200" b="1" u="none" strike="noStrike" dirty="0">
                          <a:effectLst/>
                        </a:rPr>
                        <a:t>L</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1'584'755</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264'126</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73207528"/>
                  </a:ext>
                </a:extLst>
              </a:tr>
              <a:tr h="200041">
                <a:tc>
                  <a:txBody>
                    <a:bodyPr/>
                    <a:lstStyle/>
                    <a:p>
                      <a:pPr algn="ctr" fontAlgn="b"/>
                      <a:r>
                        <a:rPr lang="en-GB" sz="1200" b="1" u="none" strike="noStrike" dirty="0">
                          <a:effectLst/>
                        </a:rPr>
                        <a:t>LHC</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u="none" strike="noStrike">
                          <a:effectLst/>
                        </a:rPr>
                        <a:t>25'265</a:t>
                      </a:r>
                      <a:endParaRPr lang="en-CH"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CH" sz="1100" u="none" strike="noStrike">
                          <a:effectLst/>
                        </a:rPr>
                        <a:t>12'633</a:t>
                      </a:r>
                      <a:endParaRPr lang="en-CH"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10269155"/>
                  </a:ext>
                </a:extLst>
              </a:tr>
              <a:tr h="200041">
                <a:tc>
                  <a:txBody>
                    <a:bodyPr/>
                    <a:lstStyle/>
                    <a:p>
                      <a:pPr algn="r" fontAlgn="b"/>
                      <a:r>
                        <a:rPr lang="en-GB" sz="1200" b="1" u="none" strike="noStrike" dirty="0">
                          <a:effectLst/>
                        </a:rPr>
                        <a:t>Total</a:t>
                      </a:r>
                      <a:endParaRPr lang="en-GB"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CH" sz="1200" b="1" u="none" strike="noStrike" dirty="0">
                          <a:effectLst/>
                        </a:rPr>
                        <a:t>7'166'976</a:t>
                      </a:r>
                      <a:endParaRPr lang="en-CH"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CH" sz="1200" u="none" strike="noStrike">
                          <a:effectLst/>
                        </a:rPr>
                        <a:t> </a:t>
                      </a:r>
                      <a:endParaRPr lang="en-CH"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75991443"/>
                  </a:ext>
                </a:extLst>
              </a:tr>
            </a:tbl>
          </a:graphicData>
        </a:graphic>
      </p:graphicFrame>
      <p:sp>
        <p:nvSpPr>
          <p:cNvPr id="6" name="AutoShape 2" descr="cid:part1.312AC126.0F966B16@developpement-durable.gouv.fr">
            <a:extLst>
              <a:ext uri="{FF2B5EF4-FFF2-40B4-BE49-F238E27FC236}">
                <a16:creationId xmlns:a16="http://schemas.microsoft.com/office/drawing/2014/main" id="{1CF5655A-B19D-C546-B81E-752FF4D07436}"/>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TextBox 19">
            <a:extLst>
              <a:ext uri="{FF2B5EF4-FFF2-40B4-BE49-F238E27FC236}">
                <a16:creationId xmlns:a16="http://schemas.microsoft.com/office/drawing/2014/main" id="{59B0B620-A784-044A-9D4A-6FB94FCDF383}"/>
              </a:ext>
            </a:extLst>
          </p:cNvPr>
          <p:cNvSpPr txBox="1"/>
          <p:nvPr/>
        </p:nvSpPr>
        <p:spPr>
          <a:xfrm>
            <a:off x="7596336" y="1007220"/>
            <a:ext cx="1438443" cy="1477328"/>
          </a:xfrm>
          <a:prstGeom prst="rect">
            <a:avLst/>
          </a:prstGeom>
          <a:noFill/>
        </p:spPr>
        <p:txBody>
          <a:bodyPr wrap="square" rtlCol="0">
            <a:spAutoFit/>
          </a:bodyPr>
          <a:lstStyle/>
          <a:p>
            <a:pPr marL="171450" indent="-171450" algn="l">
              <a:buFont typeface="Arial" panose="020B0604020202020204" pitchFamily="34" charset="0"/>
              <a:buChar char="•"/>
            </a:pPr>
            <a:r>
              <a:rPr lang="en-US" sz="900" dirty="0"/>
              <a:t>Placement for illustration only</a:t>
            </a:r>
          </a:p>
          <a:p>
            <a:pPr marL="171450" indent="-171450" algn="l">
              <a:buFont typeface="Arial" panose="020B0604020202020204" pitchFamily="34" charset="0"/>
              <a:buChar char="•"/>
            </a:pPr>
            <a:endParaRPr lang="en-US" sz="900" dirty="0"/>
          </a:p>
          <a:p>
            <a:pPr marL="171450" indent="-171450">
              <a:buFont typeface="Arial" panose="020B0604020202020204" pitchFamily="34" charset="0"/>
              <a:buChar char="•"/>
            </a:pPr>
            <a:r>
              <a:rPr lang="en-US" sz="900" dirty="0"/>
              <a:t>First estimates of excavated  material volumes- to be confirmed according to the final scenario and excavation method. </a:t>
            </a:r>
          </a:p>
        </p:txBody>
      </p:sp>
    </p:spTree>
    <p:extLst>
      <p:ext uri="{BB962C8B-B14F-4D97-AF65-F5344CB8AC3E}">
        <p14:creationId xmlns:p14="http://schemas.microsoft.com/office/powerpoint/2010/main" val="3380939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p:txBody>
          <a:bodyPr/>
          <a:lstStyle/>
          <a:p>
            <a:r>
              <a:rPr lang="en-US" dirty="0"/>
              <a:t>As mentioned in the FCCIS Program …</a:t>
            </a:r>
          </a:p>
          <a:p>
            <a:endParaRPr lang="en-US"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42800" y="1745550"/>
            <a:ext cx="8263350" cy="2266360"/>
          </a:xfrm>
        </p:spPr>
        <p:txBody>
          <a:bodyPr/>
          <a:lstStyle/>
          <a:p>
            <a:r>
              <a:rPr lang="en-US" sz="1400" i="1" dirty="0"/>
              <a:t>“</a:t>
            </a:r>
            <a:r>
              <a:rPr lang="en-US" sz="1200" i="1" dirty="0"/>
              <a:t>A technical/managerial report that </a:t>
            </a:r>
            <a:r>
              <a:rPr lang="en-US" sz="1200" i="1" dirty="0" err="1"/>
              <a:t>summarises</a:t>
            </a:r>
            <a:r>
              <a:rPr lang="en-US" sz="1200" i="1" dirty="0"/>
              <a:t> the approach for managing the approximately </a:t>
            </a:r>
            <a:r>
              <a:rPr lang="en-US" sz="1200" b="1" i="1" dirty="0">
                <a:solidFill>
                  <a:schemeClr val="accent1"/>
                </a:solidFill>
              </a:rPr>
              <a:t>9(*) million cubic meters of excavation materials </a:t>
            </a:r>
            <a:r>
              <a:rPr lang="en-US" sz="1200" i="1" dirty="0"/>
              <a:t>in a </a:t>
            </a:r>
            <a:r>
              <a:rPr lang="en-US" sz="1200" i="1" u="sng" dirty="0"/>
              <a:t>resource- and cost-effective way</a:t>
            </a:r>
            <a:r>
              <a:rPr lang="en-US" sz="1200" i="1" dirty="0"/>
              <a:t>, pointing to </a:t>
            </a:r>
            <a:r>
              <a:rPr lang="en-US" sz="1200" i="1" u="sng" dirty="0"/>
              <a:t>innovation potentials </a:t>
            </a:r>
            <a:r>
              <a:rPr lang="en-US" sz="1200" i="1" dirty="0"/>
              <a:t>with economic benefits for companies and environmental advantages for the European society.</a:t>
            </a:r>
          </a:p>
          <a:p>
            <a:r>
              <a:rPr lang="en-US" sz="1200" i="1" dirty="0"/>
              <a:t>The plan is considered to be </a:t>
            </a:r>
            <a:r>
              <a:rPr lang="en-US" sz="1200" i="1" u="sng" dirty="0"/>
              <a:t>preliminary</a:t>
            </a:r>
            <a:r>
              <a:rPr lang="en-US" sz="1200" i="1" dirty="0"/>
              <a:t>, since specific management processes, the economic viability and the environmental benefits of the envisaged excavation materials use cases depend strongly on the precise sub-surface investigations, the evolution of legal frameworks in the EU and Switzerland and the response of companies to market surveys, all of which are expected to evolve after this H2020 project ends.”</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Description of deliverable D3.4 Preliminary excavation materials management plan</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16"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sp>
        <p:nvSpPr>
          <p:cNvPr id="2" name="TextBox 1">
            <a:extLst>
              <a:ext uri="{FF2B5EF4-FFF2-40B4-BE49-F238E27FC236}">
                <a16:creationId xmlns:a16="http://schemas.microsoft.com/office/drawing/2014/main" id="{54F585DC-3FC5-4E41-86AB-A2984410334B}"/>
              </a:ext>
            </a:extLst>
          </p:cNvPr>
          <p:cNvSpPr txBox="1"/>
          <p:nvPr/>
        </p:nvSpPr>
        <p:spPr>
          <a:xfrm>
            <a:off x="5710494" y="3301913"/>
            <a:ext cx="3324285" cy="483209"/>
          </a:xfrm>
          <a:prstGeom prst="rect">
            <a:avLst/>
          </a:prstGeom>
          <a:noFill/>
        </p:spPr>
        <p:txBody>
          <a:bodyPr wrap="square" rtlCol="0">
            <a:spAutoFit/>
          </a:bodyPr>
          <a:lstStyle/>
          <a:p>
            <a:pPr algn="l">
              <a:lnSpc>
                <a:spcPts val="3700"/>
              </a:lnSpc>
            </a:pPr>
            <a:r>
              <a:rPr lang="en-US" sz="1000" dirty="0"/>
              <a:t>(*) old figure, based on the 12 sites scenario</a:t>
            </a:r>
          </a:p>
        </p:txBody>
      </p:sp>
      <p:sp>
        <p:nvSpPr>
          <p:cNvPr id="9" name="Textfeld 1">
            <a:extLst>
              <a:ext uri="{FF2B5EF4-FFF2-40B4-BE49-F238E27FC236}">
                <a16:creationId xmlns:a16="http://schemas.microsoft.com/office/drawing/2014/main" id="{B94DFB64-F13D-D447-B8F7-8602719BB71D}"/>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
        <p:nvSpPr>
          <p:cNvPr id="10" name="Rectangle 9">
            <a:extLst>
              <a:ext uri="{FF2B5EF4-FFF2-40B4-BE49-F238E27FC236}">
                <a16:creationId xmlns:a16="http://schemas.microsoft.com/office/drawing/2014/main" id="{A949FBDE-3FFC-1F42-9248-B234235E8462}"/>
              </a:ext>
            </a:extLst>
          </p:cNvPr>
          <p:cNvSpPr/>
          <p:nvPr/>
        </p:nvSpPr>
        <p:spPr>
          <a:xfrm>
            <a:off x="288232" y="4041542"/>
            <a:ext cx="8457068" cy="830997"/>
          </a:xfrm>
          <a:prstGeom prst="rect">
            <a:avLst/>
          </a:prstGeom>
        </p:spPr>
        <p:txBody>
          <a:bodyPr wrap="square">
            <a:spAutoFit/>
          </a:bodyPr>
          <a:lstStyle/>
          <a:p>
            <a:r>
              <a:rPr lang="fr-FR" sz="1200" b="1" u="sng" dirty="0">
                <a:solidFill>
                  <a:srgbClr val="C00000"/>
                </a:solidFill>
                <a:ea typeface="Calibri"/>
                <a:cs typeface="Times New Roman"/>
              </a:rPr>
              <a:t>Objectives:</a:t>
            </a:r>
          </a:p>
          <a:p>
            <a:r>
              <a:rPr lang="fr-FR" sz="1200" b="1" dirty="0">
                <a:solidFill>
                  <a:srgbClr val="C00000"/>
                </a:solidFill>
                <a:ea typeface="Calibri"/>
                <a:cs typeface="Times New Roman"/>
                <a:sym typeface="Wingdings" panose="05000000000000000000" pitchFamily="2" charset="2"/>
              </a:rPr>
              <a:t>	 </a:t>
            </a:r>
            <a:r>
              <a:rPr lang="en-US" sz="1200" b="1" dirty="0">
                <a:solidFill>
                  <a:srgbClr val="C00000"/>
                </a:solidFill>
                <a:ea typeface="Calibri"/>
                <a:cs typeface="Times New Roman"/>
                <a:sym typeface="Wingdings" panose="05000000000000000000" pitchFamily="2" charset="2"/>
              </a:rPr>
              <a:t>To demonstrate the FCC feasibility from the point of view of the management of excavated materials.</a:t>
            </a:r>
          </a:p>
          <a:p>
            <a:r>
              <a:rPr lang="en-US" sz="1200" b="1" dirty="0">
                <a:solidFill>
                  <a:srgbClr val="C00000"/>
                </a:solidFill>
                <a:ea typeface="Calibri"/>
                <a:cs typeface="Times New Roman"/>
                <a:sym typeface="Wingdings" panose="05000000000000000000" pitchFamily="2" charset="2"/>
              </a:rPr>
              <a:t>	 To show that the Project Owner has taken into account all aspects (technical, regulatory, timing…).</a:t>
            </a:r>
            <a:endParaRPr lang="fr-FR" sz="1200" b="1" dirty="0">
              <a:solidFill>
                <a:srgbClr val="C00000"/>
              </a:solidFill>
              <a:ea typeface="Calibri"/>
              <a:cs typeface="Times New Roman"/>
            </a:endParaRPr>
          </a:p>
          <a:p>
            <a:r>
              <a:rPr lang="fr-FR" sz="1200" dirty="0">
                <a:solidFill>
                  <a:srgbClr val="C00000"/>
                </a:solidFill>
                <a:ea typeface="Calibri"/>
                <a:cs typeface="Times New Roman"/>
                <a:sym typeface="Wingdings" panose="05000000000000000000" pitchFamily="2" charset="2"/>
              </a:rPr>
              <a:t>	</a:t>
            </a:r>
            <a:r>
              <a:rPr lang="fr-FR" sz="1200" b="1" dirty="0">
                <a:solidFill>
                  <a:srgbClr val="C00000"/>
                </a:solidFill>
                <a:ea typeface="Calibri"/>
                <a:cs typeface="Times New Roman"/>
                <a:sym typeface="Wingdings" panose="05000000000000000000" pitchFamily="2" charset="2"/>
              </a:rPr>
              <a:t> </a:t>
            </a:r>
            <a:r>
              <a:rPr lang="en-US" sz="1200" b="1" dirty="0">
                <a:solidFill>
                  <a:srgbClr val="C00000"/>
                </a:solidFill>
                <a:ea typeface="Calibri"/>
                <a:cs typeface="Times New Roman"/>
                <a:sym typeface="Wingdings" panose="05000000000000000000" pitchFamily="2" charset="2"/>
              </a:rPr>
              <a:t>To define the strategy and to specify the commitments of the Project Owner.</a:t>
            </a:r>
            <a:endParaRPr lang="fr-FR" sz="1200" b="1" dirty="0">
              <a:solidFill>
                <a:srgbClr val="C00000"/>
              </a:solidFill>
              <a:ea typeface="Calibri"/>
              <a:cs typeface="Times New Roman"/>
            </a:endParaRPr>
          </a:p>
        </p:txBody>
      </p:sp>
    </p:spTree>
    <p:extLst>
      <p:ext uri="{BB962C8B-B14F-4D97-AF65-F5344CB8AC3E}">
        <p14:creationId xmlns:p14="http://schemas.microsoft.com/office/powerpoint/2010/main" val="3070170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p:txBody>
          <a:bodyPr/>
          <a:lstStyle/>
          <a:p>
            <a:endParaRPr lang="en-US" dirty="0"/>
          </a:p>
          <a:p>
            <a:endParaRPr lang="en-US"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67544" y="1635646"/>
            <a:ext cx="8568952" cy="2880320"/>
          </a:xfrm>
        </p:spPr>
        <p:txBody>
          <a:bodyPr/>
          <a:lstStyle/>
          <a:p>
            <a:pPr>
              <a:lnSpc>
                <a:spcPct val="100000"/>
              </a:lnSpc>
            </a:pPr>
            <a:r>
              <a:rPr lang="en-US" b="1" dirty="0"/>
              <a:t>Chapter 1. An exceptional project concerning the management of excavated materials</a:t>
            </a:r>
          </a:p>
          <a:p>
            <a:r>
              <a:rPr lang="en-US" dirty="0"/>
              <a:t>	</a:t>
            </a:r>
            <a:r>
              <a:rPr lang="en-US" sz="1200" dirty="0"/>
              <a:t>1.1. Introduction</a:t>
            </a:r>
          </a:p>
          <a:p>
            <a:r>
              <a:rPr lang="en-US" sz="1200" dirty="0"/>
              <a:t>	1.2. CERN’s Future Circular Collider</a:t>
            </a:r>
          </a:p>
          <a:p>
            <a:r>
              <a:rPr lang="en-US" sz="1200" dirty="0"/>
              <a:t>	1.3. Context and challenges</a:t>
            </a:r>
          </a:p>
          <a:p>
            <a:r>
              <a:rPr lang="en-US" sz="1200" dirty="0"/>
              <a:t>	1.4. The project owner's priorities and commitments in terms of excavated materials management</a:t>
            </a:r>
          </a:p>
          <a:p>
            <a:pPr>
              <a:lnSpc>
                <a:spcPct val="100000"/>
              </a:lnSpc>
            </a:pPr>
            <a:r>
              <a:rPr lang="en-US" b="1" dirty="0"/>
              <a:t>Chapter 2. Risk management process for the MATEX</a:t>
            </a:r>
          </a:p>
          <a:p>
            <a:r>
              <a:rPr lang="en-US" dirty="0"/>
              <a:t>	</a:t>
            </a:r>
            <a:r>
              <a:rPr lang="en-US" sz="1200" dirty="0"/>
              <a:t>2.1. Risk process</a:t>
            </a:r>
          </a:p>
          <a:p>
            <a:r>
              <a:rPr lang="en-US" sz="1200" dirty="0"/>
              <a:t>	2.2. Project phases and associated activities</a:t>
            </a:r>
          </a:p>
          <a:p>
            <a:r>
              <a:rPr lang="en-US" sz="1200" dirty="0"/>
              <a:t>	2.3. Subsurface investigations</a:t>
            </a:r>
          </a:p>
          <a:p>
            <a:r>
              <a:rPr lang="en-US" sz="1200" dirty="0"/>
              <a:t>	2.4. Impact of excavation methods on use</a:t>
            </a:r>
          </a:p>
          <a:p>
            <a:r>
              <a:rPr lang="en-US" sz="1200" dirty="0"/>
              <a:t>	2.5. Strategy for handling and treatment of polluted materials</a:t>
            </a:r>
          </a:p>
          <a:p>
            <a:r>
              <a:rPr lang="en-US" sz="1200" dirty="0"/>
              <a:t>	2.6. Quality management</a:t>
            </a:r>
          </a:p>
          <a:p>
            <a:endParaRPr lang="en-US"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Content</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16"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CERN</a:t>
            </a:r>
            <a:endParaRPr lang="de-AT" sz="900" dirty="0">
              <a:solidFill>
                <a:schemeClr val="bg1"/>
              </a:solidFill>
            </a:endParaRPr>
          </a:p>
        </p:txBody>
      </p:sp>
      <p:sp>
        <p:nvSpPr>
          <p:cNvPr id="9" name="Textfeld 1">
            <a:extLst>
              <a:ext uri="{FF2B5EF4-FFF2-40B4-BE49-F238E27FC236}">
                <a16:creationId xmlns:a16="http://schemas.microsoft.com/office/drawing/2014/main" id="{C74598F3-56DD-2A49-A608-3737007E0A09}"/>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3726797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p:txBody>
          <a:bodyPr/>
          <a:lstStyle/>
          <a:p>
            <a:endParaRPr lang="en-US" dirty="0"/>
          </a:p>
          <a:p>
            <a:endParaRPr lang="en-US"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67544" y="1635646"/>
            <a:ext cx="8568952" cy="2880320"/>
          </a:xfrm>
        </p:spPr>
        <p:txBody>
          <a:bodyPr/>
          <a:lstStyle/>
          <a:p>
            <a:pPr>
              <a:lnSpc>
                <a:spcPct val="100000"/>
              </a:lnSpc>
            </a:pPr>
            <a:r>
              <a:rPr lang="en-US" b="1" dirty="0"/>
              <a:t>Chapter 3. Management and use of excavated materials</a:t>
            </a:r>
          </a:p>
          <a:p>
            <a:r>
              <a:rPr lang="en-US" sz="1200" dirty="0"/>
              <a:t>	3.1. Regulatory requirements</a:t>
            </a:r>
          </a:p>
          <a:p>
            <a:r>
              <a:rPr lang="en-US" sz="1200" dirty="0"/>
              <a:t>	3.2. Identification of possible use cases</a:t>
            </a:r>
          </a:p>
          <a:p>
            <a:r>
              <a:rPr lang="en-US" sz="1200" dirty="0"/>
              <a:t>	3.3. Excavation material use case descriptions</a:t>
            </a:r>
          </a:p>
          <a:p>
            <a:r>
              <a:rPr lang="en-US" sz="1200" dirty="0"/>
              <a:t>	3.4. Logistics: treatment, transport, delivery, storage and disposal</a:t>
            </a:r>
            <a:endParaRPr lang="en-US" dirty="0"/>
          </a:p>
          <a:p>
            <a:pPr>
              <a:lnSpc>
                <a:spcPct val="100000"/>
              </a:lnSpc>
            </a:pPr>
            <a:r>
              <a:rPr lang="en-US" b="1" dirty="0"/>
              <a:t>Chapter 4. Innovative roadmap and action plan</a:t>
            </a:r>
          </a:p>
          <a:p>
            <a:r>
              <a:rPr lang="en-US" sz="1200" dirty="0"/>
              <a:t>	4.1. Predicted schedule and inventory of excavated materials</a:t>
            </a:r>
          </a:p>
          <a:p>
            <a:r>
              <a:rPr lang="en-US" sz="1200" dirty="0"/>
              <a:t>	4.2. Evaluation of excavated materials use</a:t>
            </a:r>
          </a:p>
          <a:p>
            <a:r>
              <a:rPr lang="en-US" sz="1200" dirty="0"/>
              <a:t>	4.3. Planned excavated material use</a:t>
            </a:r>
          </a:p>
          <a:p>
            <a:r>
              <a:rPr lang="en-US" sz="1200" dirty="0"/>
              <a:t>	4.4. Strategy for construction contracts with regards to excavated materials</a:t>
            </a:r>
          </a:p>
          <a:p>
            <a:r>
              <a:rPr lang="en-US" b="1" dirty="0"/>
              <a:t>+ References and appendices</a:t>
            </a:r>
          </a:p>
          <a:p>
            <a:endParaRPr lang="en-US"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Content</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16"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sp>
        <p:nvSpPr>
          <p:cNvPr id="9" name="Textfeld 1">
            <a:extLst>
              <a:ext uri="{FF2B5EF4-FFF2-40B4-BE49-F238E27FC236}">
                <a16:creationId xmlns:a16="http://schemas.microsoft.com/office/drawing/2014/main" id="{6FE82735-BF85-8E44-89C7-A88393200FC1}"/>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pic>
        <p:nvPicPr>
          <p:cNvPr id="8" name="Picture 2">
            <a:extLst>
              <a:ext uri="{FF2B5EF4-FFF2-40B4-BE49-F238E27FC236}">
                <a16:creationId xmlns:a16="http://schemas.microsoft.com/office/drawing/2014/main" id="{B47CD112-42D9-BF41-A246-7FD3748157E5}"/>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1495164" y="108000"/>
            <a:ext cx="972000" cy="64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picture containing diagram&#10;&#10;Description automatically generated">
            <a:extLst>
              <a:ext uri="{FF2B5EF4-FFF2-40B4-BE49-F238E27FC236}">
                <a16:creationId xmlns:a16="http://schemas.microsoft.com/office/drawing/2014/main" id="{DD2A41EE-5DF3-7848-AF29-62478F0A7B3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568400" y="108000"/>
            <a:ext cx="648000" cy="648000"/>
          </a:xfrm>
          <a:prstGeom prst="rect">
            <a:avLst/>
          </a:prstGeom>
        </p:spPr>
      </p:pic>
    </p:spTree>
    <p:extLst>
      <p:ext uri="{BB962C8B-B14F-4D97-AF65-F5344CB8AC3E}">
        <p14:creationId xmlns:p14="http://schemas.microsoft.com/office/powerpoint/2010/main" val="26049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33C7FD-6BC7-4041-BB51-010A55F397EF}"/>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4" name="Text Placeholder 3">
            <a:extLst>
              <a:ext uri="{FF2B5EF4-FFF2-40B4-BE49-F238E27FC236}">
                <a16:creationId xmlns:a16="http://schemas.microsoft.com/office/drawing/2014/main" id="{8F07A7A3-9DBC-3C44-9A5B-0D2515B96BC0}"/>
              </a:ext>
            </a:extLst>
          </p:cNvPr>
          <p:cNvSpPr>
            <a:spLocks noGrp="1"/>
          </p:cNvSpPr>
          <p:nvPr>
            <p:ph type="body" sz="quarter" idx="12"/>
          </p:nvPr>
        </p:nvSpPr>
        <p:spPr>
          <a:xfrm>
            <a:off x="442800" y="1131590"/>
            <a:ext cx="8263350" cy="3744416"/>
          </a:xfrm>
        </p:spPr>
        <p:txBody>
          <a:bodyPr/>
          <a:lstStyle/>
          <a:p>
            <a:pPr>
              <a:lnSpc>
                <a:spcPct val="100000"/>
              </a:lnSpc>
            </a:pPr>
            <a:r>
              <a:rPr lang="en-US" u="sng" dirty="0"/>
              <a:t>FINALISED</a:t>
            </a:r>
          </a:p>
          <a:p>
            <a:pPr marL="285750" indent="-285750">
              <a:lnSpc>
                <a:spcPct val="100000"/>
              </a:lnSpc>
              <a:buFont typeface="Arial" panose="020B0604020202020204" pitchFamily="34" charset="0"/>
              <a:buChar char="•"/>
            </a:pPr>
            <a:r>
              <a:rPr lang="en-US" b="1" dirty="0"/>
              <a:t>Geotechnical, mineralogical and chemical analysis </a:t>
            </a:r>
            <a:r>
              <a:rPr lang="en-US" dirty="0"/>
              <a:t>on  available samples (existing boreholes, samples). Results available on ZENODO. </a:t>
            </a:r>
          </a:p>
          <a:p>
            <a:pPr marL="285750" indent="-285750">
              <a:lnSpc>
                <a:spcPct val="100000"/>
              </a:lnSpc>
              <a:buFont typeface="Arial" panose="020B0604020202020204" pitchFamily="34" charset="0"/>
              <a:buChar char="•"/>
            </a:pPr>
            <a:endParaRPr lang="en-US" dirty="0"/>
          </a:p>
          <a:p>
            <a:pPr marL="285750" indent="-285750">
              <a:lnSpc>
                <a:spcPct val="100000"/>
              </a:lnSpc>
              <a:buFont typeface="Arial" panose="020B0604020202020204" pitchFamily="34" charset="0"/>
              <a:buChar char="•"/>
            </a:pPr>
            <a:r>
              <a:rPr lang="en-US" dirty="0"/>
              <a:t>A general overview of the strategy for a </a:t>
            </a:r>
            <a:r>
              <a:rPr lang="en-US" b="1" dirty="0"/>
              <a:t>risk management process</a:t>
            </a:r>
          </a:p>
          <a:p>
            <a:pPr marL="285750" indent="-285750">
              <a:lnSpc>
                <a:spcPct val="100000"/>
              </a:lnSpc>
              <a:buFont typeface="Arial" panose="020B0604020202020204" pitchFamily="34" charset="0"/>
              <a:buChar char="•"/>
            </a:pPr>
            <a:endParaRPr lang="en-US" dirty="0"/>
          </a:p>
          <a:p>
            <a:pPr marL="285750" indent="-285750">
              <a:lnSpc>
                <a:spcPct val="100000"/>
              </a:lnSpc>
              <a:buFont typeface="Arial" panose="020B0604020202020204" pitchFamily="34" charset="0"/>
              <a:buChar char="•"/>
            </a:pPr>
            <a:r>
              <a:rPr lang="en-US" dirty="0"/>
              <a:t>List of the regional </a:t>
            </a:r>
            <a:r>
              <a:rPr lang="en-US" b="1" dirty="0"/>
              <a:t>reuse/recycling/ disposal pathways</a:t>
            </a:r>
            <a:r>
              <a:rPr lang="en-US" dirty="0"/>
              <a:t>: </a:t>
            </a:r>
          </a:p>
          <a:p>
            <a:pPr marL="625950" lvl="1" indent="-285750">
              <a:lnSpc>
                <a:spcPct val="100000"/>
              </a:lnSpc>
            </a:pPr>
            <a:r>
              <a:rPr lang="en-US" dirty="0"/>
              <a:t>Preventing waste generation: preliminary estimate of construction material needs on site and analysis of possible matching with excavated materials - To be refined with final layout. </a:t>
            </a:r>
          </a:p>
          <a:p>
            <a:pPr marL="625950" lvl="1" indent="-285750">
              <a:lnSpc>
                <a:spcPct val="100000"/>
              </a:lnSpc>
            </a:pPr>
            <a:r>
              <a:rPr lang="en-US" dirty="0"/>
              <a:t>First study related to the possible reuse (tiles, bricks, glass, ceramics etc.)</a:t>
            </a:r>
          </a:p>
          <a:p>
            <a:pPr marL="625950" lvl="1" indent="-285750">
              <a:lnSpc>
                <a:spcPct val="100000"/>
              </a:lnSpc>
            </a:pPr>
            <a:r>
              <a:rPr lang="en-US" dirty="0"/>
              <a:t>Second study related to the landscaping/backfilling/landfilling possibilities (quarries, mines, etc.) – to be extended to Switzerland. </a:t>
            </a:r>
          </a:p>
          <a:p>
            <a:pPr marL="285750" indent="-285750"/>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E6E0BC6F-673E-B640-8842-CCAF68D5FC23}"/>
              </a:ext>
            </a:extLst>
          </p:cNvPr>
          <p:cNvSpPr>
            <a:spLocks noGrp="1"/>
          </p:cNvSpPr>
          <p:nvPr>
            <p:ph type="title"/>
          </p:nvPr>
        </p:nvSpPr>
        <p:spPr/>
        <p:txBody>
          <a:bodyPr/>
          <a:lstStyle/>
          <a:p>
            <a:r>
              <a:rPr lang="en-US" dirty="0"/>
              <a:t>Progress report I</a:t>
            </a:r>
          </a:p>
        </p:txBody>
      </p:sp>
      <p:sp>
        <p:nvSpPr>
          <p:cNvPr id="8" name="Textfeld 8">
            <a:extLst>
              <a:ext uri="{FF2B5EF4-FFF2-40B4-BE49-F238E27FC236}">
                <a16:creationId xmlns:a16="http://schemas.microsoft.com/office/drawing/2014/main" id="{82CDB413-E1FC-0F4D-A9CD-B0CC9015C362}"/>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CERN</a:t>
            </a:r>
            <a:endParaRPr lang="de-AT" sz="900" dirty="0">
              <a:solidFill>
                <a:schemeClr val="bg1"/>
              </a:solidFill>
            </a:endParaRPr>
          </a:p>
        </p:txBody>
      </p:sp>
      <p:sp>
        <p:nvSpPr>
          <p:cNvPr id="9" name="Textfeld 1">
            <a:extLst>
              <a:ext uri="{FF2B5EF4-FFF2-40B4-BE49-F238E27FC236}">
                <a16:creationId xmlns:a16="http://schemas.microsoft.com/office/drawing/2014/main" id="{9974769D-9688-DF42-A2C4-88904BB64D0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Tree>
    <p:extLst>
      <p:ext uri="{BB962C8B-B14F-4D97-AF65-F5344CB8AC3E}">
        <p14:creationId xmlns:p14="http://schemas.microsoft.com/office/powerpoint/2010/main" val="160781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14C1FD7-B647-4E47-9823-B0596D4424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3779" y="1519770"/>
            <a:ext cx="2341000" cy="3219822"/>
          </a:xfrm>
          <a:prstGeom prst="rect">
            <a:avLst/>
          </a:prstGeom>
        </p:spPr>
      </p:pic>
      <p:sp>
        <p:nvSpPr>
          <p:cNvPr id="2" name="Slide Number Placeholder 1">
            <a:extLst>
              <a:ext uri="{FF2B5EF4-FFF2-40B4-BE49-F238E27FC236}">
                <a16:creationId xmlns:a16="http://schemas.microsoft.com/office/drawing/2014/main" id="{E0206D3A-915A-1D4F-A0CC-8B5381FED5FE}"/>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4" name="Text Placeholder 3">
            <a:extLst>
              <a:ext uri="{FF2B5EF4-FFF2-40B4-BE49-F238E27FC236}">
                <a16:creationId xmlns:a16="http://schemas.microsoft.com/office/drawing/2014/main" id="{4C96ED74-4B26-D449-96A3-FCA18F237414}"/>
              </a:ext>
            </a:extLst>
          </p:cNvPr>
          <p:cNvSpPr>
            <a:spLocks noGrp="1"/>
          </p:cNvSpPr>
          <p:nvPr>
            <p:ph type="body" sz="quarter" idx="12"/>
          </p:nvPr>
        </p:nvSpPr>
        <p:spPr>
          <a:xfrm>
            <a:off x="442800" y="1745550"/>
            <a:ext cx="4023000" cy="2747250"/>
          </a:xfrm>
        </p:spPr>
        <p:txBody>
          <a:bodyPr/>
          <a:lstStyle/>
          <a:p>
            <a:r>
              <a:rPr lang="en-US" dirty="0"/>
              <a:t>Map of the old and recent study</a:t>
            </a:r>
          </a:p>
        </p:txBody>
      </p:sp>
      <p:sp>
        <p:nvSpPr>
          <p:cNvPr id="5" name="Title 4">
            <a:extLst>
              <a:ext uri="{FF2B5EF4-FFF2-40B4-BE49-F238E27FC236}">
                <a16:creationId xmlns:a16="http://schemas.microsoft.com/office/drawing/2014/main" id="{85EAE097-CBA0-5D40-B272-0AD440EFF664}"/>
              </a:ext>
            </a:extLst>
          </p:cNvPr>
          <p:cNvSpPr>
            <a:spLocks noGrp="1"/>
          </p:cNvSpPr>
          <p:nvPr>
            <p:ph type="title"/>
          </p:nvPr>
        </p:nvSpPr>
        <p:spPr/>
        <p:txBody>
          <a:bodyPr/>
          <a:lstStyle/>
          <a:p>
            <a:r>
              <a:rPr lang="en-US" dirty="0"/>
              <a:t>List of regional opportunities</a:t>
            </a:r>
          </a:p>
        </p:txBody>
      </p:sp>
      <p:sp>
        <p:nvSpPr>
          <p:cNvPr id="7" name="AutoShape 2" descr="image002.png">
            <a:extLst>
              <a:ext uri="{FF2B5EF4-FFF2-40B4-BE49-F238E27FC236}">
                <a16:creationId xmlns:a16="http://schemas.microsoft.com/office/drawing/2014/main" id="{1DD6FEDA-4A9C-5548-966B-E4D5E33B4510}"/>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0707DEE1-493A-8348-81A8-A3A3A95E87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737" y="1544161"/>
            <a:ext cx="6310302" cy="3079589"/>
          </a:xfrm>
          <a:prstGeom prst="rect">
            <a:avLst/>
          </a:prstGeom>
        </p:spPr>
      </p:pic>
      <p:pic>
        <p:nvPicPr>
          <p:cNvPr id="9" name="Picture 8">
            <a:extLst>
              <a:ext uri="{FF2B5EF4-FFF2-40B4-BE49-F238E27FC236}">
                <a16:creationId xmlns:a16="http://schemas.microsoft.com/office/drawing/2014/main" id="{7CA6CF8F-700D-2D4B-A0DC-428CEC99DE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3779" y="1496314"/>
            <a:ext cx="2341000" cy="1517650"/>
          </a:xfrm>
          <a:prstGeom prst="rect">
            <a:avLst/>
          </a:prstGeom>
        </p:spPr>
      </p:pic>
      <p:pic>
        <p:nvPicPr>
          <p:cNvPr id="10" name="Picture 9">
            <a:extLst>
              <a:ext uri="{FF2B5EF4-FFF2-40B4-BE49-F238E27FC236}">
                <a16:creationId xmlns:a16="http://schemas.microsoft.com/office/drawing/2014/main" id="{9C03CE81-3DFD-BB47-8EE4-2C1225CF1B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93779" y="2991379"/>
            <a:ext cx="2341000" cy="409845"/>
          </a:xfrm>
          <a:prstGeom prst="rect">
            <a:avLst/>
          </a:prstGeom>
        </p:spPr>
      </p:pic>
      <p:sp>
        <p:nvSpPr>
          <p:cNvPr id="11" name="Textfeld 1">
            <a:extLst>
              <a:ext uri="{FF2B5EF4-FFF2-40B4-BE49-F238E27FC236}">
                <a16:creationId xmlns:a16="http://schemas.microsoft.com/office/drawing/2014/main" id="{3D431C40-3142-0E4A-97FA-33CA5F18F945}"/>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FCC Week 2022 / 1</a:t>
            </a:r>
            <a:r>
              <a:rPr lang="en-US" sz="900" baseline="30000" dirty="0">
                <a:solidFill>
                  <a:schemeClr val="bg1"/>
                </a:solidFill>
              </a:rPr>
              <a:t>st</a:t>
            </a:r>
            <a:r>
              <a:rPr lang="en-US" sz="900" dirty="0">
                <a:solidFill>
                  <a:schemeClr val="bg1"/>
                </a:solidFill>
              </a:rPr>
              <a:t> June 2022 </a:t>
            </a:r>
          </a:p>
        </p:txBody>
      </p:sp>
      <p:sp>
        <p:nvSpPr>
          <p:cNvPr id="12" name="Textfeld 8">
            <a:extLst>
              <a:ext uri="{FF2B5EF4-FFF2-40B4-BE49-F238E27FC236}">
                <a16:creationId xmlns:a16="http://schemas.microsoft.com/office/drawing/2014/main" id="{C78A86AF-1E2D-9046-B20E-96044169AEE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Luisa ULRICI - CERN</a:t>
            </a:r>
            <a:endParaRPr lang="de-AT" sz="900" dirty="0">
              <a:solidFill>
                <a:schemeClr val="bg1"/>
              </a:solidFill>
            </a:endParaRPr>
          </a:p>
        </p:txBody>
      </p:sp>
      <p:sp>
        <p:nvSpPr>
          <p:cNvPr id="6" name="Rectangle 5">
            <a:extLst>
              <a:ext uri="{FF2B5EF4-FFF2-40B4-BE49-F238E27FC236}">
                <a16:creationId xmlns:a16="http://schemas.microsoft.com/office/drawing/2014/main" id="{6ED5A897-A8CD-0B43-A1CB-875F1E6DD1DE}"/>
              </a:ext>
            </a:extLst>
          </p:cNvPr>
          <p:cNvSpPr/>
          <p:nvPr/>
        </p:nvSpPr>
        <p:spPr>
          <a:xfrm>
            <a:off x="6693779" y="3401224"/>
            <a:ext cx="2341000" cy="13383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1444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9"/>
                                        </p:tgtEl>
                                        <p:attrNameLst>
                                          <p:attrName>style.opacity</p:attrName>
                                        </p:attrNameLst>
                                      </p:cBhvr>
                                      <p:to>
                                        <p:strVal val="0"/>
                                      </p:to>
                                    </p:set>
                                    <p:animEffect filter="image" prLst="opacity: 0">
                                      <p:cBhvr rctx="IE">
                                        <p:cTn id="7" dur="indefinite"/>
                                        <p:tgtEl>
                                          <p:spTgt spid="9"/>
                                        </p:tgtEl>
                                      </p:cBhvr>
                                    </p:animEffect>
                                  </p:childTnLst>
                                </p:cTn>
                              </p:par>
                              <p:par>
                                <p:cTn id="8" presetID="9" presetClass="emph" presetSubtype="0" nodeType="withEffect">
                                  <p:stCondLst>
                                    <p:cond delay="0"/>
                                  </p:stCondLst>
                                  <p:childTnLst>
                                    <p:set>
                                      <p:cBhvr>
                                        <p:cTn id="9" dur="indefinite"/>
                                        <p:tgtEl>
                                          <p:spTgt spid="10"/>
                                        </p:tgtEl>
                                        <p:attrNameLst>
                                          <p:attrName>style.opacity</p:attrName>
                                        </p:attrNameLst>
                                      </p:cBhvr>
                                      <p:to>
                                        <p:strVal val="0"/>
                                      </p:to>
                                    </p:set>
                                    <p:animEffect filter="image" prLst="opacity: 0">
                                      <p:cBhvr rctx="IE">
                                        <p:cTn id="10" dur="indefinite"/>
                                        <p:tgtEl>
                                          <p:spTgt spid="10"/>
                                        </p:tgtEl>
                                      </p:cBhvr>
                                    </p:animEffect>
                                  </p:childTnLst>
                                </p:cTn>
                              </p:par>
                              <p:par>
                                <p:cTn id="11" presetID="9" presetClass="emph" presetSubtype="0" grpId="0" nodeType="withEffect">
                                  <p:stCondLst>
                                    <p:cond delay="0"/>
                                  </p:stCondLst>
                                  <p:childTnLst>
                                    <p:set>
                                      <p:cBhvr>
                                        <p:cTn id="12" dur="indefinite"/>
                                        <p:tgtEl>
                                          <p:spTgt spid="6"/>
                                        </p:tgtEl>
                                        <p:attrNameLst>
                                          <p:attrName>style.opacity</p:attrName>
                                        </p:attrNameLst>
                                      </p:cBhvr>
                                      <p:to>
                                        <p:strVal val="0"/>
                                      </p:to>
                                    </p:set>
                                    <p:animEffect filter="image" prLst="opacity: 0">
                                      <p:cBhvr rctx="IE">
                                        <p:cTn id="13" dur="indefinite"/>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4215</TotalTime>
  <Words>1474</Words>
  <Application>Microsoft Macintosh PowerPoint</Application>
  <PresentationFormat>On-screen Show (16:9)</PresentationFormat>
  <Paragraphs>254</Paragraphs>
  <Slides>16</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16</vt:i4>
      </vt:variant>
    </vt:vector>
  </HeadingPairs>
  <TitlesOfParts>
    <vt:vector size="24" baseType="lpstr">
      <vt:lpstr>Arial</vt:lpstr>
      <vt:lpstr>Arial</vt:lpstr>
      <vt:lpstr>Calibri</vt:lpstr>
      <vt:lpstr>Times New Roman</vt:lpstr>
      <vt:lpstr>Wingdings</vt:lpstr>
      <vt:lpstr>Introslides</vt:lpstr>
      <vt:lpstr>Titleslides, Conclusion</vt:lpstr>
      <vt:lpstr>Content Slides - Deep Blue</vt:lpstr>
      <vt:lpstr>  Progress oF the Excavated materials management CONCEPT</vt:lpstr>
      <vt:lpstr>Table of contents</vt:lpstr>
      <vt:lpstr>Contributors to the deliverable D3.4:</vt:lpstr>
      <vt:lpstr>Excavation material quantities</vt:lpstr>
      <vt:lpstr>Description of deliverable D3.4 Preliminary excavation materials management plan</vt:lpstr>
      <vt:lpstr>Content</vt:lpstr>
      <vt:lpstr>Content</vt:lpstr>
      <vt:lpstr>Progress report I</vt:lpstr>
      <vt:lpstr>List of regional opportunities</vt:lpstr>
      <vt:lpstr>Progress report II</vt:lpstr>
      <vt:lpstr>Relevant aspects for matex logistics</vt:lpstr>
      <vt:lpstr>Progress report III</vt:lpstr>
      <vt:lpstr>“Mining the future®”</vt:lpstr>
      <vt:lpstr>Schedule</vt:lpstr>
      <vt:lpstr>Conclusion</vt:lpstr>
      <vt:lpstr>Thank you  for your attention.  This project has received funding from the European Union's Horizon 2020 research and innovation programme under the European Union's Horizon 2020 research and innovation programme under grant agreement No 951754.</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Microsoft Office User</cp:lastModifiedBy>
  <cp:revision>89</cp:revision>
  <cp:lastPrinted>2022-05-25T12:27:32Z</cp:lastPrinted>
  <dcterms:created xsi:type="dcterms:W3CDTF">2020-10-27T09:23:42Z</dcterms:created>
  <dcterms:modified xsi:type="dcterms:W3CDTF">2022-06-01T09:11:03Z</dcterms:modified>
</cp:coreProperties>
</file>