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4"/>
  </p:notesMasterIdLst>
  <p:handoutMasterIdLst>
    <p:handoutMasterId r:id="rId25"/>
  </p:handoutMasterIdLst>
  <p:sldIdLst>
    <p:sldId id="263" r:id="rId4"/>
    <p:sldId id="422" r:id="rId5"/>
    <p:sldId id="439" r:id="rId6"/>
    <p:sldId id="440" r:id="rId7"/>
    <p:sldId id="441" r:id="rId8"/>
    <p:sldId id="421" r:id="rId9"/>
    <p:sldId id="437" r:id="rId10"/>
    <p:sldId id="443" r:id="rId11"/>
    <p:sldId id="423" r:id="rId12"/>
    <p:sldId id="424" r:id="rId13"/>
    <p:sldId id="425" r:id="rId14"/>
    <p:sldId id="436" r:id="rId15"/>
    <p:sldId id="429" r:id="rId16"/>
    <p:sldId id="438" r:id="rId17"/>
    <p:sldId id="426" r:id="rId18"/>
    <p:sldId id="445" r:id="rId19"/>
    <p:sldId id="446" r:id="rId20"/>
    <p:sldId id="410" r:id="rId21"/>
    <p:sldId id="420" r:id="rId22"/>
    <p:sldId id="444" r:id="rId23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422"/>
            <p14:sldId id="439"/>
            <p14:sldId id="440"/>
            <p14:sldId id="441"/>
            <p14:sldId id="421"/>
            <p14:sldId id="437"/>
            <p14:sldId id="443"/>
            <p14:sldId id="423"/>
            <p14:sldId id="424"/>
            <p14:sldId id="425"/>
            <p14:sldId id="436"/>
            <p14:sldId id="429"/>
            <p14:sldId id="438"/>
            <p14:sldId id="426"/>
            <p14:sldId id="445"/>
            <p14:sldId id="446"/>
            <p14:sldId id="410"/>
            <p14:sldId id="420"/>
            <p14:sldId id="44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4D4D4D"/>
    <a:srgbClr val="E2AC00"/>
    <a:srgbClr val="D4BEF7"/>
    <a:srgbClr val="FF9933"/>
    <a:srgbClr val="FF66CC"/>
    <a:srgbClr val="A9ED11"/>
    <a:srgbClr val="33CCFF"/>
    <a:srgbClr val="DFDFDF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3" autoAdjust="0"/>
    <p:restoredTop sz="94633" autoAdjust="0"/>
  </p:normalViewPr>
  <p:slideViewPr>
    <p:cSldViewPr snapToGrid="0">
      <p:cViewPr varScale="1">
        <p:scale>
          <a:sx n="110" d="100"/>
          <a:sy n="110" d="100"/>
        </p:scale>
        <p:origin x="53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549" y="2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23EF6-A85E-4740-89B9-206BC84EA55C}" type="datetimeFigureOut">
              <a:rPr lang="fr-FR" smtClean="0"/>
              <a:t>29/05/2022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5C8C-D421-4647-8365-6AF1850726B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29.05.2022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6694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95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0355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5990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1312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80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745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8539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2987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7117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1904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793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6C924F29-6AD4-4D03-A74A-FB515EA24FF8}"/>
              </a:ext>
            </a:extLst>
          </p:cNvPr>
          <p:cNvSpPr txBox="1"/>
          <p:nvPr userDrawn="1"/>
        </p:nvSpPr>
        <p:spPr>
          <a:xfrm>
            <a:off x="4687200" y="84395"/>
            <a:ext cx="377323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31/05/2022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 Week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8269" y="608407"/>
            <a:ext cx="7134193" cy="17907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800" dirty="0" smtClean="0"/>
              <a:t>Baseline and </a:t>
            </a:r>
            <a:r>
              <a:rPr lang="en-US" sz="4800" dirty="0"/>
              <a:t>O</a:t>
            </a:r>
            <a:r>
              <a:rPr lang="en-US" sz="4800" dirty="0" smtClean="0"/>
              <a:t>ptions for </a:t>
            </a:r>
            <a:r>
              <a:rPr lang="en-US" sz="4800" dirty="0" err="1" smtClean="0"/>
              <a:t>FCCee</a:t>
            </a:r>
            <a:r>
              <a:rPr lang="en-US" sz="4800" dirty="0" smtClean="0"/>
              <a:t> SRF Cavities</a:t>
            </a:r>
            <a:endParaRPr lang="en-US" sz="48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341125" y="2560210"/>
            <a:ext cx="6582112" cy="2113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 smtClean="0"/>
              <a:t>Franck Peauger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on behalf of the FCC </a:t>
            </a:r>
            <a:r>
              <a:rPr lang="en-US" sz="1800" dirty="0" smtClean="0"/>
              <a:t>RF </a:t>
            </a:r>
            <a:r>
              <a:rPr lang="en-US" sz="1800" dirty="0" smtClean="0"/>
              <a:t>team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FCC Week 2022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31-05-22</a:t>
            </a: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/>
              <a:t>2</a:t>
            </a:r>
            <a:r>
              <a:rPr lang="en-US" sz="2800" dirty="0" smtClean="0"/>
              <a:t>-cell 400 MHz for W, H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9" y="1669002"/>
            <a:ext cx="5487590" cy="33172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err="1" smtClean="0"/>
              <a:t>Nb</a:t>
            </a:r>
            <a:r>
              <a:rPr lang="en-US" sz="1600" b="0" dirty="0" smtClean="0"/>
              <a:t>/Cu </a:t>
            </a:r>
            <a:r>
              <a:rPr lang="en-US" sz="1600" b="0" dirty="0"/>
              <a:t>technology, 4.5 </a:t>
            </a:r>
            <a:r>
              <a:rPr lang="en-US" sz="1600" b="0" dirty="0" smtClean="0"/>
              <a:t>K</a:t>
            </a:r>
            <a:endParaRPr lang="en-US" sz="1600" b="0" dirty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/>
              <a:t>	</a:t>
            </a: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12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3e9, P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450 kW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fr-CH" sz="1600" b="0" dirty="0" err="1" smtClean="0"/>
              <a:t>Same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damping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strategy</a:t>
            </a:r>
            <a:r>
              <a:rPr lang="fr-CH" sz="1600" b="0" dirty="0" smtClean="0"/>
              <a:t> as for Z                                (no longitudinal HOM, 4 </a:t>
            </a:r>
            <a:r>
              <a:rPr lang="fr-CH" sz="1600" b="0" dirty="0" err="1" smtClean="0"/>
              <a:t>hook</a:t>
            </a:r>
            <a:r>
              <a:rPr lang="fr-CH" sz="1600" b="0" dirty="0" smtClean="0"/>
              <a:t>-type </a:t>
            </a:r>
            <a:r>
              <a:rPr lang="fr-CH" sz="1600" b="0" dirty="0" err="1" smtClean="0"/>
              <a:t>couplers</a:t>
            </a:r>
            <a:r>
              <a:rPr lang="fr-CH" sz="1600" b="0" dirty="0" smtClean="0"/>
              <a:t>)</a:t>
            </a:r>
            <a:endParaRPr lang="en-US" sz="1600" b="0" dirty="0" smtClean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fr-CH" sz="1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transv</a:t>
            </a:r>
            <a:r>
              <a:rPr lang="fr-CH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. max  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~ 60 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fr-CH" sz="1800" dirty="0">
                <a:latin typeface="Symbol" panose="05050102010706020507" pitchFamily="18" charset="2"/>
                <a:cs typeface="Arial" panose="020B0604020202020204" pitchFamily="34" charset="0"/>
              </a:rPr>
              <a:t>W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  <a:endParaRPr lang="en-US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air of blue headphones&#10;&#10;Description automatically generated with medium confidence">
            <a:extLst>
              <a:ext uri="{FF2B5EF4-FFF2-40B4-BE49-F238E27FC236}">
                <a16:creationId xmlns:a16="http://schemas.microsoft.com/office/drawing/2014/main" id="{23AFF18E-4997-4E1F-BB51-B3C8CEDAA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328" y="520369"/>
            <a:ext cx="3327274" cy="16099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545" y="2475755"/>
            <a:ext cx="3395369" cy="25434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23965"/>
          <a:stretch/>
        </p:blipFill>
        <p:spPr>
          <a:xfrm>
            <a:off x="7994362" y="1487800"/>
            <a:ext cx="1008962" cy="9247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9149" y="453000"/>
            <a:ext cx="169563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</a:t>
            </a:r>
            <a:r>
              <a:rPr lang="en-GB" sz="900" dirty="0" smtClean="0"/>
              <a:t>Udongwo (Rostock Univ.)</a:t>
            </a:r>
          </a:p>
          <a:p>
            <a:pPr algn="ctr"/>
            <a:r>
              <a:rPr lang="en-GB" sz="900" dirty="0" smtClean="0"/>
              <a:t>Supervised by R. Calaga 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8383027" y="1365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1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1227" y="136794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2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12287" y="1365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solidFill>
                  <a:srgbClr val="00B0F0"/>
                </a:solidFill>
              </a:rPr>
              <a:t>3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1707" y="2254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solidFill>
                  <a:srgbClr val="00B0F0"/>
                </a:solidFill>
              </a:rPr>
              <a:t>4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42767" y="225186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5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35827" y="2440564"/>
            <a:ext cx="3352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RF transmission FPC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→ HOM couplers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335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5-cell 800 MHz for </a:t>
            </a:r>
            <a:r>
              <a:rPr lang="en-US" sz="2800" dirty="0" err="1" smtClean="0"/>
              <a:t>ttb</a:t>
            </a:r>
            <a:r>
              <a:rPr lang="en-US" sz="2800" dirty="0" smtClean="0"/>
              <a:t> and booster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8" y="1218838"/>
            <a:ext cx="6034092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Bulk </a:t>
            </a:r>
            <a:r>
              <a:rPr lang="en-US" sz="1600" b="0" dirty="0" err="1" smtClean="0"/>
              <a:t>Nb</a:t>
            </a:r>
            <a:r>
              <a:rPr lang="en-US" sz="1600" b="0" dirty="0" smtClean="0"/>
              <a:t>, 2 K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Similar to SNS, SPL, ESS high beta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High accelerating gradient and high Q0 are required</a:t>
            </a:r>
          </a:p>
          <a:p>
            <a:pPr lvl="2">
              <a:lnSpc>
                <a:spcPct val="100000"/>
              </a:lnSpc>
              <a:spcBef>
                <a:spcPts val="2400"/>
              </a:spcBef>
            </a:pP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25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2e10, </a:t>
            </a:r>
            <a:r>
              <a:rPr lang="en-US" sz="1800" b="1" dirty="0"/>
              <a:t>P</a:t>
            </a:r>
            <a:r>
              <a:rPr lang="en-US" sz="1800" b="1" baseline="-25000" dirty="0"/>
              <a:t>RF</a:t>
            </a:r>
            <a:r>
              <a:rPr lang="en-US" sz="1800" b="1" dirty="0"/>
              <a:t> = </a:t>
            </a:r>
            <a:r>
              <a:rPr lang="en-US" sz="1800" b="1" dirty="0" smtClean="0"/>
              <a:t>200 </a:t>
            </a:r>
            <a:r>
              <a:rPr lang="en-US" sz="1800" b="1" dirty="0"/>
              <a:t>kW</a:t>
            </a:r>
            <a:endParaRPr lang="en-US" sz="1800" b="1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HOMs damping with HOM couplers and rect. WG (TBC)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Bare simplified cavity (without ports) successfully built and tested at JLAB in 2018</a:t>
            </a:r>
          </a:p>
        </p:txBody>
      </p:sp>
      <p:pic>
        <p:nvPicPr>
          <p:cNvPr id="7" name="Picture 6" descr="A picture containing gear&#10;&#10;Description automatically generated">
            <a:extLst>
              <a:ext uri="{FF2B5EF4-FFF2-40B4-BE49-F238E27FC236}">
                <a16:creationId xmlns:a16="http://schemas.microsoft.com/office/drawing/2014/main" id="{4373FE82-423A-4A34-99A4-65B3DEE71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626" y="992964"/>
            <a:ext cx="3288441" cy="11644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31227" y="1745496"/>
            <a:ext cx="78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?</a:t>
            </a:r>
            <a:endParaRPr lang="en-US" sz="1400" dirty="0"/>
          </a:p>
        </p:txBody>
      </p:sp>
      <p:pic>
        <p:nvPicPr>
          <p:cNvPr id="4098" name="Picture 1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82" y="2350168"/>
            <a:ext cx="2732349" cy="25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38110" y="4856817"/>
            <a:ext cx="203969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Table from S. Gorgi </a:t>
            </a:r>
            <a:r>
              <a:rPr lang="en-GB" sz="900" dirty="0" err="1" smtClean="0"/>
              <a:t>Zadeh’s</a:t>
            </a:r>
            <a:r>
              <a:rPr lang="en-GB" sz="900" dirty="0" smtClean="0"/>
              <a:t> thesis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2872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05368"/>
              </p:ext>
            </p:extLst>
          </p:nvPr>
        </p:nvGraphicFramePr>
        <p:xfrm>
          <a:off x="1061633" y="1046131"/>
          <a:ext cx="6974237" cy="4006302"/>
        </p:xfrm>
        <a:graphic>
          <a:graphicData uri="http://schemas.openxmlformats.org/drawingml/2006/table">
            <a:tbl>
              <a:tblPr/>
              <a:tblGrid>
                <a:gridCol w="945951">
                  <a:extLst>
                    <a:ext uri="{9D8B030D-6E8A-4147-A177-3AD203B41FA5}">
                      <a16:colId xmlns:a16="http://schemas.microsoft.com/office/drawing/2014/main" val="735610276"/>
                    </a:ext>
                  </a:extLst>
                </a:gridCol>
                <a:gridCol w="696564">
                  <a:extLst>
                    <a:ext uri="{9D8B030D-6E8A-4147-A177-3AD203B41FA5}">
                      <a16:colId xmlns:a16="http://schemas.microsoft.com/office/drawing/2014/main" val="559158370"/>
                    </a:ext>
                  </a:extLst>
                </a:gridCol>
                <a:gridCol w="627767">
                  <a:extLst>
                    <a:ext uri="{9D8B030D-6E8A-4147-A177-3AD203B41FA5}">
                      <a16:colId xmlns:a16="http://schemas.microsoft.com/office/drawing/2014/main" val="1697651270"/>
                    </a:ext>
                  </a:extLst>
                </a:gridCol>
                <a:gridCol w="730963">
                  <a:extLst>
                    <a:ext uri="{9D8B030D-6E8A-4147-A177-3AD203B41FA5}">
                      <a16:colId xmlns:a16="http://schemas.microsoft.com/office/drawing/2014/main" val="682985382"/>
                    </a:ext>
                  </a:extLst>
                </a:gridCol>
                <a:gridCol w="653566">
                  <a:extLst>
                    <a:ext uri="{9D8B030D-6E8A-4147-A177-3AD203B41FA5}">
                      <a16:colId xmlns:a16="http://schemas.microsoft.com/office/drawing/2014/main" val="2316851602"/>
                    </a:ext>
                  </a:extLst>
                </a:gridCol>
                <a:gridCol w="679364">
                  <a:extLst>
                    <a:ext uri="{9D8B030D-6E8A-4147-A177-3AD203B41FA5}">
                      <a16:colId xmlns:a16="http://schemas.microsoft.com/office/drawing/2014/main" val="2351787331"/>
                    </a:ext>
                  </a:extLst>
                </a:gridCol>
                <a:gridCol w="739561">
                  <a:extLst>
                    <a:ext uri="{9D8B030D-6E8A-4147-A177-3AD203B41FA5}">
                      <a16:colId xmlns:a16="http://schemas.microsoft.com/office/drawing/2014/main" val="1629655140"/>
                    </a:ext>
                  </a:extLst>
                </a:gridCol>
                <a:gridCol w="610568">
                  <a:extLst>
                    <a:ext uri="{9D8B030D-6E8A-4147-A177-3AD203B41FA5}">
                      <a16:colId xmlns:a16="http://schemas.microsoft.com/office/drawing/2014/main" val="3881111443"/>
                    </a:ext>
                  </a:extLst>
                </a:gridCol>
                <a:gridCol w="653566">
                  <a:extLst>
                    <a:ext uri="{9D8B030D-6E8A-4147-A177-3AD203B41FA5}">
                      <a16:colId xmlns:a16="http://schemas.microsoft.com/office/drawing/2014/main" val="720009007"/>
                    </a:ext>
                  </a:extLst>
                </a:gridCol>
                <a:gridCol w="636367">
                  <a:extLst>
                    <a:ext uri="{9D8B030D-6E8A-4147-A177-3AD203B41FA5}">
                      <a16:colId xmlns:a16="http://schemas.microsoft.com/office/drawing/2014/main" val="1454881769"/>
                    </a:ext>
                  </a:extLst>
                </a:gridCol>
              </a:tblGrid>
              <a:tr h="156025"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24th May 2022</a:t>
                      </a:r>
                    </a:p>
                  </a:txBody>
                  <a:tcPr marL="3452" marR="3452" marT="34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859497"/>
                  </a:ext>
                </a:extLst>
              </a:tr>
              <a:tr h="201323">
                <a:tc>
                  <a:txBody>
                    <a:bodyPr/>
                    <a:lstStyle/>
                    <a:p>
                      <a:pPr algn="ctr" fontAlgn="t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52" marR="3452" marT="34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597188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[MHz]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57532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9190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11670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68530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[MV/m]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5.72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11.91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24.26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25.45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24.52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25.11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807994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cell / cav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83665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Vcavity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5.83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22.73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8.86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23.85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8.86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22.98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23.53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069528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693761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584275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03600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28179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 losses/cav [W]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35571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 losses/cav [W]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46295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6.6E+04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3.2E+05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1.2E+07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8.3E+06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4.9E+06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5.3E+07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72758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8.939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4.393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0.430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0.115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0.025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51554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 [kW]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38042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rhob [m]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6291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76898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03661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594244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640180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Lacc [m]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0.375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138131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#cav/CM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74346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R/Q [ohm]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152.8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365358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 [ohm]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196.20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228610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2.0E+10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2.0E+10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2.0E+10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2.0E+10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2.0E+10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26925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Ep/Eacc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1.90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9130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Bp/Eacc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072110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 [MV/m]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10.86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12.45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24.42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48.52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50.91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49.05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51949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 [mT]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23.44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26.15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76.12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101.89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75.52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106.90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75.52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103.00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105.48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186024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design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909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727" y="501600"/>
            <a:ext cx="8263350" cy="553790"/>
          </a:xfrm>
        </p:spPr>
        <p:txBody>
          <a:bodyPr/>
          <a:lstStyle/>
          <a:p>
            <a:r>
              <a:rPr lang="en-US" sz="2800" dirty="0" smtClean="0"/>
              <a:t>RF parameters with cavity design choices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077133" y="3789336"/>
            <a:ext cx="6974014" cy="1283099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2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"/>
          <a:stretch/>
        </p:blipFill>
        <p:spPr>
          <a:xfrm>
            <a:off x="4444532" y="1137804"/>
            <a:ext cx="4602486" cy="375320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76" y="569562"/>
            <a:ext cx="8989524" cy="553790"/>
          </a:xfrm>
        </p:spPr>
        <p:txBody>
          <a:bodyPr/>
          <a:lstStyle/>
          <a:p>
            <a:r>
              <a:rPr lang="en-US" sz="2800" dirty="0" err="1"/>
              <a:t>Nb</a:t>
            </a:r>
            <a:r>
              <a:rPr lang="en-US" sz="2800" dirty="0"/>
              <a:t>/Cu </a:t>
            </a:r>
            <a:r>
              <a:rPr lang="en-US" sz="2800" dirty="0" smtClean="0"/>
              <a:t>technology: high </a:t>
            </a:r>
            <a:r>
              <a:rPr lang="en-US" sz="2800" dirty="0" smtClean="0"/>
              <a:t>gradient / high </a:t>
            </a:r>
            <a:r>
              <a:rPr lang="en-US" sz="2800" dirty="0" smtClean="0"/>
              <a:t>Q0 </a:t>
            </a:r>
            <a:r>
              <a:rPr lang="en-US" sz="2800" dirty="0" smtClean="0"/>
              <a:t>challenges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9" y="1447800"/>
            <a:ext cx="4618281" cy="336082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/>
              <a:t>Significant </a:t>
            </a:r>
            <a:r>
              <a:rPr lang="en-US" sz="1600" dirty="0" smtClean="0"/>
              <a:t>improvement of </a:t>
            </a:r>
            <a:r>
              <a:rPr lang="en-US" sz="1600" dirty="0" err="1" smtClean="0"/>
              <a:t>Eacc</a:t>
            </a:r>
            <a:r>
              <a:rPr lang="en-US" sz="1600" dirty="0" smtClean="0"/>
              <a:t> </a:t>
            </a:r>
            <a:r>
              <a:rPr lang="en-US" sz="1600" b="0" dirty="0" smtClean="0"/>
              <a:t>and    </a:t>
            </a:r>
            <a:r>
              <a:rPr lang="en-US" sz="1600" dirty="0" smtClean="0"/>
              <a:t>reduction</a:t>
            </a:r>
            <a:r>
              <a:rPr lang="en-US" sz="1600" b="0" dirty="0" smtClean="0"/>
              <a:t> </a:t>
            </a:r>
            <a:r>
              <a:rPr lang="en-US" sz="1600" dirty="0" smtClean="0"/>
              <a:t>Q0 slope </a:t>
            </a:r>
            <a:r>
              <a:rPr lang="en-US" sz="1600" b="0" dirty="0" smtClean="0"/>
              <a:t>shall be achieved for </a:t>
            </a:r>
            <a:r>
              <a:rPr lang="en-US" sz="1600" b="0" dirty="0" err="1" smtClean="0"/>
              <a:t>FCCee</a:t>
            </a:r>
            <a:r>
              <a:rPr lang="en-US" sz="1600" b="0" dirty="0" smtClean="0"/>
              <a:t> cavities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600" b="0" dirty="0" smtClean="0"/>
              <a:t>Internal welding of copper hall cells </a:t>
            </a:r>
            <a:r>
              <a:rPr lang="en-US" sz="1600" b="0" dirty="0" smtClean="0"/>
              <a:t>or seamless cavity </a:t>
            </a:r>
            <a:endParaRPr lang="en-US" sz="1600" b="0" dirty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600" b="0" dirty="0" err="1" smtClean="0"/>
              <a:t>Electropolishing</a:t>
            </a:r>
            <a:r>
              <a:rPr lang="en-US" sz="1600" b="0" dirty="0" smtClean="0"/>
              <a:t> of the copper cavity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600" b="0" dirty="0" smtClean="0"/>
              <a:t>Highly performant niobium coating</a:t>
            </a:r>
            <a:r>
              <a:rPr lang="en-US" sz="1600" b="0" dirty="0"/>
              <a:t> </a:t>
            </a:r>
            <a:r>
              <a:rPr lang="en-US" sz="1600" b="0" dirty="0" smtClean="0"/>
              <a:t>(HIPIMS)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600" b="0" dirty="0"/>
              <a:t>A</a:t>
            </a:r>
            <a:r>
              <a:rPr lang="en-US" sz="1600" b="0" dirty="0" smtClean="0"/>
              <a:t>pplication of modern surface preparation and clean room procedures to reach high gradients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8388926" y="2798617"/>
            <a:ext cx="207818" cy="1801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5-Point Star 7"/>
          <p:cNvSpPr/>
          <p:nvPr/>
        </p:nvSpPr>
        <p:spPr>
          <a:xfrm>
            <a:off x="6532418" y="2805545"/>
            <a:ext cx="207818" cy="1801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296889" y="2313709"/>
            <a:ext cx="1025237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Z (1-cell)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07036" y="2334490"/>
            <a:ext cx="1336964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W,H (2-cell)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8107" t="6484" r="11252" b="8349"/>
          <a:stretch/>
        </p:blipFill>
        <p:spPr>
          <a:xfrm>
            <a:off x="5199606" y="3437021"/>
            <a:ext cx="1342218" cy="9364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44387" y="1305184"/>
            <a:ext cx="3352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New LHC spare cavities performances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7072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1" r="8157"/>
          <a:stretch/>
        </p:blipFill>
        <p:spPr>
          <a:xfrm>
            <a:off x="3714938" y="1239864"/>
            <a:ext cx="5374818" cy="390363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13" name="Flowchart: Alternate Process 12"/>
          <p:cNvSpPr/>
          <p:nvPr/>
        </p:nvSpPr>
        <p:spPr>
          <a:xfrm>
            <a:off x="6687079" y="3074193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owchart: Alternate Process 13"/>
          <p:cNvSpPr/>
          <p:nvPr/>
        </p:nvSpPr>
        <p:spPr>
          <a:xfrm>
            <a:off x="6828190" y="3390282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owchart: Alternate Process 14"/>
          <p:cNvSpPr/>
          <p:nvPr/>
        </p:nvSpPr>
        <p:spPr>
          <a:xfrm>
            <a:off x="7625204" y="4385236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owchart: Alternate Process 16"/>
          <p:cNvSpPr/>
          <p:nvPr/>
        </p:nvSpPr>
        <p:spPr>
          <a:xfrm>
            <a:off x="7363743" y="3873190"/>
            <a:ext cx="146304" cy="142406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Power requirements for RF Couplers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9" y="1218838"/>
            <a:ext cx="3541044" cy="351589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dirty="0" smtClean="0"/>
              <a:t>CW operation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u="sng" dirty="0" smtClean="0"/>
              <a:t>Fundamental Power Couplers: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900 kW - 400 MHz fixed couplers for single cell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450 kW - 400 MHz </a:t>
            </a:r>
            <a:r>
              <a:rPr lang="en-US" b="0" u="sng" dirty="0" smtClean="0"/>
              <a:t>variable</a:t>
            </a:r>
            <a:r>
              <a:rPr lang="en-US" b="0" dirty="0" smtClean="0"/>
              <a:t> couplers for 2-cell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200 kW - 800 MHz fixed couplers for 5-cell cavities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endParaRPr lang="en-US" b="0" dirty="0"/>
          </a:p>
        </p:txBody>
      </p:sp>
      <p:sp>
        <p:nvSpPr>
          <p:cNvPr id="16" name="Flowchart: Alternate Process 15"/>
          <p:cNvSpPr/>
          <p:nvPr/>
        </p:nvSpPr>
        <p:spPr>
          <a:xfrm>
            <a:off x="5267905" y="1619540"/>
            <a:ext cx="146304" cy="142406"/>
          </a:xfrm>
          <a:prstGeom prst="flowChartAlternateProcess">
            <a:avLst/>
          </a:prstGeom>
          <a:solidFill>
            <a:srgbClr val="E2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owchart: Alternate Process 9"/>
          <p:cNvSpPr/>
          <p:nvPr/>
        </p:nvSpPr>
        <p:spPr>
          <a:xfrm>
            <a:off x="211522" y="2385806"/>
            <a:ext cx="146304" cy="142406"/>
          </a:xfrm>
          <a:prstGeom prst="flowChartAlternateProcess">
            <a:avLst/>
          </a:prstGeom>
          <a:solidFill>
            <a:srgbClr val="E2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owchart: Alternate Process 11"/>
          <p:cNvSpPr/>
          <p:nvPr/>
        </p:nvSpPr>
        <p:spPr>
          <a:xfrm>
            <a:off x="211522" y="3070785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owchart: Alternate Process 17"/>
          <p:cNvSpPr/>
          <p:nvPr/>
        </p:nvSpPr>
        <p:spPr>
          <a:xfrm>
            <a:off x="211522" y="3829343"/>
            <a:ext cx="146304" cy="142406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763" y="4495800"/>
            <a:ext cx="3920837" cy="3602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u="sng" dirty="0" smtClean="0"/>
              <a:t>HOM couplers: </a:t>
            </a:r>
            <a:r>
              <a:rPr lang="en-US" b="0" dirty="0" smtClean="0"/>
              <a:t>~ 1 kW per coupler at 400 MHz</a:t>
            </a:r>
          </a:p>
        </p:txBody>
      </p:sp>
    </p:spTree>
    <p:extLst>
      <p:ext uri="{BB962C8B-B14F-4D97-AF65-F5344CB8AC3E}">
        <p14:creationId xmlns:p14="http://schemas.microsoft.com/office/powerpoint/2010/main" val="19516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D378623-831F-4EFB-A72D-02D08A130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226" y="1703918"/>
            <a:ext cx="3517347" cy="242612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SWELL 2-cell 600 MHz cavity for Z, W, H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914" y="1191128"/>
            <a:ext cx="6285322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Very interesting </a:t>
            </a:r>
            <a:r>
              <a:rPr lang="en-US" dirty="0"/>
              <a:t>alternative </a:t>
            </a:r>
            <a:r>
              <a:rPr lang="en-US" dirty="0" smtClean="0"/>
              <a:t>cavity option </a:t>
            </a:r>
            <a:r>
              <a:rPr lang="en-US" b="0" dirty="0" smtClean="0"/>
              <a:t>which would cover three machines (no need to remove </a:t>
            </a:r>
            <a:r>
              <a:rPr lang="en-US" b="0" dirty="0" err="1" smtClean="0"/>
              <a:t>cryomodules</a:t>
            </a:r>
            <a:r>
              <a:rPr lang="en-US" b="0" dirty="0" smtClean="0"/>
              <a:t> after operation at Z) </a:t>
            </a:r>
            <a:endParaRPr lang="en-US" b="0" dirty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Highly damped RF cavity for transverse HOMs thanks 4 waveguide slots and coaxial RF </a:t>
            </a:r>
            <a:r>
              <a:rPr lang="en-US" b="0" dirty="0" smtClean="0"/>
              <a:t>lines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dirty="0" smtClean="0"/>
              <a:t>	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12.5 </a:t>
            </a:r>
            <a:r>
              <a:rPr lang="en-US" dirty="0"/>
              <a:t>MV/m, </a:t>
            </a:r>
            <a:r>
              <a:rPr lang="en-US" dirty="0" smtClean="0"/>
              <a:t>P</a:t>
            </a:r>
            <a:r>
              <a:rPr lang="en-US" baseline="-25000" dirty="0" smtClean="0"/>
              <a:t>RF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600 kW per FPC</a:t>
            </a:r>
            <a:endParaRPr lang="en-US" b="0" dirty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Robust against </a:t>
            </a:r>
            <a:r>
              <a:rPr lang="en-US" b="0" dirty="0" err="1" smtClean="0"/>
              <a:t>microphonics</a:t>
            </a:r>
            <a:r>
              <a:rPr lang="en-US" b="0" dirty="0" smtClean="0"/>
              <a:t> and Lorentz forces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Innovative </a:t>
            </a:r>
            <a:r>
              <a:rPr lang="en-US" b="0" dirty="0" smtClean="0"/>
              <a:t>concept compatible with </a:t>
            </a:r>
            <a:r>
              <a:rPr lang="en-US" b="0" dirty="0" err="1" smtClean="0"/>
              <a:t>Nb</a:t>
            </a:r>
            <a:r>
              <a:rPr lang="en-US" b="0" dirty="0" smtClean="0"/>
              <a:t>/Cu </a:t>
            </a:r>
            <a:r>
              <a:rPr lang="en-US" b="0" dirty="0" smtClean="0"/>
              <a:t>technology</a:t>
            </a:r>
            <a:endParaRPr lang="en-US" b="0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Feasibility demonstration at 1.3 GHz planned in 2022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"/>
            <a:ext cx="900151" cy="9001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7865968" y="4198619"/>
            <a:ext cx="98847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I. Syratchev</a:t>
            </a:r>
          </a:p>
          <a:p>
            <a:pPr algn="ctr"/>
            <a:r>
              <a:rPr lang="en-GB" sz="900" dirty="0" smtClean="0"/>
              <a:t>F</a:t>
            </a:r>
            <a:r>
              <a:rPr lang="en-GB" sz="900" dirty="0"/>
              <a:t>. </a:t>
            </a:r>
            <a:r>
              <a:rPr lang="en-GB" sz="900" dirty="0" smtClean="0"/>
              <a:t>Peauger</a:t>
            </a:r>
          </a:p>
          <a:p>
            <a:pPr algn="ctr"/>
            <a:r>
              <a:rPr lang="en-GB" sz="900" dirty="0" smtClean="0"/>
              <a:t>O. Brunner</a:t>
            </a:r>
          </a:p>
          <a:p>
            <a:pPr algn="ctr"/>
            <a:r>
              <a:rPr lang="en-GB" sz="900" dirty="0" smtClean="0"/>
              <a:t>S</a:t>
            </a:r>
            <a:r>
              <a:rPr lang="en-GB" sz="900" dirty="0"/>
              <a:t>. Gorgi </a:t>
            </a:r>
            <a:r>
              <a:rPr lang="en-GB" sz="900" dirty="0" smtClean="0"/>
              <a:t>Zadeh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1999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3379"/>
            <a:ext cx="5046017" cy="27501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454" y="429117"/>
            <a:ext cx="8975687" cy="537491"/>
          </a:xfrm>
        </p:spPr>
        <p:txBody>
          <a:bodyPr/>
          <a:lstStyle/>
          <a:p>
            <a:r>
              <a:rPr lang="fr-CH" dirty="0" smtClean="0"/>
              <a:t>HOM </a:t>
            </a:r>
            <a:r>
              <a:rPr lang="fr-CH" dirty="0" err="1" smtClean="0"/>
              <a:t>damping</a:t>
            </a:r>
            <a:r>
              <a:rPr lang="fr-CH" dirty="0" smtClean="0"/>
              <a:t> </a:t>
            </a:r>
            <a:r>
              <a:rPr lang="fr-CH" dirty="0" err="1" smtClean="0"/>
              <a:t>mechanism</a:t>
            </a:r>
            <a:r>
              <a:rPr lang="fr-CH" dirty="0" smtClean="0"/>
              <a:t> of SWELL</a:t>
            </a:r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6844"/>
            <a:ext cx="5029200" cy="27409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88" y="2014654"/>
            <a:ext cx="4508862" cy="2466203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 txBox="1">
            <a:spLocks/>
          </p:cNvSpPr>
          <p:nvPr/>
        </p:nvSpPr>
        <p:spPr>
          <a:xfrm>
            <a:off x="154169" y="935295"/>
            <a:ext cx="9049304" cy="33456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TE mode - F = 748.74 MHz, potentially dangerous for the beam</a:t>
            </a:r>
          </a:p>
          <a:p>
            <a:pPr marL="9144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RF surface currents of the mode are crossed by the waveguide slots</a:t>
            </a:r>
          </a:p>
          <a:p>
            <a:pPr marL="9144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The mode propagates inside the slot and the coaxial lines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Qext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factor is reduced to 155 </a:t>
            </a:r>
          </a:p>
          <a:p>
            <a:pPr marL="2663190" lvl="8" indent="0">
              <a:lnSpc>
                <a:spcPct val="100000"/>
              </a:lnSpc>
              <a:buNone/>
            </a:pPr>
            <a:r>
              <a:rPr lang="en-US" sz="155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55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→ risk of instabilities is mitigated</a:t>
            </a:r>
            <a:endParaRPr lang="en-US" sz="1400" b="1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1873404" y="4663374"/>
            <a:ext cx="219789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E-field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010506" y="4615052"/>
            <a:ext cx="219789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Surface current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7100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290771"/>
            <a:ext cx="8991600" cy="804066"/>
          </a:xfrm>
        </p:spPr>
        <p:txBody>
          <a:bodyPr/>
          <a:lstStyle/>
          <a:p>
            <a:pPr>
              <a:lnSpc>
                <a:spcPts val="3700"/>
              </a:lnSpc>
            </a:pPr>
            <a:r>
              <a:rPr lang="fr-CH" sz="2400" dirty="0" err="1" smtClean="0"/>
              <a:t>FCCee</a:t>
            </a:r>
            <a:r>
              <a:rPr lang="fr-CH" sz="2400" dirty="0" smtClean="0"/>
              <a:t> 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smtClean="0"/>
              <a:t>SWELL </a:t>
            </a:r>
            <a:r>
              <a:rPr lang="fr-CH" sz="2400" dirty="0" err="1" smtClean="0"/>
              <a:t>cavities</a:t>
            </a:r>
            <a:r>
              <a:rPr lang="fr-CH" sz="2400" dirty="0" smtClean="0"/>
              <a:t> up to the </a:t>
            </a:r>
            <a:r>
              <a:rPr lang="fr-CH" sz="2400" dirty="0" err="1" smtClean="0"/>
              <a:t>Higgs</a:t>
            </a:r>
            <a:r>
              <a:rPr lang="fr-CH" sz="2400" dirty="0" smtClean="0"/>
              <a:t> </a:t>
            </a:r>
            <a:r>
              <a:rPr lang="fr-CH" sz="2400" dirty="0" err="1" smtClean="0"/>
              <a:t>energy</a:t>
            </a:r>
            <a:endParaRPr lang="fr-FR" sz="2400" dirty="0"/>
          </a:p>
        </p:txBody>
      </p:sp>
      <p:graphicFrame>
        <p:nvGraphicFramePr>
          <p:cNvPr id="25" name="Content Placeholder 23">
            <a:extLst>
              <a:ext uri="{FF2B5EF4-FFF2-40B4-BE49-F238E27FC236}">
                <a16:creationId xmlns:a16="http://schemas.microsoft.com/office/drawing/2014/main" id="{54AFE218-D5E2-4B17-8CBD-EC07EDC51A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311228"/>
              </p:ext>
            </p:extLst>
          </p:nvPr>
        </p:nvGraphicFramePr>
        <p:xfrm>
          <a:off x="60960" y="854442"/>
          <a:ext cx="3925824" cy="4063506"/>
        </p:xfrm>
        <a:graphic>
          <a:graphicData uri="http://schemas.openxmlformats.org/drawingml/2006/table">
            <a:tbl>
              <a:tblPr firstRow="1" firstCol="1"/>
              <a:tblGrid>
                <a:gridCol w="1429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953">
                  <a:extLst>
                    <a:ext uri="{9D8B030D-6E8A-4147-A177-3AD203B41FA5}">
                      <a16:colId xmlns:a16="http://schemas.microsoft.com/office/drawing/2014/main" val="1646129905"/>
                    </a:ext>
                  </a:extLst>
                </a:gridCol>
                <a:gridCol w="648520">
                  <a:extLst>
                    <a:ext uri="{9D8B030D-6E8A-4147-A177-3AD203B41FA5}">
                      <a16:colId xmlns:a16="http://schemas.microsoft.com/office/drawing/2014/main" val="3265720135"/>
                    </a:ext>
                  </a:extLst>
                </a:gridCol>
                <a:gridCol w="571577">
                  <a:extLst>
                    <a:ext uri="{9D8B030D-6E8A-4147-A177-3AD203B41FA5}">
                      <a16:colId xmlns:a16="http://schemas.microsoft.com/office/drawing/2014/main" val="1687229677"/>
                    </a:ext>
                  </a:extLst>
                </a:gridCol>
                <a:gridCol w="679708">
                  <a:extLst>
                    <a:ext uri="{9D8B030D-6E8A-4147-A177-3AD203B41FA5}">
                      <a16:colId xmlns:a16="http://schemas.microsoft.com/office/drawing/2014/main" val="360405276"/>
                    </a:ext>
                  </a:extLst>
                </a:gridCol>
              </a:tblGrid>
              <a:tr h="2124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Z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23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err="1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800" b="1" kern="1200" baseline="-250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[m]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9935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9272492"/>
                  </a:ext>
                </a:extLst>
              </a:tr>
              <a:tr h="2038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Beam energy [GeV]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45.6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928857"/>
                  </a:ext>
                </a:extLst>
              </a:tr>
              <a:tr h="2038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Energy loss/turn [MV]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38.5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364.6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1845.9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067040"/>
                  </a:ext>
                </a:extLst>
              </a:tr>
              <a:tr h="2038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RF Voltage [MeV]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1000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2480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896742"/>
                  </a:ext>
                </a:extLst>
              </a:tr>
              <a:tr h="2038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Cos </a:t>
                      </a:r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Calibri" panose="020F0502020204030204" pitchFamily="34" charset="0"/>
                        </a:rPr>
                        <a:t>F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Symbol" panose="05050102010706020507" pitchFamily="18" charset="2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0.32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0.36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0.74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3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Beam current [mA]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1280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2x26.7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=53.4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919599"/>
                  </a:ext>
                </a:extLst>
              </a:tr>
              <a:tr h="2038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RF power per FPC [kW]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346965"/>
                  </a:ext>
                </a:extLst>
              </a:tr>
              <a:tr h="2014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8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Cavity</a:t>
                      </a:r>
                      <a:r>
                        <a:rPr lang="fr-CH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type</a:t>
                      </a:r>
                      <a:endParaRPr lang="fr-FR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345" marR="7345" marT="734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600 MHz – 2 </a:t>
                      </a:r>
                      <a:r>
                        <a:rPr lang="fr-CH" sz="8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cells</a:t>
                      </a:r>
                      <a:endParaRPr lang="fr-FR" sz="8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345" marR="7345" marT="734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r-FR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345" marR="7345" marT="734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345" marR="7345" marT="734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8062771"/>
                  </a:ext>
                </a:extLst>
              </a:tr>
              <a:tr h="21584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Number of FPC per cavity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 *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984064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Number of cavities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 beam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46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 beam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 beam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400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7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 beams</a:t>
                      </a:r>
                      <a:endParaRPr lang="en-US" sz="7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307680"/>
                  </a:ext>
                </a:extLst>
              </a:tr>
              <a:tr h="31484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Total number of </a:t>
                      </a:r>
                      <a:r>
                        <a:rPr lang="en-US" sz="8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cryomodules</a:t>
                      </a:r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(2 </a:t>
                      </a:r>
                      <a:r>
                        <a:rPr lang="en-US" sz="8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cav</a:t>
                      </a:r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/CM)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46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3308960"/>
                  </a:ext>
                </a:extLst>
              </a:tr>
              <a:tr h="3203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Accelerating gradient [MV/m]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2.67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5.22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12.5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78551"/>
                  </a:ext>
                </a:extLst>
              </a:tr>
              <a:tr h="3203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Accelerating voltage [MV] (</a:t>
                      </a:r>
                      <a:r>
                        <a:rPr lang="en-US" sz="8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Lacc</a:t>
                      </a:r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=0.5m)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1.33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2.61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6.25</a:t>
                      </a:r>
                      <a:endParaRPr lang="en-US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1786590"/>
                  </a:ext>
                </a:extLst>
              </a:tr>
              <a:tr h="24208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Max. surface electric field </a:t>
                      </a:r>
                      <a:r>
                        <a:rPr lang="en-GB" sz="800" b="1" kern="1200" dirty="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Epk</a:t>
                      </a: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[MV/m]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5.95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11.64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22.3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26.67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722952"/>
                  </a:ext>
                </a:extLst>
              </a:tr>
              <a:tr h="24208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Max. surface magnetic field </a:t>
                      </a:r>
                      <a:r>
                        <a:rPr lang="en-GB" sz="800" b="1" kern="1200" dirty="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Bpk</a:t>
                      </a: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GB" sz="800" b="1" kern="1200" dirty="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] 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17.4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34.04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65.25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80.9</a:t>
                      </a:r>
                      <a:endParaRPr lang="en-GB" sz="8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035846"/>
                  </a:ext>
                </a:extLst>
              </a:tr>
            </a:tbl>
          </a:graphicData>
        </a:graphic>
      </p:graphicFrame>
      <p:sp>
        <p:nvSpPr>
          <p:cNvPr id="41" name="Rectangle 40"/>
          <p:cNvSpPr/>
          <p:nvPr/>
        </p:nvSpPr>
        <p:spPr>
          <a:xfrm>
            <a:off x="6359938" y="2827398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1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359049" y="2920362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2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68955" y="3017517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Booster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790305" y="2915184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790305" y="3027523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90305" y="3130337"/>
            <a:ext cx="1920240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54545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830435" y="2915184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830435" y="3027523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7672229" y="2916358"/>
            <a:ext cx="161925" cy="114299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670324" y="2916358"/>
            <a:ext cx="167640" cy="114299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19873" y="2866006"/>
            <a:ext cx="29367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789416" y="3450206"/>
            <a:ext cx="35458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809453" y="4034406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382636" y="3446726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1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381747" y="3539690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2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391653" y="3636845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Booster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6813003" y="3534512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813003" y="3646851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13003" y="3749665"/>
            <a:ext cx="1920240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54545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7853133" y="3534512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853133" y="3646851"/>
            <a:ext cx="881438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7694927" y="3535686"/>
            <a:ext cx="161925" cy="114299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693022" y="3535686"/>
            <a:ext cx="167640" cy="114299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322854" y="4001203"/>
            <a:ext cx="647277" cy="1846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1&amp;2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433806" y="4191322"/>
            <a:ext cx="450764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Booster</a:t>
            </a:r>
            <a:endParaRPr lang="en-GB" sz="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6819311" y="4088989"/>
            <a:ext cx="1920240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819311" y="4125128"/>
            <a:ext cx="1920240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829471" y="4304142"/>
            <a:ext cx="1920240" cy="0"/>
          </a:xfrm>
          <a:prstGeom prst="line">
            <a:avLst/>
          </a:prstGeom>
          <a:solidFill>
            <a:srgbClr val="545454"/>
          </a:solidFill>
          <a:ln w="19050">
            <a:solidFill>
              <a:srgbClr val="54545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178819" y="2859435"/>
            <a:ext cx="182880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1" name="Rounded Rectangle 70"/>
          <p:cNvSpPr/>
          <p:nvPr/>
        </p:nvSpPr>
        <p:spPr>
          <a:xfrm>
            <a:off x="7188922" y="3474172"/>
            <a:ext cx="246888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2" name="Rounded Rectangle 71"/>
          <p:cNvSpPr/>
          <p:nvPr/>
        </p:nvSpPr>
        <p:spPr>
          <a:xfrm>
            <a:off x="7183956" y="4052950"/>
            <a:ext cx="301752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85" name="Rounded Rectangle 84"/>
          <p:cNvSpPr/>
          <p:nvPr/>
        </p:nvSpPr>
        <p:spPr>
          <a:xfrm>
            <a:off x="8182500" y="2851053"/>
            <a:ext cx="182880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7283129" y="2896981"/>
            <a:ext cx="40908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45/23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928289" y="2902061"/>
            <a:ext cx="40908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45/23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7344089" y="3521821"/>
            <a:ext cx="36580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8123642" y="3469092"/>
            <a:ext cx="246888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7948609" y="3531981"/>
            <a:ext cx="36580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176449" y="4136501"/>
            <a:ext cx="36580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8057716" y="4042790"/>
            <a:ext cx="301752" cy="118872"/>
          </a:xfrm>
          <a:prstGeom prst="roundRect">
            <a:avLst/>
          </a:prstGeom>
          <a:solidFill>
            <a:srgbClr val="AEC0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8050209" y="4126341"/>
            <a:ext cx="365806" cy="1538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 CM</a:t>
            </a:r>
            <a:endParaRPr lang="en-GB" sz="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3"/>
          <a:srcRect r="8897"/>
          <a:stretch/>
        </p:blipFill>
        <p:spPr>
          <a:xfrm>
            <a:off x="4015006" y="2414016"/>
            <a:ext cx="2245586" cy="2261893"/>
          </a:xfrm>
          <a:prstGeom prst="rect">
            <a:avLst/>
          </a:prstGeom>
        </p:spPr>
      </p:pic>
      <p:sp>
        <p:nvSpPr>
          <p:cNvPr id="117" name="Oval 116"/>
          <p:cNvSpPr/>
          <p:nvPr/>
        </p:nvSpPr>
        <p:spPr>
          <a:xfrm>
            <a:off x="4316968" y="2706014"/>
            <a:ext cx="368838" cy="3286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4322275" y="3990607"/>
            <a:ext cx="368838" cy="3286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101140" y="2059201"/>
            <a:ext cx="173578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rgbClr val="FF0000"/>
                </a:solidFill>
              </a:rPr>
              <a:t>RF </a:t>
            </a:r>
            <a:r>
              <a:rPr lang="fr-CH" sz="1600" dirty="0" err="1" smtClean="0">
                <a:solidFill>
                  <a:srgbClr val="FF0000"/>
                </a:solidFill>
              </a:rPr>
              <a:t>with</a:t>
            </a:r>
            <a:r>
              <a:rPr lang="fr-CH" sz="1600" dirty="0" smtClean="0">
                <a:solidFill>
                  <a:srgbClr val="FF0000"/>
                </a:solidFill>
              </a:rPr>
              <a:t> SWELL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117905" y="4141817"/>
            <a:ext cx="81534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rgbClr val="FF0000"/>
                </a:solidFill>
              </a:rPr>
              <a:t>RF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029456" y="908768"/>
            <a:ext cx="55440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400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cavities in total for the Z, W and H operating points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 beams for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H 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 (re-</a:t>
            </a:r>
            <a:r>
              <a:rPr lang="en-GB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alignement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en-GB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cryomodules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RF power per cavity: 600 kW for Z, and 250 kW for W and H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Maximum surface fields: 27 MV/m and 81 </a:t>
            </a:r>
            <a:r>
              <a:rPr lang="en-GB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mT</a:t>
            </a:r>
            <a:endParaRPr lang="en-GB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99404" y="4935676"/>
            <a:ext cx="83228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sz="800" b="1" dirty="0" smtClean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* EIC /ESR like </a:t>
            </a:r>
            <a:endParaRPr lang="en-US" sz="800" b="1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36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85420"/>
            <a:ext cx="8263350" cy="55379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4160" y="1239520"/>
            <a:ext cx="802085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Successful re-baselining exercise of the RF parameters and cavity types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~1300 cavities in total for </a:t>
            </a:r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FCCee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800063" lvl="1" indent="-45720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30 % in </a:t>
            </a:r>
            <a:r>
              <a:rPr lang="en-GB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/Cu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is needed to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</a:t>
            </a:r>
            <a:r>
              <a:rPr lang="en-GB" sz="16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Eacc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cure Q0 slope </a:t>
            </a:r>
          </a:p>
          <a:p>
            <a:pPr marL="800063" lvl="1" indent="-45720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70 % in bulk niobium with well-known manufacturing technics</a:t>
            </a:r>
          </a:p>
          <a:p>
            <a:pPr marL="800063" lvl="1" indent="-457200">
              <a:buFont typeface="Wingdings" panose="05000000000000000000" pitchFamily="2" charset="2"/>
              <a:buChar char="§"/>
            </a:pPr>
            <a:endParaRPr lang="en-GB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SWELL cavity: a very attractive development bringing unique innovations in the RF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SRF cavity fabrication domains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26522" y="2319609"/>
            <a:ext cx="126829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914400"/>
            <a:r>
              <a:rPr lang="en-US" sz="11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-&gt; 341 </a:t>
            </a:r>
            <a:r>
              <a:rPr lang="en-US" sz="1100" dirty="0" err="1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Cromodules</a:t>
            </a:r>
            <a:endParaRPr lang="en-US" sz="11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24072" y="2671300"/>
            <a:ext cx="1332417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914400"/>
            <a:r>
              <a:rPr lang="en-US" sz="11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-&gt; 322 </a:t>
            </a:r>
            <a:r>
              <a:rPr lang="en-US" sz="1100" dirty="0" err="1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Cryomodules</a:t>
            </a:r>
            <a:endParaRPr lang="en-US" sz="11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412917"/>
              </p:ext>
            </p:extLst>
          </p:nvPr>
        </p:nvGraphicFramePr>
        <p:xfrm>
          <a:off x="870197" y="1789269"/>
          <a:ext cx="5615085" cy="1207152"/>
        </p:xfrm>
        <a:graphic>
          <a:graphicData uri="http://schemas.openxmlformats.org/drawingml/2006/table">
            <a:tbl>
              <a:tblPr firstRow="1" bandRow="1"/>
              <a:tblGrid>
                <a:gridCol w="651751">
                  <a:extLst>
                    <a:ext uri="{9D8B030D-6E8A-4147-A177-3AD203B41FA5}">
                      <a16:colId xmlns:a16="http://schemas.microsoft.com/office/drawing/2014/main" val="683687612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3824490219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4221972832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2245594663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2169575211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1770210023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354967755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3290191438"/>
                    </a:ext>
                  </a:extLst>
                </a:gridCol>
                <a:gridCol w="543494">
                  <a:extLst>
                    <a:ext uri="{9D8B030D-6E8A-4147-A177-3AD203B41FA5}">
                      <a16:colId xmlns:a16="http://schemas.microsoft.com/office/drawing/2014/main" val="2781262835"/>
                    </a:ext>
                  </a:extLst>
                </a:gridCol>
                <a:gridCol w="615382">
                  <a:extLst>
                    <a:ext uri="{9D8B030D-6E8A-4147-A177-3AD203B41FA5}">
                      <a16:colId xmlns:a16="http://schemas.microsoft.com/office/drawing/2014/main" val="1901967416"/>
                    </a:ext>
                  </a:extLst>
                </a:gridCol>
              </a:tblGrid>
              <a:tr h="2707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Z</a:t>
                      </a:r>
                      <a:endParaRPr lang="en-GB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W</a:t>
                      </a:r>
                      <a:endParaRPr lang="en-GB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H</a:t>
                      </a:r>
                      <a:endParaRPr lang="en-GB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ttbar</a:t>
                      </a:r>
                      <a:endParaRPr lang="en-GB" sz="105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80615"/>
                  </a:ext>
                </a:extLst>
              </a:tr>
              <a:tr h="21525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err="1" smtClean="0"/>
                        <a:t>coll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boost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err="1" smtClean="0"/>
                        <a:t>coll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boost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err="1" smtClean="0"/>
                        <a:t>coll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boost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err="1" smtClean="0"/>
                        <a:t>coll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err="1" smtClean="0"/>
                        <a:t>coll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800" dirty="0" smtClean="0"/>
                        <a:t>boost</a:t>
                      </a:r>
                      <a:endParaRPr lang="en-GB" sz="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007402"/>
                  </a:ext>
                </a:extLst>
              </a:tr>
              <a:tr h="356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900" dirty="0" smtClean="0"/>
                        <a:t>CDR</a:t>
                      </a:r>
                      <a:endParaRPr lang="en-GB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26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26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13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000" b="0" dirty="0" smtClean="0"/>
                        <a:t>68</a:t>
                      </a:r>
                      <a:endParaRPr lang="en-GB" sz="1000" b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34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68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93</a:t>
                      </a:r>
                      <a:endParaRPr lang="en-GB" sz="1000" b="1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34</a:t>
                      </a:r>
                    </a:p>
                    <a:p>
                      <a:pPr algn="ctr"/>
                      <a:r>
                        <a:rPr lang="en-US" sz="1000" b="1" dirty="0" smtClean="0"/>
                        <a:t>+120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007538"/>
                  </a:ext>
                </a:extLst>
              </a:tr>
              <a:tr h="31155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NEW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28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56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11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70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26</a:t>
                      </a:r>
                      <a:endParaRPr lang="en-GB" sz="1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70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100</a:t>
                      </a:r>
                      <a:endParaRPr lang="en-GB" sz="1000" b="1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b="1" dirty="0" smtClean="0"/>
                        <a:t>124</a:t>
                      </a:r>
                      <a:endParaRPr lang="en-GB" sz="1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402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5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5" y="1046081"/>
            <a:ext cx="8927274" cy="1142642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403648" y="2849379"/>
            <a:ext cx="6480720" cy="480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Questions 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8349" y="3473103"/>
            <a:ext cx="802560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Acknowledgements</a:t>
            </a:r>
          </a:p>
          <a:p>
            <a:pPr algn="ctr"/>
            <a:endParaRPr lang="en-US" sz="1200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Olivier Brunner, Frank Gerigk, Ivan Karpov, Igor Syratchev, Rama Calaga, Heiko Damerau, Shahnam </a:t>
            </a:r>
            <a:r>
              <a:rPr lang="en-US" sz="1200" dirty="0" smtClean="0">
                <a:solidFill>
                  <a:schemeClr val="bg1"/>
                </a:solidFill>
              </a:rPr>
              <a:t>Gorgi Zadeh,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Eric </a:t>
            </a:r>
            <a:r>
              <a:rPr lang="en-US" sz="1200" dirty="0">
                <a:solidFill>
                  <a:schemeClr val="bg1"/>
                </a:solidFill>
              </a:rPr>
              <a:t>Montesinos, </a:t>
            </a:r>
            <a:r>
              <a:rPr lang="en-US" sz="1200" dirty="0" smtClean="0">
                <a:solidFill>
                  <a:schemeClr val="bg1"/>
                </a:solidFill>
              </a:rPr>
              <a:t>James Mitchell, Said Atieh, </a:t>
            </a:r>
            <a:r>
              <a:rPr lang="en-US" sz="1200" dirty="0" err="1" smtClean="0">
                <a:solidFill>
                  <a:schemeClr val="bg1"/>
                </a:solidFill>
              </a:rPr>
              <a:t>Allessandro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Dallochio</a:t>
            </a:r>
            <a:r>
              <a:rPr lang="en-US" sz="1200" dirty="0" smtClean="0">
                <a:solidFill>
                  <a:schemeClr val="bg1"/>
                </a:solidFill>
              </a:rPr>
              <a:t>, Marco Garlasche, Ofelia </a:t>
            </a:r>
            <a:r>
              <a:rPr lang="en-US" sz="1200" dirty="0">
                <a:solidFill>
                  <a:schemeClr val="bg1"/>
                </a:solidFill>
              </a:rPr>
              <a:t>Capatina, Marc </a:t>
            </a:r>
            <a:r>
              <a:rPr lang="en-US" sz="1200" dirty="0" smtClean="0">
                <a:solidFill>
                  <a:schemeClr val="bg1"/>
                </a:solidFill>
              </a:rPr>
              <a:t>Timmins</a:t>
            </a:r>
            <a:r>
              <a:rPr lang="en-US" sz="1200" dirty="0">
                <a:solidFill>
                  <a:schemeClr val="bg1"/>
                </a:solidFill>
              </a:rPr>
              <a:t>, Vittorio </a:t>
            </a:r>
            <a:r>
              <a:rPr lang="en-US" sz="1200" dirty="0" smtClean="0">
                <a:solidFill>
                  <a:schemeClr val="bg1"/>
                </a:solidFill>
              </a:rPr>
              <a:t>Parma, Mathieu Therasse, Guillaume </a:t>
            </a:r>
            <a:r>
              <a:rPr lang="en-US" sz="1200" dirty="0">
                <a:solidFill>
                  <a:schemeClr val="bg1"/>
                </a:solidFill>
              </a:rPr>
              <a:t>Rosaz, Walter Venturini Delsolaro</a:t>
            </a:r>
            <a:r>
              <a:rPr lang="en-US" sz="1200" dirty="0" smtClean="0">
                <a:solidFill>
                  <a:schemeClr val="bg1"/>
                </a:solidFill>
              </a:rPr>
              <a:t>, Sosoho-Abasi Udongwo, Ursula Van Rienen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RF system </a:t>
            </a:r>
            <a:r>
              <a:rPr lang="en-US" sz="2800" dirty="0" smtClean="0"/>
              <a:t>for </a:t>
            </a:r>
            <a:r>
              <a:rPr lang="en-US" sz="2800" dirty="0" err="1" smtClean="0"/>
              <a:t>FCCee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962" y="1005840"/>
            <a:ext cx="4209038" cy="386240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29337"/>
              </p:ext>
            </p:extLst>
          </p:nvPr>
        </p:nvGraphicFramePr>
        <p:xfrm>
          <a:off x="239757" y="2111496"/>
          <a:ext cx="4470787" cy="1651270"/>
        </p:xfrm>
        <a:graphic>
          <a:graphicData uri="http://schemas.openxmlformats.org/drawingml/2006/table">
            <a:tbl>
              <a:tblPr firstRow="1" bandRow="1"/>
              <a:tblGrid>
                <a:gridCol w="572739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1348372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182696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366980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Energy (GeV)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Current (mA</a:t>
                      </a:r>
                      <a:r>
                        <a:rPr lang="en-US" sz="1400" dirty="0" smtClean="0"/>
                        <a:t>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RF voltage (GV)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Z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45.6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1280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0.120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W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135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26.7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ttb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182.5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11.67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711549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-140677" y="4047203"/>
            <a:ext cx="5799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 smtClean="0"/>
              <a:t>4 interaction points</a:t>
            </a:r>
          </a:p>
          <a:p>
            <a:pPr marL="457200" lvl="1"/>
            <a:endParaRPr lang="en-US" sz="1600" dirty="0" smtClean="0"/>
          </a:p>
          <a:p>
            <a:pPr marL="457200" lvl="1"/>
            <a:r>
              <a:rPr lang="en-US" sz="1600" dirty="0" smtClean="0"/>
              <a:t>RF systems located in PL</a:t>
            </a:r>
            <a:r>
              <a:rPr lang="en-US" sz="1600" dirty="0"/>
              <a:t> </a:t>
            </a:r>
            <a:r>
              <a:rPr lang="en-US" sz="1600" dirty="0" smtClean="0"/>
              <a:t>for </a:t>
            </a:r>
            <a:r>
              <a:rPr lang="en-US" sz="1600" dirty="0"/>
              <a:t>Z, W, </a:t>
            </a:r>
            <a:r>
              <a:rPr lang="en-US" sz="1600" dirty="0" smtClean="0"/>
              <a:t>H and PH</a:t>
            </a:r>
            <a:r>
              <a:rPr lang="en-US" sz="1600" dirty="0"/>
              <a:t> </a:t>
            </a:r>
            <a:r>
              <a:rPr lang="en-US" sz="1600" dirty="0" smtClean="0"/>
              <a:t>for </a:t>
            </a:r>
            <a:r>
              <a:rPr lang="en-US" sz="1600" dirty="0" err="1" smtClean="0"/>
              <a:t>ttb</a:t>
            </a:r>
            <a:endParaRPr lang="en-US" sz="1600" dirty="0"/>
          </a:p>
        </p:txBody>
      </p:sp>
      <p:sp>
        <p:nvSpPr>
          <p:cNvPr id="5" name="Multiply 4"/>
          <p:cNvSpPr/>
          <p:nvPr/>
        </p:nvSpPr>
        <p:spPr>
          <a:xfrm>
            <a:off x="6708098" y="1236689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Multiply 7"/>
          <p:cNvSpPr/>
          <p:nvPr/>
        </p:nvSpPr>
        <p:spPr>
          <a:xfrm>
            <a:off x="6725587" y="4199745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Multiply 9"/>
          <p:cNvSpPr/>
          <p:nvPr/>
        </p:nvSpPr>
        <p:spPr>
          <a:xfrm>
            <a:off x="5244059" y="2703227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Multiply 10"/>
          <p:cNvSpPr/>
          <p:nvPr/>
        </p:nvSpPr>
        <p:spPr>
          <a:xfrm>
            <a:off x="8199620" y="2698230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owchart: Alternate Process 6"/>
          <p:cNvSpPr/>
          <p:nvPr/>
        </p:nvSpPr>
        <p:spPr>
          <a:xfrm>
            <a:off x="5696263" y="1723869"/>
            <a:ext cx="217357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owchart: Alternate Process 11"/>
          <p:cNvSpPr/>
          <p:nvPr/>
        </p:nvSpPr>
        <p:spPr>
          <a:xfrm>
            <a:off x="5721247" y="3922426"/>
            <a:ext cx="217357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Multiply 12"/>
          <p:cNvSpPr/>
          <p:nvPr/>
        </p:nvSpPr>
        <p:spPr>
          <a:xfrm>
            <a:off x="0" y="4070919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owchart: Alternate Process 13"/>
          <p:cNvSpPr/>
          <p:nvPr/>
        </p:nvSpPr>
        <p:spPr>
          <a:xfrm>
            <a:off x="88725" y="4654639"/>
            <a:ext cx="217357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-309055" y="1165122"/>
            <a:ext cx="61567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 smtClean="0"/>
              <a:t>Designed to provide 100 MW of RF power in CW</a:t>
            </a:r>
          </a:p>
          <a:p>
            <a:pPr marL="457200" lvl="1"/>
            <a:r>
              <a:rPr lang="en-US" sz="1600" dirty="0" smtClean="0"/>
              <a:t>to compensate losses by synchrotron radiation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53891" y="1001445"/>
            <a:ext cx="14501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>
                <a:solidFill>
                  <a:srgbClr val="4D4D4D"/>
                </a:solidFill>
              </a:rPr>
              <a:t>91</a:t>
            </a:r>
            <a:r>
              <a:rPr lang="en-US" sz="1400" dirty="0" smtClean="0">
                <a:solidFill>
                  <a:srgbClr val="4D4D4D"/>
                </a:solidFill>
              </a:rPr>
              <a:t> km</a:t>
            </a:r>
            <a:endParaRPr lang="en-US" sz="14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298" y="1228566"/>
            <a:ext cx="4136277" cy="33622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4470" y="861915"/>
            <a:ext cx="318309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CDR FCC-</a:t>
            </a:r>
            <a:r>
              <a:rPr lang="en-GB" sz="900" dirty="0" err="1"/>
              <a:t>ee</a:t>
            </a:r>
            <a:r>
              <a:rPr lang="en-GB" sz="900" dirty="0"/>
              <a:t>: The Lepton </a:t>
            </a:r>
            <a:r>
              <a:rPr lang="en-GB" sz="900" dirty="0" smtClean="0"/>
              <a:t>Collider, 2019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85404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18" t="1379" r="1344" b="2787"/>
          <a:stretch/>
        </p:blipFill>
        <p:spPr>
          <a:xfrm>
            <a:off x="662940" y="1299210"/>
            <a:ext cx="2606040" cy="1752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70" t="1523" r="1758" b="1811"/>
          <a:stretch/>
        </p:blipFill>
        <p:spPr>
          <a:xfrm>
            <a:off x="628651" y="3329940"/>
            <a:ext cx="2636520" cy="1767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333" t="925" r="1378" b="2824"/>
          <a:stretch/>
        </p:blipFill>
        <p:spPr>
          <a:xfrm>
            <a:off x="5848350" y="1295400"/>
            <a:ext cx="2567940" cy="17602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404" t="774" r="1213" b="1725"/>
          <a:stretch/>
        </p:blipFill>
        <p:spPr>
          <a:xfrm>
            <a:off x="5844540" y="3322320"/>
            <a:ext cx="2583180" cy="1783080"/>
          </a:xfrm>
          <a:prstGeom prst="rect">
            <a:avLst/>
          </a:prstGeom>
          <a:solidFill>
            <a:schemeClr val="accent5">
              <a:lumMod val="40000"/>
              <a:lumOff val="60000"/>
              <a:alpha val="68000"/>
            </a:schemeClr>
          </a:solidFill>
          <a:ln w="28575">
            <a:noFill/>
            <a:prstDash val="dash"/>
          </a:ln>
        </p:spPr>
      </p:pic>
      <p:sp>
        <p:nvSpPr>
          <p:cNvPr id="14" name="Rectangle 13"/>
          <p:cNvSpPr/>
          <p:nvPr/>
        </p:nvSpPr>
        <p:spPr>
          <a:xfrm>
            <a:off x="3427694" y="1464515"/>
            <a:ext cx="23689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/>
              <a:t>LHC</a:t>
            </a:r>
          </a:p>
          <a:p>
            <a:pPr marL="457200" lvl="1"/>
            <a:r>
              <a:rPr lang="en-US" sz="1400" dirty="0" err="1" smtClean="0"/>
              <a:t>FCCee</a:t>
            </a:r>
            <a:r>
              <a:rPr lang="en-US" sz="1400" dirty="0" smtClean="0"/>
              <a:t> </a:t>
            </a:r>
            <a:r>
              <a:rPr lang="en-US" sz="1400" dirty="0"/>
              <a:t>Z, W, H</a:t>
            </a:r>
          </a:p>
          <a:p>
            <a:pPr marL="457200" lvl="1"/>
            <a:r>
              <a:rPr lang="en-US" sz="1400" dirty="0" err="1" smtClean="0"/>
              <a:t>FCChh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458419" y="2350647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FCC </a:t>
            </a:r>
            <a:r>
              <a:rPr lang="en-US" sz="1400" dirty="0" err="1" smtClean="0"/>
              <a:t>ttb</a:t>
            </a:r>
            <a:r>
              <a:rPr lang="en-US" sz="1400" dirty="0" smtClean="0"/>
              <a:t> </a:t>
            </a:r>
            <a:r>
              <a:rPr lang="en-US" sz="1400" dirty="0" smtClean="0"/>
              <a:t>–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harm</a:t>
            </a:r>
            <a:endParaRPr lang="en-US" sz="14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639" y="402540"/>
            <a:ext cx="8696317" cy="553790"/>
          </a:xfrm>
        </p:spPr>
        <p:txBody>
          <a:bodyPr/>
          <a:lstStyle/>
          <a:p>
            <a:r>
              <a:rPr lang="en-US" sz="2800" dirty="0" smtClean="0"/>
              <a:t>RF Frequency choice – scaling laws </a:t>
            </a:r>
            <a:r>
              <a:rPr lang="en-US" sz="1200" dirty="0" smtClean="0"/>
              <a:t>(for </a:t>
            </a:r>
            <a:r>
              <a:rPr lang="en-US" sz="1200" dirty="0" smtClean="0"/>
              <a:t>single </a:t>
            </a:r>
            <a:r>
              <a:rPr lang="en-US" sz="1200" dirty="0" smtClean="0"/>
              <a:t>cell elliptical cavity)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497228" y="1890134"/>
            <a:ext cx="0" cy="82296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489144" y="2860696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SWELL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3489389" y="3388443"/>
            <a:ext cx="23689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SUPER KEKB</a:t>
            </a:r>
          </a:p>
          <a:p>
            <a:pPr marL="457200" lvl="1"/>
            <a:r>
              <a:rPr lang="en-US" sz="1400" dirty="0" smtClean="0"/>
              <a:t>EIC</a:t>
            </a:r>
          </a:p>
          <a:p>
            <a:pPr marL="457200" lvl="1"/>
            <a:r>
              <a:rPr lang="en-US" sz="1400" dirty="0" smtClean="0"/>
              <a:t>CEPC</a:t>
            </a:r>
          </a:p>
          <a:p>
            <a:pPr marL="457200" lvl="1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956310" y="1341498"/>
            <a:ext cx="366522" cy="13716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492148" y="3785482"/>
            <a:ext cx="0" cy="100584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6660540" y="2005958"/>
            <a:ext cx="0" cy="7315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660540" y="4019162"/>
            <a:ext cx="0" cy="7315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>
            <a:off x="3731412" y="1734686"/>
            <a:ext cx="0" cy="2743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>
            <a:off x="3749700" y="2405246"/>
            <a:ext cx="0" cy="27432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603652" y="4141359"/>
            <a:ext cx="0" cy="64008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609748" y="1935854"/>
            <a:ext cx="0" cy="82296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7760868" y="1984622"/>
            <a:ext cx="0" cy="73152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7760868" y="3967346"/>
            <a:ext cx="0" cy="82296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>
            <a:off x="3774084" y="2880734"/>
            <a:ext cx="0" cy="2743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048916" y="1911470"/>
            <a:ext cx="0" cy="82296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048916" y="3967346"/>
            <a:ext cx="0" cy="82296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7200036" y="2002910"/>
            <a:ext cx="0" cy="7315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200036" y="4022210"/>
            <a:ext cx="0" cy="7315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648456" y="3609210"/>
            <a:ext cx="318100" cy="212982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1801368" y="1961964"/>
            <a:ext cx="414528" cy="756851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6922008" y="2121762"/>
            <a:ext cx="414528" cy="597053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6903720" y="4119238"/>
            <a:ext cx="414528" cy="624973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1096219" y="1047627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>
                <a:solidFill>
                  <a:srgbClr val="4D4D4D"/>
                </a:solidFill>
              </a:rPr>
              <a:t>Cavity size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200" y="3127887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[kW]</a:t>
            </a:r>
            <a:endParaRPr lang="en-US" sz="1100" dirty="0"/>
          </a:p>
        </p:txBody>
      </p:sp>
      <p:sp>
        <p:nvSpPr>
          <p:cNvPr id="63" name="Rectangle 62"/>
          <p:cNvSpPr/>
          <p:nvPr/>
        </p:nvSpPr>
        <p:spPr>
          <a:xfrm>
            <a:off x="5989320" y="918087"/>
            <a:ext cx="2651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Beam induced voltage (Loss factor)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227320" y="3051687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[</a:t>
            </a:r>
            <a:r>
              <a:rPr lang="en-US" sz="1100" dirty="0" err="1" smtClean="0"/>
              <a:t>n</a:t>
            </a:r>
            <a:r>
              <a:rPr lang="en-US" sz="1100" dirty="0" err="1" smtClean="0">
                <a:latin typeface="Symbol" panose="05050102010706020507" pitchFamily="18" charset="2"/>
              </a:rPr>
              <a:t>W</a:t>
            </a:r>
            <a:r>
              <a:rPr lang="en-US" sz="1100" dirty="0" smtClean="0"/>
              <a:t>]</a:t>
            </a:r>
            <a:endParaRPr lang="en-US" sz="1100" dirty="0"/>
          </a:p>
        </p:txBody>
      </p:sp>
      <p:sp>
        <p:nvSpPr>
          <p:cNvPr id="67" name="Rectangle 66"/>
          <p:cNvSpPr/>
          <p:nvPr/>
        </p:nvSpPr>
        <p:spPr>
          <a:xfrm>
            <a:off x="1722267" y="2319057"/>
            <a:ext cx="181119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Diameter [cm] </a:t>
            </a:r>
            <a:r>
              <a:rPr lang="en-US" sz="9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70C0"/>
                </a:solidFill>
              </a:rPr>
              <a:t> F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31620" y="1348740"/>
            <a:ext cx="1203960" cy="38100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578059" y="1573407"/>
            <a:ext cx="17123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Surface [dm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900" b="1" dirty="0" smtClean="0">
                <a:solidFill>
                  <a:srgbClr val="002060"/>
                </a:solidFill>
              </a:rPr>
              <a:t>] </a:t>
            </a:r>
            <a:r>
              <a:rPr lang="en-US" sz="900" b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206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2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718151" y="1541521"/>
            <a:ext cx="15784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Transverse </a:t>
            </a:r>
            <a:r>
              <a:rPr lang="en-US" sz="900" b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206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3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372682" y="2346948"/>
            <a:ext cx="16306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Longitudinal </a:t>
            </a:r>
            <a:r>
              <a:rPr lang="en-US" sz="9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70C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70C0"/>
                </a:solidFill>
              </a:rPr>
              <a:t>2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263640" y="1363980"/>
            <a:ext cx="762000" cy="38100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/>
          <p:nvPr/>
        </p:nvSpPr>
        <p:spPr>
          <a:xfrm>
            <a:off x="1577340" y="3451860"/>
            <a:ext cx="838200" cy="33528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6134100" y="3421380"/>
            <a:ext cx="1196340" cy="33528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7336999" y="4278507"/>
            <a:ext cx="15784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2 K (x10)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178041" y="3619500"/>
            <a:ext cx="11049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4.5 K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39019" y="3150747"/>
            <a:ext cx="236891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Power of RF </a:t>
            </a:r>
            <a:r>
              <a:rPr lang="en-US" sz="1400" dirty="0">
                <a:solidFill>
                  <a:srgbClr val="4D4D4D"/>
                </a:solidFill>
              </a:rPr>
              <a:t>coupler</a:t>
            </a:r>
            <a:endParaRPr lang="en-US" sz="1400" dirty="0" smtClean="0">
              <a:solidFill>
                <a:srgbClr val="4D4D4D"/>
              </a:solidFill>
            </a:endParaRPr>
          </a:p>
          <a:p>
            <a:pPr marL="457200" lvl="1" algn="ctr"/>
            <a:r>
              <a:rPr lang="en-US" sz="1200" dirty="0" smtClean="0">
                <a:solidFill>
                  <a:srgbClr val="4D4D4D"/>
                </a:solidFill>
                <a:latin typeface="Symbol" panose="05050102010706020507" pitchFamily="18" charset="2"/>
              </a:rPr>
              <a:t>a</a:t>
            </a:r>
            <a:r>
              <a:rPr lang="en-US" sz="1200" dirty="0" smtClean="0">
                <a:solidFill>
                  <a:srgbClr val="4D4D4D"/>
                </a:solidFill>
              </a:rPr>
              <a:t> F</a:t>
            </a:r>
            <a:r>
              <a:rPr lang="en-US" sz="1200" baseline="30000" dirty="0" smtClean="0">
                <a:solidFill>
                  <a:srgbClr val="4D4D4D"/>
                </a:solidFill>
              </a:rPr>
              <a:t>-1</a:t>
            </a:r>
            <a:endParaRPr lang="en-US" sz="1200" baseline="30000" dirty="0">
              <a:solidFill>
                <a:srgbClr val="4D4D4D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836920" y="3127887"/>
            <a:ext cx="2956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SC surface resistance (BCS)</a:t>
            </a:r>
          </a:p>
          <a:p>
            <a:pPr marL="457200" lvl="1" algn="ctr"/>
            <a:r>
              <a:rPr lang="en-US" sz="1400" dirty="0">
                <a:solidFill>
                  <a:srgbClr val="4D4D4D"/>
                </a:solidFill>
                <a:latin typeface="Symbol" panose="05050102010706020507" pitchFamily="18" charset="2"/>
              </a:rPr>
              <a:t>a</a:t>
            </a:r>
            <a:r>
              <a:rPr lang="en-US" sz="1400" dirty="0">
                <a:solidFill>
                  <a:srgbClr val="4D4D4D"/>
                </a:solidFill>
              </a:rPr>
              <a:t> </a:t>
            </a:r>
            <a:r>
              <a:rPr lang="en-US" sz="1400" dirty="0" smtClean="0">
                <a:solidFill>
                  <a:srgbClr val="4D4D4D"/>
                </a:solidFill>
              </a:rPr>
              <a:t>F</a:t>
            </a:r>
            <a:r>
              <a:rPr lang="en-US" sz="1400" baseline="30000" dirty="0" smtClean="0">
                <a:solidFill>
                  <a:srgbClr val="4D4D4D"/>
                </a:solidFill>
              </a:rPr>
              <a:t>-2</a:t>
            </a:r>
            <a:endParaRPr lang="en-US" sz="1400" baseline="30000" dirty="0">
              <a:solidFill>
                <a:srgbClr val="4D4D4D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322070" y="1341498"/>
            <a:ext cx="173736" cy="1371600"/>
          </a:xfrm>
          <a:prstGeom prst="rect">
            <a:avLst/>
          </a:prstGeom>
          <a:solidFill>
            <a:schemeClr val="accent5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Freeform 86"/>
          <p:cNvSpPr/>
          <p:nvPr/>
        </p:nvSpPr>
        <p:spPr>
          <a:xfrm>
            <a:off x="1493520" y="3866515"/>
            <a:ext cx="1106805" cy="619760"/>
          </a:xfrm>
          <a:custGeom>
            <a:avLst/>
            <a:gdLst>
              <a:gd name="connsiteX0" fmla="*/ 0 w 1115060"/>
              <a:gd name="connsiteY0" fmla="*/ 447040 h 675640"/>
              <a:gd name="connsiteX1" fmla="*/ 0 w 1115060"/>
              <a:gd name="connsiteY1" fmla="*/ 0 h 675640"/>
              <a:gd name="connsiteX2" fmla="*/ 233680 w 1115060"/>
              <a:gd name="connsiteY2" fmla="*/ 170180 h 675640"/>
              <a:gd name="connsiteX3" fmla="*/ 523240 w 1115060"/>
              <a:gd name="connsiteY3" fmla="*/ 302260 h 675640"/>
              <a:gd name="connsiteX4" fmla="*/ 825500 w 1115060"/>
              <a:gd name="connsiteY4" fmla="*/ 391160 h 675640"/>
              <a:gd name="connsiteX5" fmla="*/ 1104900 w 1115060"/>
              <a:gd name="connsiteY5" fmla="*/ 457200 h 675640"/>
              <a:gd name="connsiteX6" fmla="*/ 1115060 w 1115060"/>
              <a:gd name="connsiteY6" fmla="*/ 673100 h 675640"/>
              <a:gd name="connsiteX7" fmla="*/ 1010920 w 1115060"/>
              <a:gd name="connsiteY7" fmla="*/ 675640 h 675640"/>
              <a:gd name="connsiteX8" fmla="*/ 721360 w 1115060"/>
              <a:gd name="connsiteY8" fmla="*/ 629920 h 675640"/>
              <a:gd name="connsiteX9" fmla="*/ 363220 w 1115060"/>
              <a:gd name="connsiteY9" fmla="*/ 571500 h 675640"/>
              <a:gd name="connsiteX10" fmla="*/ 0 w 1115060"/>
              <a:gd name="connsiteY10" fmla="*/ 447040 h 6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5060" h="675640">
                <a:moveTo>
                  <a:pt x="0" y="447040"/>
                </a:moveTo>
                <a:lnTo>
                  <a:pt x="0" y="0"/>
                </a:lnTo>
                <a:lnTo>
                  <a:pt x="233680" y="170180"/>
                </a:lnTo>
                <a:lnTo>
                  <a:pt x="523240" y="302260"/>
                </a:lnTo>
                <a:lnTo>
                  <a:pt x="825500" y="391160"/>
                </a:lnTo>
                <a:lnTo>
                  <a:pt x="1104900" y="457200"/>
                </a:lnTo>
                <a:lnTo>
                  <a:pt x="1115060" y="673100"/>
                </a:lnTo>
                <a:lnTo>
                  <a:pt x="1010920" y="675640"/>
                </a:lnTo>
                <a:lnTo>
                  <a:pt x="721360" y="629920"/>
                </a:lnTo>
                <a:lnTo>
                  <a:pt x="363220" y="571500"/>
                </a:lnTo>
                <a:lnTo>
                  <a:pt x="0" y="44704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68000"/>
            </a:schemeClr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Freeform 88"/>
          <p:cNvSpPr/>
          <p:nvPr/>
        </p:nvSpPr>
        <p:spPr>
          <a:xfrm>
            <a:off x="1508760" y="3726180"/>
            <a:ext cx="1074420" cy="514350"/>
          </a:xfrm>
          <a:custGeom>
            <a:avLst/>
            <a:gdLst>
              <a:gd name="connsiteX0" fmla="*/ 0 w 1074420"/>
              <a:gd name="connsiteY0" fmla="*/ 78105 h 514350"/>
              <a:gd name="connsiteX1" fmla="*/ 230505 w 1074420"/>
              <a:gd name="connsiteY1" fmla="*/ 240030 h 514350"/>
              <a:gd name="connsiteX2" fmla="*/ 617220 w 1074420"/>
              <a:gd name="connsiteY2" fmla="*/ 398145 h 514350"/>
              <a:gd name="connsiteX3" fmla="*/ 1049655 w 1074420"/>
              <a:gd name="connsiteY3" fmla="*/ 510540 h 514350"/>
              <a:gd name="connsiteX4" fmla="*/ 1074420 w 1074420"/>
              <a:gd name="connsiteY4" fmla="*/ 514350 h 514350"/>
              <a:gd name="connsiteX5" fmla="*/ 1066800 w 1074420"/>
              <a:gd name="connsiteY5" fmla="*/ 100965 h 514350"/>
              <a:gd name="connsiteX6" fmla="*/ 1064895 w 1074420"/>
              <a:gd name="connsiteY6" fmla="*/ 19050 h 514350"/>
              <a:gd name="connsiteX7" fmla="*/ 613410 w 1074420"/>
              <a:gd name="connsiteY7" fmla="*/ 11430 h 514350"/>
              <a:gd name="connsiteX8" fmla="*/ 215265 w 1074420"/>
              <a:gd name="connsiteY8" fmla="*/ 0 h 514350"/>
              <a:gd name="connsiteX9" fmla="*/ 5715 w 1074420"/>
              <a:gd name="connsiteY9" fmla="*/ 0 h 514350"/>
              <a:gd name="connsiteX10" fmla="*/ 0 w 1074420"/>
              <a:gd name="connsiteY10" fmla="*/ 78105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4420" h="514350">
                <a:moveTo>
                  <a:pt x="0" y="78105"/>
                </a:moveTo>
                <a:lnTo>
                  <a:pt x="230505" y="240030"/>
                </a:lnTo>
                <a:lnTo>
                  <a:pt x="617220" y="398145"/>
                </a:lnTo>
                <a:lnTo>
                  <a:pt x="1049655" y="510540"/>
                </a:lnTo>
                <a:lnTo>
                  <a:pt x="1074420" y="514350"/>
                </a:lnTo>
                <a:lnTo>
                  <a:pt x="1066800" y="100965"/>
                </a:lnTo>
                <a:lnTo>
                  <a:pt x="1064895" y="19050"/>
                </a:lnTo>
                <a:lnTo>
                  <a:pt x="613410" y="11430"/>
                </a:lnTo>
                <a:lnTo>
                  <a:pt x="215265" y="0"/>
                </a:lnTo>
                <a:lnTo>
                  <a:pt x="5715" y="0"/>
                </a:lnTo>
                <a:lnTo>
                  <a:pt x="0" y="78105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Oval 89"/>
          <p:cNvSpPr/>
          <p:nvPr/>
        </p:nvSpPr>
        <p:spPr>
          <a:xfrm>
            <a:off x="6610350" y="440055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Oval 90"/>
          <p:cNvSpPr/>
          <p:nvPr/>
        </p:nvSpPr>
        <p:spPr>
          <a:xfrm>
            <a:off x="7705090" y="455803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342137" y="1025358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err="1" smtClean="0"/>
              <a:t>a.u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70" name="Rectangle 69"/>
          <p:cNvSpPr/>
          <p:nvPr/>
        </p:nvSpPr>
        <p:spPr>
          <a:xfrm>
            <a:off x="5859259" y="1270320"/>
            <a:ext cx="177555" cy="1526145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1758696" y="3994951"/>
            <a:ext cx="414528" cy="763480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1235477" y="4184849"/>
            <a:ext cx="181119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R&amp;D needed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77157" y="4532558"/>
            <a:ext cx="19678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Present performances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1443990" y="382143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/>
          <p:cNvSpPr/>
          <p:nvPr/>
        </p:nvSpPr>
        <p:spPr>
          <a:xfrm>
            <a:off x="1554169" y="3567866"/>
            <a:ext cx="19678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From E. Montesinos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483927" y="1745673"/>
            <a:ext cx="782782" cy="1011382"/>
          </a:xfrm>
          <a:prstGeom prst="ellipse">
            <a:avLst/>
          </a:prstGeom>
          <a:solidFill>
            <a:schemeClr val="accent4">
              <a:lumMod val="20000"/>
              <a:lumOff val="80000"/>
              <a:alpha val="68000"/>
            </a:schemeClr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>
            <a:off x="6085575" y="1773382"/>
            <a:ext cx="11049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High current machines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7143750" y="4088823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934201" y="3699165"/>
            <a:ext cx="193963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fr-FR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2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3" grpId="0"/>
      <p:bldP spid="27" grpId="0"/>
      <p:bldP spid="53" grpId="0" animBg="1"/>
      <p:bldP spid="54" grpId="0" animBg="1"/>
      <p:bldP spid="56" grpId="0" animBg="1"/>
      <p:bldP spid="57" grpId="0" animBg="1"/>
      <p:bldP spid="90" grpId="0" animBg="1"/>
      <p:bldP spid="91" grpId="0" animBg="1"/>
      <p:bldP spid="55" grpId="0" animBg="1"/>
      <p:bldP spid="78" grpId="0" animBg="1"/>
      <p:bldP spid="82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975" y="2043485"/>
            <a:ext cx="3494244" cy="18378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701200" cy="804066"/>
          </a:xfrm>
        </p:spPr>
        <p:txBody>
          <a:bodyPr/>
          <a:lstStyle/>
          <a:p>
            <a:r>
              <a:rPr lang="fr-CH" dirty="0" smtClean="0"/>
              <a:t>3 </a:t>
            </a:r>
            <a:r>
              <a:rPr lang="fr-CH" dirty="0" err="1" smtClean="0"/>
              <a:t>different</a:t>
            </a:r>
            <a:r>
              <a:rPr lang="fr-CH" dirty="0" smtClean="0"/>
              <a:t> types of SRF </a:t>
            </a:r>
            <a:r>
              <a:rPr lang="fr-CH" dirty="0" err="1" smtClean="0"/>
              <a:t>cavities</a:t>
            </a:r>
            <a:r>
              <a:rPr lang="fr-CH" dirty="0" smtClean="0"/>
              <a:t> for the FCC-</a:t>
            </a:r>
            <a:r>
              <a:rPr lang="fr-CH" dirty="0" err="1" smtClean="0"/>
              <a:t>ee</a:t>
            </a:r>
            <a:r>
              <a:rPr lang="fr-CH" dirty="0" smtClean="0"/>
              <a:t> RF </a:t>
            </a:r>
            <a:r>
              <a:rPr lang="fr-CH" dirty="0" err="1" smtClean="0"/>
              <a:t>baseline</a:t>
            </a:r>
            <a:endParaRPr lang="fr-FR" dirty="0"/>
          </a:p>
        </p:txBody>
      </p:sp>
      <p:pic>
        <p:nvPicPr>
          <p:cNvPr id="8" name="Picture 7" descr="CWRF08 0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50" y="2047953"/>
            <a:ext cx="2381509" cy="1709075"/>
          </a:xfrm>
          <a:prstGeom prst="rect">
            <a:avLst/>
          </a:prstGeom>
          <a:noFill/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550" y="2055906"/>
            <a:ext cx="2596290" cy="16398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6837" y="3866720"/>
            <a:ext cx="1885452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GB" sz="1400" b="1" kern="0" dirty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1-cell 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</a:t>
            </a:r>
          </a:p>
          <a:p>
            <a:pPr algn="ctr">
              <a:spcBef>
                <a:spcPts val="450"/>
              </a:spcBef>
              <a:defRPr/>
            </a:pPr>
            <a:r>
              <a:rPr lang="en-GB" sz="1400" b="1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65108" y="3948549"/>
            <a:ext cx="1885453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</a:pPr>
            <a:r>
              <a:rPr lang="en-GB" sz="1400" b="1" kern="0" dirty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2-cell cavities</a:t>
            </a:r>
          </a:p>
          <a:p>
            <a:pPr algn="ctr">
              <a:spcBef>
                <a:spcPts val="450"/>
              </a:spcBef>
            </a:pPr>
            <a:r>
              <a:rPr lang="en-GB" sz="1400" b="1" kern="0" dirty="0" err="1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400" b="1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</a:t>
            </a:r>
            <a:endParaRPr lang="en-GB" sz="1400" b="1" kern="0" dirty="0">
              <a:solidFill>
                <a:srgbClr val="BFA16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74243" y="3842248"/>
            <a:ext cx="1885453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en-GB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MHz </a:t>
            </a: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5-cell cavities</a:t>
            </a:r>
          </a:p>
          <a:p>
            <a:pPr algn="ctr">
              <a:spcBef>
                <a:spcPts val="450"/>
              </a:spcBef>
              <a:defRPr/>
            </a:pP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Bulk </a:t>
            </a:r>
            <a:r>
              <a:rPr lang="en-GB" sz="1400" b="1" kern="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endParaRPr lang="en-GB" sz="1400" b="1" kern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4568682" y="2252551"/>
            <a:ext cx="613379" cy="131366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1852654" y="1911927"/>
            <a:ext cx="74696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LHC 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99255" y="1920743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LEP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2271" y="1899331"/>
            <a:ext cx="80356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JLAB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8091" y="1475509"/>
            <a:ext cx="1884218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3000" dirty="0" smtClean="0">
                <a:solidFill>
                  <a:srgbClr val="FF0000"/>
                </a:solidFill>
              </a:rPr>
              <a:t>New </a:t>
            </a:r>
            <a:endParaRPr lang="fr-FR" sz="3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4493029"/>
            <a:ext cx="525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solidFill>
                  <a:srgbClr val="FF0000"/>
                </a:solidFill>
              </a:rPr>
              <a:t>2-cell </a:t>
            </a:r>
            <a:r>
              <a:rPr lang="fr-CH" sz="1400" dirty="0" err="1" smtClean="0">
                <a:solidFill>
                  <a:srgbClr val="FF0000"/>
                </a:solidFill>
              </a:rPr>
              <a:t>is</a:t>
            </a:r>
            <a:r>
              <a:rPr lang="fr-CH" sz="1400" dirty="0" smtClean="0">
                <a:solidFill>
                  <a:srgbClr val="FF0000"/>
                </a:solidFill>
              </a:rPr>
              <a:t> </a:t>
            </a:r>
            <a:r>
              <a:rPr lang="fr-CH" sz="1400" dirty="0" err="1" smtClean="0">
                <a:solidFill>
                  <a:srgbClr val="FF0000"/>
                </a:solidFill>
              </a:rPr>
              <a:t>b</a:t>
            </a:r>
            <a:r>
              <a:rPr lang="fr-CH" sz="1400" dirty="0" err="1" smtClean="0">
                <a:solidFill>
                  <a:srgbClr val="FF0000"/>
                </a:solidFill>
              </a:rPr>
              <a:t>etter</a:t>
            </a:r>
            <a:r>
              <a:rPr lang="fr-CH" sz="1400" dirty="0" smtClean="0">
                <a:solidFill>
                  <a:srgbClr val="FF0000"/>
                </a:solidFill>
              </a:rPr>
              <a:t> for W </a:t>
            </a:r>
            <a:r>
              <a:rPr lang="fr-CH" sz="1400" dirty="0" err="1" smtClean="0">
                <a:solidFill>
                  <a:srgbClr val="FF0000"/>
                </a:solidFill>
              </a:rPr>
              <a:t>working</a:t>
            </a:r>
            <a:r>
              <a:rPr lang="fr-CH" sz="1400" dirty="0" smtClean="0">
                <a:solidFill>
                  <a:srgbClr val="FF0000"/>
                </a:solidFill>
              </a:rPr>
              <a:t> point </a:t>
            </a:r>
          </a:p>
          <a:p>
            <a:pPr algn="ctr"/>
            <a:r>
              <a:rPr lang="fr-CH" sz="1400" dirty="0" smtClean="0">
                <a:solidFill>
                  <a:srgbClr val="FF0000"/>
                </a:solidFill>
              </a:rPr>
              <a:t>(</a:t>
            </a:r>
            <a:r>
              <a:rPr lang="fr-CH" sz="1400" dirty="0" err="1" smtClean="0">
                <a:solidFill>
                  <a:srgbClr val="FF0000"/>
                </a:solidFill>
              </a:rPr>
              <a:t>reduced</a:t>
            </a:r>
            <a:r>
              <a:rPr lang="fr-CH" sz="1400" dirty="0" smtClean="0">
                <a:solidFill>
                  <a:srgbClr val="FF0000"/>
                </a:solidFill>
              </a:rPr>
              <a:t> RF power per </a:t>
            </a:r>
            <a:r>
              <a:rPr lang="fr-CH" sz="1400" dirty="0" err="1" smtClean="0">
                <a:solidFill>
                  <a:srgbClr val="FF0000"/>
                </a:solidFill>
              </a:rPr>
              <a:t>cav</a:t>
            </a:r>
            <a:r>
              <a:rPr lang="fr-CH" sz="1400" dirty="0" smtClean="0">
                <a:solidFill>
                  <a:srgbClr val="FF0000"/>
                </a:solidFill>
              </a:rPr>
              <a:t>., </a:t>
            </a:r>
            <a:r>
              <a:rPr lang="fr-CH" sz="1400" dirty="0" err="1" smtClean="0">
                <a:solidFill>
                  <a:srgbClr val="FF0000"/>
                </a:solidFill>
              </a:rPr>
              <a:t>improved</a:t>
            </a:r>
            <a:r>
              <a:rPr lang="fr-CH" sz="1400" dirty="0" smtClean="0">
                <a:solidFill>
                  <a:srgbClr val="FF0000"/>
                </a:solidFill>
              </a:rPr>
              <a:t> HOM </a:t>
            </a:r>
            <a:r>
              <a:rPr lang="fr-CH" sz="1400" dirty="0" err="1" smtClean="0">
                <a:solidFill>
                  <a:srgbClr val="FF0000"/>
                </a:solidFill>
              </a:rPr>
              <a:t>damping</a:t>
            </a:r>
            <a:r>
              <a:rPr lang="fr-CH" sz="1400" dirty="0" smtClean="0">
                <a:solidFill>
                  <a:srgbClr val="FF0000"/>
                </a:solidFill>
              </a:rPr>
              <a:t>)  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7051" y="3290453"/>
            <a:ext cx="48880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2000" dirty="0" smtClean="0">
                <a:solidFill>
                  <a:schemeClr val="accent2">
                    <a:lumMod val="75000"/>
                  </a:schemeClr>
                </a:solidFill>
              </a:rPr>
              <a:t>Z </a:t>
            </a:r>
            <a:endParaRPr lang="fr-F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66592" y="3435062"/>
            <a:ext cx="1095806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accent2">
                    <a:lumMod val="75000"/>
                  </a:schemeClr>
                </a:solidFill>
              </a:rPr>
              <a:t>W, H </a:t>
            </a:r>
            <a:endParaRPr lang="fr-FR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88739" y="3156239"/>
            <a:ext cx="62042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2000" dirty="0" err="1" smtClean="0">
                <a:solidFill>
                  <a:schemeClr val="tx2"/>
                </a:solidFill>
              </a:rPr>
              <a:t>ttb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24" name="Multiply 23"/>
          <p:cNvSpPr/>
          <p:nvPr/>
        </p:nvSpPr>
        <p:spPr>
          <a:xfrm>
            <a:off x="5171355" y="2287187"/>
            <a:ext cx="613379" cy="131366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3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2800" y="577800"/>
            <a:ext cx="3727418" cy="804066"/>
          </a:xfrm>
        </p:spPr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4 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r-CH" dirty="0" smtClean="0"/>
              <a:t> 2-cells ?</a:t>
            </a:r>
            <a:endParaRPr lang="fr-FR" dirty="0"/>
          </a:p>
        </p:txBody>
      </p:sp>
      <p:pic>
        <p:nvPicPr>
          <p:cNvPr id="9" name="Picture Placeholder 9"/>
          <p:cNvPicPr>
            <a:picLocks noChangeAspect="1"/>
          </p:cNvPicPr>
          <p:nvPr/>
        </p:nvPicPr>
        <p:blipFill>
          <a:blip r:embed="rId2"/>
          <a:srcRect l="15005" r="15005"/>
          <a:stretch>
            <a:fillRect/>
          </a:stretch>
        </p:blipFill>
        <p:spPr>
          <a:xfrm>
            <a:off x="5129724" y="2509521"/>
            <a:ext cx="3508250" cy="25358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50" y="2404325"/>
            <a:ext cx="3967362" cy="27391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73152" y="970382"/>
            <a:ext cx="921715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>
              <a:lnSpc>
                <a:spcPct val="150000"/>
              </a:lnSpc>
            </a:pPr>
            <a:r>
              <a:rPr lang="en-US" sz="1400" dirty="0" err="1" smtClean="0"/>
              <a:t>Eacc</a:t>
            </a:r>
            <a:r>
              <a:rPr lang="en-US" sz="1400" dirty="0" smtClean="0"/>
              <a:t> limited </a:t>
            </a:r>
            <a:r>
              <a:rPr lang="en-US" sz="1400" dirty="0"/>
              <a:t>to </a:t>
            </a:r>
            <a:r>
              <a:rPr lang="en-US" sz="1400" dirty="0" smtClean="0"/>
              <a:t>~ 7 MV/m in LEP</a:t>
            </a:r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Very large superconducting surface ( ~5 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400" dirty="0" smtClean="0"/>
              <a:t>more “chance” to have defects</a:t>
            </a:r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Such large cavities require significant SRF infrastructures </a:t>
            </a:r>
            <a:r>
              <a:rPr lang="en-US" sz="1400" dirty="0" smtClean="0"/>
              <a:t>upgrades at CERN</a:t>
            </a:r>
            <a:endParaRPr lang="en-US" sz="1400" dirty="0" smtClean="0"/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Surface treatments recipes for high accelerating gradient will be very painful to </a:t>
            </a:r>
            <a:r>
              <a:rPr lang="en-US" sz="1400" dirty="0" smtClean="0"/>
              <a:t>adapt</a:t>
            </a:r>
            <a:endParaRPr lang="en-US" sz="1400" dirty="0" smtClean="0"/>
          </a:p>
          <a:p>
            <a:pPr marL="457200" lvl="1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49244" y="4073470"/>
            <a:ext cx="755998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O. Brunner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109227" y="2394622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LEP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0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827555"/>
              </p:ext>
            </p:extLst>
          </p:nvPr>
        </p:nvGraphicFramePr>
        <p:xfrm>
          <a:off x="1061633" y="1046131"/>
          <a:ext cx="6974237" cy="2748042"/>
        </p:xfrm>
        <a:graphic>
          <a:graphicData uri="http://schemas.openxmlformats.org/drawingml/2006/table">
            <a:tbl>
              <a:tblPr/>
              <a:tblGrid>
                <a:gridCol w="945951">
                  <a:extLst>
                    <a:ext uri="{9D8B030D-6E8A-4147-A177-3AD203B41FA5}">
                      <a16:colId xmlns:a16="http://schemas.microsoft.com/office/drawing/2014/main" val="735610276"/>
                    </a:ext>
                  </a:extLst>
                </a:gridCol>
                <a:gridCol w="696564">
                  <a:extLst>
                    <a:ext uri="{9D8B030D-6E8A-4147-A177-3AD203B41FA5}">
                      <a16:colId xmlns:a16="http://schemas.microsoft.com/office/drawing/2014/main" val="559158370"/>
                    </a:ext>
                  </a:extLst>
                </a:gridCol>
                <a:gridCol w="627767">
                  <a:extLst>
                    <a:ext uri="{9D8B030D-6E8A-4147-A177-3AD203B41FA5}">
                      <a16:colId xmlns:a16="http://schemas.microsoft.com/office/drawing/2014/main" val="1697651270"/>
                    </a:ext>
                  </a:extLst>
                </a:gridCol>
                <a:gridCol w="730963">
                  <a:extLst>
                    <a:ext uri="{9D8B030D-6E8A-4147-A177-3AD203B41FA5}">
                      <a16:colId xmlns:a16="http://schemas.microsoft.com/office/drawing/2014/main" val="682985382"/>
                    </a:ext>
                  </a:extLst>
                </a:gridCol>
                <a:gridCol w="653566">
                  <a:extLst>
                    <a:ext uri="{9D8B030D-6E8A-4147-A177-3AD203B41FA5}">
                      <a16:colId xmlns:a16="http://schemas.microsoft.com/office/drawing/2014/main" val="2316851602"/>
                    </a:ext>
                  </a:extLst>
                </a:gridCol>
                <a:gridCol w="679364">
                  <a:extLst>
                    <a:ext uri="{9D8B030D-6E8A-4147-A177-3AD203B41FA5}">
                      <a16:colId xmlns:a16="http://schemas.microsoft.com/office/drawing/2014/main" val="2351787331"/>
                    </a:ext>
                  </a:extLst>
                </a:gridCol>
                <a:gridCol w="739561">
                  <a:extLst>
                    <a:ext uri="{9D8B030D-6E8A-4147-A177-3AD203B41FA5}">
                      <a16:colId xmlns:a16="http://schemas.microsoft.com/office/drawing/2014/main" val="1629655140"/>
                    </a:ext>
                  </a:extLst>
                </a:gridCol>
                <a:gridCol w="610568">
                  <a:extLst>
                    <a:ext uri="{9D8B030D-6E8A-4147-A177-3AD203B41FA5}">
                      <a16:colId xmlns:a16="http://schemas.microsoft.com/office/drawing/2014/main" val="3881111443"/>
                    </a:ext>
                  </a:extLst>
                </a:gridCol>
                <a:gridCol w="653566">
                  <a:extLst>
                    <a:ext uri="{9D8B030D-6E8A-4147-A177-3AD203B41FA5}">
                      <a16:colId xmlns:a16="http://schemas.microsoft.com/office/drawing/2014/main" val="720009007"/>
                    </a:ext>
                  </a:extLst>
                </a:gridCol>
                <a:gridCol w="636367">
                  <a:extLst>
                    <a:ext uri="{9D8B030D-6E8A-4147-A177-3AD203B41FA5}">
                      <a16:colId xmlns:a16="http://schemas.microsoft.com/office/drawing/2014/main" val="1454881769"/>
                    </a:ext>
                  </a:extLst>
                </a:gridCol>
              </a:tblGrid>
              <a:tr h="156025"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24th May 2022</a:t>
                      </a:r>
                    </a:p>
                  </a:txBody>
                  <a:tcPr marL="3452" marR="3452" marT="34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ttb2</a:t>
                      </a:r>
                      <a:endParaRPr lang="fr-FR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859497"/>
                  </a:ext>
                </a:extLst>
              </a:tr>
              <a:tr h="201323">
                <a:tc>
                  <a:txBody>
                    <a:bodyPr/>
                    <a:lstStyle/>
                    <a:p>
                      <a:pPr algn="ctr" fontAlgn="t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52" marR="3452" marT="345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597188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[MHz]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57532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rgbClr val="0F124A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9190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11670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68530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[MV/m]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5.72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11.91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24.26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25.45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24.52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25.11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807994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cell / cav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83665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Vcavity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5.83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22.73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8.86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23.85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8.86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22.98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23.53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069528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693761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584275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03600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28179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 losses/cav [W]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35571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 losses/cav [W]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46295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6.6E+04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3.2E+05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1.2E+07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8.3E+06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4.9E+06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5.3E+07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727583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8.939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4.393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0.430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0.115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0.123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0.025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51554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 [kW]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38042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rhob [m]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62917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768986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03661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3452" marR="3452" marT="3452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594244"/>
                  </a:ext>
                </a:extLst>
              </a:tr>
              <a:tr h="125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3452" marR="3452" marT="345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640180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94673"/>
            <a:ext cx="2901979" cy="553790"/>
          </a:xfrm>
        </p:spPr>
        <p:txBody>
          <a:bodyPr/>
          <a:lstStyle/>
          <a:p>
            <a:r>
              <a:rPr lang="en-US" sz="2800" dirty="0" smtClean="0"/>
              <a:t>RF parameters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-270380" y="4242647"/>
            <a:ext cx="95997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Booster </a:t>
            </a:r>
            <a:r>
              <a:rPr lang="en-US" sz="1200" dirty="0" smtClean="0"/>
              <a:t>(10% beam current and 15</a:t>
            </a:r>
            <a:r>
              <a:rPr lang="en-US" sz="1200" dirty="0" smtClean="0"/>
              <a:t>% duty cycle) at </a:t>
            </a:r>
            <a:r>
              <a:rPr lang="en-US" sz="1200" dirty="0"/>
              <a:t>800 MHz </a:t>
            </a:r>
            <a:r>
              <a:rPr lang="en-US" sz="1200" dirty="0" smtClean="0"/>
              <a:t>for W</a:t>
            </a:r>
            <a:r>
              <a:rPr lang="en-US" sz="1200" dirty="0"/>
              <a:t>, H, </a:t>
            </a:r>
            <a:r>
              <a:rPr lang="en-US" sz="1200" dirty="0" err="1" smtClean="0"/>
              <a:t>ttb</a:t>
            </a:r>
            <a:r>
              <a:rPr lang="en-US" sz="1200" dirty="0" smtClean="0"/>
              <a:t> – to be confirmed for Z by Ivan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RF voltage at 400 MHz for H and </a:t>
            </a:r>
            <a:r>
              <a:rPr lang="en-US" sz="1200" dirty="0" err="1" smtClean="0"/>
              <a:t>ttb</a:t>
            </a:r>
            <a:r>
              <a:rPr lang="en-US" sz="1200" dirty="0" smtClean="0"/>
              <a:t> to be updated (2.08 GV instead of 2.48 GV)</a:t>
            </a:r>
            <a:endParaRPr lang="en-US" sz="1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q</a:t>
            </a:r>
            <a:r>
              <a:rPr lang="en-US" sz="1200" dirty="0" smtClean="0"/>
              <a:t>uasi on-crest acceleration (cos phi = 0.9) at </a:t>
            </a:r>
            <a:r>
              <a:rPr lang="en-US" sz="1200" dirty="0" err="1" smtClean="0"/>
              <a:t>ttbar</a:t>
            </a:r>
            <a:r>
              <a:rPr lang="en-US" sz="1200" dirty="0" smtClean="0"/>
              <a:t> energy with 800 MHz cavities (RF power limited to ~ 200 kW max)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98902" y="990600"/>
            <a:ext cx="0" cy="310896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Rectangle 13"/>
          <p:cNvSpPr/>
          <p:nvPr/>
        </p:nvSpPr>
        <p:spPr>
          <a:xfrm>
            <a:off x="2077622" y="3790336"/>
            <a:ext cx="25374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 smtClean="0">
                <a:solidFill>
                  <a:srgbClr val="C00000"/>
                </a:solidFill>
              </a:rPr>
              <a:t>one RF system per beam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93162" y="3805576"/>
            <a:ext cx="35166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>
                <a:solidFill>
                  <a:srgbClr val="C00000"/>
                </a:solidFill>
              </a:rPr>
              <a:t>c</a:t>
            </a:r>
            <a:r>
              <a:rPr lang="en-US" sz="1200" dirty="0" smtClean="0">
                <a:solidFill>
                  <a:srgbClr val="C00000"/>
                </a:solidFill>
              </a:rPr>
              <a:t>ommon RF system for both beams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14109" y="325750"/>
            <a:ext cx="331512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rgbClr val="FF0000"/>
                </a:solidFill>
              </a:rPr>
              <a:t>- </a:t>
            </a:r>
            <a:r>
              <a:rPr lang="fr-CH" sz="1600" dirty="0" err="1" smtClean="0">
                <a:solidFill>
                  <a:srgbClr val="FF0000"/>
                </a:solidFill>
              </a:rPr>
              <a:t>with</a:t>
            </a:r>
            <a:r>
              <a:rPr lang="fr-CH" sz="1600" dirty="0" smtClean="0">
                <a:solidFill>
                  <a:srgbClr val="FF0000"/>
                </a:solidFill>
              </a:rPr>
              <a:t> new </a:t>
            </a:r>
            <a:r>
              <a:rPr lang="fr-CH" sz="1600" dirty="0" err="1" smtClean="0">
                <a:solidFill>
                  <a:srgbClr val="FF0000"/>
                </a:solidFill>
              </a:rPr>
              <a:t>beam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parameters</a:t>
            </a:r>
            <a:r>
              <a:rPr lang="fr-CH" sz="1600" dirty="0" smtClean="0">
                <a:solidFill>
                  <a:srgbClr val="FF0000"/>
                </a:solidFill>
              </a:rPr>
              <a:t> - </a:t>
            </a:r>
            <a:endParaRPr lang="fr-F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589" y="493579"/>
            <a:ext cx="8263350" cy="553790"/>
          </a:xfrm>
        </p:spPr>
        <p:txBody>
          <a:bodyPr/>
          <a:lstStyle/>
          <a:p>
            <a:r>
              <a:rPr lang="en-US" sz="2800" dirty="0" smtClean="0"/>
              <a:t>R&amp;D Challenges for FCC RF system</a:t>
            </a:r>
            <a:endParaRPr lang="en-US" sz="2800" dirty="0"/>
          </a:p>
        </p:txBody>
      </p:sp>
      <p:pic>
        <p:nvPicPr>
          <p:cNvPr id="5" name="DF7CC991-5CF6-4B5B-BF7F-74534453B930" descr="26379C0F-61D7-487D-99E0-FE174F29DDF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5" t="21265" r="20098" b="15179"/>
          <a:stretch/>
        </p:blipFill>
        <p:spPr bwMode="auto">
          <a:xfrm>
            <a:off x="1376598" y="1012610"/>
            <a:ext cx="6451220" cy="413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02828" y="2819401"/>
            <a:ext cx="789709" cy="110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18159" y="1126959"/>
            <a:ext cx="3737009" cy="2637322"/>
          </a:xfrm>
          <a:prstGeom prst="rect">
            <a:avLst/>
          </a:prstGeom>
          <a:solidFill>
            <a:schemeClr val="tx1">
              <a:lumMod val="10000"/>
              <a:lumOff val="90000"/>
              <a:alpha val="30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25780" y="3825240"/>
            <a:ext cx="2804161" cy="595744"/>
          </a:xfrm>
          <a:prstGeom prst="rect">
            <a:avLst/>
          </a:prstGeom>
          <a:solidFill>
            <a:schemeClr val="tx1">
              <a:lumMod val="10000"/>
              <a:lumOff val="90000"/>
              <a:alpha val="30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03273" y="1127760"/>
            <a:ext cx="2933007" cy="815340"/>
          </a:xfrm>
          <a:prstGeom prst="rect">
            <a:avLst/>
          </a:prstGeom>
          <a:solidFill>
            <a:schemeClr val="tx1">
              <a:lumMod val="10000"/>
              <a:lumOff val="90000"/>
              <a:alpha val="30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426133" y="1981200"/>
            <a:ext cx="2894907" cy="998220"/>
          </a:xfrm>
          <a:prstGeom prst="rect">
            <a:avLst/>
          </a:prstGeom>
          <a:solidFill>
            <a:schemeClr val="tx1">
              <a:lumMod val="10000"/>
              <a:lumOff val="90000"/>
              <a:alpha val="30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563293" y="3101340"/>
            <a:ext cx="2750127" cy="480060"/>
          </a:xfrm>
          <a:prstGeom prst="rect">
            <a:avLst/>
          </a:prstGeom>
          <a:solidFill>
            <a:schemeClr val="tx1">
              <a:lumMod val="10000"/>
              <a:lumOff val="90000"/>
              <a:alpha val="30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787833" y="4274820"/>
            <a:ext cx="1569027" cy="487680"/>
          </a:xfrm>
          <a:prstGeom prst="rect">
            <a:avLst/>
          </a:prstGeom>
          <a:solidFill>
            <a:schemeClr val="tx1">
              <a:lumMod val="10000"/>
              <a:lumOff val="90000"/>
              <a:alpha val="57000"/>
            </a:scheme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Topics addressed in priority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64920" y="1188720"/>
            <a:ext cx="3048000" cy="113538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870960" y="670560"/>
            <a:ext cx="174498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200" dirty="0" err="1" smtClean="0">
                <a:solidFill>
                  <a:srgbClr val="FF0000"/>
                </a:solidFill>
              </a:rPr>
              <a:t>See</a:t>
            </a:r>
            <a:r>
              <a:rPr lang="fr-CH" sz="1200" dirty="0" smtClean="0">
                <a:solidFill>
                  <a:srgbClr val="FF0000"/>
                </a:solidFill>
              </a:rPr>
              <a:t> </a:t>
            </a:r>
            <a:r>
              <a:rPr lang="fr-CH" sz="1200" dirty="0" err="1" smtClean="0">
                <a:solidFill>
                  <a:srgbClr val="FF0000"/>
                </a:solidFill>
              </a:rPr>
              <a:t>Ivan’s</a:t>
            </a:r>
            <a:r>
              <a:rPr lang="fr-CH" sz="1200" dirty="0" smtClean="0">
                <a:solidFill>
                  <a:srgbClr val="FF0000"/>
                </a:solidFill>
              </a:rPr>
              <a:t> talk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5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500830"/>
            <a:ext cx="9238156" cy="4770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defTabSz="685800">
              <a:lnSpc>
                <a:spcPts val="3000"/>
              </a:lnSpc>
              <a:spcBef>
                <a:spcPct val="0"/>
              </a:spcBef>
            </a:pPr>
            <a:r>
              <a:rPr lang="en-GB" sz="3000" dirty="0">
                <a:latin typeface="+mj-lt"/>
                <a:ea typeface="+mj-ea"/>
                <a:cs typeface="+mj-cs"/>
              </a:rPr>
              <a:t>The FCC SRF programme at CERN (2020 – 2025)</a:t>
            </a:r>
            <a:endParaRPr lang="fr-FR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6444"/>
            <a:ext cx="9124236" cy="4118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32374" y="95830"/>
            <a:ext cx="85996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O. Brunner</a:t>
            </a:r>
          </a:p>
          <a:p>
            <a:pPr algn="ctr"/>
            <a:r>
              <a:rPr lang="en-GB" sz="900" dirty="0" smtClean="0"/>
              <a:t>F. Gerigk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322339" y="1587429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WP0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6314" y="1604098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5051" y="1604098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5220" y="1604098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WP3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18239" y="1589810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WP4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61264" y="1596954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WP5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82858" y="1582666"/>
            <a:ext cx="706361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>
                <a:solidFill>
                  <a:srgbClr val="FF0000"/>
                </a:solidFill>
              </a:rPr>
              <a:t>WP6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6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1-cell 400 MHz cavity for Z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433" y="1431903"/>
            <a:ext cx="5581105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«LHC type», </a:t>
            </a:r>
            <a:r>
              <a:rPr lang="en-US" sz="1600" b="0" dirty="0" err="1" smtClean="0"/>
              <a:t>Nb</a:t>
            </a:r>
            <a:r>
              <a:rPr lang="en-US" sz="1600" b="0" dirty="0" smtClean="0"/>
              <a:t>/Cu technology, 4.5 K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800" b="1" dirty="0" smtClean="0"/>
              <a:t>	</a:t>
            </a: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5.7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3e9, P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900 kW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Elliptical shape optimized to eliminate all longitudinal HOMs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Strong </a:t>
            </a:r>
            <a:r>
              <a:rPr lang="en-US" sz="1600" b="0" dirty="0" smtClean="0"/>
              <a:t>transverse HOMs </a:t>
            </a:r>
            <a:r>
              <a:rPr lang="en-US" sz="1600" b="0" dirty="0"/>
              <a:t>damping </a:t>
            </a:r>
            <a:r>
              <a:rPr lang="en-US" sz="1600" b="0" dirty="0" smtClean="0"/>
              <a:t>with 4 hooks type couplers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fr-CH" sz="18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transv</a:t>
            </a:r>
            <a:r>
              <a:rPr lang="fr-CH" sz="1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. max  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fr-C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fr-CH" sz="1800" b="1" dirty="0">
                <a:latin typeface="Symbol" panose="05050102010706020507" pitchFamily="18" charset="2"/>
                <a:cs typeface="Arial" panose="020B0604020202020204" pitchFamily="34" charset="0"/>
              </a:rPr>
              <a:t>W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1179" r="25803"/>
          <a:stretch/>
        </p:blipFill>
        <p:spPr>
          <a:xfrm>
            <a:off x="6181914" y="3197827"/>
            <a:ext cx="2330752" cy="17584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00110" y="3283226"/>
            <a:ext cx="11626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AE00F"/>
                </a:solidFill>
              </a:rPr>
              <a:t>LHC </a:t>
            </a:r>
            <a:r>
              <a:rPr lang="fr-CH" sz="1100" b="1" dirty="0" err="1" smtClean="0">
                <a:solidFill>
                  <a:srgbClr val="0AE00F"/>
                </a:solidFill>
              </a:rPr>
              <a:t>cavity</a:t>
            </a:r>
            <a:endParaRPr lang="fr-FR" sz="1100" b="1" dirty="0">
              <a:solidFill>
                <a:srgbClr val="0AE00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28014" y="3385663"/>
            <a:ext cx="1263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FCC </a:t>
            </a:r>
            <a:r>
              <a:rPr lang="fr-CH" sz="1100" b="1" dirty="0" err="1" smtClean="0">
                <a:solidFill>
                  <a:srgbClr val="00B0F0"/>
                </a:solidFill>
              </a:rPr>
              <a:t>cavity</a:t>
            </a:r>
            <a:endParaRPr lang="fr-FR" sz="1100" b="1" dirty="0">
              <a:solidFill>
                <a:srgbClr val="00B0F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C1E492-C1FC-4E11-A223-2116E74AC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0353" y="403761"/>
            <a:ext cx="3630885" cy="2027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71031" y="561908"/>
            <a:ext cx="105046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</a:t>
            </a:r>
            <a:r>
              <a:rPr lang="en-GB" sz="900" dirty="0" smtClean="0"/>
              <a:t>. Gorgi </a:t>
            </a:r>
            <a:r>
              <a:rPr lang="en-GB" sz="900" dirty="0"/>
              <a:t>Z</a:t>
            </a:r>
            <a:r>
              <a:rPr lang="en-GB" sz="900" dirty="0" smtClean="0"/>
              <a:t>adeh</a:t>
            </a:r>
            <a:endParaRPr lang="en-GB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49047" r="29790"/>
          <a:stretch/>
        </p:blipFill>
        <p:spPr>
          <a:xfrm>
            <a:off x="8333679" y="1486831"/>
            <a:ext cx="728546" cy="18806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02969" y="2326298"/>
            <a:ext cx="11793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Hook</a:t>
            </a:r>
            <a:r>
              <a:rPr lang="fr-CH" sz="1100" b="1" dirty="0" smtClean="0">
                <a:solidFill>
                  <a:schemeClr val="bg2">
                    <a:lumMod val="50000"/>
                  </a:schemeClr>
                </a:solidFill>
              </a:rPr>
              <a:t> type HOM coupler (x4)</a:t>
            </a:r>
            <a:endParaRPr lang="fr-FR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chemeClr val="accent5">
              <a:lumMod val="75000"/>
            </a:schemeClr>
          </a:solidFill>
          <a:prstDash val="dash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38786</TotalTime>
  <Words>2033</Words>
  <Application>Microsoft Office PowerPoint</Application>
  <PresentationFormat>On-screen Show (16:9)</PresentationFormat>
  <Paragraphs>868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Introslides</vt:lpstr>
      <vt:lpstr>Titleslides, Conclusion</vt:lpstr>
      <vt:lpstr>Content Slides - Deep Blue</vt:lpstr>
      <vt:lpstr>Baseline and Options for FCCee SRF Cavities</vt:lpstr>
      <vt:lpstr>RF system for FCCee</vt:lpstr>
      <vt:lpstr>RF Frequency choice – scaling laws (for single cell elliptical cavity)</vt:lpstr>
      <vt:lpstr>3 different types of SRF cavities for the FCC-ee RF baseline</vt:lpstr>
      <vt:lpstr>Why 4 → 2-cells ?</vt:lpstr>
      <vt:lpstr>RF parameters</vt:lpstr>
      <vt:lpstr>R&amp;D Challenges for FCC RF system</vt:lpstr>
      <vt:lpstr>PowerPoint Presentation</vt:lpstr>
      <vt:lpstr>1-cell 400 MHz cavity for Z</vt:lpstr>
      <vt:lpstr>2-cell 400 MHz for W, H</vt:lpstr>
      <vt:lpstr>5-cell 800 MHz for ttb and booster</vt:lpstr>
      <vt:lpstr>RF parameters with cavity design choices</vt:lpstr>
      <vt:lpstr>Nb/Cu technology: high gradient / high Q0 challenges</vt:lpstr>
      <vt:lpstr>Power requirements for RF Couplers</vt:lpstr>
      <vt:lpstr>SWELL 2-cell 600 MHz cavity for Z, W, H</vt:lpstr>
      <vt:lpstr>HOM damping mechanism of SWELL</vt:lpstr>
      <vt:lpstr>FCCee with SWELL cavities up to the Higgs energy</vt:lpstr>
      <vt:lpstr>Summary</vt:lpstr>
      <vt:lpstr>Thank you for your attention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Franck Peauger</cp:lastModifiedBy>
  <cp:revision>2248</cp:revision>
  <cp:lastPrinted>2022-05-23T11:56:30Z</cp:lastPrinted>
  <dcterms:created xsi:type="dcterms:W3CDTF">2020-10-27T09:23:42Z</dcterms:created>
  <dcterms:modified xsi:type="dcterms:W3CDTF">2022-05-31T06:16:43Z</dcterms:modified>
</cp:coreProperties>
</file>