
<file path=[Content_Types].xml><?xml version="1.0" encoding="utf-8"?>
<Types xmlns="http://schemas.openxmlformats.org/package/2006/content-types">
  <Default Extension="emf" ContentType="image/x-emf"/>
  <Default Extension="jfif" ContentType="image/jpeg"/>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32"/>
  </p:notesMasterIdLst>
  <p:sldIdLst>
    <p:sldId id="256" r:id="rId2"/>
    <p:sldId id="325" r:id="rId3"/>
    <p:sldId id="362" r:id="rId4"/>
    <p:sldId id="326" r:id="rId5"/>
    <p:sldId id="349" r:id="rId6"/>
    <p:sldId id="330" r:id="rId7"/>
    <p:sldId id="352" r:id="rId8"/>
    <p:sldId id="353" r:id="rId9"/>
    <p:sldId id="332" r:id="rId10"/>
    <p:sldId id="355" r:id="rId11"/>
    <p:sldId id="359" r:id="rId12"/>
    <p:sldId id="369" r:id="rId13"/>
    <p:sldId id="321" r:id="rId14"/>
    <p:sldId id="333" r:id="rId15"/>
    <p:sldId id="322" r:id="rId16"/>
    <p:sldId id="328" r:id="rId17"/>
    <p:sldId id="347" r:id="rId18"/>
    <p:sldId id="368" r:id="rId19"/>
    <p:sldId id="329" r:id="rId20"/>
    <p:sldId id="335" r:id="rId21"/>
    <p:sldId id="370" r:id="rId22"/>
    <p:sldId id="354" r:id="rId23"/>
    <p:sldId id="323" r:id="rId24"/>
    <p:sldId id="358" r:id="rId25"/>
    <p:sldId id="340" r:id="rId26"/>
    <p:sldId id="371" r:id="rId27"/>
    <p:sldId id="324" r:id="rId28"/>
    <p:sldId id="350" r:id="rId29"/>
    <p:sldId id="344" r:id="rId30"/>
    <p:sldId id="348"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78E2"/>
    <a:srgbClr val="99CCFF"/>
    <a:srgbClr val="FF5050"/>
    <a:srgbClr val="C1AC8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157" autoAdjust="0"/>
    <p:restoredTop sz="93115" autoAdjust="0"/>
  </p:normalViewPr>
  <p:slideViewPr>
    <p:cSldViewPr snapToGrid="0" snapToObjects="1">
      <p:cViewPr varScale="1">
        <p:scale>
          <a:sx n="78" d="100"/>
          <a:sy n="78" d="100"/>
        </p:scale>
        <p:origin x="77" y="106"/>
      </p:cViewPr>
      <p:guideLst>
        <p:guide orient="horz" pos="2160"/>
        <p:guide pos="3840"/>
      </p:guideLst>
    </p:cSldViewPr>
  </p:slideViewPr>
  <p:outlineViewPr>
    <p:cViewPr>
      <p:scale>
        <a:sx n="33" d="100"/>
        <a:sy n="33" d="100"/>
      </p:scale>
      <p:origin x="0" y="-11706"/>
    </p:cViewPr>
  </p:outlineViewPr>
  <p:notesTextViewPr>
    <p:cViewPr>
      <p:scale>
        <a:sx n="1" d="1"/>
        <a:sy n="1" d="1"/>
      </p:scale>
      <p:origin x="0" y="0"/>
    </p:cViewPr>
  </p:notesTextViewPr>
  <p:sorterViewPr>
    <p:cViewPr varScale="1">
      <p:scale>
        <a:sx n="100" d="100"/>
        <a:sy n="100" d="100"/>
      </p:scale>
      <p:origin x="0" y="-4166"/>
    </p:cViewPr>
  </p:sorterViewPr>
  <p:notesViewPr>
    <p:cSldViewPr snapToGrid="0" snapToObjects="1">
      <p:cViewPr varScale="1">
        <p:scale>
          <a:sx n="48" d="100"/>
          <a:sy n="48" d="100"/>
        </p:scale>
        <p:origin x="2664" y="5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8F3527-BB28-884B-A511-C22C3DCF5453}" type="datetimeFigureOut">
              <a:rPr lang="en-US" smtClean="0"/>
              <a:t>5/31/2022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BF1341-3AFE-B447-A831-9671D6A7009B}" type="slidenum">
              <a:rPr lang="en-US" smtClean="0"/>
              <a:t>‹#›</a:t>
            </a:fld>
            <a:endParaRPr lang="en-US" dirty="0"/>
          </a:p>
        </p:txBody>
      </p:sp>
    </p:spTree>
    <p:extLst>
      <p:ext uri="{BB962C8B-B14F-4D97-AF65-F5344CB8AC3E}">
        <p14:creationId xmlns:p14="http://schemas.microsoft.com/office/powerpoint/2010/main" val="10985407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BF1341-3AFE-B447-A831-9671D6A7009B}" type="slidenum">
              <a:rPr lang="en-US" smtClean="0"/>
              <a:t>4</a:t>
            </a:fld>
            <a:endParaRPr lang="en-US" dirty="0"/>
          </a:p>
        </p:txBody>
      </p:sp>
    </p:spTree>
    <p:extLst>
      <p:ext uri="{BB962C8B-B14F-4D97-AF65-F5344CB8AC3E}">
        <p14:creationId xmlns:p14="http://schemas.microsoft.com/office/powerpoint/2010/main" val="1173949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BF1341-3AFE-B447-A831-9671D6A7009B}" type="slidenum">
              <a:rPr lang="en-US" smtClean="0"/>
              <a:t>5</a:t>
            </a:fld>
            <a:endParaRPr lang="en-US" dirty="0"/>
          </a:p>
        </p:txBody>
      </p:sp>
    </p:spTree>
    <p:extLst>
      <p:ext uri="{BB962C8B-B14F-4D97-AF65-F5344CB8AC3E}">
        <p14:creationId xmlns:p14="http://schemas.microsoft.com/office/powerpoint/2010/main" val="10025048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BF1341-3AFE-B447-A831-9671D6A7009B}" type="slidenum">
              <a:rPr lang="en-US" smtClean="0"/>
              <a:t>13</a:t>
            </a:fld>
            <a:endParaRPr lang="en-US"/>
          </a:p>
        </p:txBody>
      </p:sp>
    </p:spTree>
    <p:extLst>
      <p:ext uri="{BB962C8B-B14F-4D97-AF65-F5344CB8AC3E}">
        <p14:creationId xmlns:p14="http://schemas.microsoft.com/office/powerpoint/2010/main" val="29556908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BF1341-3AFE-B447-A831-9671D6A7009B}" type="slidenum">
              <a:rPr lang="en-US" smtClean="0"/>
              <a:t>14</a:t>
            </a:fld>
            <a:endParaRPr lang="en-US"/>
          </a:p>
        </p:txBody>
      </p:sp>
    </p:spTree>
    <p:extLst>
      <p:ext uri="{BB962C8B-B14F-4D97-AF65-F5344CB8AC3E}">
        <p14:creationId xmlns:p14="http://schemas.microsoft.com/office/powerpoint/2010/main" val="22862129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BF1341-3AFE-B447-A831-9671D6A7009B}" type="slidenum">
              <a:rPr lang="en-US" smtClean="0"/>
              <a:t>15</a:t>
            </a:fld>
            <a:endParaRPr lang="en-US"/>
          </a:p>
        </p:txBody>
      </p:sp>
    </p:spTree>
    <p:extLst>
      <p:ext uri="{BB962C8B-B14F-4D97-AF65-F5344CB8AC3E}">
        <p14:creationId xmlns:p14="http://schemas.microsoft.com/office/powerpoint/2010/main" val="39529530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Nb</a:t>
            </a:r>
          </a:p>
        </p:txBody>
      </p:sp>
      <p:sp>
        <p:nvSpPr>
          <p:cNvPr id="4" name="Slide Number Placeholder 3"/>
          <p:cNvSpPr>
            <a:spLocks noGrp="1"/>
          </p:cNvSpPr>
          <p:nvPr>
            <p:ph type="sldNum" sz="quarter" idx="5"/>
          </p:nvPr>
        </p:nvSpPr>
        <p:spPr/>
        <p:txBody>
          <a:bodyPr/>
          <a:lstStyle/>
          <a:p>
            <a:fld id="{FBBF1341-3AFE-B447-A831-9671D6A7009B}" type="slidenum">
              <a:rPr lang="en-US" smtClean="0"/>
              <a:t>17</a:t>
            </a:fld>
            <a:endParaRPr lang="en-US" dirty="0"/>
          </a:p>
        </p:txBody>
      </p:sp>
    </p:spTree>
    <p:extLst>
      <p:ext uri="{BB962C8B-B14F-4D97-AF65-F5344CB8AC3E}">
        <p14:creationId xmlns:p14="http://schemas.microsoft.com/office/powerpoint/2010/main" val="4348696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653114-0D40-384A-9E11-76EB88F8D7B8}" type="slidenum">
              <a:rPr lang="en-US" smtClean="0"/>
              <a:pPr/>
              <a:t>20</a:t>
            </a:fld>
            <a:endParaRPr lang="en-US" dirty="0"/>
          </a:p>
        </p:txBody>
      </p:sp>
    </p:spTree>
    <p:extLst>
      <p:ext uri="{BB962C8B-B14F-4D97-AF65-F5344CB8AC3E}">
        <p14:creationId xmlns:p14="http://schemas.microsoft.com/office/powerpoint/2010/main" val="391600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dirty="0"/>
          </a:p>
        </p:txBody>
      </p:sp>
      <p:sp>
        <p:nvSpPr>
          <p:cNvPr id="4" name="Slide Number Placeholder 3"/>
          <p:cNvSpPr>
            <a:spLocks noGrp="1"/>
          </p:cNvSpPr>
          <p:nvPr>
            <p:ph type="sldNum" sz="quarter" idx="5"/>
          </p:nvPr>
        </p:nvSpPr>
        <p:spPr/>
        <p:txBody>
          <a:bodyPr/>
          <a:lstStyle/>
          <a:p>
            <a:fld id="{FBBF1341-3AFE-B447-A831-9671D6A7009B}" type="slidenum">
              <a:rPr lang="en-US" smtClean="0"/>
              <a:t>22</a:t>
            </a:fld>
            <a:endParaRPr lang="en-US" dirty="0"/>
          </a:p>
        </p:txBody>
      </p:sp>
    </p:spTree>
    <p:extLst>
      <p:ext uri="{BB962C8B-B14F-4D97-AF65-F5344CB8AC3E}">
        <p14:creationId xmlns:p14="http://schemas.microsoft.com/office/powerpoint/2010/main" val="8522339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BF1341-3AFE-B447-A831-9671D6A7009B}" type="slidenum">
              <a:rPr lang="en-US" smtClean="0"/>
              <a:t>23</a:t>
            </a:fld>
            <a:endParaRPr lang="en-US"/>
          </a:p>
        </p:txBody>
      </p:sp>
    </p:spTree>
    <p:extLst>
      <p:ext uri="{BB962C8B-B14F-4D97-AF65-F5344CB8AC3E}">
        <p14:creationId xmlns:p14="http://schemas.microsoft.com/office/powerpoint/2010/main" val="416879817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a:xfrm>
            <a:off x="0" y="0"/>
            <a:ext cx="12192000" cy="1282700"/>
          </a:xfrm>
          <a:prstGeom prst="rect">
            <a:avLst/>
          </a:prstGeom>
        </p:spPr>
      </p:pic>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04799" y="2941864"/>
            <a:ext cx="5678108" cy="4258581"/>
          </a:xfrm>
          <a:prstGeom prst="rect">
            <a:avLst/>
          </a:prstGeom>
        </p:spPr>
      </p:pic>
      <p:pic>
        <p:nvPicPr>
          <p:cNvPr id="23" name="Picture 2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43181" y="6232329"/>
            <a:ext cx="2293603" cy="557060"/>
          </a:xfrm>
          <a:prstGeom prst="rect">
            <a:avLst/>
          </a:prstGeom>
        </p:spPr>
      </p:pic>
      <p:sp>
        <p:nvSpPr>
          <p:cNvPr id="2" name="Title 1"/>
          <p:cNvSpPr>
            <a:spLocks noGrp="1"/>
          </p:cNvSpPr>
          <p:nvPr>
            <p:ph type="ctrTitle" hasCustomPrompt="1"/>
          </p:nvPr>
        </p:nvSpPr>
        <p:spPr>
          <a:xfrm>
            <a:off x="443181" y="505595"/>
            <a:ext cx="10583064" cy="617838"/>
          </a:xfrm>
        </p:spPr>
        <p:txBody>
          <a:bodyPr anchor="b">
            <a:noAutofit/>
          </a:bodyPr>
          <a:lstStyle>
            <a:lvl1pPr algn="l">
              <a:defRPr sz="3000" b="1" cap="none" baseline="0">
                <a:latin typeface="Arial" charset="0"/>
              </a:defRPr>
            </a:lvl1pPr>
          </a:lstStyle>
          <a:p>
            <a:r>
              <a:rPr lang="en-US" dirty="0"/>
              <a:t>Title Here</a:t>
            </a:r>
          </a:p>
        </p:txBody>
      </p:sp>
      <p:sp>
        <p:nvSpPr>
          <p:cNvPr id="3" name="Subtitle 2"/>
          <p:cNvSpPr>
            <a:spLocks noGrp="1"/>
          </p:cNvSpPr>
          <p:nvPr>
            <p:ph type="subTitle" idx="1" hasCustomPrompt="1"/>
          </p:nvPr>
        </p:nvSpPr>
        <p:spPr>
          <a:xfrm>
            <a:off x="443183" y="1720793"/>
            <a:ext cx="5402445" cy="3246671"/>
          </a:xfrm>
        </p:spPr>
        <p:txBody>
          <a:bodyPr>
            <a:normAutofit/>
          </a:bodyPr>
          <a:lstStyle>
            <a:lvl1pPr marL="0" indent="0" algn="l">
              <a:lnSpc>
                <a:spcPct val="100000"/>
              </a:lnSpc>
              <a:buNone/>
              <a:defRPr sz="2200" baseline="0">
                <a:solidFill>
                  <a:schemeClr val="accent1"/>
                </a:solidFill>
                <a:latin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 Here</a:t>
            </a:r>
          </a:p>
        </p:txBody>
      </p:sp>
      <p:pic>
        <p:nvPicPr>
          <p:cNvPr id="27" name="Picture 2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363207" y="6459469"/>
            <a:ext cx="543044" cy="273532"/>
          </a:xfrm>
          <a:prstGeom prst="rect">
            <a:avLst/>
          </a:prstGeom>
        </p:spPr>
      </p:pic>
      <p:pic>
        <p:nvPicPr>
          <p:cNvPr id="5" name="Picture 4"/>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8923879" y="6450043"/>
            <a:ext cx="2172748" cy="273531"/>
          </a:xfrm>
          <a:prstGeom prst="rect">
            <a:avLst/>
          </a:prstGeom>
        </p:spPr>
      </p:pic>
      <p:sp>
        <p:nvSpPr>
          <p:cNvPr id="9" name="Picture Placeholder 8"/>
          <p:cNvSpPr>
            <a:spLocks noGrp="1"/>
          </p:cNvSpPr>
          <p:nvPr>
            <p:ph type="pic" sz="quarter" idx="13"/>
          </p:nvPr>
        </p:nvSpPr>
        <p:spPr>
          <a:xfrm>
            <a:off x="6008916" y="1725953"/>
            <a:ext cx="6174619" cy="3821639"/>
          </a:xfrm>
          <a:solidFill>
            <a:schemeClr val="accent2"/>
          </a:solidFill>
        </p:spPr>
        <p:txBody>
          <a:bodyPr/>
          <a:lstStyle/>
          <a:p>
            <a:r>
              <a:rPr lang="en-US" dirty="0"/>
              <a:t>Click icon to add picture</a:t>
            </a:r>
          </a:p>
        </p:txBody>
      </p:sp>
      <p:sp>
        <p:nvSpPr>
          <p:cNvPr id="15" name="Text Placeholder 14"/>
          <p:cNvSpPr>
            <a:spLocks noGrp="1"/>
          </p:cNvSpPr>
          <p:nvPr>
            <p:ph type="body" sz="quarter" idx="14" hasCustomPrompt="1"/>
          </p:nvPr>
        </p:nvSpPr>
        <p:spPr>
          <a:xfrm>
            <a:off x="443183" y="5126730"/>
            <a:ext cx="5402445" cy="420862"/>
          </a:xfrm>
        </p:spPr>
        <p:txBody>
          <a:bodyPr>
            <a:normAutofit/>
          </a:bodyPr>
          <a:lstStyle>
            <a:lvl1pPr marL="0" indent="0">
              <a:buFontTx/>
              <a:buNone/>
              <a:defRPr sz="2200" baseline="0">
                <a:solidFill>
                  <a:schemeClr val="accent6"/>
                </a:solidFill>
              </a:defRPr>
            </a:lvl1pPr>
          </a:lstStyle>
          <a:p>
            <a:pPr lvl="0"/>
            <a:r>
              <a:rPr lang="en-US" dirty="0"/>
              <a:t>Author</a:t>
            </a:r>
          </a:p>
        </p:txBody>
      </p:sp>
      <p:sp>
        <p:nvSpPr>
          <p:cNvPr id="8" name="Date Placeholder 7"/>
          <p:cNvSpPr>
            <a:spLocks noGrp="1"/>
          </p:cNvSpPr>
          <p:nvPr>
            <p:ph type="dt" sz="half" idx="15"/>
          </p:nvPr>
        </p:nvSpPr>
        <p:spPr>
          <a:xfrm>
            <a:off x="444325" y="5611327"/>
            <a:ext cx="2743200" cy="365125"/>
          </a:xfrm>
        </p:spPr>
        <p:txBody>
          <a:bodyPr/>
          <a:lstStyle>
            <a:lvl1pPr>
              <a:defRPr>
                <a:solidFill>
                  <a:schemeClr val="tx1"/>
                </a:solidFill>
              </a:defRPr>
            </a:lvl1p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estions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a:xfrm>
            <a:off x="0" y="0"/>
            <a:ext cx="12192000" cy="1282700"/>
          </a:xfrm>
          <a:prstGeom prst="rect">
            <a:avLst/>
          </a:prstGeom>
        </p:spPr>
      </p:pic>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04799" y="2941864"/>
            <a:ext cx="5678108" cy="4258581"/>
          </a:xfrm>
          <a:prstGeom prst="rect">
            <a:avLst/>
          </a:prstGeom>
        </p:spPr>
      </p:pic>
      <p:pic>
        <p:nvPicPr>
          <p:cNvPr id="23" name="Picture 2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43181" y="6232329"/>
            <a:ext cx="2293603" cy="557060"/>
          </a:xfrm>
          <a:prstGeom prst="rect">
            <a:avLst/>
          </a:prstGeom>
        </p:spPr>
      </p:pic>
      <p:sp>
        <p:nvSpPr>
          <p:cNvPr id="2" name="Title 1"/>
          <p:cNvSpPr>
            <a:spLocks noGrp="1"/>
          </p:cNvSpPr>
          <p:nvPr>
            <p:ph type="ctrTitle" hasCustomPrompt="1"/>
          </p:nvPr>
        </p:nvSpPr>
        <p:spPr>
          <a:xfrm>
            <a:off x="443182" y="505595"/>
            <a:ext cx="7699333" cy="617838"/>
          </a:xfrm>
        </p:spPr>
        <p:txBody>
          <a:bodyPr anchor="b">
            <a:noAutofit/>
          </a:bodyPr>
          <a:lstStyle>
            <a:lvl1pPr algn="l">
              <a:defRPr sz="3000" b="1" cap="none" baseline="0">
                <a:latin typeface="Arial" charset="0"/>
              </a:defRPr>
            </a:lvl1pPr>
          </a:lstStyle>
          <a:p>
            <a:r>
              <a:rPr lang="en-US"/>
              <a:t>Questions?</a:t>
            </a:r>
            <a:endParaRPr lang="en-US" dirty="0"/>
          </a:p>
        </p:txBody>
      </p:sp>
      <p:pic>
        <p:nvPicPr>
          <p:cNvPr id="27" name="Picture 2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363207" y="6459469"/>
            <a:ext cx="543044" cy="273532"/>
          </a:xfrm>
          <a:prstGeom prst="rect">
            <a:avLst/>
          </a:prstGeom>
        </p:spPr>
      </p:pic>
      <p:pic>
        <p:nvPicPr>
          <p:cNvPr id="5" name="Picture 4"/>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8923879" y="6450043"/>
            <a:ext cx="2172748" cy="273531"/>
          </a:xfrm>
          <a:prstGeom prst="rect">
            <a:avLst/>
          </a:prstGeom>
        </p:spPr>
      </p:pic>
      <p:sp>
        <p:nvSpPr>
          <p:cNvPr id="9" name="Picture Placeholder 8"/>
          <p:cNvSpPr>
            <a:spLocks noGrp="1"/>
          </p:cNvSpPr>
          <p:nvPr>
            <p:ph type="pic" sz="quarter" idx="13"/>
          </p:nvPr>
        </p:nvSpPr>
        <p:spPr>
          <a:xfrm>
            <a:off x="6008916" y="1725953"/>
            <a:ext cx="6174619" cy="3821639"/>
          </a:xfrm>
          <a:solidFill>
            <a:schemeClr val="accent2"/>
          </a:solidFill>
        </p:spPr>
        <p:txBody>
          <a:bodyPr/>
          <a:lstStyle/>
          <a:p>
            <a:r>
              <a:rPr lang="en-US" dirty="0"/>
              <a:t>Click icon to add picture</a:t>
            </a:r>
          </a:p>
        </p:txBody>
      </p:sp>
      <p:sp>
        <p:nvSpPr>
          <p:cNvPr id="15" name="Text Placeholder 14"/>
          <p:cNvSpPr>
            <a:spLocks noGrp="1"/>
          </p:cNvSpPr>
          <p:nvPr>
            <p:ph type="body" sz="quarter" idx="14" hasCustomPrompt="1"/>
          </p:nvPr>
        </p:nvSpPr>
        <p:spPr>
          <a:xfrm>
            <a:off x="8142515" y="849093"/>
            <a:ext cx="3864428" cy="277582"/>
          </a:xfrm>
        </p:spPr>
        <p:txBody>
          <a:bodyPr>
            <a:normAutofit/>
          </a:bodyPr>
          <a:lstStyle>
            <a:lvl1pPr marL="0" indent="0">
              <a:buFontTx/>
              <a:buNone/>
              <a:defRPr sz="1200" b="0" baseline="0">
                <a:solidFill>
                  <a:srgbClr val="C00000"/>
                </a:solidFill>
              </a:defRPr>
            </a:lvl1pPr>
          </a:lstStyle>
          <a:p>
            <a:pPr lvl="0"/>
            <a:r>
              <a:rPr lang="en-US" dirty="0"/>
              <a:t>Contact</a:t>
            </a:r>
          </a:p>
        </p:txBody>
      </p:sp>
      <p:sp>
        <p:nvSpPr>
          <p:cNvPr id="8" name="Date Placeholder 7"/>
          <p:cNvSpPr>
            <a:spLocks noGrp="1"/>
          </p:cNvSpPr>
          <p:nvPr>
            <p:ph type="dt" sz="half" idx="15"/>
          </p:nvPr>
        </p:nvSpPr>
        <p:spPr>
          <a:xfrm>
            <a:off x="4831268" y="6328297"/>
            <a:ext cx="2743200" cy="365125"/>
          </a:xfrm>
        </p:spPr>
        <p:txBody>
          <a:bodyPr/>
          <a:lstStyle>
            <a:lvl1pPr>
              <a:defRPr>
                <a:solidFill>
                  <a:schemeClr val="tx1"/>
                </a:solidFill>
              </a:defRPr>
            </a:lvl1pPr>
          </a:lstStyle>
          <a:p>
            <a:endParaRPr lang="en-US" dirty="0"/>
          </a:p>
        </p:txBody>
      </p:sp>
      <p:sp>
        <p:nvSpPr>
          <p:cNvPr id="14" name="Text Placeholder 14"/>
          <p:cNvSpPr>
            <a:spLocks noGrp="1"/>
          </p:cNvSpPr>
          <p:nvPr>
            <p:ph type="body" sz="quarter" idx="16" hasCustomPrompt="1"/>
          </p:nvPr>
        </p:nvSpPr>
        <p:spPr>
          <a:xfrm>
            <a:off x="8142515" y="156701"/>
            <a:ext cx="3864428" cy="632002"/>
          </a:xfrm>
        </p:spPr>
        <p:txBody>
          <a:bodyPr>
            <a:normAutofit/>
          </a:bodyPr>
          <a:lstStyle>
            <a:lvl1pPr marL="0" indent="0">
              <a:buFontTx/>
              <a:buNone/>
              <a:defRPr sz="1400" b="1" baseline="0">
                <a:solidFill>
                  <a:schemeClr val="accent6"/>
                </a:solidFill>
              </a:defRPr>
            </a:lvl1pPr>
          </a:lstStyle>
          <a:p>
            <a:pPr lvl="0"/>
            <a:r>
              <a:rPr lang="en-US" dirty="0"/>
              <a:t>Author</a:t>
            </a:r>
          </a:p>
          <a:p>
            <a:pPr lvl="0"/>
            <a:r>
              <a:rPr lang="en-US" dirty="0"/>
              <a:t>Title</a:t>
            </a:r>
          </a:p>
        </p:txBody>
      </p:sp>
      <p:sp>
        <p:nvSpPr>
          <p:cNvPr id="16" name="Text Placeholder 6"/>
          <p:cNvSpPr>
            <a:spLocks noGrp="1"/>
          </p:cNvSpPr>
          <p:nvPr>
            <p:ph type="body" sz="quarter" idx="17" hasCustomPrompt="1"/>
          </p:nvPr>
        </p:nvSpPr>
        <p:spPr>
          <a:xfrm>
            <a:off x="424851" y="1726358"/>
            <a:ext cx="5464323" cy="3861333"/>
          </a:xfrm>
        </p:spPr>
        <p:txBody>
          <a:bodyPr>
            <a:normAutofit/>
          </a:bodyPr>
          <a:lstStyle>
            <a:lvl1pPr marL="342900" indent="-342900">
              <a:buFont typeface="Arial" charset="0"/>
              <a:buChar char="•"/>
              <a:defRPr sz="2200" baseline="0">
                <a:solidFill>
                  <a:schemeClr val="accent1"/>
                </a:solidFill>
              </a:defRPr>
            </a:lvl1pPr>
            <a:lvl2pPr marL="685800" indent="-228600">
              <a:buFont typeface=".PingFangSC-Regular" charset="-122"/>
              <a:buChar char="－"/>
              <a:defRPr sz="2200" baseline="0">
                <a:solidFill>
                  <a:schemeClr val="accent1"/>
                </a:solidFill>
              </a:defRPr>
            </a:lvl2pPr>
            <a:lvl3pPr marL="1143000" indent="-228600">
              <a:buFont typeface="Arial" charset="0"/>
              <a:buChar char="•"/>
              <a:defRPr sz="2200" baseline="0">
                <a:solidFill>
                  <a:schemeClr val="accent1"/>
                </a:solidFill>
              </a:defRPr>
            </a:lvl3pPr>
            <a:lvl4pPr marL="1600200" indent="-228600">
              <a:buFont typeface=".PingFangSC-Regular" charset="-122"/>
              <a:buChar char="－"/>
              <a:defRPr sz="2200" baseline="0">
                <a:solidFill>
                  <a:schemeClr val="accent1"/>
                </a:solidFill>
              </a:defRPr>
            </a:lvl4pPr>
            <a:lvl5pPr marL="2057400" indent="-228600">
              <a:buFont typeface="Arial" charset="0"/>
              <a:buChar char="•"/>
              <a:defRPr sz="2200" baseline="0">
                <a:solidFill>
                  <a:schemeClr val="accent1"/>
                </a:solidFill>
              </a:defRPr>
            </a:lvl5pPr>
          </a:lstStyle>
          <a:p>
            <a:pPr lvl="0"/>
            <a:r>
              <a:rPr lang="en-US" dirty="0"/>
              <a:t>Agenda Topics Covered:</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728029"/>
          </a:xfrm>
        </p:spPr>
        <p:txBody>
          <a:bodyPr>
            <a:normAutofit/>
          </a:bodyPr>
          <a:lstStyle>
            <a:lvl1pPr marL="685783" indent="0" algn="ctr">
              <a:defRPr sz="4800" b="0" cap="none" baseline="0">
                <a:latin typeface="+mj-lt"/>
              </a:defRPr>
            </a:lvl1pPr>
          </a:lstStyle>
          <a:p>
            <a:r>
              <a:rPr lang="en-US" dirty="0"/>
              <a:t>Click to edit Master title style</a:t>
            </a:r>
          </a:p>
        </p:txBody>
      </p:sp>
      <p:sp>
        <p:nvSpPr>
          <p:cNvPr id="3" name="Content Placeholder 2"/>
          <p:cNvSpPr>
            <a:spLocks noGrp="1"/>
          </p:cNvSpPr>
          <p:nvPr>
            <p:ph idx="1"/>
          </p:nvPr>
        </p:nvSpPr>
        <p:spPr>
          <a:xfrm>
            <a:off x="411892" y="1061880"/>
            <a:ext cx="11285837" cy="5381695"/>
          </a:xfrm>
        </p:spPr>
        <p:txBody>
          <a:bodyPr/>
          <a:lstStyle>
            <a:lvl1pPr>
              <a:defRPr sz="2933" baseline="0">
                <a:solidFill>
                  <a:schemeClr val="tx1"/>
                </a:solidFill>
                <a:latin typeface="+mj-lt"/>
              </a:defRPr>
            </a:lvl1pPr>
            <a:lvl2pPr marL="914377" indent="-304792">
              <a:buFont typeface="PingFangSC-Regular" charset="-122"/>
              <a:buChar char="－"/>
              <a:defRPr sz="2667" baseline="0">
                <a:solidFill>
                  <a:schemeClr val="tx1"/>
                </a:solidFill>
                <a:latin typeface="+mj-lt"/>
              </a:defRPr>
            </a:lvl2pPr>
            <a:lvl3pPr marL="1523962" indent="-304792">
              <a:buFont typeface="Arial" charset="0"/>
              <a:buChar char="•"/>
              <a:defRPr sz="2400" baseline="0">
                <a:solidFill>
                  <a:schemeClr val="tx1"/>
                </a:solidFill>
                <a:latin typeface="+mj-lt"/>
              </a:defRPr>
            </a:lvl3pPr>
            <a:lvl4pPr marL="2209745" indent="-380990">
              <a:buFont typeface="PingFangSC-Regular" charset="-122"/>
              <a:buChar char="－"/>
              <a:defRPr sz="2133" baseline="0">
                <a:solidFill>
                  <a:schemeClr val="tx1"/>
                </a:solidFill>
                <a:latin typeface="+mj-lt"/>
              </a:defRPr>
            </a:lvl4pPr>
            <a:lvl5pPr marL="2743131" indent="-304792">
              <a:buFont typeface="Arial" charset="0"/>
              <a:buChar char="•"/>
              <a:defRPr sz="1867" baseline="0">
                <a:solidFill>
                  <a:schemeClr val="tx1"/>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a:xfrm>
            <a:off x="11571939" y="6518259"/>
            <a:ext cx="714877" cy="303364"/>
          </a:xfrm>
        </p:spPr>
        <p:txBody>
          <a:bodyPr/>
          <a:lstStyle>
            <a:lvl1pPr algn="ctr">
              <a:defRPr sz="1333" baseline="0">
                <a:solidFill>
                  <a:schemeClr val="tx1"/>
                </a:solidFill>
                <a:latin typeface="+mj-lt"/>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9267" y="6407801"/>
            <a:ext cx="1772067" cy="430392"/>
          </a:xfrm>
          <a:prstGeom prst="rect">
            <a:avLst/>
          </a:prstGeom>
        </p:spPr>
      </p:pic>
      <p:cxnSp>
        <p:nvCxnSpPr>
          <p:cNvPr id="9" name="Straight Connector 8"/>
          <p:cNvCxnSpPr/>
          <p:nvPr userDrawn="1"/>
        </p:nvCxnSpPr>
        <p:spPr>
          <a:xfrm>
            <a:off x="-16475" y="735987"/>
            <a:ext cx="12208476"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2"/>
          <p:cNvPicPr>
            <a:picLocks noChangeAspect="1" noChangeArrowheads="1"/>
          </p:cNvPicPr>
          <p:nvPr userDrawn="1"/>
        </p:nvPicPr>
        <p:blipFill>
          <a:blip r:embed="rId3"/>
          <a:srcRect t="8887" b="8887"/>
          <a:stretch/>
        </p:blipFill>
        <p:spPr bwMode="auto">
          <a:xfrm>
            <a:off x="176276" y="6443575"/>
            <a:ext cx="638457" cy="268484"/>
          </a:xfrm>
          <a:prstGeom prst="rect">
            <a:avLst/>
          </a:prstGeom>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8C951002-FAC5-23CD-ECC6-140AE795B655}"/>
              </a:ext>
            </a:extLst>
          </p:cNvPr>
          <p:cNvSpPr txBox="1"/>
          <p:nvPr userDrawn="1"/>
        </p:nvSpPr>
        <p:spPr>
          <a:xfrm>
            <a:off x="814733" y="6456627"/>
            <a:ext cx="6161314" cy="307777"/>
          </a:xfrm>
          <a:prstGeom prst="rect">
            <a:avLst/>
          </a:prstGeom>
          <a:noFill/>
        </p:spPr>
        <p:txBody>
          <a:bodyPr wrap="square">
            <a:spAutoFit/>
          </a:bodyPr>
          <a:lstStyle/>
          <a:p>
            <a:r>
              <a:rPr lang="nl-NL" sz="1400" dirty="0"/>
              <a:t>SRF R&amp;D in Snowmass- Paris, May 2022</a:t>
            </a:r>
            <a:endParaRPr lang="en-US" sz="1400" dirty="0"/>
          </a:p>
        </p:txBody>
      </p:sp>
    </p:spTree>
    <p:extLst>
      <p:ext uri="{BB962C8B-B14F-4D97-AF65-F5344CB8AC3E}">
        <p14:creationId xmlns:p14="http://schemas.microsoft.com/office/powerpoint/2010/main" val="328665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Layout 1">
    <p:spTree>
      <p:nvGrpSpPr>
        <p:cNvPr id="1" name=""/>
        <p:cNvGrpSpPr/>
        <p:nvPr/>
      </p:nvGrpSpPr>
      <p:grpSpPr>
        <a:xfrm>
          <a:off x="0" y="0"/>
          <a:ext cx="0" cy="0"/>
          <a:chOff x="0" y="0"/>
          <a:chExt cx="0" cy="0"/>
        </a:xfrm>
      </p:grpSpPr>
      <p:sp>
        <p:nvSpPr>
          <p:cNvPr id="2" name="Title 1"/>
          <p:cNvSpPr>
            <a:spLocks noGrp="1"/>
          </p:cNvSpPr>
          <p:nvPr>
            <p:ph type="title"/>
          </p:nvPr>
        </p:nvSpPr>
        <p:spPr>
          <a:xfrm>
            <a:off x="411892" y="240539"/>
            <a:ext cx="11285837"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455178" y="966055"/>
            <a:ext cx="11285837" cy="5381694"/>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1315476" y="6467336"/>
            <a:ext cx="5845948" cy="311322"/>
          </a:xfrm>
        </p:spPr>
        <p:txBody>
          <a:bodyPr/>
          <a:lstStyle>
            <a:lvl1pPr algn="l">
              <a:defRPr sz="1000" baseline="0">
                <a:solidFill>
                  <a:schemeClr val="tx1"/>
                </a:solidFill>
                <a:latin typeface="Arial" charset="0"/>
              </a:defRPr>
            </a:lvl1pPr>
          </a:lstStyle>
          <a:p>
            <a:r>
              <a:rPr lang="nl-NL" dirty="0"/>
              <a:t>SRF Program in Snowmass Strategy- Paris, May 2022</a:t>
            </a:r>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9267" y="6407801"/>
            <a:ext cx="1772067" cy="430392"/>
          </a:xfrm>
          <a:prstGeom prst="rect">
            <a:avLst/>
          </a:prstGeom>
        </p:spPr>
      </p:pic>
      <p:cxnSp>
        <p:nvCxnSpPr>
          <p:cNvPr id="9" name="Straight Connector 8"/>
          <p:cNvCxnSpPr/>
          <p:nvPr userDrawn="1"/>
        </p:nvCxnSpPr>
        <p:spPr>
          <a:xfrm>
            <a:off x="-16475" y="735987"/>
            <a:ext cx="12208476"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3"/>
          </p:nvPr>
        </p:nvSpPr>
        <p:spPr/>
        <p:txBody>
          <a:bodyPr/>
          <a:lstStyle/>
          <a:p>
            <a:fld id="{07E1C93C-5050-FC42-8F10-D22D4F119D13}" type="slidenum">
              <a:rPr lang="en-US" smtClean="0"/>
              <a:pPr/>
              <a:t>‹#›</a:t>
            </a:fld>
            <a:endParaRPr lang="en-US" dirty="0"/>
          </a:p>
        </p:txBody>
      </p:sp>
      <p:pic>
        <p:nvPicPr>
          <p:cNvPr id="10" name="Picture 2"/>
          <p:cNvPicPr>
            <a:picLocks noChangeAspect="1" noChangeArrowheads="1"/>
          </p:cNvPicPr>
          <p:nvPr userDrawn="1"/>
        </p:nvPicPr>
        <p:blipFill>
          <a:blip r:embed="rId3"/>
          <a:srcRect t="8887" b="8887"/>
          <a:stretch/>
        </p:blipFill>
        <p:spPr bwMode="auto">
          <a:xfrm>
            <a:off x="677019" y="6458404"/>
            <a:ext cx="638457" cy="320254"/>
          </a:xfrm>
          <a:prstGeom prst="rect">
            <a:avLst/>
          </a:prstGeom>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Layout 2">
    <p:spTree>
      <p:nvGrpSpPr>
        <p:cNvPr id="1" name=""/>
        <p:cNvGrpSpPr/>
        <p:nvPr/>
      </p:nvGrpSpPr>
      <p:grpSpPr>
        <a:xfrm>
          <a:off x="0" y="0"/>
          <a:ext cx="0" cy="0"/>
          <a:chOff x="0" y="0"/>
          <a:chExt cx="0" cy="0"/>
        </a:xfrm>
      </p:grpSpPr>
      <p:sp>
        <p:nvSpPr>
          <p:cNvPr id="2" name="Title 1"/>
          <p:cNvSpPr>
            <a:spLocks noGrp="1"/>
          </p:cNvSpPr>
          <p:nvPr>
            <p:ph type="title"/>
          </p:nvPr>
        </p:nvSpPr>
        <p:spPr>
          <a:xfrm>
            <a:off x="411892" y="240539"/>
            <a:ext cx="11285837"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411891" y="966055"/>
            <a:ext cx="5531708" cy="5381694"/>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411893" y="6467336"/>
            <a:ext cx="5223851" cy="311322"/>
          </a:xfrm>
        </p:spPr>
        <p:txBody>
          <a:bodyPr/>
          <a:lstStyle>
            <a:lvl1pPr algn="l">
              <a:defRPr baseline="0">
                <a:solidFill>
                  <a:schemeClr val="tx1"/>
                </a:solidFill>
                <a:latin typeface="Arial" charset="0"/>
              </a:defRPr>
            </a:lvl1pPr>
          </a:lstStyle>
          <a:p>
            <a:r>
              <a:rPr lang="en-US"/>
              <a:t>SRF Program in Snowmass Strategy- Paris, May 2022</a:t>
            </a:r>
            <a:endParaRPr lang="en-US" dirty="0"/>
          </a:p>
        </p:txBody>
      </p:sp>
      <p:sp>
        <p:nvSpPr>
          <p:cNvPr id="6" name="Slide Number Placeholder 5"/>
          <p:cNvSpPr>
            <a:spLocks noGrp="1"/>
          </p:cNvSpPr>
          <p:nvPr>
            <p:ph type="sldNum" sz="quarter" idx="12"/>
          </p:nvPr>
        </p:nvSpPr>
        <p:spPr>
          <a:xfrm>
            <a:off x="5635743" y="6467336"/>
            <a:ext cx="714877"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9267" y="6407801"/>
            <a:ext cx="1772067" cy="430392"/>
          </a:xfrm>
          <a:prstGeom prst="rect">
            <a:avLst/>
          </a:prstGeom>
        </p:spPr>
      </p:pic>
      <p:cxnSp>
        <p:nvCxnSpPr>
          <p:cNvPr id="9" name="Straight Connector 8"/>
          <p:cNvCxnSpPr/>
          <p:nvPr userDrawn="1"/>
        </p:nvCxnSpPr>
        <p:spPr>
          <a:xfrm>
            <a:off x="-16475" y="735987"/>
            <a:ext cx="12208476"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8" name="Content Placeholder 2"/>
          <p:cNvSpPr>
            <a:spLocks noGrp="1"/>
          </p:cNvSpPr>
          <p:nvPr>
            <p:ph idx="13"/>
          </p:nvPr>
        </p:nvSpPr>
        <p:spPr>
          <a:xfrm>
            <a:off x="6248401" y="966055"/>
            <a:ext cx="5449329" cy="5381694"/>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Layout 3">
    <p:spTree>
      <p:nvGrpSpPr>
        <p:cNvPr id="1" name=""/>
        <p:cNvGrpSpPr/>
        <p:nvPr/>
      </p:nvGrpSpPr>
      <p:grpSpPr>
        <a:xfrm>
          <a:off x="0" y="0"/>
          <a:ext cx="0" cy="0"/>
          <a:chOff x="0" y="0"/>
          <a:chExt cx="0" cy="0"/>
        </a:xfrm>
      </p:grpSpPr>
      <p:sp>
        <p:nvSpPr>
          <p:cNvPr id="2" name="Title 1"/>
          <p:cNvSpPr>
            <a:spLocks noGrp="1"/>
          </p:cNvSpPr>
          <p:nvPr>
            <p:ph type="title"/>
          </p:nvPr>
        </p:nvSpPr>
        <p:spPr>
          <a:xfrm>
            <a:off x="411892" y="240539"/>
            <a:ext cx="11285837"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411891" y="966055"/>
            <a:ext cx="5531708" cy="5381694"/>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411893" y="6467336"/>
            <a:ext cx="5223851" cy="311322"/>
          </a:xfrm>
        </p:spPr>
        <p:txBody>
          <a:bodyPr/>
          <a:lstStyle>
            <a:lvl1pPr algn="l">
              <a:defRPr baseline="0">
                <a:solidFill>
                  <a:schemeClr val="tx1"/>
                </a:solidFill>
                <a:latin typeface="Arial" charset="0"/>
              </a:defRPr>
            </a:lvl1pPr>
          </a:lstStyle>
          <a:p>
            <a:r>
              <a:rPr lang="en-US"/>
              <a:t>SRF Program in Snowmass Strategy- Paris, May 2022</a:t>
            </a:r>
            <a:endParaRPr lang="en-US" dirty="0"/>
          </a:p>
        </p:txBody>
      </p:sp>
      <p:sp>
        <p:nvSpPr>
          <p:cNvPr id="6" name="Slide Number Placeholder 5"/>
          <p:cNvSpPr>
            <a:spLocks noGrp="1"/>
          </p:cNvSpPr>
          <p:nvPr>
            <p:ph type="sldNum" sz="quarter" idx="12"/>
          </p:nvPr>
        </p:nvSpPr>
        <p:spPr>
          <a:xfrm>
            <a:off x="5635743" y="6467336"/>
            <a:ext cx="714877"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9267" y="6407801"/>
            <a:ext cx="1772067" cy="430392"/>
          </a:xfrm>
          <a:prstGeom prst="rect">
            <a:avLst/>
          </a:prstGeom>
        </p:spPr>
      </p:pic>
      <p:cxnSp>
        <p:nvCxnSpPr>
          <p:cNvPr id="9" name="Straight Connector 8"/>
          <p:cNvCxnSpPr/>
          <p:nvPr userDrawn="1"/>
        </p:nvCxnSpPr>
        <p:spPr>
          <a:xfrm>
            <a:off x="-16475" y="735987"/>
            <a:ext cx="12208476"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icture Placeholder 9"/>
          <p:cNvSpPr>
            <a:spLocks noGrp="1"/>
          </p:cNvSpPr>
          <p:nvPr>
            <p:ph type="pic" sz="quarter" idx="13"/>
          </p:nvPr>
        </p:nvSpPr>
        <p:spPr>
          <a:xfrm>
            <a:off x="6164993" y="983116"/>
            <a:ext cx="5531708" cy="2381250"/>
          </a:xfrm>
          <a:solidFill>
            <a:schemeClr val="accent2"/>
          </a:solidFill>
        </p:spPr>
        <p:txBody>
          <a:bodyPr/>
          <a:lstStyle/>
          <a:p>
            <a:r>
              <a:rPr lang="en-US" dirty="0"/>
              <a:t>Click icon to add picture</a:t>
            </a:r>
          </a:p>
        </p:txBody>
      </p:sp>
      <p:sp>
        <p:nvSpPr>
          <p:cNvPr id="12" name="Content Placeholder 2"/>
          <p:cNvSpPr>
            <a:spLocks noGrp="1"/>
          </p:cNvSpPr>
          <p:nvPr>
            <p:ph idx="14"/>
          </p:nvPr>
        </p:nvSpPr>
        <p:spPr>
          <a:xfrm>
            <a:off x="6164993" y="3439835"/>
            <a:ext cx="5531708" cy="2907915"/>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Layout 4">
    <p:spTree>
      <p:nvGrpSpPr>
        <p:cNvPr id="1" name=""/>
        <p:cNvGrpSpPr/>
        <p:nvPr/>
      </p:nvGrpSpPr>
      <p:grpSpPr>
        <a:xfrm>
          <a:off x="0" y="0"/>
          <a:ext cx="0" cy="0"/>
          <a:chOff x="0" y="0"/>
          <a:chExt cx="0" cy="0"/>
        </a:xfrm>
      </p:grpSpPr>
      <p:sp>
        <p:nvSpPr>
          <p:cNvPr id="2" name="Title 1"/>
          <p:cNvSpPr>
            <a:spLocks noGrp="1"/>
          </p:cNvSpPr>
          <p:nvPr>
            <p:ph type="title"/>
          </p:nvPr>
        </p:nvSpPr>
        <p:spPr>
          <a:xfrm>
            <a:off x="411892" y="240539"/>
            <a:ext cx="11285837"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411891" y="3439834"/>
            <a:ext cx="5531708" cy="2907915"/>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411893" y="6467336"/>
            <a:ext cx="5223851" cy="311322"/>
          </a:xfrm>
        </p:spPr>
        <p:txBody>
          <a:bodyPr/>
          <a:lstStyle>
            <a:lvl1pPr algn="l">
              <a:defRPr baseline="0">
                <a:solidFill>
                  <a:schemeClr val="tx1"/>
                </a:solidFill>
                <a:latin typeface="Arial" charset="0"/>
              </a:defRPr>
            </a:lvl1pPr>
          </a:lstStyle>
          <a:p>
            <a:r>
              <a:rPr lang="en-US"/>
              <a:t>SRF Program in Snowmass Strategy- Paris, May 2022</a:t>
            </a:r>
            <a:endParaRPr lang="en-US" dirty="0"/>
          </a:p>
        </p:txBody>
      </p:sp>
      <p:sp>
        <p:nvSpPr>
          <p:cNvPr id="6" name="Slide Number Placeholder 5"/>
          <p:cNvSpPr>
            <a:spLocks noGrp="1"/>
          </p:cNvSpPr>
          <p:nvPr>
            <p:ph type="sldNum" sz="quarter" idx="12"/>
          </p:nvPr>
        </p:nvSpPr>
        <p:spPr>
          <a:xfrm>
            <a:off x="5635743" y="6467336"/>
            <a:ext cx="714877"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9267" y="6407801"/>
            <a:ext cx="1772067" cy="430392"/>
          </a:xfrm>
          <a:prstGeom prst="rect">
            <a:avLst/>
          </a:prstGeom>
        </p:spPr>
      </p:pic>
      <p:cxnSp>
        <p:nvCxnSpPr>
          <p:cNvPr id="9" name="Straight Connector 8"/>
          <p:cNvCxnSpPr/>
          <p:nvPr userDrawn="1"/>
        </p:nvCxnSpPr>
        <p:spPr>
          <a:xfrm>
            <a:off x="-16475" y="735987"/>
            <a:ext cx="12208476"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icture Placeholder 9"/>
          <p:cNvSpPr>
            <a:spLocks noGrp="1"/>
          </p:cNvSpPr>
          <p:nvPr>
            <p:ph type="pic" sz="quarter" idx="13"/>
          </p:nvPr>
        </p:nvSpPr>
        <p:spPr>
          <a:xfrm>
            <a:off x="411891" y="983116"/>
            <a:ext cx="5531708" cy="2381250"/>
          </a:xfrm>
          <a:solidFill>
            <a:schemeClr val="accent2"/>
          </a:solidFill>
        </p:spPr>
        <p:txBody>
          <a:bodyPr/>
          <a:lstStyle/>
          <a:p>
            <a:r>
              <a:rPr lang="en-US" dirty="0"/>
              <a:t>Click icon to add picture</a:t>
            </a:r>
          </a:p>
        </p:txBody>
      </p:sp>
      <p:sp>
        <p:nvSpPr>
          <p:cNvPr id="12" name="Content Placeholder 2"/>
          <p:cNvSpPr>
            <a:spLocks noGrp="1"/>
          </p:cNvSpPr>
          <p:nvPr>
            <p:ph idx="14"/>
          </p:nvPr>
        </p:nvSpPr>
        <p:spPr>
          <a:xfrm>
            <a:off x="6164993" y="983117"/>
            <a:ext cx="5531708" cy="5364633"/>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Layout 5">
    <p:spTree>
      <p:nvGrpSpPr>
        <p:cNvPr id="1" name=""/>
        <p:cNvGrpSpPr/>
        <p:nvPr/>
      </p:nvGrpSpPr>
      <p:grpSpPr>
        <a:xfrm>
          <a:off x="0" y="0"/>
          <a:ext cx="0" cy="0"/>
          <a:chOff x="0" y="0"/>
          <a:chExt cx="0" cy="0"/>
        </a:xfrm>
      </p:grpSpPr>
      <p:sp>
        <p:nvSpPr>
          <p:cNvPr id="2" name="Title 1"/>
          <p:cNvSpPr>
            <a:spLocks noGrp="1"/>
          </p:cNvSpPr>
          <p:nvPr>
            <p:ph type="title"/>
          </p:nvPr>
        </p:nvSpPr>
        <p:spPr>
          <a:xfrm>
            <a:off x="411892" y="240539"/>
            <a:ext cx="11285837"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411891" y="966055"/>
            <a:ext cx="5531708" cy="5381694"/>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411893" y="6467336"/>
            <a:ext cx="5223851" cy="311322"/>
          </a:xfrm>
        </p:spPr>
        <p:txBody>
          <a:bodyPr/>
          <a:lstStyle>
            <a:lvl1pPr algn="l">
              <a:defRPr baseline="0">
                <a:solidFill>
                  <a:schemeClr val="tx1"/>
                </a:solidFill>
                <a:latin typeface="Arial" charset="0"/>
              </a:defRPr>
            </a:lvl1pPr>
          </a:lstStyle>
          <a:p>
            <a:r>
              <a:rPr lang="en-US"/>
              <a:t>SRF Program in Snowmass Strategy- Paris, May 2022</a:t>
            </a:r>
            <a:endParaRPr lang="en-US" dirty="0"/>
          </a:p>
        </p:txBody>
      </p:sp>
      <p:sp>
        <p:nvSpPr>
          <p:cNvPr id="6" name="Slide Number Placeholder 5"/>
          <p:cNvSpPr>
            <a:spLocks noGrp="1"/>
          </p:cNvSpPr>
          <p:nvPr>
            <p:ph type="sldNum" sz="quarter" idx="12"/>
          </p:nvPr>
        </p:nvSpPr>
        <p:spPr>
          <a:xfrm>
            <a:off x="5635743" y="6467336"/>
            <a:ext cx="714877"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9267" y="6407801"/>
            <a:ext cx="1772067" cy="430392"/>
          </a:xfrm>
          <a:prstGeom prst="rect">
            <a:avLst/>
          </a:prstGeom>
        </p:spPr>
      </p:pic>
      <p:cxnSp>
        <p:nvCxnSpPr>
          <p:cNvPr id="9" name="Straight Connector 8"/>
          <p:cNvCxnSpPr/>
          <p:nvPr userDrawn="1"/>
        </p:nvCxnSpPr>
        <p:spPr>
          <a:xfrm>
            <a:off x="-16475" y="735987"/>
            <a:ext cx="12208476"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icture Placeholder 9"/>
          <p:cNvSpPr>
            <a:spLocks noGrp="1"/>
          </p:cNvSpPr>
          <p:nvPr>
            <p:ph type="pic" sz="quarter" idx="13"/>
          </p:nvPr>
        </p:nvSpPr>
        <p:spPr>
          <a:xfrm>
            <a:off x="6248401" y="983116"/>
            <a:ext cx="5448300" cy="2381250"/>
          </a:xfrm>
          <a:solidFill>
            <a:schemeClr val="accent2"/>
          </a:solidFill>
        </p:spPr>
        <p:txBody>
          <a:bodyPr/>
          <a:lstStyle/>
          <a:p>
            <a:r>
              <a:rPr lang="en-US" dirty="0"/>
              <a:t>Click icon to add picture</a:t>
            </a:r>
          </a:p>
        </p:txBody>
      </p:sp>
      <p:sp>
        <p:nvSpPr>
          <p:cNvPr id="11" name="Picture Placeholder 9"/>
          <p:cNvSpPr>
            <a:spLocks noGrp="1"/>
          </p:cNvSpPr>
          <p:nvPr>
            <p:ph type="pic" sz="quarter" idx="14"/>
          </p:nvPr>
        </p:nvSpPr>
        <p:spPr>
          <a:xfrm>
            <a:off x="6248401" y="3595166"/>
            <a:ext cx="5448300" cy="2381250"/>
          </a:xfrm>
          <a:solidFill>
            <a:schemeClr val="accent2"/>
          </a:solidFill>
        </p:spPr>
        <p:txBody>
          <a:bodyPr/>
          <a:lstStyle/>
          <a:p>
            <a:r>
              <a:rPr lang="en-US" dirty="0"/>
              <a:t>Click icon to add picture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ontent Layout 6">
    <p:spTree>
      <p:nvGrpSpPr>
        <p:cNvPr id="1" name=""/>
        <p:cNvGrpSpPr/>
        <p:nvPr/>
      </p:nvGrpSpPr>
      <p:grpSpPr>
        <a:xfrm>
          <a:off x="0" y="0"/>
          <a:ext cx="0" cy="0"/>
          <a:chOff x="0" y="0"/>
          <a:chExt cx="0" cy="0"/>
        </a:xfrm>
      </p:grpSpPr>
      <p:sp>
        <p:nvSpPr>
          <p:cNvPr id="2" name="Title 1"/>
          <p:cNvSpPr>
            <a:spLocks noGrp="1"/>
          </p:cNvSpPr>
          <p:nvPr>
            <p:ph type="title"/>
          </p:nvPr>
        </p:nvSpPr>
        <p:spPr>
          <a:xfrm>
            <a:off x="411892" y="240539"/>
            <a:ext cx="11285837"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6166022" y="966055"/>
            <a:ext cx="5531708" cy="5381694"/>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411893" y="6467336"/>
            <a:ext cx="5223851" cy="311322"/>
          </a:xfrm>
        </p:spPr>
        <p:txBody>
          <a:bodyPr/>
          <a:lstStyle>
            <a:lvl1pPr algn="l">
              <a:defRPr baseline="0">
                <a:solidFill>
                  <a:schemeClr val="tx1"/>
                </a:solidFill>
                <a:latin typeface="Arial" charset="0"/>
              </a:defRPr>
            </a:lvl1pPr>
          </a:lstStyle>
          <a:p>
            <a:r>
              <a:rPr lang="en-US"/>
              <a:t>SRF Program in Snowmass Strategy- Paris, May 2022</a:t>
            </a:r>
            <a:endParaRPr lang="en-US" dirty="0"/>
          </a:p>
        </p:txBody>
      </p:sp>
      <p:sp>
        <p:nvSpPr>
          <p:cNvPr id="6" name="Slide Number Placeholder 5"/>
          <p:cNvSpPr>
            <a:spLocks noGrp="1"/>
          </p:cNvSpPr>
          <p:nvPr>
            <p:ph type="sldNum" sz="quarter" idx="12"/>
          </p:nvPr>
        </p:nvSpPr>
        <p:spPr>
          <a:xfrm>
            <a:off x="5635743" y="6467336"/>
            <a:ext cx="714877"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9267" y="6407801"/>
            <a:ext cx="1772067" cy="430392"/>
          </a:xfrm>
          <a:prstGeom prst="rect">
            <a:avLst/>
          </a:prstGeom>
        </p:spPr>
      </p:pic>
      <p:cxnSp>
        <p:nvCxnSpPr>
          <p:cNvPr id="9" name="Straight Connector 8"/>
          <p:cNvCxnSpPr/>
          <p:nvPr userDrawn="1"/>
        </p:nvCxnSpPr>
        <p:spPr>
          <a:xfrm>
            <a:off x="-16475" y="735987"/>
            <a:ext cx="12208476"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icture Placeholder 9"/>
          <p:cNvSpPr>
            <a:spLocks noGrp="1"/>
          </p:cNvSpPr>
          <p:nvPr>
            <p:ph type="pic" sz="quarter" idx="13"/>
          </p:nvPr>
        </p:nvSpPr>
        <p:spPr>
          <a:xfrm>
            <a:off x="411891" y="983116"/>
            <a:ext cx="5448300" cy="2381250"/>
          </a:xfrm>
          <a:solidFill>
            <a:schemeClr val="accent2"/>
          </a:solidFill>
        </p:spPr>
        <p:txBody>
          <a:bodyPr/>
          <a:lstStyle/>
          <a:p>
            <a:r>
              <a:rPr lang="en-US" dirty="0"/>
              <a:t>Click icon to add picture</a:t>
            </a:r>
          </a:p>
        </p:txBody>
      </p:sp>
      <p:sp>
        <p:nvSpPr>
          <p:cNvPr id="11" name="Picture Placeholder 9"/>
          <p:cNvSpPr>
            <a:spLocks noGrp="1"/>
          </p:cNvSpPr>
          <p:nvPr>
            <p:ph type="pic" sz="quarter" idx="14"/>
          </p:nvPr>
        </p:nvSpPr>
        <p:spPr>
          <a:xfrm>
            <a:off x="411891" y="3595166"/>
            <a:ext cx="5448300" cy="2381250"/>
          </a:xfrm>
          <a:solidFill>
            <a:schemeClr val="accent2"/>
          </a:solidFill>
        </p:spPr>
        <p:txBody>
          <a:bodyPr/>
          <a:lstStyle/>
          <a:p>
            <a:r>
              <a:rPr lang="en-US" dirty="0"/>
              <a:t>Click icon to add picture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Layout 7">
    <p:spTree>
      <p:nvGrpSpPr>
        <p:cNvPr id="1" name=""/>
        <p:cNvGrpSpPr/>
        <p:nvPr/>
      </p:nvGrpSpPr>
      <p:grpSpPr>
        <a:xfrm>
          <a:off x="0" y="0"/>
          <a:ext cx="0" cy="0"/>
          <a:chOff x="0" y="0"/>
          <a:chExt cx="0" cy="0"/>
        </a:xfrm>
      </p:grpSpPr>
      <p:sp>
        <p:nvSpPr>
          <p:cNvPr id="2" name="Title 1"/>
          <p:cNvSpPr>
            <a:spLocks noGrp="1"/>
          </p:cNvSpPr>
          <p:nvPr>
            <p:ph type="title"/>
          </p:nvPr>
        </p:nvSpPr>
        <p:spPr>
          <a:xfrm>
            <a:off x="411892" y="240539"/>
            <a:ext cx="11285837"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411891" y="3439834"/>
            <a:ext cx="5531708" cy="2907915"/>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411893" y="6467336"/>
            <a:ext cx="5223851" cy="311322"/>
          </a:xfrm>
        </p:spPr>
        <p:txBody>
          <a:bodyPr/>
          <a:lstStyle>
            <a:lvl1pPr algn="l">
              <a:defRPr baseline="0">
                <a:solidFill>
                  <a:schemeClr val="tx1"/>
                </a:solidFill>
                <a:latin typeface="Arial" charset="0"/>
              </a:defRPr>
            </a:lvl1pPr>
          </a:lstStyle>
          <a:p>
            <a:r>
              <a:rPr lang="en-US"/>
              <a:t>SRF Program in Snowmass Strategy- Paris, May 2022</a:t>
            </a:r>
            <a:endParaRPr lang="en-US" dirty="0"/>
          </a:p>
        </p:txBody>
      </p:sp>
      <p:sp>
        <p:nvSpPr>
          <p:cNvPr id="6" name="Slide Number Placeholder 5"/>
          <p:cNvSpPr>
            <a:spLocks noGrp="1"/>
          </p:cNvSpPr>
          <p:nvPr>
            <p:ph type="sldNum" sz="quarter" idx="12"/>
          </p:nvPr>
        </p:nvSpPr>
        <p:spPr>
          <a:xfrm>
            <a:off x="5635743" y="6467336"/>
            <a:ext cx="714877"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9267" y="6407801"/>
            <a:ext cx="1772067" cy="430392"/>
          </a:xfrm>
          <a:prstGeom prst="rect">
            <a:avLst/>
          </a:prstGeom>
        </p:spPr>
      </p:pic>
      <p:cxnSp>
        <p:nvCxnSpPr>
          <p:cNvPr id="9" name="Straight Connector 8"/>
          <p:cNvCxnSpPr/>
          <p:nvPr userDrawn="1"/>
        </p:nvCxnSpPr>
        <p:spPr>
          <a:xfrm>
            <a:off x="-16475" y="735987"/>
            <a:ext cx="12208476"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icture Placeholder 9"/>
          <p:cNvSpPr>
            <a:spLocks noGrp="1"/>
          </p:cNvSpPr>
          <p:nvPr>
            <p:ph type="pic" sz="quarter" idx="13"/>
          </p:nvPr>
        </p:nvSpPr>
        <p:spPr>
          <a:xfrm>
            <a:off x="411891" y="983116"/>
            <a:ext cx="5531708" cy="2381250"/>
          </a:xfrm>
          <a:solidFill>
            <a:schemeClr val="accent2"/>
          </a:solidFill>
        </p:spPr>
        <p:txBody>
          <a:bodyPr/>
          <a:lstStyle/>
          <a:p>
            <a:r>
              <a:rPr lang="en-US" dirty="0"/>
              <a:t>Click icon to add picture</a:t>
            </a:r>
          </a:p>
        </p:txBody>
      </p:sp>
      <p:sp>
        <p:nvSpPr>
          <p:cNvPr id="12" name="Content Placeholder 2"/>
          <p:cNvSpPr>
            <a:spLocks noGrp="1"/>
          </p:cNvSpPr>
          <p:nvPr>
            <p:ph idx="14"/>
          </p:nvPr>
        </p:nvSpPr>
        <p:spPr>
          <a:xfrm>
            <a:off x="6164993" y="3439833"/>
            <a:ext cx="5531708" cy="2907916"/>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Picture Placeholder 9"/>
          <p:cNvSpPr>
            <a:spLocks noGrp="1"/>
          </p:cNvSpPr>
          <p:nvPr>
            <p:ph type="pic" sz="quarter" idx="15"/>
          </p:nvPr>
        </p:nvSpPr>
        <p:spPr>
          <a:xfrm>
            <a:off x="6164993" y="983116"/>
            <a:ext cx="5531708" cy="2381250"/>
          </a:xfrm>
          <a:solidFill>
            <a:schemeClr val="accent2"/>
          </a:solidFill>
        </p:spPr>
        <p:txBody>
          <a:bodyPr/>
          <a:lstStyle/>
          <a:p>
            <a:r>
              <a:rPr lang="en-US" dirty="0"/>
              <a:t>Click icon to add picture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ontent Layout 8">
    <p:spTree>
      <p:nvGrpSpPr>
        <p:cNvPr id="1" name=""/>
        <p:cNvGrpSpPr/>
        <p:nvPr/>
      </p:nvGrpSpPr>
      <p:grpSpPr>
        <a:xfrm>
          <a:off x="0" y="0"/>
          <a:ext cx="0" cy="0"/>
          <a:chOff x="0" y="0"/>
          <a:chExt cx="0" cy="0"/>
        </a:xfrm>
      </p:grpSpPr>
      <p:sp>
        <p:nvSpPr>
          <p:cNvPr id="2" name="Title 1"/>
          <p:cNvSpPr>
            <a:spLocks noGrp="1"/>
          </p:cNvSpPr>
          <p:nvPr>
            <p:ph type="title"/>
          </p:nvPr>
        </p:nvSpPr>
        <p:spPr>
          <a:xfrm>
            <a:off x="411892" y="240539"/>
            <a:ext cx="11285837"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411891" y="939513"/>
            <a:ext cx="5531708" cy="2907915"/>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411891" y="6459378"/>
            <a:ext cx="5223851" cy="311322"/>
          </a:xfrm>
        </p:spPr>
        <p:txBody>
          <a:bodyPr/>
          <a:lstStyle>
            <a:lvl1pPr algn="l">
              <a:defRPr baseline="0">
                <a:solidFill>
                  <a:schemeClr val="tx1"/>
                </a:solidFill>
                <a:latin typeface="Arial" charset="0"/>
              </a:defRPr>
            </a:lvl1pPr>
          </a:lstStyle>
          <a:p>
            <a:r>
              <a:rPr lang="en-US"/>
              <a:t>SRF Program in Snowmass Strategy- Paris, May 2022</a:t>
            </a:r>
            <a:endParaRPr lang="en-US" dirty="0"/>
          </a:p>
        </p:txBody>
      </p:sp>
      <p:sp>
        <p:nvSpPr>
          <p:cNvPr id="6" name="Slide Number Placeholder 5"/>
          <p:cNvSpPr>
            <a:spLocks noGrp="1"/>
          </p:cNvSpPr>
          <p:nvPr>
            <p:ph type="sldNum" sz="quarter" idx="12"/>
          </p:nvPr>
        </p:nvSpPr>
        <p:spPr>
          <a:xfrm>
            <a:off x="5635743" y="6467336"/>
            <a:ext cx="714877"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9267" y="6407801"/>
            <a:ext cx="1772067" cy="430392"/>
          </a:xfrm>
          <a:prstGeom prst="rect">
            <a:avLst/>
          </a:prstGeom>
        </p:spPr>
      </p:pic>
      <p:cxnSp>
        <p:nvCxnSpPr>
          <p:cNvPr id="9" name="Straight Connector 8"/>
          <p:cNvCxnSpPr/>
          <p:nvPr userDrawn="1"/>
        </p:nvCxnSpPr>
        <p:spPr>
          <a:xfrm>
            <a:off x="-16475" y="735987"/>
            <a:ext cx="12208476"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icture Placeholder 9"/>
          <p:cNvSpPr>
            <a:spLocks noGrp="1"/>
          </p:cNvSpPr>
          <p:nvPr>
            <p:ph type="pic" sz="quarter" idx="13"/>
          </p:nvPr>
        </p:nvSpPr>
        <p:spPr>
          <a:xfrm>
            <a:off x="411891" y="3966757"/>
            <a:ext cx="5531708" cy="2381250"/>
          </a:xfrm>
          <a:solidFill>
            <a:schemeClr val="accent2"/>
          </a:solidFill>
        </p:spPr>
        <p:txBody>
          <a:bodyPr/>
          <a:lstStyle/>
          <a:p>
            <a:r>
              <a:rPr lang="en-US" dirty="0"/>
              <a:t>Click icon to add picture</a:t>
            </a:r>
          </a:p>
        </p:txBody>
      </p:sp>
      <p:sp>
        <p:nvSpPr>
          <p:cNvPr id="12" name="Content Placeholder 2"/>
          <p:cNvSpPr>
            <a:spLocks noGrp="1"/>
          </p:cNvSpPr>
          <p:nvPr>
            <p:ph idx="14"/>
          </p:nvPr>
        </p:nvSpPr>
        <p:spPr>
          <a:xfrm>
            <a:off x="6164993" y="939512"/>
            <a:ext cx="5531708" cy="2907916"/>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Picture Placeholder 9"/>
          <p:cNvSpPr>
            <a:spLocks noGrp="1"/>
          </p:cNvSpPr>
          <p:nvPr>
            <p:ph type="pic" sz="quarter" idx="15"/>
          </p:nvPr>
        </p:nvSpPr>
        <p:spPr>
          <a:xfrm>
            <a:off x="6164993" y="3966757"/>
            <a:ext cx="5531708" cy="2381250"/>
          </a:xfrm>
          <a:solidFill>
            <a:schemeClr val="accent2"/>
          </a:solidFill>
        </p:spPr>
        <p:txBody>
          <a:bodyPr/>
          <a:lstStyle/>
          <a:p>
            <a:r>
              <a:rPr lang="en-US" dirty="0"/>
              <a:t>Click icon to add picture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00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r>
              <a:rPr lang="en-US"/>
              <a:t>SRF Program in Snowmass Strategy- Paris, May 2022</a:t>
            </a:r>
            <a:endParaRPr lang="en-US" dirty="0"/>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spTree>
    <p:extLst>
      <p:ext uri="{BB962C8B-B14F-4D97-AF65-F5344CB8AC3E}">
        <p14:creationId xmlns:p14="http://schemas.microsoft.com/office/powerpoint/2010/main" val="15260862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9" r:id="rId3"/>
    <p:sldLayoutId id="2147483672" r:id="rId4"/>
    <p:sldLayoutId id="2147483673" r:id="rId5"/>
    <p:sldLayoutId id="2147483671" r:id="rId6"/>
    <p:sldLayoutId id="2147483675" r:id="rId7"/>
    <p:sldLayoutId id="2147483674" r:id="rId8"/>
    <p:sldLayoutId id="2147483676" r:id="rId9"/>
    <p:sldLayoutId id="2147483678" r:id="rId10"/>
    <p:sldLayoutId id="2147483680" r:id="rId11"/>
  </p:sldLayoutIdLst>
  <p:hf sldNum="0" hdr="0" dt="0"/>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emf"/><Relationship Id="rId7" Type="http://schemas.openxmlformats.org/officeDocument/2006/relationships/image" Target="../media/image26.png"/><Relationship Id="rId2" Type="http://schemas.openxmlformats.org/officeDocument/2006/relationships/image" Target="../media/image21.emf"/><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tiff"/><Relationship Id="rId4" Type="http://schemas.openxmlformats.org/officeDocument/2006/relationships/image" Target="../media/image23.emf"/></Relationships>
</file>

<file path=ppt/slides/_rels/slide11.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emf"/><Relationship Id="rId1" Type="http://schemas.openxmlformats.org/officeDocument/2006/relationships/slideLayout" Target="../slideLayouts/slideLayout2.xml"/><Relationship Id="rId5" Type="http://schemas.openxmlformats.org/officeDocument/2006/relationships/image" Target="../media/image31.emf"/><Relationship Id="rId4" Type="http://schemas.openxmlformats.org/officeDocument/2006/relationships/image" Target="../media/image30.emf"/></Relationships>
</file>

<file path=ppt/slides/_rels/slide12.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3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38.png"/><Relationship Id="rId13" Type="http://schemas.openxmlformats.org/officeDocument/2006/relationships/image" Target="../media/image43.jpeg"/><Relationship Id="rId18" Type="http://schemas.openxmlformats.org/officeDocument/2006/relationships/image" Target="../media/image48.png"/><Relationship Id="rId3" Type="http://schemas.openxmlformats.org/officeDocument/2006/relationships/notesSlide" Target="../notesSlides/notesSlide3.xml"/><Relationship Id="rId21" Type="http://schemas.openxmlformats.org/officeDocument/2006/relationships/image" Target="../media/image51.jpeg"/><Relationship Id="rId7" Type="http://schemas.openxmlformats.org/officeDocument/2006/relationships/image" Target="../media/image37.jpg"/><Relationship Id="rId12" Type="http://schemas.openxmlformats.org/officeDocument/2006/relationships/image" Target="../media/image42.emf"/><Relationship Id="rId17" Type="http://schemas.openxmlformats.org/officeDocument/2006/relationships/image" Target="../media/image47.png"/><Relationship Id="rId2" Type="http://schemas.openxmlformats.org/officeDocument/2006/relationships/slideLayout" Target="../slideLayouts/slideLayout2.xml"/><Relationship Id="rId16" Type="http://schemas.openxmlformats.org/officeDocument/2006/relationships/image" Target="../media/image46.png"/><Relationship Id="rId20" Type="http://schemas.openxmlformats.org/officeDocument/2006/relationships/image" Target="../media/image50.emf"/><Relationship Id="rId1" Type="http://schemas.openxmlformats.org/officeDocument/2006/relationships/tags" Target="../tags/tag1.xml"/><Relationship Id="rId6" Type="http://schemas.openxmlformats.org/officeDocument/2006/relationships/image" Target="../media/image36.png"/><Relationship Id="rId11" Type="http://schemas.openxmlformats.org/officeDocument/2006/relationships/image" Target="../media/image41.png"/><Relationship Id="rId5" Type="http://schemas.openxmlformats.org/officeDocument/2006/relationships/image" Target="../media/image35.jpg"/><Relationship Id="rId15" Type="http://schemas.openxmlformats.org/officeDocument/2006/relationships/image" Target="../media/image45.png"/><Relationship Id="rId10" Type="http://schemas.openxmlformats.org/officeDocument/2006/relationships/image" Target="../media/image40.jpeg"/><Relationship Id="rId19" Type="http://schemas.openxmlformats.org/officeDocument/2006/relationships/image" Target="../media/image49.jfif"/><Relationship Id="rId4" Type="http://schemas.openxmlformats.org/officeDocument/2006/relationships/image" Target="../media/image34.jpg"/><Relationship Id="rId9" Type="http://schemas.openxmlformats.org/officeDocument/2006/relationships/image" Target="../media/image39.emf"/><Relationship Id="rId14" Type="http://schemas.openxmlformats.org/officeDocument/2006/relationships/image" Target="../media/image44.jpeg"/></Relationships>
</file>

<file path=ppt/slides/_rels/slide14.xml.rels><?xml version="1.0" encoding="UTF-8" standalone="yes"?>
<Relationships xmlns="http://schemas.openxmlformats.org/package/2006/relationships"><Relationship Id="rId8" Type="http://schemas.openxmlformats.org/officeDocument/2006/relationships/image" Target="../media/image57.jpg"/><Relationship Id="rId13" Type="http://schemas.openxmlformats.org/officeDocument/2006/relationships/image" Target="../media/image62.jpeg"/><Relationship Id="rId3" Type="http://schemas.openxmlformats.org/officeDocument/2006/relationships/image" Target="../media/image52.jpg"/><Relationship Id="rId7" Type="http://schemas.openxmlformats.org/officeDocument/2006/relationships/image" Target="../media/image56.emf"/><Relationship Id="rId12" Type="http://schemas.openxmlformats.org/officeDocument/2006/relationships/image" Target="../media/image61.png"/><Relationship Id="rId2" Type="http://schemas.openxmlformats.org/officeDocument/2006/relationships/notesSlide" Target="../notesSlides/notesSlide4.xml"/><Relationship Id="rId16" Type="http://schemas.openxmlformats.org/officeDocument/2006/relationships/image" Target="../media/image45.png"/><Relationship Id="rId1" Type="http://schemas.openxmlformats.org/officeDocument/2006/relationships/slideLayout" Target="../slideLayouts/slideLayout2.xml"/><Relationship Id="rId6" Type="http://schemas.openxmlformats.org/officeDocument/2006/relationships/image" Target="../media/image55.emf"/><Relationship Id="rId11" Type="http://schemas.openxmlformats.org/officeDocument/2006/relationships/image" Target="../media/image60.png"/><Relationship Id="rId5" Type="http://schemas.openxmlformats.org/officeDocument/2006/relationships/image" Target="../media/image54.png"/><Relationship Id="rId15" Type="http://schemas.openxmlformats.org/officeDocument/2006/relationships/image" Target="../media/image44.jpeg"/><Relationship Id="rId10" Type="http://schemas.openxmlformats.org/officeDocument/2006/relationships/image" Target="../media/image59.jpg"/><Relationship Id="rId4" Type="http://schemas.openxmlformats.org/officeDocument/2006/relationships/image" Target="../media/image53.emf"/><Relationship Id="rId9" Type="http://schemas.openxmlformats.org/officeDocument/2006/relationships/image" Target="../media/image58.jpg"/><Relationship Id="rId14" Type="http://schemas.openxmlformats.org/officeDocument/2006/relationships/image" Target="../media/image63.jpeg"/></Relationships>
</file>

<file path=ppt/slides/_rels/slide15.xml.rels><?xml version="1.0" encoding="UTF-8" standalone="yes"?>
<Relationships xmlns="http://schemas.openxmlformats.org/package/2006/relationships"><Relationship Id="rId8" Type="http://schemas.openxmlformats.org/officeDocument/2006/relationships/image" Target="../media/image68.jpeg"/><Relationship Id="rId13" Type="http://schemas.openxmlformats.org/officeDocument/2006/relationships/image" Target="../media/image73.png"/><Relationship Id="rId3" Type="http://schemas.openxmlformats.org/officeDocument/2006/relationships/notesSlide" Target="../notesSlides/notesSlide5.xml"/><Relationship Id="rId7" Type="http://schemas.openxmlformats.org/officeDocument/2006/relationships/image" Target="../media/image67.png"/><Relationship Id="rId12" Type="http://schemas.openxmlformats.org/officeDocument/2006/relationships/image" Target="../media/image72.png"/><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image" Target="../media/image66.png"/><Relationship Id="rId11" Type="http://schemas.openxmlformats.org/officeDocument/2006/relationships/image" Target="../media/image71.emf"/><Relationship Id="rId5" Type="http://schemas.openxmlformats.org/officeDocument/2006/relationships/image" Target="../media/image65.png"/><Relationship Id="rId15" Type="http://schemas.openxmlformats.org/officeDocument/2006/relationships/image" Target="../media/image75.png"/><Relationship Id="rId10" Type="http://schemas.openxmlformats.org/officeDocument/2006/relationships/image" Target="../media/image70.emf"/><Relationship Id="rId4" Type="http://schemas.openxmlformats.org/officeDocument/2006/relationships/image" Target="../media/image64.png"/><Relationship Id="rId9" Type="http://schemas.openxmlformats.org/officeDocument/2006/relationships/image" Target="../media/image69.png"/><Relationship Id="rId14" Type="http://schemas.openxmlformats.org/officeDocument/2006/relationships/image" Target="../media/image74.png"/></Relationships>
</file>

<file path=ppt/slides/_rels/slide16.xml.rels><?xml version="1.0" encoding="UTF-8" standalone="yes"?>
<Relationships xmlns="http://schemas.openxmlformats.org/package/2006/relationships"><Relationship Id="rId8" Type="http://schemas.openxmlformats.org/officeDocument/2006/relationships/image" Target="../media/image82.png"/><Relationship Id="rId13" Type="http://schemas.openxmlformats.org/officeDocument/2006/relationships/image" Target="../media/image87.emf"/><Relationship Id="rId3" Type="http://schemas.openxmlformats.org/officeDocument/2006/relationships/image" Target="../media/image77.png"/><Relationship Id="rId7" Type="http://schemas.openxmlformats.org/officeDocument/2006/relationships/image" Target="../media/image81.png"/><Relationship Id="rId12" Type="http://schemas.openxmlformats.org/officeDocument/2006/relationships/image" Target="../media/image86.png"/><Relationship Id="rId2" Type="http://schemas.openxmlformats.org/officeDocument/2006/relationships/image" Target="../media/image76.png"/><Relationship Id="rId16" Type="http://schemas.openxmlformats.org/officeDocument/2006/relationships/image" Target="../media/image44.jpeg"/><Relationship Id="rId1" Type="http://schemas.openxmlformats.org/officeDocument/2006/relationships/slideLayout" Target="../slideLayouts/slideLayout2.xml"/><Relationship Id="rId6" Type="http://schemas.openxmlformats.org/officeDocument/2006/relationships/image" Target="../media/image80.tiff"/><Relationship Id="rId11" Type="http://schemas.openxmlformats.org/officeDocument/2006/relationships/image" Target="../media/image85.png"/><Relationship Id="rId5" Type="http://schemas.openxmlformats.org/officeDocument/2006/relationships/image" Target="../media/image79.png"/><Relationship Id="rId15" Type="http://schemas.openxmlformats.org/officeDocument/2006/relationships/image" Target="../media/image89.png"/><Relationship Id="rId10" Type="http://schemas.openxmlformats.org/officeDocument/2006/relationships/image" Target="../media/image84.png"/><Relationship Id="rId4" Type="http://schemas.openxmlformats.org/officeDocument/2006/relationships/image" Target="../media/image78.png"/><Relationship Id="rId9" Type="http://schemas.openxmlformats.org/officeDocument/2006/relationships/image" Target="../media/image83.tiff"/><Relationship Id="rId14" Type="http://schemas.openxmlformats.org/officeDocument/2006/relationships/image" Target="../media/image88.png"/></Relationships>
</file>

<file path=ppt/slides/_rels/slide17.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92.emf"/><Relationship Id="rId4" Type="http://schemas.openxmlformats.org/officeDocument/2006/relationships/image" Target="../media/image91.png"/></Relationships>
</file>

<file path=ppt/slides/_rels/slide18.xml.rels><?xml version="1.0" encoding="UTF-8" standalone="yes"?>
<Relationships xmlns="http://schemas.openxmlformats.org/package/2006/relationships"><Relationship Id="rId8" Type="http://schemas.openxmlformats.org/officeDocument/2006/relationships/image" Target="../media/image99.jpg"/><Relationship Id="rId13" Type="http://schemas.openxmlformats.org/officeDocument/2006/relationships/image" Target="../media/image40.jpeg"/><Relationship Id="rId18" Type="http://schemas.openxmlformats.org/officeDocument/2006/relationships/image" Target="../media/image44.jpeg"/><Relationship Id="rId26" Type="http://schemas.openxmlformats.org/officeDocument/2006/relationships/image" Target="../media/image112.png"/><Relationship Id="rId3" Type="http://schemas.openxmlformats.org/officeDocument/2006/relationships/image" Target="../media/image94.png"/><Relationship Id="rId21" Type="http://schemas.openxmlformats.org/officeDocument/2006/relationships/image" Target="../media/image109.png"/><Relationship Id="rId7" Type="http://schemas.openxmlformats.org/officeDocument/2006/relationships/image" Target="../media/image98.jpg"/><Relationship Id="rId12" Type="http://schemas.openxmlformats.org/officeDocument/2006/relationships/image" Target="../media/image103.png"/><Relationship Id="rId17" Type="http://schemas.openxmlformats.org/officeDocument/2006/relationships/image" Target="../media/image106.png"/><Relationship Id="rId25" Type="http://schemas.openxmlformats.org/officeDocument/2006/relationships/image" Target="../media/image88.png"/><Relationship Id="rId2" Type="http://schemas.openxmlformats.org/officeDocument/2006/relationships/image" Target="../media/image93.emf"/><Relationship Id="rId16" Type="http://schemas.openxmlformats.org/officeDocument/2006/relationships/image" Target="../media/image105.png"/><Relationship Id="rId20" Type="http://schemas.openxmlformats.org/officeDocument/2006/relationships/image" Target="../media/image108.png"/><Relationship Id="rId1" Type="http://schemas.openxmlformats.org/officeDocument/2006/relationships/slideLayout" Target="../slideLayouts/slideLayout2.xml"/><Relationship Id="rId6" Type="http://schemas.openxmlformats.org/officeDocument/2006/relationships/image" Target="../media/image97.emf"/><Relationship Id="rId11" Type="http://schemas.openxmlformats.org/officeDocument/2006/relationships/image" Target="../media/image102.png"/><Relationship Id="rId24" Type="http://schemas.openxmlformats.org/officeDocument/2006/relationships/image" Target="../media/image111.png"/><Relationship Id="rId5" Type="http://schemas.openxmlformats.org/officeDocument/2006/relationships/image" Target="../media/image96.emf"/><Relationship Id="rId15" Type="http://schemas.openxmlformats.org/officeDocument/2006/relationships/image" Target="../media/image104.png"/><Relationship Id="rId23" Type="http://schemas.openxmlformats.org/officeDocument/2006/relationships/image" Target="../media/image87.emf"/><Relationship Id="rId10" Type="http://schemas.openxmlformats.org/officeDocument/2006/relationships/image" Target="../media/image101.png"/><Relationship Id="rId19" Type="http://schemas.openxmlformats.org/officeDocument/2006/relationships/image" Target="../media/image107.jpg"/><Relationship Id="rId4" Type="http://schemas.openxmlformats.org/officeDocument/2006/relationships/image" Target="../media/image95.png"/><Relationship Id="rId9" Type="http://schemas.openxmlformats.org/officeDocument/2006/relationships/image" Target="../media/image100.jpg"/><Relationship Id="rId14" Type="http://schemas.openxmlformats.org/officeDocument/2006/relationships/image" Target="../media/image43.jpeg"/><Relationship Id="rId22" Type="http://schemas.openxmlformats.org/officeDocument/2006/relationships/image" Target="../media/image110.png"/></Relationships>
</file>

<file path=ppt/slides/_rels/slide19.xml.rels><?xml version="1.0" encoding="UTF-8" standalone="yes"?>
<Relationships xmlns="http://schemas.openxmlformats.org/package/2006/relationships"><Relationship Id="rId8" Type="http://schemas.openxmlformats.org/officeDocument/2006/relationships/image" Target="../media/image119.emf"/><Relationship Id="rId13" Type="http://schemas.openxmlformats.org/officeDocument/2006/relationships/image" Target="../media/image124.emf"/><Relationship Id="rId3" Type="http://schemas.openxmlformats.org/officeDocument/2006/relationships/image" Target="../media/image114.jpg"/><Relationship Id="rId7" Type="http://schemas.openxmlformats.org/officeDocument/2006/relationships/image" Target="../media/image118.png"/><Relationship Id="rId12" Type="http://schemas.openxmlformats.org/officeDocument/2006/relationships/image" Target="../media/image123.jpg"/><Relationship Id="rId2" Type="http://schemas.openxmlformats.org/officeDocument/2006/relationships/image" Target="../media/image113.emf"/><Relationship Id="rId1" Type="http://schemas.openxmlformats.org/officeDocument/2006/relationships/slideLayout" Target="../slideLayouts/slideLayout2.xml"/><Relationship Id="rId6" Type="http://schemas.openxmlformats.org/officeDocument/2006/relationships/image" Target="../media/image117.emf"/><Relationship Id="rId11" Type="http://schemas.openxmlformats.org/officeDocument/2006/relationships/image" Target="../media/image122.png"/><Relationship Id="rId5" Type="http://schemas.openxmlformats.org/officeDocument/2006/relationships/image" Target="../media/image116.jpg"/><Relationship Id="rId10" Type="http://schemas.openxmlformats.org/officeDocument/2006/relationships/image" Target="../media/image121.emf"/><Relationship Id="rId4" Type="http://schemas.openxmlformats.org/officeDocument/2006/relationships/image" Target="../media/image115.png"/><Relationship Id="rId9" Type="http://schemas.openxmlformats.org/officeDocument/2006/relationships/image" Target="../media/image120.jpg"/></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8" Type="http://schemas.openxmlformats.org/officeDocument/2006/relationships/hyperlink" Target="https://arxiv.org/search/hep-ph?searchtype=author&amp;query=Belomestnykh%2C+S" TargetMode="External"/><Relationship Id="rId3" Type="http://schemas.openxmlformats.org/officeDocument/2006/relationships/hyperlink" Target="https://arxiv.org/search/physics?searchtype=author&amp;query=Bhat%2C+P" TargetMode="External"/><Relationship Id="rId7" Type="http://schemas.openxmlformats.org/officeDocument/2006/relationships/hyperlink" Target="https://arxiv.org/search/hep-ph?searchtype=author&amp;query=Berlin%2C+A" TargetMode="External"/><Relationship Id="rId2" Type="http://schemas.openxmlformats.org/officeDocument/2006/relationships/hyperlink" Target="https://arxiv.org/search/physics?searchtype=author&amp;query=Belomestnykh%2C+S" TargetMode="External"/><Relationship Id="rId1" Type="http://schemas.openxmlformats.org/officeDocument/2006/relationships/slideLayout" Target="../slideLayouts/slideLayout2.xml"/><Relationship Id="rId6" Type="http://schemas.openxmlformats.org/officeDocument/2006/relationships/hyperlink" Target="https://arxiv.org/search/physics?searchtype=author&amp;query=Denisov%2C+D" TargetMode="External"/><Relationship Id="rId5" Type="http://schemas.openxmlformats.org/officeDocument/2006/relationships/hyperlink" Target="https://arxiv.org/search/physics?searchtype=author&amp;query=Checchin%2C+M" TargetMode="External"/><Relationship Id="rId4" Type="http://schemas.openxmlformats.org/officeDocument/2006/relationships/hyperlink" Target="https://arxiv.org/search/physics?searchtype=author&amp;query=Grassellino%2C+A" TargetMode="External"/><Relationship Id="rId9" Type="http://schemas.openxmlformats.org/officeDocument/2006/relationships/hyperlink" Target="https://arxiv.org/search/hep-ph?searchtype=author&amp;query=Blas%2C+D"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126.emf"/><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28.png"/><Relationship Id="rId4" Type="http://schemas.openxmlformats.org/officeDocument/2006/relationships/image" Target="../media/image127.emf"/></Relationships>
</file>

<file path=ppt/slides/_rels/slide23.xml.rels><?xml version="1.0" encoding="UTF-8" standalone="yes"?>
<Relationships xmlns="http://schemas.openxmlformats.org/package/2006/relationships"><Relationship Id="rId3" Type="http://schemas.openxmlformats.org/officeDocument/2006/relationships/image" Target="../media/image129.tiff"/><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30.png"/></Relationships>
</file>

<file path=ppt/slides/_rels/slide24.xml.rels><?xml version="1.0" encoding="UTF-8" standalone="yes"?>
<Relationships xmlns="http://schemas.openxmlformats.org/package/2006/relationships"><Relationship Id="rId3" Type="http://schemas.openxmlformats.org/officeDocument/2006/relationships/image" Target="../media/image131.emf"/><Relationship Id="rId2" Type="http://schemas.openxmlformats.org/officeDocument/2006/relationships/hyperlink" Target="https://arxiv.org/pdf/arXiv:2203.09076" TargetMode="External"/><Relationship Id="rId1" Type="http://schemas.openxmlformats.org/officeDocument/2006/relationships/slideLayout" Target="../slideLayouts/slideLayout2.xml"/><Relationship Id="rId4" Type="http://schemas.openxmlformats.org/officeDocument/2006/relationships/image" Target="../media/image132.jpeg"/></Relationships>
</file>

<file path=ppt/slides/_rels/slide25.xml.rels><?xml version="1.0" encoding="UTF-8" standalone="yes"?>
<Relationships xmlns="http://schemas.openxmlformats.org/package/2006/relationships"><Relationship Id="rId3" Type="http://schemas.openxmlformats.org/officeDocument/2006/relationships/image" Target="../media/image134.emf"/><Relationship Id="rId2" Type="http://schemas.openxmlformats.org/officeDocument/2006/relationships/image" Target="../media/image13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hyperlink" Target="https://arxiv.org/pdf/arXiv:2203.12043"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image" Target="../media/image142.png"/><Relationship Id="rId3" Type="http://schemas.openxmlformats.org/officeDocument/2006/relationships/image" Target="../media/image137.emf"/><Relationship Id="rId7" Type="http://schemas.openxmlformats.org/officeDocument/2006/relationships/image" Target="../media/image141.jpg"/><Relationship Id="rId2" Type="http://schemas.openxmlformats.org/officeDocument/2006/relationships/image" Target="../media/image136.png"/><Relationship Id="rId1" Type="http://schemas.openxmlformats.org/officeDocument/2006/relationships/slideLayout" Target="../slideLayouts/slideLayout2.xml"/><Relationship Id="rId6" Type="http://schemas.openxmlformats.org/officeDocument/2006/relationships/image" Target="../media/image140.jpg"/><Relationship Id="rId11" Type="http://schemas.openxmlformats.org/officeDocument/2006/relationships/image" Target="../media/image145.png"/><Relationship Id="rId5" Type="http://schemas.openxmlformats.org/officeDocument/2006/relationships/image" Target="../media/image139.png"/><Relationship Id="rId10" Type="http://schemas.openxmlformats.org/officeDocument/2006/relationships/image" Target="../media/image144.emf"/><Relationship Id="rId4" Type="http://schemas.openxmlformats.org/officeDocument/2006/relationships/image" Target="../media/image138.png"/><Relationship Id="rId9" Type="http://schemas.openxmlformats.org/officeDocument/2006/relationships/image" Target="../media/image143.jpg"/></Relationships>
</file>

<file path=ppt/slides/_rels/slide28.xml.rels><?xml version="1.0" encoding="UTF-8" standalone="yes"?>
<Relationships xmlns="http://schemas.openxmlformats.org/package/2006/relationships"><Relationship Id="rId3" Type="http://schemas.openxmlformats.org/officeDocument/2006/relationships/image" Target="../media/image147.emf"/><Relationship Id="rId2" Type="http://schemas.openxmlformats.org/officeDocument/2006/relationships/image" Target="../media/image146.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indico.fnal.gov/event/52408/" TargetMode="External"/><Relationship Id="rId5" Type="http://schemas.openxmlformats.org/officeDocument/2006/relationships/hyperlink" Target="https://indico.fnal.gov/event/52407/" TargetMode="External"/><Relationship Id="rId4" Type="http://schemas.openxmlformats.org/officeDocument/2006/relationships/hyperlink" Target="https://indico.fnal.gov/event/52406/"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doi.org/10.2172/1631119" TargetMode="External"/><Relationship Id="rId2" Type="http://schemas.openxmlformats.org/officeDocument/2006/relationships/image" Target="../media/image12.tiff"/><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7.tiff"/><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1363" y="332146"/>
            <a:ext cx="11605846" cy="963973"/>
          </a:xfrm>
        </p:spPr>
        <p:txBody>
          <a:bodyPr>
            <a:normAutofit/>
          </a:bodyPr>
          <a:lstStyle/>
          <a:p>
            <a:pPr algn="ctr"/>
            <a:r>
              <a:rPr lang="en-US" sz="3200" b="1" dirty="0">
                <a:solidFill>
                  <a:schemeClr val="accent2">
                    <a:lumMod val="75000"/>
                  </a:schemeClr>
                </a:solidFill>
                <a:effectLst/>
              </a:rPr>
              <a:t>SRF program in the SNOWMASS 2021 strategy</a:t>
            </a:r>
            <a:endParaRPr lang="en-US" sz="4000" b="1" dirty="0">
              <a:solidFill>
                <a:schemeClr val="accent2">
                  <a:lumMod val="75000"/>
                </a:schemeClr>
              </a:solidFill>
            </a:endParaRPr>
          </a:p>
        </p:txBody>
      </p:sp>
      <p:sp>
        <p:nvSpPr>
          <p:cNvPr id="5" name="Text Placeholder 4"/>
          <p:cNvSpPr>
            <a:spLocks noGrp="1"/>
          </p:cNvSpPr>
          <p:nvPr>
            <p:ph type="body" sz="quarter" idx="14"/>
          </p:nvPr>
        </p:nvSpPr>
        <p:spPr>
          <a:xfrm>
            <a:off x="652601" y="4073098"/>
            <a:ext cx="5824286" cy="1057644"/>
          </a:xfrm>
        </p:spPr>
        <p:txBody>
          <a:bodyPr>
            <a:normAutofit/>
          </a:bodyPr>
          <a:lstStyle/>
          <a:p>
            <a:r>
              <a:rPr lang="en-US" sz="1800" dirty="0">
                <a:solidFill>
                  <a:schemeClr val="tx1">
                    <a:lumMod val="50000"/>
                    <a:lumOff val="50000"/>
                  </a:schemeClr>
                </a:solidFill>
              </a:rPr>
              <a:t>A.-M. Valente-Feliciano</a:t>
            </a:r>
          </a:p>
          <a:p>
            <a:r>
              <a:rPr lang="en-US" sz="1800" dirty="0"/>
              <a:t>On behalf of the SRF community</a:t>
            </a:r>
          </a:p>
        </p:txBody>
      </p:sp>
      <p:pic>
        <p:nvPicPr>
          <p:cNvPr id="4" name="Picture 3" descr="A picture containing text, sky, outdoor, nature&#10;&#10;Description automatically generated">
            <a:extLst>
              <a:ext uri="{FF2B5EF4-FFF2-40B4-BE49-F238E27FC236}">
                <a16:creationId xmlns:a16="http://schemas.microsoft.com/office/drawing/2014/main" id="{6C9F3564-7247-661E-4D55-4AA0BD39C809}"/>
              </a:ext>
            </a:extLst>
          </p:cNvPr>
          <p:cNvPicPr>
            <a:picLocks noChangeAspect="1"/>
          </p:cNvPicPr>
          <p:nvPr/>
        </p:nvPicPr>
        <p:blipFill>
          <a:blip r:embed="rId2"/>
          <a:stretch>
            <a:fillRect/>
          </a:stretch>
        </p:blipFill>
        <p:spPr>
          <a:xfrm>
            <a:off x="5173209" y="1815922"/>
            <a:ext cx="6823056" cy="3487938"/>
          </a:xfrm>
          <a:prstGeom prst="rect">
            <a:avLst/>
          </a:prstGeom>
        </p:spPr>
      </p:pic>
      <p:pic>
        <p:nvPicPr>
          <p:cNvPr id="27" name="Picture 26">
            <a:extLst>
              <a:ext uri="{FF2B5EF4-FFF2-40B4-BE49-F238E27FC236}">
                <a16:creationId xmlns:a16="http://schemas.microsoft.com/office/drawing/2014/main" id="{142EBFE0-08D2-7756-8321-E61CF646DB21}"/>
              </a:ext>
            </a:extLst>
          </p:cNvPr>
          <p:cNvPicPr>
            <a:picLocks noChangeAspect="1"/>
          </p:cNvPicPr>
          <p:nvPr/>
        </p:nvPicPr>
        <p:blipFill>
          <a:blip r:embed="rId3"/>
          <a:srcRect/>
          <a:stretch/>
        </p:blipFill>
        <p:spPr>
          <a:xfrm>
            <a:off x="787106" y="1323235"/>
            <a:ext cx="2923095" cy="1850055"/>
          </a:xfrm>
          <a:prstGeom prst="rect">
            <a:avLst/>
          </a:prstGeom>
        </p:spPr>
      </p:pic>
    </p:spTree>
    <p:extLst>
      <p:ext uri="{BB962C8B-B14F-4D97-AF65-F5344CB8AC3E}">
        <p14:creationId xmlns:p14="http://schemas.microsoft.com/office/powerpoint/2010/main" val="13927474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CCC3D6-6534-C966-417C-9DB757B17121}"/>
              </a:ext>
            </a:extLst>
          </p:cNvPr>
          <p:cNvSpPr>
            <a:spLocks noGrp="1"/>
          </p:cNvSpPr>
          <p:nvPr>
            <p:ph type="title"/>
          </p:nvPr>
        </p:nvSpPr>
        <p:spPr/>
        <p:txBody>
          <a:bodyPr>
            <a:normAutofit/>
          </a:bodyPr>
          <a:lstStyle/>
          <a:p>
            <a:r>
              <a:rPr lang="en-US" dirty="0"/>
              <a:t>SRF theory for next generation particle accelerators</a:t>
            </a:r>
          </a:p>
        </p:txBody>
      </p:sp>
      <p:sp>
        <p:nvSpPr>
          <p:cNvPr id="4" name="Footer Placeholder 3">
            <a:extLst>
              <a:ext uri="{FF2B5EF4-FFF2-40B4-BE49-F238E27FC236}">
                <a16:creationId xmlns:a16="http://schemas.microsoft.com/office/drawing/2014/main" id="{DE658466-128C-0985-0540-8782C255C073}"/>
              </a:ext>
            </a:extLst>
          </p:cNvPr>
          <p:cNvSpPr>
            <a:spLocks noGrp="1"/>
          </p:cNvSpPr>
          <p:nvPr>
            <p:ph type="ftr" sz="quarter" idx="11"/>
          </p:nvPr>
        </p:nvSpPr>
        <p:spPr/>
        <p:txBody>
          <a:bodyPr/>
          <a:lstStyle/>
          <a:p>
            <a:r>
              <a:rPr lang="nl-NL"/>
              <a:t>SRF Program in Snowmass Strategy- Paris, May 2022</a:t>
            </a:r>
            <a:endParaRPr lang="en-US" dirty="0"/>
          </a:p>
        </p:txBody>
      </p:sp>
      <p:sp>
        <p:nvSpPr>
          <p:cNvPr id="10" name="TextBox 9">
            <a:extLst>
              <a:ext uri="{FF2B5EF4-FFF2-40B4-BE49-F238E27FC236}">
                <a16:creationId xmlns:a16="http://schemas.microsoft.com/office/drawing/2014/main" id="{BFAEAFE7-3F88-7B1C-8012-1ACE0D4240E0}"/>
              </a:ext>
            </a:extLst>
          </p:cNvPr>
          <p:cNvSpPr txBox="1"/>
          <p:nvPr/>
        </p:nvSpPr>
        <p:spPr>
          <a:xfrm>
            <a:off x="5412041" y="5591624"/>
            <a:ext cx="6664571" cy="738664"/>
          </a:xfrm>
          <a:prstGeom prst="rect">
            <a:avLst/>
          </a:prstGeom>
          <a:solidFill>
            <a:schemeClr val="tx1">
              <a:lumMod val="50000"/>
              <a:lumOff val="50000"/>
            </a:schemeClr>
          </a:solidFill>
        </p:spPr>
        <p:txBody>
          <a:bodyPr wrap="square" rtlCol="0">
            <a:spAutoFit/>
          </a:bodyPr>
          <a:lstStyle/>
          <a:p>
            <a:pPr algn="ctr"/>
            <a:r>
              <a:rPr lang="en-US" sz="1400" b="1" dirty="0">
                <a:solidFill>
                  <a:schemeClr val="bg1"/>
                </a:solidFill>
              </a:rPr>
              <a:t>Alex Gurevich, Takayuki Kubo, James A. </a:t>
            </a:r>
            <a:r>
              <a:rPr lang="en-US" sz="1400" b="1" dirty="0" err="1">
                <a:solidFill>
                  <a:schemeClr val="bg1"/>
                </a:solidFill>
              </a:rPr>
              <a:t>Sauls</a:t>
            </a:r>
            <a:endParaRPr lang="en-US" sz="1400" b="1" dirty="0">
              <a:solidFill>
                <a:schemeClr val="bg1"/>
              </a:solidFill>
            </a:endParaRPr>
          </a:p>
          <a:p>
            <a:pPr algn="ctr"/>
            <a:r>
              <a:rPr lang="en-US" sz="1400" b="1" dirty="0">
                <a:solidFill>
                  <a:srgbClr val="C00000"/>
                </a:solidFill>
              </a:rPr>
              <a:t>”Challenges and opportunities of SRF theory for next generation particle accelerators”</a:t>
            </a:r>
          </a:p>
          <a:p>
            <a:pPr algn="ctr"/>
            <a:r>
              <a:rPr lang="en-US" sz="1400" b="1" dirty="0"/>
              <a:t>https://arxiv.org/pdf/2203.08315</a:t>
            </a:r>
            <a:endParaRPr lang="en-GB" sz="1200" dirty="0"/>
          </a:p>
        </p:txBody>
      </p:sp>
      <p:sp>
        <p:nvSpPr>
          <p:cNvPr id="5" name="Content Placeholder 2">
            <a:extLst>
              <a:ext uri="{FF2B5EF4-FFF2-40B4-BE49-F238E27FC236}">
                <a16:creationId xmlns:a16="http://schemas.microsoft.com/office/drawing/2014/main" id="{C1D6CDA4-0006-8650-4491-0325BF90F212}"/>
              </a:ext>
            </a:extLst>
          </p:cNvPr>
          <p:cNvSpPr>
            <a:spLocks noGrp="1"/>
          </p:cNvSpPr>
          <p:nvPr>
            <p:ph idx="1"/>
          </p:nvPr>
        </p:nvSpPr>
        <p:spPr>
          <a:xfrm>
            <a:off x="166255" y="784152"/>
            <a:ext cx="11617039" cy="2051756"/>
          </a:xfrm>
        </p:spPr>
        <p:txBody>
          <a:bodyPr>
            <a:noAutofit/>
          </a:bodyPr>
          <a:lstStyle/>
          <a:p>
            <a:pPr marL="0" indent="0" algn="ctr">
              <a:buNone/>
            </a:pPr>
            <a:r>
              <a:rPr lang="en-US" sz="1800" b="1" dirty="0">
                <a:solidFill>
                  <a:srgbClr val="FF0000"/>
                </a:solidFill>
              </a:rPr>
              <a:t>Field limit</a:t>
            </a:r>
          </a:p>
          <a:p>
            <a:pPr>
              <a:lnSpc>
                <a:spcPct val="100000"/>
              </a:lnSpc>
              <a:spcBef>
                <a:spcPts val="0"/>
              </a:spcBef>
              <a:buFont typeface="Wingdings" pitchFamily="2" charset="2"/>
              <a:buChar char="§"/>
            </a:pPr>
            <a:r>
              <a:rPr lang="en-US" sz="1600" dirty="0"/>
              <a:t>The widely used GL theory of dc superheating field H</a:t>
            </a:r>
            <a:r>
              <a:rPr lang="en-US" sz="1600" baseline="-25000" dirty="0"/>
              <a:t>s</a:t>
            </a:r>
            <a:r>
              <a:rPr lang="en-US" sz="1600" dirty="0"/>
              <a:t>(T) is applicable near T</a:t>
            </a:r>
            <a:r>
              <a:rPr lang="en-US" sz="1600" baseline="-25000" dirty="0"/>
              <a:t>c</a:t>
            </a:r>
            <a:r>
              <a:rPr lang="en-US" sz="1600" dirty="0"/>
              <a:t> but not at T &lt;&lt; T</a:t>
            </a:r>
            <a:r>
              <a:rPr lang="en-US" sz="1600" baseline="-25000" dirty="0"/>
              <a:t>c</a:t>
            </a:r>
            <a:r>
              <a:rPr lang="en-US" sz="1600" dirty="0"/>
              <a:t>.</a:t>
            </a:r>
            <a:endParaRPr lang="en-US" sz="1600" baseline="-25000" dirty="0"/>
          </a:p>
          <a:p>
            <a:pPr>
              <a:lnSpc>
                <a:spcPct val="100000"/>
              </a:lnSpc>
              <a:spcBef>
                <a:spcPts val="0"/>
              </a:spcBef>
              <a:buFont typeface="Wingdings" pitchFamily="2" charset="2"/>
              <a:buChar char="§"/>
            </a:pPr>
            <a:r>
              <a:rPr lang="en-US" sz="1600" dirty="0"/>
              <a:t>Only </a:t>
            </a:r>
            <a:r>
              <a:rPr lang="en-US" sz="1600" dirty="0">
                <a:solidFill>
                  <a:srgbClr val="FF0000"/>
                </a:solidFill>
              </a:rPr>
              <a:t>H</a:t>
            </a:r>
            <a:r>
              <a:rPr lang="en-US" sz="1600" baseline="-25000" dirty="0">
                <a:solidFill>
                  <a:srgbClr val="FF0000"/>
                </a:solidFill>
              </a:rPr>
              <a:t>s</a:t>
            </a:r>
            <a:r>
              <a:rPr lang="en-US" sz="1600" dirty="0">
                <a:solidFill>
                  <a:srgbClr val="FF0000"/>
                </a:solidFill>
              </a:rPr>
              <a:t>(0) = 0.84H</a:t>
            </a:r>
            <a:r>
              <a:rPr lang="en-US" sz="1600" baseline="-25000" dirty="0">
                <a:solidFill>
                  <a:srgbClr val="FF0000"/>
                </a:solidFill>
              </a:rPr>
              <a:t>c</a:t>
            </a:r>
            <a:r>
              <a:rPr lang="en-US" sz="1600" dirty="0">
                <a:solidFill>
                  <a:srgbClr val="FF0000"/>
                </a:solidFill>
              </a:rPr>
              <a:t> </a:t>
            </a:r>
            <a:r>
              <a:rPr lang="en-US" sz="1600" dirty="0"/>
              <a:t>at                                was calculated </a:t>
            </a:r>
            <a:r>
              <a:rPr lang="en-US" sz="1100" dirty="0">
                <a:solidFill>
                  <a:srgbClr val="0000DB"/>
                </a:solidFill>
              </a:rPr>
              <a:t>(</a:t>
            </a:r>
            <a:r>
              <a:rPr lang="en-US" sz="1100" b="1" dirty="0" err="1">
                <a:solidFill>
                  <a:srgbClr val="0000DB"/>
                </a:solidFill>
              </a:rPr>
              <a:t>Galaiko</a:t>
            </a:r>
            <a:r>
              <a:rPr lang="en-US" sz="1100" b="1" dirty="0">
                <a:solidFill>
                  <a:srgbClr val="0000DB"/>
                </a:solidFill>
              </a:rPr>
              <a:t> 1966, </a:t>
            </a:r>
            <a:r>
              <a:rPr lang="en-US" sz="1100" b="1" dirty="0" err="1">
                <a:solidFill>
                  <a:srgbClr val="0000DB"/>
                </a:solidFill>
              </a:rPr>
              <a:t>Catelani</a:t>
            </a:r>
            <a:r>
              <a:rPr lang="en-US" sz="1100" b="1" dirty="0">
                <a:solidFill>
                  <a:srgbClr val="0000DB"/>
                </a:solidFill>
              </a:rPr>
              <a:t> and Sethna, 2008; Lin and </a:t>
            </a:r>
            <a:r>
              <a:rPr lang="en-US" sz="1100" b="1" dirty="0" err="1">
                <a:solidFill>
                  <a:srgbClr val="0000DB"/>
                </a:solidFill>
              </a:rPr>
              <a:t>Gurevich</a:t>
            </a:r>
            <a:r>
              <a:rPr lang="en-US" sz="1100" b="1" dirty="0">
                <a:solidFill>
                  <a:srgbClr val="0000DB"/>
                </a:solidFill>
              </a:rPr>
              <a:t>, 2012)</a:t>
            </a:r>
            <a:r>
              <a:rPr lang="en-US" sz="1100" dirty="0"/>
              <a:t>.  </a:t>
            </a:r>
          </a:p>
          <a:p>
            <a:pPr marL="0" indent="0">
              <a:lnSpc>
                <a:spcPct val="100000"/>
              </a:lnSpc>
              <a:spcBef>
                <a:spcPts val="0"/>
              </a:spcBef>
              <a:buNone/>
            </a:pPr>
            <a:r>
              <a:rPr lang="en-US" sz="1600" dirty="0"/>
              <a:t>                      at T &lt;&lt; T</a:t>
            </a:r>
            <a:r>
              <a:rPr lang="en-US" sz="1600" baseline="-25000" dirty="0"/>
              <a:t>c</a:t>
            </a:r>
            <a:r>
              <a:rPr lang="en-US" sz="1600" dirty="0"/>
              <a:t> and arbitrary GL parameter has not yet been calculated.             </a:t>
            </a:r>
          </a:p>
          <a:p>
            <a:pPr>
              <a:lnSpc>
                <a:spcPct val="100000"/>
              </a:lnSpc>
              <a:spcBef>
                <a:spcPts val="0"/>
              </a:spcBef>
              <a:buFont typeface="Wingdings" pitchFamily="2" charset="2"/>
              <a:buChar char="§"/>
            </a:pPr>
            <a:r>
              <a:rPr lang="en-US" sz="1600" dirty="0">
                <a:solidFill>
                  <a:srgbClr val="FF0000"/>
                </a:solidFill>
              </a:rPr>
              <a:t>Dynamic superheating field </a:t>
            </a:r>
            <a:r>
              <a:rPr lang="en-US" sz="1600" dirty="0" err="1">
                <a:solidFill>
                  <a:srgbClr val="FF0000"/>
                </a:solidFill>
              </a:rPr>
              <a:t>H</a:t>
            </a:r>
            <a:r>
              <a:rPr lang="en-US" sz="1600" baseline="-25000" dirty="0" err="1">
                <a:solidFill>
                  <a:srgbClr val="FF0000"/>
                </a:solidFill>
              </a:rPr>
              <a:t>d</a:t>
            </a:r>
            <a:r>
              <a:rPr lang="en-US" sz="1600" dirty="0">
                <a:solidFill>
                  <a:srgbClr val="FF0000"/>
                </a:solidFill>
              </a:rPr>
              <a:t>(</a:t>
            </a:r>
            <a:r>
              <a:rPr lang="en-US" sz="1600" dirty="0" err="1">
                <a:solidFill>
                  <a:srgbClr val="FF0000"/>
                </a:solidFill>
              </a:rPr>
              <a:t>T,f</a:t>
            </a:r>
            <a:r>
              <a:rPr lang="en-US" sz="1600" dirty="0">
                <a:solidFill>
                  <a:srgbClr val="FF0000"/>
                </a:solidFill>
              </a:rPr>
              <a:t>)</a:t>
            </a:r>
            <a:r>
              <a:rPr lang="en-US" sz="1600" dirty="0"/>
              <a:t>. How different can it be from the static H</a:t>
            </a:r>
            <a:r>
              <a:rPr lang="en-US" sz="1600" baseline="-25000" dirty="0"/>
              <a:t>s</a:t>
            </a:r>
            <a:r>
              <a:rPr lang="en-US" sz="1600" dirty="0"/>
              <a:t>(T) at GHz frequencies? </a:t>
            </a:r>
          </a:p>
          <a:p>
            <a:pPr marL="0" indent="0">
              <a:lnSpc>
                <a:spcPct val="100000"/>
              </a:lnSpc>
              <a:spcBef>
                <a:spcPts val="0"/>
              </a:spcBef>
              <a:buNone/>
            </a:pPr>
            <a:r>
              <a:rPr lang="en-US" sz="1600" dirty="0"/>
              <a:t>    Recent result:                                                                       </a:t>
            </a:r>
            <a:r>
              <a:rPr lang="en-US" sz="1100" b="1" dirty="0">
                <a:solidFill>
                  <a:srgbClr val="0000DB"/>
                </a:solidFill>
              </a:rPr>
              <a:t>(</a:t>
            </a:r>
            <a:r>
              <a:rPr lang="en-US" sz="1100" b="1" dirty="0" err="1">
                <a:solidFill>
                  <a:srgbClr val="0000DB"/>
                </a:solidFill>
              </a:rPr>
              <a:t>Sheikhzada</a:t>
            </a:r>
            <a:r>
              <a:rPr lang="en-US" sz="1100" b="1" dirty="0">
                <a:solidFill>
                  <a:srgbClr val="0000DB"/>
                </a:solidFill>
              </a:rPr>
              <a:t> and </a:t>
            </a:r>
            <a:r>
              <a:rPr lang="en-US" sz="1100" b="1" dirty="0" err="1">
                <a:solidFill>
                  <a:srgbClr val="0000DB"/>
                </a:solidFill>
              </a:rPr>
              <a:t>Gurevich</a:t>
            </a:r>
            <a:r>
              <a:rPr lang="en-US" sz="1100" b="1" dirty="0">
                <a:solidFill>
                  <a:srgbClr val="0000DB"/>
                </a:solidFill>
              </a:rPr>
              <a:t>, 2020)</a:t>
            </a:r>
            <a:r>
              <a:rPr lang="en-US" sz="1100" dirty="0"/>
              <a:t> </a:t>
            </a:r>
          </a:p>
          <a:p>
            <a:pPr marL="0" indent="0">
              <a:lnSpc>
                <a:spcPct val="110000"/>
              </a:lnSpc>
              <a:buNone/>
            </a:pPr>
            <a:endParaRPr lang="en-US" sz="1800" dirty="0"/>
          </a:p>
          <a:p>
            <a:endParaRPr lang="en-US" sz="1800" dirty="0"/>
          </a:p>
          <a:p>
            <a:endParaRPr lang="en-US" sz="1800" dirty="0"/>
          </a:p>
        </p:txBody>
      </p:sp>
      <p:pic>
        <p:nvPicPr>
          <p:cNvPr id="6" name="Picture 5">
            <a:extLst>
              <a:ext uri="{FF2B5EF4-FFF2-40B4-BE49-F238E27FC236}">
                <a16:creationId xmlns:a16="http://schemas.microsoft.com/office/drawing/2014/main" id="{8F044256-56BD-5006-FFC5-177AC4F01345}"/>
              </a:ext>
            </a:extLst>
          </p:cNvPr>
          <p:cNvPicPr>
            <a:picLocks noChangeAspect="1"/>
          </p:cNvPicPr>
          <p:nvPr/>
        </p:nvPicPr>
        <p:blipFill>
          <a:blip r:embed="rId2"/>
          <a:stretch>
            <a:fillRect/>
          </a:stretch>
        </p:blipFill>
        <p:spPr>
          <a:xfrm>
            <a:off x="2607879" y="1329731"/>
            <a:ext cx="1594295" cy="280152"/>
          </a:xfrm>
          <a:prstGeom prst="rect">
            <a:avLst/>
          </a:prstGeom>
        </p:spPr>
      </p:pic>
      <p:pic>
        <p:nvPicPr>
          <p:cNvPr id="7" name="Picture 6">
            <a:extLst>
              <a:ext uri="{FF2B5EF4-FFF2-40B4-BE49-F238E27FC236}">
                <a16:creationId xmlns:a16="http://schemas.microsoft.com/office/drawing/2014/main" id="{24E49138-ABB6-93A3-EDB3-136567A08989}"/>
              </a:ext>
            </a:extLst>
          </p:cNvPr>
          <p:cNvPicPr>
            <a:picLocks noChangeAspect="1"/>
          </p:cNvPicPr>
          <p:nvPr/>
        </p:nvPicPr>
        <p:blipFill>
          <a:blip r:embed="rId3"/>
          <a:stretch>
            <a:fillRect/>
          </a:stretch>
        </p:blipFill>
        <p:spPr>
          <a:xfrm>
            <a:off x="597877" y="1591113"/>
            <a:ext cx="836072" cy="239804"/>
          </a:xfrm>
          <a:prstGeom prst="rect">
            <a:avLst/>
          </a:prstGeom>
        </p:spPr>
      </p:pic>
      <p:pic>
        <p:nvPicPr>
          <p:cNvPr id="8" name="Picture 7">
            <a:extLst>
              <a:ext uri="{FF2B5EF4-FFF2-40B4-BE49-F238E27FC236}">
                <a16:creationId xmlns:a16="http://schemas.microsoft.com/office/drawing/2014/main" id="{B85E3920-E173-39FE-6089-70DC7E5E2BF1}"/>
              </a:ext>
            </a:extLst>
          </p:cNvPr>
          <p:cNvPicPr>
            <a:picLocks noChangeAspect="1"/>
          </p:cNvPicPr>
          <p:nvPr/>
        </p:nvPicPr>
        <p:blipFill>
          <a:blip r:embed="rId4"/>
          <a:stretch>
            <a:fillRect/>
          </a:stretch>
        </p:blipFill>
        <p:spPr>
          <a:xfrm>
            <a:off x="1858640" y="2013035"/>
            <a:ext cx="3837690" cy="280152"/>
          </a:xfrm>
          <a:prstGeom prst="rect">
            <a:avLst/>
          </a:prstGeom>
          <a:solidFill>
            <a:srgbClr val="FFFF00"/>
          </a:solidFill>
        </p:spPr>
      </p:pic>
      <p:sp>
        <p:nvSpPr>
          <p:cNvPr id="11" name="TextBox 10">
            <a:extLst>
              <a:ext uri="{FF2B5EF4-FFF2-40B4-BE49-F238E27FC236}">
                <a16:creationId xmlns:a16="http://schemas.microsoft.com/office/drawing/2014/main" id="{CD243684-9E26-EAF5-601A-681B3F4E0718}"/>
              </a:ext>
            </a:extLst>
          </p:cNvPr>
          <p:cNvSpPr txBox="1"/>
          <p:nvPr/>
        </p:nvSpPr>
        <p:spPr>
          <a:xfrm>
            <a:off x="166255" y="2415894"/>
            <a:ext cx="11312243" cy="892552"/>
          </a:xfrm>
          <a:prstGeom prst="rect">
            <a:avLst/>
          </a:prstGeom>
          <a:noFill/>
        </p:spPr>
        <p:txBody>
          <a:bodyPr wrap="square" rtlCol="0">
            <a:spAutoFit/>
          </a:bodyPr>
          <a:lstStyle/>
          <a:p>
            <a:pPr algn="ctr"/>
            <a:r>
              <a:rPr lang="en-US" b="1" dirty="0">
                <a:solidFill>
                  <a:srgbClr val="FF0000"/>
                </a:solidFill>
              </a:rPr>
              <a:t>Q limit</a:t>
            </a:r>
            <a:endParaRPr lang="en-US" dirty="0"/>
          </a:p>
          <a:p>
            <a:pPr marL="285750" indent="-285750" algn="just">
              <a:buFont typeface="Wingdings" pitchFamily="2" charset="2"/>
              <a:buChar char="§"/>
            </a:pPr>
            <a:r>
              <a:rPr lang="en-US" sz="1600" dirty="0"/>
              <a:t>BCS surface resistance R</a:t>
            </a:r>
            <a:r>
              <a:rPr lang="en-US" sz="1600" baseline="-25000" dirty="0"/>
              <a:t>s</a:t>
            </a:r>
            <a:r>
              <a:rPr lang="en-US" sz="1600" dirty="0"/>
              <a:t>(T) vanishes at T=0. How far can the residual resistance be decreased?  </a:t>
            </a:r>
          </a:p>
          <a:p>
            <a:pPr algn="just"/>
            <a:r>
              <a:rPr lang="en-US" sz="1600" dirty="0"/>
              <a:t>     Trapped vortices, </a:t>
            </a:r>
            <a:r>
              <a:rPr lang="en-US" sz="1600" dirty="0" err="1"/>
              <a:t>subgap</a:t>
            </a:r>
            <a:r>
              <a:rPr lang="en-US" sz="1600" dirty="0"/>
              <a:t> quasiparticles and two-level states, proximity-coupled suboxide layers.                          </a:t>
            </a:r>
          </a:p>
        </p:txBody>
      </p:sp>
      <p:sp>
        <p:nvSpPr>
          <p:cNvPr id="12" name="TextBox 11">
            <a:extLst>
              <a:ext uri="{FF2B5EF4-FFF2-40B4-BE49-F238E27FC236}">
                <a16:creationId xmlns:a16="http://schemas.microsoft.com/office/drawing/2014/main" id="{CC44D0C3-2AE8-EA9D-1501-38535C490D33}"/>
              </a:ext>
            </a:extLst>
          </p:cNvPr>
          <p:cNvSpPr txBox="1"/>
          <p:nvPr/>
        </p:nvSpPr>
        <p:spPr>
          <a:xfrm>
            <a:off x="166255" y="3359654"/>
            <a:ext cx="8453387" cy="1107996"/>
          </a:xfrm>
          <a:prstGeom prst="rect">
            <a:avLst/>
          </a:prstGeom>
          <a:noFill/>
        </p:spPr>
        <p:txBody>
          <a:bodyPr wrap="square" rtlCol="0">
            <a:spAutoFit/>
          </a:bodyPr>
          <a:lstStyle/>
          <a:p>
            <a:pPr algn="ctr"/>
            <a:r>
              <a:rPr lang="en-US" b="1" dirty="0">
                <a:solidFill>
                  <a:srgbClr val="FF0000"/>
                </a:solidFill>
              </a:rPr>
              <a:t>Nonequilibrium superconductivity </a:t>
            </a:r>
          </a:p>
          <a:p>
            <a:pPr marL="342900" indent="-342900" algn="just">
              <a:buFont typeface="Wingdings" pitchFamily="2" charset="2"/>
              <a:buChar char="§"/>
            </a:pPr>
            <a:r>
              <a:rPr lang="en-US" sz="1600" dirty="0"/>
              <a:t>Nonlinear BCS surface resistance in a nonequilibrium SC under strong rf current. Negative Q(H) slope.</a:t>
            </a:r>
          </a:p>
          <a:p>
            <a:pPr marL="342900" indent="-342900" algn="just">
              <a:buFont typeface="Wingdings" pitchFamily="2" charset="2"/>
              <a:buChar char="§"/>
            </a:pPr>
            <a:r>
              <a:rPr lang="en-US" sz="1600" dirty="0"/>
              <a:t>Extreme dynamics and nonlinear losses of trapped vortices driven by strong rf current</a:t>
            </a:r>
            <a:endParaRPr lang="en-US" dirty="0"/>
          </a:p>
        </p:txBody>
      </p:sp>
      <p:sp>
        <p:nvSpPr>
          <p:cNvPr id="13" name="TextBox 12">
            <a:extLst>
              <a:ext uri="{FF2B5EF4-FFF2-40B4-BE49-F238E27FC236}">
                <a16:creationId xmlns:a16="http://schemas.microsoft.com/office/drawing/2014/main" id="{56F35A6C-D0DE-E9E0-0F2F-6AA40FFB02EE}"/>
              </a:ext>
            </a:extLst>
          </p:cNvPr>
          <p:cNvSpPr txBox="1"/>
          <p:nvPr/>
        </p:nvSpPr>
        <p:spPr>
          <a:xfrm>
            <a:off x="166255" y="4507377"/>
            <a:ext cx="8578072" cy="892552"/>
          </a:xfrm>
          <a:prstGeom prst="rect">
            <a:avLst/>
          </a:prstGeom>
          <a:noFill/>
        </p:spPr>
        <p:txBody>
          <a:bodyPr wrap="square" rtlCol="0">
            <a:spAutoFit/>
          </a:bodyPr>
          <a:lstStyle/>
          <a:p>
            <a:pPr algn="ctr"/>
            <a:r>
              <a:rPr lang="en-US" b="1" dirty="0">
                <a:solidFill>
                  <a:srgbClr val="FF0000"/>
                </a:solidFill>
              </a:rPr>
              <a:t>Tuning SRF performance by surface </a:t>
            </a:r>
            <a:r>
              <a:rPr lang="en-US" b="1" dirty="0" err="1">
                <a:solidFill>
                  <a:srgbClr val="FF0000"/>
                </a:solidFill>
              </a:rPr>
              <a:t>nanostructuring</a:t>
            </a:r>
            <a:r>
              <a:rPr lang="en-US" b="1" dirty="0">
                <a:solidFill>
                  <a:srgbClr val="FF0000"/>
                </a:solidFill>
              </a:rPr>
              <a:t> </a:t>
            </a:r>
          </a:p>
          <a:p>
            <a:pPr marL="342900" indent="-342900" algn="just">
              <a:buFont typeface="Wingdings" pitchFamily="2" charset="2"/>
              <a:buChar char="§"/>
            </a:pPr>
            <a:r>
              <a:rPr lang="en-US" sz="1600" dirty="0"/>
              <a:t>Increase of H</a:t>
            </a:r>
            <a:r>
              <a:rPr lang="en-US" sz="1600" baseline="-25000" dirty="0"/>
              <a:t>s</a:t>
            </a:r>
            <a:r>
              <a:rPr lang="en-US" sz="1600" dirty="0"/>
              <a:t> and vortex penetration field by SIS multilayers and impurity gradients at the surface </a:t>
            </a:r>
          </a:p>
          <a:p>
            <a:pPr marL="342900" indent="-342900" algn="just">
              <a:buFont typeface="Wingdings" pitchFamily="2" charset="2"/>
              <a:buChar char="§"/>
            </a:pPr>
            <a:r>
              <a:rPr lang="en-US" sz="1600" dirty="0"/>
              <a:t>Reduction of R</a:t>
            </a:r>
            <a:r>
              <a:rPr lang="en-US" sz="1600" baseline="-25000" dirty="0"/>
              <a:t>s</a:t>
            </a:r>
            <a:r>
              <a:rPr lang="en-US" sz="1600" dirty="0"/>
              <a:t> by optimizing proximity-coupled layers and transparency of grain boundaries</a:t>
            </a:r>
            <a:endParaRPr lang="en-US" dirty="0"/>
          </a:p>
        </p:txBody>
      </p:sp>
      <p:pic>
        <p:nvPicPr>
          <p:cNvPr id="45" name="Picture 44">
            <a:extLst>
              <a:ext uri="{FF2B5EF4-FFF2-40B4-BE49-F238E27FC236}">
                <a16:creationId xmlns:a16="http://schemas.microsoft.com/office/drawing/2014/main" id="{C3D28D51-CFBA-59D1-9D47-E8D2EC59148F}"/>
              </a:ext>
            </a:extLst>
          </p:cNvPr>
          <p:cNvPicPr>
            <a:picLocks noChangeAspect="1"/>
          </p:cNvPicPr>
          <p:nvPr/>
        </p:nvPicPr>
        <p:blipFill>
          <a:blip r:embed="rId5"/>
          <a:stretch>
            <a:fillRect/>
          </a:stretch>
        </p:blipFill>
        <p:spPr>
          <a:xfrm>
            <a:off x="9601031" y="3006938"/>
            <a:ext cx="1817248" cy="1385755"/>
          </a:xfrm>
          <a:prstGeom prst="rect">
            <a:avLst/>
          </a:prstGeom>
        </p:spPr>
      </p:pic>
      <p:sp>
        <p:nvSpPr>
          <p:cNvPr id="46" name="TextBox 45">
            <a:extLst>
              <a:ext uri="{FF2B5EF4-FFF2-40B4-BE49-F238E27FC236}">
                <a16:creationId xmlns:a16="http://schemas.microsoft.com/office/drawing/2014/main" id="{62C08881-16D2-178B-0992-5F4E5236234F}"/>
              </a:ext>
            </a:extLst>
          </p:cNvPr>
          <p:cNvSpPr txBox="1"/>
          <p:nvPr/>
        </p:nvSpPr>
        <p:spPr>
          <a:xfrm>
            <a:off x="8756169" y="4315373"/>
            <a:ext cx="3306611" cy="461665"/>
          </a:xfrm>
          <a:prstGeom prst="rect">
            <a:avLst/>
          </a:prstGeom>
          <a:noFill/>
        </p:spPr>
        <p:txBody>
          <a:bodyPr wrap="none" rtlCol="0">
            <a:spAutoFit/>
          </a:bodyPr>
          <a:lstStyle/>
          <a:p>
            <a:r>
              <a:rPr lang="en-US" sz="1200" b="1" dirty="0">
                <a:solidFill>
                  <a:srgbClr val="0000FF"/>
                </a:solidFill>
              </a:rPr>
              <a:t>Pathirana and </a:t>
            </a:r>
            <a:r>
              <a:rPr lang="en-US" sz="1200" b="1" dirty="0" err="1">
                <a:solidFill>
                  <a:srgbClr val="0000FF"/>
                </a:solidFill>
              </a:rPr>
              <a:t>Gurevich</a:t>
            </a:r>
            <a:r>
              <a:rPr lang="en-US" sz="1200" b="1" dirty="0">
                <a:solidFill>
                  <a:srgbClr val="0000FF"/>
                </a:solidFill>
              </a:rPr>
              <a:t>, PRB 101, 064504 (2020) </a:t>
            </a:r>
          </a:p>
          <a:p>
            <a:r>
              <a:rPr lang="en-US" sz="1200" b="1" dirty="0">
                <a:solidFill>
                  <a:srgbClr val="0000FF"/>
                </a:solidFill>
              </a:rPr>
              <a:t>and unpublished</a:t>
            </a:r>
          </a:p>
        </p:txBody>
      </p:sp>
      <p:pic>
        <p:nvPicPr>
          <p:cNvPr id="3" name="Picture 2">
            <a:extLst>
              <a:ext uri="{FF2B5EF4-FFF2-40B4-BE49-F238E27FC236}">
                <a16:creationId xmlns:a16="http://schemas.microsoft.com/office/drawing/2014/main" id="{AE5F0443-E34A-9792-D8EE-72DF475D8389}"/>
              </a:ext>
            </a:extLst>
          </p:cNvPr>
          <p:cNvPicPr>
            <a:picLocks noChangeAspect="1"/>
          </p:cNvPicPr>
          <p:nvPr/>
        </p:nvPicPr>
        <p:blipFill>
          <a:blip r:embed="rId6"/>
          <a:stretch>
            <a:fillRect/>
          </a:stretch>
        </p:blipFill>
        <p:spPr>
          <a:xfrm>
            <a:off x="2905716" y="5326462"/>
            <a:ext cx="2475655" cy="1114955"/>
          </a:xfrm>
          <a:prstGeom prst="rect">
            <a:avLst/>
          </a:prstGeom>
        </p:spPr>
      </p:pic>
      <p:pic>
        <p:nvPicPr>
          <p:cNvPr id="47" name="Picture 46">
            <a:extLst>
              <a:ext uri="{FF2B5EF4-FFF2-40B4-BE49-F238E27FC236}">
                <a16:creationId xmlns:a16="http://schemas.microsoft.com/office/drawing/2014/main" id="{51793E7B-0192-FB90-5801-A01F703C0B58}"/>
              </a:ext>
            </a:extLst>
          </p:cNvPr>
          <p:cNvPicPr>
            <a:picLocks noChangeAspect="1"/>
          </p:cNvPicPr>
          <p:nvPr/>
        </p:nvPicPr>
        <p:blipFill>
          <a:blip r:embed="rId7"/>
          <a:stretch>
            <a:fillRect/>
          </a:stretch>
        </p:blipFill>
        <p:spPr>
          <a:xfrm>
            <a:off x="945576" y="5268022"/>
            <a:ext cx="1341399" cy="1274663"/>
          </a:xfrm>
          <a:prstGeom prst="rect">
            <a:avLst/>
          </a:prstGeom>
        </p:spPr>
      </p:pic>
      <p:pic>
        <p:nvPicPr>
          <p:cNvPr id="51" name="Picture 50">
            <a:extLst>
              <a:ext uri="{FF2B5EF4-FFF2-40B4-BE49-F238E27FC236}">
                <a16:creationId xmlns:a16="http://schemas.microsoft.com/office/drawing/2014/main" id="{ACB8DAF1-B497-9CDB-0B1C-5B4B4A2624A2}"/>
              </a:ext>
            </a:extLst>
          </p:cNvPr>
          <p:cNvPicPr>
            <a:picLocks noChangeAspect="1"/>
          </p:cNvPicPr>
          <p:nvPr/>
        </p:nvPicPr>
        <p:blipFill>
          <a:blip r:embed="rId8"/>
          <a:stretch>
            <a:fillRect/>
          </a:stretch>
        </p:blipFill>
        <p:spPr>
          <a:xfrm>
            <a:off x="2076656" y="6121533"/>
            <a:ext cx="1062447" cy="277279"/>
          </a:xfrm>
          <a:prstGeom prst="rect">
            <a:avLst/>
          </a:prstGeom>
        </p:spPr>
      </p:pic>
    </p:spTree>
    <p:extLst>
      <p:ext uri="{BB962C8B-B14F-4D97-AF65-F5344CB8AC3E}">
        <p14:creationId xmlns:p14="http://schemas.microsoft.com/office/powerpoint/2010/main" val="9845457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CCC3D6-6534-C966-417C-9DB757B17121}"/>
              </a:ext>
            </a:extLst>
          </p:cNvPr>
          <p:cNvSpPr>
            <a:spLocks noGrp="1"/>
          </p:cNvSpPr>
          <p:nvPr>
            <p:ph type="title"/>
          </p:nvPr>
        </p:nvSpPr>
        <p:spPr>
          <a:xfrm>
            <a:off x="110836" y="98655"/>
            <a:ext cx="11285837" cy="487490"/>
          </a:xfrm>
        </p:spPr>
        <p:txBody>
          <a:bodyPr>
            <a:normAutofit/>
          </a:bodyPr>
          <a:lstStyle/>
          <a:p>
            <a:r>
              <a:rPr lang="en-US" dirty="0"/>
              <a:t>Plasma Processing for In-Situ Field Emission Mitigation</a:t>
            </a:r>
          </a:p>
        </p:txBody>
      </p:sp>
      <p:sp>
        <p:nvSpPr>
          <p:cNvPr id="4" name="Footer Placeholder 3">
            <a:extLst>
              <a:ext uri="{FF2B5EF4-FFF2-40B4-BE49-F238E27FC236}">
                <a16:creationId xmlns:a16="http://schemas.microsoft.com/office/drawing/2014/main" id="{DE658466-128C-0985-0540-8782C255C073}"/>
              </a:ext>
            </a:extLst>
          </p:cNvPr>
          <p:cNvSpPr>
            <a:spLocks noGrp="1"/>
          </p:cNvSpPr>
          <p:nvPr>
            <p:ph type="ftr" sz="quarter" idx="11"/>
          </p:nvPr>
        </p:nvSpPr>
        <p:spPr/>
        <p:txBody>
          <a:bodyPr/>
          <a:lstStyle/>
          <a:p>
            <a:r>
              <a:rPr lang="nl-NL"/>
              <a:t>SRF Program in Snowmass Strategy- Paris, May 2022</a:t>
            </a:r>
            <a:endParaRPr lang="en-US" dirty="0"/>
          </a:p>
        </p:txBody>
      </p:sp>
      <p:sp>
        <p:nvSpPr>
          <p:cNvPr id="10" name="TextBox 9">
            <a:extLst>
              <a:ext uri="{FF2B5EF4-FFF2-40B4-BE49-F238E27FC236}">
                <a16:creationId xmlns:a16="http://schemas.microsoft.com/office/drawing/2014/main" id="{BFAEAFE7-3F88-7B1C-8012-1ACE0D4240E0}"/>
              </a:ext>
            </a:extLst>
          </p:cNvPr>
          <p:cNvSpPr txBox="1"/>
          <p:nvPr/>
        </p:nvSpPr>
        <p:spPr>
          <a:xfrm>
            <a:off x="5158154" y="4603957"/>
            <a:ext cx="6817501" cy="954107"/>
          </a:xfrm>
          <a:prstGeom prst="rect">
            <a:avLst/>
          </a:prstGeom>
          <a:solidFill>
            <a:schemeClr val="tx1">
              <a:lumMod val="50000"/>
              <a:lumOff val="50000"/>
            </a:schemeClr>
          </a:solidFill>
        </p:spPr>
        <p:txBody>
          <a:bodyPr wrap="square" rtlCol="0">
            <a:spAutoFit/>
          </a:bodyPr>
          <a:lstStyle/>
          <a:p>
            <a:pPr algn="ctr"/>
            <a:r>
              <a:rPr lang="it-IT" sz="1400" dirty="0">
                <a:solidFill>
                  <a:schemeClr val="bg1"/>
                </a:solidFill>
              </a:rPr>
              <a:t>M. Martinello, P. Berrutti, B. Giaccone, S. Belomestnykh, M. Checchin, et al. </a:t>
            </a:r>
            <a:r>
              <a:rPr lang="en-GB" sz="1400" dirty="0">
                <a:solidFill>
                  <a:schemeClr val="bg1"/>
                </a:solidFill>
              </a:rPr>
              <a:t> </a:t>
            </a:r>
          </a:p>
          <a:p>
            <a:pPr algn="ctr"/>
            <a:r>
              <a:rPr lang="en-US" sz="1400" b="1" dirty="0">
                <a:solidFill>
                  <a:srgbClr val="C00000"/>
                </a:solidFill>
              </a:rPr>
              <a:t>Plasma Processing for In-Situ Field Emission</a:t>
            </a:r>
          </a:p>
          <a:p>
            <a:pPr algn="ctr"/>
            <a:r>
              <a:rPr lang="en-US" sz="1400" b="1" dirty="0">
                <a:solidFill>
                  <a:srgbClr val="C00000"/>
                </a:solidFill>
              </a:rPr>
              <a:t>Mitigation of Superconducting Radiofrequency (SRF) Cryomodules</a:t>
            </a:r>
          </a:p>
          <a:p>
            <a:pPr algn="ctr"/>
            <a:r>
              <a:rPr lang="en-GB" sz="1200" dirty="0"/>
              <a:t>https://arxiv.org/pdf/arXiv:2203.12442</a:t>
            </a:r>
          </a:p>
        </p:txBody>
      </p:sp>
      <p:pic>
        <p:nvPicPr>
          <p:cNvPr id="5" name="Picture 4">
            <a:extLst>
              <a:ext uri="{FF2B5EF4-FFF2-40B4-BE49-F238E27FC236}">
                <a16:creationId xmlns:a16="http://schemas.microsoft.com/office/drawing/2014/main" id="{1A361F82-3D35-E96B-E531-745A73E2B2D1}"/>
              </a:ext>
            </a:extLst>
          </p:cNvPr>
          <p:cNvPicPr>
            <a:picLocks noChangeAspect="1"/>
          </p:cNvPicPr>
          <p:nvPr/>
        </p:nvPicPr>
        <p:blipFill>
          <a:blip r:embed="rId2"/>
          <a:stretch>
            <a:fillRect/>
          </a:stretch>
        </p:blipFill>
        <p:spPr>
          <a:xfrm>
            <a:off x="7306758" y="881059"/>
            <a:ext cx="4808537" cy="3603825"/>
          </a:xfrm>
          <a:prstGeom prst="rect">
            <a:avLst/>
          </a:prstGeom>
        </p:spPr>
      </p:pic>
      <p:pic>
        <p:nvPicPr>
          <p:cNvPr id="7" name="Picture 6">
            <a:extLst>
              <a:ext uri="{FF2B5EF4-FFF2-40B4-BE49-F238E27FC236}">
                <a16:creationId xmlns:a16="http://schemas.microsoft.com/office/drawing/2014/main" id="{31BF141C-69EA-E744-1FA6-5C9536A31172}"/>
              </a:ext>
            </a:extLst>
          </p:cNvPr>
          <p:cNvPicPr>
            <a:picLocks noChangeAspect="1"/>
          </p:cNvPicPr>
          <p:nvPr/>
        </p:nvPicPr>
        <p:blipFill>
          <a:blip r:embed="rId3"/>
          <a:stretch>
            <a:fillRect/>
          </a:stretch>
        </p:blipFill>
        <p:spPr>
          <a:xfrm>
            <a:off x="110836" y="874840"/>
            <a:ext cx="4291536" cy="1647752"/>
          </a:xfrm>
          <a:prstGeom prst="rect">
            <a:avLst/>
          </a:prstGeom>
        </p:spPr>
      </p:pic>
      <p:pic>
        <p:nvPicPr>
          <p:cNvPr id="9" name="Picture 8">
            <a:extLst>
              <a:ext uri="{FF2B5EF4-FFF2-40B4-BE49-F238E27FC236}">
                <a16:creationId xmlns:a16="http://schemas.microsoft.com/office/drawing/2014/main" id="{9F9858A8-8F75-D086-B4D7-FDDEE1C85344}"/>
              </a:ext>
            </a:extLst>
          </p:cNvPr>
          <p:cNvPicPr>
            <a:picLocks noChangeAspect="1"/>
          </p:cNvPicPr>
          <p:nvPr/>
        </p:nvPicPr>
        <p:blipFill>
          <a:blip r:embed="rId4"/>
          <a:stretch>
            <a:fillRect/>
          </a:stretch>
        </p:blipFill>
        <p:spPr>
          <a:xfrm>
            <a:off x="4384175" y="981203"/>
            <a:ext cx="2922583" cy="2225143"/>
          </a:xfrm>
          <a:prstGeom prst="rect">
            <a:avLst/>
          </a:prstGeom>
        </p:spPr>
      </p:pic>
      <p:sp>
        <p:nvSpPr>
          <p:cNvPr id="11" name="TextBox 10">
            <a:extLst>
              <a:ext uri="{FF2B5EF4-FFF2-40B4-BE49-F238E27FC236}">
                <a16:creationId xmlns:a16="http://schemas.microsoft.com/office/drawing/2014/main" id="{6F5DC395-74B1-8AE6-6F03-3EB0F1C07D88}"/>
              </a:ext>
            </a:extLst>
          </p:cNvPr>
          <p:cNvSpPr txBox="1"/>
          <p:nvPr/>
        </p:nvSpPr>
        <p:spPr>
          <a:xfrm>
            <a:off x="5158153" y="5632790"/>
            <a:ext cx="6817501" cy="830997"/>
          </a:xfrm>
          <a:prstGeom prst="rect">
            <a:avLst/>
          </a:prstGeom>
          <a:solidFill>
            <a:schemeClr val="tx1">
              <a:lumMod val="50000"/>
              <a:lumOff val="50000"/>
            </a:schemeClr>
          </a:solidFill>
        </p:spPr>
        <p:txBody>
          <a:bodyPr wrap="square">
            <a:spAutoFit/>
          </a:bodyPr>
          <a:lstStyle/>
          <a:p>
            <a:pPr algn="ctr"/>
            <a:r>
              <a:rPr lang="en-US" sz="1200" dirty="0">
                <a:solidFill>
                  <a:schemeClr val="bg1"/>
                </a:solidFill>
              </a:rPr>
              <a:t>G. Myneni, Hani E. </a:t>
            </a:r>
            <a:r>
              <a:rPr lang="en-US" sz="1200" dirty="0" err="1">
                <a:solidFill>
                  <a:schemeClr val="bg1"/>
                </a:solidFill>
              </a:rPr>
              <a:t>Elsayed</a:t>
            </a:r>
            <a:r>
              <a:rPr lang="en-US" sz="1200" dirty="0">
                <a:solidFill>
                  <a:schemeClr val="bg1"/>
                </a:solidFill>
              </a:rPr>
              <a:t>-Ali, Md </a:t>
            </a:r>
            <a:r>
              <a:rPr lang="en-US" sz="1200" dirty="0" err="1">
                <a:solidFill>
                  <a:schemeClr val="bg1"/>
                </a:solidFill>
              </a:rPr>
              <a:t>Obidul</a:t>
            </a:r>
            <a:r>
              <a:rPr lang="en-US" sz="1200" dirty="0">
                <a:solidFill>
                  <a:schemeClr val="bg1"/>
                </a:solidFill>
              </a:rPr>
              <a:t> Islam, Md Nizam Sayeed, G. </a:t>
            </a:r>
            <a:r>
              <a:rPr lang="en-US" sz="1200" dirty="0" err="1">
                <a:solidFill>
                  <a:schemeClr val="bg1"/>
                </a:solidFill>
              </a:rPr>
              <a:t>Ciovati</a:t>
            </a:r>
            <a:r>
              <a:rPr lang="en-US" sz="1200" dirty="0">
                <a:solidFill>
                  <a:schemeClr val="bg1"/>
                </a:solidFill>
              </a:rPr>
              <a:t>, et al.</a:t>
            </a:r>
          </a:p>
          <a:p>
            <a:pPr algn="ctr"/>
            <a:r>
              <a:rPr lang="en-US" sz="1200" dirty="0">
                <a:solidFill>
                  <a:schemeClr val="bg1"/>
                </a:solidFill>
              </a:rPr>
              <a:t> </a:t>
            </a:r>
            <a:r>
              <a:rPr lang="en-US" sz="1200" dirty="0">
                <a:solidFill>
                  <a:srgbClr val="FF0000"/>
                </a:solidFill>
              </a:rPr>
              <a:t>”Medium-Grain Niobium SRF Cavity Production Technology for Science Frontiers and Accelerator Applications”</a:t>
            </a:r>
          </a:p>
          <a:p>
            <a:pPr algn="ctr"/>
            <a:r>
              <a:rPr lang="en-US" sz="1200" dirty="0">
                <a:solidFill>
                  <a:srgbClr val="FF0000"/>
                </a:solidFill>
              </a:rPr>
              <a:t>, </a:t>
            </a:r>
            <a:r>
              <a:rPr lang="en-US" sz="1200" dirty="0"/>
              <a:t>https://arxiv.org/pdf/2203.07371].”</a:t>
            </a:r>
          </a:p>
        </p:txBody>
      </p:sp>
      <p:pic>
        <p:nvPicPr>
          <p:cNvPr id="13" name="Picture 12">
            <a:extLst>
              <a:ext uri="{FF2B5EF4-FFF2-40B4-BE49-F238E27FC236}">
                <a16:creationId xmlns:a16="http://schemas.microsoft.com/office/drawing/2014/main" id="{7390D4A9-D875-EE77-77AA-232CD180508F}"/>
              </a:ext>
            </a:extLst>
          </p:cNvPr>
          <p:cNvPicPr>
            <a:picLocks noChangeAspect="1"/>
          </p:cNvPicPr>
          <p:nvPr/>
        </p:nvPicPr>
        <p:blipFill>
          <a:blip r:embed="rId5"/>
          <a:stretch>
            <a:fillRect/>
          </a:stretch>
        </p:blipFill>
        <p:spPr>
          <a:xfrm>
            <a:off x="76704" y="3325419"/>
            <a:ext cx="4989735" cy="3134762"/>
          </a:xfrm>
          <a:prstGeom prst="rect">
            <a:avLst/>
          </a:prstGeom>
        </p:spPr>
      </p:pic>
    </p:spTree>
    <p:extLst>
      <p:ext uri="{BB962C8B-B14F-4D97-AF65-F5344CB8AC3E}">
        <p14:creationId xmlns:p14="http://schemas.microsoft.com/office/powerpoint/2010/main" val="22568685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136" y="240539"/>
            <a:ext cx="12145864" cy="487490"/>
          </a:xfrm>
        </p:spPr>
        <p:txBody>
          <a:bodyPr>
            <a:normAutofit/>
          </a:bodyPr>
          <a:lstStyle/>
          <a:p>
            <a:pPr>
              <a:buClr>
                <a:srgbClr val="D62406"/>
              </a:buClr>
            </a:pPr>
            <a:r>
              <a:rPr lang="en-US" sz="2000" dirty="0"/>
              <a:t>Next Generation Nb/Cu SRF Cavities Based on Advanced Coating Technology for CW Accelerators</a:t>
            </a:r>
          </a:p>
        </p:txBody>
      </p:sp>
      <p:sp>
        <p:nvSpPr>
          <p:cNvPr id="4" name="Footer Placeholder 3"/>
          <p:cNvSpPr>
            <a:spLocks noGrp="1"/>
          </p:cNvSpPr>
          <p:nvPr>
            <p:ph type="ftr" sz="quarter" idx="11"/>
          </p:nvPr>
        </p:nvSpPr>
        <p:spPr/>
        <p:txBody>
          <a:bodyPr/>
          <a:lstStyle/>
          <a:p>
            <a:r>
              <a:rPr lang="en-US"/>
              <a:t>Next-Generation SRF Thin Film Technologies </a:t>
            </a:r>
            <a:endParaRPr lang="en-US" dirty="0"/>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09823" y="4268488"/>
            <a:ext cx="5027542" cy="2358216"/>
          </a:xfrm>
          <a:prstGeom prst="rect">
            <a:avLst/>
          </a:prstGeom>
        </p:spPr>
      </p:pic>
      <p:sp>
        <p:nvSpPr>
          <p:cNvPr id="10" name="Rectangle 9">
            <a:extLst>
              <a:ext uri="{FF2B5EF4-FFF2-40B4-BE49-F238E27FC236}">
                <a16:creationId xmlns:a16="http://schemas.microsoft.com/office/drawing/2014/main" id="{3E90EB92-CE85-4974-B9B7-2445AE92A19E}"/>
              </a:ext>
            </a:extLst>
          </p:cNvPr>
          <p:cNvSpPr/>
          <p:nvPr/>
        </p:nvSpPr>
        <p:spPr>
          <a:xfrm>
            <a:off x="9737365" y="5129284"/>
            <a:ext cx="2352013" cy="646331"/>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900" dirty="0">
                <a:latin typeface="Arial" panose="020B0604020202020204" pitchFamily="34" charset="0"/>
              </a:rPr>
              <a:t>Anders, André. "A structure zone diagram including plasma-based deposition and ion etching." </a:t>
            </a:r>
            <a:r>
              <a:rPr lang="en-US" sz="900" i="1" dirty="0">
                <a:latin typeface="Arial" panose="020B0604020202020204" pitchFamily="34" charset="0"/>
              </a:rPr>
              <a:t>Thin Solid Films</a:t>
            </a:r>
            <a:r>
              <a:rPr lang="en-US" sz="900" dirty="0">
                <a:latin typeface="Arial" panose="020B0604020202020204" pitchFamily="34" charset="0"/>
              </a:rPr>
              <a:t> 518.15 (2010): 4087-4090.</a:t>
            </a:r>
            <a:endParaRPr lang="en-US" sz="900" dirty="0">
              <a:effectLst/>
              <a:latin typeface="Arial" panose="020B0604020202020204" pitchFamily="34"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7063" y="1918718"/>
            <a:ext cx="3908398" cy="3166836"/>
          </a:xfrm>
          <a:prstGeom prst="rect">
            <a:avLst/>
          </a:prstGeom>
        </p:spPr>
      </p:pic>
      <p:sp>
        <p:nvSpPr>
          <p:cNvPr id="6" name="TextBox 5"/>
          <p:cNvSpPr txBox="1"/>
          <p:nvPr/>
        </p:nvSpPr>
        <p:spPr>
          <a:xfrm>
            <a:off x="4136329" y="2438486"/>
            <a:ext cx="7953049" cy="1477328"/>
          </a:xfrm>
          <a:prstGeom prst="rect">
            <a:avLst/>
          </a:prstGeom>
          <a:noFill/>
        </p:spPr>
        <p:txBody>
          <a:bodyPr wrap="square" rtlCol="0">
            <a:spAutoFit/>
          </a:bodyPr>
          <a:lstStyle/>
          <a:p>
            <a:pPr marL="285750" indent="-285750">
              <a:buClr>
                <a:srgbClr val="D62406"/>
              </a:buClr>
              <a:buFont typeface="Courier New" panose="02070309020205020404" pitchFamily="49" charset="0"/>
              <a:buChar char="o"/>
            </a:pPr>
            <a:r>
              <a:rPr lang="en-US" dirty="0"/>
              <a:t>Increased temperature stability due to Cu substrate higher thermal conductivity</a:t>
            </a:r>
          </a:p>
          <a:p>
            <a:pPr marL="285750" indent="-285750">
              <a:buClr>
                <a:srgbClr val="D62406"/>
              </a:buClr>
              <a:buFont typeface="Courier New" panose="02070309020205020404" pitchFamily="49" charset="0"/>
              <a:buChar char="o"/>
            </a:pPr>
            <a:r>
              <a:rPr lang="en-US" dirty="0"/>
              <a:t>Operation at 4.5 K, generating capital and operational cost savings</a:t>
            </a:r>
          </a:p>
          <a:p>
            <a:pPr marL="285750" indent="-285750">
              <a:buClr>
                <a:srgbClr val="D62406"/>
              </a:buClr>
              <a:buFont typeface="Courier New" panose="02070309020205020404" pitchFamily="49" charset="0"/>
              <a:buChar char="o"/>
            </a:pPr>
            <a:r>
              <a:rPr lang="en-US" dirty="0"/>
              <a:t>Material cost saving, particularly for low frequency structures</a:t>
            </a:r>
          </a:p>
          <a:p>
            <a:pPr marL="285750" indent="-285750">
              <a:buClr>
                <a:srgbClr val="D62406"/>
              </a:buClr>
              <a:buFont typeface="Courier New" panose="02070309020205020404" pitchFamily="49" charset="0"/>
              <a:buChar char="o"/>
            </a:pPr>
            <a:r>
              <a:rPr lang="en-US" dirty="0"/>
              <a:t>Easily machinable and castable structures</a:t>
            </a:r>
          </a:p>
          <a:p>
            <a:pPr>
              <a:buClr>
                <a:srgbClr val="D62406"/>
              </a:buClr>
            </a:pPr>
            <a:r>
              <a:rPr lang="en-US" dirty="0"/>
              <a:t>	Perspectives for significant cryomodule simplification.</a:t>
            </a:r>
          </a:p>
        </p:txBody>
      </p:sp>
      <p:sp>
        <p:nvSpPr>
          <p:cNvPr id="7" name="TextBox 6"/>
          <p:cNvSpPr txBox="1"/>
          <p:nvPr/>
        </p:nvSpPr>
        <p:spPr>
          <a:xfrm>
            <a:off x="411893" y="5025116"/>
            <a:ext cx="4062012" cy="1200329"/>
          </a:xfrm>
          <a:prstGeom prst="rect">
            <a:avLst/>
          </a:prstGeom>
          <a:noFill/>
        </p:spPr>
        <p:txBody>
          <a:bodyPr wrap="square" rtlCol="0">
            <a:spAutoFit/>
          </a:bodyPr>
          <a:lstStyle/>
          <a:p>
            <a:r>
              <a:rPr lang="en-US" b="1" i="1" dirty="0"/>
              <a:t>Novel deposition techniques exploiting species energetics offer opportunities to improve and manipulate film structure and performance</a:t>
            </a:r>
          </a:p>
        </p:txBody>
      </p:sp>
      <p:sp>
        <p:nvSpPr>
          <p:cNvPr id="3" name="Content Placeholder 2"/>
          <p:cNvSpPr>
            <a:spLocks noGrp="1"/>
          </p:cNvSpPr>
          <p:nvPr>
            <p:ph idx="1"/>
          </p:nvPr>
        </p:nvSpPr>
        <p:spPr>
          <a:xfrm>
            <a:off x="220744" y="795749"/>
            <a:ext cx="11611316" cy="1589445"/>
          </a:xfrm>
        </p:spPr>
        <p:txBody>
          <a:bodyPr>
            <a:normAutofit/>
          </a:bodyPr>
          <a:lstStyle/>
          <a:p>
            <a:pPr marL="0" indent="0">
              <a:buNone/>
            </a:pPr>
            <a:r>
              <a:rPr lang="en-US" sz="1800" dirty="0"/>
              <a:t>Nb/Cu Technology proof of principle with LEP2, LHC, ALPI machines</a:t>
            </a:r>
          </a:p>
          <a:p>
            <a:pPr marL="0" indent="0">
              <a:buNone/>
            </a:pPr>
            <a:r>
              <a:rPr lang="en-US" sz="1800" dirty="0"/>
              <a:t>Great potential for cost savings and operational advantages for machines operating at lower frequency and relatively modest gradients </a:t>
            </a:r>
          </a:p>
          <a:p>
            <a:pPr marL="0" indent="0" algn="r">
              <a:buNone/>
            </a:pPr>
            <a:r>
              <a:rPr lang="en-US" sz="1800" dirty="0"/>
              <a:t>high current storage ring colliders : FCC, EIC and CEPC</a:t>
            </a:r>
          </a:p>
          <a:p>
            <a:pPr marL="0" indent="0">
              <a:buNone/>
            </a:pPr>
            <a:endParaRPr lang="en-US" dirty="0"/>
          </a:p>
          <a:p>
            <a:pPr marL="0" indent="0">
              <a:buNone/>
            </a:pPr>
            <a:endParaRPr lang="en-US" dirty="0"/>
          </a:p>
          <a:p>
            <a:pPr marL="0" indent="0">
              <a:buClr>
                <a:srgbClr val="D62406"/>
              </a:buClr>
              <a:buNone/>
            </a:pPr>
            <a:endParaRPr lang="en-US" dirty="0"/>
          </a:p>
        </p:txBody>
      </p:sp>
    </p:spTree>
    <p:extLst>
      <p:ext uri="{BB962C8B-B14F-4D97-AF65-F5344CB8AC3E}">
        <p14:creationId xmlns:p14="http://schemas.microsoft.com/office/powerpoint/2010/main" val="3027466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97642" y="601595"/>
            <a:ext cx="2346753" cy="2139365"/>
          </a:xfrm>
          <a:prstGeom prst="rect">
            <a:avLst/>
          </a:prstGeom>
        </p:spPr>
      </p:pic>
      <p:sp>
        <p:nvSpPr>
          <p:cNvPr id="4" name="Footer Placeholder 3"/>
          <p:cNvSpPr>
            <a:spLocks noGrp="1"/>
          </p:cNvSpPr>
          <p:nvPr>
            <p:ph type="ftr" sz="quarter" idx="11"/>
          </p:nvPr>
        </p:nvSpPr>
        <p:spPr>
          <a:xfrm>
            <a:off x="460375" y="6440202"/>
            <a:ext cx="5223851" cy="311322"/>
          </a:xfrm>
        </p:spPr>
        <p:txBody>
          <a:bodyPr/>
          <a:lstStyle/>
          <a:p>
            <a:r>
              <a:rPr lang="en-US"/>
              <a:t>Next-Generation SRF Thin Film Technologies </a:t>
            </a:r>
            <a:endParaRPr lang="en-US" dirty="0"/>
          </a:p>
        </p:txBody>
      </p:sp>
      <p:sp>
        <p:nvSpPr>
          <p:cNvPr id="3" name="Rectangle 2"/>
          <p:cNvSpPr/>
          <p:nvPr/>
        </p:nvSpPr>
        <p:spPr>
          <a:xfrm>
            <a:off x="1" y="139930"/>
            <a:ext cx="12191999" cy="461665"/>
          </a:xfrm>
          <a:prstGeom prst="rect">
            <a:avLst/>
          </a:prstGeom>
        </p:spPr>
        <p:txBody>
          <a:bodyPr wrap="square">
            <a:spAutoFit/>
          </a:bodyPr>
          <a:lstStyle/>
          <a:p>
            <a:r>
              <a:rPr lang="en-US" sz="2400" b="1" dirty="0"/>
              <a:t>Advances in Thin Film Nb on Cu Technology</a:t>
            </a:r>
            <a:endParaRPr lang="en-US" sz="2300" b="1" dirty="0"/>
          </a:p>
        </p:txBody>
      </p:sp>
      <p:sp>
        <p:nvSpPr>
          <p:cNvPr id="6" name="TextBox 5"/>
          <p:cNvSpPr txBox="1"/>
          <p:nvPr/>
        </p:nvSpPr>
        <p:spPr>
          <a:xfrm>
            <a:off x="8782521" y="5918508"/>
            <a:ext cx="3291153" cy="584775"/>
          </a:xfrm>
          <a:prstGeom prst="rect">
            <a:avLst/>
          </a:prstGeom>
          <a:noFill/>
        </p:spPr>
        <p:txBody>
          <a:bodyPr wrap="square" rtlCol="0">
            <a:spAutoFit/>
          </a:bodyPr>
          <a:lstStyle/>
          <a:p>
            <a:pPr algn="ctr"/>
            <a:r>
              <a:rPr lang="en-US" sz="1600" dirty="0"/>
              <a:t>Further tailoring opportunities:</a:t>
            </a:r>
          </a:p>
          <a:p>
            <a:pPr algn="ctr"/>
            <a:r>
              <a:rPr lang="en-US" sz="1600" dirty="0"/>
              <a:t> N doping on films</a:t>
            </a:r>
          </a:p>
        </p:txBody>
      </p:sp>
      <p:grpSp>
        <p:nvGrpSpPr>
          <p:cNvPr id="13" name="Group 12"/>
          <p:cNvGrpSpPr/>
          <p:nvPr/>
        </p:nvGrpSpPr>
        <p:grpSpPr>
          <a:xfrm>
            <a:off x="155575" y="1306615"/>
            <a:ext cx="2206029" cy="1824559"/>
            <a:chOff x="3312249" y="1045980"/>
            <a:chExt cx="2206029" cy="1824559"/>
          </a:xfrm>
        </p:grpSpPr>
        <p:pic>
          <p:nvPicPr>
            <p:cNvPr id="31" name="Picture 3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12249" y="1045980"/>
              <a:ext cx="2206029" cy="1817109"/>
            </a:xfrm>
            <a:prstGeom prst="roundRect">
              <a:avLst/>
            </a:prstGeom>
          </p:spPr>
        </p:pic>
        <p:sp>
          <p:nvSpPr>
            <p:cNvPr id="32" name="TextBox 31"/>
            <p:cNvSpPr txBox="1"/>
            <p:nvPr/>
          </p:nvSpPr>
          <p:spPr>
            <a:xfrm>
              <a:off x="3504351" y="2501207"/>
              <a:ext cx="542649" cy="369332"/>
            </a:xfrm>
            <a:prstGeom prst="rect">
              <a:avLst/>
            </a:prstGeom>
            <a:noFill/>
          </p:spPr>
          <p:txBody>
            <a:bodyPr wrap="none" rtlCol="0">
              <a:spAutoFit/>
            </a:bodyPr>
            <a:lstStyle/>
            <a:p>
              <a:r>
                <a:rPr lang="en-US" dirty="0">
                  <a:solidFill>
                    <a:schemeClr val="bg1"/>
                  </a:solidFill>
                </a:rPr>
                <a:t>ECR</a:t>
              </a:r>
            </a:p>
          </p:txBody>
        </p:sp>
      </p:grpSp>
      <p:grpSp>
        <p:nvGrpSpPr>
          <p:cNvPr id="24" name="Group 23"/>
          <p:cNvGrpSpPr/>
          <p:nvPr/>
        </p:nvGrpSpPr>
        <p:grpSpPr>
          <a:xfrm>
            <a:off x="2375801" y="1282481"/>
            <a:ext cx="3356929" cy="1812477"/>
            <a:chOff x="2561830" y="746259"/>
            <a:chExt cx="3356929" cy="1812477"/>
          </a:xfrm>
        </p:grpSpPr>
        <p:pic>
          <p:nvPicPr>
            <p:cNvPr id="12" name="Picture 11"/>
            <p:cNvPicPr>
              <a:picLocks noChangeAspect="1"/>
            </p:cNvPicPr>
            <p:nvPr/>
          </p:nvPicPr>
          <p:blipFill>
            <a:blip r:embed="rId6"/>
            <a:stretch>
              <a:fillRect/>
            </a:stretch>
          </p:blipFill>
          <p:spPr>
            <a:xfrm>
              <a:off x="4490284" y="810630"/>
              <a:ext cx="1428475" cy="1679352"/>
            </a:xfrm>
            <a:prstGeom prst="rect">
              <a:avLst/>
            </a:prstGeom>
          </p:spPr>
        </p:pic>
        <p:grpSp>
          <p:nvGrpSpPr>
            <p:cNvPr id="10" name="Group 9"/>
            <p:cNvGrpSpPr/>
            <p:nvPr/>
          </p:nvGrpSpPr>
          <p:grpSpPr>
            <a:xfrm>
              <a:off x="2561830" y="746259"/>
              <a:ext cx="1911086" cy="1812477"/>
              <a:chOff x="5718504" y="952507"/>
              <a:chExt cx="1911086" cy="1812477"/>
            </a:xfrm>
          </p:grpSpPr>
          <p:pic>
            <p:nvPicPr>
              <p:cNvPr id="15" name="Picture 1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743017" y="952507"/>
                <a:ext cx="1886573" cy="1812477"/>
              </a:xfrm>
              <a:prstGeom prst="roundRect">
                <a:avLst/>
              </a:prstGeom>
            </p:spPr>
          </p:pic>
          <p:sp>
            <p:nvSpPr>
              <p:cNvPr id="33" name="TextBox 32"/>
              <p:cNvSpPr txBox="1"/>
              <p:nvPr/>
            </p:nvSpPr>
            <p:spPr>
              <a:xfrm>
                <a:off x="5718504" y="2344762"/>
                <a:ext cx="1883529" cy="369332"/>
              </a:xfrm>
              <a:prstGeom prst="rect">
                <a:avLst/>
              </a:prstGeom>
              <a:noFill/>
            </p:spPr>
            <p:txBody>
              <a:bodyPr wrap="none" rtlCol="0">
                <a:spAutoFit/>
              </a:bodyPr>
              <a:lstStyle/>
              <a:p>
                <a:r>
                  <a:rPr lang="en-US" dirty="0">
                    <a:solidFill>
                      <a:schemeClr val="bg1"/>
                    </a:solidFill>
                  </a:rPr>
                  <a:t>Cylindrical HiPIMS</a:t>
                </a:r>
              </a:p>
            </p:txBody>
          </p:sp>
        </p:grpSp>
      </p:grpSp>
      <p:grpSp>
        <p:nvGrpSpPr>
          <p:cNvPr id="20" name="Group 19"/>
          <p:cNvGrpSpPr/>
          <p:nvPr/>
        </p:nvGrpSpPr>
        <p:grpSpPr>
          <a:xfrm>
            <a:off x="5661223" y="1392800"/>
            <a:ext cx="2688159" cy="1825286"/>
            <a:chOff x="9222918" y="888808"/>
            <a:chExt cx="2688159" cy="1825286"/>
          </a:xfrm>
        </p:grpSpPr>
        <p:grpSp>
          <p:nvGrpSpPr>
            <p:cNvPr id="19" name="Group 18"/>
            <p:cNvGrpSpPr/>
            <p:nvPr/>
          </p:nvGrpSpPr>
          <p:grpSpPr>
            <a:xfrm>
              <a:off x="9222918" y="888808"/>
              <a:ext cx="2688159" cy="1540250"/>
              <a:chOff x="3055985" y="4281342"/>
              <a:chExt cx="3590766" cy="2310226"/>
            </a:xfrm>
          </p:grpSpPr>
          <p:pic>
            <p:nvPicPr>
              <p:cNvPr id="17" name="Picture 16"/>
              <p:cNvPicPr>
                <a:picLocks noChangeAspect="1"/>
              </p:cNvPicPr>
              <p:nvPr/>
            </p:nvPicPr>
            <p:blipFill>
              <a:blip r:embed="rId8"/>
              <a:stretch>
                <a:fillRect/>
              </a:stretch>
            </p:blipFill>
            <p:spPr>
              <a:xfrm>
                <a:off x="3313001" y="4281342"/>
                <a:ext cx="3333750" cy="2105025"/>
              </a:xfrm>
              <a:prstGeom prst="rect">
                <a:avLst/>
              </a:prstGeom>
            </p:spPr>
          </p:pic>
          <p:sp>
            <p:nvSpPr>
              <p:cNvPr id="18" name="Rectangle 17"/>
              <p:cNvSpPr/>
              <p:nvPr/>
            </p:nvSpPr>
            <p:spPr>
              <a:xfrm>
                <a:off x="3055985" y="6360736"/>
                <a:ext cx="2874504" cy="230832"/>
              </a:xfrm>
              <a:prstGeom prst="rect">
                <a:avLst/>
              </a:prstGeom>
            </p:spPr>
            <p:txBody>
              <a:bodyPr wrap="none">
                <a:spAutoFit/>
              </a:bodyPr>
              <a:lstStyle/>
              <a:p>
                <a:r>
                  <a:rPr lang="fr-FR" sz="900" dirty="0"/>
                  <a:t>F </a:t>
                </a:r>
                <a:r>
                  <a:rPr lang="fr-FR" sz="900" dirty="0" err="1"/>
                  <a:t>Avino</a:t>
                </a:r>
                <a:r>
                  <a:rPr lang="fr-FR" sz="900" dirty="0"/>
                  <a:t> </a:t>
                </a:r>
                <a:r>
                  <a:rPr lang="fr-FR" sz="900" i="1" dirty="0"/>
                  <a:t>et al</a:t>
                </a:r>
                <a:r>
                  <a:rPr lang="fr-FR" sz="900" dirty="0"/>
                  <a:t> 2019 </a:t>
                </a:r>
                <a:r>
                  <a:rPr lang="fr-FR" sz="900" i="1" dirty="0"/>
                  <a:t>Plasma Sources </a:t>
                </a:r>
                <a:r>
                  <a:rPr lang="fr-FR" sz="900" i="1" dirty="0" err="1"/>
                  <a:t>Sci</a:t>
                </a:r>
                <a:r>
                  <a:rPr lang="fr-FR" sz="900" i="1" dirty="0"/>
                  <a:t>. </a:t>
                </a:r>
                <a:r>
                  <a:rPr lang="fr-FR" sz="900" i="1" dirty="0" err="1"/>
                  <a:t>Technol</a:t>
                </a:r>
                <a:r>
                  <a:rPr lang="fr-FR" sz="900" i="1" dirty="0"/>
                  <a:t>.</a:t>
                </a:r>
                <a:r>
                  <a:rPr lang="fr-FR" sz="900" dirty="0"/>
                  <a:t> </a:t>
                </a:r>
                <a:r>
                  <a:rPr lang="fr-FR" sz="900" b="1" dirty="0"/>
                  <a:t>28</a:t>
                </a:r>
                <a:r>
                  <a:rPr lang="fr-FR" sz="900" dirty="0"/>
                  <a:t> 01LT03</a:t>
                </a:r>
                <a:endParaRPr lang="en-US" sz="900" dirty="0"/>
              </a:p>
            </p:txBody>
          </p:sp>
        </p:grpSp>
        <p:sp>
          <p:nvSpPr>
            <p:cNvPr id="34" name="TextBox 33"/>
            <p:cNvSpPr txBox="1"/>
            <p:nvPr/>
          </p:nvSpPr>
          <p:spPr>
            <a:xfrm>
              <a:off x="9767764" y="2375540"/>
              <a:ext cx="1790875" cy="338554"/>
            </a:xfrm>
            <a:prstGeom prst="rect">
              <a:avLst/>
            </a:prstGeom>
            <a:noFill/>
          </p:spPr>
          <p:txBody>
            <a:bodyPr wrap="none" rtlCol="0">
              <a:spAutoFit/>
            </a:bodyPr>
            <a:lstStyle/>
            <a:p>
              <a:r>
                <a:rPr lang="en-US" sz="1600" dirty="0"/>
                <a:t>HiPIMS + kick pulse</a:t>
              </a:r>
            </a:p>
          </p:txBody>
        </p:sp>
      </p:grpSp>
      <p:sp>
        <p:nvSpPr>
          <p:cNvPr id="8" name="AutoShape 2" descr="Image result for lhc cavity spar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4" name="Picture 13"/>
          <p:cNvPicPr>
            <a:picLocks noChangeAspect="1"/>
          </p:cNvPicPr>
          <p:nvPr/>
        </p:nvPicPr>
        <p:blipFill>
          <a:blip r:embed="rId9"/>
          <a:stretch>
            <a:fillRect/>
          </a:stretch>
        </p:blipFill>
        <p:spPr>
          <a:xfrm>
            <a:off x="155575" y="4553143"/>
            <a:ext cx="1882705" cy="1460303"/>
          </a:xfrm>
          <a:prstGeom prst="rect">
            <a:avLst/>
          </a:prstGeom>
        </p:spPr>
      </p:pic>
      <p:pic>
        <p:nvPicPr>
          <p:cNvPr id="36" name="Picture 35"/>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483272" y="802021"/>
            <a:ext cx="573814" cy="455066"/>
          </a:xfrm>
          <a:prstGeom prst="rect">
            <a:avLst/>
          </a:prstGeom>
        </p:spPr>
      </p:pic>
      <p:pic>
        <p:nvPicPr>
          <p:cNvPr id="37" name="Picture 36"/>
          <p:cNvPicPr>
            <a:picLocks noChangeAspect="1"/>
          </p:cNvPicPr>
          <p:nvPr/>
        </p:nvPicPr>
        <p:blipFill>
          <a:blip r:embed="rId11"/>
          <a:stretch>
            <a:fillRect/>
          </a:stretch>
        </p:blipFill>
        <p:spPr>
          <a:xfrm>
            <a:off x="5199418" y="789480"/>
            <a:ext cx="1054937" cy="434386"/>
          </a:xfrm>
          <a:prstGeom prst="rect">
            <a:avLst/>
          </a:prstGeom>
        </p:spPr>
      </p:pic>
      <p:pic>
        <p:nvPicPr>
          <p:cNvPr id="29" name="Picture 28"/>
          <p:cNvPicPr>
            <a:picLocks noChangeAspect="1"/>
          </p:cNvPicPr>
          <p:nvPr/>
        </p:nvPicPr>
        <p:blipFill>
          <a:blip r:embed="rId12"/>
          <a:stretch>
            <a:fillRect/>
          </a:stretch>
        </p:blipFill>
        <p:spPr>
          <a:xfrm>
            <a:off x="8969485" y="489480"/>
            <a:ext cx="2598157" cy="2390052"/>
          </a:xfrm>
          <a:prstGeom prst="rect">
            <a:avLst/>
          </a:prstGeom>
        </p:spPr>
      </p:pic>
      <p:pic>
        <p:nvPicPr>
          <p:cNvPr id="38" name="Picture 3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7276748" y="899312"/>
            <a:ext cx="550371" cy="284382"/>
          </a:xfrm>
          <a:prstGeom prst="rect">
            <a:avLst/>
          </a:prstGeom>
        </p:spPr>
      </p:pic>
      <p:pic>
        <p:nvPicPr>
          <p:cNvPr id="39" name="Picture 38"/>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221847" y="843443"/>
            <a:ext cx="1156033" cy="290370"/>
          </a:xfrm>
          <a:prstGeom prst="rect">
            <a:avLst/>
          </a:prstGeom>
        </p:spPr>
      </p:pic>
      <p:pic>
        <p:nvPicPr>
          <p:cNvPr id="40" name="Picture 39"/>
          <p:cNvPicPr>
            <a:picLocks noChangeAspect="1"/>
          </p:cNvPicPr>
          <p:nvPr/>
        </p:nvPicPr>
        <p:blipFill>
          <a:blip r:embed="rId15"/>
          <a:stretch>
            <a:fillRect/>
          </a:stretch>
        </p:blipFill>
        <p:spPr>
          <a:xfrm>
            <a:off x="6528364" y="775746"/>
            <a:ext cx="580255" cy="429077"/>
          </a:xfrm>
          <a:prstGeom prst="rect">
            <a:avLst/>
          </a:prstGeom>
        </p:spPr>
      </p:pic>
      <p:pic>
        <p:nvPicPr>
          <p:cNvPr id="41" name="Picture 40"/>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12309" y="6080493"/>
            <a:ext cx="1156033" cy="290370"/>
          </a:xfrm>
          <a:prstGeom prst="rect">
            <a:avLst/>
          </a:prstGeom>
        </p:spPr>
      </p:pic>
      <p:sp>
        <p:nvSpPr>
          <p:cNvPr id="42" name="AutoShape 2" descr="Image result for II-VI logo"/>
          <p:cNvSpPr>
            <a:spLocks noChangeAspect="1" noChangeArrowheads="1"/>
          </p:cNvSpPr>
          <p:nvPr/>
        </p:nvSpPr>
        <p:spPr bwMode="auto">
          <a:xfrm>
            <a:off x="155575" y="-457200"/>
            <a:ext cx="1781175" cy="952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43" name="Picture 42"/>
          <p:cNvPicPr>
            <a:picLocks noChangeAspect="1"/>
          </p:cNvPicPr>
          <p:nvPr/>
        </p:nvPicPr>
        <p:blipFill>
          <a:blip r:embed="rId16"/>
          <a:stretch>
            <a:fillRect/>
          </a:stretch>
        </p:blipFill>
        <p:spPr>
          <a:xfrm>
            <a:off x="1539240" y="6080493"/>
            <a:ext cx="391572" cy="209397"/>
          </a:xfrm>
          <a:prstGeom prst="rect">
            <a:avLst/>
          </a:prstGeom>
        </p:spPr>
      </p:pic>
      <p:grpSp>
        <p:nvGrpSpPr>
          <p:cNvPr id="49" name="Group 48"/>
          <p:cNvGrpSpPr/>
          <p:nvPr/>
        </p:nvGrpSpPr>
        <p:grpSpPr>
          <a:xfrm>
            <a:off x="5239222" y="3529764"/>
            <a:ext cx="1137793" cy="1811732"/>
            <a:chOff x="3664279" y="3378347"/>
            <a:chExt cx="1137793" cy="1811732"/>
          </a:xfrm>
        </p:grpSpPr>
        <p:pic>
          <p:nvPicPr>
            <p:cNvPr id="46" name="Picture 45"/>
            <p:cNvPicPr>
              <a:picLocks noChangeAspect="1"/>
            </p:cNvPicPr>
            <p:nvPr/>
          </p:nvPicPr>
          <p:blipFill>
            <a:blip r:embed="rId17"/>
            <a:stretch>
              <a:fillRect/>
            </a:stretch>
          </p:blipFill>
          <p:spPr>
            <a:xfrm>
              <a:off x="3664279" y="3378347"/>
              <a:ext cx="862729" cy="1811732"/>
            </a:xfrm>
            <a:prstGeom prst="rect">
              <a:avLst/>
            </a:prstGeom>
          </p:spPr>
        </p:pic>
        <p:pic>
          <p:nvPicPr>
            <p:cNvPr id="48" name="Picture 47"/>
            <p:cNvPicPr>
              <a:picLocks noChangeAspect="1"/>
            </p:cNvPicPr>
            <p:nvPr/>
          </p:nvPicPr>
          <p:blipFill>
            <a:blip r:embed="rId18"/>
            <a:stretch>
              <a:fillRect/>
            </a:stretch>
          </p:blipFill>
          <p:spPr>
            <a:xfrm>
              <a:off x="4338040" y="4538104"/>
              <a:ext cx="464032" cy="366602"/>
            </a:xfrm>
            <a:prstGeom prst="rect">
              <a:avLst/>
            </a:prstGeom>
          </p:spPr>
        </p:pic>
      </p:grpSp>
      <p:grpSp>
        <p:nvGrpSpPr>
          <p:cNvPr id="51" name="Group 50"/>
          <p:cNvGrpSpPr/>
          <p:nvPr/>
        </p:nvGrpSpPr>
        <p:grpSpPr>
          <a:xfrm>
            <a:off x="6565350" y="3283698"/>
            <a:ext cx="1460162" cy="2607433"/>
            <a:chOff x="2131625" y="3382876"/>
            <a:chExt cx="1460162" cy="2607433"/>
          </a:xfrm>
        </p:grpSpPr>
        <p:pic>
          <p:nvPicPr>
            <p:cNvPr id="44" name="Picture 43"/>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2131625" y="3382876"/>
              <a:ext cx="1460162" cy="2607433"/>
            </a:xfrm>
            <a:prstGeom prst="rect">
              <a:avLst/>
            </a:prstGeom>
          </p:spPr>
        </p:pic>
        <p:pic>
          <p:nvPicPr>
            <p:cNvPr id="50" name="Picture 49"/>
            <p:cNvPicPr>
              <a:picLocks noChangeAspect="1"/>
            </p:cNvPicPr>
            <p:nvPr/>
          </p:nvPicPr>
          <p:blipFill>
            <a:blip r:embed="rId15"/>
            <a:stretch>
              <a:fillRect/>
            </a:stretch>
          </p:blipFill>
          <p:spPr>
            <a:xfrm>
              <a:off x="2281451" y="3594320"/>
              <a:ext cx="580255" cy="429077"/>
            </a:xfrm>
            <a:prstGeom prst="rect">
              <a:avLst/>
            </a:prstGeom>
          </p:spPr>
        </p:pic>
      </p:grpSp>
      <p:grpSp>
        <p:nvGrpSpPr>
          <p:cNvPr id="45" name="Group 44"/>
          <p:cNvGrpSpPr/>
          <p:nvPr/>
        </p:nvGrpSpPr>
        <p:grpSpPr>
          <a:xfrm>
            <a:off x="2204117" y="4955465"/>
            <a:ext cx="5543035" cy="1708226"/>
            <a:chOff x="2204117" y="4720095"/>
            <a:chExt cx="5543035" cy="1708226"/>
          </a:xfrm>
        </p:grpSpPr>
        <p:pic>
          <p:nvPicPr>
            <p:cNvPr id="2" name="Picture 1"/>
            <p:cNvPicPr>
              <a:picLocks noChangeAspect="1"/>
            </p:cNvPicPr>
            <p:nvPr/>
          </p:nvPicPr>
          <p:blipFill>
            <a:blip r:embed="rId20"/>
            <a:stretch>
              <a:fillRect/>
            </a:stretch>
          </p:blipFill>
          <p:spPr>
            <a:xfrm>
              <a:off x="2204117" y="4720095"/>
              <a:ext cx="5543035" cy="1498851"/>
            </a:xfrm>
            <a:prstGeom prst="rect">
              <a:avLst/>
            </a:prstGeom>
          </p:spPr>
        </p:pic>
        <p:pic>
          <p:nvPicPr>
            <p:cNvPr id="30" name="Picture 29"/>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402465" y="5949822"/>
              <a:ext cx="603361" cy="478499"/>
            </a:xfrm>
            <a:prstGeom prst="rect">
              <a:avLst/>
            </a:prstGeom>
          </p:spPr>
        </p:pic>
      </p:grpSp>
      <p:sp>
        <p:nvSpPr>
          <p:cNvPr id="52" name="TextBox 51"/>
          <p:cNvSpPr txBox="1"/>
          <p:nvPr/>
        </p:nvSpPr>
        <p:spPr>
          <a:xfrm>
            <a:off x="155575" y="3937805"/>
            <a:ext cx="3422925" cy="369332"/>
          </a:xfrm>
          <a:prstGeom prst="rect">
            <a:avLst/>
          </a:prstGeom>
          <a:noFill/>
        </p:spPr>
        <p:txBody>
          <a:bodyPr wrap="none" rtlCol="0">
            <a:spAutoFit/>
          </a:bodyPr>
          <a:lstStyle/>
          <a:p>
            <a:r>
              <a:rPr lang="en-US" dirty="0">
                <a:solidFill>
                  <a:srgbClr val="D62406"/>
                </a:solidFill>
              </a:rPr>
              <a:t>Substrate Fabrication &amp; Processing</a:t>
            </a:r>
          </a:p>
        </p:txBody>
      </p:sp>
      <p:sp>
        <p:nvSpPr>
          <p:cNvPr id="53" name="TextBox 52"/>
          <p:cNvSpPr txBox="1"/>
          <p:nvPr/>
        </p:nvSpPr>
        <p:spPr>
          <a:xfrm>
            <a:off x="66948" y="843810"/>
            <a:ext cx="2383281" cy="369332"/>
          </a:xfrm>
          <a:prstGeom prst="rect">
            <a:avLst/>
          </a:prstGeom>
          <a:noFill/>
        </p:spPr>
        <p:txBody>
          <a:bodyPr wrap="none" rtlCol="0">
            <a:spAutoFit/>
          </a:bodyPr>
          <a:lstStyle/>
          <a:p>
            <a:r>
              <a:rPr lang="en-US" dirty="0">
                <a:solidFill>
                  <a:srgbClr val="D62406"/>
                </a:solidFill>
              </a:rPr>
              <a:t>Energetic condensation</a:t>
            </a:r>
          </a:p>
        </p:txBody>
      </p:sp>
      <p:sp>
        <p:nvSpPr>
          <p:cNvPr id="54" name="Title 2"/>
          <p:cNvSpPr txBox="1">
            <a:spLocks/>
          </p:cNvSpPr>
          <p:nvPr>
            <p:custDataLst>
              <p:tags r:id="rId1"/>
            </p:custDataLst>
          </p:nvPr>
        </p:nvSpPr>
        <p:spPr>
          <a:xfrm>
            <a:off x="8681245" y="5461064"/>
            <a:ext cx="3574337" cy="464502"/>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000" b="1" kern="1200">
                <a:solidFill>
                  <a:srgbClr val="E20000"/>
                </a:solidFill>
                <a:latin typeface="Century Gothic" panose="020B0502020202020204" pitchFamily="34" charset="0"/>
                <a:ea typeface="+mj-ea"/>
                <a:cs typeface="+mj-cs"/>
              </a:defRPr>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1400" b="1" i="0" u="none" strike="noStrike" kern="1200" cap="none" spc="0" normalizeH="0" baseline="0" noProof="0" dirty="0">
                <a:ln>
                  <a:noFill/>
                </a:ln>
                <a:solidFill>
                  <a:srgbClr val="D62406"/>
                </a:solidFill>
                <a:effectLst/>
                <a:uLnTx/>
                <a:uFillTx/>
                <a:latin typeface="Century Gothic" panose="020B0502020202020204" pitchFamily="34" charset="0"/>
                <a:ea typeface="+mj-ea"/>
                <a:cs typeface="+mj-cs"/>
              </a:rPr>
              <a:t>Full control over final</a:t>
            </a:r>
            <a:r>
              <a:rPr kumimoji="0" lang="en-US" sz="1400" b="1" i="0" u="none" strike="noStrike" kern="1200" cap="none" spc="0" normalizeH="0" noProof="0" dirty="0">
                <a:ln>
                  <a:noFill/>
                </a:ln>
                <a:solidFill>
                  <a:srgbClr val="D62406"/>
                </a:solidFill>
                <a:effectLst/>
                <a:uLnTx/>
                <a:uFillTx/>
                <a:latin typeface="Century Gothic" panose="020B0502020202020204" pitchFamily="34" charset="0"/>
                <a:ea typeface="+mj-ea"/>
                <a:cs typeface="+mj-cs"/>
              </a:rPr>
              <a:t> SRF performance  with strict process protocols</a:t>
            </a:r>
            <a:r>
              <a:rPr kumimoji="0" lang="en-US" sz="1400" b="1" i="0" u="none" strike="noStrike" kern="1200" cap="none" spc="0" normalizeH="0" baseline="0" noProof="0" dirty="0">
                <a:ln>
                  <a:noFill/>
                </a:ln>
                <a:solidFill>
                  <a:srgbClr val="D62406"/>
                </a:solidFill>
                <a:effectLst/>
                <a:uLnTx/>
                <a:uFillTx/>
                <a:latin typeface="Century Gothic" panose="020B0502020202020204" pitchFamily="34" charset="0"/>
                <a:ea typeface="+mj-ea"/>
                <a:cs typeface="+mj-cs"/>
              </a:rPr>
              <a:t> </a:t>
            </a:r>
          </a:p>
        </p:txBody>
      </p:sp>
      <p:pic>
        <p:nvPicPr>
          <p:cNvPr id="55" name="Picture 54"/>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8491563" y="2893059"/>
            <a:ext cx="3700437" cy="2458823"/>
          </a:xfrm>
          <a:prstGeom prst="rect">
            <a:avLst/>
          </a:prstGeom>
        </p:spPr>
      </p:pic>
      <p:sp>
        <p:nvSpPr>
          <p:cNvPr id="56" name="Right Arrow 55"/>
          <p:cNvSpPr/>
          <p:nvPr/>
        </p:nvSpPr>
        <p:spPr>
          <a:xfrm>
            <a:off x="8404404" y="1133813"/>
            <a:ext cx="896559" cy="4098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ight Arrow 56"/>
          <p:cNvSpPr/>
          <p:nvPr/>
        </p:nvSpPr>
        <p:spPr>
          <a:xfrm rot="18759773">
            <a:off x="7909213" y="2824879"/>
            <a:ext cx="1472805" cy="4098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ight Arrow 57"/>
          <p:cNvSpPr/>
          <p:nvPr/>
        </p:nvSpPr>
        <p:spPr>
          <a:xfrm rot="5400000">
            <a:off x="9743653" y="2839128"/>
            <a:ext cx="896559" cy="4098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ight Arrow 58"/>
          <p:cNvSpPr/>
          <p:nvPr/>
        </p:nvSpPr>
        <p:spPr>
          <a:xfrm rot="5400000">
            <a:off x="10099869" y="4992437"/>
            <a:ext cx="483824" cy="4098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72468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a:t>Next-Generation SRF Thin Film Technologies </a:t>
            </a:r>
            <a:endParaRPr lang="en-US" dirty="0"/>
          </a:p>
        </p:txBody>
      </p:sp>
      <p:sp>
        <p:nvSpPr>
          <p:cNvPr id="3" name="Rectangle 2"/>
          <p:cNvSpPr/>
          <p:nvPr/>
        </p:nvSpPr>
        <p:spPr>
          <a:xfrm>
            <a:off x="1" y="139930"/>
            <a:ext cx="12191999" cy="461665"/>
          </a:xfrm>
          <a:prstGeom prst="rect">
            <a:avLst/>
          </a:prstGeom>
        </p:spPr>
        <p:txBody>
          <a:bodyPr wrap="square">
            <a:spAutoFit/>
          </a:bodyPr>
          <a:lstStyle/>
          <a:p>
            <a:r>
              <a:rPr lang="en-US" sz="2400" b="1" dirty="0"/>
              <a:t>Advances in Thin Film Nb on Cu Technology</a:t>
            </a:r>
            <a:endParaRPr lang="en-US" sz="2300" b="1" dirty="0"/>
          </a:p>
        </p:txBody>
      </p:sp>
      <p:grpSp>
        <p:nvGrpSpPr>
          <p:cNvPr id="23" name="Group 22"/>
          <p:cNvGrpSpPr/>
          <p:nvPr/>
        </p:nvGrpSpPr>
        <p:grpSpPr>
          <a:xfrm>
            <a:off x="4918635" y="829488"/>
            <a:ext cx="7421515" cy="3190573"/>
            <a:chOff x="5551594" y="1001251"/>
            <a:chExt cx="7579980" cy="3133785"/>
          </a:xfrm>
        </p:grpSpPr>
        <p:pic>
          <p:nvPicPr>
            <p:cNvPr id="9" name="Picture 8" descr="QPRcavity&amp;sampl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51594" y="1123331"/>
              <a:ext cx="3545667" cy="2028218"/>
            </a:xfrm>
            <a:prstGeom prst="rect">
              <a:avLst/>
            </a:prstGeom>
          </p:spPr>
        </p:pic>
        <p:pic>
          <p:nvPicPr>
            <p:cNvPr id="11" name="Picture 10"/>
            <p:cNvPicPr>
              <a:picLocks noChangeAspect="1"/>
            </p:cNvPicPr>
            <p:nvPr/>
          </p:nvPicPr>
          <p:blipFill>
            <a:blip r:embed="rId4"/>
            <a:stretch>
              <a:fillRect/>
            </a:stretch>
          </p:blipFill>
          <p:spPr>
            <a:xfrm>
              <a:off x="6874711" y="3289561"/>
              <a:ext cx="3735715" cy="845475"/>
            </a:xfrm>
            <a:prstGeom prst="rect">
              <a:avLst/>
            </a:prstGeom>
          </p:spPr>
        </p:pic>
        <p:pic>
          <p:nvPicPr>
            <p:cNvPr id="21" name="Picture 2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19814" y="1001251"/>
              <a:ext cx="4111760" cy="2304817"/>
            </a:xfrm>
            <a:prstGeom prst="roundRect">
              <a:avLst/>
            </a:prstGeom>
          </p:spPr>
        </p:pic>
      </p:grpSp>
      <p:sp>
        <p:nvSpPr>
          <p:cNvPr id="32" name="TextBox 31"/>
          <p:cNvSpPr txBox="1"/>
          <p:nvPr/>
        </p:nvSpPr>
        <p:spPr>
          <a:xfrm>
            <a:off x="2487602" y="2685873"/>
            <a:ext cx="542649" cy="369332"/>
          </a:xfrm>
          <a:prstGeom prst="rect">
            <a:avLst/>
          </a:prstGeom>
          <a:noFill/>
        </p:spPr>
        <p:txBody>
          <a:bodyPr wrap="none" rtlCol="0">
            <a:spAutoFit/>
          </a:bodyPr>
          <a:lstStyle/>
          <a:p>
            <a:r>
              <a:rPr lang="en-US" dirty="0">
                <a:solidFill>
                  <a:schemeClr val="bg1"/>
                </a:solidFill>
              </a:rPr>
              <a:t>ECR</a:t>
            </a:r>
          </a:p>
        </p:txBody>
      </p:sp>
      <p:sp>
        <p:nvSpPr>
          <p:cNvPr id="33" name="TextBox 32"/>
          <p:cNvSpPr txBox="1"/>
          <p:nvPr/>
        </p:nvSpPr>
        <p:spPr>
          <a:xfrm>
            <a:off x="4449587" y="2672424"/>
            <a:ext cx="1883529" cy="369332"/>
          </a:xfrm>
          <a:prstGeom prst="rect">
            <a:avLst/>
          </a:prstGeom>
          <a:noFill/>
        </p:spPr>
        <p:txBody>
          <a:bodyPr wrap="none" rtlCol="0">
            <a:spAutoFit/>
          </a:bodyPr>
          <a:lstStyle/>
          <a:p>
            <a:r>
              <a:rPr lang="en-US" dirty="0">
                <a:solidFill>
                  <a:schemeClr val="bg1"/>
                </a:solidFill>
              </a:rPr>
              <a:t>Cylindrical HiPIMS</a:t>
            </a:r>
          </a:p>
        </p:txBody>
      </p:sp>
      <p:sp>
        <p:nvSpPr>
          <p:cNvPr id="35" name="TextBox 34"/>
          <p:cNvSpPr txBox="1"/>
          <p:nvPr/>
        </p:nvSpPr>
        <p:spPr>
          <a:xfrm>
            <a:off x="722086" y="5923672"/>
            <a:ext cx="4245649" cy="369332"/>
          </a:xfrm>
          <a:prstGeom prst="rect">
            <a:avLst/>
          </a:prstGeom>
          <a:noFill/>
        </p:spPr>
        <p:txBody>
          <a:bodyPr wrap="none" rtlCol="0">
            <a:spAutoFit/>
          </a:bodyPr>
          <a:lstStyle/>
          <a:p>
            <a:r>
              <a:rPr lang="en-US" dirty="0"/>
              <a:t>Developments across shapes &amp; frequencies</a:t>
            </a:r>
          </a:p>
        </p:txBody>
      </p:sp>
      <p:pic>
        <p:nvPicPr>
          <p:cNvPr id="5" name="Picture 4"/>
          <p:cNvPicPr>
            <a:picLocks noChangeAspect="1"/>
          </p:cNvPicPr>
          <p:nvPr/>
        </p:nvPicPr>
        <p:blipFill>
          <a:blip r:embed="rId6"/>
          <a:stretch>
            <a:fillRect/>
          </a:stretch>
        </p:blipFill>
        <p:spPr>
          <a:xfrm rot="15212358">
            <a:off x="7483776" y="4737541"/>
            <a:ext cx="1512647" cy="1052043"/>
          </a:xfrm>
          <a:prstGeom prst="rect">
            <a:avLst/>
          </a:prstGeom>
        </p:spPr>
      </p:pic>
      <p:sp>
        <p:nvSpPr>
          <p:cNvPr id="8" name="AutoShape 2" descr="Image result for lhc cavity spar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6" name="Picture 15"/>
          <p:cNvPicPr>
            <a:picLocks noChangeAspect="1"/>
          </p:cNvPicPr>
          <p:nvPr/>
        </p:nvPicPr>
        <p:blipFill rotWithShape="1">
          <a:blip r:embed="rId7"/>
          <a:srcRect l="4977" t="2612" r="64484" b="10278"/>
          <a:stretch/>
        </p:blipFill>
        <p:spPr>
          <a:xfrm>
            <a:off x="8932408" y="5020943"/>
            <a:ext cx="602359" cy="971933"/>
          </a:xfrm>
          <a:prstGeom prst="rect">
            <a:avLst/>
          </a:prstGeom>
        </p:spPr>
      </p:pic>
      <p:pic>
        <p:nvPicPr>
          <p:cNvPr id="22" name="Picture 2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778577" y="4416950"/>
            <a:ext cx="1135852" cy="1578346"/>
          </a:xfrm>
          <a:prstGeom prst="rect">
            <a:avLst/>
          </a:prstGeom>
        </p:spPr>
      </p:pic>
      <p:pic>
        <p:nvPicPr>
          <p:cNvPr id="25" name="Picture 24"/>
          <p:cNvPicPr>
            <a:picLocks noChangeAspect="1"/>
          </p:cNvPicPr>
          <p:nvPr/>
        </p:nvPicPr>
        <p:blipFill rotWithShape="1">
          <a:blip r:embed="rId7"/>
          <a:srcRect l="64002" t="3328" r="9842" b="8215"/>
          <a:stretch/>
        </p:blipFill>
        <p:spPr>
          <a:xfrm>
            <a:off x="9549310" y="4650430"/>
            <a:ext cx="694451" cy="1370006"/>
          </a:xfrm>
          <a:prstGeom prst="rect">
            <a:avLst/>
          </a:prstGeom>
        </p:spPr>
      </p:pic>
      <p:pic>
        <p:nvPicPr>
          <p:cNvPr id="28" name="Picture 2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310623" y="4396531"/>
            <a:ext cx="1746352" cy="1596345"/>
          </a:xfrm>
          <a:prstGeom prst="rect">
            <a:avLst/>
          </a:prstGeom>
        </p:spPr>
      </p:pic>
      <p:sp>
        <p:nvSpPr>
          <p:cNvPr id="2" name="TextBox 1"/>
          <p:cNvSpPr txBox="1"/>
          <p:nvPr/>
        </p:nvSpPr>
        <p:spPr>
          <a:xfrm>
            <a:off x="5172139" y="6118869"/>
            <a:ext cx="1252843" cy="307777"/>
          </a:xfrm>
          <a:prstGeom prst="rect">
            <a:avLst/>
          </a:prstGeom>
          <a:noFill/>
        </p:spPr>
        <p:txBody>
          <a:bodyPr wrap="none" rtlCol="0">
            <a:spAutoFit/>
          </a:bodyPr>
          <a:lstStyle/>
          <a:p>
            <a:r>
              <a:rPr lang="en-US" sz="1400" i="1" dirty="0"/>
              <a:t>QWR 100 MHz</a:t>
            </a:r>
          </a:p>
        </p:txBody>
      </p:sp>
      <p:sp>
        <p:nvSpPr>
          <p:cNvPr id="30" name="TextBox 29"/>
          <p:cNvSpPr txBox="1"/>
          <p:nvPr/>
        </p:nvSpPr>
        <p:spPr>
          <a:xfrm>
            <a:off x="7693163" y="6039406"/>
            <a:ext cx="1157689" cy="307777"/>
          </a:xfrm>
          <a:prstGeom prst="rect">
            <a:avLst/>
          </a:prstGeom>
          <a:noFill/>
        </p:spPr>
        <p:txBody>
          <a:bodyPr wrap="none" rtlCol="0">
            <a:spAutoFit/>
          </a:bodyPr>
          <a:lstStyle/>
          <a:p>
            <a:r>
              <a:rPr lang="en-US" sz="1400" i="1" dirty="0"/>
              <a:t>LHC 400 MHz</a:t>
            </a:r>
          </a:p>
        </p:txBody>
      </p:sp>
      <p:sp>
        <p:nvSpPr>
          <p:cNvPr id="36" name="TextBox 35"/>
          <p:cNvSpPr txBox="1"/>
          <p:nvPr/>
        </p:nvSpPr>
        <p:spPr>
          <a:xfrm>
            <a:off x="8896987" y="6017527"/>
            <a:ext cx="1144865" cy="307777"/>
          </a:xfrm>
          <a:prstGeom prst="rect">
            <a:avLst/>
          </a:prstGeom>
          <a:noFill/>
        </p:spPr>
        <p:txBody>
          <a:bodyPr wrap="none" rtlCol="0">
            <a:spAutoFit/>
          </a:bodyPr>
          <a:lstStyle/>
          <a:p>
            <a:r>
              <a:rPr lang="en-US" sz="1400" i="1" dirty="0"/>
              <a:t>FCC 800 MHz</a:t>
            </a:r>
          </a:p>
        </p:txBody>
      </p:sp>
      <p:sp>
        <p:nvSpPr>
          <p:cNvPr id="37" name="TextBox 36"/>
          <p:cNvSpPr txBox="1"/>
          <p:nvPr/>
        </p:nvSpPr>
        <p:spPr>
          <a:xfrm>
            <a:off x="10310623" y="5992876"/>
            <a:ext cx="1685077" cy="307777"/>
          </a:xfrm>
          <a:prstGeom prst="rect">
            <a:avLst/>
          </a:prstGeom>
          <a:noFill/>
        </p:spPr>
        <p:txBody>
          <a:bodyPr wrap="none" rtlCol="0">
            <a:spAutoFit/>
          </a:bodyPr>
          <a:lstStyle/>
          <a:p>
            <a:r>
              <a:rPr lang="en-US" sz="1400" i="1" dirty="0"/>
              <a:t>956.2 MHz / 1.3 GHz</a:t>
            </a:r>
          </a:p>
        </p:txBody>
      </p:sp>
      <p:grpSp>
        <p:nvGrpSpPr>
          <p:cNvPr id="10" name="Group 9"/>
          <p:cNvGrpSpPr/>
          <p:nvPr/>
        </p:nvGrpSpPr>
        <p:grpSpPr>
          <a:xfrm>
            <a:off x="5433660" y="4074453"/>
            <a:ext cx="2149589" cy="2214233"/>
            <a:chOff x="3832345" y="4037835"/>
            <a:chExt cx="2149589" cy="2214233"/>
          </a:xfrm>
        </p:grpSpPr>
        <p:pic>
          <p:nvPicPr>
            <p:cNvPr id="27" name="Picture 26"/>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832345" y="4037835"/>
              <a:ext cx="2080626" cy="2076274"/>
            </a:xfrm>
            <a:prstGeom prst="rect">
              <a:avLst/>
            </a:prstGeom>
          </p:spPr>
        </p:pic>
        <p:pic>
          <p:nvPicPr>
            <p:cNvPr id="38" name="Picture 37"/>
            <p:cNvPicPr>
              <a:picLocks noChangeAspect="1"/>
            </p:cNvPicPr>
            <p:nvPr/>
          </p:nvPicPr>
          <p:blipFill>
            <a:blip r:embed="rId11"/>
            <a:stretch>
              <a:fillRect/>
            </a:stretch>
          </p:blipFill>
          <p:spPr>
            <a:xfrm>
              <a:off x="5220799" y="5537629"/>
              <a:ext cx="761135" cy="714439"/>
            </a:xfrm>
            <a:prstGeom prst="rect">
              <a:avLst/>
            </a:prstGeom>
          </p:spPr>
        </p:pic>
      </p:grpSp>
      <p:grpSp>
        <p:nvGrpSpPr>
          <p:cNvPr id="13" name="Group 12"/>
          <p:cNvGrpSpPr/>
          <p:nvPr/>
        </p:nvGrpSpPr>
        <p:grpSpPr>
          <a:xfrm>
            <a:off x="544373" y="3697744"/>
            <a:ext cx="3995402" cy="2104582"/>
            <a:chOff x="5793932" y="3384041"/>
            <a:chExt cx="5159817" cy="3029459"/>
          </a:xfrm>
        </p:grpSpPr>
        <p:grpSp>
          <p:nvGrpSpPr>
            <p:cNvPr id="39" name="Group 38"/>
            <p:cNvGrpSpPr/>
            <p:nvPr/>
          </p:nvGrpSpPr>
          <p:grpSpPr>
            <a:xfrm>
              <a:off x="5793932" y="3384041"/>
              <a:ext cx="5159817" cy="3029459"/>
              <a:chOff x="1247333" y="1104642"/>
              <a:chExt cx="3164298" cy="2577529"/>
            </a:xfrm>
          </p:grpSpPr>
          <p:pic>
            <p:nvPicPr>
              <p:cNvPr id="40" name="Picture 39"/>
              <p:cNvPicPr>
                <a:picLocks noChangeAspect="1"/>
              </p:cNvPicPr>
              <p:nvPr/>
            </p:nvPicPr>
            <p:blipFill>
              <a:blip r:embed="rId12">
                <a:extLst>
                  <a:ext uri="{28A0092B-C50C-407E-A947-70E740481C1C}">
                    <a14:useLocalDpi xmlns:a14="http://schemas.microsoft.com/office/drawing/2010/main"/>
                  </a:ext>
                </a:extLst>
              </a:blip>
              <a:stretch>
                <a:fillRect/>
              </a:stretch>
            </p:blipFill>
            <p:spPr>
              <a:xfrm>
                <a:off x="1264111" y="1133946"/>
                <a:ext cx="3147520" cy="2548225"/>
              </a:xfrm>
              <a:prstGeom prst="rect">
                <a:avLst/>
              </a:prstGeom>
            </p:spPr>
          </p:pic>
          <p:sp>
            <p:nvSpPr>
              <p:cNvPr id="41" name="TextBox 5"/>
              <p:cNvSpPr txBox="1"/>
              <p:nvPr/>
            </p:nvSpPr>
            <p:spPr>
              <a:xfrm>
                <a:off x="1247333" y="1104642"/>
                <a:ext cx="822016" cy="26186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dirty="0"/>
                  <a:t>B</a:t>
                </a:r>
                <a:r>
                  <a:rPr lang="en-US" sz="1400" baseline="-25000" dirty="0"/>
                  <a:t>res</a:t>
                </a:r>
                <a:r>
                  <a:rPr lang="en-US" sz="1400" dirty="0"/>
                  <a:t>= 50  mG</a:t>
                </a:r>
              </a:p>
            </p:txBody>
          </p:sp>
          <p:sp>
            <p:nvSpPr>
              <p:cNvPr id="42" name="Oval 41"/>
              <p:cNvSpPr/>
              <p:nvPr/>
            </p:nvSpPr>
            <p:spPr>
              <a:xfrm>
                <a:off x="3024784" y="2290395"/>
                <a:ext cx="89082" cy="96627"/>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350" dirty="0"/>
              </a:p>
            </p:txBody>
          </p:sp>
          <p:sp>
            <p:nvSpPr>
              <p:cNvPr id="43" name="TextBox 42"/>
              <p:cNvSpPr txBox="1"/>
              <p:nvPr/>
            </p:nvSpPr>
            <p:spPr>
              <a:xfrm>
                <a:off x="2872763" y="1508726"/>
                <a:ext cx="609577" cy="219291"/>
              </a:xfrm>
              <a:prstGeom prst="rect">
                <a:avLst/>
              </a:prstGeom>
              <a:solidFill>
                <a:schemeClr val="bg1"/>
              </a:solidFill>
            </p:spPr>
            <p:txBody>
              <a:bodyPr wrap="square" rtlCol="0">
                <a:spAutoFit/>
              </a:bodyPr>
              <a:lstStyle/>
              <a:p>
                <a:pPr algn="ctr"/>
                <a:r>
                  <a:rPr lang="en-US" sz="825" dirty="0">
                    <a:solidFill>
                      <a:srgbClr val="FF0000"/>
                    </a:solidFill>
                  </a:rPr>
                  <a:t>T= 2.3 K</a:t>
                </a:r>
              </a:p>
            </p:txBody>
          </p:sp>
        </p:grpSp>
        <p:pic>
          <p:nvPicPr>
            <p:cNvPr id="44" name="Picture 43"/>
            <p:cNvPicPr>
              <a:picLocks noChangeAspect="1"/>
            </p:cNvPicPr>
            <p:nvPr/>
          </p:nvPicPr>
          <p:blipFill>
            <a:blip r:embed="rId13" cstate="email">
              <a:extLst>
                <a:ext uri="{28A0092B-C50C-407E-A947-70E740481C1C}">
                  <a14:useLocalDpi xmlns:a14="http://schemas.microsoft.com/office/drawing/2010/main" val="0"/>
                </a:ext>
              </a:extLst>
            </a:blip>
            <a:stretch>
              <a:fillRect/>
            </a:stretch>
          </p:blipFill>
          <p:spPr>
            <a:xfrm>
              <a:off x="6707631" y="5298815"/>
              <a:ext cx="471062" cy="470278"/>
            </a:xfrm>
            <a:prstGeom prst="rect">
              <a:avLst/>
            </a:prstGeom>
          </p:spPr>
        </p:pic>
      </p:grpSp>
      <p:grpSp>
        <p:nvGrpSpPr>
          <p:cNvPr id="20" name="Group 19"/>
          <p:cNvGrpSpPr/>
          <p:nvPr/>
        </p:nvGrpSpPr>
        <p:grpSpPr>
          <a:xfrm>
            <a:off x="22249" y="779477"/>
            <a:ext cx="4892210" cy="2863202"/>
            <a:chOff x="22249" y="779477"/>
            <a:chExt cx="4892210" cy="2863202"/>
          </a:xfrm>
        </p:grpSpPr>
        <p:pic>
          <p:nvPicPr>
            <p:cNvPr id="7" name="Picture 6"/>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22249" y="779477"/>
              <a:ext cx="4892210" cy="2863202"/>
            </a:xfrm>
            <a:prstGeom prst="rect">
              <a:avLst/>
            </a:prstGeom>
          </p:spPr>
        </p:pic>
        <p:pic>
          <p:nvPicPr>
            <p:cNvPr id="45" name="Picture 44"/>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3383742" y="1928281"/>
              <a:ext cx="1156033" cy="290370"/>
            </a:xfrm>
            <a:prstGeom prst="rect">
              <a:avLst/>
            </a:prstGeom>
          </p:spPr>
        </p:pic>
      </p:grpSp>
      <p:pic>
        <p:nvPicPr>
          <p:cNvPr id="34" name="Picture 33"/>
          <p:cNvPicPr>
            <a:picLocks noChangeAspect="1"/>
          </p:cNvPicPr>
          <p:nvPr/>
        </p:nvPicPr>
        <p:blipFill>
          <a:blip r:embed="rId13" cstate="email">
            <a:extLst>
              <a:ext uri="{28A0092B-C50C-407E-A947-70E740481C1C}">
                <a14:useLocalDpi xmlns:a14="http://schemas.microsoft.com/office/drawing/2010/main" val="0"/>
              </a:ext>
            </a:extLst>
          </a:blip>
          <a:stretch>
            <a:fillRect/>
          </a:stretch>
        </p:blipFill>
        <p:spPr>
          <a:xfrm>
            <a:off x="11488183" y="3101629"/>
            <a:ext cx="364758" cy="326705"/>
          </a:xfrm>
          <a:prstGeom prst="rect">
            <a:avLst/>
          </a:prstGeom>
        </p:spPr>
      </p:pic>
      <p:pic>
        <p:nvPicPr>
          <p:cNvPr id="46" name="Picture 45"/>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10255619" y="3218106"/>
            <a:ext cx="1156033" cy="290370"/>
          </a:xfrm>
          <a:prstGeom prst="rect">
            <a:avLst/>
          </a:prstGeom>
        </p:spPr>
      </p:pic>
      <p:pic>
        <p:nvPicPr>
          <p:cNvPr id="47" name="Picture 46"/>
          <p:cNvPicPr>
            <a:picLocks noChangeAspect="1"/>
          </p:cNvPicPr>
          <p:nvPr/>
        </p:nvPicPr>
        <p:blipFill>
          <a:blip r:embed="rId13" cstate="email">
            <a:extLst>
              <a:ext uri="{28A0092B-C50C-407E-A947-70E740481C1C}">
                <a14:useLocalDpi xmlns:a14="http://schemas.microsoft.com/office/drawing/2010/main" val="0"/>
              </a:ext>
            </a:extLst>
          </a:blip>
          <a:stretch>
            <a:fillRect/>
          </a:stretch>
        </p:blipFill>
        <p:spPr>
          <a:xfrm>
            <a:off x="8693804" y="6291103"/>
            <a:ext cx="364758" cy="326705"/>
          </a:xfrm>
          <a:prstGeom prst="rect">
            <a:avLst/>
          </a:prstGeom>
        </p:spPr>
      </p:pic>
      <p:pic>
        <p:nvPicPr>
          <p:cNvPr id="48" name="Picture 47"/>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7461240" y="6407580"/>
            <a:ext cx="1156033" cy="290370"/>
          </a:xfrm>
          <a:prstGeom prst="rect">
            <a:avLst/>
          </a:prstGeom>
        </p:spPr>
      </p:pic>
      <p:pic>
        <p:nvPicPr>
          <p:cNvPr id="49" name="Picture 48"/>
          <p:cNvPicPr>
            <a:picLocks noChangeAspect="1"/>
          </p:cNvPicPr>
          <p:nvPr/>
        </p:nvPicPr>
        <p:blipFill>
          <a:blip r:embed="rId16"/>
          <a:stretch>
            <a:fillRect/>
          </a:stretch>
        </p:blipFill>
        <p:spPr>
          <a:xfrm>
            <a:off x="9179291" y="6288687"/>
            <a:ext cx="445083" cy="329122"/>
          </a:xfrm>
          <a:prstGeom prst="rect">
            <a:avLst/>
          </a:prstGeom>
        </p:spPr>
      </p:pic>
    </p:spTree>
    <p:extLst>
      <p:ext uri="{BB962C8B-B14F-4D97-AF65-F5344CB8AC3E}">
        <p14:creationId xmlns:p14="http://schemas.microsoft.com/office/powerpoint/2010/main" val="24110702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Explore alternative materials with higher critical temperature and critical fields</a:t>
            </a:r>
          </a:p>
        </p:txBody>
      </p:sp>
      <p:sp>
        <p:nvSpPr>
          <p:cNvPr id="4" name="Footer Placeholder 3"/>
          <p:cNvSpPr>
            <a:spLocks noGrp="1"/>
          </p:cNvSpPr>
          <p:nvPr>
            <p:ph type="ftr" sz="quarter" idx="11"/>
          </p:nvPr>
        </p:nvSpPr>
        <p:spPr>
          <a:xfrm>
            <a:off x="1268042" y="6504629"/>
            <a:ext cx="5223851" cy="311322"/>
          </a:xfrm>
        </p:spPr>
        <p:txBody>
          <a:bodyPr/>
          <a:lstStyle/>
          <a:p>
            <a:r>
              <a:rPr lang="en-US" dirty="0"/>
              <a:t>Next-Generation SRF Thin Film Technologies </a:t>
            </a:r>
          </a:p>
        </p:txBody>
      </p:sp>
      <p:pic>
        <p:nvPicPr>
          <p:cNvPr id="13" name="Picture 12"/>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180787" y="1887224"/>
            <a:ext cx="1883319" cy="1755723"/>
          </a:xfrm>
          <a:prstGeom prst="rect">
            <a:avLst/>
          </a:prstGeom>
        </p:spPr>
      </p:pic>
      <p:sp>
        <p:nvSpPr>
          <p:cNvPr id="15" name="Rectangle 14"/>
          <p:cNvSpPr/>
          <p:nvPr/>
        </p:nvSpPr>
        <p:spPr>
          <a:xfrm>
            <a:off x="332860" y="853953"/>
            <a:ext cx="8391854" cy="400110"/>
          </a:xfrm>
          <a:prstGeom prst="rect">
            <a:avLst/>
          </a:prstGeom>
        </p:spPr>
        <p:txBody>
          <a:bodyPr wrap="square">
            <a:spAutoFit/>
          </a:bodyPr>
          <a:lstStyle/>
          <a:p>
            <a:r>
              <a:rPr lang="en-US" sz="2000" b="1" i="1" dirty="0">
                <a:solidFill>
                  <a:srgbClr val="C00000"/>
                </a:solidFill>
              </a:rPr>
              <a:t>Alternate Materials and Advanced Structures for Higher Gradients and High Q</a:t>
            </a:r>
          </a:p>
        </p:txBody>
      </p:sp>
      <p:sp>
        <p:nvSpPr>
          <p:cNvPr id="16" name="Rectangle 15"/>
          <p:cNvSpPr/>
          <p:nvPr/>
        </p:nvSpPr>
        <p:spPr>
          <a:xfrm>
            <a:off x="332860" y="1215811"/>
            <a:ext cx="7526723" cy="646331"/>
          </a:xfrm>
          <a:prstGeom prst="rect">
            <a:avLst/>
          </a:prstGeom>
        </p:spPr>
        <p:txBody>
          <a:bodyPr wrap="square">
            <a:spAutoFit/>
          </a:bodyPr>
          <a:lstStyle/>
          <a:p>
            <a:r>
              <a:rPr lang="en-US" dirty="0"/>
              <a:t>Alternative materials with higher critical temperature and critical field are the prime candidates to disrupt the established bulk Nb technology. </a:t>
            </a:r>
          </a:p>
        </p:txBody>
      </p:sp>
      <p:pic>
        <p:nvPicPr>
          <p:cNvPr id="23" name="Picture 7">
            <a:extLst>
              <a:ext uri="{FF2B5EF4-FFF2-40B4-BE49-F238E27FC236}">
                <a16:creationId xmlns:a16="http://schemas.microsoft.com/office/drawing/2014/main" id="{1CF36223-E403-4DBF-869D-6597664FE604}"/>
              </a:ext>
            </a:extLst>
          </p:cNvPr>
          <p:cNvPicPr>
            <a:picLocks noChangeAspect="1"/>
          </p:cNvPicPr>
          <p:nvPr/>
        </p:nvPicPr>
        <p:blipFill>
          <a:blip r:embed="rId5"/>
          <a:stretch>
            <a:fillRect/>
          </a:stretch>
        </p:blipFill>
        <p:spPr>
          <a:xfrm>
            <a:off x="8340469" y="1489594"/>
            <a:ext cx="3821151" cy="1718883"/>
          </a:xfrm>
          <a:prstGeom prst="rect">
            <a:avLst/>
          </a:prstGeom>
        </p:spPr>
      </p:pic>
      <p:pic>
        <p:nvPicPr>
          <p:cNvPr id="14" name="Marcador de contenido 8">
            <a:extLst>
              <a:ext uri="{FF2B5EF4-FFF2-40B4-BE49-F238E27FC236}">
                <a16:creationId xmlns:a16="http://schemas.microsoft.com/office/drawing/2014/main" id="{94B9F199-42B1-46BE-83A4-DE8BB4C7B97A}"/>
              </a:ext>
            </a:extLst>
          </p:cNvPr>
          <p:cNvPicPr>
            <a:picLocks noChangeAspect="1"/>
          </p:cNvPicPr>
          <p:nvPr/>
        </p:nvPicPr>
        <p:blipFill rotWithShape="1">
          <a:blip r:embed="rId6"/>
          <a:srcRect l="23726" t="27884" r="27629" b="9894"/>
          <a:stretch/>
        </p:blipFill>
        <p:spPr>
          <a:xfrm>
            <a:off x="8214089" y="1302668"/>
            <a:ext cx="3921857" cy="2426571"/>
          </a:xfrm>
          <a:prstGeom prst="rect">
            <a:avLst/>
          </a:prstGeom>
        </p:spPr>
      </p:pic>
      <p:pic>
        <p:nvPicPr>
          <p:cNvPr id="5" name="Picture 4"/>
          <p:cNvPicPr>
            <a:picLocks noChangeAspect="1"/>
          </p:cNvPicPr>
          <p:nvPr/>
        </p:nvPicPr>
        <p:blipFill>
          <a:blip r:embed="rId7"/>
          <a:stretch>
            <a:fillRect/>
          </a:stretch>
        </p:blipFill>
        <p:spPr>
          <a:xfrm>
            <a:off x="9269532" y="3985041"/>
            <a:ext cx="2251893" cy="2404365"/>
          </a:xfrm>
          <a:prstGeom prst="rect">
            <a:avLst/>
          </a:prstGeom>
        </p:spPr>
      </p:pic>
      <p:grpSp>
        <p:nvGrpSpPr>
          <p:cNvPr id="25" name="Group 24"/>
          <p:cNvGrpSpPr/>
          <p:nvPr/>
        </p:nvGrpSpPr>
        <p:grpSpPr>
          <a:xfrm>
            <a:off x="212637" y="1863564"/>
            <a:ext cx="2896341" cy="1936368"/>
            <a:chOff x="470739" y="1951093"/>
            <a:chExt cx="2896341" cy="1936368"/>
          </a:xfrm>
        </p:grpSpPr>
        <p:pic>
          <p:nvPicPr>
            <p:cNvPr id="12" name="Picture 11" descr="C:\Users\grigory\Downloads\CVT-3  X10K center-2 jpg_q00.jpg"/>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1214845" y="2382649"/>
              <a:ext cx="2152235" cy="1504812"/>
            </a:xfrm>
            <a:prstGeom prst="rect">
              <a:avLst/>
            </a:prstGeom>
            <a:noFill/>
            <a:extLst>
              <a:ext uri="{909E8E84-426E-40dd-AFC4-6F175D3DCCD1}">
                <a14:hiddenFill xmlns:a14="http://schemas.microsoft.com/office/drawing/2010/main" xmlns="">
                  <a:solidFill>
                    <a:srgbClr val="FFFFFF"/>
                  </a:solidFill>
                </a14:hiddenFill>
              </a:ext>
            </a:extLst>
          </p:spPr>
        </p:pic>
        <p:pic>
          <p:nvPicPr>
            <p:cNvPr id="10" name="Picture 9"/>
            <p:cNvPicPr>
              <a:picLocks noChangeAspect="1"/>
            </p:cNvPicPr>
            <p:nvPr/>
          </p:nvPicPr>
          <p:blipFill>
            <a:blip r:embed="rId9"/>
            <a:stretch>
              <a:fillRect/>
            </a:stretch>
          </p:blipFill>
          <p:spPr>
            <a:xfrm>
              <a:off x="470739" y="1951093"/>
              <a:ext cx="1488212" cy="1504764"/>
            </a:xfrm>
            <a:prstGeom prst="rect">
              <a:avLst/>
            </a:prstGeom>
          </p:spPr>
        </p:pic>
        <p:sp>
          <p:nvSpPr>
            <p:cNvPr id="11" name="TextBox 10"/>
            <p:cNvSpPr txBox="1"/>
            <p:nvPr/>
          </p:nvSpPr>
          <p:spPr>
            <a:xfrm>
              <a:off x="1387211" y="2980888"/>
              <a:ext cx="611065" cy="369332"/>
            </a:xfrm>
            <a:prstGeom prst="rect">
              <a:avLst/>
            </a:prstGeom>
            <a:noFill/>
          </p:spPr>
          <p:txBody>
            <a:bodyPr wrap="none" rtlCol="0">
              <a:spAutoFit/>
            </a:bodyPr>
            <a:lstStyle/>
            <a:p>
              <a:r>
                <a:rPr lang="en-US" b="1" dirty="0">
                  <a:solidFill>
                    <a:schemeClr val="bg1"/>
                  </a:solidFill>
                </a:rPr>
                <a:t>A 15</a:t>
              </a:r>
            </a:p>
          </p:txBody>
        </p:sp>
      </p:grpSp>
      <p:pic>
        <p:nvPicPr>
          <p:cNvPr id="6" name="Picture 5"/>
          <p:cNvPicPr>
            <a:picLocks noChangeAspect="1"/>
          </p:cNvPicPr>
          <p:nvPr/>
        </p:nvPicPr>
        <p:blipFill>
          <a:blip r:embed="rId10"/>
          <a:stretch>
            <a:fillRect/>
          </a:stretch>
        </p:blipFill>
        <p:spPr>
          <a:xfrm>
            <a:off x="807348" y="4170472"/>
            <a:ext cx="7104450" cy="2147679"/>
          </a:xfrm>
          <a:prstGeom prst="rect">
            <a:avLst/>
          </a:prstGeom>
        </p:spPr>
      </p:pic>
      <p:pic>
        <p:nvPicPr>
          <p:cNvPr id="7" name="Picture 6"/>
          <p:cNvPicPr>
            <a:picLocks noChangeAspect="1"/>
          </p:cNvPicPr>
          <p:nvPr/>
        </p:nvPicPr>
        <p:blipFill>
          <a:blip r:embed="rId11"/>
          <a:stretch>
            <a:fillRect/>
          </a:stretch>
        </p:blipFill>
        <p:spPr>
          <a:xfrm>
            <a:off x="570777" y="4282784"/>
            <a:ext cx="7413496" cy="2241103"/>
          </a:xfrm>
          <a:prstGeom prst="rect">
            <a:avLst/>
          </a:prstGeom>
        </p:spPr>
      </p:pic>
      <p:grpSp>
        <p:nvGrpSpPr>
          <p:cNvPr id="9" name="Group 8"/>
          <p:cNvGrpSpPr/>
          <p:nvPr/>
        </p:nvGrpSpPr>
        <p:grpSpPr>
          <a:xfrm>
            <a:off x="4146791" y="1863564"/>
            <a:ext cx="2255118" cy="1425818"/>
            <a:chOff x="4333022" y="2012704"/>
            <a:chExt cx="2255118" cy="1425818"/>
          </a:xfrm>
        </p:grpSpPr>
        <p:pic>
          <p:nvPicPr>
            <p:cNvPr id="8" name="Picture 7"/>
            <p:cNvPicPr>
              <a:picLocks noChangeAspect="1"/>
            </p:cNvPicPr>
            <p:nvPr/>
          </p:nvPicPr>
          <p:blipFill rotWithShape="1">
            <a:blip r:embed="rId12"/>
            <a:srcRect t="8054"/>
            <a:stretch/>
          </p:blipFill>
          <p:spPr>
            <a:xfrm>
              <a:off x="4333022" y="2012704"/>
              <a:ext cx="2255118" cy="1425818"/>
            </a:xfrm>
            <a:prstGeom prst="rect">
              <a:avLst/>
            </a:prstGeom>
          </p:spPr>
        </p:pic>
        <p:sp>
          <p:nvSpPr>
            <p:cNvPr id="19" name="TextBox 18"/>
            <p:cNvSpPr txBox="1"/>
            <p:nvPr/>
          </p:nvSpPr>
          <p:spPr>
            <a:xfrm>
              <a:off x="5294108" y="2284293"/>
              <a:ext cx="431528" cy="369332"/>
            </a:xfrm>
            <a:prstGeom prst="rect">
              <a:avLst/>
            </a:prstGeom>
            <a:noFill/>
          </p:spPr>
          <p:txBody>
            <a:bodyPr wrap="none" rtlCol="0">
              <a:spAutoFit/>
            </a:bodyPr>
            <a:lstStyle/>
            <a:p>
              <a:r>
                <a:rPr lang="en-US" b="1" dirty="0"/>
                <a:t>B1</a:t>
              </a:r>
            </a:p>
          </p:txBody>
        </p:sp>
      </p:grpSp>
      <p:pic>
        <p:nvPicPr>
          <p:cNvPr id="17" name="Picture 16"/>
          <p:cNvPicPr>
            <a:picLocks noChangeAspect="1"/>
          </p:cNvPicPr>
          <p:nvPr/>
        </p:nvPicPr>
        <p:blipFill>
          <a:blip r:embed="rId13"/>
          <a:stretch>
            <a:fillRect/>
          </a:stretch>
        </p:blipFill>
        <p:spPr>
          <a:xfrm>
            <a:off x="6723534" y="1641099"/>
            <a:ext cx="1071142" cy="1165802"/>
          </a:xfrm>
          <a:prstGeom prst="rect">
            <a:avLst/>
          </a:prstGeom>
        </p:spPr>
      </p:pic>
      <p:sp>
        <p:nvSpPr>
          <p:cNvPr id="24" name="TextBox 23"/>
          <p:cNvSpPr txBox="1"/>
          <p:nvPr/>
        </p:nvSpPr>
        <p:spPr>
          <a:xfrm>
            <a:off x="6762859" y="2710260"/>
            <a:ext cx="1050288" cy="369332"/>
          </a:xfrm>
          <a:prstGeom prst="rect">
            <a:avLst/>
          </a:prstGeom>
          <a:noFill/>
        </p:spPr>
        <p:txBody>
          <a:bodyPr wrap="none" rtlCol="0">
            <a:spAutoFit/>
          </a:bodyPr>
          <a:lstStyle/>
          <a:p>
            <a:r>
              <a:rPr lang="en-US" b="1" dirty="0"/>
              <a:t>Pnictides</a:t>
            </a:r>
          </a:p>
        </p:txBody>
      </p:sp>
      <p:grpSp>
        <p:nvGrpSpPr>
          <p:cNvPr id="20" name="Group 19"/>
          <p:cNvGrpSpPr/>
          <p:nvPr/>
        </p:nvGrpSpPr>
        <p:grpSpPr>
          <a:xfrm>
            <a:off x="6264573" y="3036359"/>
            <a:ext cx="1773605" cy="1320304"/>
            <a:chOff x="6085978" y="3060450"/>
            <a:chExt cx="1773605" cy="1320304"/>
          </a:xfrm>
        </p:grpSpPr>
        <p:pic>
          <p:nvPicPr>
            <p:cNvPr id="18" name="Picture 17"/>
            <p:cNvPicPr>
              <a:picLocks noChangeAspect="1"/>
            </p:cNvPicPr>
            <p:nvPr/>
          </p:nvPicPr>
          <p:blipFill rotWithShape="1">
            <a:blip r:embed="rId14"/>
            <a:srcRect l="4809" t="5371" r="6439" b="4369"/>
            <a:stretch/>
          </p:blipFill>
          <p:spPr>
            <a:xfrm>
              <a:off x="6490213" y="3060450"/>
              <a:ext cx="1369370" cy="1320304"/>
            </a:xfrm>
            <a:prstGeom prst="rect">
              <a:avLst/>
            </a:prstGeom>
          </p:spPr>
        </p:pic>
        <p:sp>
          <p:nvSpPr>
            <p:cNvPr id="26" name="TextBox 25"/>
            <p:cNvSpPr txBox="1"/>
            <p:nvPr/>
          </p:nvSpPr>
          <p:spPr>
            <a:xfrm>
              <a:off x="6085978" y="3489637"/>
              <a:ext cx="704039" cy="369332"/>
            </a:xfrm>
            <a:prstGeom prst="rect">
              <a:avLst/>
            </a:prstGeom>
            <a:noFill/>
          </p:spPr>
          <p:txBody>
            <a:bodyPr wrap="none" rtlCol="0">
              <a:spAutoFit/>
            </a:bodyPr>
            <a:lstStyle/>
            <a:p>
              <a:r>
                <a:rPr lang="en-US" b="1" dirty="0"/>
                <a:t>MgB</a:t>
              </a:r>
              <a:r>
                <a:rPr lang="en-US" b="1" baseline="-25000" dirty="0"/>
                <a:t>2</a:t>
              </a:r>
            </a:p>
          </p:txBody>
        </p:sp>
      </p:grpSp>
      <p:grpSp>
        <p:nvGrpSpPr>
          <p:cNvPr id="28" name="Group 27"/>
          <p:cNvGrpSpPr/>
          <p:nvPr/>
        </p:nvGrpSpPr>
        <p:grpSpPr>
          <a:xfrm>
            <a:off x="4317308" y="3409994"/>
            <a:ext cx="1820885" cy="941966"/>
            <a:chOff x="4355732" y="3328949"/>
            <a:chExt cx="1820885" cy="941966"/>
          </a:xfrm>
        </p:grpSpPr>
        <p:pic>
          <p:nvPicPr>
            <p:cNvPr id="21" name="Picture 20"/>
            <p:cNvPicPr>
              <a:picLocks noChangeAspect="1"/>
            </p:cNvPicPr>
            <p:nvPr/>
          </p:nvPicPr>
          <p:blipFill>
            <a:blip r:embed="rId15"/>
            <a:stretch>
              <a:fillRect/>
            </a:stretch>
          </p:blipFill>
          <p:spPr>
            <a:xfrm>
              <a:off x="4979042" y="3328949"/>
              <a:ext cx="1197575" cy="941966"/>
            </a:xfrm>
            <a:prstGeom prst="rect">
              <a:avLst/>
            </a:prstGeom>
          </p:spPr>
        </p:pic>
        <p:sp>
          <p:nvSpPr>
            <p:cNvPr id="27" name="TextBox 26"/>
            <p:cNvSpPr txBox="1"/>
            <p:nvPr/>
          </p:nvSpPr>
          <p:spPr>
            <a:xfrm>
              <a:off x="4355732" y="3798345"/>
              <a:ext cx="894797" cy="307777"/>
            </a:xfrm>
            <a:prstGeom prst="rect">
              <a:avLst/>
            </a:prstGeom>
            <a:noFill/>
          </p:spPr>
          <p:txBody>
            <a:bodyPr wrap="none" rtlCol="0">
              <a:spAutoFit/>
            </a:bodyPr>
            <a:lstStyle/>
            <a:p>
              <a:r>
                <a:rPr lang="en-US" sz="1400" b="1" dirty="0"/>
                <a:t>2D-NbSe</a:t>
              </a:r>
              <a:r>
                <a:rPr lang="en-US" sz="1400" b="1" baseline="-25000" dirty="0"/>
                <a:t>2</a:t>
              </a:r>
            </a:p>
          </p:txBody>
        </p:sp>
      </p:grpSp>
      <p:sp>
        <p:nvSpPr>
          <p:cNvPr id="29" name="Rectangle 4"/>
          <p:cNvSpPr>
            <a:spLocks noChangeArrowheads="1"/>
          </p:cNvSpPr>
          <p:nvPr>
            <p:custDataLst>
              <p:tags r:id="rId1"/>
            </p:custDataLst>
          </p:nvPr>
        </p:nvSpPr>
        <p:spPr bwMode="auto">
          <a:xfrm>
            <a:off x="5731166" y="6294280"/>
            <a:ext cx="2063385" cy="415498"/>
          </a:xfrm>
          <a:prstGeom prst="rect">
            <a:avLst/>
          </a:prstGeom>
          <a:noFill/>
          <a:ln w="9525">
            <a:noFill/>
            <a:miter lim="800000"/>
            <a:headEnd/>
            <a:tailEnd/>
          </a:ln>
        </p:spPr>
        <p:txBody>
          <a:bodyPr wrap="none">
            <a:spAutoFit/>
          </a:bodyPr>
          <a:lstStyle/>
          <a:p>
            <a:pPr algn="r"/>
            <a:r>
              <a:rPr lang="en-US" sz="700" i="1" dirty="0"/>
              <a:t>Alex Gurevich, Appl. Phys. Lett. 88, 012511 (2006)</a:t>
            </a:r>
          </a:p>
          <a:p>
            <a:pPr algn="r"/>
            <a:r>
              <a:rPr lang="en-US" sz="700" i="1" dirty="0"/>
              <a:t>Alex Gurevich, AIP ADVANCES 5, 017112 (2015)</a:t>
            </a:r>
          </a:p>
          <a:p>
            <a:pPr algn="r"/>
            <a:r>
              <a:rPr lang="en-US" sz="700" dirty="0"/>
              <a:t>T. Kubo, Applied Physics Letters 104, 032603 (2014)</a:t>
            </a:r>
            <a:endParaRPr lang="en-US" sz="700" i="1" dirty="0"/>
          </a:p>
        </p:txBody>
      </p:sp>
    </p:spTree>
    <p:extLst>
      <p:ext uri="{BB962C8B-B14F-4D97-AF65-F5344CB8AC3E}">
        <p14:creationId xmlns:p14="http://schemas.microsoft.com/office/powerpoint/2010/main" val="26996734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8607" y="156975"/>
            <a:ext cx="8464378" cy="487490"/>
          </a:xfrm>
        </p:spPr>
        <p:txBody>
          <a:bodyPr/>
          <a:lstStyle/>
          <a:p>
            <a:r>
              <a:rPr lang="en-US" dirty="0"/>
              <a:t>Nb</a:t>
            </a:r>
            <a:r>
              <a:rPr lang="en-US" baseline="-25000" dirty="0"/>
              <a:t>3</a:t>
            </a:r>
            <a:r>
              <a:rPr lang="en-US" dirty="0"/>
              <a:t>Sn Development</a:t>
            </a:r>
          </a:p>
        </p:txBody>
      </p:sp>
      <p:sp>
        <p:nvSpPr>
          <p:cNvPr id="41" name="Rectangle 40"/>
          <p:cNvSpPr/>
          <p:nvPr/>
        </p:nvSpPr>
        <p:spPr>
          <a:xfrm>
            <a:off x="9218107" y="836736"/>
            <a:ext cx="2937091" cy="5078313"/>
          </a:xfrm>
          <a:prstGeom prst="rect">
            <a:avLst/>
          </a:prstGeom>
        </p:spPr>
        <p:txBody>
          <a:bodyPr wrap="square">
            <a:spAutoFit/>
          </a:bodyPr>
          <a:lstStyle/>
          <a:p>
            <a:pPr marL="285750" indent="-285750">
              <a:buClr>
                <a:srgbClr val="C00000"/>
              </a:buClr>
              <a:buFont typeface="Wingdings" panose="05000000000000000000" pitchFamily="2" charset="2"/>
              <a:buChar char="q"/>
            </a:pPr>
            <a:r>
              <a:rPr lang="en-US" sz="1300" dirty="0"/>
              <a:t>Materials such as Nb</a:t>
            </a:r>
            <a:r>
              <a:rPr lang="en-US" sz="1300" baseline="-25000" dirty="0"/>
              <a:t>3</a:t>
            </a:r>
            <a:r>
              <a:rPr lang="en-US" sz="1300" dirty="0"/>
              <a:t>Sn offer order of magnitude improvements in operating efficiency, and a theoretical pathway to 100 MV/m gradient.</a:t>
            </a:r>
          </a:p>
          <a:p>
            <a:pPr>
              <a:buClr>
                <a:srgbClr val="C00000"/>
              </a:buClr>
            </a:pPr>
            <a:endParaRPr lang="en-US" sz="600" dirty="0"/>
          </a:p>
          <a:p>
            <a:pPr marL="285750" indent="-285750">
              <a:buClr>
                <a:srgbClr val="C00000"/>
              </a:buClr>
              <a:buFont typeface="Wingdings" panose="05000000000000000000" pitchFamily="2" charset="2"/>
              <a:buChar char="q"/>
            </a:pPr>
            <a:r>
              <a:rPr lang="en-US" sz="1300" dirty="0"/>
              <a:t>Recent R&amp;D efforts have demonstrated that the persistent Q-slope and gradient limitation observed in the past are not fundamental but process induced and therefore amenable to improvement. </a:t>
            </a:r>
          </a:p>
          <a:p>
            <a:pPr>
              <a:buClr>
                <a:srgbClr val="C00000"/>
              </a:buClr>
            </a:pPr>
            <a:endParaRPr lang="en-US" sz="600" dirty="0"/>
          </a:p>
          <a:p>
            <a:pPr marL="285750" indent="-285750">
              <a:buClr>
                <a:srgbClr val="C00000"/>
              </a:buClr>
              <a:buFont typeface="Wingdings" panose="05000000000000000000" pitchFamily="2" charset="2"/>
              <a:buChar char="q"/>
            </a:pPr>
            <a:r>
              <a:rPr lang="en-US" sz="1300" dirty="0"/>
              <a:t>Alternative deposition approaches such as sputtering, energetic condensation and atomic layer deposition (ALD) should be fully explored for enhanced properties and conformality. </a:t>
            </a:r>
          </a:p>
          <a:p>
            <a:pPr>
              <a:buClr>
                <a:srgbClr val="C00000"/>
              </a:buClr>
            </a:pPr>
            <a:endParaRPr lang="en-US" sz="600" dirty="0"/>
          </a:p>
          <a:p>
            <a:pPr marL="285750" indent="-285750">
              <a:buClr>
                <a:srgbClr val="C00000"/>
              </a:buClr>
              <a:buFont typeface="Wingdings" panose="05000000000000000000" pitchFamily="2" charset="2"/>
              <a:buChar char="q"/>
            </a:pPr>
            <a:r>
              <a:rPr lang="en-US" sz="1300" dirty="0"/>
              <a:t>Early results with sequential and stoichiometric deposition both on Nb and on Cu are promising and could prove to push the Nb</a:t>
            </a:r>
            <a:r>
              <a:rPr lang="en-US" sz="1300" baseline="-25000" dirty="0"/>
              <a:t>3</a:t>
            </a:r>
            <a:r>
              <a:rPr lang="en-US" sz="1300" dirty="0"/>
              <a:t>Sn technology further.</a:t>
            </a:r>
          </a:p>
        </p:txBody>
      </p:sp>
      <p:sp>
        <p:nvSpPr>
          <p:cNvPr id="42" name="Footer Placeholder 3"/>
          <p:cNvSpPr>
            <a:spLocks noGrp="1"/>
          </p:cNvSpPr>
          <p:nvPr>
            <p:ph type="ftr" sz="quarter" idx="11"/>
          </p:nvPr>
        </p:nvSpPr>
        <p:spPr>
          <a:xfrm>
            <a:off x="411893" y="6467336"/>
            <a:ext cx="5223851" cy="311322"/>
          </a:xfrm>
        </p:spPr>
        <p:txBody>
          <a:bodyPr/>
          <a:lstStyle/>
          <a:p>
            <a:r>
              <a:rPr lang="en-US"/>
              <a:t>Talk Title Here</a:t>
            </a:r>
          </a:p>
        </p:txBody>
      </p:sp>
      <p:sp>
        <p:nvSpPr>
          <p:cNvPr id="43" name="Slide Number Placeholder 4"/>
          <p:cNvSpPr>
            <a:spLocks noGrp="1"/>
          </p:cNvSpPr>
          <p:nvPr>
            <p:ph type="sldNum" sz="quarter" idx="12"/>
          </p:nvPr>
        </p:nvSpPr>
        <p:spPr>
          <a:xfrm>
            <a:off x="5635743" y="6467336"/>
            <a:ext cx="714877" cy="303364"/>
          </a:xfrm>
          <a:prstGeom prst="rect">
            <a:avLst/>
          </a:prstGeom>
        </p:spPr>
        <p:txBody>
          <a:bodyPr vert="horz" lIns="91440" tIns="45720" rIns="91440" bIns="45720" rtlCol="0" anchor="ctr"/>
          <a:lstStyle>
            <a:defPPr>
              <a:defRPr lang="en-US"/>
            </a:defPPr>
            <a:lvl1pPr marL="0" algn="ctr" defTabSz="914400" rtl="0" eaLnBrk="1" latinLnBrk="0" hangingPunct="1">
              <a:defRPr sz="1000" kern="1200" baseline="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7E1C93C-5050-FC42-8F10-D22D4F119D13}" type="slidenum">
              <a:rPr lang="en-US" smtClean="0"/>
              <a:pPr/>
              <a:t>16</a:t>
            </a:fld>
            <a:endParaRPr lang="en-US"/>
          </a:p>
        </p:txBody>
      </p:sp>
      <p:sp>
        <p:nvSpPr>
          <p:cNvPr id="44" name="Footer Placeholder 3"/>
          <p:cNvSpPr txBox="1">
            <a:spLocks/>
          </p:cNvSpPr>
          <p:nvPr/>
        </p:nvSpPr>
        <p:spPr>
          <a:xfrm>
            <a:off x="308920" y="6467336"/>
            <a:ext cx="3917888" cy="311322"/>
          </a:xfrm>
          <a:prstGeom prst="rect">
            <a:avLst/>
          </a:prstGeom>
        </p:spPr>
        <p:txBody>
          <a:bodyPr vert="horz" lIns="91440" tIns="45720" rIns="91440" bIns="45720" rtlCol="0" anchor="ctr"/>
          <a:lstStyle>
            <a:defPPr>
              <a:defRPr lang="en-US"/>
            </a:defPPr>
            <a:lvl1pPr marL="0" algn="l" defTabSz="914400" rtl="0" eaLnBrk="1" latinLnBrk="0" hangingPunct="1">
              <a:defRPr sz="1200" kern="1200" baseline="0">
                <a:solidFill>
                  <a:schemeClr val="tx1"/>
                </a:solidFill>
                <a:latin typeface="Arial"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Talk Title Here</a:t>
            </a:r>
          </a:p>
        </p:txBody>
      </p:sp>
      <p:sp>
        <p:nvSpPr>
          <p:cNvPr id="45" name="Slide Number Placeholder 4"/>
          <p:cNvSpPr txBox="1">
            <a:spLocks/>
          </p:cNvSpPr>
          <p:nvPr/>
        </p:nvSpPr>
        <p:spPr>
          <a:xfrm>
            <a:off x="4226807" y="6467336"/>
            <a:ext cx="536158" cy="303364"/>
          </a:xfrm>
          <a:prstGeom prst="rect">
            <a:avLst/>
          </a:prstGeom>
        </p:spPr>
        <p:txBody>
          <a:bodyPr vert="horz" lIns="91440" tIns="45720" rIns="91440" bIns="45720" rtlCol="0" anchor="ctr"/>
          <a:lstStyle>
            <a:defPPr>
              <a:defRPr lang="en-US"/>
            </a:defPPr>
            <a:lvl1pPr marL="0" algn="ctr" defTabSz="914400" rtl="0" eaLnBrk="1" latinLnBrk="0" hangingPunct="1">
              <a:defRPr sz="1000" kern="1200" baseline="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7E1C93C-5050-FC42-8F10-D22D4F119D13}" type="slidenum">
              <a:rPr lang="en-US" smtClean="0"/>
              <a:pPr/>
              <a:t>16</a:t>
            </a:fld>
            <a:endParaRPr lang="en-US"/>
          </a:p>
        </p:txBody>
      </p:sp>
      <p:graphicFrame>
        <p:nvGraphicFramePr>
          <p:cNvPr id="46" name="Table 45"/>
          <p:cNvGraphicFramePr>
            <a:graphicFrameLocks noGrp="1"/>
          </p:cNvGraphicFramePr>
          <p:nvPr/>
        </p:nvGraphicFramePr>
        <p:xfrm>
          <a:off x="64008" y="792036"/>
          <a:ext cx="9079992" cy="6114907"/>
        </p:xfrm>
        <a:graphic>
          <a:graphicData uri="http://schemas.openxmlformats.org/drawingml/2006/table">
            <a:tbl>
              <a:tblPr firstRow="1" bandRow="1">
                <a:tableStyleId>{D7AC3CCA-C797-4891-BE02-D94E43425B78}</a:tableStyleId>
              </a:tblPr>
              <a:tblGrid>
                <a:gridCol w="4453128">
                  <a:extLst>
                    <a:ext uri="{9D8B030D-6E8A-4147-A177-3AD203B41FA5}">
                      <a16:colId xmlns:a16="http://schemas.microsoft.com/office/drawing/2014/main" val="4174918802"/>
                    </a:ext>
                  </a:extLst>
                </a:gridCol>
                <a:gridCol w="4626864">
                  <a:extLst>
                    <a:ext uri="{9D8B030D-6E8A-4147-A177-3AD203B41FA5}">
                      <a16:colId xmlns:a16="http://schemas.microsoft.com/office/drawing/2014/main" val="707028555"/>
                    </a:ext>
                  </a:extLst>
                </a:gridCol>
              </a:tblGrid>
              <a:tr h="3121596">
                <a:tc>
                  <a:txBody>
                    <a:bodyPr/>
                    <a:lstStyle/>
                    <a:p>
                      <a:endParaRPr lang="en-US"/>
                    </a:p>
                  </a:txBody>
                  <a:tcPr/>
                </a:tc>
                <a:tc>
                  <a:txBody>
                    <a:bodyPr/>
                    <a:lstStyle/>
                    <a:p>
                      <a:endParaRPr lang="en-US"/>
                    </a:p>
                  </a:txBody>
                  <a:tcPr/>
                </a:tc>
                <a:extLst>
                  <a:ext uri="{0D108BD9-81ED-4DB2-BD59-A6C34878D82A}">
                    <a16:rowId xmlns:a16="http://schemas.microsoft.com/office/drawing/2014/main" val="873928115"/>
                  </a:ext>
                </a:extLst>
              </a:tr>
              <a:tr h="2993311">
                <a:tc>
                  <a:txBody>
                    <a:bodyPr/>
                    <a:lstStyle/>
                    <a:p>
                      <a:endParaRPr lang="en-US"/>
                    </a:p>
                  </a:txBody>
                  <a:tcPr/>
                </a:tc>
                <a:tc>
                  <a:txBody>
                    <a:bodyPr/>
                    <a:lstStyle/>
                    <a:p>
                      <a:endParaRPr lang="en-US">
                        <a:solidFill>
                          <a:srgbClr val="FFFF00"/>
                        </a:solidFill>
                      </a:endParaRPr>
                    </a:p>
                  </a:txBody>
                  <a:tcPr>
                    <a:noFill/>
                  </a:tcPr>
                </a:tc>
                <a:extLst>
                  <a:ext uri="{0D108BD9-81ED-4DB2-BD59-A6C34878D82A}">
                    <a16:rowId xmlns:a16="http://schemas.microsoft.com/office/drawing/2014/main" val="1033704502"/>
                  </a:ext>
                </a:extLst>
              </a:tr>
            </a:tbl>
          </a:graphicData>
        </a:graphic>
      </p:graphicFrame>
      <p:pic>
        <p:nvPicPr>
          <p:cNvPr id="47" name="Picture 46"/>
          <p:cNvPicPr>
            <a:picLocks noChangeAspect="1"/>
          </p:cNvPicPr>
          <p:nvPr/>
        </p:nvPicPr>
        <p:blipFill>
          <a:blip r:embed="rId2"/>
          <a:stretch>
            <a:fillRect/>
          </a:stretch>
        </p:blipFill>
        <p:spPr>
          <a:xfrm>
            <a:off x="4750148" y="821272"/>
            <a:ext cx="4177009" cy="2737548"/>
          </a:xfrm>
          <a:prstGeom prst="rect">
            <a:avLst/>
          </a:prstGeom>
        </p:spPr>
      </p:pic>
      <p:pic>
        <p:nvPicPr>
          <p:cNvPr id="48" name="Picture 47"/>
          <p:cNvPicPr>
            <a:picLocks noChangeAspect="1"/>
          </p:cNvPicPr>
          <p:nvPr/>
        </p:nvPicPr>
        <p:blipFill>
          <a:blip r:embed="rId3"/>
          <a:stretch>
            <a:fillRect/>
          </a:stretch>
        </p:blipFill>
        <p:spPr>
          <a:xfrm>
            <a:off x="285649" y="4257967"/>
            <a:ext cx="1652271" cy="1646252"/>
          </a:xfrm>
          <a:prstGeom prst="rect">
            <a:avLst/>
          </a:prstGeom>
        </p:spPr>
      </p:pic>
      <p:pic>
        <p:nvPicPr>
          <p:cNvPr id="49" name="Picture 4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36963" y="4732179"/>
            <a:ext cx="2110993" cy="1740142"/>
          </a:xfrm>
          <a:prstGeom prst="rect">
            <a:avLst/>
          </a:prstGeom>
        </p:spPr>
      </p:pic>
      <p:pic>
        <p:nvPicPr>
          <p:cNvPr id="50" name="Picture 17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8017" y="5999009"/>
            <a:ext cx="2044937" cy="8129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1" name="TextBox 50"/>
          <p:cNvSpPr txBox="1"/>
          <p:nvPr/>
        </p:nvSpPr>
        <p:spPr>
          <a:xfrm>
            <a:off x="4764023" y="784078"/>
            <a:ext cx="2358093" cy="323165"/>
          </a:xfrm>
          <a:prstGeom prst="rect">
            <a:avLst/>
          </a:prstGeom>
          <a:noFill/>
        </p:spPr>
        <p:txBody>
          <a:bodyPr wrap="square" rtlCol="0">
            <a:spAutoFit/>
          </a:bodyPr>
          <a:lstStyle/>
          <a:p>
            <a:r>
              <a:rPr lang="en-US" sz="1500" b="1"/>
              <a:t>Process Development</a:t>
            </a:r>
          </a:p>
        </p:txBody>
      </p:sp>
      <p:sp>
        <p:nvSpPr>
          <p:cNvPr id="52" name="TextBox 51"/>
          <p:cNvSpPr txBox="1"/>
          <p:nvPr/>
        </p:nvSpPr>
        <p:spPr>
          <a:xfrm>
            <a:off x="64008" y="3881578"/>
            <a:ext cx="4279392" cy="323165"/>
          </a:xfrm>
          <a:prstGeom prst="rect">
            <a:avLst/>
          </a:prstGeom>
          <a:noFill/>
        </p:spPr>
        <p:txBody>
          <a:bodyPr wrap="square" rtlCol="0">
            <a:spAutoFit/>
          </a:bodyPr>
          <a:lstStyle/>
          <a:p>
            <a:r>
              <a:rPr lang="en-US" sz="1500" b="1"/>
              <a:t>Multi-cell cavity coating for accelerator application  </a:t>
            </a:r>
          </a:p>
        </p:txBody>
      </p:sp>
      <p:sp>
        <p:nvSpPr>
          <p:cNvPr id="53" name="TextBox 52"/>
          <p:cNvSpPr txBox="1"/>
          <p:nvPr/>
        </p:nvSpPr>
        <p:spPr>
          <a:xfrm>
            <a:off x="2203704" y="6419050"/>
            <a:ext cx="2272308" cy="553998"/>
          </a:xfrm>
          <a:prstGeom prst="rect">
            <a:avLst/>
          </a:prstGeom>
          <a:noFill/>
        </p:spPr>
        <p:txBody>
          <a:bodyPr wrap="square" rtlCol="0">
            <a:spAutoFit/>
          </a:bodyPr>
          <a:lstStyle/>
          <a:p>
            <a:r>
              <a:rPr lang="en-US" sz="1000">
                <a:solidFill>
                  <a:srgbClr val="0000FF"/>
                </a:solidFill>
              </a:rPr>
              <a:t>These cavities progress to quarter </a:t>
            </a:r>
            <a:r>
              <a:rPr lang="en-US" sz="1000" err="1">
                <a:solidFill>
                  <a:srgbClr val="0000FF"/>
                </a:solidFill>
              </a:rPr>
              <a:t>cryomodule</a:t>
            </a:r>
            <a:r>
              <a:rPr lang="en-US" sz="1000">
                <a:solidFill>
                  <a:srgbClr val="0000FF"/>
                </a:solidFill>
              </a:rPr>
              <a:t> for the first-ever beam test.</a:t>
            </a:r>
            <a:br>
              <a:rPr lang="en-US" sz="1000">
                <a:solidFill>
                  <a:srgbClr val="0000FF"/>
                </a:solidFill>
              </a:rPr>
            </a:br>
            <a:endParaRPr lang="en-US" sz="1000">
              <a:solidFill>
                <a:srgbClr val="0000FF"/>
              </a:solidFill>
            </a:endParaRPr>
          </a:p>
        </p:txBody>
      </p:sp>
      <p:sp>
        <p:nvSpPr>
          <p:cNvPr id="54" name="TextBox 53"/>
          <p:cNvSpPr txBox="1"/>
          <p:nvPr/>
        </p:nvSpPr>
        <p:spPr>
          <a:xfrm>
            <a:off x="84144" y="821272"/>
            <a:ext cx="4542720" cy="553998"/>
          </a:xfrm>
          <a:prstGeom prst="rect">
            <a:avLst/>
          </a:prstGeom>
          <a:noFill/>
        </p:spPr>
        <p:txBody>
          <a:bodyPr wrap="square" rtlCol="0">
            <a:spAutoFit/>
          </a:bodyPr>
          <a:lstStyle/>
          <a:p>
            <a:r>
              <a:rPr lang="en-US" sz="1500" b="1"/>
              <a:t>Material studies to understand the fundamental growth mechanism linking with RF performance</a:t>
            </a:r>
          </a:p>
        </p:txBody>
      </p:sp>
      <p:pic>
        <p:nvPicPr>
          <p:cNvPr id="55" name="Picture 54" descr="C:\Users\uttar\Documents\OriginLab\User Files\TICompare Dissertation.tif"/>
          <p:cNvPicPr/>
          <p:nvPr/>
        </p:nvPicPr>
        <p:blipFill rotWithShape="1">
          <a:blip r:embed="rId6" cstate="print">
            <a:extLst>
              <a:ext uri="{28A0092B-C50C-407E-A947-70E740481C1C}">
                <a14:useLocalDpi xmlns:a14="http://schemas.microsoft.com/office/drawing/2010/main" val="0"/>
              </a:ext>
            </a:extLst>
          </a:blip>
          <a:srcRect l="6643" t="9740" r="13039"/>
          <a:stretch/>
        </p:blipFill>
        <p:spPr bwMode="auto">
          <a:xfrm>
            <a:off x="98607" y="1397201"/>
            <a:ext cx="1464429" cy="1082448"/>
          </a:xfrm>
          <a:prstGeom prst="rect">
            <a:avLst/>
          </a:prstGeom>
          <a:noFill/>
          <a:ln>
            <a:noFill/>
          </a:ln>
        </p:spPr>
      </p:pic>
      <p:pic>
        <p:nvPicPr>
          <p:cNvPr id="56" name="Picture 55"/>
          <p:cNvPicPr>
            <a:picLocks noChangeAspect="1"/>
          </p:cNvPicPr>
          <p:nvPr/>
        </p:nvPicPr>
        <p:blipFill>
          <a:blip r:embed="rId7"/>
          <a:stretch>
            <a:fillRect/>
          </a:stretch>
        </p:blipFill>
        <p:spPr>
          <a:xfrm>
            <a:off x="2129178" y="2686202"/>
            <a:ext cx="2135168" cy="764753"/>
          </a:xfrm>
          <a:prstGeom prst="rect">
            <a:avLst/>
          </a:prstGeom>
        </p:spPr>
      </p:pic>
      <p:pic>
        <p:nvPicPr>
          <p:cNvPr id="57" name="Picture 56"/>
          <p:cNvPicPr>
            <a:picLocks noChangeAspect="1"/>
          </p:cNvPicPr>
          <p:nvPr/>
        </p:nvPicPr>
        <p:blipFill>
          <a:blip r:embed="rId8"/>
          <a:stretch>
            <a:fillRect/>
          </a:stretch>
        </p:blipFill>
        <p:spPr>
          <a:xfrm>
            <a:off x="1594252" y="1384820"/>
            <a:ext cx="1454144" cy="1078881"/>
          </a:xfrm>
          <a:prstGeom prst="rect">
            <a:avLst/>
          </a:prstGeom>
        </p:spPr>
      </p:pic>
      <p:pic>
        <p:nvPicPr>
          <p:cNvPr id="58" name="Picture 57" descr="A picture containing outdoor, grass, crater, nature&#10;&#10;Description generated with very high confidence">
            <a:extLst>
              <a:ext uri="{FF2B5EF4-FFF2-40B4-BE49-F238E27FC236}">
                <a16:creationId xmlns:a16="http://schemas.microsoft.com/office/drawing/2014/main" id="{8075A489-540E-43E9-B9B8-D4AC2BB7A8E4}"/>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058464" y="1392380"/>
            <a:ext cx="1436422" cy="1077317"/>
          </a:xfrm>
          <a:prstGeom prst="rect">
            <a:avLst/>
          </a:prstGeom>
        </p:spPr>
      </p:pic>
      <p:pic>
        <p:nvPicPr>
          <p:cNvPr id="59" name="Picture 58"/>
          <p:cNvPicPr>
            <a:picLocks noChangeAspect="1"/>
          </p:cNvPicPr>
          <p:nvPr/>
        </p:nvPicPr>
        <p:blipFill>
          <a:blip r:embed="rId10"/>
          <a:stretch>
            <a:fillRect/>
          </a:stretch>
        </p:blipFill>
        <p:spPr>
          <a:xfrm>
            <a:off x="139441" y="2656339"/>
            <a:ext cx="1944689" cy="820470"/>
          </a:xfrm>
          <a:prstGeom prst="rect">
            <a:avLst/>
          </a:prstGeom>
        </p:spPr>
      </p:pic>
      <p:sp>
        <p:nvSpPr>
          <p:cNvPr id="60" name="TextBox 59"/>
          <p:cNvSpPr txBox="1"/>
          <p:nvPr/>
        </p:nvSpPr>
        <p:spPr>
          <a:xfrm>
            <a:off x="161142" y="2452526"/>
            <a:ext cx="4494941" cy="246221"/>
          </a:xfrm>
          <a:prstGeom prst="rect">
            <a:avLst/>
          </a:prstGeom>
          <a:noFill/>
        </p:spPr>
        <p:txBody>
          <a:bodyPr wrap="square" rtlCol="0">
            <a:spAutoFit/>
          </a:bodyPr>
          <a:lstStyle/>
          <a:p>
            <a:r>
              <a:rPr lang="en-US" sz="1000">
                <a:solidFill>
                  <a:srgbClr val="0000FF"/>
                </a:solidFill>
              </a:rPr>
              <a:t>Potential factors contributing to recurrent Q-slopes in Nb</a:t>
            </a:r>
            <a:r>
              <a:rPr lang="en-US" sz="1000" baseline="-25000">
                <a:solidFill>
                  <a:srgbClr val="0000FF"/>
                </a:solidFill>
              </a:rPr>
              <a:t>3</a:t>
            </a:r>
            <a:r>
              <a:rPr lang="en-US" sz="1000">
                <a:solidFill>
                  <a:srgbClr val="0000FF"/>
                </a:solidFill>
              </a:rPr>
              <a:t>Sn cavities</a:t>
            </a:r>
          </a:p>
        </p:txBody>
      </p:sp>
      <p:sp>
        <p:nvSpPr>
          <p:cNvPr id="61" name="TextBox 60"/>
          <p:cNvSpPr txBox="1"/>
          <p:nvPr/>
        </p:nvSpPr>
        <p:spPr>
          <a:xfrm>
            <a:off x="128017" y="3465334"/>
            <a:ext cx="4506366" cy="400110"/>
          </a:xfrm>
          <a:prstGeom prst="rect">
            <a:avLst/>
          </a:prstGeom>
          <a:noFill/>
        </p:spPr>
        <p:txBody>
          <a:bodyPr wrap="square" rtlCol="0">
            <a:spAutoFit/>
          </a:bodyPr>
          <a:lstStyle/>
          <a:p>
            <a:r>
              <a:rPr lang="en-US" sz="1000">
                <a:solidFill>
                  <a:srgbClr val="0000FF"/>
                </a:solidFill>
              </a:rPr>
              <a:t>Grain-boundary diffusion primarily controls thin-film growth. Patchy regions lack grain boundaries resulting in RF-affecting thin regions. </a:t>
            </a:r>
          </a:p>
        </p:txBody>
      </p:sp>
      <p:sp>
        <p:nvSpPr>
          <p:cNvPr id="62" name="TextBox 61"/>
          <p:cNvSpPr txBox="1"/>
          <p:nvPr/>
        </p:nvSpPr>
        <p:spPr>
          <a:xfrm>
            <a:off x="4585469" y="3533574"/>
            <a:ext cx="4506366" cy="400110"/>
          </a:xfrm>
          <a:prstGeom prst="rect">
            <a:avLst/>
          </a:prstGeom>
          <a:noFill/>
        </p:spPr>
        <p:txBody>
          <a:bodyPr wrap="square" rtlCol="0">
            <a:spAutoFit/>
          </a:bodyPr>
          <a:lstStyle/>
          <a:p>
            <a:r>
              <a:rPr lang="en-US" sz="1000">
                <a:solidFill>
                  <a:srgbClr val="0000FF"/>
                </a:solidFill>
              </a:rPr>
              <a:t>Modification of coating process based on learnings from correlated material and RF studies of Nb</a:t>
            </a:r>
            <a:r>
              <a:rPr lang="en-US" sz="1000" baseline="-25000">
                <a:solidFill>
                  <a:srgbClr val="0000FF"/>
                </a:solidFill>
              </a:rPr>
              <a:t>3</a:t>
            </a:r>
            <a:r>
              <a:rPr lang="en-US" sz="1000">
                <a:solidFill>
                  <a:srgbClr val="0000FF"/>
                </a:solidFill>
              </a:rPr>
              <a:t>Sn samples resulted in  the removal of recurrent Q-slopes.</a:t>
            </a:r>
          </a:p>
        </p:txBody>
      </p:sp>
      <p:sp>
        <p:nvSpPr>
          <p:cNvPr id="63" name="TextBox 62"/>
          <p:cNvSpPr txBox="1"/>
          <p:nvPr/>
        </p:nvSpPr>
        <p:spPr>
          <a:xfrm>
            <a:off x="2025511" y="4144065"/>
            <a:ext cx="2469375" cy="400110"/>
          </a:xfrm>
          <a:prstGeom prst="rect">
            <a:avLst/>
          </a:prstGeom>
          <a:noFill/>
        </p:spPr>
        <p:txBody>
          <a:bodyPr wrap="square" rtlCol="0">
            <a:spAutoFit/>
          </a:bodyPr>
          <a:lstStyle/>
          <a:p>
            <a:br>
              <a:rPr lang="en-US" sz="1000">
                <a:solidFill>
                  <a:srgbClr val="0000FF"/>
                </a:solidFill>
              </a:rPr>
            </a:br>
            <a:endParaRPr lang="en-US" sz="1000">
              <a:solidFill>
                <a:srgbClr val="0000FF"/>
              </a:solidFill>
            </a:endParaRPr>
          </a:p>
        </p:txBody>
      </p:sp>
      <p:sp>
        <p:nvSpPr>
          <p:cNvPr id="64" name="TextBox 63"/>
          <p:cNvSpPr txBox="1"/>
          <p:nvPr/>
        </p:nvSpPr>
        <p:spPr>
          <a:xfrm>
            <a:off x="1973470" y="4096943"/>
            <a:ext cx="2671276" cy="707886"/>
          </a:xfrm>
          <a:prstGeom prst="rect">
            <a:avLst/>
          </a:prstGeom>
          <a:noFill/>
        </p:spPr>
        <p:txBody>
          <a:bodyPr wrap="square" rtlCol="0">
            <a:spAutoFit/>
          </a:bodyPr>
          <a:lstStyle/>
          <a:p>
            <a:r>
              <a:rPr lang="en-US" sz="1000">
                <a:solidFill>
                  <a:srgbClr val="0000FF"/>
                </a:solidFill>
              </a:rPr>
              <a:t>Despite early cavities suffered non-uniformity, enhanced substrate quality and continuously updated coating process  resulted in notable improvement.</a:t>
            </a:r>
          </a:p>
        </p:txBody>
      </p:sp>
      <p:sp>
        <p:nvSpPr>
          <p:cNvPr id="65" name="TextBox 64"/>
          <p:cNvSpPr txBox="1"/>
          <p:nvPr/>
        </p:nvSpPr>
        <p:spPr>
          <a:xfrm>
            <a:off x="1167478" y="1603918"/>
            <a:ext cx="650820" cy="553998"/>
          </a:xfrm>
          <a:prstGeom prst="rect">
            <a:avLst/>
          </a:prstGeom>
          <a:noFill/>
        </p:spPr>
        <p:txBody>
          <a:bodyPr wrap="square" rtlCol="0">
            <a:spAutoFit/>
          </a:bodyPr>
          <a:lstStyle/>
          <a:p>
            <a:r>
              <a:rPr lang="en-US" sz="3000">
                <a:ln>
                  <a:solidFill>
                    <a:schemeClr val="dk1"/>
                  </a:solidFill>
                </a:ln>
                <a:solidFill>
                  <a:srgbClr val="FF0000"/>
                </a:solidFill>
                <a:sym typeface="Wingdings" panose="05000000000000000000" pitchFamily="2" charset="2"/>
              </a:rPr>
              <a:t></a:t>
            </a:r>
            <a:endParaRPr lang="en-US" sz="3000">
              <a:ln>
                <a:solidFill>
                  <a:schemeClr val="dk1"/>
                </a:solidFill>
              </a:ln>
              <a:solidFill>
                <a:srgbClr val="FF0000"/>
              </a:solidFill>
            </a:endParaRPr>
          </a:p>
        </p:txBody>
      </p:sp>
      <p:sp>
        <p:nvSpPr>
          <p:cNvPr id="66" name="TextBox 65"/>
          <p:cNvSpPr txBox="1"/>
          <p:nvPr/>
        </p:nvSpPr>
        <p:spPr>
          <a:xfrm>
            <a:off x="2655060" y="1582559"/>
            <a:ext cx="650820" cy="553998"/>
          </a:xfrm>
          <a:prstGeom prst="rect">
            <a:avLst/>
          </a:prstGeom>
          <a:noFill/>
        </p:spPr>
        <p:txBody>
          <a:bodyPr wrap="square" rtlCol="0">
            <a:spAutoFit/>
          </a:bodyPr>
          <a:lstStyle/>
          <a:p>
            <a:r>
              <a:rPr lang="en-US" sz="3000">
                <a:ln>
                  <a:solidFill>
                    <a:schemeClr val="dk1"/>
                  </a:solidFill>
                </a:ln>
                <a:solidFill>
                  <a:srgbClr val="FF0000"/>
                </a:solidFill>
                <a:sym typeface="Wingdings" panose="05000000000000000000" pitchFamily="2" charset="2"/>
              </a:rPr>
              <a:t></a:t>
            </a:r>
            <a:endParaRPr lang="en-US" sz="3000">
              <a:ln>
                <a:solidFill>
                  <a:schemeClr val="dk1"/>
                </a:solidFill>
              </a:ln>
              <a:solidFill>
                <a:srgbClr val="FF0000"/>
              </a:solidFill>
            </a:endParaRPr>
          </a:p>
        </p:txBody>
      </p:sp>
      <p:sp>
        <p:nvSpPr>
          <p:cNvPr id="67" name="TextBox 66"/>
          <p:cNvSpPr txBox="1"/>
          <p:nvPr/>
        </p:nvSpPr>
        <p:spPr>
          <a:xfrm>
            <a:off x="4142642" y="1579987"/>
            <a:ext cx="650820" cy="553998"/>
          </a:xfrm>
          <a:prstGeom prst="rect">
            <a:avLst/>
          </a:prstGeom>
          <a:noFill/>
        </p:spPr>
        <p:txBody>
          <a:bodyPr wrap="square" rtlCol="0">
            <a:spAutoFit/>
          </a:bodyPr>
          <a:lstStyle/>
          <a:p>
            <a:r>
              <a:rPr lang="en-US" sz="3000">
                <a:ln>
                  <a:solidFill>
                    <a:schemeClr val="dk1"/>
                  </a:solidFill>
                </a:ln>
                <a:solidFill>
                  <a:srgbClr val="FF0000"/>
                </a:solidFill>
                <a:sym typeface="Wingdings" panose="05000000000000000000" pitchFamily="2" charset="2"/>
              </a:rPr>
              <a:t></a:t>
            </a:r>
            <a:endParaRPr lang="en-US" sz="3000">
              <a:ln>
                <a:solidFill>
                  <a:schemeClr val="dk1"/>
                </a:solidFill>
              </a:ln>
              <a:solidFill>
                <a:srgbClr val="FF0000"/>
              </a:solidFill>
            </a:endParaRPr>
          </a:p>
        </p:txBody>
      </p:sp>
      <p:sp>
        <p:nvSpPr>
          <p:cNvPr id="68" name="TextBox 67"/>
          <p:cNvSpPr txBox="1"/>
          <p:nvPr/>
        </p:nvSpPr>
        <p:spPr>
          <a:xfrm>
            <a:off x="5640131" y="2715782"/>
            <a:ext cx="707728" cy="553998"/>
          </a:xfrm>
          <a:prstGeom prst="rect">
            <a:avLst/>
          </a:prstGeom>
          <a:noFill/>
        </p:spPr>
        <p:txBody>
          <a:bodyPr wrap="square" rtlCol="0">
            <a:spAutoFit/>
          </a:bodyPr>
          <a:lstStyle/>
          <a:p>
            <a:r>
              <a:rPr lang="en-US" sz="3000">
                <a:ln>
                  <a:solidFill>
                    <a:schemeClr val="dk1"/>
                  </a:solidFill>
                </a:ln>
                <a:solidFill>
                  <a:srgbClr val="00B050"/>
                </a:solidFill>
                <a:sym typeface="Wingdings" panose="05000000000000000000" pitchFamily="2" charset="2"/>
              </a:rPr>
              <a:t></a:t>
            </a:r>
            <a:endParaRPr lang="en-US" sz="3000">
              <a:ln>
                <a:solidFill>
                  <a:schemeClr val="dk1"/>
                </a:solidFill>
              </a:ln>
              <a:solidFill>
                <a:srgbClr val="00B050"/>
              </a:solidFill>
            </a:endParaRPr>
          </a:p>
        </p:txBody>
      </p:sp>
      <p:cxnSp>
        <p:nvCxnSpPr>
          <p:cNvPr id="69" name="Straight Arrow Connector 68"/>
          <p:cNvCxnSpPr/>
          <p:nvPr/>
        </p:nvCxnSpPr>
        <p:spPr>
          <a:xfrm flipV="1">
            <a:off x="8293608" y="2890801"/>
            <a:ext cx="9144" cy="3789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flipV="1">
            <a:off x="8436864" y="2779731"/>
            <a:ext cx="9144" cy="3789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flipV="1">
            <a:off x="8021204" y="3212888"/>
            <a:ext cx="415660" cy="11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flipH="1">
            <a:off x="3599673" y="2017275"/>
            <a:ext cx="430206" cy="997441"/>
          </a:xfrm>
          <a:prstGeom prst="straightConnector1">
            <a:avLst/>
          </a:prstGeom>
          <a:ln w="127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pic>
        <p:nvPicPr>
          <p:cNvPr id="73" name="Picture 72"/>
          <p:cNvPicPr>
            <a:picLocks noChangeAspect="1"/>
          </p:cNvPicPr>
          <p:nvPr/>
        </p:nvPicPr>
        <p:blipFill>
          <a:blip r:embed="rId11"/>
          <a:stretch>
            <a:fillRect/>
          </a:stretch>
        </p:blipFill>
        <p:spPr>
          <a:xfrm>
            <a:off x="6746780" y="4397447"/>
            <a:ext cx="2345055" cy="2231332"/>
          </a:xfrm>
          <a:prstGeom prst="rect">
            <a:avLst/>
          </a:prstGeom>
        </p:spPr>
      </p:pic>
      <p:pic>
        <p:nvPicPr>
          <p:cNvPr id="74" name="Picture 73"/>
          <p:cNvPicPr>
            <a:picLocks noChangeAspect="1"/>
          </p:cNvPicPr>
          <p:nvPr/>
        </p:nvPicPr>
        <p:blipFill rotWithShape="1">
          <a:blip r:embed="rId12"/>
          <a:srcRect b="21538"/>
          <a:stretch/>
        </p:blipFill>
        <p:spPr>
          <a:xfrm>
            <a:off x="4656083" y="4605278"/>
            <a:ext cx="2306114" cy="1464192"/>
          </a:xfrm>
          <a:prstGeom prst="rect">
            <a:avLst/>
          </a:prstGeom>
        </p:spPr>
      </p:pic>
      <p:sp>
        <p:nvSpPr>
          <p:cNvPr id="75" name="TextBox 74"/>
          <p:cNvSpPr txBox="1"/>
          <p:nvPr/>
        </p:nvSpPr>
        <p:spPr>
          <a:xfrm>
            <a:off x="4546927" y="4112088"/>
            <a:ext cx="4649114" cy="323165"/>
          </a:xfrm>
          <a:prstGeom prst="rect">
            <a:avLst/>
          </a:prstGeom>
          <a:noFill/>
        </p:spPr>
        <p:txBody>
          <a:bodyPr wrap="square" rtlCol="0">
            <a:spAutoFit/>
          </a:bodyPr>
          <a:lstStyle/>
          <a:p>
            <a:r>
              <a:rPr lang="en-US" sz="1500" b="1" dirty="0"/>
              <a:t>Multi-metallic conduction cooled Nb3Sn-coated cavity</a:t>
            </a:r>
          </a:p>
        </p:txBody>
      </p:sp>
      <p:sp>
        <p:nvSpPr>
          <p:cNvPr id="76" name="Rectangle 75"/>
          <p:cNvSpPr/>
          <p:nvPr/>
        </p:nvSpPr>
        <p:spPr>
          <a:xfrm>
            <a:off x="4676197" y="6239360"/>
            <a:ext cx="2445919" cy="461665"/>
          </a:xfrm>
          <a:prstGeom prst="rect">
            <a:avLst/>
          </a:prstGeom>
        </p:spPr>
        <p:txBody>
          <a:bodyPr wrap="square">
            <a:spAutoFit/>
          </a:bodyPr>
          <a:lstStyle/>
          <a:p>
            <a:r>
              <a:rPr lang="it-IT" sz="1200">
                <a:solidFill>
                  <a:srgbClr val="333333"/>
                </a:solidFill>
                <a:latin typeface="-apple-system"/>
              </a:rPr>
              <a:t>G. Ciovati </a:t>
            </a:r>
            <a:r>
              <a:rPr lang="it-IT" sz="1200" i="1">
                <a:solidFill>
                  <a:srgbClr val="333333"/>
                </a:solidFill>
                <a:latin typeface="-apple-system"/>
              </a:rPr>
              <a:t>et al</a:t>
            </a:r>
            <a:r>
              <a:rPr lang="it-IT" sz="1200">
                <a:solidFill>
                  <a:srgbClr val="333333"/>
                </a:solidFill>
                <a:latin typeface="-apple-system"/>
              </a:rPr>
              <a:t> 2020 </a:t>
            </a:r>
            <a:r>
              <a:rPr lang="it-IT" sz="1200" i="1">
                <a:solidFill>
                  <a:srgbClr val="333333"/>
                </a:solidFill>
                <a:latin typeface="-apple-system"/>
              </a:rPr>
              <a:t>Supercond. Sci. Technol.</a:t>
            </a:r>
            <a:r>
              <a:rPr lang="it-IT" sz="1200">
                <a:solidFill>
                  <a:srgbClr val="333333"/>
                </a:solidFill>
                <a:latin typeface="-apple-system"/>
              </a:rPr>
              <a:t> </a:t>
            </a:r>
            <a:r>
              <a:rPr lang="it-IT" sz="1200" b="1">
                <a:solidFill>
                  <a:srgbClr val="333333"/>
                </a:solidFill>
                <a:latin typeface="-apple-system"/>
              </a:rPr>
              <a:t>33</a:t>
            </a:r>
            <a:r>
              <a:rPr lang="it-IT" sz="1200">
                <a:solidFill>
                  <a:srgbClr val="333333"/>
                </a:solidFill>
                <a:latin typeface="-apple-system"/>
              </a:rPr>
              <a:t> 07LT01</a:t>
            </a:r>
            <a:endParaRPr lang="en-US" sz="1200"/>
          </a:p>
        </p:txBody>
      </p:sp>
      <p:pic>
        <p:nvPicPr>
          <p:cNvPr id="77" name="Picture 76"/>
          <p:cNvPicPr>
            <a:picLocks noChangeAspect="1"/>
          </p:cNvPicPr>
          <p:nvPr/>
        </p:nvPicPr>
        <p:blipFill>
          <a:blip r:embed="rId13"/>
          <a:stretch>
            <a:fillRect/>
          </a:stretch>
        </p:blipFill>
        <p:spPr>
          <a:xfrm>
            <a:off x="4919917" y="2675443"/>
            <a:ext cx="389419" cy="485646"/>
          </a:xfrm>
          <a:prstGeom prst="rect">
            <a:avLst/>
          </a:prstGeom>
        </p:spPr>
      </p:pic>
      <p:pic>
        <p:nvPicPr>
          <p:cNvPr id="78" name="Picture 77"/>
          <p:cNvPicPr>
            <a:picLocks noChangeAspect="1"/>
          </p:cNvPicPr>
          <p:nvPr/>
        </p:nvPicPr>
        <p:blipFill>
          <a:blip r:embed="rId14"/>
          <a:stretch>
            <a:fillRect/>
          </a:stretch>
        </p:blipFill>
        <p:spPr>
          <a:xfrm>
            <a:off x="10921263" y="5995668"/>
            <a:ext cx="1138792" cy="243692"/>
          </a:xfrm>
          <a:prstGeom prst="rect">
            <a:avLst/>
          </a:prstGeom>
        </p:spPr>
      </p:pic>
      <p:pic>
        <p:nvPicPr>
          <p:cNvPr id="79" name="Picture 78"/>
          <p:cNvPicPr>
            <a:picLocks noChangeAspect="1"/>
          </p:cNvPicPr>
          <p:nvPr/>
        </p:nvPicPr>
        <p:blipFill>
          <a:blip r:embed="rId15"/>
          <a:stretch>
            <a:fillRect/>
          </a:stretch>
        </p:blipFill>
        <p:spPr>
          <a:xfrm>
            <a:off x="10358452" y="5862706"/>
            <a:ext cx="525758" cy="509616"/>
          </a:xfrm>
          <a:prstGeom prst="rect">
            <a:avLst/>
          </a:prstGeom>
        </p:spPr>
      </p:pic>
      <p:pic>
        <p:nvPicPr>
          <p:cNvPr id="81" name="Picture 80"/>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686190" y="3704888"/>
            <a:ext cx="990007" cy="248668"/>
          </a:xfrm>
          <a:prstGeom prst="rect">
            <a:avLst/>
          </a:prstGeom>
        </p:spPr>
      </p:pic>
    </p:spTree>
    <p:extLst>
      <p:ext uri="{BB962C8B-B14F-4D97-AF65-F5344CB8AC3E}">
        <p14:creationId xmlns:p14="http://schemas.microsoft.com/office/powerpoint/2010/main" val="30255040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a:t>SRF Program in Snowmass Strategy- Paris, May 2022</a:t>
            </a:r>
            <a:endParaRPr lang="en-US" dirty="0"/>
          </a:p>
        </p:txBody>
      </p:sp>
      <p:sp>
        <p:nvSpPr>
          <p:cNvPr id="5" name="Title 1"/>
          <p:cNvSpPr txBox="1">
            <a:spLocks/>
          </p:cNvSpPr>
          <p:nvPr/>
        </p:nvSpPr>
        <p:spPr>
          <a:xfrm>
            <a:off x="125023" y="135198"/>
            <a:ext cx="8226854" cy="42733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2400" b="1" kern="1200" cap="none" baseline="0">
                <a:solidFill>
                  <a:schemeClr val="tx1"/>
                </a:solidFill>
                <a:latin typeface="Arial" charset="0"/>
                <a:ea typeface="+mj-ea"/>
                <a:cs typeface="Arial" panose="020B0604020202020204" pitchFamily="34" charset="0"/>
              </a:defRPr>
            </a:lvl1pPr>
          </a:lstStyle>
          <a:p>
            <a:r>
              <a:rPr lang="en-GB" sz="3200" dirty="0"/>
              <a:t>A15 Materials for SRF cavities</a:t>
            </a:r>
          </a:p>
        </p:txBody>
      </p:sp>
      <p:pic>
        <p:nvPicPr>
          <p:cNvPr id="48" name="Picture 47">
            <a:extLst>
              <a:ext uri="{FF2B5EF4-FFF2-40B4-BE49-F238E27FC236}">
                <a16:creationId xmlns:a16="http://schemas.microsoft.com/office/drawing/2014/main" id="{E0F13099-BA9E-31E7-2151-8EB6D11543F2}"/>
              </a:ext>
            </a:extLst>
          </p:cNvPr>
          <p:cNvPicPr>
            <a:picLocks noChangeAspect="1"/>
          </p:cNvPicPr>
          <p:nvPr/>
        </p:nvPicPr>
        <p:blipFill>
          <a:blip r:embed="rId3"/>
          <a:stretch>
            <a:fillRect/>
          </a:stretch>
        </p:blipFill>
        <p:spPr>
          <a:xfrm>
            <a:off x="125023" y="821541"/>
            <a:ext cx="5588412" cy="3515998"/>
          </a:xfrm>
          <a:prstGeom prst="rect">
            <a:avLst/>
          </a:prstGeom>
        </p:spPr>
      </p:pic>
      <p:pic>
        <p:nvPicPr>
          <p:cNvPr id="52" name="Picture 51">
            <a:extLst>
              <a:ext uri="{FF2B5EF4-FFF2-40B4-BE49-F238E27FC236}">
                <a16:creationId xmlns:a16="http://schemas.microsoft.com/office/drawing/2014/main" id="{3FD43669-C923-686E-8AF4-0588290E67B3}"/>
              </a:ext>
            </a:extLst>
          </p:cNvPr>
          <p:cNvPicPr>
            <a:picLocks noChangeAspect="1"/>
          </p:cNvPicPr>
          <p:nvPr/>
        </p:nvPicPr>
        <p:blipFill>
          <a:blip r:embed="rId4"/>
          <a:stretch>
            <a:fillRect/>
          </a:stretch>
        </p:blipFill>
        <p:spPr>
          <a:xfrm>
            <a:off x="6076509" y="881577"/>
            <a:ext cx="5990468" cy="3621505"/>
          </a:xfrm>
          <a:prstGeom prst="rect">
            <a:avLst/>
          </a:prstGeom>
        </p:spPr>
      </p:pic>
      <p:grpSp>
        <p:nvGrpSpPr>
          <p:cNvPr id="54" name="Group 53">
            <a:extLst>
              <a:ext uri="{FF2B5EF4-FFF2-40B4-BE49-F238E27FC236}">
                <a16:creationId xmlns:a16="http://schemas.microsoft.com/office/drawing/2014/main" id="{17FC6116-42EE-E0A3-5C1A-0F4F38E49A0B}"/>
              </a:ext>
            </a:extLst>
          </p:cNvPr>
          <p:cNvGrpSpPr/>
          <p:nvPr/>
        </p:nvGrpSpPr>
        <p:grpSpPr>
          <a:xfrm>
            <a:off x="6201532" y="4717573"/>
            <a:ext cx="5990468" cy="2023533"/>
            <a:chOff x="3082535" y="2309163"/>
            <a:chExt cx="6488288" cy="2023533"/>
          </a:xfrm>
        </p:grpSpPr>
        <p:sp>
          <p:nvSpPr>
            <p:cNvPr id="56" name="TextBox 55">
              <a:extLst>
                <a:ext uri="{FF2B5EF4-FFF2-40B4-BE49-F238E27FC236}">
                  <a16:creationId xmlns:a16="http://schemas.microsoft.com/office/drawing/2014/main" id="{127D1CFC-9E55-71B6-8108-BA265F1C2695}"/>
                </a:ext>
              </a:extLst>
            </p:cNvPr>
            <p:cNvSpPr txBox="1"/>
            <p:nvPr/>
          </p:nvSpPr>
          <p:spPr>
            <a:xfrm>
              <a:off x="3082535" y="2309163"/>
              <a:ext cx="6488288" cy="954107"/>
            </a:xfrm>
            <a:prstGeom prst="rect">
              <a:avLst/>
            </a:prstGeom>
            <a:solidFill>
              <a:schemeClr val="tx1">
                <a:lumMod val="50000"/>
                <a:lumOff val="50000"/>
              </a:schemeClr>
            </a:solidFill>
          </p:spPr>
          <p:txBody>
            <a:bodyPr wrap="square" rtlCol="0">
              <a:spAutoFit/>
            </a:bodyPr>
            <a:lstStyle/>
            <a:p>
              <a:pPr algn="ctr"/>
              <a:r>
                <a:rPr lang="en-US" sz="1400" b="1" dirty="0">
                  <a:solidFill>
                    <a:schemeClr val="bg1"/>
                  </a:solidFill>
                </a:rPr>
                <a:t>S. Posen, M. </a:t>
              </a:r>
              <a:r>
                <a:rPr lang="en-US" sz="1400" b="1" dirty="0" err="1">
                  <a:solidFill>
                    <a:schemeClr val="bg1"/>
                  </a:solidFill>
                </a:rPr>
                <a:t>Liepe</a:t>
              </a:r>
              <a:r>
                <a:rPr lang="en-US" sz="1400" b="1" dirty="0">
                  <a:solidFill>
                    <a:schemeClr val="bg1"/>
                  </a:solidFill>
                </a:rPr>
                <a:t>, G. Eremeev, U. </a:t>
              </a:r>
              <a:r>
                <a:rPr lang="en-US" sz="1400" b="1" dirty="0" err="1">
                  <a:solidFill>
                    <a:schemeClr val="bg1"/>
                  </a:solidFill>
                </a:rPr>
                <a:t>Pudasaini</a:t>
              </a:r>
              <a:r>
                <a:rPr lang="en-US" sz="1400" b="1" dirty="0">
                  <a:solidFill>
                    <a:schemeClr val="bg1"/>
                  </a:solidFill>
                </a:rPr>
                <a:t>, C.E. Reece</a:t>
              </a:r>
            </a:p>
            <a:p>
              <a:pPr algn="ctr"/>
              <a:r>
                <a:rPr lang="en-US" sz="1400" b="1" dirty="0">
                  <a:solidFill>
                    <a:srgbClr val="C00000"/>
                  </a:solidFill>
                </a:rPr>
                <a:t> ”Nb3Sn Superconducting Radiofrequency Cavities: a Maturing</a:t>
              </a:r>
            </a:p>
            <a:p>
              <a:pPr algn="ctr"/>
              <a:r>
                <a:rPr lang="en-US" sz="1400" b="1" dirty="0">
                  <a:solidFill>
                    <a:srgbClr val="C00000"/>
                  </a:solidFill>
                </a:rPr>
                <a:t>Technology for Particle Accelerators and Detectors”</a:t>
              </a:r>
              <a:endParaRPr lang="en-US" sz="1400" b="1" dirty="0"/>
            </a:p>
            <a:p>
              <a:pPr algn="ctr"/>
              <a:r>
                <a:rPr lang="en-US" sz="1400" b="1" dirty="0"/>
                <a:t>https://arxiv.org/pdf/2203.06752</a:t>
              </a:r>
              <a:endParaRPr lang="en-GB" sz="1600" dirty="0"/>
            </a:p>
          </p:txBody>
        </p:sp>
        <p:sp>
          <p:nvSpPr>
            <p:cNvPr id="57" name="TextBox 56">
              <a:extLst>
                <a:ext uri="{FF2B5EF4-FFF2-40B4-BE49-F238E27FC236}">
                  <a16:creationId xmlns:a16="http://schemas.microsoft.com/office/drawing/2014/main" id="{BECD10B1-D2BF-7F8A-9B76-2D2C7933FE1B}"/>
                </a:ext>
              </a:extLst>
            </p:cNvPr>
            <p:cNvSpPr txBox="1"/>
            <p:nvPr/>
          </p:nvSpPr>
          <p:spPr>
            <a:xfrm>
              <a:off x="3107988" y="3286256"/>
              <a:ext cx="6462835" cy="1046440"/>
            </a:xfrm>
            <a:prstGeom prst="rect">
              <a:avLst/>
            </a:prstGeom>
            <a:solidFill>
              <a:schemeClr val="tx1">
                <a:lumMod val="50000"/>
                <a:lumOff val="50000"/>
              </a:schemeClr>
            </a:solidFill>
          </p:spPr>
          <p:txBody>
            <a:bodyPr wrap="square" rtlCol="0">
              <a:spAutoFit/>
            </a:bodyPr>
            <a:lstStyle/>
            <a:p>
              <a:pPr algn="ctr"/>
              <a:r>
                <a:rPr lang="en-US" sz="1400" dirty="0">
                  <a:solidFill>
                    <a:schemeClr val="bg1"/>
                  </a:solidFill>
                </a:rPr>
                <a:t>E. </a:t>
              </a:r>
              <a:r>
                <a:rPr lang="en-US" sz="1400" dirty="0" err="1">
                  <a:solidFill>
                    <a:schemeClr val="bg1"/>
                  </a:solidFill>
                </a:rPr>
                <a:t>Barzi</a:t>
              </a:r>
              <a:r>
                <a:rPr lang="en-US" sz="1400" dirty="0">
                  <a:solidFill>
                    <a:schemeClr val="bg1"/>
                  </a:solidFill>
                </a:rPr>
                <a:t> et al.</a:t>
              </a:r>
              <a:endParaRPr lang="en-GB" sz="1400" dirty="0">
                <a:solidFill>
                  <a:schemeClr val="bg1"/>
                </a:solidFill>
              </a:endParaRPr>
            </a:p>
            <a:p>
              <a:pPr algn="ctr"/>
              <a:r>
                <a:rPr lang="en-US" sz="1600" b="1" dirty="0">
                  <a:solidFill>
                    <a:srgbClr val="C00000"/>
                  </a:solidFill>
                </a:rPr>
                <a:t>An Impartial Perspective on Superconducting Nb3Sn coated Cu RF Cavities for Future Accelerators</a:t>
              </a:r>
            </a:p>
            <a:p>
              <a:pPr algn="ctr"/>
              <a:r>
                <a:rPr lang="en-GB" sz="1600" dirty="0"/>
                <a:t>https://indico.cern.ch/event/656491/contributions/2932254/</a:t>
              </a:r>
            </a:p>
          </p:txBody>
        </p:sp>
      </p:grpSp>
      <p:sp>
        <p:nvSpPr>
          <p:cNvPr id="53" name="TextBox 52">
            <a:extLst>
              <a:ext uri="{FF2B5EF4-FFF2-40B4-BE49-F238E27FC236}">
                <a16:creationId xmlns:a16="http://schemas.microsoft.com/office/drawing/2014/main" id="{1BCBCBBB-7A3E-B0F6-70AF-D10335C22FE9}"/>
              </a:ext>
            </a:extLst>
          </p:cNvPr>
          <p:cNvSpPr txBox="1"/>
          <p:nvPr/>
        </p:nvSpPr>
        <p:spPr>
          <a:xfrm>
            <a:off x="239328" y="4572000"/>
            <a:ext cx="5359801" cy="369332"/>
          </a:xfrm>
          <a:prstGeom prst="rect">
            <a:avLst/>
          </a:prstGeom>
          <a:noFill/>
        </p:spPr>
        <p:txBody>
          <a:bodyPr wrap="none" rtlCol="0">
            <a:spAutoFit/>
          </a:bodyPr>
          <a:lstStyle/>
          <a:p>
            <a:r>
              <a:rPr lang="en-US" dirty="0"/>
              <a:t>Alternative coating methods for Nb</a:t>
            </a:r>
            <a:r>
              <a:rPr lang="en-US" baseline="-25000" dirty="0"/>
              <a:t>3</a:t>
            </a:r>
            <a:r>
              <a:rPr lang="en-US" dirty="0"/>
              <a:t>Sn/Cu or Nb/</a:t>
            </a:r>
            <a:r>
              <a:rPr lang="en-US" dirty="0" err="1"/>
              <a:t>CuSn</a:t>
            </a:r>
            <a:r>
              <a:rPr lang="en-US" dirty="0"/>
              <a:t> </a:t>
            </a:r>
          </a:p>
        </p:txBody>
      </p:sp>
      <p:pic>
        <p:nvPicPr>
          <p:cNvPr id="59" name="Picture 58">
            <a:extLst>
              <a:ext uri="{FF2B5EF4-FFF2-40B4-BE49-F238E27FC236}">
                <a16:creationId xmlns:a16="http://schemas.microsoft.com/office/drawing/2014/main" id="{B364657B-3592-0EE1-8E91-9374294F9686}"/>
              </a:ext>
            </a:extLst>
          </p:cNvPr>
          <p:cNvPicPr>
            <a:picLocks noChangeAspect="1"/>
          </p:cNvPicPr>
          <p:nvPr/>
        </p:nvPicPr>
        <p:blipFill>
          <a:blip r:embed="rId5"/>
          <a:stretch>
            <a:fillRect/>
          </a:stretch>
        </p:blipFill>
        <p:spPr>
          <a:xfrm>
            <a:off x="239328" y="4878852"/>
            <a:ext cx="2962141" cy="1212715"/>
          </a:xfrm>
          <a:prstGeom prst="rect">
            <a:avLst/>
          </a:prstGeom>
        </p:spPr>
      </p:pic>
      <p:sp>
        <p:nvSpPr>
          <p:cNvPr id="61" name="TextBox 60">
            <a:extLst>
              <a:ext uri="{FF2B5EF4-FFF2-40B4-BE49-F238E27FC236}">
                <a16:creationId xmlns:a16="http://schemas.microsoft.com/office/drawing/2014/main" id="{F635D818-B743-2FFD-8A74-336FAE2222DC}"/>
              </a:ext>
            </a:extLst>
          </p:cNvPr>
          <p:cNvSpPr txBox="1"/>
          <p:nvPr/>
        </p:nvSpPr>
        <p:spPr>
          <a:xfrm>
            <a:off x="64502" y="6016051"/>
            <a:ext cx="6137030" cy="369332"/>
          </a:xfrm>
          <a:prstGeom prst="rect">
            <a:avLst/>
          </a:prstGeom>
          <a:noFill/>
        </p:spPr>
        <p:txBody>
          <a:bodyPr wrap="square">
            <a:spAutoFit/>
          </a:bodyPr>
          <a:lstStyle/>
          <a:p>
            <a:r>
              <a:rPr lang="en-US" dirty="0"/>
              <a:t>Meter-scale prototype C</a:t>
            </a:r>
            <a:r>
              <a:rPr lang="en-US" baseline="30000" dirty="0"/>
              <a:t>3</a:t>
            </a:r>
            <a:r>
              <a:rPr lang="en-US" dirty="0"/>
              <a:t> structure</a:t>
            </a:r>
          </a:p>
        </p:txBody>
      </p:sp>
      <p:sp>
        <p:nvSpPr>
          <p:cNvPr id="62" name="TextBox 61">
            <a:extLst>
              <a:ext uri="{FF2B5EF4-FFF2-40B4-BE49-F238E27FC236}">
                <a16:creationId xmlns:a16="http://schemas.microsoft.com/office/drawing/2014/main" id="{CA8B58B8-A300-0FF9-1178-A773F76C3E9A}"/>
              </a:ext>
            </a:extLst>
          </p:cNvPr>
          <p:cNvSpPr txBox="1"/>
          <p:nvPr/>
        </p:nvSpPr>
        <p:spPr>
          <a:xfrm>
            <a:off x="3275035" y="5023835"/>
            <a:ext cx="2438400" cy="923330"/>
          </a:xfrm>
          <a:prstGeom prst="rect">
            <a:avLst/>
          </a:prstGeom>
          <a:noFill/>
        </p:spPr>
        <p:txBody>
          <a:bodyPr wrap="square" rtlCol="0">
            <a:spAutoFit/>
          </a:bodyPr>
          <a:lstStyle/>
          <a:p>
            <a:r>
              <a:rPr lang="en-US" dirty="0"/>
              <a:t>Electrodeposition, Nb/</a:t>
            </a:r>
            <a:r>
              <a:rPr lang="en-US" dirty="0" err="1"/>
              <a:t>CuSn+annealing</a:t>
            </a:r>
            <a:r>
              <a:rPr lang="en-US" dirty="0"/>
              <a:t>, magnetron sputtering</a:t>
            </a:r>
          </a:p>
        </p:txBody>
      </p:sp>
    </p:spTree>
    <p:extLst>
      <p:ext uri="{BB962C8B-B14F-4D97-AF65-F5344CB8AC3E}">
        <p14:creationId xmlns:p14="http://schemas.microsoft.com/office/powerpoint/2010/main" val="26593831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Alternative Materials to Nb &amp; Multilayered Structures</a:t>
            </a:r>
          </a:p>
        </p:txBody>
      </p:sp>
      <p:sp>
        <p:nvSpPr>
          <p:cNvPr id="3" name="Content Placeholder 2"/>
          <p:cNvSpPr>
            <a:spLocks noGrp="1"/>
          </p:cNvSpPr>
          <p:nvPr>
            <p:ph idx="1"/>
          </p:nvPr>
        </p:nvSpPr>
        <p:spPr>
          <a:xfrm>
            <a:off x="185555" y="847478"/>
            <a:ext cx="5504041" cy="5381694"/>
          </a:xfrm>
        </p:spPr>
        <p:txBody>
          <a:bodyPr>
            <a:normAutofit/>
          </a:bodyPr>
          <a:lstStyle/>
          <a:p>
            <a:pPr>
              <a:buClr>
                <a:srgbClr val="D62406"/>
              </a:buClr>
              <a:buFont typeface="Wingdings" panose="05000000000000000000" pitchFamily="2" charset="2"/>
              <a:buChar char="q"/>
            </a:pPr>
            <a:r>
              <a:rPr lang="en-US" sz="1800" dirty="0"/>
              <a:t>Develop alternative materials such as NbTiN, NbN, Nb</a:t>
            </a:r>
            <a:r>
              <a:rPr lang="en-US" sz="1800" baseline="-25000" dirty="0"/>
              <a:t>3</a:t>
            </a:r>
            <a:r>
              <a:rPr lang="en-US" sz="1800" dirty="0"/>
              <a:t>Sn Va</a:t>
            </a:r>
            <a:r>
              <a:rPr lang="en-US" sz="1800" baseline="-25000" dirty="0"/>
              <a:t>3</a:t>
            </a:r>
            <a:r>
              <a:rPr lang="en-US" sz="1800" dirty="0"/>
              <a:t>Si, ... with advanced coating techniques. </a:t>
            </a:r>
          </a:p>
          <a:p>
            <a:pPr marL="0" indent="0">
              <a:buClr>
                <a:srgbClr val="D62406"/>
              </a:buClr>
              <a:buNone/>
            </a:pPr>
            <a:r>
              <a:rPr lang="en-US" sz="1800" dirty="0"/>
              <a:t>Especially for low melting temperature substrates (Cu, </a:t>
            </a:r>
            <a:r>
              <a:rPr lang="en-US" sz="1800" dirty="0" err="1"/>
              <a:t>CuSn</a:t>
            </a:r>
            <a:r>
              <a:rPr lang="en-US" sz="1800" dirty="0"/>
              <a:t>, Al…)</a:t>
            </a:r>
          </a:p>
          <a:p>
            <a:pPr>
              <a:buClr>
                <a:srgbClr val="D62406"/>
              </a:buClr>
              <a:buFont typeface="Wingdings" panose="05000000000000000000" pitchFamily="2" charset="2"/>
              <a:buChar char="q"/>
            </a:pPr>
            <a:r>
              <a:rPr lang="en-US" sz="1800" dirty="0"/>
              <a:t>Newly discovered high temperature superconducting (HTS) materials (pnictides …) would be particularly interesting if any of them turns out to have favorable microwave properties </a:t>
            </a:r>
          </a:p>
          <a:p>
            <a:pPr>
              <a:buClr>
                <a:srgbClr val="D62406"/>
              </a:buClr>
              <a:buFont typeface="Wingdings" panose="05000000000000000000" pitchFamily="2" charset="2"/>
              <a:buChar char="q"/>
            </a:pPr>
            <a:r>
              <a:rPr lang="en-US" sz="1800" dirty="0"/>
              <a:t>Advanced coating techniques</a:t>
            </a:r>
          </a:p>
          <a:p>
            <a:pPr>
              <a:buClr>
                <a:srgbClr val="D62406"/>
              </a:buClr>
              <a:buFont typeface="Wingdings" panose="05000000000000000000" pitchFamily="2" charset="2"/>
              <a:buChar char="q"/>
            </a:pPr>
            <a:endParaRPr lang="en-US" dirty="0"/>
          </a:p>
        </p:txBody>
      </p:sp>
      <p:sp>
        <p:nvSpPr>
          <p:cNvPr id="4" name="Footer Placeholder 3"/>
          <p:cNvSpPr>
            <a:spLocks noGrp="1"/>
          </p:cNvSpPr>
          <p:nvPr>
            <p:ph type="ftr" sz="quarter" idx="11"/>
          </p:nvPr>
        </p:nvSpPr>
        <p:spPr>
          <a:xfrm>
            <a:off x="348794" y="6432097"/>
            <a:ext cx="5223851" cy="311322"/>
          </a:xfrm>
        </p:spPr>
        <p:txBody>
          <a:bodyPr/>
          <a:lstStyle/>
          <a:p>
            <a:r>
              <a:rPr lang="en-US" dirty="0"/>
              <a:t>Next-Generation SRF Thin Film Technologies </a:t>
            </a:r>
          </a:p>
        </p:txBody>
      </p:sp>
      <p:pic>
        <p:nvPicPr>
          <p:cNvPr id="9" name="Picture 8"/>
          <p:cNvPicPr>
            <a:picLocks noChangeAspect="1"/>
          </p:cNvPicPr>
          <p:nvPr/>
        </p:nvPicPr>
        <p:blipFill>
          <a:blip r:embed="rId2"/>
          <a:stretch>
            <a:fillRect/>
          </a:stretch>
        </p:blipFill>
        <p:spPr>
          <a:xfrm>
            <a:off x="4320710" y="4713192"/>
            <a:ext cx="2630067" cy="1436532"/>
          </a:xfrm>
          <a:prstGeom prst="rect">
            <a:avLst/>
          </a:prstGeom>
        </p:spPr>
      </p:pic>
      <p:pic>
        <p:nvPicPr>
          <p:cNvPr id="12" name="Picture 11"/>
          <p:cNvPicPr>
            <a:picLocks noChangeAspect="1"/>
          </p:cNvPicPr>
          <p:nvPr/>
        </p:nvPicPr>
        <p:blipFill>
          <a:blip r:embed="rId3"/>
          <a:stretch>
            <a:fillRect/>
          </a:stretch>
        </p:blipFill>
        <p:spPr>
          <a:xfrm>
            <a:off x="488565" y="5180416"/>
            <a:ext cx="3296872" cy="1240440"/>
          </a:xfrm>
          <a:prstGeom prst="rect">
            <a:avLst/>
          </a:prstGeom>
        </p:spPr>
      </p:pic>
      <p:sp>
        <p:nvSpPr>
          <p:cNvPr id="6" name="TextBox 5"/>
          <p:cNvSpPr txBox="1"/>
          <p:nvPr/>
        </p:nvSpPr>
        <p:spPr>
          <a:xfrm>
            <a:off x="87721" y="5582841"/>
            <a:ext cx="567784" cy="369332"/>
          </a:xfrm>
          <a:prstGeom prst="rect">
            <a:avLst/>
          </a:prstGeom>
          <a:noFill/>
        </p:spPr>
        <p:txBody>
          <a:bodyPr wrap="none" rtlCol="0">
            <a:spAutoFit/>
          </a:bodyPr>
          <a:lstStyle/>
          <a:p>
            <a:r>
              <a:rPr lang="en-US" b="1" dirty="0">
                <a:solidFill>
                  <a:srgbClr val="D62406"/>
                </a:solidFill>
              </a:rPr>
              <a:t>ALD</a:t>
            </a:r>
          </a:p>
        </p:txBody>
      </p:sp>
      <p:sp>
        <p:nvSpPr>
          <p:cNvPr id="16" name="TextBox 15"/>
          <p:cNvSpPr txBox="1"/>
          <p:nvPr/>
        </p:nvSpPr>
        <p:spPr>
          <a:xfrm>
            <a:off x="7067729" y="5305842"/>
            <a:ext cx="2379369" cy="923330"/>
          </a:xfrm>
          <a:prstGeom prst="rect">
            <a:avLst/>
          </a:prstGeom>
          <a:noFill/>
        </p:spPr>
        <p:txBody>
          <a:bodyPr wrap="none" rtlCol="0">
            <a:spAutoFit/>
          </a:bodyPr>
          <a:lstStyle/>
          <a:p>
            <a:r>
              <a:rPr lang="en-US" dirty="0"/>
              <a:t>Conformal, self-limiting</a:t>
            </a:r>
          </a:p>
          <a:p>
            <a:r>
              <a:rPr lang="en-US" dirty="0"/>
              <a:t> nm precision</a:t>
            </a:r>
          </a:p>
          <a:p>
            <a:r>
              <a:rPr lang="en-US" dirty="0"/>
              <a:t>Precursors difficult </a:t>
            </a:r>
          </a:p>
        </p:txBody>
      </p:sp>
      <p:sp>
        <p:nvSpPr>
          <p:cNvPr id="17" name="TextBox 16"/>
          <p:cNvSpPr txBox="1"/>
          <p:nvPr/>
        </p:nvSpPr>
        <p:spPr>
          <a:xfrm>
            <a:off x="4165638" y="3937693"/>
            <a:ext cx="2427268" cy="646331"/>
          </a:xfrm>
          <a:prstGeom prst="rect">
            <a:avLst/>
          </a:prstGeom>
          <a:noFill/>
        </p:spPr>
        <p:txBody>
          <a:bodyPr wrap="none" rtlCol="0">
            <a:spAutoFit/>
          </a:bodyPr>
          <a:lstStyle/>
          <a:p>
            <a:r>
              <a:rPr lang="en-US" dirty="0"/>
              <a:t>High quality dense films</a:t>
            </a:r>
          </a:p>
          <a:p>
            <a:r>
              <a:rPr lang="en-US" dirty="0"/>
              <a:t>Improved conformality</a:t>
            </a:r>
          </a:p>
        </p:txBody>
      </p:sp>
      <p:pic>
        <p:nvPicPr>
          <p:cNvPr id="26" name="Picture 25"/>
          <p:cNvPicPr>
            <a:picLocks noChangeAspect="1"/>
          </p:cNvPicPr>
          <p:nvPr/>
        </p:nvPicPr>
        <p:blipFill>
          <a:blip r:embed="rId4"/>
          <a:stretch>
            <a:fillRect/>
          </a:stretch>
        </p:blipFill>
        <p:spPr>
          <a:xfrm>
            <a:off x="6889212" y="961579"/>
            <a:ext cx="2995222" cy="1582808"/>
          </a:xfrm>
          <a:prstGeom prst="rect">
            <a:avLst/>
          </a:prstGeom>
        </p:spPr>
      </p:pic>
      <p:pic>
        <p:nvPicPr>
          <p:cNvPr id="5" name="Picture 4"/>
          <p:cNvPicPr>
            <a:picLocks noChangeAspect="1"/>
          </p:cNvPicPr>
          <p:nvPr/>
        </p:nvPicPr>
        <p:blipFill>
          <a:blip r:embed="rId5"/>
          <a:stretch>
            <a:fillRect/>
          </a:stretch>
        </p:blipFill>
        <p:spPr>
          <a:xfrm>
            <a:off x="5320550" y="1048112"/>
            <a:ext cx="1354999" cy="1349866"/>
          </a:xfrm>
          <a:prstGeom prst="rect">
            <a:avLst/>
          </a:prstGeom>
        </p:spPr>
      </p:pic>
      <p:pic>
        <p:nvPicPr>
          <p:cNvPr id="7" name="Picture 6"/>
          <p:cNvPicPr>
            <a:picLocks noChangeAspect="1"/>
          </p:cNvPicPr>
          <p:nvPr/>
        </p:nvPicPr>
        <p:blipFill>
          <a:blip r:embed="rId6"/>
          <a:stretch>
            <a:fillRect/>
          </a:stretch>
        </p:blipFill>
        <p:spPr>
          <a:xfrm>
            <a:off x="9848758" y="944049"/>
            <a:ext cx="2032968" cy="1519319"/>
          </a:xfrm>
          <a:prstGeom prst="rect">
            <a:avLst/>
          </a:prstGeom>
        </p:spPr>
      </p:pic>
      <p:pic>
        <p:nvPicPr>
          <p:cNvPr id="8" name="Pictur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638564" y="4674416"/>
            <a:ext cx="2027942" cy="1554756"/>
          </a:xfrm>
          <a:prstGeom prst="rect">
            <a:avLst/>
          </a:prstGeom>
        </p:spPr>
      </p:pic>
      <p:pic>
        <p:nvPicPr>
          <p:cNvPr id="27" name="Image 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21062" y="6246293"/>
            <a:ext cx="709185" cy="380240"/>
          </a:xfrm>
          <a:prstGeom prst="rect">
            <a:avLst/>
          </a:prstGeom>
        </p:spPr>
      </p:pic>
      <p:pic>
        <p:nvPicPr>
          <p:cNvPr id="28" name="Image 2"/>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094039" y="6234932"/>
            <a:ext cx="1318368" cy="348654"/>
          </a:xfrm>
          <a:prstGeom prst="rect">
            <a:avLst/>
          </a:prstGeom>
        </p:spPr>
      </p:pic>
      <p:pic>
        <p:nvPicPr>
          <p:cNvPr id="29" name="Image 8" descr="Fichier:CEA logotype2012.png"/>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272793" y="6214795"/>
            <a:ext cx="425012" cy="382381"/>
          </a:xfrm>
          <a:prstGeom prst="rect">
            <a:avLst/>
          </a:prstGeom>
          <a:noFill/>
          <a:ln>
            <a:noFill/>
          </a:ln>
        </p:spPr>
      </p:pic>
      <p:pic>
        <p:nvPicPr>
          <p:cNvPr id="30" name="Image 9" descr="C:\Users\LONGUE~1\AppData\Local\Temp\logo_irfu_bleu.png"/>
          <p:cNvPicPr/>
          <p:nvPr/>
        </p:nvPicPr>
        <p:blipFill>
          <a:blip r:embed="rId11">
            <a:extLst>
              <a:ext uri="{28A0092B-C50C-407E-A947-70E740481C1C}">
                <a14:useLocalDpi xmlns:a14="http://schemas.microsoft.com/office/drawing/2010/main" val="0"/>
              </a:ext>
            </a:extLst>
          </a:blip>
          <a:srcRect/>
          <a:stretch>
            <a:fillRect/>
          </a:stretch>
        </p:blipFill>
        <p:spPr bwMode="auto">
          <a:xfrm>
            <a:off x="6812928" y="6278892"/>
            <a:ext cx="589871" cy="283928"/>
          </a:xfrm>
          <a:prstGeom prst="rect">
            <a:avLst/>
          </a:prstGeom>
          <a:noFill/>
          <a:ln>
            <a:noFill/>
          </a:ln>
        </p:spPr>
      </p:pic>
      <p:pic>
        <p:nvPicPr>
          <p:cNvPr id="11" name="Picture 10"/>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888318" y="2567330"/>
            <a:ext cx="2167356" cy="1397671"/>
          </a:xfrm>
          <a:prstGeom prst="rect">
            <a:avLst/>
          </a:prstGeom>
        </p:spPr>
      </p:pic>
      <p:pic>
        <p:nvPicPr>
          <p:cNvPr id="31" name="Picture 30"/>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7540212" y="821528"/>
            <a:ext cx="573814" cy="455066"/>
          </a:xfrm>
          <a:prstGeom prst="rect">
            <a:avLst/>
          </a:prstGeom>
        </p:spPr>
      </p:pic>
      <p:pic>
        <p:nvPicPr>
          <p:cNvPr id="32" name="Picture 31"/>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0333688" y="918819"/>
            <a:ext cx="550371" cy="284382"/>
          </a:xfrm>
          <a:prstGeom prst="rect">
            <a:avLst/>
          </a:prstGeom>
        </p:spPr>
      </p:pic>
      <p:grpSp>
        <p:nvGrpSpPr>
          <p:cNvPr id="33" name="Group 32"/>
          <p:cNvGrpSpPr/>
          <p:nvPr/>
        </p:nvGrpSpPr>
        <p:grpSpPr>
          <a:xfrm>
            <a:off x="8122801" y="2739648"/>
            <a:ext cx="2954326" cy="1405335"/>
            <a:chOff x="7067729" y="2689985"/>
            <a:chExt cx="2954326" cy="1405335"/>
          </a:xfrm>
        </p:grpSpPr>
        <p:pic>
          <p:nvPicPr>
            <p:cNvPr id="10" name="Picture 9"/>
            <p:cNvPicPr>
              <a:picLocks noChangeAspect="1"/>
            </p:cNvPicPr>
            <p:nvPr/>
          </p:nvPicPr>
          <p:blipFill>
            <a:blip r:embed="rId15"/>
            <a:stretch>
              <a:fillRect/>
            </a:stretch>
          </p:blipFill>
          <p:spPr>
            <a:xfrm>
              <a:off x="7067729" y="2689985"/>
              <a:ext cx="1694520" cy="1405335"/>
            </a:xfrm>
            <a:prstGeom prst="rect">
              <a:avLst/>
            </a:prstGeom>
          </p:spPr>
        </p:pic>
        <p:sp>
          <p:nvSpPr>
            <p:cNvPr id="18" name="Rectangle 17"/>
            <p:cNvSpPr/>
            <p:nvPr/>
          </p:nvSpPr>
          <p:spPr>
            <a:xfrm>
              <a:off x="8755276" y="2835676"/>
              <a:ext cx="1266779" cy="1077218"/>
            </a:xfrm>
            <a:prstGeom prst="rect">
              <a:avLst/>
            </a:prstGeom>
          </p:spPr>
          <p:txBody>
            <a:bodyPr wrap="square">
              <a:spAutoFit/>
            </a:bodyPr>
            <a:lstStyle/>
            <a:p>
              <a:r>
                <a:rPr lang="en-US" sz="800" i="1" dirty="0"/>
                <a:t>Hauptmann, N., M. Becker, J. </a:t>
              </a:r>
              <a:r>
                <a:rPr lang="en-US" sz="800" i="1" dirty="0" err="1"/>
                <a:t>Kröger</a:t>
              </a:r>
              <a:r>
                <a:rPr lang="en-US" sz="800" i="1" dirty="0"/>
                <a:t> and R. Berndt. “Surface reconstruction and energy gap of superconducting V 3 Si ( 001 ).” Physical Review B 79 (2009): 144522.</a:t>
              </a:r>
            </a:p>
          </p:txBody>
        </p:sp>
      </p:grpSp>
      <p:pic>
        <p:nvPicPr>
          <p:cNvPr id="34" name="Picture 33"/>
          <p:cNvPicPr>
            <a:picLocks noChangeAspect="1"/>
          </p:cNvPicPr>
          <p:nvPr/>
        </p:nvPicPr>
        <p:blipFill>
          <a:blip r:embed="rId16"/>
          <a:stretch>
            <a:fillRect/>
          </a:stretch>
        </p:blipFill>
        <p:spPr>
          <a:xfrm>
            <a:off x="1362128" y="3837546"/>
            <a:ext cx="2803510" cy="1405199"/>
          </a:xfrm>
          <a:prstGeom prst="rect">
            <a:avLst/>
          </a:prstGeom>
        </p:spPr>
      </p:pic>
      <p:sp>
        <p:nvSpPr>
          <p:cNvPr id="35" name="TextBox 34"/>
          <p:cNvSpPr txBox="1"/>
          <p:nvPr/>
        </p:nvSpPr>
        <p:spPr>
          <a:xfrm>
            <a:off x="166972" y="4355479"/>
            <a:ext cx="1194366" cy="369332"/>
          </a:xfrm>
          <a:prstGeom prst="rect">
            <a:avLst/>
          </a:prstGeom>
          <a:noFill/>
        </p:spPr>
        <p:txBody>
          <a:bodyPr wrap="none" rtlCol="0">
            <a:spAutoFit/>
          </a:bodyPr>
          <a:lstStyle/>
          <a:p>
            <a:r>
              <a:rPr lang="en-US" b="1" dirty="0">
                <a:solidFill>
                  <a:srgbClr val="D62406"/>
                </a:solidFill>
              </a:rPr>
              <a:t>Re-HiPIMS</a:t>
            </a:r>
          </a:p>
        </p:txBody>
      </p:sp>
      <p:pic>
        <p:nvPicPr>
          <p:cNvPr id="36" name="Picture 35"/>
          <p:cNvPicPr>
            <a:picLocks noChangeAspect="1"/>
          </p:cNvPicPr>
          <p:nvPr/>
        </p:nvPicPr>
        <p:blipFill>
          <a:blip r:embed="rId17"/>
          <a:stretch>
            <a:fillRect/>
          </a:stretch>
        </p:blipFill>
        <p:spPr>
          <a:xfrm>
            <a:off x="11170583" y="2761790"/>
            <a:ext cx="521150" cy="521150"/>
          </a:xfrm>
          <a:prstGeom prst="rect">
            <a:avLst/>
          </a:prstGeom>
        </p:spPr>
      </p:pic>
      <p:pic>
        <p:nvPicPr>
          <p:cNvPr id="37" name="Picture 36"/>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11171502" y="3317981"/>
            <a:ext cx="990007" cy="248668"/>
          </a:xfrm>
          <a:prstGeom prst="rect">
            <a:avLst/>
          </a:prstGeom>
        </p:spPr>
      </p:pic>
      <p:pic>
        <p:nvPicPr>
          <p:cNvPr id="38" name="Picture 37"/>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1469420" y="3618465"/>
            <a:ext cx="588632" cy="287778"/>
          </a:xfrm>
          <a:prstGeom prst="rect">
            <a:avLst/>
          </a:prstGeom>
        </p:spPr>
      </p:pic>
      <p:pic>
        <p:nvPicPr>
          <p:cNvPr id="39" name="Picture 38"/>
          <p:cNvPicPr>
            <a:picLocks noChangeAspect="1"/>
          </p:cNvPicPr>
          <p:nvPr/>
        </p:nvPicPr>
        <p:blipFill>
          <a:blip r:embed="rId20"/>
          <a:stretch>
            <a:fillRect/>
          </a:stretch>
        </p:blipFill>
        <p:spPr>
          <a:xfrm>
            <a:off x="8850756" y="6193141"/>
            <a:ext cx="445797" cy="445797"/>
          </a:xfrm>
          <a:prstGeom prst="rect">
            <a:avLst/>
          </a:prstGeom>
        </p:spPr>
      </p:pic>
      <p:pic>
        <p:nvPicPr>
          <p:cNvPr id="40" name="Picture 39"/>
          <p:cNvPicPr>
            <a:picLocks noChangeAspect="1"/>
          </p:cNvPicPr>
          <p:nvPr/>
        </p:nvPicPr>
        <p:blipFill>
          <a:blip r:embed="rId21"/>
          <a:stretch>
            <a:fillRect/>
          </a:stretch>
        </p:blipFill>
        <p:spPr>
          <a:xfrm>
            <a:off x="9123739" y="3500641"/>
            <a:ext cx="952503" cy="271497"/>
          </a:xfrm>
          <a:prstGeom prst="rect">
            <a:avLst/>
          </a:prstGeom>
        </p:spPr>
      </p:pic>
      <p:pic>
        <p:nvPicPr>
          <p:cNvPr id="41" name="Picture 40"/>
          <p:cNvPicPr>
            <a:picLocks noChangeAspect="1"/>
          </p:cNvPicPr>
          <p:nvPr/>
        </p:nvPicPr>
        <p:blipFill>
          <a:blip r:embed="rId22"/>
          <a:stretch>
            <a:fillRect/>
          </a:stretch>
        </p:blipFill>
        <p:spPr>
          <a:xfrm>
            <a:off x="8418118" y="6244535"/>
            <a:ext cx="353139" cy="352641"/>
          </a:xfrm>
          <a:prstGeom prst="rect">
            <a:avLst/>
          </a:prstGeom>
        </p:spPr>
      </p:pic>
      <p:pic>
        <p:nvPicPr>
          <p:cNvPr id="42" name="Picture 41"/>
          <p:cNvPicPr>
            <a:picLocks noChangeAspect="1"/>
          </p:cNvPicPr>
          <p:nvPr/>
        </p:nvPicPr>
        <p:blipFill>
          <a:blip r:embed="rId23"/>
          <a:stretch>
            <a:fillRect/>
          </a:stretch>
        </p:blipFill>
        <p:spPr>
          <a:xfrm>
            <a:off x="11785189" y="2761790"/>
            <a:ext cx="360916" cy="450100"/>
          </a:xfrm>
          <a:prstGeom prst="rect">
            <a:avLst/>
          </a:prstGeom>
        </p:spPr>
      </p:pic>
      <p:pic>
        <p:nvPicPr>
          <p:cNvPr id="43" name="Picture 42"/>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1469420" y="3889250"/>
            <a:ext cx="550371" cy="284382"/>
          </a:xfrm>
          <a:prstGeom prst="rect">
            <a:avLst/>
          </a:prstGeom>
        </p:spPr>
      </p:pic>
      <p:pic>
        <p:nvPicPr>
          <p:cNvPr id="44" name="Picture 43"/>
          <p:cNvPicPr>
            <a:picLocks noChangeAspect="1"/>
          </p:cNvPicPr>
          <p:nvPr/>
        </p:nvPicPr>
        <p:blipFill>
          <a:blip r:embed="rId24"/>
          <a:stretch>
            <a:fillRect/>
          </a:stretch>
        </p:blipFill>
        <p:spPr>
          <a:xfrm>
            <a:off x="9376053" y="6325210"/>
            <a:ext cx="1000847" cy="213773"/>
          </a:xfrm>
          <a:prstGeom prst="rect">
            <a:avLst/>
          </a:prstGeom>
        </p:spPr>
      </p:pic>
      <p:pic>
        <p:nvPicPr>
          <p:cNvPr id="45" name="Picture 44"/>
          <p:cNvPicPr>
            <a:picLocks noChangeAspect="1"/>
          </p:cNvPicPr>
          <p:nvPr/>
        </p:nvPicPr>
        <p:blipFill>
          <a:blip r:embed="rId25"/>
          <a:stretch>
            <a:fillRect/>
          </a:stretch>
        </p:blipFill>
        <p:spPr>
          <a:xfrm>
            <a:off x="10976243" y="4198087"/>
            <a:ext cx="1185266" cy="253637"/>
          </a:xfrm>
          <a:prstGeom prst="rect">
            <a:avLst/>
          </a:prstGeom>
        </p:spPr>
      </p:pic>
      <p:pic>
        <p:nvPicPr>
          <p:cNvPr id="46" name="Picture 45"/>
          <p:cNvPicPr>
            <a:picLocks noChangeAspect="1"/>
          </p:cNvPicPr>
          <p:nvPr/>
        </p:nvPicPr>
        <p:blipFill>
          <a:blip r:embed="rId26"/>
          <a:stretch>
            <a:fillRect/>
          </a:stretch>
        </p:blipFill>
        <p:spPr>
          <a:xfrm>
            <a:off x="10065562" y="4166543"/>
            <a:ext cx="756350" cy="285181"/>
          </a:xfrm>
          <a:prstGeom prst="rect">
            <a:avLst/>
          </a:prstGeom>
        </p:spPr>
      </p:pic>
    </p:spTree>
    <p:extLst>
      <p:ext uri="{BB962C8B-B14F-4D97-AF65-F5344CB8AC3E}">
        <p14:creationId xmlns:p14="http://schemas.microsoft.com/office/powerpoint/2010/main" val="20849944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2608" y="141887"/>
            <a:ext cx="9434465" cy="487490"/>
          </a:xfrm>
        </p:spPr>
        <p:txBody>
          <a:bodyPr>
            <a:noAutofit/>
          </a:bodyPr>
          <a:lstStyle/>
          <a:p>
            <a:pPr algn="ctr"/>
            <a:r>
              <a:rPr lang="en-US" sz="3600" dirty="0"/>
              <a:t>Path Forward</a:t>
            </a:r>
          </a:p>
        </p:txBody>
      </p:sp>
      <p:sp>
        <p:nvSpPr>
          <p:cNvPr id="3" name="Content Placeholder 2"/>
          <p:cNvSpPr>
            <a:spLocks noGrp="1"/>
          </p:cNvSpPr>
          <p:nvPr>
            <p:ph idx="1"/>
          </p:nvPr>
        </p:nvSpPr>
        <p:spPr>
          <a:xfrm>
            <a:off x="1270936" y="776752"/>
            <a:ext cx="10840816" cy="2145853"/>
          </a:xfrm>
        </p:spPr>
        <p:txBody>
          <a:bodyPr>
            <a:normAutofit/>
          </a:bodyPr>
          <a:lstStyle/>
          <a:p>
            <a:pPr marL="0" indent="0" algn="ctr">
              <a:buNone/>
            </a:pPr>
            <a:r>
              <a:rPr lang="en-US" sz="1800" dirty="0"/>
              <a:t>Already well-established and fruitful international R&amp;D collaborations</a:t>
            </a:r>
          </a:p>
          <a:p>
            <a:pPr marL="0" indent="0" algn="ctr">
              <a:spcBef>
                <a:spcPts val="0"/>
              </a:spcBef>
              <a:buNone/>
            </a:pPr>
            <a:r>
              <a:rPr lang="en-US" sz="1600" b="1" i="1" dirty="0"/>
              <a:t>JLab, SLAC, ODU, CORNELL, FNAL, FSU, W&amp;M, ANL, Temple U. …</a:t>
            </a:r>
          </a:p>
          <a:p>
            <a:pPr marL="0" indent="0" algn="ctr">
              <a:spcBef>
                <a:spcPts val="0"/>
              </a:spcBef>
              <a:buNone/>
            </a:pPr>
            <a:r>
              <a:rPr lang="en-US" sz="1600" b="1" i="1" dirty="0"/>
              <a:t>&amp; </a:t>
            </a:r>
          </a:p>
          <a:p>
            <a:pPr marL="0" indent="0" algn="ctr">
              <a:spcBef>
                <a:spcPts val="0"/>
              </a:spcBef>
              <a:buNone/>
            </a:pPr>
            <a:r>
              <a:rPr lang="en-US" sz="1600" b="1" i="1" dirty="0"/>
              <a:t>CEA </a:t>
            </a:r>
            <a:r>
              <a:rPr lang="en-US" sz="1600" b="1" i="1" dirty="0" err="1"/>
              <a:t>Saclay</a:t>
            </a:r>
            <a:r>
              <a:rPr lang="en-US" sz="1600" b="1" i="1" dirty="0"/>
              <a:t>, CERN, DESY, HZB, INFN-LNL, KEK, STFC, TRIUMF and other institutions </a:t>
            </a:r>
            <a:endParaRPr lang="en-US" sz="1800" b="1" i="1" dirty="0"/>
          </a:p>
          <a:p>
            <a:pPr marL="0" indent="0" algn="ctr">
              <a:buNone/>
            </a:pPr>
            <a:r>
              <a:rPr lang="en-US" sz="1800" dirty="0"/>
              <a:t>should be fully supported and expanded in the following areas of R&amp;D:</a:t>
            </a:r>
          </a:p>
          <a:p>
            <a:pPr marL="0" indent="0">
              <a:buNone/>
            </a:pPr>
            <a:endParaRPr lang="en-US" sz="1100" dirty="0"/>
          </a:p>
        </p:txBody>
      </p:sp>
      <p:sp>
        <p:nvSpPr>
          <p:cNvPr id="4" name="Footer Placeholder 3"/>
          <p:cNvSpPr>
            <a:spLocks noGrp="1"/>
          </p:cNvSpPr>
          <p:nvPr>
            <p:ph type="ftr" sz="quarter" idx="11"/>
          </p:nvPr>
        </p:nvSpPr>
        <p:spPr/>
        <p:txBody>
          <a:bodyPr/>
          <a:lstStyle/>
          <a:p>
            <a:r>
              <a:rPr lang="en-US"/>
              <a:t>Next-Generation SRF Thin Film Technologies </a:t>
            </a:r>
            <a:endParaRPr lang="en-US" dirty="0"/>
          </a:p>
        </p:txBody>
      </p:sp>
      <p:pic>
        <p:nvPicPr>
          <p:cNvPr id="11" name="Picture 10"/>
          <p:cNvPicPr>
            <a:picLocks noChangeAspect="1"/>
          </p:cNvPicPr>
          <p:nvPr/>
        </p:nvPicPr>
        <p:blipFill>
          <a:blip r:embed="rId2"/>
          <a:stretch>
            <a:fillRect/>
          </a:stretch>
        </p:blipFill>
        <p:spPr>
          <a:xfrm>
            <a:off x="137730" y="1816668"/>
            <a:ext cx="1148180" cy="1005840"/>
          </a:xfrm>
          <a:prstGeom prst="hexagon">
            <a:avLst/>
          </a:prstGeom>
          <a:ln w="19050">
            <a:solidFill>
              <a:srgbClr val="C00000"/>
            </a:solidFill>
          </a:ln>
        </p:spPr>
      </p:pic>
      <p:sp>
        <p:nvSpPr>
          <p:cNvPr id="12" name="Rectangle 11"/>
          <p:cNvSpPr/>
          <p:nvPr/>
        </p:nvSpPr>
        <p:spPr>
          <a:xfrm>
            <a:off x="2275361" y="2376798"/>
            <a:ext cx="9740498" cy="3970318"/>
          </a:xfrm>
          <a:prstGeom prst="rect">
            <a:avLst/>
          </a:prstGeom>
        </p:spPr>
        <p:txBody>
          <a:bodyPr wrap="square">
            <a:spAutoFit/>
          </a:bodyPr>
          <a:lstStyle/>
          <a:p>
            <a:pPr marL="285750" indent="-285750">
              <a:buClr>
                <a:srgbClr val="D62406"/>
              </a:buClr>
              <a:buFont typeface="Wingdings" panose="05000000000000000000" pitchFamily="2" charset="2"/>
              <a:buChar char="Ø"/>
            </a:pPr>
            <a:r>
              <a:rPr lang="en-US" b="1" dirty="0"/>
              <a:t>Theoretical and material studies </a:t>
            </a:r>
            <a:r>
              <a:rPr lang="en-US" dirty="0"/>
              <a:t>to gain in-depth understanding of the fundamental limitations of thin film superconductors under radio-frequency fields</a:t>
            </a:r>
          </a:p>
          <a:p>
            <a:pPr marL="285750" indent="-285750">
              <a:buClr>
                <a:srgbClr val="D62406"/>
              </a:buClr>
              <a:buFont typeface="Wingdings" panose="05000000000000000000" pitchFamily="2" charset="2"/>
              <a:buChar char="Ø"/>
            </a:pPr>
            <a:r>
              <a:rPr lang="en-US" b="1" dirty="0"/>
              <a:t>Advanced coating technology </a:t>
            </a:r>
            <a:r>
              <a:rPr lang="en-US" dirty="0"/>
              <a:t>for Nb/Cu and alternative materials, Nb</a:t>
            </a:r>
            <a:r>
              <a:rPr lang="en-US" baseline="-25000" dirty="0"/>
              <a:t>3</a:t>
            </a:r>
            <a:r>
              <a:rPr lang="en-US" dirty="0"/>
              <a:t>Sn, V</a:t>
            </a:r>
            <a:r>
              <a:rPr lang="en-US" baseline="-25000" dirty="0"/>
              <a:t>3</a:t>
            </a:r>
            <a:r>
              <a:rPr lang="en-US" dirty="0"/>
              <a:t>Si, NbTiN …</a:t>
            </a:r>
          </a:p>
          <a:p>
            <a:pPr marL="1200150" lvl="2" indent="-285750">
              <a:buFont typeface="Courier New" panose="02070309020205020404" pitchFamily="49" charset="0"/>
              <a:buChar char="o"/>
            </a:pPr>
            <a:r>
              <a:rPr lang="en-US" dirty="0"/>
              <a:t>Energetic condensation (electron cyclotron resonance (ECR), HiPIMS, kick positive pulse…)</a:t>
            </a:r>
          </a:p>
          <a:p>
            <a:pPr marL="1200150" lvl="2" indent="-285750">
              <a:buFont typeface="Courier New" panose="02070309020205020404" pitchFamily="49" charset="0"/>
              <a:buChar char="o"/>
            </a:pPr>
            <a:r>
              <a:rPr lang="en-US" dirty="0"/>
              <a:t>Atomic Layer Deposition (ALD)</a:t>
            </a:r>
          </a:p>
          <a:p>
            <a:pPr marL="1200150" lvl="2" indent="-285750">
              <a:buFont typeface="Courier New" panose="02070309020205020404" pitchFamily="49" charset="0"/>
              <a:buChar char="o"/>
            </a:pPr>
            <a:r>
              <a:rPr lang="en-US" dirty="0"/>
              <a:t>Hybrid deposition techniques</a:t>
            </a:r>
          </a:p>
          <a:p>
            <a:pPr marL="285750" indent="-285750">
              <a:buClr>
                <a:srgbClr val="D62406"/>
              </a:buClr>
              <a:buFont typeface="Wingdings" panose="05000000000000000000" pitchFamily="2" charset="2"/>
              <a:buChar char="Ø"/>
            </a:pPr>
            <a:r>
              <a:rPr lang="en-US" b="1" dirty="0"/>
              <a:t>Cavity deposition techniques for development of superconductor-insulator-superconductor (SIS) nanometric layers </a:t>
            </a:r>
            <a:r>
              <a:rPr lang="en-US" dirty="0"/>
              <a:t>to further enhance the performance of bulk Nb and Nb/Cu</a:t>
            </a:r>
          </a:p>
          <a:p>
            <a:pPr marL="285750" indent="-285750">
              <a:buClr>
                <a:srgbClr val="D62406"/>
              </a:buClr>
              <a:buFont typeface="Wingdings" panose="05000000000000000000" pitchFamily="2" charset="2"/>
              <a:buChar char="Ø"/>
            </a:pPr>
            <a:r>
              <a:rPr lang="en-US" b="1" dirty="0"/>
              <a:t>Improved cavity fabrication &amp; preparation techniques </a:t>
            </a:r>
            <a:endParaRPr lang="en-US" dirty="0"/>
          </a:p>
          <a:p>
            <a:pPr marL="742950" lvl="1" indent="-285750">
              <a:buFont typeface="Courier New" panose="02070309020205020404" pitchFamily="49" charset="0"/>
              <a:buChar char="o"/>
            </a:pPr>
            <a:r>
              <a:rPr lang="en-US" dirty="0"/>
              <a:t>electroforming, spinning, hydroforming, electro-hydro forming, 3D additive manufacturing</a:t>
            </a:r>
          </a:p>
          <a:p>
            <a:pPr marL="742950" lvl="1" indent="-285750">
              <a:buFont typeface="Courier New" panose="02070309020205020404" pitchFamily="49" charset="0"/>
              <a:buChar char="o"/>
            </a:pPr>
            <a:r>
              <a:rPr lang="en-US" dirty="0"/>
              <a:t>environmentally friendly electropolishing, diamond cutting, nano-polishing, plasma etching …)</a:t>
            </a:r>
          </a:p>
          <a:p>
            <a:pPr marL="285750" indent="-285750">
              <a:buClr>
                <a:srgbClr val="D62406"/>
              </a:buClr>
              <a:buFont typeface="Wingdings" panose="05000000000000000000" pitchFamily="2" charset="2"/>
              <a:buChar char="Ø"/>
            </a:pPr>
            <a:r>
              <a:rPr lang="en-US" b="1" dirty="0"/>
              <a:t>Cryomodule design </a:t>
            </a:r>
            <a:r>
              <a:rPr lang="en-US" dirty="0"/>
              <a:t>optimization</a:t>
            </a:r>
          </a:p>
          <a:p>
            <a:pPr marL="285750" indent="-285750">
              <a:buClr>
                <a:srgbClr val="D62406"/>
              </a:buClr>
              <a:buFont typeface="Wingdings" panose="05000000000000000000" pitchFamily="2" charset="2"/>
              <a:buChar char="Ø"/>
            </a:pPr>
            <a:r>
              <a:rPr lang="en-US" dirty="0"/>
              <a:t>Improvement of </a:t>
            </a:r>
            <a:r>
              <a:rPr lang="en-US" b="1" dirty="0"/>
              <a:t>accelerator ancillaries </a:t>
            </a:r>
            <a:r>
              <a:rPr lang="en-US" dirty="0"/>
              <a:t>with advanced deposition techniques </a:t>
            </a:r>
          </a:p>
          <a:p>
            <a:pPr marL="742950" lvl="1" indent="-285750">
              <a:buFont typeface="Courier New" panose="02070309020205020404" pitchFamily="49" charset="0"/>
              <a:buChar char="o"/>
            </a:pPr>
            <a:r>
              <a:rPr lang="en-US" dirty="0"/>
              <a:t>HiPIMS Cu coated bellows, power couplers…</a:t>
            </a:r>
          </a:p>
        </p:txBody>
      </p:sp>
      <p:pic>
        <p:nvPicPr>
          <p:cNvPr id="24" name="Picture 2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586" y="790817"/>
            <a:ext cx="1176479" cy="1005840"/>
          </a:xfrm>
          <a:prstGeom prst="hexagon">
            <a:avLst/>
          </a:prstGeom>
        </p:spPr>
      </p:pic>
      <p:pic>
        <p:nvPicPr>
          <p:cNvPr id="36" name="Picture 35"/>
          <p:cNvPicPr>
            <a:picLocks noChangeAspect="1"/>
          </p:cNvPicPr>
          <p:nvPr/>
        </p:nvPicPr>
        <p:blipFill>
          <a:blip r:embed="rId4"/>
          <a:stretch>
            <a:fillRect/>
          </a:stretch>
        </p:blipFill>
        <p:spPr>
          <a:xfrm>
            <a:off x="1037395" y="1313748"/>
            <a:ext cx="1157786" cy="1005840"/>
          </a:xfrm>
          <a:prstGeom prst="hexagon">
            <a:avLst/>
          </a:prstGeom>
          <a:ln w="19050">
            <a:solidFill>
              <a:srgbClr val="C00000"/>
            </a:solidFill>
          </a:ln>
        </p:spPr>
      </p:pic>
      <p:grpSp>
        <p:nvGrpSpPr>
          <p:cNvPr id="42" name="Group 41"/>
          <p:cNvGrpSpPr/>
          <p:nvPr/>
        </p:nvGrpSpPr>
        <p:grpSpPr>
          <a:xfrm>
            <a:off x="1047474" y="2324516"/>
            <a:ext cx="1109094" cy="1001232"/>
            <a:chOff x="1148564" y="2214236"/>
            <a:chExt cx="1109094" cy="1001232"/>
          </a:xfrm>
        </p:grpSpPr>
        <p:pic>
          <p:nvPicPr>
            <p:cNvPr id="35" name="Picture 3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48564" y="2214236"/>
              <a:ext cx="1109094" cy="1001232"/>
            </a:xfrm>
            <a:prstGeom prst="hexagon">
              <a:avLst/>
            </a:prstGeom>
          </p:spPr>
        </p:pic>
        <p:sp>
          <p:nvSpPr>
            <p:cNvPr id="39" name="TextBox 38"/>
            <p:cNvSpPr txBox="1"/>
            <p:nvPr/>
          </p:nvSpPr>
          <p:spPr>
            <a:xfrm flipH="1">
              <a:off x="1404698" y="2521280"/>
              <a:ext cx="728838" cy="369332"/>
            </a:xfrm>
            <a:prstGeom prst="rect">
              <a:avLst/>
            </a:prstGeom>
            <a:noFill/>
          </p:spPr>
          <p:txBody>
            <a:bodyPr wrap="square" rtlCol="0">
              <a:spAutoFit/>
            </a:bodyPr>
            <a:lstStyle/>
            <a:p>
              <a:r>
                <a:rPr lang="en-US" dirty="0">
                  <a:solidFill>
                    <a:srgbClr val="FFC000"/>
                  </a:solidFill>
                </a:rPr>
                <a:t>ECR</a:t>
              </a:r>
            </a:p>
          </p:txBody>
        </p:sp>
      </p:grpSp>
      <p:grpSp>
        <p:nvGrpSpPr>
          <p:cNvPr id="41" name="Group 40"/>
          <p:cNvGrpSpPr/>
          <p:nvPr/>
        </p:nvGrpSpPr>
        <p:grpSpPr>
          <a:xfrm>
            <a:off x="117865" y="2791209"/>
            <a:ext cx="1199288" cy="1022529"/>
            <a:chOff x="218955" y="2680929"/>
            <a:chExt cx="1199288" cy="1022529"/>
          </a:xfrm>
        </p:grpSpPr>
        <p:pic>
          <p:nvPicPr>
            <p:cNvPr id="29" name="Picture 28"/>
            <p:cNvPicPr>
              <a:picLocks noChangeAspect="1"/>
            </p:cNvPicPr>
            <p:nvPr/>
          </p:nvPicPr>
          <p:blipFill>
            <a:blip r:embed="rId6"/>
            <a:stretch>
              <a:fillRect/>
            </a:stretch>
          </p:blipFill>
          <p:spPr>
            <a:xfrm>
              <a:off x="218955" y="2680929"/>
              <a:ext cx="1199288" cy="1022529"/>
            </a:xfrm>
            <a:prstGeom prst="hexagon">
              <a:avLst/>
            </a:prstGeom>
          </p:spPr>
        </p:pic>
        <p:sp>
          <p:nvSpPr>
            <p:cNvPr id="40" name="TextBox 39"/>
            <p:cNvSpPr txBox="1"/>
            <p:nvPr/>
          </p:nvSpPr>
          <p:spPr>
            <a:xfrm flipH="1">
              <a:off x="412677" y="3001032"/>
              <a:ext cx="871021" cy="369332"/>
            </a:xfrm>
            <a:prstGeom prst="rect">
              <a:avLst/>
            </a:prstGeom>
            <a:noFill/>
          </p:spPr>
          <p:txBody>
            <a:bodyPr wrap="square" rtlCol="0">
              <a:spAutoFit/>
            </a:bodyPr>
            <a:lstStyle/>
            <a:p>
              <a:r>
                <a:rPr lang="en-US" dirty="0">
                  <a:solidFill>
                    <a:srgbClr val="00B0F0"/>
                  </a:solidFill>
                </a:rPr>
                <a:t>HiPIMS</a:t>
              </a:r>
            </a:p>
          </p:txBody>
        </p:sp>
      </p:grpSp>
      <p:grpSp>
        <p:nvGrpSpPr>
          <p:cNvPr id="44" name="Group 43"/>
          <p:cNvGrpSpPr/>
          <p:nvPr/>
        </p:nvGrpSpPr>
        <p:grpSpPr>
          <a:xfrm>
            <a:off x="1074701" y="3338877"/>
            <a:ext cx="1053121" cy="971760"/>
            <a:chOff x="1143832" y="3210031"/>
            <a:chExt cx="1053121" cy="971760"/>
          </a:xfrm>
        </p:grpSpPr>
        <p:pic>
          <p:nvPicPr>
            <p:cNvPr id="22" name="Picture 21"/>
            <p:cNvPicPr>
              <a:picLocks noChangeAspect="1"/>
            </p:cNvPicPr>
            <p:nvPr/>
          </p:nvPicPr>
          <p:blipFill>
            <a:blip r:embed="rId7"/>
            <a:stretch>
              <a:fillRect/>
            </a:stretch>
          </p:blipFill>
          <p:spPr>
            <a:xfrm>
              <a:off x="1143832" y="3210031"/>
              <a:ext cx="1053121" cy="971760"/>
            </a:xfrm>
            <a:prstGeom prst="hexagon">
              <a:avLst/>
            </a:prstGeom>
            <a:ln w="19050">
              <a:solidFill>
                <a:srgbClr val="C00000"/>
              </a:solidFill>
            </a:ln>
          </p:spPr>
        </p:pic>
        <p:sp>
          <p:nvSpPr>
            <p:cNvPr id="43" name="TextBox 42"/>
            <p:cNvSpPr txBox="1"/>
            <p:nvPr/>
          </p:nvSpPr>
          <p:spPr>
            <a:xfrm flipH="1">
              <a:off x="1389317" y="3512695"/>
              <a:ext cx="728838" cy="369332"/>
            </a:xfrm>
            <a:prstGeom prst="rect">
              <a:avLst/>
            </a:prstGeom>
            <a:noFill/>
          </p:spPr>
          <p:txBody>
            <a:bodyPr wrap="square" rtlCol="0">
              <a:spAutoFit/>
            </a:bodyPr>
            <a:lstStyle/>
            <a:p>
              <a:r>
                <a:rPr lang="en-US" dirty="0">
                  <a:solidFill>
                    <a:srgbClr val="C00000"/>
                  </a:solidFill>
                </a:rPr>
                <a:t>ALD</a:t>
              </a:r>
            </a:p>
          </p:txBody>
        </p:sp>
      </p:grpSp>
      <p:grpSp>
        <p:nvGrpSpPr>
          <p:cNvPr id="48" name="Group 47"/>
          <p:cNvGrpSpPr/>
          <p:nvPr/>
        </p:nvGrpSpPr>
        <p:grpSpPr>
          <a:xfrm>
            <a:off x="82470" y="3789009"/>
            <a:ext cx="1234683" cy="1097280"/>
            <a:chOff x="170015" y="3659436"/>
            <a:chExt cx="1234683" cy="1097280"/>
          </a:xfrm>
        </p:grpSpPr>
        <p:pic>
          <p:nvPicPr>
            <p:cNvPr id="10" name="Picture 9"/>
            <p:cNvPicPr>
              <a:picLocks noChangeAspect="1"/>
            </p:cNvPicPr>
            <p:nvPr/>
          </p:nvPicPr>
          <p:blipFill>
            <a:blip r:embed="rId8"/>
            <a:stretch>
              <a:fillRect/>
            </a:stretch>
          </p:blipFill>
          <p:spPr>
            <a:xfrm>
              <a:off x="170015" y="3659436"/>
              <a:ext cx="1234683" cy="1097280"/>
            </a:xfrm>
            <a:prstGeom prst="hexagon">
              <a:avLst/>
            </a:prstGeom>
          </p:spPr>
        </p:pic>
        <p:sp>
          <p:nvSpPr>
            <p:cNvPr id="45" name="TextBox 44"/>
            <p:cNvSpPr txBox="1"/>
            <p:nvPr/>
          </p:nvSpPr>
          <p:spPr>
            <a:xfrm flipH="1">
              <a:off x="221086" y="4047718"/>
              <a:ext cx="1155124" cy="369332"/>
            </a:xfrm>
            <a:prstGeom prst="rect">
              <a:avLst/>
            </a:prstGeom>
            <a:noFill/>
          </p:spPr>
          <p:txBody>
            <a:bodyPr wrap="square" rtlCol="0">
              <a:spAutoFit/>
            </a:bodyPr>
            <a:lstStyle/>
            <a:p>
              <a:r>
                <a:rPr lang="en-US" dirty="0">
                  <a:solidFill>
                    <a:srgbClr val="FFC000"/>
                  </a:solidFill>
                </a:rPr>
                <a:t>Substrates</a:t>
              </a:r>
            </a:p>
          </p:txBody>
        </p:sp>
      </p:grpSp>
      <p:grpSp>
        <p:nvGrpSpPr>
          <p:cNvPr id="47" name="Group 46"/>
          <p:cNvGrpSpPr/>
          <p:nvPr/>
        </p:nvGrpSpPr>
        <p:grpSpPr>
          <a:xfrm>
            <a:off x="1035660" y="4318557"/>
            <a:ext cx="1200443" cy="1097280"/>
            <a:chOff x="1136750" y="4208277"/>
            <a:chExt cx="1200443" cy="1097280"/>
          </a:xfrm>
        </p:grpSpPr>
        <p:pic>
          <p:nvPicPr>
            <p:cNvPr id="25" name="Picture 24"/>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36750" y="4208277"/>
              <a:ext cx="1200443" cy="1097280"/>
            </a:xfrm>
            <a:prstGeom prst="hexagon">
              <a:avLst/>
            </a:prstGeom>
          </p:spPr>
        </p:pic>
        <p:sp>
          <p:nvSpPr>
            <p:cNvPr id="46" name="TextBox 45"/>
            <p:cNvSpPr txBox="1"/>
            <p:nvPr/>
          </p:nvSpPr>
          <p:spPr>
            <a:xfrm flipH="1">
              <a:off x="1159409" y="4599675"/>
              <a:ext cx="1155124" cy="369332"/>
            </a:xfrm>
            <a:prstGeom prst="rect">
              <a:avLst/>
            </a:prstGeom>
            <a:noFill/>
          </p:spPr>
          <p:txBody>
            <a:bodyPr wrap="square" rtlCol="0">
              <a:spAutoFit/>
            </a:bodyPr>
            <a:lstStyle/>
            <a:p>
              <a:r>
                <a:rPr lang="en-US" dirty="0">
                  <a:solidFill>
                    <a:schemeClr val="bg2"/>
                  </a:solidFill>
                </a:rPr>
                <a:t>Substrates</a:t>
              </a:r>
            </a:p>
          </p:txBody>
        </p:sp>
      </p:grpSp>
      <p:grpSp>
        <p:nvGrpSpPr>
          <p:cNvPr id="50" name="Group 49"/>
          <p:cNvGrpSpPr/>
          <p:nvPr/>
        </p:nvGrpSpPr>
        <p:grpSpPr>
          <a:xfrm>
            <a:off x="0" y="4858473"/>
            <a:ext cx="1457351" cy="986177"/>
            <a:chOff x="43096" y="5141638"/>
            <a:chExt cx="1359076" cy="943649"/>
          </a:xfrm>
        </p:grpSpPr>
        <p:pic>
          <p:nvPicPr>
            <p:cNvPr id="27" name="Picture 26"/>
            <p:cNvPicPr>
              <a:picLocks noChangeAspect="1"/>
            </p:cNvPicPr>
            <p:nvPr/>
          </p:nvPicPr>
          <p:blipFill>
            <a:blip r:embed="rId10"/>
            <a:stretch>
              <a:fillRect/>
            </a:stretch>
          </p:blipFill>
          <p:spPr>
            <a:xfrm>
              <a:off x="153013" y="5141638"/>
              <a:ext cx="1097280" cy="943649"/>
            </a:xfrm>
            <a:prstGeom prst="hexagon">
              <a:avLst/>
            </a:prstGeom>
          </p:spPr>
        </p:pic>
        <p:sp>
          <p:nvSpPr>
            <p:cNvPr id="49" name="TextBox 48"/>
            <p:cNvSpPr txBox="1"/>
            <p:nvPr/>
          </p:nvSpPr>
          <p:spPr>
            <a:xfrm flipH="1">
              <a:off x="43096" y="5450293"/>
              <a:ext cx="1359076" cy="523220"/>
            </a:xfrm>
            <a:prstGeom prst="rect">
              <a:avLst/>
            </a:prstGeom>
            <a:noFill/>
          </p:spPr>
          <p:txBody>
            <a:bodyPr wrap="square" rtlCol="0">
              <a:spAutoFit/>
            </a:bodyPr>
            <a:lstStyle/>
            <a:p>
              <a:pPr algn="ctr"/>
              <a:r>
                <a:rPr lang="en-US" sz="1400" dirty="0">
                  <a:solidFill>
                    <a:schemeClr val="accent1"/>
                  </a:solidFill>
                </a:rPr>
                <a:t>Cryomodule Design</a:t>
              </a:r>
            </a:p>
          </p:txBody>
        </p:sp>
      </p:grpSp>
      <p:grpSp>
        <p:nvGrpSpPr>
          <p:cNvPr id="56" name="Group 55"/>
          <p:cNvGrpSpPr/>
          <p:nvPr/>
        </p:nvGrpSpPr>
        <p:grpSpPr>
          <a:xfrm>
            <a:off x="1074701" y="2319588"/>
            <a:ext cx="1188563" cy="1011087"/>
            <a:chOff x="245178" y="1323547"/>
            <a:chExt cx="1188563" cy="1011087"/>
          </a:xfrm>
        </p:grpSpPr>
        <p:pic>
          <p:nvPicPr>
            <p:cNvPr id="32" name="Picture 31"/>
            <p:cNvPicPr>
              <a:picLocks noChangeAspect="1"/>
            </p:cNvPicPr>
            <p:nvPr/>
          </p:nvPicPr>
          <p:blipFill>
            <a:blip r:embed="rId11"/>
            <a:stretch>
              <a:fillRect/>
            </a:stretch>
          </p:blipFill>
          <p:spPr>
            <a:xfrm>
              <a:off x="245178" y="1323547"/>
              <a:ext cx="1131032" cy="1011087"/>
            </a:xfrm>
            <a:prstGeom prst="hexagon">
              <a:avLst/>
            </a:prstGeom>
          </p:spPr>
        </p:pic>
        <p:sp>
          <p:nvSpPr>
            <p:cNvPr id="51" name="TextBox 50"/>
            <p:cNvSpPr txBox="1"/>
            <p:nvPr/>
          </p:nvSpPr>
          <p:spPr>
            <a:xfrm flipH="1">
              <a:off x="278617" y="1632788"/>
              <a:ext cx="1155124" cy="369332"/>
            </a:xfrm>
            <a:prstGeom prst="rect">
              <a:avLst/>
            </a:prstGeom>
            <a:noFill/>
          </p:spPr>
          <p:txBody>
            <a:bodyPr wrap="square" rtlCol="0">
              <a:spAutoFit/>
            </a:bodyPr>
            <a:lstStyle/>
            <a:p>
              <a:pPr algn="ctr"/>
              <a:r>
                <a:rPr lang="en-US" dirty="0">
                  <a:solidFill>
                    <a:schemeClr val="accent3">
                      <a:lumMod val="20000"/>
                      <a:lumOff val="80000"/>
                    </a:schemeClr>
                  </a:solidFill>
                </a:rPr>
                <a:t>ECR</a:t>
              </a:r>
            </a:p>
          </p:txBody>
        </p:sp>
      </p:grpSp>
      <p:grpSp>
        <p:nvGrpSpPr>
          <p:cNvPr id="54" name="Group 53"/>
          <p:cNvGrpSpPr/>
          <p:nvPr/>
        </p:nvGrpSpPr>
        <p:grpSpPr>
          <a:xfrm>
            <a:off x="1023699" y="5400087"/>
            <a:ext cx="1185179" cy="947030"/>
            <a:chOff x="1121958" y="5312189"/>
            <a:chExt cx="1215235" cy="1005941"/>
          </a:xfrm>
        </p:grpSpPr>
        <p:pic>
          <p:nvPicPr>
            <p:cNvPr id="52" name="Picture 51"/>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121958" y="5312189"/>
              <a:ext cx="1215235" cy="1005941"/>
            </a:xfrm>
            <a:prstGeom prst="hexagon">
              <a:avLst/>
            </a:prstGeom>
          </p:spPr>
        </p:pic>
        <p:sp>
          <p:nvSpPr>
            <p:cNvPr id="53" name="TextBox 52"/>
            <p:cNvSpPr txBox="1"/>
            <p:nvPr/>
          </p:nvSpPr>
          <p:spPr>
            <a:xfrm flipH="1">
              <a:off x="1175791" y="5593675"/>
              <a:ext cx="1155124" cy="369332"/>
            </a:xfrm>
            <a:prstGeom prst="rect">
              <a:avLst/>
            </a:prstGeom>
            <a:noFill/>
          </p:spPr>
          <p:txBody>
            <a:bodyPr wrap="square" rtlCol="0">
              <a:spAutoFit/>
            </a:bodyPr>
            <a:lstStyle/>
            <a:p>
              <a:pPr algn="ctr"/>
              <a:r>
                <a:rPr lang="en-US" dirty="0">
                  <a:solidFill>
                    <a:schemeClr val="bg2"/>
                  </a:solidFill>
                </a:rPr>
                <a:t>Bellows</a:t>
              </a:r>
            </a:p>
          </p:txBody>
        </p:sp>
      </p:grpSp>
      <p:pic>
        <p:nvPicPr>
          <p:cNvPr id="55" name="Picture 2"/>
          <p:cNvPicPr>
            <a:picLocks noChangeAspect="1" noChangeArrowheads="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1067333" y="307908"/>
            <a:ext cx="1146056" cy="1005840"/>
          </a:xfrm>
          <a:prstGeom prst="hexagon">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4" name="TextBox 33"/>
          <p:cNvSpPr txBox="1"/>
          <p:nvPr/>
        </p:nvSpPr>
        <p:spPr>
          <a:xfrm flipH="1">
            <a:off x="148483" y="1065067"/>
            <a:ext cx="1155124" cy="338554"/>
          </a:xfrm>
          <a:prstGeom prst="rect">
            <a:avLst/>
          </a:prstGeom>
          <a:noFill/>
        </p:spPr>
        <p:txBody>
          <a:bodyPr wrap="square" rtlCol="0">
            <a:spAutoFit/>
          </a:bodyPr>
          <a:lstStyle/>
          <a:p>
            <a:pPr algn="ctr"/>
            <a:r>
              <a:rPr lang="en-US" sz="1600" b="1" dirty="0">
                <a:solidFill>
                  <a:srgbClr val="FFFF00"/>
                </a:solidFill>
              </a:rPr>
              <a:t>Diffraction</a:t>
            </a:r>
          </a:p>
        </p:txBody>
      </p:sp>
      <p:sp>
        <p:nvSpPr>
          <p:cNvPr id="37" name="TextBox 36"/>
          <p:cNvSpPr txBox="1"/>
          <p:nvPr/>
        </p:nvSpPr>
        <p:spPr>
          <a:xfrm flipH="1">
            <a:off x="1023699" y="617439"/>
            <a:ext cx="1155124" cy="338554"/>
          </a:xfrm>
          <a:prstGeom prst="rect">
            <a:avLst/>
          </a:prstGeom>
          <a:noFill/>
        </p:spPr>
        <p:txBody>
          <a:bodyPr wrap="square" rtlCol="0">
            <a:spAutoFit/>
          </a:bodyPr>
          <a:lstStyle/>
          <a:p>
            <a:pPr algn="ctr"/>
            <a:r>
              <a:rPr lang="en-US" sz="1600" dirty="0">
                <a:solidFill>
                  <a:schemeClr val="accent3">
                    <a:lumMod val="20000"/>
                    <a:lumOff val="80000"/>
                  </a:schemeClr>
                </a:solidFill>
              </a:rPr>
              <a:t>Microscopy</a:t>
            </a:r>
          </a:p>
        </p:txBody>
      </p:sp>
      <p:sp>
        <p:nvSpPr>
          <p:cNvPr id="38" name="TextBox 37"/>
          <p:cNvSpPr txBox="1"/>
          <p:nvPr/>
        </p:nvSpPr>
        <p:spPr>
          <a:xfrm flipH="1">
            <a:off x="94312" y="2217836"/>
            <a:ext cx="1253082" cy="276999"/>
          </a:xfrm>
          <a:prstGeom prst="rect">
            <a:avLst/>
          </a:prstGeom>
          <a:noFill/>
        </p:spPr>
        <p:txBody>
          <a:bodyPr wrap="square" rtlCol="0">
            <a:spAutoFit/>
          </a:bodyPr>
          <a:lstStyle/>
          <a:p>
            <a:pPr algn="ctr"/>
            <a:r>
              <a:rPr lang="en-US" sz="1200" dirty="0"/>
              <a:t>Magnetometry</a:t>
            </a:r>
          </a:p>
        </p:txBody>
      </p:sp>
      <p:sp>
        <p:nvSpPr>
          <p:cNvPr id="57" name="TextBox 56"/>
          <p:cNvSpPr txBox="1"/>
          <p:nvPr/>
        </p:nvSpPr>
        <p:spPr>
          <a:xfrm flipH="1">
            <a:off x="1025722" y="1679213"/>
            <a:ext cx="1253082" cy="276999"/>
          </a:xfrm>
          <a:prstGeom prst="rect">
            <a:avLst/>
          </a:prstGeom>
          <a:noFill/>
        </p:spPr>
        <p:txBody>
          <a:bodyPr wrap="square" rtlCol="0">
            <a:spAutoFit/>
          </a:bodyPr>
          <a:lstStyle/>
          <a:p>
            <a:pPr algn="ctr"/>
            <a:r>
              <a:rPr lang="en-US" sz="1200" dirty="0"/>
              <a:t>STEM, PCT</a:t>
            </a:r>
          </a:p>
        </p:txBody>
      </p:sp>
    </p:spTree>
    <p:extLst>
      <p:ext uri="{BB962C8B-B14F-4D97-AF65-F5344CB8AC3E}">
        <p14:creationId xmlns:p14="http://schemas.microsoft.com/office/powerpoint/2010/main" val="5012611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SNOWMASS 2021</a:t>
            </a:r>
          </a:p>
        </p:txBody>
      </p:sp>
      <p:sp>
        <p:nvSpPr>
          <p:cNvPr id="4" name="Footer Placeholder 3"/>
          <p:cNvSpPr>
            <a:spLocks noGrp="1"/>
          </p:cNvSpPr>
          <p:nvPr>
            <p:ph type="ftr" sz="quarter" idx="11"/>
          </p:nvPr>
        </p:nvSpPr>
        <p:spPr/>
        <p:txBody>
          <a:bodyPr/>
          <a:lstStyle/>
          <a:p>
            <a:r>
              <a:rPr lang="en-US"/>
              <a:t>SRF Program in Snowmass Strategy- Paris, May 2022</a:t>
            </a:r>
            <a:endParaRPr lang="en-US" dirty="0"/>
          </a:p>
        </p:txBody>
      </p:sp>
      <p:sp>
        <p:nvSpPr>
          <p:cNvPr id="3" name="Rectangle 2"/>
          <p:cNvSpPr/>
          <p:nvPr/>
        </p:nvSpPr>
        <p:spPr>
          <a:xfrm>
            <a:off x="411892" y="1116467"/>
            <a:ext cx="11845109" cy="3477875"/>
          </a:xfrm>
          <a:prstGeom prst="rect">
            <a:avLst/>
          </a:prstGeom>
        </p:spPr>
        <p:txBody>
          <a:bodyPr wrap="square">
            <a:spAutoFit/>
          </a:bodyPr>
          <a:lstStyle/>
          <a:p>
            <a:r>
              <a:rPr lang="en-US" sz="2000" dirty="0"/>
              <a:t>Snowmass is a particle physics community study</a:t>
            </a:r>
          </a:p>
          <a:p>
            <a:pPr>
              <a:buFont typeface="Wingdings" panose="05000000000000000000" pitchFamily="2" charset="2"/>
              <a:buChar char="q"/>
            </a:pPr>
            <a:r>
              <a:rPr lang="en-US" sz="2000" dirty="0"/>
              <a:t> Sponsored by Division of Particles and Fields of the American Physical Society </a:t>
            </a:r>
          </a:p>
          <a:p>
            <a:pPr>
              <a:buFont typeface="Wingdings" panose="05000000000000000000" pitchFamily="2" charset="2"/>
              <a:buChar char="q"/>
            </a:pPr>
            <a:r>
              <a:rPr lang="en-US" sz="2000" dirty="0"/>
              <a:t> Define the most important questions in the field of particle physics and identify promising opportunities to address them.</a:t>
            </a:r>
          </a:p>
          <a:p>
            <a:pPr>
              <a:buFont typeface="Wingdings" panose="05000000000000000000" pitchFamily="2" charset="2"/>
              <a:buChar char="q"/>
            </a:pPr>
            <a:r>
              <a:rPr lang="en-US" sz="2000" dirty="0"/>
              <a:t> Assess the future of elementary particle physics, to explore the limits of our technological capabilities, and to consider the nature of future major facilities for particle physics in the US.</a:t>
            </a:r>
          </a:p>
          <a:p>
            <a:pPr algn="ctr"/>
            <a:r>
              <a:rPr lang="en-US" sz="2000" dirty="0">
                <a:solidFill>
                  <a:srgbClr val="C00000"/>
                </a:solidFill>
              </a:rPr>
              <a:t>https://www.snowmass21.org/</a:t>
            </a:r>
          </a:p>
          <a:p>
            <a:pPr>
              <a:buFont typeface="Wingdings" panose="05000000000000000000" pitchFamily="2" charset="2"/>
              <a:buChar char="q"/>
            </a:pPr>
            <a:r>
              <a:rPr lang="en-US" sz="2000" dirty="0"/>
              <a:t>  Provides input to P5 (Particle Physics Project Prioritization Panel) that develops a strategy for the US HEP program</a:t>
            </a:r>
          </a:p>
          <a:p>
            <a:pPr>
              <a:buFont typeface="Wingdings" panose="05000000000000000000" pitchFamily="2" charset="2"/>
              <a:buChar char="q"/>
            </a:pPr>
            <a:r>
              <a:rPr lang="en-US" sz="2000" dirty="0"/>
              <a:t>Planning for 2025-2035 with a view toward 2050 </a:t>
            </a:r>
          </a:p>
          <a:p>
            <a:endParaRPr lang="en-US" sz="2000" dirty="0"/>
          </a:p>
        </p:txBody>
      </p:sp>
      <p:pic>
        <p:nvPicPr>
          <p:cNvPr id="12" name="Picture 11"/>
          <p:cNvPicPr>
            <a:picLocks noChangeAspect="1"/>
          </p:cNvPicPr>
          <p:nvPr/>
        </p:nvPicPr>
        <p:blipFill>
          <a:blip r:embed="rId2"/>
          <a:srcRect/>
          <a:stretch/>
        </p:blipFill>
        <p:spPr>
          <a:xfrm>
            <a:off x="9203103" y="118573"/>
            <a:ext cx="2494626" cy="1578873"/>
          </a:xfrm>
          <a:prstGeom prst="rect">
            <a:avLst/>
          </a:prstGeom>
        </p:spPr>
      </p:pic>
      <p:sp>
        <p:nvSpPr>
          <p:cNvPr id="14" name="TextBox 13">
            <a:extLst>
              <a:ext uri="{FF2B5EF4-FFF2-40B4-BE49-F238E27FC236}">
                <a16:creationId xmlns:a16="http://schemas.microsoft.com/office/drawing/2014/main" id="{1F785304-5603-6C1D-160E-99B32B12CD34}"/>
              </a:ext>
            </a:extLst>
          </p:cNvPr>
          <p:cNvSpPr txBox="1"/>
          <p:nvPr/>
        </p:nvSpPr>
        <p:spPr>
          <a:xfrm>
            <a:off x="468486" y="4808071"/>
            <a:ext cx="11431021" cy="1477328"/>
          </a:xfrm>
          <a:prstGeom prst="rect">
            <a:avLst/>
          </a:prstGeom>
          <a:noFill/>
        </p:spPr>
        <p:txBody>
          <a:bodyPr wrap="square">
            <a:spAutoFit/>
          </a:bodyPr>
          <a:lstStyle/>
          <a:p>
            <a:r>
              <a:rPr lang="en-US" dirty="0"/>
              <a:t>The Start of the Snowmass Process</a:t>
            </a:r>
          </a:p>
          <a:p>
            <a:r>
              <a:rPr lang="en-US" i="1" dirty="0"/>
              <a:t>1</a:t>
            </a:r>
            <a:r>
              <a:rPr lang="en-US" i="1" baseline="30000" dirty="0"/>
              <a:t>st</a:t>
            </a:r>
            <a:r>
              <a:rPr lang="en-US" i="1" dirty="0"/>
              <a:t> exercise in 1982 at Snowmass, Colorado provided a model for the community summer studies open to all active particle physicists in the United States, joined by representatives of the European physics community, the DOE, and the NSF. </a:t>
            </a:r>
          </a:p>
          <a:p>
            <a:r>
              <a:rPr lang="en-US" dirty="0"/>
              <a:t>Followed by 1990, 2001, 2013, …</a:t>
            </a:r>
          </a:p>
        </p:txBody>
      </p:sp>
    </p:spTree>
    <p:extLst>
      <p:ext uri="{BB962C8B-B14F-4D97-AF65-F5344CB8AC3E}">
        <p14:creationId xmlns:p14="http://schemas.microsoft.com/office/powerpoint/2010/main" val="28394770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701040"/>
          </a:xfrm>
        </p:spPr>
        <p:txBody>
          <a:bodyPr>
            <a:normAutofit/>
          </a:bodyPr>
          <a:lstStyle/>
          <a:p>
            <a:pPr algn="l"/>
            <a:r>
              <a:rPr lang="en-US" sz="2400" b="1" dirty="0">
                <a:latin typeface="Arial" panose="020B0604020202020204" pitchFamily="34" charset="0"/>
              </a:rPr>
              <a:t>SRFTF Development</a:t>
            </a:r>
          </a:p>
        </p:txBody>
      </p:sp>
      <p:sp>
        <p:nvSpPr>
          <p:cNvPr id="12" name="TextBox 11"/>
          <p:cNvSpPr txBox="1"/>
          <p:nvPr/>
        </p:nvSpPr>
        <p:spPr>
          <a:xfrm>
            <a:off x="102285" y="5143164"/>
            <a:ext cx="8481276" cy="1015663"/>
          </a:xfrm>
          <a:prstGeom prst="rect">
            <a:avLst/>
          </a:prstGeom>
          <a:solidFill>
            <a:schemeClr val="tx1">
              <a:lumMod val="50000"/>
              <a:lumOff val="50000"/>
            </a:schemeClr>
          </a:solidFill>
        </p:spPr>
        <p:txBody>
          <a:bodyPr wrap="square" rtlCol="0">
            <a:spAutoFit/>
          </a:bodyPr>
          <a:lstStyle/>
          <a:p>
            <a:pPr algn="ctr"/>
            <a:r>
              <a:rPr lang="en-US" sz="1400" dirty="0">
                <a:solidFill>
                  <a:schemeClr val="bg1"/>
                </a:solidFill>
              </a:rPr>
              <a:t>A.- M. Valente-Feliciano, C. Antoine, S. Anlage, G. </a:t>
            </a:r>
            <a:r>
              <a:rPr lang="en-US" sz="1400" dirty="0" err="1">
                <a:solidFill>
                  <a:schemeClr val="bg1"/>
                </a:solidFill>
              </a:rPr>
              <a:t>Ciovati</a:t>
            </a:r>
            <a:r>
              <a:rPr lang="en-US" sz="1400" dirty="0">
                <a:solidFill>
                  <a:schemeClr val="bg1"/>
                </a:solidFill>
              </a:rPr>
              <a:t>, J. </a:t>
            </a:r>
            <a:r>
              <a:rPr lang="en-US" sz="1400" dirty="0" err="1">
                <a:solidFill>
                  <a:schemeClr val="bg1"/>
                </a:solidFill>
              </a:rPr>
              <a:t>Delayen</a:t>
            </a:r>
            <a:r>
              <a:rPr lang="en-US" sz="1400" dirty="0">
                <a:solidFill>
                  <a:schemeClr val="bg1"/>
                </a:solidFill>
              </a:rPr>
              <a:t>, et al. </a:t>
            </a:r>
          </a:p>
          <a:p>
            <a:pPr algn="ctr"/>
            <a:r>
              <a:rPr lang="en-US" sz="1600" dirty="0">
                <a:solidFill>
                  <a:srgbClr val="FF0000"/>
                </a:solidFill>
              </a:rPr>
              <a:t>”Next-Generation Superconducting RF Technology </a:t>
            </a:r>
            <a:r>
              <a:rPr lang="en-US" sz="1000" dirty="0">
                <a:solidFill>
                  <a:srgbClr val="FF0000"/>
                </a:solidFill>
              </a:rPr>
              <a:t>based</a:t>
            </a:r>
            <a:r>
              <a:rPr lang="en-US" sz="1600" dirty="0">
                <a:solidFill>
                  <a:srgbClr val="FF0000"/>
                </a:solidFill>
              </a:rPr>
              <a:t> on Advanced Thin Film Technologies and Innovative Materials for Accelerator Enhanced Performance and Energy Reach”</a:t>
            </a:r>
          </a:p>
          <a:p>
            <a:pPr algn="ctr"/>
            <a:r>
              <a:rPr lang="en-US" sz="1400" dirty="0"/>
              <a:t>https://arxiv.org/pdf/arXiv:2204.02536</a:t>
            </a:r>
          </a:p>
        </p:txBody>
      </p:sp>
      <p:sp>
        <p:nvSpPr>
          <p:cNvPr id="14" name="TextBox 13"/>
          <p:cNvSpPr txBox="1"/>
          <p:nvPr/>
        </p:nvSpPr>
        <p:spPr>
          <a:xfrm>
            <a:off x="9844852" y="377343"/>
            <a:ext cx="2220864" cy="276999"/>
          </a:xfrm>
          <a:prstGeom prst="rect">
            <a:avLst/>
          </a:prstGeom>
          <a:noFill/>
        </p:spPr>
        <p:txBody>
          <a:bodyPr wrap="none" rtlCol="0">
            <a:spAutoFit/>
          </a:bodyPr>
          <a:lstStyle/>
          <a:p>
            <a:r>
              <a:rPr lang="en-US" sz="1200" dirty="0"/>
              <a:t>F. </a:t>
            </a:r>
            <a:r>
              <a:rPr lang="en-US" sz="1200" dirty="0" err="1"/>
              <a:t>Marhauser</a:t>
            </a:r>
            <a:r>
              <a:rPr lang="en-US" sz="1200" dirty="0"/>
              <a:t>, R. A. </a:t>
            </a:r>
            <a:r>
              <a:rPr lang="en-US" sz="1200" dirty="0" err="1"/>
              <a:t>Rimmer</a:t>
            </a:r>
            <a:r>
              <a:rPr lang="en-US" sz="1200" dirty="0"/>
              <a:t> et al.</a:t>
            </a:r>
          </a:p>
        </p:txBody>
      </p:sp>
      <p:pic>
        <p:nvPicPr>
          <p:cNvPr id="3" name="Picture 2">
            <a:extLst>
              <a:ext uri="{FF2B5EF4-FFF2-40B4-BE49-F238E27FC236}">
                <a16:creationId xmlns:a16="http://schemas.microsoft.com/office/drawing/2014/main" id="{482A9E11-6A45-8E7C-A061-5F66E80553DF}"/>
              </a:ext>
            </a:extLst>
          </p:cNvPr>
          <p:cNvPicPr>
            <a:picLocks noChangeAspect="1"/>
          </p:cNvPicPr>
          <p:nvPr/>
        </p:nvPicPr>
        <p:blipFill>
          <a:blip r:embed="rId3"/>
          <a:stretch>
            <a:fillRect/>
          </a:stretch>
        </p:blipFill>
        <p:spPr>
          <a:xfrm>
            <a:off x="102285" y="864474"/>
            <a:ext cx="7517715" cy="4193626"/>
          </a:xfrm>
          <a:prstGeom prst="rect">
            <a:avLst/>
          </a:prstGeom>
        </p:spPr>
      </p:pic>
      <p:sp>
        <p:nvSpPr>
          <p:cNvPr id="8" name="Content Placeholder 2">
            <a:extLst>
              <a:ext uri="{FF2B5EF4-FFF2-40B4-BE49-F238E27FC236}">
                <a16:creationId xmlns:a16="http://schemas.microsoft.com/office/drawing/2014/main" id="{60AEFBAB-CD2A-4FC6-E20C-503917A5244F}"/>
              </a:ext>
            </a:extLst>
          </p:cNvPr>
          <p:cNvSpPr>
            <a:spLocks noGrp="1"/>
          </p:cNvSpPr>
          <p:nvPr>
            <p:ph idx="1"/>
          </p:nvPr>
        </p:nvSpPr>
        <p:spPr>
          <a:xfrm>
            <a:off x="7620000" y="862197"/>
            <a:ext cx="4642361" cy="5381694"/>
          </a:xfrm>
        </p:spPr>
        <p:txBody>
          <a:bodyPr>
            <a:normAutofit/>
          </a:bodyPr>
          <a:lstStyle/>
          <a:p>
            <a:pPr>
              <a:buClr>
                <a:srgbClr val="D62406"/>
              </a:buClr>
              <a:buFont typeface="Courier New" panose="02070309020205020404" pitchFamily="49" charset="0"/>
              <a:buChar char="o"/>
            </a:pPr>
            <a:r>
              <a:rPr lang="en-US" sz="1400" dirty="0"/>
              <a:t>SRF thin film technology based on advanced coating techniques offers many opportunities to fully engineer SRF surfaces :</a:t>
            </a:r>
          </a:p>
          <a:p>
            <a:pPr lvl="1">
              <a:buClr>
                <a:srgbClr val="D62406"/>
              </a:buClr>
              <a:buFont typeface="Wingdings" panose="05000000000000000000" pitchFamily="2" charset="2"/>
              <a:buChar char="Ø"/>
            </a:pPr>
            <a:r>
              <a:rPr lang="en-US" sz="1400" i="1" dirty="0"/>
              <a:t> Deliberate creation of the most favorable interface or functional interlayer</a:t>
            </a:r>
          </a:p>
          <a:p>
            <a:pPr lvl="1">
              <a:buClr>
                <a:srgbClr val="D62406"/>
              </a:buClr>
              <a:buFont typeface="Wingdings" panose="05000000000000000000" pitchFamily="2" charset="2"/>
              <a:buChar char="Ø"/>
            </a:pPr>
            <a:r>
              <a:rPr lang="en-US" sz="1400" i="1" dirty="0"/>
              <a:t>Tailoring of the most favorable film(s) structure</a:t>
            </a:r>
          </a:p>
          <a:p>
            <a:pPr lvl="1">
              <a:buClr>
                <a:srgbClr val="D62406"/>
              </a:buClr>
              <a:buFont typeface="Wingdings" panose="05000000000000000000" pitchFamily="2" charset="2"/>
              <a:buChar char="Ø"/>
            </a:pPr>
            <a:r>
              <a:rPr lang="en-US" sz="1400" i="1" dirty="0"/>
              <a:t>Properties enhancement with doping/infusion</a:t>
            </a:r>
          </a:p>
          <a:p>
            <a:pPr lvl="1">
              <a:buClr>
                <a:srgbClr val="D62406"/>
              </a:buClr>
              <a:buFont typeface="Wingdings" panose="05000000000000000000" pitchFamily="2" charset="2"/>
              <a:buChar char="Ø"/>
            </a:pPr>
            <a:r>
              <a:rPr lang="en-US" sz="1400" i="1" dirty="0"/>
              <a:t>Control </a:t>
            </a:r>
            <a:r>
              <a:rPr lang="en-US" sz="1200" i="1" dirty="0"/>
              <a:t>over</a:t>
            </a:r>
            <a:r>
              <a:rPr lang="en-US" sz="1400" i="1" dirty="0"/>
              <a:t> the final SRF surface with dry oxidation or cap layer protection. </a:t>
            </a:r>
            <a:endParaRPr lang="en-US" sz="1400" dirty="0"/>
          </a:p>
          <a:p>
            <a:pPr>
              <a:buClr>
                <a:srgbClr val="D62406"/>
              </a:buClr>
              <a:buFont typeface="Courier New" panose="02070309020205020404" pitchFamily="49" charset="0"/>
              <a:buChar char="o"/>
            </a:pPr>
            <a:r>
              <a:rPr lang="en-US" sz="1400" dirty="0"/>
              <a:t>Bulk-like performance Nb films, alternative material films and SIS multilayer structures open the possibility of major system simplifications and enhanced performance. </a:t>
            </a:r>
          </a:p>
          <a:p>
            <a:pPr>
              <a:buClr>
                <a:srgbClr val="D62406"/>
              </a:buClr>
              <a:buFont typeface="Courier New" panose="02070309020205020404" pitchFamily="49" charset="0"/>
              <a:buChar char="o"/>
            </a:pPr>
            <a:r>
              <a:rPr lang="en-US" sz="1400" dirty="0"/>
              <a:t>Developments transformative not only for future high energy physics machines but will also bring forth the opportunity to upgrade existing machines to higher performance in achievable energies and cryogenic &amp; power consumption, within the same footprint.</a:t>
            </a:r>
          </a:p>
          <a:p>
            <a:pPr>
              <a:buClr>
                <a:srgbClr val="D62406"/>
              </a:buClr>
              <a:buFont typeface="Courier New" panose="02070309020205020404" pitchFamily="49" charset="0"/>
              <a:buChar char="o"/>
            </a:pPr>
            <a:r>
              <a:rPr lang="en-US" sz="1400" dirty="0"/>
              <a:t>Active community in the US and Internationally</a:t>
            </a:r>
          </a:p>
        </p:txBody>
      </p:sp>
    </p:spTree>
    <p:extLst>
      <p:ext uri="{BB962C8B-B14F-4D97-AF65-F5344CB8AC3E}">
        <p14:creationId xmlns:p14="http://schemas.microsoft.com/office/powerpoint/2010/main" val="22291471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C5B3BB-9E3C-FB1D-870A-607DA06F9C45}"/>
              </a:ext>
            </a:extLst>
          </p:cNvPr>
          <p:cNvSpPr>
            <a:spLocks noGrp="1"/>
          </p:cNvSpPr>
          <p:nvPr>
            <p:ph type="title"/>
          </p:nvPr>
        </p:nvSpPr>
        <p:spPr/>
        <p:txBody>
          <a:bodyPr/>
          <a:lstStyle/>
          <a:p>
            <a:r>
              <a:rPr lang="en-US" dirty="0"/>
              <a:t>Machine Developments Based on Advanced SRF Systems</a:t>
            </a:r>
          </a:p>
        </p:txBody>
      </p:sp>
      <p:sp>
        <p:nvSpPr>
          <p:cNvPr id="4" name="Footer Placeholder 3">
            <a:extLst>
              <a:ext uri="{FF2B5EF4-FFF2-40B4-BE49-F238E27FC236}">
                <a16:creationId xmlns:a16="http://schemas.microsoft.com/office/drawing/2014/main" id="{A98A544B-5265-9990-F65E-3A9BC662A34B}"/>
              </a:ext>
            </a:extLst>
          </p:cNvPr>
          <p:cNvSpPr>
            <a:spLocks noGrp="1"/>
          </p:cNvSpPr>
          <p:nvPr>
            <p:ph type="ftr" sz="quarter" idx="11"/>
          </p:nvPr>
        </p:nvSpPr>
        <p:spPr/>
        <p:txBody>
          <a:bodyPr/>
          <a:lstStyle/>
          <a:p>
            <a:r>
              <a:rPr lang="nl-NL"/>
              <a:t>SRF Program in Snowmass Strategy- Paris, May 2022</a:t>
            </a:r>
            <a:endParaRPr lang="en-US" dirty="0"/>
          </a:p>
        </p:txBody>
      </p:sp>
      <p:sp>
        <p:nvSpPr>
          <p:cNvPr id="6" name="TextBox 5">
            <a:extLst>
              <a:ext uri="{FF2B5EF4-FFF2-40B4-BE49-F238E27FC236}">
                <a16:creationId xmlns:a16="http://schemas.microsoft.com/office/drawing/2014/main" id="{90796236-7A2F-2E63-959C-40BE812B6BF7}"/>
              </a:ext>
            </a:extLst>
          </p:cNvPr>
          <p:cNvSpPr txBox="1"/>
          <p:nvPr/>
        </p:nvSpPr>
        <p:spPr>
          <a:xfrm>
            <a:off x="0" y="349898"/>
            <a:ext cx="6120244" cy="1077218"/>
          </a:xfrm>
          <a:prstGeom prst="rect">
            <a:avLst/>
          </a:prstGeom>
          <a:noFill/>
        </p:spPr>
        <p:txBody>
          <a:bodyPr wrap="square">
            <a:spAutoFit/>
          </a:bodyPr>
          <a:lstStyle/>
          <a:p>
            <a:pPr algn="l"/>
            <a:endParaRPr lang="en-US" sz="3200" b="0" i="0" u="none" strike="noStrike" baseline="0" dirty="0">
              <a:solidFill>
                <a:srgbClr val="000000"/>
              </a:solidFill>
              <a:latin typeface="Times New Roman" panose="02020603050405020304" pitchFamily="18" charset="0"/>
            </a:endParaRPr>
          </a:p>
          <a:p>
            <a:r>
              <a:rPr lang="en-US" sz="3200" b="0" i="0" u="none" strike="noStrike" baseline="0" dirty="0">
                <a:solidFill>
                  <a:srgbClr val="000000"/>
                </a:solidFill>
                <a:latin typeface="Times New Roman" panose="02020603050405020304" pitchFamily="18" charset="0"/>
              </a:rPr>
              <a:t> </a:t>
            </a:r>
            <a:r>
              <a:rPr lang="en-US" sz="1800" b="0" i="0" u="none" strike="noStrike" baseline="0" dirty="0">
                <a:solidFill>
                  <a:srgbClr val="000000"/>
                </a:solidFill>
                <a:latin typeface="Times New Roman" panose="02020603050405020304" pitchFamily="18" charset="0"/>
              </a:rPr>
              <a:t>incorporate recent improvements in SRF technology </a:t>
            </a:r>
            <a:endParaRPr lang="en-US" dirty="0"/>
          </a:p>
        </p:txBody>
      </p:sp>
      <p:sp>
        <p:nvSpPr>
          <p:cNvPr id="11" name="TextBox 10">
            <a:extLst>
              <a:ext uri="{FF2B5EF4-FFF2-40B4-BE49-F238E27FC236}">
                <a16:creationId xmlns:a16="http://schemas.microsoft.com/office/drawing/2014/main" id="{8C9E77A8-C1A0-8DAC-37D8-0D10D37BE871}"/>
              </a:ext>
            </a:extLst>
          </p:cNvPr>
          <p:cNvSpPr txBox="1"/>
          <p:nvPr/>
        </p:nvSpPr>
        <p:spPr>
          <a:xfrm>
            <a:off x="5447723" y="5271029"/>
            <a:ext cx="6422089" cy="954107"/>
          </a:xfrm>
          <a:prstGeom prst="rect">
            <a:avLst/>
          </a:prstGeom>
          <a:solidFill>
            <a:schemeClr val="tx1">
              <a:lumMod val="50000"/>
              <a:lumOff val="50000"/>
            </a:schemeClr>
          </a:solidFill>
        </p:spPr>
        <p:txBody>
          <a:bodyPr wrap="square">
            <a:spAutoFit/>
          </a:bodyPr>
          <a:lstStyle/>
          <a:p>
            <a:pPr algn="ctr"/>
            <a:r>
              <a:rPr lang="en-US" sz="1400" dirty="0">
                <a:solidFill>
                  <a:schemeClr val="bg1"/>
                </a:solidFill>
              </a:rPr>
              <a:t>Alexander </a:t>
            </a:r>
            <a:r>
              <a:rPr lang="en-US" sz="1400" dirty="0" err="1">
                <a:solidFill>
                  <a:schemeClr val="bg1"/>
                </a:solidFill>
              </a:rPr>
              <a:t>Scheinker</a:t>
            </a:r>
            <a:r>
              <a:rPr lang="en-US" sz="1400" dirty="0">
                <a:solidFill>
                  <a:schemeClr val="bg1"/>
                </a:solidFill>
              </a:rPr>
              <a:t>, Spencer Gessner</a:t>
            </a:r>
          </a:p>
          <a:p>
            <a:pPr algn="ctr"/>
            <a:r>
              <a:rPr lang="en-US" sz="1400" dirty="0">
                <a:solidFill>
                  <a:srgbClr val="FF0000"/>
                </a:solidFill>
              </a:rPr>
              <a:t> ”Adaptive Machine Learning for Time-Varying Systems: Towards 6D Phase Space Diagnostics of Short Intense Charged Particle Beams”</a:t>
            </a:r>
          </a:p>
          <a:p>
            <a:pPr algn="ctr"/>
            <a:r>
              <a:rPr lang="en-US" sz="1400" dirty="0"/>
              <a:t>https://arxiv.org/pdf/2203.04391 (also under CompF03)</a:t>
            </a:r>
          </a:p>
        </p:txBody>
      </p:sp>
      <p:sp>
        <p:nvSpPr>
          <p:cNvPr id="15" name="TextBox 14">
            <a:extLst>
              <a:ext uri="{FF2B5EF4-FFF2-40B4-BE49-F238E27FC236}">
                <a16:creationId xmlns:a16="http://schemas.microsoft.com/office/drawing/2014/main" id="{C21B4C96-F4F8-4C5C-61B8-A5423C54563E}"/>
              </a:ext>
            </a:extLst>
          </p:cNvPr>
          <p:cNvSpPr txBox="1"/>
          <p:nvPr/>
        </p:nvSpPr>
        <p:spPr>
          <a:xfrm>
            <a:off x="305630" y="1716670"/>
            <a:ext cx="4687596" cy="4247317"/>
          </a:xfrm>
          <a:prstGeom prst="rect">
            <a:avLst/>
          </a:prstGeom>
          <a:noFill/>
        </p:spPr>
        <p:txBody>
          <a:bodyPr wrap="square">
            <a:spAutoFit/>
          </a:bodyPr>
          <a:lstStyle/>
          <a:p>
            <a:pPr marL="285750" indent="-285750">
              <a:buFont typeface="Wingdings" panose="05000000000000000000" pitchFamily="2" charset="2"/>
              <a:buChar char="q"/>
            </a:pPr>
            <a:r>
              <a:rPr lang="en-US" sz="1800" b="0" i="0" u="none" strike="noStrike" baseline="0" dirty="0">
                <a:solidFill>
                  <a:srgbClr val="000000"/>
                </a:solidFill>
              </a:rPr>
              <a:t>650 MHz: higher Q (&gt;6×10</a:t>
            </a:r>
            <a:r>
              <a:rPr lang="en-US" b="0" i="0" u="none" strike="noStrike" baseline="30000" dirty="0">
                <a:solidFill>
                  <a:srgbClr val="000000"/>
                </a:solidFill>
              </a:rPr>
              <a:t>10</a:t>
            </a:r>
            <a:r>
              <a:rPr lang="en-US" sz="1800" b="0" i="0" u="none" strike="noStrike" baseline="0" dirty="0">
                <a:solidFill>
                  <a:srgbClr val="000000"/>
                </a:solidFill>
              </a:rPr>
              <a:t>) at 2 K and 20.9 MV/m – using nitrogen doping recipe improvement. </a:t>
            </a:r>
          </a:p>
          <a:p>
            <a:pPr marL="285750" indent="-285750">
              <a:buFont typeface="Wingdings" panose="05000000000000000000" pitchFamily="2" charset="2"/>
              <a:buChar char="q"/>
            </a:pPr>
            <a:r>
              <a:rPr lang="en-US" sz="1800" b="0" i="0" u="none" strike="noStrike" baseline="0" dirty="0">
                <a:solidFill>
                  <a:srgbClr val="000000"/>
                </a:solidFill>
              </a:rPr>
              <a:t>1300 MHz: high Q (&gt;2×10</a:t>
            </a:r>
            <a:r>
              <a:rPr lang="en-US" b="0" i="0" u="none" strike="noStrike" baseline="30000" dirty="0">
                <a:solidFill>
                  <a:srgbClr val="000000"/>
                </a:solidFill>
              </a:rPr>
              <a:t>10</a:t>
            </a:r>
            <a:r>
              <a:rPr lang="en-US" sz="1800" b="0" i="0" u="none" strike="noStrike" baseline="0" dirty="0">
                <a:solidFill>
                  <a:srgbClr val="000000"/>
                </a:solidFill>
              </a:rPr>
              <a:t>) at 2 K and higher gradient of &gt;33.7 MV/m – using a new 2-step low temperature bake or some other recipe. </a:t>
            </a:r>
          </a:p>
          <a:p>
            <a:pPr marL="285750" indent="-285750">
              <a:buFont typeface="Wingdings" panose="05000000000000000000" pitchFamily="2" charset="2"/>
              <a:buChar char="q"/>
            </a:pPr>
            <a:r>
              <a:rPr lang="en-US" sz="1800" b="0" i="0" u="none" strike="noStrike" baseline="0" dirty="0">
                <a:solidFill>
                  <a:srgbClr val="000000"/>
                </a:solidFill>
              </a:rPr>
              <a:t>Resonance control R&amp;D for microphonics suppression (CW) and Lorentz Force Detuning (LFD) compensation (pulsed). </a:t>
            </a:r>
          </a:p>
          <a:p>
            <a:pPr marL="285750" indent="-285750">
              <a:buFont typeface="Wingdings" panose="05000000000000000000" pitchFamily="2" charset="2"/>
              <a:buChar char="q"/>
            </a:pPr>
            <a:r>
              <a:rPr lang="en-US" sz="1800" b="0" i="0" u="none" strike="noStrike" baseline="0" dirty="0">
                <a:solidFill>
                  <a:srgbClr val="000000"/>
                </a:solidFill>
              </a:rPr>
              <a:t>Ferroelectric tuner for both resonance control and coupling adjustment – will improve efficiency of the SRF systems. </a:t>
            </a:r>
          </a:p>
          <a:p>
            <a:pPr marL="285750" indent="-285750">
              <a:buFont typeface="Wingdings" panose="05000000000000000000" pitchFamily="2" charset="2"/>
              <a:buChar char="q"/>
            </a:pPr>
            <a:r>
              <a:rPr lang="en-US" sz="1800" b="0" i="0" u="none" strike="noStrike" baseline="0" dirty="0">
                <a:solidFill>
                  <a:srgbClr val="000000"/>
                </a:solidFill>
              </a:rPr>
              <a:t>Robotic assembly of the SRF cavity strings in clean rooms – essential for achieving high gradients. </a:t>
            </a:r>
          </a:p>
        </p:txBody>
      </p:sp>
      <p:sp>
        <p:nvSpPr>
          <p:cNvPr id="20" name="TextBox 19">
            <a:extLst>
              <a:ext uri="{FF2B5EF4-FFF2-40B4-BE49-F238E27FC236}">
                <a16:creationId xmlns:a16="http://schemas.microsoft.com/office/drawing/2014/main" id="{73E46080-4F51-6F85-A0A3-217D9129F72F}"/>
              </a:ext>
            </a:extLst>
          </p:cNvPr>
          <p:cNvSpPr txBox="1"/>
          <p:nvPr/>
        </p:nvSpPr>
        <p:spPr>
          <a:xfrm>
            <a:off x="5374188" y="903173"/>
            <a:ext cx="6569160" cy="1077218"/>
          </a:xfrm>
          <a:prstGeom prst="rect">
            <a:avLst/>
          </a:prstGeom>
          <a:solidFill>
            <a:schemeClr val="tx1">
              <a:lumMod val="50000"/>
              <a:lumOff val="50000"/>
            </a:schemeClr>
          </a:solidFill>
        </p:spPr>
        <p:txBody>
          <a:bodyPr wrap="square">
            <a:spAutoFit/>
          </a:bodyPr>
          <a:lstStyle/>
          <a:p>
            <a:pPr algn="ctr"/>
            <a:r>
              <a:rPr lang="en-US" sz="1600" dirty="0">
                <a:solidFill>
                  <a:schemeClr val="bg1"/>
                </a:solidFill>
              </a:rPr>
              <a:t> S. </a:t>
            </a:r>
            <a:r>
              <a:rPr lang="en-US" sz="1600" dirty="0" err="1">
                <a:solidFill>
                  <a:schemeClr val="bg1"/>
                </a:solidFill>
              </a:rPr>
              <a:t>Belomestnykh</a:t>
            </a:r>
            <a:r>
              <a:rPr lang="en-US" sz="1600" dirty="0">
                <a:solidFill>
                  <a:schemeClr val="bg1"/>
                </a:solidFill>
              </a:rPr>
              <a:t>, M. </a:t>
            </a:r>
            <a:r>
              <a:rPr lang="en-US" sz="1600" dirty="0" err="1">
                <a:solidFill>
                  <a:schemeClr val="bg1"/>
                </a:solidFill>
              </a:rPr>
              <a:t>Checchin</a:t>
            </a:r>
            <a:r>
              <a:rPr lang="en-US" sz="1600" dirty="0">
                <a:solidFill>
                  <a:schemeClr val="bg1"/>
                </a:solidFill>
              </a:rPr>
              <a:t>, D. Johnson, D. </a:t>
            </a:r>
            <a:r>
              <a:rPr lang="en-US" sz="1600" dirty="0" err="1">
                <a:solidFill>
                  <a:schemeClr val="bg1"/>
                </a:solidFill>
              </a:rPr>
              <a:t>Neuffer</a:t>
            </a:r>
            <a:r>
              <a:rPr lang="en-US" sz="1600" dirty="0">
                <a:solidFill>
                  <a:schemeClr val="bg1"/>
                </a:solidFill>
              </a:rPr>
              <a:t>, S. Posen, E. </a:t>
            </a:r>
            <a:r>
              <a:rPr lang="en-US" sz="1600" dirty="0" err="1">
                <a:solidFill>
                  <a:schemeClr val="bg1"/>
                </a:solidFill>
              </a:rPr>
              <a:t>Pozdeyev</a:t>
            </a:r>
            <a:r>
              <a:rPr lang="en-US" sz="1600" dirty="0">
                <a:solidFill>
                  <a:schemeClr val="bg1"/>
                </a:solidFill>
              </a:rPr>
              <a:t>, V. </a:t>
            </a:r>
            <a:r>
              <a:rPr lang="en-US" sz="1600" dirty="0" err="1">
                <a:solidFill>
                  <a:schemeClr val="bg1"/>
                </a:solidFill>
              </a:rPr>
              <a:t>Pronskikh</a:t>
            </a:r>
            <a:r>
              <a:rPr lang="en-US" sz="1600" dirty="0">
                <a:solidFill>
                  <a:schemeClr val="bg1"/>
                </a:solidFill>
              </a:rPr>
              <a:t>, N. </a:t>
            </a:r>
            <a:r>
              <a:rPr lang="en-US" sz="1600" dirty="0" err="1">
                <a:solidFill>
                  <a:schemeClr val="bg1"/>
                </a:solidFill>
              </a:rPr>
              <a:t>Solyak</a:t>
            </a:r>
            <a:r>
              <a:rPr lang="en-US" sz="1600" dirty="0">
                <a:solidFill>
                  <a:schemeClr val="bg1"/>
                </a:solidFill>
              </a:rPr>
              <a:t>, V. Yakovlev.</a:t>
            </a:r>
            <a:r>
              <a:rPr lang="en-US" sz="1600" dirty="0"/>
              <a:t> </a:t>
            </a:r>
          </a:p>
          <a:p>
            <a:pPr algn="ctr"/>
            <a:r>
              <a:rPr lang="en-US" sz="1600" dirty="0">
                <a:solidFill>
                  <a:srgbClr val="FF0000"/>
                </a:solidFill>
              </a:rPr>
              <a:t>”An 8 GeV Linac as the Booster Replacement in the Fermilab Power Upgrade</a:t>
            </a:r>
            <a:r>
              <a:rPr lang="en-US" sz="1600" dirty="0"/>
              <a:t> </a:t>
            </a:r>
          </a:p>
          <a:p>
            <a:pPr algn="ctr"/>
            <a:r>
              <a:rPr lang="en-US" sz="1600" dirty="0"/>
              <a:t>https://arxiv.org/pdf/2203.05052 (also under NF09)</a:t>
            </a:r>
          </a:p>
        </p:txBody>
      </p:sp>
      <p:sp>
        <p:nvSpPr>
          <p:cNvPr id="21" name="TextBox 20">
            <a:extLst>
              <a:ext uri="{FF2B5EF4-FFF2-40B4-BE49-F238E27FC236}">
                <a16:creationId xmlns:a16="http://schemas.microsoft.com/office/drawing/2014/main" id="{4C31C76F-0E52-5929-FA84-5DBCACECFDFB}"/>
              </a:ext>
            </a:extLst>
          </p:cNvPr>
          <p:cNvSpPr txBox="1"/>
          <p:nvPr/>
        </p:nvSpPr>
        <p:spPr>
          <a:xfrm>
            <a:off x="5374188" y="2215870"/>
            <a:ext cx="6569160" cy="1077218"/>
          </a:xfrm>
          <a:prstGeom prst="rect">
            <a:avLst/>
          </a:prstGeom>
          <a:solidFill>
            <a:schemeClr val="tx1">
              <a:lumMod val="50000"/>
              <a:lumOff val="50000"/>
            </a:schemeClr>
          </a:solidFill>
        </p:spPr>
        <p:txBody>
          <a:bodyPr wrap="square">
            <a:spAutoFit/>
          </a:bodyPr>
          <a:lstStyle/>
          <a:p>
            <a:pPr algn="ctr"/>
            <a:r>
              <a:rPr lang="en-US" sz="1600" u="sng" dirty="0">
                <a:solidFill>
                  <a:schemeClr val="bg1"/>
                </a:solidFill>
              </a:rPr>
              <a:t> </a:t>
            </a:r>
            <a:r>
              <a:rPr lang="en-US" sz="1600" u="sng" dirty="0">
                <a:solidFill>
                  <a:schemeClr val="bg1"/>
                </a:solidFill>
                <a:hlinkClick r:id="rId2">
                  <a:extLst>
                    <a:ext uri="{A12FA001-AC4F-418D-AE19-62706E023703}">
                      <ahyp:hlinkClr xmlns:ahyp="http://schemas.microsoft.com/office/drawing/2018/hyperlinkcolor" val="tx"/>
                    </a:ext>
                  </a:extLst>
                </a:hlinkClick>
              </a:rPr>
              <a:t>S. </a:t>
            </a:r>
            <a:r>
              <a:rPr lang="en-US" sz="1600" u="sng" dirty="0" err="1">
                <a:solidFill>
                  <a:schemeClr val="bg1"/>
                </a:solidFill>
                <a:hlinkClick r:id="rId2">
                  <a:extLst>
                    <a:ext uri="{A12FA001-AC4F-418D-AE19-62706E023703}">
                      <ahyp:hlinkClr xmlns:ahyp="http://schemas.microsoft.com/office/drawing/2018/hyperlinkcolor" val="tx"/>
                    </a:ext>
                  </a:extLst>
                </a:hlinkClick>
              </a:rPr>
              <a:t>Belomestnykh</a:t>
            </a:r>
            <a:r>
              <a:rPr lang="en-US" sz="1600" u="sng" dirty="0">
                <a:solidFill>
                  <a:schemeClr val="bg1"/>
                </a:solidFill>
              </a:rPr>
              <a:t>, </a:t>
            </a:r>
            <a:r>
              <a:rPr lang="en-US" sz="1600" u="sng" dirty="0">
                <a:solidFill>
                  <a:schemeClr val="bg1"/>
                </a:solidFill>
                <a:hlinkClick r:id="rId3">
                  <a:extLst>
                    <a:ext uri="{A12FA001-AC4F-418D-AE19-62706E023703}">
                      <ahyp:hlinkClr xmlns:ahyp="http://schemas.microsoft.com/office/drawing/2018/hyperlinkcolor" val="tx"/>
                    </a:ext>
                  </a:extLst>
                </a:hlinkClick>
              </a:rPr>
              <a:t>P.C. Bhat</a:t>
            </a:r>
            <a:r>
              <a:rPr lang="en-US" sz="1600" u="sng" dirty="0">
                <a:solidFill>
                  <a:schemeClr val="bg1"/>
                </a:solidFill>
              </a:rPr>
              <a:t>, </a:t>
            </a:r>
            <a:r>
              <a:rPr lang="en-US" sz="1600" u="sng" dirty="0">
                <a:solidFill>
                  <a:schemeClr val="bg1"/>
                </a:solidFill>
                <a:hlinkClick r:id="rId4">
                  <a:extLst>
                    <a:ext uri="{A12FA001-AC4F-418D-AE19-62706E023703}">
                      <ahyp:hlinkClr xmlns:ahyp="http://schemas.microsoft.com/office/drawing/2018/hyperlinkcolor" val="tx"/>
                    </a:ext>
                  </a:extLst>
                </a:hlinkClick>
              </a:rPr>
              <a:t>A. </a:t>
            </a:r>
            <a:r>
              <a:rPr lang="en-US" sz="1600" u="sng" dirty="0" err="1">
                <a:solidFill>
                  <a:schemeClr val="bg1"/>
                </a:solidFill>
                <a:hlinkClick r:id="rId4">
                  <a:extLst>
                    <a:ext uri="{A12FA001-AC4F-418D-AE19-62706E023703}">
                      <ahyp:hlinkClr xmlns:ahyp="http://schemas.microsoft.com/office/drawing/2018/hyperlinkcolor" val="tx"/>
                    </a:ext>
                  </a:extLst>
                </a:hlinkClick>
              </a:rPr>
              <a:t>Grassellino</a:t>
            </a:r>
            <a:r>
              <a:rPr lang="en-US" sz="1600" u="sng" dirty="0">
                <a:solidFill>
                  <a:schemeClr val="bg1"/>
                </a:solidFill>
              </a:rPr>
              <a:t>, </a:t>
            </a:r>
            <a:r>
              <a:rPr lang="en-US" sz="1600" u="sng" dirty="0">
                <a:solidFill>
                  <a:schemeClr val="bg1"/>
                </a:solidFill>
                <a:hlinkClick r:id="rId5">
                  <a:extLst>
                    <a:ext uri="{A12FA001-AC4F-418D-AE19-62706E023703}">
                      <ahyp:hlinkClr xmlns:ahyp="http://schemas.microsoft.com/office/drawing/2018/hyperlinkcolor" val="tx"/>
                    </a:ext>
                  </a:extLst>
                </a:hlinkClick>
              </a:rPr>
              <a:t>M. </a:t>
            </a:r>
            <a:r>
              <a:rPr lang="en-US" sz="1600" u="sng" dirty="0" err="1">
                <a:solidFill>
                  <a:schemeClr val="bg1"/>
                </a:solidFill>
                <a:hlinkClick r:id="rId5">
                  <a:extLst>
                    <a:ext uri="{A12FA001-AC4F-418D-AE19-62706E023703}">
                      <ahyp:hlinkClr xmlns:ahyp="http://schemas.microsoft.com/office/drawing/2018/hyperlinkcolor" val="tx"/>
                    </a:ext>
                  </a:extLst>
                </a:hlinkClick>
              </a:rPr>
              <a:t>Checchin</a:t>
            </a:r>
            <a:r>
              <a:rPr lang="en-US" sz="1600" u="sng" dirty="0">
                <a:solidFill>
                  <a:schemeClr val="bg1"/>
                </a:solidFill>
              </a:rPr>
              <a:t>, </a:t>
            </a:r>
            <a:r>
              <a:rPr lang="en-US" sz="1600" u="sng" dirty="0">
                <a:solidFill>
                  <a:schemeClr val="bg1"/>
                </a:solidFill>
                <a:hlinkClick r:id="rId6">
                  <a:extLst>
                    <a:ext uri="{A12FA001-AC4F-418D-AE19-62706E023703}">
                      <ahyp:hlinkClr xmlns:ahyp="http://schemas.microsoft.com/office/drawing/2018/hyperlinkcolor" val="tx"/>
                    </a:ext>
                  </a:extLst>
                </a:hlinkClick>
              </a:rPr>
              <a:t>D. </a:t>
            </a:r>
            <a:r>
              <a:rPr lang="en-US" sz="1600" u="sng" dirty="0" err="1">
                <a:solidFill>
                  <a:schemeClr val="bg1"/>
                </a:solidFill>
                <a:hlinkClick r:id="rId6">
                  <a:extLst>
                    <a:ext uri="{A12FA001-AC4F-418D-AE19-62706E023703}">
                      <ahyp:hlinkClr xmlns:ahyp="http://schemas.microsoft.com/office/drawing/2018/hyperlinkcolor" val="tx"/>
                    </a:ext>
                  </a:extLst>
                </a:hlinkClick>
              </a:rPr>
              <a:t>Denisov</a:t>
            </a:r>
            <a:r>
              <a:rPr lang="en-US" sz="1600" u="sng" dirty="0" err="1">
                <a:solidFill>
                  <a:schemeClr val="bg1"/>
                </a:solidFill>
              </a:rPr>
              <a:t>et</a:t>
            </a:r>
            <a:r>
              <a:rPr lang="en-US" sz="1600" u="sng" dirty="0">
                <a:solidFill>
                  <a:schemeClr val="bg1"/>
                </a:solidFill>
              </a:rPr>
              <a:t> al.</a:t>
            </a:r>
          </a:p>
          <a:p>
            <a:pPr algn="ctr"/>
            <a:r>
              <a:rPr lang="en-US" sz="1600" dirty="0">
                <a:solidFill>
                  <a:srgbClr val="FF0000"/>
                </a:solidFill>
              </a:rPr>
              <a:t>Higgs-Energy </a:t>
            </a:r>
            <a:r>
              <a:rPr lang="en-US" sz="1600" dirty="0" err="1">
                <a:solidFill>
                  <a:srgbClr val="FF0000"/>
                </a:solidFill>
              </a:rPr>
              <a:t>LEptoN</a:t>
            </a:r>
            <a:r>
              <a:rPr lang="en-US" sz="1600" dirty="0">
                <a:solidFill>
                  <a:srgbClr val="FF0000"/>
                </a:solidFill>
              </a:rPr>
              <a:t> (HELEN) Collider based on advanced superconducting radio frequency technology</a:t>
            </a:r>
          </a:p>
          <a:p>
            <a:pPr algn="ctr"/>
            <a:r>
              <a:rPr lang="en-US" sz="1600" dirty="0"/>
              <a:t>https://arxiv.org/pdf/2203.05052</a:t>
            </a:r>
          </a:p>
        </p:txBody>
      </p:sp>
      <p:sp>
        <p:nvSpPr>
          <p:cNvPr id="22" name="TextBox 21">
            <a:extLst>
              <a:ext uri="{FF2B5EF4-FFF2-40B4-BE49-F238E27FC236}">
                <a16:creationId xmlns:a16="http://schemas.microsoft.com/office/drawing/2014/main" id="{71437A8D-1BF8-8A25-CBD0-DD22582CCE16}"/>
              </a:ext>
            </a:extLst>
          </p:cNvPr>
          <p:cNvSpPr txBox="1"/>
          <p:nvPr/>
        </p:nvSpPr>
        <p:spPr>
          <a:xfrm>
            <a:off x="5374188" y="3492115"/>
            <a:ext cx="6569160" cy="1077218"/>
          </a:xfrm>
          <a:prstGeom prst="rect">
            <a:avLst/>
          </a:prstGeom>
          <a:solidFill>
            <a:schemeClr val="tx1">
              <a:lumMod val="50000"/>
              <a:lumOff val="50000"/>
            </a:schemeClr>
          </a:solidFill>
        </p:spPr>
        <p:txBody>
          <a:bodyPr wrap="square">
            <a:spAutoFit/>
          </a:bodyPr>
          <a:lstStyle/>
          <a:p>
            <a:pPr algn="ctr"/>
            <a:r>
              <a:rPr lang="en-US" sz="1600" dirty="0">
                <a:solidFill>
                  <a:schemeClr val="bg1"/>
                </a:solidFill>
                <a:hlinkClick r:id="rId7">
                  <a:extLst>
                    <a:ext uri="{A12FA001-AC4F-418D-AE19-62706E023703}">
                      <ahyp:hlinkClr xmlns:ahyp="http://schemas.microsoft.com/office/drawing/2018/hyperlinkcolor" val="tx"/>
                    </a:ext>
                  </a:extLst>
                </a:hlinkClick>
              </a:rPr>
              <a:t>Asher Berlin</a:t>
            </a:r>
            <a:r>
              <a:rPr lang="en-US" sz="1600" dirty="0">
                <a:solidFill>
                  <a:schemeClr val="bg1"/>
                </a:solidFill>
              </a:rPr>
              <a:t>, </a:t>
            </a:r>
            <a:r>
              <a:rPr lang="en-US" sz="1600" dirty="0">
                <a:solidFill>
                  <a:schemeClr val="bg1"/>
                </a:solidFill>
                <a:hlinkClick r:id="rId8">
                  <a:extLst>
                    <a:ext uri="{A12FA001-AC4F-418D-AE19-62706E023703}">
                      <ahyp:hlinkClr xmlns:ahyp="http://schemas.microsoft.com/office/drawing/2018/hyperlinkcolor" val="tx"/>
                    </a:ext>
                  </a:extLst>
                </a:hlinkClick>
              </a:rPr>
              <a:t>Sergey </a:t>
            </a:r>
            <a:r>
              <a:rPr lang="en-US" sz="1600" dirty="0" err="1">
                <a:solidFill>
                  <a:schemeClr val="bg1"/>
                </a:solidFill>
                <a:hlinkClick r:id="rId8">
                  <a:extLst>
                    <a:ext uri="{A12FA001-AC4F-418D-AE19-62706E023703}">
                      <ahyp:hlinkClr xmlns:ahyp="http://schemas.microsoft.com/office/drawing/2018/hyperlinkcolor" val="tx"/>
                    </a:ext>
                  </a:extLst>
                </a:hlinkClick>
              </a:rPr>
              <a:t>Belomestnykh</a:t>
            </a:r>
            <a:r>
              <a:rPr lang="en-US" sz="1600" dirty="0">
                <a:solidFill>
                  <a:schemeClr val="bg1"/>
                </a:solidFill>
              </a:rPr>
              <a:t>, </a:t>
            </a:r>
            <a:r>
              <a:rPr lang="en-US" sz="1600" dirty="0">
                <a:solidFill>
                  <a:schemeClr val="bg1"/>
                </a:solidFill>
                <a:hlinkClick r:id="rId9">
                  <a:extLst>
                    <a:ext uri="{A12FA001-AC4F-418D-AE19-62706E023703}">
                      <ahyp:hlinkClr xmlns:ahyp="http://schemas.microsoft.com/office/drawing/2018/hyperlinkcolor" val="tx"/>
                    </a:ext>
                  </a:extLst>
                </a:hlinkClick>
              </a:rPr>
              <a:t>Diego Blas</a:t>
            </a:r>
            <a:r>
              <a:rPr lang="en-US" sz="1600" dirty="0">
                <a:solidFill>
                  <a:schemeClr val="bg1"/>
                </a:solidFill>
              </a:rPr>
              <a:t>, et al.</a:t>
            </a:r>
          </a:p>
          <a:p>
            <a:pPr algn="ctr"/>
            <a:r>
              <a:rPr lang="en-US" sz="1600" b="1" dirty="0">
                <a:solidFill>
                  <a:srgbClr val="FF0000"/>
                </a:solidFill>
              </a:rPr>
              <a:t>Searches for New Particles, Dark Matter, and Gravitational Waves with SRF Cavities</a:t>
            </a:r>
          </a:p>
          <a:p>
            <a:pPr algn="ctr"/>
            <a:r>
              <a:rPr lang="en-US" sz="1600" dirty="0"/>
              <a:t>https://arxiv.org/pdf/2203.12714.pdf</a:t>
            </a:r>
          </a:p>
        </p:txBody>
      </p:sp>
    </p:spTree>
    <p:extLst>
      <p:ext uri="{BB962C8B-B14F-4D97-AF65-F5344CB8AC3E}">
        <p14:creationId xmlns:p14="http://schemas.microsoft.com/office/powerpoint/2010/main" val="22259805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57D2A7-1A38-94C4-C441-E4079C728EAC}"/>
              </a:ext>
            </a:extLst>
          </p:cNvPr>
          <p:cNvSpPr>
            <a:spLocks noGrp="1"/>
          </p:cNvSpPr>
          <p:nvPr>
            <p:ph type="title"/>
          </p:nvPr>
        </p:nvSpPr>
        <p:spPr/>
        <p:txBody>
          <a:bodyPr/>
          <a:lstStyle/>
          <a:p>
            <a:r>
              <a:rPr lang="en-US" dirty="0"/>
              <a:t>SRF for muon acceleration</a:t>
            </a:r>
          </a:p>
        </p:txBody>
      </p:sp>
      <p:sp>
        <p:nvSpPr>
          <p:cNvPr id="4" name="Footer Placeholder 3">
            <a:extLst>
              <a:ext uri="{FF2B5EF4-FFF2-40B4-BE49-F238E27FC236}">
                <a16:creationId xmlns:a16="http://schemas.microsoft.com/office/drawing/2014/main" id="{7DA0D29B-5852-7DD0-573C-9CACFA77E41E}"/>
              </a:ext>
            </a:extLst>
          </p:cNvPr>
          <p:cNvSpPr>
            <a:spLocks noGrp="1"/>
          </p:cNvSpPr>
          <p:nvPr>
            <p:ph type="ftr" sz="quarter" idx="11"/>
          </p:nvPr>
        </p:nvSpPr>
        <p:spPr/>
        <p:txBody>
          <a:bodyPr/>
          <a:lstStyle/>
          <a:p>
            <a:r>
              <a:rPr lang="nl-NL"/>
              <a:t>SRF Program in Snowmass Strategy- Paris, May 2022</a:t>
            </a:r>
            <a:endParaRPr lang="en-US" dirty="0"/>
          </a:p>
        </p:txBody>
      </p:sp>
      <p:sp>
        <p:nvSpPr>
          <p:cNvPr id="6" name="TextBox 5">
            <a:extLst>
              <a:ext uri="{FF2B5EF4-FFF2-40B4-BE49-F238E27FC236}">
                <a16:creationId xmlns:a16="http://schemas.microsoft.com/office/drawing/2014/main" id="{9416BA24-581B-33B2-E5D7-92D23D2D000F}"/>
              </a:ext>
            </a:extLst>
          </p:cNvPr>
          <p:cNvSpPr txBox="1"/>
          <p:nvPr/>
        </p:nvSpPr>
        <p:spPr>
          <a:xfrm>
            <a:off x="5838698" y="954574"/>
            <a:ext cx="7796289" cy="2031325"/>
          </a:xfrm>
          <a:prstGeom prst="rect">
            <a:avLst/>
          </a:prstGeom>
          <a:noFill/>
        </p:spPr>
        <p:txBody>
          <a:bodyPr wrap="square">
            <a:spAutoFit/>
          </a:bodyPr>
          <a:lstStyle/>
          <a:p>
            <a:r>
              <a:rPr lang="en-US" dirty="0"/>
              <a:t>Highest possible gradient </a:t>
            </a:r>
          </a:p>
          <a:p>
            <a:r>
              <a:rPr lang="en-US" dirty="0"/>
              <a:t>Pulsed operation of ~1ms (</a:t>
            </a:r>
            <a:r>
              <a:rPr lang="en-US" dirty="0" err="1"/>
              <a:t>linac</a:t>
            </a:r>
            <a:r>
              <a:rPr lang="en-US" dirty="0"/>
              <a:t>) -&gt; ~10ms (RCS) may help </a:t>
            </a:r>
          </a:p>
          <a:p>
            <a:r>
              <a:rPr lang="en-US" dirty="0"/>
              <a:t>Resilience to beam losses and (stray) magnetic field</a:t>
            </a:r>
          </a:p>
          <a:p>
            <a:r>
              <a:rPr lang="en-US" dirty="0"/>
              <a:t>Design of the cavity considering</a:t>
            </a:r>
          </a:p>
          <a:p>
            <a:pPr lvl="1"/>
            <a:r>
              <a:rPr lang="en-US" dirty="0"/>
              <a:t>High gradient</a:t>
            </a:r>
          </a:p>
          <a:p>
            <a:pPr lvl="1"/>
            <a:r>
              <a:rPr lang="en-US" dirty="0"/>
              <a:t>High efficiency</a:t>
            </a:r>
          </a:p>
          <a:p>
            <a:pPr lvl="1"/>
            <a:r>
              <a:rPr lang="en-US" dirty="0"/>
              <a:t>Longitudinal &amp; transverse beam dynamic requirements</a:t>
            </a:r>
          </a:p>
        </p:txBody>
      </p:sp>
      <p:pic>
        <p:nvPicPr>
          <p:cNvPr id="5" name="Picture 4">
            <a:extLst>
              <a:ext uri="{FF2B5EF4-FFF2-40B4-BE49-F238E27FC236}">
                <a16:creationId xmlns:a16="http://schemas.microsoft.com/office/drawing/2014/main" id="{C898CC66-F5EE-13C5-ECB9-9BDA09C8A645}"/>
              </a:ext>
            </a:extLst>
          </p:cNvPr>
          <p:cNvPicPr>
            <a:picLocks noChangeAspect="1"/>
          </p:cNvPicPr>
          <p:nvPr/>
        </p:nvPicPr>
        <p:blipFill>
          <a:blip r:embed="rId3"/>
          <a:stretch>
            <a:fillRect/>
          </a:stretch>
        </p:blipFill>
        <p:spPr>
          <a:xfrm>
            <a:off x="1836893" y="3359544"/>
            <a:ext cx="3276683" cy="2399943"/>
          </a:xfrm>
          <a:prstGeom prst="rect">
            <a:avLst/>
          </a:prstGeom>
        </p:spPr>
      </p:pic>
      <p:pic>
        <p:nvPicPr>
          <p:cNvPr id="8" name="Picture 7">
            <a:extLst>
              <a:ext uri="{FF2B5EF4-FFF2-40B4-BE49-F238E27FC236}">
                <a16:creationId xmlns:a16="http://schemas.microsoft.com/office/drawing/2014/main" id="{473A7857-7F87-2406-AEE2-BDF46B88CB94}"/>
              </a:ext>
            </a:extLst>
          </p:cNvPr>
          <p:cNvPicPr>
            <a:picLocks noChangeAspect="1"/>
          </p:cNvPicPr>
          <p:nvPr/>
        </p:nvPicPr>
        <p:blipFill>
          <a:blip r:embed="rId4"/>
          <a:stretch>
            <a:fillRect/>
          </a:stretch>
        </p:blipFill>
        <p:spPr>
          <a:xfrm>
            <a:off x="6879623" y="3359544"/>
            <a:ext cx="4236977" cy="2764859"/>
          </a:xfrm>
          <a:prstGeom prst="rect">
            <a:avLst/>
          </a:prstGeom>
        </p:spPr>
      </p:pic>
      <p:sp>
        <p:nvSpPr>
          <p:cNvPr id="9" name="TextBox 8">
            <a:extLst>
              <a:ext uri="{FF2B5EF4-FFF2-40B4-BE49-F238E27FC236}">
                <a16:creationId xmlns:a16="http://schemas.microsoft.com/office/drawing/2014/main" id="{2EE5F338-6C17-DF00-54AB-EE15A48CB0D3}"/>
              </a:ext>
            </a:extLst>
          </p:cNvPr>
          <p:cNvSpPr txBox="1"/>
          <p:nvPr/>
        </p:nvSpPr>
        <p:spPr>
          <a:xfrm>
            <a:off x="1125112" y="5557206"/>
            <a:ext cx="5499099" cy="738664"/>
          </a:xfrm>
          <a:prstGeom prst="rect">
            <a:avLst/>
          </a:prstGeom>
          <a:solidFill>
            <a:schemeClr val="tx1">
              <a:lumMod val="50000"/>
              <a:lumOff val="50000"/>
            </a:schemeClr>
          </a:solidFill>
        </p:spPr>
        <p:txBody>
          <a:bodyPr wrap="square">
            <a:spAutoFit/>
          </a:bodyPr>
          <a:lstStyle/>
          <a:p>
            <a:pPr algn="ctr"/>
            <a:r>
              <a:rPr lang="en-US" sz="1400" dirty="0">
                <a:solidFill>
                  <a:schemeClr val="bg1"/>
                </a:solidFill>
              </a:rPr>
              <a:t>Thomas </a:t>
            </a:r>
            <a:r>
              <a:rPr lang="en-US" sz="1400" dirty="0" err="1">
                <a:solidFill>
                  <a:schemeClr val="bg1"/>
                </a:solidFill>
              </a:rPr>
              <a:t>Roser</a:t>
            </a:r>
            <a:r>
              <a:rPr lang="en-US" sz="1400" dirty="0">
                <a:solidFill>
                  <a:schemeClr val="bg1"/>
                </a:solidFill>
              </a:rPr>
              <a:t>. </a:t>
            </a:r>
          </a:p>
          <a:p>
            <a:pPr algn="ctr"/>
            <a:r>
              <a:rPr lang="en-US" sz="1400" b="1" dirty="0">
                <a:solidFill>
                  <a:srgbClr val="FF0000"/>
                </a:solidFill>
              </a:rPr>
              <a:t>”Sustainability Considerations for Accelerator and Collider Facilities”</a:t>
            </a:r>
          </a:p>
          <a:p>
            <a:pPr algn="ctr"/>
            <a:r>
              <a:rPr lang="en-US" sz="1400" dirty="0"/>
              <a:t>https://arxiv.org/pdf/2203.07423 (also under CommF07)</a:t>
            </a:r>
          </a:p>
        </p:txBody>
      </p:sp>
      <p:pic>
        <p:nvPicPr>
          <p:cNvPr id="10" name="Picture 9">
            <a:extLst>
              <a:ext uri="{FF2B5EF4-FFF2-40B4-BE49-F238E27FC236}">
                <a16:creationId xmlns:a16="http://schemas.microsoft.com/office/drawing/2014/main" id="{93BB74DE-B89F-4A6E-325F-A6477B4FCC78}"/>
              </a:ext>
            </a:extLst>
          </p:cNvPr>
          <p:cNvPicPr>
            <a:picLocks noChangeAspect="1"/>
          </p:cNvPicPr>
          <p:nvPr/>
        </p:nvPicPr>
        <p:blipFill>
          <a:blip r:embed="rId5"/>
          <a:stretch>
            <a:fillRect/>
          </a:stretch>
        </p:blipFill>
        <p:spPr>
          <a:xfrm>
            <a:off x="-205993" y="676577"/>
            <a:ext cx="6044691" cy="3140467"/>
          </a:xfrm>
          <a:prstGeom prst="rect">
            <a:avLst/>
          </a:prstGeom>
        </p:spPr>
      </p:pic>
    </p:spTree>
    <p:extLst>
      <p:ext uri="{BB962C8B-B14F-4D97-AF65-F5344CB8AC3E}">
        <p14:creationId xmlns:p14="http://schemas.microsoft.com/office/powerpoint/2010/main" val="30980751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Compact SRF Accelerators for Societal Applications</a:t>
            </a:r>
          </a:p>
        </p:txBody>
      </p:sp>
      <p:sp>
        <p:nvSpPr>
          <p:cNvPr id="3" name="Content Placeholder 2"/>
          <p:cNvSpPr>
            <a:spLocks noGrp="1"/>
          </p:cNvSpPr>
          <p:nvPr>
            <p:ph idx="1"/>
          </p:nvPr>
        </p:nvSpPr>
        <p:spPr>
          <a:xfrm>
            <a:off x="204808" y="4055799"/>
            <a:ext cx="6764817" cy="2716942"/>
          </a:xfrm>
        </p:spPr>
        <p:txBody>
          <a:bodyPr>
            <a:normAutofit fontScale="77500" lnSpcReduction="20000"/>
          </a:bodyPr>
          <a:lstStyle/>
          <a:p>
            <a:pPr marL="0" indent="0" algn="just">
              <a:buNone/>
            </a:pPr>
            <a:r>
              <a:rPr lang="en-US" sz="1700" dirty="0"/>
              <a:t>The emergence of reliable, energy efficient high Q systems, based on highly performing SRF cavities along with transformative development with cryocoolers would impact societal applications ranging from medicine to industry. </a:t>
            </a:r>
          </a:p>
          <a:p>
            <a:pPr marL="0" indent="0" algn="just">
              <a:buNone/>
            </a:pPr>
            <a:r>
              <a:rPr lang="en-US" sz="1700" dirty="0"/>
              <a:t>Cost effective compact superconducting accelerators will reduce the footprint and capital investment of</a:t>
            </a:r>
          </a:p>
          <a:p>
            <a:pPr lvl="1" algn="just">
              <a:buClr>
                <a:srgbClr val="D62406"/>
              </a:buClr>
              <a:buFont typeface="Wingdings" panose="05000000000000000000" pitchFamily="2" charset="2"/>
              <a:buChar char="v"/>
            </a:pPr>
            <a:r>
              <a:rPr lang="en-US" sz="1600" i="1" dirty="0"/>
              <a:t>Medical machines - cancer therapy, medical radioisotope production</a:t>
            </a:r>
          </a:p>
          <a:p>
            <a:pPr lvl="1" algn="just">
              <a:buClr>
                <a:srgbClr val="D62406"/>
              </a:buClr>
              <a:buFont typeface="Wingdings" panose="05000000000000000000" pitchFamily="2" charset="2"/>
              <a:buChar char="v"/>
            </a:pPr>
            <a:r>
              <a:rPr lang="en-US" sz="1600" i="1" dirty="0"/>
              <a:t>environmental remediation</a:t>
            </a:r>
          </a:p>
          <a:p>
            <a:pPr lvl="1" algn="just">
              <a:buClr>
                <a:srgbClr val="D62406"/>
              </a:buClr>
              <a:buFont typeface="Wingdings" panose="05000000000000000000" pitchFamily="2" charset="2"/>
              <a:buChar char="v"/>
            </a:pPr>
            <a:r>
              <a:rPr lang="en-US" sz="1600" i="1" dirty="0"/>
              <a:t>accelerator-driven systems (ADS) -nuclear waste </a:t>
            </a:r>
            <a:r>
              <a:rPr lang="en-US" sz="1600" i="1" dirty="0" err="1"/>
              <a:t>transmutation,power</a:t>
            </a:r>
            <a:r>
              <a:rPr lang="en-US" sz="1600" i="1" dirty="0"/>
              <a:t> generation</a:t>
            </a:r>
          </a:p>
          <a:p>
            <a:pPr lvl="1" algn="just">
              <a:buClr>
                <a:srgbClr val="D62406"/>
              </a:buClr>
              <a:buFont typeface="Wingdings" panose="05000000000000000000" pitchFamily="2" charset="2"/>
              <a:buChar char="v"/>
            </a:pPr>
            <a:r>
              <a:rPr lang="en-US" sz="1600" i="1" dirty="0"/>
              <a:t>high-intensity proton accelerators for homeland security (nuclear weapons detection). </a:t>
            </a:r>
          </a:p>
          <a:p>
            <a:pPr marL="0" indent="0" algn="ctr">
              <a:buNone/>
            </a:pPr>
            <a:r>
              <a:rPr lang="en-US" sz="2000" dirty="0"/>
              <a:t>Most critical area of development</a:t>
            </a:r>
          </a:p>
          <a:p>
            <a:pPr marL="0" indent="0" algn="ctr">
              <a:buNone/>
            </a:pPr>
            <a:r>
              <a:rPr lang="en-US" sz="3100" b="1" i="1" dirty="0">
                <a:solidFill>
                  <a:srgbClr val="D62406"/>
                </a:solidFill>
              </a:rPr>
              <a:t>Energy efficiency</a:t>
            </a:r>
          </a:p>
        </p:txBody>
      </p:sp>
      <p:sp>
        <p:nvSpPr>
          <p:cNvPr id="4" name="Footer Placeholder 3"/>
          <p:cNvSpPr>
            <a:spLocks noGrp="1"/>
          </p:cNvSpPr>
          <p:nvPr>
            <p:ph type="ftr" sz="quarter" idx="11"/>
          </p:nvPr>
        </p:nvSpPr>
        <p:spPr/>
        <p:txBody>
          <a:bodyPr/>
          <a:lstStyle/>
          <a:p>
            <a:r>
              <a:rPr lang="en-US"/>
              <a:t>Next-Generation SRF Thin Film Technologies </a:t>
            </a:r>
            <a:endParaRPr lang="en-US" dirty="0"/>
          </a:p>
        </p:txBody>
      </p:sp>
      <p:sp>
        <p:nvSpPr>
          <p:cNvPr id="11" name="Rectangle 10"/>
          <p:cNvSpPr/>
          <p:nvPr/>
        </p:nvSpPr>
        <p:spPr>
          <a:xfrm>
            <a:off x="7270632" y="5715842"/>
            <a:ext cx="4718727" cy="461665"/>
          </a:xfrm>
          <a:prstGeom prst="rect">
            <a:avLst/>
          </a:prstGeom>
        </p:spPr>
        <p:txBody>
          <a:bodyPr wrap="square">
            <a:spAutoFit/>
          </a:bodyPr>
          <a:lstStyle/>
          <a:p>
            <a:r>
              <a:rPr lang="en-US" sz="1200" i="1" dirty="0"/>
              <a:t> </a:t>
            </a:r>
            <a:r>
              <a:rPr lang="en-US" sz="1200" i="1" dirty="0" err="1"/>
              <a:t>Stilin</a:t>
            </a:r>
            <a:r>
              <a:rPr lang="en-US" sz="1200" i="1" dirty="0"/>
              <a:t>, Neil et al. “Stable CW Operation of Nb</a:t>
            </a:r>
            <a:r>
              <a:rPr lang="en-US" sz="1200" i="1" baseline="-25000" dirty="0"/>
              <a:t>3</a:t>
            </a:r>
            <a:r>
              <a:rPr lang="en-US" sz="1200" i="1" dirty="0"/>
              <a:t>Sn SRF Cavity at 10 MV/m using Conduction Cooling.” </a:t>
            </a:r>
            <a:r>
              <a:rPr lang="en-US" sz="1200" i="1" dirty="0" err="1"/>
              <a:t>arXiv</a:t>
            </a:r>
            <a:r>
              <a:rPr lang="en-US" sz="1200" i="1" dirty="0"/>
              <a:t>: 2002.11755: Accelerator Physics (2020).</a:t>
            </a:r>
          </a:p>
        </p:txBody>
      </p:sp>
      <p:grpSp>
        <p:nvGrpSpPr>
          <p:cNvPr id="14" name="Group 13"/>
          <p:cNvGrpSpPr/>
          <p:nvPr/>
        </p:nvGrpSpPr>
        <p:grpSpPr>
          <a:xfrm>
            <a:off x="7034264" y="2750164"/>
            <a:ext cx="5058951" cy="3170718"/>
            <a:chOff x="4793565" y="3500008"/>
            <a:chExt cx="4049399" cy="3170718"/>
          </a:xfrm>
        </p:grpSpPr>
        <p:sp>
          <p:nvSpPr>
            <p:cNvPr id="6" name="TextBox 5"/>
            <p:cNvSpPr txBox="1"/>
            <p:nvPr/>
          </p:nvSpPr>
          <p:spPr>
            <a:xfrm>
              <a:off x="4793565" y="3500008"/>
              <a:ext cx="3915728" cy="677104"/>
            </a:xfrm>
            <a:prstGeom prst="rect">
              <a:avLst/>
            </a:prstGeom>
            <a:noFill/>
          </p:spPr>
          <p:txBody>
            <a:bodyPr wrap="square" lIns="121917" tIns="60958" rIns="121917" bIns="60958" rtlCol="0">
              <a:spAutoFit/>
            </a:bodyPr>
            <a:lstStyle/>
            <a:p>
              <a:pPr algn="ctr"/>
              <a:r>
                <a:rPr lang="en-US" b="1" dirty="0">
                  <a:solidFill>
                    <a:srgbClr val="D62406"/>
                  </a:solidFill>
                </a:rPr>
                <a:t>Compact cavity cooled by cryocoolers for environmental applications</a:t>
              </a:r>
            </a:p>
          </p:txBody>
        </p:sp>
        <p:pic>
          <p:nvPicPr>
            <p:cNvPr id="12" name="Picture 1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059308" y="4114333"/>
              <a:ext cx="3201969" cy="1600985"/>
            </a:xfrm>
            <a:prstGeom prst="rect">
              <a:avLst/>
            </a:prstGeom>
          </p:spPr>
        </p:pic>
        <p:sp>
          <p:nvSpPr>
            <p:cNvPr id="13" name="Rectangle 12"/>
            <p:cNvSpPr/>
            <p:nvPr/>
          </p:nvSpPr>
          <p:spPr>
            <a:xfrm>
              <a:off x="4971893" y="5562730"/>
              <a:ext cx="3871071" cy="1107996"/>
            </a:xfrm>
            <a:prstGeom prst="rect">
              <a:avLst/>
            </a:prstGeom>
          </p:spPr>
          <p:txBody>
            <a:bodyPr wrap="square">
              <a:spAutoFit/>
            </a:bodyPr>
            <a:lstStyle/>
            <a:p>
              <a:r>
                <a:rPr lang="en-US" sz="1100" i="1" dirty="0" err="1"/>
                <a:t>Ciovati</a:t>
              </a:r>
              <a:r>
                <a:rPr lang="en-US" sz="1100" i="1" dirty="0"/>
                <a:t>, G., et al. “Design of a low-cost, compact SRF accelerator for flue gas and wastewater treatment.” (2017).</a:t>
              </a:r>
            </a:p>
            <a:p>
              <a:r>
                <a:rPr lang="en-US" sz="1100" i="1" dirty="0" err="1"/>
                <a:t>Ciovati</a:t>
              </a:r>
              <a:r>
                <a:rPr lang="en-US" sz="1100" i="1" dirty="0"/>
                <a:t>, Gianluigi, et al. "Multi-metallic conduction cooled superconducting radio-frequency cavity with high thermal stability." Superconductor Science and Technology 33.7 (2020): 07LT01.</a:t>
              </a:r>
            </a:p>
          </p:txBody>
        </p:sp>
      </p:grpSp>
      <p:sp>
        <p:nvSpPr>
          <p:cNvPr id="19" name="Rectangle 18"/>
          <p:cNvSpPr/>
          <p:nvPr/>
        </p:nvSpPr>
        <p:spPr>
          <a:xfrm>
            <a:off x="7257051" y="6108965"/>
            <a:ext cx="5176380" cy="276999"/>
          </a:xfrm>
          <a:prstGeom prst="rect">
            <a:avLst/>
          </a:prstGeom>
        </p:spPr>
        <p:txBody>
          <a:bodyPr wrap="square">
            <a:spAutoFit/>
          </a:bodyPr>
          <a:lstStyle/>
          <a:p>
            <a:r>
              <a:rPr lang="en-US" sz="1200" i="1" dirty="0"/>
              <a:t>R C </a:t>
            </a:r>
            <a:r>
              <a:rPr lang="en-US" sz="1200" i="1" dirty="0" err="1"/>
              <a:t>Dhuley</a:t>
            </a:r>
            <a:r>
              <a:rPr lang="en-US" sz="1200" i="1" dirty="0"/>
              <a:t> et al 2020 </a:t>
            </a:r>
            <a:r>
              <a:rPr lang="en-US" sz="1200" i="1" dirty="0" err="1"/>
              <a:t>Supercond</a:t>
            </a:r>
            <a:r>
              <a:rPr lang="en-US" sz="1200" i="1" dirty="0"/>
              <a:t>. Sci. Technol. 33 06LT01</a:t>
            </a:r>
          </a:p>
        </p:txBody>
      </p:sp>
      <p:pic>
        <p:nvPicPr>
          <p:cNvPr id="5" name="Picture 4">
            <a:extLst>
              <a:ext uri="{FF2B5EF4-FFF2-40B4-BE49-F238E27FC236}">
                <a16:creationId xmlns:a16="http://schemas.microsoft.com/office/drawing/2014/main" id="{6A3C2CEF-6E30-B22E-30E5-1528766F21A2}"/>
              </a:ext>
            </a:extLst>
          </p:cNvPr>
          <p:cNvPicPr>
            <a:picLocks noChangeAspect="1"/>
          </p:cNvPicPr>
          <p:nvPr/>
        </p:nvPicPr>
        <p:blipFill>
          <a:blip r:embed="rId4"/>
          <a:stretch>
            <a:fillRect/>
          </a:stretch>
        </p:blipFill>
        <p:spPr>
          <a:xfrm>
            <a:off x="118972" y="776016"/>
            <a:ext cx="6806084" cy="3153016"/>
          </a:xfrm>
          <a:prstGeom prst="rect">
            <a:avLst/>
          </a:prstGeom>
        </p:spPr>
      </p:pic>
      <p:sp>
        <p:nvSpPr>
          <p:cNvPr id="15" name="TextBox 14">
            <a:extLst>
              <a:ext uri="{FF2B5EF4-FFF2-40B4-BE49-F238E27FC236}">
                <a16:creationId xmlns:a16="http://schemas.microsoft.com/office/drawing/2014/main" id="{54DC582F-6ACA-14D9-7F96-BAE687719C98}"/>
              </a:ext>
            </a:extLst>
          </p:cNvPr>
          <p:cNvSpPr txBox="1"/>
          <p:nvPr/>
        </p:nvSpPr>
        <p:spPr>
          <a:xfrm>
            <a:off x="7141237" y="916112"/>
            <a:ext cx="4931791" cy="954107"/>
          </a:xfrm>
          <a:prstGeom prst="rect">
            <a:avLst/>
          </a:prstGeom>
          <a:solidFill>
            <a:schemeClr val="tx1">
              <a:lumMod val="50000"/>
              <a:lumOff val="50000"/>
            </a:schemeClr>
          </a:solidFill>
        </p:spPr>
        <p:txBody>
          <a:bodyPr wrap="square">
            <a:spAutoFit/>
          </a:bodyPr>
          <a:lstStyle/>
          <a:p>
            <a:pPr algn="ctr"/>
            <a:r>
              <a:rPr lang="en-US" sz="1400" dirty="0" err="1">
                <a:solidFill>
                  <a:schemeClr val="bg1"/>
                </a:solidFill>
              </a:rPr>
              <a:t>Salime</a:t>
            </a:r>
            <a:r>
              <a:rPr lang="en-US" sz="1400" dirty="0">
                <a:solidFill>
                  <a:schemeClr val="bg1"/>
                </a:solidFill>
              </a:rPr>
              <a:t> Boucher, Eric </a:t>
            </a:r>
            <a:r>
              <a:rPr lang="en-US" sz="1400" dirty="0" err="1">
                <a:solidFill>
                  <a:schemeClr val="bg1"/>
                </a:solidFill>
              </a:rPr>
              <a:t>Esarey</a:t>
            </a:r>
            <a:r>
              <a:rPr lang="en-US" sz="1400" dirty="0">
                <a:solidFill>
                  <a:schemeClr val="bg1"/>
                </a:solidFill>
              </a:rPr>
              <a:t>, Cameron Geddes, Carol Johnstone, Sergey </a:t>
            </a:r>
            <a:r>
              <a:rPr lang="en-US" sz="1400" dirty="0" err="1">
                <a:solidFill>
                  <a:schemeClr val="bg1"/>
                </a:solidFill>
              </a:rPr>
              <a:t>Kutsaev</a:t>
            </a:r>
            <a:r>
              <a:rPr lang="en-US" sz="1400" dirty="0">
                <a:solidFill>
                  <a:schemeClr val="bg1"/>
                </a:solidFill>
              </a:rPr>
              <a:t>, Billy W. Loo Jr et al</a:t>
            </a:r>
          </a:p>
          <a:p>
            <a:pPr algn="ctr"/>
            <a:r>
              <a:rPr lang="en-US" sz="1400" dirty="0">
                <a:solidFill>
                  <a:schemeClr val="bg1"/>
                </a:solidFill>
              </a:rPr>
              <a:t> </a:t>
            </a:r>
            <a:r>
              <a:rPr lang="en-US" sz="1400" dirty="0">
                <a:solidFill>
                  <a:srgbClr val="FF0000"/>
                </a:solidFill>
              </a:rPr>
              <a:t>”Transformative Technology for FLASH Radiation Therapy”</a:t>
            </a:r>
          </a:p>
          <a:p>
            <a:pPr algn="ctr"/>
            <a:r>
              <a:rPr lang="en-US" sz="1400" dirty="0"/>
              <a:t>https://arxiv.org/pdf/arXiv:2203.11047, also under CommF01</a:t>
            </a:r>
          </a:p>
        </p:txBody>
      </p:sp>
    </p:spTree>
    <p:extLst>
      <p:ext uri="{BB962C8B-B14F-4D97-AF65-F5344CB8AC3E}">
        <p14:creationId xmlns:p14="http://schemas.microsoft.com/office/powerpoint/2010/main" val="40197515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7AA7C1-B9E8-D3AB-30AC-8EBF06C2C69B}"/>
              </a:ext>
            </a:extLst>
          </p:cNvPr>
          <p:cNvSpPr>
            <a:spLocks noGrp="1"/>
          </p:cNvSpPr>
          <p:nvPr>
            <p:ph type="title"/>
          </p:nvPr>
        </p:nvSpPr>
        <p:spPr/>
        <p:txBody>
          <a:bodyPr/>
          <a:lstStyle/>
          <a:p>
            <a:r>
              <a:rPr lang="en-US" dirty="0"/>
              <a:t>Advanced RF Structures</a:t>
            </a:r>
          </a:p>
        </p:txBody>
      </p:sp>
      <p:sp>
        <p:nvSpPr>
          <p:cNvPr id="4" name="Footer Placeholder 3">
            <a:extLst>
              <a:ext uri="{FF2B5EF4-FFF2-40B4-BE49-F238E27FC236}">
                <a16:creationId xmlns:a16="http://schemas.microsoft.com/office/drawing/2014/main" id="{15216DC4-69B6-1A68-88A0-28BD68855991}"/>
              </a:ext>
            </a:extLst>
          </p:cNvPr>
          <p:cNvSpPr>
            <a:spLocks noGrp="1"/>
          </p:cNvSpPr>
          <p:nvPr>
            <p:ph type="ftr" sz="quarter" idx="11"/>
          </p:nvPr>
        </p:nvSpPr>
        <p:spPr/>
        <p:txBody>
          <a:bodyPr/>
          <a:lstStyle/>
          <a:p>
            <a:r>
              <a:rPr lang="nl-NL"/>
              <a:t>SRF Program in Snowmass Strategy- Paris, May 2022</a:t>
            </a:r>
            <a:endParaRPr lang="en-US" dirty="0"/>
          </a:p>
        </p:txBody>
      </p:sp>
      <p:sp>
        <p:nvSpPr>
          <p:cNvPr id="8" name="TextBox 7">
            <a:extLst>
              <a:ext uri="{FF2B5EF4-FFF2-40B4-BE49-F238E27FC236}">
                <a16:creationId xmlns:a16="http://schemas.microsoft.com/office/drawing/2014/main" id="{12782358-54EF-9A35-F22A-6A241FB1CDA7}"/>
              </a:ext>
            </a:extLst>
          </p:cNvPr>
          <p:cNvSpPr txBox="1"/>
          <p:nvPr/>
        </p:nvSpPr>
        <p:spPr>
          <a:xfrm>
            <a:off x="189773" y="5459723"/>
            <a:ext cx="6279427" cy="738664"/>
          </a:xfrm>
          <a:prstGeom prst="rect">
            <a:avLst/>
          </a:prstGeom>
          <a:solidFill>
            <a:schemeClr val="tx1">
              <a:lumMod val="50000"/>
              <a:lumOff val="50000"/>
            </a:schemeClr>
          </a:solidFill>
        </p:spPr>
        <p:txBody>
          <a:bodyPr wrap="square">
            <a:spAutoFit/>
          </a:bodyPr>
          <a:lstStyle/>
          <a:p>
            <a:pPr algn="ctr"/>
            <a:r>
              <a:rPr lang="en-US" sz="1400" dirty="0">
                <a:solidFill>
                  <a:schemeClr val="bg1"/>
                </a:solidFill>
              </a:rPr>
              <a:t>Emilio A. </a:t>
            </a:r>
            <a:r>
              <a:rPr lang="en-US" sz="1400" dirty="0" err="1">
                <a:solidFill>
                  <a:schemeClr val="bg1"/>
                </a:solidFill>
              </a:rPr>
              <a:t>Nanni</a:t>
            </a:r>
            <a:r>
              <a:rPr lang="en-US" sz="1400" dirty="0">
                <a:solidFill>
                  <a:schemeClr val="bg1"/>
                </a:solidFill>
              </a:rPr>
              <a:t>, Martin Breidenbach, Caterina </a:t>
            </a:r>
            <a:r>
              <a:rPr lang="en-US" sz="1400" dirty="0" err="1">
                <a:solidFill>
                  <a:schemeClr val="bg1"/>
                </a:solidFill>
              </a:rPr>
              <a:t>Vernieri</a:t>
            </a:r>
            <a:r>
              <a:rPr lang="en-US" sz="1400" dirty="0">
                <a:solidFill>
                  <a:schemeClr val="bg1"/>
                </a:solidFill>
              </a:rPr>
              <a:t>, Sergey </a:t>
            </a:r>
            <a:r>
              <a:rPr lang="en-US" sz="1400" dirty="0" err="1">
                <a:solidFill>
                  <a:schemeClr val="bg1"/>
                </a:solidFill>
              </a:rPr>
              <a:t>Belomestnykh</a:t>
            </a:r>
            <a:r>
              <a:rPr lang="en-US" sz="1400" dirty="0">
                <a:solidFill>
                  <a:schemeClr val="bg1"/>
                </a:solidFill>
              </a:rPr>
              <a:t>, et al. </a:t>
            </a:r>
          </a:p>
          <a:p>
            <a:pPr algn="ctr"/>
            <a:r>
              <a:rPr lang="en-US" sz="1400" dirty="0">
                <a:solidFill>
                  <a:srgbClr val="FF0000"/>
                </a:solidFill>
              </a:rPr>
              <a:t>”C</a:t>
            </a:r>
            <a:r>
              <a:rPr lang="en-US" sz="1400" baseline="30000" dirty="0">
                <a:solidFill>
                  <a:srgbClr val="FF0000"/>
                </a:solidFill>
              </a:rPr>
              <a:t>3</a:t>
            </a:r>
            <a:r>
              <a:rPr lang="en-US" sz="1400" dirty="0">
                <a:solidFill>
                  <a:srgbClr val="FF0000"/>
                </a:solidFill>
              </a:rPr>
              <a:t> Demonstration Research and Development Plan”</a:t>
            </a:r>
          </a:p>
          <a:p>
            <a:pPr algn="ctr"/>
            <a:r>
              <a:rPr lang="en-US" sz="1400" dirty="0">
                <a:hlinkClick r:id="rId2">
                  <a:extLst>
                    <a:ext uri="{A12FA001-AC4F-418D-AE19-62706E023703}">
                      <ahyp:hlinkClr xmlns:ahyp="http://schemas.microsoft.com/office/drawing/2018/hyperlinkcolor" val="tx"/>
                    </a:ext>
                  </a:extLst>
                </a:hlinkClick>
              </a:rPr>
              <a:t>https://arxiv.org/pdf/arXiv:2203.09076</a:t>
            </a:r>
            <a:r>
              <a:rPr lang="en-US" sz="1400" dirty="0"/>
              <a:t>, also under CommF01)</a:t>
            </a:r>
          </a:p>
        </p:txBody>
      </p:sp>
      <p:pic>
        <p:nvPicPr>
          <p:cNvPr id="14" name="Picture 13">
            <a:extLst>
              <a:ext uri="{FF2B5EF4-FFF2-40B4-BE49-F238E27FC236}">
                <a16:creationId xmlns:a16="http://schemas.microsoft.com/office/drawing/2014/main" id="{AB15D1B6-9172-AB92-55C4-1DFDEBC95D99}"/>
              </a:ext>
            </a:extLst>
          </p:cNvPr>
          <p:cNvPicPr>
            <a:picLocks noChangeAspect="1"/>
          </p:cNvPicPr>
          <p:nvPr/>
        </p:nvPicPr>
        <p:blipFill>
          <a:blip r:embed="rId3"/>
          <a:stretch>
            <a:fillRect/>
          </a:stretch>
        </p:blipFill>
        <p:spPr>
          <a:xfrm>
            <a:off x="0" y="800067"/>
            <a:ext cx="3966693" cy="4195864"/>
          </a:xfrm>
          <a:prstGeom prst="rect">
            <a:avLst/>
          </a:prstGeom>
        </p:spPr>
      </p:pic>
      <p:sp>
        <p:nvSpPr>
          <p:cNvPr id="16" name="TextBox 15">
            <a:extLst>
              <a:ext uri="{FF2B5EF4-FFF2-40B4-BE49-F238E27FC236}">
                <a16:creationId xmlns:a16="http://schemas.microsoft.com/office/drawing/2014/main" id="{DD45435F-2E39-511D-F6A9-1E2F3CAD6C71}"/>
              </a:ext>
            </a:extLst>
          </p:cNvPr>
          <p:cNvSpPr txBox="1"/>
          <p:nvPr/>
        </p:nvSpPr>
        <p:spPr>
          <a:xfrm>
            <a:off x="3966693" y="758818"/>
            <a:ext cx="8225307" cy="2800767"/>
          </a:xfrm>
          <a:prstGeom prst="rect">
            <a:avLst/>
          </a:prstGeom>
          <a:noFill/>
        </p:spPr>
        <p:txBody>
          <a:bodyPr wrap="square">
            <a:spAutoFit/>
          </a:bodyPr>
          <a:lstStyle/>
          <a:p>
            <a:pPr marL="285750" indent="-285750">
              <a:buFont typeface="Wingdings" panose="05000000000000000000" pitchFamily="2" charset="2"/>
              <a:buChar char="q"/>
            </a:pPr>
            <a:r>
              <a:rPr lang="en-US" sz="1600" dirty="0"/>
              <a:t>Cavities with sophisticated geometry and tuning mechanisms required to allow large volume experiments to be operated at high frequencies.</a:t>
            </a:r>
          </a:p>
          <a:p>
            <a:pPr marL="285750" indent="-285750">
              <a:buFont typeface="Wingdings" panose="05000000000000000000" pitchFamily="2" charset="2"/>
              <a:buChar char="q"/>
            </a:pPr>
            <a:r>
              <a:rPr lang="en-US" sz="1600" dirty="0"/>
              <a:t>Microwave cavities for axion searches leverage new ideas from both accelerators and quantum information sciences. </a:t>
            </a:r>
          </a:p>
          <a:p>
            <a:pPr marL="285750" indent="-285750">
              <a:buFont typeface="Wingdings" panose="05000000000000000000" pitchFamily="2" charset="2"/>
              <a:buChar char="q"/>
            </a:pPr>
            <a:r>
              <a:rPr lang="en-US" sz="1600" dirty="0"/>
              <a:t>Moving to higher frequencies cavity volumes run into rapidly degrading volumes and lower quality factors for ordinary metals. There are several methods to recover this:</a:t>
            </a:r>
          </a:p>
          <a:p>
            <a:pPr lvl="2"/>
            <a:r>
              <a:rPr lang="en-US" sz="1600" dirty="0"/>
              <a:t>•Increase volume by coherently adding multiple cavities in phase at the same </a:t>
            </a:r>
            <a:r>
              <a:rPr lang="en-US" sz="1600" dirty="0" err="1"/>
              <a:t>fre-quency</a:t>
            </a:r>
            <a:r>
              <a:rPr lang="en-US" sz="1600" dirty="0"/>
              <a:t> to take advantage of the axion coherence</a:t>
            </a:r>
          </a:p>
          <a:p>
            <a:pPr lvl="2"/>
            <a:r>
              <a:rPr lang="en-US" sz="1600" dirty="0"/>
              <a:t>•Increase search scan rate but building an array of cavities with complementary </a:t>
            </a:r>
            <a:r>
              <a:rPr lang="en-US" sz="1600" dirty="0" err="1"/>
              <a:t>fre-quencies</a:t>
            </a:r>
            <a:r>
              <a:rPr lang="en-US" sz="1600" dirty="0"/>
              <a:t> and small tuning range to perform a frequency comb search. Does not take advantage of axion coherence but may be simpler to implement</a:t>
            </a:r>
          </a:p>
        </p:txBody>
      </p:sp>
      <p:pic>
        <p:nvPicPr>
          <p:cNvPr id="17" name="Content Placeholder 5">
            <a:extLst>
              <a:ext uri="{FF2B5EF4-FFF2-40B4-BE49-F238E27FC236}">
                <a16:creationId xmlns:a16="http://schemas.microsoft.com/office/drawing/2014/main" id="{77BD2703-AB98-14C3-AE9A-84E8525D2A39}"/>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b="3391"/>
          <a:stretch/>
        </p:blipFill>
        <p:spPr>
          <a:xfrm>
            <a:off x="7430227" y="4055660"/>
            <a:ext cx="4572000" cy="2170589"/>
          </a:xfrm>
          <a:prstGeom prst="rect">
            <a:avLst/>
          </a:prstGeom>
        </p:spPr>
      </p:pic>
      <p:sp>
        <p:nvSpPr>
          <p:cNvPr id="18" name="TextBox 17">
            <a:extLst>
              <a:ext uri="{FF2B5EF4-FFF2-40B4-BE49-F238E27FC236}">
                <a16:creationId xmlns:a16="http://schemas.microsoft.com/office/drawing/2014/main" id="{E995C750-35F3-5761-F8E9-2A073D2A4ACB}"/>
              </a:ext>
            </a:extLst>
          </p:cNvPr>
          <p:cNvSpPr txBox="1"/>
          <p:nvPr/>
        </p:nvSpPr>
        <p:spPr>
          <a:xfrm>
            <a:off x="6469200" y="5829055"/>
            <a:ext cx="5018384" cy="861774"/>
          </a:xfrm>
          <a:prstGeom prst="rect">
            <a:avLst/>
          </a:prstGeom>
          <a:noFill/>
          <a:ln>
            <a:noFill/>
          </a:ln>
        </p:spPr>
        <p:txBody>
          <a:bodyPr wrap="square" lIns="45720" rIns="45720" rtlCol="0">
            <a:spAutoFit/>
          </a:bodyPr>
          <a:lstStyle/>
          <a:p>
            <a:pPr algn="ctr"/>
            <a:r>
              <a:rPr lang="en-US" sz="1600" dirty="0"/>
              <a:t>Cool Copper Collider (C</a:t>
            </a:r>
            <a:r>
              <a:rPr lang="en-US" sz="1600" baseline="30000" dirty="0"/>
              <a:t>3</a:t>
            </a:r>
            <a:r>
              <a:rPr lang="en-US" sz="1600" dirty="0"/>
              <a:t>) – Liquid N</a:t>
            </a:r>
            <a:r>
              <a:rPr lang="en-US" sz="1600" baseline="-25000" dirty="0"/>
              <a:t>2</a:t>
            </a:r>
            <a:r>
              <a:rPr lang="en-US" sz="1600" dirty="0"/>
              <a:t>-cooled C-band distributed coupling </a:t>
            </a:r>
            <a:r>
              <a:rPr lang="en-US" sz="1600" dirty="0" err="1"/>
              <a:t>linac</a:t>
            </a:r>
            <a:endParaRPr lang="en-US" sz="1600" dirty="0"/>
          </a:p>
          <a:p>
            <a:pPr algn="ctr"/>
            <a:r>
              <a:rPr lang="en-US" sz="1600" dirty="0"/>
              <a:t>For compact Higgs Factory</a:t>
            </a:r>
          </a:p>
        </p:txBody>
      </p:sp>
      <p:sp>
        <p:nvSpPr>
          <p:cNvPr id="7" name="TextBox 6">
            <a:extLst>
              <a:ext uri="{FF2B5EF4-FFF2-40B4-BE49-F238E27FC236}">
                <a16:creationId xmlns:a16="http://schemas.microsoft.com/office/drawing/2014/main" id="{EFE952A5-08D8-9944-DD98-CD1B4E6EFD56}"/>
              </a:ext>
            </a:extLst>
          </p:cNvPr>
          <p:cNvSpPr txBox="1"/>
          <p:nvPr/>
        </p:nvSpPr>
        <p:spPr>
          <a:xfrm>
            <a:off x="4238450" y="3579103"/>
            <a:ext cx="6279427" cy="738664"/>
          </a:xfrm>
          <a:prstGeom prst="rect">
            <a:avLst/>
          </a:prstGeom>
          <a:solidFill>
            <a:schemeClr val="accent1"/>
          </a:solidFill>
        </p:spPr>
        <p:txBody>
          <a:bodyPr wrap="square">
            <a:spAutoFit/>
          </a:bodyPr>
          <a:lstStyle/>
          <a:p>
            <a:pPr algn="ctr"/>
            <a:r>
              <a:rPr lang="en-US" sz="1400" dirty="0">
                <a:solidFill>
                  <a:schemeClr val="bg1"/>
                </a:solidFill>
              </a:rPr>
              <a:t>J. </a:t>
            </a:r>
            <a:r>
              <a:rPr lang="en-US" sz="1400" dirty="0" err="1">
                <a:solidFill>
                  <a:schemeClr val="bg1"/>
                </a:solidFill>
              </a:rPr>
              <a:t>Jaeckel</a:t>
            </a:r>
            <a:r>
              <a:rPr lang="en-US" sz="1400" dirty="0">
                <a:solidFill>
                  <a:schemeClr val="bg1"/>
                </a:solidFill>
              </a:rPr>
              <a:t>, G. </a:t>
            </a:r>
            <a:r>
              <a:rPr lang="en-US" sz="1400" dirty="0" err="1">
                <a:solidFill>
                  <a:schemeClr val="bg1"/>
                </a:solidFill>
              </a:rPr>
              <a:t>Rybka</a:t>
            </a:r>
            <a:r>
              <a:rPr lang="en-US" sz="1400" dirty="0">
                <a:solidFill>
                  <a:schemeClr val="bg1"/>
                </a:solidFill>
              </a:rPr>
              <a:t>, L. Winslow, for the Axion Prospects Collaboration</a:t>
            </a:r>
          </a:p>
          <a:p>
            <a:pPr algn="ctr"/>
            <a:r>
              <a:rPr lang="en-US" sz="1400" dirty="0">
                <a:solidFill>
                  <a:srgbClr val="FF0000"/>
                </a:solidFill>
              </a:rPr>
              <a:t>“Axion Dark Matter”</a:t>
            </a:r>
          </a:p>
          <a:p>
            <a:pPr algn="ctr"/>
            <a:r>
              <a:rPr lang="en-US" sz="1400" dirty="0"/>
              <a:t>https://arxiv.org/pdf/arXiv:2203.14923(also under RF03, CF02, TF09, IF01)</a:t>
            </a:r>
          </a:p>
        </p:txBody>
      </p:sp>
    </p:spTree>
    <p:extLst>
      <p:ext uri="{BB962C8B-B14F-4D97-AF65-F5344CB8AC3E}">
        <p14:creationId xmlns:p14="http://schemas.microsoft.com/office/powerpoint/2010/main" val="41272640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50" y="157939"/>
            <a:ext cx="11285837" cy="487490"/>
          </a:xfrm>
        </p:spPr>
        <p:txBody>
          <a:bodyPr/>
          <a:lstStyle/>
          <a:p>
            <a:r>
              <a:rPr lang="en-US" altLang="zh-CN" dirty="0"/>
              <a:t>High Efficiency RF Sources</a:t>
            </a:r>
            <a:endParaRPr lang="en-US" dirty="0"/>
          </a:p>
        </p:txBody>
      </p:sp>
      <p:sp>
        <p:nvSpPr>
          <p:cNvPr id="4" name="Footer Placeholder 3"/>
          <p:cNvSpPr>
            <a:spLocks noGrp="1"/>
          </p:cNvSpPr>
          <p:nvPr>
            <p:ph type="ftr" sz="quarter" idx="11"/>
          </p:nvPr>
        </p:nvSpPr>
        <p:spPr/>
        <p:txBody>
          <a:bodyPr/>
          <a:lstStyle/>
          <a:p>
            <a:r>
              <a:rPr lang="en-US"/>
              <a:t>SRF Program in Snowmass Strategy- Paris, May 2022</a:t>
            </a:r>
            <a:endParaRPr lang="en-US" dirty="0"/>
          </a:p>
        </p:txBody>
      </p:sp>
      <p:sp>
        <p:nvSpPr>
          <p:cNvPr id="8" name="TextBox 7"/>
          <p:cNvSpPr txBox="1"/>
          <p:nvPr/>
        </p:nvSpPr>
        <p:spPr>
          <a:xfrm>
            <a:off x="3603493" y="6177423"/>
            <a:ext cx="768313" cy="369332"/>
          </a:xfrm>
          <a:prstGeom prst="rect">
            <a:avLst/>
          </a:prstGeom>
          <a:noFill/>
        </p:spPr>
        <p:txBody>
          <a:bodyPr wrap="square" rtlCol="0">
            <a:spAutoFit/>
          </a:bodyPr>
          <a:lstStyle/>
          <a:p>
            <a:endParaRPr lang="en-US" dirty="0"/>
          </a:p>
        </p:txBody>
      </p:sp>
      <p:sp>
        <p:nvSpPr>
          <p:cNvPr id="10" name="TextBox 9">
            <a:extLst>
              <a:ext uri="{FF2B5EF4-FFF2-40B4-BE49-F238E27FC236}">
                <a16:creationId xmlns:a16="http://schemas.microsoft.com/office/drawing/2014/main" id="{D992A4E7-D545-497F-8342-FAE2E50BC4C4}"/>
              </a:ext>
            </a:extLst>
          </p:cNvPr>
          <p:cNvSpPr txBox="1"/>
          <p:nvPr/>
        </p:nvSpPr>
        <p:spPr>
          <a:xfrm>
            <a:off x="5849974" y="228217"/>
            <a:ext cx="6127750" cy="738664"/>
          </a:xfrm>
          <a:prstGeom prst="rect">
            <a:avLst/>
          </a:prstGeom>
          <a:solidFill>
            <a:schemeClr val="tx1">
              <a:lumMod val="50000"/>
              <a:lumOff val="50000"/>
            </a:schemeClr>
          </a:solidFill>
        </p:spPr>
        <p:txBody>
          <a:bodyPr wrap="square">
            <a:spAutoFit/>
          </a:bodyPr>
          <a:lstStyle/>
          <a:p>
            <a:pPr algn="ctr"/>
            <a:r>
              <a:rPr lang="en-US" sz="1400" dirty="0">
                <a:solidFill>
                  <a:schemeClr val="bg1"/>
                </a:solidFill>
              </a:rPr>
              <a:t>Thomas Kroc, Vyacheslav Yakovlev, Charles </a:t>
            </a:r>
            <a:r>
              <a:rPr lang="en-US" sz="1400" dirty="0" err="1">
                <a:solidFill>
                  <a:schemeClr val="bg1"/>
                </a:solidFill>
              </a:rPr>
              <a:t>Thangaraj</a:t>
            </a:r>
            <a:r>
              <a:rPr lang="en-US" sz="1400" dirty="0">
                <a:solidFill>
                  <a:schemeClr val="bg1"/>
                </a:solidFill>
              </a:rPr>
              <a:t>, Brian Chase, Ram </a:t>
            </a:r>
            <a:r>
              <a:rPr lang="en-US" sz="1400" dirty="0" err="1">
                <a:solidFill>
                  <a:schemeClr val="bg1"/>
                </a:solidFill>
              </a:rPr>
              <a:t>Dhuley</a:t>
            </a:r>
            <a:r>
              <a:rPr lang="en-US" sz="1400" dirty="0"/>
              <a:t>.</a:t>
            </a:r>
          </a:p>
          <a:p>
            <a:pPr algn="ctr"/>
            <a:r>
              <a:rPr lang="en-US" sz="1400" dirty="0">
                <a:solidFill>
                  <a:srgbClr val="FF0000"/>
                </a:solidFill>
              </a:rPr>
              <a:t> ”The Need for Further Development of Magnetrons as RF Sources for HEP“</a:t>
            </a:r>
          </a:p>
          <a:p>
            <a:pPr algn="ctr"/>
            <a:r>
              <a:rPr lang="en-US" sz="1400" dirty="0">
                <a:solidFill>
                  <a:srgbClr val="FF0000"/>
                </a:solidFill>
              </a:rPr>
              <a:t> </a:t>
            </a:r>
            <a:r>
              <a:rPr lang="en-US" sz="1400" dirty="0"/>
              <a:t>https://arxiv.org/pdf/arXiv:2203.07888</a:t>
            </a:r>
          </a:p>
        </p:txBody>
      </p:sp>
      <p:sp>
        <p:nvSpPr>
          <p:cNvPr id="12" name="Title 1">
            <a:extLst>
              <a:ext uri="{FF2B5EF4-FFF2-40B4-BE49-F238E27FC236}">
                <a16:creationId xmlns:a16="http://schemas.microsoft.com/office/drawing/2014/main" id="{4D8D792E-D73E-0CD3-40E9-2858BF2A0DB8}"/>
              </a:ext>
            </a:extLst>
          </p:cNvPr>
          <p:cNvSpPr txBox="1">
            <a:spLocks/>
          </p:cNvSpPr>
          <p:nvPr/>
        </p:nvSpPr>
        <p:spPr>
          <a:xfrm>
            <a:off x="214276" y="1336415"/>
            <a:ext cx="9404723" cy="140053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400" b="1" kern="1200" cap="none" baseline="0">
                <a:solidFill>
                  <a:schemeClr val="tx1"/>
                </a:solidFill>
                <a:latin typeface="Arial" charset="0"/>
                <a:ea typeface="+mj-ea"/>
                <a:cs typeface="Arial" panose="020B0604020202020204" pitchFamily="34" charset="0"/>
              </a:defRPr>
            </a:lvl1pPr>
          </a:lstStyle>
          <a:p>
            <a:r>
              <a:rPr lang="en-GB" sz="3000" dirty="0"/>
              <a:t>R&amp;D areas</a:t>
            </a:r>
          </a:p>
        </p:txBody>
      </p:sp>
      <p:sp>
        <p:nvSpPr>
          <p:cNvPr id="13" name="Content Placeholder 2">
            <a:extLst>
              <a:ext uri="{FF2B5EF4-FFF2-40B4-BE49-F238E27FC236}">
                <a16:creationId xmlns:a16="http://schemas.microsoft.com/office/drawing/2014/main" id="{2FEDC2ED-36B3-5380-A122-BD63469D9F18}"/>
              </a:ext>
            </a:extLst>
          </p:cNvPr>
          <p:cNvSpPr>
            <a:spLocks noGrp="1"/>
          </p:cNvSpPr>
          <p:nvPr>
            <p:ph idx="1"/>
          </p:nvPr>
        </p:nvSpPr>
        <p:spPr>
          <a:xfrm>
            <a:off x="389555" y="2734247"/>
            <a:ext cx="7697789" cy="3211273"/>
          </a:xfrm>
        </p:spPr>
        <p:txBody>
          <a:bodyPr>
            <a:normAutofit/>
          </a:bodyPr>
          <a:lstStyle/>
          <a:p>
            <a:pPr>
              <a:buSzPct val="100000"/>
              <a:buFont typeface="Wingdings" panose="05000000000000000000" pitchFamily="2" charset="2"/>
              <a:buChar char="q"/>
            </a:pPr>
            <a:r>
              <a:rPr lang="en-GB" sz="1800" b="1" dirty="0">
                <a:solidFill>
                  <a:srgbClr val="C00000"/>
                </a:solidFill>
              </a:rPr>
              <a:t>Higher efficiency klystron </a:t>
            </a:r>
            <a:r>
              <a:rPr lang="en-GB" sz="1800" dirty="0"/>
              <a:t>development involving modern concepts like “BAC”, “COM”, “CSM” and others. Application also to Inductive Output Tubes (IOTs), </a:t>
            </a:r>
          </a:p>
          <a:p>
            <a:pPr>
              <a:buSzPct val="100000"/>
              <a:buFont typeface="Wingdings" panose="05000000000000000000" pitchFamily="2" charset="2"/>
              <a:buChar char="q"/>
            </a:pPr>
            <a:r>
              <a:rPr lang="en-GB" sz="1800" dirty="0"/>
              <a:t>Investigate stabilization, phase control and combination of </a:t>
            </a:r>
            <a:r>
              <a:rPr lang="en-GB" sz="1800" b="1" dirty="0">
                <a:solidFill>
                  <a:srgbClr val="C00000"/>
                </a:solidFill>
              </a:rPr>
              <a:t>magnetron</a:t>
            </a:r>
            <a:r>
              <a:rPr lang="en-GB" sz="1800" dirty="0">
                <a:solidFill>
                  <a:srgbClr val="C00000"/>
                </a:solidFill>
              </a:rPr>
              <a:t> </a:t>
            </a:r>
            <a:r>
              <a:rPr lang="en-GB" sz="1800" dirty="0"/>
              <a:t>RF sources for possible accelerator use. </a:t>
            </a:r>
          </a:p>
          <a:p>
            <a:pPr>
              <a:buSzPct val="100000"/>
              <a:buFont typeface="Wingdings" panose="05000000000000000000" pitchFamily="2" charset="2"/>
              <a:buChar char="q"/>
            </a:pPr>
            <a:r>
              <a:rPr lang="en-GB" sz="1800" dirty="0"/>
              <a:t>Development of scalable </a:t>
            </a:r>
            <a:r>
              <a:rPr lang="en-GB" sz="1800" b="1" dirty="0">
                <a:solidFill>
                  <a:srgbClr val="C00000"/>
                </a:solidFill>
              </a:rPr>
              <a:t>power combiners </a:t>
            </a:r>
            <a:r>
              <a:rPr lang="en-GB" sz="1800" dirty="0"/>
              <a:t>to combine thousands of inputs (of kW level) in few stages to reach power levels necessary to operate large particle accelerators, </a:t>
            </a:r>
          </a:p>
          <a:p>
            <a:pPr>
              <a:buSzPct val="100000"/>
              <a:buFont typeface="Wingdings" panose="05000000000000000000" pitchFamily="2" charset="2"/>
              <a:buChar char="q"/>
            </a:pPr>
            <a:r>
              <a:rPr lang="en-GB" sz="1800" dirty="0"/>
              <a:t>Development, jointly with industry, </a:t>
            </a:r>
            <a:r>
              <a:rPr lang="en-GB" sz="1800" dirty="0" err="1"/>
              <a:t>GaN</a:t>
            </a:r>
            <a:r>
              <a:rPr lang="en-GB" sz="1800" dirty="0"/>
              <a:t>-based </a:t>
            </a:r>
            <a:r>
              <a:rPr lang="en-GB" sz="1800" b="1" dirty="0">
                <a:solidFill>
                  <a:srgbClr val="C00000"/>
                </a:solidFill>
              </a:rPr>
              <a:t>SSPA modules</a:t>
            </a:r>
            <a:r>
              <a:rPr lang="en-GB" sz="1800" dirty="0"/>
              <a:t>, applying techniques to increase efficiency at high power levels (Class F, multi-harmonic terminations …)</a:t>
            </a:r>
          </a:p>
        </p:txBody>
      </p:sp>
      <p:pic>
        <p:nvPicPr>
          <p:cNvPr id="14" name="Picture 13">
            <a:extLst>
              <a:ext uri="{FF2B5EF4-FFF2-40B4-BE49-F238E27FC236}">
                <a16:creationId xmlns:a16="http://schemas.microsoft.com/office/drawing/2014/main" id="{68979C1F-EE5A-4DF3-710B-AB30F0C22DA6}"/>
              </a:ext>
            </a:extLst>
          </p:cNvPr>
          <p:cNvPicPr>
            <a:picLocks noChangeAspect="1"/>
          </p:cNvPicPr>
          <p:nvPr/>
        </p:nvPicPr>
        <p:blipFill>
          <a:blip r:embed="rId2"/>
          <a:stretch>
            <a:fillRect/>
          </a:stretch>
        </p:blipFill>
        <p:spPr>
          <a:xfrm rot="341137">
            <a:off x="8359182" y="2423256"/>
            <a:ext cx="3447386" cy="3626428"/>
          </a:xfrm>
          <a:prstGeom prst="rect">
            <a:avLst/>
          </a:prstGeom>
          <a:ln>
            <a:noFill/>
          </a:ln>
          <a:effectLst>
            <a:softEdge rad="112500"/>
          </a:effectLst>
        </p:spPr>
      </p:pic>
      <p:pic>
        <p:nvPicPr>
          <p:cNvPr id="6" name="Picture 5">
            <a:extLst>
              <a:ext uri="{FF2B5EF4-FFF2-40B4-BE49-F238E27FC236}">
                <a16:creationId xmlns:a16="http://schemas.microsoft.com/office/drawing/2014/main" id="{7320662D-0076-9D05-7A80-783DFBBB49C1}"/>
              </a:ext>
            </a:extLst>
          </p:cNvPr>
          <p:cNvPicPr>
            <a:picLocks noChangeAspect="1"/>
          </p:cNvPicPr>
          <p:nvPr/>
        </p:nvPicPr>
        <p:blipFill>
          <a:blip r:embed="rId3"/>
          <a:stretch>
            <a:fillRect/>
          </a:stretch>
        </p:blipFill>
        <p:spPr>
          <a:xfrm>
            <a:off x="2884280" y="829033"/>
            <a:ext cx="2320853" cy="1833745"/>
          </a:xfrm>
          <a:prstGeom prst="rect">
            <a:avLst/>
          </a:prstGeom>
        </p:spPr>
      </p:pic>
      <p:sp>
        <p:nvSpPr>
          <p:cNvPr id="15" name="TextBox 14">
            <a:extLst>
              <a:ext uri="{FF2B5EF4-FFF2-40B4-BE49-F238E27FC236}">
                <a16:creationId xmlns:a16="http://schemas.microsoft.com/office/drawing/2014/main" id="{E2C98BA8-1E07-1CEB-6CFE-CF3D73DEB9F0}"/>
              </a:ext>
            </a:extLst>
          </p:cNvPr>
          <p:cNvSpPr txBox="1"/>
          <p:nvPr/>
        </p:nvSpPr>
        <p:spPr>
          <a:xfrm>
            <a:off x="5849974" y="1035159"/>
            <a:ext cx="6127750" cy="738664"/>
          </a:xfrm>
          <a:prstGeom prst="rect">
            <a:avLst/>
          </a:prstGeom>
          <a:solidFill>
            <a:schemeClr val="accent1"/>
          </a:solidFill>
        </p:spPr>
        <p:txBody>
          <a:bodyPr wrap="square">
            <a:spAutoFit/>
          </a:bodyPr>
          <a:lstStyle/>
          <a:p>
            <a:pPr algn="ctr"/>
            <a:r>
              <a:rPr lang="en-US" sz="1400" dirty="0" err="1">
                <a:solidFill>
                  <a:schemeClr val="bg1"/>
                </a:solidFill>
              </a:rPr>
              <a:t>Xueying</a:t>
            </a:r>
            <a:r>
              <a:rPr lang="en-US" sz="1400" dirty="0">
                <a:solidFill>
                  <a:schemeClr val="bg1"/>
                </a:solidFill>
              </a:rPr>
              <a:t> Lu, </a:t>
            </a:r>
            <a:r>
              <a:rPr lang="en-US" sz="1400" dirty="0" err="1">
                <a:solidFill>
                  <a:schemeClr val="bg1"/>
                </a:solidFill>
              </a:rPr>
              <a:t>Jiahang</a:t>
            </a:r>
            <a:r>
              <a:rPr lang="en-US" sz="1400" dirty="0">
                <a:solidFill>
                  <a:schemeClr val="bg1"/>
                </a:solidFill>
              </a:rPr>
              <a:t> Shao, John Power, </a:t>
            </a:r>
            <a:r>
              <a:rPr lang="en-US" sz="1400" dirty="0" err="1">
                <a:solidFill>
                  <a:schemeClr val="bg1"/>
                </a:solidFill>
              </a:rPr>
              <a:t>Chunguang</a:t>
            </a:r>
            <a:r>
              <a:rPr lang="en-US" sz="1400" dirty="0">
                <a:solidFill>
                  <a:schemeClr val="bg1"/>
                </a:solidFill>
              </a:rPr>
              <a:t> Jing, </a:t>
            </a:r>
            <a:r>
              <a:rPr lang="en-US" sz="1400" dirty="0" err="1">
                <a:solidFill>
                  <a:schemeClr val="bg1"/>
                </a:solidFill>
              </a:rPr>
              <a:t>Gwanghui</a:t>
            </a:r>
            <a:r>
              <a:rPr lang="en-US" sz="1400" dirty="0">
                <a:solidFill>
                  <a:schemeClr val="bg1"/>
                </a:solidFill>
              </a:rPr>
              <a:t> Ha, et al. </a:t>
            </a:r>
          </a:p>
          <a:p>
            <a:pPr algn="ctr"/>
            <a:r>
              <a:rPr lang="en-US" sz="1400" dirty="0">
                <a:solidFill>
                  <a:srgbClr val="FF0000"/>
                </a:solidFill>
              </a:rPr>
              <a:t>”Advanced RF Structures for Wakefield Acceleration and High-Gradient Research”</a:t>
            </a:r>
          </a:p>
          <a:p>
            <a:pPr algn="ctr"/>
            <a:r>
              <a:rPr lang="en-US" sz="1400" dirty="0"/>
              <a:t>https://arxiv.org/pdf/arXiv:2203.08374</a:t>
            </a:r>
          </a:p>
        </p:txBody>
      </p:sp>
    </p:spTree>
    <p:extLst>
      <p:ext uri="{BB962C8B-B14F-4D97-AF65-F5344CB8AC3E}">
        <p14:creationId xmlns:p14="http://schemas.microsoft.com/office/powerpoint/2010/main" val="19413883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0C2564-855B-6315-47A6-D42CC9E1BD78}"/>
              </a:ext>
            </a:extLst>
          </p:cNvPr>
          <p:cNvSpPr>
            <a:spLocks noGrp="1"/>
          </p:cNvSpPr>
          <p:nvPr>
            <p:ph type="title"/>
          </p:nvPr>
        </p:nvSpPr>
        <p:spPr>
          <a:xfrm>
            <a:off x="138544" y="135164"/>
            <a:ext cx="11285837" cy="487490"/>
          </a:xfrm>
        </p:spPr>
        <p:txBody>
          <a:bodyPr/>
          <a:lstStyle/>
          <a:p>
            <a:r>
              <a:rPr lang="en-US" dirty="0"/>
              <a:t>Sustainability for SRF Systems</a:t>
            </a:r>
          </a:p>
        </p:txBody>
      </p:sp>
      <p:sp>
        <p:nvSpPr>
          <p:cNvPr id="4" name="Footer Placeholder 3">
            <a:extLst>
              <a:ext uri="{FF2B5EF4-FFF2-40B4-BE49-F238E27FC236}">
                <a16:creationId xmlns:a16="http://schemas.microsoft.com/office/drawing/2014/main" id="{B7D2B1EA-CB64-22A6-2374-C0470A832B48}"/>
              </a:ext>
            </a:extLst>
          </p:cNvPr>
          <p:cNvSpPr>
            <a:spLocks noGrp="1"/>
          </p:cNvSpPr>
          <p:nvPr>
            <p:ph type="ftr" sz="quarter" idx="11"/>
          </p:nvPr>
        </p:nvSpPr>
        <p:spPr/>
        <p:txBody>
          <a:bodyPr/>
          <a:lstStyle/>
          <a:p>
            <a:r>
              <a:rPr lang="nl-NL"/>
              <a:t>SRF Program in Snowmass Strategy- Paris, May 2022</a:t>
            </a:r>
            <a:endParaRPr lang="en-US" dirty="0"/>
          </a:p>
        </p:txBody>
      </p:sp>
      <p:sp>
        <p:nvSpPr>
          <p:cNvPr id="8" name="TextBox 7">
            <a:extLst>
              <a:ext uri="{FF2B5EF4-FFF2-40B4-BE49-F238E27FC236}">
                <a16:creationId xmlns:a16="http://schemas.microsoft.com/office/drawing/2014/main" id="{96407E2D-7AEA-725F-595C-9217877EF08A}"/>
              </a:ext>
            </a:extLst>
          </p:cNvPr>
          <p:cNvSpPr txBox="1"/>
          <p:nvPr/>
        </p:nvSpPr>
        <p:spPr>
          <a:xfrm>
            <a:off x="334095" y="2000104"/>
            <a:ext cx="5499099" cy="738664"/>
          </a:xfrm>
          <a:prstGeom prst="rect">
            <a:avLst/>
          </a:prstGeom>
          <a:solidFill>
            <a:schemeClr val="tx1">
              <a:lumMod val="50000"/>
              <a:lumOff val="50000"/>
            </a:schemeClr>
          </a:solidFill>
        </p:spPr>
        <p:txBody>
          <a:bodyPr wrap="square">
            <a:spAutoFit/>
          </a:bodyPr>
          <a:lstStyle/>
          <a:p>
            <a:pPr algn="ctr"/>
            <a:r>
              <a:rPr lang="en-US" sz="1400" dirty="0">
                <a:solidFill>
                  <a:schemeClr val="bg1"/>
                </a:solidFill>
              </a:rPr>
              <a:t>Brandon Weatherford, Emilio A. </a:t>
            </a:r>
            <a:r>
              <a:rPr lang="en-US" sz="1400" dirty="0" err="1">
                <a:solidFill>
                  <a:schemeClr val="bg1"/>
                </a:solidFill>
              </a:rPr>
              <a:t>Nanni</a:t>
            </a:r>
            <a:r>
              <a:rPr lang="en-US" sz="1400" dirty="0">
                <a:solidFill>
                  <a:schemeClr val="bg1"/>
                </a:solidFill>
              </a:rPr>
              <a:t>, Sami Tantawi</a:t>
            </a:r>
          </a:p>
          <a:p>
            <a:pPr algn="ctr"/>
            <a:r>
              <a:rPr lang="en-US" sz="1400" dirty="0">
                <a:solidFill>
                  <a:schemeClr val="bg1"/>
                </a:solidFill>
              </a:rPr>
              <a:t> </a:t>
            </a:r>
            <a:r>
              <a:rPr lang="en-US" sz="1400" dirty="0">
                <a:solidFill>
                  <a:srgbClr val="FF0000"/>
                </a:solidFill>
              </a:rPr>
              <a:t>”Advanced RF Sources R&amp;D for Economical Future Colliders”,</a:t>
            </a:r>
          </a:p>
          <a:p>
            <a:pPr algn="ctr"/>
            <a:r>
              <a:rPr lang="en-US" sz="1400" dirty="0"/>
              <a:t>https://arxiv.org/pdf/2203.15984</a:t>
            </a:r>
          </a:p>
        </p:txBody>
      </p:sp>
      <p:sp>
        <p:nvSpPr>
          <p:cNvPr id="10" name="TextBox 9">
            <a:extLst>
              <a:ext uri="{FF2B5EF4-FFF2-40B4-BE49-F238E27FC236}">
                <a16:creationId xmlns:a16="http://schemas.microsoft.com/office/drawing/2014/main" id="{878FA245-242E-E21F-9EE4-34E3F1FAED64}"/>
              </a:ext>
            </a:extLst>
          </p:cNvPr>
          <p:cNvSpPr txBox="1"/>
          <p:nvPr/>
        </p:nvSpPr>
        <p:spPr>
          <a:xfrm>
            <a:off x="334095" y="1185987"/>
            <a:ext cx="5499099" cy="738664"/>
          </a:xfrm>
          <a:prstGeom prst="rect">
            <a:avLst/>
          </a:prstGeom>
          <a:solidFill>
            <a:schemeClr val="tx1">
              <a:lumMod val="50000"/>
              <a:lumOff val="50000"/>
            </a:schemeClr>
          </a:solidFill>
        </p:spPr>
        <p:txBody>
          <a:bodyPr wrap="square">
            <a:spAutoFit/>
          </a:bodyPr>
          <a:lstStyle/>
          <a:p>
            <a:pPr algn="ctr"/>
            <a:r>
              <a:rPr lang="en-US" sz="1400" dirty="0">
                <a:solidFill>
                  <a:schemeClr val="bg1"/>
                </a:solidFill>
              </a:rPr>
              <a:t>R. Lawrence Ives, Michael Read, </a:t>
            </a:r>
            <a:r>
              <a:rPr lang="en-US" sz="1400" dirty="0" err="1">
                <a:solidFill>
                  <a:schemeClr val="bg1"/>
                </a:solidFill>
              </a:rPr>
              <a:t>Thuc</a:t>
            </a:r>
            <a:r>
              <a:rPr lang="en-US" sz="1400" dirty="0">
                <a:solidFill>
                  <a:schemeClr val="bg1"/>
                </a:solidFill>
              </a:rPr>
              <a:t> Bui, David Marsden, et al</a:t>
            </a:r>
          </a:p>
          <a:p>
            <a:pPr algn="ctr"/>
            <a:r>
              <a:rPr lang="en-US" sz="1400" dirty="0">
                <a:solidFill>
                  <a:schemeClr val="bg1"/>
                </a:solidFill>
              </a:rPr>
              <a:t>. </a:t>
            </a:r>
            <a:r>
              <a:rPr lang="en-US" sz="1400" b="1" dirty="0">
                <a:solidFill>
                  <a:srgbClr val="FF0000"/>
                </a:solidFill>
              </a:rPr>
              <a:t>”High Efficiency, Low Cost, RF Sources for Accelerators an Colliders”</a:t>
            </a:r>
            <a:endParaRPr lang="en-US" sz="1400" dirty="0"/>
          </a:p>
          <a:p>
            <a:pPr algn="ctr"/>
            <a:r>
              <a:rPr lang="en-US" sz="1400" dirty="0">
                <a:hlinkClick r:id="rId2"/>
              </a:rPr>
              <a:t>https://arxiv.org/pdf/arXiv:2203.12043</a:t>
            </a:r>
            <a:r>
              <a:rPr lang="en-US" sz="1400" dirty="0"/>
              <a:t> (also under EF0, RF0, AF03)</a:t>
            </a:r>
          </a:p>
        </p:txBody>
      </p:sp>
      <p:sp>
        <p:nvSpPr>
          <p:cNvPr id="13" name="TextBox 12">
            <a:extLst>
              <a:ext uri="{FF2B5EF4-FFF2-40B4-BE49-F238E27FC236}">
                <a16:creationId xmlns:a16="http://schemas.microsoft.com/office/drawing/2014/main" id="{14B1A85D-0E9C-ED06-48E5-7403152ADA7B}"/>
              </a:ext>
            </a:extLst>
          </p:cNvPr>
          <p:cNvSpPr txBox="1"/>
          <p:nvPr/>
        </p:nvSpPr>
        <p:spPr>
          <a:xfrm>
            <a:off x="334095" y="3686824"/>
            <a:ext cx="5499099" cy="1169551"/>
          </a:xfrm>
          <a:prstGeom prst="rect">
            <a:avLst/>
          </a:prstGeom>
          <a:solidFill>
            <a:schemeClr val="accent1"/>
          </a:solidFill>
        </p:spPr>
        <p:txBody>
          <a:bodyPr wrap="square">
            <a:spAutoFit/>
          </a:bodyPr>
          <a:lstStyle/>
          <a:p>
            <a:pPr algn="ctr"/>
            <a:r>
              <a:rPr lang="en-US" sz="1400" dirty="0" err="1">
                <a:solidFill>
                  <a:schemeClr val="bg1"/>
                </a:solidFill>
              </a:rPr>
              <a:t>Xueying</a:t>
            </a:r>
            <a:r>
              <a:rPr lang="en-US" sz="1400" dirty="0">
                <a:solidFill>
                  <a:schemeClr val="bg1"/>
                </a:solidFill>
              </a:rPr>
              <a:t> Lu, </a:t>
            </a:r>
            <a:r>
              <a:rPr lang="en-US" sz="1400" dirty="0" err="1">
                <a:solidFill>
                  <a:schemeClr val="bg1"/>
                </a:solidFill>
              </a:rPr>
              <a:t>Jiahang</a:t>
            </a:r>
            <a:r>
              <a:rPr lang="en-US" sz="1400" dirty="0">
                <a:solidFill>
                  <a:schemeClr val="bg1"/>
                </a:solidFill>
              </a:rPr>
              <a:t> Shao, John Power, </a:t>
            </a:r>
            <a:r>
              <a:rPr lang="en-US" sz="1400" dirty="0" err="1">
                <a:solidFill>
                  <a:schemeClr val="bg1"/>
                </a:solidFill>
              </a:rPr>
              <a:t>Chunguang</a:t>
            </a:r>
            <a:r>
              <a:rPr lang="en-US" sz="1400" dirty="0">
                <a:solidFill>
                  <a:schemeClr val="bg1"/>
                </a:solidFill>
              </a:rPr>
              <a:t> Jing, </a:t>
            </a:r>
            <a:r>
              <a:rPr lang="en-US" sz="1400" dirty="0" err="1">
                <a:solidFill>
                  <a:schemeClr val="bg1"/>
                </a:solidFill>
              </a:rPr>
              <a:t>Gwanghui</a:t>
            </a:r>
            <a:r>
              <a:rPr lang="en-US" sz="1400" dirty="0">
                <a:solidFill>
                  <a:schemeClr val="bg1"/>
                </a:solidFill>
              </a:rPr>
              <a:t> Ha, et al. </a:t>
            </a:r>
          </a:p>
          <a:p>
            <a:pPr algn="ctr"/>
            <a:r>
              <a:rPr lang="en-US" sz="1400" dirty="0">
                <a:solidFill>
                  <a:srgbClr val="FF0000"/>
                </a:solidFill>
              </a:rPr>
              <a:t>”Advanced RF Structures for Wakefield Acceleration and High-Gradient Research”</a:t>
            </a:r>
          </a:p>
          <a:p>
            <a:pPr algn="ctr"/>
            <a:r>
              <a:rPr lang="en-US" sz="1400" dirty="0"/>
              <a:t>https://arxiv.org/pdf/arXiv:2203.08374</a:t>
            </a:r>
          </a:p>
        </p:txBody>
      </p:sp>
      <p:pic>
        <p:nvPicPr>
          <p:cNvPr id="3" name="Picture 2">
            <a:extLst>
              <a:ext uri="{FF2B5EF4-FFF2-40B4-BE49-F238E27FC236}">
                <a16:creationId xmlns:a16="http://schemas.microsoft.com/office/drawing/2014/main" id="{8DB68B63-ADEC-689C-1DEF-9EC8B55AD884}"/>
              </a:ext>
            </a:extLst>
          </p:cNvPr>
          <p:cNvPicPr>
            <a:picLocks noChangeAspect="1"/>
          </p:cNvPicPr>
          <p:nvPr/>
        </p:nvPicPr>
        <p:blipFill>
          <a:blip r:embed="rId3"/>
          <a:stretch>
            <a:fillRect/>
          </a:stretch>
        </p:blipFill>
        <p:spPr>
          <a:xfrm>
            <a:off x="5625824" y="1004320"/>
            <a:ext cx="8680831" cy="4927557"/>
          </a:xfrm>
          <a:prstGeom prst="rect">
            <a:avLst/>
          </a:prstGeom>
        </p:spPr>
      </p:pic>
    </p:spTree>
    <p:extLst>
      <p:ext uri="{BB962C8B-B14F-4D97-AF65-F5344CB8AC3E}">
        <p14:creationId xmlns:p14="http://schemas.microsoft.com/office/powerpoint/2010/main" val="32922618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8727416" y="593485"/>
            <a:ext cx="3905251" cy="2925169"/>
          </a:xfrm>
          <a:prstGeom prst="rect">
            <a:avLst/>
          </a:prstGeom>
          <a:scene3d>
            <a:camera prst="isometricLeftDown"/>
            <a:lightRig rig="threePt" dir="t"/>
          </a:scene3d>
          <a:sp3d prstMaterial="dkEdge">
            <a:bevelT/>
          </a:sp3d>
        </p:spPr>
      </p:pic>
      <p:sp>
        <p:nvSpPr>
          <p:cNvPr id="2" name="Title 1"/>
          <p:cNvSpPr>
            <a:spLocks noGrp="1"/>
          </p:cNvSpPr>
          <p:nvPr>
            <p:ph type="title"/>
          </p:nvPr>
        </p:nvSpPr>
        <p:spPr/>
        <p:txBody>
          <a:bodyPr/>
          <a:lstStyle/>
          <a:p>
            <a:r>
              <a:rPr lang="en-US" dirty="0"/>
              <a:t>What is needed?</a:t>
            </a:r>
          </a:p>
        </p:txBody>
      </p:sp>
      <p:sp>
        <p:nvSpPr>
          <p:cNvPr id="3" name="Content Placeholder 2"/>
          <p:cNvSpPr>
            <a:spLocks noGrp="1"/>
          </p:cNvSpPr>
          <p:nvPr>
            <p:ph idx="1"/>
          </p:nvPr>
        </p:nvSpPr>
        <p:spPr>
          <a:xfrm>
            <a:off x="1018101" y="1044816"/>
            <a:ext cx="10545467" cy="5381694"/>
          </a:xfrm>
        </p:spPr>
        <p:txBody>
          <a:bodyPr>
            <a:normAutofit/>
          </a:bodyPr>
          <a:lstStyle/>
          <a:p>
            <a:pPr marL="0" indent="0">
              <a:buNone/>
            </a:pPr>
            <a:r>
              <a:rPr lang="en-US" dirty="0"/>
              <a:t>Synergies between R&amp;D programs, institutions along aligned path </a:t>
            </a:r>
          </a:p>
          <a:p>
            <a:pPr marL="0" indent="0">
              <a:buNone/>
            </a:pPr>
            <a:endParaRPr lang="en-US" sz="1400" dirty="0"/>
          </a:p>
          <a:p>
            <a:pPr marL="0" indent="0">
              <a:buNone/>
            </a:pPr>
            <a:r>
              <a:rPr lang="en-US" dirty="0"/>
              <a:t>Multiple RF test platforms (QPR, cavities…) for fundamental, </a:t>
            </a:r>
          </a:p>
          <a:p>
            <a:pPr marL="0" indent="0">
              <a:buNone/>
            </a:pPr>
            <a:r>
              <a:rPr lang="en-US" dirty="0"/>
              <a:t>detailed materials study</a:t>
            </a:r>
          </a:p>
          <a:p>
            <a:pPr marL="914400" lvl="2" indent="0">
              <a:buNone/>
            </a:pPr>
            <a:r>
              <a:rPr lang="en-US" dirty="0"/>
              <a:t> --Doping, Nb</a:t>
            </a:r>
            <a:r>
              <a:rPr lang="en-US" baseline="-25000" dirty="0"/>
              <a:t>3</a:t>
            </a:r>
            <a:r>
              <a:rPr lang="en-US" dirty="0"/>
              <a:t>Sn, peak fields, multi-layers, other A15, MgB</a:t>
            </a:r>
            <a:r>
              <a:rPr lang="en-US" baseline="-25000" dirty="0"/>
              <a:t>2</a:t>
            </a:r>
            <a:r>
              <a:rPr lang="en-US" dirty="0"/>
              <a:t>…</a:t>
            </a:r>
          </a:p>
          <a:p>
            <a:pPr marL="0" indent="0">
              <a:buNone/>
            </a:pPr>
            <a:r>
              <a:rPr lang="en-US" dirty="0"/>
              <a:t>Material research instruments</a:t>
            </a:r>
          </a:p>
          <a:p>
            <a:pPr marL="0" indent="0">
              <a:lnSpc>
                <a:spcPct val="100000"/>
              </a:lnSpc>
              <a:spcBef>
                <a:spcPts val="1200"/>
              </a:spcBef>
              <a:buNone/>
            </a:pPr>
            <a:r>
              <a:rPr lang="en-US" dirty="0"/>
              <a:t>Expanded distribution of funding (GARD…) for National Labs &amp; Universities</a:t>
            </a:r>
          </a:p>
          <a:p>
            <a:pPr marL="0" indent="0">
              <a:buNone/>
            </a:pPr>
            <a:r>
              <a:rPr lang="en-US" dirty="0"/>
              <a:t>Continued investments are needed in R&amp;D, production and test facilities.</a:t>
            </a:r>
          </a:p>
          <a:p>
            <a:pPr marL="1428750" lvl="3" indent="0">
              <a:buNone/>
            </a:pPr>
            <a:r>
              <a:rPr lang="en-US" sz="2000" dirty="0"/>
              <a:t>Labor</a:t>
            </a:r>
          </a:p>
          <a:p>
            <a:pPr marL="1428750" lvl="3" indent="0">
              <a:buNone/>
            </a:pPr>
            <a:r>
              <a:rPr lang="en-US" sz="2000" dirty="0"/>
              <a:t>Existing facility upgrade </a:t>
            </a:r>
          </a:p>
          <a:p>
            <a:pPr marL="1428750" lvl="3" indent="0">
              <a:buNone/>
            </a:pPr>
            <a:r>
              <a:rPr lang="en-US" sz="2000" dirty="0"/>
              <a:t>New facilities</a:t>
            </a:r>
          </a:p>
          <a:p>
            <a:pPr marL="0" indent="0">
              <a:buNone/>
            </a:pPr>
            <a:r>
              <a:rPr lang="en-US" dirty="0"/>
              <a:t>Training of young Scientists and Engineers</a:t>
            </a:r>
          </a:p>
          <a:p>
            <a:pPr marL="0" indent="0">
              <a:spcBef>
                <a:spcPts val="1800"/>
              </a:spcBef>
              <a:buNone/>
            </a:pPr>
            <a:r>
              <a:rPr lang="en-US" dirty="0"/>
              <a:t>Fostering industrial partners in US</a:t>
            </a:r>
          </a:p>
          <a:p>
            <a:endParaRPr lang="en-US" dirty="0"/>
          </a:p>
          <a:p>
            <a:endParaRPr lang="en-US" dirty="0"/>
          </a:p>
        </p:txBody>
      </p:sp>
      <p:sp>
        <p:nvSpPr>
          <p:cNvPr id="4" name="Footer Placeholder 3"/>
          <p:cNvSpPr>
            <a:spLocks noGrp="1"/>
          </p:cNvSpPr>
          <p:nvPr>
            <p:ph type="ftr" sz="quarter" idx="11"/>
          </p:nvPr>
        </p:nvSpPr>
        <p:spPr/>
        <p:txBody>
          <a:bodyPr/>
          <a:lstStyle/>
          <a:p>
            <a:r>
              <a:rPr lang="en-US"/>
              <a:t>Next-Generation SRF Thin Film Technologies </a:t>
            </a:r>
            <a:endParaRPr lang="en-US" dirty="0"/>
          </a:p>
        </p:txBody>
      </p:sp>
      <p:pic>
        <p:nvPicPr>
          <p:cNvPr id="10" name="Picture 9"/>
          <p:cNvPicPr>
            <a:picLocks noChangeAspect="1"/>
          </p:cNvPicPr>
          <p:nvPr/>
        </p:nvPicPr>
        <p:blipFill rotWithShape="1">
          <a:blip r:embed="rId3"/>
          <a:srcRect l="-4085" r="4085"/>
          <a:stretch/>
        </p:blipFill>
        <p:spPr>
          <a:xfrm>
            <a:off x="375367" y="5728476"/>
            <a:ext cx="595312" cy="534942"/>
          </a:xfrm>
          <a:prstGeom prst="hexagon">
            <a:avLst/>
          </a:prstGeom>
          <a:ln w="15875">
            <a:solidFill>
              <a:schemeClr val="accent1">
                <a:shade val="50000"/>
              </a:schemeClr>
            </a:solidFill>
          </a:ln>
        </p:spPr>
      </p:pic>
      <p:pic>
        <p:nvPicPr>
          <p:cNvPr id="11" name="Picture 10"/>
          <p:cNvPicPr>
            <a:picLocks noChangeAspect="1"/>
          </p:cNvPicPr>
          <p:nvPr/>
        </p:nvPicPr>
        <p:blipFill rotWithShape="1">
          <a:blip r:embed="rId4"/>
          <a:srcRect t="-521" b="7171"/>
          <a:stretch/>
        </p:blipFill>
        <p:spPr>
          <a:xfrm>
            <a:off x="375299" y="5125857"/>
            <a:ext cx="612934" cy="546907"/>
          </a:xfrm>
          <a:prstGeom prst="hexagon">
            <a:avLst/>
          </a:prstGeom>
          <a:ln w="12700">
            <a:solidFill>
              <a:schemeClr val="accent1">
                <a:shade val="50000"/>
              </a:schemeClr>
            </a:solidFill>
          </a:ln>
        </p:spPr>
      </p:pic>
      <p:pic>
        <p:nvPicPr>
          <p:cNvPr id="12" name="Picture 11"/>
          <p:cNvPicPr>
            <a:picLocks noChangeAspect="1"/>
          </p:cNvPicPr>
          <p:nvPr/>
        </p:nvPicPr>
        <p:blipFill rotWithShape="1">
          <a:blip r:embed="rId5"/>
          <a:srcRect t="5972" b="-5972"/>
          <a:stretch/>
        </p:blipFill>
        <p:spPr>
          <a:xfrm>
            <a:off x="1246276" y="4454577"/>
            <a:ext cx="616925" cy="567480"/>
          </a:xfrm>
          <a:prstGeom prst="hexagon">
            <a:avLst/>
          </a:prstGeom>
          <a:ln>
            <a:solidFill>
              <a:schemeClr val="accent1">
                <a:shade val="50000"/>
              </a:schemeClr>
            </a:solidFill>
          </a:ln>
        </p:spPr>
      </p:pic>
      <p:pic>
        <p:nvPicPr>
          <p:cNvPr id="13" name="Picture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6732" y="3388080"/>
            <a:ext cx="603947" cy="585584"/>
          </a:xfrm>
          <a:prstGeom prst="hexagon">
            <a:avLst/>
          </a:prstGeom>
          <a:ln w="25400">
            <a:solidFill>
              <a:schemeClr val="accent1">
                <a:shade val="50000"/>
              </a:schemeClr>
            </a:solidFill>
          </a:ln>
        </p:spPr>
      </p:pic>
      <p:pic>
        <p:nvPicPr>
          <p:cNvPr id="18" name="Picture 1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55654" y="1949217"/>
            <a:ext cx="615025" cy="607726"/>
          </a:xfrm>
          <a:prstGeom prst="hexagon">
            <a:avLst/>
          </a:prstGeom>
          <a:ln>
            <a:solidFill>
              <a:schemeClr val="accent1">
                <a:shade val="50000"/>
              </a:schemeClr>
            </a:solidFill>
          </a:ln>
        </p:spPr>
      </p:pic>
      <p:pic>
        <p:nvPicPr>
          <p:cNvPr id="19" name="Picture 18"/>
          <p:cNvPicPr>
            <a:picLocks noChangeAspect="1"/>
          </p:cNvPicPr>
          <p:nvPr/>
        </p:nvPicPr>
        <p:blipFill rotWithShape="1">
          <a:blip r:embed="rId8"/>
          <a:srcRect l="-8485" r="8485"/>
          <a:stretch/>
        </p:blipFill>
        <p:spPr>
          <a:xfrm>
            <a:off x="371663" y="2763842"/>
            <a:ext cx="606133" cy="550924"/>
          </a:xfrm>
          <a:prstGeom prst="hexagon">
            <a:avLst/>
          </a:prstGeom>
          <a:ln>
            <a:solidFill>
              <a:schemeClr val="accent1">
                <a:shade val="50000"/>
              </a:schemeClr>
            </a:solidFill>
          </a:ln>
        </p:spPr>
      </p:pic>
      <p:pic>
        <p:nvPicPr>
          <p:cNvPr id="20" name="Picture 19"/>
          <p:cNvPicPr>
            <a:picLocks noChangeAspect="1"/>
          </p:cNvPicPr>
          <p:nvPr/>
        </p:nvPicPr>
        <p:blipFill rotWithShape="1">
          <a:blip r:embed="rId9">
            <a:extLst>
              <a:ext uri="{28A0092B-C50C-407E-A947-70E740481C1C}">
                <a14:useLocalDpi xmlns:a14="http://schemas.microsoft.com/office/drawing/2010/main" val="0"/>
              </a:ext>
            </a:extLst>
          </a:blip>
          <a:srcRect t="-6250" b="6250"/>
          <a:stretch/>
        </p:blipFill>
        <p:spPr>
          <a:xfrm>
            <a:off x="1694714" y="4720195"/>
            <a:ext cx="613764" cy="567481"/>
          </a:xfrm>
          <a:prstGeom prst="hexagon">
            <a:avLst/>
          </a:prstGeom>
          <a:ln>
            <a:solidFill>
              <a:schemeClr val="accent1">
                <a:shade val="50000"/>
              </a:schemeClr>
            </a:solidFill>
          </a:ln>
        </p:spPr>
      </p:pic>
      <p:pic>
        <p:nvPicPr>
          <p:cNvPr id="22" name="Picture 21"/>
          <p:cNvPicPr>
            <a:picLocks noChangeAspect="1"/>
          </p:cNvPicPr>
          <p:nvPr/>
        </p:nvPicPr>
        <p:blipFill>
          <a:blip r:embed="rId10"/>
          <a:stretch>
            <a:fillRect/>
          </a:stretch>
        </p:blipFill>
        <p:spPr>
          <a:xfrm>
            <a:off x="1745447" y="4188958"/>
            <a:ext cx="584790" cy="531237"/>
          </a:xfrm>
          <a:prstGeom prst="hexagon">
            <a:avLst/>
          </a:prstGeom>
          <a:ln>
            <a:solidFill>
              <a:srgbClr val="C00000"/>
            </a:solidFill>
          </a:ln>
        </p:spPr>
      </p:pic>
      <p:pic>
        <p:nvPicPr>
          <p:cNvPr id="23" name="Picture 22"/>
          <p:cNvPicPr>
            <a:picLocks noChangeAspect="1"/>
          </p:cNvPicPr>
          <p:nvPr/>
        </p:nvPicPr>
        <p:blipFill>
          <a:blip r:embed="rId11"/>
          <a:stretch>
            <a:fillRect/>
          </a:stretch>
        </p:blipFill>
        <p:spPr>
          <a:xfrm>
            <a:off x="258912" y="952751"/>
            <a:ext cx="711767" cy="711767"/>
          </a:xfrm>
          <a:prstGeom prst="hexagon">
            <a:avLst/>
          </a:prstGeom>
          <a:ln>
            <a:solidFill>
              <a:schemeClr val="accent1">
                <a:shade val="50000"/>
              </a:schemeClr>
            </a:solidFill>
          </a:ln>
        </p:spPr>
      </p:pic>
    </p:spTree>
    <p:extLst>
      <p:ext uri="{BB962C8B-B14F-4D97-AF65-F5344CB8AC3E}">
        <p14:creationId xmlns:p14="http://schemas.microsoft.com/office/powerpoint/2010/main" val="41455041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D6B2D-E286-A01B-3A3E-614D7314A14C}"/>
              </a:ext>
            </a:extLst>
          </p:cNvPr>
          <p:cNvSpPr>
            <a:spLocks noGrp="1"/>
          </p:cNvSpPr>
          <p:nvPr>
            <p:ph type="title"/>
          </p:nvPr>
        </p:nvSpPr>
        <p:spPr/>
        <p:txBody>
          <a:bodyPr/>
          <a:lstStyle/>
          <a:p>
            <a:r>
              <a:rPr lang="en-US" dirty="0"/>
              <a:t>Synergy with European Strategy</a:t>
            </a:r>
          </a:p>
        </p:txBody>
      </p:sp>
      <p:sp>
        <p:nvSpPr>
          <p:cNvPr id="4" name="Footer Placeholder 3">
            <a:extLst>
              <a:ext uri="{FF2B5EF4-FFF2-40B4-BE49-F238E27FC236}">
                <a16:creationId xmlns:a16="http://schemas.microsoft.com/office/drawing/2014/main" id="{92C9705B-0FED-1205-2E8B-6E0882BB4E07}"/>
              </a:ext>
            </a:extLst>
          </p:cNvPr>
          <p:cNvSpPr>
            <a:spLocks noGrp="1"/>
          </p:cNvSpPr>
          <p:nvPr>
            <p:ph type="ftr" sz="quarter" idx="11"/>
          </p:nvPr>
        </p:nvSpPr>
        <p:spPr/>
        <p:txBody>
          <a:bodyPr/>
          <a:lstStyle/>
          <a:p>
            <a:r>
              <a:rPr lang="nl-NL"/>
              <a:t>SRF Program in Snowmass Strategy- Paris, May 2022</a:t>
            </a:r>
            <a:endParaRPr lang="en-US" dirty="0"/>
          </a:p>
        </p:txBody>
      </p:sp>
      <p:pic>
        <p:nvPicPr>
          <p:cNvPr id="6" name="Picture 5">
            <a:extLst>
              <a:ext uri="{FF2B5EF4-FFF2-40B4-BE49-F238E27FC236}">
                <a16:creationId xmlns:a16="http://schemas.microsoft.com/office/drawing/2014/main" id="{64360A50-969B-1439-C181-431FEDB77ED8}"/>
              </a:ext>
            </a:extLst>
          </p:cNvPr>
          <p:cNvPicPr>
            <a:picLocks noChangeAspect="1"/>
          </p:cNvPicPr>
          <p:nvPr/>
        </p:nvPicPr>
        <p:blipFill>
          <a:blip r:embed="rId2"/>
          <a:stretch>
            <a:fillRect/>
          </a:stretch>
        </p:blipFill>
        <p:spPr>
          <a:xfrm>
            <a:off x="256868" y="1201367"/>
            <a:ext cx="2210598" cy="3285549"/>
          </a:xfrm>
          <a:prstGeom prst="rect">
            <a:avLst/>
          </a:prstGeom>
        </p:spPr>
      </p:pic>
      <p:sp>
        <p:nvSpPr>
          <p:cNvPr id="8" name="TextBox 7">
            <a:extLst>
              <a:ext uri="{FF2B5EF4-FFF2-40B4-BE49-F238E27FC236}">
                <a16:creationId xmlns:a16="http://schemas.microsoft.com/office/drawing/2014/main" id="{22802BE6-FA42-4CFF-3DED-C273AC862165}"/>
              </a:ext>
            </a:extLst>
          </p:cNvPr>
          <p:cNvSpPr txBox="1"/>
          <p:nvPr/>
        </p:nvSpPr>
        <p:spPr>
          <a:xfrm>
            <a:off x="2571932" y="1201367"/>
            <a:ext cx="9467667" cy="1754326"/>
          </a:xfrm>
          <a:prstGeom prst="rect">
            <a:avLst/>
          </a:prstGeom>
          <a:noFill/>
        </p:spPr>
        <p:txBody>
          <a:bodyPr wrap="square">
            <a:spAutoFit/>
          </a:bodyPr>
          <a:lstStyle/>
          <a:p>
            <a:pPr marL="285750" indent="-285750">
              <a:buFont typeface="Wingdings" panose="05000000000000000000" pitchFamily="2" charset="2"/>
              <a:buChar char="q"/>
            </a:pPr>
            <a:r>
              <a:rPr lang="en-US" dirty="0"/>
              <a:t>European Strategy for Particle Physics (ESPP) describes strategy for particle physics in Europe and their contributions world-wide  (June 19, 2020)</a:t>
            </a:r>
          </a:p>
          <a:p>
            <a:pPr marL="285750" indent="-285750">
              <a:buFont typeface="Wingdings" panose="05000000000000000000" pitchFamily="2" charset="2"/>
              <a:buChar char="q"/>
            </a:pPr>
            <a:r>
              <a:rPr lang="en-US" dirty="0"/>
              <a:t>European National Laboratories Directors Group (LDG) – July 2 (Chaired by Lenny Rivkin)</a:t>
            </a:r>
          </a:p>
          <a:p>
            <a:pPr marL="285750" indent="-285750">
              <a:buFont typeface="Wingdings" panose="05000000000000000000" pitchFamily="2" charset="2"/>
              <a:buChar char="q"/>
            </a:pPr>
            <a:r>
              <a:rPr lang="en-US" dirty="0"/>
              <a:t>Immediate outcome </a:t>
            </a:r>
            <a:r>
              <a:rPr lang="en-US" dirty="0" err="1"/>
              <a:t>àAccelerator</a:t>
            </a:r>
            <a:r>
              <a:rPr lang="en-US" dirty="0"/>
              <a:t> R&amp;D Task Forces reporting to Lab Directors Group(LDG) and CERN Council</a:t>
            </a:r>
          </a:p>
          <a:p>
            <a:pPr marL="285750" indent="-285750">
              <a:buFont typeface="Wingdings" panose="05000000000000000000" pitchFamily="2" charset="2"/>
              <a:buChar char="q"/>
            </a:pPr>
            <a:r>
              <a:rPr lang="en-US" dirty="0"/>
              <a:t>Address the question of what are the most promising Accelerator R&amp;D activities for HEP</a:t>
            </a:r>
          </a:p>
        </p:txBody>
      </p:sp>
      <p:pic>
        <p:nvPicPr>
          <p:cNvPr id="10" name="Picture 9">
            <a:extLst>
              <a:ext uri="{FF2B5EF4-FFF2-40B4-BE49-F238E27FC236}">
                <a16:creationId xmlns:a16="http://schemas.microsoft.com/office/drawing/2014/main" id="{BDF1F4B0-3048-85D4-AC13-55837F95BB20}"/>
              </a:ext>
            </a:extLst>
          </p:cNvPr>
          <p:cNvPicPr>
            <a:picLocks noChangeAspect="1"/>
          </p:cNvPicPr>
          <p:nvPr/>
        </p:nvPicPr>
        <p:blipFill>
          <a:blip r:embed="rId3"/>
          <a:stretch>
            <a:fillRect/>
          </a:stretch>
        </p:blipFill>
        <p:spPr>
          <a:xfrm>
            <a:off x="2467466" y="2915459"/>
            <a:ext cx="9467666" cy="1865506"/>
          </a:xfrm>
          <a:prstGeom prst="rect">
            <a:avLst/>
          </a:prstGeom>
        </p:spPr>
      </p:pic>
      <p:sp>
        <p:nvSpPr>
          <p:cNvPr id="12" name="TextBox 11">
            <a:extLst>
              <a:ext uri="{FF2B5EF4-FFF2-40B4-BE49-F238E27FC236}">
                <a16:creationId xmlns:a16="http://schemas.microsoft.com/office/drawing/2014/main" id="{45D56C50-50A7-43E5-9A3D-DB2F5348D3EF}"/>
              </a:ext>
            </a:extLst>
          </p:cNvPr>
          <p:cNvSpPr txBox="1"/>
          <p:nvPr/>
        </p:nvSpPr>
        <p:spPr>
          <a:xfrm>
            <a:off x="4238450" y="4566781"/>
            <a:ext cx="6120880" cy="369332"/>
          </a:xfrm>
          <a:prstGeom prst="rect">
            <a:avLst/>
          </a:prstGeom>
          <a:noFill/>
        </p:spPr>
        <p:txBody>
          <a:bodyPr wrap="square">
            <a:spAutoFit/>
          </a:bodyPr>
          <a:lstStyle/>
          <a:p>
            <a:r>
              <a:rPr lang="en-US" dirty="0"/>
              <a:t>Snowmass AF participants are active on all the LDG panels</a:t>
            </a:r>
          </a:p>
        </p:txBody>
      </p:sp>
      <p:sp>
        <p:nvSpPr>
          <p:cNvPr id="9" name="TextBox 8">
            <a:extLst>
              <a:ext uri="{FF2B5EF4-FFF2-40B4-BE49-F238E27FC236}">
                <a16:creationId xmlns:a16="http://schemas.microsoft.com/office/drawing/2014/main" id="{514EF5E5-EC05-9BCB-C408-43961F19051A}"/>
              </a:ext>
            </a:extLst>
          </p:cNvPr>
          <p:cNvSpPr txBox="1"/>
          <p:nvPr/>
        </p:nvSpPr>
        <p:spPr>
          <a:xfrm>
            <a:off x="155024" y="5347781"/>
            <a:ext cx="11780108" cy="707886"/>
          </a:xfrm>
          <a:prstGeom prst="rect">
            <a:avLst/>
          </a:prstGeom>
          <a:noFill/>
        </p:spPr>
        <p:txBody>
          <a:bodyPr wrap="square">
            <a:spAutoFit/>
          </a:bodyPr>
          <a:lstStyle/>
          <a:p>
            <a:pPr algn="ctr"/>
            <a:r>
              <a:rPr lang="en-US" sz="2000" i="1" dirty="0">
                <a:solidFill>
                  <a:srgbClr val="C00000"/>
                </a:solidFill>
              </a:rPr>
              <a:t>Efforts in the United States for SRF  research and development are in synergy with other regions, Europe and Asia </a:t>
            </a:r>
          </a:p>
          <a:p>
            <a:pPr algn="ctr"/>
            <a:r>
              <a:rPr lang="en-US" sz="2000" i="1" dirty="0">
                <a:solidFill>
                  <a:srgbClr val="C00000"/>
                </a:solidFill>
              </a:rPr>
              <a:t>coherent with the European Strategy for particle physics document published January 2022</a:t>
            </a:r>
          </a:p>
        </p:txBody>
      </p:sp>
    </p:spTree>
    <p:extLst>
      <p:ext uri="{BB962C8B-B14F-4D97-AF65-F5344CB8AC3E}">
        <p14:creationId xmlns:p14="http://schemas.microsoft.com/office/powerpoint/2010/main" val="168074999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a:t>SRF Program in Snowmass Strategy- Paris, May 2022</a:t>
            </a:r>
            <a:endParaRPr lang="en-US" dirty="0"/>
          </a:p>
        </p:txBody>
      </p:sp>
      <p:pic>
        <p:nvPicPr>
          <p:cNvPr id="3" name="Picture 2">
            <a:extLst>
              <a:ext uri="{FF2B5EF4-FFF2-40B4-BE49-F238E27FC236}">
                <a16:creationId xmlns:a16="http://schemas.microsoft.com/office/drawing/2014/main" id="{FF2424C6-9B9C-F855-6462-8DADED3272DE}"/>
              </a:ext>
            </a:extLst>
          </p:cNvPr>
          <p:cNvPicPr>
            <a:picLocks noChangeAspect="1"/>
          </p:cNvPicPr>
          <p:nvPr/>
        </p:nvPicPr>
        <p:blipFill>
          <a:blip r:embed="rId2"/>
          <a:stretch>
            <a:fillRect/>
          </a:stretch>
        </p:blipFill>
        <p:spPr>
          <a:xfrm>
            <a:off x="2139095" y="3398004"/>
            <a:ext cx="8124825" cy="2476500"/>
          </a:xfrm>
          <a:prstGeom prst="rect">
            <a:avLst/>
          </a:prstGeom>
        </p:spPr>
      </p:pic>
      <p:sp>
        <p:nvSpPr>
          <p:cNvPr id="7" name="TextBox 6">
            <a:extLst>
              <a:ext uri="{FF2B5EF4-FFF2-40B4-BE49-F238E27FC236}">
                <a16:creationId xmlns:a16="http://schemas.microsoft.com/office/drawing/2014/main" id="{FEEAA4DC-328A-F236-9D6D-0E4555229D00}"/>
              </a:ext>
            </a:extLst>
          </p:cNvPr>
          <p:cNvSpPr txBox="1"/>
          <p:nvPr/>
        </p:nvSpPr>
        <p:spPr>
          <a:xfrm>
            <a:off x="2293955" y="5890119"/>
            <a:ext cx="7521709" cy="369332"/>
          </a:xfrm>
          <a:prstGeom prst="rect">
            <a:avLst/>
          </a:prstGeom>
          <a:noFill/>
        </p:spPr>
        <p:txBody>
          <a:bodyPr wrap="square">
            <a:spAutoFit/>
          </a:bodyPr>
          <a:lstStyle/>
          <a:p>
            <a:pPr algn="ctr"/>
            <a:r>
              <a:rPr lang="en-US" dirty="0"/>
              <a:t>http://seattlesnowmass2021.net/</a:t>
            </a:r>
          </a:p>
        </p:txBody>
      </p:sp>
      <p:sp>
        <p:nvSpPr>
          <p:cNvPr id="9" name="TextBox 8">
            <a:extLst>
              <a:ext uri="{FF2B5EF4-FFF2-40B4-BE49-F238E27FC236}">
                <a16:creationId xmlns:a16="http://schemas.microsoft.com/office/drawing/2014/main" id="{CB3369D1-BB35-6011-72B0-E1BC325C7089}"/>
              </a:ext>
            </a:extLst>
          </p:cNvPr>
          <p:cNvSpPr txBox="1"/>
          <p:nvPr/>
        </p:nvSpPr>
        <p:spPr>
          <a:xfrm>
            <a:off x="217212" y="862688"/>
            <a:ext cx="11285837" cy="2400657"/>
          </a:xfrm>
          <a:prstGeom prst="rect">
            <a:avLst/>
          </a:prstGeom>
          <a:noFill/>
        </p:spPr>
        <p:txBody>
          <a:bodyPr wrap="square">
            <a:spAutoFit/>
          </a:bodyPr>
          <a:lstStyle/>
          <a:p>
            <a:pPr algn="ctr"/>
            <a:r>
              <a:rPr lang="en-US" dirty="0"/>
              <a:t>The next 5-40 years will be an exciting time in Accelerator Physics &amp; SRF</a:t>
            </a:r>
          </a:p>
          <a:p>
            <a:pPr algn="ctr"/>
            <a:r>
              <a:rPr lang="en-US" dirty="0"/>
              <a:t>Snowmass process is well advanced and offer opportunities to advocate to </a:t>
            </a:r>
          </a:p>
          <a:p>
            <a:pPr algn="ctr"/>
            <a:r>
              <a:rPr lang="en-US" sz="2000" i="1" dirty="0"/>
              <a:t>The scientific community</a:t>
            </a:r>
          </a:p>
          <a:p>
            <a:pPr algn="ctr"/>
            <a:r>
              <a:rPr lang="en-US" sz="2000" i="1" dirty="0"/>
              <a:t>the public</a:t>
            </a:r>
          </a:p>
          <a:p>
            <a:pPr algn="ctr"/>
            <a:r>
              <a:rPr lang="en-US" sz="2000" i="1" dirty="0"/>
              <a:t>our funding agencies and governments</a:t>
            </a:r>
          </a:p>
          <a:p>
            <a:pPr algn="ctr"/>
            <a:endParaRPr lang="en-US" dirty="0"/>
          </a:p>
          <a:p>
            <a:pPr algn="ctr"/>
            <a:r>
              <a:rPr lang="en-US" dirty="0"/>
              <a:t>Will lead to a comprehensive international program for US participation in future colliders that welcomes all with know-how and interest, and at all levels of innovation and R&amp;D</a:t>
            </a:r>
          </a:p>
        </p:txBody>
      </p:sp>
      <p:sp>
        <p:nvSpPr>
          <p:cNvPr id="12" name="Title 1">
            <a:extLst>
              <a:ext uri="{FF2B5EF4-FFF2-40B4-BE49-F238E27FC236}">
                <a16:creationId xmlns:a16="http://schemas.microsoft.com/office/drawing/2014/main" id="{4890C769-C9B3-5B83-9651-C4278CCB7BC6}"/>
              </a:ext>
            </a:extLst>
          </p:cNvPr>
          <p:cNvSpPr>
            <a:spLocks noGrp="1"/>
          </p:cNvSpPr>
          <p:nvPr>
            <p:ph type="title"/>
          </p:nvPr>
        </p:nvSpPr>
        <p:spPr>
          <a:xfrm>
            <a:off x="411892" y="240539"/>
            <a:ext cx="11285837" cy="487490"/>
          </a:xfrm>
        </p:spPr>
        <p:txBody>
          <a:bodyPr/>
          <a:lstStyle/>
          <a:p>
            <a:r>
              <a:rPr lang="en-US" dirty="0"/>
              <a:t>CONCLUSIONS</a:t>
            </a:r>
          </a:p>
        </p:txBody>
      </p:sp>
    </p:spTree>
    <p:extLst>
      <p:ext uri="{BB962C8B-B14F-4D97-AF65-F5344CB8AC3E}">
        <p14:creationId xmlns:p14="http://schemas.microsoft.com/office/powerpoint/2010/main" val="14206673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1D1C1B-E9F3-322A-E10F-78881AD6B7BD}"/>
              </a:ext>
            </a:extLst>
          </p:cNvPr>
          <p:cNvSpPr>
            <a:spLocks noGrp="1"/>
          </p:cNvSpPr>
          <p:nvPr>
            <p:ph type="title"/>
          </p:nvPr>
        </p:nvSpPr>
        <p:spPr/>
        <p:txBody>
          <a:bodyPr/>
          <a:lstStyle/>
          <a:p>
            <a:r>
              <a:rPr lang="en-US" dirty="0"/>
              <a:t>Snowmass Timeline &amp; Impact</a:t>
            </a:r>
          </a:p>
        </p:txBody>
      </p:sp>
      <p:sp>
        <p:nvSpPr>
          <p:cNvPr id="4" name="Footer Placeholder 3">
            <a:extLst>
              <a:ext uri="{FF2B5EF4-FFF2-40B4-BE49-F238E27FC236}">
                <a16:creationId xmlns:a16="http://schemas.microsoft.com/office/drawing/2014/main" id="{F1C1E505-7E01-C4A7-7046-E8725952857E}"/>
              </a:ext>
            </a:extLst>
          </p:cNvPr>
          <p:cNvSpPr>
            <a:spLocks noGrp="1"/>
          </p:cNvSpPr>
          <p:nvPr>
            <p:ph type="ftr" sz="quarter" idx="11"/>
          </p:nvPr>
        </p:nvSpPr>
        <p:spPr/>
        <p:txBody>
          <a:bodyPr/>
          <a:lstStyle/>
          <a:p>
            <a:r>
              <a:rPr lang="nl-NL"/>
              <a:t>SRF Program in Snowmass Strategy- Paris, May 2022</a:t>
            </a:r>
            <a:endParaRPr lang="en-US" dirty="0"/>
          </a:p>
        </p:txBody>
      </p:sp>
      <p:sp>
        <p:nvSpPr>
          <p:cNvPr id="7" name="TextBox 6">
            <a:extLst>
              <a:ext uri="{FF2B5EF4-FFF2-40B4-BE49-F238E27FC236}">
                <a16:creationId xmlns:a16="http://schemas.microsoft.com/office/drawing/2014/main" id="{ED9611BE-2212-0BC7-3D29-0D870704BD23}"/>
              </a:ext>
            </a:extLst>
          </p:cNvPr>
          <p:cNvSpPr txBox="1"/>
          <p:nvPr/>
        </p:nvSpPr>
        <p:spPr>
          <a:xfrm>
            <a:off x="464368" y="4426334"/>
            <a:ext cx="11180884" cy="1477328"/>
          </a:xfrm>
          <a:prstGeom prst="rect">
            <a:avLst/>
          </a:prstGeom>
          <a:noFill/>
        </p:spPr>
        <p:txBody>
          <a:bodyPr wrap="square">
            <a:spAutoFit/>
          </a:bodyPr>
          <a:lstStyle/>
          <a:p>
            <a:pPr marL="285750" indent="-285750">
              <a:buFont typeface="Wingdings" panose="05000000000000000000" pitchFamily="2" charset="2"/>
              <a:buChar char="q"/>
            </a:pPr>
            <a:r>
              <a:rPr lang="en-US" dirty="0"/>
              <a:t>DOE’s P5 (Particle Physics Project Prioritization Panel) will take the scientific input from Snowmass and develop a strategic plan for U.S. particle physics that can be executed over a 10 year timescale, in the context of a 20-year global vision for the field. </a:t>
            </a:r>
          </a:p>
          <a:p>
            <a:pPr lvl="2"/>
            <a:r>
              <a:rPr lang="en-US" dirty="0"/>
              <a:t>Accelerator subpanel deliberations during last P5 made a significant impact on resources for R&amp;D</a:t>
            </a:r>
          </a:p>
          <a:p>
            <a:pPr marL="285750" indent="-285750">
              <a:buFont typeface="Wingdings" panose="05000000000000000000" pitchFamily="2" charset="2"/>
              <a:buChar char="q"/>
            </a:pPr>
            <a:r>
              <a:rPr lang="en-US" dirty="0"/>
              <a:t>Contributions provide important input that influences future projects and scientific programs</a:t>
            </a:r>
          </a:p>
        </p:txBody>
      </p:sp>
      <p:pic>
        <p:nvPicPr>
          <p:cNvPr id="10" name="Picture 9">
            <a:extLst>
              <a:ext uri="{FF2B5EF4-FFF2-40B4-BE49-F238E27FC236}">
                <a16:creationId xmlns:a16="http://schemas.microsoft.com/office/drawing/2014/main" id="{17CBBC82-2461-AD8B-F5A9-061BEC184F53}"/>
              </a:ext>
            </a:extLst>
          </p:cNvPr>
          <p:cNvPicPr>
            <a:picLocks noChangeAspect="1"/>
          </p:cNvPicPr>
          <p:nvPr/>
        </p:nvPicPr>
        <p:blipFill>
          <a:blip r:embed="rId2"/>
          <a:stretch>
            <a:fillRect/>
          </a:stretch>
        </p:blipFill>
        <p:spPr>
          <a:xfrm>
            <a:off x="411892" y="1682141"/>
            <a:ext cx="7805878" cy="2569409"/>
          </a:xfrm>
          <a:prstGeom prst="rect">
            <a:avLst/>
          </a:prstGeom>
        </p:spPr>
      </p:pic>
      <p:pic>
        <p:nvPicPr>
          <p:cNvPr id="11" name="Picture 10">
            <a:extLst>
              <a:ext uri="{FF2B5EF4-FFF2-40B4-BE49-F238E27FC236}">
                <a16:creationId xmlns:a16="http://schemas.microsoft.com/office/drawing/2014/main" id="{09F46673-049D-3526-2EFE-54AD26A16986}"/>
              </a:ext>
            </a:extLst>
          </p:cNvPr>
          <p:cNvPicPr>
            <a:picLocks noChangeAspect="1"/>
          </p:cNvPicPr>
          <p:nvPr/>
        </p:nvPicPr>
        <p:blipFill>
          <a:blip r:embed="rId3"/>
          <a:stretch>
            <a:fillRect/>
          </a:stretch>
        </p:blipFill>
        <p:spPr>
          <a:xfrm>
            <a:off x="7535270" y="781063"/>
            <a:ext cx="4464294" cy="848043"/>
          </a:xfrm>
          <a:prstGeom prst="rect">
            <a:avLst/>
          </a:prstGeom>
        </p:spPr>
      </p:pic>
      <p:sp>
        <p:nvSpPr>
          <p:cNvPr id="12" name="Arrow: Right 11">
            <a:extLst>
              <a:ext uri="{FF2B5EF4-FFF2-40B4-BE49-F238E27FC236}">
                <a16:creationId xmlns:a16="http://schemas.microsoft.com/office/drawing/2014/main" id="{AD6DDE47-C3B8-806A-BC1E-361E61AE099B}"/>
              </a:ext>
            </a:extLst>
          </p:cNvPr>
          <p:cNvSpPr/>
          <p:nvPr/>
        </p:nvSpPr>
        <p:spPr>
          <a:xfrm rot="19037681">
            <a:off x="6690610" y="1230402"/>
            <a:ext cx="941629" cy="6214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1553047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a:t>SRF Program in Snowmass Strategy- Paris, May 2022</a:t>
            </a:r>
            <a:endParaRPr lang="en-US" dirty="0"/>
          </a:p>
        </p:txBody>
      </p:sp>
      <p:sp>
        <p:nvSpPr>
          <p:cNvPr id="5" name="TextBox 4"/>
          <p:cNvSpPr txBox="1"/>
          <p:nvPr/>
        </p:nvSpPr>
        <p:spPr>
          <a:xfrm>
            <a:off x="3241933" y="1631684"/>
            <a:ext cx="5800819" cy="4031873"/>
          </a:xfrm>
          <a:prstGeom prst="rect">
            <a:avLst/>
          </a:prstGeom>
          <a:noFill/>
        </p:spPr>
        <p:txBody>
          <a:bodyPr wrap="none" rtlCol="0">
            <a:spAutoFit/>
          </a:bodyPr>
          <a:lstStyle/>
          <a:p>
            <a:pPr algn="ctr"/>
            <a:r>
              <a:rPr lang="en-US" sz="8800" b="1" dirty="0"/>
              <a:t>MERCI</a:t>
            </a:r>
          </a:p>
          <a:p>
            <a:pPr algn="ctr"/>
            <a:endParaRPr lang="en-US" sz="4400" b="1" dirty="0"/>
          </a:p>
          <a:p>
            <a:pPr algn="ctr"/>
            <a:r>
              <a:rPr lang="en-US" sz="8800" b="1" dirty="0"/>
              <a:t>THANK YOU</a:t>
            </a:r>
          </a:p>
          <a:p>
            <a:pPr algn="ctr"/>
            <a:endParaRPr lang="en-US" sz="3600" b="1" dirty="0"/>
          </a:p>
        </p:txBody>
      </p:sp>
    </p:spTree>
    <p:extLst>
      <p:ext uri="{BB962C8B-B14F-4D97-AF65-F5344CB8AC3E}">
        <p14:creationId xmlns:p14="http://schemas.microsoft.com/office/powerpoint/2010/main" val="29058010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022" y="96917"/>
            <a:ext cx="11285837" cy="487490"/>
          </a:xfrm>
        </p:spPr>
        <p:txBody>
          <a:bodyPr/>
          <a:lstStyle/>
          <a:p>
            <a:r>
              <a:rPr lang="en-US" dirty="0"/>
              <a:t>Snowmass Accelerator Frontier</a:t>
            </a:r>
          </a:p>
        </p:txBody>
      </p:sp>
      <p:sp>
        <p:nvSpPr>
          <p:cNvPr id="4" name="Footer Placeholder 3"/>
          <p:cNvSpPr>
            <a:spLocks noGrp="1"/>
          </p:cNvSpPr>
          <p:nvPr>
            <p:ph type="ftr" sz="quarter" idx="11"/>
          </p:nvPr>
        </p:nvSpPr>
        <p:spPr/>
        <p:txBody>
          <a:bodyPr/>
          <a:lstStyle/>
          <a:p>
            <a:r>
              <a:rPr lang="en-US"/>
              <a:t>SRF Program in Snowmass Strategy- Paris, May 2022</a:t>
            </a:r>
            <a:endParaRPr lang="en-US" dirty="0"/>
          </a:p>
        </p:txBody>
      </p:sp>
      <p:sp>
        <p:nvSpPr>
          <p:cNvPr id="6" name="Title 1">
            <a:extLst>
              <a:ext uri="{FF2B5EF4-FFF2-40B4-BE49-F238E27FC236}">
                <a16:creationId xmlns:a16="http://schemas.microsoft.com/office/drawing/2014/main" id="{478A564D-4168-CFE4-42D4-E2AD9BA2DA72}"/>
              </a:ext>
            </a:extLst>
          </p:cNvPr>
          <p:cNvSpPr txBox="1">
            <a:spLocks/>
          </p:cNvSpPr>
          <p:nvPr/>
        </p:nvSpPr>
        <p:spPr>
          <a:xfrm>
            <a:off x="0" y="89280"/>
            <a:ext cx="3606800" cy="832076"/>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2400" b="1" kern="1200" cap="none" baseline="0">
                <a:solidFill>
                  <a:schemeClr val="tx1"/>
                </a:solidFill>
                <a:latin typeface="Arial" charset="0"/>
                <a:ea typeface="+mj-ea"/>
                <a:cs typeface="Arial" panose="020B0604020202020204" pitchFamily="34" charset="0"/>
              </a:defRPr>
            </a:lvl1pPr>
          </a:lstStyle>
          <a:p>
            <a:endParaRPr lang="en-US" dirty="0"/>
          </a:p>
        </p:txBody>
      </p:sp>
      <p:sp>
        <p:nvSpPr>
          <p:cNvPr id="11" name="Slide Number Placeholder 5">
            <a:extLst>
              <a:ext uri="{FF2B5EF4-FFF2-40B4-BE49-F238E27FC236}">
                <a16:creationId xmlns:a16="http://schemas.microsoft.com/office/drawing/2014/main" id="{CEDBAEDD-4921-14F6-4256-FD78A48683A3}"/>
              </a:ext>
            </a:extLst>
          </p:cNvPr>
          <p:cNvSpPr txBox="1">
            <a:spLocks/>
          </p:cNvSpPr>
          <p:nvPr/>
        </p:nvSpPr>
        <p:spPr>
          <a:xfrm>
            <a:off x="6553200" y="6356350"/>
            <a:ext cx="21336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B881E7D-5A17-EB4A-B013-04381A7C357D}" type="slidenum">
              <a:rPr lang="en-US" smtClean="0"/>
              <a:pPr/>
              <a:t>4</a:t>
            </a:fld>
            <a:endParaRPr lang="en-US"/>
          </a:p>
        </p:txBody>
      </p:sp>
      <p:sp>
        <p:nvSpPr>
          <p:cNvPr id="16" name="TextBox 15">
            <a:extLst>
              <a:ext uri="{FF2B5EF4-FFF2-40B4-BE49-F238E27FC236}">
                <a16:creationId xmlns:a16="http://schemas.microsoft.com/office/drawing/2014/main" id="{964FBF6F-9A54-7504-09C5-F4DB07DB8005}"/>
              </a:ext>
            </a:extLst>
          </p:cNvPr>
          <p:cNvSpPr txBox="1"/>
          <p:nvPr/>
        </p:nvSpPr>
        <p:spPr>
          <a:xfrm>
            <a:off x="865632" y="1327653"/>
            <a:ext cx="11142308" cy="2246769"/>
          </a:xfrm>
          <a:prstGeom prst="rect">
            <a:avLst/>
          </a:prstGeom>
          <a:noFill/>
        </p:spPr>
        <p:txBody>
          <a:bodyPr wrap="square">
            <a:spAutoFit/>
          </a:bodyPr>
          <a:lstStyle/>
          <a:p>
            <a:r>
              <a:rPr lang="en-US" sz="2000" dirty="0"/>
              <a:t>The Accelerator Frontier activities include discussions on high-energy hadron and lepton colliders, high-intensity beams for neutrino research and for the “Physics Beyond Colliders”, accelerator technologies, science, education and outreach as well as the progress of core accelerator technology, including RF, magnets, targets and sources. </a:t>
            </a:r>
          </a:p>
          <a:p>
            <a:endParaRPr lang="en-US" sz="2000" dirty="0"/>
          </a:p>
          <a:p>
            <a:r>
              <a:rPr lang="en-US" sz="2000" dirty="0"/>
              <a:t>Participants submit Letters of Intent, contributed papers, take part in corresponding workshops and events, contribute to writing summaries and take part in the general Snowmass'21 events</a:t>
            </a:r>
          </a:p>
        </p:txBody>
      </p:sp>
      <p:sp>
        <p:nvSpPr>
          <p:cNvPr id="18" name="TextBox 17">
            <a:extLst>
              <a:ext uri="{FF2B5EF4-FFF2-40B4-BE49-F238E27FC236}">
                <a16:creationId xmlns:a16="http://schemas.microsoft.com/office/drawing/2014/main" id="{28A94E8C-5855-615D-C69E-6FE594E5FF07}"/>
              </a:ext>
            </a:extLst>
          </p:cNvPr>
          <p:cNvSpPr txBox="1"/>
          <p:nvPr/>
        </p:nvSpPr>
        <p:spPr>
          <a:xfrm>
            <a:off x="1117901" y="3963251"/>
            <a:ext cx="9956197" cy="1938992"/>
          </a:xfrm>
          <a:prstGeom prst="rect">
            <a:avLst/>
          </a:prstGeom>
          <a:noFill/>
        </p:spPr>
        <p:txBody>
          <a:bodyPr wrap="square">
            <a:spAutoFit/>
          </a:bodyPr>
          <a:lstStyle/>
          <a:p>
            <a:r>
              <a:rPr lang="en-US" sz="2000" i="1" dirty="0"/>
              <a:t>1. What is needed to advance the physics?</a:t>
            </a:r>
          </a:p>
          <a:p>
            <a:r>
              <a:rPr lang="en-US" sz="2000" i="1" dirty="0"/>
              <a:t>2. What is currently available (state of the art) around the world?</a:t>
            </a:r>
          </a:p>
          <a:p>
            <a:r>
              <a:rPr lang="en-US" sz="2000" i="1" dirty="0"/>
              <a:t>3. What new accelerator facilities could be available on the next decade (or next </a:t>
            </a:r>
            <a:r>
              <a:rPr lang="en-US" sz="2000" i="1" dirty="0" err="1"/>
              <a:t>next</a:t>
            </a:r>
            <a:r>
              <a:rPr lang="en-US" sz="2000" i="1" dirty="0"/>
              <a:t> decade)?</a:t>
            </a:r>
          </a:p>
          <a:p>
            <a:r>
              <a:rPr lang="en-US" sz="2000" i="1" dirty="0"/>
              <a:t>4. What R&amp;D would enable these future opportunities?</a:t>
            </a:r>
          </a:p>
          <a:p>
            <a:r>
              <a:rPr lang="en-US" sz="2000" i="1" dirty="0"/>
              <a:t>5. What are the time and cost scales of the R&amp;D and associated test facilities as well as the time and cost scale of the facilities?</a:t>
            </a:r>
          </a:p>
        </p:txBody>
      </p:sp>
    </p:spTree>
    <p:extLst>
      <p:ext uri="{BB962C8B-B14F-4D97-AF65-F5344CB8AC3E}">
        <p14:creationId xmlns:p14="http://schemas.microsoft.com/office/powerpoint/2010/main" val="41896997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819" y="136525"/>
            <a:ext cx="11285837" cy="487490"/>
          </a:xfrm>
        </p:spPr>
        <p:txBody>
          <a:bodyPr>
            <a:normAutofit/>
          </a:bodyPr>
          <a:lstStyle/>
          <a:p>
            <a:r>
              <a:rPr lang="en-US" dirty="0"/>
              <a:t>AF07: Accelerator technology R&amp;D - RF systems</a:t>
            </a:r>
          </a:p>
        </p:txBody>
      </p:sp>
      <p:sp>
        <p:nvSpPr>
          <p:cNvPr id="4" name="Footer Placeholder 3"/>
          <p:cNvSpPr>
            <a:spLocks noGrp="1"/>
          </p:cNvSpPr>
          <p:nvPr>
            <p:ph type="ftr" sz="quarter" idx="11"/>
          </p:nvPr>
        </p:nvSpPr>
        <p:spPr/>
        <p:txBody>
          <a:bodyPr/>
          <a:lstStyle/>
          <a:p>
            <a:r>
              <a:rPr lang="en-US"/>
              <a:t>SRF Program in Snowmass Strategy- Paris, May 2022</a:t>
            </a:r>
            <a:endParaRPr lang="en-US" dirty="0"/>
          </a:p>
        </p:txBody>
      </p:sp>
      <p:sp>
        <p:nvSpPr>
          <p:cNvPr id="6" name="Title 1">
            <a:extLst>
              <a:ext uri="{FF2B5EF4-FFF2-40B4-BE49-F238E27FC236}">
                <a16:creationId xmlns:a16="http://schemas.microsoft.com/office/drawing/2014/main" id="{478A564D-4168-CFE4-42D4-E2AD9BA2DA72}"/>
              </a:ext>
            </a:extLst>
          </p:cNvPr>
          <p:cNvSpPr txBox="1">
            <a:spLocks/>
          </p:cNvSpPr>
          <p:nvPr/>
        </p:nvSpPr>
        <p:spPr>
          <a:xfrm>
            <a:off x="0" y="89280"/>
            <a:ext cx="3606800" cy="832076"/>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2400" b="1" kern="1200" cap="none" baseline="0">
                <a:solidFill>
                  <a:schemeClr val="tx1"/>
                </a:solidFill>
                <a:latin typeface="Arial" charset="0"/>
                <a:ea typeface="+mj-ea"/>
                <a:cs typeface="Arial" panose="020B0604020202020204" pitchFamily="34" charset="0"/>
              </a:defRPr>
            </a:lvl1pPr>
          </a:lstStyle>
          <a:p>
            <a:endParaRPr lang="en-US" dirty="0"/>
          </a:p>
        </p:txBody>
      </p:sp>
      <p:sp>
        <p:nvSpPr>
          <p:cNvPr id="8" name="Content Placeholder 2">
            <a:extLst>
              <a:ext uri="{FF2B5EF4-FFF2-40B4-BE49-F238E27FC236}">
                <a16:creationId xmlns:a16="http://schemas.microsoft.com/office/drawing/2014/main" id="{EEA41E27-B5CC-4F21-5A2D-E9499FFEEE4C}"/>
              </a:ext>
            </a:extLst>
          </p:cNvPr>
          <p:cNvSpPr>
            <a:spLocks noGrp="1"/>
          </p:cNvSpPr>
          <p:nvPr>
            <p:ph idx="1"/>
          </p:nvPr>
        </p:nvSpPr>
        <p:spPr>
          <a:xfrm>
            <a:off x="-272888" y="1681231"/>
            <a:ext cx="6521288" cy="2290972"/>
          </a:xfrm>
        </p:spPr>
        <p:txBody>
          <a:bodyPr>
            <a:normAutofit/>
          </a:bodyPr>
          <a:lstStyle/>
          <a:p>
            <a:pPr lvl="1">
              <a:buFont typeface="Wingdings" panose="05000000000000000000" pitchFamily="2" charset="2"/>
              <a:buChar char="q"/>
            </a:pPr>
            <a:r>
              <a:rPr lang="en-US" b="1" dirty="0"/>
              <a:t>  78 LOIs submitted</a:t>
            </a:r>
          </a:p>
          <a:p>
            <a:pPr lvl="1">
              <a:buFont typeface="Wingdings" panose="05000000000000000000" pitchFamily="2" charset="2"/>
              <a:buChar char="q"/>
            </a:pPr>
            <a:r>
              <a:rPr lang="en-US" b="1" dirty="0"/>
              <a:t>  18 WP submitted to AF-RF (additional 9 relevant; probably more), now under review</a:t>
            </a:r>
          </a:p>
          <a:p>
            <a:pPr marL="457200" lvl="1" indent="0">
              <a:buNone/>
            </a:pPr>
            <a:endParaRPr lang="en-US" b="1" dirty="0"/>
          </a:p>
          <a:p>
            <a:pPr marL="457200" lvl="1" indent="0">
              <a:buNone/>
            </a:pPr>
            <a:r>
              <a:rPr lang="en-US" b="1" i="1" dirty="0">
                <a:solidFill>
                  <a:srgbClr val="C00000"/>
                </a:solidFill>
              </a:rPr>
              <a:t>https://snowmass21.org/submissions/start</a:t>
            </a:r>
          </a:p>
        </p:txBody>
      </p:sp>
      <p:sp>
        <p:nvSpPr>
          <p:cNvPr id="11" name="Slide Number Placeholder 5">
            <a:extLst>
              <a:ext uri="{FF2B5EF4-FFF2-40B4-BE49-F238E27FC236}">
                <a16:creationId xmlns:a16="http://schemas.microsoft.com/office/drawing/2014/main" id="{CEDBAEDD-4921-14F6-4256-FD78A48683A3}"/>
              </a:ext>
            </a:extLst>
          </p:cNvPr>
          <p:cNvSpPr txBox="1">
            <a:spLocks/>
          </p:cNvSpPr>
          <p:nvPr/>
        </p:nvSpPr>
        <p:spPr>
          <a:xfrm>
            <a:off x="6553200" y="6356350"/>
            <a:ext cx="21336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B881E7D-5A17-EB4A-B013-04381A7C357D}" type="slidenum">
              <a:rPr lang="en-US" smtClean="0"/>
              <a:pPr/>
              <a:t>5</a:t>
            </a:fld>
            <a:endParaRPr lang="en-US"/>
          </a:p>
        </p:txBody>
      </p:sp>
      <p:pic>
        <p:nvPicPr>
          <p:cNvPr id="12" name="Picture 11">
            <a:extLst>
              <a:ext uri="{FF2B5EF4-FFF2-40B4-BE49-F238E27FC236}">
                <a16:creationId xmlns:a16="http://schemas.microsoft.com/office/drawing/2014/main" id="{C16CC318-98F2-52FA-C875-DE5053A6F166}"/>
              </a:ext>
            </a:extLst>
          </p:cNvPr>
          <p:cNvPicPr>
            <a:picLocks noChangeAspect="1"/>
          </p:cNvPicPr>
          <p:nvPr/>
        </p:nvPicPr>
        <p:blipFill rotWithShape="1">
          <a:blip r:embed="rId3"/>
          <a:srcRect l="9703"/>
          <a:stretch/>
        </p:blipFill>
        <p:spPr>
          <a:xfrm>
            <a:off x="5982703" y="624000"/>
            <a:ext cx="6103478" cy="3040611"/>
          </a:xfrm>
          <a:prstGeom prst="rect">
            <a:avLst/>
          </a:prstGeom>
        </p:spPr>
      </p:pic>
      <p:sp>
        <p:nvSpPr>
          <p:cNvPr id="13" name="Content Placeholder 2">
            <a:extLst>
              <a:ext uri="{FF2B5EF4-FFF2-40B4-BE49-F238E27FC236}">
                <a16:creationId xmlns:a16="http://schemas.microsoft.com/office/drawing/2014/main" id="{036A84A3-D39E-31D2-CC12-67A581D767A1}"/>
              </a:ext>
            </a:extLst>
          </p:cNvPr>
          <p:cNvSpPr txBox="1">
            <a:spLocks/>
          </p:cNvSpPr>
          <p:nvPr/>
        </p:nvSpPr>
        <p:spPr>
          <a:xfrm>
            <a:off x="156022" y="3832780"/>
            <a:ext cx="11734800" cy="2466387"/>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Wingdings" panose="05000000000000000000" pitchFamily="2" charset="2"/>
              <a:buChar char="q"/>
            </a:pPr>
            <a:r>
              <a:rPr lang="en-US" sz="1800" dirty="0"/>
              <a:t>AF7 - Subgroup RF - </a:t>
            </a:r>
            <a:r>
              <a:rPr lang="en-US" sz="1800" dirty="0" err="1"/>
              <a:t>miniWorkshop</a:t>
            </a:r>
            <a:r>
              <a:rPr lang="en-US" sz="1800" dirty="0"/>
              <a:t> on RF Systems and Sources Follow-Up,  </a:t>
            </a:r>
            <a:r>
              <a:rPr lang="en-US" sz="1800" dirty="0">
                <a:hlinkClick r:id="rId4">
                  <a:extLst>
                    <a:ext uri="{A12FA001-AC4F-418D-AE19-62706E023703}">
                      <ahyp:hlinkClr xmlns:ahyp="http://schemas.microsoft.com/office/drawing/2018/hyperlinkcolor" val="tx"/>
                    </a:ext>
                  </a:extLst>
                </a:hlinkClick>
              </a:rPr>
              <a:t>https://indico.fnal.gov/event/52406/</a:t>
            </a:r>
            <a:r>
              <a:rPr lang="en-US" sz="1800" dirty="0"/>
              <a:t> , Jan. 11</a:t>
            </a:r>
            <a:r>
              <a:rPr lang="en-US" sz="1800" baseline="30000" dirty="0"/>
              <a:t>th</a:t>
            </a:r>
            <a:r>
              <a:rPr lang="en-US" sz="1800" dirty="0"/>
              <a:t>, 2022</a:t>
            </a:r>
          </a:p>
          <a:p>
            <a:pPr>
              <a:buFont typeface="Wingdings" panose="05000000000000000000" pitchFamily="2" charset="2"/>
              <a:buChar char="q"/>
            </a:pPr>
            <a:endParaRPr lang="en-US" sz="400" dirty="0"/>
          </a:p>
          <a:p>
            <a:pPr>
              <a:buFont typeface="Wingdings" panose="05000000000000000000" pitchFamily="2" charset="2"/>
              <a:buChar char="q"/>
            </a:pPr>
            <a:r>
              <a:rPr lang="en-US" sz="1800" dirty="0"/>
              <a:t>AF7 - Subgroup RF - </a:t>
            </a:r>
            <a:r>
              <a:rPr lang="en-US" sz="1800" dirty="0" err="1"/>
              <a:t>miniWorkshop</a:t>
            </a:r>
            <a:r>
              <a:rPr lang="en-US" sz="1800" dirty="0"/>
              <a:t> on Innovative Design and Modeling Follow-Up, </a:t>
            </a:r>
            <a:r>
              <a:rPr lang="en-US" sz="1800" dirty="0">
                <a:hlinkClick r:id="rId5">
                  <a:extLst>
                    <a:ext uri="{A12FA001-AC4F-418D-AE19-62706E023703}">
                      <ahyp:hlinkClr xmlns:ahyp="http://schemas.microsoft.com/office/drawing/2018/hyperlinkcolor" val="tx"/>
                    </a:ext>
                  </a:extLst>
                </a:hlinkClick>
              </a:rPr>
              <a:t>https://indico.fnal.gov/event/52407/</a:t>
            </a:r>
            <a:r>
              <a:rPr lang="en-US" sz="1800" dirty="0"/>
              <a:t> , Jan 18</a:t>
            </a:r>
            <a:r>
              <a:rPr lang="en-US" sz="1800" baseline="30000" dirty="0"/>
              <a:t>th</a:t>
            </a:r>
            <a:r>
              <a:rPr lang="en-US" sz="1800" dirty="0"/>
              <a:t>, 2022</a:t>
            </a:r>
          </a:p>
          <a:p>
            <a:pPr>
              <a:buFont typeface="Wingdings" panose="05000000000000000000" pitchFamily="2" charset="2"/>
              <a:buChar char="q"/>
            </a:pPr>
            <a:endParaRPr lang="en-US" sz="400" dirty="0"/>
          </a:p>
          <a:p>
            <a:pPr>
              <a:buFont typeface="Wingdings" panose="05000000000000000000" pitchFamily="2" charset="2"/>
              <a:buChar char="q"/>
            </a:pPr>
            <a:r>
              <a:rPr lang="en-US" sz="1800" dirty="0"/>
              <a:t>AF7 - Subgroup RF - </a:t>
            </a:r>
            <a:r>
              <a:rPr lang="en-US" sz="1800" dirty="0" err="1"/>
              <a:t>miniWorkshop</a:t>
            </a:r>
            <a:r>
              <a:rPr lang="en-US" sz="1800" dirty="0"/>
              <a:t> on Cavity Performance Frontier Follow-Up, </a:t>
            </a:r>
            <a:r>
              <a:rPr lang="en-US" sz="1800" dirty="0">
                <a:hlinkClick r:id="rId6">
                  <a:extLst>
                    <a:ext uri="{A12FA001-AC4F-418D-AE19-62706E023703}">
                      <ahyp:hlinkClr xmlns:ahyp="http://schemas.microsoft.com/office/drawing/2018/hyperlinkcolor" val="tx"/>
                    </a:ext>
                  </a:extLst>
                </a:hlinkClick>
              </a:rPr>
              <a:t>https://indico.fnal.gov/event/52408/</a:t>
            </a:r>
            <a:r>
              <a:rPr lang="en-US" sz="1800" dirty="0"/>
              <a:t>, Feb. 1</a:t>
            </a:r>
            <a:r>
              <a:rPr lang="en-US" sz="1800" baseline="30000" dirty="0"/>
              <a:t>st</a:t>
            </a:r>
            <a:r>
              <a:rPr lang="en-US" sz="1800" dirty="0"/>
              <a:t>, 2022</a:t>
            </a:r>
            <a:endParaRPr lang="en-US" sz="1400" dirty="0">
              <a:solidFill>
                <a:srgbClr val="0432FF"/>
              </a:solidFill>
            </a:endParaRPr>
          </a:p>
        </p:txBody>
      </p:sp>
      <p:sp>
        <p:nvSpPr>
          <p:cNvPr id="15" name="TextBox 14">
            <a:extLst>
              <a:ext uri="{FF2B5EF4-FFF2-40B4-BE49-F238E27FC236}">
                <a16:creationId xmlns:a16="http://schemas.microsoft.com/office/drawing/2014/main" id="{E615EAC0-B3A0-7D80-6497-807C01C784F0}"/>
              </a:ext>
            </a:extLst>
          </p:cNvPr>
          <p:cNvSpPr txBox="1"/>
          <p:nvPr/>
        </p:nvSpPr>
        <p:spPr>
          <a:xfrm>
            <a:off x="621792" y="5831026"/>
            <a:ext cx="11113007" cy="707886"/>
          </a:xfrm>
          <a:prstGeom prst="rect">
            <a:avLst/>
          </a:prstGeom>
          <a:noFill/>
        </p:spPr>
        <p:txBody>
          <a:bodyPr wrap="square">
            <a:spAutoFit/>
          </a:bodyPr>
          <a:lstStyle/>
          <a:p>
            <a:r>
              <a:rPr lang="en-US" sz="2000" b="1" i="1" dirty="0"/>
              <a:t>Working on outline for AF7-rf report; structure informed from submissions &amp; community events</a:t>
            </a:r>
          </a:p>
          <a:p>
            <a:endParaRPr lang="en-US" sz="2000" b="1" i="1" dirty="0"/>
          </a:p>
        </p:txBody>
      </p:sp>
    </p:spTree>
    <p:extLst>
      <p:ext uri="{BB962C8B-B14F-4D97-AF65-F5344CB8AC3E}">
        <p14:creationId xmlns:p14="http://schemas.microsoft.com/office/powerpoint/2010/main" val="33114270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Key directions for R&amp;D of SRF cavities</a:t>
            </a:r>
          </a:p>
        </p:txBody>
      </p:sp>
      <p:sp>
        <p:nvSpPr>
          <p:cNvPr id="4" name="Footer Placeholder 3"/>
          <p:cNvSpPr>
            <a:spLocks noGrp="1"/>
          </p:cNvSpPr>
          <p:nvPr>
            <p:ph type="ftr" sz="quarter" idx="11"/>
          </p:nvPr>
        </p:nvSpPr>
        <p:spPr/>
        <p:txBody>
          <a:bodyPr/>
          <a:lstStyle/>
          <a:p>
            <a:r>
              <a:rPr lang="en-US"/>
              <a:t>SRF Program in Snowmass Strategy- Paris, May 2022</a:t>
            </a:r>
            <a:endParaRPr lang="en-US" dirty="0"/>
          </a:p>
        </p:txBody>
      </p:sp>
      <p:sp>
        <p:nvSpPr>
          <p:cNvPr id="22" name="Content Placeholder 5">
            <a:extLst>
              <a:ext uri="{FF2B5EF4-FFF2-40B4-BE49-F238E27FC236}">
                <a16:creationId xmlns:a16="http://schemas.microsoft.com/office/drawing/2014/main" id="{B018E7F9-0D03-45ED-86F6-87AF0303A9A7}"/>
              </a:ext>
            </a:extLst>
          </p:cNvPr>
          <p:cNvSpPr>
            <a:spLocks noGrp="1"/>
          </p:cNvSpPr>
          <p:nvPr>
            <p:ph idx="1"/>
          </p:nvPr>
        </p:nvSpPr>
        <p:spPr>
          <a:xfrm>
            <a:off x="222250" y="780836"/>
            <a:ext cx="11969750" cy="5445303"/>
          </a:xfrm>
        </p:spPr>
        <p:txBody>
          <a:bodyPr>
            <a:normAutofit/>
          </a:bodyPr>
          <a:lstStyle/>
          <a:p>
            <a:pPr>
              <a:buFont typeface="Wingdings" charset="2"/>
              <a:buChar char="§"/>
            </a:pPr>
            <a:r>
              <a:rPr lang="en-US" sz="2000" dirty="0"/>
              <a:t>SRF is a critical technology for several accelerator-based frontier HEP facilities:</a:t>
            </a:r>
          </a:p>
          <a:p>
            <a:pPr lvl="1">
              <a:buFont typeface="Courier New" panose="02070309020205020404" pitchFamily="49" charset="0"/>
              <a:buChar char="o"/>
            </a:pPr>
            <a:r>
              <a:rPr lang="en-US" sz="1800" dirty="0"/>
              <a:t>HL-LHC (crab cavities)</a:t>
            </a:r>
          </a:p>
          <a:p>
            <a:pPr lvl="1">
              <a:buFont typeface="Courier New" panose="02070309020205020404" pitchFamily="49" charset="0"/>
              <a:buChar char="o"/>
            </a:pPr>
            <a:r>
              <a:rPr lang="en-US" sz="1800" dirty="0"/>
              <a:t>LBNF/DUNE/PIP-II</a:t>
            </a:r>
          </a:p>
          <a:p>
            <a:pPr lvl="1">
              <a:buFont typeface="Courier New" panose="02070309020205020404" pitchFamily="49" charset="0"/>
              <a:buChar char="o"/>
            </a:pPr>
            <a:r>
              <a:rPr lang="en-US" sz="1800" dirty="0"/>
              <a:t>Future linear (ILC) and circular (FCC-</a:t>
            </a:r>
            <a:r>
              <a:rPr lang="en-US" sz="1800" dirty="0" err="1"/>
              <a:t>ee</a:t>
            </a:r>
            <a:r>
              <a:rPr lang="en-US" sz="1800" dirty="0"/>
              <a:t>, CEPC) colliders</a:t>
            </a:r>
          </a:p>
          <a:p>
            <a:pPr lvl="1">
              <a:buFont typeface="Courier New" panose="02070309020205020404" pitchFamily="49" charset="0"/>
              <a:buChar char="o"/>
            </a:pPr>
            <a:r>
              <a:rPr lang="en-US" sz="1800" dirty="0"/>
              <a:t>Muon collider</a:t>
            </a:r>
          </a:p>
          <a:p>
            <a:pPr>
              <a:buFont typeface="Wingdings" charset="2"/>
              <a:buChar char="§"/>
            </a:pPr>
            <a:r>
              <a:rPr lang="en-US" sz="2000" dirty="0"/>
              <a:t>Other potential applications:</a:t>
            </a:r>
          </a:p>
          <a:p>
            <a:pPr lvl="1">
              <a:buFont typeface="Courier New" charset="0"/>
              <a:buChar char="o"/>
            </a:pPr>
            <a:r>
              <a:rPr lang="en-US" sz="1800" dirty="0"/>
              <a:t>Next generation dark sector searches (axions, dark photons…)</a:t>
            </a:r>
          </a:p>
          <a:p>
            <a:pPr lvl="1">
              <a:buFont typeface="Courier New" charset="0"/>
              <a:buChar char="o"/>
            </a:pPr>
            <a:r>
              <a:rPr lang="en-US" sz="1800" dirty="0"/>
              <a:t>Quantum computing for HEP</a:t>
            </a:r>
          </a:p>
          <a:p>
            <a:pPr lvl="1">
              <a:buFont typeface="Courier New" charset="0"/>
              <a:buChar char="o"/>
            </a:pPr>
            <a:r>
              <a:rPr lang="en-US" sz="1800" dirty="0"/>
              <a:t>Compact accelerators for societal needs</a:t>
            </a:r>
          </a:p>
          <a:p>
            <a:pPr>
              <a:buFont typeface="Wingdings" charset="2"/>
              <a:buChar char="§"/>
            </a:pPr>
            <a:r>
              <a:rPr lang="en-US" sz="2000" dirty="0"/>
              <a:t>Synergy with other fields: Nuclear Physics (EIC, FRIB, …), Light Sources / FELs (e.g., LCLS-II/LCLS-II HE), Spallation Sources (SNS upgrade, ESS, …)</a:t>
            </a:r>
          </a:p>
          <a:p>
            <a:pPr>
              <a:buFont typeface="Wingdings" charset="2"/>
              <a:buChar char="§"/>
            </a:pPr>
            <a:r>
              <a:rPr lang="en-US" sz="2000" dirty="0"/>
              <a:t>Continued improvements in cavity performance enables new scientific applications when they would have otherwise been either unachievable or too expensive</a:t>
            </a:r>
          </a:p>
        </p:txBody>
      </p:sp>
      <p:sp>
        <p:nvSpPr>
          <p:cNvPr id="7" name="TextBox 6">
            <a:extLst>
              <a:ext uri="{FF2B5EF4-FFF2-40B4-BE49-F238E27FC236}">
                <a16:creationId xmlns:a16="http://schemas.microsoft.com/office/drawing/2014/main" id="{4D371CF0-F2B9-7BB8-B5BC-81D5EF9A611A}"/>
              </a:ext>
            </a:extLst>
          </p:cNvPr>
          <p:cNvSpPr txBox="1"/>
          <p:nvPr/>
        </p:nvSpPr>
        <p:spPr>
          <a:xfrm>
            <a:off x="1938528" y="5246167"/>
            <a:ext cx="8753856" cy="830997"/>
          </a:xfrm>
          <a:prstGeom prst="rect">
            <a:avLst/>
          </a:prstGeom>
          <a:solidFill>
            <a:schemeClr val="tx1">
              <a:lumMod val="50000"/>
              <a:lumOff val="50000"/>
            </a:schemeClr>
          </a:solidFill>
        </p:spPr>
        <p:txBody>
          <a:bodyPr wrap="square">
            <a:spAutoFit/>
          </a:bodyPr>
          <a:lstStyle/>
          <a:p>
            <a:pPr algn="ctr"/>
            <a:r>
              <a:rPr lang="en-US" sz="1600" dirty="0">
                <a:solidFill>
                  <a:schemeClr val="bg1"/>
                </a:solidFill>
              </a:rPr>
              <a:t> S. </a:t>
            </a:r>
            <a:r>
              <a:rPr lang="en-US" sz="1600" dirty="0" err="1">
                <a:solidFill>
                  <a:schemeClr val="bg1"/>
                </a:solidFill>
              </a:rPr>
              <a:t>Belomestnykh</a:t>
            </a:r>
            <a:r>
              <a:rPr lang="en-US" sz="1600" dirty="0">
                <a:solidFill>
                  <a:schemeClr val="bg1"/>
                </a:solidFill>
              </a:rPr>
              <a:t>, S. Posen, D. </a:t>
            </a:r>
            <a:r>
              <a:rPr lang="en-US" sz="1600" dirty="0" err="1">
                <a:solidFill>
                  <a:schemeClr val="bg1"/>
                </a:solidFill>
              </a:rPr>
              <a:t>Bafia</a:t>
            </a:r>
            <a:r>
              <a:rPr lang="en-US" sz="1600" dirty="0">
                <a:solidFill>
                  <a:schemeClr val="bg1"/>
                </a:solidFill>
              </a:rPr>
              <a:t>, S. Balachandran, M. </a:t>
            </a:r>
            <a:r>
              <a:rPr lang="en-US" sz="1600" dirty="0" err="1">
                <a:solidFill>
                  <a:schemeClr val="bg1"/>
                </a:solidFill>
              </a:rPr>
              <a:t>Bertucci</a:t>
            </a:r>
            <a:r>
              <a:rPr lang="en-US" sz="1600" dirty="0">
                <a:solidFill>
                  <a:schemeClr val="bg1"/>
                </a:solidFill>
              </a:rPr>
              <a:t>, A. Burrill, et al.</a:t>
            </a:r>
          </a:p>
          <a:p>
            <a:pPr algn="ctr"/>
            <a:r>
              <a:rPr lang="en-US" sz="1600" dirty="0">
                <a:solidFill>
                  <a:srgbClr val="FF0000"/>
                </a:solidFill>
              </a:rPr>
              <a:t> ”Key directions for research and development of superconducting radio frequency cavities”</a:t>
            </a:r>
          </a:p>
          <a:p>
            <a:pPr algn="ctr"/>
            <a:r>
              <a:rPr lang="en-US" sz="1600" dirty="0"/>
              <a:t> https://arxiv.org/pdf/arXiv:2204.01178</a:t>
            </a:r>
          </a:p>
        </p:txBody>
      </p:sp>
    </p:spTree>
    <p:extLst>
      <p:ext uri="{BB962C8B-B14F-4D97-AF65-F5344CB8AC3E}">
        <p14:creationId xmlns:p14="http://schemas.microsoft.com/office/powerpoint/2010/main" val="19396457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70149D-6B03-B040-F111-87E262EFBC80}"/>
              </a:ext>
            </a:extLst>
          </p:cNvPr>
          <p:cNvSpPr>
            <a:spLocks noGrp="1"/>
          </p:cNvSpPr>
          <p:nvPr>
            <p:ph type="title"/>
          </p:nvPr>
        </p:nvSpPr>
        <p:spPr/>
        <p:txBody>
          <a:bodyPr/>
          <a:lstStyle/>
          <a:p>
            <a:r>
              <a:rPr lang="en-US" dirty="0"/>
              <a:t>DOE GARD RF accelerator technology roadmap</a:t>
            </a:r>
          </a:p>
        </p:txBody>
      </p:sp>
      <p:sp>
        <p:nvSpPr>
          <p:cNvPr id="4" name="Footer Placeholder 3">
            <a:extLst>
              <a:ext uri="{FF2B5EF4-FFF2-40B4-BE49-F238E27FC236}">
                <a16:creationId xmlns:a16="http://schemas.microsoft.com/office/drawing/2014/main" id="{18386A16-BA49-9AE9-2A48-A851DCF56294}"/>
              </a:ext>
            </a:extLst>
          </p:cNvPr>
          <p:cNvSpPr>
            <a:spLocks noGrp="1"/>
          </p:cNvSpPr>
          <p:nvPr>
            <p:ph type="ftr" sz="quarter" idx="11"/>
          </p:nvPr>
        </p:nvSpPr>
        <p:spPr/>
        <p:txBody>
          <a:bodyPr/>
          <a:lstStyle/>
          <a:p>
            <a:r>
              <a:rPr lang="nl-NL"/>
              <a:t>SRF Program in Snowmass Strategy- Paris, May 2022</a:t>
            </a:r>
            <a:endParaRPr lang="en-US" dirty="0"/>
          </a:p>
        </p:txBody>
      </p:sp>
      <p:sp>
        <p:nvSpPr>
          <p:cNvPr id="5" name="Content Placeholder 5">
            <a:extLst>
              <a:ext uri="{FF2B5EF4-FFF2-40B4-BE49-F238E27FC236}">
                <a16:creationId xmlns:a16="http://schemas.microsoft.com/office/drawing/2014/main" id="{04339255-7E9E-77D7-202F-7A3BCC5E90EE}"/>
              </a:ext>
            </a:extLst>
          </p:cNvPr>
          <p:cNvSpPr>
            <a:spLocks noGrp="1"/>
          </p:cNvSpPr>
          <p:nvPr>
            <p:ph idx="1"/>
          </p:nvPr>
        </p:nvSpPr>
        <p:spPr>
          <a:xfrm>
            <a:off x="175846" y="807475"/>
            <a:ext cx="12016154" cy="5230523"/>
          </a:xfrm>
        </p:spPr>
        <p:txBody>
          <a:bodyPr>
            <a:normAutofit/>
          </a:bodyPr>
          <a:lstStyle/>
          <a:p>
            <a:pPr>
              <a:spcBef>
                <a:spcPts val="600"/>
              </a:spcBef>
              <a:spcAft>
                <a:spcPts val="600"/>
              </a:spcAft>
              <a:buFont typeface="Wingdings" charset="2"/>
              <a:buChar char="§"/>
            </a:pPr>
            <a:r>
              <a:rPr lang="en-US" sz="1800" dirty="0"/>
              <a:t>DOE/HEP General Accelerator R&amp;D (GARD) Program ten-year roadmap was developed by a team of leading researchers with input from the community (domestic and international) in 2017</a:t>
            </a:r>
          </a:p>
          <a:p>
            <a:pPr marL="3952875" indent="-379413">
              <a:spcBef>
                <a:spcPts val="600"/>
              </a:spcBef>
              <a:spcAft>
                <a:spcPts val="600"/>
              </a:spcAft>
              <a:buFont typeface="Wingdings" charset="2"/>
              <a:buChar char="§"/>
            </a:pPr>
            <a:r>
              <a:rPr lang="en-US" sz="1800" dirty="0"/>
              <a:t>It reflected the P5 strategy and the subsequent HEPAP Accelerator Subpanel recommendations</a:t>
            </a:r>
          </a:p>
          <a:p>
            <a:pPr marL="3952875" indent="-379413">
              <a:spcBef>
                <a:spcPts val="600"/>
              </a:spcBef>
              <a:spcAft>
                <a:spcPts val="600"/>
              </a:spcAft>
              <a:buFont typeface="Wingdings" charset="2"/>
              <a:buChar char="§"/>
            </a:pPr>
            <a:r>
              <a:rPr lang="en-US" sz="1800" dirty="0"/>
              <a:t>The roadmap incorporated the most promising research directions for advances that enable future experimental high energy physics programs</a:t>
            </a:r>
          </a:p>
          <a:p>
            <a:pPr marL="3952875" indent="-379413">
              <a:spcBef>
                <a:spcPts val="600"/>
              </a:spcBef>
              <a:spcAft>
                <a:spcPts val="600"/>
              </a:spcAft>
              <a:buFont typeface="Wingdings" charset="2"/>
              <a:buChar char="§"/>
            </a:pPr>
            <a:r>
              <a:rPr lang="en-US" sz="1800" dirty="0"/>
              <a:t>We anticipate that the roadmaps will be updated after </a:t>
            </a:r>
            <a:r>
              <a:rPr lang="en-US" sz="1800" i="1" dirty="0"/>
              <a:t>SnowMass2021</a:t>
            </a:r>
            <a:r>
              <a:rPr lang="en-US" sz="1800" dirty="0"/>
              <a:t> and subsequent P5 process</a:t>
            </a:r>
          </a:p>
        </p:txBody>
      </p:sp>
      <p:pic>
        <p:nvPicPr>
          <p:cNvPr id="6" name="Picture 5">
            <a:extLst>
              <a:ext uri="{FF2B5EF4-FFF2-40B4-BE49-F238E27FC236}">
                <a16:creationId xmlns:a16="http://schemas.microsoft.com/office/drawing/2014/main" id="{85622CA2-52C6-7A43-FCFC-90D08DF46199}"/>
              </a:ext>
            </a:extLst>
          </p:cNvPr>
          <p:cNvPicPr>
            <a:picLocks noChangeAspect="1"/>
          </p:cNvPicPr>
          <p:nvPr/>
        </p:nvPicPr>
        <p:blipFill>
          <a:blip r:embed="rId2"/>
          <a:stretch>
            <a:fillRect/>
          </a:stretch>
        </p:blipFill>
        <p:spPr>
          <a:xfrm>
            <a:off x="83808" y="1512902"/>
            <a:ext cx="2788296" cy="3633529"/>
          </a:xfrm>
          <a:prstGeom prst="rect">
            <a:avLst/>
          </a:prstGeom>
        </p:spPr>
      </p:pic>
      <p:sp>
        <p:nvSpPr>
          <p:cNvPr id="7" name="Rectangle 6">
            <a:extLst>
              <a:ext uri="{FF2B5EF4-FFF2-40B4-BE49-F238E27FC236}">
                <a16:creationId xmlns:a16="http://schemas.microsoft.com/office/drawing/2014/main" id="{1DE6EC6B-645C-F74C-F3D8-91C1E21A358B}"/>
              </a:ext>
            </a:extLst>
          </p:cNvPr>
          <p:cNvSpPr/>
          <p:nvPr/>
        </p:nvSpPr>
        <p:spPr>
          <a:xfrm>
            <a:off x="8372124" y="208292"/>
            <a:ext cx="3407984" cy="369332"/>
          </a:xfrm>
          <a:prstGeom prst="rect">
            <a:avLst/>
          </a:prstGeom>
        </p:spPr>
        <p:txBody>
          <a:bodyPr wrap="none">
            <a:spAutoFit/>
          </a:bodyPr>
          <a:lstStyle/>
          <a:p>
            <a:r>
              <a:rPr lang="en-US" dirty="0">
                <a:solidFill>
                  <a:srgbClr val="0000FF"/>
                </a:solidFill>
                <a:latin typeface="Helvetica" pitchFamily="2" charset="0"/>
                <a:hlinkClick r:id="rId3"/>
              </a:rPr>
              <a:t>https://doi.org/10.2172/1631119</a:t>
            </a:r>
            <a:endParaRPr lang="en-US" dirty="0">
              <a:solidFill>
                <a:srgbClr val="0000FF"/>
              </a:solidFill>
              <a:latin typeface="Helvetica" pitchFamily="2" charset="0"/>
            </a:endParaRPr>
          </a:p>
        </p:txBody>
      </p:sp>
      <p:pic>
        <p:nvPicPr>
          <p:cNvPr id="8" name="Picture 7">
            <a:extLst>
              <a:ext uri="{FF2B5EF4-FFF2-40B4-BE49-F238E27FC236}">
                <a16:creationId xmlns:a16="http://schemas.microsoft.com/office/drawing/2014/main" id="{EFBACFB4-A207-F54B-4EA9-89E9FB33C63F}"/>
              </a:ext>
            </a:extLst>
          </p:cNvPr>
          <p:cNvPicPr>
            <a:picLocks noChangeAspect="1"/>
          </p:cNvPicPr>
          <p:nvPr/>
        </p:nvPicPr>
        <p:blipFill>
          <a:blip r:embed="rId4"/>
          <a:stretch>
            <a:fillRect/>
          </a:stretch>
        </p:blipFill>
        <p:spPr>
          <a:xfrm>
            <a:off x="3433786" y="3215118"/>
            <a:ext cx="8196532" cy="3252218"/>
          </a:xfrm>
          <a:prstGeom prst="rect">
            <a:avLst/>
          </a:prstGeom>
        </p:spPr>
      </p:pic>
      <p:sp>
        <p:nvSpPr>
          <p:cNvPr id="9" name="Rectangle 8">
            <a:extLst>
              <a:ext uri="{FF2B5EF4-FFF2-40B4-BE49-F238E27FC236}">
                <a16:creationId xmlns:a16="http://schemas.microsoft.com/office/drawing/2014/main" id="{EAAC6E66-DAE4-C50B-57EA-B4BCEBBA195B}"/>
              </a:ext>
            </a:extLst>
          </p:cNvPr>
          <p:cNvSpPr/>
          <p:nvPr/>
        </p:nvSpPr>
        <p:spPr>
          <a:xfrm>
            <a:off x="-569050" y="5255772"/>
            <a:ext cx="4747732" cy="461665"/>
          </a:xfrm>
          <a:prstGeom prst="rect">
            <a:avLst/>
          </a:prstGeom>
        </p:spPr>
        <p:txBody>
          <a:bodyPr wrap="square">
            <a:spAutoFit/>
          </a:bodyPr>
          <a:lstStyle/>
          <a:p>
            <a:pPr algn="ctr"/>
            <a:r>
              <a:rPr lang="en-US" sz="1200" dirty="0"/>
              <a:t>General Accelerator R&amp;D RF Research </a:t>
            </a:r>
          </a:p>
          <a:p>
            <a:pPr algn="ctr"/>
            <a:r>
              <a:rPr lang="en-US" sz="1200" dirty="0"/>
              <a:t>Roadmap Workshop Report</a:t>
            </a:r>
          </a:p>
        </p:txBody>
      </p:sp>
      <p:sp>
        <p:nvSpPr>
          <p:cNvPr id="10" name="Rectangle 9">
            <a:extLst>
              <a:ext uri="{FF2B5EF4-FFF2-40B4-BE49-F238E27FC236}">
                <a16:creationId xmlns:a16="http://schemas.microsoft.com/office/drawing/2014/main" id="{2CA7B588-667E-7621-1D17-F89D35A23D5D}"/>
              </a:ext>
            </a:extLst>
          </p:cNvPr>
          <p:cNvSpPr/>
          <p:nvPr/>
        </p:nvSpPr>
        <p:spPr>
          <a:xfrm>
            <a:off x="0" y="5672889"/>
            <a:ext cx="3494290" cy="307777"/>
          </a:xfrm>
          <a:prstGeom prst="rect">
            <a:avLst/>
          </a:prstGeom>
        </p:spPr>
        <p:txBody>
          <a:bodyPr wrap="none">
            <a:spAutoFit/>
          </a:bodyPr>
          <a:lstStyle/>
          <a:p>
            <a:r>
              <a:rPr lang="en-US" sz="1400" i="1" dirty="0"/>
              <a:t>https://www.osti.gov/servlets/purl/1631119/</a:t>
            </a:r>
          </a:p>
        </p:txBody>
      </p:sp>
    </p:spTree>
    <p:extLst>
      <p:ext uri="{BB962C8B-B14F-4D97-AF65-F5344CB8AC3E}">
        <p14:creationId xmlns:p14="http://schemas.microsoft.com/office/powerpoint/2010/main" val="2051712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41D082-F005-B16D-88A6-632ACEDE00AE}"/>
              </a:ext>
            </a:extLst>
          </p:cNvPr>
          <p:cNvSpPr>
            <a:spLocks noGrp="1"/>
          </p:cNvSpPr>
          <p:nvPr>
            <p:ph type="title"/>
          </p:nvPr>
        </p:nvSpPr>
        <p:spPr/>
        <p:txBody>
          <a:bodyPr>
            <a:normAutofit/>
          </a:bodyPr>
          <a:lstStyle/>
          <a:p>
            <a:r>
              <a:rPr lang="en-US" dirty="0"/>
              <a:t>High Q &amp; High Gradient SRF Frontier  - Main Directions</a:t>
            </a:r>
          </a:p>
        </p:txBody>
      </p:sp>
      <p:sp>
        <p:nvSpPr>
          <p:cNvPr id="4" name="Footer Placeholder 3">
            <a:extLst>
              <a:ext uri="{FF2B5EF4-FFF2-40B4-BE49-F238E27FC236}">
                <a16:creationId xmlns:a16="http://schemas.microsoft.com/office/drawing/2014/main" id="{4C19CAA8-5ABF-D45A-9879-87F199F55B14}"/>
              </a:ext>
            </a:extLst>
          </p:cNvPr>
          <p:cNvSpPr>
            <a:spLocks noGrp="1"/>
          </p:cNvSpPr>
          <p:nvPr>
            <p:ph type="ftr" sz="quarter" idx="11"/>
          </p:nvPr>
        </p:nvSpPr>
        <p:spPr/>
        <p:txBody>
          <a:bodyPr/>
          <a:lstStyle/>
          <a:p>
            <a:r>
              <a:rPr lang="nl-NL"/>
              <a:t>SRF Program in Snowmass Strategy- Paris, May 2022</a:t>
            </a:r>
            <a:endParaRPr lang="en-US" dirty="0"/>
          </a:p>
        </p:txBody>
      </p:sp>
      <p:sp>
        <p:nvSpPr>
          <p:cNvPr id="6" name="Content Placeholder 5">
            <a:extLst>
              <a:ext uri="{FF2B5EF4-FFF2-40B4-BE49-F238E27FC236}">
                <a16:creationId xmlns:a16="http://schemas.microsoft.com/office/drawing/2014/main" id="{3FA80908-B967-F333-F74D-E8D925B2822C}"/>
              </a:ext>
            </a:extLst>
          </p:cNvPr>
          <p:cNvSpPr>
            <a:spLocks noGrp="1"/>
          </p:cNvSpPr>
          <p:nvPr>
            <p:ph idx="1"/>
          </p:nvPr>
        </p:nvSpPr>
        <p:spPr>
          <a:xfrm>
            <a:off x="570283" y="840612"/>
            <a:ext cx="11660443" cy="1188140"/>
          </a:xfrm>
        </p:spPr>
        <p:txBody>
          <a:bodyPr>
            <a:normAutofit lnSpcReduction="10000"/>
          </a:bodyPr>
          <a:lstStyle/>
          <a:p>
            <a:pPr marL="173038" indent="-173038">
              <a:spcBef>
                <a:spcPts val="600"/>
              </a:spcBef>
              <a:spcAft>
                <a:spcPts val="600"/>
              </a:spcAft>
              <a:buClr>
                <a:srgbClr val="FFC000"/>
              </a:buClr>
              <a:buFont typeface="Wingdings" charset="2"/>
              <a:buChar char="§"/>
            </a:pPr>
            <a:r>
              <a:rPr lang="en-US" sz="1600" dirty="0"/>
              <a:t>Continue exploration of the effect of interstitial impurities on bulk Nb surface resistance</a:t>
            </a:r>
          </a:p>
          <a:p>
            <a:pPr marL="173038" indent="-173038">
              <a:spcBef>
                <a:spcPts val="600"/>
              </a:spcBef>
              <a:spcAft>
                <a:spcPts val="600"/>
              </a:spcAft>
              <a:buClr>
                <a:srgbClr val="FFC000"/>
              </a:buClr>
              <a:buFont typeface="Wingdings" charset="2"/>
              <a:buChar char="§"/>
            </a:pPr>
            <a:r>
              <a:rPr lang="en-US" sz="1600" dirty="0"/>
              <a:t>Study the effect of doping on </a:t>
            </a:r>
            <a:r>
              <a:rPr lang="en-US" sz="1600" i="1" dirty="0"/>
              <a:t>Q</a:t>
            </a:r>
            <a:r>
              <a:rPr lang="en-US" sz="1600" dirty="0"/>
              <a:t> of cavities at different frequencies (650 MHz – 3.9 GHz)</a:t>
            </a:r>
          </a:p>
          <a:p>
            <a:pPr marL="173038" indent="-173038">
              <a:spcBef>
                <a:spcPts val="600"/>
              </a:spcBef>
              <a:spcAft>
                <a:spcPts val="600"/>
              </a:spcAft>
              <a:buClr>
                <a:srgbClr val="FFC000"/>
              </a:buClr>
              <a:buFont typeface="Wingdings" charset="2"/>
              <a:buChar char="§"/>
            </a:pPr>
            <a:r>
              <a:rPr lang="en-US" sz="1600" dirty="0"/>
              <a:t>Develop fundamental understanding of the reverse field dependence of the BCS surface resistance and devise experiments towards validation of different theories</a:t>
            </a:r>
          </a:p>
        </p:txBody>
      </p:sp>
      <p:sp>
        <p:nvSpPr>
          <p:cNvPr id="17" name="TextBox 16">
            <a:extLst>
              <a:ext uri="{FF2B5EF4-FFF2-40B4-BE49-F238E27FC236}">
                <a16:creationId xmlns:a16="http://schemas.microsoft.com/office/drawing/2014/main" id="{ED1D0C67-6ACD-9B64-1130-80ED721A6A7F}"/>
              </a:ext>
            </a:extLst>
          </p:cNvPr>
          <p:cNvSpPr txBox="1"/>
          <p:nvPr/>
        </p:nvSpPr>
        <p:spPr>
          <a:xfrm>
            <a:off x="4659002" y="1936756"/>
            <a:ext cx="7075411" cy="1569660"/>
          </a:xfrm>
          <a:prstGeom prst="rect">
            <a:avLst/>
          </a:prstGeom>
          <a:noFill/>
        </p:spPr>
        <p:txBody>
          <a:bodyPr wrap="square">
            <a:spAutoFit/>
          </a:bodyPr>
          <a:lstStyle/>
          <a:p>
            <a:pPr indent="-285750">
              <a:buClr>
                <a:schemeClr val="accent2">
                  <a:lumMod val="60000"/>
                  <a:lumOff val="40000"/>
                </a:schemeClr>
              </a:buClr>
              <a:buFont typeface="Wingdings" panose="05000000000000000000" pitchFamily="2" charset="2"/>
              <a:buChar char="q"/>
            </a:pPr>
            <a:r>
              <a:rPr lang="en-US" sz="1600" dirty="0"/>
              <a:t>Develop understanding of mechanisms of trapping magnetic vortices and their contribution to the RF losses</a:t>
            </a:r>
          </a:p>
          <a:p>
            <a:pPr indent="-285750">
              <a:buClr>
                <a:schemeClr val="accent2">
                  <a:lumMod val="60000"/>
                  <a:lumOff val="40000"/>
                </a:schemeClr>
              </a:buClr>
              <a:buFont typeface="Wingdings" panose="05000000000000000000" pitchFamily="2" charset="2"/>
              <a:buChar char="q"/>
            </a:pPr>
            <a:r>
              <a:rPr lang="en-US" sz="1600" dirty="0"/>
              <a:t>Develop understanding of 'intrinsic' residual resistance and its field dependence</a:t>
            </a:r>
          </a:p>
          <a:p>
            <a:pPr indent="-285750">
              <a:buClr>
                <a:schemeClr val="accent2">
                  <a:lumMod val="60000"/>
                  <a:lumOff val="40000"/>
                </a:schemeClr>
              </a:buClr>
              <a:buFont typeface="Wingdings" panose="05000000000000000000" pitchFamily="2" charset="2"/>
              <a:buChar char="q"/>
            </a:pPr>
            <a:r>
              <a:rPr lang="en-US" sz="1600" dirty="0"/>
              <a:t>Ameliorate trapped vortices via innovative ideas</a:t>
            </a:r>
          </a:p>
          <a:p>
            <a:pPr indent="-285750">
              <a:buClr>
                <a:schemeClr val="accent2">
                  <a:lumMod val="60000"/>
                  <a:lumOff val="40000"/>
                </a:schemeClr>
              </a:buClr>
              <a:buFont typeface="Wingdings" panose="05000000000000000000" pitchFamily="2" charset="2"/>
              <a:buChar char="q"/>
            </a:pPr>
            <a:r>
              <a:rPr lang="en-US" sz="1600" dirty="0"/>
              <a:t>Develop Nb</a:t>
            </a:r>
            <a:r>
              <a:rPr lang="en-US" sz="1600" baseline="-25000" dirty="0"/>
              <a:t>3</a:t>
            </a:r>
            <a:r>
              <a:rPr lang="en-US" sz="1600" dirty="0"/>
              <a:t>Sn coating on single and multi-cell cavities of different frequencies</a:t>
            </a:r>
          </a:p>
          <a:p>
            <a:pPr indent="-285750">
              <a:buClr>
                <a:schemeClr val="accent2">
                  <a:lumMod val="60000"/>
                  <a:lumOff val="40000"/>
                </a:schemeClr>
              </a:buClr>
              <a:buFont typeface="Wingdings" panose="05000000000000000000" pitchFamily="2" charset="2"/>
              <a:buChar char="q"/>
            </a:pPr>
            <a:r>
              <a:rPr lang="en-US" sz="1600" dirty="0"/>
              <a:t>Investigate feasibility of other materials for high </a:t>
            </a:r>
            <a:r>
              <a:rPr lang="en-US" sz="1600" i="1" dirty="0"/>
              <a:t>Q</a:t>
            </a:r>
            <a:endParaRPr lang="en-US" sz="1600" dirty="0"/>
          </a:p>
        </p:txBody>
      </p:sp>
      <p:sp>
        <p:nvSpPr>
          <p:cNvPr id="24" name="TextBox 23">
            <a:extLst>
              <a:ext uri="{FF2B5EF4-FFF2-40B4-BE49-F238E27FC236}">
                <a16:creationId xmlns:a16="http://schemas.microsoft.com/office/drawing/2014/main" id="{A485E1D2-F70A-B789-969B-6009835AF0BF}"/>
              </a:ext>
            </a:extLst>
          </p:cNvPr>
          <p:cNvSpPr txBox="1"/>
          <p:nvPr/>
        </p:nvSpPr>
        <p:spPr>
          <a:xfrm>
            <a:off x="4659002" y="3723962"/>
            <a:ext cx="7075411" cy="2554545"/>
          </a:xfrm>
          <a:prstGeom prst="rect">
            <a:avLst/>
          </a:prstGeom>
          <a:noFill/>
        </p:spPr>
        <p:txBody>
          <a:bodyPr wrap="square">
            <a:spAutoFit/>
          </a:bodyPr>
          <a:lstStyle/>
          <a:p>
            <a:pPr marL="285750" indent="-285750">
              <a:buClr>
                <a:srgbClr val="C00000"/>
              </a:buClr>
              <a:buFont typeface="Wingdings" panose="05000000000000000000" pitchFamily="2" charset="2"/>
              <a:buChar char="q"/>
            </a:pPr>
            <a:r>
              <a:rPr lang="en-US" sz="1600" dirty="0"/>
              <a:t>Furthering our understanding of RF losses and ultimate quench ﬁelds of niobium via experimental and theoretical investigations;</a:t>
            </a:r>
          </a:p>
          <a:p>
            <a:pPr marL="285750" indent="-285750">
              <a:buClr>
                <a:srgbClr val="C00000"/>
              </a:buClr>
              <a:buFont typeface="Wingdings" panose="05000000000000000000" pitchFamily="2" charset="2"/>
              <a:buChar char="q"/>
            </a:pPr>
            <a:r>
              <a:rPr lang="en-US" sz="1600" dirty="0"/>
              <a:t>developing methods for nano-engineering the niobium surface layer and tailoring it for speciﬁc applications;</a:t>
            </a:r>
          </a:p>
          <a:p>
            <a:pPr marL="285750" indent="-285750">
              <a:buClr>
                <a:srgbClr val="C00000"/>
              </a:buClr>
              <a:buFont typeface="Wingdings" panose="05000000000000000000" pitchFamily="2" charset="2"/>
              <a:buChar char="q"/>
            </a:pPr>
            <a:r>
              <a:rPr lang="en-US" sz="1600" dirty="0"/>
              <a:t>studying new SRF materials beyond niobium via advanced deposition techniques and bringing these materials to practical applications;</a:t>
            </a:r>
          </a:p>
          <a:p>
            <a:pPr marL="285750" indent="-285750">
              <a:buClr>
                <a:srgbClr val="C00000"/>
              </a:buClr>
              <a:buFont typeface="Wingdings" panose="05000000000000000000" pitchFamily="2" charset="2"/>
              <a:buChar char="q"/>
            </a:pPr>
            <a:r>
              <a:rPr lang="en-US" sz="1600" dirty="0"/>
              <a:t>developing advanced cavity geometries to push accelerating gradients of bulk niobium cavities to ∼ 70 MV/m and pursuing R&amp;D on companion RF technologies to mitigate ﬁeld emission, provide precise resonance control, etc.;</a:t>
            </a:r>
          </a:p>
          <a:p>
            <a:pPr marL="285750" indent="-285750">
              <a:buClr>
                <a:srgbClr val="C00000"/>
              </a:buClr>
              <a:buFont typeface="Wingdings" panose="05000000000000000000" pitchFamily="2" charset="2"/>
              <a:buChar char="q"/>
            </a:pPr>
            <a:r>
              <a:rPr lang="en-US" sz="1600" dirty="0"/>
              <a:t>investigating application of SRF technology to dark sector searches.</a:t>
            </a:r>
          </a:p>
        </p:txBody>
      </p:sp>
      <p:pic>
        <p:nvPicPr>
          <p:cNvPr id="13" name="Picture 12" descr="A close up of a map&#10;&#10;Description automatically generated">
            <a:extLst>
              <a:ext uri="{FF2B5EF4-FFF2-40B4-BE49-F238E27FC236}">
                <a16:creationId xmlns:a16="http://schemas.microsoft.com/office/drawing/2014/main" id="{813BC092-DA57-30BD-432A-FC78A979CD71}"/>
              </a:ext>
            </a:extLst>
          </p:cNvPr>
          <p:cNvPicPr>
            <a:picLocks noChangeAspect="1"/>
          </p:cNvPicPr>
          <p:nvPr/>
        </p:nvPicPr>
        <p:blipFill>
          <a:blip r:embed="rId2"/>
          <a:stretch>
            <a:fillRect/>
          </a:stretch>
        </p:blipFill>
        <p:spPr>
          <a:xfrm>
            <a:off x="217863" y="2141335"/>
            <a:ext cx="2415924" cy="1909688"/>
          </a:xfrm>
          <a:prstGeom prst="rect">
            <a:avLst/>
          </a:prstGeom>
        </p:spPr>
      </p:pic>
      <p:sp>
        <p:nvSpPr>
          <p:cNvPr id="15" name="TextBox 14">
            <a:extLst>
              <a:ext uri="{FF2B5EF4-FFF2-40B4-BE49-F238E27FC236}">
                <a16:creationId xmlns:a16="http://schemas.microsoft.com/office/drawing/2014/main" id="{8FD7999B-3A64-DAFB-60D8-10BD44D52D28}"/>
              </a:ext>
            </a:extLst>
          </p:cNvPr>
          <p:cNvSpPr txBox="1"/>
          <p:nvPr/>
        </p:nvSpPr>
        <p:spPr>
          <a:xfrm>
            <a:off x="418247" y="3994329"/>
            <a:ext cx="2148348" cy="338554"/>
          </a:xfrm>
          <a:prstGeom prst="rect">
            <a:avLst/>
          </a:prstGeom>
          <a:noFill/>
        </p:spPr>
        <p:txBody>
          <a:bodyPr wrap="square">
            <a:spAutoFit/>
          </a:bodyPr>
          <a:lstStyle/>
          <a:p>
            <a:r>
              <a:rPr lang="en-US" sz="1600" dirty="0">
                <a:solidFill>
                  <a:srgbClr val="C00000"/>
                </a:solidFill>
              </a:rPr>
              <a:t>N doping &amp; infusion</a:t>
            </a:r>
          </a:p>
        </p:txBody>
      </p:sp>
      <p:pic>
        <p:nvPicPr>
          <p:cNvPr id="8" name="Picture 7">
            <a:extLst>
              <a:ext uri="{FF2B5EF4-FFF2-40B4-BE49-F238E27FC236}">
                <a16:creationId xmlns:a16="http://schemas.microsoft.com/office/drawing/2014/main" id="{606B2F0E-9614-E44F-3EC8-7FD7D1056E4B}"/>
              </a:ext>
            </a:extLst>
          </p:cNvPr>
          <p:cNvPicPr>
            <a:picLocks noChangeAspect="1"/>
          </p:cNvPicPr>
          <p:nvPr/>
        </p:nvPicPr>
        <p:blipFill>
          <a:blip r:embed="rId3"/>
          <a:stretch>
            <a:fillRect/>
          </a:stretch>
        </p:blipFill>
        <p:spPr>
          <a:xfrm>
            <a:off x="2566590" y="2770984"/>
            <a:ext cx="2159610" cy="1696029"/>
          </a:xfrm>
          <a:prstGeom prst="rect">
            <a:avLst/>
          </a:prstGeom>
        </p:spPr>
      </p:pic>
      <p:sp>
        <p:nvSpPr>
          <p:cNvPr id="18" name="TextBox 17">
            <a:extLst>
              <a:ext uri="{FF2B5EF4-FFF2-40B4-BE49-F238E27FC236}">
                <a16:creationId xmlns:a16="http://schemas.microsoft.com/office/drawing/2014/main" id="{05DA872C-7C8C-B534-9535-C43F4C0A3D60}"/>
              </a:ext>
            </a:extLst>
          </p:cNvPr>
          <p:cNvSpPr txBox="1"/>
          <p:nvPr/>
        </p:nvSpPr>
        <p:spPr>
          <a:xfrm>
            <a:off x="2716479" y="2354789"/>
            <a:ext cx="2148348" cy="338554"/>
          </a:xfrm>
          <a:prstGeom prst="rect">
            <a:avLst/>
          </a:prstGeom>
          <a:noFill/>
        </p:spPr>
        <p:txBody>
          <a:bodyPr wrap="square">
            <a:spAutoFit/>
          </a:bodyPr>
          <a:lstStyle/>
          <a:p>
            <a:r>
              <a:rPr lang="en-US" sz="1600" dirty="0">
                <a:solidFill>
                  <a:srgbClr val="C00000"/>
                </a:solidFill>
              </a:rPr>
              <a:t>Mid-T bake</a:t>
            </a:r>
          </a:p>
        </p:txBody>
      </p:sp>
      <p:pic>
        <p:nvPicPr>
          <p:cNvPr id="19" name="Picture 18">
            <a:extLst>
              <a:ext uri="{FF2B5EF4-FFF2-40B4-BE49-F238E27FC236}">
                <a16:creationId xmlns:a16="http://schemas.microsoft.com/office/drawing/2014/main" id="{66BB2A0A-2340-836C-E9B1-70D9B2CF0384}"/>
              </a:ext>
            </a:extLst>
          </p:cNvPr>
          <p:cNvPicPr>
            <a:picLocks noChangeAspect="1"/>
          </p:cNvPicPr>
          <p:nvPr/>
        </p:nvPicPr>
        <p:blipFill>
          <a:blip r:embed="rId4"/>
          <a:stretch>
            <a:fillRect/>
          </a:stretch>
        </p:blipFill>
        <p:spPr>
          <a:xfrm>
            <a:off x="2674379" y="4883208"/>
            <a:ext cx="1984623" cy="1458017"/>
          </a:xfrm>
          <a:prstGeom prst="rect">
            <a:avLst/>
          </a:prstGeom>
        </p:spPr>
      </p:pic>
      <p:pic>
        <p:nvPicPr>
          <p:cNvPr id="20" name="Picture 19">
            <a:extLst>
              <a:ext uri="{FF2B5EF4-FFF2-40B4-BE49-F238E27FC236}">
                <a16:creationId xmlns:a16="http://schemas.microsoft.com/office/drawing/2014/main" id="{15F457A7-30D2-2431-EDE8-8A1AFDDD3AA3}"/>
              </a:ext>
            </a:extLst>
          </p:cNvPr>
          <p:cNvPicPr>
            <a:picLocks noChangeAspect="1"/>
          </p:cNvPicPr>
          <p:nvPr/>
        </p:nvPicPr>
        <p:blipFill>
          <a:blip r:embed="rId5"/>
          <a:stretch>
            <a:fillRect/>
          </a:stretch>
        </p:blipFill>
        <p:spPr>
          <a:xfrm>
            <a:off x="158227" y="4818292"/>
            <a:ext cx="2325445" cy="1458017"/>
          </a:xfrm>
          <a:prstGeom prst="rect">
            <a:avLst/>
          </a:prstGeom>
        </p:spPr>
      </p:pic>
      <p:sp>
        <p:nvSpPr>
          <p:cNvPr id="21" name="TextBox 20">
            <a:extLst>
              <a:ext uri="{FF2B5EF4-FFF2-40B4-BE49-F238E27FC236}">
                <a16:creationId xmlns:a16="http://schemas.microsoft.com/office/drawing/2014/main" id="{7A1AF3D0-ADFF-FEEA-01A7-FEC3B23382EB}"/>
              </a:ext>
            </a:extLst>
          </p:cNvPr>
          <p:cNvSpPr txBox="1"/>
          <p:nvPr/>
        </p:nvSpPr>
        <p:spPr>
          <a:xfrm>
            <a:off x="457587" y="4912685"/>
            <a:ext cx="2497706" cy="261610"/>
          </a:xfrm>
          <a:prstGeom prst="rect">
            <a:avLst/>
          </a:prstGeom>
          <a:noFill/>
        </p:spPr>
        <p:txBody>
          <a:bodyPr wrap="square">
            <a:spAutoFit/>
          </a:bodyPr>
          <a:lstStyle/>
          <a:p>
            <a:r>
              <a:rPr lang="en-US" sz="1100" dirty="0">
                <a:solidFill>
                  <a:srgbClr val="C00000"/>
                </a:solidFill>
              </a:rPr>
              <a:t>~48-50 MV/m (~210 mT)</a:t>
            </a:r>
          </a:p>
        </p:txBody>
      </p:sp>
      <p:sp>
        <p:nvSpPr>
          <p:cNvPr id="23" name="TextBox 22">
            <a:extLst>
              <a:ext uri="{FF2B5EF4-FFF2-40B4-BE49-F238E27FC236}">
                <a16:creationId xmlns:a16="http://schemas.microsoft.com/office/drawing/2014/main" id="{8E655708-62A1-9676-B9DF-C3C62027CBBB}"/>
              </a:ext>
            </a:extLst>
          </p:cNvPr>
          <p:cNvSpPr txBox="1"/>
          <p:nvPr/>
        </p:nvSpPr>
        <p:spPr>
          <a:xfrm>
            <a:off x="2716479" y="4593124"/>
            <a:ext cx="2590800" cy="276999"/>
          </a:xfrm>
          <a:prstGeom prst="rect">
            <a:avLst/>
          </a:prstGeom>
          <a:noFill/>
        </p:spPr>
        <p:txBody>
          <a:bodyPr wrap="square">
            <a:spAutoFit/>
          </a:bodyPr>
          <a:lstStyle/>
          <a:p>
            <a:r>
              <a:rPr lang="en-US" sz="1200" dirty="0">
                <a:solidFill>
                  <a:srgbClr val="C00000"/>
                </a:solidFill>
              </a:rPr>
              <a:t>High gradient cryomodule </a:t>
            </a:r>
          </a:p>
        </p:txBody>
      </p:sp>
    </p:spTree>
    <p:extLst>
      <p:ext uri="{BB962C8B-B14F-4D97-AF65-F5344CB8AC3E}">
        <p14:creationId xmlns:p14="http://schemas.microsoft.com/office/powerpoint/2010/main" val="25030686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3925"/>
            <a:ext cx="12192000" cy="487490"/>
          </a:xfrm>
        </p:spPr>
        <p:txBody>
          <a:bodyPr>
            <a:normAutofit fontScale="90000"/>
          </a:bodyPr>
          <a:lstStyle/>
          <a:p>
            <a:r>
              <a:rPr lang="en-US" dirty="0"/>
              <a:t>Basic materials research community for the accelerated development of SRF materials.</a:t>
            </a:r>
          </a:p>
        </p:txBody>
      </p:sp>
      <p:sp>
        <p:nvSpPr>
          <p:cNvPr id="4" name="Footer Placeholder 3"/>
          <p:cNvSpPr>
            <a:spLocks noGrp="1"/>
          </p:cNvSpPr>
          <p:nvPr>
            <p:ph type="ftr" sz="quarter" idx="11"/>
          </p:nvPr>
        </p:nvSpPr>
        <p:spPr/>
        <p:txBody>
          <a:bodyPr/>
          <a:lstStyle/>
          <a:p>
            <a:r>
              <a:rPr lang="en-US"/>
              <a:t>SRF Program in Snowmass Strategy- Paris, May 2022</a:t>
            </a:r>
            <a:endParaRPr lang="en-US" dirty="0"/>
          </a:p>
        </p:txBody>
      </p:sp>
      <p:sp>
        <p:nvSpPr>
          <p:cNvPr id="28" name="Content Placeholder 2">
            <a:extLst>
              <a:ext uri="{FF2B5EF4-FFF2-40B4-BE49-F238E27FC236}">
                <a16:creationId xmlns:a16="http://schemas.microsoft.com/office/drawing/2014/main" id="{C4947880-A8E3-8B0D-3B18-DD5A61E7D1DD}"/>
              </a:ext>
            </a:extLst>
          </p:cNvPr>
          <p:cNvSpPr>
            <a:spLocks noGrp="1"/>
          </p:cNvSpPr>
          <p:nvPr>
            <p:ph idx="1"/>
          </p:nvPr>
        </p:nvSpPr>
        <p:spPr>
          <a:xfrm>
            <a:off x="5224877" y="845612"/>
            <a:ext cx="6927520" cy="5397526"/>
          </a:xfrm>
        </p:spPr>
        <p:txBody>
          <a:bodyPr>
            <a:normAutofit fontScale="92500" lnSpcReduction="10000"/>
          </a:bodyPr>
          <a:lstStyle/>
          <a:p>
            <a:r>
              <a:rPr lang="en-US" sz="1800" b="1" dirty="0"/>
              <a:t>Fundamental medium-term R&amp;D needs to be supported for current Nb material to produce consistent high Q cavities.</a:t>
            </a:r>
          </a:p>
          <a:p>
            <a:pPr lvl="1"/>
            <a:r>
              <a:rPr lang="en-US" sz="1600" dirty="0"/>
              <a:t>Up stream process variables for current high RRR Nb  can be tuned. </a:t>
            </a:r>
          </a:p>
          <a:p>
            <a:pPr lvl="1"/>
            <a:r>
              <a:rPr lang="en-US" sz="1600" dirty="0"/>
              <a:t>Coupon samples are efficient in tuning metallurgical variables. </a:t>
            </a:r>
          </a:p>
          <a:p>
            <a:pPr lvl="1"/>
            <a:r>
              <a:rPr lang="en-US" sz="1600" dirty="0"/>
              <a:t>Specification of material would likely change. </a:t>
            </a:r>
          </a:p>
          <a:p>
            <a:r>
              <a:rPr lang="en-US" sz="1800" b="1" dirty="0"/>
              <a:t>Long term support from GARD University Grants for materials research is essential</a:t>
            </a:r>
          </a:p>
          <a:p>
            <a:pPr lvl="1"/>
            <a:r>
              <a:rPr lang="en-US" sz="1600" dirty="0"/>
              <a:t>Accelerator Stewardship has contributed additional support, and synergies between ARDAP and GARD should be exploited.</a:t>
            </a:r>
          </a:p>
          <a:p>
            <a:pPr lvl="1"/>
            <a:r>
              <a:rPr lang="en-US" sz="1600" dirty="0"/>
              <a:t>Possibilities exist for material research synergies with the magnet development program for new SRF materials </a:t>
            </a:r>
          </a:p>
          <a:p>
            <a:pPr lvl="1"/>
            <a:r>
              <a:rPr lang="en-US" sz="1600" dirty="0"/>
              <a:t>Approaches to evaluate microwave properties on coupon (20-50mm) samples needs development</a:t>
            </a:r>
            <a:r>
              <a:rPr lang="en-US" sz="1200" dirty="0"/>
              <a:t>.</a:t>
            </a:r>
          </a:p>
          <a:p>
            <a:r>
              <a:rPr lang="en-US" sz="1800" b="1" dirty="0"/>
              <a:t>Engage academic research for long term sustainability</a:t>
            </a:r>
          </a:p>
          <a:p>
            <a:pPr lvl="1"/>
            <a:r>
              <a:rPr lang="en-US" sz="1600" dirty="0"/>
              <a:t>Provides man-power for future projects.</a:t>
            </a:r>
          </a:p>
          <a:p>
            <a:pPr lvl="1"/>
            <a:r>
              <a:rPr lang="en-US" sz="1600" dirty="0"/>
              <a:t>Also forms a broad base to draw from during mission critical emergencies. </a:t>
            </a:r>
          </a:p>
          <a:p>
            <a:pPr lvl="1"/>
            <a:r>
              <a:rPr lang="en-US" sz="1600" dirty="0"/>
              <a:t>Possibilities exist for couplings between different areas of expertise when focused on long term R&amp;D. </a:t>
            </a:r>
          </a:p>
          <a:p>
            <a:pPr lvl="1"/>
            <a:r>
              <a:rPr lang="en-US" sz="1600" dirty="0"/>
              <a:t>Engaging subject experts from outside the SRF community has been and will continue to be valuable</a:t>
            </a:r>
          </a:p>
          <a:p>
            <a:pPr lvl="1"/>
            <a:endParaRPr lang="en-US" sz="1200" dirty="0"/>
          </a:p>
        </p:txBody>
      </p:sp>
      <p:pic>
        <p:nvPicPr>
          <p:cNvPr id="3" name="Picture 2">
            <a:extLst>
              <a:ext uri="{FF2B5EF4-FFF2-40B4-BE49-F238E27FC236}">
                <a16:creationId xmlns:a16="http://schemas.microsoft.com/office/drawing/2014/main" id="{CB9A440C-A355-8942-C3CC-0621FF126A17}"/>
              </a:ext>
            </a:extLst>
          </p:cNvPr>
          <p:cNvPicPr>
            <a:picLocks noChangeAspect="1"/>
          </p:cNvPicPr>
          <p:nvPr/>
        </p:nvPicPr>
        <p:blipFill>
          <a:blip r:embed="rId2"/>
          <a:stretch>
            <a:fillRect/>
          </a:stretch>
        </p:blipFill>
        <p:spPr>
          <a:xfrm>
            <a:off x="428233" y="4012249"/>
            <a:ext cx="4508013" cy="2610748"/>
          </a:xfrm>
          <a:prstGeom prst="rect">
            <a:avLst/>
          </a:prstGeom>
        </p:spPr>
      </p:pic>
      <p:pic>
        <p:nvPicPr>
          <p:cNvPr id="5" name="Picture 4">
            <a:extLst>
              <a:ext uri="{FF2B5EF4-FFF2-40B4-BE49-F238E27FC236}">
                <a16:creationId xmlns:a16="http://schemas.microsoft.com/office/drawing/2014/main" id="{E45CFA9E-C19E-ACED-8D06-AC59D8CEBCC0}"/>
              </a:ext>
            </a:extLst>
          </p:cNvPr>
          <p:cNvPicPr>
            <a:picLocks noChangeAspect="1"/>
          </p:cNvPicPr>
          <p:nvPr/>
        </p:nvPicPr>
        <p:blipFill>
          <a:blip r:embed="rId3"/>
          <a:stretch>
            <a:fillRect/>
          </a:stretch>
        </p:blipFill>
        <p:spPr>
          <a:xfrm>
            <a:off x="240047" y="1028064"/>
            <a:ext cx="2150857" cy="2828524"/>
          </a:xfrm>
          <a:prstGeom prst="rect">
            <a:avLst/>
          </a:prstGeom>
        </p:spPr>
      </p:pic>
      <p:pic>
        <p:nvPicPr>
          <p:cNvPr id="6" name="Picture 5">
            <a:extLst>
              <a:ext uri="{FF2B5EF4-FFF2-40B4-BE49-F238E27FC236}">
                <a16:creationId xmlns:a16="http://schemas.microsoft.com/office/drawing/2014/main" id="{0D2C9A24-E2C4-EA2F-E110-62BDFF1CA301}"/>
              </a:ext>
            </a:extLst>
          </p:cNvPr>
          <p:cNvPicPr>
            <a:picLocks noChangeAspect="1"/>
          </p:cNvPicPr>
          <p:nvPr/>
        </p:nvPicPr>
        <p:blipFill>
          <a:blip r:embed="rId4"/>
          <a:stretch>
            <a:fillRect/>
          </a:stretch>
        </p:blipFill>
        <p:spPr>
          <a:xfrm>
            <a:off x="2358401" y="1472455"/>
            <a:ext cx="2898980" cy="1688753"/>
          </a:xfrm>
          <a:prstGeom prst="rect">
            <a:avLst/>
          </a:prstGeom>
        </p:spPr>
      </p:pic>
    </p:spTree>
    <p:extLst>
      <p:ext uri="{BB962C8B-B14F-4D97-AF65-F5344CB8AC3E}">
        <p14:creationId xmlns:p14="http://schemas.microsoft.com/office/powerpoint/2010/main" val="412672882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DVSHAPEID" val="ArmcW3wuOI1oNT8v5pUR9z"/>
</p:tagLst>
</file>

<file path=ppt/tags/tag2.xml><?xml version="1.0" encoding="utf-8"?>
<p:tagLst xmlns:a="http://schemas.openxmlformats.org/drawingml/2006/main" xmlns:r="http://schemas.openxmlformats.org/officeDocument/2006/relationships" xmlns:p="http://schemas.openxmlformats.org/presentationml/2006/main">
  <p:tag name="DVSHAPEID" val="C5RPPeI0axXfOMglNmBh4T"/>
</p:tagLst>
</file>

<file path=ppt/theme/theme1.xml><?xml version="1.0" encoding="utf-8"?>
<a:theme xmlns:a="http://schemas.openxmlformats.org/drawingml/2006/main" name="JLabPowerPointMain">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JLabStandardPPTTemplate" id="{A76DDB89-9485-FD4D-98A9-DF1C06249F3D}" vid="{808B238C-84FF-B441-8654-84F07F73F6B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JLabPowerPointMain</Template>
  <TotalTime>7393</TotalTime>
  <Words>4565</Words>
  <Application>Microsoft Office PowerPoint</Application>
  <PresentationFormat>Widescreen</PresentationFormat>
  <Paragraphs>418</Paragraphs>
  <Slides>30</Slides>
  <Notes>9</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30</vt:i4>
      </vt:variant>
    </vt:vector>
  </HeadingPairs>
  <TitlesOfParts>
    <vt:vector size="42" baseType="lpstr">
      <vt:lpstr>.PingFangSC-Regular</vt:lpstr>
      <vt:lpstr>-apple-system</vt:lpstr>
      <vt:lpstr>Arial</vt:lpstr>
      <vt:lpstr>Calibri</vt:lpstr>
      <vt:lpstr>Calibri Light</vt:lpstr>
      <vt:lpstr>Century Gothic</vt:lpstr>
      <vt:lpstr>Courier New</vt:lpstr>
      <vt:lpstr>Helvetica</vt:lpstr>
      <vt:lpstr>PingFangSC-Regular</vt:lpstr>
      <vt:lpstr>Times New Roman</vt:lpstr>
      <vt:lpstr>Wingdings</vt:lpstr>
      <vt:lpstr>JLabPowerPointMain</vt:lpstr>
      <vt:lpstr>PowerPoint Presentation</vt:lpstr>
      <vt:lpstr>SNOWMASS 2021</vt:lpstr>
      <vt:lpstr>Snowmass Timeline &amp; Impact</vt:lpstr>
      <vt:lpstr>Snowmass Accelerator Frontier</vt:lpstr>
      <vt:lpstr>AF07: Accelerator technology R&amp;D - RF systems</vt:lpstr>
      <vt:lpstr>Key directions for R&amp;D of SRF cavities</vt:lpstr>
      <vt:lpstr>DOE GARD RF accelerator technology roadmap</vt:lpstr>
      <vt:lpstr>High Q &amp; High Gradient SRF Frontier  - Main Directions</vt:lpstr>
      <vt:lpstr>Basic materials research community for the accelerated development of SRF materials.</vt:lpstr>
      <vt:lpstr>SRF theory for next generation particle accelerators</vt:lpstr>
      <vt:lpstr>Plasma Processing for In-Situ Field Emission Mitigation</vt:lpstr>
      <vt:lpstr>Next Generation Nb/Cu SRF Cavities Based on Advanced Coating Technology for CW Accelerators</vt:lpstr>
      <vt:lpstr>PowerPoint Presentation</vt:lpstr>
      <vt:lpstr>PowerPoint Presentation</vt:lpstr>
      <vt:lpstr>Explore alternative materials with higher critical temperature and critical fields</vt:lpstr>
      <vt:lpstr>Nb3Sn Development</vt:lpstr>
      <vt:lpstr>PowerPoint Presentation</vt:lpstr>
      <vt:lpstr>Alternative Materials to Nb &amp; Multilayered Structures</vt:lpstr>
      <vt:lpstr>Path Forward</vt:lpstr>
      <vt:lpstr>SRFTF Development</vt:lpstr>
      <vt:lpstr>Machine Developments Based on Advanced SRF Systems</vt:lpstr>
      <vt:lpstr>SRF for muon acceleration</vt:lpstr>
      <vt:lpstr>Compact SRF Accelerators for Societal Applications</vt:lpstr>
      <vt:lpstr>Advanced RF Structures</vt:lpstr>
      <vt:lpstr>High Efficiency RF Sources</vt:lpstr>
      <vt:lpstr>Sustainability for SRF Systems</vt:lpstr>
      <vt:lpstr>What is needed?</vt:lpstr>
      <vt:lpstr>Synergy with European Strategy</vt:lpstr>
      <vt:lpstr>CONCLUSIONS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Palomino;AMVF</dc:creator>
  <cp:lastModifiedBy>Anne-Marie Valente</cp:lastModifiedBy>
  <cp:revision>443</cp:revision>
  <dcterms:created xsi:type="dcterms:W3CDTF">2017-10-30T17:57:52Z</dcterms:created>
  <dcterms:modified xsi:type="dcterms:W3CDTF">2022-05-31T09:59:51Z</dcterms:modified>
</cp:coreProperties>
</file>