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74" r:id="rId1"/>
    <p:sldMasterId id="2147483679" r:id="rId2"/>
  </p:sldMasterIdLst>
  <p:notesMasterIdLst>
    <p:notesMasterId r:id="rId16"/>
  </p:notesMasterIdLst>
  <p:handoutMasterIdLst>
    <p:handoutMasterId r:id="rId17"/>
  </p:handoutMasterIdLst>
  <p:sldIdLst>
    <p:sldId id="256" r:id="rId3"/>
    <p:sldId id="311" r:id="rId4"/>
    <p:sldId id="347" r:id="rId5"/>
    <p:sldId id="370" r:id="rId6"/>
    <p:sldId id="321" r:id="rId7"/>
    <p:sldId id="316" r:id="rId8"/>
    <p:sldId id="369" r:id="rId9"/>
    <p:sldId id="364" r:id="rId10"/>
    <p:sldId id="371" r:id="rId11"/>
    <p:sldId id="367" r:id="rId12"/>
    <p:sldId id="368" r:id="rId13"/>
    <p:sldId id="365" r:id="rId14"/>
    <p:sldId id="320" r:id="rId15"/>
  </p:sldIdLst>
  <p:sldSz cx="12192000" cy="6858000"/>
  <p:notesSz cx="6669088" cy="9918700"/>
  <p:embeddedFontLst>
    <p:embeddedFont>
      <p:font typeface="Arial Narrow" panose="020B0606020202030204" pitchFamily="34" charset="0"/>
      <p:regular r:id="rId18"/>
      <p:bold r:id="rId19"/>
      <p:italic r:id="rId20"/>
      <p:boldItalic r:id="rId21"/>
    </p:embeddedFont>
    <p:embeddedFont>
      <p:font typeface="Cambria Math" panose="02040503050406030204" pitchFamily="18" charset="0"/>
      <p:regular r:id="rId22"/>
    </p:embeddedFont>
    <p:embeddedFont>
      <p:font typeface="Verdana" panose="020B0604030504040204" pitchFamily="34" charset="0"/>
      <p:regular r:id="rId23"/>
      <p:bold r:id="rId24"/>
      <p:italic r:id="rId25"/>
      <p:boldItalic r:id="rId26"/>
    </p:embeddedFont>
  </p:embeddedFontLst>
  <p:custDataLst>
    <p:tags r:id="rId27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5" userDrawn="1">
          <p15:clr>
            <a:srgbClr val="A4A3A4"/>
          </p15:clr>
        </p15:guide>
        <p15:guide id="2" orient="horz" userDrawn="1">
          <p15:clr>
            <a:srgbClr val="A4A3A4"/>
          </p15:clr>
        </p15:guide>
        <p15:guide id="3" orient="horz" pos="5" userDrawn="1">
          <p15:clr>
            <a:srgbClr val="A4A3A4"/>
          </p15:clr>
        </p15:guide>
        <p15:guide id="4" orient="horz" pos="4142" userDrawn="1">
          <p15:clr>
            <a:srgbClr val="A4A3A4"/>
          </p15:clr>
        </p15:guide>
        <p15:guide id="5" orient="horz" pos="799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  <p15:guide id="7" orient="horz" pos="1321" userDrawn="1">
          <p15:clr>
            <a:srgbClr val="A4A3A4"/>
          </p15:clr>
        </p15:guide>
        <p15:guide id="8" pos="393" userDrawn="1">
          <p15:clr>
            <a:srgbClr val="A4A3A4"/>
          </p15:clr>
        </p15:guide>
        <p15:guide id="9" userDrawn="1">
          <p15:clr>
            <a:srgbClr val="A4A3A4"/>
          </p15:clr>
        </p15:guide>
        <p15:guide id="10" pos="785" userDrawn="1">
          <p15:clr>
            <a:srgbClr val="A4A3A4"/>
          </p15:clr>
        </p15:guide>
        <p15:guide id="11" pos="7379" userDrawn="1">
          <p15:clr>
            <a:srgbClr val="A4A3A4"/>
          </p15:clr>
        </p15:guide>
        <p15:guide id="12" pos="7136" userDrawn="1">
          <p15:clr>
            <a:srgbClr val="A4A3A4"/>
          </p15:clr>
        </p15:guide>
        <p15:guide id="13" pos="76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831F"/>
    <a:srgbClr val="7AFE7D"/>
    <a:srgbClr val="FFFFFF"/>
    <a:srgbClr val="0000FF"/>
    <a:srgbClr val="FFC91D"/>
    <a:srgbClr val="B4FEB6"/>
    <a:srgbClr val="FFEBAB"/>
    <a:srgbClr val="EAEFF7"/>
    <a:srgbClr val="004A99"/>
    <a:srgbClr val="FE7F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50" autoAdjust="0"/>
  </p:normalViewPr>
  <p:slideViewPr>
    <p:cSldViewPr showGuides="1">
      <p:cViewPr>
        <p:scale>
          <a:sx n="80" d="100"/>
          <a:sy n="80" d="100"/>
        </p:scale>
        <p:origin x="149" y="0"/>
      </p:cViewPr>
      <p:guideLst>
        <p:guide orient="horz" pos="295"/>
        <p:guide orient="horz"/>
        <p:guide orient="horz" pos="5"/>
        <p:guide orient="horz" pos="4142"/>
        <p:guide orient="horz" pos="799"/>
        <p:guide orient="horz" pos="3974"/>
        <p:guide orient="horz" pos="1321"/>
        <p:guide pos="393"/>
        <p:guide/>
        <p:guide pos="785"/>
        <p:guide pos="7379"/>
        <p:guide pos="7136"/>
        <p:guide pos="767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5" d="100"/>
          <a:sy n="65" d="100"/>
        </p:scale>
        <p:origin x="3082" y="38"/>
      </p:cViewPr>
      <p:guideLst>
        <p:guide orient="horz" pos="3124"/>
        <p:guide pos="210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4F376-8C8E-4091-BCF5-3C986AF88EF0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181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181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0E64E-E6BA-4AA2-B9A6-2560D3CC3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20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938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1"/>
            <a:ext cx="2889938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0163" y="744538"/>
            <a:ext cx="6608762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1383"/>
            <a:ext cx="5335270" cy="446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044"/>
            <a:ext cx="2889938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421044"/>
            <a:ext cx="2889938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547E9CB9-021E-4C8A-AD14-6BADCDC8CC3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901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0163" y="744538"/>
            <a:ext cx="6608762" cy="37179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E9CB9-021E-4C8A-AD14-6BADCDC8CC3B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306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schwarz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0"/>
          <p:cNvSpPr>
            <a:spLocks/>
          </p:cNvSpPr>
          <p:nvPr userDrawn="1"/>
        </p:nvSpPr>
        <p:spPr bwMode="auto">
          <a:xfrm>
            <a:off x="1" y="1268413"/>
            <a:ext cx="11713633" cy="5310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3" y="0"/>
              </a:cxn>
              <a:cxn ang="0">
                <a:pos x="691" y="19"/>
              </a:cxn>
              <a:cxn ang="0">
                <a:pos x="691" y="418"/>
              </a:cxn>
              <a:cxn ang="0">
                <a:pos x="0" y="418"/>
              </a:cxn>
              <a:cxn ang="0">
                <a:pos x="0" y="0"/>
              </a:cxn>
            </a:cxnLst>
            <a:rect l="0" t="0" r="r" b="b"/>
            <a:pathLst>
              <a:path w="691" h="418">
                <a:moveTo>
                  <a:pt x="0" y="0"/>
                </a:moveTo>
                <a:lnTo>
                  <a:pt x="673" y="0"/>
                </a:lnTo>
                <a:cubicBezTo>
                  <a:pt x="683" y="0"/>
                  <a:pt x="691" y="9"/>
                  <a:pt x="691" y="19"/>
                </a:cubicBezTo>
                <a:lnTo>
                  <a:pt x="691" y="418"/>
                </a:lnTo>
                <a:lnTo>
                  <a:pt x="0" y="418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2400"/>
          </a:p>
        </p:txBody>
      </p:sp>
      <p:sp>
        <p:nvSpPr>
          <p:cNvPr id="15" name="Rechteck 14"/>
          <p:cNvSpPr/>
          <p:nvPr userDrawn="1"/>
        </p:nvSpPr>
        <p:spPr>
          <a:xfrm>
            <a:off x="1" y="6570000"/>
            <a:ext cx="11713633" cy="28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98333" y="1808164"/>
            <a:ext cx="7752383" cy="89057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14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598333" y="3136897"/>
            <a:ext cx="6278048" cy="309573"/>
          </a:xfrm>
          <a:prstGeom prst="rect">
            <a:avLst/>
          </a:prstGeom>
        </p:spPr>
        <p:txBody>
          <a:bodyPr lIns="0" tIns="0"/>
          <a:lstStyle>
            <a:lvl1pPr marL="0" indent="0" algn="l">
              <a:buNone/>
              <a:defRPr sz="1800" b="0" i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Referent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DBF4-7F92-4603-A5A5-5111FAF6AB0A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de-DE"/>
              <a:t>UNIVERSITÄT ROSTOCK | Fakultät für Informatik und Elektrotechnik</a:t>
            </a:r>
            <a:endParaRPr lang="de-DE" b="1" cap="all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Freeform 10"/>
          <p:cNvSpPr>
            <a:spLocks/>
          </p:cNvSpPr>
          <p:nvPr userDrawn="1"/>
        </p:nvSpPr>
        <p:spPr bwMode="auto">
          <a:xfrm>
            <a:off x="1" y="1268413"/>
            <a:ext cx="11713633" cy="5310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3" y="0"/>
              </a:cxn>
              <a:cxn ang="0">
                <a:pos x="691" y="19"/>
              </a:cxn>
              <a:cxn ang="0">
                <a:pos x="691" y="418"/>
              </a:cxn>
              <a:cxn ang="0">
                <a:pos x="0" y="418"/>
              </a:cxn>
              <a:cxn ang="0">
                <a:pos x="0" y="0"/>
              </a:cxn>
            </a:cxnLst>
            <a:rect l="0" t="0" r="r" b="b"/>
            <a:pathLst>
              <a:path w="691" h="418">
                <a:moveTo>
                  <a:pt x="0" y="0"/>
                </a:moveTo>
                <a:lnTo>
                  <a:pt x="673" y="0"/>
                </a:lnTo>
                <a:cubicBezTo>
                  <a:pt x="683" y="0"/>
                  <a:pt x="691" y="9"/>
                  <a:pt x="691" y="19"/>
                </a:cubicBezTo>
                <a:lnTo>
                  <a:pt x="691" y="418"/>
                </a:lnTo>
                <a:lnTo>
                  <a:pt x="0" y="418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240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17" y="332656"/>
            <a:ext cx="4272000" cy="65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898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half" idx="2"/>
          </p:nvPr>
        </p:nvSpPr>
        <p:spPr>
          <a:xfrm>
            <a:off x="1246718" y="2844793"/>
            <a:ext cx="10104967" cy="34591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1246718" y="2443149"/>
            <a:ext cx="10104967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B16F1BB-4230-4299-80D6-595AA39D7801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de-DE"/>
              <a:t>UNIVERSITÄT ROSTOCK | Fakultät für Informatik und Elektrotechnik</a:t>
            </a:r>
            <a:endParaRPr lang="de-DE" b="1" cap="all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2216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/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half" idx="2"/>
          </p:nvPr>
        </p:nvSpPr>
        <p:spPr>
          <a:xfrm>
            <a:off x="1246717" y="2844793"/>
            <a:ext cx="6648472" cy="34591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1246717" y="2443149"/>
            <a:ext cx="6648472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idx="1"/>
          </p:nvPr>
        </p:nvSpPr>
        <p:spPr>
          <a:xfrm>
            <a:off x="7897308" y="1493811"/>
            <a:ext cx="3816325" cy="4746690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37182D1-B007-4DE6-9D83-8B7F966DC75E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de-DE"/>
              <a:t>UNIVERSITÄT ROSTOCK | Fakultät für Informatik und Elektrotechnik</a:t>
            </a:r>
            <a:endParaRPr lang="de-DE" b="1" cap="all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6868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/Bildfolie Universit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>
          <a:xfrm>
            <a:off x="1246717" y="2844793"/>
            <a:ext cx="6720000" cy="1424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1246717" y="2443149"/>
            <a:ext cx="6720000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"/>
          </p:nvPr>
        </p:nvSpPr>
        <p:spPr>
          <a:xfrm>
            <a:off x="8968357" y="2004994"/>
            <a:ext cx="2940012" cy="1497033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4"/>
          </p:nvPr>
        </p:nvSpPr>
        <p:spPr>
          <a:xfrm>
            <a:off x="8286781" y="3538540"/>
            <a:ext cx="2190780" cy="2765424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10" name="Inhaltsplatzhalter 2"/>
          <p:cNvSpPr>
            <a:spLocks noGrp="1"/>
          </p:cNvSpPr>
          <p:nvPr>
            <p:ph sz="half" idx="15"/>
          </p:nvPr>
        </p:nvSpPr>
        <p:spPr>
          <a:xfrm>
            <a:off x="1246716" y="4268799"/>
            <a:ext cx="6720000" cy="2035164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chemeClr val="accent1"/>
              </a:buClr>
              <a:buFont typeface="Wingdings" pitchFamily="2" charset="2"/>
              <a:buChar char=""/>
              <a:defRPr sz="1800">
                <a:latin typeface="+mn-lt"/>
              </a:defRPr>
            </a:lvl1pPr>
            <a:lvl2pPr>
              <a:buClr>
                <a:schemeClr val="accent1"/>
              </a:buClr>
              <a:buSzPct val="50000"/>
              <a:buFont typeface="Wingdings" pitchFamily="2" charset="2"/>
              <a:buChar char=""/>
              <a:defRPr sz="1800">
                <a:latin typeface="+mn-lt"/>
              </a:defRPr>
            </a:lvl2pPr>
            <a:lvl3pPr>
              <a:buClr>
                <a:schemeClr val="accent1"/>
              </a:buClr>
              <a:buFont typeface="Symbol" pitchFamily="18" charset="2"/>
              <a:buChar char="-"/>
              <a:defRPr sz="1800">
                <a:latin typeface="+mn-lt"/>
              </a:defRPr>
            </a:lvl3pPr>
            <a:lvl4pPr>
              <a:buClr>
                <a:srgbClr val="004A99"/>
              </a:buClr>
              <a:buFont typeface="Arial" pitchFamily="34" charset="0"/>
              <a:buChar char="•"/>
              <a:defRPr sz="1800"/>
            </a:lvl4pPr>
            <a:lvl5pPr>
              <a:buClr>
                <a:srgbClr val="004A99"/>
              </a:buClr>
              <a:buFont typeface="Arial" pitchFamily="34" charset="0"/>
              <a:buChar char="•"/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4" name="Titel 1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C247FCA-8146-4CA8-A48B-F9F01CF4EBFE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de-DE"/>
              <a:t>UNIVERSITÄT ROSTOCK | Fakultät für Informatik und Elektrotechnik</a:t>
            </a:r>
            <a:endParaRPr lang="de-DE" b="1" cap="all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5618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vie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624417" y="398422"/>
            <a:ext cx="11089216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dirty="0"/>
          </a:p>
        </p:txBody>
      </p:sp>
      <p:sp>
        <p:nvSpPr>
          <p:cNvPr id="9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624417" y="909603"/>
            <a:ext cx="11089216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624417" y="1268413"/>
            <a:ext cx="11089216" cy="4899062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800"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 ---nur für viel Text---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C6B919-C2B2-4CC7-931A-9ABD27439409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519113" indent="-519113" algn="l">
              <a:tabLst>
                <a:tab pos="1073150" algn="l"/>
              </a:tabLst>
            </a:pPr>
            <a:r>
              <a:rPr lang="de-DE"/>
              <a:t>UNIVERSITÄT ROSTOCK | Fakultät für Informatik und Elektrotechnik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894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420" y="179343"/>
            <a:ext cx="10727267" cy="67945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4417" y="876298"/>
            <a:ext cx="10727267" cy="4532924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1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C3BBD-9010-4384-807D-5E3023059565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FAF71-3E7D-4660-B669-990E4ED1AF8B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4991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1" y="6575425"/>
            <a:ext cx="11713633" cy="28799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46718" y="1822428"/>
            <a:ext cx="10104967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Hier steht eine Musterüberschrift</a:t>
            </a:r>
          </a:p>
        </p:txBody>
      </p:sp>
      <p:sp>
        <p:nvSpPr>
          <p:cNvPr id="18" name="Datumsplatzhalter 17"/>
          <p:cNvSpPr>
            <a:spLocks noGrp="1"/>
          </p:cNvSpPr>
          <p:nvPr>
            <p:ph type="dt" sz="half" idx="2"/>
          </p:nvPr>
        </p:nvSpPr>
        <p:spPr>
          <a:xfrm>
            <a:off x="624418" y="6575425"/>
            <a:ext cx="895287" cy="2825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5019144D-406B-4EE6-8A61-8EE3239C3549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3"/>
          </p:nvPr>
        </p:nvSpPr>
        <p:spPr>
          <a:xfrm>
            <a:off x="1519705" y="6569118"/>
            <a:ext cx="9590747" cy="28888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519113" indent="-519113" algn="l">
              <a:tabLst>
                <a:tab pos="1169988" algn="l"/>
              </a:tabLst>
            </a:pPr>
            <a:r>
              <a:rPr lang="de-DE"/>
              <a:t>UNIVERSITÄT ROSTOCK | Fakultät für Informatik und Elektrotechnik</a:t>
            </a:r>
            <a:endParaRPr lang="de-DE" b="1" cap="all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4"/>
          </p:nvPr>
        </p:nvSpPr>
        <p:spPr>
          <a:xfrm>
            <a:off x="11110454" y="6569118"/>
            <a:ext cx="603181" cy="2888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D1C464C5-8E49-41BD-A1D6-FC6F049A48A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reeform 10"/>
          <p:cNvSpPr>
            <a:spLocks/>
          </p:cNvSpPr>
          <p:nvPr userDrawn="1"/>
        </p:nvSpPr>
        <p:spPr bwMode="auto">
          <a:xfrm>
            <a:off x="1" y="1268413"/>
            <a:ext cx="11713633" cy="5310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3" y="0"/>
              </a:cxn>
              <a:cxn ang="0">
                <a:pos x="691" y="19"/>
              </a:cxn>
              <a:cxn ang="0">
                <a:pos x="691" y="418"/>
              </a:cxn>
              <a:cxn ang="0">
                <a:pos x="0" y="418"/>
              </a:cxn>
              <a:cxn ang="0">
                <a:pos x="0" y="0"/>
              </a:cxn>
            </a:cxnLst>
            <a:rect l="0" t="0" r="r" b="b"/>
            <a:pathLst>
              <a:path w="691" h="418">
                <a:moveTo>
                  <a:pt x="0" y="0"/>
                </a:moveTo>
                <a:lnTo>
                  <a:pt x="673" y="0"/>
                </a:lnTo>
                <a:cubicBezTo>
                  <a:pt x="683" y="0"/>
                  <a:pt x="691" y="9"/>
                  <a:pt x="691" y="19"/>
                </a:cubicBezTo>
                <a:lnTo>
                  <a:pt x="691" y="418"/>
                </a:lnTo>
                <a:lnTo>
                  <a:pt x="0" y="418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2400"/>
          </a:p>
        </p:txBody>
      </p:sp>
      <p:pic>
        <p:nvPicPr>
          <p:cNvPr id="8" name="Grafik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17" y="332656"/>
            <a:ext cx="4272000" cy="65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820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 userDrawn="1"/>
        </p:nvSpPr>
        <p:spPr bwMode="auto">
          <a:xfrm>
            <a:off x="3759166" y="6296819"/>
            <a:ext cx="7954467" cy="5572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63" y="0"/>
              </a:cxn>
              <a:cxn ang="0">
                <a:pos x="4376" y="2"/>
              </a:cxn>
              <a:cxn ang="0">
                <a:pos x="4389" y="6"/>
              </a:cxn>
              <a:cxn ang="0">
                <a:pos x="4400" y="13"/>
              </a:cxn>
              <a:cxn ang="0">
                <a:pos x="4409" y="21"/>
              </a:cxn>
              <a:cxn ang="0">
                <a:pos x="4417" y="30"/>
              </a:cxn>
              <a:cxn ang="0">
                <a:pos x="4424" y="41"/>
              </a:cxn>
              <a:cxn ang="0">
                <a:pos x="4428" y="54"/>
              </a:cxn>
              <a:cxn ang="0">
                <a:pos x="4428" y="67"/>
              </a:cxn>
              <a:cxn ang="0">
                <a:pos x="4428" y="729"/>
              </a:cxn>
              <a:cxn ang="0">
                <a:pos x="0" y="729"/>
              </a:cxn>
              <a:cxn ang="0">
                <a:pos x="0" y="0"/>
              </a:cxn>
            </a:cxnLst>
            <a:rect l="0" t="0" r="r" b="b"/>
            <a:pathLst>
              <a:path w="4428" h="729">
                <a:moveTo>
                  <a:pt x="0" y="0"/>
                </a:moveTo>
                <a:lnTo>
                  <a:pt x="4363" y="0"/>
                </a:lnTo>
                <a:lnTo>
                  <a:pt x="4376" y="2"/>
                </a:lnTo>
                <a:lnTo>
                  <a:pt x="4389" y="6"/>
                </a:lnTo>
                <a:lnTo>
                  <a:pt x="4400" y="13"/>
                </a:lnTo>
                <a:lnTo>
                  <a:pt x="4409" y="21"/>
                </a:lnTo>
                <a:lnTo>
                  <a:pt x="4417" y="30"/>
                </a:lnTo>
                <a:lnTo>
                  <a:pt x="4424" y="41"/>
                </a:lnTo>
                <a:lnTo>
                  <a:pt x="4428" y="54"/>
                </a:lnTo>
                <a:lnTo>
                  <a:pt x="4428" y="67"/>
                </a:lnTo>
                <a:lnTo>
                  <a:pt x="4428" y="729"/>
                </a:lnTo>
                <a:lnTo>
                  <a:pt x="0" y="729"/>
                </a:lnTo>
                <a:lnTo>
                  <a:pt x="0" y="0"/>
                </a:lnTo>
                <a:close/>
              </a:path>
            </a:pathLst>
          </a:custGeom>
          <a:solidFill>
            <a:srgbClr val="004A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Arial Narrow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24417" y="468314"/>
            <a:ext cx="11089216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dirty="0"/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2"/>
          </p:nvPr>
        </p:nvSpPr>
        <p:spPr>
          <a:xfrm>
            <a:off x="3905221" y="6411957"/>
            <a:ext cx="924996" cy="266700"/>
          </a:xfrm>
          <a:prstGeom prst="rect">
            <a:avLst/>
          </a:prstGeom>
        </p:spPr>
        <p:txBody>
          <a:bodyPr vert="horz" lIns="0" tIns="0" rIns="0" bIns="45720" rtlCol="0" anchor="ctr"/>
          <a:lstStyle>
            <a:lvl1pPr algn="l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75723E9D-AFF8-47B6-A5C4-A6E2EEED0372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830214" y="6429461"/>
            <a:ext cx="6328921" cy="249196"/>
          </a:xfrm>
          <a:prstGeom prst="rect">
            <a:avLst/>
          </a:prstGeom>
        </p:spPr>
        <p:txBody>
          <a:bodyPr vert="horz" lIns="0" tIns="45720" rIns="0" bIns="45720" rtlCol="0" anchor="t" anchorCtr="0"/>
          <a:lstStyle>
            <a:lvl1pPr marL="0" indent="0" algn="ct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519113" indent="-519113" algn="l">
              <a:tabLst>
                <a:tab pos="1073150" algn="l"/>
              </a:tabLst>
            </a:pPr>
            <a:r>
              <a:rPr lang="de-DE"/>
              <a:t>UNIVERSITÄT ROSTOCK | Fakultät für Informatik und Elektrotechnik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061769" y="6411957"/>
            <a:ext cx="651864" cy="266700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CD75E278-B7A8-46AD-AE70-60A8FF4239F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609600" y="1268414"/>
            <a:ext cx="11104033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1" y="6309542"/>
            <a:ext cx="3508800" cy="53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20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lang="de-DE" sz="220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1.png"/><Relationship Id="rId7" Type="http://schemas.openxmlformats.org/officeDocument/2006/relationships/image" Target="../media/image8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7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348" y="2312876"/>
            <a:ext cx="11269252" cy="972108"/>
          </a:xfrm>
        </p:spPr>
        <p:txBody>
          <a:bodyPr/>
          <a:lstStyle/>
          <a:p>
            <a:pPr algn="ctr"/>
            <a:r>
              <a:rPr lang="en-US" sz="2800" dirty="0">
                <a:latin typeface="Arial" panose="020B0604020202020204" pitchFamily="34" charset="0"/>
              </a:rPr>
              <a:t>SRF Baseline Cavity Designs for the Z and W</a:t>
            </a:r>
            <a:br>
              <a:rPr lang="en-US" sz="2800" dirty="0">
                <a:latin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</a:rPr>
              <a:t>Working Point of the FCC-ee</a:t>
            </a:r>
            <a:endParaRPr lang="de-DE" sz="2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55840" y="3394433"/>
            <a:ext cx="4788532" cy="468052"/>
          </a:xfrm>
        </p:spPr>
        <p:txBody>
          <a:bodyPr/>
          <a:lstStyle/>
          <a:p>
            <a:r>
              <a:rPr lang="en-GB" sz="3200" dirty="0"/>
              <a:t>by </a:t>
            </a:r>
            <a:r>
              <a:rPr lang="en-GB" sz="3200" b="1" dirty="0"/>
              <a:t>Sosoho-Abasi Udongwo</a:t>
            </a:r>
          </a:p>
          <a:p>
            <a:endParaRPr lang="de-DE" sz="24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71364" y="6536865"/>
            <a:ext cx="1148341" cy="321134"/>
          </a:xfrm>
        </p:spPr>
        <p:txBody>
          <a:bodyPr/>
          <a:lstStyle/>
          <a:p>
            <a:pPr>
              <a:defRPr/>
            </a:pPr>
            <a:fld id="{2BDBB62B-269B-4CCE-AD54-2E2AF78294DB}" type="datetime1">
              <a:rPr lang="de-DE" sz="1200" smtClean="0"/>
              <a:t>31.05.2022</a:t>
            </a:fld>
            <a:endParaRPr lang="de-DE" sz="12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19113" indent="-519113" algn="l">
              <a:tabLst>
                <a:tab pos="1169988" algn="l"/>
              </a:tabLst>
            </a:pPr>
            <a:r>
              <a:rPr lang="de-DE" sz="1200" b="1" dirty="0"/>
              <a:t>UNIVERSITÄT ROSTOCK | Fakultät für Informatik und Elektrotechnik</a:t>
            </a:r>
            <a:endParaRPr lang="de-DE" sz="1200" b="1" cap="al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64C5-8E49-41BD-A1D6-FC6F049A48A1}" type="slidenum">
              <a:rPr lang="de-DE" sz="1200" smtClean="0"/>
              <a:pPr/>
              <a:t>1</a:t>
            </a:fld>
            <a:endParaRPr lang="de-DE" sz="1200" dirty="0"/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2135559" y="6247984"/>
            <a:ext cx="8536735" cy="321134"/>
          </a:xfrm>
          <a:prstGeom prst="rect">
            <a:avLst/>
          </a:prstGeom>
          <a:solidFill>
            <a:schemeClr val="accent1">
              <a:lumMod val="20000"/>
              <a:lumOff val="80000"/>
              <a:alpha val="46000"/>
            </a:schemeClr>
          </a:solidFill>
        </p:spPr>
        <p:txBody>
          <a:bodyPr lIns="0" tIns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 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2000" b="1" kern="0" dirty="0">
                <a:solidFill>
                  <a:schemeClr val="bg1"/>
                </a:solidFill>
              </a:rPr>
              <a:t>Supervisors: </a:t>
            </a:r>
            <a:r>
              <a:rPr lang="en-GB" sz="2000" b="1" dirty="0" err="1">
                <a:solidFill>
                  <a:schemeClr val="bg1"/>
                </a:solidFill>
              </a:rPr>
              <a:t>Dr.</a:t>
            </a:r>
            <a:r>
              <a:rPr lang="en-GB" sz="2000" b="1" dirty="0">
                <a:solidFill>
                  <a:schemeClr val="bg1"/>
                </a:solidFill>
              </a:rPr>
              <a:t> Shahnam Gorgi Zadeh, </a:t>
            </a:r>
            <a:r>
              <a:rPr lang="en-GB" sz="2000" b="1" dirty="0" err="1">
                <a:solidFill>
                  <a:schemeClr val="bg1"/>
                </a:solidFill>
              </a:rPr>
              <a:t>Dr.</a:t>
            </a:r>
            <a:r>
              <a:rPr lang="en-GB" sz="2000" b="1" dirty="0">
                <a:solidFill>
                  <a:schemeClr val="bg1"/>
                </a:solidFill>
              </a:rPr>
              <a:t> Rama Calaga, </a:t>
            </a:r>
            <a:r>
              <a:rPr lang="en-GB" sz="2000" b="1" dirty="0" err="1">
                <a:solidFill>
                  <a:schemeClr val="bg1"/>
                </a:solidFill>
              </a:rPr>
              <a:t>Prof.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Dr.</a:t>
            </a:r>
            <a:r>
              <a:rPr lang="en-GB" sz="2000" b="1" dirty="0">
                <a:solidFill>
                  <a:schemeClr val="bg1"/>
                </a:solidFill>
              </a:rPr>
              <a:t> Ursula van Rienen</a:t>
            </a:r>
            <a:endParaRPr lang="en-US" sz="20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86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8434FCA1-E1DA-C3FE-71AC-53D57AE73C81}"/>
              </a:ext>
            </a:extLst>
          </p:cNvPr>
          <p:cNvSpPr/>
          <p:nvPr/>
        </p:nvSpPr>
        <p:spPr>
          <a:xfrm>
            <a:off x="191344" y="777067"/>
            <a:ext cx="11824439" cy="5496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F0F08-8072-80BF-BA4E-1D326DA03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420" y="179343"/>
            <a:ext cx="10727267" cy="580220"/>
          </a:xfrm>
        </p:spPr>
        <p:txBody>
          <a:bodyPr/>
          <a:lstStyle/>
          <a:p>
            <a:r>
              <a:rPr lang="en-GB" dirty="0"/>
              <a:t>Z Working Point Cavity Design and Proposed Design Update </a:t>
            </a:r>
            <a:br>
              <a:rPr lang="en-GB" dirty="0"/>
            </a:br>
            <a:r>
              <a:rPr lang="en-GB" sz="1400" dirty="0"/>
              <a:t>Slide courtesy of Shahnam Gorgi Zadeh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3D182-B575-7ACA-D7D9-FC90E02AF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D5A89D-F9F0-4C23-87A8-67AECF8DBFDE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15A92-E835-2F2B-4BB8-CFD2EDD77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5ABC8-FB18-ECBD-B6AE-DC8DC3114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10</a:t>
            </a:fld>
            <a:endParaRPr lang="de-DE" altLang="de-DE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Table 36">
                <a:extLst>
                  <a:ext uri="{FF2B5EF4-FFF2-40B4-BE49-F238E27FC236}">
                    <a16:creationId xmlns:a16="http://schemas.microsoft.com/office/drawing/2014/main" id="{26D8F9CE-8241-C1F3-4570-BD01D48D31E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9516803"/>
                  </p:ext>
                </p:extLst>
              </p:nvPr>
            </p:nvGraphicFramePr>
            <p:xfrm>
              <a:off x="326334" y="1074532"/>
              <a:ext cx="4368942" cy="5199200"/>
            </p:xfrm>
            <a:graphic>
              <a:graphicData uri="http://schemas.openxmlformats.org/drawingml/2006/table">
                <a:tbl>
                  <a:tblPr firstRow="1" bandRow="1">
                    <a:tableStyleId>{6E25E649-3F16-4E02-A733-19D2CDBF48F0}</a:tableStyleId>
                  </a:tblPr>
                  <a:tblGrid>
                    <a:gridCol w="229605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8580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8708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542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Variable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FCC</a:t>
                          </a:r>
                          <a:r>
                            <a:rPr lang="en-US" sz="1400" baseline="-25000" dirty="0">
                              <a:solidFill>
                                <a:schemeClr val="bg1"/>
                              </a:solidFill>
                            </a:rPr>
                            <a:t>UROS1.0 </a:t>
                          </a:r>
                        </a:p>
                        <a:p>
                          <a:pPr algn="ctr"/>
                          <a:r>
                            <a:rPr lang="en-US" sz="1400" baseline="0" dirty="0">
                              <a:solidFill>
                                <a:schemeClr val="bg1"/>
                              </a:solidFill>
                            </a:rPr>
                            <a:t>(Z current)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LHC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4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 [mm]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156.0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150.0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120.0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160.0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70.0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104.0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70.0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104.0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25.0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25.0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25.0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25.0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5119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eq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[mm]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350.574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344.398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TE</m:t>
                                  </m:r>
                                  <m:r>
                                    <a:rPr lang="en-US" sz="14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111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[MHz]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529.61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502.95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TM</m:t>
                                  </m:r>
                                  <m:r>
                                    <a:rPr lang="en-US" sz="14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110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[MHz]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528.76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542.03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4115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∥,0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</a:t>
                          </a:r>
                          <a:r>
                            <a:rPr lang="el-GR" sz="1400" dirty="0">
                              <a:solidFill>
                                <a:schemeClr val="tx2"/>
                              </a:solidFill>
                            </a:rPr>
                            <a:t>Ω</a:t>
                          </a:r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79.0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88.1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4115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40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  <m:r>
                                    <a:rPr lang="en-US" sz="1400" b="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400" b="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TE</m:t>
                                  </m:r>
                                  <m:r>
                                    <a:rPr lang="en-US" sz="1400" b="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111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</a:t>
                          </a:r>
                          <a:r>
                            <a:rPr lang="el-GR" sz="1400" dirty="0">
                              <a:solidFill>
                                <a:schemeClr val="tx2"/>
                              </a:solidFill>
                            </a:rPr>
                            <a:t>Ω</a:t>
                          </a:r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2.3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6.3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4115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40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  <m:r>
                                    <a:rPr lang="en-US" sz="1400" b="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400" b="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TM</m:t>
                                  </m:r>
                                  <m:r>
                                    <a:rPr lang="en-US" sz="1400" b="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11</m:t>
                                  </m:r>
                                  <m: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</a:t>
                          </a:r>
                          <a:r>
                            <a:rPr lang="el-GR" sz="1400" dirty="0">
                              <a:solidFill>
                                <a:schemeClr val="tx2"/>
                              </a:solidFill>
                            </a:rPr>
                            <a:t>Ω</a:t>
                          </a:r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27.8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21.2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l-GR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[°]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102.8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109.5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5119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pk</m:t>
                                  </m:r>
                                </m:sub>
                              </m:sSub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err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i="0" dirty="0" err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acc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[-]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3.0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2.3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  <a:tr h="356286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pk</m:t>
                                  </m:r>
                                </m:sub>
                              </m:sSub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err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i="0" dirty="0" err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acc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1400" b="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mT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1400" b="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MV</m:t>
                                  </m:r>
                                  <m:r>
                                    <a:rPr lang="en-US" sz="1400" b="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400" b="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6.4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5.1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5"/>
                      </a:ext>
                    </a:extLst>
                  </a:tr>
                  <a:tr h="25119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pk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en-US" sz="1400" i="0" dirty="0">
                              <a:solidFill>
                                <a:schemeClr val="tx2"/>
                              </a:solidFill>
                            </a:rPr>
                            <a:t>[MV/m] (</a:t>
                          </a:r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for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  <m:r>
                                <a:rPr lang="en-US" sz="1400" b="0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400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MV</m:t>
                              </m:r>
                              <m:r>
                                <a:rPr lang="en-US" sz="1400" b="0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400" i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8.1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6.2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3002252807"/>
                      </a:ext>
                    </a:extLst>
                  </a:tr>
                  <a:tr h="25119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pk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en-US" sz="1400" i="0" dirty="0">
                              <a:solidFill>
                                <a:schemeClr val="tx2"/>
                              </a:solidFill>
                            </a:rPr>
                            <a:t>[</a:t>
                          </a:r>
                          <a:r>
                            <a:rPr lang="en-US" sz="1400" i="0" dirty="0" err="1">
                              <a:solidFill>
                                <a:schemeClr val="tx2"/>
                              </a:solidFill>
                            </a:rPr>
                            <a:t>mT</a:t>
                          </a:r>
                          <a:r>
                            <a:rPr lang="en-US" sz="1400" i="0" dirty="0">
                              <a:solidFill>
                                <a:schemeClr val="tx2"/>
                              </a:solidFill>
                            </a:rPr>
                            <a:t>] (</a:t>
                          </a:r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for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i="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  <m:r>
                                <a:rPr lang="en-US" sz="1400" b="0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400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MV</m:t>
                              </m:r>
                              <m:r>
                                <a:rPr lang="en-US" sz="1400" b="0" i="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400" i="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17.2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13.6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516812599"/>
                      </a:ext>
                    </a:extLst>
                  </a:tr>
                  <a:tr h="24115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∥,0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 [k</a:t>
                          </a:r>
                          <a:r>
                            <a:rPr lang="el-GR" sz="1400" dirty="0">
                              <a:solidFill>
                                <a:schemeClr val="tx2"/>
                              </a:solidFill>
                            </a:rPr>
                            <a:t>Ω</a:t>
                          </a:r>
                          <a:r>
                            <a:rPr lang="en-US" sz="1400" baseline="30000" dirty="0">
                              <a:solidFill>
                                <a:schemeClr val="tx2"/>
                              </a:solidFill>
                            </a:rPr>
                            <a:t>2</a:t>
                          </a:r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15.5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22.2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6"/>
                      </a:ext>
                    </a:extLst>
                  </a:tr>
                  <a:tr h="23620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400" i="1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[V/</a:t>
                          </a:r>
                          <a:r>
                            <a:rPr lang="en-US" sz="1400" dirty="0" err="1">
                              <a:solidFill>
                                <a:schemeClr val="tx2"/>
                              </a:solidFill>
                            </a:rPr>
                            <a:t>pC</a:t>
                          </a:r>
                          <a:r>
                            <a:rPr lang="en-US" sz="1400" dirty="0">
                              <a:solidFill>
                                <a:schemeClr val="tx2"/>
                              </a:solidFill>
                            </a:rPr>
                            <a:t>]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kern="120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kern="120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(</m:t>
                                  </m:r>
                                  <m:r>
                                    <a:rPr lang="en-US" sz="1400" b="0" i="1" kern="120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kern="1200" dirty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sz="1400" b="0" i="1" kern="120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=12.1 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kern="120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mm</m:t>
                              </m:r>
                              <m:r>
                                <a:rPr lang="en-US" sz="1400" b="0" i="1" kern="1200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endParaRPr lang="en-US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0.116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0.146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Table 36">
                <a:extLst>
                  <a:ext uri="{FF2B5EF4-FFF2-40B4-BE49-F238E27FC236}">
                    <a16:creationId xmlns:a16="http://schemas.microsoft.com/office/drawing/2014/main" id="{26D8F9CE-8241-C1F3-4570-BD01D48D31E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9516803"/>
                  </p:ext>
                </p:extLst>
              </p:nvPr>
            </p:nvGraphicFramePr>
            <p:xfrm>
              <a:off x="326334" y="1074532"/>
              <a:ext cx="4368942" cy="5199200"/>
            </p:xfrm>
            <a:graphic>
              <a:graphicData uri="http://schemas.openxmlformats.org/drawingml/2006/table">
                <a:tbl>
                  <a:tblPr firstRow="1" bandRow="1">
                    <a:tableStyleId>{6E25E649-3F16-4E02-A733-19D2CDBF48F0}</a:tableStyleId>
                  </a:tblPr>
                  <a:tblGrid>
                    <a:gridCol w="229605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8580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8708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542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Variable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FCC</a:t>
                          </a:r>
                          <a:r>
                            <a:rPr lang="en-US" sz="1400" baseline="-25000" dirty="0">
                              <a:solidFill>
                                <a:schemeClr val="bg1"/>
                              </a:solidFill>
                            </a:rPr>
                            <a:t>UROS1.0 </a:t>
                          </a:r>
                        </a:p>
                        <a:p>
                          <a:pPr algn="ctr"/>
                          <a:r>
                            <a:rPr lang="en-US" sz="1400" baseline="0" dirty="0">
                              <a:solidFill>
                                <a:schemeClr val="bg1"/>
                              </a:solidFill>
                            </a:rPr>
                            <a:t>(Z current)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LHC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t="-244737" r="-90981" b="-194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rgbClr val="FF0000"/>
                              </a:solidFill>
                            </a:rPr>
                            <a:t>156.0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150.0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344737" r="-90981" b="-184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120.0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160.0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444737" r="-90981" b="-174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70.0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104.0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544737" r="-90981" b="-164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70.0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104.0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644737" r="-90981" b="-154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25.0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25.0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744737" r="-90981" b="-144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25.0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25.0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5119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782927" r="-90981" b="-1236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350.574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344.398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t="-952632" r="-90981" b="-123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529.61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502.95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1052632" r="-90981" b="-113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528.76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542.03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41158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1095000" r="-90981" b="-97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79.0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88.1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41158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1195000" r="-90981" b="-87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2.3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6.3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41158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1328205" r="-9098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27.8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21.2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3144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1465789" r="-90981" b="-72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102.8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109.5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5119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1416667" r="-90981" b="-5523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3.0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2.3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  <a:tr h="356286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1098276" r="-90981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6.4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5.1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5"/>
                      </a:ext>
                    </a:extLst>
                  </a:tr>
                  <a:tr h="25119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1695122" r="-90981" b="-324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8.1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6.2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3002252807"/>
                      </a:ext>
                    </a:extLst>
                  </a:tr>
                  <a:tr h="25119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1752381" r="-90981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17.2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13.6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516812599"/>
                      </a:ext>
                    </a:extLst>
                  </a:tr>
                  <a:tr h="241158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1994872" r="-90981" b="-1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15.5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22.2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6"/>
                      </a:ext>
                    </a:extLst>
                  </a:tr>
                  <a:tr h="236203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2094872" r="-90981" b="-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0.116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2"/>
                              </a:solidFill>
                            </a:rPr>
                            <a:t>0.146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1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8EF1CB27-2EBA-5E91-FFD2-EE3EFBE2014B}"/>
              </a:ext>
            </a:extLst>
          </p:cNvPr>
          <p:cNvSpPr txBox="1"/>
          <p:nvPr/>
        </p:nvSpPr>
        <p:spPr>
          <a:xfrm>
            <a:off x="6457614" y="4089013"/>
            <a:ext cx="5408052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FCC</a:t>
            </a:r>
            <a:r>
              <a:rPr lang="en-US" sz="1400" baseline="-25000" dirty="0">
                <a:solidFill>
                  <a:schemeClr val="tx2"/>
                </a:solidFill>
              </a:rPr>
              <a:t>UROS1.0 </a:t>
            </a:r>
            <a:r>
              <a:rPr lang="en-US" sz="1400" dirty="0">
                <a:solidFill>
                  <a:schemeClr val="tx2"/>
                </a:solidFill>
              </a:rPr>
              <a:t>: Single-cell cavity designed by Shahnam [1]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The cavity was designed with a 156 mm aperture radius for </a:t>
            </a:r>
            <a:r>
              <a:rPr lang="en-US" sz="1400" dirty="0">
                <a:solidFill>
                  <a:schemeClr val="tx2"/>
                </a:solidFill>
              </a:rPr>
              <a:t>FCC</a:t>
            </a:r>
            <a:r>
              <a:rPr lang="en-US" sz="1400" baseline="-25000" dirty="0">
                <a:solidFill>
                  <a:schemeClr val="tx2"/>
                </a:solidFill>
              </a:rPr>
              <a:t>UROS1.0</a:t>
            </a:r>
            <a:r>
              <a:rPr lang="en-US" sz="1400" dirty="0">
                <a:solidFill>
                  <a:schemeClr val="tx2"/>
                </a:solidFill>
              </a:rPr>
              <a:t> so as to have a uniform radius with the previous 4-cell 400 MHz cavity designed for the W and H working points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Update motivation: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Replicating similar longitudinal impedance properties as with the cavity designed for the W working point.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Uniform iris radius with the cavity for the W working point</a:t>
            </a:r>
          </a:p>
        </p:txBody>
      </p:sp>
      <p:pic>
        <p:nvPicPr>
          <p:cNvPr id="14" name="Grafik 9">
            <a:extLst>
              <a:ext uri="{FF2B5EF4-FFF2-40B4-BE49-F238E27FC236}">
                <a16:creationId xmlns:a16="http://schemas.microsoft.com/office/drawing/2014/main" id="{9D479582-0614-7E3A-DA71-5E8F65F22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940" y="1042692"/>
            <a:ext cx="3145399" cy="3000172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3A308867-4BAC-28E1-9FA5-6B84DA80CB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173376"/>
              </p:ext>
            </p:extLst>
          </p:nvPr>
        </p:nvGraphicFramePr>
        <p:xfrm>
          <a:off x="4711612" y="1076160"/>
          <a:ext cx="1528404" cy="518074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528404">
                  <a:extLst>
                    <a:ext uri="{9D8B030D-6E8A-4147-A177-3AD203B41FA5}">
                      <a16:colId xmlns:a16="http://schemas.microsoft.com/office/drawing/2014/main" val="1573921824"/>
                    </a:ext>
                  </a:extLst>
                </a:gridCol>
              </a:tblGrid>
              <a:tr h="5621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FCC</a:t>
                      </a:r>
                      <a:r>
                        <a:rPr lang="en-US" sz="1400" baseline="-25000" dirty="0">
                          <a:solidFill>
                            <a:schemeClr val="bg1"/>
                          </a:solidFill>
                        </a:rPr>
                        <a:t>UROS1.1 </a:t>
                      </a:r>
                    </a:p>
                    <a:p>
                      <a:pPr algn="ctr"/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(Proposed update)</a:t>
                      </a:r>
                    </a:p>
                  </a:txBody>
                  <a:tcPr marL="18288" marR="18288" marT="0" marB="9144"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5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150</a:t>
                      </a:r>
                    </a:p>
                  </a:txBody>
                  <a:tcPr marL="18288" marR="18288" marT="0" marB="9144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88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187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3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79.189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80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70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90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60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349.0943</a:t>
                      </a:r>
                    </a:p>
                  </a:txBody>
                  <a:tcPr marL="18288" marR="18288" marT="0" marB="9144"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518.89</a:t>
                      </a:r>
                    </a:p>
                  </a:txBody>
                  <a:tcPr marL="18288" marR="18288" marT="0" marB="9144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531.98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81.25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4.77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24.81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2.36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5.99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6.3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3002252807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12.74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516812599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17.47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76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0.117</a:t>
                      </a:r>
                    </a:p>
                  </a:txBody>
                  <a:tcPr marL="18288" marR="18288" marT="0" marB="9144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515BB382-4D04-5CDA-9EAA-D8AFABC36B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4331" y="800708"/>
            <a:ext cx="2602555" cy="332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9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CFF0F08-8072-80BF-BA4E-1D326DA03D4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17420" y="179343"/>
                <a:ext cx="10727267" cy="580220"/>
              </a:xfrm>
            </p:spPr>
            <p:txBody>
              <a:bodyPr/>
              <a:lstStyle/>
              <a:p>
                <a:r>
                  <a:rPr lang="en-GB" dirty="0"/>
                  <a:t>Proposed Design Update 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FC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UROS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1.1</m:t>
                        </m:r>
                      </m:sub>
                    </m:sSub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CFF0F08-8072-80BF-BA4E-1D326DA03D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7420" y="179343"/>
                <a:ext cx="10727267" cy="580220"/>
              </a:xfrm>
              <a:blipFill>
                <a:blip r:embed="rId2"/>
                <a:stretch>
                  <a:fillRect l="-1591" t="-145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3D182-B575-7ACA-D7D9-FC90E02AF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EE5D7F-496E-480B-8A57-EC3EE2499663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15A92-E835-2F2B-4BB8-CFD2EDD77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5ABC8-FB18-ECBD-B6AE-DC8DC3114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11</a:t>
            </a:fld>
            <a:endParaRPr lang="de-DE" altLang="de-DE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8443A486-5DB1-F3C9-2EF3-B6C519A1C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600" y="2224156"/>
            <a:ext cx="5577131" cy="4193176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97F9E865-382B-ECCF-A21F-8654FC0310BB}"/>
              </a:ext>
            </a:extLst>
          </p:cNvPr>
          <p:cNvSpPr txBox="1"/>
          <p:nvPr/>
        </p:nvSpPr>
        <p:spPr>
          <a:xfrm>
            <a:off x="612415" y="657084"/>
            <a:ext cx="10884893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600" dirty="0">
                <a:solidFill>
                  <a:schemeClr val="tx2"/>
                </a:solidFill>
                <a:latin typeface="+mn-lt"/>
              </a:rPr>
              <a:t>Highlights of the design update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Iris radius of 150 mm to match with the iris radius of the 2-cell cavity for the W working point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Absence of high-impedance longitudinal HOM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Having dipole modes closer to each other has two advantages: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The design of coaxial HOM couplers is simpler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The transmission curves of the coaxial HOM couplers can have a larger bandwidth around the resonances and are thus more robust against perturbations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3FC9EB-570A-3CD4-0738-389DC40C6B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13" y="2224156"/>
            <a:ext cx="5577131" cy="419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72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944F39E4-6D72-9886-4E4C-384D95A1675D}"/>
              </a:ext>
            </a:extLst>
          </p:cNvPr>
          <p:cNvSpPr/>
          <p:nvPr/>
        </p:nvSpPr>
        <p:spPr>
          <a:xfrm>
            <a:off x="256355" y="504567"/>
            <a:ext cx="11555699" cy="58047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420" y="115292"/>
            <a:ext cx="10727267" cy="372267"/>
          </a:xfrm>
        </p:spPr>
        <p:txBody>
          <a:bodyPr/>
          <a:lstStyle/>
          <a:p>
            <a:r>
              <a:rPr lang="en-US" dirty="0"/>
              <a:t>Power Requirement – Z and W Working Points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74AF93-9F48-4421-A5AC-153E4F9E4570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12</a:t>
            </a:fld>
            <a:endParaRPr lang="de-DE" alt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7D1D03C-7473-E78D-9442-F9B68A0B9295}"/>
                  </a:ext>
                </a:extLst>
              </p:cNvPr>
              <p:cNvSpPr txBox="1"/>
              <p:nvPr/>
            </p:nvSpPr>
            <p:spPr>
              <a:xfrm>
                <a:off x="7288594" y="908720"/>
                <a:ext cx="4514883" cy="969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sz="1400" b="0" i="0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400" dirty="0"/>
                  <a:t> - Optimum loaded quality factor</a:t>
                </a:r>
              </a:p>
              <a:p>
                <a:endParaRPr lang="en-US" sz="1400" dirty="0"/>
              </a:p>
              <a:p>
                <a:r>
                  <a:rPr lang="en-US" sz="1400" dirty="0">
                    <a:latin typeface="+mn-lt"/>
                  </a:rPr>
                  <a:t>Relevant formulas for the calculation of the presented parameters can be found in [2]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7D1D03C-7473-E78D-9442-F9B68A0B92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8594" y="908720"/>
                <a:ext cx="4514883" cy="969176"/>
              </a:xfrm>
              <a:prstGeom prst="rect">
                <a:avLst/>
              </a:prstGeom>
              <a:blipFill>
                <a:blip r:embed="rId2"/>
                <a:stretch>
                  <a:fillRect l="-405" t="-1258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8" name="Tabelle 1">
                <a:extLst>
                  <a:ext uri="{FF2B5EF4-FFF2-40B4-BE49-F238E27FC236}">
                    <a16:creationId xmlns:a16="http://schemas.microsoft.com/office/drawing/2014/main" id="{CA486CF4-153B-F3FC-F731-BBCF4126B1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51452796"/>
                  </p:ext>
                </p:extLst>
              </p:nvPr>
            </p:nvGraphicFramePr>
            <p:xfrm>
              <a:off x="442345" y="4299695"/>
              <a:ext cx="11125238" cy="15266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85183">
                      <a:extLst>
                        <a:ext uri="{9D8B030D-6E8A-4147-A177-3AD203B41FA5}">
                          <a16:colId xmlns:a16="http://schemas.microsoft.com/office/drawing/2014/main" val="3924916097"/>
                        </a:ext>
                      </a:extLst>
                    </a:gridCol>
                    <a:gridCol w="138723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5063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10936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96411">
                      <a:extLst>
                        <a:ext uri="{9D8B030D-6E8A-4147-A177-3AD203B41FA5}">
                          <a16:colId xmlns:a16="http://schemas.microsoft.com/office/drawing/2014/main" val="1374302409"/>
                        </a:ext>
                      </a:extLst>
                    </a:gridCol>
                    <a:gridCol w="2096411">
                      <a:extLst>
                        <a:ext uri="{9D8B030D-6E8A-4147-A177-3AD203B41FA5}">
                          <a16:colId xmlns:a16="http://schemas.microsoft.com/office/drawing/2014/main" val="2574767508"/>
                        </a:ext>
                      </a:extLst>
                    </a:gridCol>
                  </a:tblGrid>
                  <a:tr h="27866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Working point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acc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0" dirty="0"/>
                            <a:t> [MV/m]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cav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cav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0" dirty="0"/>
                            <a:t> [MV]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0" dirty="0"/>
                            <a:t> [kW]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61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Z* (Current Design 1-cell)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5.7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2×58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0.712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808.3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61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Z (Potential update 1-cell)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5.7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2×58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0.692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808.3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2546555"/>
                      </a:ext>
                    </a:extLst>
                  </a:tr>
                  <a:tr h="27614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/>
                            <a:t>W* (Previous Design 4-cell)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2×5</m:t>
                              </m:r>
                            </m:oMath>
                          </a14:m>
                          <a:r>
                            <a:rPr lang="en-US" sz="14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18.0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9.6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816.1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2815951"/>
                      </a:ext>
                    </a:extLst>
                  </a:tr>
                  <a:tr h="27614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/>
                            <a:t>W (Current Design 2-cell)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2×112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9.0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12.9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408.0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411135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8" name="Tabelle 1">
                <a:extLst>
                  <a:ext uri="{FF2B5EF4-FFF2-40B4-BE49-F238E27FC236}">
                    <a16:creationId xmlns:a16="http://schemas.microsoft.com/office/drawing/2014/main" id="{CA486CF4-153B-F3FC-F731-BBCF4126B1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51452796"/>
                  </p:ext>
                </p:extLst>
              </p:nvPr>
            </p:nvGraphicFramePr>
            <p:xfrm>
              <a:off x="442345" y="4299695"/>
              <a:ext cx="11125238" cy="15266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85183">
                      <a:extLst>
                        <a:ext uri="{9D8B030D-6E8A-4147-A177-3AD203B41FA5}">
                          <a16:colId xmlns:a16="http://schemas.microsoft.com/office/drawing/2014/main" val="3924916097"/>
                        </a:ext>
                      </a:extLst>
                    </a:gridCol>
                    <a:gridCol w="138723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5063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10936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96411">
                      <a:extLst>
                        <a:ext uri="{9D8B030D-6E8A-4147-A177-3AD203B41FA5}">
                          <a16:colId xmlns:a16="http://schemas.microsoft.com/office/drawing/2014/main" val="1374302409"/>
                        </a:ext>
                      </a:extLst>
                    </a:gridCol>
                    <a:gridCol w="2096411">
                      <a:extLst>
                        <a:ext uri="{9D8B030D-6E8A-4147-A177-3AD203B41FA5}">
                          <a16:colId xmlns:a16="http://schemas.microsoft.com/office/drawing/2014/main" val="2574767508"/>
                        </a:ext>
                      </a:extLst>
                    </a:gridCol>
                  </a:tblGrid>
                  <a:tr h="30740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Working point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143421" t="-1961" r="-559649" b="-4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33193" t="-1961" r="-436134" b="-4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29191" t="-1961" r="-200000" b="-4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331105" t="-1961" r="-101163" b="-4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431105" t="-1961" r="-1163" b="-4117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Z* (Current Design 1-cell)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5.7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33193" t="-104000" r="-436134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0.712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808.3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Z (Potential update 1-cell)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5.7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33193" t="-204000" r="-436134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0.692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808.3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254655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/>
                            <a:t>W* (Previous Design 4-cell)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33193" t="-304000" r="-436134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18.0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9.6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816.1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281595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/>
                            <a:t>W (Current Design 2-cell)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143421" t="-404000" r="-559649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33193" t="-404000" r="-436134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9.0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12.9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408.0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411135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C81DB04-001D-A280-39BE-0D899238E939}"/>
              </a:ext>
            </a:extLst>
          </p:cNvPr>
          <p:cNvSpPr txBox="1"/>
          <p:nvPr/>
        </p:nvSpPr>
        <p:spPr>
          <a:xfrm>
            <a:off x="256355" y="5847655"/>
            <a:ext cx="11311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1" dirty="0">
                <a:effectLst/>
                <a:latin typeface="Arial" panose="020B0604020202020204" pitchFamily="34" charset="0"/>
              </a:rPr>
              <a:t>[</a:t>
            </a:r>
            <a:r>
              <a:rPr lang="de-DE" sz="1200" i="1" dirty="0">
                <a:latin typeface="Arial" panose="020B0604020202020204" pitchFamily="34" charset="0"/>
              </a:rPr>
              <a:t>2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] S. Gorgi Zadeh, “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Accelerating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cavity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and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higher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-order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mode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coupler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design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for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the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Future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Circular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Collider”,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Ph.D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.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thesis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, Theoretische Elektrotechnik, Universität Rostock, 2020;http://purl.uni-rostock.de/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rosdok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/id00003023</a:t>
            </a:r>
            <a:endParaRPr lang="en-GB" sz="12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EA6C56-0418-5548-EF10-A524AEFFB0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48" y="548680"/>
            <a:ext cx="6737478" cy="376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86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595" y="296652"/>
            <a:ext cx="10727267" cy="504056"/>
          </a:xfrm>
        </p:spPr>
        <p:txBody>
          <a:bodyPr/>
          <a:lstStyle/>
          <a:p>
            <a:r>
              <a:rPr lang="de-DE" sz="2400" dirty="0"/>
              <a:t>Summary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4417" y="800708"/>
            <a:ext cx="10727267" cy="3948004"/>
          </a:xfrm>
        </p:spPr>
        <p:txBody>
          <a:bodyPr>
            <a:norm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A new cavity has been designed for the W working point of the FCC-ee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The HOMs impedance of the designed cavity-hook-coupler system for the W working point fall below the impedance stability limit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A design update is proposed for the Z working point to have uniform cavity iris radius for the Z and W working points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fld id="{BEB80A70-C7CF-4432-A63A-8EAE0D2D204F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UNIVERSITÄT ROSTOCK | Fakultät für Informatik und Elektrotechnik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200" smtClean="0"/>
              <a:pPr>
                <a:defRPr/>
              </a:pPr>
              <a:t>13</a:t>
            </a:fld>
            <a:endParaRPr lang="de-DE" altLang="de-DE" sz="12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37B45-8B17-3379-F47A-712CD8514F36}"/>
              </a:ext>
            </a:extLst>
          </p:cNvPr>
          <p:cNvSpPr txBox="1">
            <a:spLocks/>
          </p:cNvSpPr>
          <p:nvPr/>
        </p:nvSpPr>
        <p:spPr>
          <a:xfrm>
            <a:off x="598034" y="3206991"/>
            <a:ext cx="10463735" cy="152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04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595" y="296652"/>
            <a:ext cx="10727267" cy="504056"/>
          </a:xfrm>
        </p:spPr>
        <p:txBody>
          <a:bodyPr/>
          <a:lstStyle/>
          <a:p>
            <a:r>
              <a:rPr lang="en-GB" sz="2400" dirty="0"/>
              <a:t>Content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4417" y="800708"/>
            <a:ext cx="10727267" cy="5184576"/>
          </a:xfrm>
        </p:spPr>
        <p:txBody>
          <a:bodyPr>
            <a:normAutofit/>
          </a:bodyPr>
          <a:lstStyle/>
          <a:p>
            <a:pPr marL="285750">
              <a:lnSpc>
                <a:spcPct val="200000"/>
              </a:lnSpc>
            </a:pPr>
            <a:r>
              <a:rPr lang="en-GB" dirty="0"/>
              <a:t>SRF Overview</a:t>
            </a:r>
          </a:p>
          <a:p>
            <a:pPr marL="285750" indent="-285750">
              <a:lnSpc>
                <a:spcPct val="200000"/>
              </a:lnSpc>
            </a:pPr>
            <a:r>
              <a:rPr lang="en-GB" dirty="0"/>
              <a:t> W working point </a:t>
            </a:r>
          </a:p>
          <a:p>
            <a:pPr marL="685800" lv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Previous Design and Design Update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Z working point </a:t>
            </a:r>
          </a:p>
          <a:p>
            <a:pPr marL="685800" lv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Previous Design and Design Update HOM Coupler (W Working Point)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 Summary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fld id="{465499FD-22AD-443E-904D-1167587F10E0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UNIVERSITÄT ROSTOCK | Fakultät für Informatik und Elektrotechnik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200" smtClean="0"/>
              <a:pPr>
                <a:defRPr/>
              </a:pPr>
              <a:t>2</a:t>
            </a:fld>
            <a:endParaRPr lang="de-DE" altLang="de-DE" sz="1200" dirty="0"/>
          </a:p>
        </p:txBody>
      </p:sp>
    </p:spTree>
    <p:extLst>
      <p:ext uri="{BB962C8B-B14F-4D97-AF65-F5344CB8AC3E}">
        <p14:creationId xmlns:p14="http://schemas.microsoft.com/office/powerpoint/2010/main" val="275391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D09DA-1EE6-40A5-B1C2-DF3F0CD52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420" y="179343"/>
            <a:ext cx="10727267" cy="528483"/>
          </a:xfrm>
        </p:spPr>
        <p:txBody>
          <a:bodyPr/>
          <a:lstStyle/>
          <a:p>
            <a:r>
              <a:rPr lang="en-GB" dirty="0"/>
              <a:t>SRF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8BFF7-26DD-44A2-81D4-3A5589744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417" y="876298"/>
            <a:ext cx="10727267" cy="474894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0" i="0" dirty="0">
                <a:effectLst/>
                <a:latin typeface="Arial Narrow" panose="020B0606020202030204" pitchFamily="34" charset="0"/>
              </a:rPr>
              <a:t>The previous RF baseline presented in the CDR [1] considers:</a:t>
            </a:r>
          </a:p>
          <a:p>
            <a:pPr lvl="1" algn="just"/>
            <a:r>
              <a:rPr lang="en-US" b="0" i="0" dirty="0">
                <a:effectLst/>
                <a:latin typeface="Arial Narrow" panose="020B0606020202030204" pitchFamily="34" charset="0"/>
              </a:rPr>
              <a:t>1-cell </a:t>
            </a:r>
            <a:r>
              <a:rPr lang="en-US" dirty="0">
                <a:latin typeface="Arial Narrow" panose="020B0606020202030204" pitchFamily="34" charset="0"/>
              </a:rPr>
              <a:t>400 MHz cavities– </a:t>
            </a:r>
            <a:r>
              <a:rPr lang="en-US" b="0" i="0" dirty="0">
                <a:effectLst/>
                <a:latin typeface="Arial Narrow" panose="020B0606020202030204" pitchFamily="34" charset="0"/>
              </a:rPr>
              <a:t>Z working point, </a:t>
            </a:r>
          </a:p>
          <a:p>
            <a:pPr lvl="1" algn="just"/>
            <a:r>
              <a:rPr lang="en-US" b="0" i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anose="020B0606020202030204" pitchFamily="34" charset="0"/>
              </a:rPr>
              <a:t>4-cell 400 MHz cavities -</a:t>
            </a:r>
            <a:r>
              <a:rPr lang="en-US" b="0" i="0" dirty="0">
                <a:effectLst/>
                <a:latin typeface="Arial Narrow" panose="020B0606020202030204" pitchFamily="34" charset="0"/>
              </a:rPr>
              <a:t> W and H working points and</a:t>
            </a:r>
            <a:endParaRPr lang="en-US" dirty="0">
              <a:latin typeface="Arial Narrow" panose="020B0606020202030204" pitchFamily="34" charset="0"/>
            </a:endParaRPr>
          </a:p>
          <a:p>
            <a:pPr lvl="1" algn="just"/>
            <a:r>
              <a:rPr lang="en-US" b="0" i="0" dirty="0">
                <a:effectLst/>
                <a:latin typeface="Arial Narrow" panose="020B0606020202030204" pitchFamily="34" charset="0"/>
              </a:rPr>
              <a:t>Hybrid system 4-cell 400 MHz and 5-cell 800 MHz cavities - ttbar working point </a:t>
            </a:r>
            <a:r>
              <a:rPr lang="en-US" b="0" dirty="0">
                <a:effectLst/>
                <a:latin typeface="Arial Narrow" panose="020B0606020202030204" pitchFamily="34" charset="0"/>
              </a:rPr>
              <a:t>[2]</a:t>
            </a:r>
          </a:p>
          <a:p>
            <a:pPr algn="just"/>
            <a:endParaRPr lang="en-US" b="0" i="1" dirty="0">
              <a:effectLst/>
              <a:latin typeface="Arial Narrow" panose="020B0606020202030204" pitchFamily="34" charset="0"/>
            </a:endParaRPr>
          </a:p>
          <a:p>
            <a:pPr algn="just"/>
            <a:r>
              <a:rPr lang="en-US" b="0" i="0" dirty="0">
                <a:effectLst/>
                <a:latin typeface="Arial Narrow" panose="020B0606020202030204" pitchFamily="34" charset="0"/>
              </a:rPr>
              <a:t>A detailed study </a:t>
            </a:r>
            <a:r>
              <a:rPr lang="en-US" b="0" dirty="0">
                <a:effectLst/>
                <a:latin typeface="Arial Narrow" panose="020B0606020202030204" pitchFamily="34" charset="0"/>
              </a:rPr>
              <a:t>[1]</a:t>
            </a:r>
            <a:r>
              <a:rPr lang="en-US" b="0" i="0" dirty="0">
                <a:effectLst/>
                <a:latin typeface="Arial Narrow" panose="020B0606020202030204" pitchFamily="34" charset="0"/>
              </a:rPr>
              <a:t> of the W working point showed strong higher-order mode (HOM) effects in the </a:t>
            </a:r>
            <a:r>
              <a:rPr lang="en-US" dirty="0">
                <a:latin typeface="Arial Narrow" panose="020B0606020202030204" pitchFamily="34" charset="0"/>
              </a:rPr>
              <a:t>4</a:t>
            </a:r>
            <a:r>
              <a:rPr lang="en-US" b="0" i="0" dirty="0">
                <a:effectLst/>
                <a:latin typeface="Arial Narrow" panose="020B0606020202030204" pitchFamily="34" charset="0"/>
              </a:rPr>
              <a:t>-cell cavities which can limit the operation of the cavities in terms of HOM power and beam stability requirements</a:t>
            </a:r>
          </a:p>
          <a:p>
            <a:pPr marL="0" indent="0" algn="just">
              <a:buNone/>
            </a:pPr>
            <a:endParaRPr lang="en-GB" dirty="0"/>
          </a:p>
          <a:p>
            <a:pPr algn="just"/>
            <a:r>
              <a:rPr lang="en-GB" dirty="0"/>
              <a:t>A 2-Cell accelerating cavity and HOM coupler have been designed for the W RF working point of the FCC-ee with special attention to the HOM performance of the cavity</a:t>
            </a:r>
          </a:p>
          <a:p>
            <a:pPr algn="just"/>
            <a:endParaRPr lang="en-US" b="0" i="0" dirty="0">
              <a:effectLst/>
              <a:latin typeface="Arial Narrow" panose="020B0606020202030204" pitchFamily="34" charset="0"/>
            </a:endParaRPr>
          </a:p>
          <a:p>
            <a:pPr algn="just"/>
            <a:r>
              <a:rPr lang="en-US" b="0" i="0" dirty="0">
                <a:effectLst/>
                <a:latin typeface="Arial Narrow" panose="020B0606020202030204" pitchFamily="34" charset="0"/>
              </a:rPr>
              <a:t>The present update to the RF layout considers:</a:t>
            </a:r>
          </a:p>
          <a:p>
            <a:pPr lvl="1" algn="just"/>
            <a:r>
              <a:rPr lang="en-US" b="0" i="0" dirty="0"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2-cell 400 MHz </a:t>
            </a:r>
            <a:r>
              <a:rPr lang="en-US" b="0" i="0" dirty="0">
                <a:effectLst/>
                <a:latin typeface="Arial Narrow" panose="020B0606020202030204" pitchFamily="34" charset="0"/>
              </a:rPr>
              <a:t>cavities - W </a:t>
            </a:r>
            <a:r>
              <a:rPr lang="en-US" dirty="0">
                <a:latin typeface="Arial Narrow" panose="020B0606020202030204" pitchFamily="34" charset="0"/>
              </a:rPr>
              <a:t>working point</a:t>
            </a:r>
          </a:p>
          <a:p>
            <a:pPr lvl="1" algn="just"/>
            <a:r>
              <a:rPr lang="en-US" dirty="0">
                <a:latin typeface="Arial Narrow" panose="020B0606020202030204" pitchFamily="34" charset="0"/>
              </a:rPr>
              <a:t>1-cell cavities 400 MHz – Z working point (</a:t>
            </a:r>
            <a:r>
              <a:rPr lang="en-US" dirty="0">
                <a:solidFill>
                  <a:srgbClr val="FF0000"/>
                </a:solidFill>
                <a:latin typeface="Arial Narrow" panose="020B0606020202030204" pitchFamily="34" charset="0"/>
              </a:rPr>
              <a:t>Updated Design</a:t>
            </a:r>
            <a:r>
              <a:rPr lang="en-US" dirty="0">
                <a:latin typeface="Arial Narrow" panose="020B0606020202030204" pitchFamily="34" charset="0"/>
              </a:rPr>
              <a:t>)</a:t>
            </a:r>
          </a:p>
          <a:p>
            <a:pPr lvl="1" algn="just"/>
            <a:endParaRPr lang="en-US" b="0" i="0" dirty="0">
              <a:effectLst/>
              <a:latin typeface="Arial Narrow" panose="020B0606020202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70078-F7D7-4BF1-8D3D-BD43A72E3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2E8E00-9520-4A89-AB25-360FB9C4D457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EF963-BCA3-44C0-A581-754DA8CBF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FB6A8-D5C1-4485-A1A8-BF4812634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3</a:t>
            </a:fld>
            <a:endParaRPr lang="de-DE" alt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15ED7F-8C7C-4264-A363-B31F125D2FA0}"/>
              </a:ext>
            </a:extLst>
          </p:cNvPr>
          <p:cNvSpPr txBox="1"/>
          <p:nvPr/>
        </p:nvSpPr>
        <p:spPr>
          <a:xfrm>
            <a:off x="256355" y="5688509"/>
            <a:ext cx="113112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i="1" dirty="0">
                <a:latin typeface="Arial" panose="020B0604020202020204" pitchFamily="34" charset="0"/>
              </a:rPr>
              <a:t>[1] M. </a:t>
            </a:r>
            <a:r>
              <a:rPr lang="de-DE" sz="1200" i="1" dirty="0" err="1">
                <a:latin typeface="Arial" panose="020B0604020202020204" pitchFamily="34" charset="0"/>
              </a:rPr>
              <a:t>Boscolo</a:t>
            </a:r>
            <a:r>
              <a:rPr lang="de-DE" sz="1200" i="1" dirty="0">
                <a:latin typeface="Arial" panose="020B0604020202020204" pitchFamily="34" charset="0"/>
              </a:rPr>
              <a:t> et al., “FCC-</a:t>
            </a:r>
            <a:r>
              <a:rPr lang="de-DE" sz="1200" i="1" dirty="0" err="1">
                <a:latin typeface="Arial" panose="020B0604020202020204" pitchFamily="34" charset="0"/>
              </a:rPr>
              <a:t>ee</a:t>
            </a:r>
            <a:r>
              <a:rPr lang="de-DE" sz="1200" i="1" dirty="0">
                <a:latin typeface="Arial" panose="020B0604020202020204" pitchFamily="34" charset="0"/>
              </a:rPr>
              <a:t> </a:t>
            </a:r>
            <a:r>
              <a:rPr lang="de-DE" sz="1200" i="1" dirty="0" err="1">
                <a:latin typeface="Arial" panose="020B0604020202020204" pitchFamily="34" charset="0"/>
              </a:rPr>
              <a:t>machine</a:t>
            </a:r>
            <a:r>
              <a:rPr lang="de-DE" sz="1200" i="1" dirty="0">
                <a:latin typeface="Arial" panose="020B0604020202020204" pitchFamily="34" charset="0"/>
              </a:rPr>
              <a:t> design </a:t>
            </a:r>
            <a:r>
              <a:rPr lang="de-DE" sz="1200" i="1" dirty="0" err="1">
                <a:latin typeface="Arial" panose="020B0604020202020204" pitchFamily="34" charset="0"/>
              </a:rPr>
              <a:t>overview</a:t>
            </a:r>
            <a:r>
              <a:rPr lang="de-DE" sz="1200" i="1" dirty="0">
                <a:latin typeface="Arial" panose="020B0604020202020204" pitchFamily="34" charset="0"/>
              </a:rPr>
              <a:t>”, in FCC </a:t>
            </a:r>
            <a:r>
              <a:rPr lang="de-DE" sz="1200" i="1" dirty="0" err="1">
                <a:latin typeface="Arial" panose="020B0604020202020204" pitchFamily="34" charset="0"/>
              </a:rPr>
              <a:t>week</a:t>
            </a:r>
            <a:r>
              <a:rPr lang="de-DE" sz="1200" i="1" dirty="0">
                <a:latin typeface="Arial" panose="020B0604020202020204" pitchFamily="34" charset="0"/>
              </a:rPr>
              <a:t>, Amsterdam, 2018.</a:t>
            </a:r>
            <a:endParaRPr lang="de-DE" sz="1200" b="0" i="1" dirty="0">
              <a:effectLst/>
              <a:latin typeface="Arial" panose="020B0604020202020204" pitchFamily="34" charset="0"/>
            </a:endParaRPr>
          </a:p>
          <a:p>
            <a:r>
              <a:rPr lang="de-DE" sz="1200" b="0" i="1" dirty="0">
                <a:effectLst/>
                <a:latin typeface="Arial" panose="020B0604020202020204" pitchFamily="34" charset="0"/>
              </a:rPr>
              <a:t>[</a:t>
            </a:r>
            <a:r>
              <a:rPr lang="de-DE" sz="1200" i="1" dirty="0">
                <a:latin typeface="Arial" panose="020B0604020202020204" pitchFamily="34" charset="0"/>
              </a:rPr>
              <a:t>2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] S. Gorgi Zadeh, “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Accelerating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cavity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and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higher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-order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mode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coupler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design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for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the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Future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Circular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 Collider”,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Ph.D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. 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thesis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, Theoretische Elektrotechnik, Universität Rostock, 2020;http://purl.uni-rostock.de/</a:t>
            </a:r>
            <a:r>
              <a:rPr lang="de-DE" sz="1200" b="0" i="1" dirty="0" err="1">
                <a:effectLst/>
                <a:latin typeface="Arial" panose="020B0604020202020204" pitchFamily="34" charset="0"/>
              </a:rPr>
              <a:t>rosdok</a:t>
            </a:r>
            <a:r>
              <a:rPr lang="de-DE" sz="1200" b="0" i="1" dirty="0">
                <a:effectLst/>
                <a:latin typeface="Arial" panose="020B0604020202020204" pitchFamily="34" charset="0"/>
              </a:rPr>
              <a:t>/id00003023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46254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F0F08-8072-80BF-BA4E-1D326DA03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340" y="1844824"/>
            <a:ext cx="10727267" cy="703109"/>
          </a:xfrm>
        </p:spPr>
        <p:txBody>
          <a:bodyPr/>
          <a:lstStyle/>
          <a:p>
            <a:pPr algn="ctr"/>
            <a:r>
              <a:rPr lang="en-US" sz="4000" dirty="0"/>
              <a:t>W Working Point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3D182-B575-7ACA-D7D9-FC90E02AF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EE5D7F-496E-480B-8A57-EC3EE2499663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15A92-E835-2F2B-4BB8-CFD2EDD77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5ABC8-FB18-ECBD-B6AE-DC8DC3114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4</a:t>
            </a:fld>
            <a:endParaRPr lang="de-DE" altLang="de-DE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169ED5CA-B8A7-68C4-4522-AEA7EE7453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0314171"/>
                  </p:ext>
                </p:extLst>
              </p:nvPr>
            </p:nvGraphicFramePr>
            <p:xfrm>
              <a:off x="2207567" y="2744924"/>
              <a:ext cx="7308812" cy="3139440"/>
            </p:xfrm>
            <a:graphic>
              <a:graphicData uri="http://schemas.openxmlformats.org/drawingml/2006/table">
                <a:tbl>
                  <a:tblPr firstRow="1" bandRow="1">
                    <a:tableStyleId>{6E25E649-3F16-4E02-A733-19D2CDBF48F0}</a:tableStyleId>
                  </a:tblPr>
                  <a:tblGrid>
                    <a:gridCol w="45578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509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Machine parameter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Z</a:t>
                          </a:r>
                          <a:endParaRPr lang="en-US" sz="2000" baseline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energy [GeV]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80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current [mA]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147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sz="2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135</m:t>
                              </m:r>
                            </m:oMath>
                          </a14:m>
                          <a:endParaRPr lang="en-US" sz="20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RF voltage [GV]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0" dirty="0">
                              <a:solidFill>
                                <a:srgbClr val="FF0000"/>
                              </a:solidFill>
                            </a:rPr>
                            <a:t>0.75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i="0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sz="2000" i="0" dirty="0">
                              <a:solidFill>
                                <a:srgbClr val="FF0000"/>
                              </a:solidFill>
                            </a:rPr>
                            <a:t>0.44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sz="20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oMath>
                          </a14:m>
                          <a:endParaRPr lang="en-US" sz="2000" i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SR loss/turn [GeV]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0.34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No. of bunches/beam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2000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Bunch intensity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US" sz="20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1.5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Bunch SR length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3.0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2605860938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Bunch BS length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6.0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44758241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Luminosity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US" sz="20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US" sz="20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]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28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5609148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169ED5CA-B8A7-68C4-4522-AEA7EE7453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0314171"/>
                  </p:ext>
                </p:extLst>
              </p:nvPr>
            </p:nvGraphicFramePr>
            <p:xfrm>
              <a:off x="2207567" y="2744924"/>
              <a:ext cx="7308812" cy="3139440"/>
            </p:xfrm>
            <a:graphic>
              <a:graphicData uri="http://schemas.openxmlformats.org/drawingml/2006/table">
                <a:tbl>
                  <a:tblPr firstRow="1" bandRow="1">
                    <a:tableStyleId>{6E25E649-3F16-4E02-A733-19D2CDBF48F0}</a:tableStyleId>
                  </a:tblPr>
                  <a:tblGrid>
                    <a:gridCol w="45578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509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139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Machine parameter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Z</a:t>
                          </a:r>
                          <a:endParaRPr lang="en-US" sz="2000" baseline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energy [GeV]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80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current [mA]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l="-165487" t="-223077" r="-442" b="-7384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RF voltage [GV]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l="-165487" t="-329412" r="-442" b="-6529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SR loss/turn [GeV]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0.34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No. of bunches/beam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2000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633333" r="-60695" b="-349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1.5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Bunch SR length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3.0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2605860938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Bunch BS length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6.0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44758241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917308" r="-60695" b="-44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28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5609148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94071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32DE1779-3B5E-6CD0-8B53-DAD9F0865E15}"/>
              </a:ext>
            </a:extLst>
          </p:cNvPr>
          <p:cNvGrpSpPr/>
          <p:nvPr/>
        </p:nvGrpSpPr>
        <p:grpSpPr>
          <a:xfrm>
            <a:off x="8039564" y="468562"/>
            <a:ext cx="3536889" cy="5804753"/>
            <a:chOff x="8039564" y="468562"/>
            <a:chExt cx="3536889" cy="5804753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DABDF86-6BA5-3034-14CD-018DACCC7D2A}"/>
                </a:ext>
              </a:extLst>
            </p:cNvPr>
            <p:cNvSpPr/>
            <p:nvPr/>
          </p:nvSpPr>
          <p:spPr>
            <a:xfrm>
              <a:off x="8039564" y="468562"/>
              <a:ext cx="3536889" cy="58047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i="1" dirty="0"/>
                <a:t>[1] </a:t>
              </a:r>
              <a:r>
                <a:rPr lang="en-US" sz="2400" i="1" dirty="0"/>
                <a:t>P. </a:t>
              </a:r>
              <a:r>
                <a:rPr lang="en-US" sz="2400" i="1" dirty="0" err="1"/>
                <a:t>Ylä-Oijala</a:t>
              </a:r>
              <a:r>
                <a:rPr lang="en-US" sz="2400" i="1" dirty="0"/>
                <a:t> and et al. </a:t>
              </a:r>
              <a:r>
                <a:rPr lang="en-US" sz="2400" i="1" dirty="0" err="1"/>
                <a:t>Multipacting</a:t>
              </a:r>
              <a:r>
                <a:rPr lang="en-US" sz="2400" i="1" dirty="0"/>
                <a:t> Analysis and Electromagnetic Field Computation by the Boundary Integral Equation Method in RF Cavities and Waveguides. 1999. 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050D781-DAC4-3767-A009-D2D484D01F7B}"/>
                </a:ext>
              </a:extLst>
            </p:cNvPr>
            <p:cNvCxnSpPr>
              <a:cxnSpLocks/>
            </p:cNvCxnSpPr>
            <p:nvPr/>
          </p:nvCxnSpPr>
          <p:spPr>
            <a:xfrm>
              <a:off x="8039564" y="876890"/>
              <a:ext cx="3536889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63E07E8-7126-E0CF-7C93-0536DB85DFB9}"/>
              </a:ext>
            </a:extLst>
          </p:cNvPr>
          <p:cNvGrpSpPr/>
          <p:nvPr/>
        </p:nvGrpSpPr>
        <p:grpSpPr>
          <a:xfrm>
            <a:off x="4136024" y="368660"/>
            <a:ext cx="3672407" cy="5904655"/>
            <a:chOff x="4136024" y="368660"/>
            <a:chExt cx="3672407" cy="590465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CA205CA-3CF7-F9E5-AD17-DDBB369CCD90}"/>
                </a:ext>
              </a:extLst>
            </p:cNvPr>
            <p:cNvSpPr/>
            <p:nvPr/>
          </p:nvSpPr>
          <p:spPr>
            <a:xfrm>
              <a:off x="4136024" y="468562"/>
              <a:ext cx="3672407" cy="58047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5D9BF64-2A99-8A68-D1B4-CB4F8C63150B}"/>
                </a:ext>
              </a:extLst>
            </p:cNvPr>
            <p:cNvCxnSpPr>
              <a:cxnSpLocks/>
            </p:cNvCxnSpPr>
            <p:nvPr/>
          </p:nvCxnSpPr>
          <p:spPr>
            <a:xfrm>
              <a:off x="4136024" y="876890"/>
              <a:ext cx="3672407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Inhaltsplatzhalter 2">
              <a:extLst>
                <a:ext uri="{FF2B5EF4-FFF2-40B4-BE49-F238E27FC236}">
                  <a16:creationId xmlns:a16="http://schemas.microsoft.com/office/drawing/2014/main" id="{A5821A02-41A4-6CCA-4366-8669663880D5}"/>
                </a:ext>
              </a:extLst>
            </p:cNvPr>
            <p:cNvSpPr txBox="1">
              <a:spLocks/>
            </p:cNvSpPr>
            <p:nvPr/>
          </p:nvSpPr>
          <p:spPr>
            <a:xfrm>
              <a:off x="4502672" y="368660"/>
              <a:ext cx="2804232" cy="3960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lnSpc>
                  <a:spcPct val="200000"/>
                </a:lnSpc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1400" b="1" dirty="0"/>
                <a:t>Wakefield Results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C330A84-EFDE-E8D9-2971-563EC96A21AB}"/>
              </a:ext>
            </a:extLst>
          </p:cNvPr>
          <p:cNvGrpSpPr/>
          <p:nvPr/>
        </p:nvGrpSpPr>
        <p:grpSpPr>
          <a:xfrm>
            <a:off x="191344" y="368661"/>
            <a:ext cx="3672407" cy="5904655"/>
            <a:chOff x="191344" y="368660"/>
            <a:chExt cx="3672407" cy="590465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31A6089-AD76-F222-4E7B-7B13D7CBFB38}"/>
                </a:ext>
              </a:extLst>
            </p:cNvPr>
            <p:cNvSpPr/>
            <p:nvPr/>
          </p:nvSpPr>
          <p:spPr>
            <a:xfrm>
              <a:off x="191344" y="468563"/>
              <a:ext cx="3672407" cy="580475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Inhaltsplatzhalter 2">
              <a:extLst>
                <a:ext uri="{FF2B5EF4-FFF2-40B4-BE49-F238E27FC236}">
                  <a16:creationId xmlns:a16="http://schemas.microsoft.com/office/drawing/2014/main" id="{46396B8D-DC0D-7471-C4DD-454311F69642}"/>
                </a:ext>
              </a:extLst>
            </p:cNvPr>
            <p:cNvSpPr txBox="1">
              <a:spLocks/>
            </p:cNvSpPr>
            <p:nvPr/>
          </p:nvSpPr>
          <p:spPr>
            <a:xfrm>
              <a:off x="368004" y="368660"/>
              <a:ext cx="2804232" cy="3960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lnSpc>
                  <a:spcPct val="200000"/>
                </a:lnSpc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1400" b="1" dirty="0"/>
                <a:t>Design</a:t>
              </a: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BD20590-AA04-0031-74B8-D417C4741870}"/>
                </a:ext>
              </a:extLst>
            </p:cNvPr>
            <p:cNvCxnSpPr>
              <a:cxnSpLocks/>
            </p:cNvCxnSpPr>
            <p:nvPr/>
          </p:nvCxnSpPr>
          <p:spPr>
            <a:xfrm>
              <a:off x="191344" y="876890"/>
              <a:ext cx="3672407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595" y="119652"/>
            <a:ext cx="10727267" cy="396044"/>
          </a:xfrm>
        </p:spPr>
        <p:txBody>
          <a:bodyPr/>
          <a:lstStyle/>
          <a:p>
            <a:r>
              <a:rPr lang="de-DE" sz="2400" dirty="0"/>
              <a:t>W-Working Point – </a:t>
            </a:r>
            <a:r>
              <a:rPr lang="de-DE" sz="2400" dirty="0" err="1"/>
              <a:t>Cavity</a:t>
            </a:r>
            <a:r>
              <a:rPr lang="de-DE" sz="2400" dirty="0"/>
              <a:t> Design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39564" y="368660"/>
            <a:ext cx="3524644" cy="498565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GB" sz="1400" b="1" dirty="0" err="1"/>
              <a:t>Multipacting</a:t>
            </a:r>
            <a:r>
              <a:rPr lang="en-GB" sz="1400" b="1" dirty="0"/>
              <a:t> Analysis with </a:t>
            </a:r>
            <a:r>
              <a:rPr lang="en-GB" sz="1400" b="1" dirty="0" err="1"/>
              <a:t>Multipac</a:t>
            </a:r>
            <a:r>
              <a:rPr lang="en-GB" sz="1400" b="1" dirty="0"/>
              <a:t> [1]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fld id="{D72E3E9D-FA1B-4F71-BAE5-1BCE0D9B0E32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UNIVERSITÄT ROSTOCK | Fakultät für Informatik und Elektrotechnik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200" smtClean="0"/>
              <a:pPr>
                <a:defRPr/>
              </a:pPr>
              <a:t>5</a:t>
            </a:fld>
            <a:endParaRPr lang="de-DE" altLang="de-DE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2C7FA6-36C1-84FA-F57F-605ADD9311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44" y="1212306"/>
            <a:ext cx="3278139" cy="24687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e 1">
                <a:extLst>
                  <a:ext uri="{FF2B5EF4-FFF2-40B4-BE49-F238E27FC236}">
                    <a16:creationId xmlns:a16="http://schemas.microsoft.com/office/drawing/2014/main" id="{51EDD585-3537-7FCE-2BC8-8A70018F72C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0397383"/>
                  </p:ext>
                </p:extLst>
              </p:nvPr>
            </p:nvGraphicFramePr>
            <p:xfrm>
              <a:off x="1990434" y="1612025"/>
              <a:ext cx="1817256" cy="45373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795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2929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050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/>
                            <a:t>Variable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sz="1200" b="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200" b="0" dirty="0"/>
                            <a:t>[mm]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73.52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oMath>
                          </a14:m>
                          <a:r>
                            <a:rPr lang="en-US" sz="1200" b="0" dirty="0"/>
                            <a:t> [mm]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131.75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876661560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200" b="0" i="1" baseline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200" b="0" dirty="0"/>
                            <a:t>[mm]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106.25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690924698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1200" b="0" i="1" baseline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200" b="0" dirty="0"/>
                            <a:t>[mm]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118.7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682693499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dirty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b="0" i="1" dirty="0" smtClean="0">
                                      <a:latin typeface="Cambria Math" panose="02040503050406030204" pitchFamily="18" charset="0"/>
                                    </a:rPr>
                                    <m:t>𝑒𝑞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0" dirty="0"/>
                            <a:t> [mm]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369.6322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172160807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dirty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b="0" i="1" dirty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200" b="0" dirty="0"/>
                            <a:t>[mm]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150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475209379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en-US" sz="1200" b="0" dirty="0"/>
                            <a:t> [mm]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187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822179449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l-GR" sz="1200" b="0" i="1" dirty="0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sz="1200" b="0" dirty="0"/>
                            <a:t> [˚]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107.23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084950161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oMath>
                          </a14:m>
                          <a:r>
                            <a:rPr lang="en-US" sz="1200" b="0" dirty="0"/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a:rPr lang="el-GR" sz="1200" b="0" i="1" dirty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oMath>
                          </a14:m>
                          <a:r>
                            <a:rPr lang="en-US" sz="1200" b="0" dirty="0"/>
                            <a:t>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152.80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741920008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oMath>
                          </a14:m>
                          <a:r>
                            <a:rPr lang="en-US" sz="1200" b="0" dirty="0"/>
                            <a:t>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200" b="0" i="1" dirty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en-US" sz="12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b="0" dirty="0"/>
                            <a:t>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latin typeface="+mn-lt"/>
                            </a:rPr>
                            <a:t>3.0e4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051793818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dirty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 b="0" i="0" dirty="0" smtClean="0">
                                      <a:latin typeface="Cambria Math" panose="02040503050406030204" pitchFamily="18" charset="0"/>
                                    </a:rPr>
                                    <m:t>pk</m:t>
                                  </m:r>
                                </m:sub>
                              </m:sSub>
                              <m: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dirty="0" err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 b="0" i="0" dirty="0" err="1" smtClean="0">
                                      <a:latin typeface="Cambria Math" panose="02040503050406030204" pitchFamily="18" charset="0"/>
                                    </a:rPr>
                                    <m:t>acc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0" dirty="0"/>
                            <a:t> [-]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07501526"/>
                      </a:ext>
                    </a:extLst>
                  </a:tr>
                  <a:tr h="43344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dirty="0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 b="0" i="0" dirty="0" smtClean="0">
                                        <a:latin typeface="Cambria Math" panose="02040503050406030204" pitchFamily="18" charset="0"/>
                                      </a:rPr>
                                      <m:t>pk</m:t>
                                    </m:r>
                                  </m:sub>
                                </m:sSub>
                                <m:r>
                                  <a:rPr lang="en-US" sz="1200" b="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sz="12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dirty="0" err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 b="0" i="0" dirty="0" err="1" smtClean="0">
                                        <a:latin typeface="Cambria Math" panose="02040503050406030204" pitchFamily="18" charset="0"/>
                                      </a:rPr>
                                      <m:t>acc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b="0" dirty="0"/>
                        </a:p>
                        <a:p>
                          <a:pPr algn="ctr"/>
                          <a:r>
                            <a:rPr lang="en-US" sz="1200" b="0" dirty="0"/>
                            <a:t>[</a:t>
                          </a:r>
                          <a:r>
                            <a:rPr lang="en-US" sz="1200" b="0" dirty="0" err="1"/>
                            <a:t>mT</a:t>
                          </a:r>
                          <a:r>
                            <a:rPr lang="en-US" sz="1200" b="0" dirty="0"/>
                            <a:t>/MV/m]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6.39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0213966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e 1">
                <a:extLst>
                  <a:ext uri="{FF2B5EF4-FFF2-40B4-BE49-F238E27FC236}">
                    <a16:creationId xmlns:a16="http://schemas.microsoft.com/office/drawing/2014/main" id="{51EDD585-3537-7FCE-2BC8-8A70018F72C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0397383"/>
                  </p:ext>
                </p:extLst>
              </p:nvPr>
            </p:nvGraphicFramePr>
            <p:xfrm>
              <a:off x="1990434" y="1612025"/>
              <a:ext cx="1817256" cy="45373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795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2929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050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/>
                            <a:t>Variable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89474" r="-107534" b="-1138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73.52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192857" r="-107534" b="-10589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131.75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876661560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287719" r="-107534" b="-940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106.25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690924698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387719" r="-107534" b="-840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118.7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682693499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487719" r="-107534" b="-7403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369.6322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172160807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598214" r="-107534" b="-65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150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475209379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685965" r="-107534" b="-54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187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822179449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785965" r="-107534" b="-44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107.23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084950161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901786" r="-107534" b="-3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152.80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741920008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984211" r="-107534" b="-243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latin typeface="+mn-lt"/>
                            </a:rPr>
                            <a:t>3.0e4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051793818"/>
                      </a:ext>
                    </a:extLst>
                  </a:tr>
                  <a:tr h="3453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1084211" r="-107534" b="-143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07501526"/>
                      </a:ext>
                    </a:extLst>
                  </a:tr>
                  <a:tr h="433445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685" t="-950704" r="-107534" b="-154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6.39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0213966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4A62F86F-5175-0811-6215-358BEF8E76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187316" y="4303871"/>
            <a:ext cx="2556409" cy="950683"/>
          </a:xfrm>
          <a:prstGeom prst="rect">
            <a:avLst/>
          </a:prstGeom>
          <a:ln w="38100">
            <a:noFill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0944EC9-6D4F-E75B-DA11-CEB06E95D652}"/>
              </a:ext>
            </a:extLst>
          </p:cNvPr>
          <p:cNvGrpSpPr/>
          <p:nvPr/>
        </p:nvGrpSpPr>
        <p:grpSpPr>
          <a:xfrm>
            <a:off x="8436260" y="966623"/>
            <a:ext cx="2733522" cy="2376466"/>
            <a:chOff x="8009787" y="692696"/>
            <a:chExt cx="3264690" cy="283825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07F0A2D-920B-7628-204E-8D87CC27F8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0113" y="1082676"/>
              <a:ext cx="3264364" cy="2448272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</p:pic>
        <p:sp>
          <p:nvSpPr>
            <p:cNvPr id="14" name="Inhaltsplatzhalter 2">
              <a:extLst>
                <a:ext uri="{FF2B5EF4-FFF2-40B4-BE49-F238E27FC236}">
                  <a16:creationId xmlns:a16="http://schemas.microsoft.com/office/drawing/2014/main" id="{21330882-FE5B-9545-C8EA-37D5CECA09C5}"/>
                </a:ext>
              </a:extLst>
            </p:cNvPr>
            <p:cNvSpPr txBox="1">
              <a:spLocks/>
            </p:cNvSpPr>
            <p:nvPr/>
          </p:nvSpPr>
          <p:spPr>
            <a:xfrm>
              <a:off x="8009787" y="692696"/>
              <a:ext cx="3264364" cy="40641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vert="horz" lIns="91440" tIns="45720" rIns="91440" bIns="45720" rtlCol="0">
              <a:normAutofit fontScale="475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lnSpc>
                  <a:spcPct val="200000"/>
                </a:lnSpc>
                <a:spcAft>
                  <a:spcPts val="0"/>
                </a:spcAft>
                <a:buNone/>
              </a:pPr>
              <a:r>
                <a:rPr lang="en-GB" b="1" dirty="0"/>
                <a:t>Niobium (Nb)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B6A41AB-C282-D1BB-2F20-BB0C1A350A56}"/>
              </a:ext>
            </a:extLst>
          </p:cNvPr>
          <p:cNvGrpSpPr/>
          <p:nvPr/>
        </p:nvGrpSpPr>
        <p:grpSpPr>
          <a:xfrm>
            <a:off x="8436533" y="3379093"/>
            <a:ext cx="2733521" cy="2390167"/>
            <a:chOff x="8009788" y="3429000"/>
            <a:chExt cx="3264689" cy="285461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38B4ED8-63A4-1330-8DC6-9A773BFE10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0113" y="3835344"/>
              <a:ext cx="3264364" cy="244827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7" name="Inhaltsplatzhalter 2">
              <a:extLst>
                <a:ext uri="{FF2B5EF4-FFF2-40B4-BE49-F238E27FC236}">
                  <a16:creationId xmlns:a16="http://schemas.microsoft.com/office/drawing/2014/main" id="{C8783CE4-7D59-B6E1-34DC-F3FB40A41647}"/>
                </a:ext>
              </a:extLst>
            </p:cNvPr>
            <p:cNvSpPr txBox="1">
              <a:spLocks/>
            </p:cNvSpPr>
            <p:nvPr/>
          </p:nvSpPr>
          <p:spPr>
            <a:xfrm>
              <a:off x="8009788" y="3429000"/>
              <a:ext cx="3264364" cy="40634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vert="horz" lIns="91440" tIns="45720" rIns="91440" bIns="45720" rtlCol="0">
              <a:normAutofit fontScale="475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lnSpc>
                  <a:spcPct val="200000"/>
                </a:lnSpc>
                <a:spcAft>
                  <a:spcPts val="0"/>
                </a:spcAft>
                <a:buNone/>
              </a:pPr>
              <a:r>
                <a:rPr lang="en-GB" b="1" dirty="0">
                  <a:solidFill>
                    <a:schemeClr val="bg1"/>
                  </a:solidFill>
                </a:rPr>
                <a:t>Copper (Cu)</a:t>
              </a:r>
            </a:p>
          </p:txBody>
        </p:sp>
      </p:grpSp>
      <p:pic>
        <p:nvPicPr>
          <p:cNvPr id="18" name="Grafik 9">
            <a:extLst>
              <a:ext uri="{FF2B5EF4-FFF2-40B4-BE49-F238E27FC236}">
                <a16:creationId xmlns:a16="http://schemas.microsoft.com/office/drawing/2014/main" id="{B7ABD957-22C3-6CD7-CFF1-22F82AD6A6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7348" y="1588562"/>
            <a:ext cx="1789678" cy="173316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E1E8FC5-28FF-3E4E-4FEA-DDD379B405A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44" y="3859771"/>
            <a:ext cx="3300489" cy="248555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5A87142-7F8E-DA37-08A4-2619F348239B}"/>
              </a:ext>
            </a:extLst>
          </p:cNvPr>
          <p:cNvSpPr txBox="1"/>
          <p:nvPr/>
        </p:nvSpPr>
        <p:spPr>
          <a:xfrm>
            <a:off x="4254543" y="3553562"/>
            <a:ext cx="346073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+mn-lt"/>
              </a:rPr>
              <a:t>Longitudinal and transverse wakefield impedance plots C3794 vs 4-Cell baseline cavity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09F794-BA05-2D0E-CA36-46829A8290FA}"/>
              </a:ext>
            </a:extLst>
          </p:cNvPr>
          <p:cNvSpPr txBox="1"/>
          <p:nvPr/>
        </p:nvSpPr>
        <p:spPr>
          <a:xfrm>
            <a:off x="4254543" y="889266"/>
            <a:ext cx="346073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+mn-lt"/>
              </a:rPr>
              <a:t>Longitudinal and transverse wakefield impedance plots for designed cavity (C3794)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9D26B8E-B212-9040-B63A-0F08395D6D38}"/>
              </a:ext>
            </a:extLst>
          </p:cNvPr>
          <p:cNvSpPr txBox="1"/>
          <p:nvPr/>
        </p:nvSpPr>
        <p:spPr>
          <a:xfrm>
            <a:off x="8080704" y="5765485"/>
            <a:ext cx="348350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i="1" dirty="0"/>
              <a:t>[1] </a:t>
            </a:r>
            <a:r>
              <a:rPr lang="en-US" sz="900" i="1" dirty="0"/>
              <a:t>P. </a:t>
            </a:r>
            <a:r>
              <a:rPr lang="en-US" sz="900" i="1" dirty="0" err="1"/>
              <a:t>Ylä-Oijala</a:t>
            </a:r>
            <a:r>
              <a:rPr lang="en-US" sz="900" i="1" dirty="0"/>
              <a:t> and et al. </a:t>
            </a:r>
            <a:r>
              <a:rPr lang="en-US" sz="900" i="1" dirty="0" err="1"/>
              <a:t>Multipacting</a:t>
            </a:r>
            <a:r>
              <a:rPr lang="en-US" sz="900" i="1" dirty="0"/>
              <a:t> Analysis and Electromagnetic Field Computation by the Boundary Integral Equation Method in RF Cavities and Waveguides. 1999.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E3A1129-47EF-6E59-4C66-5B0E3049FCE3}"/>
              </a:ext>
            </a:extLst>
          </p:cNvPr>
          <p:cNvCxnSpPr>
            <a:cxnSpLocks/>
          </p:cNvCxnSpPr>
          <p:nvPr/>
        </p:nvCxnSpPr>
        <p:spPr>
          <a:xfrm>
            <a:off x="9724784" y="2780928"/>
            <a:ext cx="0" cy="324036"/>
          </a:xfrm>
          <a:prstGeom prst="line">
            <a:avLst/>
          </a:prstGeom>
          <a:ln>
            <a:solidFill>
              <a:srgbClr val="7AFE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EE4806F-57DA-1FF5-0C36-0E362E90CB39}"/>
              </a:ext>
            </a:extLst>
          </p:cNvPr>
          <p:cNvCxnSpPr>
            <a:cxnSpLocks/>
          </p:cNvCxnSpPr>
          <p:nvPr/>
        </p:nvCxnSpPr>
        <p:spPr>
          <a:xfrm>
            <a:off x="9724784" y="2115878"/>
            <a:ext cx="0" cy="324036"/>
          </a:xfrm>
          <a:prstGeom prst="line">
            <a:avLst/>
          </a:prstGeom>
          <a:ln>
            <a:solidFill>
              <a:srgbClr val="7AFE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0491C91-A33D-9626-35A2-F5567E328BB2}"/>
              </a:ext>
            </a:extLst>
          </p:cNvPr>
          <p:cNvCxnSpPr>
            <a:cxnSpLocks/>
          </p:cNvCxnSpPr>
          <p:nvPr/>
        </p:nvCxnSpPr>
        <p:spPr>
          <a:xfrm>
            <a:off x="9724784" y="1412776"/>
            <a:ext cx="0" cy="351572"/>
          </a:xfrm>
          <a:prstGeom prst="line">
            <a:avLst/>
          </a:prstGeom>
          <a:ln>
            <a:solidFill>
              <a:srgbClr val="7AFE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E5764AB-B777-6D32-BE4D-8A0D2AA9529F}"/>
              </a:ext>
            </a:extLst>
          </p:cNvPr>
          <p:cNvCxnSpPr>
            <a:cxnSpLocks/>
          </p:cNvCxnSpPr>
          <p:nvPr/>
        </p:nvCxnSpPr>
        <p:spPr>
          <a:xfrm>
            <a:off x="9724784" y="3865085"/>
            <a:ext cx="0" cy="324036"/>
          </a:xfrm>
          <a:prstGeom prst="line">
            <a:avLst/>
          </a:prstGeom>
          <a:ln>
            <a:solidFill>
              <a:srgbClr val="7AFE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C2C050-9CDD-02AB-255C-DA6C8810EED9}"/>
              </a:ext>
            </a:extLst>
          </p:cNvPr>
          <p:cNvCxnSpPr>
            <a:cxnSpLocks/>
          </p:cNvCxnSpPr>
          <p:nvPr/>
        </p:nvCxnSpPr>
        <p:spPr>
          <a:xfrm>
            <a:off x="9724784" y="4534485"/>
            <a:ext cx="0" cy="324036"/>
          </a:xfrm>
          <a:prstGeom prst="line">
            <a:avLst/>
          </a:prstGeom>
          <a:ln>
            <a:solidFill>
              <a:srgbClr val="7AFE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1AC2840-4AC2-0D84-59F4-111DD29426A4}"/>
              </a:ext>
            </a:extLst>
          </p:cNvPr>
          <p:cNvCxnSpPr>
            <a:cxnSpLocks/>
          </p:cNvCxnSpPr>
          <p:nvPr/>
        </p:nvCxnSpPr>
        <p:spPr>
          <a:xfrm>
            <a:off x="9724784" y="5208030"/>
            <a:ext cx="0" cy="324036"/>
          </a:xfrm>
          <a:prstGeom prst="line">
            <a:avLst/>
          </a:prstGeom>
          <a:ln>
            <a:solidFill>
              <a:srgbClr val="7AFE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E0912ED-D358-0C87-C3F2-C4A0546F1E15}"/>
              </a:ext>
            </a:extLst>
          </p:cNvPr>
          <p:cNvSpPr txBox="1"/>
          <p:nvPr/>
        </p:nvSpPr>
        <p:spPr>
          <a:xfrm>
            <a:off x="9742293" y="1459213"/>
            <a:ext cx="1214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7AFE7D"/>
                </a:solidFill>
              </a:rPr>
              <a:t>Peak operating field </a:t>
            </a:r>
          </a:p>
          <a:p>
            <a:r>
              <a:rPr lang="en-GB" sz="800" dirty="0">
                <a:solidFill>
                  <a:srgbClr val="7AFE7D"/>
                </a:solidFill>
              </a:rPr>
              <a:t>(W working point)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73C5AD-133A-2D6B-02D3-7EFFB73C2E67}"/>
              </a:ext>
            </a:extLst>
          </p:cNvPr>
          <p:cNvSpPr txBox="1"/>
          <p:nvPr/>
        </p:nvSpPr>
        <p:spPr>
          <a:xfrm>
            <a:off x="237870" y="953030"/>
            <a:ext cx="3577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With a multi-objective shape optimization, a low longitudinal impedance cavity geometry was found.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34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1" grpId="0"/>
      <p:bldP spid="22" grpId="0"/>
      <p:bldP spid="27" grpId="0"/>
      <p:bldP spid="39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20F8D992-09DD-2786-7AA9-C0F41BC19F72}"/>
              </a:ext>
            </a:extLst>
          </p:cNvPr>
          <p:cNvGrpSpPr/>
          <p:nvPr/>
        </p:nvGrpSpPr>
        <p:grpSpPr>
          <a:xfrm>
            <a:off x="4007768" y="539388"/>
            <a:ext cx="5532287" cy="5733928"/>
            <a:chOff x="4007768" y="539388"/>
            <a:chExt cx="5532287" cy="57339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92F52D5-7450-5818-605A-DFE3904E1D33}"/>
                </a:ext>
              </a:extLst>
            </p:cNvPr>
            <p:cNvGrpSpPr/>
            <p:nvPr/>
          </p:nvGrpSpPr>
          <p:grpSpPr>
            <a:xfrm>
              <a:off x="4007768" y="563624"/>
              <a:ext cx="5532287" cy="5709692"/>
              <a:chOff x="2651944" y="563624"/>
              <a:chExt cx="5532287" cy="5709692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80B268F-4ACC-73BB-9D73-FF1C5E1126F9}"/>
                  </a:ext>
                </a:extLst>
              </p:cNvPr>
              <p:cNvSpPr/>
              <p:nvPr/>
            </p:nvSpPr>
            <p:spPr>
              <a:xfrm>
                <a:off x="2651944" y="563624"/>
                <a:ext cx="5532287" cy="570969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5FD9DEC2-DC0A-64DC-1317-C36789D63B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1944" y="876890"/>
                <a:ext cx="5532287" cy="0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9ACDF84-58CE-D450-8222-6626887F78E6}"/>
                </a:ext>
              </a:extLst>
            </p:cNvPr>
            <p:cNvSpPr txBox="1"/>
            <p:nvPr/>
          </p:nvSpPr>
          <p:spPr>
            <a:xfrm>
              <a:off x="4007768" y="539388"/>
              <a:ext cx="5532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Result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0A9A0FF-65E9-E098-2CC5-5F7E20DE8A07}"/>
              </a:ext>
            </a:extLst>
          </p:cNvPr>
          <p:cNvGrpSpPr/>
          <p:nvPr/>
        </p:nvGrpSpPr>
        <p:grpSpPr>
          <a:xfrm>
            <a:off x="191344" y="496987"/>
            <a:ext cx="3713875" cy="5776327"/>
            <a:chOff x="191344" y="496987"/>
            <a:chExt cx="3713875" cy="577632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9BD6977-4946-2F86-023C-81577CD80779}"/>
                </a:ext>
              </a:extLst>
            </p:cNvPr>
            <p:cNvSpPr/>
            <p:nvPr/>
          </p:nvSpPr>
          <p:spPr>
            <a:xfrm>
              <a:off x="191344" y="548677"/>
              <a:ext cx="3713875" cy="572463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F5ADD5D-F45D-D9C1-7958-8094A7E84F85}"/>
                </a:ext>
              </a:extLst>
            </p:cNvPr>
            <p:cNvSpPr txBox="1"/>
            <p:nvPr/>
          </p:nvSpPr>
          <p:spPr>
            <a:xfrm>
              <a:off x="231715" y="496987"/>
              <a:ext cx="3673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Design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3E5F939-1DFC-C4D7-02A0-0081520A617E}"/>
                </a:ext>
              </a:extLst>
            </p:cNvPr>
            <p:cNvCxnSpPr>
              <a:cxnSpLocks/>
            </p:cNvCxnSpPr>
            <p:nvPr/>
          </p:nvCxnSpPr>
          <p:spPr>
            <a:xfrm>
              <a:off x="191345" y="876890"/>
              <a:ext cx="3713874" cy="3183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E488FB32-D0F2-5332-AA76-962B6E5415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69" y="3182469"/>
            <a:ext cx="3054843" cy="305484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595" y="193266"/>
            <a:ext cx="10727267" cy="607442"/>
          </a:xfrm>
        </p:spPr>
        <p:txBody>
          <a:bodyPr/>
          <a:lstStyle/>
          <a:p>
            <a:r>
              <a:rPr lang="de-DE" sz="2400" dirty="0"/>
              <a:t>HOM </a:t>
            </a:r>
            <a:r>
              <a:rPr lang="de-DE" sz="2400" dirty="0" err="1"/>
              <a:t>Coupler</a:t>
            </a:r>
            <a:r>
              <a:rPr lang="de-DE" sz="2400" dirty="0"/>
              <a:t> Design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05220" y="6411957"/>
            <a:ext cx="1002647" cy="266700"/>
          </a:xfrm>
        </p:spPr>
        <p:txBody>
          <a:bodyPr/>
          <a:lstStyle/>
          <a:p>
            <a:pPr>
              <a:defRPr/>
            </a:pPr>
            <a:fld id="{F629BFB3-87F4-468F-9296-95D28EFF9ACA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UNIVERSITÄT ROSTOCK | Fakultät für Informatik und Elektrotechnik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1200" smtClean="0"/>
              <a:pPr>
                <a:defRPr/>
              </a:pPr>
              <a:t>6</a:t>
            </a:fld>
            <a:endParaRPr lang="de-DE" altLang="de-DE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e 1">
                <a:extLst>
                  <a:ext uri="{FF2B5EF4-FFF2-40B4-BE49-F238E27FC236}">
                    <a16:creationId xmlns:a16="http://schemas.microsoft.com/office/drawing/2014/main" id="{12295469-C1FF-8F8B-1039-694D7FC482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0473262"/>
                  </p:ext>
                </p:extLst>
              </p:nvPr>
            </p:nvGraphicFramePr>
            <p:xfrm>
              <a:off x="4124658" y="4725144"/>
              <a:ext cx="5020363" cy="1432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3386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9428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1285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97936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016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oMath>
                            </m:oMathPara>
                          </a14:m>
                          <a:endParaRPr lang="en-US" sz="1400" b="0" dirty="0"/>
                        </a:p>
                        <a:p>
                          <a:pPr algn="ctr"/>
                          <a:r>
                            <a:rPr lang="en-US" sz="1400" b="0" dirty="0"/>
                            <a:t>[MHz]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S3(1)2(1)</a:t>
                          </a:r>
                        </a:p>
                        <a:p>
                          <a:pPr algn="ctr"/>
                          <a:r>
                            <a:rPr lang="en-US" sz="1400" b="0" dirty="0"/>
                            <a:t>[dB]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S3(2)2(1)</a:t>
                          </a:r>
                        </a:p>
                        <a:p>
                          <a:pPr algn="ctr"/>
                          <a:r>
                            <a:rPr lang="en-US" sz="1400" b="0" dirty="0"/>
                            <a:t>[dB]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sz="1400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1" i="0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m:rPr>
                                    <m:nor/>
                                  </m:rPr>
                                  <a:rPr lang="en-GB" sz="1400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1" i="0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m:rPr>
                                    <m:nor/>
                                  </m:rPr>
                                  <a:rPr lang="en-GB" sz="1400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)2(1)</m:t>
                                </m:r>
                              </m:oMath>
                            </m:oMathPara>
                          </a14:m>
                          <a:endParaRPr lang="en-US" sz="1400" b="0" dirty="0"/>
                        </a:p>
                        <a:p>
                          <a:pPr algn="ctr"/>
                          <a:r>
                            <a:rPr lang="en-US" sz="1400" b="0" dirty="0"/>
                            <a:t>[dB]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160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400.79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na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na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-110.99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160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488</a:t>
                          </a:r>
                          <a:endParaRPr lang="en-US" sz="1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-3.32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-28.03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na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2815951"/>
                      </a:ext>
                    </a:extLst>
                  </a:tr>
                  <a:tr h="2160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-0.03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-19.76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na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e 1">
                <a:extLst>
                  <a:ext uri="{FF2B5EF4-FFF2-40B4-BE49-F238E27FC236}">
                    <a16:creationId xmlns:a16="http://schemas.microsoft.com/office/drawing/2014/main" id="{12295469-C1FF-8F8B-1039-694D7FC482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0473262"/>
                  </p:ext>
                </p:extLst>
              </p:nvPr>
            </p:nvGraphicFramePr>
            <p:xfrm>
              <a:off x="4124658" y="4725144"/>
              <a:ext cx="5020363" cy="1432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3386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9428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1285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97936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654" t="-3529" r="-441830" b="-18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S3(1)2(1)</a:t>
                          </a:r>
                        </a:p>
                        <a:p>
                          <a:pPr algn="ctr"/>
                          <a:r>
                            <a:rPr lang="en-US" sz="1400" b="0" dirty="0"/>
                            <a:t>[dB]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S3(2)2(1)</a:t>
                          </a:r>
                        </a:p>
                        <a:p>
                          <a:pPr algn="ctr"/>
                          <a:r>
                            <a:rPr lang="en-US" sz="1400" b="0" dirty="0"/>
                            <a:t>[dB]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413043" t="-3529" r="-2484" b="-189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400.79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na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na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-110.99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/>
                            <a:t>488</a:t>
                          </a:r>
                          <a:endParaRPr lang="en-US" sz="1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-3.32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-28.03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na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281595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-0.03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-19.76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na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F132D170-6B17-CC76-0780-65FE6DE82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163383" y="2345473"/>
            <a:ext cx="5148572" cy="2275065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9E5FCE21-74EA-83F3-6094-9FC32C8F4CA4}"/>
              </a:ext>
            </a:extLst>
          </p:cNvPr>
          <p:cNvGrpSpPr/>
          <p:nvPr/>
        </p:nvGrpSpPr>
        <p:grpSpPr>
          <a:xfrm>
            <a:off x="575927" y="944724"/>
            <a:ext cx="2973756" cy="2232248"/>
            <a:chOff x="575927" y="944724"/>
            <a:chExt cx="2973756" cy="2232248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73F4D24-A1E9-B104-0690-CDE329389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5927" y="2102190"/>
              <a:ext cx="2973756" cy="1074782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C7B445F-FF6F-C106-5946-4E845DA39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8961" y="944724"/>
              <a:ext cx="2411440" cy="1170728"/>
            </a:xfrm>
            <a:prstGeom prst="rect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69F975C-05D2-C19F-7C4C-EDCB5601F776}"/>
              </a:ext>
            </a:extLst>
          </p:cNvPr>
          <p:cNvGrpSpPr/>
          <p:nvPr/>
        </p:nvGrpSpPr>
        <p:grpSpPr>
          <a:xfrm>
            <a:off x="4218523" y="901127"/>
            <a:ext cx="4658775" cy="3788013"/>
            <a:chOff x="4218523" y="901127"/>
            <a:chExt cx="4658775" cy="378801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950335D-18A3-C2AC-BF6D-0493368BE44C}"/>
                </a:ext>
              </a:extLst>
            </p:cNvPr>
            <p:cNvGrpSpPr/>
            <p:nvPr/>
          </p:nvGrpSpPr>
          <p:grpSpPr>
            <a:xfrm>
              <a:off x="4218523" y="901127"/>
              <a:ext cx="4658775" cy="3788013"/>
              <a:chOff x="2862700" y="635632"/>
              <a:chExt cx="4474164" cy="363790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0006A74E-6F30-C669-9B33-CD1703FB1E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62700" y="635632"/>
                <a:ext cx="4474164" cy="3369432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12EB8A0-5290-D829-A082-CC61B09F107F}"/>
                  </a:ext>
                </a:extLst>
              </p:cNvPr>
              <p:cNvSpPr txBox="1"/>
              <p:nvPr/>
            </p:nvSpPr>
            <p:spPr>
              <a:xfrm>
                <a:off x="3732065" y="3996540"/>
                <a:ext cx="30084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Transmission curve of the HOM coupler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DEC78C5-F613-99D2-8D89-B5DD6993BD71}"/>
                </a:ext>
              </a:extLst>
            </p:cNvPr>
            <p:cNvSpPr txBox="1"/>
            <p:nvPr/>
          </p:nvSpPr>
          <p:spPr>
            <a:xfrm>
              <a:off x="7176119" y="2996952"/>
              <a:ext cx="1080215" cy="27699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S3(3)2(1)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CF38DF4-E64D-CD28-EC0C-971E23F33CA4}"/>
                </a:ext>
              </a:extLst>
            </p:cNvPr>
            <p:cNvSpPr txBox="1"/>
            <p:nvPr/>
          </p:nvSpPr>
          <p:spPr>
            <a:xfrm>
              <a:off x="7176120" y="3212976"/>
              <a:ext cx="1188132" cy="27699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S3(1)2(1)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D80E5BF-C33F-1A1A-A653-897CF2890053}"/>
                </a:ext>
              </a:extLst>
            </p:cNvPr>
            <p:cNvSpPr txBox="1"/>
            <p:nvPr/>
          </p:nvSpPr>
          <p:spPr>
            <a:xfrm>
              <a:off x="7176120" y="3429000"/>
              <a:ext cx="1188132" cy="276999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S3(2)2(1)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06E28C0-E9E3-F2F5-83C7-7C372BDC513C}"/>
              </a:ext>
            </a:extLst>
          </p:cNvPr>
          <p:cNvGrpSpPr/>
          <p:nvPr/>
        </p:nvGrpSpPr>
        <p:grpSpPr>
          <a:xfrm>
            <a:off x="1505992" y="3228662"/>
            <a:ext cx="1591160" cy="539183"/>
            <a:chOff x="2638025" y="3366845"/>
            <a:chExt cx="2183340" cy="990219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D65AF5A-7E11-1DDE-D981-A7D5B048DCB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38025" y="3366845"/>
              <a:ext cx="1162147" cy="387391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633473B-3D43-11FA-4888-2271FCF5C314}"/>
                </a:ext>
              </a:extLst>
            </p:cNvPr>
            <p:cNvSpPr txBox="1"/>
            <p:nvPr/>
          </p:nvSpPr>
          <p:spPr>
            <a:xfrm>
              <a:off x="3800756" y="3678779"/>
              <a:ext cx="1020609" cy="67828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rgbClr val="0070C0"/>
                  </a:solidFill>
                </a:rPr>
                <a:t>Port 2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8999EB6-892A-AEC3-44D9-A52191BD53DB}"/>
              </a:ext>
            </a:extLst>
          </p:cNvPr>
          <p:cNvGrpSpPr/>
          <p:nvPr/>
        </p:nvGrpSpPr>
        <p:grpSpPr>
          <a:xfrm>
            <a:off x="341920" y="3918468"/>
            <a:ext cx="857538" cy="1276012"/>
            <a:chOff x="2265437" y="2341804"/>
            <a:chExt cx="1176685" cy="2343418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C8A64296-F459-AFC5-03A2-FF558E72E973}"/>
                </a:ext>
              </a:extLst>
            </p:cNvPr>
            <p:cNvCxnSpPr>
              <a:cxnSpLocks/>
              <a:endCxn id="38" idx="2"/>
            </p:cNvCxnSpPr>
            <p:nvPr/>
          </p:nvCxnSpPr>
          <p:spPr>
            <a:xfrm flipH="1" flipV="1">
              <a:off x="2775742" y="3020089"/>
              <a:ext cx="666380" cy="1665133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F485205-2BBD-48B5-F79B-055E60B8C5D7}"/>
                </a:ext>
              </a:extLst>
            </p:cNvPr>
            <p:cNvSpPr txBox="1"/>
            <p:nvPr/>
          </p:nvSpPr>
          <p:spPr>
            <a:xfrm>
              <a:off x="2265437" y="2341804"/>
              <a:ext cx="1020608" cy="67828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rgbClr val="0070C0"/>
                  </a:solidFill>
                </a:rPr>
                <a:t>Port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118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AB18455F-A23E-F1A5-F84D-3B1388921A91}"/>
              </a:ext>
            </a:extLst>
          </p:cNvPr>
          <p:cNvGrpSpPr/>
          <p:nvPr/>
        </p:nvGrpSpPr>
        <p:grpSpPr>
          <a:xfrm>
            <a:off x="263352" y="296652"/>
            <a:ext cx="11555699" cy="6012668"/>
            <a:chOff x="263352" y="296652"/>
            <a:chExt cx="11555699" cy="601266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44F39E4-6D72-9886-4E4C-384D95A1675D}"/>
                </a:ext>
              </a:extLst>
            </p:cNvPr>
            <p:cNvSpPr/>
            <p:nvPr/>
          </p:nvSpPr>
          <p:spPr>
            <a:xfrm>
              <a:off x="263352" y="504567"/>
              <a:ext cx="11555699" cy="58047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6F03F7F-9B19-23D0-E4C3-09A34BE6296E}"/>
                </a:ext>
              </a:extLst>
            </p:cNvPr>
            <p:cNvCxnSpPr>
              <a:cxnSpLocks/>
            </p:cNvCxnSpPr>
            <p:nvPr/>
          </p:nvCxnSpPr>
          <p:spPr>
            <a:xfrm>
              <a:off x="263352" y="876890"/>
              <a:ext cx="11555699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Inhaltsplatzhalter 2">
              <a:extLst>
                <a:ext uri="{FF2B5EF4-FFF2-40B4-BE49-F238E27FC236}">
                  <a16:creationId xmlns:a16="http://schemas.microsoft.com/office/drawing/2014/main" id="{F206D255-375F-8FAC-EB34-22911E5ADA39}"/>
                </a:ext>
              </a:extLst>
            </p:cNvPr>
            <p:cNvSpPr txBox="1">
              <a:spLocks/>
            </p:cNvSpPr>
            <p:nvPr/>
          </p:nvSpPr>
          <p:spPr>
            <a:xfrm>
              <a:off x="1545519" y="296652"/>
              <a:ext cx="8823875" cy="63002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lnSpc>
                  <a:spcPct val="200000"/>
                </a:lnSpc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1800" b="1" dirty="0"/>
                <a:t>Result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420" y="115292"/>
            <a:ext cx="10727267" cy="372267"/>
          </a:xfrm>
        </p:spPr>
        <p:txBody>
          <a:bodyPr/>
          <a:lstStyle/>
          <a:p>
            <a:r>
              <a:rPr lang="en-US" dirty="0"/>
              <a:t>HOM Coupler Mounting – 2-, 3-, 4-Hook Coupler Systems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3D2E3F-116A-499F-B613-4F52A2CD6139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7</a:t>
            </a:fld>
            <a:endParaRPr lang="de-DE" altLang="de-DE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C544F79-AED7-D74E-2C83-6159B7EB8D25}"/>
              </a:ext>
            </a:extLst>
          </p:cNvPr>
          <p:cNvGrpSpPr/>
          <p:nvPr/>
        </p:nvGrpSpPr>
        <p:grpSpPr>
          <a:xfrm>
            <a:off x="305357" y="2887558"/>
            <a:ext cx="2011345" cy="1066291"/>
            <a:chOff x="372949" y="3032957"/>
            <a:chExt cx="2896792" cy="15357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97F4680-E868-4249-6545-7B5BB606C2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0545" y="3043625"/>
              <a:ext cx="1459196" cy="152503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6B00E9A-CD10-F37F-3DC7-B9F97DF74F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949" y="3032957"/>
              <a:ext cx="1459196" cy="1525032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54126C2-7266-4A9C-BED5-2923923D9A70}"/>
              </a:ext>
            </a:extLst>
          </p:cNvPr>
          <p:cNvGrpSpPr/>
          <p:nvPr/>
        </p:nvGrpSpPr>
        <p:grpSpPr>
          <a:xfrm>
            <a:off x="317826" y="1246865"/>
            <a:ext cx="1848245" cy="942814"/>
            <a:chOff x="644605" y="1104485"/>
            <a:chExt cx="2463063" cy="125644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49A5921-D93C-D4C7-F045-F4A74A6D8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605" y="1104485"/>
              <a:ext cx="1256440" cy="125644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8BFC28D-D22A-32F4-6F08-90BA831A6A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6145" y="1106943"/>
              <a:ext cx="1251523" cy="1251523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D5363A9-9379-0D2C-1ACE-BBAE8FAF5395}"/>
              </a:ext>
            </a:extLst>
          </p:cNvPr>
          <p:cNvGrpSpPr/>
          <p:nvPr/>
        </p:nvGrpSpPr>
        <p:grpSpPr>
          <a:xfrm>
            <a:off x="335360" y="4687540"/>
            <a:ext cx="1769513" cy="901700"/>
            <a:chOff x="566297" y="4611653"/>
            <a:chExt cx="2465662" cy="125644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3D5EB0E-1150-4B1D-5FF7-970C3FF22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5520" y="4611653"/>
              <a:ext cx="1256439" cy="125644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3C572FF-CD8A-69A0-D0B4-C3B08FDDA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297" y="4615516"/>
              <a:ext cx="1251522" cy="1251522"/>
            </a:xfrm>
            <a:prstGeom prst="rect">
              <a:avLst/>
            </a:prstGeom>
          </p:spPr>
        </p:pic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7D7A902E-53FA-3596-1DAF-54F530F4D0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993" y="875485"/>
            <a:ext cx="7406655" cy="557785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0931B88F-46FF-BFDF-D214-DABAB879243A}"/>
              </a:ext>
            </a:extLst>
          </p:cNvPr>
          <p:cNvSpPr txBox="1"/>
          <p:nvPr/>
        </p:nvSpPr>
        <p:spPr>
          <a:xfrm>
            <a:off x="263352" y="2276872"/>
            <a:ext cx="404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latin typeface="+mn-lt"/>
              </a:rPr>
              <a:t>2HC1FPC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CBF34A5-60DE-1DE2-4E78-ED0DC94B46F1}"/>
              </a:ext>
            </a:extLst>
          </p:cNvPr>
          <p:cNvSpPr txBox="1"/>
          <p:nvPr/>
        </p:nvSpPr>
        <p:spPr>
          <a:xfrm>
            <a:off x="282439" y="3933056"/>
            <a:ext cx="404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latin typeface="+mn-lt"/>
              </a:rPr>
              <a:t>3HC1FPC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DF72997-9513-8DF3-99E4-82774C08D47F}"/>
              </a:ext>
            </a:extLst>
          </p:cNvPr>
          <p:cNvSpPr txBox="1"/>
          <p:nvPr/>
        </p:nvSpPr>
        <p:spPr>
          <a:xfrm>
            <a:off x="324093" y="5661248"/>
            <a:ext cx="404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latin typeface="+mn-lt"/>
              </a:rPr>
              <a:t>4HC1FPC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20BCB04D-FA6A-AF50-013B-06E6B2CD52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34000" y="1153266"/>
            <a:ext cx="2501320" cy="1123606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E03F9097-C658-7E83-F226-83142DF27E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87106" y="2986254"/>
            <a:ext cx="2344993" cy="927517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D521D481-591D-23E1-8097-023E567F98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95749" y="4457435"/>
            <a:ext cx="2249632" cy="120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55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23">
            <a:extLst>
              <a:ext uri="{FF2B5EF4-FFF2-40B4-BE49-F238E27FC236}">
                <a16:creationId xmlns:a16="http://schemas.microsoft.com/office/drawing/2014/main" id="{F0C5AF5E-8E23-6E5F-32BA-D5F3F386A0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51" y="4263279"/>
            <a:ext cx="2495236" cy="1663490"/>
          </a:xfr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3B4C09F-9EB2-A481-D6F9-D2D66FAE8C6E}"/>
              </a:ext>
            </a:extLst>
          </p:cNvPr>
          <p:cNvGrpSpPr/>
          <p:nvPr/>
        </p:nvGrpSpPr>
        <p:grpSpPr>
          <a:xfrm>
            <a:off x="2462990" y="548677"/>
            <a:ext cx="8817585" cy="5724637"/>
            <a:chOff x="2462990" y="548677"/>
            <a:chExt cx="8817585" cy="572463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976167B-5688-FB3A-C191-EA6B313DF08E}"/>
                </a:ext>
              </a:extLst>
            </p:cNvPr>
            <p:cNvSpPr/>
            <p:nvPr/>
          </p:nvSpPr>
          <p:spPr>
            <a:xfrm>
              <a:off x="2462990" y="548677"/>
              <a:ext cx="8817585" cy="572463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8236942-BC00-DD0F-9152-9B83171EB7C9}"/>
                </a:ext>
              </a:extLst>
            </p:cNvPr>
            <p:cNvSpPr txBox="1"/>
            <p:nvPr/>
          </p:nvSpPr>
          <p:spPr>
            <a:xfrm>
              <a:off x="5771964" y="564554"/>
              <a:ext cx="13829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Result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EEEF46F-9A89-93AA-2257-77DCE3F63895}"/>
                </a:ext>
              </a:extLst>
            </p:cNvPr>
            <p:cNvCxnSpPr>
              <a:cxnSpLocks/>
            </p:cNvCxnSpPr>
            <p:nvPr/>
          </p:nvCxnSpPr>
          <p:spPr>
            <a:xfrm>
              <a:off x="2462990" y="876890"/>
              <a:ext cx="8817585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420" y="179343"/>
            <a:ext cx="10727267" cy="541400"/>
          </a:xfrm>
        </p:spPr>
        <p:txBody>
          <a:bodyPr/>
          <a:lstStyle/>
          <a:p>
            <a:r>
              <a:rPr lang="en-US" dirty="0"/>
              <a:t>4-Hook Coupler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2FDC32-0415-4B1B-994E-5918D36CB20C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8</a:t>
            </a:fld>
            <a:endParaRPr lang="de-DE" altLang="de-D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961CCF-1C45-E87C-5F99-1FBA6624ECF3}"/>
              </a:ext>
            </a:extLst>
          </p:cNvPr>
          <p:cNvGrpSpPr/>
          <p:nvPr/>
        </p:nvGrpSpPr>
        <p:grpSpPr>
          <a:xfrm>
            <a:off x="544679" y="931228"/>
            <a:ext cx="1382952" cy="2972406"/>
            <a:chOff x="4341082" y="482837"/>
            <a:chExt cx="1811573" cy="389364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A330EC6-C569-4E5E-82B9-D29A146AF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1082" y="2606490"/>
              <a:ext cx="1769996" cy="176999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42EE1D7-9D12-454F-92CD-AF941A3AD1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2659" y="482837"/>
              <a:ext cx="1769996" cy="1769996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EFBEAB25-EC30-419C-B9B0-6B1EFCDAC7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129" y="974763"/>
            <a:ext cx="4032065" cy="30364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AD8BE5-B940-4DA7-9643-31B72E67172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595" y="1013934"/>
            <a:ext cx="4027086" cy="30364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elle 1">
                <a:extLst>
                  <a:ext uri="{FF2B5EF4-FFF2-40B4-BE49-F238E27FC236}">
                    <a16:creationId xmlns:a16="http://schemas.microsoft.com/office/drawing/2014/main" id="{A5DC33F7-DB6E-B223-26FF-8184AB0CCD2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1682846"/>
                  </p:ext>
                </p:extLst>
              </p:nvPr>
            </p:nvGraphicFramePr>
            <p:xfrm>
              <a:off x="2819636" y="4641304"/>
              <a:ext cx="8242133" cy="1524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927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2834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6777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53233">
                      <a:extLst>
                        <a:ext uri="{9D8B030D-6E8A-4147-A177-3AD203B41FA5}">
                          <a16:colId xmlns:a16="http://schemas.microsoft.com/office/drawing/2014/main" val="1374302409"/>
                        </a:ext>
                      </a:extLst>
                    </a:gridCol>
                  </a:tblGrid>
                  <a:tr h="278669">
                    <a:tc>
                      <a:txBody>
                        <a:bodyPr/>
                        <a:lstStyle/>
                        <a:p>
                          <a:pPr algn="ctr"/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TE</m:t>
                                    </m:r>
                                  </m:e>
                                  <m:sub>
                                    <m: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111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TM</m:t>
                                    </m:r>
                                  </m:e>
                                  <m:sub>
                                    <m: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TM</m:t>
                                    </m:r>
                                  </m:e>
                                  <m:sub>
                                    <m:r>
                                      <a:rPr lang="en-US" sz="1400" b="0" i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614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oMath>
                          </a14:m>
                          <a:r>
                            <a:rPr lang="en-US" sz="1400" b="0" dirty="0"/>
                            <a:t> [MHz]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486.19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516.36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555.88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614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0" dirty="0"/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400" b="0" i="0" dirty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oMath>
                          </a14:m>
                          <a:r>
                            <a:rPr lang="en-US" sz="1400" b="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8.89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16.81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0.32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2815951"/>
                      </a:ext>
                    </a:extLst>
                  </a:tr>
                  <a:tr h="27614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ext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0" dirty="0"/>
                            <a:t> [-]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424.50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120.13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1115.09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7614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0" dirty="0"/>
                            <a:t> [k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oMath>
                          </a14:m>
                          <a:r>
                            <a:rPr lang="en-US" sz="1400" b="0" dirty="0"/>
                            <a:t>/m]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19.22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10.93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13.04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42412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elle 1">
                <a:extLst>
                  <a:ext uri="{FF2B5EF4-FFF2-40B4-BE49-F238E27FC236}">
                    <a16:creationId xmlns:a16="http://schemas.microsoft.com/office/drawing/2014/main" id="{A5DC33F7-DB6E-B223-26FF-8184AB0CCD2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1682846"/>
                  </p:ext>
                </p:extLst>
              </p:nvPr>
            </p:nvGraphicFramePr>
            <p:xfrm>
              <a:off x="2819636" y="4641304"/>
              <a:ext cx="8242133" cy="1524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927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2834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6777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53233">
                      <a:extLst>
                        <a:ext uri="{9D8B030D-6E8A-4147-A177-3AD203B41FA5}">
                          <a16:colId xmlns:a16="http://schemas.microsoft.com/office/drawing/2014/main" val="1374302409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US" sz="1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7"/>
                          <a:stretch>
                            <a:fillRect l="-116854" t="-2000" r="-291760" b="-4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7"/>
                          <a:stretch>
                            <a:fillRect l="-148843" t="-2000" r="-100257" b="-4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7"/>
                          <a:stretch>
                            <a:fillRect l="-250777" t="-2000" r="-1036" b="-4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7"/>
                          <a:stretch>
                            <a:fillRect l="-322" t="-102000" r="-336334" b="-3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486.19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516.36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555.88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7"/>
                          <a:stretch>
                            <a:fillRect l="-322" t="-198039" r="-336334" b="-2156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8.89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16.81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0.32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281595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7"/>
                          <a:stretch>
                            <a:fillRect l="-322" t="-304000" r="-336334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424.50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120.13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1115.09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7"/>
                          <a:stretch>
                            <a:fillRect l="-322" t="-404000" r="-336334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19.22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10.93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13.04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42412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A5C63A07-43B2-DD73-E45D-D60C857551BA}"/>
              </a:ext>
            </a:extLst>
          </p:cNvPr>
          <p:cNvSpPr txBox="1"/>
          <p:nvPr/>
        </p:nvSpPr>
        <p:spPr>
          <a:xfrm>
            <a:off x="3467708" y="4155467"/>
            <a:ext cx="3460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Longitudinal wakefield and lossy eigenmode impedance plots C3794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E5AEFE-3D14-F269-9EA3-A8264F4EF1DA}"/>
              </a:ext>
            </a:extLst>
          </p:cNvPr>
          <p:cNvSpPr txBox="1"/>
          <p:nvPr/>
        </p:nvSpPr>
        <p:spPr>
          <a:xfrm>
            <a:off x="7601034" y="4108741"/>
            <a:ext cx="3460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Transverse wakefield and lossy eigenmode impedance plots C3794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6FA5F25-B3C3-5A95-E13B-D9459F9BF867}"/>
              </a:ext>
            </a:extLst>
          </p:cNvPr>
          <p:cNvGrpSpPr/>
          <p:nvPr/>
        </p:nvGrpSpPr>
        <p:grpSpPr>
          <a:xfrm>
            <a:off x="191345" y="508221"/>
            <a:ext cx="2160240" cy="5765093"/>
            <a:chOff x="191345" y="508221"/>
            <a:chExt cx="2160240" cy="576509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1E3F81-3578-B70A-5254-7FDB215B12EB}"/>
                </a:ext>
              </a:extLst>
            </p:cNvPr>
            <p:cNvSpPr txBox="1"/>
            <p:nvPr/>
          </p:nvSpPr>
          <p:spPr>
            <a:xfrm>
              <a:off x="560032" y="508221"/>
              <a:ext cx="13829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Configuration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D8271AA-9208-81E2-8CF8-529A0553F8B9}"/>
                </a:ext>
              </a:extLst>
            </p:cNvPr>
            <p:cNvCxnSpPr/>
            <p:nvPr/>
          </p:nvCxnSpPr>
          <p:spPr>
            <a:xfrm>
              <a:off x="191345" y="876890"/>
              <a:ext cx="2160240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B86E0FD-158B-CC8F-B96E-8A958D5DB51C}"/>
                </a:ext>
              </a:extLst>
            </p:cNvPr>
            <p:cNvSpPr/>
            <p:nvPr/>
          </p:nvSpPr>
          <p:spPr>
            <a:xfrm>
              <a:off x="191345" y="548677"/>
              <a:ext cx="2160240" cy="57246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9914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D09DA-1EE6-40A5-B1C2-DF3F0CD52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366" y="1820797"/>
            <a:ext cx="10727267" cy="756084"/>
          </a:xfrm>
        </p:spPr>
        <p:txBody>
          <a:bodyPr/>
          <a:lstStyle/>
          <a:p>
            <a:pPr algn="ctr"/>
            <a:r>
              <a:rPr lang="en-GB" sz="4000" dirty="0"/>
              <a:t>Z Working Point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70078-F7D7-4BF1-8D3D-BD43A72E3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2E8E00-9520-4A89-AB25-360FB9C4D457}" type="datetime1">
              <a:rPr lang="de-DE" smtClean="0"/>
              <a:t>31.05.2022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EF963-BCA3-44C0-A581-754DA8CBF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FB6A8-D5C1-4485-A1A8-BF4812634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9</a:t>
            </a:fld>
            <a:endParaRPr lang="de-DE" altLang="de-DE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62E24666-9F94-71F4-57A1-C06214B6107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88764984"/>
                  </p:ext>
                </p:extLst>
              </p:nvPr>
            </p:nvGraphicFramePr>
            <p:xfrm>
              <a:off x="2207568" y="2852936"/>
              <a:ext cx="7308812" cy="3139440"/>
            </p:xfrm>
            <a:graphic>
              <a:graphicData uri="http://schemas.openxmlformats.org/drawingml/2006/table">
                <a:tbl>
                  <a:tblPr firstRow="1" bandRow="1">
                    <a:tableStyleId>{6E25E649-3F16-4E02-A733-19D2CDBF48F0}</a:tableStyleId>
                  </a:tblPr>
                  <a:tblGrid>
                    <a:gridCol w="45578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509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Machine parameter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Z</a:t>
                          </a:r>
                          <a:endParaRPr lang="en-US" sz="2000" baseline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energy [GeV]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45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current [mA]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1390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sz="2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1280</m:t>
                              </m:r>
                            </m:oMath>
                          </a14:m>
                          <a:endParaRPr lang="en-US" sz="20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RF voltage [GV]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0.1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sz="20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0.12</m:t>
                              </m:r>
                            </m:oMath>
                          </a14:m>
                          <a:endParaRPr lang="en-US" sz="20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SR loss/turn [GeV]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0.036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No. of bunches/beam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16640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Bunch intensity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US" sz="20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1.7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Bunch SR length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3.5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2605860938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Bunch BS length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12.1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44758241"/>
                      </a:ext>
                    </a:extLst>
                  </a:tr>
                  <a:tr h="2844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Luminosity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34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US" sz="20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US" sz="2000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]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230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5609148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62E24666-9F94-71F4-57A1-C06214B6107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88764984"/>
                  </p:ext>
                </p:extLst>
              </p:nvPr>
            </p:nvGraphicFramePr>
            <p:xfrm>
              <a:off x="2207568" y="2852936"/>
              <a:ext cx="7308812" cy="3139440"/>
            </p:xfrm>
            <a:graphic>
              <a:graphicData uri="http://schemas.openxmlformats.org/drawingml/2006/table">
                <a:tbl>
                  <a:tblPr firstRow="1" bandRow="1">
                    <a:tableStyleId>{6E25E649-3F16-4E02-A733-19D2CDBF48F0}</a:tableStyleId>
                  </a:tblPr>
                  <a:tblGrid>
                    <a:gridCol w="45578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509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139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Machine parameter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bg1"/>
                              </a:solidFill>
                            </a:rPr>
                            <a:t>Z</a:t>
                          </a:r>
                          <a:endParaRPr lang="en-US" sz="2000" baseline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energy [GeV]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45</a:t>
                          </a:r>
                        </a:p>
                      </a:txBody>
                      <a:tcPr marL="18288" marR="18288" marT="0" marB="9144" anchor="ctr"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current [mA]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l="-165487" t="-223077" r="-442" b="-7384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Beam RF voltage [GV]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l="-165487" t="-329412" r="-442" b="-6529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SR loss/turn [GeV]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0.036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No. of bunches/beam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16640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blipFill>
                          <a:blip r:embed="rId2"/>
                          <a:stretch>
                            <a:fillRect t="-633333" r="-60695" b="-349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1.7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Bunch SR length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3.5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2605860938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Bunch BS length [mm]</a:t>
                          </a:r>
                        </a:p>
                      </a:txBody>
                      <a:tcPr marL="18288" marR="18288" marT="0" marB="914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12.1</a:t>
                          </a:r>
                        </a:p>
                      </a:txBody>
                      <a:tcPr marL="18288" marR="18288" marT="0" marB="9144" anchor="ctr"/>
                    </a:tc>
                    <a:extLst>
                      <a:ext uri="{0D108BD9-81ED-4DB2-BD59-A6C34878D82A}">
                        <a16:rowId xmlns:a16="http://schemas.microsoft.com/office/drawing/2014/main" val="1044758241"/>
                      </a:ext>
                    </a:extLst>
                  </a:tr>
                  <a:tr h="313944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917308" r="-60695" b="-44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2"/>
                              </a:solidFill>
                            </a:rPr>
                            <a:t>230</a:t>
                          </a:r>
                        </a:p>
                      </a:txBody>
                      <a:tcPr marL="18288" marR="18288" marT="0" marB="9144" anchor="ctr"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5609148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985947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39cd9ff58f73b8e2f874d304e9b7a1df6dad055"/>
</p:tagLst>
</file>

<file path=ppt/theme/theme1.xml><?xml version="1.0" encoding="utf-8"?>
<a:theme xmlns:a="http://schemas.openxmlformats.org/drawingml/2006/main" name="1_Universitä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1">
      <a:majorFont>
        <a:latin typeface="Verdana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ehr viel Text">
  <a:themeElements>
    <a:clrScheme name="Universität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4A99"/>
      </a:accent1>
      <a:accent2>
        <a:srgbClr val="1957A0"/>
      </a:accent2>
      <a:accent3>
        <a:srgbClr val="4066AA"/>
      </a:accent3>
      <a:accent4>
        <a:srgbClr val="5C77B4"/>
      </a:accent4>
      <a:accent5>
        <a:srgbClr val="7588BF"/>
      </a:accent5>
      <a:accent6>
        <a:srgbClr val="8E9AC9"/>
      </a:accent6>
      <a:hlink>
        <a:srgbClr val="A5AED5"/>
      </a:hlink>
      <a:folHlink>
        <a:srgbClr val="BCC3E0"/>
      </a:folHlink>
    </a:clrScheme>
    <a:fontScheme name="Uni_Powerpoint_praesi">
      <a:majorFont>
        <a:latin typeface="Verdana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1444</Words>
  <Application>Microsoft Office PowerPoint</Application>
  <PresentationFormat>Widescreen</PresentationFormat>
  <Paragraphs>341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Arial Narrow</vt:lpstr>
      <vt:lpstr>Verdana</vt:lpstr>
      <vt:lpstr>Wingdings</vt:lpstr>
      <vt:lpstr>Times New Roman</vt:lpstr>
      <vt:lpstr>Symbol</vt:lpstr>
      <vt:lpstr>Cambria Math</vt:lpstr>
      <vt:lpstr>1_Universität</vt:lpstr>
      <vt:lpstr>1_sehr viel Text</vt:lpstr>
      <vt:lpstr>SRF Baseline Cavity Designs for the Z and W Working Point of the FCC-ee</vt:lpstr>
      <vt:lpstr>Content</vt:lpstr>
      <vt:lpstr>SRF Overview</vt:lpstr>
      <vt:lpstr>W Working Point</vt:lpstr>
      <vt:lpstr>W-Working Point – Cavity Design</vt:lpstr>
      <vt:lpstr>HOM Coupler Design</vt:lpstr>
      <vt:lpstr>HOM Coupler Mounting – 2-, 3-, 4-Hook Coupler Systems</vt:lpstr>
      <vt:lpstr>4-Hook Coupler System</vt:lpstr>
      <vt:lpstr>Z Working Point</vt:lpstr>
      <vt:lpstr>Z Working Point Cavity Design and Proposed Design Update  Slide courtesy of Shahnam Gorgi Zadeh</vt:lpstr>
      <vt:lpstr>Proposed Design Update - FCC_UROS1.1</vt:lpstr>
      <vt:lpstr>Power Requirement – Z and W Working Points</vt:lpstr>
      <vt:lpstr>Summary</vt:lpstr>
    </vt:vector>
  </TitlesOfParts>
  <Company>URZ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r06</dc:creator>
  <cp:lastModifiedBy>Sosoho-Abasi Udongwo</cp:lastModifiedBy>
  <cp:revision>2700</cp:revision>
  <cp:lastPrinted>2017-05-27T13:45:10Z</cp:lastPrinted>
  <dcterms:created xsi:type="dcterms:W3CDTF">2009-05-15T06:28:25Z</dcterms:created>
  <dcterms:modified xsi:type="dcterms:W3CDTF">2022-05-31T10:36:51Z</dcterms:modified>
</cp:coreProperties>
</file>