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301" r:id="rId2"/>
    <p:sldId id="302" r:id="rId3"/>
    <p:sldId id="339" r:id="rId4"/>
    <p:sldId id="323" r:id="rId5"/>
    <p:sldId id="330" r:id="rId6"/>
    <p:sldId id="312" r:id="rId7"/>
    <p:sldId id="331" r:id="rId8"/>
    <p:sldId id="332" r:id="rId9"/>
    <p:sldId id="314" r:id="rId10"/>
    <p:sldId id="324" r:id="rId11"/>
    <p:sldId id="326" r:id="rId12"/>
    <p:sldId id="334" r:id="rId13"/>
    <p:sldId id="333" r:id="rId14"/>
    <p:sldId id="303" r:id="rId15"/>
    <p:sldId id="327" r:id="rId16"/>
    <p:sldId id="335" r:id="rId17"/>
    <p:sldId id="336" r:id="rId18"/>
    <p:sldId id="325" r:id="rId19"/>
    <p:sldId id="304" r:id="rId20"/>
    <p:sldId id="317" r:id="rId21"/>
    <p:sldId id="309" r:id="rId22"/>
    <p:sldId id="308" r:id="rId23"/>
    <p:sldId id="338" r:id="rId24"/>
    <p:sldId id="329" r:id="rId25"/>
    <p:sldId id="337" r:id="rId26"/>
    <p:sldId id="321" r:id="rId27"/>
    <p:sldId id="328" r:id="rId28"/>
    <p:sldId id="315" r:id="rId29"/>
    <p:sldId id="306" r:id="rId30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orient="horz" pos="167">
          <p15:clr>
            <a:srgbClr val="A4A3A4"/>
          </p15:clr>
        </p15:guide>
        <p15:guide id="3" orient="horz" pos="616">
          <p15:clr>
            <a:srgbClr val="A4A3A4"/>
          </p15:clr>
        </p15:guide>
        <p15:guide id="4" orient="horz" pos="2672">
          <p15:clr>
            <a:srgbClr val="A4A3A4"/>
          </p15:clr>
        </p15:guide>
        <p15:guide id="5" orient="horz" pos="1165">
          <p15:clr>
            <a:srgbClr val="A4A3A4"/>
          </p15:clr>
        </p15:guide>
        <p15:guide id="6" pos="5551">
          <p15:clr>
            <a:srgbClr val="A4A3A4"/>
          </p15:clr>
        </p15:guide>
        <p15:guide id="7" pos="1551">
          <p15:clr>
            <a:srgbClr val="A4A3A4"/>
          </p15:clr>
        </p15:guide>
        <p15:guide id="8" pos="4178">
          <p15:clr>
            <a:srgbClr val="A4A3A4"/>
          </p15:clr>
        </p15:guide>
        <p15:guide id="9" pos="2927">
          <p15:clr>
            <a:srgbClr val="A4A3A4"/>
          </p15:clr>
        </p15:guide>
        <p15:guide id="10" pos="2809">
          <p15:clr>
            <a:srgbClr val="A4A3A4"/>
          </p15:clr>
        </p15:guide>
        <p15:guide id="11" pos="178">
          <p15:clr>
            <a:srgbClr val="A4A3A4"/>
          </p15:clr>
        </p15:guide>
        <p15:guide id="12" pos="4299">
          <p15:clr>
            <a:srgbClr val="A4A3A4"/>
          </p15:clr>
        </p15:guide>
        <p15:guide id="13" pos="14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  <a:srgbClr val="00A5EB"/>
    <a:srgbClr val="2AB4C2"/>
    <a:srgbClr val="D3E903"/>
    <a:srgbClr val="FFFF00"/>
    <a:srgbClr val="FFFFFF"/>
    <a:srgbClr val="9C9E9F"/>
    <a:srgbClr val="DDDDDD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45" autoAdjust="0"/>
    <p:restoredTop sz="94095" autoAdjust="0"/>
  </p:normalViewPr>
  <p:slideViewPr>
    <p:cSldViewPr snapToGrid="0">
      <p:cViewPr varScale="1">
        <p:scale>
          <a:sx n="71" d="100"/>
          <a:sy n="71" d="100"/>
        </p:scale>
        <p:origin x="737" y="36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-1602" y="-90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329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3592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940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636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993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5127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794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046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0659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563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2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5770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907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3877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182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7315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5656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6741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6615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4392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027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124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60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203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281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468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043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092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900113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8142" y="90011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900113" y="0"/>
            <a:ext cx="8219281" cy="900113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732094" y="6463378"/>
            <a:ext cx="7062531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Wolfgang</a:t>
            </a:r>
            <a:r>
              <a:rPr lang="en-GB" sz="900" b="1" baseline="0" dirty="0" smtClean="0">
                <a:solidFill>
                  <a:schemeClr val="bg2"/>
                </a:solidFill>
              </a:rPr>
              <a:t> Lohmann</a:t>
            </a:r>
            <a:r>
              <a:rPr lang="en-GB" sz="900" dirty="0" smtClean="0">
                <a:solidFill>
                  <a:schemeClr val="bg2"/>
                </a:solidFill>
              </a:rPr>
              <a:t>  </a:t>
            </a:r>
            <a:r>
              <a:rPr lang="en-GB" sz="900" dirty="0">
                <a:solidFill>
                  <a:schemeClr val="bg2"/>
                </a:solidFill>
              </a:rPr>
              <a:t>| </a:t>
            </a:r>
            <a:r>
              <a:rPr lang="en-GB" sz="900" baseline="0" dirty="0" smtClean="0">
                <a:solidFill>
                  <a:schemeClr val="bg2"/>
                </a:solidFill>
              </a:rPr>
              <a:t> </a:t>
            </a:r>
            <a:r>
              <a:rPr lang="en-GB" sz="900" baseline="0" dirty="0" smtClean="0">
                <a:solidFill>
                  <a:schemeClr val="bg2"/>
                </a:solidFill>
              </a:rPr>
              <a:t>01.06.2022 </a:t>
            </a:r>
            <a:r>
              <a:rPr lang="en-GB" sz="900" dirty="0" smtClean="0">
                <a:solidFill>
                  <a:schemeClr val="bg2"/>
                </a:solidFill>
              </a:rPr>
              <a:t>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‹Nr.›</a:t>
            </a:fld>
            <a:endParaRPr lang="en-GB" sz="9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925157" y="103188"/>
            <a:ext cx="7887055" cy="57454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403280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 userDrawn="1"/>
        </p:nvSpPr>
        <p:spPr bwMode="auto">
          <a:xfrm>
            <a:off x="0" y="-1"/>
            <a:ext cx="9144000" cy="919779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image" Target="../media/image4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emf"/><Relationship Id="rId5" Type="http://schemas.openxmlformats.org/officeDocument/2006/relationships/image" Target="../media/image72.emf"/><Relationship Id="rId4" Type="http://schemas.openxmlformats.org/officeDocument/2006/relationships/image" Target="../media/image1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59619" y="1249010"/>
            <a:ext cx="8431469" cy="3785652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/>
              <a:t> </a:t>
            </a:r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/>
              <a:t>Wolfgang Lohmann</a:t>
            </a:r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/>
              <a:t>BTU, DESY and RWTH</a:t>
            </a:r>
            <a:endParaRPr lang="en-GB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/>
              <a:t>on behalf of FCAL</a:t>
            </a:r>
            <a:endParaRPr lang="en-US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1156447" y="1575995"/>
            <a:ext cx="7137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R&amp;D </a:t>
            </a:r>
            <a:r>
              <a:rPr lang="en-GB" sz="2800" dirty="0"/>
              <a:t>for </a:t>
            </a:r>
            <a:r>
              <a:rPr lang="en-GB" sz="2800" dirty="0" err="1"/>
              <a:t>lumionometers</a:t>
            </a:r>
            <a:r>
              <a:rPr lang="en-GB" sz="2800" dirty="0"/>
              <a:t> at </a:t>
            </a:r>
            <a:r>
              <a:rPr lang="en-GB" sz="2800" dirty="0" err="1"/>
              <a:t>e</a:t>
            </a:r>
            <a:r>
              <a:rPr lang="en-GB" sz="2800" baseline="30000" dirty="0" err="1"/>
              <a:t>+</a:t>
            </a:r>
            <a:r>
              <a:rPr lang="en-GB" sz="2800" dirty="0" err="1"/>
              <a:t>e</a:t>
            </a:r>
            <a:r>
              <a:rPr lang="en-GB" sz="2800" baseline="30000" dirty="0"/>
              <a:t>-</a:t>
            </a:r>
            <a:r>
              <a:rPr lang="en-GB" sz="2800" dirty="0"/>
              <a:t> colliders</a:t>
            </a:r>
          </a:p>
        </p:txBody>
      </p:sp>
    </p:spTree>
    <p:extLst>
      <p:ext uri="{BB962C8B-B14F-4D97-AF65-F5344CB8AC3E}">
        <p14:creationId xmlns:p14="http://schemas.microsoft.com/office/powerpoint/2010/main" val="412178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00969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282634" y="945489"/>
            <a:ext cx="304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 smtClean="0">
                <a:solidFill>
                  <a:schemeClr val="accent6">
                    <a:lumMod val="50000"/>
                  </a:schemeClr>
                </a:solidFill>
              </a:rPr>
              <a:t>Developed</a:t>
            </a:r>
            <a:r>
              <a:rPr lang="de-DE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dirty="0" err="1" smtClean="0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de-DE" sz="1800" dirty="0" smtClean="0">
                <a:solidFill>
                  <a:schemeClr val="accent6">
                    <a:lumMod val="50000"/>
                  </a:schemeClr>
                </a:solidFill>
              </a:rPr>
              <a:t> Hamamatsu</a:t>
            </a:r>
            <a:endParaRPr lang="en-GB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367150" y="1130155"/>
            <a:ext cx="36033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r>
              <a:rPr lang="de-DE" sz="1800" dirty="0" err="1" smtClean="0"/>
              <a:t>Thickness</a:t>
            </a:r>
            <a:r>
              <a:rPr lang="de-DE" sz="1800" dirty="0" smtClean="0"/>
              <a:t> 320 </a:t>
            </a:r>
            <a:r>
              <a:rPr lang="el-GR" sz="1800" dirty="0" smtClean="0"/>
              <a:t>μ</a:t>
            </a:r>
            <a:r>
              <a:rPr lang="de-DE" sz="1800" dirty="0" smtClean="0"/>
              <a:t>m</a:t>
            </a:r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r>
              <a:rPr lang="de-DE" sz="1800" dirty="0" smtClean="0"/>
              <a:t>p</a:t>
            </a:r>
            <a:r>
              <a:rPr lang="de-DE" sz="2000" baseline="30000" dirty="0" smtClean="0"/>
              <a:t>+</a:t>
            </a:r>
            <a:r>
              <a:rPr lang="de-DE" sz="1800" dirty="0" smtClean="0"/>
              <a:t> in n</a:t>
            </a:r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r>
              <a:rPr lang="de-DE" sz="1800" dirty="0" smtClean="0"/>
              <a:t>DC </a:t>
            </a:r>
            <a:r>
              <a:rPr lang="de-DE" sz="1800" dirty="0" err="1" smtClean="0"/>
              <a:t>coupled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FE</a:t>
            </a:r>
            <a:endParaRPr lang="en-GB" sz="18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81688" y="-22921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Sensor </a:t>
            </a:r>
            <a:r>
              <a:rPr lang="de-DE" sz="2800" kern="0" dirty="0" err="1" smtClean="0"/>
              <a:t>Technolgy</a:t>
            </a:r>
            <a:r>
              <a:rPr lang="de-DE" sz="2800" kern="0" dirty="0" smtClean="0"/>
              <a:t> </a:t>
            </a:r>
            <a:r>
              <a:rPr lang="de-DE" sz="2800" kern="0" dirty="0" err="1" smtClean="0"/>
              <a:t>LumiCal</a:t>
            </a:r>
            <a:r>
              <a:rPr lang="de-DE" sz="2800" kern="0" dirty="0" smtClean="0"/>
              <a:t>: Silicon </a:t>
            </a:r>
            <a:endParaRPr lang="de-DE" sz="2800" kern="0" dirty="0"/>
          </a:p>
        </p:txBody>
      </p:sp>
      <p:pic>
        <p:nvPicPr>
          <p:cNvPr id="13" name="Picture 18">
            <a:extLst>
              <a:ext uri="{FF2B5EF4-FFF2-40B4-BE49-F238E27FC236}">
                <a16:creationId xmlns:a16="http://schemas.microsoft.com/office/drawing/2014/main" id="{37A2910F-9E5D-F944-B672-C035A6DF7AE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0" y="1731604"/>
            <a:ext cx="3225889" cy="3833308"/>
          </a:xfrm>
          <a:prstGeom prst="rect">
            <a:avLst/>
          </a:prstGeom>
          <a:ln>
            <a:noFill/>
          </a:ln>
        </p:spPr>
      </p:pic>
      <p:sp>
        <p:nvSpPr>
          <p:cNvPr id="14" name="Textfeld 13"/>
          <p:cNvSpPr txBox="1"/>
          <p:nvPr/>
        </p:nvSpPr>
        <p:spPr>
          <a:xfrm>
            <a:off x="282633" y="5864002"/>
            <a:ext cx="304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Si </a:t>
            </a:r>
            <a:r>
              <a:rPr lang="de-DE" sz="1800" dirty="0" err="1" smtClean="0"/>
              <a:t>sensor</a:t>
            </a:r>
            <a:r>
              <a:rPr lang="de-DE" sz="1800" dirty="0" smtClean="0"/>
              <a:t> prototype </a:t>
            </a:r>
            <a:endParaRPr lang="en-GB" sz="1800" dirty="0"/>
          </a:p>
        </p:txBody>
      </p:sp>
      <p:sp>
        <p:nvSpPr>
          <p:cNvPr id="15" name="TextShape 10">
            <a:extLst>
              <a:ext uri="{FF2B5EF4-FFF2-40B4-BE49-F238E27FC236}">
                <a16:creationId xmlns:a16="http://schemas.microsoft.com/office/drawing/2014/main" id="{442CBC57-8E61-3640-8B9F-26E57B57F504}"/>
              </a:ext>
            </a:extLst>
          </p:cNvPr>
          <p:cNvSpPr txBox="1"/>
          <p:nvPr/>
        </p:nvSpPr>
        <p:spPr>
          <a:xfrm>
            <a:off x="271602" y="1595011"/>
            <a:ext cx="3290760" cy="316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Outer active radius R = 195.2 mm</a:t>
            </a:r>
          </a:p>
        </p:txBody>
      </p:sp>
      <p:sp>
        <p:nvSpPr>
          <p:cNvPr id="16" name="TextShape 12">
            <a:extLst>
              <a:ext uri="{FF2B5EF4-FFF2-40B4-BE49-F238E27FC236}">
                <a16:creationId xmlns:a16="http://schemas.microsoft.com/office/drawing/2014/main" id="{85142488-C0C7-AE47-A777-25EC73ECB197}"/>
              </a:ext>
            </a:extLst>
          </p:cNvPr>
          <p:cNvSpPr txBox="1"/>
          <p:nvPr/>
        </p:nvSpPr>
        <p:spPr>
          <a:xfrm>
            <a:off x="321211" y="5385425"/>
            <a:ext cx="3097080" cy="316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Inner active radius R = 80.0 mm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4649" y="2643673"/>
            <a:ext cx="3715808" cy="3423639"/>
          </a:xfrm>
          <a:prstGeom prst="rect">
            <a:avLst/>
          </a:prstGeom>
        </p:spPr>
      </p:pic>
      <p:cxnSp>
        <p:nvCxnSpPr>
          <p:cNvPr id="17" name="Gerade Verbindung mit Pfeil 16"/>
          <p:cNvCxnSpPr>
            <a:stCxn id="6" idx="2"/>
          </p:cNvCxnSpPr>
          <p:nvPr/>
        </p:nvCxnSpPr>
        <p:spPr bwMode="auto">
          <a:xfrm flipV="1">
            <a:off x="6112553" y="5493045"/>
            <a:ext cx="8068" cy="574267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A5EB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feld 18"/>
          <p:cNvSpPr txBox="1"/>
          <p:nvPr/>
        </p:nvSpPr>
        <p:spPr>
          <a:xfrm>
            <a:off x="5475642" y="6067312"/>
            <a:ext cx="1597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/>
              <a:t>Full</a:t>
            </a:r>
            <a:r>
              <a:rPr lang="de-DE" sz="1400" dirty="0" smtClean="0"/>
              <a:t> </a:t>
            </a:r>
            <a:r>
              <a:rPr lang="de-DE" sz="1400" dirty="0" err="1" smtClean="0"/>
              <a:t>depletion</a:t>
            </a:r>
            <a:r>
              <a:rPr lang="de-DE" sz="1400" dirty="0" smtClean="0"/>
              <a:t> at 60-70 V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9605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282634" y="945489"/>
            <a:ext cx="8467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 smtClean="0">
                <a:solidFill>
                  <a:schemeClr val="accent6">
                    <a:lumMod val="50000"/>
                  </a:schemeClr>
                </a:solidFill>
              </a:rPr>
              <a:t>To</a:t>
            </a:r>
            <a:r>
              <a:rPr lang="de-DE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dirty="0" err="1" smtClean="0">
                <a:solidFill>
                  <a:schemeClr val="accent6">
                    <a:lumMod val="50000"/>
                  </a:schemeClr>
                </a:solidFill>
              </a:rPr>
              <a:t>keep</a:t>
            </a:r>
            <a:r>
              <a:rPr lang="de-DE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dirty="0" err="1" smtClean="0">
                <a:solidFill>
                  <a:schemeClr val="accent6">
                    <a:lumMod val="50000"/>
                  </a:schemeClr>
                </a:solidFill>
              </a:rPr>
              <a:t>the</a:t>
            </a:r>
            <a:r>
              <a:rPr lang="de-DE" sz="1800" dirty="0" smtClean="0">
                <a:solidFill>
                  <a:schemeClr val="accent6">
                    <a:lumMod val="50000"/>
                  </a:schemeClr>
                </a:solidFill>
              </a:rPr>
              <a:t> Moliere </a:t>
            </a:r>
            <a:r>
              <a:rPr lang="de-DE" sz="1800" dirty="0" err="1" smtClean="0">
                <a:solidFill>
                  <a:schemeClr val="accent6">
                    <a:lumMod val="50000"/>
                  </a:schemeClr>
                </a:solidFill>
              </a:rPr>
              <a:t>radius</a:t>
            </a:r>
            <a:r>
              <a:rPr lang="de-DE" sz="1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dirty="0" err="1" smtClean="0">
                <a:solidFill>
                  <a:schemeClr val="accent6">
                    <a:lumMod val="50000"/>
                  </a:schemeClr>
                </a:solidFill>
              </a:rPr>
              <a:t>small</a:t>
            </a:r>
            <a:r>
              <a:rPr lang="de-DE" sz="180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en-GB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388665" y="1014605"/>
            <a:ext cx="3603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r>
              <a:rPr lang="de-DE" sz="1800" dirty="0" err="1" smtClean="0"/>
              <a:t>Thin</a:t>
            </a:r>
            <a:r>
              <a:rPr lang="de-DE" sz="1800" dirty="0" smtClean="0"/>
              <a:t> </a:t>
            </a:r>
            <a:r>
              <a:rPr lang="de-DE" sz="1800" dirty="0" err="1" smtClean="0"/>
              <a:t>sensor</a:t>
            </a:r>
            <a:r>
              <a:rPr lang="de-DE" sz="1800" dirty="0" smtClean="0"/>
              <a:t> planes (&lt; 1mm)</a:t>
            </a:r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r>
              <a:rPr lang="de-DE" sz="1800" dirty="0" err="1" smtClean="0"/>
              <a:t>Readout</a:t>
            </a:r>
            <a:r>
              <a:rPr lang="de-DE" sz="1800" dirty="0" smtClean="0"/>
              <a:t> via </a:t>
            </a:r>
            <a:r>
              <a:rPr lang="de-DE" sz="1800" dirty="0" err="1" smtClean="0"/>
              <a:t>copper</a:t>
            </a:r>
            <a:r>
              <a:rPr lang="de-DE" sz="1800" dirty="0" smtClean="0"/>
              <a:t> </a:t>
            </a:r>
            <a:r>
              <a:rPr lang="de-DE" sz="1800" dirty="0" err="1" smtClean="0"/>
              <a:t>traces</a:t>
            </a:r>
            <a:r>
              <a:rPr lang="de-DE" sz="1800" dirty="0" smtClean="0"/>
              <a:t> on flexible </a:t>
            </a:r>
            <a:r>
              <a:rPr lang="de-DE" sz="1800" dirty="0" err="1" smtClean="0"/>
              <a:t>Kapton</a:t>
            </a:r>
            <a:r>
              <a:rPr lang="de-DE" sz="1800" dirty="0" smtClean="0"/>
              <a:t> PCB </a:t>
            </a:r>
            <a:endParaRPr lang="en-GB" sz="18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Technology </a:t>
            </a:r>
            <a:r>
              <a:rPr lang="de-DE" sz="2800" kern="0" dirty="0" err="1" smtClean="0"/>
              <a:t>detector</a:t>
            </a:r>
            <a:r>
              <a:rPr lang="de-DE" sz="2800" kern="0" dirty="0" smtClean="0"/>
              <a:t> planes</a:t>
            </a:r>
            <a:endParaRPr lang="de-DE" sz="2800" kern="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63" y="2284050"/>
            <a:ext cx="7604213" cy="421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16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Technology </a:t>
            </a:r>
            <a:r>
              <a:rPr lang="de-DE" sz="2800" kern="0" dirty="0" err="1" smtClean="0"/>
              <a:t>detector</a:t>
            </a:r>
            <a:r>
              <a:rPr lang="de-DE" sz="2800" kern="0" dirty="0" smtClean="0"/>
              <a:t> planes</a:t>
            </a:r>
            <a:endParaRPr lang="de-DE" sz="2800" kern="0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A35B5AB9-3884-5347-BD2A-B746C8DE1CE3}"/>
              </a:ext>
            </a:extLst>
          </p:cNvPr>
          <p:cNvPicPr/>
          <p:nvPr/>
        </p:nvPicPr>
        <p:blipFill>
          <a:blip r:embed="rId3"/>
          <a:stretch/>
        </p:blipFill>
        <p:spPr>
          <a:xfrm rot="5400000">
            <a:off x="4764729" y="2176008"/>
            <a:ext cx="5487840" cy="3080520"/>
          </a:xfrm>
          <a:prstGeom prst="rect">
            <a:avLst/>
          </a:prstGeom>
          <a:ln>
            <a:noFill/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567" y="3910373"/>
            <a:ext cx="4161491" cy="254981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774551" y="1091901"/>
            <a:ext cx="4308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Connecting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r>
              <a:rPr lang="de-DE" dirty="0" smtClean="0"/>
              <a:t> pads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copper</a:t>
            </a:r>
            <a:r>
              <a:rPr lang="de-DE" dirty="0" smtClean="0"/>
              <a:t> </a:t>
            </a:r>
            <a:r>
              <a:rPr lang="de-DE" dirty="0" err="1" smtClean="0"/>
              <a:t>traces</a:t>
            </a:r>
            <a:r>
              <a:rPr lang="de-DE" dirty="0" smtClean="0"/>
              <a:t> on </a:t>
            </a:r>
            <a:r>
              <a:rPr lang="de-DE" dirty="0" err="1" smtClean="0"/>
              <a:t>Kapton</a:t>
            </a:r>
            <a:r>
              <a:rPr lang="de-DE" dirty="0" smtClean="0"/>
              <a:t> fan-out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4076155" y="4023360"/>
            <a:ext cx="172622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Keep </a:t>
            </a:r>
            <a:r>
              <a:rPr lang="de-DE" dirty="0" err="1" smtClean="0"/>
              <a:t>bond</a:t>
            </a:r>
            <a:r>
              <a:rPr lang="de-DE" dirty="0" smtClean="0"/>
              <a:t> </a:t>
            </a:r>
            <a:r>
              <a:rPr lang="de-DE" dirty="0" err="1" smtClean="0"/>
              <a:t>loops</a:t>
            </a:r>
            <a:r>
              <a:rPr lang="de-DE" dirty="0" smtClean="0"/>
              <a:t> </a:t>
            </a:r>
            <a:r>
              <a:rPr lang="de-DE" dirty="0" err="1" smtClean="0"/>
              <a:t>below</a:t>
            </a:r>
            <a:r>
              <a:rPr lang="de-DE" dirty="0" smtClean="0"/>
              <a:t> 100 </a:t>
            </a:r>
            <a:r>
              <a:rPr lang="de-DE" sz="1800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</a:t>
            </a:r>
            <a:endParaRPr lang="en-GB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678566" y="1898851"/>
            <a:ext cx="4503512" cy="1843939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 flipH="1">
            <a:off x="1484546" y="2084790"/>
            <a:ext cx="839998" cy="236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96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Technology </a:t>
            </a:r>
            <a:r>
              <a:rPr lang="de-DE" sz="2800" kern="0" dirty="0" err="1" smtClean="0"/>
              <a:t>detector</a:t>
            </a:r>
            <a:r>
              <a:rPr lang="de-DE" sz="2800" kern="0" dirty="0" smtClean="0"/>
              <a:t> planes</a:t>
            </a:r>
            <a:endParaRPr lang="de-DE" sz="2800" kern="0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A35B5AB9-3884-5347-BD2A-B746C8DE1CE3}"/>
              </a:ext>
            </a:extLst>
          </p:cNvPr>
          <p:cNvPicPr/>
          <p:nvPr/>
        </p:nvPicPr>
        <p:blipFill>
          <a:blip r:embed="rId3"/>
          <a:stretch/>
        </p:blipFill>
        <p:spPr>
          <a:xfrm rot="5400000">
            <a:off x="4764729" y="2176008"/>
            <a:ext cx="5487840" cy="3080520"/>
          </a:xfrm>
          <a:prstGeom prst="rect">
            <a:avLst/>
          </a:prstGeom>
          <a:ln>
            <a:noFill/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567" y="3910373"/>
            <a:ext cx="4161491" cy="254981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774551" y="1091901"/>
            <a:ext cx="43084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Connecting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r>
              <a:rPr lang="de-DE" dirty="0" smtClean="0"/>
              <a:t> pads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copper</a:t>
            </a:r>
            <a:r>
              <a:rPr lang="de-DE" dirty="0" smtClean="0"/>
              <a:t> </a:t>
            </a:r>
            <a:r>
              <a:rPr lang="de-DE" dirty="0" err="1" smtClean="0"/>
              <a:t>traces</a:t>
            </a:r>
            <a:r>
              <a:rPr lang="de-DE" dirty="0" smtClean="0"/>
              <a:t> on </a:t>
            </a:r>
            <a:r>
              <a:rPr lang="de-DE" dirty="0" err="1" smtClean="0"/>
              <a:t>Kapton</a:t>
            </a:r>
            <a:r>
              <a:rPr lang="de-DE" dirty="0" smtClean="0"/>
              <a:t> fan-out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4076155" y="4023360"/>
            <a:ext cx="172622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Keep </a:t>
            </a:r>
            <a:r>
              <a:rPr lang="de-DE" dirty="0" err="1" smtClean="0"/>
              <a:t>bond</a:t>
            </a:r>
            <a:r>
              <a:rPr lang="de-DE" dirty="0" smtClean="0"/>
              <a:t> </a:t>
            </a:r>
            <a:r>
              <a:rPr lang="de-DE" dirty="0" err="1" smtClean="0"/>
              <a:t>loops</a:t>
            </a:r>
            <a:r>
              <a:rPr lang="de-DE" dirty="0" smtClean="0"/>
              <a:t> </a:t>
            </a:r>
            <a:r>
              <a:rPr lang="de-DE" dirty="0" err="1" smtClean="0"/>
              <a:t>below</a:t>
            </a:r>
            <a:r>
              <a:rPr lang="de-DE" dirty="0" smtClean="0"/>
              <a:t> 100 </a:t>
            </a:r>
            <a:r>
              <a:rPr lang="de-DE" sz="1800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</a:t>
            </a:r>
            <a:endParaRPr lang="en-GB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678567" y="1898853"/>
            <a:ext cx="4503512" cy="1789342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 flipH="1">
            <a:off x="1484546" y="2084790"/>
            <a:ext cx="839998" cy="236681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V="1">
            <a:off x="774551" y="2848195"/>
            <a:ext cx="3099710" cy="913887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1587558" y="1106528"/>
            <a:ext cx="850384" cy="258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5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0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Technology W-Plates</a:t>
            </a:r>
            <a:endParaRPr lang="de-DE" sz="2800" kern="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887" y="939790"/>
            <a:ext cx="2937006" cy="261908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2839" y="3483909"/>
            <a:ext cx="6983730" cy="275414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85384" y="1070387"/>
            <a:ext cx="438245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W-</a:t>
            </a:r>
            <a:r>
              <a:rPr lang="de-DE" dirty="0" err="1" smtClean="0"/>
              <a:t>plates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high </a:t>
            </a:r>
            <a:r>
              <a:rPr lang="de-DE" dirty="0" err="1" smtClean="0"/>
              <a:t>planarity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Max. </a:t>
            </a:r>
            <a:r>
              <a:rPr lang="de-DE" dirty="0" err="1" smtClean="0"/>
              <a:t>deviation</a:t>
            </a:r>
            <a:r>
              <a:rPr lang="de-DE" dirty="0" smtClean="0"/>
              <a:t>  </a:t>
            </a:r>
            <a:r>
              <a:rPr lang="de-DE" i="1" dirty="0" smtClean="0"/>
              <a:t>O</a:t>
            </a:r>
            <a:r>
              <a:rPr lang="de-DE" dirty="0" smtClean="0"/>
              <a:t>(10</a:t>
            </a:r>
            <a:r>
              <a:rPr lang="de-DE" sz="1800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m)</a:t>
            </a:r>
          </a:p>
          <a:p>
            <a:endParaRPr lang="de-DE" dirty="0"/>
          </a:p>
          <a:p>
            <a:r>
              <a:rPr lang="de-DE" dirty="0" err="1" smtClean="0"/>
              <a:t>Alloy</a:t>
            </a:r>
            <a:r>
              <a:rPr lang="de-DE" dirty="0" smtClean="0"/>
              <a:t>: W (92.5%) </a:t>
            </a:r>
            <a:r>
              <a:rPr lang="de-DE" dirty="0" err="1" smtClean="0"/>
              <a:t>Ni</a:t>
            </a:r>
            <a:r>
              <a:rPr lang="de-DE" dirty="0" smtClean="0"/>
              <a:t> (5.25%), </a:t>
            </a:r>
            <a:r>
              <a:rPr lang="de-DE" dirty="0" err="1" smtClean="0"/>
              <a:t>Cu</a:t>
            </a:r>
            <a:r>
              <a:rPr lang="de-DE" dirty="0" smtClean="0"/>
              <a:t> (2.25%)</a:t>
            </a:r>
          </a:p>
          <a:p>
            <a:endParaRPr lang="de-DE" dirty="0"/>
          </a:p>
          <a:p>
            <a:r>
              <a:rPr lang="de-DE" dirty="0" err="1" smtClean="0"/>
              <a:t>Density</a:t>
            </a:r>
            <a:r>
              <a:rPr lang="de-DE" dirty="0" smtClean="0"/>
              <a:t>: 18 gcm</a:t>
            </a:r>
            <a:r>
              <a:rPr lang="de-DE" baseline="30000" dirty="0" smtClean="0"/>
              <a:t>-3</a:t>
            </a:r>
            <a:r>
              <a:rPr lang="de-DE" dirty="0" smtClean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072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1" y="897622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537557" y="4912872"/>
            <a:ext cx="8467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Signal </a:t>
            </a:r>
            <a:r>
              <a:rPr lang="de-DE" sz="1800" dirty="0" err="1" smtClean="0"/>
              <a:t>processing</a:t>
            </a:r>
            <a:r>
              <a:rPr lang="de-DE" sz="1800" dirty="0" smtClean="0"/>
              <a:t> </a:t>
            </a:r>
            <a:r>
              <a:rPr lang="de-DE" sz="1800" dirty="0" err="1" smtClean="0"/>
              <a:t>using</a:t>
            </a:r>
            <a:r>
              <a:rPr lang="de-DE" sz="1800" dirty="0" smtClean="0"/>
              <a:t> FPGA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700326" y="1053033"/>
            <a:ext cx="330426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r>
              <a:rPr lang="de-DE" sz="1800" dirty="0" smtClean="0"/>
              <a:t>Variable </a:t>
            </a:r>
            <a:r>
              <a:rPr lang="de-DE" sz="1800" dirty="0" err="1" smtClean="0"/>
              <a:t>gain</a:t>
            </a:r>
            <a:r>
              <a:rPr lang="de-DE" sz="1800" dirty="0" smtClean="0"/>
              <a:t> (</a:t>
            </a:r>
            <a:r>
              <a:rPr lang="de-DE" sz="1800" dirty="0" err="1" smtClean="0"/>
              <a:t>MiP</a:t>
            </a:r>
            <a:r>
              <a:rPr lang="de-DE" sz="1800" dirty="0" smtClean="0"/>
              <a:t> sensitive)</a:t>
            </a:r>
          </a:p>
          <a:p>
            <a:pPr>
              <a:buSzPct val="156000"/>
            </a:pPr>
            <a:endParaRPr lang="de-DE" sz="1800" dirty="0"/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r>
              <a:rPr lang="de-DE" sz="1800" dirty="0" smtClean="0"/>
              <a:t>10-bit SAR</a:t>
            </a:r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r>
              <a:rPr lang="de-DE" sz="1800" dirty="0" err="1" smtClean="0"/>
              <a:t>Peaking</a:t>
            </a:r>
            <a:r>
              <a:rPr lang="de-DE" sz="1800" dirty="0" smtClean="0"/>
              <a:t> time 55 </a:t>
            </a:r>
            <a:r>
              <a:rPr lang="de-DE" sz="1800" dirty="0" err="1" smtClean="0"/>
              <a:t>ns</a:t>
            </a:r>
            <a:endParaRPr lang="de-DE" sz="1800" dirty="0" smtClean="0"/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56000"/>
              <a:buFont typeface="Arial" panose="020B0604020202020204" pitchFamily="34" charset="0"/>
              <a:buChar char="•"/>
            </a:pPr>
            <a:r>
              <a:rPr lang="de-DE" sz="1800" dirty="0" smtClean="0"/>
              <a:t>Power </a:t>
            </a:r>
            <a:r>
              <a:rPr lang="de-DE" sz="1800" dirty="0" err="1" smtClean="0"/>
              <a:t>dissipation</a:t>
            </a:r>
            <a:r>
              <a:rPr lang="de-DE" sz="1800" dirty="0" smtClean="0"/>
              <a:t> 2 mW per </a:t>
            </a:r>
            <a:r>
              <a:rPr lang="de-DE" sz="1800" dirty="0" err="1" smtClean="0"/>
              <a:t>channel</a:t>
            </a:r>
            <a:r>
              <a:rPr lang="de-DE" sz="1800" dirty="0" smtClean="0"/>
              <a:t>, power </a:t>
            </a:r>
            <a:r>
              <a:rPr lang="de-DE" sz="1800" dirty="0" err="1" smtClean="0"/>
              <a:t>pulsing</a:t>
            </a:r>
            <a:r>
              <a:rPr lang="de-DE" sz="1800" dirty="0" smtClean="0"/>
              <a:t> </a:t>
            </a:r>
            <a:r>
              <a:rPr lang="de-DE" sz="1800" dirty="0" err="1" smtClean="0"/>
              <a:t>foreseen</a:t>
            </a:r>
            <a:endParaRPr lang="en-GB" sz="18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FE </a:t>
            </a:r>
            <a:r>
              <a:rPr lang="de-DE" sz="2800" kern="0" dirty="0" err="1" smtClean="0"/>
              <a:t>electronics</a:t>
            </a:r>
            <a:endParaRPr lang="de-DE" sz="2800" kern="0" dirty="0"/>
          </a:p>
        </p:txBody>
      </p:sp>
      <p:pic>
        <p:nvPicPr>
          <p:cNvPr id="7" name="Picture 2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4265" y="23111967"/>
            <a:ext cx="8866906" cy="4569222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00930" y="1055326"/>
            <a:ext cx="8467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 smtClean="0"/>
              <a:t>Dedicated</a:t>
            </a:r>
            <a:r>
              <a:rPr lang="de-DE" sz="1800" dirty="0" smtClean="0"/>
              <a:t> FE </a:t>
            </a:r>
            <a:r>
              <a:rPr lang="de-DE" sz="1800" dirty="0" err="1" smtClean="0"/>
              <a:t>electronics</a:t>
            </a:r>
            <a:r>
              <a:rPr lang="de-DE" sz="1800" dirty="0" smtClean="0"/>
              <a:t> in 130 </a:t>
            </a:r>
            <a:r>
              <a:rPr lang="de-DE" sz="1800" dirty="0" err="1" smtClean="0"/>
              <a:t>nm</a:t>
            </a:r>
            <a:r>
              <a:rPr lang="de-DE" sz="1800" dirty="0" smtClean="0"/>
              <a:t> TSMC  </a:t>
            </a:r>
            <a:endParaRPr lang="en-GB" sz="18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66" y="1613063"/>
            <a:ext cx="4954497" cy="2975410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537557" y="5710613"/>
            <a:ext cx="18133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JINST</a:t>
            </a:r>
            <a:r>
              <a:rPr lang="en-GB" dirty="0"/>
              <a:t> </a:t>
            </a:r>
            <a:r>
              <a:rPr lang="en-GB" b="1" dirty="0"/>
              <a:t>10</a:t>
            </a:r>
            <a:r>
              <a:rPr lang="en-GB" dirty="0"/>
              <a:t> C01018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428" y="4077554"/>
            <a:ext cx="2857657" cy="242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82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-95091" y="911861"/>
            <a:ext cx="9144000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Prototype</a:t>
            </a:r>
            <a:endParaRPr lang="de-DE" sz="2800" kern="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58" y="1192722"/>
            <a:ext cx="3183243" cy="3373899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15164" y="911861"/>
            <a:ext cx="1883695" cy="33855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err="1" smtClean="0"/>
              <a:t>LumiCal</a:t>
            </a:r>
            <a:r>
              <a:rPr lang="de-DE" dirty="0" smtClean="0"/>
              <a:t> prototype</a:t>
            </a:r>
            <a:endParaRPr lang="en-GB" dirty="0"/>
          </a:p>
        </p:txBody>
      </p:sp>
      <p:sp>
        <p:nvSpPr>
          <p:cNvPr id="13" name="Textfeld 12"/>
          <p:cNvSpPr txBox="1"/>
          <p:nvPr/>
        </p:nvSpPr>
        <p:spPr>
          <a:xfrm>
            <a:off x="3609358" y="1301723"/>
            <a:ext cx="48946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smtClean="0"/>
              <a:t>20 </a:t>
            </a:r>
            <a:r>
              <a:rPr lang="de-DE" sz="1800" dirty="0" err="1" smtClean="0"/>
              <a:t>sensor</a:t>
            </a:r>
            <a:r>
              <a:rPr lang="de-DE" sz="1800" dirty="0" smtClean="0"/>
              <a:t>/</a:t>
            </a:r>
            <a:r>
              <a:rPr lang="de-DE" sz="1800" dirty="0" err="1" smtClean="0"/>
              <a:t>absorber</a:t>
            </a:r>
            <a:r>
              <a:rPr lang="de-DE" sz="1800" dirty="0" smtClean="0"/>
              <a:t> planes </a:t>
            </a:r>
            <a:r>
              <a:rPr lang="de-DE" sz="1800" dirty="0" err="1" smtClean="0"/>
              <a:t>available</a:t>
            </a:r>
            <a:endParaRPr lang="de-DE" sz="1800" dirty="0" smtClean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err="1" smtClean="0"/>
              <a:t>Partly</a:t>
            </a:r>
            <a:r>
              <a:rPr lang="de-DE" sz="1800" dirty="0" smtClean="0"/>
              <a:t> </a:t>
            </a:r>
            <a:r>
              <a:rPr lang="de-DE" sz="1800" dirty="0" err="1" smtClean="0"/>
              <a:t>instrumented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FLAME ASICs</a:t>
            </a:r>
          </a:p>
          <a:p>
            <a:pPr>
              <a:buSzPct val="165000"/>
            </a:pPr>
            <a:r>
              <a:rPr lang="de-DE" sz="1800" dirty="0" smtClean="0"/>
              <a:t>    (</a:t>
            </a:r>
            <a:r>
              <a:rPr lang="de-DE" sz="1800" dirty="0" err="1" smtClean="0"/>
              <a:t>remaining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APV25)</a:t>
            </a:r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smtClean="0"/>
              <a:t>TLU </a:t>
            </a:r>
            <a:r>
              <a:rPr lang="de-DE" sz="1800" dirty="0" err="1" smtClean="0"/>
              <a:t>trigger</a:t>
            </a:r>
            <a:r>
              <a:rPr lang="de-DE" sz="1800" dirty="0" smtClean="0"/>
              <a:t> box, EUDAQ (SRS </a:t>
            </a:r>
            <a:r>
              <a:rPr lang="de-DE" sz="1800" dirty="0" err="1" smtClean="0"/>
              <a:t>from</a:t>
            </a:r>
            <a:r>
              <a:rPr lang="de-DE" sz="1800" dirty="0" smtClean="0"/>
              <a:t> RD51)</a:t>
            </a:r>
            <a:endParaRPr lang="en-GB" sz="1800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58" y="4597242"/>
            <a:ext cx="5706921" cy="162811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904" y="3581306"/>
            <a:ext cx="3276096" cy="259864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13058" y="4517268"/>
            <a:ext cx="2307505" cy="33855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Test-beam </a:t>
            </a:r>
            <a:r>
              <a:rPr lang="de-DE" dirty="0" err="1" smtClean="0"/>
              <a:t>scheme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4276165" y="3694744"/>
            <a:ext cx="1699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deposited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calorimeter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93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10230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Test-beam </a:t>
            </a:r>
            <a:r>
              <a:rPr lang="de-DE" sz="2800" kern="0" dirty="0" err="1" smtClean="0"/>
              <a:t>results</a:t>
            </a:r>
            <a:endParaRPr lang="de-DE" sz="2800" kern="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7238"/>
            <a:ext cx="3548924" cy="2589401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529349" y="3541720"/>
            <a:ext cx="361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Shower</a:t>
            </a:r>
            <a:r>
              <a:rPr lang="de-DE" dirty="0" smtClean="0"/>
              <a:t> </a:t>
            </a:r>
            <a:r>
              <a:rPr lang="de-DE" dirty="0" err="1" smtClean="0"/>
              <a:t>position</a:t>
            </a:r>
            <a:r>
              <a:rPr lang="de-DE" dirty="0" smtClean="0"/>
              <a:t> </a:t>
            </a:r>
            <a:r>
              <a:rPr lang="de-DE" dirty="0" err="1" smtClean="0"/>
              <a:t>resolution</a:t>
            </a:r>
            <a:r>
              <a:rPr lang="de-DE" dirty="0" smtClean="0"/>
              <a:t> 440 </a:t>
            </a:r>
            <a:r>
              <a:rPr lang="de-DE" sz="1800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</a:t>
            </a:r>
            <a:endParaRPr lang="en-GB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6476" y="937237"/>
            <a:ext cx="3442446" cy="2604483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33082" y="5768510"/>
            <a:ext cx="8625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Transverse </a:t>
            </a:r>
            <a:r>
              <a:rPr lang="de-DE" dirty="0" err="1" smtClean="0"/>
              <a:t>shower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, </a:t>
            </a:r>
            <a:r>
              <a:rPr lang="de-DE" dirty="0" err="1" smtClean="0"/>
              <a:t>data</a:t>
            </a:r>
            <a:r>
              <a:rPr lang="de-DE" dirty="0" smtClean="0"/>
              <a:t>/MC </a:t>
            </a:r>
            <a:r>
              <a:rPr lang="de-DE" dirty="0" err="1" smtClean="0"/>
              <a:t>comparison</a:t>
            </a:r>
            <a:r>
              <a:rPr lang="de-DE" dirty="0" smtClean="0"/>
              <a:t> (a) </a:t>
            </a:r>
            <a:r>
              <a:rPr lang="de-DE" dirty="0" err="1" smtClean="0"/>
              <a:t>shower</a:t>
            </a:r>
            <a:r>
              <a:rPr lang="de-DE" dirty="0" smtClean="0"/>
              <a:t> </a:t>
            </a:r>
            <a:r>
              <a:rPr lang="de-DE" dirty="0" err="1" smtClean="0"/>
              <a:t>core</a:t>
            </a:r>
            <a:r>
              <a:rPr lang="de-DE" dirty="0" smtClean="0"/>
              <a:t>, (b) 2 pads </a:t>
            </a:r>
            <a:r>
              <a:rPr lang="de-DE" dirty="0" err="1" smtClean="0"/>
              <a:t>away</a:t>
            </a:r>
            <a:r>
              <a:rPr lang="de-DE" dirty="0" smtClean="0"/>
              <a:t>, (c) 5 pads </a:t>
            </a:r>
            <a:r>
              <a:rPr lang="de-DE" dirty="0" err="1" smtClean="0"/>
              <a:t>away</a:t>
            </a:r>
            <a:r>
              <a:rPr lang="de-DE" dirty="0" smtClean="0"/>
              <a:t>, 7 X</a:t>
            </a:r>
            <a:r>
              <a:rPr lang="de-DE" baseline="-25000" dirty="0" smtClean="0"/>
              <a:t>0</a:t>
            </a:r>
            <a:r>
              <a:rPr lang="de-DE" dirty="0" smtClean="0"/>
              <a:t> </a:t>
            </a:r>
            <a:r>
              <a:rPr lang="de-DE" dirty="0" err="1" smtClean="0"/>
              <a:t>down</a:t>
            </a:r>
            <a:r>
              <a:rPr lang="de-DE" dirty="0" err="1" smtClean="0"/>
              <a:t>stream</a:t>
            </a:r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8910" y="4169729"/>
            <a:ext cx="6123721" cy="1660915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310179" y="3460476"/>
            <a:ext cx="3614651" cy="58477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Longitudinal </a:t>
            </a:r>
            <a:r>
              <a:rPr lang="de-DE" dirty="0" err="1" smtClean="0"/>
              <a:t>shower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, </a:t>
            </a:r>
            <a:r>
              <a:rPr lang="de-DE" dirty="0" err="1" smtClean="0"/>
              <a:t>data</a:t>
            </a:r>
            <a:r>
              <a:rPr lang="de-DE" dirty="0" smtClean="0"/>
              <a:t>/MC </a:t>
            </a:r>
            <a:r>
              <a:rPr lang="de-DE" dirty="0" err="1" smtClean="0"/>
              <a:t>comparison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96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788148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Moliere </a:t>
            </a:r>
            <a:r>
              <a:rPr lang="de-DE" sz="2800" kern="0" dirty="0" err="1" smtClean="0"/>
              <a:t>radius</a:t>
            </a:r>
            <a:endParaRPr lang="de-DE" sz="2800" kern="0" dirty="0"/>
          </a:p>
        </p:txBody>
      </p:sp>
      <p:sp>
        <p:nvSpPr>
          <p:cNvPr id="10" name="Textfeld 9"/>
          <p:cNvSpPr txBox="1"/>
          <p:nvPr/>
        </p:nvSpPr>
        <p:spPr>
          <a:xfrm>
            <a:off x="4200537" y="1196788"/>
            <a:ext cx="4848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55000"/>
              <a:buFont typeface="Arial" panose="020B0604020202020204" pitchFamily="34" charset="0"/>
              <a:buChar char="•"/>
            </a:pPr>
            <a:r>
              <a:rPr lang="de-DE" sz="1800" dirty="0" err="1" smtClean="0"/>
              <a:t>Effective</a:t>
            </a:r>
            <a:r>
              <a:rPr lang="de-DE" sz="1800" dirty="0" smtClean="0"/>
              <a:t> Moliere </a:t>
            </a:r>
            <a:r>
              <a:rPr lang="de-DE" sz="1800" dirty="0" err="1" smtClean="0"/>
              <a:t>radius</a:t>
            </a:r>
            <a:r>
              <a:rPr lang="de-DE" sz="1800" dirty="0" smtClean="0"/>
              <a:t>: ~ 8 mm (5GeV)</a:t>
            </a:r>
          </a:p>
          <a:p>
            <a:pPr marL="285750" indent="-285750">
              <a:buSzPct val="155000"/>
              <a:buFont typeface="Arial" panose="020B0604020202020204" pitchFamily="34" charset="0"/>
              <a:buChar char="•"/>
            </a:pPr>
            <a:endParaRPr lang="de-DE" sz="1800" dirty="0" smtClean="0"/>
          </a:p>
          <a:p>
            <a:pPr marL="285750" indent="-285750">
              <a:buSzPct val="155000"/>
              <a:buFont typeface="Arial" panose="020B0604020202020204" pitchFamily="34" charset="0"/>
              <a:buChar char="•"/>
            </a:pPr>
            <a:r>
              <a:rPr lang="de-DE" sz="1800" dirty="0" err="1" smtClean="0">
                <a:solidFill>
                  <a:srgbClr val="0070C0"/>
                </a:solidFill>
              </a:rPr>
              <a:t>approaching</a:t>
            </a:r>
            <a:r>
              <a:rPr lang="de-DE" sz="1800" dirty="0" smtClean="0">
                <a:solidFill>
                  <a:srgbClr val="0070C0"/>
                </a:solidFill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</a:rPr>
              <a:t>the</a:t>
            </a:r>
            <a:r>
              <a:rPr lang="de-DE" sz="1800" dirty="0" smtClean="0">
                <a:solidFill>
                  <a:srgbClr val="0070C0"/>
                </a:solidFill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</a:rPr>
              <a:t>technological</a:t>
            </a:r>
            <a:r>
              <a:rPr lang="de-DE" sz="1800" dirty="0" smtClean="0">
                <a:solidFill>
                  <a:srgbClr val="0070C0"/>
                </a:solidFill>
              </a:rPr>
              <a:t> </a:t>
            </a:r>
            <a:r>
              <a:rPr lang="de-DE" sz="1800" dirty="0" err="1" smtClean="0">
                <a:solidFill>
                  <a:srgbClr val="0070C0"/>
                </a:solidFill>
              </a:rPr>
              <a:t>limit</a:t>
            </a:r>
            <a:endParaRPr lang="de-DE" sz="1800" dirty="0" smtClean="0"/>
          </a:p>
          <a:p>
            <a:pPr>
              <a:buSzPct val="155000"/>
            </a:pPr>
            <a:endParaRPr lang="de-DE" sz="1800" dirty="0"/>
          </a:p>
        </p:txBody>
      </p:sp>
      <p:sp>
        <p:nvSpPr>
          <p:cNvPr id="11" name="Rechteck 10"/>
          <p:cNvSpPr/>
          <p:nvPr/>
        </p:nvSpPr>
        <p:spPr>
          <a:xfrm>
            <a:off x="4416667" y="5966922"/>
            <a:ext cx="42406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Published in: </a:t>
            </a:r>
            <a:r>
              <a:rPr lang="en-GB" i="1" dirty="0" err="1"/>
              <a:t>Eur.Phys.J.C</a:t>
            </a:r>
            <a:r>
              <a:rPr lang="en-GB" dirty="0"/>
              <a:t> 79 (2019) 7, 579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0" y="1076226"/>
            <a:ext cx="3831404" cy="3622101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376" y="2150335"/>
            <a:ext cx="4441360" cy="3201594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645459" y="4932381"/>
            <a:ext cx="2737821" cy="839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281316" y="4986405"/>
            <a:ext cx="3191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Projection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deposition</a:t>
            </a:r>
            <a:r>
              <a:rPr lang="de-DE" dirty="0" smtClean="0"/>
              <a:t> </a:t>
            </a:r>
            <a:r>
              <a:rPr lang="de-DE" dirty="0" smtClean="0"/>
              <a:t>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transverse</a:t>
            </a:r>
            <a:r>
              <a:rPr lang="de-DE" dirty="0" smtClean="0"/>
              <a:t> plane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4118631" y="5186703"/>
            <a:ext cx="4675272" cy="58477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dependence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R</a:t>
            </a:r>
            <a:r>
              <a:rPr lang="de-DE" baseline="-25000" dirty="0" smtClean="0"/>
              <a:t>M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limited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instrumented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r>
              <a:rPr lang="de-DE" dirty="0" smtClean="0"/>
              <a:t> planes (6)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882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err="1" smtClean="0"/>
              <a:t>new</a:t>
            </a:r>
            <a:r>
              <a:rPr lang="de-DE" sz="2800" dirty="0" smtClean="0"/>
              <a:t> </a:t>
            </a:r>
            <a:r>
              <a:rPr lang="de-DE" sz="2800" dirty="0" err="1" smtClean="0"/>
              <a:t>technology</a:t>
            </a:r>
            <a:r>
              <a:rPr lang="de-DE" sz="2800" dirty="0" smtClean="0"/>
              <a:t> </a:t>
            </a:r>
            <a:r>
              <a:rPr lang="de-DE" sz="2800" dirty="0" err="1" smtClean="0"/>
              <a:t>GaAs</a:t>
            </a:r>
            <a:r>
              <a:rPr lang="de-DE" sz="2800" dirty="0" smtClean="0"/>
              <a:t> </a:t>
            </a:r>
            <a:r>
              <a:rPr lang="de-DE" sz="2800" dirty="0" err="1" smtClean="0"/>
              <a:t>sensors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1" y="900113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3" name="Textfeld 2"/>
          <p:cNvSpPr txBox="1"/>
          <p:nvPr/>
        </p:nvSpPr>
        <p:spPr>
          <a:xfrm>
            <a:off x="151001" y="975447"/>
            <a:ext cx="38951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rgbClr val="0070C0"/>
                </a:solidFill>
              </a:rPr>
              <a:t>New </a:t>
            </a:r>
            <a:r>
              <a:rPr lang="de-DE" sz="2000" dirty="0" err="1" smtClean="0">
                <a:solidFill>
                  <a:srgbClr val="0070C0"/>
                </a:solidFill>
              </a:rPr>
              <a:t>technology</a:t>
            </a:r>
            <a:r>
              <a:rPr lang="de-DE" sz="20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de-DE" sz="2000" dirty="0" err="1" smtClean="0">
                <a:solidFill>
                  <a:srgbClr val="0070C0"/>
                </a:solidFill>
              </a:rPr>
              <a:t>Sensors</a:t>
            </a:r>
            <a:r>
              <a:rPr lang="de-DE" sz="2000" dirty="0" smtClean="0">
                <a:solidFill>
                  <a:srgbClr val="0070C0"/>
                </a:solidFill>
              </a:rPr>
              <a:t>, </a:t>
            </a:r>
            <a:r>
              <a:rPr lang="de-DE" sz="2000" dirty="0" err="1" smtClean="0">
                <a:solidFill>
                  <a:srgbClr val="0070C0"/>
                </a:solidFill>
              </a:rPr>
              <a:t>with</a:t>
            </a:r>
            <a:r>
              <a:rPr lang="de-DE" sz="2000" dirty="0" smtClean="0">
                <a:solidFill>
                  <a:srgbClr val="0070C0"/>
                </a:solidFill>
              </a:rPr>
              <a:t> </a:t>
            </a:r>
            <a:r>
              <a:rPr lang="de-DE" sz="2000" dirty="0" err="1" smtClean="0">
                <a:solidFill>
                  <a:srgbClr val="0070C0"/>
                </a:solidFill>
              </a:rPr>
              <a:t>signal</a:t>
            </a:r>
            <a:r>
              <a:rPr lang="de-DE" sz="2000" dirty="0" smtClean="0">
                <a:solidFill>
                  <a:srgbClr val="0070C0"/>
                </a:solidFill>
              </a:rPr>
              <a:t> </a:t>
            </a:r>
            <a:r>
              <a:rPr lang="de-DE" sz="2000" dirty="0" err="1" smtClean="0">
                <a:solidFill>
                  <a:srgbClr val="0070C0"/>
                </a:solidFill>
              </a:rPr>
              <a:t>routing</a:t>
            </a:r>
            <a:r>
              <a:rPr lang="de-DE" sz="2000" dirty="0" smtClean="0">
                <a:solidFill>
                  <a:srgbClr val="0070C0"/>
                </a:solidFill>
              </a:rPr>
              <a:t> </a:t>
            </a:r>
            <a:r>
              <a:rPr lang="de-DE" sz="2000" dirty="0" err="1" smtClean="0">
                <a:solidFill>
                  <a:srgbClr val="0070C0"/>
                </a:solidFill>
              </a:rPr>
              <a:t>integrated</a:t>
            </a:r>
            <a:r>
              <a:rPr lang="de-DE" sz="2000" dirty="0" smtClean="0">
                <a:solidFill>
                  <a:srgbClr val="0070C0"/>
                </a:solidFill>
              </a:rPr>
              <a:t> on </a:t>
            </a:r>
            <a:r>
              <a:rPr lang="de-DE" sz="2000" dirty="0" err="1" smtClean="0">
                <a:solidFill>
                  <a:srgbClr val="0070C0"/>
                </a:solidFill>
              </a:rPr>
              <a:t>the</a:t>
            </a:r>
            <a:r>
              <a:rPr lang="de-DE" sz="20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de-DE" sz="2000" dirty="0" err="1" smtClean="0">
                <a:solidFill>
                  <a:srgbClr val="0070C0"/>
                </a:solidFill>
              </a:rPr>
              <a:t>sensor</a:t>
            </a: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B343D0D9-48BB-9B43-B61F-9A606015D5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99" t="17682" r="12724" b="28554"/>
          <a:stretch/>
        </p:blipFill>
        <p:spPr>
          <a:xfrm>
            <a:off x="4281347" y="902867"/>
            <a:ext cx="4602879" cy="2525970"/>
          </a:xfrm>
          <a:prstGeom prst="rect">
            <a:avLst/>
          </a:prstGeom>
        </p:spPr>
      </p:pic>
      <p:grpSp>
        <p:nvGrpSpPr>
          <p:cNvPr id="12" name="Gruppieren 11"/>
          <p:cNvGrpSpPr/>
          <p:nvPr/>
        </p:nvGrpSpPr>
        <p:grpSpPr>
          <a:xfrm>
            <a:off x="311209" y="1971675"/>
            <a:ext cx="3081197" cy="4108263"/>
            <a:chOff x="5674330" y="977265"/>
            <a:chExt cx="3081197" cy="4108263"/>
          </a:xfrm>
        </p:grpSpPr>
        <p:pic>
          <p:nvPicPr>
            <p:cNvPr id="7" name="Picture 12">
              <a:extLst>
                <a:ext uri="{FF2B5EF4-FFF2-40B4-BE49-F238E27FC236}">
                  <a16:creationId xmlns:a16="http://schemas.microsoft.com/office/drawing/2014/main" id="{593EC16E-6625-3A42-995B-E4687C5BEB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5160797" y="1490798"/>
              <a:ext cx="4108263" cy="3081197"/>
            </a:xfrm>
            <a:prstGeom prst="rect">
              <a:avLst/>
            </a:prstGeom>
          </p:spPr>
        </p:pic>
        <p:cxnSp>
          <p:nvCxnSpPr>
            <p:cNvPr id="8" name="Gerade Verbindung mit Pfeil 7"/>
            <p:cNvCxnSpPr/>
            <p:nvPr/>
          </p:nvCxnSpPr>
          <p:spPr bwMode="auto">
            <a:xfrm flipV="1">
              <a:off x="6877079" y="2562377"/>
              <a:ext cx="672436" cy="28369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Textfeld 9"/>
            <p:cNvSpPr txBox="1"/>
            <p:nvPr/>
          </p:nvSpPr>
          <p:spPr>
            <a:xfrm>
              <a:off x="5749290" y="2668905"/>
              <a:ext cx="11715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Pad </a:t>
              </a:r>
              <a:r>
                <a:rPr lang="de-DE" sz="1200" dirty="0" err="1" smtClean="0"/>
                <a:t>connected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to</a:t>
              </a:r>
              <a:r>
                <a:rPr lang="de-DE" sz="1200" dirty="0" smtClean="0"/>
                <a:t> Al  </a:t>
              </a:r>
              <a:r>
                <a:rPr lang="de-DE" sz="1200" dirty="0" err="1" smtClean="0"/>
                <a:t>readout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trace</a:t>
              </a:r>
              <a:endParaRPr lang="en-GB" sz="1200" dirty="0"/>
            </a:p>
          </p:txBody>
        </p:sp>
      </p:grpSp>
      <p:pic>
        <p:nvPicPr>
          <p:cNvPr id="13" name="Picture 16">
            <a:extLst>
              <a:ext uri="{FF2B5EF4-FFF2-40B4-BE49-F238E27FC236}">
                <a16:creationId xmlns:a16="http://schemas.microsoft.com/office/drawing/2014/main" id="{1F665D8E-9D03-BE47-924A-A5DFA11BC7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621" t="13923" r="19347" b="17233"/>
          <a:stretch/>
        </p:blipFill>
        <p:spPr>
          <a:xfrm rot="5400000">
            <a:off x="5208146" y="3518791"/>
            <a:ext cx="2677494" cy="2558603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3622484" y="4278838"/>
            <a:ext cx="16451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Bond pads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sensor</a:t>
            </a:r>
            <a:r>
              <a:rPr lang="de-DE" dirty="0" smtClean="0"/>
              <a:t> </a:t>
            </a:r>
            <a:r>
              <a:rPr lang="de-DE" dirty="0" err="1" smtClean="0"/>
              <a:t>edge</a:t>
            </a:r>
            <a:r>
              <a:rPr lang="de-DE" dirty="0" smtClean="0"/>
              <a:t>,</a:t>
            </a:r>
          </a:p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connected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FE ASIC</a:t>
            </a:r>
            <a:endParaRPr lang="en-GB" dirty="0"/>
          </a:p>
        </p:txBody>
      </p:sp>
      <p:sp>
        <p:nvSpPr>
          <p:cNvPr id="15" name="Textfeld 14"/>
          <p:cNvSpPr txBox="1"/>
          <p:nvPr/>
        </p:nvSpPr>
        <p:spPr>
          <a:xfrm>
            <a:off x="5009753" y="1097280"/>
            <a:ext cx="2465467" cy="347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</a:rPr>
              <a:t>15 x 10 pads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71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402351" y="41616"/>
            <a:ext cx="8219281" cy="807591"/>
          </a:xfrm>
        </p:spPr>
        <p:txBody>
          <a:bodyPr/>
          <a:lstStyle/>
          <a:p>
            <a:r>
              <a:rPr lang="de-DE" sz="2800" dirty="0" smtClean="0"/>
              <a:t>FCAL R&amp;D </a:t>
            </a:r>
            <a:r>
              <a:rPr lang="de-DE" sz="2800" dirty="0" err="1" smtClean="0"/>
              <a:t>Collaboration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17258"/>
            <a:ext cx="9143999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760433" y="994052"/>
            <a:ext cx="8197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FCAL was </a:t>
            </a:r>
            <a:r>
              <a:rPr lang="de-DE" sz="2400" dirty="0" err="1" smtClean="0"/>
              <a:t>founded</a:t>
            </a:r>
            <a:r>
              <a:rPr lang="de-DE" sz="2400" dirty="0" smtClean="0"/>
              <a:t> in 2002</a:t>
            </a:r>
            <a:endParaRPr lang="en-GB" sz="2400" dirty="0"/>
          </a:p>
        </p:txBody>
      </p:sp>
      <p:sp>
        <p:nvSpPr>
          <p:cNvPr id="11" name="Textfeld 10"/>
          <p:cNvSpPr txBox="1"/>
          <p:nvPr/>
        </p:nvSpPr>
        <p:spPr>
          <a:xfrm>
            <a:off x="760433" y="1785315"/>
            <a:ext cx="728091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65000"/>
            </a:pPr>
            <a:r>
              <a:rPr lang="de-DE" sz="1800" dirty="0" smtClean="0"/>
              <a:t>The </a:t>
            </a:r>
            <a:r>
              <a:rPr lang="de-DE" sz="1800" dirty="0" err="1" smtClean="0"/>
              <a:t>mission</a:t>
            </a:r>
            <a:r>
              <a:rPr lang="de-DE" sz="1800" dirty="0" smtClean="0"/>
              <a:t> was R&amp;D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instrumentation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very</a:t>
            </a:r>
            <a:r>
              <a:rPr lang="de-DE" sz="1800" dirty="0" smtClean="0"/>
              <a:t> </a:t>
            </a:r>
            <a:r>
              <a:rPr lang="de-DE" sz="1800" dirty="0" err="1" smtClean="0"/>
              <a:t>forward</a:t>
            </a:r>
            <a:r>
              <a:rPr lang="de-DE" sz="1800" dirty="0" smtClean="0"/>
              <a:t> </a:t>
            </a:r>
            <a:r>
              <a:rPr lang="de-DE" sz="1800" dirty="0" err="1" smtClean="0"/>
              <a:t>region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detectors</a:t>
            </a:r>
            <a:r>
              <a:rPr lang="de-DE" sz="1800" dirty="0" smtClean="0"/>
              <a:t> at </a:t>
            </a:r>
            <a:r>
              <a:rPr lang="de-DE" sz="1800" dirty="0" err="1" smtClean="0"/>
              <a:t>future</a:t>
            </a:r>
            <a:r>
              <a:rPr lang="de-DE" sz="1800" dirty="0" smtClean="0"/>
              <a:t> </a:t>
            </a:r>
            <a:r>
              <a:rPr lang="de-DE" sz="1800" dirty="0" err="1" smtClean="0"/>
              <a:t>e</a:t>
            </a:r>
            <a:r>
              <a:rPr lang="de-DE" sz="1800" baseline="30000" dirty="0" err="1" smtClean="0"/>
              <a:t>+</a:t>
            </a:r>
            <a:r>
              <a:rPr lang="de-DE" sz="1800" dirty="0" err="1" smtClean="0"/>
              <a:t>e</a:t>
            </a:r>
            <a:r>
              <a:rPr lang="de-DE" sz="1800" baseline="30000" dirty="0" smtClean="0"/>
              <a:t>-</a:t>
            </a:r>
            <a:r>
              <a:rPr lang="de-DE" sz="1800" dirty="0" smtClean="0"/>
              <a:t> </a:t>
            </a:r>
            <a:r>
              <a:rPr lang="de-DE" sz="1800" dirty="0" err="1" smtClean="0"/>
              <a:t>colliders</a:t>
            </a:r>
            <a:r>
              <a:rPr lang="de-DE" sz="1800" dirty="0" smtClean="0"/>
              <a:t>, design, </a:t>
            </a:r>
            <a:r>
              <a:rPr lang="de-DE" sz="1800" dirty="0" err="1" smtClean="0"/>
              <a:t>contruction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test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prototypes</a:t>
            </a:r>
            <a:r>
              <a:rPr lang="de-DE" sz="1800" dirty="0" smtClean="0"/>
              <a:t>.</a:t>
            </a:r>
            <a:endParaRPr lang="de-DE" sz="1800" dirty="0" smtClean="0"/>
          </a:p>
          <a:p>
            <a:pPr>
              <a:buSzPct val="165000"/>
            </a:pPr>
            <a:endParaRPr lang="de-DE" sz="1800" dirty="0"/>
          </a:p>
          <a:p>
            <a:pPr>
              <a:buSzPct val="165000"/>
            </a:pPr>
            <a:r>
              <a:rPr lang="de-DE" sz="1800" dirty="0" smtClean="0"/>
              <a:t>In </a:t>
            </a:r>
            <a:r>
              <a:rPr lang="de-DE" sz="1800" dirty="0" err="1" smtClean="0"/>
              <a:t>its</a:t>
            </a:r>
            <a:r>
              <a:rPr lang="de-DE" sz="1800" dirty="0" smtClean="0"/>
              <a:t> </a:t>
            </a:r>
            <a:r>
              <a:rPr lang="de-DE" sz="1800" dirty="0" err="1" smtClean="0"/>
              <a:t>best</a:t>
            </a:r>
            <a:r>
              <a:rPr lang="de-DE" sz="1800" dirty="0" smtClean="0"/>
              <a:t> </a:t>
            </a:r>
            <a:r>
              <a:rPr lang="de-DE" sz="1800" dirty="0" err="1" smtClean="0"/>
              <a:t>times</a:t>
            </a:r>
            <a:r>
              <a:rPr lang="de-DE" sz="1800" dirty="0" smtClean="0"/>
              <a:t>:</a:t>
            </a:r>
          </a:p>
          <a:p>
            <a:pPr>
              <a:buSzPct val="165000"/>
            </a:pPr>
            <a:endParaRPr lang="de-DE" sz="1800" dirty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smtClean="0"/>
              <a:t>70 </a:t>
            </a:r>
            <a:r>
              <a:rPr lang="de-DE" sz="1800" dirty="0" err="1" smtClean="0"/>
              <a:t>physicists</a:t>
            </a:r>
            <a:endParaRPr lang="de-DE" sz="1800" dirty="0" smtClean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smtClean="0"/>
              <a:t>15 Institutes, </a:t>
            </a:r>
            <a:r>
              <a:rPr lang="de-DE" sz="1800" dirty="0" err="1" smtClean="0"/>
              <a:t>from</a:t>
            </a:r>
            <a:r>
              <a:rPr lang="de-DE" sz="1800" dirty="0" smtClean="0"/>
              <a:t> </a:t>
            </a:r>
            <a:r>
              <a:rPr lang="de-DE" sz="1800" dirty="0" err="1" smtClean="0"/>
              <a:t>Americas</a:t>
            </a:r>
            <a:r>
              <a:rPr lang="de-DE" sz="1800" dirty="0" smtClean="0"/>
              <a:t>, </a:t>
            </a:r>
            <a:r>
              <a:rPr lang="de-DE" sz="1800" dirty="0" err="1" smtClean="0"/>
              <a:t>Asia</a:t>
            </a:r>
            <a:r>
              <a:rPr lang="de-DE" sz="1800" dirty="0" smtClean="0"/>
              <a:t>, Europe</a:t>
            </a:r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err="1" smtClean="0"/>
              <a:t>Contacts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ILD, </a:t>
            </a:r>
            <a:r>
              <a:rPr lang="de-DE" sz="1800" dirty="0" err="1" smtClean="0"/>
              <a:t>SiD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CLICdp</a:t>
            </a:r>
            <a:r>
              <a:rPr lang="de-DE" sz="1800" dirty="0" smtClean="0"/>
              <a:t> </a:t>
            </a:r>
            <a:r>
              <a:rPr lang="de-DE" sz="1800" dirty="0" err="1" smtClean="0"/>
              <a:t>detector</a:t>
            </a:r>
            <a:r>
              <a:rPr lang="de-DE" sz="1800" dirty="0" smtClean="0"/>
              <a:t> </a:t>
            </a:r>
            <a:r>
              <a:rPr lang="de-DE" sz="1800" dirty="0" err="1" smtClean="0"/>
              <a:t>concepts</a:t>
            </a:r>
            <a:endParaRPr lang="de-DE" sz="1800" dirty="0" smtClean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pic>
        <p:nvPicPr>
          <p:cNvPr id="13" name="Screenshot 2020-05-24 at 12.49.50.png" descr="Screenshot 2020-05-24 at 12.49.5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155" y="917258"/>
            <a:ext cx="453113" cy="5736387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423" y="6218228"/>
            <a:ext cx="684992" cy="39742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8892" y="6248288"/>
            <a:ext cx="374807" cy="37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4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smtClean="0"/>
              <a:t>Read out </a:t>
            </a:r>
            <a:r>
              <a:rPr lang="de-DE" sz="2800" dirty="0" err="1" smtClean="0"/>
              <a:t>connections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19394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grpSp>
        <p:nvGrpSpPr>
          <p:cNvPr id="4" name="Группа 62"/>
          <p:cNvGrpSpPr/>
          <p:nvPr/>
        </p:nvGrpSpPr>
        <p:grpSpPr>
          <a:xfrm rot="5400000">
            <a:off x="6679448" y="881827"/>
            <a:ext cx="1535907" cy="2213925"/>
            <a:chOff x="6876366" y="2548349"/>
            <a:chExt cx="2000027" cy="3413994"/>
          </a:xfrm>
        </p:grpSpPr>
        <p:grpSp>
          <p:nvGrpSpPr>
            <p:cNvPr id="6" name="Группа 63"/>
            <p:cNvGrpSpPr/>
            <p:nvPr/>
          </p:nvGrpSpPr>
          <p:grpSpPr>
            <a:xfrm>
              <a:off x="6876366" y="2548349"/>
              <a:ext cx="2000027" cy="3413994"/>
              <a:chOff x="6876366" y="2548349"/>
              <a:chExt cx="2000027" cy="3413994"/>
            </a:xfrm>
          </p:grpSpPr>
          <p:grpSp>
            <p:nvGrpSpPr>
              <p:cNvPr id="8" name="Группа 68"/>
              <p:cNvGrpSpPr/>
              <p:nvPr/>
            </p:nvGrpSpPr>
            <p:grpSpPr>
              <a:xfrm>
                <a:off x="6876366" y="2548349"/>
                <a:ext cx="2000027" cy="3413994"/>
                <a:chOff x="5582331" y="2269754"/>
                <a:chExt cx="2000027" cy="3413994"/>
              </a:xfrm>
            </p:grpSpPr>
            <p:pic>
              <p:nvPicPr>
                <p:cNvPr id="10" name="Рисунок 69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97248" y="2269754"/>
                  <a:ext cx="885110" cy="3413994"/>
                </a:xfrm>
                <a:prstGeom prst="rect">
                  <a:avLst/>
                </a:prstGeom>
              </p:spPr>
            </p:pic>
            <p:pic>
              <p:nvPicPr>
                <p:cNvPr id="11" name="Рисунок 70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82331" y="2975873"/>
                  <a:ext cx="1114014" cy="160418"/>
                </a:xfrm>
                <a:prstGeom prst="rect">
                  <a:avLst/>
                </a:prstGeom>
              </p:spPr>
            </p:pic>
            <p:pic>
              <p:nvPicPr>
                <p:cNvPr id="12" name="Рисунок 71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54058" y="5352601"/>
                  <a:ext cx="761953" cy="280399"/>
                </a:xfrm>
                <a:prstGeom prst="rect">
                  <a:avLst/>
                </a:prstGeom>
              </p:spPr>
            </p:pic>
          </p:grpSp>
          <p:pic>
            <p:nvPicPr>
              <p:cNvPr id="9" name="Рисунок 66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08669" y="4302550"/>
                <a:ext cx="304800" cy="780555"/>
              </a:xfrm>
              <a:prstGeom prst="rect">
                <a:avLst/>
              </a:prstGeom>
            </p:spPr>
          </p:pic>
        </p:grpSp>
        <p:sp>
          <p:nvSpPr>
            <p:cNvPr id="7" name="Прямоугольная выноска 64"/>
            <p:cNvSpPr/>
            <p:nvPr/>
          </p:nvSpPr>
          <p:spPr>
            <a:xfrm rot="16200000">
              <a:off x="7047040" y="4157723"/>
              <a:ext cx="2514897" cy="432048"/>
            </a:xfrm>
            <a:prstGeom prst="wedgeRectCallout">
              <a:avLst>
                <a:gd name="adj1" fmla="val 27994"/>
                <a:gd name="adj2" fmla="val 4882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400" b="1" dirty="0">
                  <a:solidFill>
                    <a:schemeClr val="tx1"/>
                  </a:solidFill>
                </a:rPr>
                <a:t>Sensor: 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500um</a:t>
              </a:r>
              <a:endParaRPr lang="en-US" sz="1400" dirty="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542925" y="1051560"/>
            <a:ext cx="2428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Assembled</a:t>
            </a:r>
            <a:r>
              <a:rPr lang="de-DE" sz="2000" dirty="0" smtClean="0"/>
              <a:t> </a:t>
            </a:r>
            <a:r>
              <a:rPr lang="de-DE" sz="2000" dirty="0" err="1" smtClean="0"/>
              <a:t>sensor</a:t>
            </a:r>
            <a:r>
              <a:rPr lang="de-DE" sz="2000" dirty="0" smtClean="0"/>
              <a:t> plane</a:t>
            </a:r>
            <a:endParaRPr lang="en-GB" sz="2000" dirty="0"/>
          </a:p>
        </p:txBody>
      </p:sp>
      <p:sp>
        <p:nvSpPr>
          <p:cNvPr id="3" name="Textfeld 2"/>
          <p:cNvSpPr txBox="1"/>
          <p:nvPr/>
        </p:nvSpPr>
        <p:spPr>
          <a:xfrm>
            <a:off x="6669406" y="2949408"/>
            <a:ext cx="2000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Thickness</a:t>
            </a:r>
            <a:r>
              <a:rPr lang="de-DE" dirty="0" smtClean="0"/>
              <a:t> 710 </a:t>
            </a:r>
            <a:r>
              <a:rPr lang="el-GR" dirty="0" smtClean="0"/>
              <a:t>μ</a:t>
            </a:r>
            <a:r>
              <a:rPr lang="de-DE" dirty="0" smtClean="0"/>
              <a:t>m </a:t>
            </a:r>
            <a:endParaRPr lang="en-GB" dirty="0"/>
          </a:p>
        </p:txBody>
      </p:sp>
      <p:pic>
        <p:nvPicPr>
          <p:cNvPr id="15" name="Picture 6">
            <a:extLst>
              <a:ext uri="{FF2B5EF4-FFF2-40B4-BE49-F238E27FC236}">
                <a16:creationId xmlns:a16="http://schemas.microsoft.com/office/drawing/2014/main" id="{B343D0D9-48BB-9B43-B61F-9A606015D5B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799" t="17682" r="12724" b="28554"/>
          <a:stretch/>
        </p:blipFill>
        <p:spPr>
          <a:xfrm rot="16200000">
            <a:off x="2884112" y="1429861"/>
            <a:ext cx="3442603" cy="3024554"/>
          </a:xfrm>
          <a:prstGeom prst="rect">
            <a:avLst/>
          </a:prstGeom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71D930CC-0C57-8446-9284-DBCFE337092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417"/>
          <a:stretch/>
        </p:blipFill>
        <p:spPr>
          <a:xfrm rot="16200000">
            <a:off x="560435" y="1254912"/>
            <a:ext cx="2890542" cy="3388994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900113" y="5129859"/>
            <a:ext cx="6679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Details still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designed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robust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reliable</a:t>
            </a:r>
            <a:r>
              <a:rPr lang="de-DE" dirty="0" smtClean="0"/>
              <a:t> </a:t>
            </a:r>
            <a:r>
              <a:rPr lang="de-DE" dirty="0" err="1" smtClean="0"/>
              <a:t>connectivity</a:t>
            </a:r>
            <a:r>
              <a:rPr lang="de-DE" dirty="0" smtClean="0"/>
              <a:t> </a:t>
            </a:r>
            <a:r>
              <a:rPr lang="de-DE" dirty="0" err="1" smtClean="0"/>
              <a:t>scheme</a:t>
            </a:r>
            <a:r>
              <a:rPr lang="de-DE" dirty="0" smtClean="0"/>
              <a:t>,</a:t>
            </a:r>
          </a:p>
          <a:p>
            <a:r>
              <a:rPr lang="de-DE" dirty="0" smtClean="0"/>
              <a:t>Prototype </a:t>
            </a:r>
            <a:r>
              <a:rPr lang="de-DE" dirty="0" err="1" smtClean="0"/>
              <a:t>below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32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err="1" smtClean="0"/>
              <a:t>Testbeam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59167" y="900113"/>
            <a:ext cx="9084833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475869" y="1022985"/>
            <a:ext cx="6450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New </a:t>
            </a:r>
            <a:r>
              <a:rPr lang="de-DE" sz="2000" dirty="0" err="1" smtClean="0"/>
              <a:t>signal</a:t>
            </a:r>
            <a:r>
              <a:rPr lang="de-DE" sz="2000" dirty="0" smtClean="0"/>
              <a:t> </a:t>
            </a:r>
            <a:r>
              <a:rPr lang="de-DE" sz="2000" dirty="0" err="1" smtClean="0"/>
              <a:t>routing</a:t>
            </a:r>
            <a:r>
              <a:rPr lang="de-DE" sz="2000" dirty="0" smtClean="0"/>
              <a:t> </a:t>
            </a:r>
            <a:r>
              <a:rPr lang="de-DE" sz="2000" dirty="0" err="1" smtClean="0"/>
              <a:t>technology</a:t>
            </a:r>
            <a:r>
              <a:rPr lang="de-DE" sz="2000" dirty="0" smtClean="0"/>
              <a:t> on </a:t>
            </a:r>
            <a:r>
              <a:rPr lang="de-DE" sz="2000" dirty="0" err="1" smtClean="0"/>
              <a:t>GaAs</a:t>
            </a:r>
            <a:r>
              <a:rPr lang="de-DE" sz="2000" dirty="0" smtClean="0"/>
              <a:t> </a:t>
            </a:r>
            <a:r>
              <a:rPr lang="de-DE" sz="2000" dirty="0" err="1" smtClean="0"/>
              <a:t>sensors</a:t>
            </a:r>
            <a:r>
              <a:rPr lang="de-DE" sz="2000" dirty="0" smtClean="0"/>
              <a:t> </a:t>
            </a:r>
            <a:endParaRPr lang="en-GB" sz="2000" dirty="0"/>
          </a:p>
        </p:txBody>
      </p:sp>
      <p:sp>
        <p:nvSpPr>
          <p:cNvPr id="3" name="Textfeld 2"/>
          <p:cNvSpPr txBox="1"/>
          <p:nvPr/>
        </p:nvSpPr>
        <p:spPr>
          <a:xfrm>
            <a:off x="631371" y="1676400"/>
            <a:ext cx="5399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Beam </a:t>
            </a:r>
            <a:r>
              <a:rPr lang="de-DE" dirty="0" err="1" smtClean="0"/>
              <a:t>test</a:t>
            </a:r>
            <a:r>
              <a:rPr lang="de-DE" dirty="0" smtClean="0"/>
              <a:t> Nov. 8-14 </a:t>
            </a:r>
            <a:r>
              <a:rPr lang="de-DE" dirty="0" smtClean="0"/>
              <a:t>2021 at T24 at DESY</a:t>
            </a:r>
            <a:endParaRPr lang="en-GB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15" y="2014954"/>
            <a:ext cx="5658099" cy="267736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812" y="3353637"/>
            <a:ext cx="3952615" cy="2639761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6662057" y="1937657"/>
            <a:ext cx="1943100" cy="84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Sensor box (DUT) </a:t>
            </a:r>
            <a:r>
              <a:rPr lang="de-DE" dirty="0" err="1" smtClean="0"/>
              <a:t>downstream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beam </a:t>
            </a:r>
            <a:r>
              <a:rPr lang="de-DE" dirty="0" err="1" smtClean="0"/>
              <a:t>talescope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751115" y="4916180"/>
            <a:ext cx="40494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GaAs</a:t>
            </a:r>
            <a:r>
              <a:rPr lang="de-DE" dirty="0" smtClean="0"/>
              <a:t> </a:t>
            </a:r>
            <a:r>
              <a:rPr lang="de-DE" dirty="0" err="1" smtClean="0"/>
              <a:t>sensors</a:t>
            </a:r>
            <a:r>
              <a:rPr lang="de-DE" dirty="0" smtClean="0"/>
              <a:t> (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routing</a:t>
            </a:r>
            <a:r>
              <a:rPr lang="de-DE" dirty="0" smtClean="0"/>
              <a:t> Al </a:t>
            </a:r>
            <a:r>
              <a:rPr lang="de-DE" dirty="0" err="1" smtClean="0"/>
              <a:t>strips</a:t>
            </a:r>
            <a:r>
              <a:rPr lang="de-DE" dirty="0" smtClean="0"/>
              <a:t>)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Calice</a:t>
            </a:r>
            <a:r>
              <a:rPr lang="de-DE" dirty="0" smtClean="0"/>
              <a:t> </a:t>
            </a:r>
            <a:r>
              <a:rPr lang="de-DE" dirty="0" err="1" smtClean="0"/>
              <a:t>silicon</a:t>
            </a:r>
            <a:r>
              <a:rPr lang="de-DE" dirty="0" smtClean="0"/>
              <a:t> </a:t>
            </a:r>
            <a:r>
              <a:rPr lang="de-DE" dirty="0" err="1" smtClean="0"/>
              <a:t>sensors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prepared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connected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FLAME </a:t>
            </a:r>
            <a:r>
              <a:rPr lang="de-DE" dirty="0" err="1" smtClean="0"/>
              <a:t>readout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09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smtClean="0"/>
              <a:t>Test-beam </a:t>
            </a:r>
            <a:r>
              <a:rPr lang="de-DE" sz="2800" dirty="0" err="1" smtClean="0"/>
              <a:t>results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0"/>
            <a:ext cx="9144000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696686" y="1251857"/>
            <a:ext cx="77832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97" y="953950"/>
            <a:ext cx="2833310" cy="238203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4579" y="900110"/>
            <a:ext cx="3129869" cy="241773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900113" y="3393271"/>
            <a:ext cx="777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Signal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Si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GaAs</a:t>
            </a:r>
            <a:r>
              <a:rPr lang="de-DE" dirty="0" smtClean="0"/>
              <a:t> </a:t>
            </a:r>
            <a:r>
              <a:rPr lang="de-DE" dirty="0" err="1" smtClean="0"/>
              <a:t>similar</a:t>
            </a:r>
            <a:r>
              <a:rPr lang="de-DE" dirty="0" smtClean="0"/>
              <a:t> (due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hole </a:t>
            </a:r>
            <a:r>
              <a:rPr lang="de-DE" dirty="0" err="1" smtClean="0"/>
              <a:t>mobility</a:t>
            </a:r>
            <a:r>
              <a:rPr lang="de-DE" dirty="0" smtClean="0"/>
              <a:t> in </a:t>
            </a:r>
            <a:r>
              <a:rPr lang="de-DE" dirty="0" err="1" smtClean="0"/>
              <a:t>GaAs</a:t>
            </a:r>
            <a:r>
              <a:rPr lang="de-DE" dirty="0" smtClean="0"/>
              <a:t>)</a:t>
            </a:r>
            <a:endParaRPr lang="en-GB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696" y="3807251"/>
            <a:ext cx="3630465" cy="261714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7310" y="3845860"/>
            <a:ext cx="3274031" cy="2510704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302137" y="5026854"/>
            <a:ext cx="1355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0070C0"/>
                </a:solidFill>
              </a:rPr>
              <a:t>Signal </a:t>
            </a:r>
            <a:r>
              <a:rPr lang="de-DE" sz="1400" dirty="0" err="1" smtClean="0">
                <a:solidFill>
                  <a:srgbClr val="0070C0"/>
                </a:solidFill>
              </a:rPr>
              <a:t>distribution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859794" y="4041221"/>
            <a:ext cx="1355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0070C0"/>
                </a:solidFill>
              </a:rPr>
              <a:t>MPV </a:t>
            </a:r>
            <a:r>
              <a:rPr lang="de-DE" sz="1400" dirty="0" err="1" smtClean="0">
                <a:solidFill>
                  <a:srgbClr val="0070C0"/>
                </a:solidFill>
              </a:rPr>
              <a:t>values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for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several</a:t>
            </a:r>
            <a:r>
              <a:rPr lang="de-DE" sz="1400" dirty="0" smtClean="0">
                <a:solidFill>
                  <a:srgbClr val="0070C0"/>
                </a:solidFill>
              </a:rPr>
              <a:t> pads 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67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extBox 11"/>
          <p:cNvSpPr txBox="1"/>
          <p:nvPr/>
        </p:nvSpPr>
        <p:spPr>
          <a:xfrm>
            <a:off x="6611541" y="3773092"/>
            <a:ext cx="585788" cy="230832"/>
          </a:xfrm>
          <a:prstGeom prst="rect">
            <a:avLst/>
          </a:prstGeom>
          <a:solidFill>
            <a:srgbClr val="FFFFC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>
            <a:spAutoFit/>
          </a:bodyPr>
          <a:lstStyle>
            <a:lvl1pPr algn="l" defTabSz="1828800">
              <a:buClrTx/>
              <a:defRPr sz="28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050"/>
              <a:t>BCM1F</a:t>
            </a:r>
          </a:p>
        </p:txBody>
      </p:sp>
      <p:pic>
        <p:nvPicPr>
          <p:cNvPr id="432" name="Straight Arrow Connector 14 Line" descr="Straight Arrow Connector 14 Line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4012205">
            <a:off x="6520309" y="3535487"/>
            <a:ext cx="431255" cy="115782"/>
          </a:xfrm>
          <a:prstGeom prst="rect">
            <a:avLst/>
          </a:prstGeom>
        </p:spPr>
      </p:pic>
      <p:sp>
        <p:nvSpPr>
          <p:cNvPr id="19" name="Rectangle 29"/>
          <p:cNvSpPr txBox="1">
            <a:spLocks noChangeArrowheads="1"/>
          </p:cNvSpPr>
          <p:nvPr/>
        </p:nvSpPr>
        <p:spPr>
          <a:xfrm>
            <a:off x="898264" y="0"/>
            <a:ext cx="8221131" cy="90011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Spin-offs</a:t>
            </a:r>
            <a:endParaRPr lang="de-DE" sz="2800" kern="0" dirty="0"/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23851" y="867629"/>
            <a:ext cx="9119393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pic>
        <p:nvPicPr>
          <p:cNvPr id="21" name="Picture 18" descr="Picture 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3162" y="1388267"/>
            <a:ext cx="2114550" cy="16621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Straight Arrow Connector 21 Line" descr="Straight Arrow Connector 21 Line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0196935">
            <a:off x="1528801" y="1726619"/>
            <a:ext cx="1138907" cy="115782"/>
          </a:xfrm>
          <a:prstGeom prst="rect">
            <a:avLst/>
          </a:prstGeom>
        </p:spPr>
      </p:pic>
      <p:pic>
        <p:nvPicPr>
          <p:cNvPr id="23" name="Straight Arrow Connector 21 Line" descr="Straight Arrow Connector 21 Lin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0469818">
            <a:off x="1600562" y="2478298"/>
            <a:ext cx="984116" cy="115782"/>
          </a:xfrm>
          <a:prstGeom prst="rect">
            <a:avLst/>
          </a:prstGeom>
        </p:spPr>
      </p:pic>
      <p:sp>
        <p:nvSpPr>
          <p:cNvPr id="24" name="TextBox 19"/>
          <p:cNvSpPr txBox="1"/>
          <p:nvPr/>
        </p:nvSpPr>
        <p:spPr>
          <a:xfrm>
            <a:off x="2648396" y="1497792"/>
            <a:ext cx="1710483" cy="4847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>
            <a:spAutoFit/>
          </a:bodyPr>
          <a:lstStyle>
            <a:lvl1pPr algn="l" defTabSz="1828800">
              <a:buClrTx/>
              <a:defRPr sz="36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350" dirty="0"/>
              <a:t>sensor pads (Si </a:t>
            </a:r>
            <a:r>
              <a:rPr sz="1350" dirty="0" smtClean="0"/>
              <a:t>diodes</a:t>
            </a:r>
            <a:r>
              <a:rPr lang="de-DE" sz="1350" dirty="0" smtClean="0"/>
              <a:t> </a:t>
            </a:r>
            <a:r>
              <a:rPr lang="de-DE" sz="1350" dirty="0" err="1" smtClean="0"/>
              <a:t>or</a:t>
            </a:r>
            <a:r>
              <a:rPr lang="de-DE" sz="1350" dirty="0" smtClean="0"/>
              <a:t> </a:t>
            </a:r>
            <a:r>
              <a:rPr lang="de-DE" sz="1350" dirty="0" err="1" smtClean="0"/>
              <a:t>diamond</a:t>
            </a:r>
            <a:r>
              <a:rPr sz="1350" dirty="0" smtClean="0"/>
              <a:t>)</a:t>
            </a:r>
            <a:endParaRPr sz="1350" dirty="0"/>
          </a:p>
        </p:txBody>
      </p:sp>
      <p:pic>
        <p:nvPicPr>
          <p:cNvPr id="25" name="Picture 20" descr="Picture 2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366023" y="1296911"/>
            <a:ext cx="1761333" cy="1168684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TextBox 24"/>
          <p:cNvSpPr txBox="1"/>
          <p:nvPr/>
        </p:nvSpPr>
        <p:spPr>
          <a:xfrm>
            <a:off x="2557463" y="2465595"/>
            <a:ext cx="3148014" cy="4847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>
            <a:spAutoFit/>
          </a:bodyPr>
          <a:lstStyle>
            <a:lvl1pPr algn="l" defTabSz="1828800">
              <a:buClrTx/>
              <a:defRPr sz="36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350" dirty="0"/>
              <a:t>Front-end ASIC, supers-fast (sub-Nanosecond time measurement)</a:t>
            </a:r>
          </a:p>
        </p:txBody>
      </p:sp>
      <p:sp>
        <p:nvSpPr>
          <p:cNvPr id="27" name="TextBox 9"/>
          <p:cNvSpPr txBox="1"/>
          <p:nvPr/>
        </p:nvSpPr>
        <p:spPr>
          <a:xfrm>
            <a:off x="6466858" y="1462944"/>
            <a:ext cx="1600200" cy="253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>
            <a:spAutoFit/>
          </a:bodyPr>
          <a:lstStyle>
            <a:lvl1pPr algn="l" defTabSz="1828800">
              <a:buClrTx/>
              <a:defRPr sz="32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200" dirty="0"/>
              <a:t>Carbon fiber structure</a:t>
            </a:r>
          </a:p>
        </p:txBody>
      </p:sp>
      <p:pic>
        <p:nvPicPr>
          <p:cNvPr id="28" name="Picture 8" descr="Picture 8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386108" y="1673072"/>
            <a:ext cx="2301478" cy="3067050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Designed  in UST Krakow"/>
          <p:cNvSpPr txBox="1"/>
          <p:nvPr/>
        </p:nvSpPr>
        <p:spPr>
          <a:xfrm>
            <a:off x="2587961" y="2933334"/>
            <a:ext cx="1770917" cy="155748"/>
          </a:xfrm>
          <a:prstGeom prst="rect">
            <a:avLst/>
          </a:prstGeom>
          <a:solidFill>
            <a:srgbClr val="FEFF91">
              <a:alpha val="9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ctr">
            <a:spAutoFit/>
          </a:bodyPr>
          <a:lstStyle>
            <a:lvl1pPr algn="l" defTabSz="457200">
              <a:buClrTx/>
              <a:defRPr sz="2033">
                <a:solidFill>
                  <a:srgbClr val="222222"/>
                </a:solidFill>
              </a:defRPr>
            </a:lvl1pPr>
          </a:lstStyle>
          <a:p>
            <a:r>
              <a:rPr sz="762" dirty="0"/>
              <a:t>Designed  in UST </a:t>
            </a:r>
            <a:r>
              <a:rPr sz="762" dirty="0" smtClean="0"/>
              <a:t>Krakow</a:t>
            </a:r>
            <a:r>
              <a:rPr lang="de-DE" sz="762" dirty="0" smtClean="0"/>
              <a:t> &amp; CERN</a:t>
            </a:r>
            <a:r>
              <a:rPr sz="762" dirty="0" smtClean="0"/>
              <a:t> </a:t>
            </a:r>
            <a:endParaRPr sz="762" dirty="0"/>
          </a:p>
        </p:txBody>
      </p:sp>
      <p:pic>
        <p:nvPicPr>
          <p:cNvPr id="30" name="Picture 10" descr="Picture 10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51879" y="3390357"/>
            <a:ext cx="4271665" cy="2442408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TextBox 27"/>
          <p:cNvSpPr txBox="1"/>
          <p:nvPr/>
        </p:nvSpPr>
        <p:spPr>
          <a:xfrm>
            <a:off x="4541759" y="3400363"/>
            <a:ext cx="1409860" cy="692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34290" bIns="34290">
            <a:spAutoFit/>
          </a:bodyPr>
          <a:lstStyle>
            <a:lvl1pPr algn="l" defTabSz="1828800">
              <a:buClrTx/>
              <a:defRPr sz="36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350" dirty="0"/>
              <a:t>Half ring with flexible </a:t>
            </a:r>
            <a:r>
              <a:rPr sz="1350" dirty="0" err="1"/>
              <a:t>Kapton</a:t>
            </a:r>
            <a:r>
              <a:rPr sz="1350" dirty="0"/>
              <a:t> PCB </a:t>
            </a:r>
          </a:p>
        </p:txBody>
      </p:sp>
      <p:sp>
        <p:nvSpPr>
          <p:cNvPr id="32" name="TextBox 6"/>
          <p:cNvSpPr txBox="1"/>
          <p:nvPr/>
        </p:nvSpPr>
        <p:spPr>
          <a:xfrm>
            <a:off x="1470254" y="941896"/>
            <a:ext cx="6858000" cy="346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34290" bIns="34290">
            <a:spAutoFit/>
          </a:bodyPr>
          <a:lstStyle>
            <a:lvl1pPr defTabSz="1828800">
              <a:buClrTx/>
              <a:defRPr sz="48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800" dirty="0" err="1"/>
              <a:t>Luminometer</a:t>
            </a:r>
            <a:r>
              <a:rPr sz="1800" dirty="0"/>
              <a:t> and Beam Condition Monitor for the CMS experiment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800743" y="5125049"/>
            <a:ext cx="3886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Components </a:t>
            </a:r>
            <a:r>
              <a:rPr lang="de-DE" dirty="0" err="1" smtClean="0"/>
              <a:t>of</a:t>
            </a:r>
            <a:r>
              <a:rPr lang="de-DE" dirty="0" smtClean="0"/>
              <a:t> FLAME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upgrade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CMS HGCAL</a:t>
            </a:r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2259106" y="5034579"/>
            <a:ext cx="817581" cy="58477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Beam-pipe</a:t>
            </a:r>
            <a:endParaRPr lang="en-GB" dirty="0"/>
          </a:p>
        </p:txBody>
      </p:sp>
      <p:sp>
        <p:nvSpPr>
          <p:cNvPr id="7" name="Bogen 6"/>
          <p:cNvSpPr/>
          <p:nvPr/>
        </p:nvSpPr>
        <p:spPr bwMode="auto">
          <a:xfrm rot="18500402">
            <a:off x="1831197" y="4690019"/>
            <a:ext cx="1890168" cy="2037204"/>
          </a:xfrm>
          <a:prstGeom prst="arc">
            <a:avLst/>
          </a:prstGeom>
          <a:noFill/>
          <a:ln w="38100" cap="flat" cmpd="sng" algn="ctr">
            <a:solidFill>
              <a:srgbClr val="FFFF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6223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898264" y="0"/>
            <a:ext cx="8221131" cy="900113"/>
          </a:xfrm>
        </p:spPr>
        <p:txBody>
          <a:bodyPr/>
          <a:lstStyle/>
          <a:p>
            <a:r>
              <a:rPr lang="de-DE" sz="2800" dirty="0" smtClean="0"/>
              <a:t>Summary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4607" y="900113"/>
            <a:ext cx="9119393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591671" y="1075764"/>
            <a:ext cx="815429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002060"/>
                </a:solidFill>
              </a:rPr>
              <a:t>Two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luminometers</a:t>
            </a:r>
            <a:r>
              <a:rPr lang="de-DE" dirty="0" smtClean="0">
                <a:solidFill>
                  <a:srgbClr val="002060"/>
                </a:solidFill>
              </a:rPr>
              <a:t>, </a:t>
            </a:r>
            <a:r>
              <a:rPr lang="de-DE" dirty="0" err="1" smtClean="0">
                <a:solidFill>
                  <a:srgbClr val="002060"/>
                </a:solidFill>
              </a:rPr>
              <a:t>BeamCal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and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LumiCal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are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designed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for</a:t>
            </a:r>
            <a:r>
              <a:rPr lang="de-DE" dirty="0" smtClean="0">
                <a:solidFill>
                  <a:srgbClr val="002060"/>
                </a:solidFill>
              </a:rPr>
              <a:t> ILC </a:t>
            </a:r>
            <a:r>
              <a:rPr lang="de-DE" dirty="0" err="1" smtClean="0">
                <a:solidFill>
                  <a:srgbClr val="002060"/>
                </a:solidFill>
              </a:rPr>
              <a:t>or</a:t>
            </a:r>
            <a:r>
              <a:rPr lang="de-DE" dirty="0" smtClean="0">
                <a:solidFill>
                  <a:srgbClr val="002060"/>
                </a:solidFill>
              </a:rPr>
              <a:t> CLIC- like </a:t>
            </a:r>
            <a:r>
              <a:rPr lang="de-DE" dirty="0" err="1" smtClean="0">
                <a:solidFill>
                  <a:srgbClr val="002060"/>
                </a:solidFill>
              </a:rPr>
              <a:t>collider</a:t>
            </a:r>
            <a:r>
              <a:rPr lang="de-DE" dirty="0" smtClean="0">
                <a:solidFill>
                  <a:srgbClr val="002060"/>
                </a:solidFill>
              </a:rPr>
              <a:t>.</a:t>
            </a:r>
            <a:endParaRPr lang="de-DE" dirty="0" smtClean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de-DE" dirty="0" smtClean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2060"/>
                </a:solidFill>
              </a:rPr>
              <a:t>Fine-granular </a:t>
            </a:r>
            <a:r>
              <a:rPr lang="de-DE" dirty="0" err="1" smtClean="0">
                <a:solidFill>
                  <a:srgbClr val="002060"/>
                </a:solidFill>
              </a:rPr>
              <a:t>sensors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and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dedicated</a:t>
            </a:r>
            <a:r>
              <a:rPr lang="de-DE" dirty="0" smtClean="0">
                <a:solidFill>
                  <a:srgbClr val="002060"/>
                </a:solidFill>
              </a:rPr>
              <a:t> FE </a:t>
            </a:r>
            <a:r>
              <a:rPr lang="de-DE" dirty="0" err="1" smtClean="0">
                <a:solidFill>
                  <a:srgbClr val="002060"/>
                </a:solidFill>
              </a:rPr>
              <a:t>electronics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were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developed</a:t>
            </a:r>
            <a:r>
              <a:rPr lang="de-DE" dirty="0" smtClean="0">
                <a:solidFill>
                  <a:srgbClr val="002060"/>
                </a:solidFill>
              </a:rPr>
              <a:t>.</a:t>
            </a:r>
            <a:endParaRPr lang="de-DE" dirty="0" smtClean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002060"/>
                </a:solidFill>
              </a:rPr>
              <a:t>Assembled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sensors</a:t>
            </a:r>
            <a:r>
              <a:rPr lang="de-DE" dirty="0" smtClean="0">
                <a:solidFill>
                  <a:srgbClr val="002060"/>
                </a:solidFill>
              </a:rPr>
              <a:t> planes </a:t>
            </a:r>
            <a:r>
              <a:rPr lang="de-DE" dirty="0" err="1" smtClean="0">
                <a:solidFill>
                  <a:srgbClr val="002060"/>
                </a:solidFill>
              </a:rPr>
              <a:t>of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less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than</a:t>
            </a:r>
            <a:r>
              <a:rPr lang="de-DE" dirty="0" smtClean="0">
                <a:solidFill>
                  <a:srgbClr val="002060"/>
                </a:solidFill>
              </a:rPr>
              <a:t> 1 mm </a:t>
            </a:r>
            <a:r>
              <a:rPr lang="de-DE" dirty="0" err="1" smtClean="0">
                <a:solidFill>
                  <a:srgbClr val="002060"/>
                </a:solidFill>
              </a:rPr>
              <a:t>thickness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were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build</a:t>
            </a:r>
            <a:r>
              <a:rPr lang="de-DE" dirty="0" smtClean="0">
                <a:solidFill>
                  <a:srgbClr val="002060"/>
                </a:solidFill>
              </a:rPr>
              <a:t>.</a:t>
            </a:r>
            <a:endParaRPr lang="de-DE" dirty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2060"/>
                </a:solidFill>
              </a:rPr>
              <a:t>The transversal </a:t>
            </a:r>
            <a:r>
              <a:rPr lang="de-DE" dirty="0" err="1" smtClean="0">
                <a:solidFill>
                  <a:srgbClr val="002060"/>
                </a:solidFill>
              </a:rPr>
              <a:t>and</a:t>
            </a:r>
            <a:r>
              <a:rPr lang="de-DE" dirty="0" smtClean="0">
                <a:solidFill>
                  <a:srgbClr val="002060"/>
                </a:solidFill>
              </a:rPr>
              <a:t> longitudinal </a:t>
            </a:r>
            <a:r>
              <a:rPr lang="de-DE" dirty="0" err="1" smtClean="0">
                <a:solidFill>
                  <a:srgbClr val="002060"/>
                </a:solidFill>
              </a:rPr>
              <a:t>shower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shape</a:t>
            </a:r>
            <a:r>
              <a:rPr lang="de-DE" dirty="0" smtClean="0">
                <a:solidFill>
                  <a:srgbClr val="002060"/>
                </a:solidFill>
              </a:rPr>
              <a:t> was </a:t>
            </a:r>
            <a:r>
              <a:rPr lang="de-DE" dirty="0" err="1" smtClean="0">
                <a:solidFill>
                  <a:srgbClr val="002060"/>
                </a:solidFill>
              </a:rPr>
              <a:t>measured</a:t>
            </a:r>
            <a:r>
              <a:rPr lang="de-DE" dirty="0" smtClean="0">
                <a:solidFill>
                  <a:srgbClr val="002060"/>
                </a:solidFill>
              </a:rPr>
              <a:t> in an </a:t>
            </a:r>
            <a:r>
              <a:rPr lang="de-DE" dirty="0" err="1" smtClean="0">
                <a:solidFill>
                  <a:srgbClr val="002060"/>
                </a:solidFill>
              </a:rPr>
              <a:t>electron</a:t>
            </a:r>
            <a:r>
              <a:rPr lang="de-DE" dirty="0" smtClean="0">
                <a:solidFill>
                  <a:srgbClr val="002060"/>
                </a:solidFill>
              </a:rPr>
              <a:t> beam </a:t>
            </a:r>
            <a:r>
              <a:rPr lang="de-DE" dirty="0" err="1" smtClean="0">
                <a:solidFill>
                  <a:srgbClr val="002060"/>
                </a:solidFill>
              </a:rPr>
              <a:t>up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to</a:t>
            </a:r>
            <a:r>
              <a:rPr lang="de-DE" dirty="0" smtClean="0">
                <a:solidFill>
                  <a:srgbClr val="002060"/>
                </a:solidFill>
              </a:rPr>
              <a:t> 5 </a:t>
            </a:r>
            <a:r>
              <a:rPr lang="de-DE" dirty="0" err="1" smtClean="0">
                <a:solidFill>
                  <a:srgbClr val="002060"/>
                </a:solidFill>
              </a:rPr>
              <a:t>GeV</a:t>
            </a:r>
            <a:r>
              <a:rPr lang="de-DE" dirty="0" smtClean="0">
                <a:solidFill>
                  <a:srgbClr val="002060"/>
                </a:solidFill>
              </a:rPr>
              <a:t>, </a:t>
            </a:r>
            <a:r>
              <a:rPr lang="de-DE" dirty="0" err="1" smtClean="0">
                <a:solidFill>
                  <a:srgbClr val="002060"/>
                </a:solidFill>
              </a:rPr>
              <a:t>and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compared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with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simulations</a:t>
            </a:r>
            <a:r>
              <a:rPr lang="de-DE" dirty="0" smtClean="0">
                <a:solidFill>
                  <a:srgbClr val="002060"/>
                </a:solidFill>
              </a:rPr>
              <a:t>, </a:t>
            </a:r>
            <a:r>
              <a:rPr lang="de-DE" dirty="0" err="1" smtClean="0">
                <a:solidFill>
                  <a:srgbClr val="002060"/>
                </a:solidFill>
              </a:rPr>
              <a:t>very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good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agreement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found</a:t>
            </a:r>
            <a:r>
              <a:rPr lang="de-DE" dirty="0" smtClean="0">
                <a:solidFill>
                  <a:srgbClr val="002060"/>
                </a:solidFill>
              </a:rPr>
              <a:t>.</a:t>
            </a:r>
            <a:endParaRPr lang="de-DE" dirty="0" smtClean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2060"/>
                </a:solidFill>
              </a:rPr>
              <a:t>The </a:t>
            </a:r>
            <a:r>
              <a:rPr lang="de-DE" dirty="0" err="1" smtClean="0">
                <a:solidFill>
                  <a:srgbClr val="002060"/>
                </a:solidFill>
              </a:rPr>
              <a:t>effective</a:t>
            </a:r>
            <a:r>
              <a:rPr lang="de-DE" dirty="0" smtClean="0">
                <a:solidFill>
                  <a:srgbClr val="002060"/>
                </a:solidFill>
              </a:rPr>
              <a:t> Moliere </a:t>
            </a:r>
            <a:r>
              <a:rPr lang="de-DE" dirty="0" err="1" smtClean="0">
                <a:solidFill>
                  <a:srgbClr val="002060"/>
                </a:solidFill>
              </a:rPr>
              <a:t>radius</a:t>
            </a:r>
            <a:r>
              <a:rPr lang="de-DE" dirty="0" smtClean="0">
                <a:solidFill>
                  <a:srgbClr val="002060"/>
                </a:solidFill>
              </a:rPr>
              <a:t> was </a:t>
            </a:r>
            <a:r>
              <a:rPr lang="de-DE" dirty="0" err="1" smtClean="0">
                <a:solidFill>
                  <a:srgbClr val="002060"/>
                </a:solidFill>
              </a:rPr>
              <a:t>measured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and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approched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the</a:t>
            </a:r>
            <a:r>
              <a:rPr lang="de-DE" dirty="0" smtClean="0">
                <a:solidFill>
                  <a:srgbClr val="002060"/>
                </a:solidFill>
              </a:rPr>
              <a:t> ‚</a:t>
            </a:r>
            <a:r>
              <a:rPr lang="de-DE" dirty="0" err="1" smtClean="0">
                <a:solidFill>
                  <a:srgbClr val="002060"/>
                </a:solidFill>
              </a:rPr>
              <a:t>technological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limit</a:t>
            </a:r>
            <a:r>
              <a:rPr lang="de-DE" dirty="0" smtClean="0">
                <a:solidFill>
                  <a:srgbClr val="002060"/>
                </a:solidFill>
              </a:rPr>
              <a:t>‘.</a:t>
            </a:r>
            <a:endParaRPr lang="de-DE" dirty="0" smtClean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002060"/>
                </a:solidFill>
              </a:rPr>
              <a:t>GaAs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sensors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have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been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developed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with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signal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routing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traces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integrated</a:t>
            </a:r>
            <a:r>
              <a:rPr lang="de-DE" dirty="0" smtClean="0">
                <a:solidFill>
                  <a:srgbClr val="002060"/>
                </a:solidFill>
              </a:rPr>
              <a:t> in </a:t>
            </a:r>
            <a:r>
              <a:rPr lang="de-DE" dirty="0" err="1" smtClean="0">
                <a:solidFill>
                  <a:srgbClr val="002060"/>
                </a:solidFill>
              </a:rPr>
              <a:t>the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sensor</a:t>
            </a:r>
            <a:r>
              <a:rPr lang="de-DE" dirty="0" smtClean="0">
                <a:solidFill>
                  <a:srgbClr val="002060"/>
                </a:solidFill>
              </a:rPr>
              <a:t>.</a:t>
            </a:r>
            <a:endParaRPr lang="de-DE" dirty="0" smtClean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2060"/>
                </a:solidFill>
              </a:rPr>
              <a:t>Test-beam </a:t>
            </a:r>
            <a:r>
              <a:rPr lang="de-DE" dirty="0" err="1" smtClean="0">
                <a:solidFill>
                  <a:srgbClr val="002060"/>
                </a:solidFill>
              </a:rPr>
              <a:t>results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show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expected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performance</a:t>
            </a:r>
            <a:r>
              <a:rPr lang="de-DE" dirty="0" smtClean="0">
                <a:solidFill>
                  <a:srgbClr val="002060"/>
                </a:solidFill>
              </a:rPr>
              <a:t>, </a:t>
            </a:r>
            <a:r>
              <a:rPr lang="de-DE" dirty="0" err="1" smtClean="0">
                <a:solidFill>
                  <a:srgbClr val="002060"/>
                </a:solidFill>
              </a:rPr>
              <a:t>signal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size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comparable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to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silicon</a:t>
            </a:r>
            <a:r>
              <a:rPr lang="de-DE" dirty="0" smtClean="0">
                <a:solidFill>
                  <a:srgbClr val="002060"/>
                </a:solidFill>
              </a:rPr>
              <a:t>.</a:t>
            </a:r>
            <a:endParaRPr lang="de-DE" dirty="0" smtClean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2060"/>
                </a:solidFill>
              </a:rPr>
              <a:t>The </a:t>
            </a:r>
            <a:r>
              <a:rPr lang="de-DE" dirty="0" err="1" smtClean="0">
                <a:solidFill>
                  <a:srgbClr val="002060"/>
                </a:solidFill>
              </a:rPr>
              <a:t>current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political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situation</a:t>
            </a:r>
            <a:r>
              <a:rPr lang="de-DE" dirty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requires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to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reconsider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the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next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steps</a:t>
            </a:r>
            <a:r>
              <a:rPr lang="de-DE" dirty="0" smtClean="0">
                <a:solidFill>
                  <a:srgbClr val="002060"/>
                </a:solidFill>
              </a:rPr>
              <a:t>.</a:t>
            </a:r>
            <a:endParaRPr lang="de-DE" dirty="0" smtClean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de-DE" dirty="0">
              <a:solidFill>
                <a:srgbClr val="002060"/>
              </a:solidFill>
            </a:endParaRP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2060"/>
                </a:solidFill>
              </a:rPr>
              <a:t>FCAL </a:t>
            </a:r>
            <a:r>
              <a:rPr lang="de-DE" dirty="0" err="1" smtClean="0">
                <a:solidFill>
                  <a:srgbClr val="002060"/>
                </a:solidFill>
              </a:rPr>
              <a:t>has</a:t>
            </a:r>
            <a:r>
              <a:rPr lang="de-DE" dirty="0" smtClean="0">
                <a:solidFill>
                  <a:srgbClr val="002060"/>
                </a:solidFill>
              </a:rPr>
              <a:t> still </a:t>
            </a:r>
            <a:r>
              <a:rPr lang="de-DE" dirty="0" err="1" smtClean="0">
                <a:solidFill>
                  <a:srgbClr val="002060"/>
                </a:solidFill>
              </a:rPr>
              <a:t>millions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of</a:t>
            </a:r>
            <a:r>
              <a:rPr lang="de-DE" dirty="0" smtClean="0">
                <a:solidFill>
                  <a:srgbClr val="002060"/>
                </a:solidFill>
              </a:rPr>
              <a:t> test-beam </a:t>
            </a:r>
            <a:r>
              <a:rPr lang="de-DE" dirty="0" err="1" smtClean="0">
                <a:solidFill>
                  <a:srgbClr val="002060"/>
                </a:solidFill>
              </a:rPr>
              <a:t>data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from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the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fully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instrumneted</a:t>
            </a:r>
            <a:r>
              <a:rPr lang="de-DE" dirty="0" smtClean="0">
                <a:solidFill>
                  <a:srgbClr val="002060"/>
                </a:solidFill>
              </a:rPr>
              <a:t> prototype. </a:t>
            </a:r>
            <a:r>
              <a:rPr lang="de-DE" dirty="0" smtClean="0">
                <a:solidFill>
                  <a:srgbClr val="002060"/>
                </a:solidFill>
              </a:rPr>
              <a:t>Person-power </a:t>
            </a:r>
            <a:r>
              <a:rPr lang="de-DE" dirty="0" err="1" smtClean="0">
                <a:solidFill>
                  <a:srgbClr val="002060"/>
                </a:solidFill>
              </a:rPr>
              <a:t>for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analysis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currently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very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small</a:t>
            </a:r>
            <a:r>
              <a:rPr lang="de-DE" dirty="0" smtClean="0">
                <a:solidFill>
                  <a:srgbClr val="002060"/>
                </a:solidFill>
              </a:rPr>
              <a:t>. 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4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err="1" smtClean="0"/>
              <a:t>Lessons</a:t>
            </a:r>
            <a:r>
              <a:rPr lang="de-DE" sz="2800" dirty="0" smtClean="0"/>
              <a:t>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other</a:t>
            </a:r>
            <a:r>
              <a:rPr lang="de-DE" sz="2800" dirty="0" smtClean="0"/>
              <a:t> </a:t>
            </a:r>
            <a:r>
              <a:rPr lang="de-DE" sz="2800" dirty="0" err="1" smtClean="0"/>
              <a:t>colliders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4607" y="900113"/>
            <a:ext cx="9119393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591671" y="1075764"/>
            <a:ext cx="815429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smtClean="0"/>
              <a:t>The polar angle </a:t>
            </a:r>
            <a:r>
              <a:rPr lang="de-DE" dirty="0" err="1" smtClean="0"/>
              <a:t>range</a:t>
            </a:r>
            <a:r>
              <a:rPr lang="de-DE" dirty="0" smtClean="0"/>
              <a:t> must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adapted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collect</a:t>
            </a:r>
            <a:r>
              <a:rPr lang="de-DE" dirty="0" smtClean="0"/>
              <a:t> </a:t>
            </a:r>
            <a:r>
              <a:rPr lang="de-DE" dirty="0" err="1" smtClean="0"/>
              <a:t>sufficient</a:t>
            </a:r>
            <a:r>
              <a:rPr lang="de-DE" dirty="0" smtClean="0"/>
              <a:t> </a:t>
            </a:r>
            <a:r>
              <a:rPr lang="de-DE" dirty="0" err="1" smtClean="0"/>
              <a:t>Bhabha</a:t>
            </a:r>
            <a:r>
              <a:rPr lang="de-DE" dirty="0" smtClean="0"/>
              <a:t> </a:t>
            </a:r>
            <a:r>
              <a:rPr lang="de-DE" dirty="0" err="1" smtClean="0"/>
              <a:t>event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endParaRPr lang="de-DE" dirty="0" smtClean="0"/>
          </a:p>
          <a:p>
            <a:pPr>
              <a:buSzPct val="146000"/>
            </a:pPr>
            <a:r>
              <a:rPr lang="de-DE" dirty="0"/>
              <a:t> </a:t>
            </a:r>
            <a:r>
              <a:rPr lang="de-DE" dirty="0" smtClean="0"/>
              <a:t>     (</a:t>
            </a:r>
            <a:r>
              <a:rPr lang="de-DE" dirty="0" err="1" smtClean="0"/>
              <a:t>depends</a:t>
            </a:r>
            <a:r>
              <a:rPr lang="de-DE" dirty="0" smtClean="0"/>
              <a:t> on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, </a:t>
            </a:r>
            <a:r>
              <a:rPr lang="de-DE" dirty="0" err="1" smtClean="0"/>
              <a:t>energy</a:t>
            </a:r>
            <a:r>
              <a:rPr lang="de-DE" dirty="0" smtClean="0"/>
              <a:t>) </a:t>
            </a:r>
          </a:p>
          <a:p>
            <a:pPr>
              <a:buSzPct val="146000"/>
            </a:pPr>
            <a:endParaRPr lang="de-DE" dirty="0"/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smtClean="0"/>
              <a:t>Data </a:t>
            </a:r>
            <a:r>
              <a:rPr lang="de-DE" dirty="0" err="1" smtClean="0"/>
              <a:t>flux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adapted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expected</a:t>
            </a:r>
            <a:r>
              <a:rPr lang="de-DE" dirty="0" smtClean="0"/>
              <a:t> </a:t>
            </a:r>
            <a:r>
              <a:rPr lang="de-DE" dirty="0" err="1" smtClean="0"/>
              <a:t>rates</a:t>
            </a:r>
            <a:endParaRPr lang="de-DE" dirty="0"/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smtClean="0"/>
              <a:t>Background, beam-strahlung, </a:t>
            </a:r>
            <a:r>
              <a:rPr lang="de-DE" dirty="0" err="1" smtClean="0"/>
              <a:t>bunch</a:t>
            </a:r>
            <a:r>
              <a:rPr lang="de-DE" dirty="0" smtClean="0"/>
              <a:t>-charge </a:t>
            </a:r>
            <a:r>
              <a:rPr lang="de-DE" dirty="0" err="1" smtClean="0"/>
              <a:t>density</a:t>
            </a:r>
            <a:r>
              <a:rPr lang="de-DE" dirty="0" smtClean="0"/>
              <a:t> </a:t>
            </a:r>
            <a:r>
              <a:rPr lang="de-DE" dirty="0" err="1" smtClean="0"/>
              <a:t>impact</a:t>
            </a:r>
            <a:r>
              <a:rPr lang="de-DE" dirty="0" smtClean="0"/>
              <a:t>, </a:t>
            </a:r>
            <a:r>
              <a:rPr lang="de-DE" dirty="0" err="1" smtClean="0"/>
              <a:t>polarisation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endParaRPr lang="de-DE" dirty="0"/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/>
              <a:t>Flame </a:t>
            </a:r>
            <a:r>
              <a:rPr lang="de-DE" dirty="0" err="1"/>
              <a:t>peaking</a:t>
            </a:r>
            <a:r>
              <a:rPr lang="de-DE" dirty="0"/>
              <a:t> time </a:t>
            </a:r>
            <a:r>
              <a:rPr lang="de-DE" dirty="0" err="1"/>
              <a:t>of</a:t>
            </a:r>
            <a:r>
              <a:rPr lang="de-DE" dirty="0"/>
              <a:t> 55 </a:t>
            </a:r>
            <a:r>
              <a:rPr lang="de-DE" dirty="0" err="1"/>
              <a:t>ns</a:t>
            </a:r>
            <a:r>
              <a:rPr lang="de-DE" dirty="0"/>
              <a:t> was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ILC. </a:t>
            </a:r>
            <a:r>
              <a:rPr lang="de-DE" dirty="0" err="1"/>
              <a:t>Use</a:t>
            </a:r>
            <a:r>
              <a:rPr lang="de-DE" dirty="0"/>
              <a:t> at CLIC was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thanks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</a:p>
          <a:p>
            <a:pPr>
              <a:buSzPct val="146000"/>
            </a:pPr>
            <a:r>
              <a:rPr lang="de-DE" dirty="0"/>
              <a:t>    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Bhabha</a:t>
            </a:r>
            <a:r>
              <a:rPr lang="de-DE" dirty="0"/>
              <a:t> rate per BX, </a:t>
            </a:r>
            <a:r>
              <a:rPr lang="de-DE" dirty="0" err="1"/>
              <a:t>and</a:t>
            </a:r>
            <a:r>
              <a:rPr lang="de-DE" dirty="0"/>
              <a:t> time </a:t>
            </a:r>
            <a:r>
              <a:rPr lang="de-DE" dirty="0" err="1"/>
              <a:t>resolution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ns</a:t>
            </a:r>
            <a:r>
              <a:rPr lang="de-DE" dirty="0"/>
              <a:t>. </a:t>
            </a:r>
          </a:p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24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smtClean="0"/>
              <a:t>Beam-test </a:t>
            </a:r>
            <a:r>
              <a:rPr lang="de-DE" sz="2800" dirty="0" err="1" smtClean="0"/>
              <a:t>campaign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22095" y="900113"/>
            <a:ext cx="8524181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428" y="1179959"/>
            <a:ext cx="2871359" cy="1917642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19100" y="900113"/>
            <a:ext cx="7375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Participants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AGH-UST, ISS TAU</a:t>
            </a:r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59" y="3095547"/>
            <a:ext cx="2695636" cy="180028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257" y="3095547"/>
            <a:ext cx="3804557" cy="180028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721" y="900112"/>
            <a:ext cx="2631555" cy="289876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089" y="902129"/>
            <a:ext cx="1854507" cy="247330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814" y="3798879"/>
            <a:ext cx="2067883" cy="275787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05" y="1179959"/>
            <a:ext cx="1428423" cy="301989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129" y="4714296"/>
            <a:ext cx="3893685" cy="184246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59" y="4832244"/>
            <a:ext cx="2582177" cy="17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73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err="1" smtClean="0"/>
              <a:t>backup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11209" y="900113"/>
            <a:ext cx="8524181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83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42900" y="914500"/>
            <a:ext cx="8524181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err="1" smtClean="0"/>
              <a:t>GaAs</a:t>
            </a:r>
            <a:r>
              <a:rPr lang="de-DE" sz="2800" kern="0" dirty="0" smtClean="0"/>
              <a:t> </a:t>
            </a:r>
            <a:r>
              <a:rPr lang="de-DE" sz="2800" kern="0" dirty="0" err="1" smtClean="0"/>
              <a:t>sensors</a:t>
            </a:r>
            <a:r>
              <a:rPr lang="de-DE" sz="2800" kern="0" dirty="0" smtClean="0"/>
              <a:t> </a:t>
            </a:r>
            <a:endParaRPr lang="de-DE" sz="2800" kern="0" dirty="0"/>
          </a:p>
        </p:txBody>
      </p:sp>
      <p:sp>
        <p:nvSpPr>
          <p:cNvPr id="2" name="Textfeld 1"/>
          <p:cNvSpPr txBox="1"/>
          <p:nvPr/>
        </p:nvSpPr>
        <p:spPr>
          <a:xfrm>
            <a:off x="417195" y="1011555"/>
            <a:ext cx="3234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GaAs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2011</a:t>
            </a:r>
            <a:endParaRPr lang="en-GB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55" y="1309574"/>
            <a:ext cx="3234690" cy="222202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5524" y="977344"/>
            <a:ext cx="3764610" cy="249906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9897" y="3702909"/>
            <a:ext cx="3470237" cy="245519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535" y="3531602"/>
            <a:ext cx="3166110" cy="279780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255238" y="1274445"/>
            <a:ext cx="1490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Response </a:t>
            </a:r>
            <a:r>
              <a:rPr lang="de-DE" sz="1200" dirty="0" err="1" smtClean="0"/>
              <a:t>to</a:t>
            </a:r>
            <a:r>
              <a:rPr lang="de-DE" sz="1200" dirty="0" smtClean="0"/>
              <a:t> a </a:t>
            </a:r>
            <a:r>
              <a:rPr lang="de-DE" sz="1200" dirty="0" err="1" smtClean="0"/>
              <a:t>single</a:t>
            </a:r>
            <a:r>
              <a:rPr lang="de-DE" sz="1200" dirty="0" smtClean="0"/>
              <a:t> </a:t>
            </a:r>
            <a:r>
              <a:rPr lang="de-DE" sz="1200" dirty="0" err="1" smtClean="0"/>
              <a:t>electron</a:t>
            </a:r>
            <a:endParaRPr lang="en-GB" sz="1200" dirty="0"/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 flipV="1">
            <a:off x="1211580" y="5647175"/>
            <a:ext cx="2263140" cy="496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A5EB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feld 14"/>
          <p:cNvSpPr txBox="1"/>
          <p:nvPr/>
        </p:nvSpPr>
        <p:spPr>
          <a:xfrm>
            <a:off x="1494472" y="5354787"/>
            <a:ext cx="1697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Growing</a:t>
            </a:r>
            <a:r>
              <a:rPr lang="de-DE" sz="1200" dirty="0" smtClean="0"/>
              <a:t> pad </a:t>
            </a:r>
            <a:r>
              <a:rPr lang="de-DE" sz="1200" dirty="0" err="1" smtClean="0"/>
              <a:t>size</a:t>
            </a:r>
            <a:endParaRPr lang="en-GB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4093764" y="4257675"/>
            <a:ext cx="12261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ZEUS beam </a:t>
            </a:r>
            <a:r>
              <a:rPr lang="de-DE" dirty="0" err="1" smtClean="0"/>
              <a:t>telescope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4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smtClean="0"/>
              <a:t>Test-beam </a:t>
            </a:r>
            <a:r>
              <a:rPr lang="de-DE" sz="2800" dirty="0" err="1" smtClean="0"/>
              <a:t>results</a:t>
            </a:r>
            <a:r>
              <a:rPr lang="de-DE" sz="2800" dirty="0" smtClean="0"/>
              <a:t> 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33242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98" y="996194"/>
            <a:ext cx="4109953" cy="268180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2149" y="996194"/>
            <a:ext cx="4187500" cy="3583285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62578" y="3916396"/>
            <a:ext cx="83963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MPV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pad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</a:p>
          <a:p>
            <a:endParaRPr lang="de-DE" dirty="0"/>
          </a:p>
          <a:p>
            <a:r>
              <a:rPr lang="de-DE" dirty="0" err="1" smtClean="0"/>
              <a:t>Similar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GaAs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silicon</a:t>
            </a:r>
            <a:r>
              <a:rPr lang="de-DE" dirty="0" smtClean="0"/>
              <a:t> </a:t>
            </a:r>
            <a:r>
              <a:rPr lang="de-DE" dirty="0" err="1" smtClean="0"/>
              <a:t>sensors</a:t>
            </a:r>
            <a:r>
              <a:rPr lang="de-DE" dirty="0" smtClean="0"/>
              <a:t>,</a:t>
            </a:r>
          </a:p>
          <a:p>
            <a:endParaRPr lang="de-DE" dirty="0"/>
          </a:p>
          <a:p>
            <a:r>
              <a:rPr lang="de-DE" dirty="0" err="1" smtClean="0"/>
              <a:t>Assuming</a:t>
            </a:r>
            <a:r>
              <a:rPr lang="de-DE" dirty="0" smtClean="0"/>
              <a:t> 5% </a:t>
            </a:r>
            <a:r>
              <a:rPr lang="de-DE" dirty="0" err="1" smtClean="0"/>
              <a:t>calibration</a:t>
            </a:r>
            <a:r>
              <a:rPr lang="de-DE" dirty="0" smtClean="0"/>
              <a:t> </a:t>
            </a:r>
            <a:r>
              <a:rPr lang="de-DE" dirty="0" err="1" smtClean="0"/>
              <a:t>uncertainty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FE ASIC </a:t>
            </a:r>
            <a:r>
              <a:rPr lang="de-DE" dirty="0" err="1" smtClean="0"/>
              <a:t>channels</a:t>
            </a:r>
            <a:r>
              <a:rPr lang="de-DE" dirty="0" smtClean="0"/>
              <a:t> -&gt; </a:t>
            </a:r>
            <a:r>
              <a:rPr lang="de-DE" dirty="0" err="1" smtClean="0"/>
              <a:t>response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/>
              <a:t> </a:t>
            </a:r>
            <a:r>
              <a:rPr lang="de-DE" dirty="0" err="1" smtClean="0"/>
              <a:t>independent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pad </a:t>
            </a:r>
            <a:r>
              <a:rPr lang="de-DE" dirty="0" err="1" smtClean="0"/>
              <a:t>number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Quantitative </a:t>
            </a:r>
            <a:r>
              <a:rPr lang="de-DE" dirty="0" err="1" smtClean="0"/>
              <a:t>study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test-beam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90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11209" y="900113"/>
            <a:ext cx="8524181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4" name="Rectangle 29"/>
          <p:cNvSpPr txBox="1">
            <a:spLocks noChangeArrowheads="1"/>
          </p:cNvSpPr>
          <p:nvPr/>
        </p:nvSpPr>
        <p:spPr>
          <a:xfrm>
            <a:off x="402351" y="41616"/>
            <a:ext cx="8219281" cy="807591"/>
          </a:xfrm>
          <a:prstGeom prst="rect">
            <a:avLst/>
          </a:prstGeom>
        </p:spPr>
        <p:txBody>
          <a:bodyPr anchor="b"/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smtClean="0"/>
              <a:t>FCAL R&amp;D Collaboration</a:t>
            </a:r>
            <a:endParaRPr lang="de-DE" sz="2800" kern="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5" y="900113"/>
            <a:ext cx="5563496" cy="310164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736" y="3283668"/>
            <a:ext cx="5265868" cy="351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8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402351" y="41616"/>
            <a:ext cx="8219281" cy="807591"/>
          </a:xfrm>
        </p:spPr>
        <p:txBody>
          <a:bodyPr/>
          <a:lstStyle/>
          <a:p>
            <a:r>
              <a:rPr lang="de-DE" sz="2800" dirty="0" smtClean="0"/>
              <a:t>Design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very</a:t>
            </a:r>
            <a:r>
              <a:rPr lang="de-DE" sz="2800" dirty="0" smtClean="0"/>
              <a:t> </a:t>
            </a:r>
            <a:r>
              <a:rPr lang="de-DE" sz="2800" dirty="0" err="1" smtClean="0"/>
              <a:t>forward</a:t>
            </a:r>
            <a:r>
              <a:rPr lang="de-DE" sz="2800" dirty="0" smtClean="0"/>
              <a:t> </a:t>
            </a:r>
            <a:r>
              <a:rPr lang="de-DE" sz="2800" dirty="0" err="1" smtClean="0"/>
              <a:t>region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64547" y="899027"/>
            <a:ext cx="9079454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2" name="Textfeld 1"/>
          <p:cNvSpPr txBox="1"/>
          <p:nvPr/>
        </p:nvSpPr>
        <p:spPr>
          <a:xfrm>
            <a:off x="316043" y="946098"/>
            <a:ext cx="8871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Forward </a:t>
            </a:r>
            <a:r>
              <a:rPr lang="de-DE" sz="2400" dirty="0" err="1" smtClean="0"/>
              <a:t>region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an </a:t>
            </a:r>
            <a:r>
              <a:rPr lang="de-DE" sz="2400" dirty="0" err="1" smtClean="0"/>
              <a:t>e</a:t>
            </a:r>
            <a:r>
              <a:rPr lang="de-DE" sz="2400" baseline="30000" dirty="0" err="1" smtClean="0"/>
              <a:t>+</a:t>
            </a:r>
            <a:r>
              <a:rPr lang="de-DE" sz="2400" dirty="0" err="1" smtClean="0"/>
              <a:t>e</a:t>
            </a:r>
            <a:r>
              <a:rPr lang="de-DE" sz="2400" baseline="30000" dirty="0" smtClean="0"/>
              <a:t>-</a:t>
            </a:r>
            <a:r>
              <a:rPr lang="de-DE" sz="2400" dirty="0" smtClean="0"/>
              <a:t> </a:t>
            </a:r>
            <a:r>
              <a:rPr lang="de-DE" sz="2400" dirty="0" err="1" smtClean="0"/>
              <a:t>collider</a:t>
            </a:r>
            <a:r>
              <a:rPr lang="de-DE" sz="2400" dirty="0" smtClean="0"/>
              <a:t> </a:t>
            </a:r>
            <a:r>
              <a:rPr lang="de-DE" sz="2400" dirty="0" err="1" smtClean="0"/>
              <a:t>detector</a:t>
            </a:r>
            <a:endParaRPr lang="en-GB" sz="2400" dirty="0"/>
          </a:p>
        </p:txBody>
      </p:sp>
      <p:sp>
        <p:nvSpPr>
          <p:cNvPr id="11" name="Textfeld 10"/>
          <p:cNvSpPr txBox="1"/>
          <p:nvPr/>
        </p:nvSpPr>
        <p:spPr>
          <a:xfrm>
            <a:off x="5966894" y="1471897"/>
            <a:ext cx="32739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err="1" smtClean="0"/>
              <a:t>LumiCal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precise</a:t>
            </a:r>
            <a:r>
              <a:rPr lang="de-DE" sz="1800" dirty="0" smtClean="0"/>
              <a:t> </a:t>
            </a:r>
          </a:p>
          <a:p>
            <a:pPr>
              <a:buSzPct val="165000"/>
            </a:pPr>
            <a:r>
              <a:rPr lang="de-DE" sz="1800" dirty="0" smtClean="0"/>
              <a:t>     </a:t>
            </a:r>
            <a:r>
              <a:rPr lang="de-DE" sz="1800" dirty="0" err="1" smtClean="0"/>
              <a:t>luminosity</a:t>
            </a:r>
            <a:r>
              <a:rPr lang="de-DE" sz="1800" dirty="0" smtClean="0"/>
              <a:t> </a:t>
            </a:r>
            <a:r>
              <a:rPr lang="de-DE" sz="1800" dirty="0" err="1" smtClean="0"/>
              <a:t>measurement</a:t>
            </a:r>
            <a:endParaRPr lang="de-DE" sz="1800" dirty="0" smtClean="0"/>
          </a:p>
          <a:p>
            <a:pPr>
              <a:buSzPct val="165000"/>
            </a:pPr>
            <a:r>
              <a:rPr lang="de-DE" sz="1800" dirty="0"/>
              <a:t> </a:t>
            </a:r>
            <a:r>
              <a:rPr lang="de-DE" sz="1800" dirty="0" smtClean="0"/>
              <a:t>    (</a:t>
            </a:r>
            <a:r>
              <a:rPr lang="de-DE" sz="1800" dirty="0" err="1" smtClean="0"/>
              <a:t>Counting</a:t>
            </a:r>
            <a:r>
              <a:rPr lang="de-DE" sz="1800" dirty="0" smtClean="0"/>
              <a:t> </a:t>
            </a:r>
            <a:r>
              <a:rPr lang="de-DE" sz="1800" dirty="0" err="1" smtClean="0"/>
              <a:t>Bhabhas</a:t>
            </a:r>
            <a:r>
              <a:rPr lang="de-DE" sz="1800" dirty="0" smtClean="0"/>
              <a:t>)</a:t>
            </a:r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err="1" smtClean="0"/>
              <a:t>BeamCal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fast </a:t>
            </a:r>
            <a:r>
              <a:rPr lang="de-DE" sz="1800" dirty="0" err="1" smtClean="0"/>
              <a:t>luminosity</a:t>
            </a:r>
            <a:endParaRPr lang="de-DE" sz="1800" dirty="0" smtClean="0"/>
          </a:p>
          <a:p>
            <a:pPr>
              <a:buSzPct val="165000"/>
            </a:pPr>
            <a:r>
              <a:rPr lang="de-DE" sz="1800" dirty="0" smtClean="0"/>
              <a:t>    Measurement</a:t>
            </a:r>
          </a:p>
          <a:p>
            <a:pPr>
              <a:buSzPct val="165000"/>
            </a:pPr>
            <a:r>
              <a:rPr lang="de-DE" sz="1800" dirty="0"/>
              <a:t> </a:t>
            </a:r>
            <a:r>
              <a:rPr lang="de-DE" sz="1800" dirty="0" smtClean="0"/>
              <a:t>    (</a:t>
            </a:r>
            <a:r>
              <a:rPr lang="de-DE" sz="1800" dirty="0" err="1" smtClean="0"/>
              <a:t>using</a:t>
            </a:r>
            <a:r>
              <a:rPr lang="de-DE" sz="1800" dirty="0" smtClean="0"/>
              <a:t> </a:t>
            </a:r>
            <a:r>
              <a:rPr lang="de-DE" sz="1800" dirty="0" err="1" smtClean="0"/>
              <a:t>beamstrahlung</a:t>
            </a:r>
            <a:r>
              <a:rPr lang="de-DE" sz="1800" dirty="0" smtClean="0"/>
              <a:t>)</a:t>
            </a:r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err="1" smtClean="0"/>
              <a:t>Both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large polar angle </a:t>
            </a:r>
          </a:p>
          <a:p>
            <a:pPr>
              <a:buSzPct val="165000"/>
            </a:pPr>
            <a:r>
              <a:rPr lang="de-DE" sz="1800" dirty="0"/>
              <a:t> </a:t>
            </a:r>
            <a:r>
              <a:rPr lang="de-DE" sz="1800" dirty="0" smtClean="0"/>
              <a:t>    </a:t>
            </a:r>
            <a:r>
              <a:rPr lang="de-DE" sz="1800" dirty="0" err="1" smtClean="0"/>
              <a:t>coverage</a:t>
            </a:r>
            <a:endParaRPr lang="de-DE" sz="1800" dirty="0" smtClean="0"/>
          </a:p>
          <a:p>
            <a:pPr>
              <a:buSzPct val="165000"/>
            </a:pPr>
            <a:r>
              <a:rPr lang="de-DE" sz="1800" dirty="0"/>
              <a:t> </a:t>
            </a:r>
            <a:r>
              <a:rPr lang="de-DE" sz="1800" dirty="0" smtClean="0"/>
              <a:t>    (</a:t>
            </a:r>
            <a:r>
              <a:rPr lang="de-DE" sz="1800" dirty="0" err="1" smtClean="0"/>
              <a:t>important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new</a:t>
            </a:r>
            <a:r>
              <a:rPr lang="de-DE" sz="1800" dirty="0" smtClean="0"/>
              <a:t> </a:t>
            </a:r>
            <a:r>
              <a:rPr lang="de-DE" sz="1800" dirty="0" err="1" smtClean="0"/>
              <a:t>particle</a:t>
            </a:r>
            <a:r>
              <a:rPr lang="de-DE" sz="1800" dirty="0" smtClean="0"/>
              <a:t>    </a:t>
            </a:r>
          </a:p>
          <a:p>
            <a:pPr>
              <a:buSzPct val="165000"/>
            </a:pPr>
            <a:r>
              <a:rPr lang="de-DE" sz="1800" dirty="0"/>
              <a:t> </a:t>
            </a:r>
            <a:r>
              <a:rPr lang="de-DE" sz="1800" dirty="0" smtClean="0"/>
              <a:t>    </a:t>
            </a:r>
            <a:r>
              <a:rPr lang="de-DE" sz="1800" dirty="0" err="1" smtClean="0"/>
              <a:t>searches</a:t>
            </a:r>
            <a:r>
              <a:rPr lang="de-DE" sz="1800" dirty="0" smtClean="0"/>
              <a:t>)</a:t>
            </a:r>
            <a:endParaRPr lang="en-GB" sz="18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51" y="1450338"/>
            <a:ext cx="5609182" cy="3977478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550600" y="5597337"/>
            <a:ext cx="42634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smtClean="0">
                <a:solidFill>
                  <a:srgbClr val="0070C0"/>
                </a:solidFill>
              </a:rPr>
              <a:t>Small Moliere </a:t>
            </a:r>
            <a:r>
              <a:rPr lang="de-DE" sz="1800" dirty="0" err="1" smtClean="0">
                <a:solidFill>
                  <a:srgbClr val="0070C0"/>
                </a:solidFill>
              </a:rPr>
              <a:t>radius</a:t>
            </a:r>
            <a:endParaRPr lang="de-DE" sz="1800" dirty="0" smtClean="0">
              <a:solidFill>
                <a:srgbClr val="0070C0"/>
              </a:solidFill>
            </a:endParaRPr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endParaRPr lang="de-DE" sz="1800" dirty="0">
              <a:solidFill>
                <a:srgbClr val="0070C0"/>
              </a:solidFill>
            </a:endParaRPr>
          </a:p>
          <a:p>
            <a:pPr marL="285750" indent="-285750">
              <a:buSzPct val="165000"/>
              <a:buFont typeface="Arial" panose="020B0604020202020204" pitchFamily="34" charset="0"/>
              <a:buChar char="•"/>
            </a:pPr>
            <a:r>
              <a:rPr lang="de-DE" sz="1800" dirty="0" smtClean="0">
                <a:solidFill>
                  <a:srgbClr val="0070C0"/>
                </a:solidFill>
              </a:rPr>
              <a:t>High </a:t>
            </a:r>
            <a:r>
              <a:rPr lang="de-DE" sz="1800" dirty="0" err="1" smtClean="0">
                <a:solidFill>
                  <a:srgbClr val="0070C0"/>
                </a:solidFill>
              </a:rPr>
              <a:t>granularity</a:t>
            </a:r>
            <a:endParaRPr lang="de-DE" sz="1800" dirty="0" smtClean="0">
              <a:solidFill>
                <a:srgbClr val="0070C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862456" y="5057738"/>
            <a:ext cx="4233134" cy="1477328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SzPct val="164000"/>
              <a:buFont typeface="Arial" panose="020B0604020202020204" pitchFamily="34" charset="0"/>
              <a:buChar char="•"/>
            </a:pPr>
            <a:r>
              <a:rPr lang="de-DE" sz="1800" dirty="0" smtClean="0"/>
              <a:t>Technology </a:t>
            </a:r>
            <a:r>
              <a:rPr lang="de-DE" sz="1800" dirty="0" err="1" smtClean="0"/>
              <a:t>choice</a:t>
            </a:r>
            <a:r>
              <a:rPr lang="de-DE" sz="1800" dirty="0" smtClean="0"/>
              <a:t>: Si </a:t>
            </a:r>
            <a:r>
              <a:rPr lang="de-DE" sz="1800" dirty="0" err="1" smtClean="0"/>
              <a:t>or</a:t>
            </a:r>
            <a:r>
              <a:rPr lang="de-DE" sz="1800" dirty="0" smtClean="0"/>
              <a:t> </a:t>
            </a:r>
            <a:r>
              <a:rPr lang="de-DE" sz="1800" dirty="0" err="1" smtClean="0"/>
              <a:t>GaAs</a:t>
            </a:r>
            <a:r>
              <a:rPr lang="de-DE" sz="1800" dirty="0" smtClean="0"/>
              <a:t>/W </a:t>
            </a:r>
            <a:r>
              <a:rPr lang="de-DE" sz="1800" dirty="0" err="1" smtClean="0"/>
              <a:t>sandwich</a:t>
            </a:r>
            <a:r>
              <a:rPr lang="de-DE" sz="1800" dirty="0" smtClean="0"/>
              <a:t> </a:t>
            </a:r>
            <a:r>
              <a:rPr lang="de-DE" sz="1800" dirty="0" err="1" smtClean="0"/>
              <a:t>calorimeters</a:t>
            </a:r>
            <a:endParaRPr lang="de-DE" sz="1800" dirty="0" smtClean="0"/>
          </a:p>
          <a:p>
            <a:pPr marL="285750" indent="-285750">
              <a:buClr>
                <a:srgbClr val="002060"/>
              </a:buClr>
              <a:buSzPct val="164000"/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85750" indent="-285750">
              <a:buClr>
                <a:srgbClr val="002060"/>
              </a:buClr>
              <a:buSzPct val="164000"/>
              <a:buFont typeface="Arial" panose="020B0604020202020204" pitchFamily="34" charset="0"/>
              <a:buChar char="•"/>
            </a:pPr>
            <a:r>
              <a:rPr lang="de-DE" sz="1800" dirty="0" smtClean="0"/>
              <a:t>1 X</a:t>
            </a:r>
            <a:r>
              <a:rPr lang="de-DE" sz="1800" baseline="-25000" dirty="0" smtClean="0"/>
              <a:t>0</a:t>
            </a:r>
            <a:r>
              <a:rPr lang="de-DE" sz="1800" dirty="0" smtClean="0"/>
              <a:t> </a:t>
            </a:r>
            <a:r>
              <a:rPr lang="de-DE" sz="1800" dirty="0" err="1" smtClean="0"/>
              <a:t>absorber</a:t>
            </a:r>
            <a:r>
              <a:rPr lang="de-DE" sz="1800" dirty="0" smtClean="0"/>
              <a:t> </a:t>
            </a:r>
            <a:r>
              <a:rPr lang="de-DE" sz="1800" dirty="0" err="1" smtClean="0"/>
              <a:t>thickness</a:t>
            </a:r>
            <a:r>
              <a:rPr lang="de-DE" sz="1800" dirty="0" smtClean="0"/>
              <a:t>, 20 (30) </a:t>
            </a:r>
            <a:r>
              <a:rPr lang="de-DE" sz="1800" dirty="0" err="1" smtClean="0"/>
              <a:t>layers</a:t>
            </a:r>
            <a:r>
              <a:rPr lang="de-DE" sz="1800" dirty="0" smtClean="0"/>
              <a:t> in ILC (CLIC)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4876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err="1" smtClean="0"/>
              <a:t>BeamCal</a:t>
            </a:r>
            <a:r>
              <a:rPr lang="de-DE" sz="2800" dirty="0" smtClean="0"/>
              <a:t> </a:t>
            </a:r>
            <a:r>
              <a:rPr lang="de-DE" sz="2800" dirty="0" err="1" smtClean="0"/>
              <a:t>Simulations</a:t>
            </a:r>
            <a:r>
              <a:rPr lang="de-DE" sz="2800" dirty="0" smtClean="0"/>
              <a:t> </a:t>
            </a:r>
            <a:endParaRPr lang="de-DE" sz="2800" dirty="0"/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0" y="900113"/>
            <a:ext cx="9063319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24" name="TextBox 12"/>
          <p:cNvSpPr txBox="1"/>
          <p:nvPr/>
        </p:nvSpPr>
        <p:spPr>
          <a:xfrm>
            <a:off x="4640486" y="984618"/>
            <a:ext cx="4478908" cy="163121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342900" indent="-342900">
              <a:buSzPct val="153000"/>
              <a:buFont typeface="Arial" pitchFamily="34" charset="0"/>
              <a:buChar char="•"/>
            </a:pPr>
            <a:r>
              <a:rPr lang="en-US" sz="20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Fast luminosity estimate using </a:t>
            </a:r>
            <a:r>
              <a:rPr lang="en-US" sz="2000" dirty="0" err="1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beamstrahlung</a:t>
            </a:r>
            <a:r>
              <a:rPr lang="en-US" sz="20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depositions (bunch-by-bunch </a:t>
            </a:r>
            <a:r>
              <a:rPr lang="en-US" sz="20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at ILC)</a:t>
            </a:r>
          </a:p>
          <a:p>
            <a:pPr marL="342900" indent="-342900">
              <a:buSzPct val="153000"/>
              <a:buFont typeface="Arial" pitchFamily="34" charset="0"/>
              <a:buChar char="•"/>
            </a:pPr>
            <a:r>
              <a:rPr lang="en-US" sz="20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Beam parameter estimation</a:t>
            </a:r>
          </a:p>
          <a:p>
            <a:pPr marL="342900" indent="-342900">
              <a:buSzPct val="153000"/>
              <a:buFont typeface="Arial" pitchFamily="34" charset="0"/>
              <a:buChar char="•"/>
            </a:pPr>
            <a:r>
              <a:rPr lang="en-US" sz="2000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Fast feedback to the </a:t>
            </a:r>
            <a:r>
              <a:rPr lang="en-US" sz="20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machine</a:t>
            </a:r>
            <a:endParaRPr lang="en-US" sz="2000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5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2711" y="900113"/>
            <a:ext cx="2629745" cy="2970043"/>
          </a:xfrm>
          <a:prstGeom prst="rect">
            <a:avLst/>
          </a:prstGeom>
        </p:spPr>
      </p:pic>
      <p:sp>
        <p:nvSpPr>
          <p:cNvPr id="26" name="TextBox 27"/>
          <p:cNvSpPr txBox="1">
            <a:spLocks noChangeArrowheads="1"/>
          </p:cNvSpPr>
          <p:nvPr/>
        </p:nvSpPr>
        <p:spPr bwMode="auto">
          <a:xfrm>
            <a:off x="1920240" y="900113"/>
            <a:ext cx="2770094" cy="160043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9pPr>
          </a:lstStyle>
          <a:p>
            <a:pPr>
              <a:buClr>
                <a:srgbClr val="FFFFFF"/>
              </a:buClr>
              <a:buSzPts val="2000"/>
            </a:pP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Fast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readout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beamstrahlung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pair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depositions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areas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after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each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bunch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crossing</a:t>
            </a:r>
            <a:endParaRPr lang="de-DE" altLang="de-DE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>
              <a:buClr>
                <a:srgbClr val="FFFFFF"/>
              </a:buClr>
              <a:buSzPts val="2000"/>
            </a:pP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In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addition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energy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of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beamstrahlung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photons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(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E</a:t>
            </a:r>
            <a:r>
              <a:rPr lang="de-DE" altLang="de-DE" sz="2000" baseline="-25000" dirty="0" err="1" smtClean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de-DE" altLang="de-DE" sz="1800" dirty="0">
                <a:solidFill>
                  <a:srgbClr val="002060"/>
                </a:solidFill>
                <a:latin typeface="Symbol" panose="05050102010706020507" pitchFamily="18" charset="2"/>
              </a:rPr>
              <a:t> </a:t>
            </a:r>
            <a:r>
              <a:rPr lang="de-DE" altLang="de-DE" dirty="0" smtClean="0">
                <a:solidFill>
                  <a:srgbClr val="002060"/>
                </a:solidFill>
                <a:latin typeface="+mn-lt"/>
              </a:rPr>
              <a:t>in </a:t>
            </a:r>
            <a:r>
              <a:rPr lang="de-DE" altLang="de-DE" dirty="0" err="1" smtClean="0">
                <a:solidFill>
                  <a:srgbClr val="002060"/>
                </a:solidFill>
                <a:latin typeface="+mn-lt"/>
              </a:rPr>
              <a:t>GamCal</a:t>
            </a:r>
            <a:r>
              <a:rPr lang="de-DE" altLang="de-DE" dirty="0" smtClean="0">
                <a:solidFill>
                  <a:srgbClr val="002060"/>
                </a:solidFill>
                <a:latin typeface="+mn-lt"/>
              </a:rPr>
              <a:t>)</a:t>
            </a:r>
            <a:endParaRPr lang="de-DE" altLang="de-DE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29" name="Grafik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70156"/>
            <a:ext cx="4362907" cy="1944361"/>
          </a:xfrm>
          <a:prstGeom prst="rect">
            <a:avLst/>
          </a:prstGeom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714" y="2619532"/>
            <a:ext cx="4953000" cy="1889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27"/>
          <p:cNvSpPr txBox="1">
            <a:spLocks noChangeArrowheads="1"/>
          </p:cNvSpPr>
          <p:nvPr/>
        </p:nvSpPr>
        <p:spPr bwMode="auto">
          <a:xfrm>
            <a:off x="4424409" y="5103674"/>
            <a:ext cx="4157461" cy="1323439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Comic Sans MS" panose="030F0702030302020204" pitchFamily="66" charset="0"/>
              </a:defRPr>
            </a:lvl9pPr>
          </a:lstStyle>
          <a:p>
            <a:pPr>
              <a:buClr>
                <a:srgbClr val="FFFFFF"/>
              </a:buClr>
              <a:buSzPts val="2000"/>
            </a:pP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Dedicated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ASIC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development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with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fast AND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to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be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used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in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the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feedback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system</a:t>
            </a:r>
            <a:endParaRPr lang="de-DE" altLang="de-DE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>
              <a:buClr>
                <a:srgbClr val="FFFFFF"/>
              </a:buClr>
              <a:buSzPts val="2000"/>
            </a:pPr>
            <a:endParaRPr lang="de-DE" altLang="de-DE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>
              <a:buClr>
                <a:srgbClr val="FFFFFF"/>
              </a:buClr>
              <a:buSzPts val="2000"/>
            </a:pP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Fast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response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to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separate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incoming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machine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induced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background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from</a:t>
            </a:r>
            <a:r>
              <a:rPr lang="de-DE" altLang="de-DE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de-DE" altLang="de-DE" dirty="0" err="1" smtClean="0">
                <a:solidFill>
                  <a:srgbClr val="002060"/>
                </a:solidFill>
                <a:latin typeface="Calibri" panose="020F0502020204030204" pitchFamily="34" charset="0"/>
              </a:rPr>
              <a:t>beamstrahlung</a:t>
            </a:r>
            <a:endParaRPr lang="de-DE" altLang="de-DE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4424409" y="4627640"/>
            <a:ext cx="24112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JINST</a:t>
            </a:r>
            <a:r>
              <a:rPr lang="en-GB" dirty="0"/>
              <a:t> 3 (2008) P10004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92654" y="5948979"/>
            <a:ext cx="3055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Design </a:t>
            </a:r>
            <a:r>
              <a:rPr lang="de-DE" dirty="0" err="1" smtClean="0"/>
              <a:t>done</a:t>
            </a:r>
            <a:r>
              <a:rPr lang="de-DE" dirty="0" smtClean="0"/>
              <a:t>,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prototypes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96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900113"/>
            <a:ext cx="9144001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err="1" smtClean="0"/>
              <a:t>BeamCal</a:t>
            </a:r>
            <a:r>
              <a:rPr lang="de-DE" sz="2800" kern="0" dirty="0" smtClean="0"/>
              <a:t> </a:t>
            </a:r>
            <a:r>
              <a:rPr lang="de-DE" sz="2800" kern="0" dirty="0" err="1" smtClean="0"/>
              <a:t>simulations</a:t>
            </a:r>
            <a:endParaRPr lang="de-DE" sz="2800" kern="0" dirty="0"/>
          </a:p>
        </p:txBody>
      </p:sp>
      <p:sp>
        <p:nvSpPr>
          <p:cNvPr id="2" name="Textfeld 1"/>
          <p:cNvSpPr txBox="1"/>
          <p:nvPr/>
        </p:nvSpPr>
        <p:spPr>
          <a:xfrm>
            <a:off x="612458" y="1040130"/>
            <a:ext cx="42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 smtClean="0"/>
              <a:t>Detection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low</a:t>
            </a:r>
            <a:r>
              <a:rPr lang="de-DE" sz="1800" dirty="0" smtClean="0"/>
              <a:t> angle </a:t>
            </a:r>
            <a:r>
              <a:rPr lang="de-DE" sz="1800" dirty="0" err="1" smtClean="0"/>
              <a:t>electrons</a:t>
            </a:r>
            <a:endParaRPr lang="en-GB" sz="1800" dirty="0"/>
          </a:p>
        </p:txBody>
      </p:sp>
      <p:sp>
        <p:nvSpPr>
          <p:cNvPr id="8" name="Textfeld 7"/>
          <p:cNvSpPr txBox="1"/>
          <p:nvPr/>
        </p:nvSpPr>
        <p:spPr>
          <a:xfrm>
            <a:off x="5029200" y="1598711"/>
            <a:ext cx="33489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37000"/>
              <a:buFont typeface="Arial" panose="020B0604020202020204" pitchFamily="34" charset="0"/>
              <a:buChar char="•"/>
            </a:pPr>
            <a:r>
              <a:rPr lang="de-DE" dirty="0" smtClean="0"/>
              <a:t>Average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background</a:t>
            </a:r>
            <a:r>
              <a:rPr lang="de-DE" dirty="0" smtClean="0"/>
              <a:t> </a:t>
            </a:r>
            <a:r>
              <a:rPr lang="de-DE" dirty="0" err="1" smtClean="0"/>
              <a:t>depositions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 BX per pad</a:t>
            </a:r>
          </a:p>
          <a:p>
            <a:pPr marL="285750" indent="-285750">
              <a:buSzPct val="137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SzPct val="137000"/>
              <a:buFont typeface="Arial" panose="020B0604020202020204" pitchFamily="34" charset="0"/>
              <a:buChar char="•"/>
            </a:pPr>
            <a:r>
              <a:rPr lang="de-DE" dirty="0" err="1" smtClean="0"/>
              <a:t>Subtract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event</a:t>
            </a:r>
            <a:endParaRPr lang="de-DE" dirty="0" smtClean="0"/>
          </a:p>
          <a:p>
            <a:pPr marL="285750" indent="-285750">
              <a:buSzPct val="137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SzPct val="137000"/>
              <a:buFont typeface="Arial" panose="020B0604020202020204" pitchFamily="34" charset="0"/>
              <a:buChar char="•"/>
            </a:pPr>
            <a:r>
              <a:rPr lang="de-DE" dirty="0" smtClean="0"/>
              <a:t>Search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shower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remaining</a:t>
            </a:r>
            <a:r>
              <a:rPr lang="de-DE" dirty="0" smtClean="0"/>
              <a:t> </a:t>
            </a:r>
            <a:r>
              <a:rPr lang="de-DE" dirty="0" err="1" smtClean="0"/>
              <a:t>depositions</a:t>
            </a:r>
            <a:endParaRPr lang="en-GB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730" y="3855971"/>
            <a:ext cx="3519858" cy="2237066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1667435" y="4628480"/>
            <a:ext cx="31148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Efficiency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detection</a:t>
            </a:r>
            <a:r>
              <a:rPr lang="de-DE" dirty="0" smtClean="0"/>
              <a:t>,</a:t>
            </a:r>
          </a:p>
          <a:p>
            <a:endParaRPr lang="de-DE" dirty="0" smtClean="0"/>
          </a:p>
          <a:p>
            <a:r>
              <a:rPr lang="de-DE" dirty="0" err="1" smtClean="0"/>
              <a:t>depends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relative </a:t>
            </a:r>
            <a:r>
              <a:rPr lang="de-DE" dirty="0" err="1" smtClean="0"/>
              <a:t>fraction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depositions</a:t>
            </a:r>
            <a:endParaRPr lang="en-GB" dirty="0"/>
          </a:p>
        </p:txBody>
      </p:sp>
      <p:sp>
        <p:nvSpPr>
          <p:cNvPr id="17" name="Textfeld 16"/>
          <p:cNvSpPr txBox="1"/>
          <p:nvPr/>
        </p:nvSpPr>
        <p:spPr>
          <a:xfrm>
            <a:off x="5961697" y="4697730"/>
            <a:ext cx="114776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▼50 </a:t>
            </a:r>
            <a:r>
              <a:rPr lang="de-DE" sz="1100" dirty="0" err="1" smtClean="0"/>
              <a:t>GeV</a:t>
            </a:r>
            <a:endParaRPr lang="de-DE" sz="1100" dirty="0" smtClean="0"/>
          </a:p>
          <a:p>
            <a:endParaRPr lang="de-DE" sz="1100" dirty="0" smtClean="0"/>
          </a:p>
          <a:p>
            <a:pPr marL="171450" indent="-171450">
              <a:buSzPct val="129000"/>
              <a:buFont typeface="Wingdings" panose="05000000000000000000" pitchFamily="2" charset="2"/>
              <a:buChar char="§"/>
            </a:pPr>
            <a:r>
              <a:rPr lang="de-DE" sz="1100" dirty="0" smtClean="0"/>
              <a:t>100 </a:t>
            </a:r>
            <a:r>
              <a:rPr lang="de-DE" sz="1100" dirty="0" err="1" smtClean="0"/>
              <a:t>GeV</a:t>
            </a:r>
            <a:endParaRPr lang="de-DE" sz="1100" dirty="0" smtClean="0"/>
          </a:p>
          <a:p>
            <a:endParaRPr lang="de-DE" sz="1100" dirty="0" smtClean="0"/>
          </a:p>
          <a:p>
            <a:pPr marL="171450" indent="-171450">
              <a:buSzPct val="158000"/>
              <a:buFont typeface="Arial" panose="020B0604020202020204" pitchFamily="34" charset="0"/>
              <a:buChar char="•"/>
            </a:pPr>
            <a:r>
              <a:rPr lang="de-DE" sz="1100" dirty="0" smtClean="0"/>
              <a:t>250 </a:t>
            </a:r>
            <a:r>
              <a:rPr lang="de-DE" sz="1100" dirty="0" err="1" smtClean="0"/>
              <a:t>GeV</a:t>
            </a:r>
            <a:endParaRPr lang="en-GB" sz="1100" dirty="0"/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58" y="1409462"/>
            <a:ext cx="3866387" cy="2827774"/>
          </a:xfrm>
          <a:prstGeom prst="rect">
            <a:avLst/>
          </a:prstGeom>
        </p:spPr>
      </p:pic>
      <p:cxnSp>
        <p:nvCxnSpPr>
          <p:cNvPr id="14" name="Gerade Verbindung mit Pfeil 13"/>
          <p:cNvCxnSpPr/>
          <p:nvPr/>
        </p:nvCxnSpPr>
        <p:spPr bwMode="auto">
          <a:xfrm flipV="1">
            <a:off x="1038114" y="2205318"/>
            <a:ext cx="1549100" cy="18839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A5EB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386903" y="4046002"/>
            <a:ext cx="9429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 smtClean="0"/>
              <a:t>Local</a:t>
            </a:r>
            <a:r>
              <a:rPr lang="de-DE" sz="1100" dirty="0" smtClean="0"/>
              <a:t> </a:t>
            </a:r>
            <a:r>
              <a:rPr lang="de-DE" sz="1100" dirty="0" err="1" smtClean="0"/>
              <a:t>deposition</a:t>
            </a:r>
            <a:r>
              <a:rPr lang="de-DE" sz="1100" dirty="0" smtClean="0"/>
              <a:t> </a:t>
            </a:r>
            <a:r>
              <a:rPr lang="de-DE" sz="1100" dirty="0" err="1" smtClean="0"/>
              <a:t>of</a:t>
            </a:r>
            <a:r>
              <a:rPr lang="de-DE" sz="1100" dirty="0" smtClean="0"/>
              <a:t> a </a:t>
            </a:r>
            <a:r>
              <a:rPr lang="de-DE" sz="1100" dirty="0" err="1" smtClean="0"/>
              <a:t>single</a:t>
            </a:r>
            <a:r>
              <a:rPr lang="de-DE" sz="1100" dirty="0" smtClean="0"/>
              <a:t> </a:t>
            </a:r>
            <a:r>
              <a:rPr lang="de-DE" sz="1100" dirty="0" err="1" smtClean="0"/>
              <a:t>electron</a:t>
            </a:r>
            <a:endParaRPr lang="en-GB" sz="1100" dirty="0"/>
          </a:p>
        </p:txBody>
      </p:sp>
      <p:sp>
        <p:nvSpPr>
          <p:cNvPr id="7" name="Textfeld 6"/>
          <p:cNvSpPr txBox="1"/>
          <p:nvPr/>
        </p:nvSpPr>
        <p:spPr>
          <a:xfrm>
            <a:off x="7109460" y="4359412"/>
            <a:ext cx="1640541" cy="33855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de-DE" dirty="0" err="1" smtClean="0"/>
              <a:t>E</a:t>
            </a:r>
            <a:r>
              <a:rPr lang="de-DE" baseline="-25000" dirty="0" err="1" smtClean="0"/>
              <a:t>beam</a:t>
            </a:r>
            <a:r>
              <a:rPr lang="de-DE" dirty="0" smtClean="0"/>
              <a:t>=250 </a:t>
            </a:r>
            <a:r>
              <a:rPr lang="de-DE" dirty="0" err="1" smtClean="0"/>
              <a:t>GeV</a:t>
            </a:r>
            <a:endParaRPr lang="en-GB" dirty="0"/>
          </a:p>
        </p:txBody>
      </p:sp>
      <p:cxnSp>
        <p:nvCxnSpPr>
          <p:cNvPr id="19" name="Gerade Verbindung mit Pfeil 18"/>
          <p:cNvCxnSpPr/>
          <p:nvPr/>
        </p:nvCxnSpPr>
        <p:spPr bwMode="auto">
          <a:xfrm flipV="1">
            <a:off x="3863789" y="5029983"/>
            <a:ext cx="702832" cy="441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A5EB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748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err="1" smtClean="0"/>
              <a:t>LumiCal</a:t>
            </a:r>
            <a:r>
              <a:rPr lang="de-DE" sz="2800" dirty="0" smtClean="0"/>
              <a:t> </a:t>
            </a:r>
            <a:r>
              <a:rPr lang="de-DE" sz="2800" dirty="0" err="1" smtClean="0"/>
              <a:t>simulations</a:t>
            </a:r>
            <a:endParaRPr lang="de-DE" sz="28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4605" y="862461"/>
            <a:ext cx="9119393" cy="5262979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6397271" y="1113416"/>
                <a:ext cx="164407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de-DE" sz="24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4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de-DE" sz="24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de-DE" sz="24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GB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7271" y="1113416"/>
                <a:ext cx="1644071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/>
          <p:cNvSpPr txBox="1"/>
          <p:nvPr/>
        </p:nvSpPr>
        <p:spPr>
          <a:xfrm>
            <a:off x="430305" y="1236527"/>
            <a:ext cx="49646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Luminosity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in an </a:t>
            </a:r>
            <a:r>
              <a:rPr lang="de-DE" dirty="0" err="1" smtClean="0"/>
              <a:t>experiment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6164131" y="1645920"/>
            <a:ext cx="742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rgbClr val="0070C0"/>
                </a:solidFill>
              </a:rPr>
              <a:t>Number</a:t>
            </a:r>
            <a:r>
              <a:rPr lang="de-DE" sz="1200" dirty="0" smtClean="0">
                <a:solidFill>
                  <a:srgbClr val="0070C0"/>
                </a:solidFill>
              </a:rPr>
              <a:t> </a:t>
            </a:r>
            <a:r>
              <a:rPr lang="de-DE" sz="1200" dirty="0" err="1" smtClean="0">
                <a:solidFill>
                  <a:srgbClr val="0070C0"/>
                </a:solidFill>
              </a:rPr>
              <a:t>of</a:t>
            </a:r>
            <a:r>
              <a:rPr lang="de-DE" sz="1200" dirty="0" smtClean="0">
                <a:solidFill>
                  <a:srgbClr val="0070C0"/>
                </a:solidFill>
              </a:rPr>
              <a:t> </a:t>
            </a:r>
            <a:r>
              <a:rPr lang="de-DE" sz="1200" dirty="0" err="1" smtClean="0">
                <a:solidFill>
                  <a:srgbClr val="0070C0"/>
                </a:solidFill>
              </a:rPr>
              <a:t>events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042673" y="1649619"/>
            <a:ext cx="742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0070C0"/>
                </a:solidFill>
              </a:rPr>
              <a:t>Cross </a:t>
            </a:r>
            <a:r>
              <a:rPr lang="de-DE" sz="1200" dirty="0" err="1" smtClean="0">
                <a:solidFill>
                  <a:srgbClr val="0070C0"/>
                </a:solidFill>
              </a:rPr>
              <a:t>section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7784950" y="1649619"/>
            <a:ext cx="1020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rgbClr val="0070C0"/>
                </a:solidFill>
              </a:rPr>
              <a:t>Luminosit</a:t>
            </a:r>
            <a:r>
              <a:rPr lang="de-DE" sz="1200" dirty="0" err="1" smtClean="0"/>
              <a:t>y</a:t>
            </a:r>
            <a:endParaRPr lang="en-GB" sz="1200" dirty="0"/>
          </a:p>
        </p:txBody>
      </p:sp>
      <p:sp>
        <p:nvSpPr>
          <p:cNvPr id="9" name="Textfeld 8"/>
          <p:cNvSpPr txBox="1"/>
          <p:nvPr/>
        </p:nvSpPr>
        <p:spPr>
          <a:xfrm>
            <a:off x="542117" y="2440221"/>
            <a:ext cx="8084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Precision </a:t>
            </a:r>
            <a:r>
              <a:rPr lang="de-DE" dirty="0" err="1" smtClean="0"/>
              <a:t>requirements</a:t>
            </a:r>
            <a:r>
              <a:rPr lang="de-DE" dirty="0" smtClean="0"/>
              <a:t> on </a:t>
            </a:r>
            <a:r>
              <a:rPr lang="de-DE" i="1" dirty="0" smtClean="0">
                <a:latin typeface="Bodoni MT" panose="02070603080606020203" pitchFamily="18" charset="0"/>
              </a:rPr>
              <a:t>L</a:t>
            </a:r>
            <a:r>
              <a:rPr lang="de-DE" dirty="0" smtClean="0"/>
              <a:t> </a:t>
            </a:r>
            <a:r>
              <a:rPr lang="de-DE" dirty="0" err="1" smtClean="0"/>
              <a:t>derived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, </a:t>
            </a:r>
            <a:r>
              <a:rPr lang="de-DE" dirty="0" err="1" smtClean="0"/>
              <a:t>expected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e</a:t>
            </a:r>
            <a:r>
              <a:rPr lang="de-DE" baseline="30000" dirty="0" smtClean="0"/>
              <a:t>+</a:t>
            </a:r>
            <a:r>
              <a:rPr lang="de-DE" dirty="0" smtClean="0"/>
              <a:t> e</a:t>
            </a:r>
            <a:r>
              <a:rPr lang="de-DE" baseline="30000" dirty="0" smtClean="0"/>
              <a:t>-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f </a:t>
            </a:r>
            <a:r>
              <a:rPr lang="de-DE" dirty="0" err="1" smtClean="0">
                <a:sym typeface="Wingdings" panose="05000000000000000000" pitchFamily="2" charset="2"/>
              </a:rPr>
              <a:t>f</a:t>
            </a:r>
            <a:r>
              <a:rPr lang="de-DE" dirty="0" smtClean="0">
                <a:sym typeface="Wingdings" panose="05000000000000000000" pitchFamily="2" charset="2"/>
              </a:rPr>
              <a:t> (</a:t>
            </a:r>
            <a:r>
              <a:rPr lang="de-DE" sz="1800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de-DE" dirty="0" smtClean="0">
                <a:sym typeface="Wingdings" panose="05000000000000000000" pitchFamily="2" charset="2"/>
              </a:rPr>
              <a:t>)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531359" y="2957523"/>
            <a:ext cx="65406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O</a:t>
            </a:r>
            <a:r>
              <a:rPr lang="de-DE" dirty="0" smtClean="0"/>
              <a:t> (10</a:t>
            </a:r>
            <a:r>
              <a:rPr lang="de-DE" baseline="30000" dirty="0" smtClean="0"/>
              <a:t>-3</a:t>
            </a:r>
            <a:r>
              <a:rPr lang="de-DE" dirty="0" smtClean="0"/>
              <a:t>) 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500 </a:t>
            </a:r>
            <a:r>
              <a:rPr lang="de-DE" dirty="0" err="1" smtClean="0"/>
              <a:t>GeV</a:t>
            </a:r>
            <a:r>
              <a:rPr lang="de-DE" dirty="0" smtClean="0"/>
              <a:t>,   e.g. ILC (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years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running</a:t>
            </a:r>
            <a:r>
              <a:rPr lang="de-DE" dirty="0" smtClean="0"/>
              <a:t>, 500 fb</a:t>
            </a:r>
            <a:r>
              <a:rPr lang="de-DE" baseline="30000" dirty="0" smtClean="0"/>
              <a:t>-1 </a:t>
            </a:r>
            <a:r>
              <a:rPr lang="de-DE" dirty="0" smtClean="0"/>
              <a:t>)</a:t>
            </a:r>
            <a:endParaRPr lang="de-DE" baseline="30000" dirty="0" smtClean="0"/>
          </a:p>
          <a:p>
            <a:endParaRPr lang="de-DE" dirty="0"/>
          </a:p>
          <a:p>
            <a:r>
              <a:rPr lang="de-DE" i="1" dirty="0" smtClean="0"/>
              <a:t>O</a:t>
            </a:r>
            <a:r>
              <a:rPr lang="de-DE" dirty="0" smtClean="0"/>
              <a:t> (10</a:t>
            </a:r>
            <a:r>
              <a:rPr lang="de-DE" baseline="30000" dirty="0" smtClean="0"/>
              <a:t>-2</a:t>
            </a:r>
            <a:r>
              <a:rPr lang="de-DE" dirty="0" smtClean="0"/>
              <a:t>)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3 </a:t>
            </a:r>
            <a:r>
              <a:rPr lang="de-DE" dirty="0" err="1" smtClean="0"/>
              <a:t>TeV</a:t>
            </a:r>
            <a:r>
              <a:rPr lang="de-DE" dirty="0" smtClean="0"/>
              <a:t>,         e.g. CLIC</a:t>
            </a:r>
          </a:p>
          <a:p>
            <a:endParaRPr lang="de-DE" dirty="0"/>
          </a:p>
          <a:p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i="1" dirty="0" smtClean="0"/>
              <a:t>O </a:t>
            </a:r>
            <a:r>
              <a:rPr lang="de-DE" dirty="0" smtClean="0"/>
              <a:t>(10</a:t>
            </a:r>
            <a:r>
              <a:rPr lang="de-DE" baseline="30000" dirty="0" smtClean="0"/>
              <a:t>-4</a:t>
            </a:r>
            <a:r>
              <a:rPr lang="de-DE" dirty="0" smtClean="0"/>
              <a:t>)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running</a:t>
            </a:r>
            <a:r>
              <a:rPr lang="de-DE" dirty="0" smtClean="0"/>
              <a:t> at Z  </a:t>
            </a:r>
            <a:endParaRPr lang="en-GB" dirty="0"/>
          </a:p>
        </p:txBody>
      </p:sp>
      <p:sp>
        <p:nvSpPr>
          <p:cNvPr id="14" name="Textfeld 13"/>
          <p:cNvSpPr txBox="1"/>
          <p:nvPr/>
        </p:nvSpPr>
        <p:spPr>
          <a:xfrm>
            <a:off x="558252" y="5176961"/>
            <a:ext cx="78046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Strong </a:t>
            </a:r>
            <a:r>
              <a:rPr lang="de-DE" dirty="0" err="1" smtClean="0"/>
              <a:t>requirements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mechanical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position</a:t>
            </a:r>
            <a:r>
              <a:rPr lang="de-DE" dirty="0" smtClean="0"/>
              <a:t> </a:t>
            </a:r>
            <a:r>
              <a:rPr lang="de-DE" dirty="0" err="1" smtClean="0"/>
              <a:t>precision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LumiCal</a:t>
            </a:r>
            <a:endParaRPr lang="en-GB" dirty="0"/>
          </a:p>
        </p:txBody>
      </p:sp>
      <p:sp>
        <p:nvSpPr>
          <p:cNvPr id="15" name="Rechteck 14"/>
          <p:cNvSpPr/>
          <p:nvPr/>
        </p:nvSpPr>
        <p:spPr>
          <a:xfrm>
            <a:off x="558252" y="5628500"/>
            <a:ext cx="24112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/>
              <a:t>JINST</a:t>
            </a:r>
            <a:r>
              <a:rPr lang="en-GB" dirty="0"/>
              <a:t> 5 (2010) P12002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542117" y="4695370"/>
            <a:ext cx="7836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The </a:t>
            </a:r>
            <a:r>
              <a:rPr lang="de-DE" dirty="0" err="1" smtClean="0"/>
              <a:t>gauge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angle </a:t>
            </a:r>
            <a:r>
              <a:rPr lang="de-DE" dirty="0" err="1" smtClean="0"/>
              <a:t>Bhabha</a:t>
            </a:r>
            <a:r>
              <a:rPr lang="de-DE" dirty="0" smtClean="0"/>
              <a:t> </a:t>
            </a:r>
            <a:r>
              <a:rPr lang="de-DE" dirty="0" err="1" smtClean="0"/>
              <a:t>scattering</a:t>
            </a:r>
            <a:r>
              <a:rPr lang="de-DE" dirty="0" smtClean="0"/>
              <a:t>, </a:t>
            </a:r>
            <a:r>
              <a:rPr lang="de-DE" dirty="0" err="1" smtClean="0"/>
              <a:t>e</a:t>
            </a:r>
            <a:r>
              <a:rPr lang="de-DE" baseline="30000" dirty="0" err="1" smtClean="0"/>
              <a:t>+</a:t>
            </a:r>
            <a:r>
              <a:rPr lang="de-DE" dirty="0" err="1" smtClean="0"/>
              <a:t>e</a:t>
            </a:r>
            <a:r>
              <a:rPr lang="de-DE" baseline="30000" dirty="0" smtClean="0"/>
              <a:t>-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e</a:t>
            </a:r>
            <a:r>
              <a:rPr lang="de-DE" baseline="30000" dirty="0" err="1" smtClean="0">
                <a:sym typeface="Wingdings" panose="05000000000000000000" pitchFamily="2" charset="2"/>
              </a:rPr>
              <a:t>+</a:t>
            </a:r>
            <a:r>
              <a:rPr lang="de-DE" dirty="0" err="1" smtClean="0">
                <a:sym typeface="Wingdings" panose="05000000000000000000" pitchFamily="2" charset="2"/>
              </a:rPr>
              <a:t>e</a:t>
            </a:r>
            <a:r>
              <a:rPr lang="de-DE" baseline="30000" dirty="0" smtClean="0">
                <a:sym typeface="Wingdings" panose="05000000000000000000" pitchFamily="2" charset="2"/>
              </a:rPr>
              <a:t>-</a:t>
            </a:r>
            <a:r>
              <a:rPr lang="de-DE" dirty="0" smtClean="0">
                <a:sym typeface="Wingdings" panose="05000000000000000000" pitchFamily="2" charset="2"/>
              </a:rPr>
              <a:t>(</a:t>
            </a:r>
            <a:r>
              <a:rPr lang="de-DE" sz="1800" dirty="0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de-DE" dirty="0" smtClean="0">
                <a:sym typeface="Wingdings" panose="05000000000000000000" pitchFamily="2" charset="2"/>
              </a:rPr>
              <a:t>)</a:t>
            </a:r>
            <a:r>
              <a:rPr lang="de-DE" dirty="0" smtClean="0"/>
              <a:t> </a:t>
            </a:r>
            <a:endParaRPr lang="en-GB" dirty="0"/>
          </a:p>
        </p:txBody>
      </p:sp>
      <p:cxnSp>
        <p:nvCxnSpPr>
          <p:cNvPr id="26" name="Gerader Verbinder 25"/>
          <p:cNvCxnSpPr/>
          <p:nvPr/>
        </p:nvCxnSpPr>
        <p:spPr bwMode="auto">
          <a:xfrm flipV="1">
            <a:off x="650838" y="4432151"/>
            <a:ext cx="7842324" cy="484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9386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 dirty="0" err="1" smtClean="0"/>
              <a:t>LumiCal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13"/>
              <p:cNvSpPr txBox="1">
                <a:spLocks noChangeArrowheads="1"/>
              </p:cNvSpPr>
              <p:nvPr/>
            </p:nvSpPr>
            <p:spPr bwMode="auto">
              <a:xfrm>
                <a:off x="0" y="869690"/>
                <a:ext cx="9119393" cy="5645520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/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de-DE" sz="2400" i="0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4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i="1" dirty="0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DE" sz="2400" i="1" dirty="0" smtClean="0">
                                  <a:latin typeface="Cambria Math" panose="02040503050406030204" pitchFamily="18" charset="0"/>
                                </a:rPr>
                                <m:t>𝐵𝐻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24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i="1" dirty="0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DE" sz="2400" i="1" dirty="0" smtClean="0">
                                  <a:latin typeface="Cambria Math" panose="02040503050406030204" pitchFamily="18" charset="0"/>
                                </a:rPr>
                                <m:t>𝐵𝐻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sz="2400" dirty="0" smtClean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 smtClean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 smtClean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 smtClean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 smtClean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 smtClean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de-DE" sz="2400" dirty="0" smtClean="0"/>
              </a:p>
              <a:p>
                <a:pPr algn="ctr">
                  <a:buClr>
                    <a:schemeClr val="accent5">
                      <a:lumMod val="25000"/>
                    </a:schemeClr>
                  </a:buClr>
                  <a:buSzPct val="148000"/>
                </a:pPr>
                <a:endParaRPr lang="en-US" sz="2400" dirty="0"/>
              </a:p>
            </p:txBody>
          </p:sp>
        </mc:Choice>
        <mc:Fallback xmlns="">
          <p:sp>
            <p:nvSpPr>
              <p:cNvPr id="5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869690"/>
                <a:ext cx="9119393" cy="56455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00" y="1407614"/>
            <a:ext cx="3259975" cy="280064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6190" y="1726227"/>
            <a:ext cx="3286290" cy="2858244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78534" y="1100561"/>
            <a:ext cx="3012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err="1" smtClean="0"/>
              <a:t>Luminosity</a:t>
            </a:r>
            <a:r>
              <a:rPr lang="de-DE" sz="1800" dirty="0" smtClean="0"/>
              <a:t> </a:t>
            </a:r>
            <a:r>
              <a:rPr lang="de-DE" sz="1800" dirty="0" err="1" smtClean="0"/>
              <a:t>measurement</a:t>
            </a:r>
            <a:endParaRPr lang="en-GB" sz="1800" dirty="0"/>
          </a:p>
        </p:txBody>
      </p:sp>
      <p:sp>
        <p:nvSpPr>
          <p:cNvPr id="8" name="Textfeld 7"/>
          <p:cNvSpPr txBox="1"/>
          <p:nvPr/>
        </p:nvSpPr>
        <p:spPr>
          <a:xfrm>
            <a:off x="5222838" y="946673"/>
            <a:ext cx="3921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0070C0"/>
                </a:solidFill>
              </a:rPr>
              <a:t>Number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of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Bhabha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events</a:t>
            </a:r>
            <a:r>
              <a:rPr lang="de-DE" sz="1400" dirty="0" smtClean="0">
                <a:solidFill>
                  <a:srgbClr val="0070C0"/>
                </a:solidFill>
              </a:rPr>
              <a:t> in a </a:t>
            </a:r>
            <a:r>
              <a:rPr lang="de-DE" sz="1400" dirty="0" err="1" smtClean="0">
                <a:solidFill>
                  <a:srgbClr val="0070C0"/>
                </a:solidFill>
              </a:rPr>
              <a:t>certain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el-GR" sz="1400" dirty="0" smtClean="0">
                <a:solidFill>
                  <a:srgbClr val="0070C0"/>
                </a:solidFill>
              </a:rPr>
              <a:t>θ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range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198231" y="1371890"/>
            <a:ext cx="3921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Bhabha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cross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section</a:t>
            </a:r>
            <a:r>
              <a:rPr lang="de-DE" sz="1400" dirty="0" smtClean="0">
                <a:solidFill>
                  <a:srgbClr val="0070C0"/>
                </a:solidFill>
              </a:rPr>
              <a:t> (</a:t>
            </a:r>
            <a:r>
              <a:rPr lang="de-DE" sz="1400" dirty="0" err="1" smtClean="0">
                <a:solidFill>
                  <a:srgbClr val="0070C0"/>
                </a:solidFill>
              </a:rPr>
              <a:t>from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r>
              <a:rPr lang="de-DE" sz="1400" dirty="0" err="1" smtClean="0">
                <a:solidFill>
                  <a:srgbClr val="0070C0"/>
                </a:solidFill>
              </a:rPr>
              <a:t>theory</a:t>
            </a:r>
            <a:r>
              <a:rPr lang="de-DE" sz="1400" dirty="0" smtClean="0">
                <a:solidFill>
                  <a:srgbClr val="0070C0"/>
                </a:solidFill>
              </a:rPr>
              <a:t>)</a:t>
            </a:r>
            <a:endParaRPr lang="en-GB" sz="1400" dirty="0">
              <a:solidFill>
                <a:srgbClr val="0070C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 bwMode="auto">
          <a:xfrm flipV="1">
            <a:off x="1134932" y="4006553"/>
            <a:ext cx="0" cy="40341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 Verbindung mit Pfeil 15"/>
          <p:cNvCxnSpPr/>
          <p:nvPr/>
        </p:nvCxnSpPr>
        <p:spPr bwMode="auto">
          <a:xfrm flipV="1">
            <a:off x="2895600" y="3942006"/>
            <a:ext cx="0" cy="40341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Gerade Verbindung mit Pfeil 16"/>
          <p:cNvCxnSpPr/>
          <p:nvPr/>
        </p:nvCxnSpPr>
        <p:spPr bwMode="auto">
          <a:xfrm flipV="1">
            <a:off x="6334461" y="4434839"/>
            <a:ext cx="0" cy="40341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rade Verbindung mit Pfeil 17"/>
          <p:cNvCxnSpPr/>
          <p:nvPr/>
        </p:nvCxnSpPr>
        <p:spPr bwMode="auto">
          <a:xfrm flipV="1">
            <a:off x="7847703" y="4434839"/>
            <a:ext cx="0" cy="40341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feld 12"/>
          <p:cNvSpPr txBox="1"/>
          <p:nvPr/>
        </p:nvSpPr>
        <p:spPr>
          <a:xfrm>
            <a:off x="1753693" y="3985076"/>
            <a:ext cx="753036" cy="338867"/>
          </a:xfrm>
          <a:prstGeom prst="rect">
            <a:avLst/>
          </a:prstGeom>
          <a:solidFill>
            <a:srgbClr val="FFFFCC"/>
          </a:solidFill>
          <a:ln>
            <a:solidFill>
              <a:srgbClr val="FFFFCC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range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6157933" y="4964208"/>
            <a:ext cx="2717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54000"/>
              <a:buFont typeface="Arial" panose="020B0604020202020204" pitchFamily="34" charset="0"/>
              <a:buChar char="•"/>
            </a:pPr>
            <a:r>
              <a:rPr lang="de-DE" dirty="0" smtClean="0"/>
              <a:t>Sharp </a:t>
            </a:r>
            <a:r>
              <a:rPr lang="de-DE" dirty="0" err="1" smtClean="0"/>
              <a:t>edges</a:t>
            </a:r>
            <a:endParaRPr lang="de-DE" dirty="0" smtClean="0"/>
          </a:p>
          <a:p>
            <a:pPr marL="285750" indent="-285750">
              <a:buSzPct val="154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SzPct val="154000"/>
              <a:buFont typeface="Arial" panose="020B0604020202020204" pitchFamily="34" charset="0"/>
              <a:buChar char="•"/>
            </a:pPr>
            <a:r>
              <a:rPr lang="de-DE" dirty="0" smtClean="0"/>
              <a:t>Small </a:t>
            </a:r>
            <a:r>
              <a:rPr lang="de-DE" dirty="0" err="1" smtClean="0"/>
              <a:t>leakage</a:t>
            </a:r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21" name="Textfeld 20"/>
          <p:cNvSpPr txBox="1"/>
          <p:nvPr/>
        </p:nvSpPr>
        <p:spPr>
          <a:xfrm>
            <a:off x="559185" y="4599555"/>
            <a:ext cx="38400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46000"/>
              <a:buFont typeface="Arial" panose="020B0604020202020204" pitchFamily="34" charset="0"/>
              <a:buChar char="•"/>
            </a:pPr>
            <a:r>
              <a:rPr lang="de-DE" dirty="0" smtClean="0"/>
              <a:t>Challenge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inner</a:t>
            </a:r>
            <a:r>
              <a:rPr lang="de-DE" dirty="0" smtClean="0"/>
              <a:t> </a:t>
            </a:r>
            <a:r>
              <a:rPr lang="de-DE" dirty="0" err="1" smtClean="0"/>
              <a:t>acceptande</a:t>
            </a:r>
            <a:r>
              <a:rPr lang="de-DE" dirty="0" smtClean="0"/>
              <a:t> </a:t>
            </a:r>
            <a:r>
              <a:rPr lang="de-DE" dirty="0" err="1" smtClean="0"/>
              <a:t>limit</a:t>
            </a:r>
            <a:r>
              <a:rPr lang="de-DE" dirty="0" smtClean="0"/>
              <a:t>, </a:t>
            </a:r>
            <a:r>
              <a:rPr lang="de-DE" i="1" dirty="0" smtClean="0"/>
              <a:t>O</a:t>
            </a:r>
            <a:r>
              <a:rPr lang="de-DE" dirty="0" smtClean="0"/>
              <a:t> (10</a:t>
            </a:r>
            <a:r>
              <a:rPr lang="de-DE" sz="1800" dirty="0" smtClean="0">
                <a:latin typeface="Symbol" panose="05050102010706020507" pitchFamily="18" charset="2"/>
              </a:rPr>
              <a:t>m</a:t>
            </a:r>
            <a:r>
              <a:rPr lang="de-DE" dirty="0" smtClean="0"/>
              <a:t>m) 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59185" y="5256596"/>
            <a:ext cx="50395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de-DE" dirty="0" smtClean="0"/>
              <a:t>A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/>
              <a:t>i</a:t>
            </a:r>
            <a:r>
              <a:rPr lang="de-DE" dirty="0" err="1" smtClean="0"/>
              <a:t>mportant</a:t>
            </a:r>
            <a:r>
              <a:rPr lang="de-DE" dirty="0" smtClean="0"/>
              <a:t>  in </a:t>
            </a:r>
            <a:r>
              <a:rPr lang="de-DE" dirty="0" err="1" smtClean="0"/>
              <a:t>case</a:t>
            </a:r>
            <a:r>
              <a:rPr lang="de-DE" dirty="0" smtClean="0"/>
              <a:t> limited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endParaRPr lang="de-DE" dirty="0" smtClean="0"/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de-DE" dirty="0" smtClean="0"/>
              <a:t>Bias on polar angle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5943600" y="5948979"/>
            <a:ext cx="2931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0070C0"/>
                </a:solidFill>
              </a:rPr>
              <a:t>Requires</a:t>
            </a:r>
            <a:r>
              <a:rPr lang="de-DE" dirty="0" smtClean="0">
                <a:solidFill>
                  <a:srgbClr val="0070C0"/>
                </a:solidFill>
              </a:rPr>
              <a:t> </a:t>
            </a:r>
            <a:r>
              <a:rPr lang="de-DE" dirty="0" err="1" smtClean="0">
                <a:solidFill>
                  <a:srgbClr val="0070C0"/>
                </a:solidFill>
              </a:rPr>
              <a:t>small</a:t>
            </a:r>
            <a:r>
              <a:rPr lang="de-DE" dirty="0" smtClean="0">
                <a:solidFill>
                  <a:srgbClr val="0070C0"/>
                </a:solidFill>
              </a:rPr>
              <a:t> Moliere </a:t>
            </a:r>
            <a:r>
              <a:rPr lang="de-DE" dirty="0" err="1" smtClean="0">
                <a:solidFill>
                  <a:srgbClr val="0070C0"/>
                </a:solidFill>
              </a:rPr>
              <a:t>radius</a:t>
            </a:r>
            <a:r>
              <a:rPr lang="de-DE" dirty="0" smtClean="0">
                <a:solidFill>
                  <a:srgbClr val="0070C0"/>
                </a:solidFill>
              </a:rPr>
              <a:t>!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8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0" y="847812"/>
            <a:ext cx="9143999" cy="5632311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de-DE" sz="240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  <p:sp>
        <p:nvSpPr>
          <p:cNvPr id="9" name="Rectangle 29"/>
          <p:cNvSpPr txBox="1">
            <a:spLocks noChangeArrowheads="1"/>
          </p:cNvSpPr>
          <p:nvPr/>
        </p:nvSpPr>
        <p:spPr bwMode="auto">
          <a:xfrm>
            <a:off x="829628" y="0"/>
            <a:ext cx="8219281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kern="0" dirty="0" smtClean="0"/>
              <a:t>Sensor Technology </a:t>
            </a:r>
            <a:r>
              <a:rPr lang="de-DE" sz="2800" kern="0" dirty="0" err="1" smtClean="0"/>
              <a:t>BeamCal</a:t>
            </a:r>
            <a:r>
              <a:rPr lang="de-DE" sz="2800" kern="0" dirty="0" smtClean="0"/>
              <a:t>: </a:t>
            </a:r>
            <a:r>
              <a:rPr lang="de-DE" sz="2800" kern="0" dirty="0" err="1" smtClean="0"/>
              <a:t>GaAs</a:t>
            </a:r>
            <a:r>
              <a:rPr lang="de-DE" sz="2800" kern="0" dirty="0" smtClean="0"/>
              <a:t> </a:t>
            </a:r>
            <a:endParaRPr lang="de-DE" sz="2800" kern="0" dirty="0"/>
          </a:p>
        </p:txBody>
      </p:sp>
      <p:sp>
        <p:nvSpPr>
          <p:cNvPr id="2" name="Textfeld 1"/>
          <p:cNvSpPr txBox="1"/>
          <p:nvPr/>
        </p:nvSpPr>
        <p:spPr>
          <a:xfrm>
            <a:off x="322730" y="945328"/>
            <a:ext cx="7663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</a:t>
            </a:r>
            <a:r>
              <a:rPr lang="de-DE" dirty="0" smtClean="0"/>
              <a:t>evelopment </a:t>
            </a:r>
            <a:r>
              <a:rPr lang="de-DE" dirty="0" err="1" smtClean="0"/>
              <a:t>of</a:t>
            </a:r>
            <a:r>
              <a:rPr lang="de-DE" dirty="0" smtClean="0"/>
              <a:t> high </a:t>
            </a:r>
            <a:r>
              <a:rPr lang="de-DE" dirty="0" err="1" smtClean="0"/>
              <a:t>resistivity</a:t>
            </a:r>
            <a:r>
              <a:rPr lang="de-DE" dirty="0"/>
              <a:t> </a:t>
            </a:r>
            <a:r>
              <a:rPr lang="de-DE" dirty="0" err="1" smtClean="0"/>
              <a:t>GaAs</a:t>
            </a:r>
            <a:r>
              <a:rPr lang="de-DE" dirty="0" smtClean="0"/>
              <a:t> </a:t>
            </a:r>
            <a:r>
              <a:rPr lang="de-DE" dirty="0" err="1" smtClean="0"/>
              <a:t>sensors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Tomsk State University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06" y="1514281"/>
            <a:ext cx="2396195" cy="240981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30306" y="4023094"/>
            <a:ext cx="393528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43000"/>
              <a:buFont typeface="Arial" panose="020B0604020202020204" pitchFamily="34" charset="0"/>
              <a:buChar char="•"/>
            </a:pPr>
            <a:r>
              <a:rPr lang="de-DE" dirty="0" smtClean="0"/>
              <a:t>Sensor </a:t>
            </a:r>
            <a:r>
              <a:rPr lang="de-DE" dirty="0" err="1" smtClean="0"/>
              <a:t>thickness</a:t>
            </a:r>
            <a:r>
              <a:rPr lang="de-DE" dirty="0" smtClean="0"/>
              <a:t> 500 </a:t>
            </a:r>
            <a:r>
              <a:rPr lang="el-GR" dirty="0" smtClean="0"/>
              <a:t>μ</a:t>
            </a:r>
            <a:r>
              <a:rPr lang="de-DE" dirty="0" smtClean="0"/>
              <a:t>m</a:t>
            </a:r>
          </a:p>
          <a:p>
            <a:pPr marL="285750" indent="-285750">
              <a:buSzPct val="143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SzPct val="143000"/>
              <a:buFont typeface="Arial" panose="020B0604020202020204" pitchFamily="34" charset="0"/>
              <a:buChar char="•"/>
            </a:pPr>
            <a:r>
              <a:rPr lang="de-DE" dirty="0" err="1" smtClean="0"/>
              <a:t>Resistivity</a:t>
            </a:r>
            <a:r>
              <a:rPr lang="de-DE" dirty="0" smtClean="0"/>
              <a:t> 10</a:t>
            </a:r>
            <a:r>
              <a:rPr lang="de-DE" baseline="30000" dirty="0" smtClean="0"/>
              <a:t>9</a:t>
            </a:r>
            <a:r>
              <a:rPr lang="de-DE" dirty="0" smtClean="0"/>
              <a:t> </a:t>
            </a:r>
            <a:r>
              <a:rPr lang="el-GR" dirty="0" smtClean="0"/>
              <a:t>Ω</a:t>
            </a:r>
            <a:r>
              <a:rPr lang="de-DE" dirty="0"/>
              <a:t>m</a:t>
            </a:r>
            <a:endParaRPr lang="de-DE" dirty="0" smtClean="0"/>
          </a:p>
          <a:p>
            <a:pPr marL="285750" indent="-285750">
              <a:buSzPct val="143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SzPct val="143000"/>
              <a:buFont typeface="Arial" panose="020B0604020202020204" pitchFamily="34" charset="0"/>
              <a:buChar char="•"/>
            </a:pPr>
            <a:r>
              <a:rPr lang="de-DE" dirty="0" smtClean="0"/>
              <a:t>Bias </a:t>
            </a:r>
            <a:r>
              <a:rPr lang="de-DE" dirty="0" err="1" smtClean="0"/>
              <a:t>voltage</a:t>
            </a:r>
            <a:r>
              <a:rPr lang="de-DE" dirty="0" smtClean="0"/>
              <a:t> 100 V</a:t>
            </a:r>
          </a:p>
          <a:p>
            <a:pPr marL="285750" indent="-285750">
              <a:buSzPct val="143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SzPct val="143000"/>
              <a:buFont typeface="Arial" panose="020B0604020202020204" pitchFamily="34" charset="0"/>
              <a:buChar char="•"/>
            </a:pPr>
            <a:r>
              <a:rPr lang="de-DE" dirty="0" err="1" smtClean="0"/>
              <a:t>Leakage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O(100nA) per pad</a:t>
            </a:r>
          </a:p>
          <a:p>
            <a:pPr marL="285750" indent="-285750">
              <a:buSzPct val="143000"/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SzPct val="143000"/>
              <a:buFont typeface="Arial" panose="020B0604020202020204" pitchFamily="34" charset="0"/>
              <a:buChar char="•"/>
            </a:pPr>
            <a:r>
              <a:rPr lang="de-DE" dirty="0" smtClean="0"/>
              <a:t>Rad </a:t>
            </a:r>
            <a:r>
              <a:rPr lang="de-DE" dirty="0" err="1" smtClean="0"/>
              <a:t>hard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MGy</a:t>
            </a:r>
            <a:r>
              <a:rPr lang="de-DE" dirty="0" smtClean="0"/>
              <a:t> (</a:t>
            </a:r>
            <a:r>
              <a:rPr lang="de-DE" dirty="0" err="1" smtClean="0"/>
              <a:t>electrons</a:t>
            </a:r>
            <a:r>
              <a:rPr lang="de-DE" dirty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beamstrahlung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pairs</a:t>
            </a:r>
            <a:r>
              <a:rPr lang="de-DE" dirty="0" smtClean="0"/>
              <a:t>)</a:t>
            </a:r>
            <a:endParaRPr lang="en-GB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1283882"/>
            <a:ext cx="3525847" cy="234056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088828" y="2168461"/>
            <a:ext cx="1468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S/N ≈ 20 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4571999" y="6126065"/>
            <a:ext cx="2490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JINST</a:t>
            </a:r>
            <a:r>
              <a:rPr lang="en-GB" dirty="0"/>
              <a:t> 7 (2012) P11022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3701205"/>
            <a:ext cx="3420933" cy="2372512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6648226" y="1622436"/>
            <a:ext cx="1188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Test-beam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7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_en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0</TotalTime>
  <Words>1355</Words>
  <Application>Microsoft Office PowerPoint</Application>
  <PresentationFormat>Bildschirmpräsentation (4:3)</PresentationFormat>
  <Paragraphs>627</Paragraphs>
  <Slides>29</Slides>
  <Notes>28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Bodoni MT</vt:lpstr>
      <vt:lpstr>Calibri</vt:lpstr>
      <vt:lpstr>Cambria Math</vt:lpstr>
      <vt:lpstr>Symbol</vt:lpstr>
      <vt:lpstr>Wingdings</vt:lpstr>
      <vt:lpstr>PPT-Vorlage_en</vt:lpstr>
      <vt:lpstr>PowerPoint-Präsentation</vt:lpstr>
      <vt:lpstr>FCAL R&amp;D Collaboration</vt:lpstr>
      <vt:lpstr>PowerPoint-Präsentation</vt:lpstr>
      <vt:lpstr>Design of the very forward region</vt:lpstr>
      <vt:lpstr>BeamCal Simulations </vt:lpstr>
      <vt:lpstr>PowerPoint-Präsentation</vt:lpstr>
      <vt:lpstr>LumiCal simulations</vt:lpstr>
      <vt:lpstr>LumiCal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new technology GaAs sensors</vt:lpstr>
      <vt:lpstr>Read out connections</vt:lpstr>
      <vt:lpstr>Testbeam</vt:lpstr>
      <vt:lpstr>Test-beam results</vt:lpstr>
      <vt:lpstr>PowerPoint-Präsentation</vt:lpstr>
      <vt:lpstr>Summary</vt:lpstr>
      <vt:lpstr>Lessons for other colliders</vt:lpstr>
      <vt:lpstr>Beam-test campaign</vt:lpstr>
      <vt:lpstr>backup</vt:lpstr>
      <vt:lpstr>PowerPoint-Präsentation</vt:lpstr>
      <vt:lpstr>Test-beam results </vt:lpstr>
    </vt:vector>
  </TitlesOfParts>
  <Company>DESY Zeuthen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BCM1F Workshop Report</dc:title>
  <dc:creator>DESY Mitarbeiter</dc:creator>
  <cp:lastModifiedBy>Wolfgang Lohmann</cp:lastModifiedBy>
  <cp:revision>396</cp:revision>
  <dcterms:created xsi:type="dcterms:W3CDTF">2012-02-28T14:56:30Z</dcterms:created>
  <dcterms:modified xsi:type="dcterms:W3CDTF">2022-06-01T06:56:14Z</dcterms:modified>
</cp:coreProperties>
</file>