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4"/>
  </p:notesMasterIdLst>
  <p:handoutMasterIdLst>
    <p:handoutMasterId r:id="rId15"/>
  </p:handoutMasterIdLst>
  <p:sldIdLst>
    <p:sldId id="263" r:id="rId4"/>
    <p:sldId id="258" r:id="rId5"/>
    <p:sldId id="424" r:id="rId6"/>
    <p:sldId id="425" r:id="rId7"/>
    <p:sldId id="411" r:id="rId8"/>
    <p:sldId id="421" r:id="rId9"/>
    <p:sldId id="422" r:id="rId10"/>
    <p:sldId id="423" r:id="rId11"/>
    <p:sldId id="410" r:id="rId12"/>
    <p:sldId id="420" r:id="rId13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258"/>
            <p14:sldId id="424"/>
            <p14:sldId id="425"/>
            <p14:sldId id="411"/>
            <p14:sldId id="421"/>
            <p14:sldId id="422"/>
            <p14:sldId id="423"/>
            <p14:sldId id="410"/>
            <p14:sldId id="42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A9ED11"/>
    <a:srgbClr val="33CCFF"/>
    <a:srgbClr val="0F124A"/>
    <a:srgbClr val="DFDFDF"/>
    <a:srgbClr val="F6FDA3"/>
    <a:srgbClr val="D4BEF7"/>
    <a:srgbClr val="B8BAFA"/>
    <a:srgbClr val="DBDBE4"/>
    <a:srgbClr val="FFE4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94" autoAdjust="0"/>
    <p:restoredTop sz="94633" autoAdjust="0"/>
  </p:normalViewPr>
  <p:slideViewPr>
    <p:cSldViewPr snapToGrid="0">
      <p:cViewPr varScale="1">
        <p:scale>
          <a:sx n="139" d="100"/>
          <a:sy n="139" d="100"/>
        </p:scale>
        <p:origin x="172" y="8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1" d="100"/>
          <a:sy n="61" d="100"/>
        </p:scale>
        <p:origin x="20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23EF6-A85E-4740-89B9-206BC84EA55C}" type="datetimeFigureOut">
              <a:rPr lang="fr-FR" smtClean="0"/>
              <a:t>30/05/2022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6B5C8C-D421-4647-8365-6AF1850726B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680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30.05.2022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‹N°›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EBA44-2749-4505-B776-1307762B45EE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46886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066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‹N°›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7" name="Textfeld 8">
            <a:extLst>
              <a:ext uri="{FF2B5EF4-FFF2-40B4-BE49-F238E27FC236}">
                <a16:creationId xmlns:a16="http://schemas.microsoft.com/office/drawing/2014/main" id="{6C924F29-6AD4-4D03-A74A-FB515EA24FF8}"/>
              </a:ext>
            </a:extLst>
          </p:cNvPr>
          <p:cNvSpPr txBox="1"/>
          <p:nvPr userDrawn="1"/>
        </p:nvSpPr>
        <p:spPr>
          <a:xfrm>
            <a:off x="4687200" y="84395"/>
            <a:ext cx="3773231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r">
              <a:lnSpc>
                <a:spcPts val="1238"/>
              </a:lnSpc>
            </a:pPr>
            <a:r>
              <a:rPr lang="en-GB" sz="900" dirty="0" smtClean="0">
                <a:solidFill>
                  <a:schemeClr val="bg1"/>
                </a:solidFill>
              </a:rPr>
              <a:t>The SWELL Cavity R&amp;D program, 31/05/2022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8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84395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 smtClean="0">
                <a:solidFill>
                  <a:schemeClr val="bg1"/>
                </a:solidFill>
              </a:rPr>
              <a:t>FCC Week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  <p:sldLayoutId id="2147483669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7" Type="http://schemas.openxmlformats.org/officeDocument/2006/relationships/image" Target="../media/image17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6726" y="558401"/>
            <a:ext cx="8927274" cy="1790700"/>
          </a:xfrm>
        </p:spPr>
        <p:txBody>
          <a:bodyPr/>
          <a:lstStyle/>
          <a:p>
            <a:r>
              <a:rPr lang="en-GB" b="1" dirty="0"/>
              <a:t>The Ell Cavities program at CERN: Atomic layer deposition</a:t>
            </a:r>
            <a:endParaRPr lang="en-US" sz="480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2895786"/>
            <a:ext cx="6552728" cy="1836204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30792579-EE02-442F-B8CA-F2FA3D9D007F}"/>
              </a:ext>
            </a:extLst>
          </p:cNvPr>
          <p:cNvSpPr txBox="1">
            <a:spLocks/>
          </p:cNvSpPr>
          <p:nvPr/>
        </p:nvSpPr>
        <p:spPr>
          <a:xfrm>
            <a:off x="1341125" y="2560210"/>
            <a:ext cx="6582112" cy="21133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dirty="0" smtClean="0"/>
              <a:t>Thomas Proslier, Yasmine Kalboussi</a:t>
            </a:r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FCC Week 2022</a:t>
            </a:r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sz="1800" dirty="0" smtClean="0"/>
          </a:p>
          <a:p>
            <a:pPr>
              <a:lnSpc>
                <a:spcPct val="100000"/>
              </a:lnSpc>
            </a:pPr>
            <a:r>
              <a:rPr lang="en-US" sz="1800" dirty="0" smtClean="0"/>
              <a:t>31th of May 2022</a:t>
            </a:r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sz="1800" u="sng" dirty="0" smtClean="0"/>
          </a:p>
          <a:p>
            <a:pPr>
              <a:lnSpc>
                <a:spcPct val="100000"/>
              </a:lnSpc>
            </a:pPr>
            <a:endParaRPr lang="en-US" sz="1800" u="sng" dirty="0" smtClean="0"/>
          </a:p>
          <a:p>
            <a:pPr>
              <a:lnSpc>
                <a:spcPct val="100000"/>
              </a:lnSpc>
            </a:pPr>
            <a:endParaRPr lang="en-US" sz="1800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505" y="1046081"/>
            <a:ext cx="8927274" cy="1142642"/>
          </a:xfrm>
        </p:spPr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0C44E76C-472D-4CD1-B3E8-9FBF11960D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59632" y="2895786"/>
            <a:ext cx="6552728" cy="1836204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30792579-EE02-442F-B8CA-F2FA3D9D007F}"/>
              </a:ext>
            </a:extLst>
          </p:cNvPr>
          <p:cNvSpPr txBox="1">
            <a:spLocks/>
          </p:cNvSpPr>
          <p:nvPr/>
        </p:nvSpPr>
        <p:spPr>
          <a:xfrm>
            <a:off x="1375845" y="2392179"/>
            <a:ext cx="6480720" cy="480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/>
              <a:t>Questions ?</a:t>
            </a:r>
            <a:endParaRPr lang="en-US" sz="1800" b="1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833224" y="2849087"/>
            <a:ext cx="7632700" cy="22313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Acknowledgements</a:t>
            </a:r>
          </a:p>
          <a:p>
            <a:pPr algn="ctr"/>
            <a:endParaRPr lang="en-US" sz="1200" u="sng" dirty="0" smtClean="0">
              <a:solidFill>
                <a:schemeClr val="bg1"/>
              </a:solidFill>
            </a:endParaRPr>
          </a:p>
          <a:p>
            <a:pPr indent="0" algn="just" eaLnBrk="0" hangingPunct="0">
              <a:buNone/>
            </a:pPr>
            <a:r>
              <a:rPr lang="fr-FR" altLang="fr-FR" sz="1200" b="1" i="1" u="sng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Yasmine </a:t>
            </a:r>
            <a:r>
              <a:rPr lang="fr-FR" altLang="fr-FR" sz="1200" b="1" i="1" u="sng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Kalboussi</a:t>
            </a:r>
            <a:r>
              <a:rPr lang="fr-FR" altLang="fr-FR" sz="1200" b="1" i="1" u="sng" baseline="30000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FR" altLang="fr-FR" sz="1200" b="1" i="1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Baptiste Delatte</a:t>
            </a:r>
            <a:r>
              <a:rPr lang="fr-FR" altLang="fr-FR" sz="1200" b="1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, Claire Antoine</a:t>
            </a:r>
            <a:r>
              <a:rPr lang="fr-FR" altLang="fr-FR" sz="1200" b="1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, David Longuevergne</a:t>
            </a:r>
            <a:r>
              <a:rPr lang="fr-FR" altLang="fr-FR" sz="1200" b="1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, Diana Dragoe</a:t>
            </a:r>
            <a:r>
              <a:rPr lang="fr-FR" altLang="fr-FR" sz="1200" b="1" i="1" baseline="30000" dirty="0">
                <a:solidFill>
                  <a:schemeClr val="bg1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, Jocelyne Leroy</a:t>
            </a:r>
            <a:r>
              <a:rPr lang="fr-FR" altLang="fr-FR" sz="1200" b="1" i="1" baseline="30000" dirty="0">
                <a:solidFill>
                  <a:schemeClr val="bg1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Sandrine Tusseau-Nenez</a:t>
            </a:r>
            <a:r>
              <a:rPr lang="fr-FR" altLang="fr-FR" sz="1200" b="1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5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Courier New" panose="02070309020205020404" pitchFamily="49" charset="0"/>
              </a:rPr>
              <a:t>,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Arial" panose="020B0604020202020204" pitchFamily="34" charset="0"/>
              </a:rPr>
              <a:t> Aurélie Gentils</a:t>
            </a:r>
            <a:r>
              <a:rPr lang="fr-FR" altLang="fr-FR" sz="1200" b="1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Arial" panose="020B0604020202020204" pitchFamily="34" charset="0"/>
              </a:rPr>
              <a:t>, Stéphanie Jublot Leclerc</a:t>
            </a:r>
            <a:r>
              <a:rPr lang="fr-FR" altLang="fr-FR" sz="1200" b="1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Arial" panose="020B0604020202020204" pitchFamily="34" charset="0"/>
              </a:rPr>
              <a:t>, Fréderic </a:t>
            </a:r>
            <a:r>
              <a:rPr lang="fr-FR" altLang="fr-FR" sz="1200" b="1" i="1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Arial" panose="020B0604020202020204" pitchFamily="34" charset="0"/>
              </a:rPr>
              <a:t>Miserque</a:t>
            </a:r>
            <a:r>
              <a:rPr lang="fr-FR" altLang="fr-FR" sz="1200" b="1" i="1" baseline="30000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Arial" panose="020B0604020202020204" pitchFamily="34" charset="0"/>
              </a:rPr>
              <a:t>6</a:t>
            </a:r>
            <a:r>
              <a:rPr lang="fr-FR" altLang="fr-FR" sz="1200" b="1" i="1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altLang="fr-FR" sz="1200" b="1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Mohamed </a:t>
            </a:r>
            <a:r>
              <a:rPr lang="fr-FR" altLang="fr-FR" sz="1200" b="1" i="1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Belhaj</a:t>
            </a:r>
            <a:r>
              <a:rPr lang="fr-FR" altLang="fr-FR" sz="1200" b="1" i="1" baseline="30000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fr-FR" altLang="fr-FR" sz="1200" b="1" i="1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altLang="fr-FR" sz="1200" b="1" i="1" dirty="0" err="1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Junling</a:t>
            </a:r>
            <a:r>
              <a:rPr lang="fr-FR" altLang="fr-FR" sz="1200" b="1" i="1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 Zheng</a:t>
            </a:r>
            <a:r>
              <a:rPr lang="fr-FR" altLang="fr-FR" sz="1200" b="1" i="1" baseline="30000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r>
              <a:rPr lang="fr-FR" altLang="fr-FR" sz="1200" b="1" i="1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, David Hrabovsky</a:t>
            </a:r>
            <a:r>
              <a:rPr lang="fr-FR" altLang="fr-FR" sz="1200" b="1" i="1" baseline="30000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r>
              <a:rPr lang="fr-FR" altLang="fr-FR" sz="1200" b="1" i="1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, G. Rosaz</a:t>
            </a:r>
            <a:r>
              <a:rPr lang="fr-FR" altLang="fr-FR" sz="1200" b="1" i="1" baseline="30000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fr-FR" altLang="fr-FR" sz="1200" b="1" i="1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, Thomas Proslier</a:t>
            </a:r>
            <a:r>
              <a:rPr lang="fr-FR" altLang="fr-FR" sz="1200" b="1" i="1" baseline="30000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FR" altLang="fr-FR" sz="1200" b="1" i="1" dirty="0" smtClean="0">
                <a:solidFill>
                  <a:schemeClr val="bg1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0" algn="just" eaLnBrk="0" hangingPunct="0">
              <a:buNone/>
            </a:pPr>
            <a:endParaRPr lang="fr-FR" altLang="fr-FR" sz="1200" b="1" i="1" dirty="0" smtClean="0">
              <a:solidFill>
                <a:schemeClr val="bg1"/>
              </a:solidFill>
              <a:latin typeface="inheri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0" hangingPunct="0"/>
            <a:r>
              <a:rPr lang="fr-FR" altLang="fr-FR" sz="900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IRFU, CEA Saclay,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 91191 Gif-sur-Yvette Cedex, France ;  </a:t>
            </a:r>
            <a:r>
              <a:rPr lang="fr-FR" altLang="fr-FR" sz="900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900" i="1" dirty="0">
                <a:solidFill>
                  <a:schemeClr val="bg1"/>
                </a:solidFill>
                <a:latin typeface="inherit"/>
              </a:rPr>
              <a:t>Université Paris-Saclay, CNRS/IN2P3, IJCLab, 91405 Orsay, France 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Arial" panose="020B0604020202020204" pitchFamily="34" charset="0"/>
              </a:rPr>
              <a:t> ; </a:t>
            </a:r>
            <a:r>
              <a:rPr lang="fr-FR" altLang="fr-FR" sz="900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3  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Plateforme ICMMO, Rue du doyen Georges Poitou, Bât 410 ,91400 Orsay France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Arial" panose="020B0604020202020204" pitchFamily="34" charset="0"/>
              </a:rPr>
              <a:t> ; </a:t>
            </a:r>
            <a:r>
              <a:rPr lang="fr-FR" altLang="fr-FR" sz="900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4 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Laboratoire d’Innovation en Chimie des Surfaces et Nanosciences, 91191 </a:t>
            </a:r>
            <a:r>
              <a:rPr lang="fr-FR" altLang="fr-FR" sz="900" i="1" dirty="0" err="1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Gif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 sur Yvette, Cedex, France ; </a:t>
            </a:r>
            <a:r>
              <a:rPr lang="fr-FR" altLang="fr-FR" sz="900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5 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Plateforme de Diffraction des Rayons X, Ecole Polytechnique, Route de Saclay, 91128 Palaiseau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r>
              <a:rPr lang="fr-FR" altLang="fr-FR" sz="900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900" i="1" baseline="30000" dirty="0" smtClean="0">
                <a:solidFill>
                  <a:schemeClr val="bg1"/>
                </a:solidFill>
                <a:latin typeface="inherit"/>
              </a:rPr>
              <a:t>6</a:t>
            </a:r>
            <a:r>
              <a:rPr lang="fr-FR" sz="900" i="1" baseline="30000" dirty="0" smtClean="0">
                <a:solidFill>
                  <a:schemeClr val="bg1"/>
                </a:solidFill>
                <a:latin typeface="inherit"/>
              </a:rPr>
              <a:t> </a:t>
            </a:r>
            <a:r>
              <a:rPr lang="fr-FR" sz="900" i="1" dirty="0">
                <a:solidFill>
                  <a:schemeClr val="bg1"/>
                </a:solidFill>
                <a:latin typeface="inherit"/>
              </a:rPr>
              <a:t>DEN, Service de la Corrosion et du Comportement des Matériaux dans leur Environnement (SCCME), CEA 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Saclay,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 91191 Gif-sur-Yvette Cedex, </a:t>
            </a:r>
            <a:r>
              <a:rPr lang="fr-FR" altLang="fr-FR" sz="900" i="1" dirty="0" smtClean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France</a:t>
            </a:r>
            <a:r>
              <a:rPr lang="fr-FR" altLang="fr-FR" sz="900" i="1" dirty="0" smtClean="0">
                <a:solidFill>
                  <a:schemeClr val="bg1"/>
                </a:solidFill>
                <a:latin typeface="inherit"/>
              </a:rPr>
              <a:t>, </a:t>
            </a:r>
            <a:r>
              <a:rPr lang="fr-FR" altLang="fr-FR" sz="900" i="1" baseline="30000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7 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 Physics instrumentation environnement </a:t>
            </a:r>
            <a:r>
              <a:rPr lang="fr-FR" altLang="fr-FR" sz="900" i="1" dirty="0" err="1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space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altLang="fr-FR" sz="900" i="1" dirty="0" err="1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department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fr-FR" altLang="fr-FR" sz="900" i="1" dirty="0" err="1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coupling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 of </a:t>
            </a:r>
            <a:r>
              <a:rPr lang="fr-FR" altLang="fr-FR" sz="900" i="1" dirty="0" err="1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spacecraft</a:t>
            </a:r>
            <a:r>
              <a:rPr lang="fr-FR" altLang="fr-FR" sz="900" i="1" dirty="0">
                <a:solidFill>
                  <a:schemeClr val="bg1"/>
                </a:solidFill>
                <a:latin typeface="inherit"/>
                <a:ea typeface="Calibri" panose="020F0502020204030204" pitchFamily="34" charset="0"/>
                <a:cs typeface="Times New Roman" panose="02020603050405020304" pitchFamily="18" charset="0"/>
              </a:rPr>
              <a:t> and environnement unit, ONERA. </a:t>
            </a:r>
            <a:r>
              <a:rPr lang="fr-FR" altLang="fr-FR" sz="900" i="1" baseline="30000" dirty="0" smtClean="0">
                <a:solidFill>
                  <a:schemeClr val="bg1"/>
                </a:solidFill>
                <a:latin typeface="inherit"/>
              </a:rPr>
              <a:t>8</a:t>
            </a:r>
            <a:r>
              <a:rPr lang="fr-FR" altLang="fr-FR" sz="900" i="1" dirty="0" smtClean="0">
                <a:solidFill>
                  <a:schemeClr val="bg1"/>
                </a:solidFill>
                <a:latin typeface="inherit"/>
              </a:rPr>
              <a:t> Institut des nanosciences de Paris, UPMC, Jussieu 75005 Paris, </a:t>
            </a:r>
            <a:r>
              <a:rPr lang="fr-FR" altLang="fr-FR" sz="900" i="1" baseline="30000" dirty="0" smtClean="0">
                <a:solidFill>
                  <a:schemeClr val="bg1"/>
                </a:solidFill>
                <a:latin typeface="inherit"/>
              </a:rPr>
              <a:t>9</a:t>
            </a:r>
            <a:r>
              <a:rPr lang="fr-FR" altLang="fr-FR" sz="900" i="1" dirty="0" smtClean="0">
                <a:solidFill>
                  <a:schemeClr val="bg1"/>
                </a:solidFill>
                <a:latin typeface="inherit"/>
              </a:rPr>
              <a:t> Université Pierre et Marie Curie, Jussieu 75005 Paris. </a:t>
            </a:r>
            <a:r>
              <a:rPr lang="fr-FR" altLang="fr-FR" sz="900" i="1" baseline="30000" dirty="0" smtClean="0">
                <a:solidFill>
                  <a:schemeClr val="bg1"/>
                </a:solidFill>
                <a:latin typeface="inherit"/>
              </a:rPr>
              <a:t>10</a:t>
            </a:r>
            <a:r>
              <a:rPr lang="fr-FR" altLang="fr-FR" sz="900" i="1" dirty="0" smtClean="0">
                <a:solidFill>
                  <a:schemeClr val="bg1"/>
                </a:solidFill>
                <a:latin typeface="inherit"/>
              </a:rPr>
              <a:t> CERN, Geneva, </a:t>
            </a:r>
            <a:r>
              <a:rPr lang="fr-FR" altLang="fr-FR" sz="900" i="1" dirty="0" err="1" smtClean="0">
                <a:solidFill>
                  <a:schemeClr val="bg1"/>
                </a:solidFill>
                <a:latin typeface="inherit"/>
              </a:rPr>
              <a:t>Switzerland</a:t>
            </a:r>
            <a:r>
              <a:rPr lang="fr-FR" altLang="fr-FR" sz="900" i="1" dirty="0" smtClean="0">
                <a:solidFill>
                  <a:schemeClr val="bg1"/>
                </a:solidFill>
                <a:latin typeface="inherit"/>
              </a:rPr>
              <a:t>.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934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2</a:t>
            </a:fld>
            <a:endParaRPr lang="de-AT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9C4833-2895-4C79-AA25-34DBB76CA01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3368" y="1488078"/>
            <a:ext cx="7370132" cy="3528392"/>
          </a:xfrm>
        </p:spPr>
        <p:txBody>
          <a:bodyPr/>
          <a:lstStyle/>
          <a:p>
            <a:pPr marL="342900" indent="-342900">
              <a:lnSpc>
                <a:spcPts val="2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2000" b="0" i="1" dirty="0" smtClean="0"/>
              <a:t>Atomic Layer deposition</a:t>
            </a:r>
          </a:p>
          <a:p>
            <a:pPr marL="342900" indent="-342900">
              <a:lnSpc>
                <a:spcPts val="2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2000" b="0" i="1" dirty="0" smtClean="0"/>
              <a:t>Secondary electron yield</a:t>
            </a:r>
            <a:endParaRPr lang="en-US" sz="2000" b="0" i="1" dirty="0"/>
          </a:p>
          <a:p>
            <a:pPr marL="342900" indent="-342900">
              <a:lnSpc>
                <a:spcPts val="2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GB" sz="2000" b="0" i="1" dirty="0" smtClean="0"/>
              <a:t>Multilayers</a:t>
            </a:r>
            <a:endParaRPr lang="en-US" sz="2000" b="0" i="1" dirty="0" smtClean="0"/>
          </a:p>
          <a:p>
            <a:pPr marL="342900" indent="-342900">
              <a:lnSpc>
                <a:spcPts val="2000"/>
              </a:lnSpc>
              <a:spcBef>
                <a:spcPts val="2400"/>
              </a:spcBef>
              <a:buFont typeface="Arial" panose="020B0604020202020204" pitchFamily="34" charset="0"/>
              <a:buChar char="•"/>
            </a:pPr>
            <a:r>
              <a:rPr lang="en-US" sz="2000" b="0" i="1" dirty="0" smtClean="0"/>
              <a:t>Perspectives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en-US" sz="2800" dirty="0" smtClean="0"/>
              <a:t>Contents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7659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9" name="Titre 2"/>
          <p:cNvSpPr>
            <a:spLocks noGrp="1"/>
          </p:cNvSpPr>
          <p:nvPr>
            <p:ph type="title"/>
          </p:nvPr>
        </p:nvSpPr>
        <p:spPr>
          <a:xfrm>
            <a:off x="177129" y="293595"/>
            <a:ext cx="3400754" cy="373670"/>
          </a:xfrm>
        </p:spPr>
        <p:txBody>
          <a:bodyPr/>
          <a:lstStyle/>
          <a:p>
            <a:r>
              <a:rPr lang="fr-FR" sz="2000" b="1" i="1" dirty="0" smtClean="0"/>
              <a:t>Atomic Layer Deposition</a:t>
            </a:r>
            <a:endParaRPr lang="fr-FR" sz="2000" b="1" i="1" dirty="0"/>
          </a:p>
        </p:txBody>
      </p:sp>
      <p:pic>
        <p:nvPicPr>
          <p:cNvPr id="10" name="Picture 3" descr="aldaNIMATED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6383" y="360959"/>
            <a:ext cx="2653247" cy="3087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6083794" y="528646"/>
            <a:ext cx="2569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Bell MT" panose="02020503060305020303" pitchFamily="18" charset="0"/>
              </a:rPr>
              <a:t>Al</a:t>
            </a:r>
            <a:r>
              <a:rPr lang="fr-FR" sz="1400" baseline="-25000" dirty="0" smtClean="0">
                <a:latin typeface="Bell MT" panose="02020503060305020303" pitchFamily="18" charset="0"/>
              </a:rPr>
              <a:t>2</a:t>
            </a:r>
            <a:r>
              <a:rPr lang="fr-FR" sz="1400" dirty="0" smtClean="0">
                <a:latin typeface="Bell MT" panose="02020503060305020303" pitchFamily="18" charset="0"/>
              </a:rPr>
              <a:t>O</a:t>
            </a:r>
            <a:r>
              <a:rPr lang="fr-FR" sz="1400" baseline="-25000" dirty="0" smtClean="0">
                <a:latin typeface="Bell MT" panose="02020503060305020303" pitchFamily="18" charset="0"/>
              </a:rPr>
              <a:t>3</a:t>
            </a:r>
            <a:r>
              <a:rPr lang="fr-FR" sz="1400" dirty="0" smtClean="0">
                <a:latin typeface="Bell MT" panose="02020503060305020303" pitchFamily="18" charset="0"/>
              </a:rPr>
              <a:t> = TMA(Al(CH3)</a:t>
            </a:r>
            <a:r>
              <a:rPr lang="fr-FR" sz="1400" baseline="-25000" dirty="0" smtClean="0">
                <a:latin typeface="Bell MT" panose="02020503060305020303" pitchFamily="18" charset="0"/>
              </a:rPr>
              <a:t>3</a:t>
            </a:r>
            <a:r>
              <a:rPr lang="fr-FR" sz="1400" dirty="0" smtClean="0">
                <a:latin typeface="Bell MT" panose="02020503060305020303" pitchFamily="18" charset="0"/>
              </a:rPr>
              <a:t>) + H</a:t>
            </a:r>
            <a:r>
              <a:rPr lang="fr-FR" sz="1400" baseline="-25000" dirty="0" smtClean="0">
                <a:latin typeface="Bell MT" panose="02020503060305020303" pitchFamily="18" charset="0"/>
              </a:rPr>
              <a:t>2</a:t>
            </a:r>
            <a:r>
              <a:rPr lang="fr-FR" sz="1400" dirty="0" smtClean="0">
                <a:latin typeface="Bell MT" panose="02020503060305020303" pitchFamily="18" charset="0"/>
              </a:rPr>
              <a:t>O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3727" y="871319"/>
            <a:ext cx="506627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Thin films (≤ 1 µm) synthesis technique based on </a:t>
            </a:r>
            <a:r>
              <a:rPr lang="en-US" alt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self-limiting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surface chemical reactions. Sequential injection of </a:t>
            </a:r>
            <a:r>
              <a:rPr lang="en-US" alt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vapor phase 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precursors . Layer by layer growth</a:t>
            </a:r>
            <a:r>
              <a:rPr lang="en-US" alt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Cycles.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80434" y="1881772"/>
            <a:ext cx="5032185" cy="2717438"/>
          </a:xfrm>
          <a:prstGeom prst="rect">
            <a:avLst/>
          </a:prstGeom>
          <a:ln/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Ø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sz="135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Advantages</a:t>
            </a: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spcBef>
                <a:spcPct val="0"/>
              </a:spcBef>
              <a:buFontTx/>
              <a:buChar char="-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Thickness and composition control down to the atomic level.</a:t>
            </a:r>
            <a:endParaRPr lang="en-US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Char char="-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Pin-hole free films.</a:t>
            </a:r>
            <a:endParaRPr lang="en-US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Char char="-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Excellent </a:t>
            </a:r>
            <a:r>
              <a:rPr lang="en-US" altLang="en-US" sz="135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conformality</a:t>
            </a: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350" dirty="0">
                <a:latin typeface="Arial" panose="020B0604020202020204" pitchFamily="34" charset="0"/>
                <a:cs typeface="Arial" panose="020B0604020202020204" pitchFamily="34" charset="0"/>
              </a:rPr>
              <a:t>on complex-shaped </a:t>
            </a: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and large area substrates.</a:t>
            </a:r>
            <a:endParaRPr lang="en-US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Char char="-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Large palette of materials.</a:t>
            </a:r>
          </a:p>
          <a:p>
            <a:pPr>
              <a:spcBef>
                <a:spcPct val="0"/>
              </a:spcBef>
              <a:buFontTx/>
              <a:buChar char="-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Low temperatures (RT-450°C)</a:t>
            </a:r>
          </a:p>
          <a:p>
            <a:pPr marL="0" indent="0">
              <a:spcBef>
                <a:spcPct val="0"/>
              </a:spcBef>
              <a:buClr>
                <a:srgbClr val="1F497D"/>
              </a:buClr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US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Clr>
                <a:srgbClr val="1F497D"/>
              </a:buClr>
              <a:buFont typeface="Wingdings" panose="05000000000000000000" pitchFamily="2" charset="2"/>
              <a:buChar char="Ø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sz="135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Limits</a:t>
            </a: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altLang="en-US" sz="135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Tx/>
              <a:buChar char="-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Slow deposition (0.3 to 10 Å/min).</a:t>
            </a:r>
          </a:p>
          <a:p>
            <a:pPr>
              <a:spcBef>
                <a:spcPct val="0"/>
              </a:spcBef>
              <a:buFontTx/>
              <a:buChar char="-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New materials require new chemistry.</a:t>
            </a:r>
          </a:p>
          <a:p>
            <a:pPr>
              <a:spcBef>
                <a:spcPct val="0"/>
              </a:spcBef>
              <a:buFontTx/>
              <a:buChar char="-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US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Ø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sz="135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spcBef>
                <a:spcPct val="0"/>
              </a:spcBef>
              <a:buFontTx/>
              <a:buChar char="-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n-US" altLang="en-US" sz="1350" dirty="0" smtClean="0">
                <a:latin typeface="Arial" panose="020B0604020202020204" pitchFamily="34" charset="0"/>
                <a:cs typeface="Arial" panose="020B0604020202020204" pitchFamily="34" charset="0"/>
              </a:rPr>
              <a:t>Micro-electronic, Photovoltaic, Catalysis, Batteries, Detectors</a:t>
            </a:r>
            <a:r>
              <a:rPr lang="en-US" altLang="en-US" sz="1350" dirty="0" smtClean="0">
                <a:latin typeface="Helvetica Neue" panose="02000503000000020004" pitchFamily="2" charset="0"/>
                <a:cs typeface="Arial" panose="020B0604020202020204" pitchFamily="34" charset="0"/>
              </a:rPr>
              <a:t>…</a:t>
            </a:r>
            <a:endParaRPr lang="en-US" altLang="en-US" sz="13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e 14"/>
          <p:cNvGrpSpPr/>
          <p:nvPr/>
        </p:nvGrpSpPr>
        <p:grpSpPr>
          <a:xfrm>
            <a:off x="7133241" y="3419818"/>
            <a:ext cx="1499315" cy="1622281"/>
            <a:chOff x="7520878" y="5076178"/>
            <a:chExt cx="1499315" cy="1622281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20878" y="5206983"/>
              <a:ext cx="1499315" cy="1491476"/>
            </a:xfrm>
            <a:prstGeom prst="rect">
              <a:avLst/>
            </a:prstGeom>
          </p:spPr>
        </p:pic>
        <p:sp>
          <p:nvSpPr>
            <p:cNvPr id="17" name="ZoneTexte 16"/>
            <p:cNvSpPr txBox="1"/>
            <p:nvPr/>
          </p:nvSpPr>
          <p:spPr>
            <a:xfrm>
              <a:off x="7763631" y="5076178"/>
              <a:ext cx="10791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100" dirty="0" smtClean="0">
                  <a:latin typeface="Helvetica Neue" panose="02000503000000020004"/>
                </a:rPr>
                <a:t>Electronique flexible</a:t>
              </a:r>
              <a:endParaRPr lang="fr-FR" sz="1100" dirty="0">
                <a:latin typeface="Helvetica Neue" panose="02000503000000020004"/>
              </a:endParaRPr>
            </a:p>
          </p:txBody>
        </p:sp>
      </p:grpSp>
      <p:pic>
        <p:nvPicPr>
          <p:cNvPr id="18" name="Image 17">
            <a:extLst>
              <a:ext uri="{FF2B5EF4-FFF2-40B4-BE49-F238E27FC236}">
                <a16:creationId xmlns:a16="http://schemas.microsoft.com/office/drawing/2014/main" id="{0C746788-5D59-4DD5-943F-7387BF40111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01" t="9706" r="43462" b="3202"/>
          <a:stretch/>
        </p:blipFill>
        <p:spPr>
          <a:xfrm>
            <a:off x="4827722" y="3424242"/>
            <a:ext cx="2071249" cy="1719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805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10" name="Titre 2"/>
          <p:cNvSpPr>
            <a:spLocks noGrp="1"/>
          </p:cNvSpPr>
          <p:nvPr>
            <p:ph type="title"/>
          </p:nvPr>
        </p:nvSpPr>
        <p:spPr>
          <a:xfrm>
            <a:off x="177129" y="293595"/>
            <a:ext cx="5227336" cy="373670"/>
          </a:xfrm>
        </p:spPr>
        <p:txBody>
          <a:bodyPr/>
          <a:lstStyle/>
          <a:p>
            <a:r>
              <a:rPr lang="fr-FR" sz="2000" b="1" i="1" dirty="0" smtClean="0"/>
              <a:t>Atomic Layer Deposition – Materials</a:t>
            </a:r>
            <a:endParaRPr lang="fr-FR" sz="2000" b="1" i="1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10" y="737338"/>
            <a:ext cx="8521290" cy="4341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32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15" name="Rectangle 14"/>
          <p:cNvSpPr/>
          <p:nvPr/>
        </p:nvSpPr>
        <p:spPr>
          <a:xfrm>
            <a:off x="4785761" y="3712349"/>
            <a:ext cx="108012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2"/>
          <a:srcRect l="7505" t="7951" r="10452" b="4174"/>
          <a:stretch/>
        </p:blipFill>
        <p:spPr>
          <a:xfrm>
            <a:off x="523845" y="2812106"/>
            <a:ext cx="2701269" cy="2116785"/>
          </a:xfrm>
          <a:prstGeom prst="rect">
            <a:avLst/>
          </a:prstGeom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59141" y="300150"/>
            <a:ext cx="7711619" cy="373670"/>
          </a:xfrm>
        </p:spPr>
        <p:txBody>
          <a:bodyPr/>
          <a:lstStyle/>
          <a:p>
            <a:r>
              <a:rPr lang="fr-FR" sz="2000" b="1" i="1" dirty="0" err="1" smtClean="0"/>
              <a:t>Secondary</a:t>
            </a:r>
            <a:r>
              <a:rPr lang="fr-FR" sz="2000" b="1" i="1" dirty="0" smtClean="0"/>
              <a:t> </a:t>
            </a:r>
            <a:r>
              <a:rPr lang="fr-FR" sz="2000" b="1" i="1" dirty="0" err="1" smtClean="0"/>
              <a:t>electron</a:t>
            </a:r>
            <a:r>
              <a:rPr lang="fr-FR" sz="2000" b="1" i="1" dirty="0" smtClean="0"/>
              <a:t> </a:t>
            </a:r>
            <a:r>
              <a:rPr lang="fr-FR" sz="2000" b="1" i="1" dirty="0" err="1" smtClean="0"/>
              <a:t>yield</a:t>
            </a:r>
            <a:r>
              <a:rPr lang="fr-FR" sz="2000" b="1" i="1" dirty="0" smtClean="0"/>
              <a:t> – </a:t>
            </a:r>
            <a:r>
              <a:rPr lang="fr-FR" sz="1800" b="1" i="1" dirty="0" err="1"/>
              <a:t>M</a:t>
            </a:r>
            <a:r>
              <a:rPr lang="fr-FR" sz="1800" b="1" i="1" dirty="0" err="1" smtClean="0"/>
              <a:t>itigate</a:t>
            </a:r>
            <a:r>
              <a:rPr lang="fr-FR" sz="1800" b="1" i="1" dirty="0" smtClean="0"/>
              <a:t> Multipacting</a:t>
            </a:r>
            <a:r>
              <a:rPr lang="fr-FR" sz="2000" b="1" i="1" dirty="0"/>
              <a:t/>
            </a:r>
            <a:br>
              <a:rPr lang="fr-FR" sz="2000" b="1" i="1" dirty="0"/>
            </a:br>
            <a:r>
              <a:rPr lang="fr-FR" sz="2000" b="1" i="1" dirty="0" smtClean="0"/>
              <a:t> </a:t>
            </a:r>
            <a:endParaRPr lang="fr-FR" sz="2000" b="1" i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3827506" y="4136423"/>
            <a:ext cx="51651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2000"/>
              </a:lnSpc>
              <a:buFont typeface="Wingdings" panose="05000000000000000000" pitchFamily="2" charset="2"/>
              <a:buChar char="Ø"/>
            </a:pPr>
            <a:r>
              <a:rPr lang="fr-FR" sz="1400" dirty="0" smtClean="0"/>
              <a:t>Control </a:t>
            </a:r>
            <a:r>
              <a:rPr lang="fr-FR" sz="1400" dirty="0" err="1" smtClean="0"/>
              <a:t>thickness</a:t>
            </a:r>
            <a:r>
              <a:rPr lang="fr-FR" sz="1400" dirty="0" smtClean="0"/>
              <a:t> and </a:t>
            </a:r>
            <a:r>
              <a:rPr lang="fr-FR" sz="1400" dirty="0" err="1" smtClean="0"/>
              <a:t>chemical</a:t>
            </a:r>
            <a:r>
              <a:rPr lang="fr-FR" sz="1400" dirty="0" smtClean="0"/>
              <a:t> composition – </a:t>
            </a:r>
            <a:r>
              <a:rPr lang="fr-FR" sz="1400" dirty="0" err="1" smtClean="0"/>
              <a:t>uniformity</a:t>
            </a:r>
            <a:endParaRPr lang="fr-FR" sz="1400" dirty="0" smtClean="0"/>
          </a:p>
          <a:p>
            <a:pPr marL="285750" indent="-285750" algn="l">
              <a:lnSpc>
                <a:spcPts val="2000"/>
              </a:lnSpc>
              <a:buFont typeface="Wingdings" panose="05000000000000000000" pitchFamily="2" charset="2"/>
              <a:buChar char="Ø"/>
            </a:pPr>
            <a:r>
              <a:rPr lang="fr-FR" sz="1400" dirty="0" smtClean="0"/>
              <a:t>Tune SEY and </a:t>
            </a:r>
            <a:r>
              <a:rPr lang="fr-FR" sz="1400" dirty="0" err="1" smtClean="0"/>
              <a:t>electrical</a:t>
            </a:r>
            <a:r>
              <a:rPr lang="fr-FR" sz="1400" dirty="0" smtClean="0"/>
              <a:t> </a:t>
            </a:r>
            <a:r>
              <a:rPr lang="fr-FR" sz="1400" dirty="0" err="1" smtClean="0"/>
              <a:t>conductivity</a:t>
            </a:r>
            <a:r>
              <a:rPr lang="fr-FR" sz="1400" dirty="0" smtClean="0"/>
              <a:t> </a:t>
            </a:r>
          </a:p>
          <a:p>
            <a:pPr marL="285750" indent="-285750" algn="l">
              <a:lnSpc>
                <a:spcPts val="2000"/>
              </a:lnSpc>
              <a:buFont typeface="Wingdings" panose="05000000000000000000" pitchFamily="2" charset="2"/>
              <a:buChar char="Ø"/>
            </a:pPr>
            <a:r>
              <a:rPr lang="fr-FR" sz="1400" dirty="0" smtClean="0"/>
              <a:t>Wide </a:t>
            </a:r>
            <a:r>
              <a:rPr lang="fr-FR" sz="1400" dirty="0" err="1" smtClean="0"/>
              <a:t>variety</a:t>
            </a:r>
            <a:r>
              <a:rPr lang="fr-FR" sz="1400" dirty="0" smtClean="0"/>
              <a:t> of </a:t>
            </a:r>
            <a:r>
              <a:rPr lang="fr-FR" sz="1400" dirty="0" err="1" smtClean="0"/>
              <a:t>substrates</a:t>
            </a:r>
            <a:r>
              <a:rPr lang="fr-FR" sz="1400" dirty="0" smtClean="0"/>
              <a:t> (Nb, Cu…)</a:t>
            </a:r>
          </a:p>
        </p:txBody>
      </p:sp>
      <p:grpSp>
        <p:nvGrpSpPr>
          <p:cNvPr id="25" name="Groupe 24"/>
          <p:cNvGrpSpPr/>
          <p:nvPr/>
        </p:nvGrpSpPr>
        <p:grpSpPr>
          <a:xfrm>
            <a:off x="3842514" y="605646"/>
            <a:ext cx="4574292" cy="3592874"/>
            <a:chOff x="2904636" y="591930"/>
            <a:chExt cx="4574292" cy="3592874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 rotWithShape="1">
            <a:blip r:embed="rId3"/>
            <a:srcRect t="14007"/>
            <a:stretch/>
          </p:blipFill>
          <p:spPr>
            <a:xfrm>
              <a:off x="2904636" y="591930"/>
              <a:ext cx="4574292" cy="3592874"/>
            </a:xfrm>
            <a:prstGeom prst="rect">
              <a:avLst/>
            </a:prstGeom>
          </p:spPr>
        </p:pic>
        <p:sp>
          <p:nvSpPr>
            <p:cNvPr id="12" name="ZoneTexte 11"/>
            <p:cNvSpPr txBox="1"/>
            <p:nvPr/>
          </p:nvSpPr>
          <p:spPr>
            <a:xfrm>
              <a:off x="3744260" y="1017482"/>
              <a:ext cx="24075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TiN on Al2O3 (10 nm)</a:t>
              </a:r>
              <a:endParaRPr lang="fr-FR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4058804" y="1982640"/>
              <a:ext cx="221086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/>
                <a:t>λ</a:t>
              </a:r>
              <a:r>
                <a:rPr lang="fr-FR" dirty="0" smtClean="0"/>
                <a:t> = 12 </a:t>
              </a:r>
              <a:r>
                <a:rPr lang="fr-FR" dirty="0" err="1" smtClean="0"/>
                <a:t>cy</a:t>
              </a:r>
              <a:r>
                <a:rPr lang="fr-FR" dirty="0" smtClean="0"/>
                <a:t> = 0.45 nm</a:t>
              </a:r>
            </a:p>
            <a:p>
              <a:r>
                <a:rPr lang="fr-FR" dirty="0" err="1" smtClean="0"/>
                <a:t>Other</a:t>
              </a:r>
              <a:r>
                <a:rPr lang="fr-FR" dirty="0" smtClean="0"/>
                <a:t> </a:t>
              </a:r>
              <a:r>
                <a:rPr lang="fr-FR" dirty="0" err="1" smtClean="0"/>
                <a:t>dep</a:t>
              </a:r>
              <a:r>
                <a:rPr lang="fr-FR" dirty="0" smtClean="0"/>
                <a:t>. ~ 10 nm</a:t>
              </a:r>
              <a:endParaRPr lang="fr-FR" dirty="0"/>
            </a:p>
          </p:txBody>
        </p:sp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90902" y="1891414"/>
              <a:ext cx="776795" cy="731307"/>
            </a:xfrm>
            <a:prstGeom prst="rect">
              <a:avLst/>
            </a:prstGeom>
          </p:spPr>
        </p:pic>
      </p:grpSp>
      <p:sp>
        <p:nvSpPr>
          <p:cNvPr id="27" name="ZoneTexte 26"/>
          <p:cNvSpPr txBox="1"/>
          <p:nvPr/>
        </p:nvSpPr>
        <p:spPr>
          <a:xfrm>
            <a:off x="7973197" y="4627605"/>
            <a:ext cx="1098378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200" dirty="0" smtClean="0"/>
              <a:t>CEA-ONERA</a:t>
            </a:r>
            <a:endParaRPr lang="fr-FR" sz="1200" dirty="0"/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BCBEC516-860D-4257-AE1C-2B9073930B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450" b="6659"/>
          <a:stretch/>
        </p:blipFill>
        <p:spPr>
          <a:xfrm>
            <a:off x="7536091" y="370857"/>
            <a:ext cx="1607909" cy="938960"/>
          </a:xfrm>
          <a:prstGeom prst="rect">
            <a:avLst/>
          </a:prstGeom>
        </p:spPr>
      </p:pic>
      <p:grpSp>
        <p:nvGrpSpPr>
          <p:cNvPr id="31" name="Groupe 30"/>
          <p:cNvGrpSpPr/>
          <p:nvPr/>
        </p:nvGrpSpPr>
        <p:grpSpPr>
          <a:xfrm>
            <a:off x="302741" y="911311"/>
            <a:ext cx="3385751" cy="1907504"/>
            <a:chOff x="312009" y="936024"/>
            <a:chExt cx="3385751" cy="1907504"/>
          </a:xfrm>
        </p:grpSpPr>
        <p:pic>
          <p:nvPicPr>
            <p:cNvPr id="30" name="Image 29"/>
            <p:cNvPicPr>
              <a:picLocks noChangeAspect="1"/>
            </p:cNvPicPr>
            <p:nvPr/>
          </p:nvPicPr>
          <p:blipFill rotWithShape="1">
            <a:blip r:embed="rId6"/>
            <a:srcRect t="28405" r="19487"/>
            <a:stretch/>
          </p:blipFill>
          <p:spPr>
            <a:xfrm>
              <a:off x="333414" y="936024"/>
              <a:ext cx="3364346" cy="1907504"/>
            </a:xfrm>
            <a:prstGeom prst="rect">
              <a:avLst/>
            </a:prstGeom>
          </p:spPr>
        </p:pic>
        <p:pic>
          <p:nvPicPr>
            <p:cNvPr id="29" name="Image 28"/>
            <p:cNvPicPr>
              <a:picLocks noChangeAspect="1"/>
            </p:cNvPicPr>
            <p:nvPr/>
          </p:nvPicPr>
          <p:blipFill rotWithShape="1">
            <a:blip r:embed="rId7"/>
            <a:srcRect l="24463" t="60010"/>
            <a:stretch/>
          </p:blipFill>
          <p:spPr>
            <a:xfrm>
              <a:off x="312009" y="1915297"/>
              <a:ext cx="2159343" cy="889686"/>
            </a:xfrm>
            <a:prstGeom prst="rect">
              <a:avLst/>
            </a:prstGeom>
          </p:spPr>
        </p:pic>
      </p:grpSp>
      <p:sp>
        <p:nvSpPr>
          <p:cNvPr id="4" name="ZoneTexte 3"/>
          <p:cNvSpPr txBox="1"/>
          <p:nvPr/>
        </p:nvSpPr>
        <p:spPr>
          <a:xfrm rot="16200000">
            <a:off x="3392425" y="2034540"/>
            <a:ext cx="866391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200" dirty="0" smtClean="0">
                <a:solidFill>
                  <a:srgbClr val="FF0000"/>
                </a:solidFill>
              </a:rPr>
              <a:t>SEY MAX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 rot="16200000">
            <a:off x="7898676" y="2036065"/>
            <a:ext cx="543739" cy="483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fr-FR" sz="1200" dirty="0" smtClean="0">
                <a:solidFill>
                  <a:srgbClr val="0070C0"/>
                </a:solidFill>
              </a:rPr>
              <a:t>R [</a:t>
            </a:r>
            <a:r>
              <a:rPr lang="el-GR" sz="1200" dirty="0" smtClean="0">
                <a:solidFill>
                  <a:srgbClr val="0070C0"/>
                </a:solidFill>
              </a:rPr>
              <a:t>Ω</a:t>
            </a:r>
            <a:r>
              <a:rPr lang="fr-FR" sz="1200" dirty="0" smtClean="0">
                <a:solidFill>
                  <a:srgbClr val="0070C0"/>
                </a:solidFill>
              </a:rPr>
              <a:t>]</a:t>
            </a:r>
            <a:endParaRPr lang="fr-FR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84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32" y="624297"/>
            <a:ext cx="2486489" cy="1717530"/>
          </a:xfrm>
          <a:prstGeom prst="rect">
            <a:avLst/>
          </a:prstGeom>
        </p:spPr>
      </p:pic>
      <p:sp>
        <p:nvSpPr>
          <p:cNvPr id="10" name="Titre 2"/>
          <p:cNvSpPr>
            <a:spLocks noGrp="1"/>
          </p:cNvSpPr>
          <p:nvPr>
            <p:ph type="title"/>
          </p:nvPr>
        </p:nvSpPr>
        <p:spPr>
          <a:xfrm>
            <a:off x="38115" y="286747"/>
            <a:ext cx="8966871" cy="373670"/>
          </a:xfrm>
        </p:spPr>
        <p:txBody>
          <a:bodyPr/>
          <a:lstStyle/>
          <a:p>
            <a:r>
              <a:rPr lang="fr-FR" sz="2000" b="1" i="1" dirty="0" err="1" smtClean="0"/>
              <a:t>Multilayers</a:t>
            </a:r>
            <a:r>
              <a:rPr lang="fr-FR" sz="2000" b="1" i="1" dirty="0" smtClean="0"/>
              <a:t> – </a:t>
            </a:r>
            <a:r>
              <a:rPr lang="fr-FR" sz="1800" b="1" i="1" dirty="0" err="1" smtClean="0"/>
              <a:t>increase</a:t>
            </a:r>
            <a:r>
              <a:rPr lang="fr-FR" sz="1800" b="1" i="1" dirty="0" smtClean="0"/>
              <a:t> SRF </a:t>
            </a:r>
            <a:r>
              <a:rPr lang="fr-FR" sz="1800" b="1" i="1" dirty="0" err="1" smtClean="0"/>
              <a:t>cavities</a:t>
            </a:r>
            <a:r>
              <a:rPr lang="fr-FR" sz="1800" b="1" i="1" dirty="0" smtClean="0"/>
              <a:t> performances (Q and </a:t>
            </a:r>
            <a:r>
              <a:rPr lang="fr-FR" sz="1800" b="1" i="1" dirty="0" err="1" smtClean="0"/>
              <a:t>E</a:t>
            </a:r>
            <a:r>
              <a:rPr lang="fr-FR" sz="1800" b="1" i="1" baseline="-25000" dirty="0" err="1" smtClean="0"/>
              <a:t>max</a:t>
            </a:r>
            <a:r>
              <a:rPr lang="fr-FR" sz="1800" b="1" i="1" dirty="0" smtClean="0"/>
              <a:t>)</a:t>
            </a:r>
            <a:endParaRPr lang="fr-FR" sz="1800" b="1" i="1" dirty="0"/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8043" y="848693"/>
            <a:ext cx="1459013" cy="1163527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962054" y="903455"/>
            <a:ext cx="3959925" cy="1072189"/>
          </a:xfrm>
          <a:prstGeom prst="rect">
            <a:avLst/>
          </a:prstGeom>
          <a:ln w="28575"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189000" tIns="108000" rIns="135000" bIns="10800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Ø"/>
            </a:pPr>
            <a:r>
              <a:rPr lang="fr-FR" sz="1050" dirty="0">
                <a:cs typeface="Times New Roman" panose="02020603050405020304" pitchFamily="18" charset="0"/>
              </a:rPr>
              <a:t>Motivation: NbTiN has good superconducting performance (T</a:t>
            </a:r>
            <a:r>
              <a:rPr lang="fr-FR" sz="1050" baseline="-25000" dirty="0">
                <a:cs typeface="Times New Roman" panose="02020603050405020304" pitchFamily="18" charset="0"/>
              </a:rPr>
              <a:t>c</a:t>
            </a:r>
            <a:r>
              <a:rPr lang="fr-FR" sz="1050" dirty="0">
                <a:cs typeface="Times New Roman" panose="02020603050405020304" pitchFamily="18" charset="0"/>
              </a:rPr>
              <a:t> = 17 K)</a:t>
            </a: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fr-FR" sz="1050" dirty="0">
                <a:cs typeface="Times New Roman" panose="02020603050405020304" pitchFamily="18" charset="0"/>
              </a:rPr>
              <a:t>AlN as an insulating layer.</a:t>
            </a:r>
          </a:p>
          <a:p>
            <a:pPr marL="257175" indent="-257175">
              <a:buFont typeface="Wingdings" panose="05000000000000000000" pitchFamily="2" charset="2"/>
              <a:buChar char="Ø"/>
            </a:pPr>
            <a:r>
              <a:rPr lang="fr-FR" sz="1050" dirty="0">
                <a:cs typeface="Times New Roman" panose="02020603050405020304" pitchFamily="18" charset="0"/>
              </a:rPr>
              <a:t>Chemistry: Combination of </a:t>
            </a:r>
            <a:r>
              <a:rPr lang="fr-FR" sz="1050" i="1" dirty="0">
                <a:cs typeface="Times New Roman" panose="02020603050405020304" pitchFamily="18" charset="0"/>
              </a:rPr>
              <a:t>TiN and NbN cycles:</a:t>
            </a:r>
          </a:p>
          <a:p>
            <a:r>
              <a:rPr lang="fr-FR" sz="1050" i="1" dirty="0">
                <a:cs typeface="Times New Roman" panose="02020603050405020304" pitchFamily="18" charset="0"/>
              </a:rPr>
              <a:t> </a:t>
            </a:r>
            <a:r>
              <a:rPr lang="fr-FR" sz="1350" b="1" i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n </a:t>
            </a:r>
            <a:r>
              <a:rPr lang="fr-FR" sz="1350" b="1" i="1" dirty="0">
                <a:solidFill>
                  <a:srgbClr val="C00000"/>
                </a:solidFill>
                <a:cs typeface="Times New Roman" panose="02020603050405020304" pitchFamily="18" charset="0"/>
              </a:rPr>
              <a:t>(TiCl</a:t>
            </a:r>
            <a:r>
              <a:rPr lang="fr-FR" sz="1350" b="1" i="1" baseline="-25000" dirty="0">
                <a:solidFill>
                  <a:srgbClr val="C00000"/>
                </a:solidFill>
                <a:cs typeface="Times New Roman" panose="02020603050405020304" pitchFamily="18" charset="0"/>
              </a:rPr>
              <a:t>4</a:t>
            </a:r>
            <a:r>
              <a:rPr lang="fr-FR" sz="1350" b="1" i="1" dirty="0">
                <a:solidFill>
                  <a:srgbClr val="C00000"/>
                </a:solidFill>
                <a:cs typeface="Times New Roman" panose="02020603050405020304" pitchFamily="18" charset="0"/>
              </a:rPr>
              <a:t> + NH</a:t>
            </a:r>
            <a:r>
              <a:rPr lang="fr-FR" sz="1350" b="1" i="1" baseline="-25000" dirty="0">
                <a:solidFill>
                  <a:srgbClr val="C00000"/>
                </a:solidFill>
                <a:cs typeface="Times New Roman" panose="02020603050405020304" pitchFamily="18" charset="0"/>
              </a:rPr>
              <a:t>3</a:t>
            </a:r>
            <a:r>
              <a:rPr lang="fr-FR" sz="1350" b="1" i="1" dirty="0">
                <a:solidFill>
                  <a:srgbClr val="C00000"/>
                </a:solidFill>
                <a:cs typeface="Times New Roman" panose="02020603050405020304" pitchFamily="18" charset="0"/>
              </a:rPr>
              <a:t>) + m (NbCl</a:t>
            </a:r>
            <a:r>
              <a:rPr lang="fr-FR" sz="1350" b="1" baseline="-25000" dirty="0">
                <a:solidFill>
                  <a:srgbClr val="C00000"/>
                </a:solidFill>
                <a:cs typeface="Times New Roman" panose="02020603050405020304" pitchFamily="18" charset="0"/>
              </a:rPr>
              <a:t>5 </a:t>
            </a:r>
            <a:r>
              <a:rPr lang="fr-FR" sz="1350" b="1" dirty="0">
                <a:solidFill>
                  <a:srgbClr val="C00000"/>
                </a:solidFill>
                <a:cs typeface="Times New Roman" panose="02020603050405020304" pitchFamily="18" charset="0"/>
              </a:rPr>
              <a:t>+NH</a:t>
            </a:r>
            <a:r>
              <a:rPr lang="fr-FR" sz="1350" b="1" baseline="-25000" dirty="0">
                <a:solidFill>
                  <a:srgbClr val="C00000"/>
                </a:solidFill>
                <a:cs typeface="Times New Roman" panose="02020603050405020304" pitchFamily="18" charset="0"/>
              </a:rPr>
              <a:t>3</a:t>
            </a:r>
            <a:r>
              <a:rPr lang="fr-FR" sz="1350" b="1" dirty="0">
                <a:solidFill>
                  <a:srgbClr val="C00000"/>
                </a:solidFill>
                <a:cs typeface="Times New Roman" panose="02020603050405020304" pitchFamily="18" charset="0"/>
              </a:rPr>
              <a:t>) = Nb</a:t>
            </a:r>
            <a:r>
              <a:rPr lang="fr-FR" sz="1350" b="1" baseline="-25000" dirty="0">
                <a:solidFill>
                  <a:srgbClr val="C00000"/>
                </a:solidFill>
                <a:cs typeface="Times New Roman" panose="02020603050405020304" pitchFamily="18" charset="0"/>
              </a:rPr>
              <a:t>1-x</a:t>
            </a:r>
            <a:r>
              <a:rPr lang="fr-FR" sz="1350" b="1" dirty="0">
                <a:solidFill>
                  <a:srgbClr val="C00000"/>
                </a:solidFill>
                <a:cs typeface="Times New Roman" panose="02020603050405020304" pitchFamily="18" charset="0"/>
              </a:rPr>
              <a:t>Ti</a:t>
            </a:r>
            <a:r>
              <a:rPr lang="fr-FR" sz="1350" b="1" baseline="-25000" dirty="0">
                <a:solidFill>
                  <a:srgbClr val="C00000"/>
                </a:solidFill>
                <a:cs typeface="Times New Roman" panose="02020603050405020304" pitchFamily="18" charset="0"/>
              </a:rPr>
              <a:t>x</a:t>
            </a:r>
            <a:r>
              <a:rPr lang="fr-FR" sz="1350" b="1" dirty="0">
                <a:solidFill>
                  <a:srgbClr val="C00000"/>
                </a:solidFill>
                <a:cs typeface="Times New Roman" panose="02020603050405020304" pitchFamily="18" charset="0"/>
              </a:rPr>
              <a:t>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724512" y="1450319"/>
            <a:ext cx="293204" cy="28305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cxnSp>
        <p:nvCxnSpPr>
          <p:cNvPr id="14" name="Connecteur droit 13"/>
          <p:cNvCxnSpPr>
            <a:cxnSpLocks/>
          </p:cNvCxnSpPr>
          <p:nvPr/>
        </p:nvCxnSpPr>
        <p:spPr>
          <a:xfrm>
            <a:off x="2028704" y="1742615"/>
            <a:ext cx="926757" cy="253314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>
            <a:cxnSpLocks/>
          </p:cNvCxnSpPr>
          <p:nvPr/>
        </p:nvCxnSpPr>
        <p:spPr>
          <a:xfrm flipV="1">
            <a:off x="2022526" y="911624"/>
            <a:ext cx="951470" cy="522072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/>
          <p:cNvPicPr>
            <a:picLocks noChangeAspect="1"/>
          </p:cNvPicPr>
          <p:nvPr/>
        </p:nvPicPr>
        <p:blipFill rotWithShape="1">
          <a:blip r:embed="rId4"/>
          <a:srcRect l="4752" t="8705" r="9119" b="3836"/>
          <a:stretch/>
        </p:blipFill>
        <p:spPr>
          <a:xfrm>
            <a:off x="353362" y="2679211"/>
            <a:ext cx="2504138" cy="1952000"/>
          </a:xfrm>
          <a:prstGeom prst="rect">
            <a:avLst/>
          </a:prstGeom>
        </p:spPr>
      </p:pic>
      <p:pic>
        <p:nvPicPr>
          <p:cNvPr id="19" name="Imag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085" y="2644333"/>
            <a:ext cx="2562112" cy="1972943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568409" y="2090948"/>
            <a:ext cx="2289089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ts val="3700"/>
              </a:lnSpc>
              <a:buFont typeface="Wingdings" panose="05000000000000000000" pitchFamily="2" charset="2"/>
              <a:buChar char="§"/>
            </a:pPr>
            <a:r>
              <a:rPr lang="fr-FR" sz="1100" b="1" i="1" dirty="0" smtClean="0"/>
              <a:t>Tune </a:t>
            </a:r>
            <a:r>
              <a:rPr lang="fr-FR" sz="1100" b="1" i="1" dirty="0" err="1" smtClean="0"/>
              <a:t>chemical</a:t>
            </a:r>
            <a:r>
              <a:rPr lang="fr-FR" sz="1100" b="1" i="1" dirty="0" smtClean="0"/>
              <a:t> composition</a:t>
            </a:r>
            <a:endParaRPr lang="fr-FR" sz="1100" b="1" i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3096396" y="2103079"/>
            <a:ext cx="266803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ts val="3700"/>
              </a:lnSpc>
              <a:buFont typeface="Wingdings" panose="05000000000000000000" pitchFamily="2" charset="2"/>
              <a:buChar char="§"/>
            </a:pPr>
            <a:r>
              <a:rPr lang="fr-FR" sz="1100" b="1" i="1" dirty="0" smtClean="0"/>
              <a:t>Good superconducting </a:t>
            </a:r>
            <a:r>
              <a:rPr lang="fr-FR" sz="1100" b="1" i="1" dirty="0" err="1" smtClean="0"/>
              <a:t>properties</a:t>
            </a:r>
            <a:endParaRPr lang="fr-FR" sz="1100" b="1" i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5924033" y="2097930"/>
            <a:ext cx="3121113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l">
              <a:lnSpc>
                <a:spcPts val="3700"/>
              </a:lnSpc>
              <a:buFont typeface="Wingdings" panose="05000000000000000000" pitchFamily="2" charset="2"/>
              <a:buChar char="§"/>
            </a:pPr>
            <a:r>
              <a:rPr lang="fr-FR" sz="1100" b="1" i="1" dirty="0" smtClean="0"/>
              <a:t>Compatible </a:t>
            </a:r>
            <a:r>
              <a:rPr lang="fr-FR" sz="1100" b="1" i="1" dirty="0" err="1" smtClean="0"/>
              <a:t>with</a:t>
            </a:r>
            <a:r>
              <a:rPr lang="fr-FR" sz="1100" b="1" i="1" dirty="0" smtClean="0"/>
              <a:t> SRF </a:t>
            </a:r>
            <a:r>
              <a:rPr lang="fr-FR" sz="1100" b="1" i="1" dirty="0" err="1" smtClean="0"/>
              <a:t>cavities</a:t>
            </a:r>
            <a:r>
              <a:rPr lang="fr-FR" sz="1100" b="1" i="1" dirty="0" smtClean="0"/>
              <a:t> </a:t>
            </a:r>
            <a:r>
              <a:rPr lang="fr-FR" sz="1100" b="1" i="1" dirty="0" err="1" smtClean="0"/>
              <a:t>treatments</a:t>
            </a:r>
            <a:endParaRPr lang="fr-FR" sz="1100" b="1" i="1" dirty="0"/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756" y="2509433"/>
            <a:ext cx="2529255" cy="2159306"/>
          </a:xfrm>
          <a:prstGeom prst="rect">
            <a:avLst/>
          </a:prstGeom>
        </p:spPr>
      </p:pic>
      <p:sp>
        <p:nvSpPr>
          <p:cNvPr id="29" name="ZoneTexte 28"/>
          <p:cNvSpPr txBox="1"/>
          <p:nvPr/>
        </p:nvSpPr>
        <p:spPr>
          <a:xfrm>
            <a:off x="898954" y="4680121"/>
            <a:ext cx="5625413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ts val="2000"/>
              </a:lnSpc>
              <a:buFont typeface="Wingdings" panose="05000000000000000000" pitchFamily="2" charset="2"/>
              <a:buChar char="Ø"/>
            </a:pPr>
            <a:r>
              <a:rPr lang="fr-FR" sz="1400" dirty="0" smtClean="0"/>
              <a:t>All conditions are met to </a:t>
            </a:r>
            <a:r>
              <a:rPr lang="fr-FR" sz="1400" dirty="0" err="1" smtClean="0"/>
              <a:t>apply</a:t>
            </a:r>
            <a:r>
              <a:rPr lang="fr-FR" sz="1400" dirty="0" smtClean="0"/>
              <a:t>/test </a:t>
            </a:r>
            <a:r>
              <a:rPr lang="fr-FR" sz="1400" dirty="0" err="1" smtClean="0"/>
              <a:t>this</a:t>
            </a:r>
            <a:r>
              <a:rPr lang="fr-FR" sz="1400" dirty="0" smtClean="0"/>
              <a:t> </a:t>
            </a:r>
            <a:r>
              <a:rPr lang="fr-FR" sz="1400" dirty="0" err="1" smtClean="0"/>
              <a:t>theory</a:t>
            </a:r>
            <a:r>
              <a:rPr lang="fr-FR" sz="1400" dirty="0" smtClean="0"/>
              <a:t> on </a:t>
            </a:r>
            <a:r>
              <a:rPr lang="fr-FR" sz="1400" b="1" i="1" dirty="0" smtClean="0"/>
              <a:t>SRF </a:t>
            </a:r>
            <a:r>
              <a:rPr lang="fr-FR" sz="1400" b="1" i="1" dirty="0" err="1" smtClean="0"/>
              <a:t>cavities</a:t>
            </a:r>
            <a:r>
              <a:rPr lang="fr-FR" sz="1400" dirty="0" smtClean="0"/>
              <a:t>.</a:t>
            </a:r>
          </a:p>
        </p:txBody>
      </p:sp>
      <p:sp>
        <p:nvSpPr>
          <p:cNvPr id="30" name="Rectangle 29"/>
          <p:cNvSpPr/>
          <p:nvPr/>
        </p:nvSpPr>
        <p:spPr>
          <a:xfrm>
            <a:off x="3451419" y="756949"/>
            <a:ext cx="2905411" cy="2769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fr-FR" sz="1200" b="1" i="1" dirty="0"/>
              <a:t>Superconducting </a:t>
            </a:r>
            <a:r>
              <a:rPr lang="fr-FR" sz="1200" b="1" i="1" dirty="0" err="1"/>
              <a:t>alloys</a:t>
            </a:r>
            <a:r>
              <a:rPr lang="fr-FR" sz="1200" b="1" i="1" dirty="0"/>
              <a:t> </a:t>
            </a:r>
            <a:r>
              <a:rPr lang="fr-FR" sz="1200" b="1" i="1" dirty="0" smtClean="0"/>
              <a:t>– NbTiN/</a:t>
            </a:r>
            <a:r>
              <a:rPr lang="fr-FR" sz="1200" b="1" i="1" dirty="0" err="1" smtClean="0"/>
              <a:t>AlN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254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9" name="Titre 2"/>
          <p:cNvSpPr>
            <a:spLocks noGrp="1"/>
          </p:cNvSpPr>
          <p:nvPr>
            <p:ph type="title"/>
          </p:nvPr>
        </p:nvSpPr>
        <p:spPr>
          <a:xfrm>
            <a:off x="177129" y="293595"/>
            <a:ext cx="4190985" cy="373670"/>
          </a:xfrm>
        </p:spPr>
        <p:txBody>
          <a:bodyPr/>
          <a:lstStyle/>
          <a:p>
            <a:r>
              <a:rPr lang="fr-FR" sz="2000" b="1" i="1" dirty="0" err="1" smtClean="0"/>
              <a:t>From</a:t>
            </a:r>
            <a:r>
              <a:rPr lang="fr-FR" sz="2000" b="1" i="1" dirty="0" smtClean="0"/>
              <a:t> coupons to </a:t>
            </a:r>
            <a:r>
              <a:rPr lang="fr-FR" sz="2000" b="1" i="1" dirty="0" err="1" smtClean="0"/>
              <a:t>Cavities</a:t>
            </a:r>
            <a:r>
              <a:rPr lang="fr-FR" sz="2000" b="1" i="1" dirty="0" smtClean="0"/>
              <a:t>…</a:t>
            </a:r>
            <a:endParaRPr lang="fr-FR" sz="2000" b="1" i="1" dirty="0"/>
          </a:p>
        </p:txBody>
      </p:sp>
      <p:sp>
        <p:nvSpPr>
          <p:cNvPr id="10" name="ZoneTexte 9"/>
          <p:cNvSpPr txBox="1"/>
          <p:nvPr/>
        </p:nvSpPr>
        <p:spPr>
          <a:xfrm>
            <a:off x="2719141" y="1413440"/>
            <a:ext cx="6685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 smtClean="0">
                <a:solidFill>
                  <a:schemeClr val="bg1"/>
                </a:solidFill>
              </a:rPr>
              <a:t>B</a:t>
            </a:r>
            <a:endParaRPr lang="fr-FR" sz="1100" b="1" dirty="0">
              <a:solidFill>
                <a:schemeClr val="bg1"/>
              </a:solidFill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5348788" y="717219"/>
            <a:ext cx="2831378" cy="1562604"/>
            <a:chOff x="1244858" y="1403083"/>
            <a:chExt cx="2662786" cy="1563044"/>
          </a:xfrm>
        </p:grpSpPr>
        <p:pic>
          <p:nvPicPr>
            <p:cNvPr id="12" name="Espace réservé du contenu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276130" y="1403083"/>
              <a:ext cx="1303529" cy="1546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9659" y="1413440"/>
              <a:ext cx="1327985" cy="1552687"/>
            </a:xfrm>
            <a:prstGeom prst="rect">
              <a:avLst/>
            </a:prstGeom>
          </p:spPr>
        </p:pic>
        <p:sp>
          <p:nvSpPr>
            <p:cNvPr id="14" name="ZoneTexte 13"/>
            <p:cNvSpPr txBox="1"/>
            <p:nvPr/>
          </p:nvSpPr>
          <p:spPr>
            <a:xfrm>
              <a:off x="1244858" y="1403083"/>
              <a:ext cx="66851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/>
                <a:t>Before </a:t>
              </a:r>
              <a:endParaRPr lang="fr-FR" sz="1100" b="1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530707" y="1413440"/>
              <a:ext cx="66851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b="1" dirty="0" smtClean="0">
                  <a:solidFill>
                    <a:schemeClr val="bg1"/>
                  </a:solidFill>
                </a:rPr>
                <a:t>After</a:t>
              </a:r>
              <a:endParaRPr lang="fr-FR" sz="11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6" name="Imag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241" y="750039"/>
            <a:ext cx="3645996" cy="1479894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5"/>
          <a:srcRect b="9289"/>
          <a:stretch/>
        </p:blipFill>
        <p:spPr>
          <a:xfrm>
            <a:off x="323576" y="2150830"/>
            <a:ext cx="8253027" cy="2496468"/>
          </a:xfrm>
          <a:prstGeom prst="rect">
            <a:avLst/>
          </a:prstGeom>
        </p:spPr>
      </p:pic>
      <p:sp>
        <p:nvSpPr>
          <p:cNvPr id="18" name="ZoneTexte 17"/>
          <p:cNvSpPr txBox="1"/>
          <p:nvPr/>
        </p:nvSpPr>
        <p:spPr>
          <a:xfrm>
            <a:off x="594083" y="4635669"/>
            <a:ext cx="739189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err="1" smtClean="0">
                <a:cs typeface="Times New Roman" panose="02020603050405020304" pitchFamily="18" charset="0"/>
              </a:rPr>
              <a:t>Optimized</a:t>
            </a:r>
            <a:r>
              <a:rPr lang="fr-FR" dirty="0" smtClean="0"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cs typeface="Times New Roman" panose="02020603050405020304" pitchFamily="18" charset="0"/>
              </a:rPr>
              <a:t>deposition</a:t>
            </a:r>
            <a:r>
              <a:rPr lang="fr-FR" dirty="0" smtClean="0"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cs typeface="Times New Roman" panose="02020603050405020304" pitchFamily="18" charset="0"/>
              </a:rPr>
              <a:t>parameters</a:t>
            </a:r>
            <a:r>
              <a:rPr lang="fr-FR" dirty="0" smtClean="0">
                <a:cs typeface="Times New Roman" panose="02020603050405020304" pitchFamily="18" charset="0"/>
              </a:rPr>
              <a:t> on RF </a:t>
            </a:r>
            <a:r>
              <a:rPr lang="fr-FR" dirty="0" err="1" smtClean="0">
                <a:cs typeface="Times New Roman" panose="02020603050405020304" pitchFamily="18" charset="0"/>
              </a:rPr>
              <a:t>cavities</a:t>
            </a:r>
            <a:r>
              <a:rPr lang="fr-FR" dirty="0" smtClean="0"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dirty="0" err="1" smtClean="0">
                <a:cs typeface="Times New Roman" panose="02020603050405020304" pitchFamily="18" charset="0"/>
              </a:rPr>
              <a:t>Homogeneous</a:t>
            </a:r>
            <a:r>
              <a:rPr lang="fr-FR" dirty="0" smtClean="0">
                <a:cs typeface="Times New Roman" panose="02020603050405020304" pitchFamily="18" charset="0"/>
              </a:rPr>
              <a:t> </a:t>
            </a:r>
            <a:r>
              <a:rPr lang="fr-FR" dirty="0" err="1" smtClean="0">
                <a:cs typeface="Times New Roman" panose="02020603050405020304" pitchFamily="18" charset="0"/>
              </a:rPr>
              <a:t>deposition</a:t>
            </a:r>
            <a:r>
              <a:rPr lang="fr-FR" dirty="0" smtClean="0">
                <a:cs typeface="Times New Roman" panose="02020603050405020304" pitchFamily="18" charset="0"/>
              </a:rPr>
              <a:t> (</a:t>
            </a:r>
            <a:r>
              <a:rPr lang="fr-FR" dirty="0" err="1" smtClean="0">
                <a:cs typeface="Times New Roman" panose="02020603050405020304" pitchFamily="18" charset="0"/>
              </a:rPr>
              <a:t>thickness</a:t>
            </a:r>
            <a:r>
              <a:rPr lang="fr-FR" dirty="0" smtClean="0">
                <a:cs typeface="Times New Roman" panose="02020603050405020304" pitchFamily="18" charset="0"/>
              </a:rPr>
              <a:t>, Tc and structure) over 1,3 GHz Nb and Cu test </a:t>
            </a:r>
            <a:r>
              <a:rPr lang="fr-FR" dirty="0" err="1" smtClean="0">
                <a:cs typeface="Times New Roman" panose="02020603050405020304" pitchFamily="18" charset="0"/>
              </a:rPr>
              <a:t>cavity</a:t>
            </a:r>
            <a:r>
              <a:rPr lang="fr-FR" dirty="0" smtClean="0"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9465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8</a:t>
            </a:fld>
            <a:endParaRPr lang="en-US" noProof="0" dirty="0"/>
          </a:p>
        </p:txBody>
      </p:sp>
      <p:sp>
        <p:nvSpPr>
          <p:cNvPr id="9" name="Titre 2"/>
          <p:cNvSpPr>
            <a:spLocks noGrp="1"/>
          </p:cNvSpPr>
          <p:nvPr>
            <p:ph type="title"/>
          </p:nvPr>
        </p:nvSpPr>
        <p:spPr>
          <a:xfrm>
            <a:off x="177129" y="293595"/>
            <a:ext cx="4190985" cy="373670"/>
          </a:xfrm>
        </p:spPr>
        <p:txBody>
          <a:bodyPr/>
          <a:lstStyle/>
          <a:p>
            <a:r>
              <a:rPr lang="fr-FR" sz="2000" b="1" i="1" dirty="0" err="1"/>
              <a:t>Cavity</a:t>
            </a:r>
            <a:r>
              <a:rPr lang="fr-FR" sz="2000" b="1" i="1" dirty="0"/>
              <a:t> </a:t>
            </a:r>
            <a:r>
              <a:rPr lang="fr-FR" sz="2000" b="1" i="1" dirty="0" err="1"/>
              <a:t>dedicated</a:t>
            </a:r>
            <a:r>
              <a:rPr lang="fr-FR" sz="2000" b="1" i="1" dirty="0"/>
              <a:t> ALD </a:t>
            </a:r>
            <a:r>
              <a:rPr lang="fr-FR" sz="2000" b="1" i="1" dirty="0" err="1"/>
              <a:t>apparatus</a:t>
            </a:r>
            <a:r>
              <a:rPr lang="fr-FR" sz="2000" b="1" i="1" dirty="0"/>
              <a:t> 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121920" y="769063"/>
            <a:ext cx="51373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4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High vacuum </a:t>
            </a:r>
            <a:r>
              <a:rPr kumimoji="0" lang="fr-FR" sz="1400" b="0" i="0" u="sng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</a:rPr>
              <a:t>oven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:</a:t>
            </a:r>
            <a:r>
              <a:rPr kumimoji="0" lang="fr-FR" sz="1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1400" dirty="0">
                <a:latin typeface="Arial"/>
              </a:rPr>
              <a:t> </a:t>
            </a:r>
            <a:r>
              <a:rPr lang="fr-FR" sz="1400" dirty="0" smtClean="0">
                <a:latin typeface="Arial"/>
              </a:rPr>
              <a:t>     </a:t>
            </a:r>
            <a:r>
              <a:rPr kumimoji="0" lang="fr-FR" sz="1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- 650°C – 10</a:t>
            </a:r>
            <a:r>
              <a:rPr kumimoji="0" lang="fr-FR" sz="1400" b="0" i="0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-6 </a:t>
            </a:r>
            <a:r>
              <a:rPr kumimoji="0" lang="fr-FR" sz="1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mbar / 900°C 1bar N</a:t>
            </a:r>
            <a:r>
              <a:rPr kumimoji="0" lang="fr-FR" sz="1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2</a:t>
            </a:r>
            <a:endParaRPr lang="fr-FR" sz="1400" baseline="-25000" dirty="0">
              <a:latin typeface="Arial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1400" noProof="0" dirty="0" smtClean="0">
                <a:latin typeface="Arial"/>
              </a:rPr>
              <a:t>      - 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Volume </a:t>
            </a:r>
            <a:r>
              <a:rPr kumimoji="0" lang="fr-FR" sz="1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</a:rPr>
              <a:t>retort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: </a:t>
            </a:r>
            <a:r>
              <a:rPr kumimoji="0" lang="el-G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Φ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 = 49 cm, L= 110 cm</a:t>
            </a:r>
          </a:p>
          <a:p>
            <a:pPr marR="0" lvl="0" indent="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1400" dirty="0" smtClean="0">
                <a:latin typeface="Arial"/>
              </a:rPr>
              <a:t>(</a:t>
            </a:r>
            <a:r>
              <a:rPr lang="fr-FR" sz="1400" dirty="0" err="1" smtClean="0">
                <a:latin typeface="Arial"/>
              </a:rPr>
              <a:t>Cavities</a:t>
            </a:r>
            <a:r>
              <a:rPr lang="fr-FR" sz="1400" dirty="0" smtClean="0">
                <a:latin typeface="Arial"/>
              </a:rPr>
              <a:t> sizes </a:t>
            </a:r>
            <a:r>
              <a:rPr kumimoji="0" lang="fr-FR" sz="1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&gt;</a:t>
            </a:r>
            <a:r>
              <a:rPr kumimoji="0" lang="fr-FR" sz="1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 0.6 GHz)</a:t>
            </a:r>
          </a:p>
          <a:p>
            <a:pPr marR="0" lvl="0" indent="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fr-FR" sz="14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fr-FR" sz="1400" u="sng" baseline="0" dirty="0" smtClean="0">
                <a:latin typeface="Arial"/>
              </a:rPr>
              <a:t>ALD system</a:t>
            </a:r>
            <a:r>
              <a:rPr lang="fr-FR" sz="1400" baseline="0" dirty="0" smtClean="0">
                <a:latin typeface="Arial"/>
              </a:rPr>
              <a:t>:</a:t>
            </a:r>
            <a:r>
              <a:rPr lang="fr-FR" sz="1400" dirty="0" smtClean="0">
                <a:latin typeface="Arial"/>
              </a:rPr>
              <a:t> </a:t>
            </a:r>
          </a:p>
          <a:p>
            <a:pPr marL="360363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>
                <a:tab pos="447675" algn="l"/>
              </a:tabLst>
              <a:defRPr/>
            </a:pPr>
            <a:r>
              <a:rPr lang="fr-FR" sz="1400" dirty="0" smtClean="0">
                <a:latin typeface="Arial"/>
              </a:rPr>
              <a:t>      - 9 </a:t>
            </a:r>
            <a:r>
              <a:rPr lang="fr-FR" sz="1400" dirty="0" err="1" smtClean="0">
                <a:latin typeface="Arial"/>
              </a:rPr>
              <a:t>precursor</a:t>
            </a:r>
            <a:r>
              <a:rPr lang="fr-FR" sz="1400" dirty="0" smtClean="0">
                <a:latin typeface="Arial"/>
              </a:rPr>
              <a:t> </a:t>
            </a:r>
            <a:r>
              <a:rPr lang="fr-FR" sz="1400" dirty="0" err="1" smtClean="0">
                <a:latin typeface="Arial"/>
              </a:rPr>
              <a:t>lines</a:t>
            </a:r>
            <a:r>
              <a:rPr lang="fr-FR" sz="1400" dirty="0" smtClean="0">
                <a:latin typeface="Arial"/>
              </a:rPr>
              <a:t> (2 </a:t>
            </a:r>
            <a:r>
              <a:rPr lang="fr-FR" sz="1400" dirty="0" err="1" smtClean="0">
                <a:latin typeface="Arial"/>
              </a:rPr>
              <a:t>gases</a:t>
            </a:r>
            <a:r>
              <a:rPr lang="fr-FR" sz="1400" dirty="0" smtClean="0">
                <a:latin typeface="Arial"/>
              </a:rPr>
              <a:t>, 2 </a:t>
            </a:r>
            <a:r>
              <a:rPr lang="fr-FR" sz="1400" dirty="0" err="1" smtClean="0">
                <a:latin typeface="Arial"/>
              </a:rPr>
              <a:t>liquids</a:t>
            </a:r>
            <a:r>
              <a:rPr lang="fr-FR" sz="1400" dirty="0" smtClean="0">
                <a:latin typeface="Arial"/>
              </a:rPr>
              <a:t>, 4 </a:t>
            </a:r>
            <a:r>
              <a:rPr lang="fr-FR" sz="1400" dirty="0" err="1" smtClean="0">
                <a:latin typeface="Arial"/>
              </a:rPr>
              <a:t>solids</a:t>
            </a:r>
            <a:r>
              <a:rPr lang="fr-FR" sz="1400" dirty="0" smtClean="0">
                <a:latin typeface="Arial"/>
              </a:rPr>
              <a:t>, 1 Ultra high </a:t>
            </a:r>
            <a:r>
              <a:rPr lang="fr-FR" sz="1400" dirty="0" err="1" smtClean="0">
                <a:latin typeface="Arial"/>
              </a:rPr>
              <a:t>temp</a:t>
            </a:r>
            <a:r>
              <a:rPr lang="fr-FR" sz="1400" dirty="0" smtClean="0">
                <a:latin typeface="Arial"/>
              </a:rPr>
              <a:t>.).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1400" dirty="0" smtClean="0">
                <a:latin typeface="Arial"/>
              </a:rPr>
              <a:t>      - RGA </a:t>
            </a:r>
            <a:r>
              <a:rPr lang="fr-FR" sz="1400" dirty="0" err="1" smtClean="0">
                <a:latin typeface="Arial"/>
              </a:rPr>
              <a:t>synthesis</a:t>
            </a:r>
            <a:r>
              <a:rPr lang="fr-FR" sz="1400" dirty="0" smtClean="0">
                <a:latin typeface="Arial"/>
              </a:rPr>
              <a:t> monitoring.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1400" dirty="0">
              <a:latin typeface="Arial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fr-FR" sz="14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Interface and control: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1400" dirty="0">
                <a:latin typeface="Arial"/>
              </a:rPr>
              <a:t> </a:t>
            </a:r>
            <a:r>
              <a:rPr lang="fr-FR" sz="1400" dirty="0" smtClean="0">
                <a:latin typeface="Arial"/>
              </a:rPr>
              <a:t>     </a:t>
            </a:r>
            <a:r>
              <a:rPr lang="fr-FR" sz="1400" noProof="0" dirty="0" smtClean="0">
                <a:latin typeface="Arial"/>
              </a:rPr>
              <a:t>- </a:t>
            </a:r>
            <a:r>
              <a:rPr lang="fr-FR" sz="1400" noProof="0" dirty="0" err="1" smtClean="0">
                <a:latin typeface="Arial"/>
              </a:rPr>
              <a:t>Labview</a:t>
            </a:r>
            <a:r>
              <a:rPr lang="fr-FR" sz="1400" noProof="0" dirty="0" smtClean="0">
                <a:latin typeface="Arial"/>
              </a:rPr>
              <a:t> program of ALD system and </a:t>
            </a:r>
            <a:r>
              <a:rPr lang="fr-FR" sz="1400" noProof="0" dirty="0" err="1" smtClean="0">
                <a:latin typeface="Arial"/>
              </a:rPr>
              <a:t>Oven</a:t>
            </a:r>
            <a:r>
              <a:rPr lang="fr-FR" sz="1400" noProof="0" dirty="0" smtClean="0">
                <a:latin typeface="Arial"/>
              </a:rPr>
              <a:t>.</a:t>
            </a:r>
          </a:p>
          <a:p>
            <a:pPr marL="360363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1400" b="0" i="0" strike="noStrike" kern="1200" cap="none" spc="0" normalizeH="0" baseline="0" dirty="0" smtClean="0">
                <a:ln>
                  <a:noFill/>
                </a:ln>
                <a:effectLst/>
                <a:uLnTx/>
                <a:uFillTx/>
                <a:latin typeface="Arial"/>
              </a:rPr>
              <a:t>      -</a:t>
            </a:r>
            <a:r>
              <a:rPr kumimoji="0" lang="fr-FR" sz="1400" b="0" i="0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Arial"/>
              </a:rPr>
              <a:t> </a:t>
            </a:r>
            <a:r>
              <a:rPr kumimoji="0" lang="fr-FR" sz="1400" b="0" i="0" strike="noStrike" kern="1200" cap="none" spc="0" normalizeH="0" dirty="0" err="1" smtClean="0">
                <a:ln>
                  <a:noFill/>
                </a:ln>
                <a:effectLst/>
                <a:uLnTx/>
                <a:uFillTx/>
                <a:latin typeface="Arial"/>
              </a:rPr>
              <a:t>Automatic</a:t>
            </a:r>
            <a:r>
              <a:rPr kumimoji="0" lang="fr-FR" sz="1400" b="0" i="0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Arial"/>
              </a:rPr>
              <a:t> </a:t>
            </a:r>
            <a:r>
              <a:rPr kumimoji="0" lang="fr-FR" sz="1400" b="0" i="0" strike="noStrike" kern="1200" cap="none" spc="0" normalizeH="0" dirty="0" err="1" smtClean="0">
                <a:ln>
                  <a:noFill/>
                </a:ln>
                <a:effectLst/>
                <a:uLnTx/>
                <a:uFillTx/>
                <a:latin typeface="Arial"/>
              </a:rPr>
              <a:t>synthesis</a:t>
            </a:r>
            <a:r>
              <a:rPr kumimoji="0" lang="fr-FR" sz="1400" b="0" i="0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Arial"/>
              </a:rPr>
              <a:t> </a:t>
            </a:r>
            <a:r>
              <a:rPr kumimoji="0" lang="fr-FR" sz="1400" b="0" i="0" strike="noStrike" kern="1200" cap="none" spc="0" normalizeH="0" dirty="0" err="1" smtClean="0">
                <a:ln>
                  <a:noFill/>
                </a:ln>
                <a:effectLst/>
                <a:uLnTx/>
                <a:uFillTx/>
                <a:latin typeface="Arial"/>
              </a:rPr>
              <a:t>parameter</a:t>
            </a:r>
            <a:r>
              <a:rPr kumimoji="0" lang="fr-FR" sz="1400" b="0" i="0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Arial"/>
              </a:rPr>
              <a:t> </a:t>
            </a:r>
          </a:p>
          <a:p>
            <a:pPr marL="360363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1400" dirty="0">
                <a:latin typeface="Arial"/>
              </a:rPr>
              <a:t>	</a:t>
            </a:r>
            <a:r>
              <a:rPr kumimoji="0" lang="fr-FR" sz="1400" b="0" i="0" strike="noStrike" kern="1200" cap="none" spc="0" normalizeH="0" dirty="0" smtClean="0">
                <a:ln>
                  <a:noFill/>
                </a:ln>
                <a:effectLst/>
                <a:uLnTx/>
                <a:uFillTx/>
                <a:latin typeface="Arial"/>
              </a:rPr>
              <a:t>control and monitoring.</a:t>
            </a:r>
          </a:p>
          <a:p>
            <a:pPr marL="360363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fr-FR" sz="1400" baseline="0" noProof="0" dirty="0">
              <a:latin typeface="Arial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400" u="sng" dirty="0" err="1"/>
              <a:t>Status</a:t>
            </a:r>
            <a:r>
              <a:rPr lang="fr-FR" sz="1400" u="sng" dirty="0"/>
              <a:t>:</a:t>
            </a:r>
          </a:p>
          <a:p>
            <a:pPr marL="360363" indent="-93663">
              <a:buFontTx/>
              <a:buChar char="-"/>
            </a:pPr>
            <a:r>
              <a:rPr lang="fr-FR" sz="1400" dirty="0" smtClean="0"/>
              <a:t>Deposition </a:t>
            </a:r>
            <a:r>
              <a:rPr lang="fr-FR" sz="1400" dirty="0"/>
              <a:t>tests on </a:t>
            </a:r>
            <a:r>
              <a:rPr lang="fr-FR" sz="1400" dirty="0" err="1" smtClean="0"/>
              <a:t>samples</a:t>
            </a:r>
            <a:endParaRPr lang="fr-FR" sz="1400" dirty="0" smtClean="0"/>
          </a:p>
          <a:p>
            <a:pPr marL="360363" indent="-93663">
              <a:buFontTx/>
              <a:buChar char="-"/>
            </a:pPr>
            <a:r>
              <a:rPr lang="fr-FR" sz="1400" dirty="0" smtClean="0"/>
              <a:t>Future</a:t>
            </a:r>
            <a:r>
              <a:rPr lang="fr-FR" sz="1400" dirty="0"/>
              <a:t>: Deposition on </a:t>
            </a:r>
            <a:r>
              <a:rPr lang="fr-FR" sz="1400" dirty="0" err="1"/>
              <a:t>cavities</a:t>
            </a:r>
            <a:r>
              <a:rPr lang="fr-FR" sz="1400" dirty="0"/>
              <a:t> </a:t>
            </a:r>
          </a:p>
          <a:p>
            <a:pPr marL="360363" marR="0" lvl="0" indent="-360363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endParaRPr kumimoji="0" lang="fr-FR" sz="1200" b="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5219284" y="579466"/>
            <a:ext cx="3705969" cy="2762451"/>
            <a:chOff x="0" y="1081177"/>
            <a:chExt cx="4318958" cy="3232031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32" y="1097401"/>
              <a:ext cx="4287742" cy="3215807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0" y="1081177"/>
              <a:ext cx="4318958" cy="32320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3338917" y="3269215"/>
            <a:ext cx="2119348" cy="1799844"/>
            <a:chOff x="6470658" y="1010656"/>
            <a:chExt cx="2596340" cy="2319685"/>
          </a:xfrm>
        </p:grpSpPr>
        <p:grpSp>
          <p:nvGrpSpPr>
            <p:cNvPr id="17" name="Groupe 16"/>
            <p:cNvGrpSpPr/>
            <p:nvPr/>
          </p:nvGrpSpPr>
          <p:grpSpPr>
            <a:xfrm>
              <a:off x="6470658" y="1152308"/>
              <a:ext cx="2596340" cy="2178033"/>
              <a:chOff x="4456981" y="1000665"/>
              <a:chExt cx="2392393" cy="1972573"/>
            </a:xfrm>
          </p:grpSpPr>
          <p:grpSp>
            <p:nvGrpSpPr>
              <p:cNvPr id="19" name="Groupe 18"/>
              <p:cNvGrpSpPr/>
              <p:nvPr/>
            </p:nvGrpSpPr>
            <p:grpSpPr>
              <a:xfrm>
                <a:off x="4456981" y="1000665"/>
                <a:ext cx="2386643" cy="1966822"/>
                <a:chOff x="4272623" y="1271285"/>
                <a:chExt cx="3525654" cy="2791756"/>
              </a:xfrm>
            </p:grpSpPr>
            <p:pic>
              <p:nvPicPr>
                <p:cNvPr id="21" name="Image 20"/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4657" t="-662"/>
                <a:stretch/>
              </p:blipFill>
              <p:spPr>
                <a:xfrm>
                  <a:off x="4272623" y="1271285"/>
                  <a:ext cx="3525654" cy="2791756"/>
                </a:xfrm>
                <a:prstGeom prst="rect">
                  <a:avLst/>
                </a:prstGeom>
              </p:spPr>
            </p:pic>
            <p:cxnSp>
              <p:nvCxnSpPr>
                <p:cNvPr id="22" name="Connecteur droit avec flèche 21"/>
                <p:cNvCxnSpPr/>
                <p:nvPr/>
              </p:nvCxnSpPr>
              <p:spPr>
                <a:xfrm flipV="1">
                  <a:off x="5825706" y="2812211"/>
                  <a:ext cx="851139" cy="5751"/>
                </a:xfrm>
                <a:prstGeom prst="straightConnector1">
                  <a:avLst/>
                </a:prstGeom>
                <a:ln>
                  <a:solidFill>
                    <a:schemeClr val="bg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ZoneTexte 22"/>
                <p:cNvSpPr txBox="1"/>
                <p:nvPr/>
              </p:nvSpPr>
              <p:spPr>
                <a:xfrm>
                  <a:off x="5836033" y="2768616"/>
                  <a:ext cx="60304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200" dirty="0" smtClean="0">
                      <a:solidFill>
                        <a:schemeClr val="bg1"/>
                      </a:solidFill>
                    </a:rPr>
                    <a:t>49 cm</a:t>
                  </a:r>
                  <a:endParaRPr lang="fr-FR" sz="1200" dirty="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20" name="Rectangle 19"/>
              <p:cNvSpPr/>
              <p:nvPr/>
            </p:nvSpPr>
            <p:spPr>
              <a:xfrm>
                <a:off x="4462732" y="1006415"/>
                <a:ext cx="2386642" cy="1966823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18" name="ZoneTexte 17"/>
            <p:cNvSpPr txBox="1"/>
            <p:nvPr/>
          </p:nvSpPr>
          <p:spPr>
            <a:xfrm>
              <a:off x="7382577" y="1010656"/>
              <a:ext cx="723275" cy="3693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dirty="0" err="1" smtClean="0"/>
                <a:t>retort</a:t>
              </a:r>
              <a:endParaRPr lang="fr-FR" dirty="0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5582883" y="3192616"/>
            <a:ext cx="3178353" cy="1783670"/>
            <a:chOff x="5808394" y="3655995"/>
            <a:chExt cx="3178353" cy="1783670"/>
          </a:xfrm>
        </p:grpSpPr>
        <p:grpSp>
          <p:nvGrpSpPr>
            <p:cNvPr id="25" name="Groupe 24"/>
            <p:cNvGrpSpPr/>
            <p:nvPr/>
          </p:nvGrpSpPr>
          <p:grpSpPr>
            <a:xfrm>
              <a:off x="5808394" y="3863907"/>
              <a:ext cx="3178353" cy="1575758"/>
              <a:chOff x="4376469" y="2777706"/>
              <a:chExt cx="3178353" cy="1575758"/>
            </a:xfrm>
          </p:grpSpPr>
          <p:pic>
            <p:nvPicPr>
              <p:cNvPr id="27" name="Image 26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5304" b="18609"/>
              <a:stretch/>
            </p:blipFill>
            <p:spPr>
              <a:xfrm>
                <a:off x="4387970" y="2778055"/>
                <a:ext cx="3166852" cy="1569657"/>
              </a:xfrm>
              <a:prstGeom prst="rect">
                <a:avLst/>
              </a:prstGeom>
            </p:spPr>
          </p:pic>
          <p:sp>
            <p:nvSpPr>
              <p:cNvPr id="28" name="Rectangle 27"/>
              <p:cNvSpPr/>
              <p:nvPr/>
            </p:nvSpPr>
            <p:spPr>
              <a:xfrm>
                <a:off x="4376469" y="2777706"/>
                <a:ext cx="3168770" cy="1575758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26" name="ZoneTexte 25"/>
            <p:cNvSpPr txBox="1"/>
            <p:nvPr/>
          </p:nvSpPr>
          <p:spPr>
            <a:xfrm>
              <a:off x="6572452" y="3655995"/>
              <a:ext cx="2018501" cy="36933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Program interface</a:t>
              </a:r>
              <a:endParaRPr lang="fr-FR" dirty="0"/>
            </a:p>
          </p:txBody>
        </p:sp>
      </p:grpSp>
      <p:sp>
        <p:nvSpPr>
          <p:cNvPr id="29" name="ZoneTexte 28"/>
          <p:cNvSpPr txBox="1"/>
          <p:nvPr/>
        </p:nvSpPr>
        <p:spPr>
          <a:xfrm>
            <a:off x="6465673" y="441942"/>
            <a:ext cx="1428596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ALD system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2527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3044BA46-2E4C-4857-9639-40D78313F3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9</a:t>
            </a:fld>
            <a:endParaRPr lang="de-AT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FEB1A91-989E-4FD6-BF4B-3E6E7CE1D4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" y="376193"/>
            <a:ext cx="8263350" cy="553790"/>
          </a:xfrm>
        </p:spPr>
        <p:txBody>
          <a:bodyPr/>
          <a:lstStyle/>
          <a:p>
            <a:r>
              <a:rPr lang="en-US" sz="2000" b="1" i="1" dirty="0" smtClean="0"/>
              <a:t>Conclusion-Perspectives:</a:t>
            </a:r>
            <a:endParaRPr lang="en-US" sz="2000" b="1" i="1" dirty="0"/>
          </a:p>
        </p:txBody>
      </p:sp>
      <p:sp>
        <p:nvSpPr>
          <p:cNvPr id="5" name="Rectangle 4"/>
          <p:cNvSpPr/>
          <p:nvPr/>
        </p:nvSpPr>
        <p:spPr>
          <a:xfrm>
            <a:off x="0" y="1053541"/>
            <a:ext cx="914399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lvl="1" indent="-358775" algn="just">
              <a:buFont typeface="Wingdings" panose="05000000000000000000" pitchFamily="2" charset="2"/>
              <a:buChar char="ü"/>
            </a:pPr>
            <a:r>
              <a:rPr lang="fr-FR" sz="1600" dirty="0" smtClean="0">
                <a:cs typeface="Times New Roman" panose="02020603050405020304" pitchFamily="18" charset="0"/>
              </a:rPr>
              <a:t>SEY: ALD of TiN </a:t>
            </a:r>
            <a:r>
              <a:rPr lang="fr-FR" sz="1600" dirty="0">
                <a:cs typeface="Times New Roman" panose="02020603050405020304" pitchFamily="18" charset="0"/>
              </a:rPr>
              <a:t>film </a:t>
            </a:r>
            <a:r>
              <a:rPr lang="fr-FR" sz="1600" dirty="0" err="1">
                <a:cs typeface="Times New Roman" panose="02020603050405020304" pitchFamily="18" charset="0"/>
              </a:rPr>
              <a:t>is</a:t>
            </a:r>
            <a:r>
              <a:rPr lang="fr-FR" sz="1600" dirty="0">
                <a:cs typeface="Times New Roman" panose="02020603050405020304" pitchFamily="18" charset="0"/>
              </a:rPr>
              <a:t> </a:t>
            </a:r>
            <a:r>
              <a:rPr lang="fr-FR" sz="1600" dirty="0" err="1">
                <a:cs typeface="Times New Roman" panose="02020603050405020304" pitchFamily="18" charset="0"/>
              </a:rPr>
              <a:t>promising</a:t>
            </a:r>
            <a:r>
              <a:rPr lang="fr-FR" sz="1600" dirty="0">
                <a:cs typeface="Times New Roman" panose="02020603050405020304" pitchFamily="18" charset="0"/>
              </a:rPr>
              <a:t> to </a:t>
            </a:r>
            <a:r>
              <a:rPr lang="fr-FR" sz="1600" dirty="0" err="1">
                <a:cs typeface="Times New Roman" panose="02020603050405020304" pitchFamily="18" charset="0"/>
              </a:rPr>
              <a:t>reduce</a:t>
            </a:r>
            <a:r>
              <a:rPr lang="fr-FR" sz="1600" dirty="0">
                <a:cs typeface="Times New Roman" panose="02020603050405020304" pitchFamily="18" charset="0"/>
              </a:rPr>
              <a:t> multipacting </a:t>
            </a:r>
            <a:r>
              <a:rPr lang="fr-FR" sz="1600" dirty="0" err="1">
                <a:cs typeface="Times New Roman" panose="02020603050405020304" pitchFamily="18" charset="0"/>
              </a:rPr>
              <a:t>inside</a:t>
            </a:r>
            <a:r>
              <a:rPr lang="fr-FR" sz="1600" dirty="0">
                <a:cs typeface="Times New Roman" panose="02020603050405020304" pitchFamily="18" charset="0"/>
              </a:rPr>
              <a:t> RF </a:t>
            </a:r>
            <a:r>
              <a:rPr lang="fr-FR" sz="1600" dirty="0" err="1">
                <a:cs typeface="Times New Roman" panose="02020603050405020304" pitchFamily="18" charset="0"/>
              </a:rPr>
              <a:t>cavities</a:t>
            </a:r>
            <a:r>
              <a:rPr lang="fr-FR" sz="1600" dirty="0">
                <a:cs typeface="Times New Roman" panose="02020603050405020304" pitchFamily="18" charset="0"/>
              </a:rPr>
              <a:t>.</a:t>
            </a:r>
          </a:p>
          <a:p>
            <a:pPr marL="358775" lvl="1" indent="-358775" algn="just">
              <a:buFont typeface="Wingdings" panose="05000000000000000000" pitchFamily="2" charset="2"/>
              <a:buChar char="ü"/>
            </a:pPr>
            <a:r>
              <a:rPr lang="fr-FR" sz="1600" dirty="0" err="1">
                <a:cs typeface="Times New Roman" panose="02020603050405020304" pitchFamily="18" charset="0"/>
              </a:rPr>
              <a:t>Growth</a:t>
            </a:r>
            <a:r>
              <a:rPr lang="fr-FR" sz="1600" dirty="0">
                <a:cs typeface="Times New Roman" panose="02020603050405020304" pitchFamily="18" charset="0"/>
              </a:rPr>
              <a:t> of </a:t>
            </a:r>
            <a:r>
              <a:rPr lang="fr-FR" sz="1600" dirty="0" smtClean="0">
                <a:cs typeface="Times New Roman" panose="02020603050405020304" pitchFamily="18" charset="0"/>
              </a:rPr>
              <a:t>NbTiN and the </a:t>
            </a:r>
            <a:r>
              <a:rPr lang="fr-FR" sz="1600" dirty="0" err="1" smtClean="0">
                <a:cs typeface="Times New Roman" panose="02020603050405020304" pitchFamily="18" charset="0"/>
              </a:rPr>
              <a:t>multilayers</a:t>
            </a:r>
            <a:r>
              <a:rPr lang="fr-FR" sz="1600" dirty="0" smtClean="0">
                <a:cs typeface="Times New Roman" panose="02020603050405020304" pitchFamily="18" charset="0"/>
              </a:rPr>
              <a:t> </a:t>
            </a:r>
            <a:r>
              <a:rPr lang="fr-FR" sz="1600" dirty="0" err="1" smtClean="0">
                <a:cs typeface="Times New Roman" panose="02020603050405020304" pitchFamily="18" charset="0"/>
              </a:rPr>
              <a:t>AlN</a:t>
            </a:r>
            <a:r>
              <a:rPr lang="fr-FR" sz="1600" dirty="0" smtClean="0">
                <a:cs typeface="Times New Roman" panose="02020603050405020304" pitchFamily="18" charset="0"/>
              </a:rPr>
              <a:t>/NbTiN by </a:t>
            </a:r>
            <a:r>
              <a:rPr lang="fr-FR" sz="1600" dirty="0">
                <a:cs typeface="Times New Roman" panose="02020603050405020304" pitchFamily="18" charset="0"/>
              </a:rPr>
              <a:t>ALD </a:t>
            </a:r>
            <a:r>
              <a:rPr lang="fr-FR" sz="1600" dirty="0" err="1">
                <a:cs typeface="Times New Roman" panose="02020603050405020304" pitchFamily="18" charset="0"/>
              </a:rPr>
              <a:t>with</a:t>
            </a:r>
            <a:r>
              <a:rPr lang="fr-FR" sz="1600" dirty="0">
                <a:cs typeface="Times New Roman" panose="02020603050405020304" pitchFamily="18" charset="0"/>
              </a:rPr>
              <a:t> </a:t>
            </a:r>
            <a:r>
              <a:rPr lang="fr-FR" sz="1600" dirty="0" smtClean="0">
                <a:cs typeface="Times New Roman" panose="02020603050405020304" pitchFamily="18" charset="0"/>
              </a:rPr>
              <a:t>good superconducting </a:t>
            </a:r>
            <a:r>
              <a:rPr lang="fr-FR" sz="1600" dirty="0" err="1" smtClean="0">
                <a:cs typeface="Times New Roman" panose="02020603050405020304" pitchFamily="18" charset="0"/>
              </a:rPr>
              <a:t>properties</a:t>
            </a:r>
            <a:r>
              <a:rPr lang="fr-FR" sz="1600" dirty="0" smtClean="0">
                <a:cs typeface="Times New Roman" panose="02020603050405020304" pitchFamily="18" charset="0"/>
              </a:rPr>
              <a:t>, </a:t>
            </a:r>
            <a:r>
              <a:rPr lang="fr-FR" sz="1600" dirty="0" err="1" smtClean="0">
                <a:cs typeface="Times New Roman" panose="02020603050405020304" pitchFamily="18" charset="0"/>
              </a:rPr>
              <a:t>homogeneous</a:t>
            </a:r>
            <a:r>
              <a:rPr lang="fr-FR" sz="1600" dirty="0" smtClean="0">
                <a:cs typeface="Times New Roman" panose="02020603050405020304" pitchFamily="18" charset="0"/>
              </a:rPr>
              <a:t> </a:t>
            </a:r>
            <a:r>
              <a:rPr lang="fr-FR" sz="1600" dirty="0">
                <a:cs typeface="Times New Roman" panose="02020603050405020304" pitchFamily="18" charset="0"/>
              </a:rPr>
              <a:t>composition and </a:t>
            </a:r>
            <a:r>
              <a:rPr lang="fr-FR" sz="1600" dirty="0" err="1">
                <a:cs typeface="Times New Roman" panose="02020603050405020304" pitchFamily="18" charset="0"/>
              </a:rPr>
              <a:t>thickness</a:t>
            </a:r>
            <a:r>
              <a:rPr lang="fr-FR" sz="1600" dirty="0">
                <a:cs typeface="Times New Roman" panose="02020603050405020304" pitchFamily="18" charset="0"/>
              </a:rPr>
              <a:t> control over large surface </a:t>
            </a:r>
            <a:r>
              <a:rPr lang="fr-FR" sz="1600" dirty="0" smtClean="0">
                <a:cs typeface="Times New Roman" panose="02020603050405020304" pitchFamily="18" charset="0"/>
              </a:rPr>
              <a:t>areas (RF </a:t>
            </a:r>
            <a:r>
              <a:rPr lang="fr-FR" sz="1600" dirty="0" err="1" smtClean="0">
                <a:cs typeface="Times New Roman" panose="02020603050405020304" pitchFamily="18" charset="0"/>
              </a:rPr>
              <a:t>cavities</a:t>
            </a:r>
            <a:r>
              <a:rPr lang="fr-FR" sz="1600" dirty="0" smtClean="0">
                <a:cs typeface="Times New Roman" panose="02020603050405020304" pitchFamily="18" charset="0"/>
              </a:rPr>
              <a:t>).</a:t>
            </a:r>
          </a:p>
          <a:p>
            <a:pPr marL="358775" lvl="1" indent="-358775" algn="just">
              <a:buFont typeface="Wingdings" panose="05000000000000000000" pitchFamily="2" charset="2"/>
              <a:buChar char="ü"/>
            </a:pPr>
            <a:r>
              <a:rPr lang="fr-FR" sz="1600" dirty="0" smtClean="0">
                <a:cs typeface="Times New Roman" panose="02020603050405020304" pitchFamily="18" charset="0"/>
              </a:rPr>
              <a:t>Control doping and surface engineering -&gt; no post </a:t>
            </a:r>
            <a:r>
              <a:rPr lang="fr-FR" sz="1600" dirty="0" err="1" smtClean="0">
                <a:cs typeface="Times New Roman" panose="02020603050405020304" pitchFamily="18" charset="0"/>
              </a:rPr>
              <a:t>treatment</a:t>
            </a:r>
            <a:r>
              <a:rPr lang="fr-FR" sz="1600" dirty="0" smtClean="0">
                <a:cs typeface="Times New Roman" panose="02020603050405020304" pitchFamily="18" charset="0"/>
              </a:rPr>
              <a:t> </a:t>
            </a:r>
            <a:r>
              <a:rPr lang="fr-FR" sz="1600" dirty="0" err="1" smtClean="0">
                <a:cs typeface="Times New Roman" panose="02020603050405020304" pitchFamily="18" charset="0"/>
              </a:rPr>
              <a:t>chemistry</a:t>
            </a:r>
            <a:r>
              <a:rPr lang="fr-FR" sz="1600" dirty="0" smtClean="0">
                <a:cs typeface="Times New Roman" panose="02020603050405020304" pitchFamily="18" charset="0"/>
              </a:rPr>
              <a:t>.</a:t>
            </a:r>
            <a:endParaRPr lang="fr-FR" sz="1600" dirty="0">
              <a:cs typeface="Times New Roman" panose="02020603050405020304" pitchFamily="18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endParaRPr lang="fr-FR" sz="1600" dirty="0">
              <a:cs typeface="Times New Roman" panose="02020603050405020304" pitchFamily="18" charset="0"/>
            </a:endParaRPr>
          </a:p>
          <a:p>
            <a:pPr lvl="1" algn="just"/>
            <a:r>
              <a:rPr lang="fr-FR" sz="1600" i="1" u="sng" dirty="0">
                <a:cs typeface="Times New Roman" panose="02020603050405020304" pitchFamily="18" charset="0"/>
              </a:rPr>
              <a:t>Future Goals </a:t>
            </a:r>
            <a:r>
              <a:rPr lang="fr-FR" sz="1600" i="1" u="sng" dirty="0" smtClean="0">
                <a:cs typeface="Times New Roman" panose="02020603050405020304" pitchFamily="18" charset="0"/>
              </a:rPr>
              <a:t>:</a:t>
            </a:r>
            <a:endParaRPr lang="fr-FR" sz="1600" i="1" u="sng" dirty="0">
              <a:cs typeface="Times New Roman" panose="02020603050405020304" pitchFamily="18" charset="0"/>
            </a:endParaRPr>
          </a:p>
          <a:p>
            <a:pPr lvl="1" algn="just"/>
            <a:endParaRPr lang="fr-FR" sz="1600" dirty="0">
              <a:cs typeface="Times New Roman" panose="02020603050405020304" pitchFamily="18" charset="0"/>
            </a:endParaRPr>
          </a:p>
          <a:p>
            <a:pPr marL="358775" lvl="1" indent="-358775" algn="just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SEY: Test </a:t>
            </a:r>
            <a:r>
              <a:rPr lang="fr-FR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the Al</a:t>
            </a:r>
            <a:r>
              <a:rPr lang="fr-FR" sz="1600" baseline="-25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fr-FR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O</a:t>
            </a:r>
            <a:r>
              <a:rPr lang="fr-FR" sz="1600" baseline="-25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fr-FR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-TiN structure on Niobium RF </a:t>
            </a:r>
            <a:r>
              <a:rPr lang="fr-FR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cavities</a:t>
            </a:r>
            <a:r>
              <a:rPr lang="fr-FR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. </a:t>
            </a:r>
          </a:p>
          <a:p>
            <a:pPr marL="358775" lvl="1" indent="-358775" algn="just">
              <a:buFont typeface="Wingdings" panose="05000000000000000000" pitchFamily="2" charset="2"/>
              <a:buChar char="Ø"/>
            </a:pPr>
            <a:r>
              <a:rPr lang="fr-FR" sz="16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Multilayer</a:t>
            </a: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: Test </a:t>
            </a:r>
            <a:r>
              <a:rPr lang="fr-FR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the NbTiN-</a:t>
            </a:r>
            <a:r>
              <a:rPr lang="fr-FR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AlN</a:t>
            </a:r>
            <a:r>
              <a:rPr lang="fr-FR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 structure on Niobium RF </a:t>
            </a:r>
            <a:r>
              <a:rPr lang="fr-FR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cavities</a:t>
            </a:r>
            <a:r>
              <a:rPr lang="fr-FR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. </a:t>
            </a:r>
            <a:endParaRPr lang="fr-FR" sz="160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358775" lvl="1" indent="-358775" algn="just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Doping: Test ALD doping </a:t>
            </a:r>
            <a:r>
              <a:rPr lang="fr-FR" sz="16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procedure</a:t>
            </a: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on SRF </a:t>
            </a:r>
            <a:r>
              <a:rPr lang="fr-FR" sz="16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cavityies</a:t>
            </a:r>
            <a:endParaRPr lang="fr-FR" sz="1600" dirty="0" smtClean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358775" lvl="1" indent="-358775" algn="just">
              <a:buFont typeface="Wingdings" panose="05000000000000000000" pitchFamily="2" charset="2"/>
              <a:buChar char="Ø"/>
            </a:pP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New directions: </a:t>
            </a:r>
          </a:p>
          <a:p>
            <a:pPr marL="0" lvl="1" algn="just"/>
            <a:r>
              <a:rPr lang="fr-FR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</a:t>
            </a: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- ALD on Copper </a:t>
            </a:r>
            <a:r>
              <a:rPr lang="fr-FR" sz="16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complementary</a:t>
            </a: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to HIPIMS: </a:t>
            </a:r>
            <a:r>
              <a:rPr lang="fr-FR" sz="16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insulating</a:t>
            </a: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fr-FR" sz="16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barrier</a:t>
            </a: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- </a:t>
            </a:r>
            <a:r>
              <a:rPr lang="fr-FR" sz="16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Nucleation</a:t>
            </a: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and thermo-	</a:t>
            </a:r>
            <a:r>
              <a:rPr lang="fr-FR" sz="16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currents</a:t>
            </a: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</a:p>
          <a:p>
            <a:pPr marL="0" lvl="1" algn="just"/>
            <a:r>
              <a:rPr lang="fr-FR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</a:t>
            </a: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-  ALD for detectors/</a:t>
            </a:r>
            <a:r>
              <a:rPr lang="fr-FR" sz="1600" dirty="0" err="1" smtClean="0">
                <a:solidFill>
                  <a:srgbClr val="002060"/>
                </a:solidFill>
                <a:cs typeface="Times New Roman" panose="02020603050405020304" pitchFamily="18" charset="0"/>
              </a:rPr>
              <a:t>optics</a:t>
            </a:r>
            <a:r>
              <a:rPr lang="fr-FR" sz="16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  <a:endParaRPr lang="fr-FR" sz="16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451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21299</TotalTime>
  <Words>760</Words>
  <Application>Microsoft Office PowerPoint</Application>
  <PresentationFormat>Affichage à l'écran (16:9)</PresentationFormat>
  <Paragraphs>113</Paragraphs>
  <Slides>10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10</vt:i4>
      </vt:variant>
    </vt:vector>
  </HeadingPairs>
  <TitlesOfParts>
    <vt:vector size="21" baseType="lpstr">
      <vt:lpstr>Arial</vt:lpstr>
      <vt:lpstr>Bell MT</vt:lpstr>
      <vt:lpstr>Calibri</vt:lpstr>
      <vt:lpstr>Courier New</vt:lpstr>
      <vt:lpstr>Helvetica Neue</vt:lpstr>
      <vt:lpstr>inherit</vt:lpstr>
      <vt:lpstr>Times New Roman</vt:lpstr>
      <vt:lpstr>Wingdings</vt:lpstr>
      <vt:lpstr>Introslides</vt:lpstr>
      <vt:lpstr>Titleslides, Conclusion</vt:lpstr>
      <vt:lpstr>Content Slides - Deep Blue</vt:lpstr>
      <vt:lpstr>The Ell Cavities program at CERN: Atomic layer deposition</vt:lpstr>
      <vt:lpstr>Contents</vt:lpstr>
      <vt:lpstr>Atomic Layer Deposition</vt:lpstr>
      <vt:lpstr>Atomic Layer Deposition – Materials</vt:lpstr>
      <vt:lpstr>Secondary electron yield – Mitigate Multipacting  </vt:lpstr>
      <vt:lpstr>Multilayers – increase SRF cavities performances (Q and Emax)</vt:lpstr>
      <vt:lpstr>From coupons to Cavities…</vt:lpstr>
      <vt:lpstr>Cavity dedicated ALD apparatus </vt:lpstr>
      <vt:lpstr>Conclusion-Perspectives:</vt:lpstr>
      <vt:lpstr>Thank you for your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PROSLIER Thomas</cp:lastModifiedBy>
  <cp:revision>1651</cp:revision>
  <dcterms:created xsi:type="dcterms:W3CDTF">2020-10-27T09:23:42Z</dcterms:created>
  <dcterms:modified xsi:type="dcterms:W3CDTF">2022-05-30T16:42:13Z</dcterms:modified>
</cp:coreProperties>
</file>