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9" r:id="rId1"/>
    <p:sldMasterId id="2147483680" r:id="rId2"/>
    <p:sldMasterId id="2147483681" r:id="rId3"/>
  </p:sldMasterIdLst>
  <p:notesMasterIdLst>
    <p:notesMasterId r:id="rId28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29"/>
      <p:bold r:id="rId30"/>
      <p:italic r:id="rId31"/>
      <p:boldItalic r:id="rId32"/>
    </p:embeddedFont>
    <p:embeddedFont>
      <p:font typeface="Franklin Gothic" panose="020B0603020102020204" pitchFamily="34" charset="0"/>
      <p:regular r:id="rId33"/>
      <p:bold r:id="rId34"/>
      <p:italic r:id="rId35"/>
      <p:boldItalic r:id="rId36"/>
    </p:embeddedFont>
    <p:embeddedFont>
      <p:font typeface="Libre Franklin" pitchFamily="2" charset="77"/>
      <p:regular r:id="rId37"/>
      <p:bold r:id="rId38"/>
      <p:italic r:id="rId39"/>
      <p:boldItalic r:id="rId40"/>
    </p:embeddedFont>
    <p:embeddedFont>
      <p:font typeface="Roboto" panose="02000000000000000000" pitchFamily="2" charset="0"/>
      <p:regular r:id="rId41"/>
      <p:bold r:id="rId42"/>
      <p:italic r:id="rId43"/>
      <p:boldItalic r:id="rId44"/>
    </p:embeddedFont>
    <p:embeddedFont>
      <p:font typeface="Verdana" panose="020B0604030504040204" pitchFamily="34" charset="0"/>
      <p:regular r:id="rId45"/>
      <p:bold r:id="rId46"/>
      <p:italic r:id="rId47"/>
      <p:boldItalic r:id="rId4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765E1BCF-6912-4957-A18A-92626B867EE8}">
  <a:tblStyle styleId="{765E1BCF-6912-4957-A18A-92626B867EE8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179"/>
    <p:restoredTop sz="94656"/>
  </p:normalViewPr>
  <p:slideViewPr>
    <p:cSldViewPr snapToGrid="0">
      <p:cViewPr varScale="1">
        <p:scale>
          <a:sx n="102" d="100"/>
          <a:sy n="102" d="100"/>
        </p:scale>
        <p:origin x="192" y="44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font" Target="fonts/font11.fntdata"/><Relationship Id="rId21" Type="http://schemas.openxmlformats.org/officeDocument/2006/relationships/slide" Target="slides/slide18.xml"/><Relationship Id="rId34" Type="http://schemas.openxmlformats.org/officeDocument/2006/relationships/font" Target="fonts/font6.fntdata"/><Relationship Id="rId42" Type="http://schemas.openxmlformats.org/officeDocument/2006/relationships/font" Target="fonts/font14.fntdata"/><Relationship Id="rId47" Type="http://schemas.openxmlformats.org/officeDocument/2006/relationships/font" Target="fonts/font19.fntdata"/><Relationship Id="rId50" Type="http://schemas.openxmlformats.org/officeDocument/2006/relationships/viewProps" Target="viewProps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font" Target="fonts/font1.fntdata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font" Target="fonts/font4.fntdata"/><Relationship Id="rId37" Type="http://schemas.openxmlformats.org/officeDocument/2006/relationships/font" Target="fonts/font9.fntdata"/><Relationship Id="rId40" Type="http://schemas.openxmlformats.org/officeDocument/2006/relationships/font" Target="fonts/font12.fntdata"/><Relationship Id="rId45" Type="http://schemas.openxmlformats.org/officeDocument/2006/relationships/font" Target="fonts/font17.fntdata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notesMaster" Target="notesMasters/notesMaster1.xml"/><Relationship Id="rId36" Type="http://schemas.openxmlformats.org/officeDocument/2006/relationships/font" Target="fonts/font8.fntdata"/><Relationship Id="rId49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font" Target="fonts/font3.fntdata"/><Relationship Id="rId44" Type="http://schemas.openxmlformats.org/officeDocument/2006/relationships/font" Target="fonts/font16.fntdata"/><Relationship Id="rId52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font" Target="fonts/font2.fntdata"/><Relationship Id="rId35" Type="http://schemas.openxmlformats.org/officeDocument/2006/relationships/font" Target="fonts/font7.fntdata"/><Relationship Id="rId43" Type="http://schemas.openxmlformats.org/officeDocument/2006/relationships/font" Target="fonts/font15.fntdata"/><Relationship Id="rId48" Type="http://schemas.openxmlformats.org/officeDocument/2006/relationships/font" Target="fonts/font20.fntdata"/><Relationship Id="rId8" Type="http://schemas.openxmlformats.org/officeDocument/2006/relationships/slide" Target="slides/slide5.xml"/><Relationship Id="rId51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font" Target="fonts/font5.fntdata"/><Relationship Id="rId38" Type="http://schemas.openxmlformats.org/officeDocument/2006/relationships/font" Target="fonts/font10.fntdata"/><Relationship Id="rId46" Type="http://schemas.openxmlformats.org/officeDocument/2006/relationships/font" Target="fonts/font18.fntdata"/><Relationship Id="rId20" Type="http://schemas.openxmlformats.org/officeDocument/2006/relationships/slide" Target="slides/slide17.xml"/><Relationship Id="rId41" Type="http://schemas.openxmlformats.org/officeDocument/2006/relationships/font" Target="fonts/font1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12f85dbc7f8_2_7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3" name="Google Shape;193;g12f85dbc7f8_2_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g12fc20c737c_0_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6" name="Google Shape;376;g12fc20c737c_0_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CHeck with Peter</a:t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g12fc20c737c_0_16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6" name="Google Shape;386;g12fc20c737c_0_1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Google Shape;427;g12f85dbc7f8_12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8" name="Google Shape;428;g12f85dbc7f8_1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Google Shape;434;g12f85dbc7f8_12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35" name="Google Shape;435;g12f85dbc7f8_12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Google Shape;445;g12fc20c737c_0_20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6" name="Google Shape;446;g12fc20c737c_0_2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Google Shape;487;g1305e5346b2_4_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8" name="Google Shape;488;g1305e5346b2_4_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" name="Google Shape;494;g12fc20c737c_0_24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5" name="Google Shape;495;g12fc20c737c_0_2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" name="Google Shape;536;g12fc20c737c_0_7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7" name="Google Shape;537;g12fc20c737c_0_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" name="Google Shape;543;g12fc20c737c_0_28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4" name="Google Shape;544;g12fc20c737c_0_28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5" name="Google Shape;585;g12f85dbc7f8_7_7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6" name="Google Shape;586;g12f85dbc7f8_7_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12f85dbc7f8_0_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6" name="Google Shape;206;g12f85dbc7f8_0_6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2" name="Google Shape;592;g12f85dbc7f8_0_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3" name="Google Shape;593;g12f85dbc7f8_0_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8" name="Google Shape;598;g1302cee51c6_0_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9" name="Google Shape;599;g1302cee51c6_0_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3" name="Google Shape;603;g1308528ac0c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4" name="Google Shape;604;g1308528ac0c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1" name="Google Shape;611;g1302cee51c6_0_2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2" name="Google Shape;612;g1302cee51c6_0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" name="Google Shape;624;g1302cee51c6_0_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5" name="Google Shape;625;g1302cee51c6_0_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12fc20c737c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6" name="Google Shape;216;g12fc20c737c_0_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12f85dbc7f8_0_8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2" name="Google Shape;222;g12f85dbc7f8_0_8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12f85dbc7f8_2_8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0" name="Google Shape;230;g12f85dbc7f8_2_8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g12fc20c737c_0_9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1" name="Google Shape;271;g12fc20c737c_0_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g12f85dbc7f8_2_13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2" name="Google Shape;312;g12f85dbc7f8_2_1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g1305e5346b2_4_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2" name="Google Shape;322;g1305e5346b2_4_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g12fc20c737c_0_12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4" name="Google Shape;334;g12fc20c737c_0_1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14"/>
          <p:cNvSpPr txBox="1"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59" name="Google Shape;59;p14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4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4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5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5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65" name="Google Shape;65;p15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5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5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6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6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6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6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7"/>
          <p:cNvSpPr txBox="1"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17"/>
          <p:cNvSpPr txBox="1">
            <a:spLocks noGrp="1"/>
          </p:cNvSpPr>
          <p:nvPr>
            <p:ph type="body" idx="1"/>
          </p:nvPr>
        </p:nvSpPr>
        <p:spPr>
          <a:xfrm>
            <a:off x="623888" y="3442097"/>
            <a:ext cx="7886700" cy="11251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76" name="Google Shape;76;p17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7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7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8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8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82" name="Google Shape;82;p18"/>
          <p:cNvSpPr txBox="1">
            <a:spLocks noGrp="1"/>
          </p:cNvSpPr>
          <p:nvPr>
            <p:ph type="body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83" name="Google Shape;83;p18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8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18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9"/>
          <p:cNvSpPr txBox="1"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19"/>
          <p:cNvSpPr txBox="1">
            <a:spLocks noGrp="1"/>
          </p:cNvSpPr>
          <p:nvPr>
            <p:ph type="body" idx="1"/>
          </p:nvPr>
        </p:nvSpPr>
        <p:spPr>
          <a:xfrm>
            <a:off x="629841" y="1260872"/>
            <a:ext cx="3868340" cy="6179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89" name="Google Shape;89;p19"/>
          <p:cNvSpPr txBox="1">
            <a:spLocks noGrp="1"/>
          </p:cNvSpPr>
          <p:nvPr>
            <p:ph type="body" idx="2"/>
          </p:nvPr>
        </p:nvSpPr>
        <p:spPr>
          <a:xfrm>
            <a:off x="629841" y="1878806"/>
            <a:ext cx="3868340" cy="2763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90" name="Google Shape;90;p19"/>
          <p:cNvSpPr txBox="1">
            <a:spLocks noGrp="1"/>
          </p:cNvSpPr>
          <p:nvPr>
            <p:ph type="body" idx="3"/>
          </p:nvPr>
        </p:nvSpPr>
        <p:spPr>
          <a:xfrm>
            <a:off x="4629150" y="1260872"/>
            <a:ext cx="3887391" cy="6179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 b="1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91" name="Google Shape;91;p19"/>
          <p:cNvSpPr txBox="1">
            <a:spLocks noGrp="1"/>
          </p:cNvSpPr>
          <p:nvPr>
            <p:ph type="body" idx="4"/>
          </p:nvPr>
        </p:nvSpPr>
        <p:spPr>
          <a:xfrm>
            <a:off x="4629150" y="1878806"/>
            <a:ext cx="3887391" cy="27634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92" name="Google Shape;92;p19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19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4" name="Google Shape;94;p19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0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20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20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1"/>
          <p:cNvSpPr txBox="1"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1" name="Google Shape;101;p21"/>
          <p:cNvSpPr txBox="1">
            <a:spLocks noGrp="1"/>
          </p:cNvSpPr>
          <p:nvPr>
            <p:ph type="body"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619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2pPr>
            <a:lvl3pPr marL="1371600" lvl="2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4pPr>
            <a:lvl5pPr marL="2286000" lvl="4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5pPr>
            <a:lvl6pPr marL="2743200" lvl="5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6pPr>
            <a:lvl7pPr marL="3200400" lvl="6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7pPr>
            <a:lvl8pPr marL="3657600" lvl="7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8pPr>
            <a:lvl9pPr marL="4114800" lvl="8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9pPr>
          </a:lstStyle>
          <a:p>
            <a:endParaRPr/>
          </a:p>
        </p:txBody>
      </p:sp>
      <p:sp>
        <p:nvSpPr>
          <p:cNvPr id="102" name="Google Shape;102;p21"/>
          <p:cNvSpPr txBox="1">
            <a:spLocks noGrp="1"/>
          </p:cNvSpPr>
          <p:nvPr>
            <p:ph type="body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9pPr>
          </a:lstStyle>
          <a:p>
            <a:endParaRPr/>
          </a:p>
        </p:txBody>
      </p:sp>
      <p:sp>
        <p:nvSpPr>
          <p:cNvPr id="103" name="Google Shape;103;p21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21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21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2"/>
          <p:cNvSpPr txBox="1"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p22"/>
          <p:cNvSpPr>
            <a:spLocks noGrp="1"/>
          </p:cNvSpPr>
          <p:nvPr>
            <p:ph type="pic" idx="2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  <a:noFill/>
          <a:ln>
            <a:noFill/>
          </a:ln>
        </p:spPr>
      </p:sp>
      <p:sp>
        <p:nvSpPr>
          <p:cNvPr id="109" name="Google Shape;109;p22"/>
          <p:cNvSpPr txBox="1">
            <a:spLocks noGrp="1"/>
          </p:cNvSpPr>
          <p:nvPr>
            <p:ph type="body" idx="1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2pPr>
            <a:lvl3pPr marL="1371600" lvl="2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9pPr>
          </a:lstStyle>
          <a:p>
            <a:endParaRPr/>
          </a:p>
        </p:txBody>
      </p:sp>
      <p:sp>
        <p:nvSpPr>
          <p:cNvPr id="110" name="Google Shape;110;p22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1" name="Google Shape;111;p22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2" name="Google Shape;112;p22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3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5" name="Google Shape;115;p23"/>
          <p:cNvSpPr txBox="1">
            <a:spLocks noGrp="1"/>
          </p:cNvSpPr>
          <p:nvPr>
            <p:ph type="body" idx="1"/>
          </p:nvPr>
        </p:nvSpPr>
        <p:spPr>
          <a:xfrm rot="5400000">
            <a:off x="2940248" y="-942379"/>
            <a:ext cx="3263504" cy="78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16" name="Google Shape;116;p23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7" name="Google Shape;117;p23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8" name="Google Shape;118;p23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4"/>
          <p:cNvSpPr txBox="1">
            <a:spLocks noGrp="1"/>
          </p:cNvSpPr>
          <p:nvPr>
            <p:ph type="title"/>
          </p:nvPr>
        </p:nvSpPr>
        <p:spPr>
          <a:xfrm rot="5400000">
            <a:off x="5350073" y="1467445"/>
            <a:ext cx="4358879" cy="1971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21" name="Google Shape;121;p24"/>
          <p:cNvSpPr txBox="1">
            <a:spLocks noGrp="1"/>
          </p:cNvSpPr>
          <p:nvPr>
            <p:ph type="body" idx="1"/>
          </p:nvPr>
        </p:nvSpPr>
        <p:spPr>
          <a:xfrm rot="5400000">
            <a:off x="1349573" y="-447080"/>
            <a:ext cx="4358879" cy="5800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22" name="Google Shape;122;p24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23" name="Google Shape;123;p24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24" name="Google Shape;124;p24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 type="title">
  <p:cSld name="TITLE">
    <p:bg>
      <p:bgPr>
        <a:blipFill>
          <a:blip r:embed="rId2">
            <a:alphaModFix amt="20000"/>
          </a:blip>
          <a:stretch>
            <a:fillRect/>
          </a:stretch>
        </a:blipFill>
        <a:effectLst/>
      </p:bgPr>
    </p:bg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6"/>
          <p:cNvSpPr txBox="1">
            <a:spLocks noGrp="1"/>
          </p:cNvSpPr>
          <p:nvPr>
            <p:ph type="ctrTitle"/>
          </p:nvPr>
        </p:nvSpPr>
        <p:spPr>
          <a:xfrm>
            <a:off x="431413" y="2822723"/>
            <a:ext cx="8245162" cy="11062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700"/>
              <a:buFont typeface="Franklin Gothic"/>
              <a:buNone/>
              <a:defRPr sz="2700">
                <a:solidFill>
                  <a:srgbClr val="3F3F3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36" name="Google Shape;136;p26"/>
          <p:cNvSpPr txBox="1">
            <a:spLocks noGrp="1"/>
          </p:cNvSpPr>
          <p:nvPr>
            <p:ph type="subTitle" idx="1"/>
          </p:nvPr>
        </p:nvSpPr>
        <p:spPr>
          <a:xfrm>
            <a:off x="431415" y="3928984"/>
            <a:ext cx="8245160" cy="4427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lvl="0" algn="l">
              <a:lnSpc>
                <a:spcPct val="110000"/>
              </a:lnSpc>
              <a:spcBef>
                <a:spcPts val="200"/>
              </a:spcBef>
              <a:spcAft>
                <a:spcPts val="0"/>
              </a:spcAft>
              <a:buSzPts val="1100"/>
              <a:buNone/>
              <a:defRPr sz="1200" cap="none">
                <a:solidFill>
                  <a:schemeClr val="accent1"/>
                </a:solidFill>
              </a:defRPr>
            </a:lvl1pPr>
            <a:lvl2pPr lvl="1" algn="ctr">
              <a:spcBef>
                <a:spcPts val="500"/>
              </a:spcBef>
              <a:spcAft>
                <a:spcPts val="0"/>
              </a:spcAft>
              <a:buSzPts val="10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500"/>
              </a:spcBef>
              <a:spcAft>
                <a:spcPts val="0"/>
              </a:spcAft>
              <a:buSzPts val="9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500"/>
              </a:spcBef>
              <a:spcAft>
                <a:spcPts val="0"/>
              </a:spcAft>
              <a:buSzPts val="8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500"/>
              </a:spcBef>
              <a:spcAft>
                <a:spcPts val="0"/>
              </a:spcAft>
              <a:buSzPts val="8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500"/>
              </a:spcBef>
              <a:spcAft>
                <a:spcPts val="0"/>
              </a:spcAft>
              <a:buSzPts val="8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500"/>
              </a:spcBef>
              <a:spcAft>
                <a:spcPts val="0"/>
              </a:spcAft>
              <a:buSzPts val="8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500"/>
              </a:spcBef>
              <a:spcAft>
                <a:spcPts val="0"/>
              </a:spcAft>
              <a:buSzPts val="8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500"/>
              </a:spcBef>
              <a:spcAft>
                <a:spcPts val="500"/>
              </a:spcAft>
              <a:buSzPts val="8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37" name="Google Shape;137;p26"/>
          <p:cNvSpPr txBox="1">
            <a:spLocks noGrp="1"/>
          </p:cNvSpPr>
          <p:nvPr>
            <p:ph type="dt" idx="10"/>
          </p:nvPr>
        </p:nvSpPr>
        <p:spPr>
          <a:xfrm>
            <a:off x="5704463" y="4817936"/>
            <a:ext cx="2133599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38" name="Google Shape;138;p26"/>
          <p:cNvSpPr txBox="1">
            <a:spLocks noGrp="1"/>
          </p:cNvSpPr>
          <p:nvPr>
            <p:ph type="ftr" idx="11"/>
          </p:nvPr>
        </p:nvSpPr>
        <p:spPr>
          <a:xfrm>
            <a:off x="435894" y="4817936"/>
            <a:ext cx="5187908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39" name="Google Shape;139;p26"/>
          <p:cNvSpPr txBox="1">
            <a:spLocks noGrp="1"/>
          </p:cNvSpPr>
          <p:nvPr>
            <p:ph type="sldNum" idx="12"/>
          </p:nvPr>
        </p:nvSpPr>
        <p:spPr>
          <a:xfrm>
            <a:off x="7918725" y="4817936"/>
            <a:ext cx="789382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and Content" type="obj">
  <p:cSld name="OBJECT"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7"/>
          <p:cNvSpPr txBox="1">
            <a:spLocks noGrp="1"/>
          </p:cNvSpPr>
          <p:nvPr>
            <p:ph type="title"/>
          </p:nvPr>
        </p:nvSpPr>
        <p:spPr>
          <a:xfrm>
            <a:off x="435894" y="132430"/>
            <a:ext cx="8272212" cy="3862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100"/>
              <a:buFont typeface="Franklin Gothic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42" name="Google Shape;142;p27"/>
          <p:cNvSpPr txBox="1">
            <a:spLocks noGrp="1"/>
          </p:cNvSpPr>
          <p:nvPr>
            <p:ph type="body" idx="1"/>
          </p:nvPr>
        </p:nvSpPr>
        <p:spPr>
          <a:xfrm>
            <a:off x="435894" y="645160"/>
            <a:ext cx="8272211" cy="4172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048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SzPts val="1200"/>
              <a:buChar char="◼"/>
              <a:defRPr/>
            </a:lvl1pPr>
            <a:lvl2pPr marL="914400" lvl="1" indent="-304800" algn="l">
              <a:spcBef>
                <a:spcPts val="500"/>
              </a:spcBef>
              <a:spcAft>
                <a:spcPts val="0"/>
              </a:spcAft>
              <a:buSzPts val="1200"/>
              <a:buChar char="◼"/>
              <a:defRPr/>
            </a:lvl2pPr>
            <a:lvl3pPr marL="1371600" lvl="2" indent="-304800" algn="l">
              <a:spcBef>
                <a:spcPts val="500"/>
              </a:spcBef>
              <a:spcAft>
                <a:spcPts val="0"/>
              </a:spcAft>
              <a:buSzPts val="1200"/>
              <a:buChar char="◼"/>
              <a:defRPr/>
            </a:lvl3pPr>
            <a:lvl4pPr marL="1828800" lvl="3" indent="-304800" algn="l">
              <a:spcBef>
                <a:spcPts val="500"/>
              </a:spcBef>
              <a:spcAft>
                <a:spcPts val="0"/>
              </a:spcAft>
              <a:buSzPts val="1200"/>
              <a:buChar char="◼"/>
              <a:defRPr/>
            </a:lvl4pPr>
            <a:lvl5pPr marL="2286000" lvl="4" indent="-304800" algn="l">
              <a:spcBef>
                <a:spcPts val="500"/>
              </a:spcBef>
              <a:spcAft>
                <a:spcPts val="0"/>
              </a:spcAft>
              <a:buSzPts val="1200"/>
              <a:buChar char="◼"/>
              <a:defRPr/>
            </a:lvl5pPr>
            <a:lvl6pPr marL="2743200" lvl="5" indent="-304800" algn="l">
              <a:spcBef>
                <a:spcPts val="500"/>
              </a:spcBef>
              <a:spcAft>
                <a:spcPts val="0"/>
              </a:spcAft>
              <a:buSzPts val="1200"/>
              <a:buChar char="◼"/>
              <a:defRPr/>
            </a:lvl6pPr>
            <a:lvl7pPr marL="3200400" lvl="6" indent="-304800" algn="l">
              <a:spcBef>
                <a:spcPts val="500"/>
              </a:spcBef>
              <a:spcAft>
                <a:spcPts val="0"/>
              </a:spcAft>
              <a:buSzPts val="1200"/>
              <a:buChar char="◼"/>
              <a:defRPr/>
            </a:lvl7pPr>
            <a:lvl8pPr marL="3657600" lvl="7" indent="-304800" algn="l">
              <a:spcBef>
                <a:spcPts val="500"/>
              </a:spcBef>
              <a:spcAft>
                <a:spcPts val="0"/>
              </a:spcAft>
              <a:buSzPts val="1200"/>
              <a:buChar char="◼"/>
              <a:defRPr/>
            </a:lvl8pPr>
            <a:lvl9pPr marL="4114800" lvl="8" indent="-304800" algn="l">
              <a:spcBef>
                <a:spcPts val="500"/>
              </a:spcBef>
              <a:spcAft>
                <a:spcPts val="500"/>
              </a:spcAft>
              <a:buSzPts val="1200"/>
              <a:buChar char="◼"/>
              <a:defRPr/>
            </a:lvl9pPr>
          </a:lstStyle>
          <a:p>
            <a:endParaRPr/>
          </a:p>
        </p:txBody>
      </p:sp>
      <p:sp>
        <p:nvSpPr>
          <p:cNvPr id="143" name="Google Shape;143;p27"/>
          <p:cNvSpPr txBox="1">
            <a:spLocks noGrp="1"/>
          </p:cNvSpPr>
          <p:nvPr>
            <p:ph type="sldNum" idx="12"/>
          </p:nvPr>
        </p:nvSpPr>
        <p:spPr>
          <a:xfrm>
            <a:off x="8742815" y="132430"/>
            <a:ext cx="359982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ection Header" type="secHead">
  <p:cSld name="SECTION_HEADER"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8"/>
          <p:cNvSpPr/>
          <p:nvPr/>
        </p:nvSpPr>
        <p:spPr>
          <a:xfrm>
            <a:off x="335863" y="3856481"/>
            <a:ext cx="8468145" cy="944120"/>
          </a:xfrm>
          <a:prstGeom prst="rect">
            <a:avLst/>
          </a:prstGeom>
          <a:solidFill>
            <a:srgbClr val="465359"/>
          </a:solidFill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6" name="Google Shape;146;p28"/>
          <p:cNvSpPr txBox="1">
            <a:spLocks noGrp="1"/>
          </p:cNvSpPr>
          <p:nvPr>
            <p:ph type="title"/>
          </p:nvPr>
        </p:nvSpPr>
        <p:spPr>
          <a:xfrm>
            <a:off x="435895" y="1795463"/>
            <a:ext cx="8272211" cy="161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700"/>
              <a:buFont typeface="Franklin Gothic"/>
              <a:buNone/>
              <a:defRPr sz="2700" b="0" cap="none">
                <a:solidFill>
                  <a:srgbClr val="3F3F3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47" name="Google Shape;147;p28"/>
          <p:cNvSpPr txBox="1">
            <a:spLocks noGrp="1"/>
          </p:cNvSpPr>
          <p:nvPr>
            <p:ph type="body" idx="1"/>
          </p:nvPr>
        </p:nvSpPr>
        <p:spPr>
          <a:xfrm>
            <a:off x="435894" y="3406063"/>
            <a:ext cx="8272211" cy="450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SzPts val="1200"/>
              <a:buNone/>
              <a:defRPr sz="1400" cap="none">
                <a:solidFill>
                  <a:schemeClr val="accent1"/>
                </a:solidFill>
              </a:defRPr>
            </a:lvl1pPr>
            <a:lvl2pPr marL="914400" lvl="1" indent="-228600" algn="l">
              <a:spcBef>
                <a:spcPts val="500"/>
              </a:spcBef>
              <a:spcAft>
                <a:spcPts val="0"/>
              </a:spcAft>
              <a:buSzPts val="1200"/>
              <a:buNone/>
              <a:defRPr sz="14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500"/>
              </a:spcBef>
              <a:spcAft>
                <a:spcPts val="0"/>
              </a:spcAft>
              <a:buSzPts val="1100"/>
              <a:buNone/>
              <a:defRPr sz="12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500"/>
              </a:spcBef>
              <a:spcAft>
                <a:spcPts val="0"/>
              </a:spcAft>
              <a:buSzPts val="1000"/>
              <a:buNone/>
              <a:defRPr sz="11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500"/>
              </a:spcBef>
              <a:spcAft>
                <a:spcPts val="0"/>
              </a:spcAft>
              <a:buSzPts val="1000"/>
              <a:buNone/>
              <a:defRPr sz="11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500"/>
              </a:spcBef>
              <a:spcAft>
                <a:spcPts val="0"/>
              </a:spcAft>
              <a:buSzPts val="1000"/>
              <a:buNone/>
              <a:defRPr sz="11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500"/>
              </a:spcBef>
              <a:spcAft>
                <a:spcPts val="0"/>
              </a:spcAft>
              <a:buSzPts val="1000"/>
              <a:buNone/>
              <a:defRPr sz="11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500"/>
              </a:spcBef>
              <a:spcAft>
                <a:spcPts val="0"/>
              </a:spcAft>
              <a:buSzPts val="1000"/>
              <a:buNone/>
              <a:defRPr sz="11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500"/>
              </a:spcBef>
              <a:spcAft>
                <a:spcPts val="500"/>
              </a:spcAft>
              <a:buSzPts val="1000"/>
              <a:buNone/>
              <a:defRPr sz="11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48" name="Google Shape;148;p28"/>
          <p:cNvSpPr txBox="1">
            <a:spLocks noGrp="1"/>
          </p:cNvSpPr>
          <p:nvPr>
            <p:ph type="dt" idx="10"/>
          </p:nvPr>
        </p:nvSpPr>
        <p:spPr>
          <a:xfrm>
            <a:off x="5704463" y="4817936"/>
            <a:ext cx="2133599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49" name="Google Shape;149;p28"/>
          <p:cNvSpPr txBox="1">
            <a:spLocks noGrp="1"/>
          </p:cNvSpPr>
          <p:nvPr>
            <p:ph type="ftr" idx="11"/>
          </p:nvPr>
        </p:nvSpPr>
        <p:spPr>
          <a:xfrm>
            <a:off x="435894" y="4817936"/>
            <a:ext cx="5187908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50" name="Google Shape;150;p28"/>
          <p:cNvSpPr txBox="1">
            <a:spLocks noGrp="1"/>
          </p:cNvSpPr>
          <p:nvPr>
            <p:ph type="sldNum" idx="12"/>
          </p:nvPr>
        </p:nvSpPr>
        <p:spPr>
          <a:xfrm>
            <a:off x="7918725" y="4817936"/>
            <a:ext cx="789382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wo Content" type="twoObj">
  <p:cSld name="TWO_OBJECTS"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9"/>
          <p:cNvSpPr txBox="1">
            <a:spLocks noGrp="1"/>
          </p:cNvSpPr>
          <p:nvPr>
            <p:ph type="title"/>
          </p:nvPr>
        </p:nvSpPr>
        <p:spPr>
          <a:xfrm>
            <a:off x="435895" y="547244"/>
            <a:ext cx="8272212" cy="7412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53" name="Google Shape;153;p29"/>
          <p:cNvSpPr txBox="1">
            <a:spLocks noGrp="1"/>
          </p:cNvSpPr>
          <p:nvPr>
            <p:ph type="body" idx="1"/>
          </p:nvPr>
        </p:nvSpPr>
        <p:spPr>
          <a:xfrm>
            <a:off x="435895" y="1671002"/>
            <a:ext cx="3896075" cy="27247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marL="457200" lvl="0" indent="-3048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SzPts val="1200"/>
              <a:buChar char="◼"/>
              <a:defRPr/>
            </a:lvl1pPr>
            <a:lvl2pPr marL="914400" lvl="1" indent="-304800" algn="l">
              <a:spcBef>
                <a:spcPts val="500"/>
              </a:spcBef>
              <a:spcAft>
                <a:spcPts val="0"/>
              </a:spcAft>
              <a:buSzPts val="1200"/>
              <a:buChar char="◼"/>
              <a:defRPr/>
            </a:lvl2pPr>
            <a:lvl3pPr marL="1371600" lvl="2" indent="-304800" algn="l">
              <a:spcBef>
                <a:spcPts val="500"/>
              </a:spcBef>
              <a:spcAft>
                <a:spcPts val="0"/>
              </a:spcAft>
              <a:buSzPts val="1200"/>
              <a:buChar char="◼"/>
              <a:defRPr/>
            </a:lvl3pPr>
            <a:lvl4pPr marL="1828800" lvl="3" indent="-304800" algn="l">
              <a:spcBef>
                <a:spcPts val="500"/>
              </a:spcBef>
              <a:spcAft>
                <a:spcPts val="0"/>
              </a:spcAft>
              <a:buSzPts val="1200"/>
              <a:buChar char="◼"/>
              <a:defRPr/>
            </a:lvl4pPr>
            <a:lvl5pPr marL="2286000" lvl="4" indent="-304800" algn="l">
              <a:spcBef>
                <a:spcPts val="500"/>
              </a:spcBef>
              <a:spcAft>
                <a:spcPts val="0"/>
              </a:spcAft>
              <a:buSzPts val="1200"/>
              <a:buChar char="◼"/>
              <a:defRPr/>
            </a:lvl5pPr>
            <a:lvl6pPr marL="2743200" lvl="5" indent="-304800" algn="l">
              <a:spcBef>
                <a:spcPts val="500"/>
              </a:spcBef>
              <a:spcAft>
                <a:spcPts val="0"/>
              </a:spcAft>
              <a:buSzPts val="1200"/>
              <a:buChar char="◼"/>
              <a:defRPr/>
            </a:lvl6pPr>
            <a:lvl7pPr marL="3200400" lvl="6" indent="-304800" algn="l">
              <a:spcBef>
                <a:spcPts val="500"/>
              </a:spcBef>
              <a:spcAft>
                <a:spcPts val="0"/>
              </a:spcAft>
              <a:buSzPts val="1200"/>
              <a:buChar char="◼"/>
              <a:defRPr/>
            </a:lvl7pPr>
            <a:lvl8pPr marL="3657600" lvl="7" indent="-304800" algn="l">
              <a:spcBef>
                <a:spcPts val="500"/>
              </a:spcBef>
              <a:spcAft>
                <a:spcPts val="0"/>
              </a:spcAft>
              <a:buSzPts val="1200"/>
              <a:buChar char="◼"/>
              <a:defRPr/>
            </a:lvl8pPr>
            <a:lvl9pPr marL="4114800" lvl="8" indent="-304800" algn="l">
              <a:spcBef>
                <a:spcPts val="500"/>
              </a:spcBef>
              <a:spcAft>
                <a:spcPts val="500"/>
              </a:spcAft>
              <a:buSzPts val="1200"/>
              <a:buChar char="◼"/>
              <a:defRPr/>
            </a:lvl9pPr>
          </a:lstStyle>
          <a:p>
            <a:endParaRPr/>
          </a:p>
        </p:txBody>
      </p:sp>
      <p:sp>
        <p:nvSpPr>
          <p:cNvPr id="154" name="Google Shape;154;p29"/>
          <p:cNvSpPr txBox="1">
            <a:spLocks noGrp="1"/>
          </p:cNvSpPr>
          <p:nvPr>
            <p:ph type="body" idx="2"/>
          </p:nvPr>
        </p:nvSpPr>
        <p:spPr>
          <a:xfrm>
            <a:off x="4812029" y="1671002"/>
            <a:ext cx="3896077" cy="27247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marL="457200" lvl="0" indent="-3048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SzPts val="1200"/>
              <a:buChar char="◼"/>
              <a:defRPr/>
            </a:lvl1pPr>
            <a:lvl2pPr marL="914400" lvl="1" indent="-304800" algn="l">
              <a:spcBef>
                <a:spcPts val="500"/>
              </a:spcBef>
              <a:spcAft>
                <a:spcPts val="0"/>
              </a:spcAft>
              <a:buSzPts val="1200"/>
              <a:buChar char="◼"/>
              <a:defRPr/>
            </a:lvl2pPr>
            <a:lvl3pPr marL="1371600" lvl="2" indent="-304800" algn="l">
              <a:spcBef>
                <a:spcPts val="500"/>
              </a:spcBef>
              <a:spcAft>
                <a:spcPts val="0"/>
              </a:spcAft>
              <a:buSzPts val="1200"/>
              <a:buChar char="◼"/>
              <a:defRPr/>
            </a:lvl3pPr>
            <a:lvl4pPr marL="1828800" lvl="3" indent="-304800" algn="l">
              <a:spcBef>
                <a:spcPts val="500"/>
              </a:spcBef>
              <a:spcAft>
                <a:spcPts val="0"/>
              </a:spcAft>
              <a:buSzPts val="1200"/>
              <a:buChar char="◼"/>
              <a:defRPr/>
            </a:lvl4pPr>
            <a:lvl5pPr marL="2286000" lvl="4" indent="-304800" algn="l">
              <a:spcBef>
                <a:spcPts val="500"/>
              </a:spcBef>
              <a:spcAft>
                <a:spcPts val="0"/>
              </a:spcAft>
              <a:buSzPts val="1200"/>
              <a:buChar char="◼"/>
              <a:defRPr/>
            </a:lvl5pPr>
            <a:lvl6pPr marL="2743200" lvl="5" indent="-304800" algn="l">
              <a:spcBef>
                <a:spcPts val="500"/>
              </a:spcBef>
              <a:spcAft>
                <a:spcPts val="0"/>
              </a:spcAft>
              <a:buSzPts val="1200"/>
              <a:buChar char="◼"/>
              <a:defRPr/>
            </a:lvl6pPr>
            <a:lvl7pPr marL="3200400" lvl="6" indent="-304800" algn="l">
              <a:spcBef>
                <a:spcPts val="500"/>
              </a:spcBef>
              <a:spcAft>
                <a:spcPts val="0"/>
              </a:spcAft>
              <a:buSzPts val="1200"/>
              <a:buChar char="◼"/>
              <a:defRPr/>
            </a:lvl7pPr>
            <a:lvl8pPr marL="3657600" lvl="7" indent="-304800" algn="l">
              <a:spcBef>
                <a:spcPts val="500"/>
              </a:spcBef>
              <a:spcAft>
                <a:spcPts val="0"/>
              </a:spcAft>
              <a:buSzPts val="1200"/>
              <a:buChar char="◼"/>
              <a:defRPr/>
            </a:lvl8pPr>
            <a:lvl9pPr marL="4114800" lvl="8" indent="-304800" algn="l">
              <a:spcBef>
                <a:spcPts val="500"/>
              </a:spcBef>
              <a:spcAft>
                <a:spcPts val="500"/>
              </a:spcAft>
              <a:buSzPts val="1200"/>
              <a:buChar char="◼"/>
              <a:defRPr/>
            </a:lvl9pPr>
          </a:lstStyle>
          <a:p>
            <a:endParaRPr/>
          </a:p>
        </p:txBody>
      </p:sp>
      <p:sp>
        <p:nvSpPr>
          <p:cNvPr id="155" name="Google Shape;155;p29"/>
          <p:cNvSpPr txBox="1">
            <a:spLocks noGrp="1"/>
          </p:cNvSpPr>
          <p:nvPr>
            <p:ph type="dt" idx="10"/>
          </p:nvPr>
        </p:nvSpPr>
        <p:spPr>
          <a:xfrm>
            <a:off x="5704463" y="4817936"/>
            <a:ext cx="2133599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56" name="Google Shape;156;p29"/>
          <p:cNvSpPr txBox="1">
            <a:spLocks noGrp="1"/>
          </p:cNvSpPr>
          <p:nvPr>
            <p:ph type="ftr" idx="11"/>
          </p:nvPr>
        </p:nvSpPr>
        <p:spPr>
          <a:xfrm>
            <a:off x="435894" y="4817936"/>
            <a:ext cx="5187908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57" name="Google Shape;157;p29"/>
          <p:cNvSpPr txBox="1">
            <a:spLocks noGrp="1"/>
          </p:cNvSpPr>
          <p:nvPr>
            <p:ph type="sldNum" idx="12"/>
          </p:nvPr>
        </p:nvSpPr>
        <p:spPr>
          <a:xfrm>
            <a:off x="7918725" y="4817936"/>
            <a:ext cx="789382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mparison">
  <p:cSld name="Comparison"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30"/>
          <p:cNvSpPr txBox="1">
            <a:spLocks noGrp="1"/>
          </p:cNvSpPr>
          <p:nvPr>
            <p:ph type="title"/>
          </p:nvPr>
        </p:nvSpPr>
        <p:spPr>
          <a:xfrm>
            <a:off x="435895" y="547244"/>
            <a:ext cx="8272212" cy="7412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60" name="Google Shape;160;p30"/>
          <p:cNvSpPr txBox="1">
            <a:spLocks noGrp="1"/>
          </p:cNvSpPr>
          <p:nvPr>
            <p:ph type="body" idx="1"/>
          </p:nvPr>
        </p:nvSpPr>
        <p:spPr>
          <a:xfrm>
            <a:off x="435893" y="1688168"/>
            <a:ext cx="3896077" cy="418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457200" lvl="0" indent="-2286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SzPts val="1400"/>
              <a:buNone/>
              <a:defRPr sz="1500" b="0">
                <a:solidFill>
                  <a:srgbClr val="3F3F3F"/>
                </a:solidFill>
              </a:defRPr>
            </a:lvl1pPr>
            <a:lvl2pPr marL="914400" lvl="1" indent="-228600" algn="l">
              <a:spcBef>
                <a:spcPts val="500"/>
              </a:spcBef>
              <a:spcAft>
                <a:spcPts val="0"/>
              </a:spcAft>
              <a:buSzPts val="1400"/>
              <a:buNone/>
              <a:defRPr sz="1500" b="1"/>
            </a:lvl2pPr>
            <a:lvl3pPr marL="1371600" lvl="2" indent="-228600" algn="l">
              <a:spcBef>
                <a:spcPts val="500"/>
              </a:spcBef>
              <a:spcAft>
                <a:spcPts val="0"/>
              </a:spcAft>
              <a:buSzPts val="1200"/>
              <a:buNone/>
              <a:defRPr sz="1400" b="1"/>
            </a:lvl3pPr>
            <a:lvl4pPr marL="1828800" lvl="3" indent="-228600" algn="l">
              <a:spcBef>
                <a:spcPts val="500"/>
              </a:spcBef>
              <a:spcAft>
                <a:spcPts val="0"/>
              </a:spcAft>
              <a:buSzPts val="1100"/>
              <a:buNone/>
              <a:defRPr sz="1200" b="1"/>
            </a:lvl4pPr>
            <a:lvl5pPr marL="2286000" lvl="4" indent="-228600" algn="l">
              <a:spcBef>
                <a:spcPts val="500"/>
              </a:spcBef>
              <a:spcAft>
                <a:spcPts val="0"/>
              </a:spcAft>
              <a:buSzPts val="1100"/>
              <a:buNone/>
              <a:defRPr sz="1200" b="1"/>
            </a:lvl5pPr>
            <a:lvl6pPr marL="2743200" lvl="5" indent="-228600" algn="l">
              <a:spcBef>
                <a:spcPts val="500"/>
              </a:spcBef>
              <a:spcAft>
                <a:spcPts val="0"/>
              </a:spcAft>
              <a:buSzPts val="1100"/>
              <a:buNone/>
              <a:defRPr sz="1200" b="1"/>
            </a:lvl6pPr>
            <a:lvl7pPr marL="3200400" lvl="6" indent="-228600" algn="l">
              <a:spcBef>
                <a:spcPts val="500"/>
              </a:spcBef>
              <a:spcAft>
                <a:spcPts val="0"/>
              </a:spcAft>
              <a:buSzPts val="1100"/>
              <a:buNone/>
              <a:defRPr sz="1200" b="1"/>
            </a:lvl7pPr>
            <a:lvl8pPr marL="3657600" lvl="7" indent="-228600" algn="l">
              <a:spcBef>
                <a:spcPts val="500"/>
              </a:spcBef>
              <a:spcAft>
                <a:spcPts val="0"/>
              </a:spcAft>
              <a:buSzPts val="1100"/>
              <a:buNone/>
              <a:defRPr sz="1200" b="1"/>
            </a:lvl8pPr>
            <a:lvl9pPr marL="4114800" lvl="8" indent="-228600" algn="l">
              <a:spcBef>
                <a:spcPts val="500"/>
              </a:spcBef>
              <a:spcAft>
                <a:spcPts val="500"/>
              </a:spcAft>
              <a:buSzPts val="1100"/>
              <a:buNone/>
              <a:defRPr sz="1200" b="1"/>
            </a:lvl9pPr>
          </a:lstStyle>
          <a:p>
            <a:endParaRPr/>
          </a:p>
        </p:txBody>
      </p:sp>
      <p:sp>
        <p:nvSpPr>
          <p:cNvPr id="161" name="Google Shape;161;p30"/>
          <p:cNvSpPr txBox="1">
            <a:spLocks noGrp="1"/>
          </p:cNvSpPr>
          <p:nvPr>
            <p:ph type="body" idx="2"/>
          </p:nvPr>
        </p:nvSpPr>
        <p:spPr>
          <a:xfrm>
            <a:off x="435895" y="2194539"/>
            <a:ext cx="3896075" cy="22012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048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SzPts val="1200"/>
              <a:buChar char="◼"/>
              <a:defRPr/>
            </a:lvl1pPr>
            <a:lvl2pPr marL="914400" lvl="1" indent="-304800" algn="l">
              <a:spcBef>
                <a:spcPts val="500"/>
              </a:spcBef>
              <a:spcAft>
                <a:spcPts val="0"/>
              </a:spcAft>
              <a:buSzPts val="1200"/>
              <a:buChar char="◼"/>
              <a:defRPr/>
            </a:lvl2pPr>
            <a:lvl3pPr marL="1371600" lvl="2" indent="-304800" algn="l">
              <a:spcBef>
                <a:spcPts val="500"/>
              </a:spcBef>
              <a:spcAft>
                <a:spcPts val="0"/>
              </a:spcAft>
              <a:buSzPts val="1200"/>
              <a:buChar char="◼"/>
              <a:defRPr/>
            </a:lvl3pPr>
            <a:lvl4pPr marL="1828800" lvl="3" indent="-304800" algn="l">
              <a:spcBef>
                <a:spcPts val="500"/>
              </a:spcBef>
              <a:spcAft>
                <a:spcPts val="0"/>
              </a:spcAft>
              <a:buSzPts val="1200"/>
              <a:buChar char="◼"/>
              <a:defRPr/>
            </a:lvl4pPr>
            <a:lvl5pPr marL="2286000" lvl="4" indent="-304800" algn="l">
              <a:spcBef>
                <a:spcPts val="500"/>
              </a:spcBef>
              <a:spcAft>
                <a:spcPts val="0"/>
              </a:spcAft>
              <a:buSzPts val="1200"/>
              <a:buChar char="◼"/>
              <a:defRPr/>
            </a:lvl5pPr>
            <a:lvl6pPr marL="2743200" lvl="5" indent="-304800" algn="l">
              <a:spcBef>
                <a:spcPts val="500"/>
              </a:spcBef>
              <a:spcAft>
                <a:spcPts val="0"/>
              </a:spcAft>
              <a:buSzPts val="1200"/>
              <a:buChar char="◼"/>
              <a:defRPr/>
            </a:lvl6pPr>
            <a:lvl7pPr marL="3200400" lvl="6" indent="-304800" algn="l">
              <a:spcBef>
                <a:spcPts val="500"/>
              </a:spcBef>
              <a:spcAft>
                <a:spcPts val="0"/>
              </a:spcAft>
              <a:buSzPts val="1200"/>
              <a:buChar char="◼"/>
              <a:defRPr/>
            </a:lvl7pPr>
            <a:lvl8pPr marL="3657600" lvl="7" indent="-304800" algn="l">
              <a:spcBef>
                <a:spcPts val="500"/>
              </a:spcBef>
              <a:spcAft>
                <a:spcPts val="0"/>
              </a:spcAft>
              <a:buSzPts val="1200"/>
              <a:buChar char="◼"/>
              <a:defRPr/>
            </a:lvl8pPr>
            <a:lvl9pPr marL="4114800" lvl="8" indent="-304800" algn="l">
              <a:spcBef>
                <a:spcPts val="500"/>
              </a:spcBef>
              <a:spcAft>
                <a:spcPts val="500"/>
              </a:spcAft>
              <a:buSzPts val="1200"/>
              <a:buChar char="◼"/>
              <a:defRPr/>
            </a:lvl9pPr>
          </a:lstStyle>
          <a:p>
            <a:endParaRPr/>
          </a:p>
        </p:txBody>
      </p:sp>
      <p:sp>
        <p:nvSpPr>
          <p:cNvPr id="162" name="Google Shape;162;p30"/>
          <p:cNvSpPr txBox="1">
            <a:spLocks noGrp="1"/>
          </p:cNvSpPr>
          <p:nvPr>
            <p:ph type="body" idx="3"/>
          </p:nvPr>
        </p:nvSpPr>
        <p:spPr>
          <a:xfrm>
            <a:off x="4812029" y="1688169"/>
            <a:ext cx="3896078" cy="4150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457200" marR="0" lvl="0" indent="-2286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sz="1500" b="0">
                <a:solidFill>
                  <a:srgbClr val="3F3F3F"/>
                </a:solidFill>
              </a:defRPr>
            </a:lvl1pPr>
            <a:lvl2pPr marL="914400" lvl="1" indent="-228600" algn="l">
              <a:spcBef>
                <a:spcPts val="500"/>
              </a:spcBef>
              <a:spcAft>
                <a:spcPts val="0"/>
              </a:spcAft>
              <a:buSzPts val="1400"/>
              <a:buNone/>
              <a:defRPr sz="1500" b="1"/>
            </a:lvl2pPr>
            <a:lvl3pPr marL="1371600" lvl="2" indent="-228600" algn="l">
              <a:spcBef>
                <a:spcPts val="500"/>
              </a:spcBef>
              <a:spcAft>
                <a:spcPts val="0"/>
              </a:spcAft>
              <a:buSzPts val="1200"/>
              <a:buNone/>
              <a:defRPr sz="1400" b="1"/>
            </a:lvl3pPr>
            <a:lvl4pPr marL="1828800" lvl="3" indent="-228600" algn="l">
              <a:spcBef>
                <a:spcPts val="500"/>
              </a:spcBef>
              <a:spcAft>
                <a:spcPts val="0"/>
              </a:spcAft>
              <a:buSzPts val="1100"/>
              <a:buNone/>
              <a:defRPr sz="1200" b="1"/>
            </a:lvl4pPr>
            <a:lvl5pPr marL="2286000" lvl="4" indent="-228600" algn="l">
              <a:spcBef>
                <a:spcPts val="500"/>
              </a:spcBef>
              <a:spcAft>
                <a:spcPts val="0"/>
              </a:spcAft>
              <a:buSzPts val="1100"/>
              <a:buNone/>
              <a:defRPr sz="1200" b="1"/>
            </a:lvl5pPr>
            <a:lvl6pPr marL="2743200" lvl="5" indent="-228600" algn="l">
              <a:spcBef>
                <a:spcPts val="500"/>
              </a:spcBef>
              <a:spcAft>
                <a:spcPts val="0"/>
              </a:spcAft>
              <a:buSzPts val="1100"/>
              <a:buNone/>
              <a:defRPr sz="1200" b="1"/>
            </a:lvl6pPr>
            <a:lvl7pPr marL="3200400" lvl="6" indent="-228600" algn="l">
              <a:spcBef>
                <a:spcPts val="500"/>
              </a:spcBef>
              <a:spcAft>
                <a:spcPts val="0"/>
              </a:spcAft>
              <a:buSzPts val="1100"/>
              <a:buNone/>
              <a:defRPr sz="1200" b="1"/>
            </a:lvl7pPr>
            <a:lvl8pPr marL="3657600" lvl="7" indent="-228600" algn="l">
              <a:spcBef>
                <a:spcPts val="500"/>
              </a:spcBef>
              <a:spcAft>
                <a:spcPts val="0"/>
              </a:spcAft>
              <a:buSzPts val="1100"/>
              <a:buNone/>
              <a:defRPr sz="1200" b="1"/>
            </a:lvl8pPr>
            <a:lvl9pPr marL="4114800" lvl="8" indent="-228600" algn="l">
              <a:spcBef>
                <a:spcPts val="500"/>
              </a:spcBef>
              <a:spcAft>
                <a:spcPts val="500"/>
              </a:spcAft>
              <a:buSzPts val="1100"/>
              <a:buNone/>
              <a:defRPr sz="1200" b="1"/>
            </a:lvl9pPr>
          </a:lstStyle>
          <a:p>
            <a:endParaRPr/>
          </a:p>
        </p:txBody>
      </p:sp>
      <p:sp>
        <p:nvSpPr>
          <p:cNvPr id="163" name="Google Shape;163;p30"/>
          <p:cNvSpPr txBox="1">
            <a:spLocks noGrp="1"/>
          </p:cNvSpPr>
          <p:nvPr>
            <p:ph type="body" idx="4"/>
          </p:nvPr>
        </p:nvSpPr>
        <p:spPr>
          <a:xfrm>
            <a:off x="4812028" y="2194539"/>
            <a:ext cx="3896078" cy="22012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3048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SzPts val="1200"/>
              <a:buChar char="◼"/>
              <a:defRPr/>
            </a:lvl1pPr>
            <a:lvl2pPr marL="914400" lvl="1" indent="-304800" algn="l">
              <a:spcBef>
                <a:spcPts val="500"/>
              </a:spcBef>
              <a:spcAft>
                <a:spcPts val="0"/>
              </a:spcAft>
              <a:buSzPts val="1200"/>
              <a:buChar char="◼"/>
              <a:defRPr/>
            </a:lvl2pPr>
            <a:lvl3pPr marL="1371600" lvl="2" indent="-304800" algn="l">
              <a:spcBef>
                <a:spcPts val="500"/>
              </a:spcBef>
              <a:spcAft>
                <a:spcPts val="0"/>
              </a:spcAft>
              <a:buSzPts val="1200"/>
              <a:buChar char="◼"/>
              <a:defRPr/>
            </a:lvl3pPr>
            <a:lvl4pPr marL="1828800" lvl="3" indent="-304800" algn="l">
              <a:spcBef>
                <a:spcPts val="500"/>
              </a:spcBef>
              <a:spcAft>
                <a:spcPts val="0"/>
              </a:spcAft>
              <a:buSzPts val="1200"/>
              <a:buChar char="◼"/>
              <a:defRPr/>
            </a:lvl4pPr>
            <a:lvl5pPr marL="2286000" lvl="4" indent="-304800" algn="l">
              <a:spcBef>
                <a:spcPts val="500"/>
              </a:spcBef>
              <a:spcAft>
                <a:spcPts val="0"/>
              </a:spcAft>
              <a:buSzPts val="1200"/>
              <a:buChar char="◼"/>
              <a:defRPr/>
            </a:lvl5pPr>
            <a:lvl6pPr marL="2743200" lvl="5" indent="-304800" algn="l">
              <a:spcBef>
                <a:spcPts val="500"/>
              </a:spcBef>
              <a:spcAft>
                <a:spcPts val="0"/>
              </a:spcAft>
              <a:buSzPts val="1200"/>
              <a:buChar char="◼"/>
              <a:defRPr/>
            </a:lvl6pPr>
            <a:lvl7pPr marL="3200400" lvl="6" indent="-304800" algn="l">
              <a:spcBef>
                <a:spcPts val="500"/>
              </a:spcBef>
              <a:spcAft>
                <a:spcPts val="0"/>
              </a:spcAft>
              <a:buSzPts val="1200"/>
              <a:buChar char="◼"/>
              <a:defRPr/>
            </a:lvl7pPr>
            <a:lvl8pPr marL="3657600" lvl="7" indent="-304800" algn="l">
              <a:spcBef>
                <a:spcPts val="500"/>
              </a:spcBef>
              <a:spcAft>
                <a:spcPts val="0"/>
              </a:spcAft>
              <a:buSzPts val="1200"/>
              <a:buChar char="◼"/>
              <a:defRPr/>
            </a:lvl8pPr>
            <a:lvl9pPr marL="4114800" lvl="8" indent="-304800" algn="l">
              <a:spcBef>
                <a:spcPts val="500"/>
              </a:spcBef>
              <a:spcAft>
                <a:spcPts val="500"/>
              </a:spcAft>
              <a:buSzPts val="1200"/>
              <a:buChar char="◼"/>
              <a:defRPr/>
            </a:lvl9pPr>
          </a:lstStyle>
          <a:p>
            <a:endParaRPr/>
          </a:p>
        </p:txBody>
      </p:sp>
      <p:sp>
        <p:nvSpPr>
          <p:cNvPr id="164" name="Google Shape;164;p30"/>
          <p:cNvSpPr txBox="1">
            <a:spLocks noGrp="1"/>
          </p:cNvSpPr>
          <p:nvPr>
            <p:ph type="dt" idx="10"/>
          </p:nvPr>
        </p:nvSpPr>
        <p:spPr>
          <a:xfrm>
            <a:off x="5704463" y="4817936"/>
            <a:ext cx="2133599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65" name="Google Shape;165;p30"/>
          <p:cNvSpPr txBox="1">
            <a:spLocks noGrp="1"/>
          </p:cNvSpPr>
          <p:nvPr>
            <p:ph type="ftr" idx="11"/>
          </p:nvPr>
        </p:nvSpPr>
        <p:spPr>
          <a:xfrm>
            <a:off x="435894" y="4817936"/>
            <a:ext cx="5187908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66" name="Google Shape;166;p30"/>
          <p:cNvSpPr txBox="1">
            <a:spLocks noGrp="1"/>
          </p:cNvSpPr>
          <p:nvPr>
            <p:ph type="sldNum" idx="12"/>
          </p:nvPr>
        </p:nvSpPr>
        <p:spPr>
          <a:xfrm>
            <a:off x="7918725" y="4817936"/>
            <a:ext cx="789382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Only" type="titleOnly">
  <p:cSld name="TITLE_ONLY"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31"/>
          <p:cNvSpPr txBox="1">
            <a:spLocks noGrp="1"/>
          </p:cNvSpPr>
          <p:nvPr>
            <p:ph type="title"/>
          </p:nvPr>
        </p:nvSpPr>
        <p:spPr>
          <a:xfrm>
            <a:off x="431921" y="547244"/>
            <a:ext cx="8272212" cy="7412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69" name="Google Shape;169;p31"/>
          <p:cNvSpPr txBox="1">
            <a:spLocks noGrp="1"/>
          </p:cNvSpPr>
          <p:nvPr>
            <p:ph type="dt" idx="10"/>
          </p:nvPr>
        </p:nvSpPr>
        <p:spPr>
          <a:xfrm>
            <a:off x="5704463" y="4817936"/>
            <a:ext cx="2133599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70" name="Google Shape;170;p31"/>
          <p:cNvSpPr txBox="1">
            <a:spLocks noGrp="1"/>
          </p:cNvSpPr>
          <p:nvPr>
            <p:ph type="ftr" idx="11"/>
          </p:nvPr>
        </p:nvSpPr>
        <p:spPr>
          <a:xfrm>
            <a:off x="435894" y="4817936"/>
            <a:ext cx="5187908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71" name="Google Shape;171;p31"/>
          <p:cNvSpPr txBox="1">
            <a:spLocks noGrp="1"/>
          </p:cNvSpPr>
          <p:nvPr>
            <p:ph type="sldNum" idx="12"/>
          </p:nvPr>
        </p:nvSpPr>
        <p:spPr>
          <a:xfrm>
            <a:off x="7918725" y="4817936"/>
            <a:ext cx="789382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Blank" type="blank">
  <p:cSld name="BLANK"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32"/>
          <p:cNvSpPr txBox="1">
            <a:spLocks noGrp="1"/>
          </p:cNvSpPr>
          <p:nvPr>
            <p:ph type="dt" idx="10"/>
          </p:nvPr>
        </p:nvSpPr>
        <p:spPr>
          <a:xfrm>
            <a:off x="5704463" y="4817936"/>
            <a:ext cx="2133599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74" name="Google Shape;174;p32"/>
          <p:cNvSpPr txBox="1">
            <a:spLocks noGrp="1"/>
          </p:cNvSpPr>
          <p:nvPr>
            <p:ph type="ftr" idx="11"/>
          </p:nvPr>
        </p:nvSpPr>
        <p:spPr>
          <a:xfrm>
            <a:off x="435894" y="4817936"/>
            <a:ext cx="5187908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75" name="Google Shape;175;p32"/>
          <p:cNvSpPr txBox="1">
            <a:spLocks noGrp="1"/>
          </p:cNvSpPr>
          <p:nvPr>
            <p:ph type="sldNum" idx="12"/>
          </p:nvPr>
        </p:nvSpPr>
        <p:spPr>
          <a:xfrm>
            <a:off x="7918725" y="4817936"/>
            <a:ext cx="789382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ntent with Caption" type="objTx">
  <p:cSld name="OBJECT_WITH_CAPTION_TEXT"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33"/>
          <p:cNvSpPr/>
          <p:nvPr/>
        </p:nvSpPr>
        <p:spPr>
          <a:xfrm>
            <a:off x="335863" y="450900"/>
            <a:ext cx="2762042" cy="4361606"/>
          </a:xfrm>
          <a:prstGeom prst="rect">
            <a:avLst/>
          </a:prstGeom>
          <a:solidFill>
            <a:srgbClr val="465359"/>
          </a:solidFill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8" name="Google Shape;178;p33"/>
          <p:cNvSpPr txBox="1">
            <a:spLocks noGrp="1"/>
          </p:cNvSpPr>
          <p:nvPr>
            <p:ph type="title"/>
          </p:nvPr>
        </p:nvSpPr>
        <p:spPr>
          <a:xfrm>
            <a:off x="575893" y="700088"/>
            <a:ext cx="2273889" cy="12918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Franklin Gothic"/>
              <a:buNone/>
              <a:defRPr sz="1800" b="0">
                <a:solidFill>
                  <a:srgbClr val="FFFFF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79" name="Google Shape;179;p33"/>
          <p:cNvSpPr txBox="1">
            <a:spLocks noGrp="1"/>
          </p:cNvSpPr>
          <p:nvPr>
            <p:ph type="body" idx="1"/>
          </p:nvPr>
        </p:nvSpPr>
        <p:spPr>
          <a:xfrm>
            <a:off x="3675696" y="884872"/>
            <a:ext cx="4988243" cy="34936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marL="457200" lvl="0" indent="-317500" algn="l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SzPts val="1400"/>
              <a:buChar char="◼"/>
              <a:defRPr sz="1500">
                <a:solidFill>
                  <a:schemeClr val="dk2"/>
                </a:solidFill>
              </a:defRPr>
            </a:lvl1pPr>
            <a:lvl2pPr marL="914400" lvl="1" indent="-304800" algn="l">
              <a:spcBef>
                <a:spcPts val="500"/>
              </a:spcBef>
              <a:spcAft>
                <a:spcPts val="0"/>
              </a:spcAft>
              <a:buSzPts val="1200"/>
              <a:buChar char="◼"/>
              <a:defRPr sz="1400">
                <a:solidFill>
                  <a:schemeClr val="dk2"/>
                </a:solidFill>
              </a:defRPr>
            </a:lvl2pPr>
            <a:lvl3pPr marL="1371600" lvl="2" indent="-298450" algn="l">
              <a:spcBef>
                <a:spcPts val="500"/>
              </a:spcBef>
              <a:spcAft>
                <a:spcPts val="0"/>
              </a:spcAft>
              <a:buSzPts val="1100"/>
              <a:buChar char="◼"/>
              <a:defRPr sz="1200">
                <a:solidFill>
                  <a:schemeClr val="dk2"/>
                </a:solidFill>
              </a:defRPr>
            </a:lvl3pPr>
            <a:lvl4pPr marL="1828800" lvl="3" indent="-292100" algn="l">
              <a:spcBef>
                <a:spcPts val="500"/>
              </a:spcBef>
              <a:spcAft>
                <a:spcPts val="0"/>
              </a:spcAft>
              <a:buSzPts val="1000"/>
              <a:buChar char="◼"/>
              <a:defRPr sz="1100">
                <a:solidFill>
                  <a:schemeClr val="dk2"/>
                </a:solidFill>
              </a:defRPr>
            </a:lvl4pPr>
            <a:lvl5pPr marL="2286000" lvl="4" indent="-292100" algn="l">
              <a:spcBef>
                <a:spcPts val="500"/>
              </a:spcBef>
              <a:spcAft>
                <a:spcPts val="0"/>
              </a:spcAft>
              <a:buSzPts val="1000"/>
              <a:buChar char="◼"/>
              <a:defRPr sz="1100">
                <a:solidFill>
                  <a:schemeClr val="dk2"/>
                </a:solidFill>
              </a:defRPr>
            </a:lvl5pPr>
            <a:lvl6pPr marL="2743200" lvl="5" indent="-292100" algn="l">
              <a:spcBef>
                <a:spcPts val="500"/>
              </a:spcBef>
              <a:spcAft>
                <a:spcPts val="0"/>
              </a:spcAft>
              <a:buSzPts val="1000"/>
              <a:buChar char="◼"/>
              <a:defRPr sz="1100">
                <a:solidFill>
                  <a:schemeClr val="dk2"/>
                </a:solidFill>
              </a:defRPr>
            </a:lvl6pPr>
            <a:lvl7pPr marL="3200400" lvl="6" indent="-292100" algn="l">
              <a:spcBef>
                <a:spcPts val="500"/>
              </a:spcBef>
              <a:spcAft>
                <a:spcPts val="0"/>
              </a:spcAft>
              <a:buSzPts val="1000"/>
              <a:buChar char="◼"/>
              <a:defRPr sz="1100">
                <a:solidFill>
                  <a:schemeClr val="dk2"/>
                </a:solidFill>
              </a:defRPr>
            </a:lvl7pPr>
            <a:lvl8pPr marL="3657600" lvl="7" indent="-292100" algn="l">
              <a:spcBef>
                <a:spcPts val="500"/>
              </a:spcBef>
              <a:spcAft>
                <a:spcPts val="0"/>
              </a:spcAft>
              <a:buSzPts val="1000"/>
              <a:buChar char="◼"/>
              <a:defRPr sz="1100">
                <a:solidFill>
                  <a:schemeClr val="dk2"/>
                </a:solidFill>
              </a:defRPr>
            </a:lvl8pPr>
            <a:lvl9pPr marL="4114800" lvl="8" indent="-292100" algn="l">
              <a:spcBef>
                <a:spcPts val="500"/>
              </a:spcBef>
              <a:spcAft>
                <a:spcPts val="500"/>
              </a:spcAft>
              <a:buSzPts val="1000"/>
              <a:buChar char="◼"/>
              <a:defRPr sz="11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80" name="Google Shape;180;p33"/>
          <p:cNvSpPr txBox="1">
            <a:spLocks noGrp="1"/>
          </p:cNvSpPr>
          <p:nvPr>
            <p:ph type="body" idx="2"/>
          </p:nvPr>
        </p:nvSpPr>
        <p:spPr>
          <a:xfrm>
            <a:off x="575893" y="2127491"/>
            <a:ext cx="2273889" cy="22510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200"/>
              </a:spcBef>
              <a:spcAft>
                <a:spcPts val="0"/>
              </a:spcAft>
              <a:buSzPts val="1100"/>
              <a:buNone/>
              <a:defRPr sz="1200">
                <a:solidFill>
                  <a:srgbClr val="FFFFFF"/>
                </a:solidFill>
              </a:defRPr>
            </a:lvl1pPr>
            <a:lvl2pPr marL="914400" lvl="1" indent="-228600" algn="l">
              <a:spcBef>
                <a:spcPts val="500"/>
              </a:spcBef>
              <a:spcAft>
                <a:spcPts val="0"/>
              </a:spcAft>
              <a:buSzPts val="800"/>
              <a:buNone/>
              <a:defRPr sz="800"/>
            </a:lvl2pPr>
            <a:lvl3pPr marL="1371600" lvl="2" indent="-228600" algn="l">
              <a:spcBef>
                <a:spcPts val="500"/>
              </a:spcBef>
              <a:spcAft>
                <a:spcPts val="0"/>
              </a:spcAft>
              <a:buSzPts val="700"/>
              <a:buNone/>
              <a:defRPr sz="800"/>
            </a:lvl3pPr>
            <a:lvl4pPr marL="1828800" lvl="3" indent="-228600" algn="l">
              <a:spcBef>
                <a:spcPts val="500"/>
              </a:spcBef>
              <a:spcAft>
                <a:spcPts val="0"/>
              </a:spcAft>
              <a:buSzPts val="600"/>
              <a:buNone/>
              <a:defRPr sz="700"/>
            </a:lvl4pPr>
            <a:lvl5pPr marL="2286000" lvl="4" indent="-228600" algn="l">
              <a:spcBef>
                <a:spcPts val="500"/>
              </a:spcBef>
              <a:spcAft>
                <a:spcPts val="0"/>
              </a:spcAft>
              <a:buSzPts val="600"/>
              <a:buNone/>
              <a:defRPr sz="700"/>
            </a:lvl5pPr>
            <a:lvl6pPr marL="2743200" lvl="5" indent="-228600" algn="l">
              <a:spcBef>
                <a:spcPts val="500"/>
              </a:spcBef>
              <a:spcAft>
                <a:spcPts val="0"/>
              </a:spcAft>
              <a:buSzPts val="600"/>
              <a:buNone/>
              <a:defRPr sz="700"/>
            </a:lvl6pPr>
            <a:lvl7pPr marL="3200400" lvl="6" indent="-228600" algn="l">
              <a:spcBef>
                <a:spcPts val="500"/>
              </a:spcBef>
              <a:spcAft>
                <a:spcPts val="0"/>
              </a:spcAft>
              <a:buSzPts val="600"/>
              <a:buNone/>
              <a:defRPr sz="700"/>
            </a:lvl7pPr>
            <a:lvl8pPr marL="3657600" lvl="7" indent="-228600" algn="l">
              <a:spcBef>
                <a:spcPts val="500"/>
              </a:spcBef>
              <a:spcAft>
                <a:spcPts val="0"/>
              </a:spcAft>
              <a:buSzPts val="600"/>
              <a:buNone/>
              <a:defRPr sz="700"/>
            </a:lvl8pPr>
            <a:lvl9pPr marL="4114800" lvl="8" indent="-228600" algn="l">
              <a:spcBef>
                <a:spcPts val="500"/>
              </a:spcBef>
              <a:spcAft>
                <a:spcPts val="500"/>
              </a:spcAft>
              <a:buSzPts val="600"/>
              <a:buNone/>
              <a:defRPr sz="700"/>
            </a:lvl9pPr>
          </a:lstStyle>
          <a:p>
            <a:endParaRPr/>
          </a:p>
        </p:txBody>
      </p:sp>
      <p:sp>
        <p:nvSpPr>
          <p:cNvPr id="181" name="Google Shape;181;p33"/>
          <p:cNvSpPr txBox="1">
            <a:spLocks noGrp="1"/>
          </p:cNvSpPr>
          <p:nvPr>
            <p:ph type="dt" idx="10"/>
          </p:nvPr>
        </p:nvSpPr>
        <p:spPr>
          <a:xfrm>
            <a:off x="5704463" y="4842687"/>
            <a:ext cx="2133599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82" name="Google Shape;182;p33"/>
          <p:cNvSpPr txBox="1">
            <a:spLocks noGrp="1"/>
          </p:cNvSpPr>
          <p:nvPr>
            <p:ph type="ftr" idx="11"/>
          </p:nvPr>
        </p:nvSpPr>
        <p:spPr>
          <a:xfrm>
            <a:off x="435894" y="4839443"/>
            <a:ext cx="5187908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83" name="Google Shape;183;p33"/>
          <p:cNvSpPr txBox="1">
            <a:spLocks noGrp="1"/>
          </p:cNvSpPr>
          <p:nvPr>
            <p:ph type="sldNum" idx="12"/>
          </p:nvPr>
        </p:nvSpPr>
        <p:spPr>
          <a:xfrm>
            <a:off x="7918725" y="4842687"/>
            <a:ext cx="789382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icture with Caption" type="picTx">
  <p:cSld name="PICTURE_WITH_CAPTION_TEXT"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34"/>
          <p:cNvSpPr txBox="1">
            <a:spLocks noGrp="1"/>
          </p:cNvSpPr>
          <p:nvPr>
            <p:ph type="title"/>
          </p:nvPr>
        </p:nvSpPr>
        <p:spPr>
          <a:xfrm>
            <a:off x="435895" y="3520042"/>
            <a:ext cx="8272212" cy="4250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1800"/>
              <a:buFont typeface="Franklin Gothic"/>
              <a:buNone/>
              <a:defRPr sz="1800" b="0">
                <a:solidFill>
                  <a:srgbClr val="3F3F3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86" name="Google Shape;186;p34"/>
          <p:cNvSpPr>
            <a:spLocks noGrp="1"/>
          </p:cNvSpPr>
          <p:nvPr>
            <p:ph type="pic" idx="2"/>
          </p:nvPr>
        </p:nvSpPr>
        <p:spPr>
          <a:xfrm>
            <a:off x="335863" y="481013"/>
            <a:ext cx="8468144" cy="2738437"/>
          </a:xfrm>
          <a:prstGeom prst="rect">
            <a:avLst/>
          </a:prstGeom>
          <a:noFill/>
          <a:ln>
            <a:noFill/>
          </a:ln>
        </p:spPr>
      </p:sp>
      <p:sp>
        <p:nvSpPr>
          <p:cNvPr id="187" name="Google Shape;187;p34"/>
          <p:cNvSpPr txBox="1">
            <a:spLocks noGrp="1"/>
          </p:cNvSpPr>
          <p:nvPr>
            <p:ph type="body" idx="1"/>
          </p:nvPr>
        </p:nvSpPr>
        <p:spPr>
          <a:xfrm>
            <a:off x="435894" y="3945095"/>
            <a:ext cx="8272213" cy="7486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lvl="0" indent="-228600" algn="l">
              <a:lnSpc>
                <a:spcPct val="110000"/>
              </a:lnSpc>
              <a:spcBef>
                <a:spcPts val="200"/>
              </a:spcBef>
              <a:spcAft>
                <a:spcPts val="0"/>
              </a:spcAft>
              <a:buSzPts val="1100"/>
              <a:buNone/>
              <a:defRPr sz="1200"/>
            </a:lvl1pPr>
            <a:lvl2pPr marL="914400" lvl="1" indent="-228600" algn="l">
              <a:spcBef>
                <a:spcPts val="500"/>
              </a:spcBef>
              <a:spcAft>
                <a:spcPts val="0"/>
              </a:spcAft>
              <a:buSzPts val="800"/>
              <a:buNone/>
              <a:defRPr sz="900"/>
            </a:lvl2pPr>
            <a:lvl3pPr marL="1371600" lvl="2" indent="-228600" algn="l">
              <a:spcBef>
                <a:spcPts val="500"/>
              </a:spcBef>
              <a:spcAft>
                <a:spcPts val="0"/>
              </a:spcAft>
              <a:buSzPts val="700"/>
              <a:buNone/>
              <a:defRPr sz="800"/>
            </a:lvl3pPr>
            <a:lvl4pPr marL="1828800" lvl="3" indent="-228600" algn="l">
              <a:spcBef>
                <a:spcPts val="500"/>
              </a:spcBef>
              <a:spcAft>
                <a:spcPts val="0"/>
              </a:spcAft>
              <a:buSzPts val="600"/>
              <a:buNone/>
              <a:defRPr sz="700"/>
            </a:lvl4pPr>
            <a:lvl5pPr marL="2286000" lvl="4" indent="-228600" algn="l">
              <a:spcBef>
                <a:spcPts val="500"/>
              </a:spcBef>
              <a:spcAft>
                <a:spcPts val="0"/>
              </a:spcAft>
              <a:buSzPts val="600"/>
              <a:buNone/>
              <a:defRPr sz="700"/>
            </a:lvl5pPr>
            <a:lvl6pPr marL="2743200" lvl="5" indent="-228600" algn="l">
              <a:spcBef>
                <a:spcPts val="500"/>
              </a:spcBef>
              <a:spcAft>
                <a:spcPts val="0"/>
              </a:spcAft>
              <a:buSzPts val="600"/>
              <a:buNone/>
              <a:defRPr sz="700"/>
            </a:lvl6pPr>
            <a:lvl7pPr marL="3200400" lvl="6" indent="-228600" algn="l">
              <a:spcBef>
                <a:spcPts val="500"/>
              </a:spcBef>
              <a:spcAft>
                <a:spcPts val="0"/>
              </a:spcAft>
              <a:buSzPts val="600"/>
              <a:buNone/>
              <a:defRPr sz="700"/>
            </a:lvl7pPr>
            <a:lvl8pPr marL="3657600" lvl="7" indent="-228600" algn="l">
              <a:spcBef>
                <a:spcPts val="500"/>
              </a:spcBef>
              <a:spcAft>
                <a:spcPts val="0"/>
              </a:spcAft>
              <a:buSzPts val="600"/>
              <a:buNone/>
              <a:defRPr sz="700"/>
            </a:lvl8pPr>
            <a:lvl9pPr marL="4114800" lvl="8" indent="-228600" algn="l">
              <a:spcBef>
                <a:spcPts val="500"/>
              </a:spcBef>
              <a:spcAft>
                <a:spcPts val="500"/>
              </a:spcAft>
              <a:buSzPts val="600"/>
              <a:buNone/>
              <a:defRPr sz="700"/>
            </a:lvl9pPr>
          </a:lstStyle>
          <a:p>
            <a:endParaRPr/>
          </a:p>
        </p:txBody>
      </p:sp>
      <p:sp>
        <p:nvSpPr>
          <p:cNvPr id="188" name="Google Shape;188;p34"/>
          <p:cNvSpPr txBox="1">
            <a:spLocks noGrp="1"/>
          </p:cNvSpPr>
          <p:nvPr>
            <p:ph type="dt" idx="10"/>
          </p:nvPr>
        </p:nvSpPr>
        <p:spPr>
          <a:xfrm>
            <a:off x="5704463" y="4817936"/>
            <a:ext cx="2133599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89" name="Google Shape;189;p34"/>
          <p:cNvSpPr txBox="1">
            <a:spLocks noGrp="1"/>
          </p:cNvSpPr>
          <p:nvPr>
            <p:ph type="ftr" idx="11"/>
          </p:nvPr>
        </p:nvSpPr>
        <p:spPr>
          <a:xfrm>
            <a:off x="435894" y="4817936"/>
            <a:ext cx="5187908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90" name="Google Shape;190;p34"/>
          <p:cNvSpPr txBox="1">
            <a:spLocks noGrp="1"/>
          </p:cNvSpPr>
          <p:nvPr>
            <p:ph type="sldNum" idx="12"/>
          </p:nvPr>
        </p:nvSpPr>
        <p:spPr>
          <a:xfrm>
            <a:off x="7918725" y="4817936"/>
            <a:ext cx="789382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4" name="Google Shape;54;p13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5"/>
          <p:cNvSpPr txBox="1">
            <a:spLocks noGrp="1"/>
          </p:cNvSpPr>
          <p:nvPr>
            <p:ph type="title"/>
          </p:nvPr>
        </p:nvSpPr>
        <p:spPr>
          <a:xfrm>
            <a:off x="435894" y="528843"/>
            <a:ext cx="8272212" cy="8921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ts val="2100"/>
              <a:buFont typeface="Franklin Gothic"/>
              <a:buNone/>
              <a:defRPr sz="2100" b="0" i="0" u="none" strike="noStrike" cap="none">
                <a:solidFill>
                  <a:srgbClr val="3F3F3F"/>
                </a:solidFill>
                <a:latin typeface="Franklin Gothic"/>
                <a:ea typeface="Franklin Gothic"/>
                <a:cs typeface="Franklin Gothic"/>
                <a:sym typeface="Franklin Gothic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2"/>
                </a:solidFill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2"/>
                </a:solidFill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2"/>
                </a:solidFill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2"/>
                </a:solidFill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2"/>
                </a:solidFill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2"/>
                </a:solidFill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2"/>
                </a:solidFill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27" name="Google Shape;127;p25"/>
          <p:cNvSpPr txBox="1">
            <a:spLocks noGrp="1"/>
          </p:cNvSpPr>
          <p:nvPr>
            <p:ph type="body" idx="1"/>
          </p:nvPr>
        </p:nvSpPr>
        <p:spPr>
          <a:xfrm>
            <a:off x="435894" y="1752002"/>
            <a:ext cx="8272212" cy="27390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rmAutofit/>
          </a:bodyPr>
          <a:lstStyle>
            <a:lvl1pPr marL="457200" marR="0" lvl="0" indent="-304800" algn="l" rtl="0">
              <a:lnSpc>
                <a:spcPct val="11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Noto Sans Symbols"/>
              <a:buChar char="◼"/>
              <a:defRPr sz="1300" b="0" i="0" u="none" strike="noStrike" cap="none">
                <a:solidFill>
                  <a:srgbClr val="3F3F3F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marL="914400" marR="0" lvl="1" indent="-292100" algn="l" rtl="0"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◼"/>
              <a:defRPr sz="1100" b="0" i="0" u="none" strike="noStrike" cap="none">
                <a:solidFill>
                  <a:srgbClr val="3F3F3F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marL="1371600" marR="0" lvl="2" indent="-285750" algn="l" rtl="0"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◼"/>
              <a:defRPr sz="1000" b="0" i="0" u="none" strike="noStrike" cap="none">
                <a:solidFill>
                  <a:srgbClr val="3F3F3F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marL="1828800" marR="0" lvl="3" indent="-279400" algn="l" rtl="0"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◼"/>
              <a:defRPr sz="800" b="0" i="0" u="none" strike="noStrike" cap="none">
                <a:solidFill>
                  <a:srgbClr val="3F3F3F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marL="2286000" marR="0" lvl="4" indent="-279400" algn="l" rtl="0">
              <a:spcBef>
                <a:spcPts val="50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◼"/>
              <a:defRPr sz="800" b="0" i="0" u="none" strike="noStrike" cap="none">
                <a:solidFill>
                  <a:srgbClr val="3F3F3F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marL="2743200" marR="0" lvl="5" indent="-279400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800"/>
              <a:buFont typeface="Noto Sans Symbols"/>
              <a:buChar char="◼"/>
              <a:defRPr sz="9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6pPr>
            <a:lvl7pPr marL="3200400" marR="0" lvl="6" indent="-279400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800"/>
              <a:buFont typeface="Noto Sans Symbols"/>
              <a:buChar char="◼"/>
              <a:defRPr sz="9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7pPr>
            <a:lvl8pPr marL="3657600" marR="0" lvl="7" indent="-279400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800"/>
              <a:buFont typeface="Noto Sans Symbols"/>
              <a:buChar char="◼"/>
              <a:defRPr sz="9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8pPr>
            <a:lvl9pPr marL="4114800" marR="0" lvl="8" indent="-279400" algn="l" rtl="0">
              <a:spcBef>
                <a:spcPts val="500"/>
              </a:spcBef>
              <a:spcAft>
                <a:spcPts val="500"/>
              </a:spcAft>
              <a:buClr>
                <a:schemeClr val="accent2"/>
              </a:buClr>
              <a:buSzPts val="800"/>
              <a:buFont typeface="Noto Sans Symbols"/>
              <a:buChar char="◼"/>
              <a:defRPr sz="9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9pPr>
          </a:lstStyle>
          <a:p>
            <a:endParaRPr/>
          </a:p>
        </p:txBody>
      </p:sp>
      <p:sp>
        <p:nvSpPr>
          <p:cNvPr id="128" name="Google Shape;128;p25"/>
          <p:cNvSpPr txBox="1">
            <a:spLocks noGrp="1"/>
          </p:cNvSpPr>
          <p:nvPr>
            <p:ph type="dt" idx="10"/>
          </p:nvPr>
        </p:nvSpPr>
        <p:spPr>
          <a:xfrm>
            <a:off x="5704463" y="4817936"/>
            <a:ext cx="2133599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100"/>
              <a:buNone/>
              <a:defRPr sz="700" b="0" i="0" u="none" strike="noStrike" cap="none">
                <a:solidFill>
                  <a:srgbClr val="3F3F3F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9pPr>
          </a:lstStyle>
          <a:p>
            <a:endParaRPr/>
          </a:p>
        </p:txBody>
      </p:sp>
      <p:sp>
        <p:nvSpPr>
          <p:cNvPr id="129" name="Google Shape;129;p25"/>
          <p:cNvSpPr txBox="1">
            <a:spLocks noGrp="1"/>
          </p:cNvSpPr>
          <p:nvPr>
            <p:ph type="ftr" idx="11"/>
          </p:nvPr>
        </p:nvSpPr>
        <p:spPr>
          <a:xfrm>
            <a:off x="435894" y="4817936"/>
            <a:ext cx="5187908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700" b="0" i="0" u="none" strike="noStrike" cap="none">
                <a:solidFill>
                  <a:srgbClr val="3F3F3F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9pPr>
          </a:lstStyle>
          <a:p>
            <a:endParaRPr/>
          </a:p>
        </p:txBody>
      </p:sp>
      <p:sp>
        <p:nvSpPr>
          <p:cNvPr id="130" name="Google Shape;130;p25"/>
          <p:cNvSpPr txBox="1">
            <a:spLocks noGrp="1"/>
          </p:cNvSpPr>
          <p:nvPr>
            <p:ph type="sldNum" idx="12"/>
          </p:nvPr>
        </p:nvSpPr>
        <p:spPr>
          <a:xfrm>
            <a:off x="7918725" y="4817936"/>
            <a:ext cx="789382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700" b="0" i="0" u="none" strike="noStrike" cap="none">
                <a:solidFill>
                  <a:srgbClr val="3F3F3F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marL="0" marR="0" lvl="1" indent="0" algn="r" rtl="0">
              <a:spcBef>
                <a:spcPts val="0"/>
              </a:spcBef>
              <a:buNone/>
              <a:defRPr sz="700" b="0" i="0" u="none" strike="noStrike" cap="none">
                <a:solidFill>
                  <a:srgbClr val="3F3F3F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marL="0" marR="0" lvl="2" indent="0" algn="r" rtl="0">
              <a:spcBef>
                <a:spcPts val="0"/>
              </a:spcBef>
              <a:buNone/>
              <a:defRPr sz="700" b="0" i="0" u="none" strike="noStrike" cap="none">
                <a:solidFill>
                  <a:srgbClr val="3F3F3F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marL="0" marR="0" lvl="3" indent="0" algn="r" rtl="0">
              <a:spcBef>
                <a:spcPts val="0"/>
              </a:spcBef>
              <a:buNone/>
              <a:defRPr sz="700" b="0" i="0" u="none" strike="noStrike" cap="none">
                <a:solidFill>
                  <a:srgbClr val="3F3F3F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marL="0" marR="0" lvl="4" indent="0" algn="r" rtl="0">
              <a:spcBef>
                <a:spcPts val="0"/>
              </a:spcBef>
              <a:buNone/>
              <a:defRPr sz="700" b="0" i="0" u="none" strike="noStrike" cap="none">
                <a:solidFill>
                  <a:srgbClr val="3F3F3F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marL="0" marR="0" lvl="5" indent="0" algn="r" rtl="0">
              <a:spcBef>
                <a:spcPts val="0"/>
              </a:spcBef>
              <a:buNone/>
              <a:defRPr sz="700" b="0" i="0" u="none" strike="noStrike" cap="none">
                <a:solidFill>
                  <a:srgbClr val="3F3F3F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6pPr>
            <a:lvl7pPr marL="0" marR="0" lvl="6" indent="0" algn="r" rtl="0">
              <a:spcBef>
                <a:spcPts val="0"/>
              </a:spcBef>
              <a:buNone/>
              <a:defRPr sz="700" b="0" i="0" u="none" strike="noStrike" cap="none">
                <a:solidFill>
                  <a:srgbClr val="3F3F3F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7pPr>
            <a:lvl8pPr marL="0" marR="0" lvl="7" indent="0" algn="r" rtl="0">
              <a:spcBef>
                <a:spcPts val="0"/>
              </a:spcBef>
              <a:buNone/>
              <a:defRPr sz="700" b="0" i="0" u="none" strike="noStrike" cap="none">
                <a:solidFill>
                  <a:srgbClr val="3F3F3F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8pPr>
            <a:lvl9pPr marL="0" marR="0" lvl="8" indent="0" algn="r" rtl="0">
              <a:spcBef>
                <a:spcPts val="0"/>
              </a:spcBef>
              <a:buNone/>
              <a:defRPr sz="700" b="0" i="0" u="none" strike="noStrike" cap="none">
                <a:solidFill>
                  <a:srgbClr val="3F3F3F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sp>
        <p:nvSpPr>
          <p:cNvPr id="131" name="Google Shape;131;p25"/>
          <p:cNvSpPr/>
          <p:nvPr/>
        </p:nvSpPr>
        <p:spPr>
          <a:xfrm>
            <a:off x="334900" y="342900"/>
            <a:ext cx="2777490" cy="71248"/>
          </a:xfrm>
          <a:prstGeom prst="rect">
            <a:avLst/>
          </a:prstGeom>
          <a:solidFill>
            <a:srgbClr val="465359"/>
          </a:solidFill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25"/>
          <p:cNvSpPr/>
          <p:nvPr/>
        </p:nvSpPr>
        <p:spPr>
          <a:xfrm>
            <a:off x="6031610" y="340232"/>
            <a:ext cx="2777490" cy="73915"/>
          </a:xfrm>
          <a:prstGeom prst="rect">
            <a:avLst/>
          </a:prstGeom>
          <a:solidFill>
            <a:srgbClr val="969FA7"/>
          </a:solidFill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" name="Google Shape;133;p25"/>
          <p:cNvSpPr/>
          <p:nvPr/>
        </p:nvSpPr>
        <p:spPr>
          <a:xfrm>
            <a:off x="3181373" y="342900"/>
            <a:ext cx="2777490" cy="6858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68575" tIns="68575" rIns="68575" bIns="685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github.com/MethodicalAcceleratorDesign/MAD-X/issues/1074" TargetMode="External"/><Relationship Id="rId3" Type="http://schemas.openxmlformats.org/officeDocument/2006/relationships/hyperlink" Target="https://github.com/MethodicalAcceleratorDesign/MAD-X/issues/1102" TargetMode="External"/><Relationship Id="rId7" Type="http://schemas.openxmlformats.org/officeDocument/2006/relationships/hyperlink" Target="https://github.com/MethodicalAcceleratorDesign/MAD-X/issues/1081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github.com/MethodicalAcceleratorDesign/MAD-X/issues/1082" TargetMode="External"/><Relationship Id="rId11" Type="http://schemas.openxmlformats.org/officeDocument/2006/relationships/image" Target="../media/image15.png"/><Relationship Id="rId5" Type="http://schemas.openxmlformats.org/officeDocument/2006/relationships/hyperlink" Target="https://github.com/MethodicalAcceleratorDesign/MAD-X/issues/1098" TargetMode="External"/><Relationship Id="rId10" Type="http://schemas.openxmlformats.org/officeDocument/2006/relationships/image" Target="../media/image14.png"/><Relationship Id="rId4" Type="http://schemas.openxmlformats.org/officeDocument/2006/relationships/hyperlink" Target="https://github.com/MethodicalAcceleratorDesign/MAD-X/issues/1101" TargetMode="External"/><Relationship Id="rId9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133146/contributions/4754454/attachments/2414419/4131195/FCC-ee%20update%20march%202022.pdf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160125/contributions/4872192/attachments/2441680/4182938/2022_05_10_Sabato_Luca_FCCweek.pdf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160125/contributions/4872191/attachments/2441570/4182731/ML4FCC_220510.pdf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160125/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085318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7" Type="http://schemas.openxmlformats.org/officeDocument/2006/relationships/hyperlink" Target="https://indico.cern.ch/event/995850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indico.cern.ch/event/1018475/" TargetMode="External"/><Relationship Id="rId5" Type="http://schemas.openxmlformats.org/officeDocument/2006/relationships/hyperlink" Target="https://indico.cern.ch/event/923801/contributions/4044071/attachments/2141179/3607871/Modelling%20Tapering.pdf" TargetMode="External"/><Relationship Id="rId4" Type="http://schemas.openxmlformats.org/officeDocument/2006/relationships/image" Target="../media/image10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35"/>
          <p:cNvSpPr txBox="1">
            <a:spLocks noGrp="1"/>
          </p:cNvSpPr>
          <p:nvPr>
            <p:ph type="ctrTitle"/>
          </p:nvPr>
        </p:nvSpPr>
        <p:spPr>
          <a:xfrm>
            <a:off x="297850" y="1298975"/>
            <a:ext cx="8592900" cy="179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50"/>
              <a:buFont typeface="Calibri"/>
              <a:buNone/>
            </a:pPr>
            <a:r>
              <a:rPr lang="fr" sz="3450"/>
              <a:t>Overview of the FCC Software framework developments</a:t>
            </a:r>
            <a:endParaRPr sz="3350"/>
          </a:p>
        </p:txBody>
      </p:sp>
      <p:sp>
        <p:nvSpPr>
          <p:cNvPr id="196" name="Google Shape;196;p35"/>
          <p:cNvSpPr txBox="1">
            <a:spLocks noGrp="1"/>
          </p:cNvSpPr>
          <p:nvPr>
            <p:ph type="subTitle" idx="1"/>
          </p:nvPr>
        </p:nvSpPr>
        <p:spPr>
          <a:xfrm>
            <a:off x="744625" y="3311125"/>
            <a:ext cx="8041500" cy="124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 lnSpcReduction="10000"/>
          </a:bodyPr>
          <a:lstStyle/>
          <a:p>
            <a:pPr marL="0" lvl="0" indent="0" algn="ctr" rtl="0">
              <a:lnSpc>
                <a:spcPct val="88181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18"/>
              <a:buFont typeface="Arial"/>
              <a:buNone/>
            </a:pPr>
            <a:r>
              <a:rPr lang="fr" sz="1820" dirty="0"/>
              <a:t>F. Carlier and </a:t>
            </a:r>
            <a:r>
              <a:rPr lang="fr" sz="1820" u="sng" dirty="0" err="1"/>
              <a:t>T</a:t>
            </a:r>
            <a:r>
              <a:rPr lang="fr" sz="1820" u="sng" dirty="0"/>
              <a:t>. </a:t>
            </a:r>
            <a:r>
              <a:rPr lang="fr" sz="1820" u="sng" dirty="0" err="1"/>
              <a:t>Pieloni</a:t>
            </a:r>
            <a:endParaRPr lang="fr" sz="1820" u="sng" dirty="0"/>
          </a:p>
          <a:p>
            <a:pPr marL="0" lvl="0" indent="0" algn="ctr" rtl="0">
              <a:lnSpc>
                <a:spcPct val="88181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018"/>
              <a:buFont typeface="Arial"/>
              <a:buNone/>
            </a:pPr>
            <a:r>
              <a:rPr lang="fr" sz="1820" dirty="0"/>
              <a:t>D. Di Croce, L. Sabato, G. </a:t>
            </a:r>
            <a:r>
              <a:rPr lang="fr" sz="1820" dirty="0" err="1"/>
              <a:t>Iadarola</a:t>
            </a:r>
            <a:r>
              <a:rPr lang="fr" sz="1820" dirty="0"/>
              <a:t>, X. </a:t>
            </a:r>
            <a:r>
              <a:rPr lang="fr" sz="1820" dirty="0" err="1"/>
              <a:t>Buffat</a:t>
            </a:r>
            <a:r>
              <a:rPr lang="fr" sz="1820" dirty="0"/>
              <a:t>, P. </a:t>
            </a:r>
            <a:r>
              <a:rPr lang="fr" sz="1820" dirty="0" err="1"/>
              <a:t>Kicsiny</a:t>
            </a:r>
            <a:r>
              <a:rPr lang="fr" sz="1820" dirty="0"/>
              <a:t>, D. </a:t>
            </a:r>
            <a:r>
              <a:rPr lang="fr" sz="1820" dirty="0" err="1"/>
              <a:t>Schulte</a:t>
            </a:r>
            <a:r>
              <a:rPr lang="fr" sz="1820" dirty="0"/>
              <a:t>, R. De Maria,  A. Faus-Golfe, F. Schmidt, G. Simon, R. Tomas, W. Yi, M. </a:t>
            </a:r>
            <a:r>
              <a:rPr lang="fr" sz="1820" dirty="0" err="1"/>
              <a:t>Rakic</a:t>
            </a:r>
            <a:r>
              <a:rPr lang="fr" sz="1820" dirty="0"/>
              <a:t>, S. White, A. </a:t>
            </a:r>
            <a:r>
              <a:rPr lang="fr" sz="1820" dirty="0" err="1"/>
              <a:t>Abramov</a:t>
            </a:r>
            <a:r>
              <a:rPr lang="fr" sz="1820" dirty="0"/>
              <a:t>, R. Bruce, K. </a:t>
            </a:r>
            <a:r>
              <a:rPr lang="fr" sz="1820" dirty="0" err="1"/>
              <a:t>Oide</a:t>
            </a:r>
            <a:r>
              <a:rPr lang="fr" sz="1820" dirty="0"/>
              <a:t>, M. Seidel </a:t>
            </a:r>
            <a:endParaRPr sz="1265" dirty="0"/>
          </a:p>
        </p:txBody>
      </p:sp>
      <p:grpSp>
        <p:nvGrpSpPr>
          <p:cNvPr id="197" name="Google Shape;197;p35"/>
          <p:cNvGrpSpPr/>
          <p:nvPr/>
        </p:nvGrpSpPr>
        <p:grpSpPr>
          <a:xfrm>
            <a:off x="-69" y="4"/>
            <a:ext cx="2949399" cy="906119"/>
            <a:chOff x="1384298" y="88900"/>
            <a:chExt cx="2129376" cy="654143"/>
          </a:xfrm>
        </p:grpSpPr>
        <p:sp>
          <p:nvSpPr>
            <p:cNvPr id="198" name="Google Shape;198;p35"/>
            <p:cNvSpPr/>
            <p:nvPr/>
          </p:nvSpPr>
          <p:spPr>
            <a:xfrm>
              <a:off x="1384298" y="88900"/>
              <a:ext cx="1742700" cy="6000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68575" tIns="34275" rIns="68575" bIns="3427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99" name="Google Shape;199;p35"/>
            <p:cNvGrpSpPr/>
            <p:nvPr/>
          </p:nvGrpSpPr>
          <p:grpSpPr>
            <a:xfrm>
              <a:off x="1402413" y="106322"/>
              <a:ext cx="2111261" cy="636721"/>
              <a:chOff x="5973721" y="5315859"/>
              <a:chExt cx="2995901" cy="903514"/>
            </a:xfrm>
          </p:grpSpPr>
          <p:pic>
            <p:nvPicPr>
              <p:cNvPr id="200" name="Google Shape;200;p35"/>
              <p:cNvPicPr preferRelativeResize="0"/>
              <p:nvPr/>
            </p:nvPicPr>
            <p:blipFill rotWithShape="1">
              <a:blip r:embed="rId3">
                <a:alphaModFix/>
              </a:blip>
              <a:srcRect/>
              <a:stretch/>
            </p:blipFill>
            <p:spPr>
              <a:xfrm>
                <a:off x="7523843" y="5505623"/>
                <a:ext cx="1445779" cy="56135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01" name="Google Shape;201;p35"/>
              <p:cNvPicPr preferRelativeResize="0"/>
              <p:nvPr/>
            </p:nvPicPr>
            <p:blipFill rotWithShape="1">
              <a:blip r:embed="rId4">
                <a:alphaModFix/>
              </a:blip>
              <a:srcRect b="33600"/>
              <a:stretch/>
            </p:blipFill>
            <p:spPr>
              <a:xfrm>
                <a:off x="5973721" y="5315859"/>
                <a:ext cx="1547397" cy="903514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pic>
        <p:nvPicPr>
          <p:cNvPr id="202" name="Google Shape;202;p3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632971" y="83350"/>
            <a:ext cx="835890" cy="822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3" name="Google Shape;203;p3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658614" y="140485"/>
            <a:ext cx="1371361" cy="5989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p44"/>
          <p:cNvSpPr txBox="1"/>
          <p:nvPr/>
        </p:nvSpPr>
        <p:spPr>
          <a:xfrm>
            <a:off x="-304800" y="0"/>
            <a:ext cx="73497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2400" b="1">
                <a:solidFill>
                  <a:srgbClr val="2A63AD"/>
                </a:solidFill>
                <a:latin typeface="Calibri"/>
                <a:ea typeface="Calibri"/>
                <a:cs typeface="Calibri"/>
                <a:sym typeface="Calibri"/>
              </a:rPr>
              <a:t>Beam-Beam, Beamstrahlung, Synchrotron Radiation</a:t>
            </a:r>
            <a:endParaRPr sz="2400" b="1" i="0" u="none" strike="noStrike" cap="none">
              <a:solidFill>
                <a:srgbClr val="2A63A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79" name="Google Shape;379;p4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47413" y="3049372"/>
            <a:ext cx="4671560" cy="1941679"/>
          </a:xfrm>
          <a:prstGeom prst="rect">
            <a:avLst/>
          </a:prstGeom>
          <a:noFill/>
          <a:ln>
            <a:noFill/>
          </a:ln>
        </p:spPr>
      </p:pic>
      <p:sp>
        <p:nvSpPr>
          <p:cNvPr id="380" name="Google Shape;380;p44"/>
          <p:cNvSpPr txBox="1"/>
          <p:nvPr/>
        </p:nvSpPr>
        <p:spPr>
          <a:xfrm>
            <a:off x="57375" y="817375"/>
            <a:ext cx="5573100" cy="206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92100" algn="l" rtl="0">
              <a:spcBef>
                <a:spcPts val="0"/>
              </a:spcBef>
              <a:spcAft>
                <a:spcPts val="0"/>
              </a:spcAft>
              <a:buClr>
                <a:srgbClr val="2864AB"/>
              </a:buClr>
              <a:buSzPts val="1800"/>
              <a:buFont typeface="Arial"/>
              <a:buChar char="•"/>
            </a:pPr>
            <a:r>
              <a:rPr lang="fr" sz="1800" b="1">
                <a:solidFill>
                  <a:srgbClr val="2864AB"/>
                </a:solidFill>
                <a:latin typeface="Calibri"/>
                <a:ea typeface="Calibri"/>
                <a:cs typeface="Calibri"/>
                <a:sym typeface="Calibri"/>
              </a:rPr>
              <a:t>Beam-beam simulations: SS, WS, Quasi SS</a:t>
            </a:r>
            <a:endParaRPr sz="1800" b="1">
              <a:solidFill>
                <a:srgbClr val="2864AB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85750" marR="0" lvl="0" indent="-292100" algn="l" rtl="0">
              <a:spcBef>
                <a:spcPts val="0"/>
              </a:spcBef>
              <a:spcAft>
                <a:spcPts val="0"/>
              </a:spcAft>
              <a:buClr>
                <a:srgbClr val="2864AB"/>
              </a:buClr>
              <a:buSzPts val="1800"/>
              <a:buFont typeface="Arial"/>
              <a:buChar char="•"/>
            </a:pPr>
            <a:r>
              <a:rPr lang="fr" sz="1800" b="1">
                <a:solidFill>
                  <a:srgbClr val="2864AB"/>
                </a:solidFill>
                <a:latin typeface="Calibri"/>
                <a:ea typeface="Calibri"/>
                <a:cs typeface="Calibri"/>
                <a:sym typeface="Calibri"/>
              </a:rPr>
              <a:t>Beamstrahlung</a:t>
            </a:r>
            <a:r>
              <a:rPr lang="fr" sz="18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 effect implemented and benchmarked</a:t>
            </a:r>
            <a:endParaRPr sz="1800"/>
          </a:p>
          <a:p>
            <a:pPr marL="285750" marR="0" lvl="0" indent="-292100" algn="l" rtl="0">
              <a:spcBef>
                <a:spcPts val="600"/>
              </a:spcBef>
              <a:spcAft>
                <a:spcPts val="0"/>
              </a:spcAft>
              <a:buClr>
                <a:srgbClr val="2864AB"/>
              </a:buClr>
              <a:buSzPts val="1800"/>
              <a:buFont typeface="Arial"/>
              <a:buChar char="•"/>
            </a:pPr>
            <a:r>
              <a:rPr lang="fr" sz="1800" b="1">
                <a:solidFill>
                  <a:srgbClr val="2864AB"/>
                </a:solidFill>
                <a:latin typeface="Calibri"/>
                <a:ea typeface="Calibri"/>
                <a:cs typeface="Calibri"/>
                <a:sym typeface="Calibri"/>
              </a:rPr>
              <a:t>First pilot studies for FCC-ee </a:t>
            </a:r>
            <a:r>
              <a:rPr lang="fr" sz="18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are ongoing including:</a:t>
            </a:r>
            <a:endParaRPr sz="1800"/>
          </a:p>
          <a:p>
            <a:pPr marL="742950" marR="0" lvl="1" indent="-292100" algn="l" rtl="0"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Courier New"/>
              <a:buChar char="o"/>
            </a:pPr>
            <a:r>
              <a:rPr lang="fr" sz="1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Synchrotron radiation</a:t>
            </a:r>
            <a:endParaRPr sz="1800"/>
          </a:p>
          <a:p>
            <a:pPr marL="742950" marR="0" lvl="1" indent="-292100" algn="l" rtl="0"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Courier New"/>
              <a:buChar char="o"/>
            </a:pPr>
            <a:r>
              <a:rPr lang="fr" sz="18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Strong-strong and </a:t>
            </a:r>
            <a:r>
              <a:rPr lang="fr" sz="1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Weak-strong </a:t>
            </a:r>
            <a:r>
              <a:rPr lang="fr" sz="18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6D </a:t>
            </a:r>
            <a:r>
              <a:rPr lang="fr" sz="1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beam beam</a:t>
            </a:r>
            <a:endParaRPr sz="1800"/>
          </a:p>
          <a:p>
            <a:pPr marL="742950" marR="0" lvl="1" indent="-292100" algn="l" rtl="0"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Courier New"/>
              <a:buChar char="o"/>
            </a:pPr>
            <a:r>
              <a:rPr lang="fr" sz="18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Beamstrahlung</a:t>
            </a: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1" name="Google Shape;381;p44"/>
          <p:cNvSpPr txBox="1"/>
          <p:nvPr/>
        </p:nvSpPr>
        <p:spPr>
          <a:xfrm>
            <a:off x="5371400" y="4536250"/>
            <a:ext cx="34788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b="1">
                <a:latin typeface="Calibri"/>
                <a:ea typeface="Calibri"/>
                <a:cs typeface="Calibri"/>
                <a:sym typeface="Calibri"/>
              </a:rPr>
              <a:t>P. Kicsiny “</a:t>
            </a:r>
            <a:r>
              <a:rPr lang="fr" sz="1200" b="1">
                <a:solidFill>
                  <a:srgbClr val="1A63A0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Simulations of FCC-ee beam-beam effects with xsuite” this session</a:t>
            </a:r>
            <a:endParaRPr sz="1200" b="1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2" name="Google Shape;382;p44"/>
          <p:cNvSpPr txBox="1"/>
          <p:nvPr/>
        </p:nvSpPr>
        <p:spPr>
          <a:xfrm>
            <a:off x="5018975" y="3263450"/>
            <a:ext cx="3688200" cy="120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fr" sz="1700">
                <a:solidFill>
                  <a:srgbClr val="0F124A"/>
                </a:solidFill>
                <a:highlight>
                  <a:srgbClr val="FFFFFF"/>
                </a:highlight>
              </a:rPr>
              <a:t>Next steps:</a:t>
            </a:r>
            <a:endParaRPr sz="1700">
              <a:solidFill>
                <a:srgbClr val="0F124A"/>
              </a:solidFill>
              <a:highlight>
                <a:srgbClr val="FFFFFF"/>
              </a:highlight>
            </a:endParaRPr>
          </a:p>
          <a:p>
            <a:pPr marL="457200" lvl="0" indent="-33655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F124A"/>
              </a:buClr>
              <a:buSzPts val="1700"/>
              <a:buChar char="●"/>
            </a:pPr>
            <a:r>
              <a:rPr lang="fr" sz="1700">
                <a:solidFill>
                  <a:srgbClr val="0F124A"/>
                </a:solidFill>
                <a:highlight>
                  <a:srgbClr val="FFFFFF"/>
                </a:highlight>
              </a:rPr>
              <a:t>Bhabha Scattering</a:t>
            </a:r>
            <a:endParaRPr sz="1700">
              <a:solidFill>
                <a:srgbClr val="0F124A"/>
              </a:solidFill>
              <a:highlight>
                <a:srgbClr val="FFFFFF"/>
              </a:highlight>
            </a:endParaRPr>
          </a:p>
          <a:p>
            <a:pPr marL="457200" lvl="0" indent="-3365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F124A"/>
              </a:buClr>
              <a:buSzPts val="1700"/>
              <a:buChar char="●"/>
            </a:pPr>
            <a:r>
              <a:rPr lang="fr" sz="1700">
                <a:solidFill>
                  <a:srgbClr val="0F124A"/>
                </a:solidFill>
                <a:highlight>
                  <a:srgbClr val="FFFFFF"/>
                </a:highlight>
              </a:rPr>
              <a:t>Crab Waist scheme</a:t>
            </a:r>
            <a:endParaRPr sz="1700">
              <a:solidFill>
                <a:srgbClr val="0F124A"/>
              </a:solidFill>
              <a:highlight>
                <a:srgbClr val="FFFFFF"/>
              </a:highlight>
            </a:endParaRPr>
          </a:p>
        </p:txBody>
      </p:sp>
      <p:pic>
        <p:nvPicPr>
          <p:cNvPr id="383" name="Google Shape;383;p4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665111" y="537900"/>
            <a:ext cx="3378890" cy="2654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8" name="Google Shape;388;p4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80163" y="397536"/>
            <a:ext cx="6583682" cy="2833059"/>
          </a:xfrm>
          <a:prstGeom prst="rect">
            <a:avLst/>
          </a:prstGeom>
          <a:noFill/>
          <a:ln>
            <a:noFill/>
          </a:ln>
        </p:spPr>
      </p:pic>
      <p:sp>
        <p:nvSpPr>
          <p:cNvPr id="389" name="Google Shape;389;p45"/>
          <p:cNvSpPr/>
          <p:nvPr/>
        </p:nvSpPr>
        <p:spPr>
          <a:xfrm rot="5400000">
            <a:off x="2124275" y="3392150"/>
            <a:ext cx="522600" cy="1995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0" name="Google Shape;390;p45"/>
          <p:cNvSpPr/>
          <p:nvPr/>
        </p:nvSpPr>
        <p:spPr>
          <a:xfrm rot="5400000">
            <a:off x="2710575" y="3392150"/>
            <a:ext cx="522600" cy="1995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3B3B3"/>
              </a:gs>
            </a:gsLst>
            <a:path path="circle">
              <a:fillToRect l="50000" t="50000" r="50000" b="50000"/>
            </a:path>
            <a:tileRect/>
          </a:gra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1" name="Google Shape;391;p45"/>
          <p:cNvSpPr/>
          <p:nvPr/>
        </p:nvSpPr>
        <p:spPr>
          <a:xfrm rot="5400000">
            <a:off x="3003725" y="3392150"/>
            <a:ext cx="522600" cy="1995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3B3B3"/>
              </a:gs>
            </a:gsLst>
            <a:path path="circle">
              <a:fillToRect l="50000" t="50000" r="50000" b="50000"/>
            </a:path>
            <a:tileRect/>
          </a:gra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2" name="Google Shape;392;p45"/>
          <p:cNvSpPr/>
          <p:nvPr/>
        </p:nvSpPr>
        <p:spPr>
          <a:xfrm rot="5400000">
            <a:off x="5072775" y="3392150"/>
            <a:ext cx="522600" cy="1995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3B3B3"/>
              </a:gs>
            </a:gsLst>
            <a:path path="circle">
              <a:fillToRect l="50000" t="50000" r="50000" b="50000"/>
            </a:path>
            <a:tileRect/>
          </a:gra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3" name="Google Shape;393;p45"/>
          <p:cNvSpPr/>
          <p:nvPr/>
        </p:nvSpPr>
        <p:spPr>
          <a:xfrm rot="5400000">
            <a:off x="5339475" y="3392150"/>
            <a:ext cx="522600" cy="1995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3B3B3"/>
              </a:gs>
            </a:gsLst>
            <a:path path="circle">
              <a:fillToRect l="50000" t="50000" r="50000" b="50000"/>
            </a:path>
            <a:tileRect/>
          </a:gra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4" name="Google Shape;394;p45"/>
          <p:cNvSpPr/>
          <p:nvPr/>
        </p:nvSpPr>
        <p:spPr>
          <a:xfrm rot="5400000">
            <a:off x="5606175" y="3392150"/>
            <a:ext cx="522600" cy="1995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3B3B3"/>
              </a:gs>
            </a:gsLst>
            <a:path path="circle">
              <a:fillToRect l="50000" t="50000" r="50000" b="50000"/>
            </a:path>
            <a:tileRect/>
          </a:gra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5" name="Google Shape;395;p45"/>
          <p:cNvSpPr/>
          <p:nvPr/>
        </p:nvSpPr>
        <p:spPr>
          <a:xfrm rot="5400000">
            <a:off x="5987175" y="3392150"/>
            <a:ext cx="522600" cy="1995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3B3B3"/>
              </a:gs>
            </a:gsLst>
            <a:path path="circle">
              <a:fillToRect l="50000" t="50000" r="50000" b="50000"/>
            </a:path>
            <a:tileRect/>
          </a:gra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6" name="Google Shape;396;p45"/>
          <p:cNvSpPr/>
          <p:nvPr/>
        </p:nvSpPr>
        <p:spPr>
          <a:xfrm rot="5400000">
            <a:off x="6291975" y="3392150"/>
            <a:ext cx="522600" cy="1995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3B3B3"/>
              </a:gs>
            </a:gsLst>
            <a:path path="circle">
              <a:fillToRect l="50000" t="50000" r="50000" b="50000"/>
            </a:path>
            <a:tileRect/>
          </a:gra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7" name="Google Shape;397;p45"/>
          <p:cNvSpPr/>
          <p:nvPr/>
        </p:nvSpPr>
        <p:spPr>
          <a:xfrm rot="5400000">
            <a:off x="6672975" y="3392150"/>
            <a:ext cx="522600" cy="1995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3B3B3"/>
              </a:gs>
            </a:gsLst>
            <a:path path="circle">
              <a:fillToRect l="50000" t="50000" r="50000" b="50000"/>
            </a:path>
            <a:tileRect/>
          </a:gra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8" name="Google Shape;398;p45"/>
          <p:cNvSpPr/>
          <p:nvPr/>
        </p:nvSpPr>
        <p:spPr>
          <a:xfrm rot="5400000">
            <a:off x="6977775" y="3392150"/>
            <a:ext cx="522600" cy="1995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3B3B3"/>
              </a:gs>
            </a:gsLst>
            <a:path path="circle">
              <a:fillToRect l="50000" t="50000" r="50000" b="50000"/>
            </a:path>
            <a:tileRect/>
          </a:gra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9" name="Google Shape;399;p45"/>
          <p:cNvSpPr/>
          <p:nvPr/>
        </p:nvSpPr>
        <p:spPr>
          <a:xfrm rot="5400000">
            <a:off x="265425" y="3438488"/>
            <a:ext cx="271800" cy="1995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3B3B3"/>
              </a:gs>
            </a:gsLst>
            <a:path path="circle">
              <a:fillToRect l="50000" t="50000" r="50000" b="50000"/>
            </a:path>
            <a:tileRect/>
          </a:gra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0" name="Google Shape;400;p45"/>
          <p:cNvSpPr txBox="1"/>
          <p:nvPr/>
        </p:nvSpPr>
        <p:spPr>
          <a:xfrm rot="-2579331">
            <a:off x="35770" y="3592641"/>
            <a:ext cx="670963" cy="3693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>
                <a:latin typeface="Calibri"/>
                <a:ea typeface="Calibri"/>
                <a:cs typeface="Calibri"/>
                <a:sym typeface="Calibri"/>
              </a:rPr>
              <a:t>SAD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1" name="Google Shape;401;p45"/>
          <p:cNvSpPr txBox="1"/>
          <p:nvPr/>
        </p:nvSpPr>
        <p:spPr>
          <a:xfrm rot="-2579302">
            <a:off x="286113" y="3644086"/>
            <a:ext cx="821882" cy="3693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>
                <a:latin typeface="Calibri"/>
                <a:ea typeface="Calibri"/>
                <a:cs typeface="Calibri"/>
                <a:sym typeface="Calibri"/>
              </a:rPr>
              <a:t>BMAD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2" name="Google Shape;402;p45"/>
          <p:cNvSpPr/>
          <p:nvPr/>
        </p:nvSpPr>
        <p:spPr>
          <a:xfrm rot="5400000">
            <a:off x="570225" y="3438488"/>
            <a:ext cx="271800" cy="1995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3B3B3"/>
              </a:gs>
            </a:gsLst>
            <a:path path="circle">
              <a:fillToRect l="50000" t="50000" r="50000" b="50000"/>
            </a:path>
            <a:tileRect/>
          </a:gra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3" name="Google Shape;403;p45"/>
          <p:cNvSpPr/>
          <p:nvPr/>
        </p:nvSpPr>
        <p:spPr>
          <a:xfrm rot="5400000">
            <a:off x="875025" y="3438488"/>
            <a:ext cx="271800" cy="1995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3B3B3"/>
              </a:gs>
            </a:gsLst>
            <a:path path="circle">
              <a:fillToRect l="50000" t="50000" r="50000" b="50000"/>
            </a:path>
            <a:tileRect/>
          </a:gra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4" name="Google Shape;404;p45"/>
          <p:cNvSpPr txBox="1"/>
          <p:nvPr/>
        </p:nvSpPr>
        <p:spPr>
          <a:xfrm rot="-2579302">
            <a:off x="590913" y="3644086"/>
            <a:ext cx="821882" cy="3693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>
                <a:latin typeface="Calibri"/>
                <a:ea typeface="Calibri"/>
                <a:cs typeface="Calibri"/>
                <a:sym typeface="Calibri"/>
              </a:rPr>
              <a:t>PyAT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5" name="Google Shape;405;p45"/>
          <p:cNvSpPr txBox="1"/>
          <p:nvPr/>
        </p:nvSpPr>
        <p:spPr>
          <a:xfrm>
            <a:off x="953561" y="109825"/>
            <a:ext cx="7262700" cy="5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Lattice, imperfections and radiation</a:t>
            </a:r>
            <a:endParaRPr sz="3000"/>
          </a:p>
        </p:txBody>
      </p:sp>
      <p:sp>
        <p:nvSpPr>
          <p:cNvPr id="406" name="Google Shape;406;p45"/>
          <p:cNvSpPr/>
          <p:nvPr/>
        </p:nvSpPr>
        <p:spPr>
          <a:xfrm>
            <a:off x="306200" y="3230604"/>
            <a:ext cx="1979700" cy="1719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7" name="Google Shape;407;p45"/>
          <p:cNvSpPr txBox="1"/>
          <p:nvPr/>
        </p:nvSpPr>
        <p:spPr>
          <a:xfrm rot="-2578928">
            <a:off x="4782696" y="3953667"/>
            <a:ext cx="1385657" cy="3385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P. Kicsiny, X. Buffat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8" name="Google Shape;408;p45"/>
          <p:cNvSpPr/>
          <p:nvPr/>
        </p:nvSpPr>
        <p:spPr>
          <a:xfrm rot="5400000">
            <a:off x="7188075" y="3221400"/>
            <a:ext cx="864000" cy="1995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3B3B3"/>
              </a:gs>
            </a:gsLst>
            <a:path path="circle">
              <a:fillToRect l="50000" t="50000" r="50000" b="50000"/>
            </a:path>
            <a:tileRect/>
          </a:gra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9" name="Google Shape;409;p45"/>
          <p:cNvSpPr txBox="1"/>
          <p:nvPr/>
        </p:nvSpPr>
        <p:spPr>
          <a:xfrm rot="-2578635">
            <a:off x="7329564" y="2258517"/>
            <a:ext cx="823373" cy="4924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ML for DA optimization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0" name="Google Shape;410;p45"/>
          <p:cNvSpPr txBox="1"/>
          <p:nvPr/>
        </p:nvSpPr>
        <p:spPr>
          <a:xfrm rot="-2578928">
            <a:off x="4325496" y="3953667"/>
            <a:ext cx="1385657" cy="3385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L. Sabato, L. Mether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1" name="Google Shape;411;p45"/>
          <p:cNvSpPr txBox="1"/>
          <p:nvPr/>
        </p:nvSpPr>
        <p:spPr>
          <a:xfrm rot="-2579509">
            <a:off x="6020518" y="3782577"/>
            <a:ext cx="780913" cy="6463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P. Kicsiny, 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X. Buffat, 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D. Schulte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12" name="Google Shape;412;p4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844775" y="4719199"/>
            <a:ext cx="1404503" cy="405025"/>
          </a:xfrm>
          <a:prstGeom prst="rect">
            <a:avLst/>
          </a:prstGeom>
          <a:noFill/>
          <a:ln>
            <a:noFill/>
          </a:ln>
        </p:spPr>
      </p:pic>
      <p:sp>
        <p:nvSpPr>
          <p:cNvPr id="413" name="Google Shape;413;p45"/>
          <p:cNvSpPr txBox="1"/>
          <p:nvPr/>
        </p:nvSpPr>
        <p:spPr>
          <a:xfrm rot="-2579331">
            <a:off x="946945" y="3705966"/>
            <a:ext cx="670963" cy="3693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>
                <a:latin typeface="Calibri"/>
                <a:ea typeface="Calibri"/>
                <a:cs typeface="Calibri"/>
                <a:sym typeface="Calibri"/>
              </a:rPr>
              <a:t>MADX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4" name="Google Shape;414;p45"/>
          <p:cNvSpPr/>
          <p:nvPr/>
        </p:nvSpPr>
        <p:spPr>
          <a:xfrm rot="5400000">
            <a:off x="1179825" y="3438488"/>
            <a:ext cx="271800" cy="1995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5" name="Google Shape;415;p45"/>
          <p:cNvSpPr/>
          <p:nvPr/>
        </p:nvSpPr>
        <p:spPr>
          <a:xfrm rot="5400000">
            <a:off x="7873875" y="3216800"/>
            <a:ext cx="864000" cy="1995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3B3B3"/>
              </a:gs>
            </a:gsLst>
            <a:path path="circle">
              <a:fillToRect l="50000" t="50000" r="50000" b="50000"/>
            </a:path>
            <a:tileRect/>
          </a:gra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6" name="Google Shape;416;p45"/>
          <p:cNvSpPr txBox="1"/>
          <p:nvPr/>
        </p:nvSpPr>
        <p:spPr>
          <a:xfrm rot="-2578361">
            <a:off x="7990846" y="2195713"/>
            <a:ext cx="1007409" cy="4926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Polarization and SPIN tracking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7" name="Google Shape;417;p45"/>
          <p:cNvSpPr txBox="1"/>
          <p:nvPr/>
        </p:nvSpPr>
        <p:spPr>
          <a:xfrm rot="-2578928">
            <a:off x="2219384" y="3933917"/>
            <a:ext cx="1385657" cy="3385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P. Kicsiny, X. Buffat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8" name="Google Shape;418;p45"/>
          <p:cNvSpPr txBox="1"/>
          <p:nvPr/>
        </p:nvSpPr>
        <p:spPr>
          <a:xfrm rot="-2578948">
            <a:off x="1346932" y="4046237"/>
            <a:ext cx="1494336" cy="4926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G. Simon, R. De Maria, </a:t>
            </a:r>
            <a:endParaRPr sz="1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F. Schmidt, A. Faus-Golfe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9" name="Google Shape;419;p45"/>
          <p:cNvSpPr txBox="1"/>
          <p:nvPr/>
        </p:nvSpPr>
        <p:spPr>
          <a:xfrm rot="-2578635">
            <a:off x="357789" y="2491824"/>
            <a:ext cx="823373" cy="6463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Xsequence,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Xconverter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(F. Carlier)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0" name="Google Shape;420;p45"/>
          <p:cNvSpPr/>
          <p:nvPr/>
        </p:nvSpPr>
        <p:spPr>
          <a:xfrm rot="5400000">
            <a:off x="8392275" y="3514688"/>
            <a:ext cx="271800" cy="1995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3B3B3"/>
              </a:gs>
            </a:gsLst>
            <a:path path="circle">
              <a:fillToRect l="50000" t="50000" r="50000" b="50000"/>
            </a:path>
            <a:tileRect/>
          </a:gra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1" name="Google Shape;421;p45"/>
          <p:cNvSpPr txBox="1"/>
          <p:nvPr/>
        </p:nvSpPr>
        <p:spPr>
          <a:xfrm rot="-2579331">
            <a:off x="8416195" y="2978166"/>
            <a:ext cx="670963" cy="3693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>
                <a:latin typeface="Calibri"/>
                <a:ea typeface="Calibri"/>
                <a:cs typeface="Calibri"/>
                <a:sym typeface="Calibri"/>
              </a:rPr>
              <a:t>SITROS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2" name="Google Shape;422;p45"/>
          <p:cNvSpPr/>
          <p:nvPr/>
        </p:nvSpPr>
        <p:spPr>
          <a:xfrm>
            <a:off x="455075" y="4152150"/>
            <a:ext cx="516000" cy="17190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FFFFF"/>
              </a:gs>
              <a:gs pos="100000">
                <a:srgbClr val="B3B3B3"/>
              </a:gs>
            </a:gsLst>
            <a:path path="circle">
              <a:fillToRect l="50000" t="50000" r="50000" b="50000"/>
            </a:path>
            <a:tileRect/>
          </a:gra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3" name="Google Shape;423;p45"/>
          <p:cNvSpPr txBox="1"/>
          <p:nvPr/>
        </p:nvSpPr>
        <p:spPr>
          <a:xfrm rot="-2578799">
            <a:off x="6941226" y="3649407"/>
            <a:ext cx="1059197" cy="9541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D. Di Croce,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 G. Iadarola,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 F. Vanderveken,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T. Pieloni,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SDSC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4" name="Google Shape;424;p45"/>
          <p:cNvSpPr txBox="1"/>
          <p:nvPr/>
        </p:nvSpPr>
        <p:spPr>
          <a:xfrm rot="-2578926">
            <a:off x="8074569" y="3710769"/>
            <a:ext cx="741012" cy="8004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Y. Wu, 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F. Carlier,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T. Pieloni 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EPOL team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5" name="Google Shape;425;p45"/>
          <p:cNvSpPr txBox="1"/>
          <p:nvPr/>
        </p:nvSpPr>
        <p:spPr>
          <a:xfrm rot="-2579168">
            <a:off x="287452" y="4242964"/>
            <a:ext cx="989995" cy="677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>
                <a:latin typeface="Calibri"/>
                <a:ea typeface="Calibri"/>
                <a:cs typeface="Calibri"/>
                <a:sym typeface="Calibri"/>
              </a:rPr>
              <a:t>Tapering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F. Carlier, M. Rakic, S. White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Google Shape;430;p46"/>
          <p:cNvSpPr txBox="1">
            <a:spLocks noGrp="1"/>
          </p:cNvSpPr>
          <p:nvPr>
            <p:ph type="body" idx="1"/>
          </p:nvPr>
        </p:nvSpPr>
        <p:spPr>
          <a:xfrm>
            <a:off x="119150" y="639875"/>
            <a:ext cx="8741100" cy="354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177800" lvl="0" indent="-212248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2B62AC"/>
              </a:buClr>
              <a:buSzPts val="2543"/>
              <a:buChar char="•"/>
            </a:pPr>
            <a:r>
              <a:rPr lang="fr" sz="1617" b="1">
                <a:solidFill>
                  <a:srgbClr val="2B62AC"/>
                </a:solidFill>
              </a:rPr>
              <a:t>Invest on MAD-X code to create a solid platform for FCC-ee</a:t>
            </a:r>
            <a:endParaRPr sz="1617" b="1">
              <a:solidFill>
                <a:srgbClr val="2B62AC"/>
              </a:solidFill>
            </a:endParaRPr>
          </a:p>
          <a:p>
            <a:pPr marL="520700" lvl="1" indent="-220027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265"/>
              <a:buChar char="•"/>
            </a:pPr>
            <a:r>
              <a:rPr lang="fr" sz="1617"/>
              <a:t>MAD-X already used for FCC-ee studies, has synergies with many other projects. </a:t>
            </a:r>
            <a:endParaRPr sz="1617"/>
          </a:p>
          <a:p>
            <a:pPr marL="177800" lvl="0" indent="-212248" algn="l" rtl="0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543"/>
              <a:buChar char="•"/>
            </a:pPr>
            <a:r>
              <a:rPr lang="fr" sz="1617" b="1">
                <a:solidFill>
                  <a:schemeClr val="accent1"/>
                </a:solidFill>
              </a:rPr>
              <a:t>Radiation effects in MAD-X</a:t>
            </a:r>
            <a:r>
              <a:rPr lang="fr" sz="1617"/>
              <a:t> used in many FCC-ee studies:</a:t>
            </a:r>
            <a:endParaRPr sz="1617"/>
          </a:p>
          <a:p>
            <a:pPr marL="520700" lvl="1" indent="-220027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265"/>
              <a:buChar char="•"/>
            </a:pPr>
            <a:r>
              <a:rPr lang="fr" sz="1617"/>
              <a:t>Few calculations have shown inconsistent results related to thin multipole elements and solenoid</a:t>
            </a:r>
            <a:endParaRPr sz="1617"/>
          </a:p>
          <a:p>
            <a:pPr marL="520700" lvl="1" indent="-220027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265"/>
              <a:buChar char="•"/>
            </a:pPr>
            <a:r>
              <a:rPr lang="fr" sz="1617"/>
              <a:t>Some usability issues have been identified related to tapering in the last version</a:t>
            </a:r>
            <a:endParaRPr sz="1617"/>
          </a:p>
          <a:p>
            <a:pPr marL="177800" lvl="0" indent="-212248" algn="l" rtl="0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543"/>
              <a:buChar char="•"/>
            </a:pPr>
            <a:r>
              <a:rPr lang="fr" sz="1617" b="1">
                <a:solidFill>
                  <a:schemeClr val="accent1"/>
                </a:solidFill>
              </a:rPr>
              <a:t>Stabilize radiation calculations in MAD-X</a:t>
            </a:r>
            <a:endParaRPr sz="1617" b="1">
              <a:solidFill>
                <a:schemeClr val="accent1"/>
              </a:solidFill>
            </a:endParaRPr>
          </a:p>
          <a:p>
            <a:pPr marL="520700" lvl="1" indent="-220027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265"/>
              <a:buChar char="•"/>
            </a:pPr>
            <a:r>
              <a:rPr lang="fr" sz="1617"/>
              <a:t>Review and document radiation related physics applied to MAD-X</a:t>
            </a:r>
            <a:endParaRPr sz="1617"/>
          </a:p>
          <a:p>
            <a:pPr marL="520700" lvl="1" indent="-220027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265"/>
              <a:buChar char="•"/>
            </a:pPr>
            <a:r>
              <a:rPr lang="fr" sz="1617"/>
              <a:t>Compare calculations on FCC-ee or other test lattices using different methods such as direct tracking, map formalism, radiation integral formalism</a:t>
            </a:r>
            <a:endParaRPr sz="1617"/>
          </a:p>
          <a:p>
            <a:pPr marL="520700" lvl="1" indent="-220027" algn="l" rtl="0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265"/>
              <a:buChar char="•"/>
            </a:pPr>
            <a:r>
              <a:rPr lang="fr" sz="1617"/>
              <a:t>Coordinate with optics studies for defining priorities such as interaction region modelling and vertical emittance studies</a:t>
            </a:r>
            <a:endParaRPr sz="1617"/>
          </a:p>
          <a:p>
            <a:pPr marL="0" lvl="0" indent="0" algn="l" rtl="0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942"/>
              <a:buNone/>
            </a:pPr>
            <a:endParaRPr sz="1617"/>
          </a:p>
        </p:txBody>
      </p:sp>
      <p:sp>
        <p:nvSpPr>
          <p:cNvPr id="431" name="Google Shape;431;p46"/>
          <p:cNvSpPr txBox="1"/>
          <p:nvPr/>
        </p:nvSpPr>
        <p:spPr>
          <a:xfrm>
            <a:off x="-656750" y="0"/>
            <a:ext cx="60804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2600" b="1">
                <a:solidFill>
                  <a:srgbClr val="2A63AD"/>
                </a:solidFill>
                <a:latin typeface="Calibri"/>
                <a:ea typeface="Calibri"/>
                <a:cs typeface="Calibri"/>
                <a:sym typeface="Calibri"/>
              </a:rPr>
              <a:t>Lattice, imperfections and radiation</a:t>
            </a:r>
            <a:endParaRPr sz="1600"/>
          </a:p>
        </p:txBody>
      </p:sp>
      <p:sp>
        <p:nvSpPr>
          <p:cNvPr id="432" name="Google Shape;432;p46"/>
          <p:cNvSpPr txBox="1"/>
          <p:nvPr/>
        </p:nvSpPr>
        <p:spPr>
          <a:xfrm>
            <a:off x="5862550" y="4631200"/>
            <a:ext cx="30000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R. De Maria talk on MADX in this session</a:t>
            </a:r>
            <a:endParaRPr sz="12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p47"/>
          <p:cNvSpPr txBox="1">
            <a:spLocks noGrp="1"/>
          </p:cNvSpPr>
          <p:nvPr>
            <p:ph type="body" idx="1"/>
          </p:nvPr>
        </p:nvSpPr>
        <p:spPr>
          <a:xfrm>
            <a:off x="84675" y="681025"/>
            <a:ext cx="4173900" cy="347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600"/>
              <a:t>Investigating different tracking methods in MADX</a:t>
            </a:r>
            <a:endParaRPr sz="1600"/>
          </a:p>
          <a:p>
            <a:pPr marL="177800" lvl="0" indent="-1905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</a:pPr>
            <a:r>
              <a:rPr lang="fr" sz="1600"/>
              <a:t>Identified and corrected bug in TRACK for thin multipole resulting in incorrect damping times</a:t>
            </a:r>
            <a:endParaRPr sz="1300"/>
          </a:p>
          <a:p>
            <a:pPr marL="177800" lvl="0" indent="-1905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</a:pPr>
            <a:r>
              <a:rPr lang="fr" sz="1600"/>
              <a:t>Collected other issues that are under investigations:</a:t>
            </a:r>
            <a:endParaRPr sz="1300"/>
          </a:p>
          <a:p>
            <a:pPr marL="685800" lvl="1" indent="-355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AutoNum type="arabicParenR"/>
            </a:pPr>
            <a:r>
              <a:rPr lang="fr" sz="1600" u="sng">
                <a:solidFill>
                  <a:schemeClr val="hlink"/>
                </a:solidFill>
                <a:hlinkClick r:id="rId3"/>
              </a:rPr>
              <a:t>tapering introduces optics beating</a:t>
            </a:r>
            <a:endParaRPr sz="1600"/>
          </a:p>
          <a:p>
            <a:pPr marL="685800" lvl="1" indent="-355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AutoNum type="arabicParenR"/>
            </a:pPr>
            <a:r>
              <a:rPr lang="fr" sz="1600" u="sng">
                <a:solidFill>
                  <a:schemeClr val="hlink"/>
                </a:solidFill>
                <a:hlinkClick r:id="rId4"/>
              </a:rPr>
              <a:t>equilibrium emittance not correct for tilted solenoid</a:t>
            </a:r>
            <a:r>
              <a:rPr lang="fr" sz="1600"/>
              <a:t> </a:t>
            </a:r>
            <a:endParaRPr sz="1300"/>
          </a:p>
          <a:p>
            <a:pPr marL="685800" lvl="1" indent="-355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AutoNum type="arabicParenR"/>
            </a:pPr>
            <a:r>
              <a:rPr lang="fr" sz="1600" u="sng">
                <a:solidFill>
                  <a:schemeClr val="hlink"/>
                </a:solidFill>
                <a:hlinkClick r:id="rId5"/>
              </a:rPr>
              <a:t>twiss energy loss does not take the gamma of the closed orbit correctly into account</a:t>
            </a:r>
            <a:endParaRPr sz="1600"/>
          </a:p>
          <a:p>
            <a:pPr marL="685800" lvl="1" indent="-355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AutoNum type="arabicParenR"/>
            </a:pPr>
            <a:r>
              <a:rPr lang="fr" sz="1600" u="sng">
                <a:solidFill>
                  <a:schemeClr val="hlink"/>
                </a:solidFill>
                <a:hlinkClick r:id="rId6"/>
              </a:rPr>
              <a:t>issue with radiation of multipoles in track and emit</a:t>
            </a:r>
            <a:endParaRPr sz="1600"/>
          </a:p>
          <a:p>
            <a:pPr marL="685800" lvl="1" indent="-355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AutoNum type="arabicParenR"/>
            </a:pPr>
            <a:r>
              <a:rPr lang="fr" sz="1600" u="sng">
                <a:solidFill>
                  <a:schemeClr val="hlink"/>
                </a:solidFill>
                <a:hlinkClick r:id="rId7"/>
              </a:rPr>
              <a:t>adding ktap on additional elements</a:t>
            </a:r>
            <a:endParaRPr sz="1600"/>
          </a:p>
          <a:p>
            <a:pPr marL="685800" lvl="1" indent="-3556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600"/>
              <a:buAutoNum type="arabicParenR"/>
            </a:pPr>
            <a:r>
              <a:rPr lang="fr" sz="1600" u="sng">
                <a:solidFill>
                  <a:schemeClr val="hlink"/>
                </a:solidFill>
                <a:hlinkClick r:id="rId8"/>
              </a:rPr>
              <a:t>synchrotron radiation integrals zero with zero length elements</a:t>
            </a:r>
            <a:endParaRPr sz="1600"/>
          </a:p>
        </p:txBody>
      </p:sp>
      <p:pic>
        <p:nvPicPr>
          <p:cNvPr id="438" name="Google Shape;438;p47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4092375" y="1564387"/>
            <a:ext cx="3364226" cy="2283446"/>
          </a:xfrm>
          <a:prstGeom prst="rect">
            <a:avLst/>
          </a:prstGeom>
          <a:noFill/>
          <a:ln>
            <a:noFill/>
          </a:ln>
        </p:spPr>
      </p:pic>
      <p:sp>
        <p:nvSpPr>
          <p:cNvPr id="439" name="Google Shape;439;p47"/>
          <p:cNvSpPr txBox="1"/>
          <p:nvPr/>
        </p:nvSpPr>
        <p:spPr>
          <a:xfrm>
            <a:off x="4466882" y="3878722"/>
            <a:ext cx="2279400" cy="207600"/>
          </a:xfrm>
          <a:prstGeom prst="rect">
            <a:avLst/>
          </a:prstGeom>
          <a:blipFill rotWithShape="1">
            <a:blip r:embed="rId10">
              <a:alphaModFix/>
            </a:blip>
            <a:stretch>
              <a:fillRect t="-4347" b="-36956"/>
            </a:stretch>
          </a:blipFill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400" b="0" i="0" u="none" strike="noStrike" cap="none">
                <a:latin typeface="Calibri"/>
                <a:ea typeface="Calibri"/>
                <a:cs typeface="Calibri"/>
                <a:sym typeface="Calibri"/>
              </a:rPr>
              <a:t> </a:t>
            </a:r>
            <a:endParaRPr sz="1100"/>
          </a:p>
        </p:txBody>
      </p:sp>
      <p:sp>
        <p:nvSpPr>
          <p:cNvPr id="440" name="Google Shape;440;p47"/>
          <p:cNvSpPr txBox="1"/>
          <p:nvPr/>
        </p:nvSpPr>
        <p:spPr>
          <a:xfrm>
            <a:off x="4597199" y="1369225"/>
            <a:ext cx="2654700" cy="28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Deterministic damping</a:t>
            </a:r>
            <a:endParaRPr sz="1100"/>
          </a:p>
        </p:txBody>
      </p:sp>
      <p:sp>
        <p:nvSpPr>
          <p:cNvPr id="441" name="Google Shape;441;p47"/>
          <p:cNvSpPr txBox="1"/>
          <p:nvPr/>
        </p:nvSpPr>
        <p:spPr>
          <a:xfrm>
            <a:off x="4771525" y="4477400"/>
            <a:ext cx="42708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 b="1">
                <a:latin typeface="Calibri"/>
                <a:ea typeface="Calibri"/>
                <a:cs typeface="Calibri"/>
                <a:sym typeface="Calibri"/>
              </a:rPr>
              <a:t>G. Simon poster session Thursday 17:30: “</a:t>
            </a:r>
            <a:r>
              <a:rPr lang="fr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Synchrotron radiation improvements in MAD-X for FCCee studies</a:t>
            </a:r>
            <a:r>
              <a:rPr lang="fr" sz="1200" b="1">
                <a:latin typeface="Calibri"/>
                <a:ea typeface="Calibri"/>
                <a:cs typeface="Calibri"/>
                <a:sym typeface="Calibri"/>
              </a:rPr>
              <a:t>”</a:t>
            </a:r>
            <a:endParaRPr sz="1200" b="1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2" name="Google Shape;442;p47"/>
          <p:cNvSpPr txBox="1"/>
          <p:nvPr/>
        </p:nvSpPr>
        <p:spPr>
          <a:xfrm>
            <a:off x="-656750" y="0"/>
            <a:ext cx="60804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2600" b="1">
                <a:solidFill>
                  <a:srgbClr val="2A63AD"/>
                </a:solidFill>
                <a:latin typeface="Calibri"/>
                <a:ea typeface="Calibri"/>
                <a:cs typeface="Calibri"/>
                <a:sym typeface="Calibri"/>
              </a:rPr>
              <a:t>Lattice, imperfections and radiation</a:t>
            </a:r>
            <a:endParaRPr sz="1600"/>
          </a:p>
        </p:txBody>
      </p:sp>
      <p:pic>
        <p:nvPicPr>
          <p:cNvPr id="443" name="Google Shape;443;p47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7119575" y="1028675"/>
            <a:ext cx="2024576" cy="3262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8" name="Google Shape;448;p4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80163" y="397536"/>
            <a:ext cx="6583682" cy="2833059"/>
          </a:xfrm>
          <a:prstGeom prst="rect">
            <a:avLst/>
          </a:prstGeom>
          <a:noFill/>
          <a:ln>
            <a:noFill/>
          </a:ln>
        </p:spPr>
      </p:pic>
      <p:sp>
        <p:nvSpPr>
          <p:cNvPr id="449" name="Google Shape;449;p48"/>
          <p:cNvSpPr/>
          <p:nvPr/>
        </p:nvSpPr>
        <p:spPr>
          <a:xfrm rot="5400000">
            <a:off x="2124275" y="3392150"/>
            <a:ext cx="522600" cy="1995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3B3B3"/>
              </a:gs>
            </a:gsLst>
            <a:path path="circle">
              <a:fillToRect l="50000" t="50000" r="50000" b="50000"/>
            </a:path>
            <a:tileRect/>
          </a:gra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0" name="Google Shape;450;p48"/>
          <p:cNvSpPr/>
          <p:nvPr/>
        </p:nvSpPr>
        <p:spPr>
          <a:xfrm rot="5400000">
            <a:off x="2710575" y="3392150"/>
            <a:ext cx="522600" cy="1995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3B3B3"/>
              </a:gs>
            </a:gsLst>
            <a:path path="circle">
              <a:fillToRect l="50000" t="50000" r="50000" b="50000"/>
            </a:path>
            <a:tileRect/>
          </a:gra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1" name="Google Shape;451;p48"/>
          <p:cNvSpPr/>
          <p:nvPr/>
        </p:nvSpPr>
        <p:spPr>
          <a:xfrm rot="5400000">
            <a:off x="3003725" y="3392150"/>
            <a:ext cx="522600" cy="1995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3B3B3"/>
              </a:gs>
            </a:gsLst>
            <a:path path="circle">
              <a:fillToRect l="50000" t="50000" r="50000" b="50000"/>
            </a:path>
            <a:tileRect/>
          </a:gra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2" name="Google Shape;452;p48"/>
          <p:cNvSpPr/>
          <p:nvPr/>
        </p:nvSpPr>
        <p:spPr>
          <a:xfrm rot="5400000">
            <a:off x="5072775" y="3392150"/>
            <a:ext cx="522600" cy="1995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3B3B3"/>
              </a:gs>
            </a:gsLst>
            <a:path path="circle">
              <a:fillToRect l="50000" t="50000" r="50000" b="50000"/>
            </a:path>
            <a:tileRect/>
          </a:gra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3" name="Google Shape;453;p48"/>
          <p:cNvSpPr/>
          <p:nvPr/>
        </p:nvSpPr>
        <p:spPr>
          <a:xfrm rot="5400000">
            <a:off x="5339475" y="3392150"/>
            <a:ext cx="522600" cy="1995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3B3B3"/>
              </a:gs>
            </a:gsLst>
            <a:path path="circle">
              <a:fillToRect l="50000" t="50000" r="50000" b="50000"/>
            </a:path>
            <a:tileRect/>
          </a:gra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4" name="Google Shape;454;p48"/>
          <p:cNvSpPr/>
          <p:nvPr/>
        </p:nvSpPr>
        <p:spPr>
          <a:xfrm rot="5400000">
            <a:off x="5606175" y="3392150"/>
            <a:ext cx="522600" cy="1995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3B3B3"/>
              </a:gs>
            </a:gsLst>
            <a:path path="circle">
              <a:fillToRect l="50000" t="50000" r="50000" b="50000"/>
            </a:path>
            <a:tileRect/>
          </a:gra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5" name="Google Shape;455;p48"/>
          <p:cNvSpPr/>
          <p:nvPr/>
        </p:nvSpPr>
        <p:spPr>
          <a:xfrm rot="5400000">
            <a:off x="5987175" y="3392150"/>
            <a:ext cx="522600" cy="1995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3B3B3"/>
              </a:gs>
            </a:gsLst>
            <a:path path="circle">
              <a:fillToRect l="50000" t="50000" r="50000" b="50000"/>
            </a:path>
            <a:tileRect/>
          </a:gra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6" name="Google Shape;456;p48"/>
          <p:cNvSpPr/>
          <p:nvPr/>
        </p:nvSpPr>
        <p:spPr>
          <a:xfrm rot="5400000">
            <a:off x="6291975" y="3392150"/>
            <a:ext cx="522600" cy="1995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3B3B3"/>
              </a:gs>
            </a:gsLst>
            <a:path path="circle">
              <a:fillToRect l="50000" t="50000" r="50000" b="50000"/>
            </a:path>
            <a:tileRect/>
          </a:gra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7" name="Google Shape;457;p48"/>
          <p:cNvSpPr/>
          <p:nvPr/>
        </p:nvSpPr>
        <p:spPr>
          <a:xfrm rot="5400000">
            <a:off x="6672975" y="3392150"/>
            <a:ext cx="522600" cy="1995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3B3B3"/>
              </a:gs>
            </a:gsLst>
            <a:path path="circle">
              <a:fillToRect l="50000" t="50000" r="50000" b="50000"/>
            </a:path>
            <a:tileRect/>
          </a:gra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8" name="Google Shape;458;p48"/>
          <p:cNvSpPr/>
          <p:nvPr/>
        </p:nvSpPr>
        <p:spPr>
          <a:xfrm rot="5400000">
            <a:off x="6977775" y="3392150"/>
            <a:ext cx="522600" cy="1995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3B3B3"/>
              </a:gs>
            </a:gsLst>
            <a:path path="circle">
              <a:fillToRect l="50000" t="50000" r="50000" b="50000"/>
            </a:path>
            <a:tileRect/>
          </a:gra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9" name="Google Shape;459;p48"/>
          <p:cNvSpPr/>
          <p:nvPr/>
        </p:nvSpPr>
        <p:spPr>
          <a:xfrm rot="5400000">
            <a:off x="265425" y="3438488"/>
            <a:ext cx="271800" cy="1995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3B3B3"/>
              </a:gs>
            </a:gsLst>
            <a:path path="circle">
              <a:fillToRect l="50000" t="50000" r="50000" b="50000"/>
            </a:path>
            <a:tileRect/>
          </a:gra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0" name="Google Shape;460;p48"/>
          <p:cNvSpPr txBox="1"/>
          <p:nvPr/>
        </p:nvSpPr>
        <p:spPr>
          <a:xfrm rot="-2579331">
            <a:off x="35770" y="3592641"/>
            <a:ext cx="670963" cy="3693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>
                <a:latin typeface="Calibri"/>
                <a:ea typeface="Calibri"/>
                <a:cs typeface="Calibri"/>
                <a:sym typeface="Calibri"/>
              </a:rPr>
              <a:t>SAD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1" name="Google Shape;461;p48"/>
          <p:cNvSpPr txBox="1"/>
          <p:nvPr/>
        </p:nvSpPr>
        <p:spPr>
          <a:xfrm rot="-2579302">
            <a:off x="286113" y="3644086"/>
            <a:ext cx="821882" cy="3693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>
                <a:latin typeface="Calibri"/>
                <a:ea typeface="Calibri"/>
                <a:cs typeface="Calibri"/>
                <a:sym typeface="Calibri"/>
              </a:rPr>
              <a:t>BMAD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2" name="Google Shape;462;p48"/>
          <p:cNvSpPr/>
          <p:nvPr/>
        </p:nvSpPr>
        <p:spPr>
          <a:xfrm rot="5400000">
            <a:off x="570225" y="3438488"/>
            <a:ext cx="271800" cy="1995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3" name="Google Shape;463;p48"/>
          <p:cNvSpPr/>
          <p:nvPr/>
        </p:nvSpPr>
        <p:spPr>
          <a:xfrm rot="5400000">
            <a:off x="875025" y="3438488"/>
            <a:ext cx="271800" cy="1995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3B3B3"/>
              </a:gs>
            </a:gsLst>
            <a:path path="circle">
              <a:fillToRect l="50000" t="50000" r="50000" b="50000"/>
            </a:path>
            <a:tileRect/>
          </a:gra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4" name="Google Shape;464;p48"/>
          <p:cNvSpPr txBox="1"/>
          <p:nvPr/>
        </p:nvSpPr>
        <p:spPr>
          <a:xfrm rot="-2579302">
            <a:off x="590913" y="3644086"/>
            <a:ext cx="821882" cy="3693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>
                <a:latin typeface="Calibri"/>
                <a:ea typeface="Calibri"/>
                <a:cs typeface="Calibri"/>
                <a:sym typeface="Calibri"/>
              </a:rPr>
              <a:t>PyAT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5" name="Google Shape;465;p48"/>
          <p:cNvSpPr txBox="1"/>
          <p:nvPr/>
        </p:nvSpPr>
        <p:spPr>
          <a:xfrm>
            <a:off x="953561" y="33625"/>
            <a:ext cx="7262700" cy="5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Polarization and spin tracking</a:t>
            </a:r>
            <a:endParaRPr sz="3000"/>
          </a:p>
        </p:txBody>
      </p:sp>
      <p:sp>
        <p:nvSpPr>
          <p:cNvPr id="466" name="Google Shape;466;p48"/>
          <p:cNvSpPr/>
          <p:nvPr/>
        </p:nvSpPr>
        <p:spPr>
          <a:xfrm>
            <a:off x="306200" y="3230604"/>
            <a:ext cx="1979700" cy="1719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7" name="Google Shape;467;p48"/>
          <p:cNvSpPr txBox="1"/>
          <p:nvPr/>
        </p:nvSpPr>
        <p:spPr>
          <a:xfrm rot="-2578928">
            <a:off x="4782696" y="3953667"/>
            <a:ext cx="1385657" cy="3385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P. Kicsiny, X. Buffat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8" name="Google Shape;468;p48"/>
          <p:cNvSpPr/>
          <p:nvPr/>
        </p:nvSpPr>
        <p:spPr>
          <a:xfrm rot="5400000">
            <a:off x="7188075" y="3221400"/>
            <a:ext cx="864000" cy="1995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3B3B3"/>
              </a:gs>
            </a:gsLst>
            <a:path path="circle">
              <a:fillToRect l="50000" t="50000" r="50000" b="50000"/>
            </a:path>
            <a:tileRect/>
          </a:gra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9" name="Google Shape;469;p48"/>
          <p:cNvSpPr txBox="1"/>
          <p:nvPr/>
        </p:nvSpPr>
        <p:spPr>
          <a:xfrm rot="-2578635">
            <a:off x="7329564" y="2258517"/>
            <a:ext cx="823373" cy="4924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ML for DA optimization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0" name="Google Shape;470;p48"/>
          <p:cNvSpPr txBox="1"/>
          <p:nvPr/>
        </p:nvSpPr>
        <p:spPr>
          <a:xfrm rot="-2578928">
            <a:off x="4325496" y="3953667"/>
            <a:ext cx="1385657" cy="3385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L. Sabato, L. Mether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1" name="Google Shape;471;p48"/>
          <p:cNvSpPr txBox="1"/>
          <p:nvPr/>
        </p:nvSpPr>
        <p:spPr>
          <a:xfrm rot="-2579509">
            <a:off x="6020518" y="3782577"/>
            <a:ext cx="780913" cy="6463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P. Kicsiny, 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X. Buffat, 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D. Schulte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72" name="Google Shape;472;p4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844775" y="4719199"/>
            <a:ext cx="1404503" cy="405025"/>
          </a:xfrm>
          <a:prstGeom prst="rect">
            <a:avLst/>
          </a:prstGeom>
          <a:noFill/>
          <a:ln>
            <a:noFill/>
          </a:ln>
        </p:spPr>
      </p:pic>
      <p:sp>
        <p:nvSpPr>
          <p:cNvPr id="473" name="Google Shape;473;p48"/>
          <p:cNvSpPr txBox="1"/>
          <p:nvPr/>
        </p:nvSpPr>
        <p:spPr>
          <a:xfrm rot="-2579331">
            <a:off x="946945" y="3705966"/>
            <a:ext cx="670963" cy="3693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>
                <a:latin typeface="Calibri"/>
                <a:ea typeface="Calibri"/>
                <a:cs typeface="Calibri"/>
                <a:sym typeface="Calibri"/>
              </a:rPr>
              <a:t>MADX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4" name="Google Shape;474;p48"/>
          <p:cNvSpPr/>
          <p:nvPr/>
        </p:nvSpPr>
        <p:spPr>
          <a:xfrm rot="5400000">
            <a:off x="1179825" y="3438488"/>
            <a:ext cx="271800" cy="1995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5" name="Google Shape;475;p48"/>
          <p:cNvSpPr/>
          <p:nvPr/>
        </p:nvSpPr>
        <p:spPr>
          <a:xfrm rot="5400000">
            <a:off x="7873875" y="3216800"/>
            <a:ext cx="864000" cy="1995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6" name="Google Shape;476;p48"/>
          <p:cNvSpPr txBox="1"/>
          <p:nvPr/>
        </p:nvSpPr>
        <p:spPr>
          <a:xfrm rot="-2578361">
            <a:off x="7990846" y="2195713"/>
            <a:ext cx="1007409" cy="4926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Polarization and SPIN tracking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7" name="Google Shape;477;p48"/>
          <p:cNvSpPr txBox="1"/>
          <p:nvPr/>
        </p:nvSpPr>
        <p:spPr>
          <a:xfrm rot="-2578928">
            <a:off x="2219384" y="3933917"/>
            <a:ext cx="1385657" cy="3385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P. Kicsiny, X. Buffat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8" name="Google Shape;478;p48"/>
          <p:cNvSpPr/>
          <p:nvPr/>
        </p:nvSpPr>
        <p:spPr>
          <a:xfrm rot="5400000">
            <a:off x="8392275" y="3514688"/>
            <a:ext cx="271800" cy="1995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9" name="Google Shape;479;p48"/>
          <p:cNvSpPr txBox="1"/>
          <p:nvPr/>
        </p:nvSpPr>
        <p:spPr>
          <a:xfrm rot="-2579331">
            <a:off x="8416195" y="2978166"/>
            <a:ext cx="670963" cy="3693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>
                <a:latin typeface="Calibri"/>
                <a:ea typeface="Calibri"/>
                <a:cs typeface="Calibri"/>
                <a:sym typeface="Calibri"/>
              </a:rPr>
              <a:t>SITROS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0" name="Google Shape;480;p48"/>
          <p:cNvSpPr txBox="1"/>
          <p:nvPr/>
        </p:nvSpPr>
        <p:spPr>
          <a:xfrm rot="-2578948">
            <a:off x="1346932" y="4046237"/>
            <a:ext cx="1494336" cy="4926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G. Simon, R. De Maria, </a:t>
            </a:r>
            <a:endParaRPr sz="1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F. Schmidt, A. Faus-Golfe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1" name="Google Shape;481;p48"/>
          <p:cNvSpPr txBox="1"/>
          <p:nvPr/>
        </p:nvSpPr>
        <p:spPr>
          <a:xfrm rot="-2578635">
            <a:off x="357789" y="2491824"/>
            <a:ext cx="823373" cy="6463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Xsequence,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Xconverter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(F. Carlier)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2" name="Google Shape;482;p48"/>
          <p:cNvSpPr/>
          <p:nvPr/>
        </p:nvSpPr>
        <p:spPr>
          <a:xfrm>
            <a:off x="455075" y="4152150"/>
            <a:ext cx="516000" cy="17190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FFFFF"/>
              </a:gs>
              <a:gs pos="100000">
                <a:srgbClr val="B3B3B3"/>
              </a:gs>
            </a:gsLst>
            <a:path path="circle">
              <a:fillToRect l="50000" t="50000" r="50000" b="50000"/>
            </a:path>
            <a:tileRect/>
          </a:gra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3" name="Google Shape;483;p48"/>
          <p:cNvSpPr txBox="1"/>
          <p:nvPr/>
        </p:nvSpPr>
        <p:spPr>
          <a:xfrm rot="-2578799">
            <a:off x="6941226" y="3649407"/>
            <a:ext cx="1059197" cy="9541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D. Di Croce,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 G. Iadarola,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 F. Vanderveken,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T. Pieloni,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SDSC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4" name="Google Shape;484;p48"/>
          <p:cNvSpPr txBox="1"/>
          <p:nvPr/>
        </p:nvSpPr>
        <p:spPr>
          <a:xfrm rot="-2578926">
            <a:off x="8074569" y="3710769"/>
            <a:ext cx="741012" cy="8004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Y. Wu, 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F. Carlier,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T. Pieloni 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EPOL team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5" name="Google Shape;485;p48"/>
          <p:cNvSpPr txBox="1"/>
          <p:nvPr/>
        </p:nvSpPr>
        <p:spPr>
          <a:xfrm rot="-2579168">
            <a:off x="287452" y="4242964"/>
            <a:ext cx="989995" cy="677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>
                <a:latin typeface="Calibri"/>
                <a:ea typeface="Calibri"/>
                <a:cs typeface="Calibri"/>
                <a:sym typeface="Calibri"/>
              </a:rPr>
              <a:t>Tapering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F. Carlier, M. Rakic, S. White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Google Shape;490;p49"/>
          <p:cNvSpPr txBox="1">
            <a:spLocks noGrp="1"/>
          </p:cNvSpPr>
          <p:nvPr>
            <p:ph type="body" idx="1"/>
          </p:nvPr>
        </p:nvSpPr>
        <p:spPr>
          <a:xfrm>
            <a:off x="195150" y="833100"/>
            <a:ext cx="8753700" cy="32634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457200" lvl="0" indent="-3429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800"/>
              <a:buAutoNum type="arabicPeriod"/>
            </a:pPr>
            <a:r>
              <a:rPr lang="fr" sz="1800"/>
              <a:t>First simulations of </a:t>
            </a:r>
            <a:r>
              <a:rPr lang="fr" sz="1800" b="1">
                <a:solidFill>
                  <a:schemeClr val="accent1"/>
                </a:solidFill>
              </a:rPr>
              <a:t>spin dynamics in Bmad for FCC-ee</a:t>
            </a:r>
            <a:endParaRPr sz="1800" b="1">
              <a:solidFill>
                <a:schemeClr val="accent1"/>
              </a:solidFill>
            </a:endParaRPr>
          </a:p>
          <a:p>
            <a:pPr marL="91440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fr"/>
              <a:t>Allows full lattice description, errors, misalignments and corrections.</a:t>
            </a:r>
            <a:endParaRPr sz="1800"/>
          </a:p>
          <a:p>
            <a:pPr marL="91440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fr"/>
              <a:t>Comparison of Bmad vs. SITROS in linear and nonlinear spin simulations</a:t>
            </a:r>
            <a:endParaRPr/>
          </a:p>
          <a:p>
            <a:pPr marL="91440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fr"/>
              <a:t>Study the effects of machine errors on achievable polarization and the possible need of spin orbit matching.</a:t>
            </a:r>
            <a:endParaRPr/>
          </a:p>
          <a:p>
            <a:pPr marL="914400" lvl="0" indent="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None/>
            </a:pPr>
            <a:endParaRPr sz="900"/>
          </a:p>
          <a:p>
            <a:pPr marL="457200" lvl="0" indent="-34290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AutoNum type="arabicPeriod"/>
            </a:pPr>
            <a:r>
              <a:rPr lang="fr" sz="1800" b="1">
                <a:solidFill>
                  <a:schemeClr val="accent1"/>
                </a:solidFill>
                <a:highlight>
                  <a:srgbClr val="FFFFFF"/>
                </a:highlight>
              </a:rPr>
              <a:t>Spin part of Madx-PTC</a:t>
            </a:r>
            <a:r>
              <a:rPr lang="fr" sz="1800">
                <a:highlight>
                  <a:srgbClr val="FFFFFF"/>
                </a:highlight>
              </a:rPr>
              <a:t> has been compared to </a:t>
            </a:r>
            <a:r>
              <a:rPr lang="fr" sz="1800" b="1">
                <a:solidFill>
                  <a:schemeClr val="accent1"/>
                </a:solidFill>
                <a:highlight>
                  <a:srgbClr val="FFFFFF"/>
                </a:highlight>
              </a:rPr>
              <a:t>Bmad-PTC</a:t>
            </a:r>
            <a:r>
              <a:rPr lang="fr" sz="1800">
                <a:highlight>
                  <a:srgbClr val="FFFFFF"/>
                </a:highlight>
              </a:rPr>
              <a:t> to good agreement.</a:t>
            </a:r>
            <a:endParaRPr sz="1800">
              <a:highlight>
                <a:srgbClr val="FFFFFF"/>
              </a:highlight>
            </a:endParaRPr>
          </a:p>
          <a:p>
            <a:pPr marL="91440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fr">
                <a:highlight>
                  <a:srgbClr val="FFFFFF"/>
                </a:highlight>
              </a:rPr>
              <a:t>Calculation of linear polarization limits still need to be developed using Madx-PTC output. More details at </a:t>
            </a:r>
            <a:r>
              <a:rPr lang="fr" u="sng">
                <a:solidFill>
                  <a:schemeClr val="hlink"/>
                </a:solidFill>
                <a:highlight>
                  <a:srgbClr val="FFFFFF"/>
                </a:highlight>
                <a:hlinkClick r:id="rId3"/>
              </a:rPr>
              <a:t>link</a:t>
            </a:r>
            <a:r>
              <a:rPr lang="fr">
                <a:highlight>
                  <a:srgbClr val="FFFFFF"/>
                </a:highlight>
              </a:rPr>
              <a:t>.</a:t>
            </a:r>
            <a:endParaRPr sz="900">
              <a:highlight>
                <a:srgbClr val="FFFFFF"/>
              </a:highlight>
            </a:endParaRPr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fr" sz="1800"/>
              <a:t>The goal is to use the developed codes to study resonant depolarization for energy calibration using full lattice descriptions. Project approved by CHART starting on 15th July.</a:t>
            </a:r>
            <a:endParaRPr sz="1800"/>
          </a:p>
        </p:txBody>
      </p:sp>
      <p:sp>
        <p:nvSpPr>
          <p:cNvPr id="491" name="Google Shape;491;p49"/>
          <p:cNvSpPr txBox="1"/>
          <p:nvPr/>
        </p:nvSpPr>
        <p:spPr>
          <a:xfrm>
            <a:off x="-293375" y="0"/>
            <a:ext cx="52599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2600" b="1">
                <a:solidFill>
                  <a:srgbClr val="2A63AD"/>
                </a:solidFill>
                <a:latin typeface="Calibri"/>
                <a:ea typeface="Calibri"/>
                <a:cs typeface="Calibri"/>
                <a:sym typeface="Calibri"/>
              </a:rPr>
              <a:t>Polarization and Spin dynamics</a:t>
            </a:r>
            <a:endParaRPr sz="1600"/>
          </a:p>
        </p:txBody>
      </p:sp>
      <p:sp>
        <p:nvSpPr>
          <p:cNvPr id="492" name="Google Shape;492;p49"/>
          <p:cNvSpPr txBox="1"/>
          <p:nvPr/>
        </p:nvSpPr>
        <p:spPr>
          <a:xfrm>
            <a:off x="4673250" y="2187750"/>
            <a:ext cx="43779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1200" b="1">
                <a:solidFill>
                  <a:srgbClr val="2864AB"/>
                </a:solidFill>
                <a:latin typeface="Calibri"/>
                <a:ea typeface="Calibri"/>
                <a:cs typeface="Calibri"/>
                <a:sym typeface="Calibri"/>
              </a:rPr>
              <a:t>Y. Wu EPOL2 session Thurs 9am: “</a:t>
            </a:r>
            <a:r>
              <a:rPr lang="fr" sz="1200">
                <a:solidFill>
                  <a:srgbClr val="2864AB"/>
                </a:solidFill>
              </a:rPr>
              <a:t>Simulations of the Spin Polarization for the Future Circular Collider e+e− using Bmad</a:t>
            </a:r>
            <a:r>
              <a:rPr lang="fr" sz="1200" b="1">
                <a:solidFill>
                  <a:srgbClr val="2864AB"/>
                </a:solidFill>
                <a:latin typeface="Calibri"/>
                <a:ea typeface="Calibri"/>
                <a:cs typeface="Calibri"/>
                <a:sym typeface="Calibri"/>
              </a:rPr>
              <a:t>”</a:t>
            </a:r>
            <a:endParaRPr sz="1200" b="1">
              <a:solidFill>
                <a:srgbClr val="2864AB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7" name="Google Shape;497;p5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80163" y="397536"/>
            <a:ext cx="6583682" cy="2833059"/>
          </a:xfrm>
          <a:prstGeom prst="rect">
            <a:avLst/>
          </a:prstGeom>
          <a:noFill/>
          <a:ln>
            <a:noFill/>
          </a:ln>
        </p:spPr>
      </p:pic>
      <p:sp>
        <p:nvSpPr>
          <p:cNvPr id="498" name="Google Shape;498;p50"/>
          <p:cNvSpPr/>
          <p:nvPr/>
        </p:nvSpPr>
        <p:spPr>
          <a:xfrm rot="5400000">
            <a:off x="2124275" y="3392150"/>
            <a:ext cx="522600" cy="1995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3B3B3"/>
              </a:gs>
            </a:gsLst>
            <a:path path="circle">
              <a:fillToRect l="50000" t="50000" r="50000" b="50000"/>
            </a:path>
            <a:tileRect/>
          </a:gra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9" name="Google Shape;499;p50"/>
          <p:cNvSpPr/>
          <p:nvPr/>
        </p:nvSpPr>
        <p:spPr>
          <a:xfrm rot="5400000">
            <a:off x="2710575" y="3392150"/>
            <a:ext cx="522600" cy="1995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3B3B3"/>
              </a:gs>
            </a:gsLst>
            <a:path path="circle">
              <a:fillToRect l="50000" t="50000" r="50000" b="50000"/>
            </a:path>
            <a:tileRect/>
          </a:gra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0" name="Google Shape;500;p50"/>
          <p:cNvSpPr/>
          <p:nvPr/>
        </p:nvSpPr>
        <p:spPr>
          <a:xfrm rot="5400000">
            <a:off x="3003725" y="3392150"/>
            <a:ext cx="522600" cy="1995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3B3B3"/>
              </a:gs>
            </a:gsLst>
            <a:path path="circle">
              <a:fillToRect l="50000" t="50000" r="50000" b="50000"/>
            </a:path>
            <a:tileRect/>
          </a:gra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1" name="Google Shape;501;p50"/>
          <p:cNvSpPr/>
          <p:nvPr/>
        </p:nvSpPr>
        <p:spPr>
          <a:xfrm rot="5400000">
            <a:off x="5072775" y="3392150"/>
            <a:ext cx="522600" cy="1995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2" name="Google Shape;502;p50"/>
          <p:cNvSpPr/>
          <p:nvPr/>
        </p:nvSpPr>
        <p:spPr>
          <a:xfrm rot="5400000">
            <a:off x="5339475" y="3392150"/>
            <a:ext cx="522600" cy="1995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3B3B3"/>
              </a:gs>
            </a:gsLst>
            <a:path path="circle">
              <a:fillToRect l="50000" t="50000" r="50000" b="50000"/>
            </a:path>
            <a:tileRect/>
          </a:gra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3" name="Google Shape;503;p50"/>
          <p:cNvSpPr/>
          <p:nvPr/>
        </p:nvSpPr>
        <p:spPr>
          <a:xfrm rot="5400000">
            <a:off x="5606175" y="3392150"/>
            <a:ext cx="522600" cy="1995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3B3B3"/>
              </a:gs>
            </a:gsLst>
            <a:path path="circle">
              <a:fillToRect l="50000" t="50000" r="50000" b="50000"/>
            </a:path>
            <a:tileRect/>
          </a:gra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4" name="Google Shape;504;p50"/>
          <p:cNvSpPr/>
          <p:nvPr/>
        </p:nvSpPr>
        <p:spPr>
          <a:xfrm rot="5400000">
            <a:off x="5987175" y="3392150"/>
            <a:ext cx="522600" cy="1995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3B3B3"/>
              </a:gs>
            </a:gsLst>
            <a:path path="circle">
              <a:fillToRect l="50000" t="50000" r="50000" b="50000"/>
            </a:path>
            <a:tileRect/>
          </a:gra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5" name="Google Shape;505;p50"/>
          <p:cNvSpPr/>
          <p:nvPr/>
        </p:nvSpPr>
        <p:spPr>
          <a:xfrm rot="5400000">
            <a:off x="6291975" y="3392150"/>
            <a:ext cx="522600" cy="1995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3B3B3"/>
              </a:gs>
            </a:gsLst>
            <a:path path="circle">
              <a:fillToRect l="50000" t="50000" r="50000" b="50000"/>
            </a:path>
            <a:tileRect/>
          </a:gra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6" name="Google Shape;506;p50"/>
          <p:cNvSpPr/>
          <p:nvPr/>
        </p:nvSpPr>
        <p:spPr>
          <a:xfrm rot="5400000">
            <a:off x="6672975" y="3392150"/>
            <a:ext cx="522600" cy="1995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3B3B3"/>
              </a:gs>
            </a:gsLst>
            <a:path path="circle">
              <a:fillToRect l="50000" t="50000" r="50000" b="50000"/>
            </a:path>
            <a:tileRect/>
          </a:gra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7" name="Google Shape;507;p50"/>
          <p:cNvSpPr/>
          <p:nvPr/>
        </p:nvSpPr>
        <p:spPr>
          <a:xfrm rot="5400000">
            <a:off x="6977775" y="3392150"/>
            <a:ext cx="522600" cy="1995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3B3B3"/>
              </a:gs>
            </a:gsLst>
            <a:path path="circle">
              <a:fillToRect l="50000" t="50000" r="50000" b="50000"/>
            </a:path>
            <a:tileRect/>
          </a:gra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8" name="Google Shape;508;p50"/>
          <p:cNvSpPr/>
          <p:nvPr/>
        </p:nvSpPr>
        <p:spPr>
          <a:xfrm rot="5400000">
            <a:off x="265425" y="3438488"/>
            <a:ext cx="271800" cy="1995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3B3B3"/>
              </a:gs>
            </a:gsLst>
            <a:path path="circle">
              <a:fillToRect l="50000" t="50000" r="50000" b="50000"/>
            </a:path>
            <a:tileRect/>
          </a:gra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9" name="Google Shape;509;p50"/>
          <p:cNvSpPr txBox="1"/>
          <p:nvPr/>
        </p:nvSpPr>
        <p:spPr>
          <a:xfrm rot="-2579331">
            <a:off x="35770" y="3592641"/>
            <a:ext cx="670963" cy="3693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>
                <a:latin typeface="Calibri"/>
                <a:ea typeface="Calibri"/>
                <a:cs typeface="Calibri"/>
                <a:sym typeface="Calibri"/>
              </a:rPr>
              <a:t>SAD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0" name="Google Shape;510;p50"/>
          <p:cNvSpPr txBox="1"/>
          <p:nvPr/>
        </p:nvSpPr>
        <p:spPr>
          <a:xfrm rot="-2579302">
            <a:off x="286113" y="3644086"/>
            <a:ext cx="821882" cy="3693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>
                <a:latin typeface="Calibri"/>
                <a:ea typeface="Calibri"/>
                <a:cs typeface="Calibri"/>
                <a:sym typeface="Calibri"/>
              </a:rPr>
              <a:t>BMAD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1" name="Google Shape;511;p50"/>
          <p:cNvSpPr/>
          <p:nvPr/>
        </p:nvSpPr>
        <p:spPr>
          <a:xfrm rot="5400000">
            <a:off x="570225" y="3438488"/>
            <a:ext cx="271800" cy="1995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3B3B3"/>
              </a:gs>
            </a:gsLst>
            <a:path path="circle">
              <a:fillToRect l="50000" t="50000" r="50000" b="50000"/>
            </a:path>
            <a:tileRect/>
          </a:gra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2" name="Google Shape;512;p50"/>
          <p:cNvSpPr/>
          <p:nvPr/>
        </p:nvSpPr>
        <p:spPr>
          <a:xfrm rot="5400000">
            <a:off x="875025" y="3438488"/>
            <a:ext cx="271800" cy="1995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3B3B3"/>
              </a:gs>
            </a:gsLst>
            <a:path path="circle">
              <a:fillToRect l="50000" t="50000" r="50000" b="50000"/>
            </a:path>
            <a:tileRect/>
          </a:gra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3" name="Google Shape;513;p50"/>
          <p:cNvSpPr txBox="1"/>
          <p:nvPr/>
        </p:nvSpPr>
        <p:spPr>
          <a:xfrm rot="-2579302">
            <a:off x="590913" y="3644086"/>
            <a:ext cx="821882" cy="3693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>
                <a:latin typeface="Calibri"/>
                <a:ea typeface="Calibri"/>
                <a:cs typeface="Calibri"/>
                <a:sym typeface="Calibri"/>
              </a:rPr>
              <a:t>PyAT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4" name="Google Shape;514;p50"/>
          <p:cNvSpPr txBox="1"/>
          <p:nvPr/>
        </p:nvSpPr>
        <p:spPr>
          <a:xfrm>
            <a:off x="953561" y="109825"/>
            <a:ext cx="7262700" cy="5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Electron Cloud</a:t>
            </a:r>
            <a:endParaRPr sz="3000"/>
          </a:p>
        </p:txBody>
      </p:sp>
      <p:sp>
        <p:nvSpPr>
          <p:cNvPr id="515" name="Google Shape;515;p50"/>
          <p:cNvSpPr/>
          <p:nvPr/>
        </p:nvSpPr>
        <p:spPr>
          <a:xfrm>
            <a:off x="306200" y="3230604"/>
            <a:ext cx="1979700" cy="1719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6" name="Google Shape;516;p50"/>
          <p:cNvSpPr txBox="1"/>
          <p:nvPr/>
        </p:nvSpPr>
        <p:spPr>
          <a:xfrm rot="-2578928">
            <a:off x="4782696" y="3953667"/>
            <a:ext cx="1385657" cy="3385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P. Kicsiny, X. Buffat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7" name="Google Shape;517;p50"/>
          <p:cNvSpPr/>
          <p:nvPr/>
        </p:nvSpPr>
        <p:spPr>
          <a:xfrm rot="5400000">
            <a:off x="7188075" y="3221400"/>
            <a:ext cx="864000" cy="1995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3B3B3"/>
              </a:gs>
            </a:gsLst>
            <a:path path="circle">
              <a:fillToRect l="50000" t="50000" r="50000" b="50000"/>
            </a:path>
            <a:tileRect/>
          </a:gra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8" name="Google Shape;518;p50"/>
          <p:cNvSpPr txBox="1"/>
          <p:nvPr/>
        </p:nvSpPr>
        <p:spPr>
          <a:xfrm rot="-2578635">
            <a:off x="7329564" y="2258517"/>
            <a:ext cx="823373" cy="4924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ML for DA optimization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9" name="Google Shape;519;p50"/>
          <p:cNvSpPr txBox="1"/>
          <p:nvPr/>
        </p:nvSpPr>
        <p:spPr>
          <a:xfrm rot="-2578928">
            <a:off x="4325496" y="3953667"/>
            <a:ext cx="1385657" cy="3385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L. Sabato, L. Mether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0" name="Google Shape;520;p50"/>
          <p:cNvSpPr txBox="1"/>
          <p:nvPr/>
        </p:nvSpPr>
        <p:spPr>
          <a:xfrm rot="-2579509">
            <a:off x="6020518" y="3782577"/>
            <a:ext cx="780913" cy="6463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P. Kicsiny, 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X. Buffat, 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D. Schulte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21" name="Google Shape;521;p5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844775" y="4719199"/>
            <a:ext cx="1404503" cy="405025"/>
          </a:xfrm>
          <a:prstGeom prst="rect">
            <a:avLst/>
          </a:prstGeom>
          <a:noFill/>
          <a:ln>
            <a:noFill/>
          </a:ln>
        </p:spPr>
      </p:pic>
      <p:sp>
        <p:nvSpPr>
          <p:cNvPr id="522" name="Google Shape;522;p50"/>
          <p:cNvSpPr txBox="1"/>
          <p:nvPr/>
        </p:nvSpPr>
        <p:spPr>
          <a:xfrm rot="-2579331">
            <a:off x="946945" y="3705966"/>
            <a:ext cx="670963" cy="3693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>
                <a:latin typeface="Calibri"/>
                <a:ea typeface="Calibri"/>
                <a:cs typeface="Calibri"/>
                <a:sym typeface="Calibri"/>
              </a:rPr>
              <a:t>MADX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3" name="Google Shape;523;p50"/>
          <p:cNvSpPr/>
          <p:nvPr/>
        </p:nvSpPr>
        <p:spPr>
          <a:xfrm rot="5400000">
            <a:off x="1179825" y="3438488"/>
            <a:ext cx="271800" cy="1995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3B3B3"/>
              </a:gs>
            </a:gsLst>
            <a:path path="circle">
              <a:fillToRect l="50000" t="50000" r="50000" b="50000"/>
            </a:path>
            <a:tileRect/>
          </a:gra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4" name="Google Shape;524;p50"/>
          <p:cNvSpPr/>
          <p:nvPr/>
        </p:nvSpPr>
        <p:spPr>
          <a:xfrm rot="5400000">
            <a:off x="7873875" y="3216800"/>
            <a:ext cx="864000" cy="1995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3B3B3"/>
              </a:gs>
            </a:gsLst>
            <a:path path="circle">
              <a:fillToRect l="50000" t="50000" r="50000" b="50000"/>
            </a:path>
            <a:tileRect/>
          </a:gra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5" name="Google Shape;525;p50"/>
          <p:cNvSpPr txBox="1"/>
          <p:nvPr/>
        </p:nvSpPr>
        <p:spPr>
          <a:xfrm rot="-2578361">
            <a:off x="7990846" y="2195713"/>
            <a:ext cx="1007409" cy="4926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Polarization and SPIN tracking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6" name="Google Shape;526;p50"/>
          <p:cNvSpPr txBox="1"/>
          <p:nvPr/>
        </p:nvSpPr>
        <p:spPr>
          <a:xfrm rot="-2578928">
            <a:off x="2219384" y="3933917"/>
            <a:ext cx="1385657" cy="3385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P. Kicsiny, X. Buffat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7" name="Google Shape;527;p50"/>
          <p:cNvSpPr txBox="1"/>
          <p:nvPr/>
        </p:nvSpPr>
        <p:spPr>
          <a:xfrm rot="-2578948">
            <a:off x="1346932" y="4046237"/>
            <a:ext cx="1494336" cy="4926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G. Simon, R. De Maria, </a:t>
            </a:r>
            <a:endParaRPr sz="1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F. Schmidt, A. Faus-Golfe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8" name="Google Shape;528;p50"/>
          <p:cNvSpPr txBox="1"/>
          <p:nvPr/>
        </p:nvSpPr>
        <p:spPr>
          <a:xfrm rot="-2578635">
            <a:off x="357789" y="2491824"/>
            <a:ext cx="823373" cy="6463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Xsequence,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Xconverter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(F. Carlier)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9" name="Google Shape;529;p50"/>
          <p:cNvSpPr/>
          <p:nvPr/>
        </p:nvSpPr>
        <p:spPr>
          <a:xfrm rot="5400000">
            <a:off x="8392275" y="3514688"/>
            <a:ext cx="271800" cy="1995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3B3B3"/>
              </a:gs>
            </a:gsLst>
            <a:path path="circle">
              <a:fillToRect l="50000" t="50000" r="50000" b="50000"/>
            </a:path>
            <a:tileRect/>
          </a:gra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0" name="Google Shape;530;p50"/>
          <p:cNvSpPr txBox="1"/>
          <p:nvPr/>
        </p:nvSpPr>
        <p:spPr>
          <a:xfrm rot="-2579331">
            <a:off x="8416195" y="2978166"/>
            <a:ext cx="670963" cy="3693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>
                <a:latin typeface="Calibri"/>
                <a:ea typeface="Calibri"/>
                <a:cs typeface="Calibri"/>
                <a:sym typeface="Calibri"/>
              </a:rPr>
              <a:t>SITROS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1" name="Google Shape;531;p50"/>
          <p:cNvSpPr/>
          <p:nvPr/>
        </p:nvSpPr>
        <p:spPr>
          <a:xfrm>
            <a:off x="455075" y="4152150"/>
            <a:ext cx="516000" cy="17190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FFFFF"/>
              </a:gs>
              <a:gs pos="100000">
                <a:srgbClr val="B3B3B3"/>
              </a:gs>
            </a:gsLst>
            <a:path path="circle">
              <a:fillToRect l="50000" t="50000" r="50000" b="50000"/>
            </a:path>
            <a:tileRect/>
          </a:gra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2" name="Google Shape;532;p50"/>
          <p:cNvSpPr txBox="1"/>
          <p:nvPr/>
        </p:nvSpPr>
        <p:spPr>
          <a:xfrm rot="-2578799">
            <a:off x="6941226" y="3649407"/>
            <a:ext cx="1059197" cy="9541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D. Di Croce,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 G. Iadarola,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 F. Vanderveken,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T. Pieloni,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SDSC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3" name="Google Shape;533;p50"/>
          <p:cNvSpPr txBox="1"/>
          <p:nvPr/>
        </p:nvSpPr>
        <p:spPr>
          <a:xfrm rot="-2578926">
            <a:off x="8074569" y="3710769"/>
            <a:ext cx="741012" cy="8004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Y. Wu, 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F. Carlier,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T. Pieloni 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EPOL team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4" name="Google Shape;534;p50"/>
          <p:cNvSpPr txBox="1"/>
          <p:nvPr/>
        </p:nvSpPr>
        <p:spPr>
          <a:xfrm rot="-2579168">
            <a:off x="287452" y="4242964"/>
            <a:ext cx="989995" cy="677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>
                <a:latin typeface="Calibri"/>
                <a:ea typeface="Calibri"/>
                <a:cs typeface="Calibri"/>
                <a:sym typeface="Calibri"/>
              </a:rPr>
              <a:t>Tapering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F. Carlier, M. Rakic, S. White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" name="Google Shape;539;p51"/>
          <p:cNvSpPr txBox="1"/>
          <p:nvPr/>
        </p:nvSpPr>
        <p:spPr>
          <a:xfrm>
            <a:off x="148925" y="757475"/>
            <a:ext cx="8533500" cy="422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215900" marR="0" lvl="0" indent="-1270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159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lang="fr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Improve the </a:t>
            </a:r>
            <a:r>
              <a:rPr lang="fr" sz="160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model</a:t>
            </a:r>
            <a:r>
              <a:rPr lang="fr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of the </a:t>
            </a:r>
            <a:r>
              <a:rPr lang="fr" sz="160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electron cloud formation</a:t>
            </a:r>
            <a:r>
              <a:rPr lang="fr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based on the current state of knowledge (from both lab and the LHC experience): i.e. </a:t>
            </a:r>
            <a:r>
              <a:rPr lang="fr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improvement of the </a:t>
            </a:r>
            <a:r>
              <a:rPr lang="fr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energy spectrum model</a:t>
            </a:r>
            <a:r>
              <a:rPr lang="fr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of the </a:t>
            </a:r>
            <a:r>
              <a:rPr lang="fr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emitted electrons</a:t>
            </a:r>
            <a:r>
              <a:rPr lang="fr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using </a:t>
            </a:r>
            <a:r>
              <a:rPr lang="fr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lab measurements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159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lang="fr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Validate the existing numerical tools for electron cloud </a:t>
            </a:r>
            <a:r>
              <a:rPr lang="fr" sz="160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build-up</a:t>
            </a:r>
            <a:r>
              <a:rPr lang="fr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based on the </a:t>
            </a:r>
            <a:r>
              <a:rPr lang="fr" sz="160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LHC RUN3 data set</a:t>
            </a:r>
            <a:endParaRPr sz="1300"/>
          </a:p>
          <a:p>
            <a:pPr marL="215900" marR="0" lvl="0" indent="-1270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159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lang="fr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Development code and benchmark of PyECLOUD for </a:t>
            </a:r>
            <a:r>
              <a:rPr lang="fr" sz="160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Xsuite</a:t>
            </a:r>
            <a:r>
              <a:rPr lang="fr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in the software framework for FCC</a:t>
            </a:r>
            <a:endParaRPr sz="1300"/>
          </a:p>
          <a:p>
            <a:pPr marL="215900" marR="0" lvl="0" indent="-1270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159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lang="fr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By using the results of the model, propose modifications for the design of the </a:t>
            </a:r>
            <a:r>
              <a:rPr lang="fr" sz="160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vacuum chambers </a:t>
            </a:r>
            <a:r>
              <a:rPr lang="fr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of the FCC in terms of shape, material, coating or surface treatment</a:t>
            </a:r>
            <a:endParaRPr sz="1300"/>
          </a:p>
          <a:p>
            <a:pPr marL="215900" marR="0" lvl="0" indent="-1270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159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lang="fr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Contribute to the development of a framework for comprehensive </a:t>
            </a:r>
            <a:r>
              <a:rPr lang="fr" sz="160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beam dynamics simulations</a:t>
            </a:r>
            <a:r>
              <a:rPr lang="fr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on the </a:t>
            </a:r>
            <a:r>
              <a:rPr lang="fr" sz="160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combined effect </a:t>
            </a:r>
            <a:r>
              <a:rPr lang="fr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of persisting electron cloud, beam-beam and impedance aiming at the prediction of </a:t>
            </a:r>
            <a:r>
              <a:rPr lang="fr" sz="160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stability limits </a:t>
            </a:r>
            <a:r>
              <a:rPr lang="fr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and </a:t>
            </a:r>
            <a:r>
              <a:rPr lang="fr" sz="160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beam lifetime evolution </a:t>
            </a:r>
            <a:r>
              <a:rPr lang="fr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during collisions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159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•"/>
            </a:pPr>
            <a:r>
              <a:rPr lang="fr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Details at </a:t>
            </a:r>
            <a:r>
              <a:rPr lang="fr" sz="16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link</a:t>
            </a:r>
            <a:r>
              <a:rPr lang="fr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0" name="Google Shape;540;p51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17</a:t>
            </a:fld>
            <a:endParaRPr/>
          </a:p>
        </p:txBody>
      </p:sp>
      <p:sp>
        <p:nvSpPr>
          <p:cNvPr id="541" name="Google Shape;541;p51"/>
          <p:cNvSpPr txBox="1"/>
          <p:nvPr/>
        </p:nvSpPr>
        <p:spPr>
          <a:xfrm>
            <a:off x="87625" y="152400"/>
            <a:ext cx="62952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2600" b="1">
                <a:solidFill>
                  <a:srgbClr val="2A63AD"/>
                </a:solidFill>
                <a:latin typeface="Calibri"/>
                <a:ea typeface="Calibri"/>
                <a:cs typeface="Calibri"/>
                <a:sym typeface="Calibri"/>
              </a:rPr>
              <a:t>Electron Cloud studies and developments</a:t>
            </a:r>
            <a:endParaRPr sz="16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6" name="Google Shape;546;p5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80163" y="397536"/>
            <a:ext cx="6583682" cy="2833059"/>
          </a:xfrm>
          <a:prstGeom prst="rect">
            <a:avLst/>
          </a:prstGeom>
          <a:noFill/>
          <a:ln>
            <a:noFill/>
          </a:ln>
        </p:spPr>
      </p:pic>
      <p:sp>
        <p:nvSpPr>
          <p:cNvPr id="547" name="Google Shape;547;p52"/>
          <p:cNvSpPr/>
          <p:nvPr/>
        </p:nvSpPr>
        <p:spPr>
          <a:xfrm rot="5400000">
            <a:off x="2124275" y="3392150"/>
            <a:ext cx="522600" cy="1995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3B3B3"/>
              </a:gs>
            </a:gsLst>
            <a:path path="circle">
              <a:fillToRect l="50000" t="50000" r="50000" b="50000"/>
            </a:path>
            <a:tileRect/>
          </a:gra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8" name="Google Shape;548;p52"/>
          <p:cNvSpPr/>
          <p:nvPr/>
        </p:nvSpPr>
        <p:spPr>
          <a:xfrm rot="5400000">
            <a:off x="2710575" y="3392150"/>
            <a:ext cx="522600" cy="1995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3B3B3"/>
              </a:gs>
            </a:gsLst>
            <a:path path="circle">
              <a:fillToRect l="50000" t="50000" r="50000" b="50000"/>
            </a:path>
            <a:tileRect/>
          </a:gra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9" name="Google Shape;549;p52"/>
          <p:cNvSpPr/>
          <p:nvPr/>
        </p:nvSpPr>
        <p:spPr>
          <a:xfrm rot="5400000">
            <a:off x="3003725" y="3392150"/>
            <a:ext cx="522600" cy="1995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3B3B3"/>
              </a:gs>
            </a:gsLst>
            <a:path path="circle">
              <a:fillToRect l="50000" t="50000" r="50000" b="50000"/>
            </a:path>
            <a:tileRect/>
          </a:gra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0" name="Google Shape;550;p52"/>
          <p:cNvSpPr/>
          <p:nvPr/>
        </p:nvSpPr>
        <p:spPr>
          <a:xfrm rot="5400000">
            <a:off x="5072775" y="3392150"/>
            <a:ext cx="522600" cy="1995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3B3B3"/>
              </a:gs>
            </a:gsLst>
            <a:path path="circle">
              <a:fillToRect l="50000" t="50000" r="50000" b="50000"/>
            </a:path>
            <a:tileRect/>
          </a:gra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1" name="Google Shape;551;p52"/>
          <p:cNvSpPr/>
          <p:nvPr/>
        </p:nvSpPr>
        <p:spPr>
          <a:xfrm rot="5400000">
            <a:off x="5339475" y="3392150"/>
            <a:ext cx="522600" cy="1995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3B3B3"/>
              </a:gs>
            </a:gsLst>
            <a:path path="circle">
              <a:fillToRect l="50000" t="50000" r="50000" b="50000"/>
            </a:path>
            <a:tileRect/>
          </a:gra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2" name="Google Shape;552;p52"/>
          <p:cNvSpPr/>
          <p:nvPr/>
        </p:nvSpPr>
        <p:spPr>
          <a:xfrm rot="5400000">
            <a:off x="5606175" y="3392150"/>
            <a:ext cx="522600" cy="1995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3B3B3"/>
              </a:gs>
            </a:gsLst>
            <a:path path="circle">
              <a:fillToRect l="50000" t="50000" r="50000" b="50000"/>
            </a:path>
            <a:tileRect/>
          </a:gra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3" name="Google Shape;553;p52"/>
          <p:cNvSpPr/>
          <p:nvPr/>
        </p:nvSpPr>
        <p:spPr>
          <a:xfrm rot="5400000">
            <a:off x="5987175" y="3392150"/>
            <a:ext cx="522600" cy="1995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3B3B3"/>
              </a:gs>
            </a:gsLst>
            <a:path path="circle">
              <a:fillToRect l="50000" t="50000" r="50000" b="50000"/>
            </a:path>
            <a:tileRect/>
          </a:gra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4" name="Google Shape;554;p52"/>
          <p:cNvSpPr/>
          <p:nvPr/>
        </p:nvSpPr>
        <p:spPr>
          <a:xfrm rot="5400000">
            <a:off x="6291975" y="3392150"/>
            <a:ext cx="522600" cy="1995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3B3B3"/>
              </a:gs>
            </a:gsLst>
            <a:path path="circle">
              <a:fillToRect l="50000" t="50000" r="50000" b="50000"/>
            </a:path>
            <a:tileRect/>
          </a:gra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5" name="Google Shape;555;p52"/>
          <p:cNvSpPr/>
          <p:nvPr/>
        </p:nvSpPr>
        <p:spPr>
          <a:xfrm rot="5400000">
            <a:off x="6672975" y="3392150"/>
            <a:ext cx="522600" cy="1995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6" name="Google Shape;556;p52"/>
          <p:cNvSpPr/>
          <p:nvPr/>
        </p:nvSpPr>
        <p:spPr>
          <a:xfrm rot="5400000">
            <a:off x="6977775" y="3392150"/>
            <a:ext cx="522600" cy="1995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7" name="Google Shape;557;p52"/>
          <p:cNvSpPr/>
          <p:nvPr/>
        </p:nvSpPr>
        <p:spPr>
          <a:xfrm rot="5400000">
            <a:off x="265425" y="3438488"/>
            <a:ext cx="271800" cy="1995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3B3B3"/>
              </a:gs>
            </a:gsLst>
            <a:path path="circle">
              <a:fillToRect l="50000" t="50000" r="50000" b="50000"/>
            </a:path>
            <a:tileRect/>
          </a:gra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8" name="Google Shape;558;p52"/>
          <p:cNvSpPr txBox="1"/>
          <p:nvPr/>
        </p:nvSpPr>
        <p:spPr>
          <a:xfrm rot="-2579331">
            <a:off x="35770" y="3592641"/>
            <a:ext cx="670963" cy="3693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>
                <a:latin typeface="Calibri"/>
                <a:ea typeface="Calibri"/>
                <a:cs typeface="Calibri"/>
                <a:sym typeface="Calibri"/>
              </a:rPr>
              <a:t>SAD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9" name="Google Shape;559;p52"/>
          <p:cNvSpPr txBox="1"/>
          <p:nvPr/>
        </p:nvSpPr>
        <p:spPr>
          <a:xfrm rot="-2579302">
            <a:off x="286113" y="3644086"/>
            <a:ext cx="821882" cy="3693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>
                <a:latin typeface="Calibri"/>
                <a:ea typeface="Calibri"/>
                <a:cs typeface="Calibri"/>
                <a:sym typeface="Calibri"/>
              </a:rPr>
              <a:t>BMAD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0" name="Google Shape;560;p52"/>
          <p:cNvSpPr/>
          <p:nvPr/>
        </p:nvSpPr>
        <p:spPr>
          <a:xfrm rot="5400000">
            <a:off x="570225" y="3438488"/>
            <a:ext cx="271800" cy="1995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3B3B3"/>
              </a:gs>
            </a:gsLst>
            <a:path path="circle">
              <a:fillToRect l="50000" t="50000" r="50000" b="50000"/>
            </a:path>
            <a:tileRect/>
          </a:gra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1" name="Google Shape;561;p52"/>
          <p:cNvSpPr/>
          <p:nvPr/>
        </p:nvSpPr>
        <p:spPr>
          <a:xfrm rot="5400000">
            <a:off x="875025" y="3438488"/>
            <a:ext cx="271800" cy="1995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3B3B3"/>
              </a:gs>
            </a:gsLst>
            <a:path path="circle">
              <a:fillToRect l="50000" t="50000" r="50000" b="50000"/>
            </a:path>
            <a:tileRect/>
          </a:gra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2" name="Google Shape;562;p52"/>
          <p:cNvSpPr txBox="1"/>
          <p:nvPr/>
        </p:nvSpPr>
        <p:spPr>
          <a:xfrm rot="-2579302">
            <a:off x="590913" y="3644086"/>
            <a:ext cx="821882" cy="3693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>
                <a:latin typeface="Calibri"/>
                <a:ea typeface="Calibri"/>
                <a:cs typeface="Calibri"/>
                <a:sym typeface="Calibri"/>
              </a:rPr>
              <a:t>PyAT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3" name="Google Shape;563;p52"/>
          <p:cNvSpPr txBox="1"/>
          <p:nvPr/>
        </p:nvSpPr>
        <p:spPr>
          <a:xfrm>
            <a:off x="953561" y="109825"/>
            <a:ext cx="7262700" cy="5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ML4FCC</a:t>
            </a:r>
            <a:endParaRPr sz="3000"/>
          </a:p>
        </p:txBody>
      </p:sp>
      <p:sp>
        <p:nvSpPr>
          <p:cNvPr id="564" name="Google Shape;564;p52"/>
          <p:cNvSpPr/>
          <p:nvPr/>
        </p:nvSpPr>
        <p:spPr>
          <a:xfrm>
            <a:off x="230000" y="3230604"/>
            <a:ext cx="1979700" cy="17190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FFFFF"/>
              </a:gs>
              <a:gs pos="100000">
                <a:srgbClr val="B3B3B3"/>
              </a:gs>
            </a:gsLst>
            <a:path path="circle">
              <a:fillToRect l="50000" t="50000" r="50000" b="50000"/>
            </a:path>
            <a:tileRect/>
          </a:gra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5" name="Google Shape;565;p52"/>
          <p:cNvSpPr txBox="1"/>
          <p:nvPr/>
        </p:nvSpPr>
        <p:spPr>
          <a:xfrm rot="-2578928">
            <a:off x="4782696" y="3953667"/>
            <a:ext cx="1385657" cy="3385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P. Kicsiny, X. Buffat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6" name="Google Shape;566;p52"/>
          <p:cNvSpPr/>
          <p:nvPr/>
        </p:nvSpPr>
        <p:spPr>
          <a:xfrm rot="5400000">
            <a:off x="7188075" y="3221400"/>
            <a:ext cx="864000" cy="1995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7" name="Google Shape;567;p52"/>
          <p:cNvSpPr txBox="1"/>
          <p:nvPr/>
        </p:nvSpPr>
        <p:spPr>
          <a:xfrm rot="-2578635">
            <a:off x="7329564" y="2258517"/>
            <a:ext cx="823373" cy="4924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ML for DA optimization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8" name="Google Shape;568;p52"/>
          <p:cNvSpPr txBox="1"/>
          <p:nvPr/>
        </p:nvSpPr>
        <p:spPr>
          <a:xfrm rot="-2578928">
            <a:off x="4325496" y="3953667"/>
            <a:ext cx="1385657" cy="3385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L. Sabato, L. Mether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9" name="Google Shape;569;p52"/>
          <p:cNvSpPr txBox="1"/>
          <p:nvPr/>
        </p:nvSpPr>
        <p:spPr>
          <a:xfrm rot="-2579509">
            <a:off x="6020518" y="3782577"/>
            <a:ext cx="780913" cy="6463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P. Kicsiny, 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X. Buffat, 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D. Schulte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70" name="Google Shape;570;p5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844775" y="4719199"/>
            <a:ext cx="1404503" cy="405025"/>
          </a:xfrm>
          <a:prstGeom prst="rect">
            <a:avLst/>
          </a:prstGeom>
          <a:noFill/>
          <a:ln>
            <a:noFill/>
          </a:ln>
        </p:spPr>
      </p:pic>
      <p:sp>
        <p:nvSpPr>
          <p:cNvPr id="571" name="Google Shape;571;p52"/>
          <p:cNvSpPr txBox="1"/>
          <p:nvPr/>
        </p:nvSpPr>
        <p:spPr>
          <a:xfrm rot="-2579331">
            <a:off x="946945" y="3705966"/>
            <a:ext cx="670963" cy="3693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>
                <a:latin typeface="Calibri"/>
                <a:ea typeface="Calibri"/>
                <a:cs typeface="Calibri"/>
                <a:sym typeface="Calibri"/>
              </a:rPr>
              <a:t>MADX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2" name="Google Shape;572;p52"/>
          <p:cNvSpPr/>
          <p:nvPr/>
        </p:nvSpPr>
        <p:spPr>
          <a:xfrm rot="5400000">
            <a:off x="1179825" y="3438488"/>
            <a:ext cx="271800" cy="1995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3B3B3"/>
              </a:gs>
            </a:gsLst>
            <a:path path="circle">
              <a:fillToRect l="50000" t="50000" r="50000" b="50000"/>
            </a:path>
            <a:tileRect/>
          </a:gra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3" name="Google Shape;573;p52"/>
          <p:cNvSpPr/>
          <p:nvPr/>
        </p:nvSpPr>
        <p:spPr>
          <a:xfrm rot="5400000">
            <a:off x="7873875" y="3216800"/>
            <a:ext cx="864000" cy="1995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3B3B3"/>
              </a:gs>
            </a:gsLst>
            <a:path path="circle">
              <a:fillToRect l="50000" t="50000" r="50000" b="50000"/>
            </a:path>
            <a:tileRect/>
          </a:gra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4" name="Google Shape;574;p52"/>
          <p:cNvSpPr txBox="1"/>
          <p:nvPr/>
        </p:nvSpPr>
        <p:spPr>
          <a:xfrm rot="-2578361">
            <a:off x="7990846" y="2195713"/>
            <a:ext cx="1007409" cy="4926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Polarization and SPIN tracking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5" name="Google Shape;575;p52"/>
          <p:cNvSpPr txBox="1"/>
          <p:nvPr/>
        </p:nvSpPr>
        <p:spPr>
          <a:xfrm rot="-2578928">
            <a:off x="2219384" y="3933917"/>
            <a:ext cx="1385657" cy="3385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P. Kicsiny, X. Buffat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6" name="Google Shape;576;p52"/>
          <p:cNvSpPr txBox="1"/>
          <p:nvPr/>
        </p:nvSpPr>
        <p:spPr>
          <a:xfrm rot="-2578948">
            <a:off x="1346932" y="4046237"/>
            <a:ext cx="1494336" cy="4926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G. Simon, R. De Maria, </a:t>
            </a:r>
            <a:endParaRPr sz="1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F. Schmidt, A. Faus-Golfe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7" name="Google Shape;577;p52"/>
          <p:cNvSpPr txBox="1"/>
          <p:nvPr/>
        </p:nvSpPr>
        <p:spPr>
          <a:xfrm rot="-2578635">
            <a:off x="357789" y="2491824"/>
            <a:ext cx="823373" cy="6463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Xsequence,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Xconverter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(F. Carlier)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8" name="Google Shape;578;p52"/>
          <p:cNvSpPr/>
          <p:nvPr/>
        </p:nvSpPr>
        <p:spPr>
          <a:xfrm rot="5400000">
            <a:off x="8392275" y="3514688"/>
            <a:ext cx="271800" cy="1995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3B3B3"/>
              </a:gs>
            </a:gsLst>
            <a:path path="circle">
              <a:fillToRect l="50000" t="50000" r="50000" b="50000"/>
            </a:path>
            <a:tileRect/>
          </a:gra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9" name="Google Shape;579;p52"/>
          <p:cNvSpPr txBox="1"/>
          <p:nvPr/>
        </p:nvSpPr>
        <p:spPr>
          <a:xfrm rot="-2579331">
            <a:off x="8416195" y="2978166"/>
            <a:ext cx="670963" cy="3693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>
                <a:latin typeface="Calibri"/>
                <a:ea typeface="Calibri"/>
                <a:cs typeface="Calibri"/>
                <a:sym typeface="Calibri"/>
              </a:rPr>
              <a:t>SITROS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0" name="Google Shape;580;p52"/>
          <p:cNvSpPr/>
          <p:nvPr/>
        </p:nvSpPr>
        <p:spPr>
          <a:xfrm>
            <a:off x="455075" y="4152150"/>
            <a:ext cx="516000" cy="17190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FFFFF"/>
              </a:gs>
              <a:gs pos="100000">
                <a:srgbClr val="B3B3B3"/>
              </a:gs>
            </a:gsLst>
            <a:path path="circle">
              <a:fillToRect l="50000" t="50000" r="50000" b="50000"/>
            </a:path>
            <a:tileRect/>
          </a:gra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1" name="Google Shape;581;p52"/>
          <p:cNvSpPr txBox="1"/>
          <p:nvPr/>
        </p:nvSpPr>
        <p:spPr>
          <a:xfrm rot="-2578799">
            <a:off x="6941226" y="3649407"/>
            <a:ext cx="1059197" cy="9541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D. Di Croce,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 G. Iadarola,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 F. Vanderveken,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T. Pieloni,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SDSC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2" name="Google Shape;582;p52"/>
          <p:cNvSpPr txBox="1"/>
          <p:nvPr/>
        </p:nvSpPr>
        <p:spPr>
          <a:xfrm rot="-2578926">
            <a:off x="8074569" y="3710769"/>
            <a:ext cx="741012" cy="8004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Y. Wu, 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F. Carlier,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T. Pieloni 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EPOL team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3" name="Google Shape;583;p52"/>
          <p:cNvSpPr txBox="1"/>
          <p:nvPr/>
        </p:nvSpPr>
        <p:spPr>
          <a:xfrm rot="-2579168">
            <a:off x="287452" y="4242964"/>
            <a:ext cx="989995" cy="677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>
                <a:latin typeface="Calibri"/>
                <a:ea typeface="Calibri"/>
                <a:cs typeface="Calibri"/>
                <a:sym typeface="Calibri"/>
              </a:rPr>
              <a:t>Tapering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F. Carlier, M. Rakic, S. White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5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8" name="Google Shape;588;p53"/>
          <p:cNvSpPr txBox="1">
            <a:spLocks noGrp="1"/>
          </p:cNvSpPr>
          <p:nvPr>
            <p:ph type="title"/>
          </p:nvPr>
        </p:nvSpPr>
        <p:spPr>
          <a:xfrm>
            <a:off x="435894" y="132430"/>
            <a:ext cx="8272212" cy="3862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 fontScale="9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995D6"/>
              </a:buClr>
              <a:buSzPct val="100000"/>
              <a:buFont typeface="Franklin Gothic"/>
              <a:buNone/>
            </a:pPr>
            <a:r>
              <a:rPr lang="fr">
                <a:solidFill>
                  <a:srgbClr val="2995D6"/>
                </a:solidFill>
              </a:rPr>
              <a:t>ML4FCC PROJECT </a:t>
            </a:r>
            <a:endParaRPr/>
          </a:p>
        </p:txBody>
      </p:sp>
      <p:sp>
        <p:nvSpPr>
          <p:cNvPr id="589" name="Google Shape;589;p53"/>
          <p:cNvSpPr txBox="1">
            <a:spLocks noGrp="1"/>
          </p:cNvSpPr>
          <p:nvPr>
            <p:ph type="body" idx="1"/>
          </p:nvPr>
        </p:nvSpPr>
        <p:spPr>
          <a:xfrm>
            <a:off x="134025" y="899700"/>
            <a:ext cx="8801400" cy="156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228600" lvl="0" indent="-254000" algn="just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600"/>
              <a:buChar char="◼"/>
            </a:pPr>
            <a:r>
              <a:rPr lang="fr" sz="1600"/>
              <a:t>Higher computational complexity for FCC → Multiple effects; Synchrotron radiation, 6D beam-beam interactions, beamstrahlung, impedance, lattice, polarization… → need for computational resources, automatized simulation submissions, analysis and optimization of parameters → possible use of </a:t>
            </a:r>
            <a:r>
              <a:rPr lang="fr" sz="1600">
                <a:solidFill>
                  <a:srgbClr val="FF0000"/>
                </a:solidFill>
              </a:rPr>
              <a:t>ML  </a:t>
            </a:r>
            <a:r>
              <a:rPr lang="fr" sz="1600">
                <a:solidFill>
                  <a:schemeClr val="dk1"/>
                </a:solidFill>
              </a:rPr>
              <a:t>details at </a:t>
            </a:r>
            <a:r>
              <a:rPr lang="fr" sz="1600" u="sng">
                <a:solidFill>
                  <a:schemeClr val="dk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link</a:t>
            </a:r>
            <a:endParaRPr sz="1600">
              <a:solidFill>
                <a:schemeClr val="dk1"/>
              </a:solidFill>
            </a:endParaRPr>
          </a:p>
          <a:p>
            <a:pPr marL="228600" lvl="0" indent="-2540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600"/>
              <a:buChar char="◼"/>
            </a:pPr>
            <a:r>
              <a:rPr lang="fr" sz="1600">
                <a:solidFill>
                  <a:srgbClr val="FF0000"/>
                </a:solidFill>
              </a:rPr>
              <a:t>BOINC system ideal to submit jobs for FCC tracking simulations!</a:t>
            </a:r>
            <a:endParaRPr sz="1600">
              <a:solidFill>
                <a:srgbClr val="FF0000"/>
              </a:solidFill>
            </a:endParaRPr>
          </a:p>
          <a:p>
            <a:pPr marL="469900" lvl="1" indent="-254000" algn="l" rtl="0">
              <a:spcBef>
                <a:spcPts val="0"/>
              </a:spcBef>
              <a:spcAft>
                <a:spcPts val="0"/>
              </a:spcAft>
              <a:buSzPts val="1600"/>
              <a:buChar char="◼"/>
            </a:pPr>
            <a:r>
              <a:rPr lang="fr" sz="1600"/>
              <a:t>An improved tracking simulation tool has been developed </a:t>
            </a:r>
            <a:r>
              <a:rPr lang="fr" sz="1600">
                <a:solidFill>
                  <a:srgbClr val="FF0000"/>
                </a:solidFill>
              </a:rPr>
              <a:t>Xtrack </a:t>
            </a:r>
            <a:r>
              <a:rPr lang="fr" sz="1600"/>
              <a:t>(part of Xsuite)</a:t>
            </a:r>
            <a:endParaRPr sz="1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69900" lvl="1" indent="-254000" algn="l" rtl="0">
              <a:spcBef>
                <a:spcPts val="700"/>
              </a:spcBef>
              <a:spcAft>
                <a:spcPts val="0"/>
              </a:spcAft>
              <a:buSzPts val="1600"/>
              <a:buChar char="◼"/>
            </a:pPr>
            <a:r>
              <a:rPr lang="fr" sz="1600"/>
              <a:t>BOINC app for FCC  simulation is being developed to involve worldwide volunteers to the global effort of designing a Future Circular Collider vis the LHC BOINC system “</a:t>
            </a:r>
            <a:r>
              <a:rPr lang="fr" sz="1600">
                <a:solidFill>
                  <a:srgbClr val="FF0000"/>
                </a:solidFill>
              </a:rPr>
              <a:t>FCC@home</a:t>
            </a:r>
            <a:r>
              <a:rPr lang="fr" sz="1600"/>
              <a:t>”</a:t>
            </a:r>
            <a:endParaRPr sz="1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69900" lvl="1" indent="-254000" algn="l" rtl="0">
              <a:spcBef>
                <a:spcPts val="700"/>
              </a:spcBef>
              <a:spcAft>
                <a:spcPts val="0"/>
              </a:spcAft>
              <a:buSzPts val="1600"/>
              <a:buChar char="◼"/>
            </a:pPr>
            <a:r>
              <a:rPr lang="fr" sz="1600"/>
              <a:t>Possible to develop </a:t>
            </a:r>
            <a:r>
              <a:rPr lang="fr" sz="1600">
                <a:solidFill>
                  <a:srgbClr val="FF0000"/>
                </a:solidFill>
              </a:rPr>
              <a:t>GPU support</a:t>
            </a:r>
            <a:r>
              <a:rPr lang="fr" sz="1600"/>
              <a:t> for BOINC app</a:t>
            </a:r>
            <a:endParaRPr sz="1600"/>
          </a:p>
          <a:p>
            <a:pPr marL="228600" lvl="0" indent="-254000" algn="l" rtl="0">
              <a:spcBef>
                <a:spcPts val="700"/>
              </a:spcBef>
              <a:spcAft>
                <a:spcPts val="0"/>
              </a:spcAft>
              <a:buSzPts val="1600"/>
              <a:buChar char="◼"/>
            </a:pPr>
            <a:r>
              <a:rPr lang="fr" sz="1600"/>
              <a:t>Develop an </a:t>
            </a:r>
            <a:r>
              <a:rPr lang="fr" sz="1600">
                <a:solidFill>
                  <a:srgbClr val="FF0000"/>
                </a:solidFill>
              </a:rPr>
              <a:t>active learning </a:t>
            </a:r>
            <a:r>
              <a:rPr lang="fr" sz="1600"/>
              <a:t>framework to continuous update the DA model with new simulated data in order to explore new parameter space </a:t>
            </a:r>
            <a:endParaRPr sz="1600"/>
          </a:p>
          <a:p>
            <a:pPr marL="469900" lvl="1" indent="-254000" algn="l" rtl="0">
              <a:spcBef>
                <a:spcPts val="700"/>
              </a:spcBef>
              <a:spcAft>
                <a:spcPts val="0"/>
              </a:spcAft>
              <a:buSzPts val="1600"/>
              <a:buChar char="◼"/>
            </a:pPr>
            <a:r>
              <a:rPr lang="fr" sz="1600">
                <a:solidFill>
                  <a:srgbClr val="FF0000"/>
                </a:solidFill>
              </a:rPr>
              <a:t>Provide FCC (DA) model and tuning knobs for machine design and optimization. </a:t>
            </a:r>
            <a:endParaRPr sz="1600">
              <a:solidFill>
                <a:srgbClr val="FF0000"/>
              </a:solidFill>
            </a:endParaRPr>
          </a:p>
          <a:p>
            <a:pPr marL="228600" lvl="0" indent="-1524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SzPts val="1200"/>
              <a:buNone/>
            </a:pPr>
            <a:endParaRPr sz="1600"/>
          </a:p>
        </p:txBody>
      </p:sp>
      <p:pic>
        <p:nvPicPr>
          <p:cNvPr id="590" name="Google Shape;590;p5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263975" y="123049"/>
            <a:ext cx="1404503" cy="405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36"/>
          <p:cNvSpPr txBox="1">
            <a:spLocks noGrp="1"/>
          </p:cNvSpPr>
          <p:nvPr>
            <p:ph type="ctrTitle"/>
          </p:nvPr>
        </p:nvSpPr>
        <p:spPr>
          <a:xfrm>
            <a:off x="126600" y="-72625"/>
            <a:ext cx="8890800" cy="738600"/>
          </a:xfrm>
          <a:prstGeom prst="rect">
            <a:avLst/>
          </a:prstGeom>
        </p:spPr>
        <p:txBody>
          <a:bodyPr spcFirstLastPara="1" wrap="square" lIns="68575" tIns="34275" rIns="68575" bIns="3427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3600"/>
              <a:t>FCC Software Framework (SF) Project</a:t>
            </a:r>
            <a:endParaRPr sz="3600"/>
          </a:p>
        </p:txBody>
      </p:sp>
      <p:sp>
        <p:nvSpPr>
          <p:cNvPr id="209" name="Google Shape;209;p36"/>
          <p:cNvSpPr txBox="1"/>
          <p:nvPr/>
        </p:nvSpPr>
        <p:spPr>
          <a:xfrm>
            <a:off x="76200" y="925500"/>
            <a:ext cx="5144100" cy="387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Executive Abstract: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Develop a modular and expandable software framework for FCC-ee design and simulation work. 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Includes a multi-turn, multiple interaction points model of a Future Circular Lepton Collider (FCC-ee) including a full lattice description with errors, beam-beam modules, beamstrahlung, radiative Bhabha scattering and strong damping for beam lifetime and particle losses studies in a self-consistent approach. Allow studies of collective effects interplay.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●"/>
            </a:pPr>
            <a:r>
              <a:rPr lang="fr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FCC stability project : electron cloud studies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●"/>
            </a:pPr>
            <a:r>
              <a:rPr lang="fr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ML4FCC project with Suisse Data Science Center (SDSC)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●"/>
            </a:pPr>
            <a:r>
              <a:rPr lang="fr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Recently approved polarization project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10" name="Google Shape;210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09025" y="832250"/>
            <a:ext cx="3497251" cy="3850026"/>
          </a:xfrm>
          <a:prstGeom prst="rect">
            <a:avLst/>
          </a:prstGeom>
          <a:noFill/>
          <a:ln>
            <a:noFill/>
          </a:ln>
        </p:spPr>
      </p:pic>
      <p:sp>
        <p:nvSpPr>
          <p:cNvPr id="211" name="Google Shape;211;p36"/>
          <p:cNvSpPr/>
          <p:nvPr/>
        </p:nvSpPr>
        <p:spPr>
          <a:xfrm>
            <a:off x="7871125" y="2013250"/>
            <a:ext cx="1026000" cy="1350900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2" name="Google Shape;212;p36"/>
          <p:cNvSpPr txBox="1"/>
          <p:nvPr/>
        </p:nvSpPr>
        <p:spPr>
          <a:xfrm>
            <a:off x="6360850" y="4711250"/>
            <a:ext cx="13998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600" b="1">
                <a:latin typeface="Calibri"/>
                <a:ea typeface="Calibri"/>
                <a:cs typeface="Calibri"/>
                <a:sym typeface="Calibri"/>
              </a:rPr>
              <a:t>www.chart.ch</a:t>
            </a:r>
            <a:endParaRPr sz="1600" b="1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3" name="Google Shape;213;p36"/>
          <p:cNvSpPr/>
          <p:nvPr/>
        </p:nvSpPr>
        <p:spPr>
          <a:xfrm>
            <a:off x="6132175" y="3364150"/>
            <a:ext cx="1026000" cy="1350900"/>
          </a:xfrm>
          <a:prstGeom prst="rect">
            <a:avLst/>
          </a:prstGeom>
          <a:noFill/>
          <a:ln w="381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" name="Google Shape;595;p54"/>
          <p:cNvSpPr txBox="1">
            <a:spLocks noGrp="1"/>
          </p:cNvSpPr>
          <p:nvPr>
            <p:ph type="title"/>
          </p:nvPr>
        </p:nvSpPr>
        <p:spPr>
          <a:xfrm>
            <a:off x="359694" y="132430"/>
            <a:ext cx="8272200" cy="3864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fr" sz="2290"/>
              <a:t>Summary</a:t>
            </a:r>
            <a:endParaRPr sz="2290"/>
          </a:p>
        </p:txBody>
      </p:sp>
      <p:sp>
        <p:nvSpPr>
          <p:cNvPr id="596" name="Google Shape;596;p54"/>
          <p:cNvSpPr txBox="1">
            <a:spLocks noGrp="1"/>
          </p:cNvSpPr>
          <p:nvPr>
            <p:ph type="body" idx="1"/>
          </p:nvPr>
        </p:nvSpPr>
        <p:spPr>
          <a:xfrm>
            <a:off x="297850" y="645150"/>
            <a:ext cx="8622600" cy="41727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300"/>
              </a:spcBef>
              <a:spcAft>
                <a:spcPts val="0"/>
              </a:spcAft>
              <a:buSzPts val="1800"/>
              <a:buChar char="◼"/>
            </a:pPr>
            <a:r>
              <a:rPr lang="fr" sz="1800"/>
              <a:t>Simulating the beam dynamics for the FCC-ee is a </a:t>
            </a:r>
            <a:r>
              <a:rPr lang="fr" sz="1800" b="1">
                <a:solidFill>
                  <a:srgbClr val="0099CC"/>
                </a:solidFill>
              </a:rPr>
              <a:t>challenging goal!</a:t>
            </a:r>
            <a:endParaRPr sz="1800" b="1">
              <a:solidFill>
                <a:srgbClr val="0099CC"/>
              </a:solidFill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◼"/>
            </a:pPr>
            <a:r>
              <a:rPr lang="fr" sz="1800" b="1">
                <a:solidFill>
                  <a:srgbClr val="0099CC"/>
                </a:solidFill>
              </a:rPr>
              <a:t>Multiple effects</a:t>
            </a:r>
            <a:r>
              <a:rPr lang="fr" sz="1800"/>
              <a:t> will need to be studied together for a final and robust understanding and design</a:t>
            </a:r>
            <a:endParaRPr sz="1800"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◼"/>
            </a:pPr>
            <a:r>
              <a:rPr lang="fr" sz="1800"/>
              <a:t>Design and Optimization of the machine parameters can profit of novel technologies for </a:t>
            </a:r>
            <a:r>
              <a:rPr lang="fr" sz="1800" b="1">
                <a:solidFill>
                  <a:srgbClr val="0099CC"/>
                </a:solidFill>
              </a:rPr>
              <a:t>speed, reproducibility and automatization of tuning</a:t>
            </a:r>
            <a:endParaRPr sz="1800" b="1">
              <a:solidFill>
                <a:srgbClr val="0099CC"/>
              </a:solidFill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◼"/>
            </a:pPr>
            <a:r>
              <a:rPr lang="fr" sz="1800"/>
              <a:t>Developments should be done profiting from </a:t>
            </a:r>
            <a:r>
              <a:rPr lang="fr" sz="1800" b="1">
                <a:solidFill>
                  <a:srgbClr val="0099CC"/>
                </a:solidFill>
              </a:rPr>
              <a:t>different communities</a:t>
            </a:r>
            <a:r>
              <a:rPr lang="fr" sz="1800"/>
              <a:t>: lepton colliders, light sources, hadron colliders</a:t>
            </a:r>
            <a:endParaRPr sz="1800"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◼"/>
            </a:pPr>
            <a:r>
              <a:rPr lang="fr" sz="1800"/>
              <a:t>Simulations tools are fundamental to permit </a:t>
            </a:r>
            <a:r>
              <a:rPr lang="fr" sz="1800" b="1">
                <a:solidFill>
                  <a:srgbClr val="0099CC"/>
                </a:solidFill>
              </a:rPr>
              <a:t>reproducibility, good practise, involve younger generations</a:t>
            </a:r>
            <a:endParaRPr sz="1800" b="1">
              <a:solidFill>
                <a:srgbClr val="0099CC"/>
              </a:solidFill>
            </a:endParaRPr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◼"/>
            </a:pPr>
            <a:r>
              <a:rPr lang="fr" sz="1800" b="1">
                <a:solidFill>
                  <a:srgbClr val="0099CC"/>
                </a:solidFill>
              </a:rPr>
              <a:t>Synergies</a:t>
            </a:r>
            <a:r>
              <a:rPr lang="fr" sz="1800"/>
              <a:t> with the CERN Computing WG are fundamental to guarantee maintainability of tools in a long term prospective, profit of expertise in modelling and constant testing</a:t>
            </a:r>
            <a:endParaRPr sz="1800"/>
          </a:p>
          <a:p>
            <a:pPr marL="457200" lvl="0" indent="0" algn="ctr" rtl="0">
              <a:lnSpc>
                <a:spcPct val="115000"/>
              </a:lnSpc>
              <a:spcBef>
                <a:spcPts val="500"/>
              </a:spcBef>
              <a:spcAft>
                <a:spcPts val="500"/>
              </a:spcAft>
              <a:buNone/>
            </a:pPr>
            <a:endParaRPr sz="180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1" name="Google Shape;601;p55"/>
          <p:cNvSpPr txBox="1">
            <a:spLocks noGrp="1"/>
          </p:cNvSpPr>
          <p:nvPr>
            <p:ph type="body" idx="1"/>
          </p:nvPr>
        </p:nvSpPr>
        <p:spPr>
          <a:xfrm>
            <a:off x="435900" y="645149"/>
            <a:ext cx="8272200" cy="4601100"/>
          </a:xfrm>
          <a:prstGeom prst="rect">
            <a:avLst/>
          </a:prstGeom>
        </p:spPr>
        <p:txBody>
          <a:bodyPr spcFirstLastPara="1" wrap="square" lIns="68575" tIns="34275" rIns="68575" bIns="34275" anchor="t" anchorCtr="0">
            <a:normAutofit/>
          </a:bodyPr>
          <a:lstStyle/>
          <a:p>
            <a:pPr marL="457200" lvl="0" indent="0" algn="l" rtl="0">
              <a:lnSpc>
                <a:spcPct val="115000"/>
              </a:lnSpc>
              <a:spcBef>
                <a:spcPts val="300"/>
              </a:spcBef>
              <a:spcAft>
                <a:spcPts val="0"/>
              </a:spcAft>
              <a:buNone/>
            </a:pPr>
            <a:r>
              <a:rPr lang="fr" sz="1800"/>
              <a:t>Many developments are on-going and first results presented:</a:t>
            </a:r>
            <a:endParaRPr sz="1800"/>
          </a:p>
          <a:p>
            <a:pPr marL="457200" lvl="0" indent="0" algn="l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None/>
            </a:pPr>
            <a:endParaRPr sz="1800"/>
          </a:p>
          <a:p>
            <a:pPr marL="1828800" lvl="0" indent="-317500" algn="l" rtl="0">
              <a:lnSpc>
                <a:spcPct val="15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◼"/>
            </a:pPr>
            <a:r>
              <a:rPr lang="fr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P. Kicsiny “</a:t>
            </a:r>
            <a:r>
              <a:rPr lang="fr" sz="1400">
                <a:solidFill>
                  <a:schemeClr val="dk1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Simulations of FCC-ee beam-beam effects with xsuite”</a:t>
            </a:r>
            <a:endParaRPr sz="1400">
              <a:solidFill>
                <a:schemeClr val="dk1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marL="182880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◼"/>
            </a:pPr>
            <a:r>
              <a:rPr lang="fr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R. De Maria talk on MADX developments in this session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82880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◼"/>
            </a:pPr>
            <a:r>
              <a:rPr lang="fr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A. Abramov ”</a:t>
            </a:r>
            <a:r>
              <a:rPr lang="fr" sz="1400">
                <a:solidFill>
                  <a:schemeClr val="dk1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FCC-ee Collimation Studies</a:t>
            </a:r>
            <a:r>
              <a:rPr lang="fr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” 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82880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◼"/>
            </a:pPr>
            <a:r>
              <a:rPr lang="fr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Y. Wu EPOL2 session Thurs 9am: “Simulations of the Spin Polarization for the Future Circular Collider e+e− using Bmad”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828800" lvl="0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◼"/>
            </a:pPr>
            <a:r>
              <a:rPr lang="fr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G. Simon poster session Thursday 17:30: “Synchrotron radiation improvements in MAD-X for FCCee studies”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800"/>
          </a:p>
          <a:p>
            <a:pPr marL="457200" lvl="0" indent="0" algn="ctr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lang="fr" sz="1800"/>
              <a:t>Comments, ideas, contributions are very welcome!</a:t>
            </a:r>
            <a:endParaRPr sz="1800"/>
          </a:p>
          <a:p>
            <a:pPr marL="457200" lvl="0" indent="0" algn="ctr" rtl="0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None/>
            </a:pPr>
            <a:endParaRPr sz="1800"/>
          </a:p>
          <a:p>
            <a:pPr marL="0" lvl="0" indent="0" algn="ctr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1200">
                <a:solidFill>
                  <a:srgbClr val="4472C4"/>
                </a:solidFill>
                <a:uFill>
                  <a:noFill/>
                </a:uFill>
                <a:latin typeface="Verdana"/>
                <a:ea typeface="Verdana"/>
                <a:cs typeface="Verdana"/>
                <a:sym typeface="Verdana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EPFL-LPAP FCC-ee Software Framework Meetings</a:t>
            </a:r>
            <a:r>
              <a:rPr lang="fr" sz="1200">
                <a:solidFill>
                  <a:srgbClr val="4472C4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fr" sz="1200">
                <a:solidFill>
                  <a:srgbClr val="4472C4"/>
                </a:solidFill>
              </a:rPr>
              <a:t>https://indico.cern.ch/category/9606/</a:t>
            </a:r>
            <a:endParaRPr sz="1800"/>
          </a:p>
          <a:p>
            <a:pPr marL="0" lvl="0" indent="0" algn="l" rtl="0">
              <a:spcBef>
                <a:spcPts val="300"/>
              </a:spcBef>
              <a:spcAft>
                <a:spcPts val="5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6" name="Google Shape;606;p56"/>
          <p:cNvSpPr txBox="1"/>
          <p:nvPr/>
        </p:nvSpPr>
        <p:spPr>
          <a:xfrm>
            <a:off x="76200" y="76200"/>
            <a:ext cx="63243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2400" b="1">
                <a:solidFill>
                  <a:srgbClr val="2A63AD"/>
                </a:solidFill>
                <a:latin typeface="Calibri"/>
                <a:ea typeface="Calibri"/>
                <a:cs typeface="Calibri"/>
                <a:sym typeface="Calibri"/>
              </a:rPr>
              <a:t>Beam-beam interactions for muon collider</a:t>
            </a:r>
            <a:endParaRPr/>
          </a:p>
        </p:txBody>
      </p:sp>
      <p:pic>
        <p:nvPicPr>
          <p:cNvPr id="607" name="Google Shape;607;p56"/>
          <p:cNvPicPr preferRelativeResize="0"/>
          <p:nvPr/>
        </p:nvPicPr>
        <p:blipFill rotWithShape="1">
          <a:blip r:embed="rId3">
            <a:alphaModFix/>
          </a:blip>
          <a:srcRect b="1390"/>
          <a:stretch/>
        </p:blipFill>
        <p:spPr>
          <a:xfrm>
            <a:off x="2152275" y="1761321"/>
            <a:ext cx="4629477" cy="2351124"/>
          </a:xfrm>
          <a:prstGeom prst="rect">
            <a:avLst/>
          </a:prstGeom>
          <a:noFill/>
          <a:ln>
            <a:noFill/>
          </a:ln>
        </p:spPr>
      </p:pic>
      <p:sp>
        <p:nvSpPr>
          <p:cNvPr id="608" name="Google Shape;608;p56"/>
          <p:cNvSpPr/>
          <p:nvPr/>
        </p:nvSpPr>
        <p:spPr>
          <a:xfrm>
            <a:off x="335554" y="922100"/>
            <a:ext cx="8472900" cy="47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7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Xsuite used for first studies on </a:t>
            </a:r>
            <a:r>
              <a:rPr lang="fr" sz="1700" b="1">
                <a:solidFill>
                  <a:srgbClr val="2B62AC"/>
                </a:solidFill>
                <a:latin typeface="Calibri"/>
                <a:ea typeface="Calibri"/>
                <a:cs typeface="Calibri"/>
                <a:sym typeface="Calibri"/>
              </a:rPr>
              <a:t>beam-beam effects </a:t>
            </a:r>
            <a:r>
              <a:rPr lang="fr" sz="17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in recirculating linac for </a:t>
            </a:r>
            <a:r>
              <a:rPr lang="fr" sz="1700" b="1">
                <a:solidFill>
                  <a:srgbClr val="2B62AC"/>
                </a:solidFill>
                <a:latin typeface="Calibri"/>
                <a:ea typeface="Calibri"/>
                <a:cs typeface="Calibri"/>
                <a:sym typeface="Calibri"/>
              </a:rPr>
              <a:t>muon collider</a:t>
            </a:r>
            <a:r>
              <a:rPr lang="fr" sz="1800" b="1">
                <a:solidFill>
                  <a:srgbClr val="2B62AC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/>
          </a:p>
        </p:txBody>
      </p:sp>
      <p:sp>
        <p:nvSpPr>
          <p:cNvPr id="609" name="Google Shape;609;p56"/>
          <p:cNvSpPr txBox="1"/>
          <p:nvPr/>
        </p:nvSpPr>
        <p:spPr>
          <a:xfrm>
            <a:off x="7148399" y="123000"/>
            <a:ext cx="18843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600" i="1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X. Buffat</a:t>
            </a:r>
            <a:endParaRPr sz="1600" i="1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" name="Google Shape;614;p57"/>
          <p:cNvSpPr txBox="1"/>
          <p:nvPr/>
        </p:nvSpPr>
        <p:spPr>
          <a:xfrm>
            <a:off x="148925" y="757475"/>
            <a:ext cx="8533500" cy="154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215900" marR="0" lvl="0" indent="-1270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15900" marR="0" lvl="0" indent="-1270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159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lang="fr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Improve the </a:t>
            </a:r>
            <a:r>
              <a:rPr lang="fr" sz="160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model</a:t>
            </a:r>
            <a:r>
              <a:rPr lang="fr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of the </a:t>
            </a:r>
            <a:r>
              <a:rPr lang="fr" sz="160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electron cloud formation</a:t>
            </a:r>
            <a:r>
              <a:rPr lang="fr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based on the current state of knowledge (from both lab and the LHC experience) </a:t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15900" marR="0" lvl="0" indent="-1270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5" name="Google Shape;615;p57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23</a:t>
            </a:fld>
            <a:endParaRPr/>
          </a:p>
        </p:txBody>
      </p:sp>
      <p:sp>
        <p:nvSpPr>
          <p:cNvPr id="616" name="Google Shape;616;p57"/>
          <p:cNvSpPr txBox="1"/>
          <p:nvPr/>
        </p:nvSpPr>
        <p:spPr>
          <a:xfrm>
            <a:off x="87625" y="152400"/>
            <a:ext cx="62952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2600" b="1">
                <a:solidFill>
                  <a:srgbClr val="2A63AD"/>
                </a:solidFill>
                <a:latin typeface="Calibri"/>
                <a:ea typeface="Calibri"/>
                <a:cs typeface="Calibri"/>
                <a:sym typeface="Calibri"/>
              </a:rPr>
              <a:t>Electron Cloud studies and developments</a:t>
            </a:r>
            <a:endParaRPr sz="1600"/>
          </a:p>
        </p:txBody>
      </p:sp>
      <p:sp>
        <p:nvSpPr>
          <p:cNvPr id="617" name="Google Shape;617;p57"/>
          <p:cNvSpPr txBox="1"/>
          <p:nvPr/>
        </p:nvSpPr>
        <p:spPr>
          <a:xfrm>
            <a:off x="468300" y="1745181"/>
            <a:ext cx="7886700" cy="7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215900" marR="0" lvl="0" indent="-1270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15900" marR="0" lvl="0" indent="-215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fr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Improvement of the </a:t>
            </a:r>
            <a:r>
              <a:rPr lang="fr" sz="140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energy spectrum model</a:t>
            </a:r>
            <a:r>
              <a:rPr lang="fr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of the </a:t>
            </a:r>
            <a:r>
              <a:rPr lang="fr" sz="140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emitted electrons</a:t>
            </a:r>
            <a:r>
              <a:rPr lang="fr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using </a:t>
            </a:r>
            <a:r>
              <a:rPr lang="fr" sz="140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lab measurements</a:t>
            </a:r>
            <a:endParaRPr sz="1100"/>
          </a:p>
          <a:p>
            <a:pPr marL="215900" marR="0" lvl="0" indent="-1270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 sz="1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8" name="Google Shape;618;p57"/>
          <p:cNvSpPr/>
          <p:nvPr/>
        </p:nvSpPr>
        <p:spPr>
          <a:xfrm>
            <a:off x="1227590" y="2751177"/>
            <a:ext cx="3600900" cy="648900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400">
                <a:latin typeface="Calibri"/>
                <a:ea typeface="Calibri"/>
                <a:cs typeface="Calibri"/>
                <a:sym typeface="Calibri"/>
              </a:rPr>
              <a:t> </a:t>
            </a:r>
            <a:endParaRPr sz="1100"/>
          </a:p>
        </p:txBody>
      </p:sp>
      <p:grpSp>
        <p:nvGrpSpPr>
          <p:cNvPr id="619" name="Google Shape;619;p57"/>
          <p:cNvGrpSpPr/>
          <p:nvPr/>
        </p:nvGrpSpPr>
        <p:grpSpPr>
          <a:xfrm>
            <a:off x="5328223" y="2611098"/>
            <a:ext cx="3106312" cy="2430000"/>
            <a:chOff x="7570346" y="3110205"/>
            <a:chExt cx="4141749" cy="3239999"/>
          </a:xfrm>
        </p:grpSpPr>
        <p:pic>
          <p:nvPicPr>
            <p:cNvPr id="620" name="Google Shape;620;p57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7570346" y="3110205"/>
              <a:ext cx="4141749" cy="323999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21" name="Google Shape;621;p57"/>
            <p:cNvSpPr txBox="1"/>
            <p:nvPr/>
          </p:nvSpPr>
          <p:spPr>
            <a:xfrm>
              <a:off x="9641220" y="3289738"/>
              <a:ext cx="1941300" cy="1046400"/>
            </a:xfrm>
            <a:prstGeom prst="rect">
              <a:avLst/>
            </a:prstGeom>
            <a:blipFill rotWithShape="1">
              <a:blip r:embed="rId5">
                <a:alphaModFix/>
              </a:blip>
              <a:stretch>
                <a:fillRect l="-1569" t="-1739"/>
              </a:stretch>
            </a:blip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fr" sz="1400">
                  <a:latin typeface="Calibri"/>
                  <a:ea typeface="Calibri"/>
                  <a:cs typeface="Calibri"/>
                  <a:sym typeface="Calibri"/>
                </a:rPr>
                <a:t> </a:t>
              </a:r>
              <a:endParaRPr sz="1100"/>
            </a:p>
          </p:txBody>
        </p:sp>
      </p:grpSp>
      <p:sp>
        <p:nvSpPr>
          <p:cNvPr id="622" name="Google Shape;622;p57"/>
          <p:cNvSpPr txBox="1"/>
          <p:nvPr/>
        </p:nvSpPr>
        <p:spPr>
          <a:xfrm>
            <a:off x="468299" y="4397386"/>
            <a:ext cx="4053600" cy="4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100" i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[] B. </a:t>
            </a:r>
            <a:r>
              <a:rPr lang="fr" sz="1100" i="1">
                <a:solidFill>
                  <a:srgbClr val="060B14"/>
                </a:solidFill>
                <a:latin typeface="Calibri"/>
                <a:ea typeface="Calibri"/>
                <a:cs typeface="Calibri"/>
                <a:sym typeface="Calibri"/>
              </a:rPr>
              <a:t>Henrist et al., “Secondary Electron Emission Data for the Simulation of Electron Cloud”, cds 2002.</a:t>
            </a:r>
            <a:endParaRPr sz="110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6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7" name="Google Shape;627;p58"/>
          <p:cNvSpPr txBox="1">
            <a:spLocks noGrp="1"/>
          </p:cNvSpPr>
          <p:nvPr>
            <p:ph type="title"/>
          </p:nvPr>
        </p:nvSpPr>
        <p:spPr>
          <a:xfrm>
            <a:off x="435894" y="132430"/>
            <a:ext cx="8272200" cy="38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rmAutofit fontScale="9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995D6"/>
              </a:buClr>
              <a:buSzPct val="100000"/>
              <a:buFont typeface="Franklin Gothic"/>
              <a:buNone/>
            </a:pPr>
            <a:r>
              <a:rPr lang="fr">
                <a:solidFill>
                  <a:srgbClr val="2995D6"/>
                </a:solidFill>
              </a:rPr>
              <a:t>ML4FCC PROJECT </a:t>
            </a:r>
            <a:endParaRPr/>
          </a:p>
        </p:txBody>
      </p:sp>
      <p:sp>
        <p:nvSpPr>
          <p:cNvPr id="628" name="Google Shape;628;p58"/>
          <p:cNvSpPr txBox="1">
            <a:spLocks noGrp="1"/>
          </p:cNvSpPr>
          <p:nvPr>
            <p:ph type="body" idx="1"/>
          </p:nvPr>
        </p:nvSpPr>
        <p:spPr>
          <a:xfrm>
            <a:off x="134025" y="899700"/>
            <a:ext cx="4996800" cy="41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228600" lvl="0" indent="-254000" algn="just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600"/>
              <a:buChar char="◼"/>
            </a:pPr>
            <a:r>
              <a:rPr lang="fr" sz="1600">
                <a:solidFill>
                  <a:schemeClr val="dk1"/>
                </a:solidFill>
              </a:rPr>
              <a:t>GNN for 3D/4D DA border detection</a:t>
            </a:r>
            <a:endParaRPr sz="1600">
              <a:solidFill>
                <a:schemeClr val="dk1"/>
              </a:solidFill>
            </a:endParaRPr>
          </a:p>
          <a:p>
            <a:pPr marL="469900" lvl="1" indent="-254000" algn="just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600"/>
              <a:buChar char="◼"/>
            </a:pPr>
            <a:r>
              <a:rPr lang="fr" sz="1600">
                <a:solidFill>
                  <a:schemeClr val="dk1"/>
                </a:solidFill>
              </a:rPr>
              <a:t>producing synthetic data</a:t>
            </a:r>
            <a:endParaRPr sz="1600">
              <a:solidFill>
                <a:schemeClr val="dk1"/>
              </a:solidFill>
            </a:endParaRPr>
          </a:p>
          <a:p>
            <a:pPr marL="228600" lvl="0" indent="-2540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600"/>
              <a:buChar char="◼"/>
            </a:pPr>
            <a:r>
              <a:rPr lang="fr" sz="1600">
                <a:solidFill>
                  <a:schemeClr val="dk1"/>
                </a:solidFill>
              </a:rPr>
              <a:t>Xtrack BOINC app development</a:t>
            </a:r>
            <a:endParaRPr sz="1600">
              <a:solidFill>
                <a:schemeClr val="dk1"/>
              </a:solidFill>
            </a:endParaRPr>
          </a:p>
          <a:p>
            <a:pPr marL="469900" lvl="1" indent="-2540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600"/>
              <a:buChar char="◼"/>
            </a:pPr>
            <a:r>
              <a:rPr lang="fr" sz="1600">
                <a:solidFill>
                  <a:schemeClr val="dk1"/>
                </a:solidFill>
              </a:rPr>
              <a:t>standalone binary available for Windows and Linux + test server and test application ready to test BOINC API</a:t>
            </a:r>
            <a:endParaRPr sz="1600">
              <a:solidFill>
                <a:schemeClr val="dk1"/>
              </a:solidFill>
            </a:endParaRPr>
          </a:p>
          <a:p>
            <a:pPr marL="228600" lvl="0" indent="-2540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600"/>
              <a:buChar char="◼"/>
            </a:pPr>
            <a:r>
              <a:rPr lang="fr" sz="1600">
                <a:solidFill>
                  <a:schemeClr val="dk1"/>
                </a:solidFill>
              </a:rPr>
              <a:t>DA regressor and particle loss GAN for various configurations of accelerator</a:t>
            </a:r>
            <a:endParaRPr sz="1600">
              <a:solidFill>
                <a:schemeClr val="dk1"/>
              </a:solidFill>
            </a:endParaRPr>
          </a:p>
          <a:p>
            <a:pPr marL="469900" lvl="1" indent="-254000" algn="l" rtl="0">
              <a:lnSpc>
                <a:spcPct val="110000"/>
              </a:lnSpc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1600"/>
              <a:buChar char="◼"/>
            </a:pPr>
            <a:r>
              <a:rPr lang="fr" sz="1600">
                <a:solidFill>
                  <a:schemeClr val="dk1"/>
                </a:solidFill>
              </a:rPr>
              <a:t>DA regressor developed using existing Sixtrack data while preparing to produce FCC-ee Xtrack simulation</a:t>
            </a:r>
            <a:endParaRPr sz="1600">
              <a:solidFill>
                <a:schemeClr val="dk1"/>
              </a:solidFill>
            </a:endParaRPr>
          </a:p>
        </p:txBody>
      </p:sp>
      <p:pic>
        <p:nvPicPr>
          <p:cNvPr id="629" name="Google Shape;629;p5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17175" y="4661374"/>
            <a:ext cx="1404503" cy="405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30" name="Google Shape;630;p58"/>
          <p:cNvPicPr preferRelativeResize="0"/>
          <p:nvPr/>
        </p:nvPicPr>
        <p:blipFill rotWithShape="1">
          <a:blip r:embed="rId4">
            <a:alphaModFix/>
          </a:blip>
          <a:srcRect l="4721" t="9356" r="10669" b="7552"/>
          <a:stretch/>
        </p:blipFill>
        <p:spPr>
          <a:xfrm>
            <a:off x="6823212" y="127072"/>
            <a:ext cx="2281275" cy="1991400"/>
          </a:xfrm>
          <a:prstGeom prst="rect">
            <a:avLst/>
          </a:prstGeom>
          <a:noFill/>
          <a:ln>
            <a:noFill/>
          </a:ln>
        </p:spPr>
      </p:pic>
      <p:sp>
        <p:nvSpPr>
          <p:cNvPr id="631" name="Google Shape;631;p58"/>
          <p:cNvSpPr txBox="1"/>
          <p:nvPr/>
        </p:nvSpPr>
        <p:spPr>
          <a:xfrm>
            <a:off x="7728849" y="301625"/>
            <a:ext cx="894000" cy="438600"/>
          </a:xfrm>
          <a:prstGeom prst="rect">
            <a:avLst/>
          </a:prstGeom>
          <a:solidFill>
            <a:srgbClr val="FFFFFF">
              <a:alpha val="74900"/>
            </a:srgbClr>
          </a:solidFill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>
                <a:solidFill>
                  <a:srgbClr val="FF0000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Dead after </a:t>
            </a:r>
            <a:endParaRPr sz="110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>
                <a:solidFill>
                  <a:srgbClr val="FF0000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N turns</a:t>
            </a:r>
            <a:endParaRPr sz="1100"/>
          </a:p>
        </p:txBody>
      </p:sp>
      <p:sp>
        <p:nvSpPr>
          <p:cNvPr id="632" name="Google Shape;632;p58"/>
          <p:cNvSpPr txBox="1"/>
          <p:nvPr/>
        </p:nvSpPr>
        <p:spPr>
          <a:xfrm>
            <a:off x="7554221" y="4857722"/>
            <a:ext cx="1311600" cy="25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Test MAE = 6%</a:t>
            </a:r>
            <a:endParaRPr sz="1200" b="0">
              <a:solidFill>
                <a:schemeClr val="dk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pic>
        <p:nvPicPr>
          <p:cNvPr id="633" name="Google Shape;633;p58" descr="A picture containing icon&#10;&#10;Description automatically generated"/>
          <p:cNvPicPr preferRelativeResize="0"/>
          <p:nvPr/>
        </p:nvPicPr>
        <p:blipFill rotWithShape="1">
          <a:blip r:embed="rId5">
            <a:alphaModFix/>
          </a:blip>
          <a:srcRect r="15045"/>
          <a:stretch/>
        </p:blipFill>
        <p:spPr>
          <a:xfrm>
            <a:off x="6762512" y="2153155"/>
            <a:ext cx="2402698" cy="28220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37"/>
          <p:cNvSpPr txBox="1"/>
          <p:nvPr/>
        </p:nvSpPr>
        <p:spPr>
          <a:xfrm>
            <a:off x="126600" y="648925"/>
            <a:ext cx="9003300" cy="45012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365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700"/>
              <a:buFont typeface="Calibri"/>
              <a:buChar char="-"/>
            </a:pPr>
            <a:r>
              <a:rPr lang="fr" sz="1700" b="1" dirty="0" err="1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Review</a:t>
            </a:r>
            <a:r>
              <a:rPr lang="fr" sz="1700" dirty="0">
                <a:latin typeface="Calibri"/>
                <a:ea typeface="Calibri"/>
                <a:cs typeface="Calibri"/>
                <a:sym typeface="Calibri"/>
              </a:rPr>
              <a:t> of </a:t>
            </a:r>
            <a:r>
              <a:rPr lang="fr" sz="1700" dirty="0" err="1">
                <a:latin typeface="Calibri"/>
                <a:ea typeface="Calibri"/>
                <a:cs typeface="Calibri"/>
                <a:sym typeface="Calibri"/>
              </a:rPr>
              <a:t>available</a:t>
            </a:r>
            <a:r>
              <a:rPr lang="fr" sz="17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fr" sz="1700" dirty="0" err="1">
                <a:latin typeface="Calibri"/>
                <a:ea typeface="Calibri"/>
                <a:cs typeface="Calibri"/>
                <a:sym typeface="Calibri"/>
              </a:rPr>
              <a:t>tools</a:t>
            </a:r>
            <a:r>
              <a:rPr lang="fr" sz="1700" dirty="0">
                <a:latin typeface="Calibri"/>
                <a:ea typeface="Calibri"/>
                <a:cs typeface="Calibri"/>
                <a:sym typeface="Calibri"/>
              </a:rPr>
              <a:t>: </a:t>
            </a:r>
            <a:r>
              <a:rPr lang="fr" sz="1700" dirty="0" err="1">
                <a:latin typeface="Calibri"/>
                <a:ea typeface="Calibri"/>
                <a:cs typeface="Calibri"/>
                <a:sym typeface="Calibri"/>
              </a:rPr>
              <a:t>pyAT</a:t>
            </a:r>
            <a:r>
              <a:rPr lang="fr" sz="1700" dirty="0"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fr" sz="1700" dirty="0" err="1">
                <a:latin typeface="Calibri"/>
                <a:ea typeface="Calibri"/>
                <a:cs typeface="Calibri"/>
                <a:sym typeface="Calibri"/>
              </a:rPr>
              <a:t>Sixtrack</a:t>
            </a:r>
            <a:r>
              <a:rPr lang="fr" sz="1700" dirty="0">
                <a:latin typeface="Calibri"/>
                <a:ea typeface="Calibri"/>
                <a:cs typeface="Calibri"/>
                <a:sym typeface="Calibri"/>
              </a:rPr>
              <a:t>/</a:t>
            </a:r>
            <a:r>
              <a:rPr lang="fr" sz="1700" dirty="0" err="1">
                <a:latin typeface="Calibri"/>
                <a:ea typeface="Calibri"/>
                <a:cs typeface="Calibri"/>
                <a:sym typeface="Calibri"/>
              </a:rPr>
              <a:t>Xtrack</a:t>
            </a:r>
            <a:r>
              <a:rPr lang="fr" sz="1700" dirty="0">
                <a:latin typeface="Calibri"/>
                <a:ea typeface="Calibri"/>
                <a:cs typeface="Calibri"/>
                <a:sym typeface="Calibri"/>
              </a:rPr>
              <a:t>, BMAD, GUINEAPIG, …</a:t>
            </a:r>
            <a:endParaRPr sz="1700" dirty="0"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365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700"/>
              <a:buFont typeface="Calibri"/>
              <a:buChar char="-"/>
            </a:pPr>
            <a:r>
              <a:rPr lang="fr" sz="1700" b="1" dirty="0" err="1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Identify</a:t>
            </a:r>
            <a:r>
              <a:rPr lang="fr" sz="1700" b="1" dirty="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 key</a:t>
            </a:r>
            <a:r>
              <a:rPr lang="fr" sz="1700" dirty="0">
                <a:latin typeface="Calibri"/>
                <a:ea typeface="Calibri"/>
                <a:cs typeface="Calibri"/>
                <a:sym typeface="Calibri"/>
              </a:rPr>
              <a:t> parts/components of the </a:t>
            </a:r>
            <a:r>
              <a:rPr lang="fr" sz="1700" b="1" dirty="0" err="1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development</a:t>
            </a:r>
            <a:r>
              <a:rPr lang="fr" sz="17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fr" sz="1700" dirty="0" err="1">
                <a:latin typeface="Calibri"/>
                <a:ea typeface="Calibri"/>
                <a:cs typeface="Calibri"/>
                <a:sym typeface="Calibri"/>
              </a:rPr>
              <a:t>fundamental</a:t>
            </a:r>
            <a:r>
              <a:rPr lang="fr" sz="1700" dirty="0">
                <a:latin typeface="Calibri"/>
                <a:ea typeface="Calibri"/>
                <a:cs typeface="Calibri"/>
                <a:sym typeface="Calibri"/>
              </a:rPr>
              <a:t> for FCC-</a:t>
            </a:r>
            <a:r>
              <a:rPr lang="fr" sz="1700" dirty="0" err="1">
                <a:latin typeface="Calibri"/>
                <a:ea typeface="Calibri"/>
                <a:cs typeface="Calibri"/>
                <a:sym typeface="Calibri"/>
              </a:rPr>
              <a:t>ee</a:t>
            </a:r>
            <a:r>
              <a:rPr lang="fr" sz="17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fr" sz="1700" dirty="0" err="1">
                <a:latin typeface="Calibri"/>
                <a:ea typeface="Calibri"/>
                <a:cs typeface="Calibri"/>
                <a:sym typeface="Calibri"/>
              </a:rPr>
              <a:t>studies</a:t>
            </a:r>
            <a:endParaRPr sz="1700" dirty="0">
              <a:latin typeface="Calibri"/>
              <a:ea typeface="Calibri"/>
              <a:cs typeface="Calibri"/>
              <a:sym typeface="Calibri"/>
            </a:endParaRPr>
          </a:p>
          <a:p>
            <a:pPr marL="914400" lvl="1" indent="-3365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700"/>
              <a:buFont typeface="Calibri"/>
              <a:buChar char="-"/>
            </a:pPr>
            <a:r>
              <a:rPr lang="fr" sz="1700" dirty="0" err="1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physics</a:t>
            </a:r>
            <a:r>
              <a:rPr lang="fr" sz="1700" dirty="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fr" sz="1700" dirty="0" err="1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models</a:t>
            </a:r>
            <a:r>
              <a:rPr lang="fr" sz="1700" dirty="0">
                <a:latin typeface="Calibri"/>
                <a:ea typeface="Calibri"/>
                <a:cs typeface="Calibri"/>
                <a:sym typeface="Calibri"/>
              </a:rPr>
              <a:t> (Beam-Beam, BS, </a:t>
            </a:r>
            <a:r>
              <a:rPr lang="fr" sz="1700" dirty="0" err="1">
                <a:latin typeface="Calibri"/>
                <a:ea typeface="Calibri"/>
                <a:cs typeface="Calibri"/>
                <a:sym typeface="Calibri"/>
              </a:rPr>
              <a:t>lattice</a:t>
            </a:r>
            <a:r>
              <a:rPr lang="fr" sz="1700" dirty="0">
                <a:latin typeface="Calibri"/>
                <a:ea typeface="Calibri"/>
                <a:cs typeface="Calibri"/>
                <a:sym typeface="Calibri"/>
              </a:rPr>
              <a:t> description, </a:t>
            </a:r>
            <a:r>
              <a:rPr lang="fr" sz="1700" dirty="0" err="1">
                <a:latin typeface="Calibri"/>
                <a:ea typeface="Calibri"/>
                <a:cs typeface="Calibri"/>
                <a:sym typeface="Calibri"/>
              </a:rPr>
              <a:t>impedance</a:t>
            </a:r>
            <a:r>
              <a:rPr lang="fr" sz="1700" dirty="0">
                <a:latin typeface="Calibri"/>
                <a:ea typeface="Calibri"/>
                <a:cs typeface="Calibri"/>
                <a:sym typeface="Calibri"/>
              </a:rPr>
              <a:t>, e-cloud…)</a:t>
            </a:r>
            <a:endParaRPr sz="1700" dirty="0">
              <a:latin typeface="Calibri"/>
              <a:ea typeface="Calibri"/>
              <a:cs typeface="Calibri"/>
              <a:sym typeface="Calibri"/>
            </a:endParaRPr>
          </a:p>
          <a:p>
            <a:pPr marL="914400" lvl="1" indent="-3365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700"/>
              <a:buFont typeface="Calibri"/>
              <a:buChar char="-"/>
            </a:pPr>
            <a:r>
              <a:rPr lang="fr" sz="1700" dirty="0" err="1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technical</a:t>
            </a:r>
            <a:r>
              <a:rPr lang="fr" sz="1700" dirty="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fr" sz="1700" dirty="0" err="1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needs</a:t>
            </a:r>
            <a:r>
              <a:rPr lang="fr" sz="1700" dirty="0">
                <a:latin typeface="Calibri"/>
                <a:ea typeface="Calibri"/>
                <a:cs typeface="Calibri"/>
                <a:sym typeface="Calibri"/>
              </a:rPr>
              <a:t> and </a:t>
            </a:r>
            <a:r>
              <a:rPr lang="fr" sz="1700" dirty="0" err="1">
                <a:latin typeface="Calibri"/>
                <a:ea typeface="Calibri"/>
                <a:cs typeface="Calibri"/>
                <a:sym typeface="Calibri"/>
              </a:rPr>
              <a:t>benefits</a:t>
            </a:r>
            <a:r>
              <a:rPr lang="fr" sz="1700" dirty="0">
                <a:latin typeface="Calibri"/>
                <a:ea typeface="Calibri"/>
                <a:cs typeface="Calibri"/>
                <a:sym typeface="Calibri"/>
              </a:rPr>
              <a:t> (</a:t>
            </a:r>
            <a:r>
              <a:rPr lang="fr" sz="1700" dirty="0" err="1">
                <a:latin typeface="Calibri"/>
                <a:ea typeface="Calibri"/>
                <a:cs typeface="Calibri"/>
                <a:sym typeface="Calibri"/>
              </a:rPr>
              <a:t>different</a:t>
            </a:r>
            <a:r>
              <a:rPr lang="fr" sz="1700" dirty="0">
                <a:latin typeface="Calibri"/>
                <a:ea typeface="Calibri"/>
                <a:cs typeface="Calibri"/>
                <a:sym typeface="Calibri"/>
              </a:rPr>
              <a:t> codes, speed, </a:t>
            </a:r>
            <a:r>
              <a:rPr lang="fr" sz="1700" dirty="0" err="1">
                <a:latin typeface="Calibri"/>
                <a:ea typeface="Calibri"/>
                <a:cs typeface="Calibri"/>
                <a:sym typeface="Calibri"/>
              </a:rPr>
              <a:t>computing</a:t>
            </a:r>
            <a:r>
              <a:rPr lang="fr" sz="17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fr" sz="1700" dirty="0" err="1">
                <a:latin typeface="Calibri"/>
                <a:ea typeface="Calibri"/>
                <a:cs typeface="Calibri"/>
                <a:sym typeface="Calibri"/>
              </a:rPr>
              <a:t>resources</a:t>
            </a:r>
            <a:r>
              <a:rPr lang="fr" sz="1700" dirty="0">
                <a:latin typeface="Calibri"/>
                <a:ea typeface="Calibri"/>
                <a:cs typeface="Calibri"/>
                <a:sym typeface="Calibri"/>
              </a:rPr>
              <a:t>)</a:t>
            </a:r>
            <a:endParaRPr sz="1700" dirty="0"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365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700"/>
              <a:buFont typeface="Calibri"/>
              <a:buChar char="-"/>
            </a:pPr>
            <a:r>
              <a:rPr lang="fr" sz="1700" dirty="0">
                <a:latin typeface="Calibri"/>
                <a:ea typeface="Calibri"/>
                <a:cs typeface="Calibri"/>
                <a:sym typeface="Calibri"/>
              </a:rPr>
              <a:t>Great </a:t>
            </a:r>
            <a:r>
              <a:rPr lang="fr" sz="1700" b="1" dirty="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synergies </a:t>
            </a:r>
            <a:r>
              <a:rPr lang="fr" sz="1700" b="1" dirty="0" err="1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with</a:t>
            </a:r>
            <a:r>
              <a:rPr lang="fr" sz="1700" b="1" dirty="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 CERN ABP </a:t>
            </a:r>
            <a:r>
              <a:rPr lang="fr" sz="1700" b="1" dirty="0" err="1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Computing</a:t>
            </a:r>
            <a:r>
              <a:rPr lang="fr" sz="1700" b="1" dirty="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 WG </a:t>
            </a:r>
            <a:r>
              <a:rPr lang="fr" sz="17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developments</a:t>
            </a:r>
            <a:r>
              <a:rPr lang="fr" sz="17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and </a:t>
            </a:r>
            <a:r>
              <a:rPr lang="fr" sz="17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modernization</a:t>
            </a:r>
            <a:endParaRPr sz="17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7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→ </a:t>
            </a:r>
            <a:r>
              <a:rPr lang="fr" sz="17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develop</a:t>
            </a:r>
            <a:r>
              <a:rPr lang="fr" sz="17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 </a:t>
            </a:r>
            <a:r>
              <a:rPr lang="fr" sz="17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common</a:t>
            </a:r>
            <a:r>
              <a:rPr lang="fr" sz="17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modern and </a:t>
            </a:r>
            <a:r>
              <a:rPr lang="fr" sz="17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robust</a:t>
            </a:r>
            <a:r>
              <a:rPr lang="fr" sz="17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fr" sz="17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tool</a:t>
            </a:r>
            <a:r>
              <a:rPr lang="fr" sz="17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for hadron and lepton </a:t>
            </a:r>
            <a:r>
              <a:rPr lang="fr" sz="17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community</a:t>
            </a:r>
            <a:r>
              <a:rPr lang="fr" sz="17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7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7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→ maintenance, </a:t>
            </a:r>
            <a:r>
              <a:rPr lang="fr" sz="17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reproducibility</a:t>
            </a:r>
            <a:r>
              <a:rPr lang="fr" sz="17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of </a:t>
            </a:r>
            <a:r>
              <a:rPr lang="fr" sz="17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results</a:t>
            </a:r>
            <a:r>
              <a:rPr lang="fr" sz="17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extensive </a:t>
            </a:r>
            <a:r>
              <a:rPr lang="fr" sz="17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testing</a:t>
            </a:r>
            <a:r>
              <a:rPr lang="fr" sz="17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and </a:t>
            </a:r>
            <a:r>
              <a:rPr lang="fr" sz="17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debugging</a:t>
            </a:r>
            <a:endParaRPr sz="1700" dirty="0"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365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700"/>
              <a:buFont typeface="Calibri"/>
              <a:buChar char="-"/>
            </a:pPr>
            <a:r>
              <a:rPr lang="fr" sz="1700" dirty="0" err="1">
                <a:latin typeface="Calibri"/>
                <a:ea typeface="Calibri"/>
                <a:cs typeface="Calibri"/>
                <a:sym typeface="Calibri"/>
              </a:rPr>
              <a:t>Define</a:t>
            </a:r>
            <a:r>
              <a:rPr lang="fr" sz="1700" dirty="0">
                <a:latin typeface="Calibri"/>
                <a:ea typeface="Calibri"/>
                <a:cs typeface="Calibri"/>
                <a:sym typeface="Calibri"/>
              </a:rPr>
              <a:t> a </a:t>
            </a:r>
            <a:r>
              <a:rPr lang="fr" sz="1700" dirty="0" err="1">
                <a:latin typeface="Calibri"/>
                <a:ea typeface="Calibri"/>
                <a:cs typeface="Calibri"/>
                <a:sym typeface="Calibri"/>
              </a:rPr>
              <a:t>general</a:t>
            </a:r>
            <a:r>
              <a:rPr lang="fr" sz="17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fr" sz="1700" dirty="0" err="1">
                <a:latin typeface="Calibri"/>
                <a:ea typeface="Calibri"/>
                <a:cs typeface="Calibri"/>
                <a:sym typeface="Calibri"/>
              </a:rPr>
              <a:t>strategy</a:t>
            </a:r>
            <a:r>
              <a:rPr lang="fr" sz="1700" dirty="0">
                <a:latin typeface="Calibri"/>
                <a:ea typeface="Calibri"/>
                <a:cs typeface="Calibri"/>
                <a:sym typeface="Calibri"/>
              </a:rPr>
              <a:t> for the </a:t>
            </a:r>
            <a:r>
              <a:rPr lang="fr" sz="1700" dirty="0" err="1">
                <a:latin typeface="Calibri"/>
                <a:ea typeface="Calibri"/>
                <a:cs typeface="Calibri"/>
                <a:sym typeface="Calibri"/>
              </a:rPr>
              <a:t>developments</a:t>
            </a:r>
            <a:r>
              <a:rPr lang="fr" sz="1700" dirty="0">
                <a:latin typeface="Calibri"/>
                <a:ea typeface="Calibri"/>
                <a:cs typeface="Calibri"/>
                <a:sym typeface="Calibri"/>
              </a:rPr>
              <a:t> to </a:t>
            </a:r>
            <a:r>
              <a:rPr lang="fr" sz="17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open </a:t>
            </a:r>
            <a:r>
              <a:rPr lang="fr" sz="1700" b="1" dirty="0" err="1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tools</a:t>
            </a:r>
            <a:r>
              <a:rPr lang="fr" sz="1700" b="1" dirty="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 to a </a:t>
            </a:r>
            <a:r>
              <a:rPr lang="fr" sz="1700" b="1" dirty="0" err="1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larger</a:t>
            </a:r>
            <a:r>
              <a:rPr lang="fr" sz="1700" b="1" dirty="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fr" sz="1700" b="1" dirty="0" err="1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community</a:t>
            </a:r>
            <a:r>
              <a:rPr lang="fr" sz="1700" b="1" dirty="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/collaboration</a:t>
            </a:r>
            <a:r>
              <a:rPr lang="fr" sz="17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i.e. FCC-</a:t>
            </a:r>
            <a:r>
              <a:rPr lang="fr" sz="17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ee</a:t>
            </a:r>
            <a:r>
              <a:rPr lang="fr" sz="17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FCC-</a:t>
            </a:r>
            <a:r>
              <a:rPr lang="fr" sz="17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hh</a:t>
            </a:r>
            <a:r>
              <a:rPr lang="fr" sz="17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muon, light sources…</a:t>
            </a:r>
            <a:endParaRPr sz="17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7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700" b="1" dirty="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GOAL</a:t>
            </a:r>
            <a:r>
              <a:rPr lang="fr" sz="1700" b="1" dirty="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:</a:t>
            </a:r>
            <a:r>
              <a:rPr lang="fr" sz="17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fr" sz="1700" dirty="0" err="1">
                <a:latin typeface="Calibri"/>
                <a:ea typeface="Calibri"/>
                <a:cs typeface="Calibri"/>
                <a:sym typeface="Calibri"/>
              </a:rPr>
              <a:t>prepare</a:t>
            </a:r>
            <a:r>
              <a:rPr lang="fr" sz="1700" dirty="0">
                <a:latin typeface="Calibri"/>
                <a:ea typeface="Calibri"/>
                <a:cs typeface="Calibri"/>
                <a:sym typeface="Calibri"/>
              </a:rPr>
              <a:t> for a simulation </a:t>
            </a:r>
            <a:r>
              <a:rPr lang="fr" sz="1700" dirty="0" err="1">
                <a:latin typeface="Calibri"/>
                <a:ea typeface="Calibri"/>
                <a:cs typeface="Calibri"/>
                <a:sym typeface="Calibri"/>
              </a:rPr>
              <a:t>campaign</a:t>
            </a:r>
            <a:r>
              <a:rPr lang="fr" sz="17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fr" sz="1700" dirty="0" err="1">
                <a:latin typeface="Calibri"/>
                <a:ea typeface="Calibri"/>
                <a:cs typeface="Calibri"/>
                <a:sym typeface="Calibri"/>
              </a:rPr>
              <a:t>where</a:t>
            </a:r>
            <a:r>
              <a:rPr lang="fr" sz="17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fr" sz="1700" dirty="0" err="1">
                <a:latin typeface="Calibri"/>
                <a:ea typeface="Calibri"/>
                <a:cs typeface="Calibri"/>
                <a:sym typeface="Calibri"/>
              </a:rPr>
              <a:t>several</a:t>
            </a:r>
            <a:r>
              <a:rPr lang="fr" sz="17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fr" sz="1700" dirty="0" err="1">
                <a:latin typeface="Calibri"/>
                <a:ea typeface="Calibri"/>
                <a:cs typeface="Calibri"/>
                <a:sym typeface="Calibri"/>
              </a:rPr>
              <a:t>effects</a:t>
            </a:r>
            <a:r>
              <a:rPr lang="fr" sz="1700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fr" sz="1700" dirty="0" err="1">
                <a:latin typeface="Calibri"/>
                <a:ea typeface="Calibri"/>
                <a:cs typeface="Calibri"/>
                <a:sym typeface="Calibri"/>
              </a:rPr>
              <a:t>interplay</a:t>
            </a:r>
            <a:r>
              <a:rPr lang="fr" sz="1700" dirty="0">
                <a:latin typeface="Calibri"/>
                <a:ea typeface="Calibri"/>
                <a:cs typeface="Calibri"/>
                <a:sym typeface="Calibri"/>
              </a:rPr>
              <a:t> </a:t>
            </a:r>
            <a:endParaRPr sz="1700" dirty="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9" name="Google Shape;219;p37"/>
          <p:cNvSpPr txBox="1">
            <a:spLocks noGrp="1"/>
          </p:cNvSpPr>
          <p:nvPr>
            <p:ph type="ctrTitle"/>
          </p:nvPr>
        </p:nvSpPr>
        <p:spPr>
          <a:xfrm>
            <a:off x="126600" y="-225025"/>
            <a:ext cx="8890800" cy="738600"/>
          </a:xfrm>
          <a:prstGeom prst="rect">
            <a:avLst/>
          </a:prstGeom>
        </p:spPr>
        <p:txBody>
          <a:bodyPr spcFirstLastPara="1" wrap="square" lIns="68575" tIns="34275" rIns="68575" bIns="3427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3400"/>
              <a:t>FCC Software Framework</a:t>
            </a:r>
            <a:endParaRPr sz="34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38"/>
          <p:cNvSpPr/>
          <p:nvPr/>
        </p:nvSpPr>
        <p:spPr>
          <a:xfrm>
            <a:off x="157225" y="706000"/>
            <a:ext cx="8774400" cy="206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600">
                <a:solidFill>
                  <a:srgbClr val="44546A"/>
                </a:solidFill>
                <a:latin typeface="Calibri"/>
                <a:ea typeface="Calibri"/>
                <a:cs typeface="Calibri"/>
                <a:sym typeface="Calibri"/>
              </a:rPr>
              <a:t>Project launched to </a:t>
            </a:r>
            <a:r>
              <a:rPr lang="fr" sz="1600" b="1">
                <a:solidFill>
                  <a:srgbClr val="2A64AC"/>
                </a:solidFill>
                <a:latin typeface="Calibri"/>
                <a:ea typeface="Calibri"/>
                <a:cs typeface="Calibri"/>
                <a:sym typeface="Calibri"/>
              </a:rPr>
              <a:t>rationalize and modernize software for multiparticle simulations</a:t>
            </a:r>
            <a:endParaRPr sz="1300"/>
          </a:p>
          <a:p>
            <a:pPr marL="285750" marR="0" lvl="0" indent="-279400" algn="l" rtl="0">
              <a:spcBef>
                <a:spcPts val="600"/>
              </a:spcBef>
              <a:spcAft>
                <a:spcPts val="0"/>
              </a:spcAft>
              <a:buClr>
                <a:srgbClr val="44546A"/>
              </a:buClr>
              <a:buSzPts val="1600"/>
              <a:buFont typeface="Noto Sans Symbols"/>
              <a:buChar char="🡪"/>
            </a:pPr>
            <a:r>
              <a:rPr lang="fr" sz="1600">
                <a:solidFill>
                  <a:srgbClr val="44546A"/>
                </a:solidFill>
                <a:latin typeface="Calibri"/>
                <a:ea typeface="Calibri"/>
                <a:cs typeface="Calibri"/>
                <a:sym typeface="Calibri"/>
              </a:rPr>
              <a:t>Moved </a:t>
            </a:r>
            <a:r>
              <a:rPr lang="fr" sz="1600" b="1">
                <a:solidFill>
                  <a:srgbClr val="2864AB"/>
                </a:solidFill>
                <a:latin typeface="Calibri"/>
                <a:ea typeface="Calibri"/>
                <a:cs typeface="Calibri"/>
                <a:sym typeface="Calibri"/>
              </a:rPr>
              <a:t>from</a:t>
            </a:r>
            <a:r>
              <a:rPr lang="fr" sz="1600" b="1">
                <a:solidFill>
                  <a:srgbClr val="2A64AC"/>
                </a:solidFill>
                <a:latin typeface="Calibri"/>
                <a:ea typeface="Calibri"/>
                <a:cs typeface="Calibri"/>
                <a:sym typeface="Calibri"/>
              </a:rPr>
              <a:t> a heterogenous range of programs</a:t>
            </a:r>
            <a:r>
              <a:rPr lang="fr" sz="1600">
                <a:solidFill>
                  <a:srgbClr val="44546A"/>
                </a:solidFill>
                <a:latin typeface="Calibri"/>
                <a:ea typeface="Calibri"/>
                <a:cs typeface="Calibri"/>
                <a:sym typeface="Calibri"/>
              </a:rPr>
              <a:t> each with limited capabilities to an </a:t>
            </a:r>
            <a:r>
              <a:rPr lang="fr" sz="1600" b="1">
                <a:solidFill>
                  <a:srgbClr val="2A64AC"/>
                </a:solidFill>
                <a:latin typeface="Calibri"/>
                <a:ea typeface="Calibri"/>
                <a:cs typeface="Calibri"/>
                <a:sym typeface="Calibri"/>
              </a:rPr>
              <a:t>integrated modular toolkit </a:t>
            </a:r>
            <a:r>
              <a:rPr lang="fr" sz="1600">
                <a:solidFill>
                  <a:srgbClr val="44546A"/>
                </a:solidFill>
                <a:latin typeface="Calibri"/>
                <a:ea typeface="Calibri"/>
                <a:cs typeface="Calibri"/>
                <a:sym typeface="Calibri"/>
              </a:rPr>
              <a:t>(Xsuite) </a:t>
            </a:r>
            <a:endParaRPr sz="1300"/>
          </a:p>
          <a:p>
            <a:pPr marL="742950" marR="0" lvl="1" indent="-279400" algn="l" rtl="0">
              <a:spcBef>
                <a:spcPts val="600"/>
              </a:spcBef>
              <a:spcAft>
                <a:spcPts val="0"/>
              </a:spcAft>
              <a:buClr>
                <a:srgbClr val="44546A"/>
              </a:buClr>
              <a:buSzPts val="1600"/>
              <a:buFont typeface="Courier New"/>
              <a:buChar char="o"/>
            </a:pPr>
            <a:r>
              <a:rPr lang="fr" sz="1600" b="0" i="0" u="none" strike="noStrike" cap="none">
                <a:solidFill>
                  <a:srgbClr val="44546A"/>
                </a:solidFill>
                <a:latin typeface="Calibri"/>
                <a:ea typeface="Calibri"/>
                <a:cs typeface="Calibri"/>
                <a:sym typeface="Calibri"/>
              </a:rPr>
              <a:t>Covering with a single toolkit  </a:t>
            </a:r>
            <a:r>
              <a:rPr lang="fr" sz="1600" b="1" i="0" u="none" strike="noStrike" cap="none">
                <a:solidFill>
                  <a:srgbClr val="2A64AC"/>
                </a:solidFill>
                <a:latin typeface="Calibri"/>
                <a:ea typeface="Calibri"/>
                <a:cs typeface="Calibri"/>
                <a:sym typeface="Calibri"/>
              </a:rPr>
              <a:t>injectors, LHC, HL-LHC and design studies </a:t>
            </a:r>
            <a:r>
              <a:rPr lang="fr" sz="1600" b="0" i="0" u="none" strike="noStrike" cap="none">
                <a:solidFill>
                  <a:srgbClr val="44546A"/>
                </a:solidFill>
                <a:latin typeface="Calibri"/>
                <a:ea typeface="Calibri"/>
                <a:cs typeface="Calibri"/>
                <a:sym typeface="Calibri"/>
              </a:rPr>
              <a:t>(</a:t>
            </a:r>
            <a:r>
              <a:rPr lang="fr" sz="1600" b="1">
                <a:solidFill>
                  <a:srgbClr val="44546A"/>
                </a:solidFill>
                <a:latin typeface="Calibri"/>
                <a:ea typeface="Calibri"/>
                <a:cs typeface="Calibri"/>
                <a:sym typeface="Calibri"/>
              </a:rPr>
              <a:t>FCC Framework</a:t>
            </a:r>
            <a:r>
              <a:rPr lang="fr" sz="1600" b="0" i="0" u="none" strike="noStrike" cap="none">
                <a:solidFill>
                  <a:srgbClr val="44546A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  <a:endParaRPr sz="1300"/>
          </a:p>
          <a:p>
            <a:pPr marL="742950" marR="0" lvl="1" indent="-279400" algn="l" rtl="0">
              <a:spcBef>
                <a:spcPts val="600"/>
              </a:spcBef>
              <a:spcAft>
                <a:spcPts val="0"/>
              </a:spcAft>
              <a:buClr>
                <a:srgbClr val="44546A"/>
              </a:buClr>
              <a:buSzPts val="1600"/>
              <a:buFont typeface="Courier New"/>
              <a:buChar char="o"/>
            </a:pPr>
            <a:r>
              <a:rPr lang="fr" sz="1600" b="0" i="0" u="none" strike="noStrike" cap="none">
                <a:solidFill>
                  <a:srgbClr val="44546A"/>
                </a:solidFill>
                <a:latin typeface="Calibri"/>
                <a:ea typeface="Calibri"/>
                <a:cs typeface="Calibri"/>
                <a:sym typeface="Calibri"/>
              </a:rPr>
              <a:t>Exploitation of </a:t>
            </a:r>
            <a:r>
              <a:rPr lang="fr" sz="1600" b="1" i="0" u="none" strike="noStrike" cap="none">
                <a:solidFill>
                  <a:srgbClr val="2A64AC"/>
                </a:solidFill>
                <a:latin typeface="Calibri"/>
                <a:ea typeface="Calibri"/>
                <a:cs typeface="Calibri"/>
                <a:sym typeface="Calibri"/>
              </a:rPr>
              <a:t>modern computing platforms </a:t>
            </a:r>
            <a:r>
              <a:rPr lang="fr" sz="1600" b="0" i="0" u="none" strike="noStrike" cap="none">
                <a:solidFill>
                  <a:srgbClr val="44546A"/>
                </a:solidFill>
                <a:latin typeface="Calibri"/>
                <a:ea typeface="Calibri"/>
                <a:cs typeface="Calibri"/>
                <a:sym typeface="Calibri"/>
              </a:rPr>
              <a:t>(e.g. GPUs) for a wide range of applications</a:t>
            </a:r>
            <a:endParaRPr sz="1500" b="0" i="0" u="none" strike="noStrike" cap="none">
              <a:solidFill>
                <a:srgbClr val="44546A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742950" marR="0" lvl="1" indent="-279400" algn="l" rtl="0"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urier New"/>
              <a:buChar char="o"/>
            </a:pPr>
            <a:r>
              <a:rPr lang="fr" sz="1600" b="0" i="0" u="none" strike="noStrike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Strong</a:t>
            </a:r>
            <a:r>
              <a:rPr lang="fr" sz="1600" b="1" i="0" u="none" strike="noStrike" cap="none">
                <a:solidFill>
                  <a:srgbClr val="2A64AC"/>
                </a:solidFill>
                <a:latin typeface="Calibri"/>
                <a:ea typeface="Calibri"/>
                <a:cs typeface="Calibri"/>
                <a:sym typeface="Calibri"/>
              </a:rPr>
              <a:t> simplification</a:t>
            </a:r>
            <a:r>
              <a:rPr lang="fr" sz="1600" b="0" i="0" u="none" strike="noStrike" cap="none">
                <a:solidFill>
                  <a:srgbClr val="44546A"/>
                </a:solidFill>
                <a:latin typeface="Calibri"/>
                <a:ea typeface="Calibri"/>
                <a:cs typeface="Calibri"/>
                <a:sym typeface="Calibri"/>
              </a:rPr>
              <a:t> of development and maintenance process (removes several duplications)</a:t>
            </a:r>
            <a:endParaRPr sz="1300"/>
          </a:p>
        </p:txBody>
      </p:sp>
      <p:sp>
        <p:nvSpPr>
          <p:cNvPr id="225" name="Google Shape;225;p38"/>
          <p:cNvSpPr txBox="1">
            <a:spLocks noGrp="1"/>
          </p:cNvSpPr>
          <p:nvPr>
            <p:ph type="ctrTitle"/>
          </p:nvPr>
        </p:nvSpPr>
        <p:spPr>
          <a:xfrm>
            <a:off x="126600" y="-148825"/>
            <a:ext cx="8890800" cy="738600"/>
          </a:xfrm>
          <a:prstGeom prst="rect">
            <a:avLst/>
          </a:prstGeom>
        </p:spPr>
        <p:txBody>
          <a:bodyPr spcFirstLastPara="1" wrap="square" lIns="68575" tIns="34275" rIns="68575" bIns="3427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3400"/>
              <a:t>XSUITE for LHC, HL-LHC and Injectors</a:t>
            </a:r>
            <a:endParaRPr sz="3400"/>
          </a:p>
        </p:txBody>
      </p:sp>
      <p:pic>
        <p:nvPicPr>
          <p:cNvPr id="226" name="Google Shape;226;p3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43567" y="2571750"/>
            <a:ext cx="5816082" cy="2502775"/>
          </a:xfrm>
          <a:prstGeom prst="rect">
            <a:avLst/>
          </a:prstGeom>
          <a:noFill/>
          <a:ln>
            <a:noFill/>
          </a:ln>
        </p:spPr>
      </p:pic>
      <p:sp>
        <p:nvSpPr>
          <p:cNvPr id="227" name="Google Shape;227;p38"/>
          <p:cNvSpPr txBox="1"/>
          <p:nvPr/>
        </p:nvSpPr>
        <p:spPr>
          <a:xfrm>
            <a:off x="7431350" y="3678450"/>
            <a:ext cx="1292400" cy="8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latin typeface="Calibri"/>
                <a:ea typeface="Calibri"/>
                <a:cs typeface="Calibri"/>
                <a:sym typeface="Calibri"/>
              </a:rPr>
              <a:t>G. Iadarola </a:t>
            </a:r>
            <a:endParaRPr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latin typeface="Calibri"/>
                <a:ea typeface="Calibri"/>
                <a:cs typeface="Calibri"/>
                <a:sym typeface="Calibri"/>
              </a:rPr>
              <a:t>R. De Maria and BE/ABP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2" name="Google Shape;232;p3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80163" y="397536"/>
            <a:ext cx="6583682" cy="2833059"/>
          </a:xfrm>
          <a:prstGeom prst="rect">
            <a:avLst/>
          </a:prstGeom>
          <a:noFill/>
          <a:ln>
            <a:noFill/>
          </a:ln>
        </p:spPr>
      </p:pic>
      <p:sp>
        <p:nvSpPr>
          <p:cNvPr id="233" name="Google Shape;233;p39"/>
          <p:cNvSpPr/>
          <p:nvPr/>
        </p:nvSpPr>
        <p:spPr>
          <a:xfrm rot="5400000">
            <a:off x="2124275" y="3392150"/>
            <a:ext cx="522600" cy="1995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4" name="Google Shape;234;p39"/>
          <p:cNvSpPr/>
          <p:nvPr/>
        </p:nvSpPr>
        <p:spPr>
          <a:xfrm rot="5400000">
            <a:off x="2710575" y="3392150"/>
            <a:ext cx="522600" cy="1995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5" name="Google Shape;235;p39"/>
          <p:cNvSpPr/>
          <p:nvPr/>
        </p:nvSpPr>
        <p:spPr>
          <a:xfrm rot="5400000">
            <a:off x="3003725" y="3392150"/>
            <a:ext cx="522600" cy="1995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6" name="Google Shape;236;p39"/>
          <p:cNvSpPr/>
          <p:nvPr/>
        </p:nvSpPr>
        <p:spPr>
          <a:xfrm rot="5400000">
            <a:off x="5072775" y="3392150"/>
            <a:ext cx="522600" cy="1995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7" name="Google Shape;237;p39"/>
          <p:cNvSpPr/>
          <p:nvPr/>
        </p:nvSpPr>
        <p:spPr>
          <a:xfrm rot="5400000">
            <a:off x="5339475" y="3392150"/>
            <a:ext cx="522600" cy="1995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8" name="Google Shape;238;p39"/>
          <p:cNvSpPr/>
          <p:nvPr/>
        </p:nvSpPr>
        <p:spPr>
          <a:xfrm rot="5400000">
            <a:off x="5606175" y="3392150"/>
            <a:ext cx="522600" cy="1995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9" name="Google Shape;239;p39"/>
          <p:cNvSpPr/>
          <p:nvPr/>
        </p:nvSpPr>
        <p:spPr>
          <a:xfrm rot="5400000">
            <a:off x="6291975" y="3392150"/>
            <a:ext cx="522600" cy="1995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0" name="Google Shape;240;p39"/>
          <p:cNvSpPr/>
          <p:nvPr/>
        </p:nvSpPr>
        <p:spPr>
          <a:xfrm rot="5400000">
            <a:off x="6672975" y="3392150"/>
            <a:ext cx="522600" cy="1995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1" name="Google Shape;241;p39"/>
          <p:cNvSpPr/>
          <p:nvPr/>
        </p:nvSpPr>
        <p:spPr>
          <a:xfrm rot="5400000">
            <a:off x="6977775" y="3392150"/>
            <a:ext cx="522600" cy="1995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2" name="Google Shape;242;p39"/>
          <p:cNvSpPr/>
          <p:nvPr/>
        </p:nvSpPr>
        <p:spPr>
          <a:xfrm rot="5400000">
            <a:off x="265425" y="3438488"/>
            <a:ext cx="271800" cy="199500"/>
          </a:xfrm>
          <a:prstGeom prst="rect">
            <a:avLst/>
          </a:prstGeom>
          <a:solidFill>
            <a:srgbClr val="2995D6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3" name="Google Shape;243;p39"/>
          <p:cNvSpPr txBox="1"/>
          <p:nvPr/>
        </p:nvSpPr>
        <p:spPr>
          <a:xfrm rot="-2579331">
            <a:off x="35770" y="3592641"/>
            <a:ext cx="670963" cy="3693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>
                <a:latin typeface="Calibri"/>
                <a:ea typeface="Calibri"/>
                <a:cs typeface="Calibri"/>
                <a:sym typeface="Calibri"/>
              </a:rPr>
              <a:t>SAD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4" name="Google Shape;244;p39"/>
          <p:cNvSpPr txBox="1"/>
          <p:nvPr/>
        </p:nvSpPr>
        <p:spPr>
          <a:xfrm rot="-2579302">
            <a:off x="286113" y="3644086"/>
            <a:ext cx="821882" cy="3693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>
                <a:latin typeface="Calibri"/>
                <a:ea typeface="Calibri"/>
                <a:cs typeface="Calibri"/>
                <a:sym typeface="Calibri"/>
              </a:rPr>
              <a:t>BMAD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5" name="Google Shape;245;p39"/>
          <p:cNvSpPr/>
          <p:nvPr/>
        </p:nvSpPr>
        <p:spPr>
          <a:xfrm rot="5400000">
            <a:off x="570225" y="3438488"/>
            <a:ext cx="271800" cy="199500"/>
          </a:xfrm>
          <a:prstGeom prst="rect">
            <a:avLst/>
          </a:prstGeom>
          <a:solidFill>
            <a:srgbClr val="2995D6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6" name="Google Shape;246;p39"/>
          <p:cNvSpPr/>
          <p:nvPr/>
        </p:nvSpPr>
        <p:spPr>
          <a:xfrm rot="5400000">
            <a:off x="875025" y="3438488"/>
            <a:ext cx="271800" cy="199500"/>
          </a:xfrm>
          <a:prstGeom prst="rect">
            <a:avLst/>
          </a:prstGeom>
          <a:solidFill>
            <a:srgbClr val="2995D6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7" name="Google Shape;247;p39"/>
          <p:cNvSpPr txBox="1"/>
          <p:nvPr/>
        </p:nvSpPr>
        <p:spPr>
          <a:xfrm rot="-2579302">
            <a:off x="590913" y="3644086"/>
            <a:ext cx="821882" cy="3693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>
                <a:latin typeface="Calibri"/>
                <a:ea typeface="Calibri"/>
                <a:cs typeface="Calibri"/>
                <a:sym typeface="Calibri"/>
              </a:rPr>
              <a:t>PyAT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8" name="Google Shape;248;p39"/>
          <p:cNvSpPr txBox="1"/>
          <p:nvPr/>
        </p:nvSpPr>
        <p:spPr>
          <a:xfrm>
            <a:off x="953561" y="109825"/>
            <a:ext cx="7262700" cy="5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Synergies and new developments</a:t>
            </a:r>
            <a:endParaRPr sz="3000"/>
          </a:p>
        </p:txBody>
      </p:sp>
      <p:sp>
        <p:nvSpPr>
          <p:cNvPr id="249" name="Google Shape;249;p39"/>
          <p:cNvSpPr/>
          <p:nvPr/>
        </p:nvSpPr>
        <p:spPr>
          <a:xfrm>
            <a:off x="230000" y="3230604"/>
            <a:ext cx="1979700" cy="171900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0" name="Google Shape;250;p39"/>
          <p:cNvSpPr txBox="1"/>
          <p:nvPr/>
        </p:nvSpPr>
        <p:spPr>
          <a:xfrm rot="-2578799">
            <a:off x="6941226" y="3649407"/>
            <a:ext cx="1059197" cy="9541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D. Di Croce,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 G. Iadarola,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 F. Vanderveken,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T. Pieloni,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SDSC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1" name="Google Shape;251;p39"/>
          <p:cNvSpPr txBox="1"/>
          <p:nvPr/>
        </p:nvSpPr>
        <p:spPr>
          <a:xfrm rot="-2578928">
            <a:off x="4782696" y="3953667"/>
            <a:ext cx="1385657" cy="3385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P. Kicsiny, X. Buffat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2" name="Google Shape;252;p39"/>
          <p:cNvSpPr/>
          <p:nvPr/>
        </p:nvSpPr>
        <p:spPr>
          <a:xfrm rot="5400000">
            <a:off x="7188075" y="3221400"/>
            <a:ext cx="864000" cy="1995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3" name="Google Shape;253;p39"/>
          <p:cNvSpPr txBox="1"/>
          <p:nvPr/>
        </p:nvSpPr>
        <p:spPr>
          <a:xfrm rot="-2578635">
            <a:off x="7329564" y="2258517"/>
            <a:ext cx="823373" cy="4924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ML for DA optimization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4" name="Google Shape;254;p39"/>
          <p:cNvSpPr txBox="1"/>
          <p:nvPr/>
        </p:nvSpPr>
        <p:spPr>
          <a:xfrm rot="-2578928">
            <a:off x="4325496" y="3953667"/>
            <a:ext cx="1385657" cy="3385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L. Sabato, L. Mether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5" name="Google Shape;255;p39"/>
          <p:cNvSpPr txBox="1"/>
          <p:nvPr/>
        </p:nvSpPr>
        <p:spPr>
          <a:xfrm rot="-2579509">
            <a:off x="6020518" y="3782577"/>
            <a:ext cx="780913" cy="6463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P. Kicsiny, 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X. Buffat, 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D. Schulte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56" name="Google Shape;256;p3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844775" y="4719199"/>
            <a:ext cx="1404503" cy="405025"/>
          </a:xfrm>
          <a:prstGeom prst="rect">
            <a:avLst/>
          </a:prstGeom>
          <a:noFill/>
          <a:ln>
            <a:noFill/>
          </a:ln>
        </p:spPr>
      </p:pic>
      <p:sp>
        <p:nvSpPr>
          <p:cNvPr id="257" name="Google Shape;257;p39"/>
          <p:cNvSpPr txBox="1"/>
          <p:nvPr/>
        </p:nvSpPr>
        <p:spPr>
          <a:xfrm rot="-2578948">
            <a:off x="1346932" y="4046237"/>
            <a:ext cx="1494336" cy="4926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G. Simon, R. De Maria, </a:t>
            </a:r>
            <a:endParaRPr sz="1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F. Schmidt, A. Faus-Golfe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8" name="Google Shape;258;p39"/>
          <p:cNvSpPr txBox="1"/>
          <p:nvPr/>
        </p:nvSpPr>
        <p:spPr>
          <a:xfrm rot="-2579331">
            <a:off x="946945" y="3705966"/>
            <a:ext cx="670963" cy="3693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>
                <a:latin typeface="Calibri"/>
                <a:ea typeface="Calibri"/>
                <a:cs typeface="Calibri"/>
                <a:sym typeface="Calibri"/>
              </a:rPr>
              <a:t>MADX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9" name="Google Shape;259;p39"/>
          <p:cNvSpPr/>
          <p:nvPr/>
        </p:nvSpPr>
        <p:spPr>
          <a:xfrm rot="5400000">
            <a:off x="1179825" y="3438488"/>
            <a:ext cx="271800" cy="199500"/>
          </a:xfrm>
          <a:prstGeom prst="rect">
            <a:avLst/>
          </a:prstGeom>
          <a:solidFill>
            <a:srgbClr val="2995D6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0" name="Google Shape;260;p39"/>
          <p:cNvSpPr/>
          <p:nvPr/>
        </p:nvSpPr>
        <p:spPr>
          <a:xfrm rot="5400000">
            <a:off x="7873875" y="3216800"/>
            <a:ext cx="864000" cy="1995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1" name="Google Shape;261;p39"/>
          <p:cNvSpPr txBox="1"/>
          <p:nvPr/>
        </p:nvSpPr>
        <p:spPr>
          <a:xfrm rot="-2578926">
            <a:off x="8074569" y="3710769"/>
            <a:ext cx="741012" cy="8004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Y. Wu, 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F. Carlier,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T. Pieloni 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EPOL team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2" name="Google Shape;262;p39"/>
          <p:cNvSpPr txBox="1"/>
          <p:nvPr/>
        </p:nvSpPr>
        <p:spPr>
          <a:xfrm rot="-2578361">
            <a:off x="7990846" y="2195713"/>
            <a:ext cx="1007409" cy="4926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Polarization and SPIN tracking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3" name="Google Shape;263;p39"/>
          <p:cNvSpPr txBox="1"/>
          <p:nvPr/>
        </p:nvSpPr>
        <p:spPr>
          <a:xfrm rot="-2578635">
            <a:off x="357789" y="2491824"/>
            <a:ext cx="823373" cy="6463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Xsequence,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Xconverter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(F. Carlier)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4" name="Google Shape;264;p39"/>
          <p:cNvSpPr txBox="1"/>
          <p:nvPr/>
        </p:nvSpPr>
        <p:spPr>
          <a:xfrm rot="-2578928">
            <a:off x="2219384" y="3933917"/>
            <a:ext cx="1385657" cy="3385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P. Kicsiny, X. Buffat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5" name="Google Shape;265;p39"/>
          <p:cNvSpPr/>
          <p:nvPr/>
        </p:nvSpPr>
        <p:spPr>
          <a:xfrm>
            <a:off x="455075" y="4152150"/>
            <a:ext cx="516000" cy="171900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6" name="Google Shape;266;p39"/>
          <p:cNvSpPr txBox="1"/>
          <p:nvPr/>
        </p:nvSpPr>
        <p:spPr>
          <a:xfrm rot="-2579168">
            <a:off x="287452" y="4242964"/>
            <a:ext cx="989995" cy="677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>
                <a:latin typeface="Calibri"/>
                <a:ea typeface="Calibri"/>
                <a:cs typeface="Calibri"/>
                <a:sym typeface="Calibri"/>
              </a:rPr>
              <a:t>Tapering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F. Carlier, M. Rakic, S. White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7" name="Google Shape;267;p39"/>
          <p:cNvSpPr/>
          <p:nvPr/>
        </p:nvSpPr>
        <p:spPr>
          <a:xfrm rot="5400000">
            <a:off x="8392275" y="3514688"/>
            <a:ext cx="271800" cy="1995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8" name="Google Shape;268;p39"/>
          <p:cNvSpPr txBox="1"/>
          <p:nvPr/>
        </p:nvSpPr>
        <p:spPr>
          <a:xfrm rot="-2579331">
            <a:off x="8416195" y="2978166"/>
            <a:ext cx="670963" cy="3693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>
                <a:latin typeface="Calibri"/>
                <a:ea typeface="Calibri"/>
                <a:cs typeface="Calibri"/>
                <a:sym typeface="Calibri"/>
              </a:rPr>
              <a:t>SITROS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3" name="Google Shape;273;p4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80163" y="397536"/>
            <a:ext cx="6583682" cy="2833059"/>
          </a:xfrm>
          <a:prstGeom prst="rect">
            <a:avLst/>
          </a:prstGeom>
          <a:noFill/>
          <a:ln>
            <a:noFill/>
          </a:ln>
        </p:spPr>
      </p:pic>
      <p:sp>
        <p:nvSpPr>
          <p:cNvPr id="274" name="Google Shape;274;p40"/>
          <p:cNvSpPr/>
          <p:nvPr/>
        </p:nvSpPr>
        <p:spPr>
          <a:xfrm rot="5400000">
            <a:off x="2124275" y="3392150"/>
            <a:ext cx="522600" cy="1995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3B3B3"/>
              </a:gs>
            </a:gsLst>
            <a:path path="circle">
              <a:fillToRect l="50000" t="50000" r="50000" b="50000"/>
            </a:path>
            <a:tileRect/>
          </a:gra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5" name="Google Shape;275;p40"/>
          <p:cNvSpPr/>
          <p:nvPr/>
        </p:nvSpPr>
        <p:spPr>
          <a:xfrm rot="5400000">
            <a:off x="2710575" y="3392150"/>
            <a:ext cx="522600" cy="1995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3B3B3"/>
              </a:gs>
            </a:gsLst>
            <a:path path="circle">
              <a:fillToRect l="50000" t="50000" r="50000" b="50000"/>
            </a:path>
            <a:tileRect/>
          </a:gra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6" name="Google Shape;276;p40"/>
          <p:cNvSpPr/>
          <p:nvPr/>
        </p:nvSpPr>
        <p:spPr>
          <a:xfrm rot="5400000">
            <a:off x="3003725" y="3392150"/>
            <a:ext cx="522600" cy="1995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3B3B3"/>
              </a:gs>
            </a:gsLst>
            <a:path path="circle">
              <a:fillToRect l="50000" t="50000" r="50000" b="50000"/>
            </a:path>
            <a:tileRect/>
          </a:gra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7" name="Google Shape;277;p40"/>
          <p:cNvSpPr/>
          <p:nvPr/>
        </p:nvSpPr>
        <p:spPr>
          <a:xfrm rot="5400000">
            <a:off x="5072775" y="3392150"/>
            <a:ext cx="522600" cy="1995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3B3B3"/>
              </a:gs>
            </a:gsLst>
            <a:path path="circle">
              <a:fillToRect l="50000" t="50000" r="50000" b="50000"/>
            </a:path>
            <a:tileRect/>
          </a:gra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8" name="Google Shape;278;p40"/>
          <p:cNvSpPr/>
          <p:nvPr/>
        </p:nvSpPr>
        <p:spPr>
          <a:xfrm rot="5400000">
            <a:off x="5339475" y="3392150"/>
            <a:ext cx="522600" cy="1995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3B3B3"/>
              </a:gs>
            </a:gsLst>
            <a:path path="circle">
              <a:fillToRect l="50000" t="50000" r="50000" b="50000"/>
            </a:path>
            <a:tileRect/>
          </a:gra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9" name="Google Shape;279;p40"/>
          <p:cNvSpPr/>
          <p:nvPr/>
        </p:nvSpPr>
        <p:spPr>
          <a:xfrm rot="5400000">
            <a:off x="5606175" y="3392150"/>
            <a:ext cx="522600" cy="1995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3B3B3"/>
              </a:gs>
            </a:gsLst>
            <a:path path="circle">
              <a:fillToRect l="50000" t="50000" r="50000" b="50000"/>
            </a:path>
            <a:tileRect/>
          </a:gra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0" name="Google Shape;280;p40"/>
          <p:cNvSpPr/>
          <p:nvPr/>
        </p:nvSpPr>
        <p:spPr>
          <a:xfrm rot="5400000">
            <a:off x="6291975" y="3392150"/>
            <a:ext cx="522600" cy="1995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3B3B3"/>
              </a:gs>
            </a:gsLst>
            <a:path path="circle">
              <a:fillToRect l="50000" t="50000" r="50000" b="50000"/>
            </a:path>
            <a:tileRect/>
          </a:gra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1" name="Google Shape;281;p40"/>
          <p:cNvSpPr/>
          <p:nvPr/>
        </p:nvSpPr>
        <p:spPr>
          <a:xfrm rot="5400000">
            <a:off x="6672975" y="3392150"/>
            <a:ext cx="522600" cy="1995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3B3B3"/>
              </a:gs>
            </a:gsLst>
            <a:path path="circle">
              <a:fillToRect l="50000" t="50000" r="50000" b="50000"/>
            </a:path>
            <a:tileRect/>
          </a:gra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2" name="Google Shape;282;p40"/>
          <p:cNvSpPr/>
          <p:nvPr/>
        </p:nvSpPr>
        <p:spPr>
          <a:xfrm rot="5400000">
            <a:off x="6977775" y="3392150"/>
            <a:ext cx="522600" cy="1995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3B3B3"/>
              </a:gs>
            </a:gsLst>
            <a:path path="circle">
              <a:fillToRect l="50000" t="50000" r="50000" b="50000"/>
            </a:path>
            <a:tileRect/>
          </a:gra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3" name="Google Shape;283;p40"/>
          <p:cNvSpPr/>
          <p:nvPr/>
        </p:nvSpPr>
        <p:spPr>
          <a:xfrm rot="5400000">
            <a:off x="265425" y="3438488"/>
            <a:ext cx="271800" cy="199500"/>
          </a:xfrm>
          <a:prstGeom prst="rect">
            <a:avLst/>
          </a:prstGeom>
          <a:solidFill>
            <a:srgbClr val="2995D6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4" name="Google Shape;284;p40"/>
          <p:cNvSpPr txBox="1"/>
          <p:nvPr/>
        </p:nvSpPr>
        <p:spPr>
          <a:xfrm rot="-2579331">
            <a:off x="35770" y="3592641"/>
            <a:ext cx="670963" cy="3693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>
                <a:latin typeface="Calibri"/>
                <a:ea typeface="Calibri"/>
                <a:cs typeface="Calibri"/>
                <a:sym typeface="Calibri"/>
              </a:rPr>
              <a:t>SAD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5" name="Google Shape;285;p40"/>
          <p:cNvSpPr txBox="1"/>
          <p:nvPr/>
        </p:nvSpPr>
        <p:spPr>
          <a:xfrm rot="-2579302">
            <a:off x="286113" y="3644086"/>
            <a:ext cx="821882" cy="3693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>
                <a:latin typeface="Calibri"/>
                <a:ea typeface="Calibri"/>
                <a:cs typeface="Calibri"/>
                <a:sym typeface="Calibri"/>
              </a:rPr>
              <a:t>BMAD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6" name="Google Shape;286;p40"/>
          <p:cNvSpPr/>
          <p:nvPr/>
        </p:nvSpPr>
        <p:spPr>
          <a:xfrm rot="5400000">
            <a:off x="570225" y="3438488"/>
            <a:ext cx="271800" cy="199500"/>
          </a:xfrm>
          <a:prstGeom prst="rect">
            <a:avLst/>
          </a:prstGeom>
          <a:solidFill>
            <a:srgbClr val="2995D6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7" name="Google Shape;287;p40"/>
          <p:cNvSpPr/>
          <p:nvPr/>
        </p:nvSpPr>
        <p:spPr>
          <a:xfrm rot="5400000">
            <a:off x="875025" y="3438488"/>
            <a:ext cx="271800" cy="199500"/>
          </a:xfrm>
          <a:prstGeom prst="rect">
            <a:avLst/>
          </a:prstGeom>
          <a:solidFill>
            <a:srgbClr val="2995D6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8" name="Google Shape;288;p40"/>
          <p:cNvSpPr txBox="1"/>
          <p:nvPr/>
        </p:nvSpPr>
        <p:spPr>
          <a:xfrm rot="-2579302">
            <a:off x="590913" y="3644086"/>
            <a:ext cx="821882" cy="3693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>
                <a:latin typeface="Calibri"/>
                <a:ea typeface="Calibri"/>
                <a:cs typeface="Calibri"/>
                <a:sym typeface="Calibri"/>
              </a:rPr>
              <a:t>PyAT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9" name="Google Shape;289;p40"/>
          <p:cNvSpPr txBox="1"/>
          <p:nvPr/>
        </p:nvSpPr>
        <p:spPr>
          <a:xfrm>
            <a:off x="953561" y="109825"/>
            <a:ext cx="7262700" cy="57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3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Lattice management and tapering</a:t>
            </a:r>
            <a:endParaRPr sz="3000"/>
          </a:p>
        </p:txBody>
      </p:sp>
      <p:sp>
        <p:nvSpPr>
          <p:cNvPr id="290" name="Google Shape;290;p40"/>
          <p:cNvSpPr/>
          <p:nvPr/>
        </p:nvSpPr>
        <p:spPr>
          <a:xfrm>
            <a:off x="230000" y="3230604"/>
            <a:ext cx="1979700" cy="171900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1" name="Google Shape;291;p40"/>
          <p:cNvSpPr txBox="1"/>
          <p:nvPr/>
        </p:nvSpPr>
        <p:spPr>
          <a:xfrm rot="-2578928">
            <a:off x="4782696" y="3953667"/>
            <a:ext cx="1385657" cy="3385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P. Kicsiny, X. Buffat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2" name="Google Shape;292;p40"/>
          <p:cNvSpPr/>
          <p:nvPr/>
        </p:nvSpPr>
        <p:spPr>
          <a:xfrm rot="5400000">
            <a:off x="7188075" y="3221400"/>
            <a:ext cx="864000" cy="1995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3B3B3"/>
              </a:gs>
            </a:gsLst>
            <a:path path="circle">
              <a:fillToRect l="50000" t="50000" r="50000" b="50000"/>
            </a:path>
            <a:tileRect/>
          </a:gra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3" name="Google Shape;293;p40"/>
          <p:cNvSpPr txBox="1"/>
          <p:nvPr/>
        </p:nvSpPr>
        <p:spPr>
          <a:xfrm rot="-2578635">
            <a:off x="7329564" y="2258517"/>
            <a:ext cx="823373" cy="4924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ML for DA optimization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4" name="Google Shape;294;p40"/>
          <p:cNvSpPr txBox="1"/>
          <p:nvPr/>
        </p:nvSpPr>
        <p:spPr>
          <a:xfrm rot="-2578928">
            <a:off x="4325496" y="3953667"/>
            <a:ext cx="1385657" cy="3385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L. Sabato, L. Mether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5" name="Google Shape;295;p40"/>
          <p:cNvSpPr txBox="1"/>
          <p:nvPr/>
        </p:nvSpPr>
        <p:spPr>
          <a:xfrm rot="-2579509">
            <a:off x="6020518" y="3782577"/>
            <a:ext cx="780913" cy="6463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P. Kicsiny, 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X. Buffat, 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D. Schulte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96" name="Google Shape;296;p4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844775" y="4719199"/>
            <a:ext cx="1404503" cy="405025"/>
          </a:xfrm>
          <a:prstGeom prst="rect">
            <a:avLst/>
          </a:prstGeom>
          <a:noFill/>
          <a:ln>
            <a:noFill/>
          </a:ln>
        </p:spPr>
      </p:pic>
      <p:sp>
        <p:nvSpPr>
          <p:cNvPr id="297" name="Google Shape;297;p40"/>
          <p:cNvSpPr txBox="1"/>
          <p:nvPr/>
        </p:nvSpPr>
        <p:spPr>
          <a:xfrm rot="-2579331">
            <a:off x="946945" y="3705966"/>
            <a:ext cx="670963" cy="3693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>
                <a:latin typeface="Calibri"/>
                <a:ea typeface="Calibri"/>
                <a:cs typeface="Calibri"/>
                <a:sym typeface="Calibri"/>
              </a:rPr>
              <a:t>MADX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8" name="Google Shape;298;p40"/>
          <p:cNvSpPr/>
          <p:nvPr/>
        </p:nvSpPr>
        <p:spPr>
          <a:xfrm rot="5400000">
            <a:off x="1179825" y="3438488"/>
            <a:ext cx="271800" cy="199500"/>
          </a:xfrm>
          <a:prstGeom prst="rect">
            <a:avLst/>
          </a:prstGeom>
          <a:solidFill>
            <a:srgbClr val="2995D6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9" name="Google Shape;299;p40"/>
          <p:cNvSpPr/>
          <p:nvPr/>
        </p:nvSpPr>
        <p:spPr>
          <a:xfrm rot="5400000">
            <a:off x="7873875" y="3216800"/>
            <a:ext cx="864000" cy="1995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3B3B3"/>
              </a:gs>
            </a:gsLst>
            <a:path path="circle">
              <a:fillToRect l="50000" t="50000" r="50000" b="50000"/>
            </a:path>
            <a:tileRect/>
          </a:gra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0" name="Google Shape;300;p40"/>
          <p:cNvSpPr txBox="1"/>
          <p:nvPr/>
        </p:nvSpPr>
        <p:spPr>
          <a:xfrm rot="-2578361">
            <a:off x="7990846" y="2195713"/>
            <a:ext cx="1007409" cy="4926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Polarization and SPIN tracking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1" name="Google Shape;301;p40"/>
          <p:cNvSpPr txBox="1"/>
          <p:nvPr/>
        </p:nvSpPr>
        <p:spPr>
          <a:xfrm rot="-2578928">
            <a:off x="2219384" y="3933917"/>
            <a:ext cx="1385657" cy="3385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P. Kicsiny, X. Buffat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2" name="Google Shape;302;p40"/>
          <p:cNvSpPr txBox="1"/>
          <p:nvPr/>
        </p:nvSpPr>
        <p:spPr>
          <a:xfrm rot="-2578948">
            <a:off x="1346932" y="4046237"/>
            <a:ext cx="1494336" cy="4926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G. Simon, R. De Maria, </a:t>
            </a:r>
            <a:endParaRPr sz="1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F. Schmidt, A. Faus-Golfe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3" name="Google Shape;303;p40"/>
          <p:cNvSpPr txBox="1"/>
          <p:nvPr/>
        </p:nvSpPr>
        <p:spPr>
          <a:xfrm rot="-2578635">
            <a:off x="357789" y="2491824"/>
            <a:ext cx="823373" cy="6463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Xsequence,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Xconverter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(F. Carlier)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4" name="Google Shape;304;p40"/>
          <p:cNvSpPr/>
          <p:nvPr/>
        </p:nvSpPr>
        <p:spPr>
          <a:xfrm>
            <a:off x="455075" y="4152150"/>
            <a:ext cx="516000" cy="171900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5" name="Google Shape;305;p40"/>
          <p:cNvSpPr/>
          <p:nvPr/>
        </p:nvSpPr>
        <p:spPr>
          <a:xfrm rot="5400000">
            <a:off x="8392275" y="3514688"/>
            <a:ext cx="271800" cy="1995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3B3B3"/>
              </a:gs>
            </a:gsLst>
            <a:path path="circle">
              <a:fillToRect l="50000" t="50000" r="50000" b="50000"/>
            </a:path>
            <a:tileRect/>
          </a:gra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6" name="Google Shape;306;p40"/>
          <p:cNvSpPr txBox="1"/>
          <p:nvPr/>
        </p:nvSpPr>
        <p:spPr>
          <a:xfrm rot="-2579331">
            <a:off x="8416195" y="2978166"/>
            <a:ext cx="670963" cy="3693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>
                <a:latin typeface="Calibri"/>
                <a:ea typeface="Calibri"/>
                <a:cs typeface="Calibri"/>
                <a:sym typeface="Calibri"/>
              </a:rPr>
              <a:t>SITROS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7" name="Google Shape;307;p40"/>
          <p:cNvSpPr txBox="1"/>
          <p:nvPr/>
        </p:nvSpPr>
        <p:spPr>
          <a:xfrm rot="-2578799">
            <a:off x="6941226" y="3649407"/>
            <a:ext cx="1059197" cy="9541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D. Di Croce,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 G. Iadarola,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 F. Vanderveken,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T. Pieloni,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SDSC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8" name="Google Shape;308;p40"/>
          <p:cNvSpPr txBox="1"/>
          <p:nvPr/>
        </p:nvSpPr>
        <p:spPr>
          <a:xfrm rot="-2578926">
            <a:off x="8074569" y="3710769"/>
            <a:ext cx="741012" cy="8004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Y. Wu, 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F. Carlier,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T. Pieloni 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EPOL team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9" name="Google Shape;309;p40"/>
          <p:cNvSpPr txBox="1"/>
          <p:nvPr/>
        </p:nvSpPr>
        <p:spPr>
          <a:xfrm rot="-2579168">
            <a:off x="287452" y="4242964"/>
            <a:ext cx="989995" cy="677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>
                <a:latin typeface="Calibri"/>
                <a:ea typeface="Calibri"/>
                <a:cs typeface="Calibri"/>
                <a:sym typeface="Calibri"/>
              </a:rPr>
              <a:t>Tapering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F. Carlier, M. Rakic, S. White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41"/>
          <p:cNvSpPr txBox="1"/>
          <p:nvPr/>
        </p:nvSpPr>
        <p:spPr>
          <a:xfrm>
            <a:off x="6294293" y="4815105"/>
            <a:ext cx="154305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sz="90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5" name="Google Shape;315;p41"/>
          <p:cNvSpPr txBox="1"/>
          <p:nvPr/>
        </p:nvSpPr>
        <p:spPr>
          <a:xfrm>
            <a:off x="257899" y="114250"/>
            <a:ext cx="2807700" cy="36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900" b="1">
                <a:solidFill>
                  <a:srgbClr val="2A63AD"/>
                </a:solidFill>
                <a:latin typeface="Calibri"/>
                <a:ea typeface="Calibri"/>
                <a:cs typeface="Calibri"/>
                <a:sym typeface="Calibri"/>
              </a:rPr>
              <a:t>Xsequence/Xconverter</a:t>
            </a:r>
            <a:endParaRPr sz="1900" b="1">
              <a:solidFill>
                <a:srgbClr val="2A63A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6" name="Google Shape;316;p41"/>
          <p:cNvSpPr/>
          <p:nvPr/>
        </p:nvSpPr>
        <p:spPr>
          <a:xfrm>
            <a:off x="257900" y="1080625"/>
            <a:ext cx="4274700" cy="12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500" b="1">
                <a:solidFill>
                  <a:srgbClr val="2864AB"/>
                </a:solidFill>
                <a:latin typeface="Calibri"/>
                <a:ea typeface="Calibri"/>
                <a:cs typeface="Calibri"/>
                <a:sym typeface="Calibri"/>
              </a:rPr>
              <a:t>Xsequence package</a:t>
            </a:r>
            <a:r>
              <a:rPr lang="fr" sz="1500">
                <a:solidFill>
                  <a:srgbClr val="44546A"/>
                </a:solidFill>
                <a:latin typeface="Calibri"/>
                <a:ea typeface="Calibri"/>
                <a:cs typeface="Calibri"/>
                <a:sym typeface="Calibri"/>
              </a:rPr>
              <a:t> being developed in the framework of FCC-ee in order to:  </a:t>
            </a:r>
            <a:endParaRPr sz="1300"/>
          </a:p>
          <a:p>
            <a:pPr marL="215900" marR="0" lvl="0" indent="-234950" algn="l" rtl="0">
              <a:spcBef>
                <a:spcPts val="500"/>
              </a:spcBef>
              <a:spcAft>
                <a:spcPts val="0"/>
              </a:spcAft>
              <a:buClr>
                <a:srgbClr val="44546A"/>
              </a:buClr>
              <a:buSzPts val="1500"/>
              <a:buFont typeface="Arial"/>
              <a:buChar char="•"/>
            </a:pPr>
            <a:r>
              <a:rPr lang="fr" sz="1500">
                <a:solidFill>
                  <a:srgbClr val="44546A"/>
                </a:solidFill>
                <a:latin typeface="Calibri"/>
                <a:ea typeface="Calibri"/>
                <a:cs typeface="Calibri"/>
                <a:sym typeface="Calibri"/>
              </a:rPr>
              <a:t>Simplify </a:t>
            </a:r>
            <a:r>
              <a:rPr lang="fr" sz="1500" b="1">
                <a:solidFill>
                  <a:srgbClr val="2864AB"/>
                </a:solidFill>
                <a:latin typeface="Calibri"/>
                <a:ea typeface="Calibri"/>
                <a:cs typeface="Calibri"/>
                <a:sym typeface="Calibri"/>
              </a:rPr>
              <a:t>lattice conversions </a:t>
            </a:r>
            <a:r>
              <a:rPr lang="fr" sz="1500">
                <a:solidFill>
                  <a:srgbClr val="44546A"/>
                </a:solidFill>
                <a:latin typeface="Calibri"/>
                <a:ea typeface="Calibri"/>
                <a:cs typeface="Calibri"/>
                <a:sym typeface="Calibri"/>
              </a:rPr>
              <a:t>to the different codes of interest </a:t>
            </a:r>
            <a:endParaRPr sz="1300"/>
          </a:p>
          <a:p>
            <a:pPr marL="215900" marR="0" lvl="0" indent="-234950" algn="l" rtl="0">
              <a:spcBef>
                <a:spcPts val="500"/>
              </a:spcBef>
              <a:spcAft>
                <a:spcPts val="0"/>
              </a:spcAft>
              <a:buClr>
                <a:srgbClr val="44546A"/>
              </a:buClr>
              <a:buSzPts val="1500"/>
              <a:buFont typeface="Arial"/>
              <a:buChar char="•"/>
            </a:pPr>
            <a:r>
              <a:rPr lang="fr" sz="1500">
                <a:solidFill>
                  <a:srgbClr val="44546A"/>
                </a:solidFill>
                <a:latin typeface="Calibri"/>
                <a:ea typeface="Calibri"/>
                <a:cs typeface="Calibri"/>
                <a:sym typeface="Calibri"/>
              </a:rPr>
              <a:t>Offer an </a:t>
            </a:r>
            <a:r>
              <a:rPr lang="fr" sz="1500" b="1">
                <a:solidFill>
                  <a:srgbClr val="2864AB"/>
                </a:solidFill>
                <a:latin typeface="Calibri"/>
                <a:ea typeface="Calibri"/>
                <a:cs typeface="Calibri"/>
                <a:sym typeface="Calibri"/>
              </a:rPr>
              <a:t>expandable platform</a:t>
            </a:r>
            <a:r>
              <a:rPr lang="fr" sz="1500">
                <a:solidFill>
                  <a:srgbClr val="44546A"/>
                </a:solidFill>
                <a:latin typeface="Calibri"/>
                <a:ea typeface="Calibri"/>
                <a:cs typeface="Calibri"/>
                <a:sym typeface="Calibri"/>
              </a:rPr>
              <a:t> for users to contribute tools for specific conversions </a:t>
            </a:r>
            <a:endParaRPr sz="1300"/>
          </a:p>
          <a:p>
            <a:pPr marL="215900" marR="0" lvl="0" indent="-234950" algn="l" rtl="0">
              <a:spcBef>
                <a:spcPts val="500"/>
              </a:spcBef>
              <a:spcAft>
                <a:spcPts val="0"/>
              </a:spcAft>
              <a:buClr>
                <a:srgbClr val="2864AB"/>
              </a:buClr>
              <a:buSzPts val="1500"/>
              <a:buFont typeface="Arial"/>
              <a:buChar char="•"/>
            </a:pPr>
            <a:r>
              <a:rPr lang="fr" sz="1500" b="1">
                <a:solidFill>
                  <a:srgbClr val="2864AB"/>
                </a:solidFill>
                <a:latin typeface="Calibri"/>
                <a:ea typeface="Calibri"/>
                <a:cs typeface="Calibri"/>
                <a:sym typeface="Calibri"/>
              </a:rPr>
              <a:t>Simplify the creation of models </a:t>
            </a:r>
            <a:r>
              <a:rPr lang="fr" sz="1500">
                <a:solidFill>
                  <a:srgbClr val="44546A"/>
                </a:solidFill>
                <a:latin typeface="Calibri"/>
                <a:ea typeface="Calibri"/>
                <a:cs typeface="Calibri"/>
                <a:sym typeface="Calibri"/>
              </a:rPr>
              <a:t>for the large simulation campaigns by </a:t>
            </a:r>
            <a:r>
              <a:rPr lang="fr" sz="1500" b="1">
                <a:solidFill>
                  <a:srgbClr val="2864AB"/>
                </a:solidFill>
                <a:latin typeface="Calibri"/>
                <a:ea typeface="Calibri"/>
                <a:cs typeface="Calibri"/>
                <a:sym typeface="Calibri"/>
              </a:rPr>
              <a:t>controlling errors and tuning knobs</a:t>
            </a:r>
            <a:endParaRPr sz="1500" b="1">
              <a:solidFill>
                <a:srgbClr val="2864AB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215900" marR="0" lvl="0" indent="-234950" algn="l" rtl="0">
              <a:spcBef>
                <a:spcPts val="500"/>
              </a:spcBef>
              <a:spcAft>
                <a:spcPts val="0"/>
              </a:spcAft>
              <a:buClr>
                <a:srgbClr val="2864AB"/>
              </a:buClr>
              <a:buSzPts val="1500"/>
              <a:buFont typeface="Arial"/>
              <a:buChar char="•"/>
            </a:pPr>
            <a:r>
              <a:rPr lang="fr" sz="1500" b="1">
                <a:solidFill>
                  <a:srgbClr val="2864AB"/>
                </a:solidFill>
                <a:latin typeface="Calibri"/>
                <a:ea typeface="Calibri"/>
                <a:cs typeface="Calibri"/>
                <a:sym typeface="Calibri"/>
              </a:rPr>
              <a:t>Description of circuits</a:t>
            </a:r>
            <a:r>
              <a:rPr lang="fr"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fr" sz="15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using</a:t>
            </a:r>
            <a:r>
              <a:rPr lang="fr" sz="15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fr" sz="1500" b="1">
                <a:solidFill>
                  <a:srgbClr val="2864AB"/>
                </a:solidFill>
                <a:latin typeface="Calibri"/>
                <a:ea typeface="Calibri"/>
                <a:cs typeface="Calibri"/>
                <a:sym typeface="Calibri"/>
              </a:rPr>
              <a:t>xdeps </a:t>
            </a:r>
            <a:r>
              <a:rPr lang="fr" sz="15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package</a:t>
            </a:r>
            <a:r>
              <a:rPr lang="fr" sz="1500" b="1">
                <a:solidFill>
                  <a:srgbClr val="2864AB"/>
                </a:solidFill>
                <a:latin typeface="Calibri"/>
                <a:ea typeface="Calibri"/>
                <a:cs typeface="Calibri"/>
                <a:sym typeface="Calibri"/>
              </a:rPr>
              <a:t> (R. de Maria) </a:t>
            </a:r>
            <a:endParaRPr sz="1300"/>
          </a:p>
          <a:p>
            <a:pPr marL="215900" marR="0" lvl="0" indent="-234950" algn="l" rtl="0">
              <a:spcBef>
                <a:spcPts val="500"/>
              </a:spcBef>
              <a:spcAft>
                <a:spcPts val="0"/>
              </a:spcAft>
              <a:buClr>
                <a:srgbClr val="2864AB"/>
              </a:buClr>
              <a:buSzPts val="1500"/>
              <a:buFont typeface="Arial"/>
              <a:buChar char="•"/>
            </a:pPr>
            <a:r>
              <a:rPr lang="fr" sz="1500" b="1">
                <a:solidFill>
                  <a:srgbClr val="2864AB"/>
                </a:solidFill>
                <a:latin typeface="Calibri"/>
                <a:ea typeface="Calibri"/>
                <a:cs typeface="Calibri"/>
                <a:sym typeface="Calibri"/>
              </a:rPr>
              <a:t>Ensure model consistency </a:t>
            </a:r>
            <a:r>
              <a:rPr lang="fr" sz="1500">
                <a:solidFill>
                  <a:srgbClr val="44546A"/>
                </a:solidFill>
                <a:latin typeface="Calibri"/>
                <a:ea typeface="Calibri"/>
                <a:cs typeface="Calibri"/>
                <a:sym typeface="Calibri"/>
              </a:rPr>
              <a:t>between platforms for comparative simulations</a:t>
            </a:r>
            <a:endParaRPr sz="1300"/>
          </a:p>
        </p:txBody>
      </p:sp>
      <p:sp>
        <p:nvSpPr>
          <p:cNvPr id="317" name="Google Shape;317;p41"/>
          <p:cNvSpPr txBox="1"/>
          <p:nvPr/>
        </p:nvSpPr>
        <p:spPr>
          <a:xfrm>
            <a:off x="5293125" y="4050700"/>
            <a:ext cx="3545400" cy="50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400" i="1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For more details: </a:t>
            </a:r>
            <a:endParaRPr sz="1400" i="1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400" i="1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https://indico.cern.ch/event/1085318/</a:t>
            </a:r>
            <a:endParaRPr sz="1400" i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8" name="Google Shape;318;p41"/>
          <p:cNvSpPr txBox="1"/>
          <p:nvPr/>
        </p:nvSpPr>
        <p:spPr>
          <a:xfrm>
            <a:off x="4673625" y="2514025"/>
            <a:ext cx="3945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319" name="Google Shape;319;p41"/>
          <p:cNvGraphicFramePr/>
          <p:nvPr/>
        </p:nvGraphicFramePr>
        <p:xfrm>
          <a:off x="5489025" y="902825"/>
          <a:ext cx="3153600" cy="2560110"/>
        </p:xfrm>
        <a:graphic>
          <a:graphicData uri="http://schemas.openxmlformats.org/drawingml/2006/table">
            <a:tbl>
              <a:tblPr>
                <a:noFill/>
                <a:tableStyleId>{765E1BCF-6912-4957-A18A-92626B867EE8}</a:tableStyleId>
              </a:tblPr>
              <a:tblGrid>
                <a:gridCol w="1599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25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17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565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200">
                          <a:solidFill>
                            <a:schemeClr val="dk2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Codes</a:t>
                      </a:r>
                      <a:endParaRPr sz="1200">
                        <a:solidFill>
                          <a:schemeClr val="dk2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1143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143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143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143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200">
                          <a:solidFill>
                            <a:schemeClr val="dk2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Import</a:t>
                      </a:r>
                      <a:endParaRPr sz="1200">
                        <a:solidFill>
                          <a:schemeClr val="dk2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1143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143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143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143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200">
                          <a:solidFill>
                            <a:schemeClr val="dk2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Export</a:t>
                      </a:r>
                      <a:endParaRPr sz="1200">
                        <a:solidFill>
                          <a:schemeClr val="dk2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1143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143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143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143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56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200">
                          <a:solidFill>
                            <a:schemeClr val="dk2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MAD-X (cpymad)</a:t>
                      </a:r>
                      <a:endParaRPr sz="1200">
                        <a:solidFill>
                          <a:schemeClr val="dk2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1143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143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143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143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>
                        <a:solidFill>
                          <a:schemeClr val="dk2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1143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143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143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143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>
                        <a:solidFill>
                          <a:schemeClr val="dk2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1143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143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143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143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B6D7A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56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200">
                          <a:solidFill>
                            <a:schemeClr val="dk2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SAD</a:t>
                      </a:r>
                      <a:endParaRPr sz="1200">
                        <a:solidFill>
                          <a:schemeClr val="dk2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1143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143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143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143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>
                        <a:solidFill>
                          <a:schemeClr val="dk2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1143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143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143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143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>
                        <a:solidFill>
                          <a:schemeClr val="dk2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1143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143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143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143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A99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56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200">
                          <a:solidFill>
                            <a:schemeClr val="dk2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pyAT</a:t>
                      </a:r>
                      <a:endParaRPr sz="1200">
                        <a:solidFill>
                          <a:schemeClr val="dk2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1143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143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143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143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>
                        <a:solidFill>
                          <a:schemeClr val="dk2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1143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143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143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143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>
                        <a:solidFill>
                          <a:schemeClr val="dk2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1143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143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143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143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B6D7A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56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200">
                          <a:solidFill>
                            <a:schemeClr val="dk2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Xsuite</a:t>
                      </a:r>
                      <a:endParaRPr sz="1200">
                        <a:solidFill>
                          <a:schemeClr val="dk2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1143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143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143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143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>
                        <a:solidFill>
                          <a:schemeClr val="dk2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1143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143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143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143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9CB9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>
                        <a:solidFill>
                          <a:schemeClr val="dk2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1143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143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143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143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B6D7A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56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200">
                          <a:solidFill>
                            <a:schemeClr val="dk2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Bmad</a:t>
                      </a:r>
                      <a:endParaRPr sz="1200">
                        <a:solidFill>
                          <a:schemeClr val="dk2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1143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143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143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143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>
                        <a:solidFill>
                          <a:schemeClr val="dk2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1143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143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143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143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A9999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>
                        <a:solidFill>
                          <a:schemeClr val="dk2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1143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143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143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143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9CB9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565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" sz="1200">
                          <a:solidFill>
                            <a:schemeClr val="dk2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Elegant</a:t>
                      </a:r>
                      <a:endParaRPr sz="1200">
                        <a:solidFill>
                          <a:schemeClr val="dk2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1143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143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143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143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>
                        <a:solidFill>
                          <a:schemeClr val="dk2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1143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143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143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143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A9999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200">
                        <a:solidFill>
                          <a:schemeClr val="dk2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>
                    <a:lnL w="1143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143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143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1430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9CB9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4" name="Google Shape;324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1062" y="2692200"/>
            <a:ext cx="3599999" cy="205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5" name="Google Shape;325;p4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77650" y="2708800"/>
            <a:ext cx="3600000" cy="2051999"/>
          </a:xfrm>
          <a:prstGeom prst="rect">
            <a:avLst/>
          </a:prstGeom>
          <a:noFill/>
          <a:ln>
            <a:noFill/>
          </a:ln>
        </p:spPr>
      </p:pic>
      <p:sp>
        <p:nvSpPr>
          <p:cNvPr id="326" name="Google Shape;326;p42"/>
          <p:cNvSpPr txBox="1"/>
          <p:nvPr/>
        </p:nvSpPr>
        <p:spPr>
          <a:xfrm>
            <a:off x="257900" y="499600"/>
            <a:ext cx="5367900" cy="222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500">
                <a:latin typeface="Calibri"/>
                <a:ea typeface="Calibri"/>
                <a:cs typeface="Calibri"/>
                <a:sym typeface="Calibri"/>
              </a:rPr>
              <a:t>Loss of energy due to synchrotron radiation changes strength of:</a:t>
            </a:r>
            <a:endParaRPr sz="1500">
              <a:latin typeface="Calibri"/>
              <a:ea typeface="Calibri"/>
              <a:cs typeface="Calibri"/>
              <a:sym typeface="Calibri"/>
            </a:endParaRPr>
          </a:p>
          <a:p>
            <a:pPr marL="0" lvl="0" indent="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500">
                <a:latin typeface="Calibri"/>
                <a:ea typeface="Calibri"/>
                <a:cs typeface="Calibri"/>
                <a:sym typeface="Calibri"/>
              </a:rPr>
              <a:t>Dipoles → Sawtooth orbit offsets throughout accelerator </a:t>
            </a:r>
            <a:endParaRPr sz="1500">
              <a:latin typeface="Calibri"/>
              <a:ea typeface="Calibri"/>
              <a:cs typeface="Calibri"/>
              <a:sym typeface="Calibri"/>
            </a:endParaRPr>
          </a:p>
          <a:p>
            <a:pPr marL="0" lvl="0" indent="457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500">
                <a:latin typeface="Calibri"/>
                <a:ea typeface="Calibri"/>
                <a:cs typeface="Calibri"/>
                <a:sym typeface="Calibri"/>
              </a:rPr>
              <a:t>Other magnets → Perturbation of optics</a:t>
            </a:r>
            <a:endParaRPr sz="15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" sz="1500" b="1">
                <a:solidFill>
                  <a:srgbClr val="2864AB"/>
                </a:solidFill>
                <a:latin typeface="Calibri"/>
                <a:ea typeface="Calibri"/>
                <a:cs typeface="Calibri"/>
                <a:sym typeface="Calibri"/>
              </a:rPr>
              <a:t>Tapering scheme</a:t>
            </a:r>
            <a:r>
              <a:rPr lang="fr" sz="1500">
                <a:latin typeface="Calibri"/>
                <a:ea typeface="Calibri"/>
                <a:cs typeface="Calibri"/>
                <a:sym typeface="Calibri"/>
              </a:rPr>
              <a:t>: Adjusting magnetic strengths to compensate for energy loss and retrieve reference orbit and optical functions</a:t>
            </a:r>
            <a:endParaRPr sz="15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7" name="Google Shape;327;p42"/>
          <p:cNvSpPr txBox="1"/>
          <p:nvPr/>
        </p:nvSpPr>
        <p:spPr>
          <a:xfrm>
            <a:off x="6426175" y="964900"/>
            <a:ext cx="2613900" cy="175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SAD comparison (L. van Riesen-Haupt) </a:t>
            </a:r>
            <a:endParaRPr sz="1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1000" u="sng">
                <a:solidFill>
                  <a:schemeClr val="accent5"/>
                </a:solidFill>
                <a:latin typeface="Calibri"/>
                <a:ea typeface="Calibri"/>
                <a:cs typeface="Calibri"/>
                <a:sym typeface="Calibri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https://indico.cern.ch/event/923801/</a:t>
            </a:r>
            <a:r>
              <a:rPr lang="fr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Bmad (F. Carlier)</a:t>
            </a:r>
            <a:r>
              <a:rPr lang="fr" sz="10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0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1000" u="sng">
                <a:solidFill>
                  <a:schemeClr val="accent5"/>
                </a:solidFill>
                <a:latin typeface="Calibri"/>
                <a:ea typeface="Calibri"/>
                <a:cs typeface="Calibri"/>
                <a:sym typeface="Calibri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https://indico.cern.ch/event/1018475/</a:t>
            </a:r>
            <a:r>
              <a:rPr lang="fr" sz="10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0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pyAT (S. White, M. Rakic, F. Carlier)</a:t>
            </a:r>
            <a:r>
              <a:rPr lang="fr" sz="10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000">
              <a:solidFill>
                <a:srgbClr val="434343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1000" u="sng">
                <a:solidFill>
                  <a:schemeClr val="accent5"/>
                </a:solidFill>
                <a:latin typeface="Calibri"/>
                <a:ea typeface="Calibri"/>
                <a:cs typeface="Calibri"/>
                <a:sym typeface="Calibri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https://indico.cern.ch/event/1018475/</a:t>
            </a:r>
            <a:r>
              <a:rPr lang="fr" sz="1000">
                <a:solidFill>
                  <a:srgbClr val="434343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F. Carlier </a:t>
            </a:r>
            <a:endParaRPr sz="1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1000" u="sng">
                <a:solidFill>
                  <a:schemeClr val="accent5"/>
                </a:solidFill>
                <a:latin typeface="Calibri"/>
                <a:ea typeface="Calibri"/>
                <a:cs typeface="Calibri"/>
                <a:sym typeface="Calibri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https://indico.cern.ch/event/995850/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28" name="Google Shape;328;p42"/>
          <p:cNvCxnSpPr/>
          <p:nvPr/>
        </p:nvCxnSpPr>
        <p:spPr>
          <a:xfrm>
            <a:off x="4074725" y="3734800"/>
            <a:ext cx="10539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329" name="Google Shape;329;p42"/>
          <p:cNvSpPr txBox="1"/>
          <p:nvPr/>
        </p:nvSpPr>
        <p:spPr>
          <a:xfrm>
            <a:off x="4153438" y="3334600"/>
            <a:ext cx="10242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>
                <a:latin typeface="Calibri"/>
                <a:ea typeface="Calibri"/>
                <a:cs typeface="Calibri"/>
                <a:sym typeface="Calibri"/>
              </a:rPr>
              <a:t>Tapering</a:t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0" name="Google Shape;330;p42"/>
          <p:cNvSpPr txBox="1"/>
          <p:nvPr/>
        </p:nvSpPr>
        <p:spPr>
          <a:xfrm>
            <a:off x="257894" y="114250"/>
            <a:ext cx="7022400" cy="3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800" b="1">
                <a:solidFill>
                  <a:srgbClr val="2A63AD"/>
                </a:solidFill>
                <a:latin typeface="Calibri"/>
                <a:ea typeface="Calibri"/>
                <a:cs typeface="Calibri"/>
                <a:sym typeface="Calibri"/>
              </a:rPr>
              <a:t>Tapering was developed for Bmad and pyAT</a:t>
            </a:r>
            <a:endParaRPr sz="1800" b="1">
              <a:solidFill>
                <a:srgbClr val="2A63A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1" name="Google Shape;331;p42"/>
          <p:cNvSpPr txBox="1"/>
          <p:nvPr/>
        </p:nvSpPr>
        <p:spPr>
          <a:xfrm>
            <a:off x="4669500" y="4760050"/>
            <a:ext cx="47031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A. Abramov ”</a:t>
            </a:r>
            <a:r>
              <a:rPr lang="fr" sz="1200">
                <a:solidFill>
                  <a:schemeClr val="accent1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FCC-ee Collimation Studies</a:t>
            </a:r>
            <a:r>
              <a:rPr lang="fr" sz="120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” at 16:45.</a:t>
            </a:r>
            <a:endParaRPr sz="1200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6" name="Google Shape;336;p4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80163" y="397536"/>
            <a:ext cx="6583682" cy="2833059"/>
          </a:xfrm>
          <a:prstGeom prst="rect">
            <a:avLst/>
          </a:prstGeom>
          <a:noFill/>
          <a:ln>
            <a:noFill/>
          </a:ln>
        </p:spPr>
      </p:pic>
      <p:sp>
        <p:nvSpPr>
          <p:cNvPr id="337" name="Google Shape;337;p43"/>
          <p:cNvSpPr/>
          <p:nvPr/>
        </p:nvSpPr>
        <p:spPr>
          <a:xfrm rot="5400000">
            <a:off x="2124275" y="3392150"/>
            <a:ext cx="522600" cy="1995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3B3B3"/>
              </a:gs>
            </a:gsLst>
            <a:path path="circle">
              <a:fillToRect l="50000" t="50000" r="50000" b="50000"/>
            </a:path>
            <a:tileRect/>
          </a:gra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8" name="Google Shape;338;p43"/>
          <p:cNvSpPr/>
          <p:nvPr/>
        </p:nvSpPr>
        <p:spPr>
          <a:xfrm rot="5400000">
            <a:off x="2710575" y="3392150"/>
            <a:ext cx="522600" cy="1995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9" name="Google Shape;339;p43"/>
          <p:cNvSpPr/>
          <p:nvPr/>
        </p:nvSpPr>
        <p:spPr>
          <a:xfrm rot="5400000">
            <a:off x="3003725" y="3392150"/>
            <a:ext cx="522600" cy="1995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0" name="Google Shape;340;p43"/>
          <p:cNvSpPr/>
          <p:nvPr/>
        </p:nvSpPr>
        <p:spPr>
          <a:xfrm rot="5400000">
            <a:off x="5072775" y="3392150"/>
            <a:ext cx="522600" cy="1995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3B3B3"/>
              </a:gs>
            </a:gsLst>
            <a:path path="circle">
              <a:fillToRect l="50000" t="50000" r="50000" b="50000"/>
            </a:path>
            <a:tileRect/>
          </a:gra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1" name="Google Shape;341;p43"/>
          <p:cNvSpPr/>
          <p:nvPr/>
        </p:nvSpPr>
        <p:spPr>
          <a:xfrm rot="5400000">
            <a:off x="5339475" y="3392150"/>
            <a:ext cx="522600" cy="1995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2" name="Google Shape;342;p43"/>
          <p:cNvSpPr/>
          <p:nvPr/>
        </p:nvSpPr>
        <p:spPr>
          <a:xfrm rot="5400000">
            <a:off x="5606175" y="3392150"/>
            <a:ext cx="522600" cy="1995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3" name="Google Shape;343;p43"/>
          <p:cNvSpPr/>
          <p:nvPr/>
        </p:nvSpPr>
        <p:spPr>
          <a:xfrm rot="5400000">
            <a:off x="5987175" y="3392150"/>
            <a:ext cx="522600" cy="1995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4" name="Google Shape;344;p43"/>
          <p:cNvSpPr/>
          <p:nvPr/>
        </p:nvSpPr>
        <p:spPr>
          <a:xfrm rot="5400000">
            <a:off x="6291975" y="3392150"/>
            <a:ext cx="522600" cy="199500"/>
          </a:xfrm>
          <a:prstGeom prst="rect">
            <a:avLst/>
          </a:prstGeom>
          <a:solidFill>
            <a:srgbClr val="FF0000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5" name="Google Shape;345;p43"/>
          <p:cNvSpPr/>
          <p:nvPr/>
        </p:nvSpPr>
        <p:spPr>
          <a:xfrm rot="5400000">
            <a:off x="6672975" y="3392150"/>
            <a:ext cx="522600" cy="1995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3B3B3"/>
              </a:gs>
            </a:gsLst>
            <a:path path="circle">
              <a:fillToRect l="50000" t="50000" r="50000" b="50000"/>
            </a:path>
            <a:tileRect/>
          </a:gra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6" name="Google Shape;346;p43"/>
          <p:cNvSpPr/>
          <p:nvPr/>
        </p:nvSpPr>
        <p:spPr>
          <a:xfrm rot="5400000">
            <a:off x="6977775" y="3392150"/>
            <a:ext cx="522600" cy="1995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3B3B3"/>
              </a:gs>
            </a:gsLst>
            <a:path path="circle">
              <a:fillToRect l="50000" t="50000" r="50000" b="50000"/>
            </a:path>
            <a:tileRect/>
          </a:gra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7" name="Google Shape;347;p43"/>
          <p:cNvSpPr/>
          <p:nvPr/>
        </p:nvSpPr>
        <p:spPr>
          <a:xfrm rot="5400000">
            <a:off x="265425" y="3438488"/>
            <a:ext cx="271800" cy="1995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3B3B3"/>
              </a:gs>
            </a:gsLst>
            <a:path path="circle">
              <a:fillToRect l="50000" t="50000" r="50000" b="50000"/>
            </a:path>
            <a:tileRect/>
          </a:gra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8" name="Google Shape;348;p43"/>
          <p:cNvSpPr txBox="1"/>
          <p:nvPr/>
        </p:nvSpPr>
        <p:spPr>
          <a:xfrm rot="-2579331">
            <a:off x="35770" y="3592641"/>
            <a:ext cx="670963" cy="3693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>
                <a:latin typeface="Calibri"/>
                <a:ea typeface="Calibri"/>
                <a:cs typeface="Calibri"/>
                <a:sym typeface="Calibri"/>
              </a:rPr>
              <a:t>SAD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9" name="Google Shape;349;p43"/>
          <p:cNvSpPr txBox="1"/>
          <p:nvPr/>
        </p:nvSpPr>
        <p:spPr>
          <a:xfrm rot="-2579302">
            <a:off x="286113" y="3644086"/>
            <a:ext cx="821882" cy="3693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>
                <a:latin typeface="Calibri"/>
                <a:ea typeface="Calibri"/>
                <a:cs typeface="Calibri"/>
                <a:sym typeface="Calibri"/>
              </a:rPr>
              <a:t>BMAD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0" name="Google Shape;350;p43"/>
          <p:cNvSpPr/>
          <p:nvPr/>
        </p:nvSpPr>
        <p:spPr>
          <a:xfrm rot="5400000">
            <a:off x="570225" y="3438488"/>
            <a:ext cx="271800" cy="1995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3B3B3"/>
              </a:gs>
            </a:gsLst>
            <a:path path="circle">
              <a:fillToRect l="50000" t="50000" r="50000" b="50000"/>
            </a:path>
            <a:tileRect/>
          </a:gra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1" name="Google Shape;351;p43"/>
          <p:cNvSpPr/>
          <p:nvPr/>
        </p:nvSpPr>
        <p:spPr>
          <a:xfrm rot="5400000">
            <a:off x="875025" y="3438488"/>
            <a:ext cx="271800" cy="1995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3B3B3"/>
              </a:gs>
            </a:gsLst>
            <a:path path="circle">
              <a:fillToRect l="50000" t="50000" r="50000" b="50000"/>
            </a:path>
            <a:tileRect/>
          </a:gra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2" name="Google Shape;352;p43"/>
          <p:cNvSpPr txBox="1"/>
          <p:nvPr/>
        </p:nvSpPr>
        <p:spPr>
          <a:xfrm rot="-2579302">
            <a:off x="590913" y="3644086"/>
            <a:ext cx="821882" cy="3693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>
                <a:latin typeface="Calibri"/>
                <a:ea typeface="Calibri"/>
                <a:cs typeface="Calibri"/>
                <a:sym typeface="Calibri"/>
              </a:rPr>
              <a:t>PyAT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3" name="Google Shape;353;p43"/>
          <p:cNvSpPr txBox="1"/>
          <p:nvPr/>
        </p:nvSpPr>
        <p:spPr>
          <a:xfrm>
            <a:off x="148925" y="109825"/>
            <a:ext cx="8786700" cy="54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3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Beam-beam, Beamstrahlung, Synchrotron Radiation</a:t>
            </a:r>
            <a:endParaRPr sz="2800"/>
          </a:p>
        </p:txBody>
      </p:sp>
      <p:sp>
        <p:nvSpPr>
          <p:cNvPr id="354" name="Google Shape;354;p43"/>
          <p:cNvSpPr/>
          <p:nvPr/>
        </p:nvSpPr>
        <p:spPr>
          <a:xfrm>
            <a:off x="230000" y="3230604"/>
            <a:ext cx="1979700" cy="17190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FFFFF"/>
              </a:gs>
              <a:gs pos="100000">
                <a:srgbClr val="B3B3B3"/>
              </a:gs>
            </a:gsLst>
            <a:path path="circle">
              <a:fillToRect l="50000" t="50000" r="50000" b="50000"/>
            </a:path>
            <a:tileRect/>
          </a:gra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5" name="Google Shape;355;p43"/>
          <p:cNvSpPr txBox="1"/>
          <p:nvPr/>
        </p:nvSpPr>
        <p:spPr>
          <a:xfrm rot="-2578928">
            <a:off x="4782696" y="3953667"/>
            <a:ext cx="1385657" cy="3385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P. Kicsiny, X. Buffat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6" name="Google Shape;356;p43"/>
          <p:cNvSpPr/>
          <p:nvPr/>
        </p:nvSpPr>
        <p:spPr>
          <a:xfrm rot="5400000">
            <a:off x="7188075" y="3221400"/>
            <a:ext cx="864000" cy="1995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3B3B3"/>
              </a:gs>
            </a:gsLst>
            <a:path path="circle">
              <a:fillToRect l="50000" t="50000" r="50000" b="50000"/>
            </a:path>
            <a:tileRect/>
          </a:gra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7" name="Google Shape;357;p43"/>
          <p:cNvSpPr txBox="1"/>
          <p:nvPr/>
        </p:nvSpPr>
        <p:spPr>
          <a:xfrm rot="-2578635">
            <a:off x="7329564" y="2258517"/>
            <a:ext cx="823373" cy="4924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ML for DA optimization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8" name="Google Shape;358;p43"/>
          <p:cNvSpPr txBox="1"/>
          <p:nvPr/>
        </p:nvSpPr>
        <p:spPr>
          <a:xfrm rot="-2578928">
            <a:off x="4325496" y="3953667"/>
            <a:ext cx="1385657" cy="3385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L. Sabato, L. Mether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9" name="Google Shape;359;p43"/>
          <p:cNvSpPr txBox="1"/>
          <p:nvPr/>
        </p:nvSpPr>
        <p:spPr>
          <a:xfrm rot="-2579509">
            <a:off x="6020518" y="3782577"/>
            <a:ext cx="780913" cy="6463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P. Kicsiny, 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X. Buffat, 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D. Schulte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60" name="Google Shape;360;p4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844775" y="4719199"/>
            <a:ext cx="1404503" cy="405025"/>
          </a:xfrm>
          <a:prstGeom prst="rect">
            <a:avLst/>
          </a:prstGeom>
          <a:noFill/>
          <a:ln>
            <a:noFill/>
          </a:ln>
        </p:spPr>
      </p:pic>
      <p:sp>
        <p:nvSpPr>
          <p:cNvPr id="361" name="Google Shape;361;p43"/>
          <p:cNvSpPr txBox="1"/>
          <p:nvPr/>
        </p:nvSpPr>
        <p:spPr>
          <a:xfrm rot="-2579331">
            <a:off x="946945" y="3705966"/>
            <a:ext cx="670963" cy="3693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>
                <a:latin typeface="Calibri"/>
                <a:ea typeface="Calibri"/>
                <a:cs typeface="Calibri"/>
                <a:sym typeface="Calibri"/>
              </a:rPr>
              <a:t>MADX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2" name="Google Shape;362;p43"/>
          <p:cNvSpPr/>
          <p:nvPr/>
        </p:nvSpPr>
        <p:spPr>
          <a:xfrm rot="5400000">
            <a:off x="1179825" y="3438488"/>
            <a:ext cx="271800" cy="1995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3B3B3"/>
              </a:gs>
            </a:gsLst>
            <a:path path="circle">
              <a:fillToRect l="50000" t="50000" r="50000" b="50000"/>
            </a:path>
            <a:tileRect/>
          </a:gra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3" name="Google Shape;363;p43"/>
          <p:cNvSpPr/>
          <p:nvPr/>
        </p:nvSpPr>
        <p:spPr>
          <a:xfrm rot="5400000">
            <a:off x="7873875" y="3216800"/>
            <a:ext cx="864000" cy="1995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3B3B3"/>
              </a:gs>
            </a:gsLst>
            <a:path path="circle">
              <a:fillToRect l="50000" t="50000" r="50000" b="50000"/>
            </a:path>
            <a:tileRect/>
          </a:gra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4" name="Google Shape;364;p43"/>
          <p:cNvSpPr txBox="1"/>
          <p:nvPr/>
        </p:nvSpPr>
        <p:spPr>
          <a:xfrm rot="-2578361">
            <a:off x="7990846" y="2195713"/>
            <a:ext cx="1007409" cy="4926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Polarization and SPIN tracking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5" name="Google Shape;365;p43"/>
          <p:cNvSpPr txBox="1"/>
          <p:nvPr/>
        </p:nvSpPr>
        <p:spPr>
          <a:xfrm rot="-2578928">
            <a:off x="2219384" y="3933917"/>
            <a:ext cx="1385657" cy="3385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P. Kicsiny, X. Buffat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6" name="Google Shape;366;p43"/>
          <p:cNvSpPr txBox="1"/>
          <p:nvPr/>
        </p:nvSpPr>
        <p:spPr>
          <a:xfrm rot="-2578948">
            <a:off x="1346932" y="4046237"/>
            <a:ext cx="1494336" cy="4926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G. Simon, R. De Maria, </a:t>
            </a:r>
            <a:endParaRPr sz="1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F. Schmidt, A. Faus-Golfe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7" name="Google Shape;367;p43"/>
          <p:cNvSpPr txBox="1"/>
          <p:nvPr/>
        </p:nvSpPr>
        <p:spPr>
          <a:xfrm rot="-2578635">
            <a:off x="357789" y="2491824"/>
            <a:ext cx="823373" cy="6463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Xsequence,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Xconverter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(F. Carlier)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8" name="Google Shape;368;p43"/>
          <p:cNvSpPr/>
          <p:nvPr/>
        </p:nvSpPr>
        <p:spPr>
          <a:xfrm rot="5400000">
            <a:off x="8392275" y="3514688"/>
            <a:ext cx="271800" cy="1995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B3B3B3"/>
              </a:gs>
            </a:gsLst>
            <a:path path="circle">
              <a:fillToRect l="50000" t="50000" r="50000" b="50000"/>
            </a:path>
            <a:tileRect/>
          </a:gra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9" name="Google Shape;369;p43"/>
          <p:cNvSpPr txBox="1"/>
          <p:nvPr/>
        </p:nvSpPr>
        <p:spPr>
          <a:xfrm rot="-2579331">
            <a:off x="8416195" y="2978166"/>
            <a:ext cx="670963" cy="3693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>
                <a:latin typeface="Calibri"/>
                <a:ea typeface="Calibri"/>
                <a:cs typeface="Calibri"/>
                <a:sym typeface="Calibri"/>
              </a:rPr>
              <a:t>SITROS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0" name="Google Shape;370;p43"/>
          <p:cNvSpPr/>
          <p:nvPr/>
        </p:nvSpPr>
        <p:spPr>
          <a:xfrm>
            <a:off x="455075" y="4152150"/>
            <a:ext cx="516000" cy="171900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FFFFFF"/>
              </a:gs>
              <a:gs pos="100000">
                <a:srgbClr val="B3B3B3"/>
              </a:gs>
            </a:gsLst>
            <a:path path="circle">
              <a:fillToRect l="50000" t="50000" r="50000" b="50000"/>
            </a:path>
            <a:tileRect/>
          </a:gra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1" name="Google Shape;371;p43"/>
          <p:cNvSpPr txBox="1"/>
          <p:nvPr/>
        </p:nvSpPr>
        <p:spPr>
          <a:xfrm rot="-2578799">
            <a:off x="6941226" y="3649407"/>
            <a:ext cx="1059197" cy="9541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D. Di Croce,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 G. Iadarola,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 F. Vanderveken,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T. Pieloni,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SDSC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2" name="Google Shape;372;p43"/>
          <p:cNvSpPr txBox="1"/>
          <p:nvPr/>
        </p:nvSpPr>
        <p:spPr>
          <a:xfrm rot="-2578926">
            <a:off x="8074569" y="3710769"/>
            <a:ext cx="741012" cy="8004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Y. Wu, 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F. Carlier,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T. Pieloni 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EPOL team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3" name="Google Shape;373;p43"/>
          <p:cNvSpPr txBox="1"/>
          <p:nvPr/>
        </p:nvSpPr>
        <p:spPr>
          <a:xfrm rot="-2579168">
            <a:off x="287452" y="4242964"/>
            <a:ext cx="989995" cy="677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200">
                <a:latin typeface="Calibri"/>
                <a:ea typeface="Calibri"/>
                <a:cs typeface="Calibri"/>
                <a:sym typeface="Calibri"/>
              </a:rPr>
              <a:t>Tapering</a:t>
            </a:r>
            <a:endParaRPr sz="1200"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" sz="1000">
                <a:latin typeface="Calibri"/>
                <a:ea typeface="Calibri"/>
                <a:cs typeface="Calibri"/>
                <a:sym typeface="Calibri"/>
              </a:rPr>
              <a:t>F. Carlier, M. Rakic, S. White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DividendVTI">
  <a:themeElements>
    <a:clrScheme name="Aspect">
      <a:dk1>
        <a:srgbClr val="000000"/>
      </a:dk1>
      <a:lt1>
        <a:srgbClr val="FFFFFF"/>
      </a:lt1>
      <a:dk2>
        <a:srgbClr val="585753"/>
      </a:dk2>
      <a:lt2>
        <a:srgbClr val="EBDDC3"/>
      </a:lt2>
      <a:accent1>
        <a:srgbClr val="71B9E4"/>
      </a:accent1>
      <a:accent2>
        <a:srgbClr val="E25D3C"/>
      </a:accent2>
      <a:accent3>
        <a:srgbClr val="BDB59D"/>
      </a:accent3>
      <a:accent4>
        <a:srgbClr val="A5AB81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2596</Words>
  <Application>Microsoft Macintosh PowerPoint</Application>
  <PresentationFormat>On-screen Show (16:9)</PresentationFormat>
  <Paragraphs>388</Paragraphs>
  <Slides>24</Slides>
  <Notes>24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24</vt:i4>
      </vt:variant>
    </vt:vector>
  </HeadingPairs>
  <TitlesOfParts>
    <vt:vector size="35" baseType="lpstr">
      <vt:lpstr>Franklin Gothic</vt:lpstr>
      <vt:lpstr>Libre Franklin</vt:lpstr>
      <vt:lpstr>Noto Sans Symbols</vt:lpstr>
      <vt:lpstr>Roboto</vt:lpstr>
      <vt:lpstr>Calibri</vt:lpstr>
      <vt:lpstr>Arial</vt:lpstr>
      <vt:lpstr>Courier New</vt:lpstr>
      <vt:lpstr>Verdana</vt:lpstr>
      <vt:lpstr>Simple Light</vt:lpstr>
      <vt:lpstr>Office Theme</vt:lpstr>
      <vt:lpstr>DividendVTI</vt:lpstr>
      <vt:lpstr>Overview of the FCC Software framework developments</vt:lpstr>
      <vt:lpstr>FCC Software Framework (SF) Project</vt:lpstr>
      <vt:lpstr>FCC Software Framework</vt:lpstr>
      <vt:lpstr>XSUITE for LHC, HL-LHC and Injectors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ML4FCC PROJECT </vt:lpstr>
      <vt:lpstr>Summary</vt:lpstr>
      <vt:lpstr>PowerPoint Presentation</vt:lpstr>
      <vt:lpstr>PowerPoint Presentation</vt:lpstr>
      <vt:lpstr>PowerPoint Presentation</vt:lpstr>
      <vt:lpstr>ML4FCC PROJECT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Overview of the FCC Software framework developments</dc:title>
  <cp:lastModifiedBy>Microsoft Office User</cp:lastModifiedBy>
  <cp:revision>1</cp:revision>
  <dcterms:modified xsi:type="dcterms:W3CDTF">2022-06-01T11:48:31Z</dcterms:modified>
</cp:coreProperties>
</file>