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f" ContentType="image/tiff"/>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notesMasterIdLst>
    <p:notesMasterId r:id="rId60"/>
  </p:notesMasterIdLst>
  <p:sldIdLst>
    <p:sldId id="588" r:id="rId2"/>
    <p:sldId id="690" r:id="rId3"/>
    <p:sldId id="691" r:id="rId4"/>
    <p:sldId id="747" r:id="rId5"/>
    <p:sldId id="663" r:id="rId6"/>
    <p:sldId id="665" r:id="rId7"/>
    <p:sldId id="666" r:id="rId8"/>
    <p:sldId id="604" r:id="rId9"/>
    <p:sldId id="528" r:id="rId10"/>
    <p:sldId id="770" r:id="rId11"/>
    <p:sldId id="521" r:id="rId12"/>
    <p:sldId id="530" r:id="rId13"/>
    <p:sldId id="782" r:id="rId14"/>
    <p:sldId id="699" r:id="rId15"/>
    <p:sldId id="777" r:id="rId16"/>
    <p:sldId id="778" r:id="rId17"/>
    <p:sldId id="783" r:id="rId18"/>
    <p:sldId id="634" r:id="rId19"/>
    <p:sldId id="799" r:id="rId20"/>
    <p:sldId id="669" r:id="rId21"/>
    <p:sldId id="641" r:id="rId22"/>
    <p:sldId id="642" r:id="rId23"/>
    <p:sldId id="670" r:id="rId24"/>
    <p:sldId id="645" r:id="rId25"/>
    <p:sldId id="671" r:id="rId26"/>
    <p:sldId id="678" r:id="rId27"/>
    <p:sldId id="682" r:id="rId28"/>
    <p:sldId id="683" r:id="rId29"/>
    <p:sldId id="784" r:id="rId30"/>
    <p:sldId id="771" r:id="rId31"/>
    <p:sldId id="788" r:id="rId32"/>
    <p:sldId id="789" r:id="rId33"/>
    <p:sldId id="796" r:id="rId34"/>
    <p:sldId id="710" r:id="rId35"/>
    <p:sldId id="705" r:id="rId36"/>
    <p:sldId id="797" r:id="rId37"/>
    <p:sldId id="743" r:id="rId38"/>
    <p:sldId id="696" r:id="rId39"/>
    <p:sldId id="785" r:id="rId40"/>
    <p:sldId id="791" r:id="rId41"/>
    <p:sldId id="792" r:id="rId42"/>
    <p:sldId id="790" r:id="rId43"/>
    <p:sldId id="773" r:id="rId44"/>
    <p:sldId id="774" r:id="rId45"/>
    <p:sldId id="776" r:id="rId46"/>
    <p:sldId id="798" r:id="rId47"/>
    <p:sldId id="749" r:id="rId48"/>
    <p:sldId id="708" r:id="rId49"/>
    <p:sldId id="753" r:id="rId50"/>
    <p:sldId id="752" r:id="rId51"/>
    <p:sldId id="709" r:id="rId52"/>
    <p:sldId id="793" r:id="rId53"/>
    <p:sldId id="794" r:id="rId54"/>
    <p:sldId id="795" r:id="rId55"/>
    <p:sldId id="745" r:id="rId56"/>
    <p:sldId id="786" r:id="rId57"/>
    <p:sldId id="754" r:id="rId58"/>
    <p:sldId id="712" r:id="rId59"/>
  </p:sldIdLst>
  <p:sldSz cx="12192000" cy="6858000"/>
  <p:notesSz cx="7102475"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D5FF"/>
    <a:srgbClr val="FF99FF"/>
    <a:srgbClr val="B7EFF7"/>
    <a:srgbClr val="FFC1FF"/>
    <a:srgbClr val="FF5757"/>
    <a:srgbClr val="FFFF99"/>
    <a:srgbClr val="18C1D8"/>
    <a:srgbClr val="FF3399"/>
    <a:srgbClr val="4BD8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365" autoAdjust="0"/>
    <p:restoredTop sz="94660"/>
  </p:normalViewPr>
  <p:slideViewPr>
    <p:cSldViewPr>
      <p:cViewPr varScale="1">
        <p:scale>
          <a:sx n="54" d="100"/>
          <a:sy n="54" d="100"/>
        </p:scale>
        <p:origin x="68" y="208"/>
      </p:cViewPr>
      <p:guideLst>
        <p:guide orient="horz" pos="2160"/>
        <p:guide pos="384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513508"/>
          </a:xfrm>
          <a:prstGeom prst="rect">
            <a:avLst/>
          </a:prstGeom>
        </p:spPr>
        <p:txBody>
          <a:bodyPr vert="horz" lIns="99066" tIns="49533" rIns="99066" bIns="49533" rtlCol="0"/>
          <a:lstStyle>
            <a:lvl1pPr algn="l">
              <a:defRPr sz="1300"/>
            </a:lvl1pPr>
          </a:lstStyle>
          <a:p>
            <a:endParaRPr lang="en-GB"/>
          </a:p>
        </p:txBody>
      </p:sp>
      <p:sp>
        <p:nvSpPr>
          <p:cNvPr id="3" name="Date Placeholder 2"/>
          <p:cNvSpPr>
            <a:spLocks noGrp="1"/>
          </p:cNvSpPr>
          <p:nvPr>
            <p:ph type="dt" idx="1"/>
          </p:nvPr>
        </p:nvSpPr>
        <p:spPr>
          <a:xfrm>
            <a:off x="4023092" y="0"/>
            <a:ext cx="3077739" cy="513508"/>
          </a:xfrm>
          <a:prstGeom prst="rect">
            <a:avLst/>
          </a:prstGeom>
        </p:spPr>
        <p:txBody>
          <a:bodyPr vert="horz" lIns="99066" tIns="49533" rIns="99066" bIns="49533" rtlCol="0"/>
          <a:lstStyle>
            <a:lvl1pPr algn="r">
              <a:defRPr sz="1300"/>
            </a:lvl1pPr>
          </a:lstStyle>
          <a:p>
            <a:fld id="{6CD857B2-84C3-4B3F-B31F-167343C04847}" type="datetimeFigureOut">
              <a:rPr lang="en-GB" smtClean="0"/>
              <a:t>01/06/2022</a:t>
            </a:fld>
            <a:endParaRPr lang="en-GB"/>
          </a:p>
        </p:txBody>
      </p:sp>
      <p:sp>
        <p:nvSpPr>
          <p:cNvPr id="4" name="Slide Image Placeholder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9066" tIns="49533" rIns="99066" bIns="49533" rtlCol="0" anchor="ctr"/>
          <a:lstStyle/>
          <a:p>
            <a:endParaRPr lang="en-GB"/>
          </a:p>
        </p:txBody>
      </p:sp>
      <p:sp>
        <p:nvSpPr>
          <p:cNvPr id="5" name="Notes Placeholder 4"/>
          <p:cNvSpPr>
            <a:spLocks noGrp="1"/>
          </p:cNvSpPr>
          <p:nvPr>
            <p:ph type="body" sz="quarter" idx="3"/>
          </p:nvPr>
        </p:nvSpPr>
        <p:spPr>
          <a:xfrm>
            <a:off x="710248" y="4925407"/>
            <a:ext cx="5681980" cy="4029879"/>
          </a:xfrm>
          <a:prstGeom prst="rect">
            <a:avLst/>
          </a:prstGeom>
        </p:spPr>
        <p:txBody>
          <a:bodyPr vert="horz" lIns="99066" tIns="49533" rIns="99066" bIns="4953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7"/>
            <a:ext cx="3077739" cy="513507"/>
          </a:xfrm>
          <a:prstGeom prst="rect">
            <a:avLst/>
          </a:prstGeom>
        </p:spPr>
        <p:txBody>
          <a:bodyPr vert="horz" lIns="99066" tIns="49533" rIns="99066" bIns="49533" rtlCol="0" anchor="b"/>
          <a:lstStyle>
            <a:lvl1pPr algn="l">
              <a:defRPr sz="1300"/>
            </a:lvl1pPr>
          </a:lstStyle>
          <a:p>
            <a:endParaRPr lang="en-GB"/>
          </a:p>
        </p:txBody>
      </p:sp>
      <p:sp>
        <p:nvSpPr>
          <p:cNvPr id="7" name="Slide Number Placeholder 6"/>
          <p:cNvSpPr>
            <a:spLocks noGrp="1"/>
          </p:cNvSpPr>
          <p:nvPr>
            <p:ph type="sldNum" sz="quarter" idx="5"/>
          </p:nvPr>
        </p:nvSpPr>
        <p:spPr>
          <a:xfrm>
            <a:off x="4023092" y="9721107"/>
            <a:ext cx="3077739" cy="513507"/>
          </a:xfrm>
          <a:prstGeom prst="rect">
            <a:avLst/>
          </a:prstGeom>
        </p:spPr>
        <p:txBody>
          <a:bodyPr vert="horz" lIns="99066" tIns="49533" rIns="99066" bIns="49533" rtlCol="0" anchor="b"/>
          <a:lstStyle>
            <a:lvl1pPr algn="r">
              <a:defRPr sz="1300"/>
            </a:lvl1pPr>
          </a:lstStyle>
          <a:p>
            <a:fld id="{D389377B-9895-4A7A-97A1-D79138EDB550}" type="slidenum">
              <a:rPr lang="en-GB" smtClean="0"/>
              <a:t>‹#›</a:t>
            </a:fld>
            <a:endParaRPr lang="en-GB"/>
          </a:p>
        </p:txBody>
      </p:sp>
    </p:spTree>
    <p:extLst>
      <p:ext uri="{BB962C8B-B14F-4D97-AF65-F5344CB8AC3E}">
        <p14:creationId xmlns:p14="http://schemas.microsoft.com/office/powerpoint/2010/main" val="21437330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Date Placeholder 6"/>
          <p:cNvSpPr>
            <a:spLocks noGrp="1"/>
          </p:cNvSpPr>
          <p:nvPr>
            <p:ph type="dt" sz="half" idx="10"/>
          </p:nvPr>
        </p:nvSpPr>
        <p:spPr/>
        <p:txBody>
          <a:bodyPr/>
          <a:lstStyle/>
          <a:p>
            <a:r>
              <a:rPr lang="en-US"/>
              <a:t>05/12/2018</a:t>
            </a:r>
            <a:endParaRPr lang="en-GB" dirty="0"/>
          </a:p>
        </p:txBody>
      </p:sp>
      <p:sp>
        <p:nvSpPr>
          <p:cNvPr id="8" name="Footer Placeholder 7"/>
          <p:cNvSpPr>
            <a:spLocks noGrp="1"/>
          </p:cNvSpPr>
          <p:nvPr>
            <p:ph type="ftr" sz="quarter" idx="11"/>
          </p:nvPr>
        </p:nvSpPr>
        <p:spPr/>
        <p:txBody>
          <a:bodyPr/>
          <a:lstStyle/>
          <a:p>
            <a:r>
              <a:rPr lang="en-US"/>
              <a:t>M. Koratzinos</a:t>
            </a:r>
            <a:endParaRPr lang="en-GB"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8"/>
          <p:cNvSpPr>
            <a:spLocks noGrp="1"/>
          </p:cNvSpPr>
          <p:nvPr>
            <p:ph type="title"/>
          </p:nvPr>
        </p:nvSpPr>
        <p:spPr/>
        <p:txBody>
          <a:bodyPr/>
          <a:lstStyle/>
          <a:p>
            <a:r>
              <a:rPr lang="en-US" dirty="0"/>
              <a:t>Click to edit Master title style</a:t>
            </a:r>
            <a:endParaRPr lang="en-GB" dirty="0"/>
          </a:p>
        </p:txBody>
      </p:sp>
      <p:sp>
        <p:nvSpPr>
          <p:cNvPr id="5" name="Date Placeholder 4"/>
          <p:cNvSpPr>
            <a:spLocks noGrp="1"/>
          </p:cNvSpPr>
          <p:nvPr>
            <p:ph type="dt" sz="half" idx="10"/>
          </p:nvPr>
        </p:nvSpPr>
        <p:spPr/>
        <p:txBody>
          <a:bodyPr/>
          <a:lstStyle/>
          <a:p>
            <a:r>
              <a:rPr lang="en-US"/>
              <a:t>05/12/2018</a:t>
            </a:r>
            <a:endParaRPr lang="en-GB" dirty="0"/>
          </a:p>
        </p:txBody>
      </p:sp>
      <p:sp>
        <p:nvSpPr>
          <p:cNvPr id="6" name="Footer Placeholder 5"/>
          <p:cNvSpPr>
            <a:spLocks noGrp="1"/>
          </p:cNvSpPr>
          <p:nvPr>
            <p:ph type="ftr" sz="quarter" idx="11"/>
          </p:nvPr>
        </p:nvSpPr>
        <p:spPr/>
        <p:txBody>
          <a:bodyPr/>
          <a:lstStyle/>
          <a:p>
            <a:r>
              <a:rPr lang="es-ES"/>
              <a:t>M. Koratzinos</a:t>
            </a:r>
            <a:endParaRPr lang="en-GB"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8" name="Date Placeholder 7"/>
          <p:cNvSpPr>
            <a:spLocks noGrp="1"/>
          </p:cNvSpPr>
          <p:nvPr>
            <p:ph type="dt" sz="half" idx="10"/>
          </p:nvPr>
        </p:nvSpPr>
        <p:spPr/>
        <p:txBody>
          <a:bodyPr/>
          <a:lstStyle/>
          <a:p>
            <a:r>
              <a:rPr lang="en-US"/>
              <a:t>05/12/2018</a:t>
            </a:r>
            <a:endParaRPr lang="en-GB" dirty="0"/>
          </a:p>
        </p:txBody>
      </p:sp>
      <p:sp>
        <p:nvSpPr>
          <p:cNvPr id="9" name="Footer Placeholder 8"/>
          <p:cNvSpPr>
            <a:spLocks noGrp="1"/>
          </p:cNvSpPr>
          <p:nvPr>
            <p:ph type="ftr" sz="quarter" idx="11"/>
          </p:nvPr>
        </p:nvSpPr>
        <p:spPr/>
        <p:txBody>
          <a:bodyPr/>
          <a:lstStyle/>
          <a:p>
            <a:r>
              <a:rPr lang="es-ES"/>
              <a:t>M. Koratzinos</a:t>
            </a:r>
            <a:endParaRPr lang="en-GB" dirty="0"/>
          </a:p>
        </p:txBody>
      </p:sp>
      <p:sp>
        <p:nvSpPr>
          <p:cNvPr id="10" name="Slide Number Placeholder 9"/>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sz="half" idx="10"/>
          </p:nvPr>
        </p:nvSpPr>
        <p:spPr/>
        <p:txBody>
          <a:bodyPr/>
          <a:lstStyle/>
          <a:p>
            <a:r>
              <a:rPr lang="en-US"/>
              <a:t>05/12/2018</a:t>
            </a:r>
            <a:endParaRPr lang="en-GB" dirty="0"/>
          </a:p>
        </p:txBody>
      </p:sp>
      <p:sp>
        <p:nvSpPr>
          <p:cNvPr id="9" name="Footer Placeholder 8"/>
          <p:cNvSpPr>
            <a:spLocks noGrp="1"/>
          </p:cNvSpPr>
          <p:nvPr>
            <p:ph type="ftr" sz="quarter" idx="11"/>
          </p:nvPr>
        </p:nvSpPr>
        <p:spPr/>
        <p:txBody>
          <a:bodyPr/>
          <a:lstStyle/>
          <a:p>
            <a:r>
              <a:rPr lang="es-ES"/>
              <a:t>M. Koratzinos</a:t>
            </a:r>
            <a:endParaRPr lang="en-GB" dirty="0"/>
          </a:p>
        </p:txBody>
      </p:sp>
      <p:sp>
        <p:nvSpPr>
          <p:cNvPr id="10" name="Slide Number Placeholder 9"/>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p:cNvSpPr>
            <a:spLocks noGrp="1"/>
          </p:cNvSpPr>
          <p:nvPr>
            <p:ph type="dt" sz="half" idx="10"/>
          </p:nvPr>
        </p:nvSpPr>
        <p:spPr/>
        <p:txBody>
          <a:bodyPr/>
          <a:lstStyle/>
          <a:p>
            <a:r>
              <a:rPr lang="en-US"/>
              <a:t>05/12/2018</a:t>
            </a:r>
            <a:endParaRPr lang="en-GB" dirty="0"/>
          </a:p>
        </p:txBody>
      </p:sp>
      <p:sp>
        <p:nvSpPr>
          <p:cNvPr id="11" name="Footer Placeholder 10"/>
          <p:cNvSpPr>
            <a:spLocks noGrp="1"/>
          </p:cNvSpPr>
          <p:nvPr>
            <p:ph type="ftr" sz="quarter" idx="11"/>
          </p:nvPr>
        </p:nvSpPr>
        <p:spPr/>
        <p:txBody>
          <a:bodyPr/>
          <a:lstStyle/>
          <a:p>
            <a:r>
              <a:rPr lang="es-ES"/>
              <a:t>M. Koratzinos</a:t>
            </a:r>
            <a:endParaRPr lang="en-GB" dirty="0"/>
          </a:p>
        </p:txBody>
      </p:sp>
      <p:sp>
        <p:nvSpPr>
          <p:cNvPr id="12" name="Slide Number Placeholder 11"/>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Date Placeholder 5"/>
          <p:cNvSpPr>
            <a:spLocks noGrp="1"/>
          </p:cNvSpPr>
          <p:nvPr>
            <p:ph type="dt" sz="half" idx="10"/>
          </p:nvPr>
        </p:nvSpPr>
        <p:spPr/>
        <p:txBody>
          <a:bodyPr/>
          <a:lstStyle/>
          <a:p>
            <a:r>
              <a:rPr lang="en-US"/>
              <a:t>05/12/2018</a:t>
            </a:r>
            <a:endParaRPr lang="en-GB" dirty="0"/>
          </a:p>
        </p:txBody>
      </p:sp>
      <p:sp>
        <p:nvSpPr>
          <p:cNvPr id="7" name="Footer Placeholder 6"/>
          <p:cNvSpPr>
            <a:spLocks noGrp="1"/>
          </p:cNvSpPr>
          <p:nvPr>
            <p:ph type="ftr" sz="quarter" idx="11"/>
          </p:nvPr>
        </p:nvSpPr>
        <p:spPr/>
        <p:txBody>
          <a:bodyPr/>
          <a:lstStyle/>
          <a:p>
            <a:r>
              <a:rPr lang="en-US"/>
              <a:t>M. Koratzinos</a:t>
            </a:r>
            <a:endParaRPr lang="en-GB" dirty="0"/>
          </a:p>
        </p:txBody>
      </p:sp>
      <p:sp>
        <p:nvSpPr>
          <p:cNvPr id="8" name="Slide Number Placeholder 7"/>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a:t>05/12/2018</a:t>
            </a:r>
            <a:endParaRPr lang="en-GB" dirty="0"/>
          </a:p>
        </p:txBody>
      </p:sp>
      <p:sp>
        <p:nvSpPr>
          <p:cNvPr id="6" name="Footer Placeholder 5"/>
          <p:cNvSpPr>
            <a:spLocks noGrp="1"/>
          </p:cNvSpPr>
          <p:nvPr>
            <p:ph type="ftr" sz="quarter" idx="11"/>
          </p:nvPr>
        </p:nvSpPr>
        <p:spPr/>
        <p:txBody>
          <a:bodyPr/>
          <a:lstStyle/>
          <a:p>
            <a:r>
              <a:rPr lang="es-ES"/>
              <a:t>M. Koratzinos</a:t>
            </a:r>
            <a:endParaRPr lang="en-GB"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r>
              <a:rPr lang="en-US"/>
              <a:t>05/12/2018</a:t>
            </a:r>
            <a:endParaRPr lang="en-GB" dirty="0"/>
          </a:p>
        </p:txBody>
      </p:sp>
      <p:sp>
        <p:nvSpPr>
          <p:cNvPr id="9" name="Footer Placeholder 8"/>
          <p:cNvSpPr>
            <a:spLocks noGrp="1"/>
          </p:cNvSpPr>
          <p:nvPr>
            <p:ph type="ftr" sz="quarter" idx="11"/>
          </p:nvPr>
        </p:nvSpPr>
        <p:spPr/>
        <p:txBody>
          <a:bodyPr/>
          <a:lstStyle/>
          <a:p>
            <a:r>
              <a:rPr lang="es-ES"/>
              <a:t>M. Koratzinos</a:t>
            </a:r>
            <a:endParaRPr lang="en-GB" dirty="0"/>
          </a:p>
        </p:txBody>
      </p:sp>
      <p:sp>
        <p:nvSpPr>
          <p:cNvPr id="10" name="Slide Number Placeholder 9"/>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r>
              <a:rPr lang="en-US"/>
              <a:t>05/12/2018</a:t>
            </a:r>
            <a:endParaRPr lang="en-GB" dirty="0"/>
          </a:p>
        </p:txBody>
      </p:sp>
      <p:sp>
        <p:nvSpPr>
          <p:cNvPr id="9" name="Footer Placeholder 8"/>
          <p:cNvSpPr>
            <a:spLocks noGrp="1"/>
          </p:cNvSpPr>
          <p:nvPr>
            <p:ph type="ftr" sz="quarter" idx="11"/>
          </p:nvPr>
        </p:nvSpPr>
        <p:spPr/>
        <p:txBody>
          <a:bodyPr/>
          <a:lstStyle/>
          <a:p>
            <a:r>
              <a:rPr lang="es-ES"/>
              <a:t>M. Koratzinos</a:t>
            </a:r>
            <a:endParaRPr lang="en-GB" dirty="0"/>
          </a:p>
        </p:txBody>
      </p:sp>
      <p:sp>
        <p:nvSpPr>
          <p:cNvPr id="10" name="Slide Number Placeholder 9"/>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
        <p:nvSpPr>
          <p:cNvPr id="7" name="Date Placeholder 6"/>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05/12/2018</a:t>
            </a:r>
            <a:endParaRPr lang="en-GB" dirty="0"/>
          </a:p>
        </p:txBody>
      </p:sp>
      <p:sp>
        <p:nvSpPr>
          <p:cNvPr id="4" name="Footer Placeholder 3"/>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ES"/>
              <a:t>M. Koratzinos</a:t>
            </a:r>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hyperlink" Target="https://doi.org/10.18429/JACoW-IPAC2021-THPAB012"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tif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arxiv.org/abs/1709.08444"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arxiv.org/abs/1709.08444" TargetMode="External"/><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arxiv.org/abs/2105.13230" TargetMode="External"/><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hyperlink" Target="https://arxiv.org/abs/2105.13230"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g"/><Relationship Id="rId1" Type="http://schemas.openxmlformats.org/officeDocument/2006/relationships/slideLayout" Target="../slideLayouts/slideLayout2.xml"/><Relationship Id="rId4" Type="http://schemas.openxmlformats.org/officeDocument/2006/relationships/image" Target="../media/image32.jpg"/></Relationships>
</file>

<file path=ppt/slides/_rels/slide3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47.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r="6843"/>
          <a:stretch/>
        </p:blipFill>
        <p:spPr>
          <a:xfrm>
            <a:off x="-1" y="14836"/>
            <a:ext cx="12192001" cy="6843164"/>
          </a:xfrm>
          <a:prstGeom prst="rect">
            <a:avLst/>
          </a:prstGeom>
        </p:spPr>
      </p:pic>
      <p:sp>
        <p:nvSpPr>
          <p:cNvPr id="2" name="Title 1"/>
          <p:cNvSpPr>
            <a:spLocks noGrp="1"/>
          </p:cNvSpPr>
          <p:nvPr>
            <p:ph type="ctrTitle"/>
          </p:nvPr>
        </p:nvSpPr>
        <p:spPr>
          <a:xfrm>
            <a:off x="1104899" y="1366413"/>
            <a:ext cx="9982200" cy="1755775"/>
          </a:xfrm>
        </p:spPr>
        <p:txBody>
          <a:bodyPr>
            <a:noAutofit/>
          </a:bodyPr>
          <a:lstStyle/>
          <a:p>
            <a:r>
              <a:rPr lang="en-GB" sz="6600" b="1" dirty="0"/>
              <a:t>FCC-ee interaction region</a:t>
            </a:r>
            <a:br>
              <a:rPr lang="en-GB" sz="6600" b="1" dirty="0"/>
            </a:br>
            <a:r>
              <a:rPr lang="en-GB" sz="6600" b="1" dirty="0"/>
              <a:t>concepts</a:t>
            </a:r>
            <a:endParaRPr lang="en-GB" sz="6600" dirty="0"/>
          </a:p>
        </p:txBody>
      </p:sp>
      <p:sp>
        <p:nvSpPr>
          <p:cNvPr id="3" name="Subtitle 2"/>
          <p:cNvSpPr>
            <a:spLocks noGrp="1"/>
          </p:cNvSpPr>
          <p:nvPr>
            <p:ph type="subTitle" idx="1"/>
          </p:nvPr>
        </p:nvSpPr>
        <p:spPr>
          <a:xfrm>
            <a:off x="1828800" y="3258713"/>
            <a:ext cx="8534400" cy="2961112"/>
          </a:xfrm>
        </p:spPr>
        <p:txBody>
          <a:bodyPr>
            <a:normAutofit/>
          </a:bodyPr>
          <a:lstStyle/>
          <a:p>
            <a:r>
              <a:rPr lang="en-GB" sz="4000" b="1" dirty="0">
                <a:solidFill>
                  <a:schemeClr val="tx1"/>
                </a:solidFill>
              </a:rPr>
              <a:t>M. Koratzinos, </a:t>
            </a:r>
            <a:r>
              <a:rPr lang="en-US" sz="4000" b="1" dirty="0">
                <a:solidFill>
                  <a:schemeClr val="tx1"/>
                </a:solidFill>
              </a:rPr>
              <a:t>C. Ormond</a:t>
            </a:r>
            <a:endParaRPr lang="en-GB" sz="4000" b="1" dirty="0">
              <a:solidFill>
                <a:schemeClr val="tx1"/>
              </a:solidFill>
            </a:endParaRPr>
          </a:p>
          <a:p>
            <a:r>
              <a:rPr lang="en-GB" sz="4000" b="1" dirty="0">
                <a:solidFill>
                  <a:schemeClr val="tx1"/>
                </a:solidFill>
              </a:rPr>
              <a:t>FCC week</a:t>
            </a:r>
          </a:p>
          <a:p>
            <a:r>
              <a:rPr lang="en-GB" sz="4000" b="1" dirty="0">
                <a:solidFill>
                  <a:schemeClr val="tx1"/>
                </a:solidFill>
              </a:rPr>
              <a:t>02/06/2022</a:t>
            </a:r>
            <a:endParaRPr lang="en-GB" b="1" dirty="0">
              <a:solidFill>
                <a:schemeClr val="tx1"/>
              </a:solidFill>
            </a:endParaRPr>
          </a:p>
        </p:txBody>
      </p:sp>
      <p:sp>
        <p:nvSpPr>
          <p:cNvPr id="4" name="Footer Placeholder 3"/>
          <p:cNvSpPr>
            <a:spLocks noGrp="1"/>
          </p:cNvSpPr>
          <p:nvPr>
            <p:ph type="ftr" sz="quarter" idx="11"/>
          </p:nvPr>
        </p:nvSpPr>
        <p:spPr/>
        <p:txBody>
          <a:bodyPr/>
          <a:lstStyle/>
          <a:p>
            <a:r>
              <a:rPr lang="en-US" dirty="0"/>
              <a:t>M. Koratzinos</a:t>
            </a:r>
            <a:endParaRPr lang="en-GB" dirty="0"/>
          </a:p>
        </p:txBody>
      </p:sp>
      <p:pic>
        <p:nvPicPr>
          <p:cNvPr id="6" name="Picture 2" descr="\\cern.ch\dfs\Users\m\mike\Documents\MyDocs\LEP3\poster FCC kickoff\CERN-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1694822" cy="1692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82200" y="14835"/>
            <a:ext cx="2592002" cy="1728000"/>
          </a:xfrm>
          <a:prstGeom prst="rect">
            <a:avLst/>
          </a:prstGeom>
        </p:spPr>
      </p:pic>
      <p:pic>
        <p:nvPicPr>
          <p:cNvPr id="5" name="Pictur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200" y="5407691"/>
            <a:ext cx="3886200" cy="1313784"/>
          </a:xfrm>
          <a:prstGeom prst="rect">
            <a:avLst/>
          </a:prstGeom>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96200" y="5230210"/>
            <a:ext cx="4495800" cy="1627790"/>
          </a:xfrm>
          <a:prstGeom prst="rect">
            <a:avLst/>
          </a:prstGeom>
        </p:spPr>
      </p:pic>
    </p:spTree>
    <p:extLst>
      <p:ext uri="{BB962C8B-B14F-4D97-AF65-F5344CB8AC3E}">
        <p14:creationId xmlns:p14="http://schemas.microsoft.com/office/powerpoint/2010/main" val="4557369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5DA2D93-3731-4B62-84F2-410F04D7DC7D}"/>
              </a:ext>
            </a:extLst>
          </p:cNvPr>
          <p:cNvSpPr>
            <a:spLocks noGrp="1"/>
          </p:cNvSpPr>
          <p:nvPr>
            <p:ph idx="1"/>
          </p:nvPr>
        </p:nvSpPr>
        <p:spPr>
          <a:xfrm>
            <a:off x="588196" y="914400"/>
            <a:ext cx="10972800" cy="2514600"/>
          </a:xfrm>
        </p:spPr>
        <p:txBody>
          <a:bodyPr>
            <a:normAutofit fontScale="70000" lnSpcReduction="20000"/>
          </a:bodyPr>
          <a:lstStyle/>
          <a:p>
            <a:r>
              <a:rPr lang="en-US" dirty="0"/>
              <a:t>Can we improve on the </a:t>
            </a:r>
            <a:r>
              <a:rPr lang="en-US" dirty="0" err="1"/>
              <a:t>SuperKEKB</a:t>
            </a:r>
            <a:r>
              <a:rPr lang="en-US" dirty="0"/>
              <a:t> design?</a:t>
            </a:r>
          </a:p>
          <a:p>
            <a:r>
              <a:rPr lang="en-US" dirty="0"/>
              <a:t>The answer is YES. FCC has one considerable advantage: (almost) identical energies for the two beams</a:t>
            </a:r>
          </a:p>
          <a:p>
            <a:r>
              <a:rPr lang="en-US" dirty="0"/>
              <a:t>This simplifies the design considerably</a:t>
            </a:r>
          </a:p>
          <a:p>
            <a:r>
              <a:rPr lang="en-US" dirty="0"/>
              <a:t>Instead of “cancel coils” and “correction coils” we incorporate the correction inside the quadrupoles</a:t>
            </a:r>
          </a:p>
          <a:p>
            <a:r>
              <a:rPr lang="en-US" dirty="0"/>
              <a:t>We also make sure that the FF quads sit in a zero magnetic field</a:t>
            </a:r>
          </a:p>
        </p:txBody>
      </p:sp>
      <p:sp>
        <p:nvSpPr>
          <p:cNvPr id="3" name="Title 2">
            <a:extLst>
              <a:ext uri="{FF2B5EF4-FFF2-40B4-BE49-F238E27FC236}">
                <a16:creationId xmlns:a16="http://schemas.microsoft.com/office/drawing/2014/main" id="{2FB64B40-3A8B-4351-99AB-26009C53879D}"/>
              </a:ext>
            </a:extLst>
          </p:cNvPr>
          <p:cNvSpPr>
            <a:spLocks noGrp="1"/>
          </p:cNvSpPr>
          <p:nvPr>
            <p:ph type="title"/>
          </p:nvPr>
        </p:nvSpPr>
        <p:spPr>
          <a:xfrm>
            <a:off x="609600" y="21265"/>
            <a:ext cx="10972800" cy="827087"/>
          </a:xfrm>
        </p:spPr>
        <p:txBody>
          <a:bodyPr/>
          <a:lstStyle/>
          <a:p>
            <a:r>
              <a:rPr lang="en-US" dirty="0"/>
              <a:t>From </a:t>
            </a:r>
            <a:r>
              <a:rPr lang="en-US" dirty="0" err="1"/>
              <a:t>SuperKEKB</a:t>
            </a:r>
            <a:r>
              <a:rPr lang="en-US" dirty="0"/>
              <a:t> to FCC</a:t>
            </a:r>
          </a:p>
        </p:txBody>
      </p:sp>
      <p:sp>
        <p:nvSpPr>
          <p:cNvPr id="4" name="Footer Placeholder 3">
            <a:extLst>
              <a:ext uri="{FF2B5EF4-FFF2-40B4-BE49-F238E27FC236}">
                <a16:creationId xmlns:a16="http://schemas.microsoft.com/office/drawing/2014/main" id="{82E9852E-0143-4982-9437-C04220346492}"/>
              </a:ext>
            </a:extLst>
          </p:cNvPr>
          <p:cNvSpPr>
            <a:spLocks noGrp="1"/>
          </p:cNvSpPr>
          <p:nvPr>
            <p:ph type="ftr" sz="quarter" idx="11"/>
          </p:nvPr>
        </p:nvSpPr>
        <p:spPr/>
        <p:txBody>
          <a:bodyPr/>
          <a:lstStyle/>
          <a:p>
            <a:r>
              <a:rPr lang="es-ES"/>
              <a:t>M. Koratzinos</a:t>
            </a:r>
            <a:endParaRPr lang="en-GB" dirty="0"/>
          </a:p>
        </p:txBody>
      </p:sp>
      <p:graphicFrame>
        <p:nvGraphicFramePr>
          <p:cNvPr id="5" name="Table 5">
            <a:extLst>
              <a:ext uri="{FF2B5EF4-FFF2-40B4-BE49-F238E27FC236}">
                <a16:creationId xmlns:a16="http://schemas.microsoft.com/office/drawing/2014/main" id="{CE25AFB8-C3C5-4609-B385-FD8FCE8BB478}"/>
              </a:ext>
            </a:extLst>
          </p:cNvPr>
          <p:cNvGraphicFramePr>
            <a:graphicFrameLocks noGrp="1"/>
          </p:cNvGraphicFramePr>
          <p:nvPr>
            <p:extLst>
              <p:ext uri="{D42A27DB-BD31-4B8C-83A1-F6EECF244321}">
                <p14:modId xmlns:p14="http://schemas.microsoft.com/office/powerpoint/2010/main" val="1226002230"/>
              </p:ext>
            </p:extLst>
          </p:nvPr>
        </p:nvGraphicFramePr>
        <p:xfrm>
          <a:off x="762000" y="3429000"/>
          <a:ext cx="10439400" cy="2743200"/>
        </p:xfrm>
        <a:graphic>
          <a:graphicData uri="http://schemas.openxmlformats.org/drawingml/2006/table">
            <a:tbl>
              <a:tblPr firstRow="1" bandRow="1">
                <a:tableStyleId>{D27102A9-8310-4765-A935-A1911B00CA55}</a:tableStyleId>
              </a:tblPr>
              <a:tblGrid>
                <a:gridCol w="5219700">
                  <a:extLst>
                    <a:ext uri="{9D8B030D-6E8A-4147-A177-3AD203B41FA5}">
                      <a16:colId xmlns:a16="http://schemas.microsoft.com/office/drawing/2014/main" val="3135638390"/>
                    </a:ext>
                  </a:extLst>
                </a:gridCol>
                <a:gridCol w="5219700">
                  <a:extLst>
                    <a:ext uri="{9D8B030D-6E8A-4147-A177-3AD203B41FA5}">
                      <a16:colId xmlns:a16="http://schemas.microsoft.com/office/drawing/2014/main" val="248195753"/>
                    </a:ext>
                  </a:extLst>
                </a:gridCol>
              </a:tblGrid>
              <a:tr h="370840">
                <a:tc>
                  <a:txBody>
                    <a:bodyPr/>
                    <a:lstStyle/>
                    <a:p>
                      <a:pPr algn="ctr"/>
                      <a:r>
                        <a:rPr lang="en-US" sz="2400" dirty="0" err="1"/>
                        <a:t>SuperKEKB</a:t>
                      </a:r>
                      <a:endParaRPr lang="en-US" sz="2400" dirty="0"/>
                    </a:p>
                  </a:txBody>
                  <a:tcPr/>
                </a:tc>
                <a:tc>
                  <a:txBody>
                    <a:bodyPr/>
                    <a:lstStyle/>
                    <a:p>
                      <a:pPr algn="ctr"/>
                      <a:r>
                        <a:rPr lang="en-US" sz="2400" dirty="0"/>
                        <a:t>FCC-ee</a:t>
                      </a:r>
                    </a:p>
                  </a:txBody>
                  <a:tcPr/>
                </a:tc>
                <a:extLst>
                  <a:ext uri="{0D108BD9-81ED-4DB2-BD59-A6C34878D82A}">
                    <a16:rowId xmlns:a16="http://schemas.microsoft.com/office/drawing/2014/main" val="3529188914"/>
                  </a:ext>
                </a:extLst>
              </a:tr>
              <a:tr h="370840">
                <a:tc>
                  <a:txBody>
                    <a:bodyPr/>
                    <a:lstStyle/>
                    <a:p>
                      <a:pPr algn="ctr"/>
                      <a:r>
                        <a:rPr lang="en-US" sz="2400" dirty="0"/>
                        <a:t>4 FF quads per beam line</a:t>
                      </a:r>
                    </a:p>
                  </a:txBody>
                  <a:tcPr/>
                </a:tc>
                <a:tc>
                  <a:txBody>
                    <a:bodyPr/>
                    <a:lstStyle/>
                    <a:p>
                      <a:pPr algn="ctr"/>
                      <a:r>
                        <a:rPr lang="en-US" sz="2400" dirty="0"/>
                        <a:t>6 FF quads per beam line</a:t>
                      </a:r>
                    </a:p>
                  </a:txBody>
                  <a:tcPr/>
                </a:tc>
                <a:extLst>
                  <a:ext uri="{0D108BD9-81ED-4DB2-BD59-A6C34878D82A}">
                    <a16:rowId xmlns:a16="http://schemas.microsoft.com/office/drawing/2014/main" val="3910645288"/>
                  </a:ext>
                </a:extLst>
              </a:tr>
              <a:tr h="370840">
                <a:tc>
                  <a:txBody>
                    <a:bodyPr/>
                    <a:lstStyle/>
                    <a:p>
                      <a:pPr algn="ctr"/>
                      <a:r>
                        <a:rPr lang="en-US" sz="2400" dirty="0"/>
                        <a:t>35 corrector coils</a:t>
                      </a:r>
                    </a:p>
                  </a:txBody>
                  <a:tcPr/>
                </a:tc>
                <a:tc>
                  <a:txBody>
                    <a:bodyPr/>
                    <a:lstStyle/>
                    <a:p>
                      <a:pPr algn="ctr"/>
                      <a:r>
                        <a:rPr lang="en-US" sz="2400" dirty="0"/>
                        <a:t>12 corrector coils</a:t>
                      </a:r>
                    </a:p>
                  </a:txBody>
                  <a:tcPr/>
                </a:tc>
                <a:extLst>
                  <a:ext uri="{0D108BD9-81ED-4DB2-BD59-A6C34878D82A}">
                    <a16:rowId xmlns:a16="http://schemas.microsoft.com/office/drawing/2014/main" val="1234927383"/>
                  </a:ext>
                </a:extLst>
              </a:tr>
              <a:tr h="370840">
                <a:tc>
                  <a:txBody>
                    <a:bodyPr/>
                    <a:lstStyle/>
                    <a:p>
                      <a:pPr algn="ctr"/>
                      <a:r>
                        <a:rPr lang="en-US" sz="2400" dirty="0"/>
                        <a:t>8 cancel coils</a:t>
                      </a:r>
                    </a:p>
                  </a:txBody>
                  <a:tcPr/>
                </a:tc>
                <a:tc>
                  <a:txBody>
                    <a:bodyPr/>
                    <a:lstStyle/>
                    <a:p>
                      <a:pPr algn="ctr"/>
                      <a:r>
                        <a:rPr lang="en-US" sz="2400" dirty="0"/>
                        <a:t>0 cancel coils</a:t>
                      </a:r>
                    </a:p>
                  </a:txBody>
                  <a:tcPr/>
                </a:tc>
                <a:extLst>
                  <a:ext uri="{0D108BD9-81ED-4DB2-BD59-A6C34878D82A}">
                    <a16:rowId xmlns:a16="http://schemas.microsoft.com/office/drawing/2014/main" val="3297971178"/>
                  </a:ext>
                </a:extLst>
              </a:tr>
              <a:tr h="370840">
                <a:tc>
                  <a:txBody>
                    <a:bodyPr/>
                    <a:lstStyle/>
                    <a:p>
                      <a:pPr algn="ctr"/>
                      <a:r>
                        <a:rPr lang="en-US" sz="2400" dirty="0"/>
                        <a:t>4 compensation solenoids</a:t>
                      </a:r>
                    </a:p>
                  </a:txBody>
                  <a:tcPr/>
                </a:tc>
                <a:tc>
                  <a:txBody>
                    <a:bodyPr/>
                    <a:lstStyle/>
                    <a:p>
                      <a:pPr algn="ctr"/>
                      <a:r>
                        <a:rPr lang="en-US" sz="2400" dirty="0"/>
                        <a:t>4 compensation solenoids</a:t>
                      </a:r>
                    </a:p>
                  </a:txBody>
                  <a:tcPr/>
                </a:tc>
                <a:extLst>
                  <a:ext uri="{0D108BD9-81ED-4DB2-BD59-A6C34878D82A}">
                    <a16:rowId xmlns:a16="http://schemas.microsoft.com/office/drawing/2014/main" val="2238165659"/>
                  </a:ext>
                </a:extLst>
              </a:tr>
              <a:tr h="370840">
                <a:tc>
                  <a:txBody>
                    <a:bodyPr/>
                    <a:lstStyle/>
                    <a:p>
                      <a:pPr algn="ctr"/>
                      <a:r>
                        <a:rPr lang="en-US" sz="2400" dirty="0"/>
                        <a:t>Detector solenoid at 1.5t</a:t>
                      </a:r>
                    </a:p>
                  </a:txBody>
                  <a:tcPr/>
                </a:tc>
                <a:tc>
                  <a:txBody>
                    <a:bodyPr/>
                    <a:lstStyle/>
                    <a:p>
                      <a:pPr algn="ctr"/>
                      <a:r>
                        <a:rPr lang="en-US" sz="2400" dirty="0"/>
                        <a:t>Detector solenoid at 2T</a:t>
                      </a:r>
                    </a:p>
                  </a:txBody>
                  <a:tcPr/>
                </a:tc>
                <a:extLst>
                  <a:ext uri="{0D108BD9-81ED-4DB2-BD59-A6C34878D82A}">
                    <a16:rowId xmlns:a16="http://schemas.microsoft.com/office/drawing/2014/main" val="290011814"/>
                  </a:ext>
                </a:extLst>
              </a:tr>
            </a:tbl>
          </a:graphicData>
        </a:graphic>
      </p:graphicFrame>
    </p:spTree>
    <p:extLst>
      <p:ext uri="{BB962C8B-B14F-4D97-AF65-F5344CB8AC3E}">
        <p14:creationId xmlns:p14="http://schemas.microsoft.com/office/powerpoint/2010/main" val="3947706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a:xfrm>
                <a:off x="0" y="1223962"/>
                <a:ext cx="12115800" cy="5314950"/>
              </a:xfrm>
            </p:spPr>
            <p:txBody>
              <a:bodyPr>
                <a:noAutofit/>
              </a:bodyPr>
              <a:lstStyle/>
              <a:p>
                <a:pPr marL="385763" indent="-385763">
                  <a:buFont typeface="+mj-lt"/>
                  <a:buAutoNum type="arabicPeriod"/>
                </a:pPr>
                <a:r>
                  <a:rPr lang="en-GB" sz="2400" dirty="0"/>
                  <a:t>Adequate space for the detectors: magnetic elements reach angles of up </a:t>
                </a:r>
                <a:r>
                  <a:rPr lang="en-GB" sz="2400" dirty="0">
                    <a:solidFill>
                      <a:srgbClr val="FF0000"/>
                    </a:solidFill>
                  </a:rPr>
                  <a:t>to 100 </a:t>
                </a:r>
                <a:r>
                  <a:rPr lang="en-GB" sz="2400" dirty="0" err="1">
                    <a:solidFill>
                      <a:srgbClr val="FF0000"/>
                    </a:solidFill>
                  </a:rPr>
                  <a:t>mrad</a:t>
                </a:r>
                <a:r>
                  <a:rPr lang="en-GB" sz="2400" dirty="0"/>
                  <a:t>. The luminosity counter sits unobstructed in front of all magnetic elements. </a:t>
                </a:r>
              </a:p>
              <a:p>
                <a:pPr marL="385763" indent="-385763">
                  <a:buFont typeface="+mj-lt"/>
                  <a:buAutoNum type="arabicPeriod"/>
                </a:pPr>
                <a:r>
                  <a:rPr lang="en-GB" sz="2400" dirty="0"/>
                  <a:t>In order to minimise emittance blow-up due to </a:t>
                </a:r>
                <a:r>
                  <a:rPr lang="en-GB" sz="2400" dirty="0">
                    <a:solidFill>
                      <a:srgbClr val="0070C0"/>
                    </a:solidFill>
                  </a:rPr>
                  <a:t>coupling between transverse planes</a:t>
                </a:r>
                <a:r>
                  <a:rPr lang="en-GB" sz="2400" dirty="0"/>
                  <a:t>, the </a:t>
                </a:r>
                <a:r>
                  <a:rPr lang="en-GB" sz="2400" dirty="0">
                    <a:solidFill>
                      <a:srgbClr val="FF0000"/>
                    </a:solidFill>
                  </a:rPr>
                  <a:t>integrated </a:t>
                </a:r>
                <a:r>
                  <a:rPr lang="en-GB" sz="2400" dirty="0" smtClean="0">
                    <a:solidFill>
                      <a:srgbClr val="FF0000"/>
                    </a:solidFill>
                  </a:rPr>
                  <a:t>field </a:t>
                </a:r>
                <a:r>
                  <a:rPr lang="en-GB" dirty="0"/>
                  <a:t> </a:t>
                </a:r>
                <a14:m>
                  <m:oMath xmlns:m="http://schemas.openxmlformats.org/officeDocument/2006/math">
                    <m:nary>
                      <m:naryPr>
                        <m:limLoc m:val="undOvr"/>
                        <m:subHide m:val="on"/>
                        <m:supHide m:val="on"/>
                        <m:ctrlPr>
                          <a:rPr lang="en-GB" sz="2400" i="1">
                            <a:latin typeface="Cambria Math" panose="02040503050406030204" pitchFamily="18" charset="0"/>
                          </a:rPr>
                        </m:ctrlPr>
                      </m:naryPr>
                      <m:sub/>
                      <m:sup/>
                      <m:e>
                        <m:sSub>
                          <m:sSubPr>
                            <m:ctrlPr>
                              <a:rPr lang="en-GB" sz="2400" i="1">
                                <a:latin typeface="Cambria Math" panose="02040503050406030204" pitchFamily="18" charset="0"/>
                              </a:rPr>
                            </m:ctrlPr>
                          </m:sSubPr>
                          <m:e>
                            <m:r>
                              <m:rPr>
                                <m:sty m:val="p"/>
                              </m:rPr>
                              <a:rPr lang="en-GB" sz="2400">
                                <a:latin typeface="Cambria Math" panose="02040503050406030204" pitchFamily="18" charset="0"/>
                              </a:rPr>
                              <m:t>B</m:t>
                            </m:r>
                          </m:e>
                          <m:sub>
                            <m:r>
                              <m:rPr>
                                <m:sty m:val="p"/>
                              </m:rPr>
                              <a:rPr lang="en-GB" sz="2400">
                                <a:latin typeface="Cambria Math" panose="02040503050406030204" pitchFamily="18" charset="0"/>
                              </a:rPr>
                              <m:t>z</m:t>
                            </m:r>
                          </m:sub>
                        </m:sSub>
                        <m:r>
                          <m:rPr>
                            <m:sty m:val="p"/>
                          </m:rPr>
                          <a:rPr lang="en-GB" sz="2400">
                            <a:latin typeface="Cambria Math" panose="02040503050406030204" pitchFamily="18" charset="0"/>
                          </a:rPr>
                          <m:t>ds</m:t>
                        </m:r>
                      </m:e>
                    </m:nary>
                  </m:oMath>
                </a14:m>
                <a:r>
                  <a:rPr lang="en-GB" dirty="0"/>
                  <a:t> </a:t>
                </a:r>
                <a:r>
                  <a:rPr lang="en-GB" sz="2400" dirty="0" smtClean="0">
                    <a:solidFill>
                      <a:srgbClr val="FF0000"/>
                    </a:solidFill>
                  </a:rPr>
                  <a:t> </a:t>
                </a:r>
                <a:r>
                  <a:rPr lang="en-GB" sz="2400" dirty="0"/>
                  <a:t>seen by the electrons crossing the IP </a:t>
                </a:r>
                <a:r>
                  <a:rPr lang="en-GB" sz="2400" dirty="0">
                    <a:solidFill>
                      <a:srgbClr val="FF0000"/>
                    </a:solidFill>
                  </a:rPr>
                  <a:t>should be zero</a:t>
                </a:r>
                <a:r>
                  <a:rPr lang="en-GB" sz="2400" dirty="0"/>
                  <a:t>. </a:t>
                </a:r>
                <a:r>
                  <a:rPr lang="en-GB" sz="2400" dirty="0" smtClean="0"/>
                  <a:t>Compensation off </a:t>
                </a:r>
                <a:r>
                  <a:rPr lang="en-GB" sz="2400" dirty="0"/>
                  <a:t>by 0.1% </a:t>
                </a:r>
                <a:r>
                  <a:rPr lang="en-GB" sz="2400" dirty="0" smtClean="0"/>
                  <a:t>results in a </a:t>
                </a:r>
                <a:r>
                  <a:rPr lang="en-GB" sz="2400" dirty="0"/>
                  <a:t>vertical emittance </a:t>
                </a:r>
                <a:r>
                  <a:rPr lang="en-GB" sz="2400" dirty="0" smtClean="0"/>
                  <a:t>blow-up of </a:t>
                </a:r>
                <a:r>
                  <a:rPr lang="en-GB" sz="2400" dirty="0"/>
                  <a:t>0.1 pm per IP – the effect is quadratic</a:t>
                </a:r>
                <a:r>
                  <a:rPr lang="en-GB" sz="2400" dirty="0" smtClean="0"/>
                  <a:t>.</a:t>
                </a:r>
              </a:p>
              <a:p>
                <a:pPr marL="385763" indent="-385763">
                  <a:buFont typeface="+mj-lt"/>
                  <a:buAutoNum type="arabicPeriod"/>
                </a:pPr>
                <a:r>
                  <a:rPr lang="en-GB" sz="2400" dirty="0"/>
                  <a:t>T</a:t>
                </a:r>
                <a:r>
                  <a:rPr lang="en-GB" sz="2400" dirty="0" smtClean="0"/>
                  <a:t>he </a:t>
                </a:r>
                <a:r>
                  <a:rPr lang="en-GB" sz="2400" dirty="0"/>
                  <a:t>integral </a:t>
                </a:r>
                <a14:m>
                  <m:oMath xmlns:m="http://schemas.openxmlformats.org/officeDocument/2006/math">
                    <m:nary>
                      <m:naryPr>
                        <m:limLoc m:val="undOvr"/>
                        <m:subHide m:val="on"/>
                        <m:supHide m:val="on"/>
                        <m:ctrlPr>
                          <a:rPr lang="en-GB" sz="2400" i="1">
                            <a:latin typeface="Cambria Math" panose="02040503050406030204" pitchFamily="18" charset="0"/>
                          </a:rPr>
                        </m:ctrlPr>
                      </m:naryPr>
                      <m:sub/>
                      <m:sup/>
                      <m:e>
                        <m:sSub>
                          <m:sSubPr>
                            <m:ctrlPr>
                              <a:rPr lang="en-GB" sz="2400" i="1">
                                <a:latin typeface="Cambria Math" panose="02040503050406030204" pitchFamily="18" charset="0"/>
                              </a:rPr>
                            </m:ctrlPr>
                          </m:sSubPr>
                          <m:e>
                            <m:r>
                              <m:rPr>
                                <m:sty m:val="p"/>
                              </m:rPr>
                              <a:rPr lang="en-GB" sz="2400">
                                <a:latin typeface="Cambria Math" panose="02040503050406030204" pitchFamily="18" charset="0"/>
                              </a:rPr>
                              <m:t>B</m:t>
                            </m:r>
                          </m:e>
                          <m:sub>
                            <m:r>
                              <m:rPr>
                                <m:sty m:val="p"/>
                              </m:rPr>
                              <a:rPr lang="en-GB" sz="2400">
                                <a:latin typeface="Cambria Math" panose="02040503050406030204" pitchFamily="18" charset="0"/>
                              </a:rPr>
                              <m:t>x</m:t>
                            </m:r>
                          </m:sub>
                        </m:sSub>
                        <m:r>
                          <m:rPr>
                            <m:sty m:val="p"/>
                          </m:rPr>
                          <a:rPr lang="en-GB" sz="2400">
                            <a:latin typeface="Cambria Math" panose="02040503050406030204" pitchFamily="18" charset="0"/>
                          </a:rPr>
                          <m:t>ds</m:t>
                        </m:r>
                      </m:e>
                    </m:nary>
                  </m:oMath>
                </a14:m>
                <a:r>
                  <a:rPr lang="en-GB" sz="2400" dirty="0" smtClean="0"/>
                  <a:t> should also be zero, </a:t>
                </a:r>
                <a:r>
                  <a:rPr lang="en-GB" sz="2400" dirty="0"/>
                  <a:t>so that any vertical dispersion would not leak to the rest of the ring</a:t>
                </a:r>
                <a:r>
                  <a:rPr lang="en-GB" sz="2400" dirty="0" smtClean="0"/>
                  <a:t>.</a:t>
                </a:r>
                <a:endParaRPr lang="en-GB" sz="2400" dirty="0"/>
              </a:p>
              <a:p>
                <a:pPr marL="385763" indent="-385763">
                  <a:buFont typeface="+mj-lt"/>
                  <a:buAutoNum type="arabicPeriod"/>
                </a:pPr>
                <a:r>
                  <a:rPr lang="en-GB" sz="2400" dirty="0" smtClean="0"/>
                  <a:t> </a:t>
                </a:r>
                <a:r>
                  <a:rPr lang="en-GB" sz="2400" dirty="0">
                    <a:solidFill>
                      <a:srgbClr val="FF0000"/>
                    </a:solidFill>
                  </a:rPr>
                  <a:t>Vertical emittance blow-up </a:t>
                </a:r>
                <a:r>
                  <a:rPr lang="en-GB" sz="2400" dirty="0"/>
                  <a:t>due to </a:t>
                </a:r>
                <a:r>
                  <a:rPr lang="en-GB" sz="2400" dirty="0" smtClean="0"/>
                  <a:t>unavoidable </a:t>
                </a:r>
                <a:r>
                  <a:rPr lang="en-GB" sz="2400" dirty="0" smtClean="0">
                    <a:solidFill>
                      <a:srgbClr val="0070C0"/>
                    </a:solidFill>
                  </a:rPr>
                  <a:t>fringe </a:t>
                </a:r>
                <a:r>
                  <a:rPr lang="en-GB" sz="2400" dirty="0">
                    <a:solidFill>
                      <a:srgbClr val="0070C0"/>
                    </a:solidFill>
                  </a:rPr>
                  <a:t>fields </a:t>
                </a:r>
                <a:r>
                  <a:rPr lang="en-GB" sz="2400" dirty="0"/>
                  <a:t>in the vicinity of the IP should be </a:t>
                </a:r>
                <a:r>
                  <a:rPr lang="en-GB" sz="2400" dirty="0" smtClean="0">
                    <a:solidFill>
                      <a:srgbClr val="FF0000"/>
                    </a:solidFill>
                  </a:rPr>
                  <a:t>smaller </a:t>
                </a:r>
                <a:r>
                  <a:rPr lang="en-GB" sz="2400" dirty="0">
                    <a:solidFill>
                      <a:srgbClr val="FF0000"/>
                    </a:solidFill>
                  </a:rPr>
                  <a:t>than the nominal emittance </a:t>
                </a:r>
                <a:r>
                  <a:rPr lang="en-GB" sz="2400" dirty="0" smtClean="0"/>
                  <a:t>budget of 1pm. </a:t>
                </a:r>
                <a:r>
                  <a:rPr lang="en-GB" sz="2400" dirty="0"/>
                  <a:t>Problem worse at the Z. </a:t>
                </a:r>
              </a:p>
              <a:p>
                <a:pPr marL="385763" indent="-385763">
                  <a:buFont typeface="+mj-lt"/>
                  <a:buAutoNum type="arabicPeriod"/>
                </a:pPr>
                <a:r>
                  <a:rPr lang="en-GB" sz="2400" dirty="0" smtClean="0"/>
                  <a:t>The </a:t>
                </a:r>
                <a:r>
                  <a:rPr lang="en-GB" sz="2400" dirty="0">
                    <a:solidFill>
                      <a:srgbClr val="FF0000"/>
                    </a:solidFill>
                  </a:rPr>
                  <a:t>final focus quadrupoles </a:t>
                </a:r>
                <a:r>
                  <a:rPr lang="en-GB" sz="2400" dirty="0"/>
                  <a:t>should reside in a </a:t>
                </a:r>
                <a:r>
                  <a:rPr lang="en-GB" sz="2400" dirty="0">
                    <a:solidFill>
                      <a:srgbClr val="FF0000"/>
                    </a:solidFill>
                  </a:rPr>
                  <a:t>zero-field region </a:t>
                </a:r>
                <a:r>
                  <a:rPr lang="en-GB" sz="2400" dirty="0"/>
                  <a:t>to avoid </a:t>
                </a:r>
                <a:r>
                  <a:rPr lang="en-GB" sz="2400" dirty="0">
                    <a:solidFill>
                      <a:srgbClr val="0070C0"/>
                    </a:solidFill>
                  </a:rPr>
                  <a:t>transverse beam coupling</a:t>
                </a:r>
                <a:r>
                  <a:rPr lang="en-GB" sz="2400" dirty="0" smtClean="0"/>
                  <a:t>; </a:t>
                </a:r>
                <a14:m>
                  <m:oMath xmlns:m="http://schemas.openxmlformats.org/officeDocument/2006/math">
                    <m:nary>
                      <m:naryPr>
                        <m:limLoc m:val="undOvr"/>
                        <m:subHide m:val="on"/>
                        <m:supHide m:val="on"/>
                        <m:ctrlPr>
                          <a:rPr lang="en-GB" sz="2400" i="1">
                            <a:latin typeface="Cambria Math" panose="02040503050406030204" pitchFamily="18" charset="0"/>
                          </a:rPr>
                        </m:ctrlPr>
                      </m:naryPr>
                      <m:sub/>
                      <m:sup/>
                      <m:e>
                        <m:sSub>
                          <m:sSubPr>
                            <m:ctrlPr>
                              <a:rPr lang="en-GB" sz="2400" i="1">
                                <a:latin typeface="Cambria Math" panose="02040503050406030204" pitchFamily="18" charset="0"/>
                              </a:rPr>
                            </m:ctrlPr>
                          </m:sSubPr>
                          <m:e>
                            <m:r>
                              <m:rPr>
                                <m:sty m:val="p"/>
                              </m:rPr>
                              <a:rPr lang="en-GB" sz="2400">
                                <a:latin typeface="Cambria Math" panose="02040503050406030204" pitchFamily="18" charset="0"/>
                              </a:rPr>
                              <m:t>B</m:t>
                            </m:r>
                          </m:e>
                          <m:sub>
                            <m:r>
                              <m:rPr>
                                <m:sty m:val="p"/>
                              </m:rPr>
                              <a:rPr lang="en-GB" sz="2400">
                                <a:latin typeface="Cambria Math" panose="02040503050406030204" pitchFamily="18" charset="0"/>
                              </a:rPr>
                              <m:t>z</m:t>
                            </m:r>
                          </m:sub>
                        </m:sSub>
                        <m:r>
                          <m:rPr>
                            <m:sty m:val="p"/>
                          </m:rPr>
                          <a:rPr lang="en-GB" sz="2400">
                            <a:latin typeface="Cambria Math" panose="02040503050406030204" pitchFamily="18" charset="0"/>
                          </a:rPr>
                          <m:t>ds</m:t>
                        </m:r>
                      </m:e>
                    </m:nary>
                  </m:oMath>
                </a14:m>
                <a:r>
                  <a:rPr lang="en-GB" sz="2400" dirty="0"/>
                  <a:t> in the vicinity of final focus quads should be much less than </a:t>
                </a:r>
                <a14:m>
                  <m:oMath xmlns:m="http://schemas.openxmlformats.org/officeDocument/2006/math">
                    <m:r>
                      <a:rPr lang="en-GB" sz="2400" i="1">
                        <a:latin typeface="Cambria Math" panose="02040503050406030204" pitchFamily="18" charset="0"/>
                      </a:rPr>
                      <m:t>3×</m:t>
                    </m:r>
                    <m:sSup>
                      <m:sSupPr>
                        <m:ctrlPr>
                          <a:rPr lang="en-GB" sz="2400" i="1">
                            <a:latin typeface="Cambria Math" panose="02040503050406030204" pitchFamily="18" charset="0"/>
                          </a:rPr>
                        </m:ctrlPr>
                      </m:sSupPr>
                      <m:e>
                        <m:r>
                          <a:rPr lang="en-GB" sz="2400" i="1">
                            <a:latin typeface="Cambria Math" panose="02040503050406030204" pitchFamily="18" charset="0"/>
                          </a:rPr>
                          <m:t>10</m:t>
                        </m:r>
                      </m:e>
                      <m:sup>
                        <m:r>
                          <a:rPr lang="en-GB" sz="2400" i="1">
                            <a:latin typeface="Cambria Math" panose="02040503050406030204" pitchFamily="18" charset="0"/>
                          </a:rPr>
                          <m:t>−2</m:t>
                        </m:r>
                      </m:sup>
                    </m:sSup>
                    <m:r>
                      <a:rPr lang="en-GB" sz="2400" i="1">
                        <a:latin typeface="Cambria Math" panose="02040503050406030204" pitchFamily="18" charset="0"/>
                      </a:rPr>
                      <m:t> </m:t>
                    </m:r>
                    <m:r>
                      <m:rPr>
                        <m:sty m:val="p"/>
                      </m:rPr>
                      <a:rPr lang="en-GB" sz="2400">
                        <a:latin typeface="Cambria Math" panose="02040503050406030204" pitchFamily="18" charset="0"/>
                      </a:rPr>
                      <m:t>Tm</m:t>
                    </m:r>
                  </m:oMath>
                </a14:m>
                <a:r>
                  <a:rPr lang="en-GB" sz="2400" dirty="0" smtClean="0"/>
                  <a:t>.</a:t>
                </a:r>
                <a:endParaRPr lang="en-GB" sz="2400" dirty="0"/>
              </a:p>
              <a:p>
                <a:pPr marL="385763" indent="-385763">
                  <a:buFont typeface="+mj-lt"/>
                  <a:buAutoNum type="arabicPeriod"/>
                </a:pPr>
                <a:r>
                  <a:rPr lang="en-GB" sz="2400" dirty="0" smtClean="0"/>
                  <a:t>The </a:t>
                </a:r>
                <a:r>
                  <a:rPr lang="en-GB" sz="2400" dirty="0">
                    <a:solidFill>
                      <a:srgbClr val="FF0000"/>
                    </a:solidFill>
                  </a:rPr>
                  <a:t>field quality </a:t>
                </a:r>
                <a:r>
                  <a:rPr lang="en-GB" sz="2400" dirty="0"/>
                  <a:t>of the </a:t>
                </a:r>
                <a:r>
                  <a:rPr lang="en-GB" sz="2400" dirty="0" smtClean="0"/>
                  <a:t>FF </a:t>
                </a:r>
                <a:r>
                  <a:rPr lang="en-GB" sz="2400" dirty="0"/>
                  <a:t>quadrupoles should </a:t>
                </a:r>
                <a:r>
                  <a:rPr lang="en-GB" sz="2400" dirty="0" smtClean="0"/>
                  <a:t>be better than </a:t>
                </a:r>
                <a:r>
                  <a:rPr lang="en-GB" sz="2400" dirty="0">
                    <a:solidFill>
                      <a:srgbClr val="FF0000"/>
                    </a:solidFill>
                  </a:rPr>
                  <a:t>1 × 10</a:t>
                </a:r>
                <a:r>
                  <a:rPr lang="en-GB" sz="2400" baseline="30000" dirty="0">
                    <a:solidFill>
                      <a:srgbClr val="FF0000"/>
                    </a:solidFill>
                  </a:rPr>
                  <a:t>−4</a:t>
                </a:r>
                <a:r>
                  <a:rPr lang="en-GB" sz="2400" dirty="0"/>
                  <a:t> for all multipoles.</a:t>
                </a:r>
              </a:p>
              <a:p>
                <a:pPr marL="385763" indent="-385763">
                  <a:buFont typeface="+mj-lt"/>
                  <a:buAutoNum type="arabicPeriod"/>
                </a:pPr>
                <a:endParaRPr lang="en-GB" sz="2400" dirty="0"/>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xfrm>
                <a:off x="0" y="1223962"/>
                <a:ext cx="12115800" cy="5314950"/>
              </a:xfrm>
              <a:blipFill>
                <a:blip r:embed="rId2"/>
                <a:stretch>
                  <a:fillRect l="-805" t="-1032" r="-805" b="-7454"/>
                </a:stretch>
              </a:blipFill>
            </p:spPr>
            <p:txBody>
              <a:bodyPr/>
              <a:lstStyle/>
              <a:p>
                <a:r>
                  <a:rPr lang="en-GB">
                    <a:noFill/>
                  </a:rPr>
                  <a:t> </a:t>
                </a:r>
              </a:p>
            </p:txBody>
          </p:sp>
        </mc:Fallback>
      </mc:AlternateContent>
      <p:sp>
        <p:nvSpPr>
          <p:cNvPr id="3" name="Title 2"/>
          <p:cNvSpPr>
            <a:spLocks noGrp="1"/>
          </p:cNvSpPr>
          <p:nvPr>
            <p:ph type="title"/>
          </p:nvPr>
        </p:nvSpPr>
        <p:spPr>
          <a:xfrm>
            <a:off x="2057400" y="76200"/>
            <a:ext cx="8229600" cy="857250"/>
          </a:xfrm>
        </p:spPr>
        <p:txBody>
          <a:bodyPr>
            <a:normAutofit fontScale="90000"/>
          </a:bodyPr>
          <a:lstStyle/>
          <a:p>
            <a:r>
              <a:rPr lang="en-US" dirty="0"/>
              <a:t>FCC-ee: </a:t>
            </a:r>
            <a:r>
              <a:rPr lang="en-US" dirty="0" smtClean="0"/>
              <a:t>six </a:t>
            </a:r>
            <a:r>
              <a:rPr lang="en-US" dirty="0"/>
              <a:t>requirements at the IP related to magnet design </a:t>
            </a:r>
            <a:endParaRPr lang="en-GB" dirty="0"/>
          </a:p>
        </p:txBody>
      </p:sp>
      <p:sp>
        <p:nvSpPr>
          <p:cNvPr id="4" name="Footer Placeholder 3"/>
          <p:cNvSpPr>
            <a:spLocks noGrp="1"/>
          </p:cNvSpPr>
          <p:nvPr>
            <p:ph type="ftr" sz="quarter" idx="11"/>
          </p:nvPr>
        </p:nvSpPr>
        <p:spPr/>
        <p:txBody>
          <a:bodyPr/>
          <a:lstStyle/>
          <a:p>
            <a:r>
              <a:rPr lang="en-GB"/>
              <a:t>M. Koratzinos</a:t>
            </a:r>
            <a:endParaRPr lang="en-GB" dirty="0"/>
          </a:p>
        </p:txBody>
      </p:sp>
    </p:spTree>
    <p:extLst>
      <p:ext uri="{BB962C8B-B14F-4D97-AF65-F5344CB8AC3E}">
        <p14:creationId xmlns:p14="http://schemas.microsoft.com/office/powerpoint/2010/main" val="3920643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1263767"/>
            <a:ext cx="10972800" cy="5078976"/>
          </a:xfrm>
        </p:spPr>
        <p:txBody>
          <a:bodyPr>
            <a:noAutofit/>
          </a:bodyPr>
          <a:lstStyle/>
          <a:p>
            <a:r>
              <a:rPr lang="en-GB" sz="2400" dirty="0">
                <a:solidFill>
                  <a:srgbClr val="FF0000"/>
                </a:solidFill>
              </a:rPr>
              <a:t>Requirement 4</a:t>
            </a:r>
            <a:r>
              <a:rPr lang="en-GB" sz="2400" dirty="0"/>
              <a:t> (Zero field @ quads) means that </a:t>
            </a:r>
            <a:r>
              <a:rPr lang="en-GB" sz="2400" dirty="0">
                <a:solidFill>
                  <a:srgbClr val="0070C0"/>
                </a:solidFill>
              </a:rPr>
              <a:t>screening solenoids </a:t>
            </a:r>
            <a:r>
              <a:rPr lang="en-GB" sz="2400" dirty="0"/>
              <a:t>are needed. </a:t>
            </a:r>
          </a:p>
          <a:p>
            <a:r>
              <a:rPr lang="en-GB" sz="2400" dirty="0">
                <a:solidFill>
                  <a:srgbClr val="FF0000"/>
                </a:solidFill>
              </a:rPr>
              <a:t>Requirement 3</a:t>
            </a:r>
            <a:r>
              <a:rPr lang="en-GB" sz="2400" dirty="0"/>
              <a:t> (emittance blow up) necessitates the use of a </a:t>
            </a:r>
            <a:r>
              <a:rPr lang="en-GB" sz="2400" dirty="0">
                <a:solidFill>
                  <a:srgbClr val="0070C0"/>
                </a:solidFill>
              </a:rPr>
              <a:t>compensating solenoid</a:t>
            </a:r>
            <a:r>
              <a:rPr lang="en-GB" sz="2400" dirty="0"/>
              <a:t>. </a:t>
            </a:r>
          </a:p>
          <a:p>
            <a:r>
              <a:rPr lang="en-GB" sz="2400" dirty="0"/>
              <a:t>We have managed to fit the compensating solenoids in the region upstream of the screening solenoids, whereas the area of ±1.23 m from the IP is completely free of magnetic elements, and therefore the luminometer and other technical elements can reside.</a:t>
            </a:r>
          </a:p>
          <a:p>
            <a:r>
              <a:rPr lang="en-GB" sz="2400" dirty="0">
                <a:solidFill>
                  <a:srgbClr val="FF0000"/>
                </a:solidFill>
              </a:rPr>
              <a:t>Requirement 5</a:t>
            </a:r>
            <a:r>
              <a:rPr lang="en-GB" sz="2400" dirty="0"/>
              <a:t> (field quality) is demanding due to the close proximity of the two final focus quadrupoles for the two beams. </a:t>
            </a:r>
          </a:p>
          <a:p>
            <a:r>
              <a:rPr lang="en-GB" sz="2400" dirty="0"/>
              <a:t>Finally, </a:t>
            </a:r>
            <a:r>
              <a:rPr lang="en-GB" sz="2400" dirty="0" smtClean="0">
                <a:solidFill>
                  <a:srgbClr val="FF0000"/>
                </a:solidFill>
              </a:rPr>
              <a:t>requirements 2 and 3 </a:t>
            </a:r>
            <a:r>
              <a:rPr lang="en-GB" sz="2400" dirty="0"/>
              <a:t>(integrated </a:t>
            </a:r>
            <a:r>
              <a:rPr lang="en-GB" sz="2400" dirty="0" smtClean="0"/>
              <a:t>fields </a:t>
            </a:r>
            <a:r>
              <a:rPr lang="en-GB" sz="2400" dirty="0"/>
              <a:t>zero) can be </a:t>
            </a:r>
            <a:r>
              <a:rPr lang="en-GB" sz="2400" dirty="0" smtClean="0"/>
              <a:t>approximately satisfied </a:t>
            </a:r>
            <a:r>
              <a:rPr lang="en-GB" sz="2400" dirty="0"/>
              <a:t>by tuning the overall </a:t>
            </a:r>
            <a:r>
              <a:rPr lang="en-GB" sz="2400" dirty="0" smtClean="0"/>
              <a:t>design (not trivial)</a:t>
            </a:r>
            <a:endParaRPr lang="en-GB" sz="2400" dirty="0"/>
          </a:p>
        </p:txBody>
      </p:sp>
      <p:sp>
        <p:nvSpPr>
          <p:cNvPr id="3" name="Title 2"/>
          <p:cNvSpPr>
            <a:spLocks noGrp="1"/>
          </p:cNvSpPr>
          <p:nvPr>
            <p:ph type="title"/>
          </p:nvPr>
        </p:nvSpPr>
        <p:spPr>
          <a:xfrm>
            <a:off x="1981200" y="152400"/>
            <a:ext cx="8229600" cy="1097760"/>
          </a:xfrm>
        </p:spPr>
        <p:txBody>
          <a:bodyPr>
            <a:normAutofit fontScale="90000"/>
          </a:bodyPr>
          <a:lstStyle/>
          <a:p>
            <a:r>
              <a:rPr lang="en-US" dirty="0"/>
              <a:t>Design considerations to satisfy all requirements</a:t>
            </a:r>
            <a:endParaRPr lang="en-GB" dirty="0"/>
          </a:p>
        </p:txBody>
      </p:sp>
      <p:sp>
        <p:nvSpPr>
          <p:cNvPr id="4" name="Footer Placeholder 3"/>
          <p:cNvSpPr>
            <a:spLocks noGrp="1"/>
          </p:cNvSpPr>
          <p:nvPr>
            <p:ph type="ftr" sz="quarter" idx="11"/>
          </p:nvPr>
        </p:nvSpPr>
        <p:spPr/>
        <p:txBody>
          <a:bodyPr/>
          <a:lstStyle/>
          <a:p>
            <a:r>
              <a:rPr lang="en-GB"/>
              <a:t>M. Koratzinos</a:t>
            </a:r>
            <a:endParaRPr lang="en-GB" dirty="0"/>
          </a:p>
        </p:txBody>
      </p:sp>
    </p:spTree>
    <p:extLst>
      <p:ext uri="{BB962C8B-B14F-4D97-AF65-F5344CB8AC3E}">
        <p14:creationId xmlns:p14="http://schemas.microsoft.com/office/powerpoint/2010/main" val="3123534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3084" y="1828800"/>
            <a:ext cx="10363200" cy="1362075"/>
          </a:xfrm>
        </p:spPr>
        <p:txBody>
          <a:bodyPr/>
          <a:lstStyle/>
          <a:p>
            <a:r>
              <a:rPr lang="en-GB" dirty="0" smtClean="0"/>
              <a:t>Compensation scheme</a:t>
            </a:r>
            <a:endParaRPr lang="en-GB" dirty="0"/>
          </a:p>
        </p:txBody>
      </p:sp>
      <p:sp>
        <p:nvSpPr>
          <p:cNvPr id="3" name="Text Placeholder 2"/>
          <p:cNvSpPr>
            <a:spLocks noGrp="1"/>
          </p:cNvSpPr>
          <p:nvPr>
            <p:ph type="body" idx="1"/>
          </p:nvPr>
        </p:nvSpPr>
        <p:spPr/>
        <p:txBody>
          <a:bodyPr/>
          <a:lstStyle/>
          <a:p>
            <a:endParaRPr lang="en-GB" dirty="0"/>
          </a:p>
        </p:txBody>
      </p:sp>
      <p:sp>
        <p:nvSpPr>
          <p:cNvPr id="4" name="Footer Placeholder 3"/>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22814559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a:t>Please refer to our paper </a:t>
            </a:r>
            <a:r>
              <a:rPr lang="en-US" dirty="0" smtClean="0"/>
              <a:t>“The </a:t>
            </a:r>
            <a:r>
              <a:rPr lang="en-US" dirty="0"/>
              <a:t>magnetic compensation scheme of the FCC-ee detectors”, M. Koratzinos and K. Oide, </a:t>
            </a:r>
            <a:r>
              <a:rPr lang="en-US" dirty="0">
                <a:hlinkClick r:id="rId2"/>
              </a:rPr>
              <a:t>https://doi.org/10.18429/JACoW-IPAC2021-THPAB012</a:t>
            </a:r>
            <a:r>
              <a:rPr lang="en-US" dirty="0"/>
              <a:t> </a:t>
            </a:r>
            <a:endParaRPr lang="en-US" dirty="0" smtClean="0"/>
          </a:p>
          <a:p>
            <a:r>
              <a:rPr lang="en-US" dirty="0" smtClean="0"/>
              <a:t>Scheme </a:t>
            </a:r>
            <a:r>
              <a:rPr lang="en-US" dirty="0"/>
              <a:t>with </a:t>
            </a:r>
            <a:r>
              <a:rPr lang="en-US" dirty="0">
                <a:solidFill>
                  <a:srgbClr val="FF0000"/>
                </a:solidFill>
              </a:rPr>
              <a:t>two magnetic elements (solenoids) </a:t>
            </a:r>
            <a:r>
              <a:rPr lang="en-US" dirty="0"/>
              <a:t>per side [the minimum possible]</a:t>
            </a:r>
          </a:p>
          <a:p>
            <a:r>
              <a:rPr lang="en-US" dirty="0"/>
              <a:t>Use of LHC-technology: LHC Rutherford cable, super-fluid Helium operation.</a:t>
            </a:r>
          </a:p>
          <a:p>
            <a:r>
              <a:rPr lang="en-US" dirty="0"/>
              <a:t>By the time of FCC construction, HTS conductors might be a viable alternative</a:t>
            </a:r>
            <a:endParaRPr lang="en-GB" dirty="0"/>
          </a:p>
        </p:txBody>
      </p:sp>
      <p:sp>
        <p:nvSpPr>
          <p:cNvPr id="3" name="Title 2"/>
          <p:cNvSpPr>
            <a:spLocks noGrp="1"/>
          </p:cNvSpPr>
          <p:nvPr>
            <p:ph type="title"/>
          </p:nvPr>
        </p:nvSpPr>
        <p:spPr/>
        <p:txBody>
          <a:bodyPr/>
          <a:lstStyle/>
          <a:p>
            <a:r>
              <a:rPr lang="en-US" dirty="0"/>
              <a:t>Compensation scheme design</a:t>
            </a:r>
            <a:endParaRPr lang="en-GB" dirty="0"/>
          </a:p>
        </p:txBody>
      </p:sp>
      <p:sp>
        <p:nvSpPr>
          <p:cNvPr id="4" name="Footer Placeholder 3"/>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748593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9600" y="95885"/>
            <a:ext cx="10972800" cy="1143000"/>
          </a:xfrm>
        </p:spPr>
        <p:txBody>
          <a:bodyPr/>
          <a:lstStyle/>
          <a:p>
            <a:r>
              <a:rPr lang="en-GB" dirty="0" smtClean="0"/>
              <a:t>Field profiles</a:t>
            </a:r>
            <a:endParaRPr lang="en-GB" dirty="0"/>
          </a:p>
        </p:txBody>
      </p:sp>
      <p:sp>
        <p:nvSpPr>
          <p:cNvPr id="4" name="Footer Placeholder 3"/>
          <p:cNvSpPr>
            <a:spLocks noGrp="1"/>
          </p:cNvSpPr>
          <p:nvPr>
            <p:ph type="ftr" sz="quarter" idx="11"/>
          </p:nvPr>
        </p:nvSpPr>
        <p:spPr/>
        <p:txBody>
          <a:bodyPr/>
          <a:lstStyle/>
          <a:p>
            <a:r>
              <a:rPr lang="es-ES" smtClean="0"/>
              <a:t>M. Koratzinos</a:t>
            </a:r>
            <a:endParaRPr lang="en-GB"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6096001" y="1446095"/>
            <a:ext cx="6096000" cy="4910255"/>
          </a:xfrm>
          <a:prstGeom prst="rect">
            <a:avLst/>
          </a:prstGeom>
          <a:ln>
            <a:noFill/>
          </a:ln>
          <a:extLst>
            <a:ext uri="{53640926-AAD7-44D8-BBD7-CCE9431645EC}">
              <a14:shadowObscured xmlns:a14="http://schemas.microsoft.com/office/drawing/2010/main"/>
            </a:ext>
          </a:extLst>
        </p:spPr>
      </p:pic>
      <p:pic>
        <p:nvPicPr>
          <p:cNvPr id="5" name="Content Placeholder 4"/>
          <p:cNvPicPr>
            <a:picLocks noGrp="1" noChangeAspect="1"/>
          </p:cNvPicPr>
          <p:nvPr>
            <p:ph idx="1"/>
          </p:nvPr>
        </p:nvPicPr>
        <p:blipFill rotWithShape="1">
          <a:blip r:embed="rId3">
            <a:extLst>
              <a:ext uri="{28A0092B-C50C-407E-A947-70E740481C1C}">
                <a14:useLocalDpi xmlns:a14="http://schemas.microsoft.com/office/drawing/2010/main" val="0"/>
              </a:ext>
            </a:extLst>
          </a:blip>
          <a:srcRect l="2622" r="2497" b="4371"/>
          <a:stretch/>
        </p:blipFill>
        <p:spPr bwMode="auto">
          <a:xfrm>
            <a:off x="0" y="1417639"/>
            <a:ext cx="5791200" cy="389122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8866514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9600" y="0"/>
            <a:ext cx="10972800" cy="762000"/>
          </a:xfrm>
        </p:spPr>
        <p:txBody>
          <a:bodyPr/>
          <a:lstStyle/>
          <a:p>
            <a:r>
              <a:rPr lang="en-GB" dirty="0" smtClean="0"/>
              <a:t>Results </a:t>
            </a:r>
            <a:endParaRPr lang="en-GB" dirty="0"/>
          </a:p>
        </p:txBody>
      </p:sp>
      <p:sp>
        <p:nvSpPr>
          <p:cNvPr id="4" name="Footer Placeholder 3"/>
          <p:cNvSpPr>
            <a:spLocks noGrp="1"/>
          </p:cNvSpPr>
          <p:nvPr>
            <p:ph type="ftr" sz="quarter" idx="11"/>
          </p:nvPr>
        </p:nvSpPr>
        <p:spPr/>
        <p:txBody>
          <a:bodyPr/>
          <a:lstStyle/>
          <a:p>
            <a:r>
              <a:rPr lang="es-ES" smtClean="0"/>
              <a:t>M. Koratzinos</a:t>
            </a:r>
            <a:endParaRPr lang="en-GB" dirty="0"/>
          </a:p>
        </p:txBody>
      </p:sp>
      <p:pic>
        <p:nvPicPr>
          <p:cNvPr id="5" name="5FD8DFD6-5D0E-46BF-88E1-22C9499C4E5E" descr="F922BD55-2DE4-4158-87F4-54C75999C02E@kek"/>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0861" t="17854" r="8597" b="18099"/>
          <a:stretch/>
        </p:blipFill>
        <p:spPr bwMode="auto">
          <a:xfrm>
            <a:off x="76200" y="779867"/>
            <a:ext cx="7696200" cy="4706533"/>
          </a:xfrm>
          <a:prstGeom prst="rect">
            <a:avLst/>
          </a:prstGeom>
          <a:noFill/>
          <a:ln>
            <a:noFill/>
          </a:ln>
          <a:extLst>
            <a:ext uri="{53640926-AAD7-44D8-BBD7-CCE9431645EC}">
              <a14:shadowObscured xmlns:a14="http://schemas.microsoft.com/office/drawing/2010/main"/>
            </a:ext>
          </a:extLst>
        </p:spPr>
      </p:pic>
      <mc:AlternateContent xmlns:mc="http://schemas.openxmlformats.org/markup-compatibility/2006" xmlns:a14="http://schemas.microsoft.com/office/drawing/2010/main">
        <mc:Choice Requires="a14">
          <p:sp>
            <p:nvSpPr>
              <p:cNvPr id="6" name="Rectangle 5"/>
              <p:cNvSpPr/>
              <p:nvPr/>
            </p:nvSpPr>
            <p:spPr>
              <a:xfrm>
                <a:off x="0" y="5632215"/>
                <a:ext cx="7471541" cy="1225785"/>
              </a:xfrm>
              <a:prstGeom prst="rect">
                <a:avLst/>
              </a:prstGeom>
              <a:solidFill>
                <a:srgbClr val="B7EFF7"/>
              </a:solidFill>
            </p:spPr>
            <p:txBody>
              <a:bodyPr wrap="square">
                <a:spAutoFit/>
              </a:bodyPr>
              <a:lstStyle/>
              <a:p>
                <a:pPr algn="just">
                  <a:spcBef>
                    <a:spcPts val="300"/>
                  </a:spcBef>
                  <a:spcAft>
                    <a:spcPts val="600"/>
                  </a:spcAft>
                </a:pPr>
                <a:r>
                  <a:rPr lang="en-GB" dirty="0">
                    <a:latin typeface="Times New Roman" panose="02020603050405020304" pitchFamily="18" charset="0"/>
                    <a:ea typeface="Times New Roman" panose="02020603050405020304" pitchFamily="18" charset="0"/>
                  </a:rPr>
                  <a:t>Figure 4: Optics functions in the area </a:t>
                </a:r>
                <a:r>
                  <a:rPr lang="en-GB" dirty="0" smtClean="0">
                    <a:latin typeface="Times New Roman" panose="02020603050405020304" pitchFamily="18" charset="0"/>
                    <a:ea typeface="Times New Roman" panose="02020603050405020304" pitchFamily="18" charset="0"/>
                  </a:rPr>
                  <a:t>±2m </a:t>
                </a:r>
                <a:r>
                  <a:rPr lang="en-GB" dirty="0">
                    <a:latin typeface="Times New Roman" panose="02020603050405020304" pitchFamily="18" charset="0"/>
                    <a:ea typeface="Times New Roman" panose="02020603050405020304" pitchFamily="18" charset="0"/>
                  </a:rPr>
                  <a:t>from the IP. From top to bottom: longitudinal magnetic field, closed orbit deviation from the tilted straight line going through the IP, vertical dispersion, vertical momentum dispersion, </a:t>
                </a:r>
                <a14:m>
                  <m:oMath xmlns:m="http://schemas.openxmlformats.org/officeDocument/2006/math">
                    <m:sSub>
                      <m:sSubPr>
                        <m:ctrlPr>
                          <a:rPr lang="en-GB" i="1">
                            <a:latin typeface="Cambria Math" panose="02040503050406030204" pitchFamily="18" charset="0"/>
                            <a:ea typeface="Times New Roman" panose="02020603050405020304" pitchFamily="18" charset="0"/>
                          </a:rPr>
                        </m:ctrlPr>
                      </m:sSubPr>
                      <m:e>
                        <m:r>
                          <a:rPr lang="en-GB" b="1" i="1">
                            <a:latin typeface="Cambria Math" panose="02040503050406030204" pitchFamily="18" charset="0"/>
                            <a:ea typeface="Times New Roman" panose="02020603050405020304" pitchFamily="18" charset="0"/>
                          </a:rPr>
                          <m:t>𝓗</m:t>
                        </m:r>
                      </m:e>
                      <m:sub>
                        <m:r>
                          <a:rPr lang="en-GB" b="1" i="1">
                            <a:latin typeface="Cambria Math" panose="02040503050406030204" pitchFamily="18" charset="0"/>
                            <a:ea typeface="Times New Roman" panose="02020603050405020304" pitchFamily="18" charset="0"/>
                          </a:rPr>
                          <m:t>𝒚</m:t>
                        </m:r>
                      </m:sub>
                    </m:sSub>
                  </m:oMath>
                </a14:m>
                <a:r>
                  <a:rPr lang="en-GB" dirty="0">
                    <a:latin typeface="Times New Roman" panose="02020603050405020304" pitchFamily="18" charset="0"/>
                    <a:ea typeface="Times New Roman" panose="02020603050405020304" pitchFamily="18" charset="0"/>
                  </a:rPr>
                  <a:t>(vertical emittance generation function). </a:t>
                </a:r>
              </a:p>
            </p:txBody>
          </p:sp>
        </mc:Choice>
        <mc:Fallback xmlns="">
          <p:sp>
            <p:nvSpPr>
              <p:cNvPr id="6" name="Rectangle 5"/>
              <p:cNvSpPr>
                <a:spLocks noRot="1" noChangeAspect="1" noMove="1" noResize="1" noEditPoints="1" noAdjustHandles="1" noChangeArrowheads="1" noChangeShapeType="1" noTextEdit="1"/>
              </p:cNvSpPr>
              <p:nvPr/>
            </p:nvSpPr>
            <p:spPr>
              <a:xfrm>
                <a:off x="0" y="5632215"/>
                <a:ext cx="7471541" cy="1225785"/>
              </a:xfrm>
              <a:prstGeom prst="rect">
                <a:avLst/>
              </a:prstGeom>
              <a:blipFill>
                <a:blip r:embed="rId3"/>
                <a:stretch>
                  <a:fillRect l="-653" t="-2985" r="-653" b="-497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7696200" y="830557"/>
                <a:ext cx="4343400" cy="5570243"/>
              </a:xfrm>
              <a:prstGeom prst="rect">
                <a:avLst/>
              </a:prstGeom>
              <a:solidFill>
                <a:srgbClr val="FFD5FF"/>
              </a:solidFill>
            </p:spPr>
            <p:txBody>
              <a:bodyPr wrap="square">
                <a:spAutoFit/>
              </a:bodyPr>
              <a:lstStyle/>
              <a:p>
                <a:pPr indent="118745" algn="just">
                  <a:spcAft>
                    <a:spcPts val="0"/>
                  </a:spcAft>
                </a:pPr>
                <a:r>
                  <a:rPr lang="en-GB" sz="2400" kern="800" dirty="0" smtClean="0">
                    <a:latin typeface="Times New Roman" panose="02020603050405020304" pitchFamily="18" charset="0"/>
                    <a:ea typeface="MS Mincho"/>
                    <a:cs typeface="Times New Roman" panose="02020603050405020304" pitchFamily="18" charset="0"/>
                  </a:rPr>
                  <a:t>The emittance blow up </a:t>
                </a:r>
                <a:r>
                  <a:rPr lang="en-GB" sz="2400" b="1" kern="800" dirty="0" smtClean="0">
                    <a:solidFill>
                      <a:srgbClr val="FF0000"/>
                    </a:solidFill>
                    <a:latin typeface="Times New Roman" panose="02020603050405020304" pitchFamily="18" charset="0"/>
                    <a:ea typeface="MS Mincho"/>
                    <a:cs typeface="Times New Roman" panose="02020603050405020304" pitchFamily="18" charset="0"/>
                  </a:rPr>
                  <a:t>is 0.24</a:t>
                </a:r>
                <a:r>
                  <a:rPr lang="en-GB" sz="2400" b="1" kern="800" dirty="0">
                    <a:solidFill>
                      <a:srgbClr val="FF0000"/>
                    </a:solidFill>
                    <a:latin typeface="Times New Roman" panose="02020603050405020304" pitchFamily="18" charset="0"/>
                    <a:ea typeface="MS Mincho"/>
                    <a:cs typeface="Times New Roman" panose="02020603050405020304" pitchFamily="18" charset="0"/>
                  </a:rPr>
                  <a:t> pm at a beam energy of 45.6 </a:t>
                </a:r>
                <a:r>
                  <a:rPr lang="en-GB" sz="2400" b="1" kern="800" dirty="0" smtClean="0">
                    <a:solidFill>
                      <a:srgbClr val="FF0000"/>
                    </a:solidFill>
                    <a:latin typeface="Times New Roman" panose="02020603050405020304" pitchFamily="18" charset="0"/>
                    <a:ea typeface="MS Mincho"/>
                    <a:cs typeface="Times New Roman" panose="02020603050405020304" pitchFamily="18" charset="0"/>
                  </a:rPr>
                  <a:t>GeV for 2IPs.</a:t>
                </a:r>
              </a:p>
              <a:p>
                <a:pPr>
                  <a:spcAft>
                    <a:spcPts val="0"/>
                  </a:spcAft>
                </a:pPr>
                <a:r>
                  <a:rPr lang="en-GB" sz="2400" kern="800" dirty="0" smtClean="0">
                    <a:latin typeface="Times New Roman" panose="02020603050405020304" pitchFamily="18" charset="0"/>
                    <a:ea typeface="MS Mincho"/>
                    <a:cs typeface="Times New Roman" panose="02020603050405020304" pitchFamily="18" charset="0"/>
                  </a:rPr>
                  <a:t>Integral fields are:</a:t>
                </a:r>
                <a:endParaRPr lang="en-GB" sz="2400" kern="800" dirty="0">
                  <a:solidFill>
                    <a:srgbClr val="FFFFFF"/>
                  </a:solidFill>
                  <a:latin typeface="Times New Roman" panose="02020603050405020304" pitchFamily="18" charset="0"/>
                  <a:ea typeface="MS Mincho"/>
                  <a:cs typeface="Times New Roman" panose="02020603050405020304" pitchFamily="18" charset="0"/>
                </a:endParaRPr>
              </a:p>
              <a:p>
                <a:pPr marL="342900" indent="-342900">
                  <a:spcAft>
                    <a:spcPts val="0"/>
                  </a:spcAft>
                  <a:buFont typeface="Arial" panose="020B0604020202020204" pitchFamily="34" charset="0"/>
                  <a:buChar char="•"/>
                </a:pPr>
                <a14:m>
                  <m:oMath xmlns:m="http://schemas.openxmlformats.org/officeDocument/2006/math">
                    <m:nary>
                      <m:naryPr>
                        <m:limLoc m:val="undOvr"/>
                        <m:subHide m:val="on"/>
                        <m:supHide m:val="on"/>
                        <m:ctrlPr>
                          <a:rPr lang="en-GB" sz="2400" i="1" kern="800">
                            <a:latin typeface="Cambria Math" panose="02040503050406030204" pitchFamily="18" charset="0"/>
                            <a:ea typeface="MS Mincho"/>
                          </a:rPr>
                        </m:ctrlPr>
                      </m:naryPr>
                      <m:sub/>
                      <m:sup/>
                      <m:e>
                        <m:sSub>
                          <m:sSubPr>
                            <m:ctrlPr>
                              <a:rPr lang="en-GB" sz="2400" i="1" kern="800">
                                <a:latin typeface="Cambria Math" panose="02040503050406030204" pitchFamily="18" charset="0"/>
                                <a:ea typeface="MS Mincho"/>
                              </a:rPr>
                            </m:ctrlPr>
                          </m:sSubPr>
                          <m:e>
                            <m:r>
                              <m:rPr>
                                <m:sty m:val="p"/>
                              </m:rPr>
                              <a:rPr lang="en-GB" sz="2400" kern="800">
                                <a:latin typeface="Cambria Math" panose="02040503050406030204" pitchFamily="18" charset="0"/>
                                <a:ea typeface="MS Mincho"/>
                              </a:rPr>
                              <m:t>B</m:t>
                            </m:r>
                          </m:e>
                          <m:sub>
                            <m:r>
                              <m:rPr>
                                <m:sty m:val="p"/>
                              </m:rPr>
                              <a:rPr lang="en-GB" sz="2400" kern="800">
                                <a:latin typeface="Cambria Math" panose="02040503050406030204" pitchFamily="18" charset="0"/>
                                <a:ea typeface="MS Mincho"/>
                              </a:rPr>
                              <m:t>x</m:t>
                            </m:r>
                          </m:sub>
                        </m:sSub>
                        <m:r>
                          <m:rPr>
                            <m:sty m:val="p"/>
                          </m:rPr>
                          <a:rPr lang="en-GB" sz="2400" kern="800">
                            <a:latin typeface="Cambria Math" panose="02040503050406030204" pitchFamily="18" charset="0"/>
                            <a:ea typeface="MS Mincho"/>
                          </a:rPr>
                          <m:t>ds</m:t>
                        </m:r>
                        <m:r>
                          <a:rPr lang="en-GB" sz="2400" i="1" kern="800">
                            <a:latin typeface="Cambria Math" panose="02040503050406030204" pitchFamily="18" charset="0"/>
                            <a:ea typeface="MS Mincho"/>
                          </a:rPr>
                          <m:t>=2.4×</m:t>
                        </m:r>
                        <m:sSup>
                          <m:sSupPr>
                            <m:ctrlPr>
                              <a:rPr lang="en-GB" sz="2400" i="1" kern="800">
                                <a:latin typeface="Cambria Math" panose="02040503050406030204" pitchFamily="18" charset="0"/>
                                <a:ea typeface="MS Mincho"/>
                              </a:rPr>
                            </m:ctrlPr>
                          </m:sSupPr>
                          <m:e>
                            <m:r>
                              <a:rPr lang="en-GB" sz="2400" i="1" kern="800">
                                <a:latin typeface="Cambria Math" panose="02040503050406030204" pitchFamily="18" charset="0"/>
                                <a:ea typeface="MS Mincho"/>
                              </a:rPr>
                              <m:t>10</m:t>
                            </m:r>
                          </m:e>
                          <m:sup>
                            <m:r>
                              <a:rPr lang="en-GB" sz="2400" i="1" kern="800">
                                <a:latin typeface="Cambria Math" panose="02040503050406030204" pitchFamily="18" charset="0"/>
                                <a:ea typeface="MS Mincho"/>
                              </a:rPr>
                              <m:t>−5</m:t>
                            </m:r>
                          </m:sup>
                        </m:sSup>
                        <m:r>
                          <a:rPr lang="en-GB" sz="2400" i="1" kern="800">
                            <a:latin typeface="Cambria Math" panose="02040503050406030204" pitchFamily="18" charset="0"/>
                            <a:ea typeface="MS Mincho"/>
                          </a:rPr>
                          <m:t> </m:t>
                        </m:r>
                        <m:r>
                          <m:rPr>
                            <m:sty m:val="p"/>
                          </m:rPr>
                          <a:rPr lang="en-GB" sz="2400" kern="800">
                            <a:latin typeface="Cambria Math" panose="02040503050406030204" pitchFamily="18" charset="0"/>
                            <a:ea typeface="MS Mincho"/>
                          </a:rPr>
                          <m:t>Tm</m:t>
                        </m:r>
                      </m:e>
                    </m:nary>
                  </m:oMath>
                </a14:m>
                <a:endParaRPr lang="en-US" sz="2400" i="1" kern="800" dirty="0" smtClean="0">
                  <a:latin typeface="Cambria Math" panose="02040503050406030204" pitchFamily="18" charset="0"/>
                  <a:ea typeface="MS Mincho"/>
                </a:endParaRPr>
              </a:p>
              <a:p>
                <a:pPr marL="342900" indent="-342900">
                  <a:spcAft>
                    <a:spcPts val="0"/>
                  </a:spcAft>
                  <a:buFont typeface="Arial" panose="020B0604020202020204" pitchFamily="34" charset="0"/>
                  <a:buChar char="•"/>
                </a:pPr>
                <a14:m>
                  <m:oMath xmlns:m="http://schemas.openxmlformats.org/officeDocument/2006/math">
                    <m:nary>
                      <m:naryPr>
                        <m:limLoc m:val="undOvr"/>
                        <m:subHide m:val="on"/>
                        <m:supHide m:val="on"/>
                        <m:ctrlPr>
                          <a:rPr lang="en-GB" sz="2400" i="1" kern="800">
                            <a:latin typeface="Cambria Math" panose="02040503050406030204" pitchFamily="18" charset="0"/>
                            <a:ea typeface="MS Mincho"/>
                          </a:rPr>
                        </m:ctrlPr>
                      </m:naryPr>
                      <m:sub/>
                      <m:sup/>
                      <m:e>
                        <m:sSub>
                          <m:sSubPr>
                            <m:ctrlPr>
                              <a:rPr lang="en-GB" sz="2400" i="1" kern="800">
                                <a:latin typeface="Cambria Math" panose="02040503050406030204" pitchFamily="18" charset="0"/>
                                <a:ea typeface="MS Mincho"/>
                              </a:rPr>
                            </m:ctrlPr>
                          </m:sSubPr>
                          <m:e>
                            <m:r>
                              <m:rPr>
                                <m:sty m:val="p"/>
                              </m:rPr>
                              <a:rPr lang="en-GB" sz="2400" kern="800">
                                <a:latin typeface="Cambria Math" panose="02040503050406030204" pitchFamily="18" charset="0"/>
                                <a:ea typeface="MS Mincho"/>
                              </a:rPr>
                              <m:t>B</m:t>
                            </m:r>
                          </m:e>
                          <m:sub>
                            <m:r>
                              <m:rPr>
                                <m:sty m:val="p"/>
                              </m:rPr>
                              <a:rPr lang="en-GB" sz="2400" kern="800">
                                <a:latin typeface="Cambria Math" panose="02040503050406030204" pitchFamily="18" charset="0"/>
                                <a:ea typeface="MS Mincho"/>
                              </a:rPr>
                              <m:t>z</m:t>
                            </m:r>
                          </m:sub>
                        </m:sSub>
                        <m:r>
                          <m:rPr>
                            <m:sty m:val="p"/>
                          </m:rPr>
                          <a:rPr lang="en-GB" sz="2400" kern="800">
                            <a:latin typeface="Cambria Math" panose="02040503050406030204" pitchFamily="18" charset="0"/>
                            <a:ea typeface="MS Mincho"/>
                          </a:rPr>
                          <m:t>ds</m:t>
                        </m:r>
                        <m:r>
                          <a:rPr lang="en-GB" sz="2400" kern="800">
                            <a:latin typeface="Cambria Math" panose="02040503050406030204" pitchFamily="18" charset="0"/>
                            <a:ea typeface="MS Mincho"/>
                          </a:rPr>
                          <m:t>=5.8×</m:t>
                        </m:r>
                        <m:sSup>
                          <m:sSupPr>
                            <m:ctrlPr>
                              <a:rPr lang="en-GB" sz="2400" i="1" kern="800">
                                <a:latin typeface="Cambria Math" panose="02040503050406030204" pitchFamily="18" charset="0"/>
                                <a:ea typeface="MS Mincho"/>
                              </a:rPr>
                            </m:ctrlPr>
                          </m:sSupPr>
                          <m:e>
                            <m:r>
                              <a:rPr lang="en-GB" sz="2400" kern="800">
                                <a:latin typeface="Cambria Math" panose="02040503050406030204" pitchFamily="18" charset="0"/>
                                <a:ea typeface="MS Mincho"/>
                              </a:rPr>
                              <m:t>10</m:t>
                            </m:r>
                          </m:e>
                          <m:sup>
                            <m:r>
                              <a:rPr lang="en-GB" sz="2400" i="1" kern="800">
                                <a:latin typeface="Cambria Math" panose="02040503050406030204" pitchFamily="18" charset="0"/>
                                <a:ea typeface="MS Mincho"/>
                              </a:rPr>
                              <m:t>−</m:t>
                            </m:r>
                            <m:r>
                              <a:rPr lang="en-GB" sz="2400" kern="800">
                                <a:latin typeface="Cambria Math" panose="02040503050406030204" pitchFamily="18" charset="0"/>
                                <a:ea typeface="MS Mincho"/>
                              </a:rPr>
                              <m:t>2</m:t>
                            </m:r>
                          </m:sup>
                        </m:sSup>
                        <m:r>
                          <a:rPr lang="en-GB" sz="2400" kern="800">
                            <a:latin typeface="Cambria Math" panose="02040503050406030204" pitchFamily="18" charset="0"/>
                            <a:ea typeface="MS Mincho"/>
                          </a:rPr>
                          <m:t> </m:t>
                        </m:r>
                        <m:r>
                          <m:rPr>
                            <m:sty m:val="p"/>
                          </m:rPr>
                          <a:rPr lang="en-GB" sz="2400" kern="800">
                            <a:latin typeface="Cambria Math" panose="02040503050406030204" pitchFamily="18" charset="0"/>
                            <a:ea typeface="MS Mincho"/>
                          </a:rPr>
                          <m:t>Tm</m:t>
                        </m:r>
                      </m:e>
                    </m:nary>
                  </m:oMath>
                </a14:m>
                <a:r>
                  <a:rPr lang="en-GB" sz="2400" kern="800" dirty="0">
                    <a:latin typeface="Times New Roman" panose="02020603050405020304" pitchFamily="18" charset="0"/>
                    <a:ea typeface="MS Mincho"/>
                    <a:cs typeface="Times New Roman" panose="02020603050405020304" pitchFamily="18" charset="0"/>
                  </a:rPr>
                  <a:t> </a:t>
                </a:r>
                <a:r>
                  <a:rPr lang="en-GB" sz="2400" kern="800" dirty="0" smtClean="0">
                    <a:latin typeface="Times New Roman" panose="02020603050405020304" pitchFamily="18" charset="0"/>
                    <a:ea typeface="MS Mincho"/>
                    <a:cs typeface="Times New Roman" panose="02020603050405020304" pitchFamily="18" charset="0"/>
                  </a:rPr>
                  <a:t>and</a:t>
                </a:r>
              </a:p>
              <a:p>
                <a:pPr marL="342900" indent="-342900">
                  <a:spcAft>
                    <a:spcPts val="0"/>
                  </a:spcAft>
                  <a:buFont typeface="Arial" panose="020B0604020202020204" pitchFamily="34" charset="0"/>
                  <a:buChar char="•"/>
                </a:pPr>
                <a14:m>
                  <m:oMath xmlns:m="http://schemas.openxmlformats.org/officeDocument/2006/math">
                    <m:nary>
                      <m:naryPr>
                        <m:limLoc m:val="undOvr"/>
                        <m:ctrlPr>
                          <a:rPr lang="en-GB" sz="2400" i="1" kern="800">
                            <a:latin typeface="Cambria Math" panose="02040503050406030204" pitchFamily="18" charset="0"/>
                            <a:ea typeface="MS Mincho"/>
                          </a:rPr>
                        </m:ctrlPr>
                      </m:naryPr>
                      <m:sub>
                        <m:r>
                          <a:rPr lang="en-GB" sz="2400" i="1" kern="800">
                            <a:latin typeface="Cambria Math" panose="02040503050406030204" pitchFamily="18" charset="0"/>
                            <a:ea typeface="MS Mincho"/>
                          </a:rPr>
                          <m:t>2.2</m:t>
                        </m:r>
                      </m:sub>
                      <m:sup>
                        <m:r>
                          <a:rPr lang="en-GB" sz="2400" i="1" kern="800">
                            <a:latin typeface="Cambria Math" panose="02040503050406030204" pitchFamily="18" charset="0"/>
                            <a:ea typeface="MS Mincho"/>
                          </a:rPr>
                          <m:t>3.6</m:t>
                        </m:r>
                      </m:sup>
                      <m:e>
                        <m:sSub>
                          <m:sSubPr>
                            <m:ctrlPr>
                              <a:rPr lang="en-GB" sz="2400" i="1" kern="800">
                                <a:latin typeface="Cambria Math" panose="02040503050406030204" pitchFamily="18" charset="0"/>
                                <a:ea typeface="MS Mincho"/>
                              </a:rPr>
                            </m:ctrlPr>
                          </m:sSubPr>
                          <m:e>
                            <m:r>
                              <m:rPr>
                                <m:sty m:val="p"/>
                              </m:rPr>
                              <a:rPr lang="en-GB" sz="2400" kern="800">
                                <a:latin typeface="Cambria Math" panose="02040503050406030204" pitchFamily="18" charset="0"/>
                                <a:ea typeface="MS Mincho"/>
                              </a:rPr>
                              <m:t>B</m:t>
                            </m:r>
                          </m:e>
                          <m:sub>
                            <m:r>
                              <m:rPr>
                                <m:sty m:val="p"/>
                              </m:rPr>
                              <a:rPr lang="en-GB" sz="2400" kern="800">
                                <a:latin typeface="Cambria Math" panose="02040503050406030204" pitchFamily="18" charset="0"/>
                                <a:ea typeface="MS Mincho"/>
                              </a:rPr>
                              <m:t>z</m:t>
                            </m:r>
                          </m:sub>
                        </m:sSub>
                        <m:r>
                          <m:rPr>
                            <m:sty m:val="p"/>
                          </m:rPr>
                          <a:rPr lang="en-GB" sz="2400" kern="800">
                            <a:latin typeface="Cambria Math" panose="02040503050406030204" pitchFamily="18" charset="0"/>
                            <a:ea typeface="MS Mincho"/>
                          </a:rPr>
                          <m:t>ds</m:t>
                        </m:r>
                        <m:r>
                          <a:rPr lang="en-GB" sz="2400" kern="800">
                            <a:latin typeface="Cambria Math" panose="02040503050406030204" pitchFamily="18" charset="0"/>
                            <a:ea typeface="MS Mincho"/>
                          </a:rPr>
                          <m:t>=6.2×</m:t>
                        </m:r>
                        <m:sSup>
                          <m:sSupPr>
                            <m:ctrlPr>
                              <a:rPr lang="en-GB" sz="2400" i="1" kern="800">
                                <a:latin typeface="Cambria Math" panose="02040503050406030204" pitchFamily="18" charset="0"/>
                                <a:ea typeface="MS Mincho"/>
                              </a:rPr>
                            </m:ctrlPr>
                          </m:sSupPr>
                          <m:e>
                            <m:r>
                              <a:rPr lang="en-GB" sz="2400" kern="800">
                                <a:latin typeface="Cambria Math" panose="02040503050406030204" pitchFamily="18" charset="0"/>
                                <a:ea typeface="MS Mincho"/>
                              </a:rPr>
                              <m:t>10</m:t>
                            </m:r>
                          </m:e>
                          <m:sup>
                            <m:r>
                              <a:rPr lang="en-GB" sz="2400" i="1" kern="800">
                                <a:latin typeface="Cambria Math" panose="02040503050406030204" pitchFamily="18" charset="0"/>
                                <a:ea typeface="MS Mincho"/>
                              </a:rPr>
                              <m:t>−</m:t>
                            </m:r>
                            <m:r>
                              <a:rPr lang="en-GB" sz="2400" kern="800">
                                <a:latin typeface="Cambria Math" panose="02040503050406030204" pitchFamily="18" charset="0"/>
                                <a:ea typeface="MS Mincho"/>
                              </a:rPr>
                              <m:t>3</m:t>
                            </m:r>
                          </m:sup>
                        </m:sSup>
                        <m:r>
                          <a:rPr lang="en-GB" sz="2400" kern="800">
                            <a:latin typeface="Cambria Math" panose="02040503050406030204" pitchFamily="18" charset="0"/>
                            <a:ea typeface="MS Mincho"/>
                          </a:rPr>
                          <m:t> </m:t>
                        </m:r>
                        <m:r>
                          <m:rPr>
                            <m:sty m:val="p"/>
                          </m:rPr>
                          <a:rPr lang="en-GB" sz="2400" kern="800">
                            <a:latin typeface="Cambria Math" panose="02040503050406030204" pitchFamily="18" charset="0"/>
                            <a:ea typeface="MS Mincho"/>
                          </a:rPr>
                          <m:t>Tm</m:t>
                        </m:r>
                      </m:e>
                    </m:nary>
                  </m:oMath>
                </a14:m>
                <a:r>
                  <a:rPr lang="en-GB" sz="2400" kern="800" dirty="0">
                    <a:latin typeface="Times New Roman" panose="02020603050405020304" pitchFamily="18" charset="0"/>
                    <a:ea typeface="MS Mincho"/>
                    <a:cs typeface="Times New Roman" panose="02020603050405020304" pitchFamily="18" charset="0"/>
                  </a:rPr>
                  <a:t>. </a:t>
                </a:r>
                <a:endParaRPr lang="en-GB" sz="2400" kern="800" dirty="0" smtClean="0">
                  <a:latin typeface="Times New Roman" panose="02020603050405020304" pitchFamily="18" charset="0"/>
                  <a:ea typeface="MS Mincho"/>
                  <a:cs typeface="Times New Roman" panose="02020603050405020304" pitchFamily="18" charset="0"/>
                </a:endParaRPr>
              </a:p>
              <a:p>
                <a:pPr indent="118745">
                  <a:spcAft>
                    <a:spcPts val="0"/>
                  </a:spcAft>
                </a:pPr>
                <a:r>
                  <a:rPr lang="en-GB" sz="2400" kern="800" dirty="0" smtClean="0">
                    <a:latin typeface="Times New Roman" panose="02020603050405020304" pitchFamily="18" charset="0"/>
                    <a:ea typeface="MS Mincho"/>
                    <a:cs typeface="Times New Roman" panose="02020603050405020304" pitchFamily="18" charset="0"/>
                  </a:rPr>
                  <a:t>The </a:t>
                </a:r>
                <a:r>
                  <a:rPr lang="en-GB" sz="2400" kern="800" dirty="0">
                    <a:latin typeface="Times New Roman" panose="02020603050405020304" pitchFamily="18" charset="0"/>
                    <a:ea typeface="MS Mincho"/>
                    <a:cs typeface="Times New Roman" panose="02020603050405020304" pitchFamily="18" charset="0"/>
                  </a:rPr>
                  <a:t>relatively large </a:t>
                </a:r>
                <a14:m>
                  <m:oMath xmlns:m="http://schemas.openxmlformats.org/officeDocument/2006/math">
                    <m:nary>
                      <m:naryPr>
                        <m:limLoc m:val="undOvr"/>
                        <m:subHide m:val="on"/>
                        <m:supHide m:val="on"/>
                        <m:ctrlPr>
                          <a:rPr lang="en-GB" sz="2400" i="1" kern="800">
                            <a:latin typeface="Cambria Math" panose="02040503050406030204" pitchFamily="18" charset="0"/>
                            <a:ea typeface="MS Mincho"/>
                          </a:rPr>
                        </m:ctrlPr>
                      </m:naryPr>
                      <m:sub/>
                      <m:sup/>
                      <m:e>
                        <m:sSub>
                          <m:sSubPr>
                            <m:ctrlPr>
                              <a:rPr lang="en-GB" sz="2400" i="1" kern="800">
                                <a:latin typeface="Cambria Math" panose="02040503050406030204" pitchFamily="18" charset="0"/>
                                <a:ea typeface="MS Mincho"/>
                              </a:rPr>
                            </m:ctrlPr>
                          </m:sSubPr>
                          <m:e>
                            <m:r>
                              <m:rPr>
                                <m:sty m:val="p"/>
                              </m:rPr>
                              <a:rPr lang="en-GB" sz="2400" kern="800">
                                <a:latin typeface="Cambria Math" panose="02040503050406030204" pitchFamily="18" charset="0"/>
                                <a:ea typeface="MS Mincho"/>
                              </a:rPr>
                              <m:t>B</m:t>
                            </m:r>
                          </m:e>
                          <m:sub>
                            <m:r>
                              <m:rPr>
                                <m:sty m:val="p"/>
                              </m:rPr>
                              <a:rPr lang="en-GB" sz="2400" kern="800">
                                <a:latin typeface="Cambria Math" panose="02040503050406030204" pitchFamily="18" charset="0"/>
                                <a:ea typeface="MS Mincho"/>
                              </a:rPr>
                              <m:t>z</m:t>
                            </m:r>
                          </m:sub>
                        </m:sSub>
                        <m:r>
                          <m:rPr>
                            <m:sty m:val="p"/>
                          </m:rPr>
                          <a:rPr lang="en-GB" sz="2400" kern="800">
                            <a:latin typeface="Cambria Math" panose="02040503050406030204" pitchFamily="18" charset="0"/>
                            <a:ea typeface="MS Mincho"/>
                          </a:rPr>
                          <m:t>ds</m:t>
                        </m:r>
                      </m:e>
                    </m:nary>
                  </m:oMath>
                </a14:m>
                <a:r>
                  <a:rPr lang="en-GB" sz="2400" kern="800" dirty="0">
                    <a:latin typeface="Times New Roman" panose="02020603050405020304" pitchFamily="18" charset="0"/>
                    <a:ea typeface="MS Mincho"/>
                    <a:cs typeface="Times New Roman" panose="02020603050405020304" pitchFamily="18" charset="0"/>
                  </a:rPr>
                  <a:t> value is due to the uncertainty in the design of the end yoke of the detector magnet; when this is finalized, the compensation can be tuned to keep this value arbitrarily small. </a:t>
                </a:r>
                <a:endParaRPr lang="en-GB" sz="2400" dirty="0">
                  <a:latin typeface="Times New Roman" panose="02020603050405020304" pitchFamily="18" charset="0"/>
                  <a:ea typeface="MS Mincho"/>
                  <a:cs typeface="Times New Roman" panose="02020603050405020304" pitchFamily="18" charset="0"/>
                </a:endParaRPr>
              </a:p>
            </p:txBody>
          </p:sp>
        </mc:Choice>
        <mc:Fallback xmlns="">
          <p:sp>
            <p:nvSpPr>
              <p:cNvPr id="7" name="Rectangle 6"/>
              <p:cNvSpPr>
                <a:spLocks noRot="1" noChangeAspect="1" noMove="1" noResize="1" noEditPoints="1" noAdjustHandles="1" noChangeArrowheads="1" noChangeShapeType="1" noTextEdit="1"/>
              </p:cNvSpPr>
              <p:nvPr/>
            </p:nvSpPr>
            <p:spPr>
              <a:xfrm>
                <a:off x="7696200" y="830557"/>
                <a:ext cx="4343400" cy="5570243"/>
              </a:xfrm>
              <a:prstGeom prst="rect">
                <a:avLst/>
              </a:prstGeom>
              <a:blipFill>
                <a:blip r:embed="rId4"/>
                <a:stretch>
                  <a:fillRect l="-5337" t="-875" r="-3511" b="-1532"/>
                </a:stretch>
              </a:blipFill>
            </p:spPr>
            <p:txBody>
              <a:bodyPr/>
              <a:lstStyle/>
              <a:p>
                <a:r>
                  <a:rPr lang="en-GB">
                    <a:noFill/>
                  </a:rPr>
                  <a:t> </a:t>
                </a:r>
              </a:p>
            </p:txBody>
          </p:sp>
        </mc:Fallback>
      </mc:AlternateContent>
    </p:spTree>
    <p:extLst>
      <p:ext uri="{BB962C8B-B14F-4D97-AF65-F5344CB8AC3E}">
        <p14:creationId xmlns:p14="http://schemas.microsoft.com/office/powerpoint/2010/main" val="10976672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3084" y="1828800"/>
            <a:ext cx="10363200" cy="1362075"/>
          </a:xfrm>
        </p:spPr>
        <p:txBody>
          <a:bodyPr/>
          <a:lstStyle/>
          <a:p>
            <a:r>
              <a:rPr lang="en-GB" dirty="0" err="1" smtClean="0"/>
              <a:t>Ff</a:t>
            </a:r>
            <a:r>
              <a:rPr lang="en-GB" dirty="0" smtClean="0"/>
              <a:t> quads and prototype</a:t>
            </a:r>
            <a:endParaRPr lang="en-GB" dirty="0"/>
          </a:p>
        </p:txBody>
      </p:sp>
      <p:sp>
        <p:nvSpPr>
          <p:cNvPr id="3" name="Text Placeholder 2"/>
          <p:cNvSpPr>
            <a:spLocks noGrp="1"/>
          </p:cNvSpPr>
          <p:nvPr>
            <p:ph type="body" idx="1"/>
          </p:nvPr>
        </p:nvSpPr>
        <p:spPr/>
        <p:txBody>
          <a:bodyPr/>
          <a:lstStyle/>
          <a:p>
            <a:endParaRPr lang="en-GB" dirty="0"/>
          </a:p>
        </p:txBody>
      </p:sp>
      <p:sp>
        <p:nvSpPr>
          <p:cNvPr id="4" name="Footer Placeholder 3"/>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13601530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4"/>
          <p:cNvGraphicFramePr>
            <a:graphicFrameLocks/>
          </p:cNvGraphicFramePr>
          <p:nvPr>
            <p:extLst>
              <p:ext uri="{D42A27DB-BD31-4B8C-83A1-F6EECF244321}">
                <p14:modId xmlns:p14="http://schemas.microsoft.com/office/powerpoint/2010/main" val="1058244983"/>
              </p:ext>
            </p:extLst>
          </p:nvPr>
        </p:nvGraphicFramePr>
        <p:xfrm>
          <a:off x="228600" y="3124200"/>
          <a:ext cx="6858000" cy="3361690"/>
        </p:xfrm>
        <a:graphic>
          <a:graphicData uri="http://schemas.openxmlformats.org/drawingml/2006/table">
            <a:tbl>
              <a:tblPr>
                <a:tableStyleId>{8EC20E35-A176-4012-BC5E-935CFFF8708E}</a:tableStyleId>
              </a:tblPr>
              <a:tblGrid>
                <a:gridCol w="1039381">
                  <a:extLst>
                    <a:ext uri="{9D8B030D-6E8A-4147-A177-3AD203B41FA5}">
                      <a16:colId xmlns:a16="http://schemas.microsoft.com/office/drawing/2014/main" val="1830951646"/>
                    </a:ext>
                  </a:extLst>
                </a:gridCol>
                <a:gridCol w="1414449">
                  <a:extLst>
                    <a:ext uri="{9D8B030D-6E8A-4147-A177-3AD203B41FA5}">
                      <a16:colId xmlns:a16="http://schemas.microsoft.com/office/drawing/2014/main" val="3530240738"/>
                    </a:ext>
                  </a:extLst>
                </a:gridCol>
                <a:gridCol w="871157">
                  <a:extLst>
                    <a:ext uri="{9D8B030D-6E8A-4147-A177-3AD203B41FA5}">
                      <a16:colId xmlns:a16="http://schemas.microsoft.com/office/drawing/2014/main" val="1892167679"/>
                    </a:ext>
                  </a:extLst>
                </a:gridCol>
                <a:gridCol w="871157">
                  <a:extLst>
                    <a:ext uri="{9D8B030D-6E8A-4147-A177-3AD203B41FA5}">
                      <a16:colId xmlns:a16="http://schemas.microsoft.com/office/drawing/2014/main" val="428386310"/>
                    </a:ext>
                  </a:extLst>
                </a:gridCol>
                <a:gridCol w="919542">
                  <a:extLst>
                    <a:ext uri="{9D8B030D-6E8A-4147-A177-3AD203B41FA5}">
                      <a16:colId xmlns:a16="http://schemas.microsoft.com/office/drawing/2014/main" val="1166209606"/>
                    </a:ext>
                  </a:extLst>
                </a:gridCol>
                <a:gridCol w="871157">
                  <a:extLst>
                    <a:ext uri="{9D8B030D-6E8A-4147-A177-3AD203B41FA5}">
                      <a16:colId xmlns:a16="http://schemas.microsoft.com/office/drawing/2014/main" val="2926138504"/>
                    </a:ext>
                  </a:extLst>
                </a:gridCol>
                <a:gridCol w="871157">
                  <a:extLst>
                    <a:ext uri="{9D8B030D-6E8A-4147-A177-3AD203B41FA5}">
                      <a16:colId xmlns:a16="http://schemas.microsoft.com/office/drawing/2014/main" val="3361734860"/>
                    </a:ext>
                  </a:extLst>
                </a:gridCol>
              </a:tblGrid>
              <a:tr h="496966">
                <a:tc>
                  <a:txBody>
                    <a:bodyPr/>
                    <a:lstStyle/>
                    <a:p>
                      <a:pPr algn="ctr" fontAlgn="b"/>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lnB w="28575" cap="flat" cmpd="sng" algn="ctr">
                      <a:solidFill>
                        <a:schemeClr val="tx1"/>
                      </a:solidFill>
                      <a:prstDash val="solid"/>
                      <a:round/>
                      <a:headEnd type="none" w="med" len="med"/>
                      <a:tailEnd type="none" w="med" len="med"/>
                    </a:lnB>
                  </a:tcPr>
                </a:tc>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Start</a:t>
                      </a:r>
                      <a:r>
                        <a:rPr lang="en-GB" sz="1800" u="none" strike="noStrike" baseline="0" dirty="0">
                          <a:effectLst/>
                          <a:latin typeface="Times New Roman" panose="02020603050405020304" pitchFamily="18" charset="0"/>
                          <a:cs typeface="Times New Roman" panose="02020603050405020304" pitchFamily="18" charset="0"/>
                        </a:rPr>
                        <a:t> position</a:t>
                      </a:r>
                      <a:r>
                        <a:rPr lang="en-GB" sz="1800" u="none" strike="noStrike" dirty="0">
                          <a:effectLst/>
                          <a:latin typeface="Times New Roman" panose="02020603050405020304" pitchFamily="18" charset="0"/>
                          <a:cs typeface="Times New Roman" panose="02020603050405020304" pitchFamily="18" charset="0"/>
                        </a:rPr>
                        <a:t> (m)</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lnB w="28575" cap="flat" cmpd="sng" algn="ctr">
                      <a:solidFill>
                        <a:schemeClr val="tx1"/>
                      </a:solidFill>
                      <a:prstDash val="solid"/>
                      <a:round/>
                      <a:headEnd type="none" w="med" len="med"/>
                      <a:tailEnd type="none" w="med" len="med"/>
                    </a:lnB>
                  </a:tcPr>
                </a:tc>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Length </a:t>
                      </a:r>
                    </a:p>
                    <a:p>
                      <a:pPr algn="ctr" fontAlgn="b"/>
                      <a:r>
                        <a:rPr lang="en-GB" sz="1800" u="none" strike="noStrike" dirty="0">
                          <a:effectLst/>
                          <a:latin typeface="Times New Roman" panose="02020603050405020304" pitchFamily="18" charset="0"/>
                          <a:cs typeface="Times New Roman" panose="02020603050405020304" pitchFamily="18" charset="0"/>
                        </a:rPr>
                        <a:t>(m)</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lnB w="28575" cap="flat" cmpd="sng" algn="ctr">
                      <a:solidFill>
                        <a:schemeClr val="tx1"/>
                      </a:solidFill>
                      <a:prstDash val="solid"/>
                      <a:round/>
                      <a:headEnd type="none" w="med" len="med"/>
                      <a:tailEnd type="none" w="med" len="med"/>
                    </a:lnB>
                  </a:tcPr>
                </a:tc>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B’ @Z</a:t>
                      </a:r>
                    </a:p>
                    <a:p>
                      <a:pPr algn="ctr" fontAlgn="b"/>
                      <a:r>
                        <a:rPr lang="en-GB" sz="1800" u="none" strike="noStrike" dirty="0">
                          <a:effectLst/>
                          <a:latin typeface="Times New Roman" panose="02020603050405020304" pitchFamily="18" charset="0"/>
                          <a:cs typeface="Times New Roman" panose="02020603050405020304" pitchFamily="18" charset="0"/>
                        </a:rPr>
                        <a:t>(T/m)</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lnB w="28575" cap="flat" cmpd="sng" algn="ctr">
                      <a:solidFill>
                        <a:schemeClr val="tx1"/>
                      </a:solidFill>
                      <a:prstDash val="solid"/>
                      <a:round/>
                      <a:headEnd type="none" w="med" len="med"/>
                      <a:tailEnd type="none" w="med" len="med"/>
                    </a:lnB>
                  </a:tcPr>
                </a:tc>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B’ @W </a:t>
                      </a:r>
                    </a:p>
                    <a:p>
                      <a:pPr algn="ctr" fontAlgn="b"/>
                      <a:r>
                        <a:rPr lang="en-GB" sz="1800" u="none" strike="noStrike" dirty="0">
                          <a:effectLst/>
                          <a:latin typeface="Times New Roman" panose="02020603050405020304" pitchFamily="18" charset="0"/>
                          <a:cs typeface="Times New Roman" panose="02020603050405020304" pitchFamily="18" charset="0"/>
                        </a:rPr>
                        <a:t>(T/m)</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lnB w="28575" cap="flat" cmpd="sng" algn="ctr">
                      <a:solidFill>
                        <a:schemeClr val="tx1"/>
                      </a:solidFill>
                      <a:prstDash val="solid"/>
                      <a:round/>
                      <a:headEnd type="none" w="med" len="med"/>
                      <a:tailEnd type="none" w="med" len="med"/>
                    </a:lnB>
                  </a:tcPr>
                </a:tc>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B’ @ H</a:t>
                      </a:r>
                    </a:p>
                    <a:p>
                      <a:pPr algn="ctr" fontAlgn="b"/>
                      <a:r>
                        <a:rPr lang="en-GB" sz="1800" u="none" strike="noStrike" dirty="0">
                          <a:effectLst/>
                          <a:latin typeface="Times New Roman" panose="02020603050405020304" pitchFamily="18" charset="0"/>
                          <a:cs typeface="Times New Roman" panose="02020603050405020304" pitchFamily="18" charset="0"/>
                        </a:rPr>
                        <a:t>(T/m)</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lnB w="28575" cap="flat" cmpd="sng" algn="ctr">
                      <a:solidFill>
                        <a:schemeClr val="tx1"/>
                      </a:solidFill>
                      <a:prstDash val="solid"/>
                      <a:round/>
                      <a:headEnd type="none" w="med" len="med"/>
                      <a:tailEnd type="none" w="med" len="med"/>
                    </a:lnB>
                  </a:tcPr>
                </a:tc>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B’ @ </a:t>
                      </a:r>
                      <a:r>
                        <a:rPr lang="en-GB" sz="1800" u="none" strike="noStrike" dirty="0" err="1">
                          <a:effectLst/>
                          <a:latin typeface="Times New Roman" panose="02020603050405020304" pitchFamily="18" charset="0"/>
                          <a:cs typeface="Times New Roman" panose="02020603050405020304" pitchFamily="18" charset="0"/>
                        </a:rPr>
                        <a:t>tt</a:t>
                      </a:r>
                      <a:endParaRPr lang="en-GB" sz="1800" u="none" strike="noStrike" dirty="0">
                        <a:effectLst/>
                        <a:latin typeface="Times New Roman" panose="02020603050405020304" pitchFamily="18" charset="0"/>
                        <a:cs typeface="Times New Roman" panose="02020603050405020304" pitchFamily="18" charset="0"/>
                      </a:endParaRPr>
                    </a:p>
                    <a:p>
                      <a:pPr algn="ctr" fontAlgn="b"/>
                      <a:r>
                        <a:rPr lang="en-GB" sz="1800" u="none" strike="noStrike" dirty="0">
                          <a:effectLst/>
                          <a:latin typeface="Times New Roman" panose="02020603050405020304" pitchFamily="18" charset="0"/>
                          <a:cs typeface="Times New Roman" panose="02020603050405020304" pitchFamily="18" charset="0"/>
                        </a:rPr>
                        <a:t>(T/m)</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59250210"/>
                  </a:ext>
                </a:extLst>
              </a:tr>
              <a:tr h="275938">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QC2L2</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lnT w="28575" cap="flat" cmpd="sng" algn="ctr">
                      <a:solidFill>
                        <a:schemeClr val="tx1"/>
                      </a:solidFill>
                      <a:prstDash val="solid"/>
                      <a:round/>
                      <a:headEnd type="none" w="med" len="med"/>
                      <a:tailEnd type="none" w="med" len="med"/>
                    </a:lnT>
                  </a:tcPr>
                </a:tc>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-8.44</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lnT w="28575" cap="flat" cmpd="sng" algn="ctr">
                      <a:solidFill>
                        <a:schemeClr val="tx1"/>
                      </a:solidFill>
                      <a:prstDash val="solid"/>
                      <a:round/>
                      <a:headEnd type="none" w="med" len="med"/>
                      <a:tailEnd type="none" w="med" len="med"/>
                    </a:lnT>
                  </a:tcP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1.25</a:t>
                      </a:r>
                    </a:p>
                  </a:txBody>
                  <a:tcPr marL="6350" marR="6350" marT="6350" marB="0" anchor="b">
                    <a:lnT w="28575" cap="flat" cmpd="sng" algn="ctr">
                      <a:solidFill>
                        <a:schemeClr val="tx1"/>
                      </a:solidFill>
                      <a:prstDash val="solid"/>
                      <a:round/>
                      <a:headEnd type="none" w="med" len="med"/>
                      <a:tailEnd type="none" w="med" len="med"/>
                    </a:lnT>
                  </a:tcP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25.05</a:t>
                      </a:r>
                    </a:p>
                  </a:txBody>
                  <a:tcPr marL="6350" marR="6350" marT="6350" marB="0" anchor="ctr">
                    <a:lnT w="28575" cap="flat" cmpd="sng" algn="ctr">
                      <a:solidFill>
                        <a:schemeClr val="tx1"/>
                      </a:solidFill>
                      <a:prstDash val="solid"/>
                      <a:round/>
                      <a:headEnd type="none" w="med" len="med"/>
                      <a:tailEnd type="none" w="med" len="med"/>
                    </a:lnT>
                  </a:tcPr>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43.82</a:t>
                      </a:r>
                    </a:p>
                  </a:txBody>
                  <a:tcPr marL="6350" marR="6350" marT="6350" marB="0" anchor="ctr">
                    <a:lnT w="28575" cap="flat" cmpd="sng" algn="ctr">
                      <a:solidFill>
                        <a:schemeClr val="tx1"/>
                      </a:solidFill>
                      <a:prstDash val="solid"/>
                      <a:round/>
                      <a:headEnd type="none" w="med" len="med"/>
                      <a:tailEnd type="none" w="med" len="med"/>
                    </a:lnT>
                  </a:tcP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61.30</a:t>
                      </a:r>
                    </a:p>
                  </a:txBody>
                  <a:tcPr marL="6350" marR="6350" marT="6350" marB="0" anchor="ctr">
                    <a:lnT w="28575" cap="flat" cmpd="sng" algn="ctr">
                      <a:solidFill>
                        <a:schemeClr val="tx1"/>
                      </a:solidFill>
                      <a:prstDash val="solid"/>
                      <a:round/>
                      <a:headEnd type="none" w="med" len="med"/>
                      <a:tailEnd type="none" w="med" len="med"/>
                    </a:lnT>
                  </a:tcPr>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69.50</a:t>
                      </a:r>
                    </a:p>
                  </a:txBody>
                  <a:tcPr marL="6350" marR="6350" marT="6350" marB="0" anchor="ctr">
                    <a:lnT w="28575"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831287396"/>
                  </a:ext>
                </a:extLst>
              </a:tr>
              <a:tr h="275938">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QC2L1</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u="none" strike="noStrike">
                          <a:effectLst/>
                          <a:latin typeface="Times New Roman" panose="02020603050405020304" pitchFamily="18" charset="0"/>
                          <a:cs typeface="Times New Roman" panose="02020603050405020304" pitchFamily="18" charset="0"/>
                        </a:rPr>
                        <a:t>-7.11</a:t>
                      </a:r>
                      <a:endParaRPr lang="en-GB" sz="1800" b="1" i="0" u="none" strike="noStrike">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1.25</a:t>
                      </a:r>
                    </a:p>
                  </a:txBody>
                  <a:tcPr marL="6350" marR="6350" marT="6350"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-0.18</a:t>
                      </a:r>
                    </a:p>
                  </a:txBody>
                  <a:tcPr marL="6350" marR="6350" marT="6350" marB="0" anchor="ct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0.00</a:t>
                      </a:r>
                    </a:p>
                  </a:txBody>
                  <a:tcPr marL="6350" marR="6350" marT="6350" marB="0" anchor="ctr"/>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7.32</a:t>
                      </a:r>
                    </a:p>
                  </a:txBody>
                  <a:tcPr marL="6350" marR="6350" marT="6350" marB="0" anchor="ctr"/>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56.85</a:t>
                      </a:r>
                    </a:p>
                  </a:txBody>
                  <a:tcPr marL="6350" marR="6350" marT="6350" marB="0" anchor="ctr"/>
                </a:tc>
                <a:extLst>
                  <a:ext uri="{0D108BD9-81ED-4DB2-BD59-A6C34878D82A}">
                    <a16:rowId xmlns:a16="http://schemas.microsoft.com/office/drawing/2014/main" val="2406716312"/>
                  </a:ext>
                </a:extLst>
              </a:tr>
              <a:tr h="275938">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QC1L3</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-5.56</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b="0" i="0" u="none" strike="noStrike" dirty="0">
                          <a:solidFill>
                            <a:srgbClr val="FC0909"/>
                          </a:solidFill>
                          <a:effectLst/>
                          <a:latin typeface="Times New Roman" panose="02020603050405020304" pitchFamily="18" charset="0"/>
                          <a:cs typeface="Times New Roman" panose="02020603050405020304" pitchFamily="18" charset="0"/>
                        </a:rPr>
                        <a:t>1.25</a:t>
                      </a:r>
                    </a:p>
                  </a:txBody>
                  <a:tcPr marL="6350" marR="6350" marT="6350" marB="0" anchor="b"/>
                </a:tc>
                <a:tc>
                  <a:txBody>
                    <a:bodyPr/>
                    <a:lstStyle/>
                    <a:p>
                      <a:pPr algn="ctr" fontAlgn="b"/>
                      <a:r>
                        <a:rPr lang="en-GB" sz="1800" b="0" i="0" u="none" strike="noStrike" dirty="0">
                          <a:solidFill>
                            <a:srgbClr val="FB0707"/>
                          </a:solidFill>
                          <a:effectLst/>
                          <a:latin typeface="Times New Roman" panose="02020603050405020304" pitchFamily="18" charset="0"/>
                          <a:cs typeface="Times New Roman" panose="02020603050405020304" pitchFamily="18" charset="0"/>
                        </a:rPr>
                        <a:t>-19.35</a:t>
                      </a:r>
                    </a:p>
                  </a:txBody>
                  <a:tcPr marL="6350" marR="6350" marT="6350" marB="0" anchor="ctr"/>
                </a:tc>
                <a:tc>
                  <a:txBody>
                    <a:bodyPr/>
                    <a:lstStyle/>
                    <a:p>
                      <a:pPr algn="ctr" fontAlgn="b"/>
                      <a:r>
                        <a:rPr lang="en-GB" sz="1800" b="0" i="0" u="none" strike="noStrike" dirty="0">
                          <a:solidFill>
                            <a:srgbClr val="FB0707"/>
                          </a:solidFill>
                          <a:effectLst/>
                          <a:latin typeface="Times New Roman" panose="02020603050405020304" pitchFamily="18" charset="0"/>
                          <a:cs typeface="Times New Roman" panose="02020603050405020304" pitchFamily="18" charset="0"/>
                        </a:rPr>
                        <a:t>-34.38</a:t>
                      </a:r>
                    </a:p>
                  </a:txBody>
                  <a:tcPr marL="6350" marR="6350" marT="6350" marB="0" anchor="ctr"/>
                </a:tc>
                <a:tc>
                  <a:txBody>
                    <a:bodyPr/>
                    <a:lstStyle/>
                    <a:p>
                      <a:pPr algn="ctr" fontAlgn="b"/>
                      <a:r>
                        <a:rPr lang="en-GB" sz="1800" b="0" i="0" u="none" strike="noStrike">
                          <a:solidFill>
                            <a:srgbClr val="FB0707"/>
                          </a:solidFill>
                          <a:effectLst/>
                          <a:latin typeface="Times New Roman" panose="02020603050405020304" pitchFamily="18" charset="0"/>
                          <a:cs typeface="Times New Roman" panose="02020603050405020304" pitchFamily="18" charset="0"/>
                        </a:rPr>
                        <a:t>-53.08</a:t>
                      </a:r>
                    </a:p>
                  </a:txBody>
                  <a:tcPr marL="6350" marR="6350" marT="6350" marB="0" anchor="ctr"/>
                </a:tc>
                <a:tc>
                  <a:txBody>
                    <a:bodyPr/>
                    <a:lstStyle/>
                    <a:p>
                      <a:pPr algn="ctr" fontAlgn="b"/>
                      <a:r>
                        <a:rPr lang="en-GB" sz="1800" b="0" i="0" u="none" strike="noStrike">
                          <a:solidFill>
                            <a:srgbClr val="FB0707"/>
                          </a:solidFill>
                          <a:effectLst/>
                          <a:latin typeface="Times New Roman" panose="02020603050405020304" pitchFamily="18" charset="0"/>
                          <a:cs typeface="Times New Roman" panose="02020603050405020304" pitchFamily="18" charset="0"/>
                        </a:rPr>
                        <a:t>-99.98</a:t>
                      </a:r>
                    </a:p>
                  </a:txBody>
                  <a:tcPr marL="6350" marR="6350" marT="6350" marB="0" anchor="ctr"/>
                </a:tc>
                <a:extLst>
                  <a:ext uri="{0D108BD9-81ED-4DB2-BD59-A6C34878D82A}">
                    <a16:rowId xmlns:a16="http://schemas.microsoft.com/office/drawing/2014/main" val="143747635"/>
                  </a:ext>
                </a:extLst>
              </a:tr>
              <a:tr h="275938">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QC1L2</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-4.23</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b="0" i="0" u="none" strike="noStrike" dirty="0">
                          <a:solidFill>
                            <a:srgbClr val="FC0909"/>
                          </a:solidFill>
                          <a:effectLst/>
                          <a:latin typeface="Times New Roman" panose="02020603050405020304" pitchFamily="18" charset="0"/>
                          <a:cs typeface="Times New Roman" panose="02020603050405020304" pitchFamily="18" charset="0"/>
                        </a:rPr>
                        <a:t>1.25</a:t>
                      </a:r>
                    </a:p>
                  </a:txBody>
                  <a:tcPr marL="6350" marR="6350" marT="6350" marB="0" anchor="b"/>
                </a:tc>
                <a:tc>
                  <a:txBody>
                    <a:bodyPr/>
                    <a:lstStyle/>
                    <a:p>
                      <a:pPr algn="ctr" fontAlgn="b"/>
                      <a:r>
                        <a:rPr lang="en-GB" sz="1800" b="0" i="0" u="none" strike="noStrike">
                          <a:solidFill>
                            <a:srgbClr val="FB0707"/>
                          </a:solidFill>
                          <a:effectLst/>
                          <a:latin typeface="Times New Roman" panose="02020603050405020304" pitchFamily="18" charset="0"/>
                          <a:cs typeface="Times New Roman" panose="02020603050405020304" pitchFamily="18" charset="0"/>
                        </a:rPr>
                        <a:t>-18.57</a:t>
                      </a:r>
                    </a:p>
                  </a:txBody>
                  <a:tcPr marL="6350" marR="6350" marT="6350" marB="0" anchor="ctr"/>
                </a:tc>
                <a:tc>
                  <a:txBody>
                    <a:bodyPr/>
                    <a:lstStyle/>
                    <a:p>
                      <a:pPr algn="ctr" fontAlgn="b"/>
                      <a:r>
                        <a:rPr lang="en-GB" sz="1800" b="0" i="0" u="none" strike="noStrike" dirty="0">
                          <a:solidFill>
                            <a:srgbClr val="FB0707"/>
                          </a:solidFill>
                          <a:effectLst/>
                          <a:latin typeface="Times New Roman" panose="02020603050405020304" pitchFamily="18" charset="0"/>
                          <a:cs typeface="Times New Roman" panose="02020603050405020304" pitchFamily="18" charset="0"/>
                        </a:rPr>
                        <a:t>-32.94</a:t>
                      </a:r>
                    </a:p>
                  </a:txBody>
                  <a:tcPr marL="6350" marR="6350" marT="6350" marB="0" anchor="ctr"/>
                </a:tc>
                <a:tc>
                  <a:txBody>
                    <a:bodyPr/>
                    <a:lstStyle/>
                    <a:p>
                      <a:pPr algn="ctr" fontAlgn="b"/>
                      <a:r>
                        <a:rPr lang="en-GB" sz="1800" b="0" i="0" u="none" strike="noStrike" dirty="0">
                          <a:solidFill>
                            <a:srgbClr val="FB0707"/>
                          </a:solidFill>
                          <a:effectLst/>
                          <a:latin typeface="Times New Roman" panose="02020603050405020304" pitchFamily="18" charset="0"/>
                          <a:cs typeface="Times New Roman" panose="02020603050405020304" pitchFamily="18" charset="0"/>
                        </a:rPr>
                        <a:t>-53.07</a:t>
                      </a:r>
                    </a:p>
                  </a:txBody>
                  <a:tcPr marL="6350" marR="6350" marT="6350" marB="0" anchor="ctr"/>
                </a:tc>
                <a:tc>
                  <a:txBody>
                    <a:bodyPr/>
                    <a:lstStyle/>
                    <a:p>
                      <a:pPr algn="ctr" fontAlgn="b"/>
                      <a:r>
                        <a:rPr lang="en-GB" sz="1800" b="0" i="0" u="none" strike="noStrike">
                          <a:solidFill>
                            <a:srgbClr val="FB0707"/>
                          </a:solidFill>
                          <a:effectLst/>
                          <a:latin typeface="Times New Roman" panose="02020603050405020304" pitchFamily="18" charset="0"/>
                          <a:cs typeface="Times New Roman" panose="02020603050405020304" pitchFamily="18" charset="0"/>
                        </a:rPr>
                        <a:t>-99.98</a:t>
                      </a:r>
                    </a:p>
                  </a:txBody>
                  <a:tcPr marL="6350" marR="6350" marT="6350" marB="0" anchor="ctr"/>
                </a:tc>
                <a:extLst>
                  <a:ext uri="{0D108BD9-81ED-4DB2-BD59-A6C34878D82A}">
                    <a16:rowId xmlns:a16="http://schemas.microsoft.com/office/drawing/2014/main" val="2267982670"/>
                  </a:ext>
                </a:extLst>
              </a:tr>
              <a:tr h="275938">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QC1L1.1</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-2.9</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b="0" i="0" u="none" strike="noStrike" dirty="0">
                          <a:solidFill>
                            <a:srgbClr val="FC0909"/>
                          </a:solidFill>
                          <a:effectLst/>
                          <a:latin typeface="Times New Roman" panose="02020603050405020304" pitchFamily="18" charset="0"/>
                          <a:cs typeface="Times New Roman" panose="02020603050405020304" pitchFamily="18" charset="0"/>
                        </a:rPr>
                        <a:t>0.7</a:t>
                      </a:r>
                    </a:p>
                  </a:txBody>
                  <a:tcPr marL="6350" marR="6350" marT="6350" marB="0" anchor="b"/>
                </a:tc>
                <a:tc>
                  <a:txBody>
                    <a:bodyPr/>
                    <a:lstStyle/>
                    <a:p>
                      <a:pPr algn="ctr" fontAlgn="b"/>
                      <a:r>
                        <a:rPr lang="en-GB" sz="1800" b="0" i="0" u="none" strike="noStrike">
                          <a:solidFill>
                            <a:srgbClr val="FB0707"/>
                          </a:solidFill>
                          <a:effectLst/>
                          <a:latin typeface="Times New Roman" panose="02020603050405020304" pitchFamily="18" charset="0"/>
                          <a:cs typeface="Times New Roman" panose="02020603050405020304" pitchFamily="18" charset="0"/>
                        </a:rPr>
                        <a:t>-40.95</a:t>
                      </a:r>
                    </a:p>
                  </a:txBody>
                  <a:tcPr marL="6350" marR="6350" marT="6350" marB="0" anchor="ctr"/>
                </a:tc>
                <a:tc>
                  <a:txBody>
                    <a:bodyPr/>
                    <a:lstStyle/>
                    <a:p>
                      <a:pPr algn="ctr" fontAlgn="b"/>
                      <a:r>
                        <a:rPr lang="en-GB" sz="1800" b="0" i="0" u="none" strike="noStrike">
                          <a:solidFill>
                            <a:srgbClr val="FB0707"/>
                          </a:solidFill>
                          <a:effectLst/>
                          <a:latin typeface="Times New Roman" panose="02020603050405020304" pitchFamily="18" charset="0"/>
                          <a:cs typeface="Times New Roman" panose="02020603050405020304" pitchFamily="18" charset="0"/>
                        </a:rPr>
                        <a:t>-70.00</a:t>
                      </a:r>
                    </a:p>
                  </a:txBody>
                  <a:tcPr marL="6350" marR="6350" marT="6350" marB="0" anchor="ctr"/>
                </a:tc>
                <a:tc>
                  <a:txBody>
                    <a:bodyPr/>
                    <a:lstStyle/>
                    <a:p>
                      <a:pPr algn="ctr" fontAlgn="b"/>
                      <a:r>
                        <a:rPr lang="en-GB" sz="1800" b="0" i="0" u="none" strike="noStrike" dirty="0">
                          <a:solidFill>
                            <a:srgbClr val="FB0707"/>
                          </a:solidFill>
                          <a:effectLst/>
                          <a:latin typeface="Times New Roman" panose="02020603050405020304" pitchFamily="18" charset="0"/>
                          <a:cs typeface="Times New Roman" panose="02020603050405020304" pitchFamily="18" charset="0"/>
                        </a:rPr>
                        <a:t>-99.71</a:t>
                      </a:r>
                    </a:p>
                  </a:txBody>
                  <a:tcPr marL="6350" marR="6350" marT="6350" marB="0" anchor="ctr"/>
                </a:tc>
                <a:tc>
                  <a:txBody>
                    <a:bodyPr/>
                    <a:lstStyle/>
                    <a:p>
                      <a:pPr algn="ctr" fontAlgn="b"/>
                      <a:r>
                        <a:rPr lang="en-GB" sz="1800" b="0" i="0" u="none" strike="noStrike">
                          <a:solidFill>
                            <a:srgbClr val="FB0707"/>
                          </a:solidFill>
                          <a:effectLst/>
                          <a:latin typeface="Times New Roman" panose="02020603050405020304" pitchFamily="18" charset="0"/>
                          <a:cs typeface="Times New Roman" panose="02020603050405020304" pitchFamily="18" charset="0"/>
                        </a:rPr>
                        <a:t>-95.39</a:t>
                      </a:r>
                    </a:p>
                  </a:txBody>
                  <a:tcPr marL="6350" marR="6350" marT="6350" marB="0" anchor="ctr"/>
                </a:tc>
                <a:extLst>
                  <a:ext uri="{0D108BD9-81ED-4DB2-BD59-A6C34878D82A}">
                    <a16:rowId xmlns:a16="http://schemas.microsoft.com/office/drawing/2014/main" val="3260390247"/>
                  </a:ext>
                </a:extLst>
              </a:tr>
              <a:tr h="275938">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QC1L1.2</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2.2</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b="0" i="0" u="none" strike="noStrike" dirty="0">
                          <a:solidFill>
                            <a:srgbClr val="FC0909"/>
                          </a:solidFill>
                          <a:effectLst/>
                          <a:latin typeface="Times New Roman" panose="02020603050405020304" pitchFamily="18" charset="0"/>
                          <a:cs typeface="Times New Roman" panose="02020603050405020304" pitchFamily="18" charset="0"/>
                        </a:rPr>
                        <a:t>0.7</a:t>
                      </a:r>
                    </a:p>
                  </a:txBody>
                  <a:tcPr marL="6350" marR="6350" marT="6350" marB="0" anchor="b"/>
                </a:tc>
                <a:tc>
                  <a:txBody>
                    <a:bodyPr/>
                    <a:lstStyle/>
                    <a:p>
                      <a:pPr algn="ctr" fontAlgn="b"/>
                      <a:r>
                        <a:rPr lang="en-GB" sz="1800" b="0" i="0" u="none" strike="noStrike">
                          <a:solidFill>
                            <a:srgbClr val="FB0707"/>
                          </a:solidFill>
                          <a:effectLst/>
                          <a:latin typeface="Times New Roman" panose="02020603050405020304" pitchFamily="18" charset="0"/>
                          <a:cs typeface="Times New Roman" panose="02020603050405020304" pitchFamily="18" charset="0"/>
                        </a:rPr>
                        <a:t>-40.95</a:t>
                      </a:r>
                    </a:p>
                  </a:txBody>
                  <a:tcPr marL="6350" marR="6350" marT="6350" marB="0" anchor="ctr"/>
                </a:tc>
                <a:tc>
                  <a:txBody>
                    <a:bodyPr/>
                    <a:lstStyle/>
                    <a:p>
                      <a:pPr algn="ctr" fontAlgn="b"/>
                      <a:r>
                        <a:rPr lang="en-GB" sz="1800" b="0" i="0" u="none" strike="noStrike">
                          <a:solidFill>
                            <a:srgbClr val="FB0707"/>
                          </a:solidFill>
                          <a:effectLst/>
                          <a:latin typeface="Times New Roman" panose="02020603050405020304" pitchFamily="18" charset="0"/>
                          <a:cs typeface="Times New Roman" panose="02020603050405020304" pitchFamily="18" charset="0"/>
                        </a:rPr>
                        <a:t>-70.00</a:t>
                      </a:r>
                    </a:p>
                  </a:txBody>
                  <a:tcPr marL="6350" marR="6350" marT="6350" marB="0" anchor="ctr"/>
                </a:tc>
                <a:tc>
                  <a:txBody>
                    <a:bodyPr/>
                    <a:lstStyle/>
                    <a:p>
                      <a:pPr algn="ctr" fontAlgn="b"/>
                      <a:r>
                        <a:rPr lang="en-GB" sz="1800" b="0" i="0" u="none" strike="noStrike" dirty="0">
                          <a:solidFill>
                            <a:srgbClr val="FB0707"/>
                          </a:solidFill>
                          <a:effectLst/>
                          <a:latin typeface="Times New Roman" panose="02020603050405020304" pitchFamily="18" charset="0"/>
                          <a:cs typeface="Times New Roman" panose="02020603050405020304" pitchFamily="18" charset="0"/>
                        </a:rPr>
                        <a:t>-99.71</a:t>
                      </a:r>
                    </a:p>
                  </a:txBody>
                  <a:tcPr marL="6350" marR="6350" marT="6350" marB="0" anchor="ctr"/>
                </a:tc>
                <a:tc>
                  <a:txBody>
                    <a:bodyPr/>
                    <a:lstStyle/>
                    <a:p>
                      <a:pPr algn="ctr" fontAlgn="b"/>
                      <a:r>
                        <a:rPr lang="en-GB" sz="1800" b="0" i="0" u="none" strike="noStrike">
                          <a:solidFill>
                            <a:srgbClr val="FB0707"/>
                          </a:solidFill>
                          <a:effectLst/>
                          <a:latin typeface="Times New Roman" panose="02020603050405020304" pitchFamily="18" charset="0"/>
                          <a:cs typeface="Times New Roman" panose="02020603050405020304" pitchFamily="18" charset="0"/>
                        </a:rPr>
                        <a:t>-95.39</a:t>
                      </a:r>
                    </a:p>
                  </a:txBody>
                  <a:tcPr marL="6350" marR="6350" marT="6350" marB="0" anchor="ctr"/>
                </a:tc>
                <a:extLst>
                  <a:ext uri="{0D108BD9-81ED-4DB2-BD59-A6C34878D82A}">
                    <a16:rowId xmlns:a16="http://schemas.microsoft.com/office/drawing/2014/main" val="4109640468"/>
                  </a:ext>
                </a:extLst>
              </a:tr>
              <a:tr h="275938">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QC1R2</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2.98</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b="0" i="0" u="none" strike="noStrike" dirty="0">
                          <a:solidFill>
                            <a:srgbClr val="FC0909"/>
                          </a:solidFill>
                          <a:effectLst/>
                          <a:latin typeface="Times New Roman" panose="02020603050405020304" pitchFamily="18" charset="0"/>
                          <a:cs typeface="Times New Roman" panose="02020603050405020304" pitchFamily="18" charset="0"/>
                        </a:rPr>
                        <a:t>1.25</a:t>
                      </a:r>
                    </a:p>
                  </a:txBody>
                  <a:tcPr marL="6350" marR="6350" marT="6350" marB="0" anchor="b"/>
                </a:tc>
                <a:tc>
                  <a:txBody>
                    <a:bodyPr/>
                    <a:lstStyle/>
                    <a:p>
                      <a:pPr algn="ctr" fontAlgn="b"/>
                      <a:r>
                        <a:rPr lang="en-GB" sz="1800" b="0" i="0" u="none" strike="noStrike">
                          <a:solidFill>
                            <a:srgbClr val="FB0707"/>
                          </a:solidFill>
                          <a:effectLst/>
                          <a:latin typeface="Times New Roman" panose="02020603050405020304" pitchFamily="18" charset="0"/>
                          <a:cs typeface="Times New Roman" panose="02020603050405020304" pitchFamily="18" charset="0"/>
                        </a:rPr>
                        <a:t>-25.44</a:t>
                      </a:r>
                    </a:p>
                  </a:txBody>
                  <a:tcPr marL="6350" marR="6350" marT="6350" marB="0" anchor="ctr"/>
                </a:tc>
                <a:tc>
                  <a:txBody>
                    <a:bodyPr/>
                    <a:lstStyle/>
                    <a:p>
                      <a:pPr algn="ctr" fontAlgn="b"/>
                      <a:r>
                        <a:rPr lang="en-GB" sz="1800" b="0" i="0" u="none" strike="noStrike">
                          <a:solidFill>
                            <a:srgbClr val="FB0707"/>
                          </a:solidFill>
                          <a:effectLst/>
                          <a:latin typeface="Times New Roman" panose="02020603050405020304" pitchFamily="18" charset="0"/>
                          <a:cs typeface="Times New Roman" panose="02020603050405020304" pitchFamily="18" charset="0"/>
                        </a:rPr>
                        <a:t>-37.25</a:t>
                      </a:r>
                    </a:p>
                  </a:txBody>
                  <a:tcPr marL="6350" marR="6350" marT="6350" marB="0" anchor="ctr"/>
                </a:tc>
                <a:tc>
                  <a:txBody>
                    <a:bodyPr/>
                    <a:lstStyle/>
                    <a:p>
                      <a:pPr algn="ctr" fontAlgn="b"/>
                      <a:r>
                        <a:rPr lang="en-GB" sz="1800" b="0" i="0" u="none" strike="noStrike">
                          <a:solidFill>
                            <a:srgbClr val="FB0707"/>
                          </a:solidFill>
                          <a:effectLst/>
                          <a:latin typeface="Times New Roman" panose="02020603050405020304" pitchFamily="18" charset="0"/>
                          <a:cs typeface="Times New Roman" panose="02020603050405020304" pitchFamily="18" charset="0"/>
                        </a:rPr>
                        <a:t>-51.94</a:t>
                      </a:r>
                    </a:p>
                  </a:txBody>
                  <a:tcPr marL="6350" marR="6350" marT="6350" marB="0" anchor="ctr"/>
                </a:tc>
                <a:tc>
                  <a:txBody>
                    <a:bodyPr/>
                    <a:lstStyle/>
                    <a:p>
                      <a:pPr algn="ctr" fontAlgn="b"/>
                      <a:r>
                        <a:rPr lang="en-GB" sz="1800" b="0" i="0" u="none" strike="noStrike" dirty="0">
                          <a:solidFill>
                            <a:srgbClr val="FB0707"/>
                          </a:solidFill>
                          <a:effectLst/>
                          <a:latin typeface="Times New Roman" panose="02020603050405020304" pitchFamily="18" charset="0"/>
                          <a:cs typeface="Times New Roman" panose="02020603050405020304" pitchFamily="18" charset="0"/>
                        </a:rPr>
                        <a:t>-100.00</a:t>
                      </a:r>
                    </a:p>
                  </a:txBody>
                  <a:tcPr marL="6350" marR="6350" marT="6350" marB="0" anchor="ctr"/>
                </a:tc>
                <a:extLst>
                  <a:ext uri="{0D108BD9-81ED-4DB2-BD59-A6C34878D82A}">
                    <a16:rowId xmlns:a16="http://schemas.microsoft.com/office/drawing/2014/main" val="2428702113"/>
                  </a:ext>
                </a:extLst>
              </a:tr>
              <a:tr h="275938">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QC1R3</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4.31</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b="0" i="0" u="none" strike="noStrike" dirty="0">
                          <a:solidFill>
                            <a:srgbClr val="FC0909"/>
                          </a:solidFill>
                          <a:effectLst/>
                          <a:latin typeface="Times New Roman" panose="02020603050405020304" pitchFamily="18" charset="0"/>
                          <a:cs typeface="Times New Roman" panose="02020603050405020304" pitchFamily="18" charset="0"/>
                        </a:rPr>
                        <a:t>1.25</a:t>
                      </a:r>
                    </a:p>
                  </a:txBody>
                  <a:tcPr marL="6350" marR="6350" marT="6350" marB="0" anchor="b"/>
                </a:tc>
                <a:tc>
                  <a:txBody>
                    <a:bodyPr/>
                    <a:lstStyle/>
                    <a:p>
                      <a:pPr algn="ctr" fontAlgn="b"/>
                      <a:r>
                        <a:rPr lang="en-GB" sz="1800" b="0" i="0" u="none" strike="noStrike">
                          <a:solidFill>
                            <a:srgbClr val="FB0707"/>
                          </a:solidFill>
                          <a:effectLst/>
                          <a:latin typeface="Times New Roman" panose="02020603050405020304" pitchFamily="18" charset="0"/>
                          <a:cs typeface="Times New Roman" panose="02020603050405020304" pitchFamily="18" charset="0"/>
                        </a:rPr>
                        <a:t>-19.54</a:t>
                      </a:r>
                    </a:p>
                  </a:txBody>
                  <a:tcPr marL="6350" marR="6350" marT="6350" marB="0" anchor="ctr"/>
                </a:tc>
                <a:tc>
                  <a:txBody>
                    <a:bodyPr/>
                    <a:lstStyle/>
                    <a:p>
                      <a:pPr algn="ctr" fontAlgn="b"/>
                      <a:r>
                        <a:rPr lang="en-GB" sz="1800" b="0" i="0" u="none" strike="noStrike">
                          <a:solidFill>
                            <a:srgbClr val="FB0707"/>
                          </a:solidFill>
                          <a:effectLst/>
                          <a:latin typeface="Times New Roman" panose="02020603050405020304" pitchFamily="18" charset="0"/>
                          <a:cs typeface="Times New Roman" panose="02020603050405020304" pitchFamily="18" charset="0"/>
                        </a:rPr>
                        <a:t>-39.51</a:t>
                      </a:r>
                    </a:p>
                  </a:txBody>
                  <a:tcPr marL="6350" marR="6350" marT="6350" marB="0" anchor="ctr"/>
                </a:tc>
                <a:tc>
                  <a:txBody>
                    <a:bodyPr/>
                    <a:lstStyle/>
                    <a:p>
                      <a:pPr algn="ctr" fontAlgn="b"/>
                      <a:r>
                        <a:rPr lang="en-GB" sz="1800" b="0" i="0" u="none" strike="noStrike">
                          <a:solidFill>
                            <a:srgbClr val="FB0707"/>
                          </a:solidFill>
                          <a:effectLst/>
                          <a:latin typeface="Times New Roman" panose="02020603050405020304" pitchFamily="18" charset="0"/>
                          <a:cs typeface="Times New Roman" panose="02020603050405020304" pitchFamily="18" charset="0"/>
                        </a:rPr>
                        <a:t>-53.65</a:t>
                      </a:r>
                    </a:p>
                  </a:txBody>
                  <a:tcPr marL="6350" marR="6350" marT="6350" marB="0" anchor="ctr"/>
                </a:tc>
                <a:tc>
                  <a:txBody>
                    <a:bodyPr/>
                    <a:lstStyle/>
                    <a:p>
                      <a:pPr algn="ctr" fontAlgn="b"/>
                      <a:r>
                        <a:rPr lang="en-GB" sz="1800" b="0" i="0" u="none" strike="noStrike" dirty="0">
                          <a:solidFill>
                            <a:srgbClr val="FB0707"/>
                          </a:solidFill>
                          <a:effectLst/>
                          <a:latin typeface="Times New Roman" panose="02020603050405020304" pitchFamily="18" charset="0"/>
                          <a:cs typeface="Times New Roman" panose="02020603050405020304" pitchFamily="18" charset="0"/>
                        </a:rPr>
                        <a:t>-91.87</a:t>
                      </a:r>
                    </a:p>
                  </a:txBody>
                  <a:tcPr marL="6350" marR="6350" marT="6350" marB="0" anchor="ctr"/>
                </a:tc>
                <a:extLst>
                  <a:ext uri="{0D108BD9-81ED-4DB2-BD59-A6C34878D82A}">
                    <a16:rowId xmlns:a16="http://schemas.microsoft.com/office/drawing/2014/main" val="3051441323"/>
                  </a:ext>
                </a:extLst>
              </a:tr>
              <a:tr h="275938">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QC2R1</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5.86</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1.25</a:t>
                      </a:r>
                    </a:p>
                  </a:txBody>
                  <a:tcPr marL="6350" marR="6350" marT="6350"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14.64</a:t>
                      </a:r>
                    </a:p>
                  </a:txBody>
                  <a:tcPr marL="6350" marR="6350" marT="6350" marB="0" anchor="ctr"/>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16.85</a:t>
                      </a:r>
                    </a:p>
                  </a:txBody>
                  <a:tcPr marL="6350" marR="6350" marT="6350" marB="0" anchor="ctr"/>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-2.65</a:t>
                      </a:r>
                    </a:p>
                  </a:txBody>
                  <a:tcPr marL="6350" marR="6350" marT="6350" marB="0" anchor="ct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37.19</a:t>
                      </a:r>
                    </a:p>
                  </a:txBody>
                  <a:tcPr marL="6350" marR="6350" marT="6350" marB="0" anchor="ctr"/>
                </a:tc>
                <a:extLst>
                  <a:ext uri="{0D108BD9-81ED-4DB2-BD59-A6C34878D82A}">
                    <a16:rowId xmlns:a16="http://schemas.microsoft.com/office/drawing/2014/main" val="2762710222"/>
                  </a:ext>
                </a:extLst>
              </a:tr>
              <a:tr h="275938">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QC2R2</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7.19</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1.25</a:t>
                      </a:r>
                    </a:p>
                  </a:txBody>
                  <a:tcPr marL="6350" marR="6350" marT="6350"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19.50</a:t>
                      </a:r>
                    </a:p>
                  </a:txBody>
                  <a:tcPr marL="6350" marR="6350" marT="6350" marB="0" anchor="ctr"/>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44.32</a:t>
                      </a:r>
                    </a:p>
                  </a:txBody>
                  <a:tcPr marL="6350" marR="6350" marT="6350" marB="0" anchor="ctr"/>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67.52</a:t>
                      </a:r>
                    </a:p>
                  </a:txBody>
                  <a:tcPr marL="6350" marR="6350" marT="6350" marB="0" anchor="ct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94.43</a:t>
                      </a:r>
                    </a:p>
                  </a:txBody>
                  <a:tcPr marL="6350" marR="6350" marT="6350" marB="0" anchor="ctr"/>
                </a:tc>
                <a:extLst>
                  <a:ext uri="{0D108BD9-81ED-4DB2-BD59-A6C34878D82A}">
                    <a16:rowId xmlns:a16="http://schemas.microsoft.com/office/drawing/2014/main" val="2093828925"/>
                  </a:ext>
                </a:extLst>
              </a:tr>
            </a:tbl>
          </a:graphicData>
        </a:graphic>
      </p:graphicFrame>
      <mc:AlternateContent xmlns:mc="http://schemas.openxmlformats.org/markup-compatibility/2006" xmlns:a14="http://schemas.microsoft.com/office/drawing/2010/main">
        <mc:Choice Requires="a14">
          <p:sp>
            <p:nvSpPr>
              <p:cNvPr id="2" name="Content Placeholder 1"/>
              <p:cNvSpPr>
                <a:spLocks noGrp="1"/>
              </p:cNvSpPr>
              <p:nvPr>
                <p:ph idx="1"/>
              </p:nvPr>
            </p:nvSpPr>
            <p:spPr>
              <a:xfrm>
                <a:off x="228600" y="954941"/>
                <a:ext cx="11506200" cy="1828800"/>
              </a:xfrm>
              <a:solidFill>
                <a:srgbClr val="B7EFF7"/>
              </a:solidFill>
            </p:spPr>
            <p:txBody>
              <a:bodyPr>
                <a:noAutofit/>
              </a:bodyPr>
              <a:lstStyle/>
              <a:p>
                <a:r>
                  <a:rPr lang="en-GB" sz="2000" dirty="0"/>
                  <a:t>Two main units on each side of the IP and for each beam, </a:t>
                </a:r>
                <a14:m>
                  <m:oMath xmlns:m="http://schemas.openxmlformats.org/officeDocument/2006/math">
                    <m:sSup>
                      <m:sSupPr>
                        <m:ctrlPr>
                          <a:rPr lang="en-GB" sz="2000" i="1" smtClean="0">
                            <a:latin typeface="Cambria Math" panose="02040503050406030204" pitchFamily="18" charset="0"/>
                          </a:rPr>
                        </m:ctrlPr>
                      </m:sSupPr>
                      <m:e>
                        <m:r>
                          <a:rPr lang="en-US" sz="2000" b="0" i="1" smtClean="0">
                            <a:latin typeface="Cambria Math" panose="02040503050406030204" pitchFamily="18" charset="0"/>
                          </a:rPr>
                          <m:t>𝑒</m:t>
                        </m:r>
                      </m:e>
                      <m:sup>
                        <m:r>
                          <a:rPr lang="en-US" sz="2000" b="0" i="1" smtClean="0">
                            <a:latin typeface="Cambria Math" panose="02040503050406030204" pitchFamily="18" charset="0"/>
                          </a:rPr>
                          <m:t>+</m:t>
                        </m:r>
                      </m:sup>
                    </m:sSup>
                  </m:oMath>
                </a14:m>
                <a:r>
                  <a:rPr lang="en-GB" sz="2000" dirty="0"/>
                  <a:t> (P)and </a:t>
                </a:r>
                <a14:m>
                  <m:oMath xmlns:m="http://schemas.openxmlformats.org/officeDocument/2006/math">
                    <m:sSup>
                      <m:sSupPr>
                        <m:ctrlPr>
                          <a:rPr lang="en-GB" sz="2000" i="1">
                            <a:latin typeface="Cambria Math" panose="02040503050406030204" pitchFamily="18" charset="0"/>
                          </a:rPr>
                        </m:ctrlPr>
                      </m:sSupPr>
                      <m:e>
                        <m:r>
                          <a:rPr lang="en-US" sz="2000" i="1">
                            <a:latin typeface="Cambria Math" panose="02040503050406030204" pitchFamily="18" charset="0"/>
                          </a:rPr>
                          <m:t>𝑒</m:t>
                        </m:r>
                      </m:e>
                      <m:sup>
                        <m:r>
                          <a:rPr lang="en-US" sz="2000" b="0" i="1" smtClean="0">
                            <a:latin typeface="Cambria Math" panose="02040503050406030204" pitchFamily="18" charset="0"/>
                          </a:rPr>
                          <m:t>−</m:t>
                        </m:r>
                      </m:sup>
                    </m:sSup>
                  </m:oMath>
                </a14:m>
                <a:r>
                  <a:rPr lang="en-GB" sz="2000" dirty="0"/>
                  <a:t>(E): QC1LE, QC2LE, QC1RE,QC2RE, QC1LP, QC2LP, QC1RP,QC2RP</a:t>
                </a:r>
              </a:p>
              <a:p>
                <a:r>
                  <a:rPr lang="en-GB" sz="2000" dirty="0"/>
                  <a:t>QC1 is inside the detector and itself comprises three units per side per beam: QC1L1P, QC1L2P,QC1L3P, QC1L1P, QC1L2P,QC1L3P, QC1L1E, QC1L2E,QC1L3E, QC1L1E, QC1L2E,QC1L3E</a:t>
                </a:r>
              </a:p>
              <a:p>
                <a:r>
                  <a:rPr lang="en-GB" sz="2000" dirty="0"/>
                  <a:t>There are 5X2X2=20 single aperture units in total</a:t>
                </a:r>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xfrm>
                <a:off x="228600" y="954941"/>
                <a:ext cx="11506200" cy="1828800"/>
              </a:xfrm>
              <a:blipFill>
                <a:blip r:embed="rId2"/>
                <a:stretch>
                  <a:fillRect l="-477" t="-2000" b="-1000"/>
                </a:stretch>
              </a:blipFill>
            </p:spPr>
            <p:txBody>
              <a:bodyPr/>
              <a:lstStyle/>
              <a:p>
                <a:r>
                  <a:rPr lang="en-GB">
                    <a:noFill/>
                  </a:rPr>
                  <a:t> </a:t>
                </a:r>
              </a:p>
            </p:txBody>
          </p:sp>
        </mc:Fallback>
      </mc:AlternateContent>
      <p:sp>
        <p:nvSpPr>
          <p:cNvPr id="3" name="Title 2"/>
          <p:cNvSpPr>
            <a:spLocks noGrp="1"/>
          </p:cNvSpPr>
          <p:nvPr>
            <p:ph type="title"/>
          </p:nvPr>
        </p:nvSpPr>
        <p:spPr>
          <a:xfrm>
            <a:off x="609600" y="25619"/>
            <a:ext cx="10972800" cy="944562"/>
          </a:xfrm>
        </p:spPr>
        <p:txBody>
          <a:bodyPr/>
          <a:lstStyle/>
          <a:p>
            <a:r>
              <a:rPr lang="en-GB" dirty="0"/>
              <a:t>Final focus quadrupoles</a:t>
            </a:r>
          </a:p>
        </p:txBody>
      </p:sp>
      <p:sp>
        <p:nvSpPr>
          <p:cNvPr id="4" name="Footer Placeholder 3"/>
          <p:cNvSpPr>
            <a:spLocks noGrp="1"/>
          </p:cNvSpPr>
          <p:nvPr>
            <p:ph type="ftr" sz="quarter" idx="11"/>
          </p:nvPr>
        </p:nvSpPr>
        <p:spPr/>
        <p:txBody>
          <a:bodyPr/>
          <a:lstStyle/>
          <a:p>
            <a:r>
              <a:rPr lang="es-ES"/>
              <a:t>M. Koratzinos</a:t>
            </a:r>
            <a:endParaRPr lang="en-GB" dirty="0"/>
          </a:p>
        </p:txBody>
      </p:sp>
      <p:sp>
        <p:nvSpPr>
          <p:cNvPr id="7" name="TextBox 6"/>
          <p:cNvSpPr txBox="1"/>
          <p:nvPr/>
        </p:nvSpPr>
        <p:spPr>
          <a:xfrm>
            <a:off x="7543800" y="2971800"/>
            <a:ext cx="4343400" cy="1938992"/>
          </a:xfrm>
          <a:prstGeom prst="rect">
            <a:avLst/>
          </a:prstGeom>
          <a:solidFill>
            <a:srgbClr val="FFC1FF"/>
          </a:solidFill>
        </p:spPr>
        <p:txBody>
          <a:bodyPr wrap="square" rtlCol="0">
            <a:spAutoFit/>
          </a:bodyPr>
          <a:lstStyle/>
          <a:p>
            <a:pPr marL="285750" indent="-285750">
              <a:buFont typeface="Arial" panose="020B0604020202020204" pitchFamily="34" charset="0"/>
              <a:buChar char="•"/>
            </a:pPr>
            <a:r>
              <a:rPr lang="en-GB" sz="2000" dirty="0"/>
              <a:t>Optics design is such that E and P quads have the same strength</a:t>
            </a:r>
          </a:p>
          <a:p>
            <a:pPr marL="285750" indent="-285750">
              <a:buFont typeface="Arial" panose="020B0604020202020204" pitchFamily="34" charset="0"/>
              <a:buChar char="•"/>
            </a:pPr>
            <a:r>
              <a:rPr lang="en-GB" sz="2000" dirty="0"/>
              <a:t>Maximum strength is 100T/m</a:t>
            </a:r>
          </a:p>
          <a:p>
            <a:pPr marL="285750" indent="-285750">
              <a:buFont typeface="Arial" panose="020B0604020202020204" pitchFamily="34" charset="0"/>
              <a:buChar char="•"/>
            </a:pPr>
            <a:r>
              <a:rPr lang="en-GB" sz="2000" dirty="0"/>
              <a:t>The most difficult element is QC1L1, the closest to the beam and where the E and P quads are closer together</a:t>
            </a:r>
          </a:p>
        </p:txBody>
      </p:sp>
      <p:sp>
        <p:nvSpPr>
          <p:cNvPr id="8" name="TextBox 7"/>
          <p:cNvSpPr txBox="1"/>
          <p:nvPr/>
        </p:nvSpPr>
        <p:spPr>
          <a:xfrm>
            <a:off x="79770" y="2750165"/>
            <a:ext cx="5379678" cy="369332"/>
          </a:xfrm>
          <a:prstGeom prst="rect">
            <a:avLst/>
          </a:prstGeom>
          <a:solidFill>
            <a:srgbClr val="18C1D8"/>
          </a:solidFill>
        </p:spPr>
        <p:txBody>
          <a:bodyPr wrap="none" rtlCol="0">
            <a:spAutoFit/>
          </a:bodyPr>
          <a:lstStyle/>
          <a:p>
            <a:r>
              <a:rPr lang="en-GB" dirty="0"/>
              <a:t>From the FCC CDR </a:t>
            </a:r>
            <a:r>
              <a:rPr lang="en-GB" dirty="0">
                <a:solidFill>
                  <a:srgbClr val="FF0000"/>
                </a:solidFill>
              </a:rPr>
              <a:t>update</a:t>
            </a:r>
            <a:r>
              <a:rPr lang="en-GB" dirty="0"/>
              <a:t> 13/12/2019, Katsunobu Oide</a:t>
            </a:r>
          </a:p>
        </p:txBody>
      </p:sp>
      <p:sp>
        <p:nvSpPr>
          <p:cNvPr id="10" name="TextBox 9"/>
          <p:cNvSpPr txBox="1"/>
          <p:nvPr/>
        </p:nvSpPr>
        <p:spPr>
          <a:xfrm>
            <a:off x="7696200" y="5257800"/>
            <a:ext cx="3886200" cy="923330"/>
          </a:xfrm>
          <a:prstGeom prst="rect">
            <a:avLst/>
          </a:prstGeom>
          <a:noFill/>
          <a:ln w="57150">
            <a:solidFill>
              <a:srgbClr val="FF0000"/>
            </a:solidFill>
          </a:ln>
        </p:spPr>
        <p:txBody>
          <a:bodyPr wrap="square" rtlCol="0">
            <a:spAutoFit/>
          </a:bodyPr>
          <a:lstStyle/>
          <a:p>
            <a:r>
              <a:rPr lang="en-GB" dirty="0"/>
              <a:t>The updated parameters are rather different for QC1L1: its length is now 70cm from 120cm</a:t>
            </a:r>
          </a:p>
        </p:txBody>
      </p:sp>
      <p:sp>
        <p:nvSpPr>
          <p:cNvPr id="5" name="Rectangle 4"/>
          <p:cNvSpPr/>
          <p:nvPr/>
        </p:nvSpPr>
        <p:spPr>
          <a:xfrm>
            <a:off x="228600" y="5040084"/>
            <a:ext cx="6934200" cy="914400"/>
          </a:xfrm>
          <a:prstGeom prst="rect">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277872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5"/>
          <p:cNvPicPr>
            <a:picLocks noChangeAspect="1"/>
          </p:cNvPicPr>
          <p:nvPr/>
        </p:nvPicPr>
        <p:blipFill>
          <a:blip r:embed="rId2"/>
          <a:stretch>
            <a:fillRect/>
          </a:stretch>
        </p:blipFill>
        <p:spPr>
          <a:xfrm>
            <a:off x="26581" y="2438400"/>
            <a:ext cx="7136219" cy="4268155"/>
          </a:xfrm>
          <a:prstGeom prst="rect">
            <a:avLst/>
          </a:prstGeom>
        </p:spPr>
      </p:pic>
      <p:sp>
        <p:nvSpPr>
          <p:cNvPr id="11" name="Right Arrow 10"/>
          <p:cNvSpPr/>
          <p:nvPr/>
        </p:nvSpPr>
        <p:spPr>
          <a:xfrm rot="2582487">
            <a:off x="923517" y="2704619"/>
            <a:ext cx="1600200" cy="3810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609600" y="-64898"/>
            <a:ext cx="10972800" cy="840481"/>
          </a:xfrm>
        </p:spPr>
        <p:txBody>
          <a:bodyPr/>
          <a:lstStyle/>
          <a:p>
            <a:r>
              <a:rPr lang="en-GB" dirty="0" smtClean="0"/>
              <a:t>QC1L1</a:t>
            </a:r>
            <a:endParaRPr lang="en-GB" dirty="0"/>
          </a:p>
        </p:txBody>
      </p:sp>
      <p:sp>
        <p:nvSpPr>
          <p:cNvPr id="3" name="Content Placeholder 2"/>
          <p:cNvSpPr>
            <a:spLocks noGrp="1"/>
          </p:cNvSpPr>
          <p:nvPr>
            <p:ph idx="1"/>
          </p:nvPr>
        </p:nvSpPr>
        <p:spPr>
          <a:xfrm>
            <a:off x="381000" y="756575"/>
            <a:ext cx="7772400" cy="1143000"/>
          </a:xfrm>
        </p:spPr>
        <p:txBody>
          <a:bodyPr>
            <a:normAutofit fontScale="92500"/>
          </a:bodyPr>
          <a:lstStyle/>
          <a:p>
            <a:pPr marL="0" indent="0">
              <a:buNone/>
            </a:pPr>
            <a:r>
              <a:rPr lang="en-GB" dirty="0" smtClean="0"/>
              <a:t>QC1L1 is the first and most demanding pair of quadrupoles of the final focus system of FCC-</a:t>
            </a:r>
            <a:r>
              <a:rPr lang="en-GB" dirty="0" err="1" smtClean="0"/>
              <a:t>ee</a:t>
            </a:r>
            <a:endParaRPr lang="en-GB" dirty="0"/>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14404" r="18284" b="8952"/>
          <a:stretch/>
        </p:blipFill>
        <p:spPr>
          <a:xfrm rot="16200000">
            <a:off x="8945827" y="502973"/>
            <a:ext cx="3032265" cy="3093119"/>
          </a:xfrm>
          <a:prstGeom prst="rect">
            <a:avLst/>
          </a:prstGeom>
        </p:spPr>
      </p:pic>
      <p:sp>
        <p:nvSpPr>
          <p:cNvPr id="7" name="TextBox 6"/>
          <p:cNvSpPr txBox="1"/>
          <p:nvPr/>
        </p:nvSpPr>
        <p:spPr>
          <a:xfrm>
            <a:off x="7611482" y="3657600"/>
            <a:ext cx="3988981" cy="92333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GB" dirty="0" smtClean="0"/>
              <a:t>Inner bore: 40mm (diameter)</a:t>
            </a:r>
          </a:p>
          <a:p>
            <a:r>
              <a:rPr lang="en-GB" dirty="0" smtClean="0"/>
              <a:t>Fits outside the warm water-cooled beam pipe of inner diameter 30mm</a:t>
            </a:r>
            <a:endParaRPr lang="en-GB" dirty="0"/>
          </a:p>
        </p:txBody>
      </p:sp>
      <p:pic>
        <p:nvPicPr>
          <p:cNvPr id="8" name="Picture 7"/>
          <p:cNvPicPr>
            <a:picLocks noChangeAspect="1"/>
          </p:cNvPicPr>
          <p:nvPr/>
        </p:nvPicPr>
        <p:blipFill rotWithShape="1">
          <a:blip r:embed="rId4"/>
          <a:srcRect t="22821"/>
          <a:stretch/>
        </p:blipFill>
        <p:spPr>
          <a:xfrm>
            <a:off x="7441019" y="4774330"/>
            <a:ext cx="4159444" cy="1994655"/>
          </a:xfrm>
          <a:prstGeom prst="rect">
            <a:avLst/>
          </a:prstGeom>
        </p:spPr>
      </p:pic>
      <p:sp>
        <p:nvSpPr>
          <p:cNvPr id="4" name="Footer Placeholder 3"/>
          <p:cNvSpPr>
            <a:spLocks noGrp="1"/>
          </p:cNvSpPr>
          <p:nvPr>
            <p:ph type="ftr" sz="quarter" idx="11"/>
          </p:nvPr>
        </p:nvSpPr>
        <p:spPr>
          <a:xfrm>
            <a:off x="4165600" y="6645276"/>
            <a:ext cx="3860800" cy="152398"/>
          </a:xfrm>
        </p:spPr>
        <p:txBody>
          <a:bodyPr/>
          <a:lstStyle/>
          <a:p>
            <a:r>
              <a:rPr lang="es-ES" smtClean="0"/>
              <a:t>M. Koratzinos</a:t>
            </a:r>
            <a:endParaRPr lang="en-US" dirty="0"/>
          </a:p>
        </p:txBody>
      </p:sp>
      <p:sp>
        <p:nvSpPr>
          <p:cNvPr id="9" name="Title 1"/>
          <p:cNvSpPr txBox="1">
            <a:spLocks/>
          </p:cNvSpPr>
          <p:nvPr/>
        </p:nvSpPr>
        <p:spPr>
          <a:xfrm>
            <a:off x="5829300" y="1984211"/>
            <a:ext cx="2667000" cy="465055"/>
          </a:xfrm>
          <a:prstGeom prst="rect">
            <a:avLst/>
          </a:prstGeom>
          <a:solidFill>
            <a:srgbClr val="FF0000"/>
          </a:solidFill>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mtClean="0">
                <a:solidFill>
                  <a:schemeClr val="bg1"/>
                </a:solidFill>
              </a:rPr>
              <a:t>Iron-free design</a:t>
            </a:r>
            <a:endParaRPr lang="en-GB" dirty="0">
              <a:solidFill>
                <a:schemeClr val="bg1"/>
              </a:solidFill>
            </a:endParaRPr>
          </a:p>
        </p:txBody>
      </p:sp>
      <p:sp>
        <p:nvSpPr>
          <p:cNvPr id="12" name="Right Arrow 11"/>
          <p:cNvSpPr/>
          <p:nvPr/>
        </p:nvSpPr>
        <p:spPr>
          <a:xfrm rot="2207550">
            <a:off x="1874078" y="2454350"/>
            <a:ext cx="1600200" cy="3810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ight Arrow 12"/>
          <p:cNvSpPr/>
          <p:nvPr/>
        </p:nvSpPr>
        <p:spPr>
          <a:xfrm rot="1560397">
            <a:off x="2532877" y="2282838"/>
            <a:ext cx="1600200" cy="3810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a:off x="0" y="1830101"/>
            <a:ext cx="2743200" cy="830997"/>
          </a:xfrm>
          <a:prstGeom prst="rect">
            <a:avLst/>
          </a:prstGeom>
          <a:solidFill>
            <a:srgbClr val="FF0000"/>
          </a:solidFill>
        </p:spPr>
        <p:txBody>
          <a:bodyPr wrap="square" rtlCol="0">
            <a:spAutoFit/>
          </a:bodyPr>
          <a:lstStyle/>
          <a:p>
            <a:r>
              <a:rPr lang="en-GB" sz="2400" dirty="0" smtClean="0">
                <a:solidFill>
                  <a:schemeClr val="bg1"/>
                </a:solidFill>
              </a:rPr>
              <a:t>Correctors have also been designed</a:t>
            </a:r>
            <a:endParaRPr lang="en-GB" sz="2400" dirty="0">
              <a:solidFill>
                <a:schemeClr val="bg1"/>
              </a:solidFill>
            </a:endParaRPr>
          </a:p>
        </p:txBody>
      </p:sp>
    </p:spTree>
    <p:extLst>
      <p:ext uri="{BB962C8B-B14F-4D97-AF65-F5344CB8AC3E}">
        <p14:creationId xmlns:p14="http://schemas.microsoft.com/office/powerpoint/2010/main" val="29874965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We do have (and we are happy with) a conceptual design for all elements of the interaction region</a:t>
            </a:r>
          </a:p>
          <a:p>
            <a:r>
              <a:rPr lang="en-GB" dirty="0"/>
              <a:t>We are now proceeding to a more detailed engineering design</a:t>
            </a:r>
          </a:p>
          <a:p>
            <a:r>
              <a:rPr lang="en-GB" dirty="0"/>
              <a:t>We need to make sure no important detail is overlooked</a:t>
            </a:r>
          </a:p>
          <a:p>
            <a:r>
              <a:rPr lang="en-GB" dirty="0"/>
              <a:t>The following is an ad-hoc mixture of established facts and “my vision” on how I see engineering solutions</a:t>
            </a:r>
          </a:p>
          <a:p>
            <a:r>
              <a:rPr lang="en-US" dirty="0"/>
              <a:t>All engineering drawings I will show here exist in our CAD design area</a:t>
            </a:r>
            <a:endParaRPr lang="en-GB" dirty="0"/>
          </a:p>
        </p:txBody>
      </p:sp>
      <p:sp>
        <p:nvSpPr>
          <p:cNvPr id="3" name="Title 2"/>
          <p:cNvSpPr>
            <a:spLocks noGrp="1"/>
          </p:cNvSpPr>
          <p:nvPr>
            <p:ph type="title"/>
          </p:nvPr>
        </p:nvSpPr>
        <p:spPr/>
        <p:txBody>
          <a:bodyPr/>
          <a:lstStyle/>
          <a:p>
            <a:r>
              <a:rPr lang="en-GB" dirty="0"/>
              <a:t>Introduction</a:t>
            </a:r>
          </a:p>
        </p:txBody>
      </p:sp>
      <p:sp>
        <p:nvSpPr>
          <p:cNvPr id="4" name="Footer Placeholder 3"/>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4146657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109237"/>
            <a:ext cx="10972800" cy="5443963"/>
          </a:xfrm>
        </p:spPr>
        <p:txBody>
          <a:bodyPr>
            <a:normAutofit fontScale="85000" lnSpcReduction="20000"/>
          </a:bodyPr>
          <a:lstStyle/>
          <a:p>
            <a:r>
              <a:rPr lang="en-GB" dirty="0"/>
              <a:t>Lack of space: 66mm between the two beams at QC1L1. Quads are at an angle so crosstalk varies along the length</a:t>
            </a:r>
          </a:p>
          <a:p>
            <a:r>
              <a:rPr lang="en-GB" dirty="0"/>
              <a:t>Required field quality: better than 10</a:t>
            </a:r>
            <a:r>
              <a:rPr lang="en-GB" baseline="30000" dirty="0"/>
              <a:t>-4 </a:t>
            </a:r>
            <a:r>
              <a:rPr lang="en-GB" dirty="0"/>
              <a:t>and of O(10</a:t>
            </a:r>
            <a:r>
              <a:rPr lang="en-GB" baseline="30000" dirty="0"/>
              <a:t>-5</a:t>
            </a:r>
            <a:r>
              <a:rPr lang="en-GB" dirty="0"/>
              <a:t>)</a:t>
            </a:r>
          </a:p>
          <a:p>
            <a:r>
              <a:rPr lang="en-GB" dirty="0"/>
              <a:t>Need to eliminate crosstalk between the two quadrupoles</a:t>
            </a:r>
          </a:p>
          <a:p>
            <a:pPr lvl="1"/>
            <a:r>
              <a:rPr lang="en-GB" dirty="0"/>
              <a:t>The beam pipe inner diameter is 30mm</a:t>
            </a:r>
          </a:p>
          <a:p>
            <a:pPr lvl="1"/>
            <a:r>
              <a:rPr lang="en-GB" dirty="0"/>
              <a:t>The beam pipe is warm, so we need vacuum insulation and cooling/heating for the beam pipe</a:t>
            </a:r>
          </a:p>
          <a:p>
            <a:pPr lvl="1"/>
            <a:r>
              <a:rPr lang="en-GB" dirty="0"/>
              <a:t>The minimum size of the thickness of the double layer beam-pipe with the cooling liquid flowing in-between is 3mm</a:t>
            </a:r>
          </a:p>
          <a:p>
            <a:pPr lvl="1"/>
            <a:r>
              <a:rPr lang="en-GB" dirty="0"/>
              <a:t>We are then leaving 2mm for vacuum and a heat shield</a:t>
            </a:r>
          </a:p>
          <a:p>
            <a:pPr lvl="1"/>
            <a:r>
              <a:rPr lang="en-GB" dirty="0">
                <a:sym typeface="Wingdings" panose="05000000000000000000" pitchFamily="2" charset="2"/>
              </a:rPr>
              <a:t> </a:t>
            </a:r>
            <a:r>
              <a:rPr lang="en-GB" b="1" dirty="0">
                <a:sym typeface="Wingdings" panose="05000000000000000000" pitchFamily="2" charset="2"/>
              </a:rPr>
              <a:t>aperture of FF quads is 40mm</a:t>
            </a:r>
          </a:p>
          <a:p>
            <a:pPr lvl="1"/>
            <a:r>
              <a:rPr lang="en-GB" b="1" dirty="0">
                <a:sym typeface="Wingdings" panose="05000000000000000000" pitchFamily="2" charset="2"/>
              </a:rPr>
              <a:t> space left for former, conductor, yoke = 13mm</a:t>
            </a:r>
          </a:p>
          <a:p>
            <a:pPr lvl="1"/>
            <a:r>
              <a:rPr lang="en-GB" b="1" dirty="0">
                <a:sym typeface="Wingdings" panose="05000000000000000000" pitchFamily="2" charset="2"/>
              </a:rPr>
              <a:t> it would be very difficult to fit an iron yoke with reasonable thickness to eliminate crosstalk</a:t>
            </a:r>
            <a:endParaRPr lang="en-GB" b="1" dirty="0"/>
          </a:p>
        </p:txBody>
      </p:sp>
      <p:sp>
        <p:nvSpPr>
          <p:cNvPr id="3" name="Title 2"/>
          <p:cNvSpPr>
            <a:spLocks noGrp="1"/>
          </p:cNvSpPr>
          <p:nvPr>
            <p:ph type="title"/>
          </p:nvPr>
        </p:nvSpPr>
        <p:spPr>
          <a:xfrm>
            <a:off x="609600" y="28353"/>
            <a:ext cx="10972800" cy="1143000"/>
          </a:xfrm>
        </p:spPr>
        <p:txBody>
          <a:bodyPr/>
          <a:lstStyle/>
          <a:p>
            <a:r>
              <a:rPr lang="en-GB" dirty="0"/>
              <a:t>Main challenges for QC1L1</a:t>
            </a:r>
          </a:p>
        </p:txBody>
      </p:sp>
      <p:sp>
        <p:nvSpPr>
          <p:cNvPr id="4" name="Footer Placeholder 3"/>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1425722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160721"/>
            <a:ext cx="10972800" cy="4965443"/>
          </a:xfrm>
        </p:spPr>
        <p:txBody>
          <a:bodyPr>
            <a:normAutofit fontScale="92500"/>
          </a:bodyPr>
          <a:lstStyle/>
          <a:p>
            <a:r>
              <a:rPr lang="en-GB" dirty="0"/>
              <a:t>There is only one technology we have identified that can tackle those challenges: a CCT iron-free design</a:t>
            </a:r>
          </a:p>
          <a:p>
            <a:r>
              <a:rPr lang="en-GB" dirty="0"/>
              <a:t>A CCT design can compensate for the crosstalk between quadrupoles even in the case that crosstalk changes every centimetre: see M. Koratzinos et al.</a:t>
            </a:r>
            <a:r>
              <a:rPr lang="en-GB" dirty="0">
                <a:solidFill>
                  <a:srgbClr val="0050B3"/>
                </a:solidFill>
                <a:hlinkClick r:id="rId2"/>
              </a:rPr>
              <a:t>1709.08444 </a:t>
            </a:r>
            <a:r>
              <a:rPr lang="en-GB" dirty="0"/>
              <a:t>[</a:t>
            </a:r>
            <a:r>
              <a:rPr lang="en-GB" dirty="0" err="1"/>
              <a:t>physics.acc-ph</a:t>
            </a:r>
            <a:r>
              <a:rPr lang="en-GB" dirty="0"/>
              <a:t>] Published in: </a:t>
            </a:r>
            <a:r>
              <a:rPr lang="en-GB" i="1" dirty="0"/>
              <a:t>IEEE </a:t>
            </a:r>
            <a:r>
              <a:rPr lang="en-GB" i="1" dirty="0" err="1"/>
              <a:t>Trans.Appl.Supercond</a:t>
            </a:r>
            <a:r>
              <a:rPr lang="en-GB" i="1" dirty="0"/>
              <a:t>.</a:t>
            </a:r>
            <a:r>
              <a:rPr lang="en-GB" dirty="0"/>
              <a:t> 28 (2018) 3, 4007305</a:t>
            </a:r>
          </a:p>
          <a:p>
            <a:r>
              <a:rPr lang="en-GB" dirty="0"/>
              <a:t>A CCT design can also compensate for edge effects ensuring excellent field quality locally at every point of the magnet. This is important since the optics functions vary wildly close to the IP </a:t>
            </a:r>
          </a:p>
          <a:p>
            <a:endParaRPr lang="en-GB" dirty="0"/>
          </a:p>
        </p:txBody>
      </p:sp>
      <p:sp>
        <p:nvSpPr>
          <p:cNvPr id="3" name="Title 2"/>
          <p:cNvSpPr>
            <a:spLocks noGrp="1"/>
          </p:cNvSpPr>
          <p:nvPr>
            <p:ph type="title"/>
          </p:nvPr>
        </p:nvSpPr>
        <p:spPr>
          <a:xfrm>
            <a:off x="609600" y="17721"/>
            <a:ext cx="10972800" cy="1143000"/>
          </a:xfrm>
        </p:spPr>
        <p:txBody>
          <a:bodyPr/>
          <a:lstStyle/>
          <a:p>
            <a:r>
              <a:rPr lang="en-GB" dirty="0"/>
              <a:t>Choice of technology for QC1L1</a:t>
            </a:r>
          </a:p>
        </p:txBody>
      </p:sp>
      <p:sp>
        <p:nvSpPr>
          <p:cNvPr id="4" name="Footer Placeholder 3"/>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301011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166018"/>
            <a:ext cx="10972800" cy="5082382"/>
          </a:xfrm>
        </p:spPr>
        <p:txBody>
          <a:bodyPr>
            <a:normAutofit fontScale="85000" lnSpcReduction="10000"/>
          </a:bodyPr>
          <a:lstStyle/>
          <a:p>
            <a:r>
              <a:rPr lang="en-GB" dirty="0"/>
              <a:t>A CCT (Canted Cosine Theta) is a type of accelerator magnet where the multipole mix is a </a:t>
            </a:r>
            <a:r>
              <a:rPr lang="en-GB" i="1" dirty="0"/>
              <a:t>local</a:t>
            </a:r>
            <a:r>
              <a:rPr lang="en-GB" dirty="0"/>
              <a:t> attribute of a magnet. (One can trivially design a magnet which is a dipole on one side and a quadrupole in the other.)</a:t>
            </a:r>
          </a:p>
          <a:p>
            <a:r>
              <a:rPr lang="en-GB" dirty="0"/>
              <a:t>The QC1L1 magnets are NOT quadrupoles. They are quads minus the field due to the other aperture. But together they make two nearly perfect quadrupoles</a:t>
            </a:r>
          </a:p>
          <a:p>
            <a:r>
              <a:rPr lang="en-GB" dirty="0"/>
              <a:t>Other important advantages of CCTs:</a:t>
            </a:r>
          </a:p>
          <a:p>
            <a:pPr lvl="1"/>
            <a:r>
              <a:rPr lang="en-GB" dirty="0"/>
              <a:t>Cheap to make – from the magnet design program to CAD to CNC machine with no manual interventions</a:t>
            </a:r>
          </a:p>
          <a:p>
            <a:pPr lvl="1"/>
            <a:r>
              <a:rPr lang="en-GB" dirty="0"/>
              <a:t>Easy to make – no pre-stress! Stress management is trivial in CCTs</a:t>
            </a:r>
          </a:p>
          <a:p>
            <a:pPr lvl="1"/>
            <a:r>
              <a:rPr lang="en-GB" dirty="0"/>
              <a:t>Fast to make – few steps, no expensive equipment</a:t>
            </a:r>
          </a:p>
          <a:p>
            <a:pPr lvl="1"/>
            <a:r>
              <a:rPr lang="en-GB" dirty="0"/>
              <a:t>Excellent field quality – please see further</a:t>
            </a:r>
          </a:p>
          <a:p>
            <a:endParaRPr lang="en-GB" dirty="0"/>
          </a:p>
        </p:txBody>
      </p:sp>
      <p:sp>
        <p:nvSpPr>
          <p:cNvPr id="3" name="Title 2"/>
          <p:cNvSpPr>
            <a:spLocks noGrp="1"/>
          </p:cNvSpPr>
          <p:nvPr>
            <p:ph type="title"/>
          </p:nvPr>
        </p:nvSpPr>
        <p:spPr>
          <a:xfrm>
            <a:off x="609600" y="-5316"/>
            <a:ext cx="10972800" cy="1072116"/>
          </a:xfrm>
        </p:spPr>
        <p:txBody>
          <a:bodyPr/>
          <a:lstStyle/>
          <a:p>
            <a:r>
              <a:rPr lang="en-GB" dirty="0"/>
              <a:t>CCT accelerator magnets</a:t>
            </a:r>
          </a:p>
        </p:txBody>
      </p:sp>
      <p:sp>
        <p:nvSpPr>
          <p:cNvPr id="4" name="Footer Placeholder 3"/>
          <p:cNvSpPr>
            <a:spLocks noGrp="1"/>
          </p:cNvSpPr>
          <p:nvPr>
            <p:ph type="ftr" sz="quarter" idx="11"/>
          </p:nvPr>
        </p:nvSpPr>
        <p:spPr/>
        <p:txBody>
          <a:bodyPr/>
          <a:lstStyle/>
          <a:p>
            <a:r>
              <a:rPr lang="es-ES"/>
              <a:t>M. Koratzinos</a:t>
            </a:r>
            <a:endParaRPr lang="en-GB" dirty="0"/>
          </a:p>
        </p:txBody>
      </p:sp>
      <p:pic>
        <p:nvPicPr>
          <p:cNvPr id="10" name="Picture 9"/>
          <p:cNvPicPr>
            <a:picLocks noChangeAspect="1"/>
          </p:cNvPicPr>
          <p:nvPr/>
        </p:nvPicPr>
        <p:blipFill>
          <a:blip r:embed="rId2"/>
          <a:stretch>
            <a:fillRect/>
          </a:stretch>
        </p:blipFill>
        <p:spPr>
          <a:xfrm>
            <a:off x="10257147" y="5672286"/>
            <a:ext cx="1782453" cy="1026288"/>
          </a:xfrm>
          <a:prstGeom prst="rect">
            <a:avLst/>
          </a:prstGeom>
        </p:spPr>
      </p:pic>
      <p:pic>
        <p:nvPicPr>
          <p:cNvPr id="11" name="Picture 10"/>
          <p:cNvPicPr>
            <a:picLocks noChangeAspect="1"/>
          </p:cNvPicPr>
          <p:nvPr/>
        </p:nvPicPr>
        <p:blipFill>
          <a:blip r:embed="rId3"/>
          <a:stretch>
            <a:fillRect/>
          </a:stretch>
        </p:blipFill>
        <p:spPr>
          <a:xfrm>
            <a:off x="7742546" y="5715000"/>
            <a:ext cx="1782454" cy="1066800"/>
          </a:xfrm>
          <a:prstGeom prst="rect">
            <a:avLst/>
          </a:prstGeom>
        </p:spPr>
      </p:pic>
      <p:sp>
        <p:nvSpPr>
          <p:cNvPr id="12" name="TextBox 11"/>
          <p:cNvSpPr txBox="1"/>
          <p:nvPr/>
        </p:nvSpPr>
        <p:spPr>
          <a:xfrm>
            <a:off x="8229600" y="5393065"/>
            <a:ext cx="990600" cy="26161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GB" sz="1100" dirty="0"/>
              <a:t>Conventional</a:t>
            </a:r>
          </a:p>
        </p:txBody>
      </p:sp>
      <p:sp>
        <p:nvSpPr>
          <p:cNvPr id="13" name="TextBox 12"/>
          <p:cNvSpPr txBox="1"/>
          <p:nvPr/>
        </p:nvSpPr>
        <p:spPr>
          <a:xfrm>
            <a:off x="11061404" y="5393065"/>
            <a:ext cx="484373" cy="26161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GB" sz="1100" dirty="0"/>
              <a:t>CCT</a:t>
            </a:r>
          </a:p>
        </p:txBody>
      </p:sp>
    </p:spTree>
    <p:extLst>
      <p:ext uri="{BB962C8B-B14F-4D97-AF65-F5344CB8AC3E}">
        <p14:creationId xmlns:p14="http://schemas.microsoft.com/office/powerpoint/2010/main" val="16749810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1922694" y="990600"/>
            <a:ext cx="10108606" cy="5853223"/>
          </a:xfrm>
          <a:prstGeom prst="rect">
            <a:avLst/>
          </a:prstGeom>
        </p:spPr>
      </p:pic>
      <p:sp>
        <p:nvSpPr>
          <p:cNvPr id="3" name="Title 2"/>
          <p:cNvSpPr>
            <a:spLocks noGrp="1"/>
          </p:cNvSpPr>
          <p:nvPr>
            <p:ph type="title"/>
          </p:nvPr>
        </p:nvSpPr>
        <p:spPr>
          <a:xfrm>
            <a:off x="609600" y="0"/>
            <a:ext cx="10972800" cy="1143000"/>
          </a:xfrm>
        </p:spPr>
        <p:txBody>
          <a:bodyPr/>
          <a:lstStyle/>
          <a:p>
            <a:r>
              <a:rPr lang="en-GB" dirty="0"/>
              <a:t>The FCC-</a:t>
            </a:r>
            <a:r>
              <a:rPr lang="en-GB" dirty="0" err="1"/>
              <a:t>ee</a:t>
            </a:r>
            <a:r>
              <a:rPr lang="en-GB" dirty="0"/>
              <a:t> Final Focus Quadrupole prototype</a:t>
            </a:r>
          </a:p>
        </p:txBody>
      </p:sp>
      <p:sp>
        <p:nvSpPr>
          <p:cNvPr id="4" name="Footer Placeholder 3"/>
          <p:cNvSpPr>
            <a:spLocks noGrp="1"/>
          </p:cNvSpPr>
          <p:nvPr>
            <p:ph type="ftr" sz="quarter" idx="11"/>
          </p:nvPr>
        </p:nvSpPr>
        <p:spPr/>
        <p:txBody>
          <a:bodyPr/>
          <a:lstStyle/>
          <a:p>
            <a:r>
              <a:rPr lang="es-ES"/>
              <a:t>M. Koratzinos</a:t>
            </a:r>
            <a:endParaRPr lang="en-GB" dirty="0"/>
          </a:p>
        </p:txBody>
      </p:sp>
      <p:sp>
        <p:nvSpPr>
          <p:cNvPr id="6" name="TextBox 5"/>
          <p:cNvSpPr txBox="1"/>
          <p:nvPr/>
        </p:nvSpPr>
        <p:spPr>
          <a:xfrm>
            <a:off x="971055" y="1455371"/>
            <a:ext cx="3939284" cy="1015663"/>
          </a:xfrm>
          <a:prstGeom prst="rect">
            <a:avLst/>
          </a:prstGeom>
          <a:solidFill>
            <a:srgbClr val="B7EFF7"/>
          </a:solidFill>
        </p:spPr>
        <p:txBody>
          <a:bodyPr wrap="none" rtlCol="0">
            <a:spAutoFit/>
          </a:bodyPr>
          <a:lstStyle/>
          <a:p>
            <a:pPr marL="285750" indent="-285750">
              <a:buFont typeface="Arial" panose="020B0604020202020204" pitchFamily="34" charset="0"/>
              <a:buChar char="•"/>
            </a:pPr>
            <a:r>
              <a:rPr lang="en-GB" sz="2000" dirty="0"/>
              <a:t>Single aperture</a:t>
            </a:r>
          </a:p>
          <a:p>
            <a:pPr marL="285750" indent="-285750">
              <a:buFont typeface="Arial" panose="020B0604020202020204" pitchFamily="34" charset="0"/>
              <a:buChar char="•"/>
            </a:pPr>
            <a:r>
              <a:rPr lang="en-GB" sz="2000" dirty="0"/>
              <a:t>43cm long</a:t>
            </a:r>
          </a:p>
          <a:p>
            <a:pPr marL="285750" indent="-285750">
              <a:buFont typeface="Arial" panose="020B0604020202020204" pitchFamily="34" charset="0"/>
              <a:buChar char="•"/>
            </a:pPr>
            <a:r>
              <a:rPr lang="en-GB" sz="2000" dirty="0"/>
              <a:t>With edge correction on one side</a:t>
            </a:r>
          </a:p>
        </p:txBody>
      </p:sp>
      <mc:AlternateContent xmlns:mc="http://schemas.openxmlformats.org/markup-compatibility/2006" xmlns:a14="http://schemas.microsoft.com/office/drawing/2010/main">
        <mc:Choice Requires="a14">
          <p:sp>
            <p:nvSpPr>
              <p:cNvPr id="7" name="TextBox 6"/>
              <p:cNvSpPr txBox="1"/>
              <p:nvPr/>
            </p:nvSpPr>
            <p:spPr>
              <a:xfrm>
                <a:off x="8292902" y="4408811"/>
                <a:ext cx="3048000" cy="830997"/>
              </a:xfrm>
              <a:prstGeom prst="rect">
                <a:avLst/>
              </a:prstGeom>
              <a:ln w="38100"/>
            </p:spPr>
            <p:style>
              <a:lnRef idx="2">
                <a:schemeClr val="accent2"/>
              </a:lnRef>
              <a:fillRef idx="1">
                <a:schemeClr val="lt1"/>
              </a:fillRef>
              <a:effectRef idx="0">
                <a:schemeClr val="accent2"/>
              </a:effectRef>
              <a:fontRef idx="minor">
                <a:schemeClr val="dk1"/>
              </a:fontRef>
            </p:style>
            <p:txBody>
              <a:bodyPr wrap="square" rtlCol="0">
                <a:spAutoFit/>
              </a:bodyPr>
              <a:lstStyle/>
              <a:p>
                <a14:m>
                  <m:oMath xmlns:m="http://schemas.openxmlformats.org/officeDocument/2006/math">
                    <m:sSub>
                      <m:sSubPr>
                        <m:ctrlPr>
                          <a:rPr lang="en-GB" sz="2400" i="1" smtClean="0">
                            <a:latin typeface="Cambria Math" panose="02040503050406030204" pitchFamily="18" charset="0"/>
                          </a:rPr>
                        </m:ctrlPr>
                      </m:sSubPr>
                      <m:e>
                        <m:r>
                          <a:rPr lang="en-US" sz="2400" b="0" i="1" smtClean="0">
                            <a:latin typeface="Cambria Math" panose="02040503050406030204" pitchFamily="18" charset="0"/>
                          </a:rPr>
                          <m:t>𝐼</m:t>
                        </m:r>
                      </m:e>
                      <m:sub>
                        <m:r>
                          <a:rPr lang="en-US" sz="2400" b="0" i="1" smtClean="0">
                            <a:latin typeface="Cambria Math" panose="02040503050406030204" pitchFamily="18" charset="0"/>
                          </a:rPr>
                          <m:t>𝑚𝑎𝑥</m:t>
                        </m:r>
                      </m:sub>
                    </m:sSub>
                  </m:oMath>
                </a14:m>
                <a:r>
                  <a:rPr lang="en-GB" sz="2400" dirty="0"/>
                  <a:t> = 725A</a:t>
                </a:r>
              </a:p>
              <a:p>
                <a:r>
                  <a:rPr lang="en-GB" sz="2400" dirty="0"/>
                  <a:t>Max. gradient: 100T/m</a:t>
                </a:r>
              </a:p>
            </p:txBody>
          </p:sp>
        </mc:Choice>
        <mc:Fallback xmlns="">
          <p:sp>
            <p:nvSpPr>
              <p:cNvPr id="7" name="TextBox 6"/>
              <p:cNvSpPr txBox="1">
                <a:spLocks noRot="1" noChangeAspect="1" noMove="1" noResize="1" noEditPoints="1" noAdjustHandles="1" noChangeArrowheads="1" noChangeShapeType="1" noTextEdit="1"/>
              </p:cNvSpPr>
              <p:nvPr/>
            </p:nvSpPr>
            <p:spPr>
              <a:xfrm>
                <a:off x="8292902" y="4408811"/>
                <a:ext cx="3048000" cy="830997"/>
              </a:xfrm>
              <a:prstGeom prst="rect">
                <a:avLst/>
              </a:prstGeom>
              <a:blipFill>
                <a:blip r:embed="rId3"/>
                <a:stretch>
                  <a:fillRect l="-2372" t="-3497" r="-593" b="-12587"/>
                </a:stretch>
              </a:blipFill>
              <a:ln w="38100"/>
            </p:spPr>
            <p:txBody>
              <a:bodyPr/>
              <a:lstStyle/>
              <a:p>
                <a:r>
                  <a:rPr lang="en-GB">
                    <a:noFill/>
                  </a:rPr>
                  <a:t> </a:t>
                </a:r>
              </a:p>
            </p:txBody>
          </p:sp>
        </mc:Fallback>
      </mc:AlternateContent>
    </p:spTree>
    <p:extLst>
      <p:ext uri="{BB962C8B-B14F-4D97-AF65-F5344CB8AC3E}">
        <p14:creationId xmlns:p14="http://schemas.microsoft.com/office/powerpoint/2010/main" val="285917942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4809" y="1166018"/>
            <a:ext cx="5613991" cy="4929982"/>
          </a:xfrm>
          <a:solidFill>
            <a:srgbClr val="B7EFF7"/>
          </a:solidFill>
        </p:spPr>
        <p:txBody>
          <a:bodyPr>
            <a:normAutofit fontScale="85000" lnSpcReduction="20000"/>
          </a:bodyPr>
          <a:lstStyle/>
          <a:p>
            <a:r>
              <a:rPr lang="en-GB" dirty="0"/>
              <a:t>By design, a CCT magnet has all integral multipoles vanish (with the exception of the main one).</a:t>
            </a:r>
          </a:p>
          <a:p>
            <a:r>
              <a:rPr lang="en-GB" dirty="0"/>
              <a:t>However, the skew (A) components of the magnetic field compensate only because they have opposite signs at the entry and exit of the magnet.</a:t>
            </a:r>
          </a:p>
          <a:p>
            <a:r>
              <a:rPr lang="en-GB" dirty="0"/>
              <a:t>QC1L1 sits in an area of rapidly-changing optics functions: the change of beam size between the entry and exit of the magnet is a factor of ~2. </a:t>
            </a:r>
            <a:r>
              <a:rPr lang="en-GB" dirty="0">
                <a:sym typeface="Wingdings" panose="05000000000000000000" pitchFamily="2" charset="2"/>
              </a:rPr>
              <a:t> a local correction is needed </a:t>
            </a:r>
            <a:endParaRPr lang="en-GB" dirty="0"/>
          </a:p>
        </p:txBody>
      </p:sp>
      <p:sp>
        <p:nvSpPr>
          <p:cNvPr id="3" name="Title 2"/>
          <p:cNvSpPr>
            <a:spLocks noGrp="1"/>
          </p:cNvSpPr>
          <p:nvPr>
            <p:ph type="title"/>
          </p:nvPr>
        </p:nvSpPr>
        <p:spPr>
          <a:xfrm>
            <a:off x="609600" y="17721"/>
            <a:ext cx="10972800" cy="1049079"/>
          </a:xfrm>
        </p:spPr>
        <p:txBody>
          <a:bodyPr/>
          <a:lstStyle/>
          <a:p>
            <a:r>
              <a:rPr lang="en-GB" dirty="0"/>
              <a:t>Local edge correction</a:t>
            </a:r>
          </a:p>
        </p:txBody>
      </p:sp>
      <p:sp>
        <p:nvSpPr>
          <p:cNvPr id="4" name="Footer Placeholder 3"/>
          <p:cNvSpPr>
            <a:spLocks noGrp="1"/>
          </p:cNvSpPr>
          <p:nvPr>
            <p:ph type="ftr" sz="quarter" idx="11"/>
          </p:nvPr>
        </p:nvSpPr>
        <p:spPr/>
        <p:txBody>
          <a:bodyPr/>
          <a:lstStyle/>
          <a:p>
            <a:r>
              <a:rPr lang="es-ES"/>
              <a:t>M. Koratzinos</a:t>
            </a:r>
            <a:endParaRPr lang="en-GB" dirty="0"/>
          </a:p>
        </p:txBody>
      </p:sp>
      <p:pic>
        <p:nvPicPr>
          <p:cNvPr id="6" name="Picture 5"/>
          <p:cNvPicPr>
            <a:picLocks noChangeAspect="1"/>
          </p:cNvPicPr>
          <p:nvPr/>
        </p:nvPicPr>
        <p:blipFill>
          <a:blip r:embed="rId2"/>
          <a:stretch>
            <a:fillRect/>
          </a:stretch>
        </p:blipFill>
        <p:spPr>
          <a:xfrm>
            <a:off x="5791200" y="2068033"/>
            <a:ext cx="6250003" cy="3753330"/>
          </a:xfrm>
          <a:prstGeom prst="rect">
            <a:avLst/>
          </a:prstGeom>
        </p:spPr>
      </p:pic>
      <p:sp>
        <p:nvSpPr>
          <p:cNvPr id="7" name="TextBox 6"/>
          <p:cNvSpPr txBox="1"/>
          <p:nvPr/>
        </p:nvSpPr>
        <p:spPr>
          <a:xfrm>
            <a:off x="5816009" y="1143000"/>
            <a:ext cx="6225194" cy="707886"/>
          </a:xfrm>
          <a:prstGeom prst="rect">
            <a:avLst/>
          </a:prstGeom>
          <a:solidFill>
            <a:schemeClr val="accent2">
              <a:lumMod val="20000"/>
              <a:lumOff val="80000"/>
            </a:schemeClr>
          </a:solidFill>
        </p:spPr>
        <p:txBody>
          <a:bodyPr wrap="square" rtlCol="0">
            <a:spAutoFit/>
          </a:bodyPr>
          <a:lstStyle/>
          <a:p>
            <a:r>
              <a:rPr lang="en-GB" sz="2000" dirty="0"/>
              <a:t>Example: correction of A3 component, one side only. In red: corrected; in black: uncorrected </a:t>
            </a:r>
          </a:p>
        </p:txBody>
      </p:sp>
      <p:sp>
        <p:nvSpPr>
          <p:cNvPr id="8" name="Rectangle 7"/>
          <p:cNvSpPr/>
          <p:nvPr/>
        </p:nvSpPr>
        <p:spPr>
          <a:xfrm>
            <a:off x="6865344" y="5987018"/>
            <a:ext cx="5224507" cy="369332"/>
          </a:xfrm>
          <a:prstGeom prst="rect">
            <a:avLst/>
          </a:prstGeom>
          <a:solidFill>
            <a:srgbClr val="FFFF00"/>
          </a:solidFill>
        </p:spPr>
        <p:txBody>
          <a:bodyPr wrap="none">
            <a:spAutoFit/>
          </a:bodyPr>
          <a:lstStyle/>
          <a:p>
            <a:r>
              <a:rPr lang="en-GB" dirty="0">
                <a:latin typeface="-apple-system"/>
              </a:rPr>
              <a:t> M. Koratzinos et al.</a:t>
            </a:r>
            <a:r>
              <a:rPr lang="en-GB" dirty="0">
                <a:solidFill>
                  <a:srgbClr val="0050B3"/>
                </a:solidFill>
                <a:latin typeface="-apple-system"/>
                <a:hlinkClick r:id="rId3"/>
              </a:rPr>
              <a:t>1709.08444 </a:t>
            </a:r>
            <a:r>
              <a:rPr lang="en-GB" dirty="0">
                <a:latin typeface="-apple-system"/>
              </a:rPr>
              <a:t>[</a:t>
            </a:r>
            <a:r>
              <a:rPr lang="en-GB" dirty="0" err="1">
                <a:latin typeface="-apple-system"/>
              </a:rPr>
              <a:t>physics.acc-ph</a:t>
            </a:r>
            <a:r>
              <a:rPr lang="en-GB" dirty="0">
                <a:latin typeface="-apple-system"/>
              </a:rPr>
              <a:t>]</a:t>
            </a:r>
            <a:endParaRPr lang="en-GB" dirty="0"/>
          </a:p>
        </p:txBody>
      </p:sp>
    </p:spTree>
    <p:extLst>
      <p:ext uri="{BB962C8B-B14F-4D97-AF65-F5344CB8AC3E}">
        <p14:creationId xmlns:p14="http://schemas.microsoft.com/office/powerpoint/2010/main" val="26695040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9600" y="44451"/>
            <a:ext cx="10972800" cy="971772"/>
          </a:xfrm>
        </p:spPr>
        <p:txBody>
          <a:bodyPr/>
          <a:lstStyle/>
          <a:p>
            <a:r>
              <a:rPr lang="en-GB" dirty="0"/>
              <a:t>IPAC21 paper</a:t>
            </a:r>
          </a:p>
        </p:txBody>
      </p:sp>
      <p:sp>
        <p:nvSpPr>
          <p:cNvPr id="4" name="Footer Placeholder 3"/>
          <p:cNvSpPr>
            <a:spLocks noGrp="1"/>
          </p:cNvSpPr>
          <p:nvPr>
            <p:ph type="ftr" sz="quarter" idx="11"/>
          </p:nvPr>
        </p:nvSpPr>
        <p:spPr/>
        <p:txBody>
          <a:bodyPr/>
          <a:lstStyle/>
          <a:p>
            <a:r>
              <a:rPr lang="es-ES"/>
              <a:t>M. Koratzinos</a:t>
            </a:r>
            <a:endParaRPr lang="en-GB" dirty="0"/>
          </a:p>
        </p:txBody>
      </p:sp>
      <p:pic>
        <p:nvPicPr>
          <p:cNvPr id="5" name="Picture 4"/>
          <p:cNvPicPr>
            <a:picLocks noChangeAspect="1"/>
          </p:cNvPicPr>
          <p:nvPr/>
        </p:nvPicPr>
        <p:blipFill>
          <a:blip r:embed="rId2"/>
          <a:stretch>
            <a:fillRect/>
          </a:stretch>
        </p:blipFill>
        <p:spPr>
          <a:xfrm>
            <a:off x="838200" y="1016223"/>
            <a:ext cx="10744200" cy="5226169"/>
          </a:xfrm>
          <a:prstGeom prst="rect">
            <a:avLst/>
          </a:prstGeom>
        </p:spPr>
      </p:pic>
      <p:graphicFrame>
        <p:nvGraphicFramePr>
          <p:cNvPr id="6" name="Table 5"/>
          <p:cNvGraphicFramePr>
            <a:graphicFrameLocks noGrp="1"/>
          </p:cNvGraphicFramePr>
          <p:nvPr/>
        </p:nvGraphicFramePr>
        <p:xfrm>
          <a:off x="586740" y="6264434"/>
          <a:ext cx="3481512" cy="365760"/>
        </p:xfrm>
        <a:graphic>
          <a:graphicData uri="http://schemas.openxmlformats.org/drawingml/2006/table">
            <a:tbl>
              <a:tblPr/>
              <a:tblGrid>
                <a:gridCol w="3481512">
                  <a:extLst>
                    <a:ext uri="{9D8B030D-6E8A-4147-A177-3AD203B41FA5}">
                      <a16:colId xmlns:a16="http://schemas.microsoft.com/office/drawing/2014/main" val="3827477243"/>
                    </a:ext>
                  </a:extLst>
                </a:gridCol>
              </a:tblGrid>
              <a:tr h="362506">
                <a:tc>
                  <a:txBody>
                    <a:bodyPr/>
                    <a:lstStyle/>
                    <a:p>
                      <a:pPr fontAlgn="t"/>
                      <a:r>
                        <a:rPr lang="en-GB" b="0" u="none" strike="noStrike" dirty="0">
                          <a:effectLst/>
                          <a:hlinkClick r:id="rId3"/>
                        </a:rPr>
                        <a:t>arXiv:2105.13230</a:t>
                      </a:r>
                      <a:r>
                        <a:rPr lang="en-GB" b="1" dirty="0">
                          <a:effectLst/>
                        </a:rPr>
                        <a:t> [physics.acc-ph]</a:t>
                      </a:r>
                      <a:endParaRPr lang="en-GB" dirty="0">
                        <a:effectLst/>
                      </a:endParaRPr>
                    </a:p>
                  </a:txBody>
                  <a:tcPr marR="41275">
                    <a:lnL>
                      <a:noFill/>
                    </a:lnL>
                    <a:lnR>
                      <a:noFill/>
                    </a:lnR>
                    <a:lnT>
                      <a:noFill/>
                    </a:lnT>
                    <a:lnB>
                      <a:noFill/>
                    </a:lnB>
                    <a:solidFill>
                      <a:srgbClr val="FFFFFF"/>
                    </a:solidFill>
                  </a:tcPr>
                </a:tc>
                <a:extLst>
                  <a:ext uri="{0D108BD9-81ED-4DB2-BD59-A6C34878D82A}">
                    <a16:rowId xmlns:a16="http://schemas.microsoft.com/office/drawing/2014/main" val="273080984"/>
                  </a:ext>
                </a:extLst>
              </a:tr>
            </a:tbl>
          </a:graphicData>
        </a:graphic>
      </p:graphicFrame>
    </p:spTree>
    <p:extLst>
      <p:ext uri="{BB962C8B-B14F-4D97-AF65-F5344CB8AC3E}">
        <p14:creationId xmlns:p14="http://schemas.microsoft.com/office/powerpoint/2010/main" val="1742555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9600" y="99060"/>
            <a:ext cx="10972800" cy="1143000"/>
          </a:xfrm>
        </p:spPr>
        <p:txBody>
          <a:bodyPr/>
          <a:lstStyle/>
          <a:p>
            <a:r>
              <a:rPr lang="en-GB" dirty="0"/>
              <a:t>Results - centre</a:t>
            </a:r>
          </a:p>
        </p:txBody>
      </p:sp>
      <p:sp>
        <p:nvSpPr>
          <p:cNvPr id="4" name="Footer Placeholder 3"/>
          <p:cNvSpPr>
            <a:spLocks noGrp="1"/>
          </p:cNvSpPr>
          <p:nvPr>
            <p:ph type="ftr" sz="quarter" idx="11"/>
          </p:nvPr>
        </p:nvSpPr>
        <p:spPr/>
        <p:txBody>
          <a:bodyPr/>
          <a:lstStyle/>
          <a:p>
            <a:r>
              <a:rPr lang="es-ES"/>
              <a:t>M. Koratzinos</a:t>
            </a:r>
            <a:endParaRPr lang="en-GB" dirty="0"/>
          </a:p>
        </p:txBody>
      </p:sp>
      <p:sp>
        <p:nvSpPr>
          <p:cNvPr id="7" name="TextBox 6"/>
          <p:cNvSpPr txBox="1"/>
          <p:nvPr/>
        </p:nvSpPr>
        <p:spPr>
          <a:xfrm>
            <a:off x="1200150" y="5525353"/>
            <a:ext cx="9753600" cy="830997"/>
          </a:xfrm>
          <a:prstGeom prst="rect">
            <a:avLst/>
          </a:prstGeom>
          <a:solidFill>
            <a:srgbClr val="FF99FF"/>
          </a:solidFill>
        </p:spPr>
        <p:txBody>
          <a:bodyPr wrap="square" rtlCol="0">
            <a:spAutoFit/>
          </a:bodyPr>
          <a:lstStyle/>
          <a:p>
            <a:r>
              <a:rPr lang="en-GB" sz="2400" dirty="0"/>
              <a:t>All multipoles are below 0.15 units and only b3, a3 is above 0.10 units. (this is barely above the sensitivity of the method)</a:t>
            </a:r>
          </a:p>
        </p:txBody>
      </p:sp>
      <p:pic>
        <p:nvPicPr>
          <p:cNvPr id="13" name="Picture 12"/>
          <p:cNvPicPr>
            <a:picLocks noChangeAspect="1"/>
          </p:cNvPicPr>
          <p:nvPr/>
        </p:nvPicPr>
        <p:blipFill>
          <a:blip r:embed="rId2"/>
          <a:stretch>
            <a:fillRect/>
          </a:stretch>
        </p:blipFill>
        <p:spPr>
          <a:xfrm>
            <a:off x="1123950" y="1143000"/>
            <a:ext cx="9906000" cy="4338708"/>
          </a:xfrm>
          <a:prstGeom prst="rect">
            <a:avLst/>
          </a:prstGeom>
        </p:spPr>
      </p:pic>
    </p:spTree>
    <p:extLst>
      <p:ext uri="{BB962C8B-B14F-4D97-AF65-F5344CB8AC3E}">
        <p14:creationId xmlns:p14="http://schemas.microsoft.com/office/powerpoint/2010/main" val="406225939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s-ES"/>
              <a:t>M. Koratzinos</a:t>
            </a:r>
            <a:endParaRPr lang="en-GB" dirty="0"/>
          </a:p>
        </p:txBody>
      </p:sp>
      <p:sp>
        <p:nvSpPr>
          <p:cNvPr id="12" name="TextBox 11"/>
          <p:cNvSpPr txBox="1"/>
          <p:nvPr/>
        </p:nvSpPr>
        <p:spPr>
          <a:xfrm>
            <a:off x="9906000" y="1905000"/>
            <a:ext cx="2057400" cy="2246769"/>
          </a:xfrm>
          <a:prstGeom prst="rect">
            <a:avLst/>
          </a:prstGeom>
          <a:solidFill>
            <a:srgbClr val="00B0F0"/>
          </a:solidFill>
          <a:ln w="76200">
            <a:noFill/>
          </a:ln>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GB" sz="2800" dirty="0"/>
              <a:t>Corrected side has edge effects that are 0.1 units or less</a:t>
            </a:r>
          </a:p>
        </p:txBody>
      </p:sp>
      <p:sp>
        <p:nvSpPr>
          <p:cNvPr id="14" name="Title 2"/>
          <p:cNvSpPr txBox="1">
            <a:spLocks/>
          </p:cNvSpPr>
          <p:nvPr/>
        </p:nvSpPr>
        <p:spPr>
          <a:xfrm>
            <a:off x="609600" y="185557"/>
            <a:ext cx="109728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a:t>Field quality at the edge, comparison</a:t>
            </a:r>
          </a:p>
        </p:txBody>
      </p:sp>
      <p:pic>
        <p:nvPicPr>
          <p:cNvPr id="20" name="Picture 19"/>
          <p:cNvPicPr>
            <a:picLocks noChangeAspect="1"/>
          </p:cNvPicPr>
          <p:nvPr/>
        </p:nvPicPr>
        <p:blipFill>
          <a:blip r:embed="rId2"/>
          <a:stretch>
            <a:fillRect/>
          </a:stretch>
        </p:blipFill>
        <p:spPr>
          <a:xfrm>
            <a:off x="190900" y="1066800"/>
            <a:ext cx="9677401" cy="4223761"/>
          </a:xfrm>
          <a:prstGeom prst="rect">
            <a:avLst/>
          </a:prstGeom>
        </p:spPr>
      </p:pic>
      <p:sp>
        <p:nvSpPr>
          <p:cNvPr id="17" name="TextBox 16"/>
          <p:cNvSpPr txBox="1"/>
          <p:nvPr/>
        </p:nvSpPr>
        <p:spPr>
          <a:xfrm>
            <a:off x="10134600" y="4888333"/>
            <a:ext cx="2032536" cy="1200329"/>
          </a:xfrm>
          <a:prstGeom prst="rect">
            <a:avLst/>
          </a:prstGeom>
          <a:noFill/>
        </p:spPr>
        <p:txBody>
          <a:bodyPr wrap="square" rtlCol="0">
            <a:spAutoFit/>
          </a:bodyPr>
          <a:lstStyle/>
          <a:p>
            <a:r>
              <a:rPr lang="en-GB" dirty="0"/>
              <a:t>For both plots, the normalization is to the full length of QC1L1 (1200mm)</a:t>
            </a:r>
          </a:p>
        </p:txBody>
      </p:sp>
      <p:sp>
        <p:nvSpPr>
          <p:cNvPr id="3" name="TextBox 2"/>
          <p:cNvSpPr txBox="1"/>
          <p:nvPr/>
        </p:nvSpPr>
        <p:spPr>
          <a:xfrm>
            <a:off x="1447800" y="5562600"/>
            <a:ext cx="6248400" cy="707886"/>
          </a:xfrm>
          <a:prstGeom prst="rect">
            <a:avLst/>
          </a:prstGeom>
          <a:solidFill>
            <a:srgbClr val="FFC1FF"/>
          </a:solidFill>
        </p:spPr>
        <p:txBody>
          <a:bodyPr wrap="square" rtlCol="0">
            <a:spAutoFit/>
          </a:bodyPr>
          <a:lstStyle/>
          <a:p>
            <a:r>
              <a:rPr lang="en-GB" sz="4000" dirty="0"/>
              <a:t>Edge correction really works!</a:t>
            </a:r>
          </a:p>
        </p:txBody>
      </p:sp>
      <p:sp>
        <p:nvSpPr>
          <p:cNvPr id="10" name="TextBox 9"/>
          <p:cNvSpPr txBox="1"/>
          <p:nvPr/>
        </p:nvSpPr>
        <p:spPr>
          <a:xfrm>
            <a:off x="304799" y="5181600"/>
            <a:ext cx="1295400" cy="307777"/>
          </a:xfrm>
          <a:prstGeom prst="rect">
            <a:avLst/>
          </a:prstGeom>
          <a:solidFill>
            <a:srgbClr val="FFFF00"/>
          </a:solidFill>
        </p:spPr>
        <p:txBody>
          <a:bodyPr wrap="square" rtlCol="0">
            <a:spAutoFit/>
          </a:bodyPr>
          <a:lstStyle/>
          <a:p>
            <a:r>
              <a:rPr lang="en-GB" sz="1400" dirty="0"/>
              <a:t>Carlo Petrone</a:t>
            </a:r>
          </a:p>
        </p:txBody>
      </p:sp>
      <p:sp>
        <p:nvSpPr>
          <p:cNvPr id="4" name="TextBox 3"/>
          <p:cNvSpPr txBox="1"/>
          <p:nvPr/>
        </p:nvSpPr>
        <p:spPr>
          <a:xfrm>
            <a:off x="3505200" y="4419600"/>
            <a:ext cx="3474156" cy="461665"/>
          </a:xfrm>
          <a:prstGeom prst="rect">
            <a:avLst/>
          </a:prstGeom>
          <a:noFill/>
          <a:ln w="28575">
            <a:solidFill>
              <a:schemeClr val="accent1"/>
            </a:solidFill>
          </a:ln>
        </p:spPr>
        <p:txBody>
          <a:bodyPr wrap="none" rtlCol="0">
            <a:spAutoFit/>
          </a:bodyPr>
          <a:lstStyle/>
          <a:p>
            <a:r>
              <a:rPr lang="en-GB" sz="2400" dirty="0"/>
              <a:t>Reduction by a factor ~50!</a:t>
            </a:r>
          </a:p>
        </p:txBody>
      </p:sp>
      <p:cxnSp>
        <p:nvCxnSpPr>
          <p:cNvPr id="6" name="Straight Arrow Connector 5"/>
          <p:cNvCxnSpPr>
            <a:stCxn id="4" idx="1"/>
          </p:cNvCxnSpPr>
          <p:nvPr/>
        </p:nvCxnSpPr>
        <p:spPr>
          <a:xfrm flipH="1" flipV="1">
            <a:off x="2057400" y="3810000"/>
            <a:ext cx="1447800" cy="840433"/>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5580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2521" y="990600"/>
            <a:ext cx="11277600" cy="5502275"/>
          </a:xfrm>
        </p:spPr>
        <p:txBody>
          <a:bodyPr>
            <a:normAutofit fontScale="85000" lnSpcReduction="10000"/>
          </a:bodyPr>
          <a:lstStyle/>
          <a:p>
            <a:r>
              <a:rPr lang="en-GB" dirty="0"/>
              <a:t>The first FCC-</a:t>
            </a:r>
            <a:r>
              <a:rPr lang="en-GB" dirty="0" err="1"/>
              <a:t>ee</a:t>
            </a:r>
            <a:r>
              <a:rPr lang="en-GB" dirty="0"/>
              <a:t> final focus prototype has been designed, manufactured and the first tests at warm are available (IPAC paper </a:t>
            </a:r>
            <a:r>
              <a:rPr lang="en-GB" dirty="0">
                <a:hlinkClick r:id="rId2"/>
              </a:rPr>
              <a:t>arXiv:2105.13230</a:t>
            </a:r>
            <a:r>
              <a:rPr lang="en-GB" b="1" dirty="0"/>
              <a:t> </a:t>
            </a:r>
            <a:r>
              <a:rPr lang="en-GB" dirty="0"/>
              <a:t>).</a:t>
            </a:r>
          </a:p>
          <a:p>
            <a:r>
              <a:rPr lang="en-GB" dirty="0"/>
              <a:t>Field quality is excellent. </a:t>
            </a:r>
          </a:p>
          <a:p>
            <a:r>
              <a:rPr lang="en-GB" dirty="0"/>
              <a:t>All multipoles in the middle of the magnet are 0.15 units or less, approaching the accuracy of the method. These are real measurements, not simulation!</a:t>
            </a:r>
          </a:p>
          <a:p>
            <a:r>
              <a:rPr lang="en-GB" dirty="0"/>
              <a:t>The novel technique of locally correcting each edge for edge effects is working beautifully </a:t>
            </a:r>
            <a:r>
              <a:rPr lang="en-GB" dirty="0">
                <a:sym typeface="Wingdings" panose="05000000000000000000" pitchFamily="2" charset="2"/>
              </a:rPr>
              <a:t> this gives us confidence that the crosstalk compensation will also work.</a:t>
            </a:r>
            <a:endParaRPr lang="en-GB" dirty="0"/>
          </a:p>
          <a:p>
            <a:r>
              <a:rPr lang="en-GB" dirty="0"/>
              <a:t>All multipoles of the corrected edge contribute 0.1 units or less. </a:t>
            </a:r>
            <a:r>
              <a:rPr lang="en-GB" dirty="0">
                <a:sym typeface="Wingdings" panose="05000000000000000000" pitchFamily="2" charset="2"/>
              </a:rPr>
              <a:t> this is a “perfect edge” magnet.</a:t>
            </a:r>
            <a:endParaRPr lang="en-GB" dirty="0"/>
          </a:p>
          <a:p>
            <a:r>
              <a:rPr lang="en-GB" dirty="0"/>
              <a:t>The CCT technique is very well suited for the final focus quadrupoles of FCC-ee (and also CEPC…).</a:t>
            </a:r>
          </a:p>
          <a:p>
            <a:r>
              <a:rPr lang="en-US" dirty="0"/>
              <a:t>Hope to be able to test the magnet at cold also</a:t>
            </a:r>
            <a:endParaRPr lang="en-GB" dirty="0"/>
          </a:p>
        </p:txBody>
      </p:sp>
      <p:sp>
        <p:nvSpPr>
          <p:cNvPr id="3" name="Title 2"/>
          <p:cNvSpPr>
            <a:spLocks noGrp="1"/>
          </p:cNvSpPr>
          <p:nvPr>
            <p:ph type="title"/>
          </p:nvPr>
        </p:nvSpPr>
        <p:spPr>
          <a:xfrm>
            <a:off x="609600" y="0"/>
            <a:ext cx="10972800" cy="1143000"/>
          </a:xfrm>
        </p:spPr>
        <p:txBody>
          <a:bodyPr/>
          <a:lstStyle/>
          <a:p>
            <a:r>
              <a:rPr lang="en-GB" dirty="0"/>
              <a:t>Conclusions FF quad prototype </a:t>
            </a:r>
          </a:p>
        </p:txBody>
      </p:sp>
      <p:sp>
        <p:nvSpPr>
          <p:cNvPr id="4" name="Footer Placeholder 3"/>
          <p:cNvSpPr>
            <a:spLocks noGrp="1"/>
          </p:cNvSpPr>
          <p:nvPr>
            <p:ph type="ftr" sz="quarter" idx="11"/>
          </p:nvPr>
        </p:nvSpPr>
        <p:spPr/>
        <p:txBody>
          <a:bodyPr/>
          <a:lstStyle/>
          <a:p>
            <a:r>
              <a:rPr lang="es-ES" dirty="0"/>
              <a:t>M. Koratzinos</a:t>
            </a:r>
            <a:endParaRPr lang="en-GB" dirty="0"/>
          </a:p>
        </p:txBody>
      </p:sp>
    </p:spTree>
    <p:extLst>
      <p:ext uri="{BB962C8B-B14F-4D97-AF65-F5344CB8AC3E}">
        <p14:creationId xmlns:p14="http://schemas.microsoft.com/office/powerpoint/2010/main" val="23986161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3084" y="1828800"/>
            <a:ext cx="10363200" cy="1362075"/>
          </a:xfrm>
        </p:spPr>
        <p:txBody>
          <a:bodyPr/>
          <a:lstStyle/>
          <a:p>
            <a:r>
              <a:rPr lang="en-GB" dirty="0" smtClean="0"/>
              <a:t>Engineering concepts</a:t>
            </a:r>
            <a:endParaRPr lang="en-GB" dirty="0"/>
          </a:p>
        </p:txBody>
      </p:sp>
      <p:sp>
        <p:nvSpPr>
          <p:cNvPr id="3" name="Text Placeholder 2"/>
          <p:cNvSpPr>
            <a:spLocks noGrp="1"/>
          </p:cNvSpPr>
          <p:nvPr>
            <p:ph type="body" idx="1"/>
          </p:nvPr>
        </p:nvSpPr>
        <p:spPr/>
        <p:txBody>
          <a:bodyPr/>
          <a:lstStyle/>
          <a:p>
            <a:endParaRPr lang="en-GB" dirty="0"/>
          </a:p>
        </p:txBody>
      </p:sp>
      <p:sp>
        <p:nvSpPr>
          <p:cNvPr id="4" name="Footer Placeholder 3"/>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16162566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175657"/>
            <a:ext cx="10972800" cy="4950507"/>
          </a:xfrm>
        </p:spPr>
        <p:txBody>
          <a:bodyPr>
            <a:normAutofit fontScale="92500" lnSpcReduction="20000"/>
          </a:bodyPr>
          <a:lstStyle/>
          <a:p>
            <a:r>
              <a:rPr lang="en-GB" dirty="0"/>
              <a:t>Final focus quadrupoles: QC1L1, QC1L2, QC1L3</a:t>
            </a:r>
          </a:p>
          <a:p>
            <a:r>
              <a:rPr lang="en-GB" dirty="0"/>
              <a:t>Final focus correctors</a:t>
            </a:r>
          </a:p>
          <a:p>
            <a:r>
              <a:rPr lang="en-GB" dirty="0"/>
              <a:t>Beam instrumentation (BPMs)</a:t>
            </a:r>
          </a:p>
          <a:p>
            <a:r>
              <a:rPr lang="en-GB" dirty="0"/>
              <a:t>Compensation scheme solenoids (shielding solenoid, compensation solenoid)</a:t>
            </a:r>
          </a:p>
          <a:p>
            <a:r>
              <a:rPr lang="en-GB" dirty="0" smtClean="0"/>
              <a:t>(Luminometer) – will not talk about it today </a:t>
            </a:r>
            <a:endParaRPr lang="en-GB" dirty="0"/>
          </a:p>
          <a:p>
            <a:r>
              <a:rPr lang="en-GB" dirty="0"/>
              <a:t>Cryostat</a:t>
            </a:r>
          </a:p>
          <a:p>
            <a:r>
              <a:rPr lang="en-GB" dirty="0"/>
              <a:t>The mechanical structure</a:t>
            </a:r>
          </a:p>
          <a:p>
            <a:r>
              <a:rPr lang="en-GB" dirty="0"/>
              <a:t>Beam pipe</a:t>
            </a:r>
          </a:p>
          <a:p>
            <a:r>
              <a:rPr lang="en-GB" dirty="0"/>
              <a:t>Alignment system</a:t>
            </a:r>
          </a:p>
          <a:p>
            <a:r>
              <a:rPr lang="en-GB" dirty="0"/>
              <a:t>Assembly scheme </a:t>
            </a:r>
          </a:p>
          <a:p>
            <a:endParaRPr lang="en-GB" dirty="0"/>
          </a:p>
        </p:txBody>
      </p:sp>
      <p:sp>
        <p:nvSpPr>
          <p:cNvPr id="3" name="Title 2"/>
          <p:cNvSpPr>
            <a:spLocks noGrp="1"/>
          </p:cNvSpPr>
          <p:nvPr>
            <p:ph type="title"/>
          </p:nvPr>
        </p:nvSpPr>
        <p:spPr>
          <a:xfrm>
            <a:off x="609600" y="32657"/>
            <a:ext cx="10972800" cy="1143000"/>
          </a:xfrm>
        </p:spPr>
        <p:txBody>
          <a:bodyPr/>
          <a:lstStyle/>
          <a:p>
            <a:r>
              <a:rPr lang="en-GB" dirty="0"/>
              <a:t>The systems</a:t>
            </a:r>
          </a:p>
        </p:txBody>
      </p:sp>
      <p:sp>
        <p:nvSpPr>
          <p:cNvPr id="4" name="Footer Placeholder 3"/>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28838521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C9E481-C604-4B2E-A946-CDF7EACF2200}"/>
              </a:ext>
            </a:extLst>
          </p:cNvPr>
          <p:cNvSpPr>
            <a:spLocks noGrp="1"/>
          </p:cNvSpPr>
          <p:nvPr>
            <p:ph idx="1"/>
          </p:nvPr>
        </p:nvSpPr>
        <p:spPr/>
        <p:txBody>
          <a:bodyPr/>
          <a:lstStyle/>
          <a:p>
            <a:r>
              <a:rPr lang="en-US" dirty="0"/>
              <a:t>We will now talk about the most important engineering concepts </a:t>
            </a:r>
            <a:r>
              <a:rPr lang="en-US" dirty="0" smtClean="0"/>
              <a:t>of </a:t>
            </a:r>
            <a:r>
              <a:rPr lang="en-US" dirty="0"/>
              <a:t>the cantilevered assembly and the solutions we envisage</a:t>
            </a:r>
          </a:p>
          <a:p>
            <a:r>
              <a:rPr lang="en-US" dirty="0"/>
              <a:t>Cedric </a:t>
            </a:r>
            <a:r>
              <a:rPr lang="en-US" dirty="0" smtClean="0"/>
              <a:t>Ormond </a:t>
            </a:r>
            <a:r>
              <a:rPr lang="en-US" dirty="0"/>
              <a:t>has done most of the detailed CAD design</a:t>
            </a:r>
          </a:p>
          <a:p>
            <a:r>
              <a:rPr lang="en-US" b="1" dirty="0"/>
              <a:t>This is arguably the most complicated and expensive part of the machine: space is very tight, there are conflicting requirements and the assembly procedure is very complex.</a:t>
            </a:r>
          </a:p>
        </p:txBody>
      </p:sp>
      <p:sp>
        <p:nvSpPr>
          <p:cNvPr id="3" name="Title 2">
            <a:extLst>
              <a:ext uri="{FF2B5EF4-FFF2-40B4-BE49-F238E27FC236}">
                <a16:creationId xmlns:a16="http://schemas.microsoft.com/office/drawing/2014/main" id="{78837A61-FF2E-4752-B224-7AE2D0B8392F}"/>
              </a:ext>
            </a:extLst>
          </p:cNvPr>
          <p:cNvSpPr>
            <a:spLocks noGrp="1"/>
          </p:cNvSpPr>
          <p:nvPr>
            <p:ph type="title"/>
          </p:nvPr>
        </p:nvSpPr>
        <p:spPr/>
        <p:txBody>
          <a:bodyPr/>
          <a:lstStyle/>
          <a:p>
            <a:r>
              <a:rPr lang="en-US" dirty="0"/>
              <a:t>Engineering concepts</a:t>
            </a:r>
          </a:p>
        </p:txBody>
      </p:sp>
      <p:sp>
        <p:nvSpPr>
          <p:cNvPr id="4" name="Footer Placeholder 3">
            <a:extLst>
              <a:ext uri="{FF2B5EF4-FFF2-40B4-BE49-F238E27FC236}">
                <a16:creationId xmlns:a16="http://schemas.microsoft.com/office/drawing/2014/main" id="{5594EBD4-358B-4B47-9E84-2E103338FCCC}"/>
              </a:ext>
            </a:extLst>
          </p:cNvPr>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126587626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GB" dirty="0" smtClean="0"/>
              <a:t>We have now moved towards an engineering design of all elements:</a:t>
            </a:r>
          </a:p>
          <a:p>
            <a:pPr lvl="1"/>
            <a:r>
              <a:rPr lang="en-GB" dirty="0" smtClean="0"/>
              <a:t>Mechanical coupling </a:t>
            </a:r>
            <a:r>
              <a:rPr lang="en-GB" dirty="0" smtClean="0"/>
              <a:t>between magnets to </a:t>
            </a:r>
            <a:r>
              <a:rPr lang="en-GB" dirty="0" smtClean="0"/>
              <a:t>ensure</a:t>
            </a:r>
            <a:r>
              <a:rPr lang="en-GB" dirty="0" smtClean="0"/>
              <a:t> </a:t>
            </a:r>
            <a:r>
              <a:rPr lang="en-GB" dirty="0" smtClean="0"/>
              <a:t>alignment</a:t>
            </a:r>
          </a:p>
          <a:p>
            <a:pPr lvl="1"/>
            <a:r>
              <a:rPr lang="en-GB" dirty="0" smtClean="0"/>
              <a:t>Mechanical structure (skeleton)</a:t>
            </a:r>
          </a:p>
          <a:p>
            <a:pPr lvl="1"/>
            <a:r>
              <a:rPr lang="en-GB" dirty="0" smtClean="0"/>
              <a:t>Helium vessel (welded)</a:t>
            </a:r>
          </a:p>
          <a:p>
            <a:pPr lvl="1"/>
            <a:r>
              <a:rPr lang="en-GB" dirty="0" smtClean="0"/>
              <a:t>Insulation vacuum vessel</a:t>
            </a:r>
          </a:p>
          <a:p>
            <a:pPr lvl="1"/>
            <a:r>
              <a:rPr lang="en-GB" dirty="0" smtClean="0"/>
              <a:t>Thermal screen (new element)</a:t>
            </a:r>
          </a:p>
          <a:p>
            <a:r>
              <a:rPr lang="en-GB" dirty="0" smtClean="0"/>
              <a:t>We have failed to keep the 100mrad cone. We now are at 113mrad. We prefer to press on with the design, then find ways to improve.</a:t>
            </a:r>
          </a:p>
          <a:p>
            <a:pPr lvl="1"/>
            <a:endParaRPr lang="en-GB" dirty="0" smtClean="0"/>
          </a:p>
          <a:p>
            <a:pPr lvl="1"/>
            <a:endParaRPr lang="en-GB" dirty="0"/>
          </a:p>
        </p:txBody>
      </p:sp>
      <p:sp>
        <p:nvSpPr>
          <p:cNvPr id="3" name="Title 2"/>
          <p:cNvSpPr>
            <a:spLocks noGrp="1"/>
          </p:cNvSpPr>
          <p:nvPr>
            <p:ph type="title"/>
          </p:nvPr>
        </p:nvSpPr>
        <p:spPr/>
        <p:txBody>
          <a:bodyPr/>
          <a:lstStyle/>
          <a:p>
            <a:r>
              <a:rPr lang="en-GB" dirty="0" smtClean="0"/>
              <a:t>Progress since last presentation</a:t>
            </a:r>
            <a:endParaRPr lang="en-GB" dirty="0"/>
          </a:p>
        </p:txBody>
      </p:sp>
      <p:sp>
        <p:nvSpPr>
          <p:cNvPr id="4" name="Footer Placeholder 3"/>
          <p:cNvSpPr>
            <a:spLocks noGrp="1"/>
          </p:cNvSpPr>
          <p:nvPr>
            <p:ph type="ftr" sz="quarter" idx="11"/>
          </p:nvPr>
        </p:nvSpPr>
        <p:spPr/>
        <p:txBody>
          <a:bodyPr/>
          <a:lstStyle/>
          <a:p>
            <a:r>
              <a:rPr lang="es-ES" smtClean="0"/>
              <a:t>M. Koratzinos</a:t>
            </a:r>
            <a:endParaRPr lang="en-GB" dirty="0"/>
          </a:p>
        </p:txBody>
      </p:sp>
    </p:spTree>
    <p:extLst>
      <p:ext uri="{BB962C8B-B14F-4D97-AF65-F5344CB8AC3E}">
        <p14:creationId xmlns:p14="http://schemas.microsoft.com/office/powerpoint/2010/main" val="1124030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9200" y="2465123"/>
            <a:ext cx="7059570" cy="4403387"/>
          </a:xfrm>
          <a:prstGeom prst="rect">
            <a:avLst/>
          </a:prstGeom>
        </p:spPr>
      </p:pic>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8100" y="756540"/>
            <a:ext cx="8153400" cy="4944003"/>
          </a:xfrm>
          <a:prstGeom prst="snip2DiagRect">
            <a:avLst>
              <a:gd name="adj1" fmla="val 50000"/>
              <a:gd name="adj2" fmla="val 2849"/>
            </a:avLst>
          </a:prstGeom>
        </p:spPr>
      </p:pic>
      <p:sp>
        <p:nvSpPr>
          <p:cNvPr id="3" name="Title 2"/>
          <p:cNvSpPr>
            <a:spLocks noGrp="1"/>
          </p:cNvSpPr>
          <p:nvPr>
            <p:ph type="title"/>
          </p:nvPr>
        </p:nvSpPr>
        <p:spPr>
          <a:xfrm>
            <a:off x="609600" y="0"/>
            <a:ext cx="10972800" cy="1143000"/>
          </a:xfrm>
        </p:spPr>
        <p:txBody>
          <a:bodyPr/>
          <a:lstStyle/>
          <a:p>
            <a:r>
              <a:rPr lang="en-GB" dirty="0" smtClean="0"/>
              <a:t>New, more complete, design</a:t>
            </a:r>
            <a:endParaRPr lang="en-GB" dirty="0"/>
          </a:p>
        </p:txBody>
      </p:sp>
      <p:sp>
        <p:nvSpPr>
          <p:cNvPr id="4" name="Footer Placeholder 3"/>
          <p:cNvSpPr>
            <a:spLocks noGrp="1"/>
          </p:cNvSpPr>
          <p:nvPr>
            <p:ph type="ftr" sz="quarter" idx="11"/>
          </p:nvPr>
        </p:nvSpPr>
        <p:spPr/>
        <p:txBody>
          <a:bodyPr/>
          <a:lstStyle/>
          <a:p>
            <a:r>
              <a:rPr lang="es-ES" smtClean="0"/>
              <a:t>M. Koratzinos</a:t>
            </a:r>
            <a:endParaRPr lang="en-GB" dirty="0"/>
          </a:p>
        </p:txBody>
      </p:sp>
      <p:sp>
        <p:nvSpPr>
          <p:cNvPr id="8" name="TextBox 7"/>
          <p:cNvSpPr txBox="1"/>
          <p:nvPr/>
        </p:nvSpPr>
        <p:spPr>
          <a:xfrm>
            <a:off x="914400" y="5638800"/>
            <a:ext cx="3276600" cy="830997"/>
          </a:xfrm>
          <a:prstGeom prst="rect">
            <a:avLst/>
          </a:prstGeom>
          <a:noFill/>
        </p:spPr>
        <p:txBody>
          <a:bodyPr wrap="square" rtlCol="0">
            <a:spAutoFit/>
          </a:bodyPr>
          <a:lstStyle/>
          <a:p>
            <a:r>
              <a:rPr lang="en-GB" sz="2400" dirty="0" smtClean="0">
                <a:solidFill>
                  <a:srgbClr val="FF99FF"/>
                </a:solidFill>
              </a:rPr>
              <a:t>Pink: 100mrad cone</a:t>
            </a:r>
          </a:p>
          <a:p>
            <a:r>
              <a:rPr lang="en-GB" sz="2400" dirty="0" smtClean="0">
                <a:solidFill>
                  <a:srgbClr val="92D050"/>
                </a:solidFill>
              </a:rPr>
              <a:t>Green: 113mrad cone</a:t>
            </a:r>
            <a:endParaRPr lang="en-GB" sz="2400" dirty="0">
              <a:solidFill>
                <a:srgbClr val="92D050"/>
              </a:solidFill>
            </a:endParaRPr>
          </a:p>
        </p:txBody>
      </p:sp>
      <p:sp>
        <p:nvSpPr>
          <p:cNvPr id="2" name="Rectangle 1"/>
          <p:cNvSpPr/>
          <p:nvPr/>
        </p:nvSpPr>
        <p:spPr>
          <a:xfrm>
            <a:off x="9601200" y="5869632"/>
            <a:ext cx="1664238" cy="369332"/>
          </a:xfrm>
          <a:prstGeom prst="rect">
            <a:avLst/>
          </a:prstGeom>
          <a:solidFill>
            <a:srgbClr val="FFFF00"/>
          </a:solidFill>
        </p:spPr>
        <p:txBody>
          <a:bodyPr wrap="none">
            <a:spAutoFit/>
          </a:bodyPr>
          <a:lstStyle/>
          <a:p>
            <a:r>
              <a:rPr lang="en-US" dirty="0"/>
              <a:t>Cedric Ormond </a:t>
            </a:r>
            <a:endParaRPr lang="en-GB" dirty="0"/>
          </a:p>
        </p:txBody>
      </p:sp>
    </p:spTree>
    <p:extLst>
      <p:ext uri="{BB962C8B-B14F-4D97-AF65-F5344CB8AC3E}">
        <p14:creationId xmlns:p14="http://schemas.microsoft.com/office/powerpoint/2010/main" val="111401223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3084" y="1828800"/>
            <a:ext cx="10363200" cy="1362075"/>
          </a:xfrm>
        </p:spPr>
        <p:txBody>
          <a:bodyPr/>
          <a:lstStyle/>
          <a:p>
            <a:r>
              <a:rPr lang="en-GB" dirty="0" smtClean="0"/>
              <a:t>Beam pipe</a:t>
            </a:r>
            <a:endParaRPr lang="en-GB" dirty="0"/>
          </a:p>
        </p:txBody>
      </p:sp>
      <p:sp>
        <p:nvSpPr>
          <p:cNvPr id="3" name="Text Placeholder 2"/>
          <p:cNvSpPr>
            <a:spLocks noGrp="1"/>
          </p:cNvSpPr>
          <p:nvPr>
            <p:ph type="body" idx="1"/>
          </p:nvPr>
        </p:nvSpPr>
        <p:spPr/>
        <p:txBody>
          <a:bodyPr/>
          <a:lstStyle/>
          <a:p>
            <a:endParaRPr lang="en-GB" dirty="0"/>
          </a:p>
        </p:txBody>
      </p:sp>
      <p:sp>
        <p:nvSpPr>
          <p:cNvPr id="4" name="Footer Placeholder 3"/>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309355433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1247342"/>
            <a:ext cx="10058400" cy="5534458"/>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1247342"/>
            <a:ext cx="10058400" cy="5534458"/>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6800" y="1247342"/>
            <a:ext cx="10058400" cy="5534458"/>
          </a:xfrm>
          <a:prstGeom prst="rect">
            <a:avLst/>
          </a:prstGeom>
        </p:spPr>
      </p:pic>
      <p:sp>
        <p:nvSpPr>
          <p:cNvPr id="3" name="Title 2"/>
          <p:cNvSpPr>
            <a:spLocks noGrp="1"/>
          </p:cNvSpPr>
          <p:nvPr>
            <p:ph type="title"/>
          </p:nvPr>
        </p:nvSpPr>
        <p:spPr/>
        <p:txBody>
          <a:bodyPr/>
          <a:lstStyle/>
          <a:p>
            <a:r>
              <a:rPr lang="en-US" dirty="0"/>
              <a:t>Water-cooled beam pipe</a:t>
            </a:r>
            <a:endParaRPr lang="en-GB" dirty="0"/>
          </a:p>
        </p:txBody>
      </p:sp>
      <p:sp>
        <p:nvSpPr>
          <p:cNvPr id="4" name="Footer Placeholder 3"/>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3560796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0" y="1066800"/>
            <a:ext cx="7358297" cy="5029200"/>
          </a:xfrm>
          <a:prstGeom prst="rect">
            <a:avLst/>
          </a:prstGeom>
        </p:spPr>
      </p:pic>
      <p:sp>
        <p:nvSpPr>
          <p:cNvPr id="3" name="Title 2"/>
          <p:cNvSpPr>
            <a:spLocks noGrp="1"/>
          </p:cNvSpPr>
          <p:nvPr>
            <p:ph type="title"/>
          </p:nvPr>
        </p:nvSpPr>
        <p:spPr>
          <a:xfrm>
            <a:off x="609600" y="31531"/>
            <a:ext cx="10972800" cy="1143000"/>
          </a:xfrm>
        </p:spPr>
        <p:txBody>
          <a:bodyPr/>
          <a:lstStyle/>
          <a:p>
            <a:r>
              <a:rPr lang="en-US" dirty="0"/>
              <a:t>Water-cooled beam pipe</a:t>
            </a:r>
            <a:endParaRPr lang="en-GB" dirty="0"/>
          </a:p>
        </p:txBody>
      </p:sp>
      <p:sp>
        <p:nvSpPr>
          <p:cNvPr id="4" name="Footer Placeholder 3"/>
          <p:cNvSpPr>
            <a:spLocks noGrp="1"/>
          </p:cNvSpPr>
          <p:nvPr>
            <p:ph type="ftr" sz="quarter" idx="11"/>
          </p:nvPr>
        </p:nvSpPr>
        <p:spPr/>
        <p:txBody>
          <a:bodyPr/>
          <a:lstStyle/>
          <a:p>
            <a:r>
              <a:rPr lang="es-ES"/>
              <a:t>M. Koratzinos</a:t>
            </a:r>
            <a:endParaRPr lang="en-GB" dirty="0"/>
          </a:p>
        </p:txBody>
      </p:sp>
      <p:sp>
        <p:nvSpPr>
          <p:cNvPr id="2" name="Content Placeholder 1"/>
          <p:cNvSpPr>
            <a:spLocks noGrp="1"/>
          </p:cNvSpPr>
          <p:nvPr>
            <p:ph idx="1"/>
          </p:nvPr>
        </p:nvSpPr>
        <p:spPr>
          <a:xfrm>
            <a:off x="7162800" y="1493992"/>
            <a:ext cx="4900657" cy="4862358"/>
          </a:xfrm>
        </p:spPr>
        <p:txBody>
          <a:bodyPr>
            <a:normAutofit fontScale="77500" lnSpcReduction="20000"/>
          </a:bodyPr>
          <a:lstStyle/>
          <a:p>
            <a:r>
              <a:rPr lang="en-US" dirty="0"/>
              <a:t>Two-skin design</a:t>
            </a:r>
          </a:p>
          <a:p>
            <a:r>
              <a:rPr lang="en-US" dirty="0"/>
              <a:t>Spiral spacer that channels water</a:t>
            </a:r>
          </a:p>
          <a:p>
            <a:r>
              <a:rPr lang="en-US" dirty="0"/>
              <a:t>Inlet/outlet on the same side</a:t>
            </a:r>
          </a:p>
          <a:p>
            <a:r>
              <a:rPr lang="en-US" dirty="0"/>
              <a:t>Water </a:t>
            </a:r>
            <a:r>
              <a:rPr lang="en-US" dirty="0" err="1"/>
              <a:t>xsection</a:t>
            </a:r>
            <a:r>
              <a:rPr lang="en-US" dirty="0"/>
              <a:t> in the </a:t>
            </a:r>
            <a:r>
              <a:rPr lang="en-US" dirty="0" err="1"/>
              <a:t>beampipe</a:t>
            </a:r>
            <a:r>
              <a:rPr lang="en-US" dirty="0"/>
              <a:t>: inlet: 50mm2, outlet 50mm2</a:t>
            </a:r>
          </a:p>
          <a:p>
            <a:r>
              <a:rPr lang="en-US" dirty="0"/>
              <a:t>Length: 4300mm</a:t>
            </a:r>
          </a:p>
          <a:p>
            <a:r>
              <a:rPr lang="en-US" dirty="0"/>
              <a:t>Heat: 140W/m or 600W per pipe</a:t>
            </a:r>
          </a:p>
          <a:p>
            <a:r>
              <a:rPr lang="en-US" dirty="0"/>
              <a:t>Water inlet/outlet tubes: 8mm</a:t>
            </a:r>
          </a:p>
          <a:p>
            <a:r>
              <a:rPr lang="en-US" dirty="0"/>
              <a:t>For a water flow rate of 0.5m/sec </a:t>
            </a:r>
            <a:r>
              <a:rPr lang="en-US" dirty="0">
                <a:sym typeface="Wingdings" panose="05000000000000000000" pitchFamily="2" charset="2"/>
              </a:rPr>
              <a:t></a:t>
            </a:r>
            <a:r>
              <a:rPr lang="en-US" dirty="0"/>
              <a:t> </a:t>
            </a:r>
            <a:r>
              <a:rPr lang="en-US" dirty="0" err="1"/>
              <a:t>Delta_theta</a:t>
            </a:r>
            <a:r>
              <a:rPr lang="en-US" dirty="0"/>
              <a:t> = 6K</a:t>
            </a:r>
          </a:p>
          <a:p>
            <a:r>
              <a:rPr lang="en-US" dirty="0"/>
              <a:t>This is not challenging</a:t>
            </a:r>
            <a:endParaRPr lang="en-GB" dirty="0"/>
          </a:p>
        </p:txBody>
      </p:sp>
      <p:sp>
        <p:nvSpPr>
          <p:cNvPr id="6" name="Content Placeholder 1"/>
          <p:cNvSpPr txBox="1">
            <a:spLocks/>
          </p:cNvSpPr>
          <p:nvPr/>
        </p:nvSpPr>
        <p:spPr>
          <a:xfrm>
            <a:off x="7676679" y="5901586"/>
            <a:ext cx="3581400" cy="637326"/>
          </a:xfrm>
          <a:prstGeom prst="rect">
            <a:avLst/>
          </a:prstGeom>
          <a:solidFill>
            <a:srgbClr val="B7EFF7"/>
          </a:solidFill>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mtClean="0"/>
              <a:t>Excellent R&amp;D topic</a:t>
            </a:r>
            <a:endParaRPr lang="en-GB" dirty="0"/>
          </a:p>
        </p:txBody>
      </p:sp>
    </p:spTree>
    <p:extLst>
      <p:ext uri="{BB962C8B-B14F-4D97-AF65-F5344CB8AC3E}">
        <p14:creationId xmlns:p14="http://schemas.microsoft.com/office/powerpoint/2010/main" val="1590256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3084" y="1828800"/>
            <a:ext cx="10363200" cy="1362075"/>
          </a:xfrm>
        </p:spPr>
        <p:txBody>
          <a:bodyPr/>
          <a:lstStyle/>
          <a:p>
            <a:r>
              <a:rPr lang="en-GB" dirty="0" smtClean="0"/>
              <a:t>beam position monitors </a:t>
            </a:r>
            <a:endParaRPr lang="en-GB" dirty="0"/>
          </a:p>
        </p:txBody>
      </p:sp>
      <p:sp>
        <p:nvSpPr>
          <p:cNvPr id="3" name="Text Placeholder 2"/>
          <p:cNvSpPr>
            <a:spLocks noGrp="1"/>
          </p:cNvSpPr>
          <p:nvPr>
            <p:ph type="body" idx="1"/>
          </p:nvPr>
        </p:nvSpPr>
        <p:spPr/>
        <p:txBody>
          <a:bodyPr/>
          <a:lstStyle/>
          <a:p>
            <a:endParaRPr lang="en-GB" dirty="0"/>
          </a:p>
        </p:txBody>
      </p:sp>
      <p:sp>
        <p:nvSpPr>
          <p:cNvPr id="4" name="Footer Placeholder 3"/>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227332518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94986" y="1143001"/>
            <a:ext cx="11125200" cy="3047999"/>
          </a:xfrm>
        </p:spPr>
        <p:txBody>
          <a:bodyPr>
            <a:normAutofit fontScale="92500" lnSpcReduction="20000"/>
          </a:bodyPr>
          <a:lstStyle/>
          <a:p>
            <a:r>
              <a:rPr lang="en-GB" dirty="0"/>
              <a:t>Ideally, BPMs need to be mechanically coupled to the magnets, but the beam pipe is in the way. One could envisage a system with flanges and bellows  for the BPMs, but this will not work in our case.</a:t>
            </a:r>
          </a:p>
          <a:p>
            <a:r>
              <a:rPr lang="en-GB" dirty="0"/>
              <a:t>Our solution: BPMs are rigidly connected to the beam pipe, which is free to move inside the magnet aperture.</a:t>
            </a:r>
          </a:p>
          <a:p>
            <a:r>
              <a:rPr lang="en-GB" dirty="0"/>
              <a:t>There is a laser system that continuously monitors the position of the beam pipe with respect to the (final focus) magnets</a:t>
            </a:r>
          </a:p>
        </p:txBody>
      </p:sp>
      <p:sp>
        <p:nvSpPr>
          <p:cNvPr id="3" name="Title 2"/>
          <p:cNvSpPr>
            <a:spLocks noGrp="1"/>
          </p:cNvSpPr>
          <p:nvPr>
            <p:ph type="title"/>
          </p:nvPr>
        </p:nvSpPr>
        <p:spPr>
          <a:xfrm>
            <a:off x="609600" y="0"/>
            <a:ext cx="10972800" cy="1143000"/>
          </a:xfrm>
        </p:spPr>
        <p:txBody>
          <a:bodyPr/>
          <a:lstStyle/>
          <a:p>
            <a:r>
              <a:rPr lang="en-US" dirty="0"/>
              <a:t>BPM design </a:t>
            </a:r>
            <a:endParaRPr lang="en-GB" dirty="0"/>
          </a:p>
        </p:txBody>
      </p:sp>
      <p:sp>
        <p:nvSpPr>
          <p:cNvPr id="4" name="Footer Placeholder 3"/>
          <p:cNvSpPr>
            <a:spLocks noGrp="1"/>
          </p:cNvSpPr>
          <p:nvPr>
            <p:ph type="ftr" sz="quarter" idx="11"/>
          </p:nvPr>
        </p:nvSpPr>
        <p:spPr/>
        <p:txBody>
          <a:bodyPr/>
          <a:lstStyle/>
          <a:p>
            <a:r>
              <a:rPr lang="es-ES"/>
              <a:t>M. Koratzinos</a:t>
            </a:r>
            <a:endParaRPr lang="en-GB" dirty="0"/>
          </a:p>
        </p:txBody>
      </p:sp>
      <p:pic>
        <p:nvPicPr>
          <p:cNvPr id="5" name="Picture 4">
            <a:extLst>
              <a:ext uri="{FF2B5EF4-FFF2-40B4-BE49-F238E27FC236}">
                <a16:creationId xmlns:a16="http://schemas.microsoft.com/office/drawing/2014/main" id="{189AADD3-E323-4555-B9A5-32EBF0C0878C}"/>
              </a:ext>
            </a:extLst>
          </p:cNvPr>
          <p:cNvPicPr>
            <a:picLocks noChangeAspect="1"/>
          </p:cNvPicPr>
          <p:nvPr/>
        </p:nvPicPr>
        <p:blipFill rotWithShape="1">
          <a:blip r:embed="rId2"/>
          <a:srcRect b="11274"/>
          <a:stretch/>
        </p:blipFill>
        <p:spPr>
          <a:xfrm>
            <a:off x="0" y="4107783"/>
            <a:ext cx="5178191" cy="2743200"/>
          </a:xfrm>
          <a:prstGeom prst="rect">
            <a:avLst/>
          </a:prstGeom>
        </p:spPr>
      </p:pic>
      <p:sp>
        <p:nvSpPr>
          <p:cNvPr id="6" name="TextBox 5">
            <a:extLst>
              <a:ext uri="{FF2B5EF4-FFF2-40B4-BE49-F238E27FC236}">
                <a16:creationId xmlns:a16="http://schemas.microsoft.com/office/drawing/2014/main" id="{0D876E2A-C20A-4F97-80AF-867D53C5C479}"/>
              </a:ext>
            </a:extLst>
          </p:cNvPr>
          <p:cNvSpPr txBox="1"/>
          <p:nvPr/>
        </p:nvSpPr>
        <p:spPr>
          <a:xfrm>
            <a:off x="1066800" y="4114800"/>
            <a:ext cx="1981200" cy="461665"/>
          </a:xfrm>
          <a:prstGeom prst="rect">
            <a:avLst/>
          </a:prstGeom>
          <a:noFill/>
        </p:spPr>
        <p:txBody>
          <a:bodyPr wrap="square" rtlCol="0">
            <a:spAutoFit/>
          </a:bodyPr>
          <a:lstStyle/>
          <a:p>
            <a:r>
              <a:rPr lang="en-GB" sz="2400" dirty="0"/>
              <a:t>Old design</a:t>
            </a:r>
          </a:p>
        </p:txBody>
      </p:sp>
      <p:sp>
        <p:nvSpPr>
          <p:cNvPr id="7" name="TextBox 6">
            <a:extLst>
              <a:ext uri="{FF2B5EF4-FFF2-40B4-BE49-F238E27FC236}">
                <a16:creationId xmlns:a16="http://schemas.microsoft.com/office/drawing/2014/main" id="{6528B065-6ACE-4022-86E5-8E5A90963E98}"/>
              </a:ext>
            </a:extLst>
          </p:cNvPr>
          <p:cNvSpPr txBox="1"/>
          <p:nvPr/>
        </p:nvSpPr>
        <p:spPr>
          <a:xfrm>
            <a:off x="4648200" y="4831900"/>
            <a:ext cx="3200400" cy="830997"/>
          </a:xfrm>
          <a:prstGeom prst="rect">
            <a:avLst/>
          </a:prstGeom>
          <a:solidFill>
            <a:srgbClr val="FF0000"/>
          </a:solidFill>
          <a:ln>
            <a:solidFill>
              <a:srgbClr val="FF0000"/>
            </a:solidFill>
          </a:ln>
        </p:spPr>
        <p:txBody>
          <a:bodyPr wrap="square" rtlCol="0">
            <a:spAutoFit/>
          </a:bodyPr>
          <a:lstStyle/>
          <a:p>
            <a:r>
              <a:rPr lang="en-US" sz="2400" dirty="0" smtClean="0">
                <a:solidFill>
                  <a:schemeClr val="bg1"/>
                </a:solidFill>
              </a:rPr>
              <a:t>we </a:t>
            </a:r>
            <a:r>
              <a:rPr lang="en-US" sz="2400" dirty="0">
                <a:solidFill>
                  <a:schemeClr val="bg1"/>
                </a:solidFill>
              </a:rPr>
              <a:t>need one BPM per QC1 quad</a:t>
            </a:r>
            <a:endParaRPr lang="en-GB" sz="2400" dirty="0">
              <a:solidFill>
                <a:schemeClr val="bg1"/>
              </a:solidFill>
            </a:endParaRPr>
          </a:p>
        </p:txBody>
      </p:sp>
      <p:pic>
        <p:nvPicPr>
          <p:cNvPr id="13" name="Picture 12">
            <a:extLst>
              <a:ext uri="{FF2B5EF4-FFF2-40B4-BE49-F238E27FC236}">
                <a16:creationId xmlns:a16="http://schemas.microsoft.com/office/drawing/2014/main" id="{C70B27FC-C4BA-4E4C-9161-FA7B4FD7384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15400" y="3982957"/>
            <a:ext cx="3114630" cy="2875043"/>
          </a:xfrm>
          <a:prstGeom prst="rect">
            <a:avLst/>
          </a:prstGeom>
        </p:spPr>
      </p:pic>
      <p:sp>
        <p:nvSpPr>
          <p:cNvPr id="14" name="TextBox 13">
            <a:extLst>
              <a:ext uri="{FF2B5EF4-FFF2-40B4-BE49-F238E27FC236}">
                <a16:creationId xmlns:a16="http://schemas.microsoft.com/office/drawing/2014/main" id="{B16445E3-8739-40CF-BA43-FEFE1A33AFAB}"/>
              </a:ext>
            </a:extLst>
          </p:cNvPr>
          <p:cNvSpPr txBox="1"/>
          <p:nvPr/>
        </p:nvSpPr>
        <p:spPr>
          <a:xfrm>
            <a:off x="10058400" y="3810000"/>
            <a:ext cx="1981200" cy="461665"/>
          </a:xfrm>
          <a:prstGeom prst="rect">
            <a:avLst/>
          </a:prstGeom>
          <a:noFill/>
        </p:spPr>
        <p:txBody>
          <a:bodyPr wrap="square" rtlCol="0">
            <a:spAutoFit/>
          </a:bodyPr>
          <a:lstStyle/>
          <a:p>
            <a:r>
              <a:rPr lang="en-GB" sz="2400" dirty="0"/>
              <a:t>New design</a:t>
            </a:r>
          </a:p>
        </p:txBody>
      </p:sp>
      <p:sp>
        <p:nvSpPr>
          <p:cNvPr id="10" name="Rectangle 9"/>
          <p:cNvSpPr/>
          <p:nvPr/>
        </p:nvSpPr>
        <p:spPr>
          <a:xfrm>
            <a:off x="8083281" y="6337299"/>
            <a:ext cx="1664238" cy="369332"/>
          </a:xfrm>
          <a:prstGeom prst="rect">
            <a:avLst/>
          </a:prstGeom>
          <a:solidFill>
            <a:srgbClr val="FFFF00"/>
          </a:solidFill>
        </p:spPr>
        <p:txBody>
          <a:bodyPr wrap="none">
            <a:spAutoFit/>
          </a:bodyPr>
          <a:lstStyle/>
          <a:p>
            <a:r>
              <a:rPr lang="en-US" dirty="0"/>
              <a:t>Cedric Ormond </a:t>
            </a:r>
            <a:endParaRPr lang="en-GB" dirty="0"/>
          </a:p>
        </p:txBody>
      </p:sp>
    </p:spTree>
    <p:extLst>
      <p:ext uri="{BB962C8B-B14F-4D97-AF65-F5344CB8AC3E}">
        <p14:creationId xmlns:p14="http://schemas.microsoft.com/office/powerpoint/2010/main" val="4018949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6" grpId="0"/>
      <p:bldP spid="7" grpId="0" animBg="1"/>
      <p:bldP spid="14" grpId="0"/>
      <p:bldP spid="10"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9600" y="0"/>
            <a:ext cx="10972800" cy="1143000"/>
          </a:xfrm>
        </p:spPr>
        <p:txBody>
          <a:bodyPr>
            <a:normAutofit/>
          </a:bodyPr>
          <a:lstStyle/>
          <a:p>
            <a:r>
              <a:rPr lang="en-US" dirty="0"/>
              <a:t>Beampipe alignment using </a:t>
            </a:r>
            <a:r>
              <a:rPr lang="en-US" dirty="0" smtClean="0"/>
              <a:t>a (cold) </a:t>
            </a:r>
            <a:r>
              <a:rPr lang="en-US" dirty="0"/>
              <a:t>laser </a:t>
            </a:r>
            <a:r>
              <a:rPr lang="en-US" dirty="0" smtClean="0"/>
              <a:t>system</a:t>
            </a:r>
            <a:endParaRPr lang="en-GB" dirty="0"/>
          </a:p>
        </p:txBody>
      </p:sp>
      <p:sp>
        <p:nvSpPr>
          <p:cNvPr id="4" name="Footer Placeholder 3"/>
          <p:cNvSpPr>
            <a:spLocks noGrp="1"/>
          </p:cNvSpPr>
          <p:nvPr>
            <p:ph type="ftr" sz="quarter" idx="11"/>
          </p:nvPr>
        </p:nvSpPr>
        <p:spPr/>
        <p:txBody>
          <a:bodyPr/>
          <a:lstStyle/>
          <a:p>
            <a:r>
              <a:rPr lang="es-ES"/>
              <a:t>M. Koratzinos</a:t>
            </a:r>
            <a:endParaRPr lang="en-GB" dirty="0"/>
          </a:p>
        </p:txBody>
      </p:sp>
      <p:sp>
        <p:nvSpPr>
          <p:cNvPr id="7" name="TextBox 6"/>
          <p:cNvSpPr txBox="1"/>
          <p:nvPr/>
        </p:nvSpPr>
        <p:spPr>
          <a:xfrm>
            <a:off x="7505700" y="3020540"/>
            <a:ext cx="1295400" cy="1200329"/>
          </a:xfrm>
          <a:prstGeom prst="rect">
            <a:avLst/>
          </a:prstGeom>
          <a:noFill/>
        </p:spPr>
        <p:txBody>
          <a:bodyPr wrap="square" rtlCol="0">
            <a:spAutoFit/>
          </a:bodyPr>
          <a:lstStyle/>
          <a:p>
            <a:r>
              <a:rPr lang="en-US" sz="2400" b="1" dirty="0">
                <a:solidFill>
                  <a:schemeClr val="bg1"/>
                </a:solidFill>
              </a:rPr>
              <a:t>Cold stepper motor</a:t>
            </a:r>
            <a:endParaRPr lang="en-GB" sz="2400" b="1" dirty="0">
              <a:solidFill>
                <a:schemeClr val="bg1"/>
              </a:solidFill>
            </a:endParaRPr>
          </a:p>
        </p:txBody>
      </p:sp>
      <p:pic>
        <p:nvPicPr>
          <p:cNvPr id="11" name="Picture 10">
            <a:extLst>
              <a:ext uri="{FF2B5EF4-FFF2-40B4-BE49-F238E27FC236}">
                <a16:creationId xmlns:a16="http://schemas.microsoft.com/office/drawing/2014/main" id="{D7435B0C-94A9-47B7-AFF8-85DD5144F2BC}"/>
              </a:ext>
            </a:extLst>
          </p:cNvPr>
          <p:cNvPicPr>
            <a:picLocks noChangeAspect="1"/>
          </p:cNvPicPr>
          <p:nvPr/>
        </p:nvPicPr>
        <p:blipFill rotWithShape="1">
          <a:blip r:embed="rId2">
            <a:extLst>
              <a:ext uri="{28A0092B-C50C-407E-A947-70E740481C1C}">
                <a14:useLocalDpi xmlns:a14="http://schemas.microsoft.com/office/drawing/2010/main" val="0"/>
              </a:ext>
            </a:extLst>
          </a:blip>
          <a:srcRect l="13019" t="4348" r="1427"/>
          <a:stretch/>
        </p:blipFill>
        <p:spPr>
          <a:xfrm>
            <a:off x="76200" y="1066677"/>
            <a:ext cx="4572000" cy="5029323"/>
          </a:xfrm>
          <a:prstGeom prst="rect">
            <a:avLst/>
          </a:prstGeom>
        </p:spPr>
      </p:pic>
      <p:sp>
        <p:nvSpPr>
          <p:cNvPr id="10" name="TextBox 9"/>
          <p:cNvSpPr txBox="1"/>
          <p:nvPr/>
        </p:nvSpPr>
        <p:spPr>
          <a:xfrm>
            <a:off x="0" y="6028775"/>
            <a:ext cx="3886200" cy="830997"/>
          </a:xfrm>
          <a:prstGeom prst="rect">
            <a:avLst/>
          </a:prstGeom>
          <a:solidFill>
            <a:srgbClr val="FF0000"/>
          </a:solidFill>
        </p:spPr>
        <p:txBody>
          <a:bodyPr wrap="square" rtlCol="0">
            <a:spAutoFit/>
          </a:bodyPr>
          <a:lstStyle/>
          <a:p>
            <a:r>
              <a:rPr lang="en-US" sz="2400" dirty="0">
                <a:solidFill>
                  <a:schemeClr val="bg1"/>
                </a:solidFill>
              </a:rPr>
              <a:t>Added complication: insulation vacuum</a:t>
            </a:r>
            <a:endParaRPr lang="en-GB" sz="2400" dirty="0">
              <a:solidFill>
                <a:schemeClr val="bg1"/>
              </a:solidFill>
            </a:endParaRPr>
          </a:p>
        </p:txBody>
      </p:sp>
      <p:pic>
        <p:nvPicPr>
          <p:cNvPr id="12" name="Picture 11">
            <a:extLst>
              <a:ext uri="{FF2B5EF4-FFF2-40B4-BE49-F238E27FC236}">
                <a16:creationId xmlns:a16="http://schemas.microsoft.com/office/drawing/2014/main" id="{D5ED7554-099C-4538-B339-263ECFCEDF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9800" y="1367250"/>
            <a:ext cx="5805235" cy="5459083"/>
          </a:xfrm>
          <a:prstGeom prst="rect">
            <a:avLst/>
          </a:prstGeom>
        </p:spPr>
      </p:pic>
      <p:sp>
        <p:nvSpPr>
          <p:cNvPr id="8" name="TextBox 7"/>
          <p:cNvSpPr txBox="1"/>
          <p:nvPr/>
        </p:nvSpPr>
        <p:spPr>
          <a:xfrm>
            <a:off x="7315200" y="2828835"/>
            <a:ext cx="1981200" cy="1384995"/>
          </a:xfrm>
          <a:prstGeom prst="rect">
            <a:avLst/>
          </a:prstGeom>
          <a:noFill/>
        </p:spPr>
        <p:txBody>
          <a:bodyPr wrap="square" rtlCol="0">
            <a:spAutoFit/>
          </a:bodyPr>
          <a:lstStyle/>
          <a:p>
            <a:r>
              <a:rPr lang="en-US" sz="2800" b="1" dirty="0">
                <a:solidFill>
                  <a:schemeClr val="bg1"/>
                </a:solidFill>
              </a:rPr>
              <a:t>Cold laser alignment system </a:t>
            </a:r>
            <a:endParaRPr lang="en-GB" sz="2800" b="1" dirty="0">
              <a:solidFill>
                <a:schemeClr val="bg1"/>
              </a:solidFill>
            </a:endParaRPr>
          </a:p>
        </p:txBody>
      </p:sp>
      <p:sp>
        <p:nvSpPr>
          <p:cNvPr id="2" name="Content Placeholder 1"/>
          <p:cNvSpPr>
            <a:spLocks noGrp="1"/>
          </p:cNvSpPr>
          <p:nvPr>
            <p:ph idx="1"/>
          </p:nvPr>
        </p:nvSpPr>
        <p:spPr>
          <a:xfrm>
            <a:off x="8575110" y="1058326"/>
            <a:ext cx="3581400" cy="637326"/>
          </a:xfrm>
          <a:solidFill>
            <a:srgbClr val="B7EFF7"/>
          </a:solidFill>
        </p:spPr>
        <p:txBody>
          <a:bodyPr/>
          <a:lstStyle/>
          <a:p>
            <a:pPr marL="0" indent="0">
              <a:buNone/>
            </a:pPr>
            <a:r>
              <a:rPr lang="en-US" dirty="0"/>
              <a:t>Excellent R&amp;D topic</a:t>
            </a:r>
            <a:endParaRPr lang="en-GB" dirty="0"/>
          </a:p>
        </p:txBody>
      </p:sp>
      <p:sp>
        <p:nvSpPr>
          <p:cNvPr id="13" name="TextBox 12">
            <a:extLst>
              <a:ext uri="{FF2B5EF4-FFF2-40B4-BE49-F238E27FC236}">
                <a16:creationId xmlns:a16="http://schemas.microsoft.com/office/drawing/2014/main" id="{BD37EC7C-EBFE-4379-ACDC-CC853D685DB5}"/>
              </a:ext>
            </a:extLst>
          </p:cNvPr>
          <p:cNvSpPr txBox="1"/>
          <p:nvPr/>
        </p:nvSpPr>
        <p:spPr>
          <a:xfrm>
            <a:off x="10350124" y="3174719"/>
            <a:ext cx="1664367" cy="1569660"/>
          </a:xfrm>
          <a:prstGeom prst="rect">
            <a:avLst/>
          </a:prstGeom>
          <a:noFill/>
        </p:spPr>
        <p:txBody>
          <a:bodyPr wrap="square" rtlCol="0">
            <a:spAutoFit/>
          </a:bodyPr>
          <a:lstStyle/>
          <a:p>
            <a:r>
              <a:rPr lang="en-US" sz="3200" b="1" dirty="0">
                <a:solidFill>
                  <a:srgbClr val="FFFF00"/>
                </a:solidFill>
              </a:rPr>
              <a:t>Teflon-tipped spring</a:t>
            </a:r>
          </a:p>
        </p:txBody>
      </p:sp>
      <p:sp>
        <p:nvSpPr>
          <p:cNvPr id="14" name="Arrow: Left 13">
            <a:extLst>
              <a:ext uri="{FF2B5EF4-FFF2-40B4-BE49-F238E27FC236}">
                <a16:creationId xmlns:a16="http://schemas.microsoft.com/office/drawing/2014/main" id="{2C38B6B1-45D0-49EF-B6B6-6C0D42FD6A4D}"/>
              </a:ext>
            </a:extLst>
          </p:cNvPr>
          <p:cNvSpPr/>
          <p:nvPr/>
        </p:nvSpPr>
        <p:spPr>
          <a:xfrm rot="19517349">
            <a:off x="8991599" y="4317520"/>
            <a:ext cx="1447800" cy="609600"/>
          </a:xfrm>
          <a:prstGeom prst="lef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648200" y="5113289"/>
            <a:ext cx="1664238" cy="369332"/>
          </a:xfrm>
          <a:prstGeom prst="rect">
            <a:avLst/>
          </a:prstGeom>
          <a:solidFill>
            <a:srgbClr val="FFFF00"/>
          </a:solidFill>
        </p:spPr>
        <p:txBody>
          <a:bodyPr wrap="none">
            <a:spAutoFit/>
          </a:bodyPr>
          <a:lstStyle/>
          <a:p>
            <a:r>
              <a:rPr lang="en-US" dirty="0"/>
              <a:t>Cedric Ormond </a:t>
            </a:r>
            <a:endParaRPr lang="en-GB" dirty="0"/>
          </a:p>
        </p:txBody>
      </p:sp>
    </p:spTree>
    <p:extLst>
      <p:ext uri="{BB962C8B-B14F-4D97-AF65-F5344CB8AC3E}">
        <p14:creationId xmlns:p14="http://schemas.microsoft.com/office/powerpoint/2010/main" val="207622029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3084" y="1828800"/>
            <a:ext cx="10363200" cy="1362075"/>
          </a:xfrm>
        </p:spPr>
        <p:txBody>
          <a:bodyPr/>
          <a:lstStyle/>
          <a:p>
            <a:r>
              <a:rPr lang="en-GB" dirty="0" smtClean="0"/>
              <a:t>Remote flange</a:t>
            </a:r>
            <a:endParaRPr lang="en-GB" dirty="0"/>
          </a:p>
        </p:txBody>
      </p:sp>
      <p:sp>
        <p:nvSpPr>
          <p:cNvPr id="3" name="Text Placeholder 2"/>
          <p:cNvSpPr>
            <a:spLocks noGrp="1"/>
          </p:cNvSpPr>
          <p:nvPr>
            <p:ph type="body" idx="1"/>
          </p:nvPr>
        </p:nvSpPr>
        <p:spPr/>
        <p:txBody>
          <a:bodyPr/>
          <a:lstStyle/>
          <a:p>
            <a:endParaRPr lang="en-GB" dirty="0"/>
          </a:p>
        </p:txBody>
      </p:sp>
      <p:sp>
        <p:nvSpPr>
          <p:cNvPr id="4" name="Footer Placeholder 3"/>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27445651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a:t>Cantilevered, 4.3m long</a:t>
            </a:r>
          </a:p>
          <a:p>
            <a:r>
              <a:rPr lang="en-US" dirty="0"/>
              <a:t>Connected rigidly on one side (away from the IP)</a:t>
            </a:r>
          </a:p>
          <a:p>
            <a:r>
              <a:rPr lang="en-US" dirty="0"/>
              <a:t>Some mechanical coupling also close to the </a:t>
            </a:r>
            <a:r>
              <a:rPr lang="en-US" dirty="0" smtClean="0"/>
              <a:t>center </a:t>
            </a:r>
            <a:r>
              <a:rPr lang="en-US" dirty="0"/>
              <a:t>of gravity</a:t>
            </a:r>
          </a:p>
          <a:p>
            <a:r>
              <a:rPr lang="en-US" dirty="0"/>
              <a:t>QC1 magnets coupled with each other and to a strong skeleton </a:t>
            </a:r>
          </a:p>
          <a:p>
            <a:r>
              <a:rPr lang="en-US" dirty="0"/>
              <a:t>Skeleton also holds in place the two solenoids</a:t>
            </a:r>
          </a:p>
          <a:p>
            <a:r>
              <a:rPr lang="en-US" dirty="0"/>
              <a:t>BPMs linked to the beampipe with </a:t>
            </a:r>
            <a:r>
              <a:rPr lang="en-US" dirty="0" smtClean="0"/>
              <a:t>laser position </a:t>
            </a:r>
            <a:r>
              <a:rPr lang="en-US" dirty="0"/>
              <a:t>monitoring</a:t>
            </a:r>
            <a:endParaRPr lang="en-US" dirty="0"/>
          </a:p>
          <a:p>
            <a:r>
              <a:rPr lang="en-US" dirty="0"/>
              <a:t>There is an extra, thin, Helium vessel (welded together)</a:t>
            </a:r>
          </a:p>
          <a:p>
            <a:r>
              <a:rPr lang="en-US" dirty="0"/>
              <a:t>T</a:t>
            </a:r>
            <a:r>
              <a:rPr lang="en-US" dirty="0" smtClean="0"/>
              <a:t>hin </a:t>
            </a:r>
            <a:r>
              <a:rPr lang="en-US" dirty="0"/>
              <a:t>and non-structural cryostat for insulation vacuum</a:t>
            </a:r>
            <a:endParaRPr lang="en-GB" dirty="0"/>
          </a:p>
        </p:txBody>
      </p:sp>
      <p:sp>
        <p:nvSpPr>
          <p:cNvPr id="3" name="Title 2"/>
          <p:cNvSpPr>
            <a:spLocks noGrp="1"/>
          </p:cNvSpPr>
          <p:nvPr>
            <p:ph type="title"/>
          </p:nvPr>
        </p:nvSpPr>
        <p:spPr/>
        <p:txBody>
          <a:bodyPr/>
          <a:lstStyle/>
          <a:p>
            <a:r>
              <a:rPr lang="en-US" dirty="0"/>
              <a:t>Overview of conceptual design</a:t>
            </a:r>
            <a:endParaRPr lang="en-GB" dirty="0"/>
          </a:p>
        </p:txBody>
      </p:sp>
      <p:sp>
        <p:nvSpPr>
          <p:cNvPr id="4" name="Footer Placeholder 3"/>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2239536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990601"/>
            <a:ext cx="11353800" cy="2438399"/>
          </a:xfrm>
        </p:spPr>
        <p:txBody>
          <a:bodyPr>
            <a:normAutofit fontScale="77500" lnSpcReduction="20000"/>
          </a:bodyPr>
          <a:lstStyle/>
          <a:p>
            <a:r>
              <a:rPr lang="en-GB" dirty="0" smtClean="0"/>
              <a:t>To be able to assemble/disassemble the structure, we need a disassembly flange.</a:t>
            </a:r>
          </a:p>
          <a:p>
            <a:r>
              <a:rPr lang="en-GB" dirty="0" smtClean="0"/>
              <a:t>This flange sits at the intersection of the trapezoidal pipe to the two separate pipes, close to the luminometer</a:t>
            </a:r>
          </a:p>
          <a:p>
            <a:r>
              <a:rPr lang="en-GB" dirty="0" smtClean="0"/>
              <a:t>Due to space requirements, this flange needs to be remotely operated: once to lock the beam vacuum at the end of assembly, and once to unlock after a run for disassembly</a:t>
            </a:r>
            <a:r>
              <a:rPr lang="en-GB" dirty="0" smtClean="0"/>
              <a:t>.</a:t>
            </a:r>
          </a:p>
        </p:txBody>
      </p:sp>
      <p:sp>
        <p:nvSpPr>
          <p:cNvPr id="3" name="Title 2"/>
          <p:cNvSpPr>
            <a:spLocks noGrp="1"/>
          </p:cNvSpPr>
          <p:nvPr>
            <p:ph type="title"/>
          </p:nvPr>
        </p:nvSpPr>
        <p:spPr>
          <a:xfrm>
            <a:off x="609600" y="0"/>
            <a:ext cx="10972800" cy="1143000"/>
          </a:xfrm>
        </p:spPr>
        <p:txBody>
          <a:bodyPr/>
          <a:lstStyle/>
          <a:p>
            <a:r>
              <a:rPr lang="en-GB" dirty="0" smtClean="0"/>
              <a:t>Remote flange</a:t>
            </a:r>
            <a:endParaRPr lang="en-GB" dirty="0"/>
          </a:p>
        </p:txBody>
      </p:sp>
      <p:sp>
        <p:nvSpPr>
          <p:cNvPr id="4" name="Footer Placeholder 3"/>
          <p:cNvSpPr>
            <a:spLocks noGrp="1"/>
          </p:cNvSpPr>
          <p:nvPr>
            <p:ph type="ftr" sz="quarter" idx="11"/>
          </p:nvPr>
        </p:nvSpPr>
        <p:spPr/>
        <p:txBody>
          <a:bodyPr/>
          <a:lstStyle/>
          <a:p>
            <a:r>
              <a:rPr lang="es-ES" smtClean="0"/>
              <a:t>M. Koratzinos</a:t>
            </a:r>
            <a:endParaRPr lang="en-GB" dirty="0"/>
          </a:p>
        </p:txBody>
      </p:sp>
      <p:pic>
        <p:nvPicPr>
          <p:cNvPr id="5" name="Picture 4"/>
          <p:cNvPicPr>
            <a:picLocks noChangeAspect="1"/>
          </p:cNvPicPr>
          <p:nvPr/>
        </p:nvPicPr>
        <p:blipFill>
          <a:blip r:embed="rId2"/>
          <a:stretch>
            <a:fillRect/>
          </a:stretch>
        </p:blipFill>
        <p:spPr>
          <a:xfrm>
            <a:off x="5315594" y="2971143"/>
            <a:ext cx="6876406" cy="3905250"/>
          </a:xfrm>
          <a:prstGeom prst="rect">
            <a:avLst/>
          </a:prstGeom>
        </p:spPr>
      </p:pic>
      <p:sp>
        <p:nvSpPr>
          <p:cNvPr id="6" name="TextBox 5"/>
          <p:cNvSpPr txBox="1"/>
          <p:nvPr/>
        </p:nvSpPr>
        <p:spPr>
          <a:xfrm>
            <a:off x="838200" y="3962400"/>
            <a:ext cx="3581400" cy="1200329"/>
          </a:xfrm>
          <a:prstGeom prst="rect">
            <a:avLst/>
          </a:prstGeom>
          <a:noFill/>
        </p:spPr>
        <p:txBody>
          <a:bodyPr wrap="square" rtlCol="0">
            <a:spAutoFit/>
          </a:bodyPr>
          <a:lstStyle/>
          <a:p>
            <a:r>
              <a:rPr lang="en-GB" sz="2400" dirty="0"/>
              <a:t>Already discussed by our BINP colleagues in 2019</a:t>
            </a:r>
          </a:p>
          <a:p>
            <a:endParaRPr lang="en-GB" sz="2400" dirty="0"/>
          </a:p>
        </p:txBody>
      </p:sp>
    </p:spTree>
    <p:extLst>
      <p:ext uri="{BB962C8B-B14F-4D97-AF65-F5344CB8AC3E}">
        <p14:creationId xmlns:p14="http://schemas.microsoft.com/office/powerpoint/2010/main" val="1699911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9600" y="190555"/>
            <a:ext cx="10972800" cy="1143000"/>
          </a:xfrm>
        </p:spPr>
        <p:txBody>
          <a:bodyPr/>
          <a:lstStyle/>
          <a:p>
            <a:r>
              <a:rPr lang="en-GB" dirty="0" smtClean="0"/>
              <a:t>Remote </a:t>
            </a:r>
            <a:r>
              <a:rPr lang="en-GB" dirty="0" smtClean="0"/>
              <a:t>flange – functional description</a:t>
            </a:r>
            <a:endParaRPr lang="en-GB" dirty="0"/>
          </a:p>
        </p:txBody>
      </p:sp>
      <p:sp>
        <p:nvSpPr>
          <p:cNvPr id="4" name="Footer Placeholder 3"/>
          <p:cNvSpPr>
            <a:spLocks noGrp="1"/>
          </p:cNvSpPr>
          <p:nvPr>
            <p:ph type="ftr" sz="quarter" idx="11"/>
          </p:nvPr>
        </p:nvSpPr>
        <p:spPr/>
        <p:txBody>
          <a:bodyPr/>
          <a:lstStyle/>
          <a:p>
            <a:r>
              <a:rPr lang="es-ES" smtClean="0"/>
              <a:t>M. Koratzinos</a:t>
            </a:r>
            <a:endParaRPr lang="en-GB" dirty="0"/>
          </a:p>
        </p:txBody>
      </p:sp>
      <p:pic>
        <p:nvPicPr>
          <p:cNvPr id="6" name="Picture 5"/>
          <p:cNvPicPr>
            <a:picLocks noChangeAspect="1"/>
          </p:cNvPicPr>
          <p:nvPr/>
        </p:nvPicPr>
        <p:blipFill>
          <a:blip r:embed="rId2"/>
          <a:stretch>
            <a:fillRect/>
          </a:stretch>
        </p:blipFill>
        <p:spPr>
          <a:xfrm>
            <a:off x="2209800" y="1733057"/>
            <a:ext cx="6914501" cy="4800600"/>
          </a:xfrm>
          <a:prstGeom prst="rect">
            <a:avLst/>
          </a:prstGeom>
        </p:spPr>
      </p:pic>
      <p:pic>
        <p:nvPicPr>
          <p:cNvPr id="5" name="Content Placeholder 4"/>
          <p:cNvPicPr>
            <a:picLocks noGrp="1" noChangeAspect="1"/>
          </p:cNvPicPr>
          <p:nvPr>
            <p:ph idx="1"/>
          </p:nvPr>
        </p:nvPicPr>
        <p:blipFill>
          <a:blip r:embed="rId3"/>
          <a:stretch>
            <a:fillRect/>
          </a:stretch>
        </p:blipFill>
        <p:spPr>
          <a:xfrm>
            <a:off x="0" y="4272204"/>
            <a:ext cx="3048000" cy="2567403"/>
          </a:xfrm>
          <a:prstGeom prst="rect">
            <a:avLst/>
          </a:prstGeom>
        </p:spPr>
      </p:pic>
      <p:pic>
        <p:nvPicPr>
          <p:cNvPr id="7" name="Picture 6"/>
          <p:cNvPicPr>
            <a:picLocks noChangeAspect="1"/>
          </p:cNvPicPr>
          <p:nvPr/>
        </p:nvPicPr>
        <p:blipFill>
          <a:blip r:embed="rId4"/>
          <a:stretch>
            <a:fillRect/>
          </a:stretch>
        </p:blipFill>
        <p:spPr>
          <a:xfrm>
            <a:off x="8915400" y="4258332"/>
            <a:ext cx="3100938" cy="2581275"/>
          </a:xfrm>
          <a:prstGeom prst="rect">
            <a:avLst/>
          </a:prstGeom>
        </p:spPr>
      </p:pic>
      <p:sp>
        <p:nvSpPr>
          <p:cNvPr id="9" name="Right Arrow 8"/>
          <p:cNvSpPr/>
          <p:nvPr/>
        </p:nvSpPr>
        <p:spPr>
          <a:xfrm rot="6828627">
            <a:off x="995269" y="3661596"/>
            <a:ext cx="1676400" cy="436507"/>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571500" y="2591421"/>
            <a:ext cx="3276600" cy="584775"/>
          </a:xfrm>
          <a:prstGeom prst="rect">
            <a:avLst/>
          </a:prstGeom>
          <a:solidFill>
            <a:srgbClr val="FFFF00"/>
          </a:solidFill>
        </p:spPr>
        <p:txBody>
          <a:bodyPr wrap="square" rtlCol="0" anchor="ctr">
            <a:spAutoFit/>
          </a:bodyPr>
          <a:lstStyle/>
          <a:p>
            <a:r>
              <a:rPr lang="en-GB" sz="3200" dirty="0" smtClean="0"/>
              <a:t>Rotate to separate</a:t>
            </a:r>
            <a:endParaRPr lang="en-GB" sz="3200" dirty="0"/>
          </a:p>
        </p:txBody>
      </p:sp>
      <p:sp>
        <p:nvSpPr>
          <p:cNvPr id="10" name="Content Placeholder 1"/>
          <p:cNvSpPr txBox="1">
            <a:spLocks/>
          </p:cNvSpPr>
          <p:nvPr/>
        </p:nvSpPr>
        <p:spPr>
          <a:xfrm>
            <a:off x="8466469" y="1617662"/>
            <a:ext cx="3581400" cy="637326"/>
          </a:xfrm>
          <a:prstGeom prst="rect">
            <a:avLst/>
          </a:prstGeom>
          <a:solidFill>
            <a:srgbClr val="B7EFF7"/>
          </a:solidFill>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mtClean="0"/>
              <a:t>Excellent R&amp;D topic</a:t>
            </a:r>
            <a:endParaRPr lang="en-GB" dirty="0"/>
          </a:p>
        </p:txBody>
      </p:sp>
    </p:spTree>
    <p:extLst>
      <p:ext uri="{BB962C8B-B14F-4D97-AF65-F5344CB8AC3E}">
        <p14:creationId xmlns:p14="http://schemas.microsoft.com/office/powerpoint/2010/main" val="214276814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3084" y="1828800"/>
            <a:ext cx="10363200" cy="1362075"/>
          </a:xfrm>
        </p:spPr>
        <p:txBody>
          <a:bodyPr/>
          <a:lstStyle/>
          <a:p>
            <a:r>
              <a:rPr lang="en-GB" dirty="0" smtClean="0"/>
              <a:t>Heat management</a:t>
            </a:r>
            <a:endParaRPr lang="en-GB" dirty="0"/>
          </a:p>
        </p:txBody>
      </p:sp>
      <p:sp>
        <p:nvSpPr>
          <p:cNvPr id="3" name="Text Placeholder 2"/>
          <p:cNvSpPr>
            <a:spLocks noGrp="1"/>
          </p:cNvSpPr>
          <p:nvPr>
            <p:ph type="body" idx="1"/>
          </p:nvPr>
        </p:nvSpPr>
        <p:spPr/>
        <p:txBody>
          <a:bodyPr/>
          <a:lstStyle/>
          <a:p>
            <a:endParaRPr lang="en-GB" dirty="0"/>
          </a:p>
        </p:txBody>
      </p:sp>
      <p:sp>
        <p:nvSpPr>
          <p:cNvPr id="4" name="Footer Placeholder 3"/>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51511887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B1DED8-DEB4-4D7F-B00A-37026FE319FA}"/>
              </a:ext>
            </a:extLst>
          </p:cNvPr>
          <p:cNvSpPr>
            <a:spLocks noGrp="1"/>
          </p:cNvSpPr>
          <p:nvPr>
            <p:ph idx="1"/>
          </p:nvPr>
        </p:nvSpPr>
        <p:spPr/>
        <p:txBody>
          <a:bodyPr/>
          <a:lstStyle/>
          <a:p>
            <a:r>
              <a:rPr lang="en-US" dirty="0"/>
              <a:t>The current design uses super-fluid helium for cooling (like the LHC main magnets)</a:t>
            </a:r>
          </a:p>
          <a:p>
            <a:r>
              <a:rPr lang="en-US" dirty="0"/>
              <a:t>Superfluid helium has excellent heat removing properties…</a:t>
            </a:r>
          </a:p>
          <a:p>
            <a:r>
              <a:rPr lang="en-US" dirty="0"/>
              <a:t>…but also there are points of extra caution:</a:t>
            </a:r>
          </a:p>
          <a:p>
            <a:r>
              <a:rPr lang="en-US" dirty="0"/>
              <a:t>Superfluid helium has zero viscosity, so will find the </a:t>
            </a:r>
            <a:r>
              <a:rPr lang="en-US" dirty="0" smtClean="0"/>
              <a:t>smallest </a:t>
            </a:r>
            <a:r>
              <a:rPr lang="en-US" dirty="0"/>
              <a:t>of holes to seep out.</a:t>
            </a:r>
          </a:p>
          <a:p>
            <a:r>
              <a:rPr lang="en-US" dirty="0"/>
              <a:t>This necessitate the use of a welded (and inspected) helium vessel, which could be thin</a:t>
            </a:r>
          </a:p>
          <a:p>
            <a:endParaRPr lang="en-US" dirty="0"/>
          </a:p>
        </p:txBody>
      </p:sp>
      <p:sp>
        <p:nvSpPr>
          <p:cNvPr id="3" name="Title 2">
            <a:extLst>
              <a:ext uri="{FF2B5EF4-FFF2-40B4-BE49-F238E27FC236}">
                <a16:creationId xmlns:a16="http://schemas.microsoft.com/office/drawing/2014/main" id="{5C71370F-86D8-405F-9D97-3DB1584F98B0}"/>
              </a:ext>
            </a:extLst>
          </p:cNvPr>
          <p:cNvSpPr>
            <a:spLocks noGrp="1"/>
          </p:cNvSpPr>
          <p:nvPr>
            <p:ph type="title"/>
          </p:nvPr>
        </p:nvSpPr>
        <p:spPr/>
        <p:txBody>
          <a:bodyPr/>
          <a:lstStyle/>
          <a:p>
            <a:r>
              <a:rPr lang="en-US" dirty="0"/>
              <a:t>Heat management- superfluid He</a:t>
            </a:r>
          </a:p>
        </p:txBody>
      </p:sp>
      <p:sp>
        <p:nvSpPr>
          <p:cNvPr id="4" name="Footer Placeholder 3">
            <a:extLst>
              <a:ext uri="{FF2B5EF4-FFF2-40B4-BE49-F238E27FC236}">
                <a16:creationId xmlns:a16="http://schemas.microsoft.com/office/drawing/2014/main" id="{6FF9E2BB-127A-492B-B161-A65DEB42B4CA}"/>
              </a:ext>
            </a:extLst>
          </p:cNvPr>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3038962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1">
                <a:extLst>
                  <a:ext uri="{FF2B5EF4-FFF2-40B4-BE49-F238E27FC236}">
                    <a16:creationId xmlns:a16="http://schemas.microsoft.com/office/drawing/2014/main" id="{99A3FE24-943A-472C-B398-68F4A85CE507}"/>
                  </a:ext>
                </a:extLst>
              </p:cNvPr>
              <p:cNvSpPr>
                <a:spLocks noGrp="1"/>
              </p:cNvSpPr>
              <p:nvPr>
                <p:ph idx="1"/>
              </p:nvPr>
            </p:nvSpPr>
            <p:spPr>
              <a:xfrm>
                <a:off x="609600" y="1219200"/>
                <a:ext cx="10972800" cy="5029199"/>
              </a:xfrm>
            </p:spPr>
            <p:txBody>
              <a:bodyPr>
                <a:normAutofit fontScale="92500" lnSpcReduction="10000"/>
              </a:bodyPr>
              <a:lstStyle/>
              <a:p>
                <a:r>
                  <a:rPr lang="en-US" dirty="0"/>
                  <a:t>Even in the presence of adequate thermal insulation vacuum, heat radiates following the black body radiation law</a:t>
                </a:r>
              </a:p>
              <a:p>
                <a:pPr marL="457200" lvl="1" indent="0">
                  <a:buNone/>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𝑟𝑎𝑑𝑖𝑎𝑡𝑒𝑑</m:t>
                          </m:r>
                        </m:sub>
                      </m:sSub>
                      <m:r>
                        <a:rPr lang="en-US" b="0" i="1" smtClean="0">
                          <a:latin typeface="Cambria Math" panose="02040503050406030204" pitchFamily="18" charset="0"/>
                        </a:rPr>
                        <m:t>=</m:t>
                      </m:r>
                      <m:r>
                        <m:rPr>
                          <m:nor/>
                        </m:rPr>
                        <a:rPr lang="el-GR" dirty="0"/>
                        <m:t>ε</m:t>
                      </m:r>
                      <m:r>
                        <m:rPr>
                          <m:sty m:val="p"/>
                        </m:rPr>
                        <a:rPr lang="el-GR" i="1" dirty="0" smtClean="0">
                          <a:latin typeface="Cambria Math" panose="02040503050406030204" pitchFamily="18" charset="0"/>
                          <a:ea typeface="Cambria Math" panose="02040503050406030204" pitchFamily="18" charset="0"/>
                        </a:rPr>
                        <m:t>σ</m:t>
                      </m:r>
                      <m:d>
                        <m:dPr>
                          <m:ctrlPr>
                            <a:rPr lang="en-US" b="0" i="1" dirty="0" smtClean="0">
                              <a:latin typeface="Cambria Math" panose="02040503050406030204" pitchFamily="18" charset="0"/>
                              <a:ea typeface="Cambria Math" panose="02040503050406030204" pitchFamily="18" charset="0"/>
                            </a:rPr>
                          </m:ctrlPr>
                        </m:dPr>
                        <m:e>
                          <m:sSubSup>
                            <m:sSubSupPr>
                              <m:ctrlPr>
                                <a:rPr lang="en-US" b="0" i="1" dirty="0" smtClean="0">
                                  <a:latin typeface="Cambria Math" panose="02040503050406030204" pitchFamily="18" charset="0"/>
                                  <a:ea typeface="Cambria Math" panose="02040503050406030204" pitchFamily="18" charset="0"/>
                                </a:rPr>
                              </m:ctrlPr>
                            </m:sSubSupPr>
                            <m:e>
                              <m:r>
                                <a:rPr lang="en-US" b="0" i="1" dirty="0" smtClean="0">
                                  <a:latin typeface="Cambria Math" panose="02040503050406030204" pitchFamily="18" charset="0"/>
                                  <a:ea typeface="Cambria Math" panose="02040503050406030204" pitchFamily="18" charset="0"/>
                                </a:rPr>
                                <m:t>𝑇</m:t>
                              </m:r>
                            </m:e>
                            <m:sub>
                              <m:r>
                                <a:rPr lang="en-US" b="0" i="1" dirty="0" smtClean="0">
                                  <a:latin typeface="Cambria Math" panose="02040503050406030204" pitchFamily="18" charset="0"/>
                                  <a:ea typeface="Cambria Math" panose="02040503050406030204" pitchFamily="18" charset="0"/>
                                </a:rPr>
                                <m:t>1</m:t>
                              </m:r>
                            </m:sub>
                            <m:sup>
                              <m:r>
                                <a:rPr lang="en-US" b="0" i="1" dirty="0" smtClean="0">
                                  <a:latin typeface="Cambria Math" panose="02040503050406030204" pitchFamily="18" charset="0"/>
                                  <a:ea typeface="Cambria Math" panose="02040503050406030204" pitchFamily="18" charset="0"/>
                                </a:rPr>
                                <m:t>4</m:t>
                              </m:r>
                            </m:sup>
                          </m:sSubSup>
                          <m:r>
                            <a:rPr lang="en-US" b="0" i="1" dirty="0" smtClean="0">
                              <a:latin typeface="Cambria Math" panose="02040503050406030204" pitchFamily="18" charset="0"/>
                              <a:ea typeface="Cambria Math" panose="02040503050406030204" pitchFamily="18" charset="0"/>
                            </a:rPr>
                            <m:t>−</m:t>
                          </m:r>
                          <m:sSubSup>
                            <m:sSubSupPr>
                              <m:ctrlPr>
                                <a:rPr lang="en-US" b="0" i="1" dirty="0" smtClean="0">
                                  <a:latin typeface="Cambria Math" panose="02040503050406030204" pitchFamily="18" charset="0"/>
                                  <a:ea typeface="Cambria Math" panose="02040503050406030204" pitchFamily="18" charset="0"/>
                                </a:rPr>
                              </m:ctrlPr>
                            </m:sSubSupPr>
                            <m:e>
                              <m:r>
                                <a:rPr lang="en-US" b="0" i="1" dirty="0" smtClean="0">
                                  <a:latin typeface="Cambria Math" panose="02040503050406030204" pitchFamily="18" charset="0"/>
                                  <a:ea typeface="Cambria Math" panose="02040503050406030204" pitchFamily="18" charset="0"/>
                                </a:rPr>
                                <m:t>𝑇</m:t>
                              </m:r>
                            </m:e>
                            <m:sub>
                              <m:r>
                                <a:rPr lang="en-US" b="0" i="1" dirty="0" smtClean="0">
                                  <a:latin typeface="Cambria Math" panose="02040503050406030204" pitchFamily="18" charset="0"/>
                                  <a:ea typeface="Cambria Math" panose="02040503050406030204" pitchFamily="18" charset="0"/>
                                </a:rPr>
                                <m:t>2</m:t>
                              </m:r>
                            </m:sub>
                            <m:sup>
                              <m:r>
                                <a:rPr lang="en-US" b="0" i="1" dirty="0" smtClean="0">
                                  <a:latin typeface="Cambria Math" panose="02040503050406030204" pitchFamily="18" charset="0"/>
                                  <a:ea typeface="Cambria Math" panose="02040503050406030204" pitchFamily="18" charset="0"/>
                                </a:rPr>
                                <m:t>4</m:t>
                              </m:r>
                            </m:sup>
                          </m:sSubSup>
                        </m:e>
                      </m:d>
                      <m:r>
                        <a:rPr lang="en-US" b="0" i="1" dirty="0" smtClean="0">
                          <a:latin typeface="Cambria Math" panose="02040503050406030204" pitchFamily="18" charset="0"/>
                          <a:ea typeface="Cambria Math" panose="02040503050406030204" pitchFamily="18" charset="0"/>
                        </a:rPr>
                        <m:t>    </m:t>
                      </m:r>
                      <m:r>
                        <a:rPr lang="en-US" b="0" i="1" dirty="0" smtClean="0">
                          <a:latin typeface="Cambria Math" panose="02040503050406030204" pitchFamily="18" charset="0"/>
                          <a:ea typeface="Cambria Math" panose="02040503050406030204" pitchFamily="18" charset="0"/>
                        </a:rPr>
                        <m:t>𝑤h𝑒𝑟𝑒</m:t>
                      </m:r>
                      <m:r>
                        <a:rPr lang="en-US" b="0" i="1" dirty="0" smtClean="0">
                          <a:latin typeface="Cambria Math" panose="02040503050406030204" pitchFamily="18" charset="0"/>
                          <a:ea typeface="Cambria Math" panose="02040503050406030204" pitchFamily="18" charset="0"/>
                        </a:rPr>
                        <m:t>   </m:t>
                      </m:r>
                      <m:r>
                        <m:rPr>
                          <m:sty m:val="p"/>
                        </m:rPr>
                        <a:rPr lang="el-GR" i="1" dirty="0">
                          <a:latin typeface="Cambria Math" panose="02040503050406030204" pitchFamily="18" charset="0"/>
                          <a:ea typeface="Cambria Math" panose="02040503050406030204" pitchFamily="18" charset="0"/>
                        </a:rPr>
                        <m:t>σ</m:t>
                      </m:r>
                      <m:r>
                        <a:rPr lang="en-US" b="0" i="1" dirty="0" smtClean="0">
                          <a:latin typeface="Cambria Math" panose="02040503050406030204" pitchFamily="18" charset="0"/>
                          <a:ea typeface="Cambria Math" panose="02040503050406030204" pitchFamily="18" charset="0"/>
                        </a:rPr>
                        <m:t>=5.67</m:t>
                      </m:r>
                      <m:f>
                        <m:fPr>
                          <m:type m:val="lin"/>
                          <m:ctrlPr>
                            <a:rPr lang="en-US" b="0" i="1" dirty="0" smtClean="0">
                              <a:latin typeface="Cambria Math" panose="02040503050406030204" pitchFamily="18" charset="0"/>
                              <a:ea typeface="Cambria Math" panose="02040503050406030204" pitchFamily="18" charset="0"/>
                            </a:rPr>
                          </m:ctrlPr>
                        </m:fPr>
                        <m:num>
                          <m:r>
                            <a:rPr lang="en-US" b="0" i="1" dirty="0" smtClean="0">
                              <a:latin typeface="Cambria Math" panose="02040503050406030204" pitchFamily="18" charset="0"/>
                              <a:ea typeface="Cambria Math" panose="02040503050406030204" pitchFamily="18" charset="0"/>
                            </a:rPr>
                            <m:t>𝑊</m:t>
                          </m:r>
                        </m:num>
                        <m:den>
                          <m:sSup>
                            <m:sSupPr>
                              <m:ctrlPr>
                                <a:rPr lang="en-US" b="0" i="1" dirty="0" smtClean="0">
                                  <a:latin typeface="Cambria Math" panose="02040503050406030204" pitchFamily="18" charset="0"/>
                                  <a:ea typeface="Cambria Math" panose="02040503050406030204" pitchFamily="18" charset="0"/>
                                </a:rPr>
                              </m:ctrlPr>
                            </m:sSupPr>
                            <m:e>
                              <m:r>
                                <a:rPr lang="en-US" b="0" i="1" dirty="0" smtClean="0">
                                  <a:latin typeface="Cambria Math" panose="02040503050406030204" pitchFamily="18" charset="0"/>
                                  <a:ea typeface="Cambria Math" panose="02040503050406030204" pitchFamily="18" charset="0"/>
                                </a:rPr>
                                <m:t>𝑚</m:t>
                              </m:r>
                            </m:e>
                            <m:sup>
                              <m:r>
                                <a:rPr lang="en-US" b="0" i="1" dirty="0" smtClean="0">
                                  <a:latin typeface="Cambria Math" panose="02040503050406030204" pitchFamily="18" charset="0"/>
                                  <a:ea typeface="Cambria Math" panose="02040503050406030204" pitchFamily="18" charset="0"/>
                                </a:rPr>
                                <m:t>2</m:t>
                              </m:r>
                            </m:sup>
                          </m:sSup>
                          <m:sSup>
                            <m:sSupPr>
                              <m:ctrlPr>
                                <a:rPr lang="en-US" b="0" i="1" dirty="0" smtClean="0">
                                  <a:latin typeface="Cambria Math" panose="02040503050406030204" pitchFamily="18" charset="0"/>
                                  <a:ea typeface="Cambria Math" panose="02040503050406030204" pitchFamily="18" charset="0"/>
                                </a:rPr>
                              </m:ctrlPr>
                            </m:sSupPr>
                            <m:e>
                              <m:r>
                                <a:rPr lang="en-US" b="0" i="1" dirty="0" smtClean="0">
                                  <a:latin typeface="Cambria Math" panose="02040503050406030204" pitchFamily="18" charset="0"/>
                                  <a:ea typeface="Cambria Math" panose="02040503050406030204" pitchFamily="18" charset="0"/>
                                </a:rPr>
                                <m:t>𝐾</m:t>
                              </m:r>
                            </m:e>
                            <m:sup>
                              <m:r>
                                <a:rPr lang="en-US" b="0" i="1" dirty="0" smtClean="0">
                                  <a:latin typeface="Cambria Math" panose="02040503050406030204" pitchFamily="18" charset="0"/>
                                  <a:ea typeface="Cambria Math" panose="02040503050406030204" pitchFamily="18" charset="0"/>
                                </a:rPr>
                                <m:t>4</m:t>
                              </m:r>
                            </m:sup>
                          </m:sSup>
                        </m:den>
                      </m:f>
                    </m:oMath>
                  </m:oMathPara>
                </a14:m>
                <a:endParaRPr lang="en-US" dirty="0"/>
              </a:p>
              <a:p>
                <a:r>
                  <a:rPr lang="en-US" dirty="0"/>
                  <a:t>Even using the lowest emissivity materials (</a:t>
                </a:r>
                <a:r>
                  <a:rPr lang="el-GR" dirty="0"/>
                  <a:t>ε</a:t>
                </a:r>
                <a:r>
                  <a:rPr lang="en-US" dirty="0"/>
                  <a:t> = 0.02- polished silver coating), there is substantial amount of radiated energy (9W/m</a:t>
                </a:r>
                <a:r>
                  <a:rPr lang="en-US" baseline="30000" dirty="0"/>
                  <a:t>2</a:t>
                </a:r>
                <a:r>
                  <a:rPr lang="en-US" dirty="0"/>
                  <a:t>)</a:t>
                </a:r>
                <a:endParaRPr lang="en-US" baseline="30000" dirty="0"/>
              </a:p>
              <a:p>
                <a:r>
                  <a:rPr lang="en-US" dirty="0"/>
                  <a:t>For the area next to the beam pipe, there is no space for extra radiation shielding, but the area is small (</a:t>
                </a:r>
                <a:r>
                  <a:rPr lang="en-US" dirty="0" smtClean="0"/>
                  <a:t>0.9m</a:t>
                </a:r>
                <a:r>
                  <a:rPr lang="en-US" baseline="30000" dirty="0" smtClean="0"/>
                  <a:t>2</a:t>
                </a:r>
                <a:r>
                  <a:rPr lang="en-US" dirty="0" smtClean="0"/>
                  <a:t> </a:t>
                </a:r>
                <a:r>
                  <a:rPr lang="en-US" dirty="0"/>
                  <a:t>for both beam pipes). </a:t>
                </a:r>
                <a:r>
                  <a:rPr lang="en-US" dirty="0" smtClean="0"/>
                  <a:t>Radiated power </a:t>
                </a:r>
                <a:r>
                  <a:rPr lang="en-US" dirty="0" smtClean="0"/>
                  <a:t>is </a:t>
                </a:r>
                <a:r>
                  <a:rPr lang="en-US" dirty="0"/>
                  <a:t>~8W</a:t>
                </a:r>
              </a:p>
              <a:p>
                <a:r>
                  <a:rPr lang="en-US" dirty="0"/>
                  <a:t>For the external surface (~6m</a:t>
                </a:r>
                <a:r>
                  <a:rPr lang="en-US" baseline="30000" dirty="0"/>
                  <a:t>2</a:t>
                </a:r>
                <a:r>
                  <a:rPr lang="en-US" dirty="0"/>
                  <a:t>) , we plan to have a radiation shield at some intermediate temperature (say 100K) and that reduces the heat load from ~60W to ~1W</a:t>
                </a:r>
              </a:p>
            </p:txBody>
          </p:sp>
        </mc:Choice>
        <mc:Fallback>
          <p:sp>
            <p:nvSpPr>
              <p:cNvPr id="2" name="Content Placeholder 1">
                <a:extLst>
                  <a:ext uri="{FF2B5EF4-FFF2-40B4-BE49-F238E27FC236}">
                    <a16:creationId xmlns:a16="http://schemas.microsoft.com/office/drawing/2014/main" id="{99A3FE24-943A-472C-B398-68F4A85CE507}"/>
                  </a:ext>
                </a:extLst>
              </p:cNvPr>
              <p:cNvSpPr>
                <a:spLocks noGrp="1" noRot="1" noChangeAspect="1" noMove="1" noResize="1" noEditPoints="1" noAdjustHandles="1" noChangeArrowheads="1" noChangeShapeType="1" noTextEdit="1"/>
              </p:cNvSpPr>
              <p:nvPr>
                <p:ph idx="1"/>
              </p:nvPr>
            </p:nvSpPr>
            <p:spPr>
              <a:xfrm>
                <a:off x="609600" y="1219200"/>
                <a:ext cx="10972800" cy="5029199"/>
              </a:xfrm>
              <a:blipFill>
                <a:blip r:embed="rId2"/>
                <a:stretch>
                  <a:fillRect l="-1111" t="-2424" r="-1000" b="-848"/>
                </a:stretch>
              </a:blipFill>
            </p:spPr>
            <p:txBody>
              <a:bodyPr/>
              <a:lstStyle/>
              <a:p>
                <a:r>
                  <a:rPr lang="en-GB">
                    <a:noFill/>
                  </a:rPr>
                  <a:t> </a:t>
                </a:r>
              </a:p>
            </p:txBody>
          </p:sp>
        </mc:Fallback>
      </mc:AlternateContent>
      <p:sp>
        <p:nvSpPr>
          <p:cNvPr id="3" name="Title 2">
            <a:extLst>
              <a:ext uri="{FF2B5EF4-FFF2-40B4-BE49-F238E27FC236}">
                <a16:creationId xmlns:a16="http://schemas.microsoft.com/office/drawing/2014/main" id="{C847242B-245D-415F-8F0B-04014D5B0E8F}"/>
              </a:ext>
            </a:extLst>
          </p:cNvPr>
          <p:cNvSpPr>
            <a:spLocks noGrp="1"/>
          </p:cNvSpPr>
          <p:nvPr>
            <p:ph type="title"/>
          </p:nvPr>
        </p:nvSpPr>
        <p:spPr>
          <a:xfrm>
            <a:off x="609600" y="76200"/>
            <a:ext cx="10972800" cy="1143000"/>
          </a:xfrm>
        </p:spPr>
        <p:txBody>
          <a:bodyPr/>
          <a:lstStyle/>
          <a:p>
            <a:r>
              <a:rPr lang="en-US" dirty="0"/>
              <a:t>Heat management – black body radiation</a:t>
            </a:r>
          </a:p>
        </p:txBody>
      </p:sp>
      <p:sp>
        <p:nvSpPr>
          <p:cNvPr id="4" name="Footer Placeholder 3">
            <a:extLst>
              <a:ext uri="{FF2B5EF4-FFF2-40B4-BE49-F238E27FC236}">
                <a16:creationId xmlns:a16="http://schemas.microsoft.com/office/drawing/2014/main" id="{D51B0954-9F94-4515-95DF-DCAEC585ADF6}"/>
              </a:ext>
            </a:extLst>
          </p:cNvPr>
          <p:cNvSpPr>
            <a:spLocks noGrp="1"/>
          </p:cNvSpPr>
          <p:nvPr>
            <p:ph type="ftr" sz="quarter" idx="11"/>
          </p:nvPr>
        </p:nvSpPr>
        <p:spPr/>
        <p:txBody>
          <a:bodyPr/>
          <a:lstStyle/>
          <a:p>
            <a:r>
              <a:rPr lang="es-ES" dirty="0"/>
              <a:t>M. Koratzinos</a:t>
            </a:r>
            <a:endParaRPr lang="en-GB" dirty="0"/>
          </a:p>
        </p:txBody>
      </p:sp>
    </p:spTree>
    <p:extLst>
      <p:ext uri="{BB962C8B-B14F-4D97-AF65-F5344CB8AC3E}">
        <p14:creationId xmlns:p14="http://schemas.microsoft.com/office/powerpoint/2010/main" val="1131018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5" y="309110"/>
            <a:ext cx="11272345" cy="6614580"/>
          </a:xfrm>
          <a:prstGeom prst="rect">
            <a:avLst/>
          </a:prstGeom>
        </p:spPr>
      </p:pic>
      <p:sp>
        <p:nvSpPr>
          <p:cNvPr id="2" name="Content Placeholder 1">
            <a:extLst>
              <a:ext uri="{FF2B5EF4-FFF2-40B4-BE49-F238E27FC236}">
                <a16:creationId xmlns:a16="http://schemas.microsoft.com/office/drawing/2014/main" id="{2D7FF877-0EEA-4A23-AA10-AB9F8197F93F}"/>
              </a:ext>
            </a:extLst>
          </p:cNvPr>
          <p:cNvSpPr>
            <a:spLocks noGrp="1"/>
          </p:cNvSpPr>
          <p:nvPr>
            <p:ph idx="1"/>
          </p:nvPr>
        </p:nvSpPr>
        <p:spPr>
          <a:xfrm>
            <a:off x="9067799" y="5975350"/>
            <a:ext cx="3048001" cy="761999"/>
          </a:xfrm>
          <a:solidFill>
            <a:srgbClr val="FFFF00"/>
          </a:solidFill>
        </p:spPr>
        <p:txBody>
          <a:bodyPr>
            <a:normAutofit fontScale="92500" lnSpcReduction="10000"/>
          </a:bodyPr>
          <a:lstStyle/>
          <a:p>
            <a:pPr marL="0" indent="0">
              <a:buNone/>
            </a:pPr>
            <a:r>
              <a:rPr lang="en-US" sz="2400" dirty="0" smtClean="0"/>
              <a:t>(Pivoting support – not </a:t>
            </a:r>
            <a:r>
              <a:rPr lang="en-US" sz="2400" dirty="0"/>
              <a:t>shown – </a:t>
            </a:r>
            <a:r>
              <a:rPr lang="en-US" sz="2400" dirty="0" smtClean="0"/>
              <a:t>to be designed)</a:t>
            </a:r>
            <a:endParaRPr lang="en-US" sz="2400" dirty="0"/>
          </a:p>
        </p:txBody>
      </p:sp>
      <p:sp>
        <p:nvSpPr>
          <p:cNvPr id="3" name="Title 2">
            <a:extLst>
              <a:ext uri="{FF2B5EF4-FFF2-40B4-BE49-F238E27FC236}">
                <a16:creationId xmlns:a16="http://schemas.microsoft.com/office/drawing/2014/main" id="{7E3E9118-70F8-40E0-9143-52E001FF0489}"/>
              </a:ext>
            </a:extLst>
          </p:cNvPr>
          <p:cNvSpPr>
            <a:spLocks noGrp="1"/>
          </p:cNvSpPr>
          <p:nvPr>
            <p:ph type="title"/>
          </p:nvPr>
        </p:nvSpPr>
        <p:spPr>
          <a:xfrm>
            <a:off x="609600" y="10510"/>
            <a:ext cx="10972800" cy="903890"/>
          </a:xfrm>
        </p:spPr>
        <p:txBody>
          <a:bodyPr/>
          <a:lstStyle/>
          <a:p>
            <a:r>
              <a:rPr lang="en-US" dirty="0"/>
              <a:t>Contraction management</a:t>
            </a:r>
          </a:p>
        </p:txBody>
      </p:sp>
      <p:sp>
        <p:nvSpPr>
          <p:cNvPr id="4" name="Footer Placeholder 3">
            <a:extLst>
              <a:ext uri="{FF2B5EF4-FFF2-40B4-BE49-F238E27FC236}">
                <a16:creationId xmlns:a16="http://schemas.microsoft.com/office/drawing/2014/main" id="{D3234D00-F1A7-480C-8D2D-6702A8218B09}"/>
              </a:ext>
            </a:extLst>
          </p:cNvPr>
          <p:cNvSpPr>
            <a:spLocks noGrp="1"/>
          </p:cNvSpPr>
          <p:nvPr>
            <p:ph type="ftr" sz="quarter" idx="11"/>
          </p:nvPr>
        </p:nvSpPr>
        <p:spPr/>
        <p:txBody>
          <a:bodyPr/>
          <a:lstStyle/>
          <a:p>
            <a:r>
              <a:rPr lang="es-ES"/>
              <a:t>M. Koratzinos</a:t>
            </a:r>
            <a:endParaRPr lang="en-GB" dirty="0"/>
          </a:p>
        </p:txBody>
      </p:sp>
      <p:grpSp>
        <p:nvGrpSpPr>
          <p:cNvPr id="8" name="Group 7"/>
          <p:cNvGrpSpPr/>
          <p:nvPr/>
        </p:nvGrpSpPr>
        <p:grpSpPr>
          <a:xfrm>
            <a:off x="76200" y="937057"/>
            <a:ext cx="3679574" cy="1196543"/>
            <a:chOff x="457201" y="850553"/>
            <a:chExt cx="3679574" cy="1196543"/>
          </a:xfrm>
        </p:grpSpPr>
        <p:sp>
          <p:nvSpPr>
            <p:cNvPr id="7" name="Right Arrow 6"/>
            <p:cNvSpPr/>
            <p:nvPr/>
          </p:nvSpPr>
          <p:spPr>
            <a:xfrm rot="1349690">
              <a:off x="2384175" y="1583696"/>
              <a:ext cx="1752600" cy="46340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457201" y="850553"/>
              <a:ext cx="2209800" cy="830997"/>
            </a:xfrm>
            <a:prstGeom prst="rect">
              <a:avLst/>
            </a:prstGeom>
            <a:solidFill>
              <a:srgbClr val="FFFF00"/>
            </a:solidFill>
          </p:spPr>
          <p:txBody>
            <a:bodyPr wrap="square" rtlCol="0">
              <a:spAutoFit/>
            </a:bodyPr>
            <a:lstStyle/>
            <a:p>
              <a:r>
                <a:rPr lang="en-GB" sz="2400" dirty="0" smtClean="0"/>
                <a:t>Outer insulation vacuum vessel</a:t>
              </a:r>
              <a:endParaRPr lang="en-GB" sz="2400" dirty="0"/>
            </a:p>
          </p:txBody>
        </p:sp>
      </p:grpSp>
      <p:grpSp>
        <p:nvGrpSpPr>
          <p:cNvPr id="9" name="Group 8"/>
          <p:cNvGrpSpPr/>
          <p:nvPr/>
        </p:nvGrpSpPr>
        <p:grpSpPr>
          <a:xfrm>
            <a:off x="3254626" y="1089457"/>
            <a:ext cx="3505199" cy="797100"/>
            <a:chOff x="457201" y="850553"/>
            <a:chExt cx="3505199" cy="797100"/>
          </a:xfrm>
        </p:grpSpPr>
        <p:sp>
          <p:nvSpPr>
            <p:cNvPr id="10" name="Right Arrow 9"/>
            <p:cNvSpPr/>
            <p:nvPr/>
          </p:nvSpPr>
          <p:spPr>
            <a:xfrm rot="1349690">
              <a:off x="2209800" y="1184253"/>
              <a:ext cx="1752600" cy="46340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457201" y="850553"/>
              <a:ext cx="2209800" cy="461665"/>
            </a:xfrm>
            <a:prstGeom prst="rect">
              <a:avLst/>
            </a:prstGeom>
            <a:solidFill>
              <a:srgbClr val="FFFF00"/>
            </a:solidFill>
          </p:spPr>
          <p:txBody>
            <a:bodyPr wrap="square" rtlCol="0">
              <a:spAutoFit/>
            </a:bodyPr>
            <a:lstStyle/>
            <a:p>
              <a:r>
                <a:rPr lang="en-GB" sz="2400" dirty="0" smtClean="0"/>
                <a:t>Thermal screen</a:t>
              </a:r>
              <a:endParaRPr lang="en-GB" sz="2400" dirty="0"/>
            </a:p>
          </p:txBody>
        </p:sp>
      </p:grpSp>
      <p:grpSp>
        <p:nvGrpSpPr>
          <p:cNvPr id="12" name="Group 11"/>
          <p:cNvGrpSpPr/>
          <p:nvPr/>
        </p:nvGrpSpPr>
        <p:grpSpPr>
          <a:xfrm>
            <a:off x="914400" y="3012900"/>
            <a:ext cx="3505199" cy="797100"/>
            <a:chOff x="457201" y="850553"/>
            <a:chExt cx="3505199" cy="797100"/>
          </a:xfrm>
        </p:grpSpPr>
        <p:sp>
          <p:nvSpPr>
            <p:cNvPr id="13" name="Right Arrow 12"/>
            <p:cNvSpPr/>
            <p:nvPr/>
          </p:nvSpPr>
          <p:spPr>
            <a:xfrm rot="1349690">
              <a:off x="2209800" y="1184253"/>
              <a:ext cx="1752600" cy="46340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457201" y="850553"/>
              <a:ext cx="2209800" cy="461665"/>
            </a:xfrm>
            <a:prstGeom prst="rect">
              <a:avLst/>
            </a:prstGeom>
            <a:solidFill>
              <a:srgbClr val="FFFF00"/>
            </a:solidFill>
          </p:spPr>
          <p:txBody>
            <a:bodyPr wrap="square" rtlCol="0">
              <a:spAutoFit/>
            </a:bodyPr>
            <a:lstStyle/>
            <a:p>
              <a:r>
                <a:rPr lang="en-GB" sz="2400" dirty="0" smtClean="0"/>
                <a:t>Helium vessel</a:t>
              </a:r>
              <a:endParaRPr lang="en-GB" sz="2400" dirty="0"/>
            </a:p>
          </p:txBody>
        </p:sp>
      </p:grpSp>
      <p:grpSp>
        <p:nvGrpSpPr>
          <p:cNvPr id="15" name="Group 14"/>
          <p:cNvGrpSpPr/>
          <p:nvPr/>
        </p:nvGrpSpPr>
        <p:grpSpPr>
          <a:xfrm>
            <a:off x="9144000" y="457200"/>
            <a:ext cx="2209800" cy="1752600"/>
            <a:chOff x="457201" y="687175"/>
            <a:chExt cx="2209800" cy="1752600"/>
          </a:xfrm>
        </p:grpSpPr>
        <p:sp>
          <p:nvSpPr>
            <p:cNvPr id="16" name="Right Arrow 15"/>
            <p:cNvSpPr/>
            <p:nvPr/>
          </p:nvSpPr>
          <p:spPr>
            <a:xfrm rot="7632466">
              <a:off x="654365" y="1331775"/>
              <a:ext cx="1752600" cy="46340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57201" y="850553"/>
              <a:ext cx="2209800" cy="830997"/>
            </a:xfrm>
            <a:prstGeom prst="rect">
              <a:avLst/>
            </a:prstGeom>
            <a:solidFill>
              <a:srgbClr val="FFFF00"/>
            </a:solidFill>
          </p:spPr>
          <p:txBody>
            <a:bodyPr wrap="square" rtlCol="0">
              <a:spAutoFit/>
            </a:bodyPr>
            <a:lstStyle/>
            <a:p>
              <a:r>
                <a:rPr lang="en-GB" sz="2400" dirty="0" smtClean="0"/>
                <a:t>Compensation solenoid</a:t>
              </a:r>
              <a:endParaRPr lang="en-GB" sz="2400" dirty="0"/>
            </a:p>
          </p:txBody>
        </p:sp>
      </p:grpSp>
      <p:sp>
        <p:nvSpPr>
          <p:cNvPr id="18" name="TextBox 17"/>
          <p:cNvSpPr txBox="1"/>
          <p:nvPr/>
        </p:nvSpPr>
        <p:spPr>
          <a:xfrm>
            <a:off x="9015248" y="3474565"/>
            <a:ext cx="3200400" cy="1815882"/>
          </a:xfrm>
          <a:prstGeom prst="rect">
            <a:avLst/>
          </a:prstGeom>
          <a:solidFill>
            <a:srgbClr val="FFD5FF"/>
          </a:solidFill>
        </p:spPr>
        <p:txBody>
          <a:bodyPr wrap="square" rtlCol="0">
            <a:spAutoFit/>
          </a:bodyPr>
          <a:lstStyle/>
          <a:p>
            <a:r>
              <a:rPr lang="en-GB" sz="2800" dirty="0" smtClean="0"/>
              <a:t>The cold part of the system will contract by ~1cm w.r.t. the hot part</a:t>
            </a:r>
            <a:endParaRPr lang="en-GB" sz="2800" dirty="0"/>
          </a:p>
        </p:txBody>
      </p:sp>
      <p:sp>
        <p:nvSpPr>
          <p:cNvPr id="19" name="Rectangle 18"/>
          <p:cNvSpPr/>
          <p:nvPr/>
        </p:nvSpPr>
        <p:spPr>
          <a:xfrm>
            <a:off x="10203" y="6488668"/>
            <a:ext cx="1664238" cy="369332"/>
          </a:xfrm>
          <a:prstGeom prst="rect">
            <a:avLst/>
          </a:prstGeom>
          <a:solidFill>
            <a:srgbClr val="FFFF00"/>
          </a:solidFill>
        </p:spPr>
        <p:txBody>
          <a:bodyPr wrap="none">
            <a:spAutoFit/>
          </a:bodyPr>
          <a:lstStyle/>
          <a:p>
            <a:r>
              <a:rPr lang="en-US" dirty="0"/>
              <a:t>Cedric Ormond </a:t>
            </a:r>
            <a:endParaRPr lang="en-GB" dirty="0"/>
          </a:p>
        </p:txBody>
      </p:sp>
    </p:spTree>
    <p:extLst>
      <p:ext uri="{BB962C8B-B14F-4D97-AF65-F5344CB8AC3E}">
        <p14:creationId xmlns:p14="http://schemas.microsoft.com/office/powerpoint/2010/main" val="259299245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3084" y="1828800"/>
            <a:ext cx="10363200" cy="1362075"/>
          </a:xfrm>
        </p:spPr>
        <p:txBody>
          <a:bodyPr/>
          <a:lstStyle/>
          <a:p>
            <a:r>
              <a:rPr lang="en-GB" dirty="0" smtClean="0"/>
              <a:t>Mechanical structure</a:t>
            </a:r>
            <a:endParaRPr lang="en-GB" dirty="0"/>
          </a:p>
        </p:txBody>
      </p:sp>
      <p:sp>
        <p:nvSpPr>
          <p:cNvPr id="3" name="Text Placeholder 2"/>
          <p:cNvSpPr>
            <a:spLocks noGrp="1"/>
          </p:cNvSpPr>
          <p:nvPr>
            <p:ph type="body" idx="1"/>
          </p:nvPr>
        </p:nvSpPr>
        <p:spPr/>
        <p:txBody>
          <a:bodyPr/>
          <a:lstStyle/>
          <a:p>
            <a:endParaRPr lang="en-GB" dirty="0"/>
          </a:p>
        </p:txBody>
      </p:sp>
      <p:sp>
        <p:nvSpPr>
          <p:cNvPr id="4" name="Footer Placeholder 3"/>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97731092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8372" y="3026128"/>
            <a:ext cx="6003628" cy="3831872"/>
          </a:xfrm>
          <a:prstGeom prst="rect">
            <a:avLst/>
          </a:prstGeom>
        </p:spPr>
      </p:pic>
      <p:sp>
        <p:nvSpPr>
          <p:cNvPr id="2" name="Content Placeholder 1"/>
          <p:cNvSpPr>
            <a:spLocks noGrp="1"/>
          </p:cNvSpPr>
          <p:nvPr>
            <p:ph idx="1"/>
          </p:nvPr>
        </p:nvSpPr>
        <p:spPr>
          <a:xfrm>
            <a:off x="304800" y="1219199"/>
            <a:ext cx="11582400" cy="3657601"/>
          </a:xfrm>
        </p:spPr>
        <p:txBody>
          <a:bodyPr>
            <a:normAutofit fontScale="85000" lnSpcReduction="10000"/>
          </a:bodyPr>
          <a:lstStyle/>
          <a:p>
            <a:r>
              <a:rPr lang="en-US" dirty="0"/>
              <a:t>We have started work to go from the conceptual to a more engineering design</a:t>
            </a:r>
          </a:p>
          <a:p>
            <a:r>
              <a:rPr lang="en-GB" dirty="0"/>
              <a:t>The mechanical support is a (stainless steel) backbone skeleton, cantilevered, </a:t>
            </a:r>
          </a:p>
          <a:p>
            <a:pPr lvl="1"/>
            <a:r>
              <a:rPr lang="en-GB" dirty="0"/>
              <a:t>from l=1220mm to l=5600mm </a:t>
            </a:r>
          </a:p>
          <a:p>
            <a:pPr lvl="1"/>
            <a:r>
              <a:rPr lang="en-GB" b="1" dirty="0"/>
              <a:t>length=4380mm</a:t>
            </a:r>
          </a:p>
          <a:p>
            <a:pPr lvl="1"/>
            <a:r>
              <a:rPr lang="en-GB" dirty="0"/>
              <a:t>Weight </a:t>
            </a:r>
            <a:r>
              <a:rPr lang="en-GB" dirty="0" smtClean="0"/>
              <a:t>~1700 </a:t>
            </a:r>
            <a:r>
              <a:rPr lang="en-GB" dirty="0"/>
              <a:t>kg per side</a:t>
            </a:r>
          </a:p>
          <a:p>
            <a:r>
              <a:rPr lang="en-GB" dirty="0"/>
              <a:t>Part of the design is cold, the other part </a:t>
            </a:r>
            <a:r>
              <a:rPr lang="en-GB" dirty="0" smtClean="0"/>
              <a:t>hot</a:t>
            </a:r>
          </a:p>
          <a:p>
            <a:r>
              <a:rPr lang="en-GB" dirty="0" smtClean="0"/>
              <a:t>Magnets are aligned with respect to each other using spacers</a:t>
            </a:r>
            <a:endParaRPr lang="en-GB" dirty="0"/>
          </a:p>
        </p:txBody>
      </p:sp>
      <p:sp>
        <p:nvSpPr>
          <p:cNvPr id="3" name="Title 2"/>
          <p:cNvSpPr>
            <a:spLocks noGrp="1"/>
          </p:cNvSpPr>
          <p:nvPr>
            <p:ph type="title"/>
          </p:nvPr>
        </p:nvSpPr>
        <p:spPr>
          <a:xfrm>
            <a:off x="609600" y="8467"/>
            <a:ext cx="10972800" cy="1143000"/>
          </a:xfrm>
        </p:spPr>
        <p:txBody>
          <a:bodyPr>
            <a:normAutofit fontScale="90000"/>
          </a:bodyPr>
          <a:lstStyle/>
          <a:p>
            <a:r>
              <a:rPr lang="en-US" dirty="0"/>
              <a:t>Mechanical structure – towards an engineering design</a:t>
            </a:r>
            <a:endParaRPr lang="en-GB" dirty="0"/>
          </a:p>
        </p:txBody>
      </p:sp>
      <p:sp>
        <p:nvSpPr>
          <p:cNvPr id="4" name="Footer Placeholder 3"/>
          <p:cNvSpPr>
            <a:spLocks noGrp="1"/>
          </p:cNvSpPr>
          <p:nvPr>
            <p:ph type="ftr" sz="quarter" idx="11"/>
          </p:nvPr>
        </p:nvSpPr>
        <p:spPr/>
        <p:txBody>
          <a:bodyPr/>
          <a:lstStyle/>
          <a:p>
            <a:r>
              <a:rPr lang="es-ES"/>
              <a:t>M. Koratzinos</a:t>
            </a:r>
            <a:endParaRPr lang="en-GB" dirty="0"/>
          </a:p>
        </p:txBody>
      </p:sp>
      <p:sp>
        <p:nvSpPr>
          <p:cNvPr id="8" name="Rectangle 7"/>
          <p:cNvSpPr/>
          <p:nvPr/>
        </p:nvSpPr>
        <p:spPr>
          <a:xfrm>
            <a:off x="9829800" y="5987018"/>
            <a:ext cx="1664238" cy="369332"/>
          </a:xfrm>
          <a:prstGeom prst="rect">
            <a:avLst/>
          </a:prstGeom>
          <a:solidFill>
            <a:srgbClr val="FFFF00"/>
          </a:solidFill>
        </p:spPr>
        <p:txBody>
          <a:bodyPr wrap="none">
            <a:spAutoFit/>
          </a:bodyPr>
          <a:lstStyle/>
          <a:p>
            <a:r>
              <a:rPr lang="en-US" dirty="0"/>
              <a:t>Cedric Ormond </a:t>
            </a:r>
            <a:endParaRPr lang="en-GB" dirty="0"/>
          </a:p>
        </p:txBody>
      </p:sp>
    </p:spTree>
    <p:extLst>
      <p:ext uri="{BB962C8B-B14F-4D97-AF65-F5344CB8AC3E}">
        <p14:creationId xmlns:p14="http://schemas.microsoft.com/office/powerpoint/2010/main" val="211907940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066800"/>
            <a:ext cx="10972800" cy="5105399"/>
          </a:xfrm>
        </p:spPr>
        <p:txBody>
          <a:bodyPr>
            <a:normAutofit/>
          </a:bodyPr>
          <a:lstStyle/>
          <a:p>
            <a:r>
              <a:rPr lang="en-US" dirty="0"/>
              <a:t>This is a very complex system.</a:t>
            </a:r>
          </a:p>
          <a:p>
            <a:r>
              <a:rPr lang="en-GB" dirty="0" smtClean="0"/>
              <a:t>Mechanical </a:t>
            </a:r>
            <a:r>
              <a:rPr lang="en-GB" dirty="0"/>
              <a:t>support will rely on supporting the bulk of the cantilever design at the point far away from the IP. This is because space is not an issue there, and we can use </a:t>
            </a:r>
            <a:r>
              <a:rPr lang="en-GB" dirty="0" smtClean="0"/>
              <a:t>longer and </a:t>
            </a:r>
            <a:r>
              <a:rPr lang="en-GB" dirty="0"/>
              <a:t>stronger supports</a:t>
            </a:r>
            <a:r>
              <a:rPr lang="en-GB" dirty="0" smtClean="0"/>
              <a:t> to </a:t>
            </a:r>
            <a:r>
              <a:rPr lang="en-GB" dirty="0"/>
              <a:t>reduce heat creeping in the </a:t>
            </a:r>
            <a:r>
              <a:rPr lang="en-GB" dirty="0" smtClean="0"/>
              <a:t>cryostat. </a:t>
            </a:r>
          </a:p>
          <a:p>
            <a:r>
              <a:rPr lang="en-GB" dirty="0" smtClean="0"/>
              <a:t>The secondary supports close to the centre of gravity of the system need to have a pivot design due to the shrinkage of the system at low temperatures.</a:t>
            </a:r>
          </a:p>
          <a:p>
            <a:r>
              <a:rPr lang="en-GB" dirty="0" smtClean="0"/>
              <a:t>Vibration </a:t>
            </a:r>
            <a:r>
              <a:rPr lang="en-GB" dirty="0"/>
              <a:t>control</a:t>
            </a:r>
          </a:p>
          <a:p>
            <a:endParaRPr lang="en-GB" dirty="0"/>
          </a:p>
          <a:p>
            <a:endParaRPr lang="en-GB" dirty="0" smtClean="0"/>
          </a:p>
          <a:p>
            <a:endParaRPr lang="en-GB" dirty="0"/>
          </a:p>
          <a:p>
            <a:endParaRPr lang="en-GB" dirty="0"/>
          </a:p>
        </p:txBody>
      </p:sp>
      <p:sp>
        <p:nvSpPr>
          <p:cNvPr id="3" name="Title 2"/>
          <p:cNvSpPr>
            <a:spLocks noGrp="1"/>
          </p:cNvSpPr>
          <p:nvPr>
            <p:ph type="title"/>
          </p:nvPr>
        </p:nvSpPr>
        <p:spPr>
          <a:xfrm>
            <a:off x="609600" y="0"/>
            <a:ext cx="10972800" cy="1143000"/>
          </a:xfrm>
        </p:spPr>
        <p:txBody>
          <a:bodyPr/>
          <a:lstStyle/>
          <a:p>
            <a:r>
              <a:rPr lang="en-US" dirty="0"/>
              <a:t>Mechanical support </a:t>
            </a:r>
            <a:r>
              <a:rPr lang="en-US" dirty="0" smtClean="0"/>
              <a:t>of the cantilever structure</a:t>
            </a:r>
            <a:endParaRPr lang="en-GB" dirty="0"/>
          </a:p>
        </p:txBody>
      </p:sp>
      <p:sp>
        <p:nvSpPr>
          <p:cNvPr id="4" name="Footer Placeholder 3"/>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407720854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229600" y="1989912"/>
            <a:ext cx="3733800" cy="4525963"/>
          </a:xfrm>
        </p:spPr>
        <p:txBody>
          <a:bodyPr>
            <a:normAutofit fontScale="85000" lnSpcReduction="20000"/>
          </a:bodyPr>
          <a:lstStyle/>
          <a:p>
            <a:r>
              <a:rPr lang="en-US" dirty="0"/>
              <a:t>If needed we can also have a “Mercedes star” (left, </a:t>
            </a:r>
            <a:r>
              <a:rPr lang="en-US" dirty="0">
                <a:solidFill>
                  <a:srgbClr val="FF0000"/>
                </a:solidFill>
              </a:rPr>
              <a:t>in red</a:t>
            </a:r>
            <a:r>
              <a:rPr lang="en-US" dirty="0"/>
              <a:t>) structure at the front of the structure with piano wires going through the detector (if the detector people allow us!</a:t>
            </a:r>
          </a:p>
          <a:p>
            <a:r>
              <a:rPr lang="en-US" dirty="0"/>
              <a:t>This can help primarily for the vibration mitigation</a:t>
            </a:r>
          </a:p>
          <a:p>
            <a:pPr marL="0" indent="0">
              <a:buNone/>
            </a:pPr>
            <a:endParaRPr lang="en-GB" dirty="0"/>
          </a:p>
        </p:txBody>
      </p:sp>
      <p:sp>
        <p:nvSpPr>
          <p:cNvPr id="3" name="Title 2"/>
          <p:cNvSpPr>
            <a:spLocks noGrp="1"/>
          </p:cNvSpPr>
          <p:nvPr>
            <p:ph type="title"/>
          </p:nvPr>
        </p:nvSpPr>
        <p:spPr>
          <a:xfrm>
            <a:off x="609600" y="0"/>
            <a:ext cx="10972800" cy="1143000"/>
          </a:xfrm>
        </p:spPr>
        <p:txBody>
          <a:bodyPr/>
          <a:lstStyle/>
          <a:p>
            <a:r>
              <a:rPr lang="en-US" dirty="0"/>
              <a:t>Extra support</a:t>
            </a:r>
            <a:endParaRPr lang="en-GB" dirty="0"/>
          </a:p>
        </p:txBody>
      </p:sp>
      <p:sp>
        <p:nvSpPr>
          <p:cNvPr id="4" name="Footer Placeholder 3"/>
          <p:cNvSpPr>
            <a:spLocks noGrp="1"/>
          </p:cNvSpPr>
          <p:nvPr>
            <p:ph type="ftr" sz="quarter" idx="11"/>
          </p:nvPr>
        </p:nvSpPr>
        <p:spPr/>
        <p:txBody>
          <a:bodyPr/>
          <a:lstStyle/>
          <a:p>
            <a:r>
              <a:rPr lang="es-ES"/>
              <a:t>M. Koratzinos</a:t>
            </a:r>
            <a:endParaRPr lang="en-GB" dirty="0"/>
          </a:p>
        </p:txBody>
      </p:sp>
      <p:pic>
        <p:nvPicPr>
          <p:cNvPr id="5" name="Picture 4"/>
          <p:cNvPicPr>
            <a:picLocks noChangeAspect="1"/>
          </p:cNvPicPr>
          <p:nvPr/>
        </p:nvPicPr>
        <p:blipFill>
          <a:blip r:embed="rId2"/>
          <a:stretch>
            <a:fillRect/>
          </a:stretch>
        </p:blipFill>
        <p:spPr>
          <a:xfrm>
            <a:off x="76200" y="2050335"/>
            <a:ext cx="7394270" cy="4680000"/>
          </a:xfrm>
          <a:prstGeom prst="rect">
            <a:avLst/>
          </a:prstGeom>
        </p:spPr>
      </p:pic>
    </p:spTree>
    <p:extLst>
      <p:ext uri="{BB962C8B-B14F-4D97-AF65-F5344CB8AC3E}">
        <p14:creationId xmlns:p14="http://schemas.microsoft.com/office/powerpoint/2010/main" val="7057188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9200" y="-160788"/>
            <a:ext cx="10210800" cy="6517138"/>
          </a:xfrm>
        </p:spPr>
      </p:pic>
      <p:sp>
        <p:nvSpPr>
          <p:cNvPr id="3" name="Title 2"/>
          <p:cNvSpPr>
            <a:spLocks noGrp="1"/>
          </p:cNvSpPr>
          <p:nvPr>
            <p:ph type="title"/>
          </p:nvPr>
        </p:nvSpPr>
        <p:spPr>
          <a:xfrm>
            <a:off x="609600" y="7088"/>
            <a:ext cx="10972800" cy="1143000"/>
          </a:xfrm>
        </p:spPr>
        <p:txBody>
          <a:bodyPr/>
          <a:lstStyle/>
          <a:p>
            <a:r>
              <a:rPr lang="en-GB" dirty="0"/>
              <a:t>The FCC-</a:t>
            </a:r>
            <a:r>
              <a:rPr lang="en-GB" dirty="0" err="1"/>
              <a:t>ee</a:t>
            </a:r>
            <a:r>
              <a:rPr lang="en-GB" dirty="0"/>
              <a:t> MDI region</a:t>
            </a:r>
          </a:p>
        </p:txBody>
      </p:sp>
      <p:sp>
        <p:nvSpPr>
          <p:cNvPr id="4" name="Footer Placeholder 3"/>
          <p:cNvSpPr>
            <a:spLocks noGrp="1"/>
          </p:cNvSpPr>
          <p:nvPr>
            <p:ph type="ftr" sz="quarter" idx="11"/>
          </p:nvPr>
        </p:nvSpPr>
        <p:spPr/>
        <p:txBody>
          <a:bodyPr/>
          <a:lstStyle/>
          <a:p>
            <a:r>
              <a:rPr lang="es-ES" dirty="0"/>
              <a:t>M. Koratzinos</a:t>
            </a:r>
            <a:endParaRPr lang="en-GB" dirty="0"/>
          </a:p>
        </p:txBody>
      </p:sp>
      <p:grpSp>
        <p:nvGrpSpPr>
          <p:cNvPr id="8" name="Group 7"/>
          <p:cNvGrpSpPr/>
          <p:nvPr/>
        </p:nvGrpSpPr>
        <p:grpSpPr>
          <a:xfrm>
            <a:off x="-381000" y="5320312"/>
            <a:ext cx="1755352" cy="928088"/>
            <a:chOff x="520991" y="5257800"/>
            <a:chExt cx="1755352" cy="928088"/>
          </a:xfrm>
        </p:grpSpPr>
        <p:sp>
          <p:nvSpPr>
            <p:cNvPr id="7" name="Down Arrow 6"/>
            <p:cNvSpPr/>
            <p:nvPr/>
          </p:nvSpPr>
          <p:spPr>
            <a:xfrm rot="20121398">
              <a:off x="1219825" y="5347688"/>
              <a:ext cx="454941" cy="838200"/>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520991" y="5257800"/>
              <a:ext cx="1755352" cy="369332"/>
            </a:xfrm>
            <a:prstGeom prst="rect">
              <a:avLst/>
            </a:prstGeom>
            <a:solidFill>
              <a:srgbClr val="FF0000"/>
            </a:solidFill>
          </p:spPr>
          <p:txBody>
            <a:bodyPr wrap="none" rtlCol="0">
              <a:spAutoFit/>
            </a:bodyPr>
            <a:lstStyle/>
            <a:p>
              <a:r>
                <a:rPr lang="en-GB" dirty="0">
                  <a:solidFill>
                    <a:schemeClr val="bg1"/>
                  </a:solidFill>
                </a:rPr>
                <a:t>Interaction point</a:t>
              </a:r>
            </a:p>
          </p:txBody>
        </p:sp>
      </p:grpSp>
      <p:grpSp>
        <p:nvGrpSpPr>
          <p:cNvPr id="13" name="Group 12"/>
          <p:cNvGrpSpPr/>
          <p:nvPr/>
        </p:nvGrpSpPr>
        <p:grpSpPr>
          <a:xfrm>
            <a:off x="1295400" y="4164175"/>
            <a:ext cx="1453731" cy="956383"/>
            <a:chOff x="720429" y="5229505"/>
            <a:chExt cx="1453731" cy="956383"/>
          </a:xfrm>
        </p:grpSpPr>
        <p:sp>
          <p:nvSpPr>
            <p:cNvPr id="14" name="Down Arrow 13"/>
            <p:cNvSpPr/>
            <p:nvPr/>
          </p:nvSpPr>
          <p:spPr>
            <a:xfrm rot="20121398">
              <a:off x="1219825" y="5347688"/>
              <a:ext cx="454941" cy="838200"/>
            </a:xfrm>
            <a:prstGeom prst="downArrow">
              <a:avLst/>
            </a:prstGeom>
            <a:solidFill>
              <a:srgbClr val="FF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720429" y="5229505"/>
              <a:ext cx="1453731" cy="369332"/>
            </a:xfrm>
            <a:prstGeom prst="rect">
              <a:avLst/>
            </a:prstGeom>
            <a:solidFill>
              <a:srgbClr val="FF99FF"/>
            </a:solidFill>
          </p:spPr>
          <p:txBody>
            <a:bodyPr wrap="none" rtlCol="0">
              <a:spAutoFit/>
            </a:bodyPr>
            <a:lstStyle/>
            <a:p>
              <a:r>
                <a:rPr lang="en-GB" dirty="0">
                  <a:solidFill>
                    <a:schemeClr val="bg1"/>
                  </a:solidFill>
                </a:rPr>
                <a:t>Luminometer</a:t>
              </a:r>
            </a:p>
          </p:txBody>
        </p:sp>
      </p:grpSp>
      <p:grpSp>
        <p:nvGrpSpPr>
          <p:cNvPr id="16" name="Group 15"/>
          <p:cNvGrpSpPr/>
          <p:nvPr/>
        </p:nvGrpSpPr>
        <p:grpSpPr>
          <a:xfrm>
            <a:off x="3560127" y="5355200"/>
            <a:ext cx="2383473" cy="969400"/>
            <a:chOff x="324087" y="4759288"/>
            <a:chExt cx="2383473" cy="969400"/>
          </a:xfrm>
        </p:grpSpPr>
        <p:sp>
          <p:nvSpPr>
            <p:cNvPr id="17" name="Down Arrow 16"/>
            <p:cNvSpPr/>
            <p:nvPr/>
          </p:nvSpPr>
          <p:spPr>
            <a:xfrm rot="8720957">
              <a:off x="1064076" y="4759288"/>
              <a:ext cx="454941" cy="838200"/>
            </a:xfrm>
            <a:prstGeom prst="down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324087" y="5359356"/>
              <a:ext cx="2383473" cy="369332"/>
            </a:xfrm>
            <a:prstGeom prst="rect">
              <a:avLst/>
            </a:prstGeom>
            <a:solidFill>
              <a:srgbClr val="00B0F0"/>
            </a:solidFill>
          </p:spPr>
          <p:txBody>
            <a:bodyPr wrap="none" rtlCol="0">
              <a:spAutoFit/>
            </a:bodyPr>
            <a:lstStyle/>
            <a:p>
              <a:r>
                <a:rPr lang="en-GB" dirty="0">
                  <a:solidFill>
                    <a:schemeClr val="bg1"/>
                  </a:solidFill>
                </a:rPr>
                <a:t>Compensating solenoid</a:t>
              </a:r>
            </a:p>
          </p:txBody>
        </p:sp>
      </p:grpSp>
      <p:grpSp>
        <p:nvGrpSpPr>
          <p:cNvPr id="19" name="Group 18"/>
          <p:cNvGrpSpPr/>
          <p:nvPr/>
        </p:nvGrpSpPr>
        <p:grpSpPr>
          <a:xfrm>
            <a:off x="4191000" y="2438400"/>
            <a:ext cx="1952971" cy="894877"/>
            <a:chOff x="324087" y="5291011"/>
            <a:chExt cx="1952971" cy="894877"/>
          </a:xfrm>
        </p:grpSpPr>
        <p:sp>
          <p:nvSpPr>
            <p:cNvPr id="20" name="Down Arrow 19"/>
            <p:cNvSpPr/>
            <p:nvPr/>
          </p:nvSpPr>
          <p:spPr>
            <a:xfrm rot="20121398">
              <a:off x="1219825" y="5347688"/>
              <a:ext cx="454941" cy="838200"/>
            </a:xfrm>
            <a:prstGeom prst="downArrow">
              <a:avLst/>
            </a:prstGeom>
            <a:solidFill>
              <a:srgbClr val="FF5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324087" y="5291011"/>
              <a:ext cx="1952971" cy="369332"/>
            </a:xfrm>
            <a:prstGeom prst="rect">
              <a:avLst/>
            </a:prstGeom>
            <a:solidFill>
              <a:srgbClr val="FF5757"/>
            </a:solidFill>
          </p:spPr>
          <p:txBody>
            <a:bodyPr wrap="none" rtlCol="0">
              <a:spAutoFit/>
            </a:bodyPr>
            <a:lstStyle/>
            <a:p>
              <a:r>
                <a:rPr lang="en-GB" dirty="0">
                  <a:solidFill>
                    <a:schemeClr val="bg1"/>
                  </a:solidFill>
                </a:rPr>
                <a:t>Screening solenoid</a:t>
              </a:r>
            </a:p>
          </p:txBody>
        </p:sp>
      </p:grpSp>
      <p:grpSp>
        <p:nvGrpSpPr>
          <p:cNvPr id="10" name="Group 9"/>
          <p:cNvGrpSpPr/>
          <p:nvPr/>
        </p:nvGrpSpPr>
        <p:grpSpPr>
          <a:xfrm>
            <a:off x="6248400" y="4394188"/>
            <a:ext cx="5256329" cy="1016012"/>
            <a:chOff x="6178514" y="4059800"/>
            <a:chExt cx="5256329" cy="1016012"/>
          </a:xfrm>
        </p:grpSpPr>
        <p:sp>
          <p:nvSpPr>
            <p:cNvPr id="25" name="Down Arrow 24"/>
            <p:cNvSpPr/>
            <p:nvPr/>
          </p:nvSpPr>
          <p:spPr>
            <a:xfrm rot="8720957">
              <a:off x="7436943" y="4093600"/>
              <a:ext cx="454941" cy="838200"/>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Down Arrow 25"/>
            <p:cNvSpPr/>
            <p:nvPr/>
          </p:nvSpPr>
          <p:spPr>
            <a:xfrm rot="10043984">
              <a:off x="8579943" y="4059800"/>
              <a:ext cx="454941" cy="838200"/>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2" name="Group 21"/>
            <p:cNvGrpSpPr/>
            <p:nvPr/>
          </p:nvGrpSpPr>
          <p:grpSpPr>
            <a:xfrm>
              <a:off x="6178514" y="4421877"/>
              <a:ext cx="5256329" cy="653935"/>
              <a:chOff x="-202999" y="5074753"/>
              <a:chExt cx="5256329" cy="653935"/>
            </a:xfrm>
          </p:grpSpPr>
          <p:sp>
            <p:nvSpPr>
              <p:cNvPr id="23" name="Down Arrow 22"/>
              <p:cNvSpPr/>
              <p:nvPr/>
            </p:nvSpPr>
            <p:spPr>
              <a:xfrm rot="6760621">
                <a:off x="-11370" y="4883124"/>
                <a:ext cx="454941" cy="838200"/>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324087" y="5359356"/>
                <a:ext cx="4729243" cy="369332"/>
              </a:xfrm>
              <a:prstGeom prst="rect">
                <a:avLst/>
              </a:prstGeom>
              <a:solidFill>
                <a:srgbClr val="00B050"/>
              </a:solidFill>
            </p:spPr>
            <p:txBody>
              <a:bodyPr wrap="none" rtlCol="0">
                <a:spAutoFit/>
              </a:bodyPr>
              <a:lstStyle/>
              <a:p>
                <a:r>
                  <a:rPr lang="en-GB" dirty="0">
                    <a:solidFill>
                      <a:schemeClr val="bg1"/>
                    </a:solidFill>
                  </a:rPr>
                  <a:t>Final Focus Quadrupoles (QC1L1, QC1L2, QC1L3)</a:t>
                </a:r>
              </a:p>
            </p:txBody>
          </p:sp>
        </p:grpSp>
      </p:grpSp>
    </p:spTree>
    <p:extLst>
      <p:ext uri="{BB962C8B-B14F-4D97-AF65-F5344CB8AC3E}">
        <p14:creationId xmlns:p14="http://schemas.microsoft.com/office/powerpoint/2010/main" val="409108417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3962400"/>
            <a:ext cx="11769715" cy="2895600"/>
          </a:xfrm>
          <a:prstGeom prst="rect">
            <a:avLst/>
          </a:prstGeom>
        </p:spPr>
      </p:pic>
      <p:sp>
        <p:nvSpPr>
          <p:cNvPr id="2" name="Content Placeholder 1"/>
          <p:cNvSpPr>
            <a:spLocks noGrp="1"/>
          </p:cNvSpPr>
          <p:nvPr>
            <p:ph idx="1"/>
          </p:nvPr>
        </p:nvSpPr>
        <p:spPr>
          <a:xfrm>
            <a:off x="762000" y="1176867"/>
            <a:ext cx="10972800" cy="3014133"/>
          </a:xfrm>
        </p:spPr>
        <p:txBody>
          <a:bodyPr>
            <a:normAutofit fontScale="92500" lnSpcReduction="20000"/>
          </a:bodyPr>
          <a:lstStyle/>
          <a:p>
            <a:r>
              <a:rPr lang="en-US" dirty="0" smtClean="0"/>
              <a:t>Helium II operation necessitates the use of a dedicated helium vessel (which can be thin) which is welded together.</a:t>
            </a:r>
          </a:p>
          <a:p>
            <a:r>
              <a:rPr lang="en-US" dirty="0" smtClean="0"/>
              <a:t>Below we can see the helium vessel </a:t>
            </a:r>
            <a:r>
              <a:rPr lang="en-US" dirty="0"/>
              <a:t>(in </a:t>
            </a:r>
            <a:r>
              <a:rPr lang="en-US" dirty="0" smtClean="0"/>
              <a:t>green)</a:t>
            </a:r>
            <a:r>
              <a:rPr lang="en-GB" dirty="0" smtClean="0"/>
              <a:t> </a:t>
            </a:r>
            <a:r>
              <a:rPr lang="en-US" dirty="0" smtClean="0"/>
              <a:t>between the insulation vacuum and the magnet aperture</a:t>
            </a:r>
          </a:p>
          <a:p>
            <a:r>
              <a:rPr lang="en-US" dirty="0" smtClean="0"/>
              <a:t>On the outside the helium vessel is a bit thicker.</a:t>
            </a:r>
          </a:p>
          <a:p>
            <a:r>
              <a:rPr lang="en-US" dirty="0" smtClean="0"/>
              <a:t>A big relief valve is envisaged to make sure that helium gas has an escape route in case of a quench</a:t>
            </a:r>
            <a:endParaRPr lang="en-GB" dirty="0"/>
          </a:p>
        </p:txBody>
      </p:sp>
      <p:sp>
        <p:nvSpPr>
          <p:cNvPr id="3" name="Title 2"/>
          <p:cNvSpPr>
            <a:spLocks noGrp="1"/>
          </p:cNvSpPr>
          <p:nvPr>
            <p:ph type="title"/>
          </p:nvPr>
        </p:nvSpPr>
        <p:spPr>
          <a:xfrm>
            <a:off x="609600" y="33867"/>
            <a:ext cx="10972800" cy="1143000"/>
          </a:xfrm>
        </p:spPr>
        <p:txBody>
          <a:bodyPr/>
          <a:lstStyle/>
          <a:p>
            <a:r>
              <a:rPr lang="en-US" dirty="0"/>
              <a:t>Helium vessel</a:t>
            </a:r>
            <a:endParaRPr lang="en-GB" dirty="0"/>
          </a:p>
        </p:txBody>
      </p:sp>
      <p:sp>
        <p:nvSpPr>
          <p:cNvPr id="4" name="Footer Placeholder 3"/>
          <p:cNvSpPr>
            <a:spLocks noGrp="1"/>
          </p:cNvSpPr>
          <p:nvPr>
            <p:ph type="ftr" sz="quarter" idx="11"/>
          </p:nvPr>
        </p:nvSpPr>
        <p:spPr/>
        <p:txBody>
          <a:bodyPr/>
          <a:lstStyle/>
          <a:p>
            <a:r>
              <a:rPr lang="es-ES"/>
              <a:t>M. Koratzinos</a:t>
            </a:r>
            <a:endParaRPr lang="en-GB" dirty="0"/>
          </a:p>
        </p:txBody>
      </p:sp>
      <p:sp>
        <p:nvSpPr>
          <p:cNvPr id="7" name="Rectangle 6"/>
          <p:cNvSpPr/>
          <p:nvPr/>
        </p:nvSpPr>
        <p:spPr>
          <a:xfrm>
            <a:off x="9372600" y="6356350"/>
            <a:ext cx="1664238" cy="369332"/>
          </a:xfrm>
          <a:prstGeom prst="rect">
            <a:avLst/>
          </a:prstGeom>
          <a:solidFill>
            <a:srgbClr val="FFFF00"/>
          </a:solidFill>
        </p:spPr>
        <p:txBody>
          <a:bodyPr wrap="none">
            <a:spAutoFit/>
          </a:bodyPr>
          <a:lstStyle/>
          <a:p>
            <a:r>
              <a:rPr lang="en-US" dirty="0"/>
              <a:t>Cedric Ormond </a:t>
            </a:r>
            <a:endParaRPr lang="en-GB" dirty="0"/>
          </a:p>
        </p:txBody>
      </p:sp>
    </p:spTree>
    <p:extLst>
      <p:ext uri="{BB962C8B-B14F-4D97-AF65-F5344CB8AC3E}">
        <p14:creationId xmlns:p14="http://schemas.microsoft.com/office/powerpoint/2010/main" val="111063003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88579" y="1177159"/>
            <a:ext cx="10972800" cy="5179191"/>
          </a:xfrm>
        </p:spPr>
        <p:txBody>
          <a:bodyPr>
            <a:normAutofit fontScale="77500" lnSpcReduction="20000"/>
          </a:bodyPr>
          <a:lstStyle/>
          <a:p>
            <a:r>
              <a:rPr lang="en-US" dirty="0"/>
              <a:t>The system will need a number of services:</a:t>
            </a:r>
          </a:p>
          <a:p>
            <a:r>
              <a:rPr lang="en-US" dirty="0"/>
              <a:t>Liquid helium</a:t>
            </a:r>
          </a:p>
          <a:p>
            <a:r>
              <a:rPr lang="en-US" dirty="0"/>
              <a:t>Low-pressure helium line for the heat </a:t>
            </a:r>
            <a:r>
              <a:rPr lang="en-US" dirty="0" smtClean="0"/>
              <a:t>exchanger (two lines)</a:t>
            </a:r>
            <a:endParaRPr lang="en-US" dirty="0"/>
          </a:p>
          <a:p>
            <a:r>
              <a:rPr lang="en-US" dirty="0"/>
              <a:t>Insulation vacuum pumps</a:t>
            </a:r>
          </a:p>
          <a:p>
            <a:r>
              <a:rPr lang="en-US" dirty="0"/>
              <a:t>Beam vacuum pumps</a:t>
            </a:r>
          </a:p>
          <a:p>
            <a:r>
              <a:rPr lang="en-US" dirty="0" smtClean="0"/>
              <a:t>He gas relief valve</a:t>
            </a:r>
            <a:endParaRPr lang="en-US" dirty="0"/>
          </a:p>
          <a:p>
            <a:r>
              <a:rPr lang="en-US" dirty="0"/>
              <a:t>High current systems:</a:t>
            </a:r>
          </a:p>
          <a:p>
            <a:pPr lvl="1"/>
            <a:r>
              <a:rPr lang="en-US" dirty="0"/>
              <a:t>Compensation solenoid</a:t>
            </a:r>
          </a:p>
          <a:p>
            <a:pPr lvl="1"/>
            <a:r>
              <a:rPr lang="en-US" dirty="0"/>
              <a:t>Screening solenoid</a:t>
            </a:r>
          </a:p>
          <a:p>
            <a:pPr lvl="1"/>
            <a:r>
              <a:rPr lang="en-US" dirty="0"/>
              <a:t>QC1L1</a:t>
            </a:r>
          </a:p>
          <a:p>
            <a:pPr lvl="1"/>
            <a:r>
              <a:rPr lang="en-US" dirty="0"/>
              <a:t>QC1L2</a:t>
            </a:r>
          </a:p>
          <a:p>
            <a:pPr lvl="1"/>
            <a:r>
              <a:rPr lang="en-US" dirty="0"/>
              <a:t>QC1L3</a:t>
            </a:r>
          </a:p>
          <a:p>
            <a:r>
              <a:rPr lang="en-US" dirty="0"/>
              <a:t>Medium current systems:</a:t>
            </a:r>
          </a:p>
          <a:p>
            <a:pPr lvl="1"/>
            <a:r>
              <a:rPr lang="en-US" dirty="0"/>
              <a:t>Correctors (dipole x, dipole y, skew quadrupole per beam per side)</a:t>
            </a:r>
          </a:p>
          <a:p>
            <a:endParaRPr lang="en-GB" dirty="0"/>
          </a:p>
        </p:txBody>
      </p:sp>
      <p:sp>
        <p:nvSpPr>
          <p:cNvPr id="3" name="Title 2"/>
          <p:cNvSpPr>
            <a:spLocks noGrp="1"/>
          </p:cNvSpPr>
          <p:nvPr>
            <p:ph type="title"/>
          </p:nvPr>
        </p:nvSpPr>
        <p:spPr>
          <a:xfrm>
            <a:off x="609600" y="31531"/>
            <a:ext cx="10972800" cy="1143000"/>
          </a:xfrm>
        </p:spPr>
        <p:txBody>
          <a:bodyPr/>
          <a:lstStyle/>
          <a:p>
            <a:r>
              <a:rPr lang="en-US" dirty="0"/>
              <a:t>Services </a:t>
            </a:r>
            <a:endParaRPr lang="en-GB" dirty="0"/>
          </a:p>
        </p:txBody>
      </p:sp>
      <p:sp>
        <p:nvSpPr>
          <p:cNvPr id="4" name="Footer Placeholder 3"/>
          <p:cNvSpPr>
            <a:spLocks noGrp="1"/>
          </p:cNvSpPr>
          <p:nvPr>
            <p:ph type="ftr" sz="quarter" idx="11"/>
          </p:nvPr>
        </p:nvSpPr>
        <p:spPr/>
        <p:txBody>
          <a:bodyPr/>
          <a:lstStyle/>
          <a:p>
            <a:r>
              <a:rPr lang="es-ES"/>
              <a:t>M. Koratzinos</a:t>
            </a:r>
            <a:endParaRPr lang="en-GB" dirty="0"/>
          </a:p>
        </p:txBody>
      </p:sp>
      <p:pic>
        <p:nvPicPr>
          <p:cNvPr id="5" name="Picture 4"/>
          <p:cNvPicPr>
            <a:picLocks noChangeAspect="1"/>
          </p:cNvPicPr>
          <p:nvPr/>
        </p:nvPicPr>
        <p:blipFill>
          <a:blip r:embed="rId2"/>
          <a:stretch>
            <a:fillRect/>
          </a:stretch>
        </p:blipFill>
        <p:spPr>
          <a:xfrm>
            <a:off x="5943600" y="2438400"/>
            <a:ext cx="6134099" cy="3376612"/>
          </a:xfrm>
          <a:prstGeom prst="rect">
            <a:avLst/>
          </a:prstGeom>
        </p:spPr>
      </p:pic>
    </p:spTree>
    <p:extLst>
      <p:ext uri="{BB962C8B-B14F-4D97-AF65-F5344CB8AC3E}">
        <p14:creationId xmlns:p14="http://schemas.microsoft.com/office/powerpoint/2010/main" val="406809095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3084" y="1828800"/>
            <a:ext cx="10363200" cy="1362075"/>
          </a:xfrm>
        </p:spPr>
        <p:txBody>
          <a:bodyPr/>
          <a:lstStyle/>
          <a:p>
            <a:r>
              <a:rPr lang="en-GB" dirty="0" smtClean="0"/>
              <a:t>assembly</a:t>
            </a:r>
            <a:endParaRPr lang="en-GB" dirty="0"/>
          </a:p>
        </p:txBody>
      </p:sp>
      <p:sp>
        <p:nvSpPr>
          <p:cNvPr id="3" name="Text Placeholder 2"/>
          <p:cNvSpPr>
            <a:spLocks noGrp="1"/>
          </p:cNvSpPr>
          <p:nvPr>
            <p:ph type="body" idx="1"/>
          </p:nvPr>
        </p:nvSpPr>
        <p:spPr/>
        <p:txBody>
          <a:bodyPr/>
          <a:lstStyle/>
          <a:p>
            <a:endParaRPr lang="en-GB" dirty="0"/>
          </a:p>
        </p:txBody>
      </p:sp>
      <p:sp>
        <p:nvSpPr>
          <p:cNvPr id="4" name="Footer Placeholder 3"/>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409933060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Assembly is not straightforward, but we think we have a working assumption.</a:t>
            </a:r>
          </a:p>
          <a:p>
            <a:r>
              <a:rPr lang="en-GB" dirty="0" smtClean="0"/>
              <a:t>Assembly starts from the end away from the IP</a:t>
            </a:r>
          </a:p>
          <a:p>
            <a:r>
              <a:rPr lang="en-GB" dirty="0" smtClean="0"/>
              <a:t>The </a:t>
            </a:r>
            <a:r>
              <a:rPr lang="en-GB" dirty="0" smtClean="0"/>
              <a:t>beam pipes </a:t>
            </a:r>
            <a:r>
              <a:rPr lang="en-GB" dirty="0" smtClean="0"/>
              <a:t>are some of the final elements to be assembled</a:t>
            </a:r>
          </a:p>
          <a:p>
            <a:r>
              <a:rPr lang="en-GB" dirty="0" smtClean="0"/>
              <a:t>Still a lot of work to be done here</a:t>
            </a:r>
          </a:p>
          <a:p>
            <a:r>
              <a:rPr lang="en-GB" dirty="0" smtClean="0"/>
              <a:t>A video is the best way to explain this</a:t>
            </a:r>
            <a:endParaRPr lang="en-GB" dirty="0"/>
          </a:p>
        </p:txBody>
      </p:sp>
      <p:sp>
        <p:nvSpPr>
          <p:cNvPr id="3" name="Title 2"/>
          <p:cNvSpPr>
            <a:spLocks noGrp="1"/>
          </p:cNvSpPr>
          <p:nvPr>
            <p:ph type="title"/>
          </p:nvPr>
        </p:nvSpPr>
        <p:spPr/>
        <p:txBody>
          <a:bodyPr/>
          <a:lstStyle/>
          <a:p>
            <a:r>
              <a:rPr lang="en-GB" dirty="0" smtClean="0"/>
              <a:t>Assembly</a:t>
            </a:r>
            <a:endParaRPr lang="en-GB" dirty="0"/>
          </a:p>
        </p:txBody>
      </p:sp>
      <p:sp>
        <p:nvSpPr>
          <p:cNvPr id="4" name="Footer Placeholder 3"/>
          <p:cNvSpPr>
            <a:spLocks noGrp="1"/>
          </p:cNvSpPr>
          <p:nvPr>
            <p:ph type="ftr" sz="quarter" idx="11"/>
          </p:nvPr>
        </p:nvSpPr>
        <p:spPr/>
        <p:txBody>
          <a:bodyPr/>
          <a:lstStyle/>
          <a:p>
            <a:r>
              <a:rPr lang="es-ES" smtClean="0"/>
              <a:t>M. Koratzinos</a:t>
            </a:r>
            <a:endParaRPr lang="en-GB" dirty="0"/>
          </a:p>
        </p:txBody>
      </p:sp>
    </p:spTree>
    <p:extLst>
      <p:ext uri="{BB962C8B-B14F-4D97-AF65-F5344CB8AC3E}">
        <p14:creationId xmlns:p14="http://schemas.microsoft.com/office/powerpoint/2010/main" val="298791619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s-ES" smtClean="0"/>
              <a:t>M. Koratzinos</a:t>
            </a:r>
            <a:endParaRPr lang="en-GB" dirty="0"/>
          </a:p>
        </p:txBody>
      </p:sp>
      <p:pic>
        <p:nvPicPr>
          <p:cNvPr id="3" name="assembly v3.1_7 weld 14-good">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0" y="-602"/>
            <a:ext cx="12192000" cy="6858602"/>
          </a:xfrm>
        </p:spPr>
      </p:pic>
      <p:sp>
        <p:nvSpPr>
          <p:cNvPr id="6" name="Rectangle 5"/>
          <p:cNvSpPr/>
          <p:nvPr/>
        </p:nvSpPr>
        <p:spPr>
          <a:xfrm>
            <a:off x="10203" y="6488668"/>
            <a:ext cx="1664238" cy="369332"/>
          </a:xfrm>
          <a:prstGeom prst="rect">
            <a:avLst/>
          </a:prstGeom>
          <a:solidFill>
            <a:srgbClr val="FFFF00"/>
          </a:solidFill>
        </p:spPr>
        <p:txBody>
          <a:bodyPr wrap="none">
            <a:spAutoFit/>
          </a:bodyPr>
          <a:lstStyle/>
          <a:p>
            <a:r>
              <a:rPr lang="en-US" dirty="0"/>
              <a:t>Cedric Ormond </a:t>
            </a:r>
            <a:endParaRPr lang="en-GB" dirty="0"/>
          </a:p>
        </p:txBody>
      </p:sp>
    </p:spTree>
    <p:extLst>
      <p:ext uri="{BB962C8B-B14F-4D97-AF65-F5344CB8AC3E}">
        <p14:creationId xmlns:p14="http://schemas.microsoft.com/office/powerpoint/2010/main" val="28877747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This is an exciting project!</a:t>
            </a:r>
          </a:p>
          <a:p>
            <a:r>
              <a:rPr lang="en-US" dirty="0"/>
              <a:t>Since this system is (arguably) the most complicated of the whole FCC-ee machine, let’s make it truly state-of-the-art</a:t>
            </a:r>
            <a:endParaRPr lang="en-GB" dirty="0"/>
          </a:p>
        </p:txBody>
      </p:sp>
      <p:sp>
        <p:nvSpPr>
          <p:cNvPr id="3" name="Title 2"/>
          <p:cNvSpPr>
            <a:spLocks noGrp="1"/>
          </p:cNvSpPr>
          <p:nvPr>
            <p:ph type="title"/>
          </p:nvPr>
        </p:nvSpPr>
        <p:spPr/>
        <p:txBody>
          <a:bodyPr/>
          <a:lstStyle/>
          <a:p>
            <a:r>
              <a:rPr lang="en-US" dirty="0"/>
              <a:t>Final word</a:t>
            </a:r>
            <a:endParaRPr lang="en-GB" dirty="0"/>
          </a:p>
        </p:txBody>
      </p:sp>
      <p:sp>
        <p:nvSpPr>
          <p:cNvPr id="4" name="Footer Placeholder 3"/>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315750251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133600"/>
            <a:ext cx="10363200" cy="1362075"/>
          </a:xfrm>
        </p:spPr>
        <p:txBody>
          <a:bodyPr/>
          <a:lstStyle/>
          <a:p>
            <a:r>
              <a:rPr lang="en-GB" dirty="0" smtClean="0"/>
              <a:t>Thank you</a:t>
            </a:r>
            <a:endParaRPr lang="en-GB" dirty="0"/>
          </a:p>
        </p:txBody>
      </p:sp>
      <p:sp>
        <p:nvSpPr>
          <p:cNvPr id="4" name="Footer Placeholder 3"/>
          <p:cNvSpPr>
            <a:spLocks noGrp="1"/>
          </p:cNvSpPr>
          <p:nvPr>
            <p:ph type="ftr" sz="quarter" idx="11"/>
          </p:nvPr>
        </p:nvSpPr>
        <p:spPr/>
        <p:txBody>
          <a:bodyPr/>
          <a:lstStyle/>
          <a:p>
            <a:r>
              <a:rPr lang="es-ES" smtClean="0"/>
              <a:t>M. Koratzinos</a:t>
            </a:r>
            <a:endParaRPr lang="en-GB" dirty="0"/>
          </a:p>
        </p:txBody>
      </p:sp>
    </p:spTree>
    <p:extLst>
      <p:ext uri="{BB962C8B-B14F-4D97-AF65-F5344CB8AC3E}">
        <p14:creationId xmlns:p14="http://schemas.microsoft.com/office/powerpoint/2010/main" val="238155850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GB"/>
          </a:p>
        </p:txBody>
      </p:sp>
      <p:sp>
        <p:nvSpPr>
          <p:cNvPr id="3" name="Title 2"/>
          <p:cNvSpPr>
            <a:spLocks noGrp="1"/>
          </p:cNvSpPr>
          <p:nvPr>
            <p:ph type="title"/>
          </p:nvPr>
        </p:nvSpPr>
        <p:spPr/>
        <p:txBody>
          <a:bodyPr/>
          <a:lstStyle/>
          <a:p>
            <a:r>
              <a:rPr lang="en-US" dirty="0"/>
              <a:t>Extra slides</a:t>
            </a:r>
            <a:endParaRPr lang="en-GB" dirty="0"/>
          </a:p>
        </p:txBody>
      </p:sp>
      <p:sp>
        <p:nvSpPr>
          <p:cNvPr id="4" name="Footer Placeholder 3"/>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110101909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1066800"/>
            <a:ext cx="10972800" cy="5181600"/>
          </a:xfrm>
        </p:spPr>
        <p:txBody>
          <a:bodyPr/>
          <a:lstStyle/>
          <a:p>
            <a:r>
              <a:rPr lang="en-US" dirty="0"/>
              <a:t>This system has been designed using NbTi as conductor and superfluid helium as coolant.</a:t>
            </a:r>
          </a:p>
          <a:p>
            <a:r>
              <a:rPr lang="en-US" dirty="0"/>
              <a:t>The reasoning was that the alternative, HTS, was largely unproven when we started the project, especially regarding field quality of the final focus quadrupoles.</a:t>
            </a:r>
          </a:p>
          <a:p>
            <a:r>
              <a:rPr lang="en-US" dirty="0"/>
              <a:t>However, HTS has performance advantages over LTS NbTi.</a:t>
            </a:r>
          </a:p>
          <a:p>
            <a:r>
              <a:rPr lang="en-US" dirty="0"/>
              <a:t>The uncertainty about HTS should change by the time we need to construct FCC (2040+)</a:t>
            </a:r>
          </a:p>
          <a:p>
            <a:r>
              <a:rPr lang="en-US" dirty="0">
                <a:solidFill>
                  <a:srgbClr val="7030A0"/>
                </a:solidFill>
              </a:rPr>
              <a:t>We need a roadmap on this possible transition to HTS</a:t>
            </a:r>
            <a:endParaRPr lang="en-GB" dirty="0">
              <a:solidFill>
                <a:srgbClr val="7030A0"/>
              </a:solidFill>
            </a:endParaRPr>
          </a:p>
        </p:txBody>
      </p:sp>
      <p:sp>
        <p:nvSpPr>
          <p:cNvPr id="3" name="Title 2"/>
          <p:cNvSpPr>
            <a:spLocks noGrp="1"/>
          </p:cNvSpPr>
          <p:nvPr>
            <p:ph type="title"/>
          </p:nvPr>
        </p:nvSpPr>
        <p:spPr>
          <a:xfrm>
            <a:off x="533400" y="0"/>
            <a:ext cx="10972800" cy="1143000"/>
          </a:xfrm>
        </p:spPr>
        <p:txBody>
          <a:bodyPr/>
          <a:lstStyle/>
          <a:p>
            <a:r>
              <a:rPr lang="en-US" dirty="0"/>
              <a:t>Discussion on s/c choices</a:t>
            </a:r>
            <a:endParaRPr lang="en-GB" dirty="0"/>
          </a:p>
        </p:txBody>
      </p:sp>
      <p:sp>
        <p:nvSpPr>
          <p:cNvPr id="4" name="Footer Placeholder 3"/>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30641644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09905" y="1009291"/>
            <a:ext cx="8689607" cy="5675288"/>
          </a:xfrm>
        </p:spPr>
      </p:pic>
      <p:sp>
        <p:nvSpPr>
          <p:cNvPr id="3" name="Title 2"/>
          <p:cNvSpPr>
            <a:spLocks noGrp="1"/>
          </p:cNvSpPr>
          <p:nvPr>
            <p:ph type="title"/>
          </p:nvPr>
        </p:nvSpPr>
        <p:spPr>
          <a:xfrm>
            <a:off x="609600" y="7088"/>
            <a:ext cx="10972800" cy="1143000"/>
          </a:xfrm>
        </p:spPr>
        <p:txBody>
          <a:bodyPr/>
          <a:lstStyle/>
          <a:p>
            <a:r>
              <a:rPr lang="en-GB" dirty="0"/>
              <a:t>The FCC-</a:t>
            </a:r>
            <a:r>
              <a:rPr lang="en-GB" dirty="0" err="1"/>
              <a:t>ee</a:t>
            </a:r>
            <a:r>
              <a:rPr lang="en-GB" dirty="0"/>
              <a:t> MDI region</a:t>
            </a:r>
          </a:p>
        </p:txBody>
      </p:sp>
      <p:sp>
        <p:nvSpPr>
          <p:cNvPr id="4" name="Footer Placeholder 3"/>
          <p:cNvSpPr>
            <a:spLocks noGrp="1"/>
          </p:cNvSpPr>
          <p:nvPr>
            <p:ph type="ftr" sz="quarter" idx="11"/>
          </p:nvPr>
        </p:nvSpPr>
        <p:spPr/>
        <p:txBody>
          <a:bodyPr/>
          <a:lstStyle/>
          <a:p>
            <a:r>
              <a:rPr lang="es-ES" dirty="0"/>
              <a:t>M. Koratzinos</a:t>
            </a:r>
            <a:endParaRPr lang="en-GB" dirty="0"/>
          </a:p>
        </p:txBody>
      </p:sp>
      <p:grpSp>
        <p:nvGrpSpPr>
          <p:cNvPr id="13" name="Group 12"/>
          <p:cNvGrpSpPr/>
          <p:nvPr/>
        </p:nvGrpSpPr>
        <p:grpSpPr>
          <a:xfrm>
            <a:off x="101534" y="4822008"/>
            <a:ext cx="1453731" cy="956383"/>
            <a:chOff x="720429" y="5229505"/>
            <a:chExt cx="1453731" cy="956383"/>
          </a:xfrm>
        </p:grpSpPr>
        <p:sp>
          <p:nvSpPr>
            <p:cNvPr id="14" name="Down Arrow 13"/>
            <p:cNvSpPr/>
            <p:nvPr/>
          </p:nvSpPr>
          <p:spPr>
            <a:xfrm rot="20121398">
              <a:off x="1219825" y="5347688"/>
              <a:ext cx="454941" cy="838200"/>
            </a:xfrm>
            <a:prstGeom prst="downArrow">
              <a:avLst/>
            </a:prstGeom>
            <a:solidFill>
              <a:srgbClr val="FF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720429" y="5229505"/>
              <a:ext cx="1453731" cy="369332"/>
            </a:xfrm>
            <a:prstGeom prst="rect">
              <a:avLst/>
            </a:prstGeom>
            <a:solidFill>
              <a:srgbClr val="FF99FF"/>
            </a:solidFill>
          </p:spPr>
          <p:txBody>
            <a:bodyPr wrap="none" rtlCol="0">
              <a:spAutoFit/>
            </a:bodyPr>
            <a:lstStyle/>
            <a:p>
              <a:r>
                <a:rPr lang="en-GB" dirty="0">
                  <a:solidFill>
                    <a:schemeClr val="bg1"/>
                  </a:solidFill>
                </a:rPr>
                <a:t>Luminometer</a:t>
              </a:r>
            </a:p>
          </p:txBody>
        </p:sp>
      </p:grpSp>
      <p:grpSp>
        <p:nvGrpSpPr>
          <p:cNvPr id="16" name="Group 15"/>
          <p:cNvGrpSpPr/>
          <p:nvPr/>
        </p:nvGrpSpPr>
        <p:grpSpPr>
          <a:xfrm>
            <a:off x="3636327" y="5812400"/>
            <a:ext cx="2383473" cy="969400"/>
            <a:chOff x="400287" y="5216488"/>
            <a:chExt cx="2383473" cy="969400"/>
          </a:xfrm>
        </p:grpSpPr>
        <p:sp>
          <p:nvSpPr>
            <p:cNvPr id="17" name="Down Arrow 16"/>
            <p:cNvSpPr/>
            <p:nvPr/>
          </p:nvSpPr>
          <p:spPr>
            <a:xfrm rot="8720957">
              <a:off x="1140276" y="5216488"/>
              <a:ext cx="454941" cy="838200"/>
            </a:xfrm>
            <a:prstGeom prst="down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400287" y="5816556"/>
              <a:ext cx="2383473" cy="369332"/>
            </a:xfrm>
            <a:prstGeom prst="rect">
              <a:avLst/>
            </a:prstGeom>
            <a:solidFill>
              <a:srgbClr val="00B0F0"/>
            </a:solidFill>
          </p:spPr>
          <p:txBody>
            <a:bodyPr wrap="none" rtlCol="0">
              <a:spAutoFit/>
            </a:bodyPr>
            <a:lstStyle/>
            <a:p>
              <a:r>
                <a:rPr lang="en-GB" dirty="0">
                  <a:solidFill>
                    <a:schemeClr val="bg1"/>
                  </a:solidFill>
                </a:rPr>
                <a:t>Compensating solenoid</a:t>
              </a:r>
            </a:p>
          </p:txBody>
        </p:sp>
      </p:grpSp>
      <p:grpSp>
        <p:nvGrpSpPr>
          <p:cNvPr id="19" name="Group 18"/>
          <p:cNvGrpSpPr/>
          <p:nvPr/>
        </p:nvGrpSpPr>
        <p:grpSpPr>
          <a:xfrm>
            <a:off x="5286029" y="1357717"/>
            <a:ext cx="1952971" cy="894877"/>
            <a:chOff x="324087" y="5291011"/>
            <a:chExt cx="1952971" cy="894877"/>
          </a:xfrm>
        </p:grpSpPr>
        <p:sp>
          <p:nvSpPr>
            <p:cNvPr id="20" name="Down Arrow 19"/>
            <p:cNvSpPr/>
            <p:nvPr/>
          </p:nvSpPr>
          <p:spPr>
            <a:xfrm rot="20121398">
              <a:off x="1219825" y="5347688"/>
              <a:ext cx="454941" cy="838200"/>
            </a:xfrm>
            <a:prstGeom prst="downArrow">
              <a:avLst/>
            </a:prstGeom>
            <a:solidFill>
              <a:srgbClr val="FF5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324087" y="5291011"/>
              <a:ext cx="1952971" cy="369332"/>
            </a:xfrm>
            <a:prstGeom prst="rect">
              <a:avLst/>
            </a:prstGeom>
            <a:solidFill>
              <a:srgbClr val="FF5757"/>
            </a:solidFill>
          </p:spPr>
          <p:txBody>
            <a:bodyPr wrap="none" rtlCol="0">
              <a:spAutoFit/>
            </a:bodyPr>
            <a:lstStyle/>
            <a:p>
              <a:r>
                <a:rPr lang="en-GB" dirty="0">
                  <a:solidFill>
                    <a:schemeClr val="bg1"/>
                  </a:solidFill>
                </a:rPr>
                <a:t>Screening solenoid</a:t>
              </a:r>
            </a:p>
          </p:txBody>
        </p:sp>
      </p:grpSp>
      <p:sp>
        <p:nvSpPr>
          <p:cNvPr id="24" name="TextBox 23"/>
          <p:cNvSpPr txBox="1"/>
          <p:nvPr/>
        </p:nvSpPr>
        <p:spPr>
          <a:xfrm>
            <a:off x="6464374" y="5117068"/>
            <a:ext cx="795411" cy="369332"/>
          </a:xfrm>
          <a:prstGeom prst="rect">
            <a:avLst/>
          </a:prstGeom>
          <a:solidFill>
            <a:srgbClr val="00B050"/>
          </a:solidFill>
        </p:spPr>
        <p:txBody>
          <a:bodyPr wrap="none" rtlCol="0">
            <a:spAutoFit/>
          </a:bodyPr>
          <a:lstStyle/>
          <a:p>
            <a:r>
              <a:rPr lang="en-GB" dirty="0">
                <a:solidFill>
                  <a:schemeClr val="bg1"/>
                </a:solidFill>
              </a:rPr>
              <a:t>QC1L1</a:t>
            </a:r>
          </a:p>
        </p:txBody>
      </p:sp>
      <p:sp>
        <p:nvSpPr>
          <p:cNvPr id="25" name="Down Arrow 24"/>
          <p:cNvSpPr/>
          <p:nvPr/>
        </p:nvSpPr>
        <p:spPr>
          <a:xfrm rot="8720957">
            <a:off x="6446343" y="4439474"/>
            <a:ext cx="454941" cy="838200"/>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34429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37699" y="1035180"/>
            <a:ext cx="8150476" cy="5822819"/>
          </a:xfrm>
        </p:spPr>
      </p:pic>
      <p:sp>
        <p:nvSpPr>
          <p:cNvPr id="3" name="Title 2"/>
          <p:cNvSpPr>
            <a:spLocks noGrp="1"/>
          </p:cNvSpPr>
          <p:nvPr>
            <p:ph type="title"/>
          </p:nvPr>
        </p:nvSpPr>
        <p:spPr>
          <a:xfrm>
            <a:off x="609600" y="7088"/>
            <a:ext cx="10972800" cy="1143000"/>
          </a:xfrm>
        </p:spPr>
        <p:txBody>
          <a:bodyPr/>
          <a:lstStyle/>
          <a:p>
            <a:r>
              <a:rPr lang="en-GB" dirty="0"/>
              <a:t>The FCC-</a:t>
            </a:r>
            <a:r>
              <a:rPr lang="en-GB" dirty="0" err="1"/>
              <a:t>ee</a:t>
            </a:r>
            <a:r>
              <a:rPr lang="en-GB" dirty="0"/>
              <a:t> MDI region</a:t>
            </a:r>
          </a:p>
        </p:txBody>
      </p:sp>
      <p:sp>
        <p:nvSpPr>
          <p:cNvPr id="4" name="Footer Placeholder 3"/>
          <p:cNvSpPr>
            <a:spLocks noGrp="1"/>
          </p:cNvSpPr>
          <p:nvPr>
            <p:ph type="ftr" sz="quarter" idx="11"/>
          </p:nvPr>
        </p:nvSpPr>
        <p:spPr/>
        <p:txBody>
          <a:bodyPr/>
          <a:lstStyle/>
          <a:p>
            <a:r>
              <a:rPr lang="es-ES" dirty="0"/>
              <a:t>M. Koratzinos</a:t>
            </a:r>
            <a:endParaRPr lang="en-GB" dirty="0"/>
          </a:p>
        </p:txBody>
      </p:sp>
      <p:grpSp>
        <p:nvGrpSpPr>
          <p:cNvPr id="16" name="Group 15"/>
          <p:cNvGrpSpPr/>
          <p:nvPr/>
        </p:nvGrpSpPr>
        <p:grpSpPr>
          <a:xfrm>
            <a:off x="0" y="3810000"/>
            <a:ext cx="2383473" cy="1067168"/>
            <a:chOff x="400287" y="5816556"/>
            <a:chExt cx="2383473" cy="1067168"/>
          </a:xfrm>
        </p:grpSpPr>
        <p:sp>
          <p:nvSpPr>
            <p:cNvPr id="17" name="Down Arrow 16"/>
            <p:cNvSpPr/>
            <p:nvPr/>
          </p:nvSpPr>
          <p:spPr>
            <a:xfrm rot="19739189">
              <a:off x="1574306" y="6045524"/>
              <a:ext cx="454941" cy="838200"/>
            </a:xfrm>
            <a:prstGeom prst="down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400287" y="5816556"/>
              <a:ext cx="2383473" cy="369332"/>
            </a:xfrm>
            <a:prstGeom prst="rect">
              <a:avLst/>
            </a:prstGeom>
            <a:solidFill>
              <a:srgbClr val="00B0F0"/>
            </a:solidFill>
          </p:spPr>
          <p:txBody>
            <a:bodyPr wrap="none" rtlCol="0">
              <a:spAutoFit/>
            </a:bodyPr>
            <a:lstStyle/>
            <a:p>
              <a:r>
                <a:rPr lang="en-GB" dirty="0">
                  <a:solidFill>
                    <a:schemeClr val="bg1"/>
                  </a:solidFill>
                </a:rPr>
                <a:t>Compensating solenoid</a:t>
              </a:r>
            </a:p>
          </p:txBody>
        </p:sp>
      </p:grpSp>
      <p:grpSp>
        <p:nvGrpSpPr>
          <p:cNvPr id="19" name="Group 18"/>
          <p:cNvGrpSpPr/>
          <p:nvPr/>
        </p:nvGrpSpPr>
        <p:grpSpPr>
          <a:xfrm>
            <a:off x="5286029" y="1143000"/>
            <a:ext cx="1952971" cy="894877"/>
            <a:chOff x="324087" y="5291011"/>
            <a:chExt cx="1952971" cy="894877"/>
          </a:xfrm>
        </p:grpSpPr>
        <p:sp>
          <p:nvSpPr>
            <p:cNvPr id="20" name="Down Arrow 19"/>
            <p:cNvSpPr/>
            <p:nvPr/>
          </p:nvSpPr>
          <p:spPr>
            <a:xfrm rot="20121398">
              <a:off x="1219825" y="5347688"/>
              <a:ext cx="454941" cy="838200"/>
            </a:xfrm>
            <a:prstGeom prst="downArrow">
              <a:avLst/>
            </a:prstGeom>
            <a:solidFill>
              <a:srgbClr val="FF5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324087" y="5291011"/>
              <a:ext cx="1952971" cy="369332"/>
            </a:xfrm>
            <a:prstGeom prst="rect">
              <a:avLst/>
            </a:prstGeom>
            <a:solidFill>
              <a:srgbClr val="FF5757"/>
            </a:solidFill>
          </p:spPr>
          <p:txBody>
            <a:bodyPr wrap="none" rtlCol="0">
              <a:spAutoFit/>
            </a:bodyPr>
            <a:lstStyle/>
            <a:p>
              <a:r>
                <a:rPr lang="en-GB" dirty="0">
                  <a:solidFill>
                    <a:schemeClr val="bg1"/>
                  </a:solidFill>
                </a:rPr>
                <a:t>Screening solenoid</a:t>
              </a:r>
            </a:p>
          </p:txBody>
        </p:sp>
      </p:grpSp>
      <p:sp>
        <p:nvSpPr>
          <p:cNvPr id="24" name="TextBox 23"/>
          <p:cNvSpPr txBox="1"/>
          <p:nvPr/>
        </p:nvSpPr>
        <p:spPr>
          <a:xfrm>
            <a:off x="6007174" y="4791068"/>
            <a:ext cx="2037161" cy="369332"/>
          </a:xfrm>
          <a:prstGeom prst="rect">
            <a:avLst/>
          </a:prstGeom>
          <a:solidFill>
            <a:srgbClr val="00B050"/>
          </a:solidFill>
        </p:spPr>
        <p:txBody>
          <a:bodyPr wrap="none" rtlCol="0">
            <a:spAutoFit/>
          </a:bodyPr>
          <a:lstStyle/>
          <a:p>
            <a:r>
              <a:rPr lang="en-GB" dirty="0">
                <a:solidFill>
                  <a:schemeClr val="bg1"/>
                </a:solidFill>
              </a:rPr>
              <a:t>QC1L1 for electrons</a:t>
            </a:r>
          </a:p>
        </p:txBody>
      </p:sp>
      <p:sp>
        <p:nvSpPr>
          <p:cNvPr id="25" name="Down Arrow 24"/>
          <p:cNvSpPr/>
          <p:nvPr/>
        </p:nvSpPr>
        <p:spPr>
          <a:xfrm rot="8720957">
            <a:off x="5989143" y="4113474"/>
            <a:ext cx="454941" cy="838200"/>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Down Arrow 22"/>
          <p:cNvSpPr/>
          <p:nvPr/>
        </p:nvSpPr>
        <p:spPr>
          <a:xfrm rot="18955902">
            <a:off x="4275282" y="2779162"/>
            <a:ext cx="454941" cy="838200"/>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2743200" y="2648154"/>
            <a:ext cx="2041969" cy="369332"/>
          </a:xfrm>
          <a:prstGeom prst="rect">
            <a:avLst/>
          </a:prstGeom>
          <a:solidFill>
            <a:srgbClr val="00B050"/>
          </a:solidFill>
        </p:spPr>
        <p:txBody>
          <a:bodyPr wrap="none" rtlCol="0">
            <a:spAutoFit/>
          </a:bodyPr>
          <a:lstStyle/>
          <a:p>
            <a:r>
              <a:rPr lang="en-GB" dirty="0">
                <a:solidFill>
                  <a:schemeClr val="bg1"/>
                </a:solidFill>
              </a:rPr>
              <a:t>QC1L1 for positrons</a:t>
            </a:r>
          </a:p>
        </p:txBody>
      </p:sp>
    </p:spTree>
    <p:extLst>
      <p:ext uri="{BB962C8B-B14F-4D97-AF65-F5344CB8AC3E}">
        <p14:creationId xmlns:p14="http://schemas.microsoft.com/office/powerpoint/2010/main" val="27804761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3084" y="1828800"/>
            <a:ext cx="10363200" cy="1362075"/>
          </a:xfrm>
        </p:spPr>
        <p:txBody>
          <a:bodyPr/>
          <a:lstStyle/>
          <a:p>
            <a:r>
              <a:rPr lang="en-GB" dirty="0"/>
              <a:t>Magnetic element design</a:t>
            </a:r>
          </a:p>
        </p:txBody>
      </p:sp>
      <p:sp>
        <p:nvSpPr>
          <p:cNvPr id="3" name="Text Placeholder 2"/>
          <p:cNvSpPr>
            <a:spLocks noGrp="1"/>
          </p:cNvSpPr>
          <p:nvPr>
            <p:ph type="body" idx="1"/>
          </p:nvPr>
        </p:nvSpPr>
        <p:spPr/>
        <p:txBody>
          <a:bodyPr/>
          <a:lstStyle/>
          <a:p>
            <a:endParaRPr lang="en-GB" dirty="0"/>
          </a:p>
        </p:txBody>
      </p:sp>
      <p:sp>
        <p:nvSpPr>
          <p:cNvPr id="4" name="Footer Placeholder 3"/>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40650026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9600" y="76199"/>
            <a:ext cx="10972800" cy="1143000"/>
          </a:xfrm>
        </p:spPr>
        <p:txBody>
          <a:bodyPr/>
          <a:lstStyle/>
          <a:p>
            <a:r>
              <a:rPr lang="en-US" dirty="0"/>
              <a:t>Prior art</a:t>
            </a:r>
            <a:endParaRPr lang="en-GB" dirty="0"/>
          </a:p>
        </p:txBody>
      </p:sp>
      <p:sp>
        <p:nvSpPr>
          <p:cNvPr id="4" name="Footer Placeholder 3"/>
          <p:cNvSpPr>
            <a:spLocks noGrp="1"/>
          </p:cNvSpPr>
          <p:nvPr>
            <p:ph type="ftr" sz="quarter" idx="11"/>
          </p:nvPr>
        </p:nvSpPr>
        <p:spPr/>
        <p:txBody>
          <a:bodyPr/>
          <a:lstStyle/>
          <a:p>
            <a:r>
              <a:rPr lang="es-ES"/>
              <a:t>M. Koratzinos</a:t>
            </a:r>
            <a:endParaRPr lang="en-GB" dirty="0"/>
          </a:p>
        </p:txBody>
      </p:sp>
      <p:pic>
        <p:nvPicPr>
          <p:cNvPr id="6" name="Content Placeholder 5"/>
          <p:cNvPicPr>
            <a:picLocks noChangeAspect="1"/>
          </p:cNvPicPr>
          <p:nvPr/>
        </p:nvPicPr>
        <p:blipFill rotWithShape="1">
          <a:blip r:embed="rId2"/>
          <a:srcRect l="3851" t="8925"/>
          <a:stretch/>
        </p:blipFill>
        <p:spPr>
          <a:xfrm>
            <a:off x="0" y="926434"/>
            <a:ext cx="7609983" cy="5548977"/>
          </a:xfrm>
          <a:prstGeom prst="rect">
            <a:avLst/>
          </a:prstGeom>
        </p:spPr>
      </p:pic>
      <p:pic>
        <p:nvPicPr>
          <p:cNvPr id="7" name="Content Placeholder 6"/>
          <p:cNvPicPr>
            <a:picLocks noGrp="1" noChangeAspect="1"/>
          </p:cNvPicPr>
          <p:nvPr>
            <p:ph idx="1"/>
          </p:nvPr>
        </p:nvPicPr>
        <p:blipFill rotWithShape="1">
          <a:blip r:embed="rId3"/>
          <a:srcRect l="-784" t="61155" r="8126" b="6439"/>
          <a:stretch/>
        </p:blipFill>
        <p:spPr>
          <a:xfrm>
            <a:off x="6705600" y="4694748"/>
            <a:ext cx="5257800" cy="1415538"/>
          </a:xfrm>
          <a:prstGeom prst="rect">
            <a:avLst/>
          </a:prstGeom>
        </p:spPr>
      </p:pic>
      <p:sp>
        <p:nvSpPr>
          <p:cNvPr id="8" name="TextBox 7"/>
          <p:cNvSpPr txBox="1"/>
          <p:nvPr/>
        </p:nvSpPr>
        <p:spPr>
          <a:xfrm>
            <a:off x="8194183" y="6172200"/>
            <a:ext cx="2743200" cy="646331"/>
          </a:xfrm>
          <a:prstGeom prst="rect">
            <a:avLst/>
          </a:prstGeom>
          <a:solidFill>
            <a:srgbClr val="FFFF00"/>
          </a:solidFill>
        </p:spPr>
        <p:txBody>
          <a:bodyPr wrap="square" rtlCol="0">
            <a:spAutoFit/>
          </a:bodyPr>
          <a:lstStyle/>
          <a:p>
            <a:r>
              <a:rPr lang="en-US" dirty="0"/>
              <a:t>Note that first FF quad sits in a high magnetic field</a:t>
            </a:r>
            <a:endParaRPr lang="en-GB" dirty="0"/>
          </a:p>
        </p:txBody>
      </p:sp>
      <p:sp>
        <p:nvSpPr>
          <p:cNvPr id="9" name="TextBox 8"/>
          <p:cNvSpPr txBox="1"/>
          <p:nvPr/>
        </p:nvSpPr>
        <p:spPr>
          <a:xfrm>
            <a:off x="7609983" y="1676400"/>
            <a:ext cx="4429617" cy="2677656"/>
          </a:xfrm>
          <a:prstGeom prst="rect">
            <a:avLst/>
          </a:prstGeom>
          <a:solidFill>
            <a:srgbClr val="4BD8EB"/>
          </a:solidFill>
        </p:spPr>
        <p:txBody>
          <a:bodyPr wrap="square" rtlCol="0">
            <a:spAutoFit/>
          </a:bodyPr>
          <a:lstStyle/>
          <a:p>
            <a:r>
              <a:rPr lang="en-US" sz="2400" dirty="0"/>
              <a:t>55 individually powered magnetic elements!</a:t>
            </a:r>
          </a:p>
          <a:p>
            <a:pPr marL="342900" indent="-342900">
              <a:buFont typeface="Arial" panose="020B0604020202020204" pitchFamily="34" charset="0"/>
              <a:buChar char="•"/>
            </a:pPr>
            <a:r>
              <a:rPr lang="en-US" sz="2400" dirty="0"/>
              <a:t>4 FF quadrupoles per beam line</a:t>
            </a:r>
          </a:p>
          <a:p>
            <a:pPr marL="342900" indent="-342900">
              <a:buFont typeface="Arial" panose="020B0604020202020204" pitchFamily="34" charset="0"/>
              <a:buChar char="•"/>
            </a:pPr>
            <a:r>
              <a:rPr lang="en-US" sz="2400" dirty="0"/>
              <a:t>35 corrector coils</a:t>
            </a:r>
          </a:p>
          <a:p>
            <a:pPr marL="342900" indent="-342900">
              <a:buFont typeface="Arial" panose="020B0604020202020204" pitchFamily="34" charset="0"/>
              <a:buChar char="•"/>
            </a:pPr>
            <a:r>
              <a:rPr lang="en-US" sz="2400" dirty="0"/>
              <a:t>8 cancel coils</a:t>
            </a:r>
          </a:p>
          <a:p>
            <a:pPr marL="342900" indent="-342900">
              <a:buFont typeface="Arial" panose="020B0604020202020204" pitchFamily="34" charset="0"/>
              <a:buChar char="•"/>
            </a:pPr>
            <a:r>
              <a:rPr lang="en-US" sz="2400" dirty="0"/>
              <a:t>4 compensation solenoids</a:t>
            </a:r>
          </a:p>
          <a:p>
            <a:pPr marL="342900" indent="-342900">
              <a:buFont typeface="Arial" panose="020B0604020202020204" pitchFamily="34" charset="0"/>
              <a:buChar char="•"/>
            </a:pPr>
            <a:r>
              <a:rPr lang="en-US" sz="2400" dirty="0"/>
              <a:t>Detector solenoid 1.5T</a:t>
            </a:r>
            <a:endParaRPr lang="en-GB" sz="2400" dirty="0"/>
          </a:p>
        </p:txBody>
      </p:sp>
      <p:sp>
        <p:nvSpPr>
          <p:cNvPr id="2" name="TextBox 1"/>
          <p:cNvSpPr txBox="1"/>
          <p:nvPr/>
        </p:nvSpPr>
        <p:spPr>
          <a:xfrm>
            <a:off x="2590800" y="5710019"/>
            <a:ext cx="4267200" cy="646331"/>
          </a:xfrm>
          <a:prstGeom prst="rect">
            <a:avLst/>
          </a:prstGeom>
          <a:solidFill>
            <a:srgbClr val="FF0000"/>
          </a:solidFill>
        </p:spPr>
        <p:txBody>
          <a:bodyPr wrap="square" rtlCol="0">
            <a:spAutoFit/>
          </a:bodyPr>
          <a:lstStyle/>
          <a:p>
            <a:r>
              <a:rPr lang="en-GB" b="1" dirty="0">
                <a:solidFill>
                  <a:schemeClr val="bg1"/>
                </a:solidFill>
              </a:rPr>
              <a:t>We do not want to re-invent the wheel, but can we simplify / improve?</a:t>
            </a:r>
          </a:p>
        </p:txBody>
      </p:sp>
    </p:spTree>
    <p:extLst>
      <p:ext uri="{BB962C8B-B14F-4D97-AF65-F5344CB8AC3E}">
        <p14:creationId xmlns:p14="http://schemas.microsoft.com/office/powerpoint/2010/main" val="3377785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2"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103357</TotalTime>
  <Words>3548</Words>
  <Application>Microsoft Office PowerPoint</Application>
  <PresentationFormat>Widescreen</PresentationFormat>
  <Paragraphs>448</Paragraphs>
  <Slides>58</Slides>
  <Notes>0</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58</vt:i4>
      </vt:variant>
    </vt:vector>
  </HeadingPairs>
  <TitlesOfParts>
    <vt:vector size="66" baseType="lpstr">
      <vt:lpstr>-apple-system</vt:lpstr>
      <vt:lpstr>Arial</vt:lpstr>
      <vt:lpstr>Calibri</vt:lpstr>
      <vt:lpstr>Cambria Math</vt:lpstr>
      <vt:lpstr>MS Mincho</vt:lpstr>
      <vt:lpstr>Times New Roman</vt:lpstr>
      <vt:lpstr>Wingdings</vt:lpstr>
      <vt:lpstr>Office Theme</vt:lpstr>
      <vt:lpstr>FCC-ee interaction region concepts</vt:lpstr>
      <vt:lpstr>Introduction</vt:lpstr>
      <vt:lpstr>The systems</vt:lpstr>
      <vt:lpstr>Overview of conceptual design</vt:lpstr>
      <vt:lpstr>The FCC-ee MDI region</vt:lpstr>
      <vt:lpstr>The FCC-ee MDI region</vt:lpstr>
      <vt:lpstr>The FCC-ee MDI region</vt:lpstr>
      <vt:lpstr>Magnetic element design</vt:lpstr>
      <vt:lpstr>Prior art</vt:lpstr>
      <vt:lpstr>From SuperKEKB to FCC</vt:lpstr>
      <vt:lpstr>FCC-ee: six requirements at the IP related to magnet design </vt:lpstr>
      <vt:lpstr>Design considerations to satisfy all requirements</vt:lpstr>
      <vt:lpstr>Compensation scheme</vt:lpstr>
      <vt:lpstr>Compensation scheme design</vt:lpstr>
      <vt:lpstr>Field profiles</vt:lpstr>
      <vt:lpstr>Results </vt:lpstr>
      <vt:lpstr>Ff quads and prototype</vt:lpstr>
      <vt:lpstr>Final focus quadrupoles</vt:lpstr>
      <vt:lpstr>QC1L1</vt:lpstr>
      <vt:lpstr>Main challenges for QC1L1</vt:lpstr>
      <vt:lpstr>Choice of technology for QC1L1</vt:lpstr>
      <vt:lpstr>CCT accelerator magnets</vt:lpstr>
      <vt:lpstr>The FCC-ee Final Focus Quadrupole prototype</vt:lpstr>
      <vt:lpstr>Local edge correction</vt:lpstr>
      <vt:lpstr>IPAC21 paper</vt:lpstr>
      <vt:lpstr>Results - centre</vt:lpstr>
      <vt:lpstr>PowerPoint Presentation</vt:lpstr>
      <vt:lpstr>Conclusions FF quad prototype </vt:lpstr>
      <vt:lpstr>Engineering concepts</vt:lpstr>
      <vt:lpstr>Engineering concepts</vt:lpstr>
      <vt:lpstr>Progress since last presentation</vt:lpstr>
      <vt:lpstr>New, more complete, design</vt:lpstr>
      <vt:lpstr>Beam pipe</vt:lpstr>
      <vt:lpstr>Water-cooled beam pipe</vt:lpstr>
      <vt:lpstr>Water-cooled beam pipe</vt:lpstr>
      <vt:lpstr>beam position monitors </vt:lpstr>
      <vt:lpstr>BPM design </vt:lpstr>
      <vt:lpstr>Beampipe alignment using a (cold) laser system</vt:lpstr>
      <vt:lpstr>Remote flange</vt:lpstr>
      <vt:lpstr>Remote flange</vt:lpstr>
      <vt:lpstr>Remote flange – functional description</vt:lpstr>
      <vt:lpstr>Heat management</vt:lpstr>
      <vt:lpstr>Heat management- superfluid He</vt:lpstr>
      <vt:lpstr>Heat management – black body radiation</vt:lpstr>
      <vt:lpstr>Contraction management</vt:lpstr>
      <vt:lpstr>Mechanical structure</vt:lpstr>
      <vt:lpstr>Mechanical structure – towards an engineering design</vt:lpstr>
      <vt:lpstr>Mechanical support of the cantilever structure</vt:lpstr>
      <vt:lpstr>Extra support</vt:lpstr>
      <vt:lpstr>Helium vessel</vt:lpstr>
      <vt:lpstr>Services </vt:lpstr>
      <vt:lpstr>assembly</vt:lpstr>
      <vt:lpstr>Assembly</vt:lpstr>
      <vt:lpstr>PowerPoint Presentation</vt:lpstr>
      <vt:lpstr>Final word</vt:lpstr>
      <vt:lpstr>Thank you</vt:lpstr>
      <vt:lpstr>Extra slides</vt:lpstr>
      <vt:lpstr>Discussion on s/c choices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Bunch length/emittances</dc:title>
  <dc:creator>m Koratzinos</dc:creator>
  <cp:lastModifiedBy>m Koratzinos</cp:lastModifiedBy>
  <cp:revision>717</cp:revision>
  <cp:lastPrinted>2020-11-10T10:10:53Z</cp:lastPrinted>
  <dcterms:created xsi:type="dcterms:W3CDTF">2006-08-16T00:00:00Z</dcterms:created>
  <dcterms:modified xsi:type="dcterms:W3CDTF">2022-06-02T10:37:12Z</dcterms:modified>
</cp:coreProperties>
</file>