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25" r:id="rId3"/>
    <p:sldId id="340" r:id="rId4"/>
    <p:sldId id="285" r:id="rId5"/>
    <p:sldId id="288" r:id="rId6"/>
    <p:sldId id="287" r:id="rId7"/>
    <p:sldId id="296" r:id="rId8"/>
    <p:sldId id="328" r:id="rId9"/>
    <p:sldId id="333" r:id="rId10"/>
    <p:sldId id="327" r:id="rId11"/>
    <p:sldId id="337" r:id="rId12"/>
    <p:sldId id="338" r:id="rId13"/>
    <p:sldId id="329" r:id="rId14"/>
    <p:sldId id="331" r:id="rId15"/>
    <p:sldId id="330" r:id="rId16"/>
    <p:sldId id="332" r:id="rId17"/>
    <p:sldId id="341" r:id="rId18"/>
    <p:sldId id="336" r:id="rId19"/>
    <p:sldId id="334" r:id="rId20"/>
    <p:sldId id="339" r:id="rId21"/>
    <p:sldId id="278" r:id="rId2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 autoAdjust="0"/>
    <p:restoredTop sz="90000"/>
  </p:normalViewPr>
  <p:slideViewPr>
    <p:cSldViewPr>
      <p:cViewPr varScale="1">
        <p:scale>
          <a:sx n="115" d="100"/>
          <a:sy n="115" d="100"/>
        </p:scale>
        <p:origin x="760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549BF-7A4E-B542-9A9A-E51A2757B6C4}" type="doc">
      <dgm:prSet loTypeId="urn:microsoft.com/office/officeart/2005/8/layout/cycle3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B51AE6D-4C42-574A-B7B9-4340DCF1A81A}">
      <dgm:prSet phldrT="[Text]"/>
      <dgm:spPr/>
      <dgm:t>
        <a:bodyPr/>
        <a:lstStyle/>
        <a:p>
          <a:r>
            <a:rPr lang="en-US" dirty="0"/>
            <a:t>Functional requirements</a:t>
          </a:r>
        </a:p>
      </dgm:t>
    </dgm:pt>
    <dgm:pt modelId="{90D83280-D7FD-0F44-962E-8ADFAA502EBD}" type="parTrans" cxnId="{3C2613F7-46FC-D542-B1D8-95D302905E10}">
      <dgm:prSet/>
      <dgm:spPr/>
      <dgm:t>
        <a:bodyPr/>
        <a:lstStyle/>
        <a:p>
          <a:endParaRPr lang="en-US"/>
        </a:p>
      </dgm:t>
    </dgm:pt>
    <dgm:pt modelId="{AAC5808F-D190-FB4F-9927-E9552F86AF9E}" type="sibTrans" cxnId="{3C2613F7-46FC-D542-B1D8-95D302905E10}">
      <dgm:prSet/>
      <dgm:spPr/>
      <dgm:t>
        <a:bodyPr/>
        <a:lstStyle/>
        <a:p>
          <a:endParaRPr lang="en-US"/>
        </a:p>
      </dgm:t>
    </dgm:pt>
    <dgm:pt modelId="{9309483A-619E-B14C-85B7-C34B040580A1}">
      <dgm:prSet phldrT="[Text]"/>
      <dgm:spPr/>
      <dgm:t>
        <a:bodyPr/>
        <a:lstStyle/>
        <a:p>
          <a:r>
            <a:rPr lang="en-US" dirty="0"/>
            <a:t>Conceptual design</a:t>
          </a:r>
        </a:p>
      </dgm:t>
    </dgm:pt>
    <dgm:pt modelId="{9551162F-7DFD-3140-862F-95AB0BEAD81D}" type="parTrans" cxnId="{41905012-6FD4-E548-9D72-2D0D4C9DE607}">
      <dgm:prSet/>
      <dgm:spPr/>
      <dgm:t>
        <a:bodyPr/>
        <a:lstStyle/>
        <a:p>
          <a:endParaRPr lang="en-US"/>
        </a:p>
      </dgm:t>
    </dgm:pt>
    <dgm:pt modelId="{D4C8C904-A83D-6D4A-BD10-8995DE921991}" type="sibTrans" cxnId="{41905012-6FD4-E548-9D72-2D0D4C9DE607}">
      <dgm:prSet/>
      <dgm:spPr/>
      <dgm:t>
        <a:bodyPr/>
        <a:lstStyle/>
        <a:p>
          <a:endParaRPr lang="en-US"/>
        </a:p>
      </dgm:t>
    </dgm:pt>
    <dgm:pt modelId="{8BAFE630-DA86-3845-9A24-E8A0D1A98EE8}">
      <dgm:prSet phldrT="[Text]"/>
      <dgm:spPr/>
      <dgm:t>
        <a:bodyPr/>
        <a:lstStyle/>
        <a:p>
          <a:r>
            <a:rPr lang="en-US" dirty="0"/>
            <a:t>R&amp;D + prototype + testing</a:t>
          </a:r>
        </a:p>
      </dgm:t>
    </dgm:pt>
    <dgm:pt modelId="{4CF6D122-A5BF-5E47-AB57-57B7FE9BEE5A}" type="parTrans" cxnId="{DB438FDA-8221-534F-ADAE-1AC9A5B206CC}">
      <dgm:prSet/>
      <dgm:spPr/>
      <dgm:t>
        <a:bodyPr/>
        <a:lstStyle/>
        <a:p>
          <a:endParaRPr lang="en-US"/>
        </a:p>
      </dgm:t>
    </dgm:pt>
    <dgm:pt modelId="{58089935-C8F8-9A4E-80FB-2016FA37653E}" type="sibTrans" cxnId="{DB438FDA-8221-534F-ADAE-1AC9A5B206CC}">
      <dgm:prSet/>
      <dgm:spPr/>
      <dgm:t>
        <a:bodyPr/>
        <a:lstStyle/>
        <a:p>
          <a:endParaRPr lang="en-US"/>
        </a:p>
      </dgm:t>
    </dgm:pt>
    <dgm:pt modelId="{4A0A05A0-3EAF-5541-AA75-BAEEE266D064}">
      <dgm:prSet phldrT="[Text]"/>
      <dgm:spPr/>
      <dgm:t>
        <a:bodyPr/>
        <a:lstStyle/>
        <a:p>
          <a:r>
            <a:rPr lang="en-US" dirty="0"/>
            <a:t>Advanced design</a:t>
          </a:r>
        </a:p>
      </dgm:t>
    </dgm:pt>
    <dgm:pt modelId="{D351AA54-0886-9A4E-B64A-1B259EFAC7CC}" type="parTrans" cxnId="{9ECCEDF5-7BB5-8D4D-9849-41A6964FAD68}">
      <dgm:prSet/>
      <dgm:spPr/>
      <dgm:t>
        <a:bodyPr/>
        <a:lstStyle/>
        <a:p>
          <a:endParaRPr lang="en-US"/>
        </a:p>
      </dgm:t>
    </dgm:pt>
    <dgm:pt modelId="{64699D20-3307-7A41-8285-01BDC7840788}" type="sibTrans" cxnId="{9ECCEDF5-7BB5-8D4D-9849-41A6964FAD68}">
      <dgm:prSet/>
      <dgm:spPr/>
      <dgm:t>
        <a:bodyPr/>
        <a:lstStyle/>
        <a:p>
          <a:endParaRPr lang="en-US"/>
        </a:p>
      </dgm:t>
    </dgm:pt>
    <dgm:pt modelId="{AC3C688A-AC31-1B4B-8F0F-E5BDF65A9891}">
      <dgm:prSet phldrT="[Text]"/>
      <dgm:spPr/>
      <dgm:t>
        <a:bodyPr/>
        <a:lstStyle/>
        <a:p>
          <a:r>
            <a:rPr lang="en-US" dirty="0"/>
            <a:t>Procurement and construction</a:t>
          </a:r>
        </a:p>
      </dgm:t>
    </dgm:pt>
    <dgm:pt modelId="{5159CEE7-3C42-7E41-A7E7-44076AE0EE82}" type="parTrans" cxnId="{2D8A40DE-09C4-424D-94F2-8BA9F2B52358}">
      <dgm:prSet/>
      <dgm:spPr/>
      <dgm:t>
        <a:bodyPr/>
        <a:lstStyle/>
        <a:p>
          <a:endParaRPr lang="en-US"/>
        </a:p>
      </dgm:t>
    </dgm:pt>
    <dgm:pt modelId="{522330BC-B8BE-6E48-B7A1-A8D2D9C681B1}" type="sibTrans" cxnId="{2D8A40DE-09C4-424D-94F2-8BA9F2B52358}">
      <dgm:prSet/>
      <dgm:spPr/>
      <dgm:t>
        <a:bodyPr/>
        <a:lstStyle/>
        <a:p>
          <a:endParaRPr lang="en-US"/>
        </a:p>
      </dgm:t>
    </dgm:pt>
    <dgm:pt modelId="{EBFA13C1-6D0E-A740-9EEC-AD4032963851}">
      <dgm:prSet/>
      <dgm:spPr/>
      <dgm:t>
        <a:bodyPr/>
        <a:lstStyle/>
        <a:p>
          <a:r>
            <a:rPr lang="en-US" dirty="0"/>
            <a:t>Operation / maintenance</a:t>
          </a:r>
        </a:p>
      </dgm:t>
    </dgm:pt>
    <dgm:pt modelId="{3ECA1743-3580-7E45-B33B-E024A6804571}" type="parTrans" cxnId="{5CD8AD57-F57A-2A43-8AB1-7864C3ED132B}">
      <dgm:prSet/>
      <dgm:spPr/>
      <dgm:t>
        <a:bodyPr/>
        <a:lstStyle/>
        <a:p>
          <a:endParaRPr lang="en-US"/>
        </a:p>
      </dgm:t>
    </dgm:pt>
    <dgm:pt modelId="{EDDFB319-C7FB-754D-9261-D50672377BFF}" type="sibTrans" cxnId="{5CD8AD57-F57A-2A43-8AB1-7864C3ED132B}">
      <dgm:prSet/>
      <dgm:spPr/>
      <dgm:t>
        <a:bodyPr/>
        <a:lstStyle/>
        <a:p>
          <a:endParaRPr lang="en-US"/>
        </a:p>
      </dgm:t>
    </dgm:pt>
    <dgm:pt modelId="{AB459D39-37A6-FC4F-AA2C-F539BE9B3412}">
      <dgm:prSet/>
      <dgm:spPr/>
      <dgm:t>
        <a:bodyPr/>
        <a:lstStyle/>
        <a:p>
          <a:r>
            <a:rPr lang="en-US" dirty="0"/>
            <a:t>Disposal</a:t>
          </a:r>
        </a:p>
      </dgm:t>
    </dgm:pt>
    <dgm:pt modelId="{02254D87-84E9-3B46-AF16-D4B72D26E35E}" type="parTrans" cxnId="{BC4D0FFE-B687-204C-8F70-21BB168F6602}">
      <dgm:prSet/>
      <dgm:spPr/>
      <dgm:t>
        <a:bodyPr/>
        <a:lstStyle/>
        <a:p>
          <a:endParaRPr lang="en-US"/>
        </a:p>
      </dgm:t>
    </dgm:pt>
    <dgm:pt modelId="{99C55BE8-88F4-C34D-95AB-9A762430DD71}" type="sibTrans" cxnId="{BC4D0FFE-B687-204C-8F70-21BB168F6602}">
      <dgm:prSet/>
      <dgm:spPr/>
      <dgm:t>
        <a:bodyPr/>
        <a:lstStyle/>
        <a:p>
          <a:endParaRPr lang="en-US"/>
        </a:p>
      </dgm:t>
    </dgm:pt>
    <dgm:pt modelId="{159F51B6-9602-5943-B98C-B81E6D3E9DEB}">
      <dgm:prSet phldrT="[Text]"/>
      <dgm:spPr/>
      <dgm:t>
        <a:bodyPr/>
        <a:lstStyle/>
        <a:p>
          <a:r>
            <a:rPr lang="en-US" dirty="0"/>
            <a:t>Commissioning</a:t>
          </a:r>
        </a:p>
      </dgm:t>
    </dgm:pt>
    <dgm:pt modelId="{C435CB1A-F26E-584C-A3AD-B44C761A30C5}" type="parTrans" cxnId="{E9AEBD82-F2EC-CA44-B753-9937E1011919}">
      <dgm:prSet/>
      <dgm:spPr/>
      <dgm:t>
        <a:bodyPr/>
        <a:lstStyle/>
        <a:p>
          <a:endParaRPr lang="en-US"/>
        </a:p>
      </dgm:t>
    </dgm:pt>
    <dgm:pt modelId="{87399BE7-419C-4841-9A5E-82B028B1BEBB}" type="sibTrans" cxnId="{E9AEBD82-F2EC-CA44-B753-9937E1011919}">
      <dgm:prSet/>
      <dgm:spPr/>
      <dgm:t>
        <a:bodyPr/>
        <a:lstStyle/>
        <a:p>
          <a:endParaRPr lang="en-US"/>
        </a:p>
      </dgm:t>
    </dgm:pt>
    <dgm:pt modelId="{20A1A74D-995C-8B45-8228-579DA0E91874}" type="pres">
      <dgm:prSet presAssocID="{1F6549BF-7A4E-B542-9A9A-E51A2757B6C4}" presName="Name0" presStyleCnt="0">
        <dgm:presLayoutVars>
          <dgm:dir/>
          <dgm:resizeHandles val="exact"/>
        </dgm:presLayoutVars>
      </dgm:prSet>
      <dgm:spPr/>
    </dgm:pt>
    <dgm:pt modelId="{A1943032-3B0A-944C-A820-98A2D79B5D9A}" type="pres">
      <dgm:prSet presAssocID="{1F6549BF-7A4E-B542-9A9A-E51A2757B6C4}" presName="cycle" presStyleCnt="0"/>
      <dgm:spPr/>
    </dgm:pt>
    <dgm:pt modelId="{88D27668-75C2-7142-BFCF-0AF950C6B4B7}" type="pres">
      <dgm:prSet presAssocID="{6B51AE6D-4C42-574A-B7B9-4340DCF1A81A}" presName="nodeFirstNode" presStyleLbl="node1" presStyleIdx="0" presStyleCnt="8">
        <dgm:presLayoutVars>
          <dgm:bulletEnabled val="1"/>
        </dgm:presLayoutVars>
      </dgm:prSet>
      <dgm:spPr/>
    </dgm:pt>
    <dgm:pt modelId="{C7ADA25E-1CA9-3A4D-AF32-61136B420A1A}" type="pres">
      <dgm:prSet presAssocID="{AAC5808F-D190-FB4F-9927-E9552F86AF9E}" presName="sibTransFirstNode" presStyleLbl="bgShp" presStyleIdx="0" presStyleCnt="1"/>
      <dgm:spPr/>
    </dgm:pt>
    <dgm:pt modelId="{4A6443F2-07AA-5B44-9EEE-83E7D0911AF0}" type="pres">
      <dgm:prSet presAssocID="{9309483A-619E-B14C-85B7-C34B040580A1}" presName="nodeFollowingNodes" presStyleLbl="node1" presStyleIdx="1" presStyleCnt="8">
        <dgm:presLayoutVars>
          <dgm:bulletEnabled val="1"/>
        </dgm:presLayoutVars>
      </dgm:prSet>
      <dgm:spPr/>
    </dgm:pt>
    <dgm:pt modelId="{656A58C5-C5AF-D047-B69C-310F6C3F8C77}" type="pres">
      <dgm:prSet presAssocID="{8BAFE630-DA86-3845-9A24-E8A0D1A98EE8}" presName="nodeFollowingNodes" presStyleLbl="node1" presStyleIdx="2" presStyleCnt="8">
        <dgm:presLayoutVars>
          <dgm:bulletEnabled val="1"/>
        </dgm:presLayoutVars>
      </dgm:prSet>
      <dgm:spPr/>
    </dgm:pt>
    <dgm:pt modelId="{ABE47BF3-3698-A04B-8F4F-821800B3CA4D}" type="pres">
      <dgm:prSet presAssocID="{4A0A05A0-3EAF-5541-AA75-BAEEE266D064}" presName="nodeFollowingNodes" presStyleLbl="node1" presStyleIdx="3" presStyleCnt="8">
        <dgm:presLayoutVars>
          <dgm:bulletEnabled val="1"/>
        </dgm:presLayoutVars>
      </dgm:prSet>
      <dgm:spPr/>
    </dgm:pt>
    <dgm:pt modelId="{DE46FF02-309E-2547-A5F8-CA9A08ED7C24}" type="pres">
      <dgm:prSet presAssocID="{AC3C688A-AC31-1B4B-8F0F-E5BDF65A9891}" presName="nodeFollowingNodes" presStyleLbl="node1" presStyleIdx="4" presStyleCnt="8">
        <dgm:presLayoutVars>
          <dgm:bulletEnabled val="1"/>
        </dgm:presLayoutVars>
      </dgm:prSet>
      <dgm:spPr/>
    </dgm:pt>
    <dgm:pt modelId="{9F7517E0-CE88-504D-A331-763EFE6A9B1D}" type="pres">
      <dgm:prSet presAssocID="{159F51B6-9602-5943-B98C-B81E6D3E9DEB}" presName="nodeFollowingNodes" presStyleLbl="node1" presStyleIdx="5" presStyleCnt="8">
        <dgm:presLayoutVars>
          <dgm:bulletEnabled val="1"/>
        </dgm:presLayoutVars>
      </dgm:prSet>
      <dgm:spPr/>
    </dgm:pt>
    <dgm:pt modelId="{109D54D6-9715-3F4D-91A8-7CE1A4C51C67}" type="pres">
      <dgm:prSet presAssocID="{EBFA13C1-6D0E-A740-9EEC-AD4032963851}" presName="nodeFollowingNodes" presStyleLbl="node1" presStyleIdx="6" presStyleCnt="8">
        <dgm:presLayoutVars>
          <dgm:bulletEnabled val="1"/>
        </dgm:presLayoutVars>
      </dgm:prSet>
      <dgm:spPr/>
    </dgm:pt>
    <dgm:pt modelId="{36919949-D81A-924B-9A7F-C678AF6CD3F5}" type="pres">
      <dgm:prSet presAssocID="{AB459D39-37A6-FC4F-AA2C-F539BE9B3412}" presName="nodeFollowingNodes" presStyleLbl="node1" presStyleIdx="7" presStyleCnt="8">
        <dgm:presLayoutVars>
          <dgm:bulletEnabled val="1"/>
        </dgm:presLayoutVars>
      </dgm:prSet>
      <dgm:spPr/>
    </dgm:pt>
  </dgm:ptLst>
  <dgm:cxnLst>
    <dgm:cxn modelId="{8DACB306-7935-834F-B452-4A19164D86AF}" type="presOf" srcId="{6B51AE6D-4C42-574A-B7B9-4340DCF1A81A}" destId="{88D27668-75C2-7142-BFCF-0AF950C6B4B7}" srcOrd="0" destOrd="0" presId="urn:microsoft.com/office/officeart/2005/8/layout/cycle3"/>
    <dgm:cxn modelId="{41905012-6FD4-E548-9D72-2D0D4C9DE607}" srcId="{1F6549BF-7A4E-B542-9A9A-E51A2757B6C4}" destId="{9309483A-619E-B14C-85B7-C34B040580A1}" srcOrd="1" destOrd="0" parTransId="{9551162F-7DFD-3140-862F-95AB0BEAD81D}" sibTransId="{D4C8C904-A83D-6D4A-BD10-8995DE921991}"/>
    <dgm:cxn modelId="{BE975C33-B290-6145-BA66-A3E17A58D3CF}" type="presOf" srcId="{1F6549BF-7A4E-B542-9A9A-E51A2757B6C4}" destId="{20A1A74D-995C-8B45-8228-579DA0E91874}" srcOrd="0" destOrd="0" presId="urn:microsoft.com/office/officeart/2005/8/layout/cycle3"/>
    <dgm:cxn modelId="{DF5D543B-EE06-BE47-A41C-94E97A2BD929}" type="presOf" srcId="{AAC5808F-D190-FB4F-9927-E9552F86AF9E}" destId="{C7ADA25E-1CA9-3A4D-AF32-61136B420A1A}" srcOrd="0" destOrd="0" presId="urn:microsoft.com/office/officeart/2005/8/layout/cycle3"/>
    <dgm:cxn modelId="{5CD8AD57-F57A-2A43-8AB1-7864C3ED132B}" srcId="{1F6549BF-7A4E-B542-9A9A-E51A2757B6C4}" destId="{EBFA13C1-6D0E-A740-9EEC-AD4032963851}" srcOrd="6" destOrd="0" parTransId="{3ECA1743-3580-7E45-B33B-E024A6804571}" sibTransId="{EDDFB319-C7FB-754D-9261-D50672377BFF}"/>
    <dgm:cxn modelId="{DACA6A7A-B488-E94E-9741-C10373C3103F}" type="presOf" srcId="{8BAFE630-DA86-3845-9A24-E8A0D1A98EE8}" destId="{656A58C5-C5AF-D047-B69C-310F6C3F8C77}" srcOrd="0" destOrd="0" presId="urn:microsoft.com/office/officeart/2005/8/layout/cycle3"/>
    <dgm:cxn modelId="{8773207E-2871-ED41-B8C3-BDDD13FA3E5F}" type="presOf" srcId="{4A0A05A0-3EAF-5541-AA75-BAEEE266D064}" destId="{ABE47BF3-3698-A04B-8F4F-821800B3CA4D}" srcOrd="0" destOrd="0" presId="urn:microsoft.com/office/officeart/2005/8/layout/cycle3"/>
    <dgm:cxn modelId="{E9AEBD82-F2EC-CA44-B753-9937E1011919}" srcId="{1F6549BF-7A4E-B542-9A9A-E51A2757B6C4}" destId="{159F51B6-9602-5943-B98C-B81E6D3E9DEB}" srcOrd="5" destOrd="0" parTransId="{C435CB1A-F26E-584C-A3AD-B44C761A30C5}" sibTransId="{87399BE7-419C-4841-9A5E-82B028B1BEBB}"/>
    <dgm:cxn modelId="{D934BA92-CC48-3648-9E3C-63A1A7FBFE75}" type="presOf" srcId="{AC3C688A-AC31-1B4B-8F0F-E5BDF65A9891}" destId="{DE46FF02-309E-2547-A5F8-CA9A08ED7C24}" srcOrd="0" destOrd="0" presId="urn:microsoft.com/office/officeart/2005/8/layout/cycle3"/>
    <dgm:cxn modelId="{9D1D29D1-25FE-B840-832B-AED5E874ED1D}" type="presOf" srcId="{AB459D39-37A6-FC4F-AA2C-F539BE9B3412}" destId="{36919949-D81A-924B-9A7F-C678AF6CD3F5}" srcOrd="0" destOrd="0" presId="urn:microsoft.com/office/officeart/2005/8/layout/cycle3"/>
    <dgm:cxn modelId="{DB438FDA-8221-534F-ADAE-1AC9A5B206CC}" srcId="{1F6549BF-7A4E-B542-9A9A-E51A2757B6C4}" destId="{8BAFE630-DA86-3845-9A24-E8A0D1A98EE8}" srcOrd="2" destOrd="0" parTransId="{4CF6D122-A5BF-5E47-AB57-57B7FE9BEE5A}" sibTransId="{58089935-C8F8-9A4E-80FB-2016FA37653E}"/>
    <dgm:cxn modelId="{2D8A40DE-09C4-424D-94F2-8BA9F2B52358}" srcId="{1F6549BF-7A4E-B542-9A9A-E51A2757B6C4}" destId="{AC3C688A-AC31-1B4B-8F0F-E5BDF65A9891}" srcOrd="4" destOrd="0" parTransId="{5159CEE7-3C42-7E41-A7E7-44076AE0EE82}" sibTransId="{522330BC-B8BE-6E48-B7A1-A8D2D9C681B1}"/>
    <dgm:cxn modelId="{521B80EC-4C99-CF42-BE92-175A32A5A68E}" type="presOf" srcId="{159F51B6-9602-5943-B98C-B81E6D3E9DEB}" destId="{9F7517E0-CE88-504D-A331-763EFE6A9B1D}" srcOrd="0" destOrd="0" presId="urn:microsoft.com/office/officeart/2005/8/layout/cycle3"/>
    <dgm:cxn modelId="{77DF72F5-88C5-D448-8BE5-23D30422E735}" type="presOf" srcId="{EBFA13C1-6D0E-A740-9EEC-AD4032963851}" destId="{109D54D6-9715-3F4D-91A8-7CE1A4C51C67}" srcOrd="0" destOrd="0" presId="urn:microsoft.com/office/officeart/2005/8/layout/cycle3"/>
    <dgm:cxn modelId="{9ECCEDF5-7BB5-8D4D-9849-41A6964FAD68}" srcId="{1F6549BF-7A4E-B542-9A9A-E51A2757B6C4}" destId="{4A0A05A0-3EAF-5541-AA75-BAEEE266D064}" srcOrd="3" destOrd="0" parTransId="{D351AA54-0886-9A4E-B64A-1B259EFAC7CC}" sibTransId="{64699D20-3307-7A41-8285-01BDC7840788}"/>
    <dgm:cxn modelId="{3C2613F7-46FC-D542-B1D8-95D302905E10}" srcId="{1F6549BF-7A4E-B542-9A9A-E51A2757B6C4}" destId="{6B51AE6D-4C42-574A-B7B9-4340DCF1A81A}" srcOrd="0" destOrd="0" parTransId="{90D83280-D7FD-0F44-962E-8ADFAA502EBD}" sibTransId="{AAC5808F-D190-FB4F-9927-E9552F86AF9E}"/>
    <dgm:cxn modelId="{11BF68F8-85B0-3B41-A557-509C486A4BA4}" type="presOf" srcId="{9309483A-619E-B14C-85B7-C34B040580A1}" destId="{4A6443F2-07AA-5B44-9EEE-83E7D0911AF0}" srcOrd="0" destOrd="0" presId="urn:microsoft.com/office/officeart/2005/8/layout/cycle3"/>
    <dgm:cxn modelId="{BC4D0FFE-B687-204C-8F70-21BB168F6602}" srcId="{1F6549BF-7A4E-B542-9A9A-E51A2757B6C4}" destId="{AB459D39-37A6-FC4F-AA2C-F539BE9B3412}" srcOrd="7" destOrd="0" parTransId="{02254D87-84E9-3B46-AF16-D4B72D26E35E}" sibTransId="{99C55BE8-88F4-C34D-95AB-9A762430DD71}"/>
    <dgm:cxn modelId="{EE5B37C6-AE1E-E144-A8CB-EC2D591C8228}" type="presParOf" srcId="{20A1A74D-995C-8B45-8228-579DA0E91874}" destId="{A1943032-3B0A-944C-A820-98A2D79B5D9A}" srcOrd="0" destOrd="0" presId="urn:microsoft.com/office/officeart/2005/8/layout/cycle3"/>
    <dgm:cxn modelId="{4E10C6FB-23B4-0643-B47A-A6AB84BFE90A}" type="presParOf" srcId="{A1943032-3B0A-944C-A820-98A2D79B5D9A}" destId="{88D27668-75C2-7142-BFCF-0AF950C6B4B7}" srcOrd="0" destOrd="0" presId="urn:microsoft.com/office/officeart/2005/8/layout/cycle3"/>
    <dgm:cxn modelId="{B7D1CD7B-D4BE-D142-BBE0-B08293E3E389}" type="presParOf" srcId="{A1943032-3B0A-944C-A820-98A2D79B5D9A}" destId="{C7ADA25E-1CA9-3A4D-AF32-61136B420A1A}" srcOrd="1" destOrd="0" presId="urn:microsoft.com/office/officeart/2005/8/layout/cycle3"/>
    <dgm:cxn modelId="{36D414D8-63F9-7A42-8434-5B229EF42C42}" type="presParOf" srcId="{A1943032-3B0A-944C-A820-98A2D79B5D9A}" destId="{4A6443F2-07AA-5B44-9EEE-83E7D0911AF0}" srcOrd="2" destOrd="0" presId="urn:microsoft.com/office/officeart/2005/8/layout/cycle3"/>
    <dgm:cxn modelId="{36B0041B-CB32-C646-A5DB-FD188CBF21D2}" type="presParOf" srcId="{A1943032-3B0A-944C-A820-98A2D79B5D9A}" destId="{656A58C5-C5AF-D047-B69C-310F6C3F8C77}" srcOrd="3" destOrd="0" presId="urn:microsoft.com/office/officeart/2005/8/layout/cycle3"/>
    <dgm:cxn modelId="{E5E9A835-09A7-EE4C-A9F1-7374BD726ED1}" type="presParOf" srcId="{A1943032-3B0A-944C-A820-98A2D79B5D9A}" destId="{ABE47BF3-3698-A04B-8F4F-821800B3CA4D}" srcOrd="4" destOrd="0" presId="urn:microsoft.com/office/officeart/2005/8/layout/cycle3"/>
    <dgm:cxn modelId="{096B1E33-EC53-604F-A151-48BAE9F26642}" type="presParOf" srcId="{A1943032-3B0A-944C-A820-98A2D79B5D9A}" destId="{DE46FF02-309E-2547-A5F8-CA9A08ED7C24}" srcOrd="5" destOrd="0" presId="urn:microsoft.com/office/officeart/2005/8/layout/cycle3"/>
    <dgm:cxn modelId="{0487CB33-B617-DF4A-BCC3-7E2A3FFCBFFE}" type="presParOf" srcId="{A1943032-3B0A-944C-A820-98A2D79B5D9A}" destId="{9F7517E0-CE88-504D-A331-763EFE6A9B1D}" srcOrd="6" destOrd="0" presId="urn:microsoft.com/office/officeart/2005/8/layout/cycle3"/>
    <dgm:cxn modelId="{12B11F72-E200-D04C-9F80-FDF96CA0D3D2}" type="presParOf" srcId="{A1943032-3B0A-944C-A820-98A2D79B5D9A}" destId="{109D54D6-9715-3F4D-91A8-7CE1A4C51C67}" srcOrd="7" destOrd="0" presId="urn:microsoft.com/office/officeart/2005/8/layout/cycle3"/>
    <dgm:cxn modelId="{EEAC4923-9881-F944-A0E0-AE643251299E}" type="presParOf" srcId="{A1943032-3B0A-944C-A820-98A2D79B5D9A}" destId="{36919949-D81A-924B-9A7F-C678AF6CD3F5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8B2031-2C99-C645-B25A-AE043C993876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6DD9D5-33AD-B747-997C-4E9371C72441}">
      <dgm:prSet phldrT="[Text]"/>
      <dgm:spPr/>
      <dgm:t>
        <a:bodyPr/>
        <a:lstStyle/>
        <a:p>
          <a:pPr>
            <a:buFont typeface="Wingdings" pitchFamily="2" charset="2"/>
            <a:buChar char="§"/>
          </a:pPr>
          <a:r>
            <a:rPr lang="en-GB" b="0"/>
            <a:t>Integration and localisation constraints (tunnels, alcoves, etc.)</a:t>
          </a:r>
          <a:endParaRPr lang="en-US" dirty="0"/>
        </a:p>
      </dgm:t>
    </dgm:pt>
    <dgm:pt modelId="{7B53A17D-2A06-D94E-A496-94AFFDA92D22}" type="parTrans" cxnId="{AEEA9EFD-B95A-3644-B9A9-116E32ED6D44}">
      <dgm:prSet/>
      <dgm:spPr/>
      <dgm:t>
        <a:bodyPr/>
        <a:lstStyle/>
        <a:p>
          <a:endParaRPr lang="en-US"/>
        </a:p>
      </dgm:t>
    </dgm:pt>
    <dgm:pt modelId="{8A40900A-4F1B-E741-8E02-6FEBE5FB77C9}" type="sibTrans" cxnId="{AEEA9EFD-B95A-3644-B9A9-116E32ED6D44}">
      <dgm:prSet/>
      <dgm:spPr/>
      <dgm:t>
        <a:bodyPr/>
        <a:lstStyle/>
        <a:p>
          <a:endParaRPr lang="en-US"/>
        </a:p>
      </dgm:t>
    </dgm:pt>
    <dgm:pt modelId="{D53DC884-5E46-AF42-A960-EE76C1A25AA2}">
      <dgm:prSet phldrT="[Text]"/>
      <dgm:spPr/>
      <dgm:t>
        <a:bodyPr/>
        <a:lstStyle/>
        <a:p>
          <a:pPr>
            <a:buFont typeface="Wingdings" pitchFamily="2" charset="2"/>
            <a:buChar char="§"/>
          </a:pPr>
          <a:r>
            <a:rPr lang="en-GB" b="0" dirty="0"/>
            <a:t>Energy deposition &amp; thermo-mechanical stability</a:t>
          </a:r>
          <a:endParaRPr lang="en-US" dirty="0"/>
        </a:p>
      </dgm:t>
    </dgm:pt>
    <dgm:pt modelId="{BE334D23-9C06-A445-B009-7830D71DA3CC}" type="parTrans" cxnId="{132BA848-31D8-9A4E-BCC6-948F6440645C}">
      <dgm:prSet/>
      <dgm:spPr/>
      <dgm:t>
        <a:bodyPr/>
        <a:lstStyle/>
        <a:p>
          <a:endParaRPr lang="en-US"/>
        </a:p>
      </dgm:t>
    </dgm:pt>
    <dgm:pt modelId="{7F841470-AD6C-934D-BCFA-CFC8E8E5EA66}" type="sibTrans" cxnId="{132BA848-31D8-9A4E-BCC6-948F6440645C}">
      <dgm:prSet/>
      <dgm:spPr/>
      <dgm:t>
        <a:bodyPr/>
        <a:lstStyle/>
        <a:p>
          <a:endParaRPr lang="en-US"/>
        </a:p>
      </dgm:t>
    </dgm:pt>
    <dgm:pt modelId="{FFCB17DD-E77E-924D-9B9A-8EFCE9CC4C2F}">
      <dgm:prSet phldrT="[Text]"/>
      <dgm:spPr/>
      <dgm:t>
        <a:bodyPr/>
        <a:lstStyle/>
        <a:p>
          <a:pPr>
            <a:buFont typeface="Wingdings" pitchFamily="2" charset="2"/>
            <a:buChar char="§"/>
          </a:pPr>
          <a:r>
            <a:rPr lang="en-GB" b="0" dirty="0"/>
            <a:t>Material damage (lifetime &amp; reliability)</a:t>
          </a:r>
          <a:endParaRPr lang="en-US" dirty="0"/>
        </a:p>
      </dgm:t>
    </dgm:pt>
    <dgm:pt modelId="{6CDEDE49-E95C-DA48-830F-C790A5F9A089}" type="parTrans" cxnId="{4EAD31C2-4CFE-754B-B44E-42A9582C6D7B}">
      <dgm:prSet/>
      <dgm:spPr/>
      <dgm:t>
        <a:bodyPr/>
        <a:lstStyle/>
        <a:p>
          <a:endParaRPr lang="en-US"/>
        </a:p>
      </dgm:t>
    </dgm:pt>
    <dgm:pt modelId="{2D964CFA-985D-D14B-AF52-B8E368B20E24}" type="sibTrans" cxnId="{4EAD31C2-4CFE-754B-B44E-42A9582C6D7B}">
      <dgm:prSet/>
      <dgm:spPr/>
      <dgm:t>
        <a:bodyPr/>
        <a:lstStyle/>
        <a:p>
          <a:endParaRPr lang="en-US"/>
        </a:p>
      </dgm:t>
    </dgm:pt>
    <dgm:pt modelId="{1BCDE335-3EB9-D74B-8A9D-AFFA3B68D122}">
      <dgm:prSet phldrT="[Text]"/>
      <dgm:spPr/>
      <dgm:t>
        <a:bodyPr/>
        <a:lstStyle/>
        <a:p>
          <a:pPr>
            <a:buFont typeface="Wingdings" pitchFamily="2" charset="2"/>
            <a:buChar char="§"/>
          </a:pPr>
          <a:r>
            <a:rPr lang="en-GB" b="0" dirty="0"/>
            <a:t>Operational availability</a:t>
          </a:r>
          <a:endParaRPr lang="en-US" dirty="0"/>
        </a:p>
      </dgm:t>
    </dgm:pt>
    <dgm:pt modelId="{A8615475-8A62-9041-9D16-9FF149DBEA0E}" type="parTrans" cxnId="{EDFB7581-631A-A04F-B46A-1CC6CD302B6B}">
      <dgm:prSet/>
      <dgm:spPr/>
      <dgm:t>
        <a:bodyPr/>
        <a:lstStyle/>
        <a:p>
          <a:endParaRPr lang="en-US"/>
        </a:p>
      </dgm:t>
    </dgm:pt>
    <dgm:pt modelId="{D811474A-24ED-9F4A-89C7-573DC55A302D}" type="sibTrans" cxnId="{EDFB7581-631A-A04F-B46A-1CC6CD302B6B}">
      <dgm:prSet/>
      <dgm:spPr/>
      <dgm:t>
        <a:bodyPr/>
        <a:lstStyle/>
        <a:p>
          <a:endParaRPr lang="en-US"/>
        </a:p>
      </dgm:t>
    </dgm:pt>
    <dgm:pt modelId="{2CD6F3FF-323A-E141-B0B7-6DB1D1FD0759}">
      <dgm:prSet phldrT="[Text]"/>
      <dgm:spPr/>
      <dgm:t>
        <a:bodyPr/>
        <a:lstStyle/>
        <a:p>
          <a:pPr>
            <a:buFont typeface="Wingdings" pitchFamily="2" charset="2"/>
            <a:buChar char="§"/>
          </a:pPr>
          <a:r>
            <a:rPr lang="en-GB" b="0" dirty="0"/>
            <a:t>Safety for personnel and for machine</a:t>
          </a:r>
          <a:endParaRPr lang="en-US" dirty="0"/>
        </a:p>
      </dgm:t>
    </dgm:pt>
    <dgm:pt modelId="{75791ABF-7A1B-B243-A82D-865A329D6450}" type="parTrans" cxnId="{37EEE151-0FC0-ED43-84FB-514FC39939EF}">
      <dgm:prSet/>
      <dgm:spPr/>
      <dgm:t>
        <a:bodyPr/>
        <a:lstStyle/>
        <a:p>
          <a:endParaRPr lang="en-US"/>
        </a:p>
      </dgm:t>
    </dgm:pt>
    <dgm:pt modelId="{180E31BB-6B74-6644-BB75-8C2B642B0C98}" type="sibTrans" cxnId="{37EEE151-0FC0-ED43-84FB-514FC39939EF}">
      <dgm:prSet/>
      <dgm:spPr/>
      <dgm:t>
        <a:bodyPr/>
        <a:lstStyle/>
        <a:p>
          <a:endParaRPr lang="en-US"/>
        </a:p>
      </dgm:t>
    </dgm:pt>
    <dgm:pt modelId="{8B6804F6-E15B-714F-A6A7-DCF385858472}">
      <dgm:prSet phldrT="[Text]"/>
      <dgm:spPr/>
      <dgm:t>
        <a:bodyPr/>
        <a:lstStyle/>
        <a:p>
          <a:pPr>
            <a:buFont typeface="Wingdings" pitchFamily="2" charset="2"/>
            <a:buChar char="§"/>
          </a:pPr>
          <a:r>
            <a:rPr lang="en-GB" b="0"/>
            <a:t>Handling, accessibility &amp; maintenance considerations</a:t>
          </a:r>
          <a:endParaRPr lang="en-US" dirty="0"/>
        </a:p>
      </dgm:t>
    </dgm:pt>
    <dgm:pt modelId="{DEC5F193-9C12-2847-88CF-0028F07DC2EA}" type="parTrans" cxnId="{33B57798-1490-0F47-9025-D088327B5056}">
      <dgm:prSet/>
      <dgm:spPr/>
      <dgm:t>
        <a:bodyPr/>
        <a:lstStyle/>
        <a:p>
          <a:endParaRPr lang="en-US"/>
        </a:p>
      </dgm:t>
    </dgm:pt>
    <dgm:pt modelId="{DBD3D19D-1B1C-7440-B5BE-BAA732BA9971}" type="sibTrans" cxnId="{33B57798-1490-0F47-9025-D088327B5056}">
      <dgm:prSet/>
      <dgm:spPr/>
      <dgm:t>
        <a:bodyPr/>
        <a:lstStyle/>
        <a:p>
          <a:endParaRPr lang="en-US"/>
        </a:p>
      </dgm:t>
    </dgm:pt>
    <dgm:pt modelId="{42FEE2D1-C292-0343-AC11-E08C16E65F04}" type="pres">
      <dgm:prSet presAssocID="{938B2031-2C99-C645-B25A-AE043C993876}" presName="Name0" presStyleCnt="0">
        <dgm:presLayoutVars>
          <dgm:dir/>
          <dgm:resizeHandles val="exact"/>
        </dgm:presLayoutVars>
      </dgm:prSet>
      <dgm:spPr/>
    </dgm:pt>
    <dgm:pt modelId="{1379CFED-6BC0-184B-BB53-F1C4A7677E82}" type="pres">
      <dgm:prSet presAssocID="{938B2031-2C99-C645-B25A-AE043C993876}" presName="cycle" presStyleCnt="0"/>
      <dgm:spPr/>
    </dgm:pt>
    <dgm:pt modelId="{84ACCFC5-B324-E949-9269-676161FA6525}" type="pres">
      <dgm:prSet presAssocID="{E66DD9D5-33AD-B747-997C-4E9371C72441}" presName="nodeFirstNode" presStyleLbl="node1" presStyleIdx="0" presStyleCnt="6">
        <dgm:presLayoutVars>
          <dgm:bulletEnabled val="1"/>
        </dgm:presLayoutVars>
      </dgm:prSet>
      <dgm:spPr/>
    </dgm:pt>
    <dgm:pt modelId="{94701529-9275-0242-BE02-881872DDA84D}" type="pres">
      <dgm:prSet presAssocID="{8A40900A-4F1B-E741-8E02-6FEBE5FB77C9}" presName="sibTransFirstNode" presStyleLbl="bgShp" presStyleIdx="0" presStyleCnt="1"/>
      <dgm:spPr/>
    </dgm:pt>
    <dgm:pt modelId="{927024AF-B314-4E4B-A596-949F481165C5}" type="pres">
      <dgm:prSet presAssocID="{D53DC884-5E46-AF42-A960-EE76C1A25AA2}" presName="nodeFollowingNodes" presStyleLbl="node1" presStyleIdx="1" presStyleCnt="6">
        <dgm:presLayoutVars>
          <dgm:bulletEnabled val="1"/>
        </dgm:presLayoutVars>
      </dgm:prSet>
      <dgm:spPr/>
    </dgm:pt>
    <dgm:pt modelId="{6D4F61C1-19A9-FA47-9DAA-3436273BED70}" type="pres">
      <dgm:prSet presAssocID="{FFCB17DD-E77E-924D-9B9A-8EFCE9CC4C2F}" presName="nodeFollowingNodes" presStyleLbl="node1" presStyleIdx="2" presStyleCnt="6">
        <dgm:presLayoutVars>
          <dgm:bulletEnabled val="1"/>
        </dgm:presLayoutVars>
      </dgm:prSet>
      <dgm:spPr/>
    </dgm:pt>
    <dgm:pt modelId="{157E6495-329F-8E40-82A0-D443C41F539B}" type="pres">
      <dgm:prSet presAssocID="{1BCDE335-3EB9-D74B-8A9D-AFFA3B68D122}" presName="nodeFollowingNodes" presStyleLbl="node1" presStyleIdx="3" presStyleCnt="6">
        <dgm:presLayoutVars>
          <dgm:bulletEnabled val="1"/>
        </dgm:presLayoutVars>
      </dgm:prSet>
      <dgm:spPr/>
    </dgm:pt>
    <dgm:pt modelId="{ED274FF2-7074-384C-B2BF-A23196AE5D4B}" type="pres">
      <dgm:prSet presAssocID="{2CD6F3FF-323A-E141-B0B7-6DB1D1FD0759}" presName="nodeFollowingNodes" presStyleLbl="node1" presStyleIdx="4" presStyleCnt="6">
        <dgm:presLayoutVars>
          <dgm:bulletEnabled val="1"/>
        </dgm:presLayoutVars>
      </dgm:prSet>
      <dgm:spPr/>
    </dgm:pt>
    <dgm:pt modelId="{7E877ACE-E537-E14A-9A4F-11B779322C13}" type="pres">
      <dgm:prSet presAssocID="{8B6804F6-E15B-714F-A6A7-DCF385858472}" presName="nodeFollowingNodes" presStyleLbl="node1" presStyleIdx="5" presStyleCnt="6">
        <dgm:presLayoutVars>
          <dgm:bulletEnabled val="1"/>
        </dgm:presLayoutVars>
      </dgm:prSet>
      <dgm:spPr/>
    </dgm:pt>
  </dgm:ptLst>
  <dgm:cxnLst>
    <dgm:cxn modelId="{EDD3F427-6101-1444-9D7B-5F32C5ADF1E9}" type="presOf" srcId="{2CD6F3FF-323A-E141-B0B7-6DB1D1FD0759}" destId="{ED274FF2-7074-384C-B2BF-A23196AE5D4B}" srcOrd="0" destOrd="0" presId="urn:microsoft.com/office/officeart/2005/8/layout/cycle3"/>
    <dgm:cxn modelId="{0F987029-B5FF-C04D-960C-30BF2C16AF05}" type="presOf" srcId="{D53DC884-5E46-AF42-A960-EE76C1A25AA2}" destId="{927024AF-B314-4E4B-A596-949F481165C5}" srcOrd="0" destOrd="0" presId="urn:microsoft.com/office/officeart/2005/8/layout/cycle3"/>
    <dgm:cxn modelId="{132BA848-31D8-9A4E-BCC6-948F6440645C}" srcId="{938B2031-2C99-C645-B25A-AE043C993876}" destId="{D53DC884-5E46-AF42-A960-EE76C1A25AA2}" srcOrd="1" destOrd="0" parTransId="{BE334D23-9C06-A445-B009-7830D71DA3CC}" sibTransId="{7F841470-AD6C-934D-BCFA-CFC8E8E5EA66}"/>
    <dgm:cxn modelId="{37EEE151-0FC0-ED43-84FB-514FC39939EF}" srcId="{938B2031-2C99-C645-B25A-AE043C993876}" destId="{2CD6F3FF-323A-E141-B0B7-6DB1D1FD0759}" srcOrd="4" destOrd="0" parTransId="{75791ABF-7A1B-B243-A82D-865A329D6450}" sibTransId="{180E31BB-6B74-6644-BB75-8C2B642B0C98}"/>
    <dgm:cxn modelId="{D591926C-FBCD-1747-890B-10F75A49C5A4}" type="presOf" srcId="{8A40900A-4F1B-E741-8E02-6FEBE5FB77C9}" destId="{94701529-9275-0242-BE02-881872DDA84D}" srcOrd="0" destOrd="0" presId="urn:microsoft.com/office/officeart/2005/8/layout/cycle3"/>
    <dgm:cxn modelId="{9C1F107A-5859-FF45-980D-9B37EE17890E}" type="presOf" srcId="{E66DD9D5-33AD-B747-997C-4E9371C72441}" destId="{84ACCFC5-B324-E949-9269-676161FA6525}" srcOrd="0" destOrd="0" presId="urn:microsoft.com/office/officeart/2005/8/layout/cycle3"/>
    <dgm:cxn modelId="{9F02DC7D-6B37-A440-92EB-837E32918666}" type="presOf" srcId="{1BCDE335-3EB9-D74B-8A9D-AFFA3B68D122}" destId="{157E6495-329F-8E40-82A0-D443C41F539B}" srcOrd="0" destOrd="0" presId="urn:microsoft.com/office/officeart/2005/8/layout/cycle3"/>
    <dgm:cxn modelId="{EDFB7581-631A-A04F-B46A-1CC6CD302B6B}" srcId="{938B2031-2C99-C645-B25A-AE043C993876}" destId="{1BCDE335-3EB9-D74B-8A9D-AFFA3B68D122}" srcOrd="3" destOrd="0" parTransId="{A8615475-8A62-9041-9D16-9FF149DBEA0E}" sibTransId="{D811474A-24ED-9F4A-89C7-573DC55A302D}"/>
    <dgm:cxn modelId="{33B57798-1490-0F47-9025-D088327B5056}" srcId="{938B2031-2C99-C645-B25A-AE043C993876}" destId="{8B6804F6-E15B-714F-A6A7-DCF385858472}" srcOrd="5" destOrd="0" parTransId="{DEC5F193-9C12-2847-88CF-0028F07DC2EA}" sibTransId="{DBD3D19D-1B1C-7440-B5BE-BAA732BA9971}"/>
    <dgm:cxn modelId="{ECFFC49C-4357-4041-A081-0A7FE47B5FFF}" type="presOf" srcId="{FFCB17DD-E77E-924D-9B9A-8EFCE9CC4C2F}" destId="{6D4F61C1-19A9-FA47-9DAA-3436273BED70}" srcOrd="0" destOrd="0" presId="urn:microsoft.com/office/officeart/2005/8/layout/cycle3"/>
    <dgm:cxn modelId="{39808FC1-C763-A849-8170-4746FF9B6A89}" type="presOf" srcId="{8B6804F6-E15B-714F-A6A7-DCF385858472}" destId="{7E877ACE-E537-E14A-9A4F-11B779322C13}" srcOrd="0" destOrd="0" presId="urn:microsoft.com/office/officeart/2005/8/layout/cycle3"/>
    <dgm:cxn modelId="{4EAD31C2-4CFE-754B-B44E-42A9582C6D7B}" srcId="{938B2031-2C99-C645-B25A-AE043C993876}" destId="{FFCB17DD-E77E-924D-9B9A-8EFCE9CC4C2F}" srcOrd="2" destOrd="0" parTransId="{6CDEDE49-E95C-DA48-830F-C790A5F9A089}" sibTransId="{2D964CFA-985D-D14B-AF52-B8E368B20E24}"/>
    <dgm:cxn modelId="{95ECF2ED-D733-DC41-A91D-34A495423B9C}" type="presOf" srcId="{938B2031-2C99-C645-B25A-AE043C993876}" destId="{42FEE2D1-C292-0343-AC11-E08C16E65F04}" srcOrd="0" destOrd="0" presId="urn:microsoft.com/office/officeart/2005/8/layout/cycle3"/>
    <dgm:cxn modelId="{AEEA9EFD-B95A-3644-B9A9-116E32ED6D44}" srcId="{938B2031-2C99-C645-B25A-AE043C993876}" destId="{E66DD9D5-33AD-B747-997C-4E9371C72441}" srcOrd="0" destOrd="0" parTransId="{7B53A17D-2A06-D94E-A496-94AFFDA92D22}" sibTransId="{8A40900A-4F1B-E741-8E02-6FEBE5FB77C9}"/>
    <dgm:cxn modelId="{BCBF984B-C410-D54E-92B2-FB69D3FEE0EE}" type="presParOf" srcId="{42FEE2D1-C292-0343-AC11-E08C16E65F04}" destId="{1379CFED-6BC0-184B-BB53-F1C4A7677E82}" srcOrd="0" destOrd="0" presId="urn:microsoft.com/office/officeart/2005/8/layout/cycle3"/>
    <dgm:cxn modelId="{302DF6A8-28E4-104D-B69A-BFB63395C9B5}" type="presParOf" srcId="{1379CFED-6BC0-184B-BB53-F1C4A7677E82}" destId="{84ACCFC5-B324-E949-9269-676161FA6525}" srcOrd="0" destOrd="0" presId="urn:microsoft.com/office/officeart/2005/8/layout/cycle3"/>
    <dgm:cxn modelId="{FE40C9E2-32DB-7C4F-9D76-199555F252D8}" type="presParOf" srcId="{1379CFED-6BC0-184B-BB53-F1C4A7677E82}" destId="{94701529-9275-0242-BE02-881872DDA84D}" srcOrd="1" destOrd="0" presId="urn:microsoft.com/office/officeart/2005/8/layout/cycle3"/>
    <dgm:cxn modelId="{13FFA774-7C2E-8242-96F1-1A97158CEBB9}" type="presParOf" srcId="{1379CFED-6BC0-184B-BB53-F1C4A7677E82}" destId="{927024AF-B314-4E4B-A596-949F481165C5}" srcOrd="2" destOrd="0" presId="urn:microsoft.com/office/officeart/2005/8/layout/cycle3"/>
    <dgm:cxn modelId="{65B87231-4D41-4B45-8D6E-6E7370C87E7F}" type="presParOf" srcId="{1379CFED-6BC0-184B-BB53-F1C4A7677E82}" destId="{6D4F61C1-19A9-FA47-9DAA-3436273BED70}" srcOrd="3" destOrd="0" presId="urn:microsoft.com/office/officeart/2005/8/layout/cycle3"/>
    <dgm:cxn modelId="{A07C7263-E152-3745-B800-E93344EA7996}" type="presParOf" srcId="{1379CFED-6BC0-184B-BB53-F1C4A7677E82}" destId="{157E6495-329F-8E40-82A0-D443C41F539B}" srcOrd="4" destOrd="0" presId="urn:microsoft.com/office/officeart/2005/8/layout/cycle3"/>
    <dgm:cxn modelId="{4C9117EE-9BA9-5342-92AF-486BA30BF30A}" type="presParOf" srcId="{1379CFED-6BC0-184B-BB53-F1C4A7677E82}" destId="{ED274FF2-7074-384C-B2BF-A23196AE5D4B}" srcOrd="5" destOrd="0" presId="urn:microsoft.com/office/officeart/2005/8/layout/cycle3"/>
    <dgm:cxn modelId="{1DF25501-F9CB-2447-A69D-9C3DBDCE639A}" type="presParOf" srcId="{1379CFED-6BC0-184B-BB53-F1C4A7677E82}" destId="{7E877ACE-E537-E14A-9A4F-11B779322C13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DA25E-1CA9-3A4D-AF32-61136B420A1A}">
      <dsp:nvSpPr>
        <dsp:cNvPr id="0" name=""/>
        <dsp:cNvSpPr/>
      </dsp:nvSpPr>
      <dsp:spPr>
        <a:xfrm>
          <a:off x="2711374" y="-46567"/>
          <a:ext cx="6106662" cy="6106662"/>
        </a:xfrm>
        <a:prstGeom prst="circularArrow">
          <a:avLst>
            <a:gd name="adj1" fmla="val 5544"/>
            <a:gd name="adj2" fmla="val 330680"/>
            <a:gd name="adj3" fmla="val 14616358"/>
            <a:gd name="adj4" fmla="val 1689290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D27668-75C2-7142-BFCF-0AF950C6B4B7}">
      <dsp:nvSpPr>
        <dsp:cNvPr id="0" name=""/>
        <dsp:cNvSpPr/>
      </dsp:nvSpPr>
      <dsp:spPr>
        <a:xfrm>
          <a:off x="4882266" y="5053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Functional requirements</a:t>
          </a:r>
        </a:p>
      </dsp:txBody>
      <dsp:txXfrm>
        <a:off x="4925343" y="48130"/>
        <a:ext cx="1678724" cy="796285"/>
      </dsp:txXfrm>
    </dsp:sp>
    <dsp:sp modelId="{4A6443F2-07AA-5B44-9EEE-83E7D0911AF0}">
      <dsp:nvSpPr>
        <dsp:cNvPr id="0" name=""/>
        <dsp:cNvSpPr/>
      </dsp:nvSpPr>
      <dsp:spPr>
        <a:xfrm>
          <a:off x="6723658" y="767783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571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Conceptual design</a:t>
          </a:r>
        </a:p>
      </dsp:txBody>
      <dsp:txXfrm>
        <a:off x="6766735" y="810860"/>
        <a:ext cx="1678724" cy="796285"/>
      </dsp:txXfrm>
    </dsp:sp>
    <dsp:sp modelId="{656A58C5-C5AF-D047-B69C-310F6C3F8C77}">
      <dsp:nvSpPr>
        <dsp:cNvPr id="0" name=""/>
        <dsp:cNvSpPr/>
      </dsp:nvSpPr>
      <dsp:spPr>
        <a:xfrm>
          <a:off x="7486387" y="2609174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142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R&amp;D + prototype + testing</a:t>
          </a:r>
        </a:p>
      </dsp:txBody>
      <dsp:txXfrm>
        <a:off x="7529464" y="2652251"/>
        <a:ext cx="1678724" cy="796285"/>
      </dsp:txXfrm>
    </dsp:sp>
    <dsp:sp modelId="{ABE47BF3-3698-A04B-8F4F-821800B3CA4D}">
      <dsp:nvSpPr>
        <dsp:cNvPr id="0" name=""/>
        <dsp:cNvSpPr/>
      </dsp:nvSpPr>
      <dsp:spPr>
        <a:xfrm>
          <a:off x="6723658" y="4450565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71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Advanced design</a:t>
          </a:r>
        </a:p>
      </dsp:txBody>
      <dsp:txXfrm>
        <a:off x="6766735" y="4493642"/>
        <a:ext cx="1678724" cy="796285"/>
      </dsp:txXfrm>
    </dsp:sp>
    <dsp:sp modelId="{DE46FF02-309E-2547-A5F8-CA9A08ED7C24}">
      <dsp:nvSpPr>
        <dsp:cNvPr id="0" name=""/>
        <dsp:cNvSpPr/>
      </dsp:nvSpPr>
      <dsp:spPr>
        <a:xfrm>
          <a:off x="4882266" y="5213295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285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Procurement and construction</a:t>
          </a:r>
        </a:p>
      </dsp:txBody>
      <dsp:txXfrm>
        <a:off x="4925343" y="5256372"/>
        <a:ext cx="1678724" cy="796285"/>
      </dsp:txXfrm>
    </dsp:sp>
    <dsp:sp modelId="{9F7517E0-CE88-504D-A331-763EFE6A9B1D}">
      <dsp:nvSpPr>
        <dsp:cNvPr id="0" name=""/>
        <dsp:cNvSpPr/>
      </dsp:nvSpPr>
      <dsp:spPr>
        <a:xfrm>
          <a:off x="3040875" y="4450565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8571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Commissioning</a:t>
          </a:r>
        </a:p>
      </dsp:txBody>
      <dsp:txXfrm>
        <a:off x="3083952" y="4493642"/>
        <a:ext cx="1678724" cy="796285"/>
      </dsp:txXfrm>
    </dsp:sp>
    <dsp:sp modelId="{109D54D6-9715-3F4D-91A8-7CE1A4C51C67}">
      <dsp:nvSpPr>
        <dsp:cNvPr id="0" name=""/>
        <dsp:cNvSpPr/>
      </dsp:nvSpPr>
      <dsp:spPr>
        <a:xfrm>
          <a:off x="2278146" y="2609174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428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Operation / maintenance</a:t>
          </a:r>
        </a:p>
      </dsp:txBody>
      <dsp:txXfrm>
        <a:off x="2321223" y="2652251"/>
        <a:ext cx="1678724" cy="796285"/>
      </dsp:txXfrm>
    </dsp:sp>
    <dsp:sp modelId="{36919949-D81A-924B-9A7F-C678AF6CD3F5}">
      <dsp:nvSpPr>
        <dsp:cNvPr id="0" name=""/>
        <dsp:cNvSpPr/>
      </dsp:nvSpPr>
      <dsp:spPr>
        <a:xfrm>
          <a:off x="3040875" y="767783"/>
          <a:ext cx="1764878" cy="882439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Disposal</a:t>
          </a:r>
        </a:p>
      </dsp:txBody>
      <dsp:txXfrm>
        <a:off x="3083952" y="810860"/>
        <a:ext cx="1678724" cy="796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701529-9275-0242-BE02-881872DDA84D}">
      <dsp:nvSpPr>
        <dsp:cNvPr id="0" name=""/>
        <dsp:cNvSpPr/>
      </dsp:nvSpPr>
      <dsp:spPr>
        <a:xfrm>
          <a:off x="1597088" y="-3493"/>
          <a:ext cx="5201936" cy="5201936"/>
        </a:xfrm>
        <a:prstGeom prst="circularArrow">
          <a:avLst>
            <a:gd name="adj1" fmla="val 5274"/>
            <a:gd name="adj2" fmla="val 312630"/>
            <a:gd name="adj3" fmla="val 14225988"/>
            <a:gd name="adj4" fmla="val 17128272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ACCFC5-B324-E949-9269-676161FA6525}">
      <dsp:nvSpPr>
        <dsp:cNvPr id="0" name=""/>
        <dsp:cNvSpPr/>
      </dsp:nvSpPr>
      <dsp:spPr>
        <a:xfrm>
          <a:off x="3207987" y="2813"/>
          <a:ext cx="1980137" cy="990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None/>
          </a:pPr>
          <a:r>
            <a:rPr lang="en-GB" sz="1400" b="0" kern="1200"/>
            <a:t>Integration and localisation constraints (tunnels, alcoves, etc.)</a:t>
          </a:r>
          <a:endParaRPr lang="en-US" sz="1400" kern="1200" dirty="0"/>
        </a:p>
      </dsp:txBody>
      <dsp:txXfrm>
        <a:off x="3256318" y="51144"/>
        <a:ext cx="1883475" cy="893406"/>
      </dsp:txXfrm>
    </dsp:sp>
    <dsp:sp modelId="{927024AF-B314-4E4B-A596-949F481165C5}">
      <dsp:nvSpPr>
        <dsp:cNvPr id="0" name=""/>
        <dsp:cNvSpPr/>
      </dsp:nvSpPr>
      <dsp:spPr>
        <a:xfrm>
          <a:off x="5035577" y="1057972"/>
          <a:ext cx="1980137" cy="990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None/>
          </a:pPr>
          <a:r>
            <a:rPr lang="en-GB" sz="1400" b="0" kern="1200" dirty="0"/>
            <a:t>Energy deposition &amp; thermo-mechanical stability</a:t>
          </a:r>
          <a:endParaRPr lang="en-US" sz="1400" kern="1200" dirty="0"/>
        </a:p>
      </dsp:txBody>
      <dsp:txXfrm>
        <a:off x="5083908" y="1106303"/>
        <a:ext cx="1883475" cy="893406"/>
      </dsp:txXfrm>
    </dsp:sp>
    <dsp:sp modelId="{6D4F61C1-19A9-FA47-9DAA-3436273BED70}">
      <dsp:nvSpPr>
        <dsp:cNvPr id="0" name=""/>
        <dsp:cNvSpPr/>
      </dsp:nvSpPr>
      <dsp:spPr>
        <a:xfrm>
          <a:off x="5035577" y="3168292"/>
          <a:ext cx="1980137" cy="990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None/>
          </a:pPr>
          <a:r>
            <a:rPr lang="en-GB" sz="1400" b="0" kern="1200" dirty="0"/>
            <a:t>Material damage (lifetime &amp; reliability)</a:t>
          </a:r>
          <a:endParaRPr lang="en-US" sz="1400" kern="1200" dirty="0"/>
        </a:p>
      </dsp:txBody>
      <dsp:txXfrm>
        <a:off x="5083908" y="3216623"/>
        <a:ext cx="1883475" cy="893406"/>
      </dsp:txXfrm>
    </dsp:sp>
    <dsp:sp modelId="{157E6495-329F-8E40-82A0-D443C41F539B}">
      <dsp:nvSpPr>
        <dsp:cNvPr id="0" name=""/>
        <dsp:cNvSpPr/>
      </dsp:nvSpPr>
      <dsp:spPr>
        <a:xfrm>
          <a:off x="3207987" y="4223451"/>
          <a:ext cx="1980137" cy="990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None/>
          </a:pPr>
          <a:r>
            <a:rPr lang="en-GB" sz="1400" b="0" kern="1200" dirty="0"/>
            <a:t>Operational availability</a:t>
          </a:r>
          <a:endParaRPr lang="en-US" sz="1400" kern="1200" dirty="0"/>
        </a:p>
      </dsp:txBody>
      <dsp:txXfrm>
        <a:off x="3256318" y="4271782"/>
        <a:ext cx="1883475" cy="893406"/>
      </dsp:txXfrm>
    </dsp:sp>
    <dsp:sp modelId="{ED274FF2-7074-384C-B2BF-A23196AE5D4B}">
      <dsp:nvSpPr>
        <dsp:cNvPr id="0" name=""/>
        <dsp:cNvSpPr/>
      </dsp:nvSpPr>
      <dsp:spPr>
        <a:xfrm>
          <a:off x="1380397" y="3168292"/>
          <a:ext cx="1980137" cy="990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None/>
          </a:pPr>
          <a:r>
            <a:rPr lang="en-GB" sz="1400" b="0" kern="1200" dirty="0"/>
            <a:t>Safety for personnel and for machine</a:t>
          </a:r>
          <a:endParaRPr lang="en-US" sz="1400" kern="1200" dirty="0"/>
        </a:p>
      </dsp:txBody>
      <dsp:txXfrm>
        <a:off x="1428728" y="3216623"/>
        <a:ext cx="1883475" cy="893406"/>
      </dsp:txXfrm>
    </dsp:sp>
    <dsp:sp modelId="{7E877ACE-E537-E14A-9A4F-11B779322C13}">
      <dsp:nvSpPr>
        <dsp:cNvPr id="0" name=""/>
        <dsp:cNvSpPr/>
      </dsp:nvSpPr>
      <dsp:spPr>
        <a:xfrm>
          <a:off x="1380397" y="1057972"/>
          <a:ext cx="1980137" cy="990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None/>
          </a:pPr>
          <a:r>
            <a:rPr lang="en-GB" sz="1400" b="0" kern="1200"/>
            <a:t>Handling, accessibility &amp; maintenance considerations</a:t>
          </a:r>
          <a:endParaRPr lang="en-US" sz="1400" kern="1200" dirty="0"/>
        </a:p>
      </dsp:txBody>
      <dsp:txXfrm>
        <a:off x="1428728" y="1106303"/>
        <a:ext cx="1883475" cy="893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92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3" y="6408000"/>
            <a:ext cx="6373241" cy="365125"/>
          </a:xfrm>
        </p:spPr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3590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emf"/><Relationship Id="rId7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6870/contributions/4770027/attachments/2403485/4112269/2022-03-08_BSmonitor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spirehep.net/files/8c740fee49124bbf34a89372afc5be75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warning-note-caution-attention-1656189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erncourier.com/a/intercepting-the-beams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rbartender.com/2020/technology-and-social-media/create-learning-organization/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852936"/>
            <a:ext cx="11376025" cy="2153265"/>
          </a:xfrm>
        </p:spPr>
        <p:txBody>
          <a:bodyPr/>
          <a:lstStyle/>
          <a:p>
            <a:r>
              <a:rPr lang="en-US" sz="4400" dirty="0"/>
              <a:t>Challenges of high-power beam dumps – general considerations on </a:t>
            </a:r>
            <a:r>
              <a:rPr lang="en-GB" sz="4400" dirty="0"/>
              <a:t>beamstrahlung</a:t>
            </a:r>
            <a:r>
              <a:rPr lang="en-US" sz="4400" dirty="0"/>
              <a:t> absorbers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006201"/>
            <a:ext cx="11376026" cy="1497838"/>
          </a:xfrm>
        </p:spPr>
        <p:txBody>
          <a:bodyPr/>
          <a:lstStyle/>
          <a:p>
            <a:pPr>
              <a:defRPr/>
            </a:pPr>
            <a:r>
              <a:rPr lang="en-US" sz="3600" dirty="0"/>
              <a:t>A. Lechner, T. Lefevre, A. </a:t>
            </a:r>
            <a:r>
              <a:rPr lang="en-US" sz="3600"/>
              <a:t>Perillo-Marcone, </a:t>
            </a:r>
            <a:r>
              <a:rPr lang="en-US" sz="3600" u="sng" dirty="0"/>
              <a:t>M. Calviani</a:t>
            </a:r>
          </a:p>
          <a:p>
            <a:pPr algn="l">
              <a:defRPr/>
            </a:pPr>
            <a:r>
              <a:rPr lang="en-US" sz="3600" dirty="0"/>
              <a:t>2</a:t>
            </a:r>
            <a:r>
              <a:rPr lang="en-US" sz="3600" baseline="30000" dirty="0"/>
              <a:t>nd</a:t>
            </a:r>
            <a:r>
              <a:rPr lang="en-US" sz="3600" dirty="0"/>
              <a:t> June 2022</a:t>
            </a:r>
            <a:endParaRPr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C2A488-DE23-7B67-A59E-58A03B24C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7316" y="226769"/>
            <a:ext cx="4249373" cy="141276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Designed for about 300 kW </a:t>
            </a:r>
            <a:r>
              <a:rPr lang="en-GB" b="0" dirty="0"/>
              <a:t>in the most demanding scenario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CB8929-9586-2080-8830-FD97E86F4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TIDVG5 (internal dump)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7CA85-95F0-B777-28BC-0A1881397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A541DA-72D2-E55A-7ABF-8CB16931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D1A5-AB22-75FD-84A1-AFD9E9696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98" y="951663"/>
            <a:ext cx="5663602" cy="5262101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1F181996-29C2-F426-B9BF-CDFB80EE4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313" y="1674454"/>
            <a:ext cx="5532107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233A82BF-8F3E-5845-7491-3DDC4394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09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8323F4-D9A0-3574-1C12-7FDDB62C7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306C8-2B96-130D-7D9C-ED7BE395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0A659BF-0EF3-1E3F-979C-F6F725A5F1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7968" y="0"/>
            <a:ext cx="4706201" cy="27088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350CD5C-72E6-A601-510A-15B633BE8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690" y="1248951"/>
            <a:ext cx="7842631" cy="515904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3B83D43-CBC8-6C16-B28A-AB0642EC3B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3" t="38111" r="15185" b="18556"/>
          <a:stretch/>
        </p:blipFill>
        <p:spPr>
          <a:xfrm>
            <a:off x="88463" y="84875"/>
            <a:ext cx="5385115" cy="2979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EEB235-299F-745C-C87F-EE3105929A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481" y="2204864"/>
            <a:ext cx="3040374" cy="3929029"/>
          </a:xfrm>
          <a:prstGeom prst="rect">
            <a:avLst/>
          </a:prstGeom>
          <a:ln w="47625"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1547AA-C8FA-223B-603F-2D2E1429F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4814" y="3472935"/>
            <a:ext cx="1221525" cy="96113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C7B7DC4-49D1-1CDC-23CD-695871CA6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4358" y="1665701"/>
            <a:ext cx="2209809" cy="1450633"/>
          </a:xfrm>
          <a:prstGeom prst="rect">
            <a:avLst/>
          </a:prstGeom>
          <a:ln w="47625">
            <a:solidFill>
              <a:schemeClr val="bg1"/>
            </a:solidFill>
          </a:ln>
        </p:spPr>
      </p:pic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E31846F9-40E0-A6F5-9D19-45B9D4529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48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3AF9C-34F4-84CD-103A-B3AA5F635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84AE35-E6C9-8A33-A803-482C46281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D117F5F-4216-BA86-B9D6-822D28386D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33" y="188640"/>
            <a:ext cx="7447334" cy="595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EF2660-DAC1-B511-EB02-BAE2EBE42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32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4D45FC-D9E8-EB88-6C9C-9FBC9D18A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327" y="1117714"/>
            <a:ext cx="11376024" cy="4860007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High average power absorbers exists also in neutrino beam lines, namely, to absorb the </a:t>
            </a:r>
            <a:r>
              <a:rPr lang="en-GB" dirty="0"/>
              <a:t>large hadron fluence </a:t>
            </a:r>
            <a:r>
              <a:rPr lang="en-GB" b="0" dirty="0"/>
              <a:t>and the </a:t>
            </a:r>
            <a:r>
              <a:rPr lang="en-GB" dirty="0"/>
              <a:t>remaining proton beam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CE1152-1A67-A6D1-B5D3-E831DF7AE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Hadron absorbers for neutrino beams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36834-90EB-548D-1C20-7572145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EC986-CB58-9E4E-FFDF-064FE647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45BB902-33BC-D735-0E5B-00E7C3464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59" y="2596016"/>
            <a:ext cx="4264017" cy="309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C4E9DC-7EEB-54F4-62E7-A4B61151F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275" y="2596016"/>
            <a:ext cx="4121883" cy="309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48DE53-85DE-7472-7BA0-E1946C409A4F}"/>
              </a:ext>
            </a:extLst>
          </p:cNvPr>
          <p:cNvSpPr txBox="1"/>
          <p:nvPr/>
        </p:nvSpPr>
        <p:spPr bwMode="auto">
          <a:xfrm>
            <a:off x="2711624" y="5863048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e.g. CNGS@CERN absorber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384115-4C91-02CF-A68A-3A613ED78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5188" y="2026509"/>
            <a:ext cx="2723435" cy="42058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39EC9F-E87E-BBA1-B0A1-D8CBA6423318}"/>
              </a:ext>
            </a:extLst>
          </p:cNvPr>
          <p:cNvSpPr txBox="1"/>
          <p:nvPr/>
        </p:nvSpPr>
        <p:spPr bwMode="auto">
          <a:xfrm rot="5400000">
            <a:off x="9355900" y="3625863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e.g. T2K absorber, courtesy T. Ishida (JPARC) 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E09DB89-4074-F201-BE7A-6C8252B71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3D3ED7-1BC1-C4D3-7E65-2102CBF47334}"/>
              </a:ext>
            </a:extLst>
          </p:cNvPr>
          <p:cNvCxnSpPr/>
          <p:nvPr/>
        </p:nvCxnSpPr>
        <p:spPr>
          <a:xfrm>
            <a:off x="5015880" y="5445224"/>
            <a:ext cx="2304256" cy="7200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44E395-1795-9D81-40DA-34091CFBE69E}"/>
              </a:ext>
            </a:extLst>
          </p:cNvPr>
          <p:cNvCxnSpPr>
            <a:cxnSpLocks/>
          </p:cNvCxnSpPr>
          <p:nvPr/>
        </p:nvCxnSpPr>
        <p:spPr>
          <a:xfrm flipV="1">
            <a:off x="4852797" y="3081094"/>
            <a:ext cx="54662" cy="2160240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2E9A2A-408D-3F3E-CA51-2EC892C97534}"/>
              </a:ext>
            </a:extLst>
          </p:cNvPr>
          <p:cNvCxnSpPr>
            <a:cxnSpLocks/>
          </p:cNvCxnSpPr>
          <p:nvPr/>
        </p:nvCxnSpPr>
        <p:spPr>
          <a:xfrm flipV="1">
            <a:off x="9120336" y="2467597"/>
            <a:ext cx="97861" cy="2762712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55D7118-8E2A-8DB3-82EA-39B83AF2320C}"/>
              </a:ext>
            </a:extLst>
          </p:cNvPr>
          <p:cNvSpPr txBox="1"/>
          <p:nvPr/>
        </p:nvSpPr>
        <p:spPr bwMode="auto">
          <a:xfrm>
            <a:off x="5883314" y="510838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5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686893-67C3-F913-155D-E3BF31736041}"/>
              </a:ext>
            </a:extLst>
          </p:cNvPr>
          <p:cNvSpPr txBox="1"/>
          <p:nvPr/>
        </p:nvSpPr>
        <p:spPr bwMode="auto">
          <a:xfrm>
            <a:off x="4274267" y="384895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9D1E8A-DAF3-3FFC-6271-0B37E226469E}"/>
              </a:ext>
            </a:extLst>
          </p:cNvPr>
          <p:cNvSpPr txBox="1"/>
          <p:nvPr/>
        </p:nvSpPr>
        <p:spPr bwMode="auto">
          <a:xfrm>
            <a:off x="8650685" y="32443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 m</a:t>
            </a:r>
          </a:p>
        </p:txBody>
      </p:sp>
    </p:spTree>
    <p:extLst>
      <p:ext uri="{BB962C8B-B14F-4D97-AF65-F5344CB8AC3E}">
        <p14:creationId xmlns:p14="http://schemas.microsoft.com/office/powerpoint/2010/main" val="2731823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919066-75D8-2637-6EAF-5BCC7035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density in a tentative graphite core (Z pole)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7600EA-2AA6-906D-272E-893B9DB5D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181CE-9BA9-4169-A015-9B46D5FDB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2A204C7-CD29-D586-CB50-B9FB0C0BD7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55" y="1268760"/>
            <a:ext cx="11017224" cy="49726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C2FFE7-FE6A-BF64-EB09-676B4F341237}"/>
              </a:ext>
            </a:extLst>
          </p:cNvPr>
          <p:cNvSpPr txBox="1"/>
          <p:nvPr/>
        </p:nvSpPr>
        <p:spPr bwMode="auto">
          <a:xfrm>
            <a:off x="4053169" y="1155401"/>
            <a:ext cx="7541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Typical HD and LD graphite densities for different distances from IP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1ED571-362B-5CAD-EBBF-D4DAB284CC63}"/>
              </a:ext>
            </a:extLst>
          </p:cNvPr>
          <p:cNvSpPr txBox="1"/>
          <p:nvPr/>
        </p:nvSpPr>
        <p:spPr bwMode="auto">
          <a:xfrm>
            <a:off x="5375920" y="5877272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Based on beamstrahlung distribution from A. </a:t>
            </a:r>
            <a:r>
              <a:rPr lang="en-GB" dirty="0" err="1"/>
              <a:t>Ciarma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EA70D1-BC20-B220-D5F1-51C704895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891616-D5CB-D8E6-02C1-F63D88E08F8F}"/>
              </a:ext>
            </a:extLst>
          </p:cNvPr>
          <p:cNvSpPr/>
          <p:nvPr/>
        </p:nvSpPr>
        <p:spPr>
          <a:xfrm>
            <a:off x="623392" y="5791392"/>
            <a:ext cx="316835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203A78-BBF5-F537-9769-915A520A1C9D}"/>
              </a:ext>
            </a:extLst>
          </p:cNvPr>
          <p:cNvSpPr/>
          <p:nvPr/>
        </p:nvSpPr>
        <p:spPr>
          <a:xfrm>
            <a:off x="623392" y="5173126"/>
            <a:ext cx="3168352" cy="27209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9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04C8BA-B942-9BE8-4D85-62470A116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Beamstrahlung dump integration in tunnel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B6F0B-4EDC-9CD8-96F1-28F7B5D1A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DE86-B841-88DD-CCF3-9F342608B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88062C7-4BBA-C69A-2B79-B9D1E15BAE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1124743"/>
            <a:ext cx="10873208" cy="493913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9F5ED2-D925-DB7E-70EA-56A47B0E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24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DE496A-FA0C-E064-6191-1AA8181E1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environment around dump (Z pole)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3561A-836D-8372-F3BD-DD28C69E5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DE1BC-27D4-D55D-C7D2-E8567442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E3194B4-9E7D-2833-B4DD-78C9592ACF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17" y="1052736"/>
            <a:ext cx="10884966" cy="460766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BC6BED-9AFB-10E9-0F37-790749173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CA58F3-B7E1-D5B0-9BB4-B6E7D8E5361F}"/>
              </a:ext>
            </a:extLst>
          </p:cNvPr>
          <p:cNvSpPr txBox="1"/>
          <p:nvPr/>
        </p:nvSpPr>
        <p:spPr bwMode="auto">
          <a:xfrm>
            <a:off x="1559496" y="5661248"/>
            <a:ext cx="9328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Neutrons are also produced due to the tail of higher energy photons</a:t>
            </a:r>
          </a:p>
        </p:txBody>
      </p:sp>
    </p:spTree>
    <p:extLst>
      <p:ext uri="{BB962C8B-B14F-4D97-AF65-F5344CB8AC3E}">
        <p14:creationId xmlns:p14="http://schemas.microsoft.com/office/powerpoint/2010/main" val="2365371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505EEA-FD89-5D38-DC23-65E12F309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Graphite</a:t>
            </a:r>
            <a:r>
              <a:rPr lang="en-GB" b="0" dirty="0">
                <a:solidFill>
                  <a:schemeClr val="tx1"/>
                </a:solidFill>
              </a:rPr>
              <a:t> core </a:t>
            </a:r>
            <a:r>
              <a:rPr lang="en-GB" b="0" dirty="0"/>
              <a:t>(monolithic or tilted to dissipate energy) is a primary option given the robustness (but thermal conductance is not the best)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Water</a:t>
            </a:r>
            <a:r>
              <a:rPr lang="en-GB" b="0" dirty="0"/>
              <a:t> absorber could also be a possibility (</a:t>
            </a:r>
            <a:r>
              <a:rPr lang="en-GB" b="0" dirty="0" err="1"/>
              <a:t>à</a:t>
            </a:r>
            <a:r>
              <a:rPr lang="en-GB" b="0" dirty="0"/>
              <a:t>-la ILC photon dump)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Liquid</a:t>
            </a:r>
            <a:r>
              <a:rPr lang="en-GB" b="0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metal (e.g. Pb or </a:t>
            </a:r>
            <a:r>
              <a:rPr lang="en-GB" dirty="0" err="1">
                <a:solidFill>
                  <a:schemeClr val="tx1"/>
                </a:solidFill>
              </a:rPr>
              <a:t>PbBi</a:t>
            </a:r>
            <a:r>
              <a:rPr lang="en-GB" dirty="0">
                <a:solidFill>
                  <a:schemeClr val="tx1"/>
                </a:solidFill>
              </a:rPr>
              <a:t>)</a:t>
            </a:r>
            <a:r>
              <a:rPr lang="en-GB" b="0" dirty="0">
                <a:solidFill>
                  <a:schemeClr val="tx1"/>
                </a:solidFill>
              </a:rPr>
              <a:t> </a:t>
            </a:r>
            <a:r>
              <a:rPr lang="en-GB" b="0" dirty="0"/>
              <a:t>could also be an opportunity for a very compact design (line of R&amp;D joint with other activities at CERN)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Integration</a:t>
            </a:r>
            <a:r>
              <a:rPr lang="en-GB" b="0" dirty="0"/>
              <a:t> constraints (example of questions): 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1" dirty="0"/>
              <a:t>Can we put the dump at 300/400 m from the IP?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1" dirty="0"/>
              <a:t>Vacuum line design – impacted, vacuum criteria?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1" dirty="0"/>
              <a:t>Do we need a window, or can we move to a window-less absorber</a:t>
            </a:r>
            <a:r>
              <a:rPr lang="en-GB" b="0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97A970-E7F8-8C9A-FCA4-665F03CF4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Options for the </a:t>
            </a:r>
            <a:r>
              <a:rPr lang="en-GB" dirty="0" err="1"/>
              <a:t>FCCee</a:t>
            </a:r>
            <a:r>
              <a:rPr lang="en-GB" dirty="0"/>
              <a:t> beamstrahlung absorber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01F713-0D36-A70A-5ADD-837DF4C42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B77D0-3874-AB04-2386-96470AA18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699D82-5CE0-4A2A-7B37-86C514F50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06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A19EC2-C5B2-B2D6-E5ED-CCE85E8F4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70080"/>
            <a:ext cx="11376024" cy="513924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Challenge: Measuring the </a:t>
            </a:r>
            <a:r>
              <a:rPr lang="en-GB" dirty="0">
                <a:solidFill>
                  <a:schemeClr val="tx1"/>
                </a:solidFill>
              </a:rPr>
              <a:t>intensity</a:t>
            </a:r>
            <a:r>
              <a:rPr lang="en-GB" b="0" dirty="0"/>
              <a:t>, </a:t>
            </a:r>
            <a:r>
              <a:rPr lang="en-GB" dirty="0">
                <a:solidFill>
                  <a:schemeClr val="tx1"/>
                </a:solidFill>
              </a:rPr>
              <a:t>position</a:t>
            </a:r>
            <a:r>
              <a:rPr lang="en-GB" b="0" dirty="0"/>
              <a:t> and </a:t>
            </a:r>
            <a:r>
              <a:rPr lang="en-GB" dirty="0">
                <a:solidFill>
                  <a:schemeClr val="tx1"/>
                </a:solidFill>
              </a:rPr>
              <a:t>size</a:t>
            </a:r>
            <a:r>
              <a:rPr lang="en-GB" b="0" dirty="0"/>
              <a:t> of high-power densities beamstrahlung photon beams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Proposal: Use a </a:t>
            </a:r>
            <a:r>
              <a:rPr lang="en-GB" dirty="0">
                <a:solidFill>
                  <a:schemeClr val="tx1"/>
                </a:solidFill>
              </a:rPr>
              <a:t>two-steps approach </a:t>
            </a:r>
            <a:r>
              <a:rPr lang="en-GB" b="0" dirty="0"/>
              <a:t>with different diagnostics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/>
                </a:solidFill>
              </a:rPr>
              <a:t>Fully characterising the photon beams at low power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/>
              <a:t>using, e.g., scintillating screens and cameras (to be studied) that will only be inserted in the photon beam extraction line during </a:t>
            </a:r>
            <a:r>
              <a:rPr lang="en-GB" sz="2000" b="1" dirty="0">
                <a:solidFill>
                  <a:schemeClr val="tx1"/>
                </a:solidFill>
              </a:rPr>
              <a:t>single bunch </a:t>
            </a:r>
            <a:r>
              <a:rPr lang="en-GB" sz="2000" dirty="0"/>
              <a:t>or </a:t>
            </a:r>
            <a:r>
              <a:rPr lang="en-GB" sz="2000" b="1" dirty="0">
                <a:solidFill>
                  <a:schemeClr val="tx1"/>
                </a:solidFill>
              </a:rPr>
              <a:t>few bunch </a:t>
            </a:r>
            <a:r>
              <a:rPr lang="en-GB" sz="2000" dirty="0"/>
              <a:t>operation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000" b="0" dirty="0"/>
              <a:t>Measure the transverse tails of beamstrahlung photon distribution using intercepting sensors (i.e., scintillators, gaseous detectors, pixel detectors..) or developing </a:t>
            </a:r>
            <a:r>
              <a:rPr lang="en-GB" sz="2000" b="1" dirty="0">
                <a:solidFill>
                  <a:schemeClr val="tx1"/>
                </a:solidFill>
              </a:rPr>
              <a:t>fully non-invasive methods </a:t>
            </a:r>
            <a:r>
              <a:rPr lang="en-GB" sz="2000" b="0" dirty="0"/>
              <a:t>(e.g., using ionisation </a:t>
            </a:r>
            <a:r>
              <a:rPr lang="en-GB" sz="2000" dirty="0"/>
              <a:t>or fluorescence of gas jets) that would be able to </a:t>
            </a:r>
            <a:r>
              <a:rPr lang="en-GB" sz="2000" b="1" dirty="0">
                <a:solidFill>
                  <a:schemeClr val="tx1"/>
                </a:solidFill>
              </a:rPr>
              <a:t>withstand the full photon beam power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b="0" dirty="0"/>
              <a:t>Studies priority to be clarified with project (and possibly launched if resources made available)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832A5D-055C-22F7-A71F-D25BBF7B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beamstrahlung photons at </a:t>
            </a:r>
            <a:r>
              <a:rPr lang="en-GB" dirty="0" err="1"/>
              <a:t>FCCee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E4537-DD2D-7DE2-EF5D-F34D1EF49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A7806-7B93-1B78-555B-D87D14799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64D8C6-7277-70BC-47FC-21E56CC7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55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44CD86-7C81-00BB-8CB5-1ADEE354D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/>
          <a:lstStyle/>
          <a:p>
            <a:r>
              <a:rPr lang="en-GB" b="0" dirty="0"/>
              <a:t>The definition of a working plan is essential for priorities &amp;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0" dirty="0"/>
              <a:t>Definition of the </a:t>
            </a:r>
            <a:r>
              <a:rPr lang="en-GB" b="0" dirty="0">
                <a:solidFill>
                  <a:schemeClr val="tx1"/>
                </a:solidFill>
              </a:rPr>
              <a:t>source</a:t>
            </a:r>
            <a:r>
              <a:rPr lang="en-GB" b="0" dirty="0"/>
              <a:t> and </a:t>
            </a:r>
            <a:r>
              <a:rPr lang="en-GB" b="0" dirty="0">
                <a:solidFill>
                  <a:schemeClr val="tx1"/>
                </a:solidFill>
              </a:rPr>
              <a:t>boundary conditions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0" dirty="0">
                <a:solidFill>
                  <a:schemeClr val="tx1"/>
                </a:solidFill>
              </a:rPr>
              <a:t>Integration constraints and possibilities </a:t>
            </a:r>
            <a:r>
              <a:rPr lang="en-GB" b="0" dirty="0"/>
              <a:t>is a major boundary in the definition of the design parameter space</a:t>
            </a:r>
          </a:p>
          <a:p>
            <a:pPr marL="514350" indent="-514350">
              <a:buFont typeface="+mj-lt"/>
              <a:buAutoNum type="arabicPeriod"/>
            </a:pPr>
            <a:r>
              <a:rPr lang="en-GB" b="0" dirty="0"/>
              <a:t>Beam monitoring opportunities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0" dirty="0"/>
              <a:t>Early conceptual design for the assembly &amp; cooling &amp; R&amp;D (!)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GB" dirty="0"/>
              <a:t>Lots of challenges ahead 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DCF868-A6BF-3CF6-9340-FECCB5991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go ahead?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58E12-2C30-E0FA-AC61-F9F48D07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3FE54-3BE2-0BC4-2331-D54D1BF26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EB2179-0053-B394-A1A4-C606CC85F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442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03DC84-487F-FD6D-61B5-2347E96AA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55547"/>
            <a:ext cx="11376024" cy="280682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A </a:t>
            </a:r>
            <a:r>
              <a:rPr lang="en-GB" dirty="0">
                <a:solidFill>
                  <a:schemeClr val="tx1"/>
                </a:solidFill>
              </a:rPr>
              <a:t>significant fluence of photons is generated at the IPs </a:t>
            </a:r>
            <a:r>
              <a:rPr lang="en-GB" b="0" dirty="0"/>
              <a:t>in the very forward direction by different mechanisms (beamstrahlung, radiative Bhabha, etc.) 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0" dirty="0"/>
              <a:t>±2 MeV average, extending up to 100 MeV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400" b="0" dirty="0"/>
              <a:t>Almost </a:t>
            </a:r>
            <a:r>
              <a:rPr lang="en-GB" sz="2400" b="1" dirty="0">
                <a:solidFill>
                  <a:schemeClr val="tx1"/>
                </a:solidFill>
              </a:rPr>
              <a:t>O(400 kW)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b="0" dirty="0"/>
              <a:t>in few cm</a:t>
            </a:r>
            <a:r>
              <a:rPr lang="en-GB" sz="2400" b="0" baseline="30000" dirty="0"/>
              <a:t>2</a:t>
            </a:r>
            <a:endParaRPr lang="en-GB" sz="2400" b="0" dirty="0"/>
          </a:p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To be absorbed reliably and safely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16203C-801B-382A-5AD9-E1DBA478D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the scene /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2A981C-EAB3-B85B-0D65-745194637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3727E-7DD0-53C4-9706-7F26480F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321FFB-7D4A-2C52-779F-B1FDA95C1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73" y="2321221"/>
            <a:ext cx="4910440" cy="3032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6AF8B2-6623-AFE2-996E-9DB141D0D1D9}"/>
              </a:ext>
            </a:extLst>
          </p:cNvPr>
          <p:cNvSpPr txBox="1"/>
          <p:nvPr/>
        </p:nvSpPr>
        <p:spPr bwMode="auto">
          <a:xfrm rot="19633780">
            <a:off x="8326356" y="3924340"/>
            <a:ext cx="10705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Ciarma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798EC3A-1575-FDC4-DD4F-F7563B1FC1AA}"/>
              </a:ext>
            </a:extLst>
          </p:cNvPr>
          <p:cNvGrpSpPr/>
          <p:nvPr/>
        </p:nvGrpSpPr>
        <p:grpSpPr>
          <a:xfrm>
            <a:off x="1703512" y="3902786"/>
            <a:ext cx="5186927" cy="1419569"/>
            <a:chOff x="2063552" y="3902786"/>
            <a:chExt cx="5186927" cy="14195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823B6D0-6CF2-0D09-6DA6-F4475F554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3552" y="3902786"/>
              <a:ext cx="5186927" cy="131154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42CAB52-FE79-5C56-3817-678F663B273B}"/>
                </a:ext>
              </a:extLst>
            </p:cNvPr>
            <p:cNvSpPr txBox="1"/>
            <p:nvPr/>
          </p:nvSpPr>
          <p:spPr bwMode="auto">
            <a:xfrm>
              <a:off x="2927648" y="5014578"/>
              <a:ext cx="388843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effectLst/>
                  <a:latin typeface="Arial" panose="020B0604020202020204" pitchFamily="34" charset="0"/>
                  <a:cs typeface="Arial" panose="020B0604020202020204" pitchFamily="34" charset="0"/>
                  <a:hlinkClick r:id="rId5"/>
                </a:rPr>
                <a:t>doi:10.18429/JACoW-IPAC2021-WEPAB029 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5B248C-C56C-AEAF-A930-6AAB4363E28E}"/>
                </a:ext>
              </a:extLst>
            </p:cNvPr>
            <p:cNvSpPr/>
            <p:nvPr/>
          </p:nvSpPr>
          <p:spPr>
            <a:xfrm>
              <a:off x="2207568" y="4012650"/>
              <a:ext cx="3024336" cy="720080"/>
            </a:xfrm>
            <a:prstGeom prst="rect">
              <a:avLst/>
            </a:prstGeom>
            <a:noFill/>
            <a:ln w="603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1826954-2756-D0BE-E23C-71FEE0C03E17}"/>
              </a:ext>
            </a:extLst>
          </p:cNvPr>
          <p:cNvSpPr txBox="1">
            <a:spLocks/>
          </p:cNvSpPr>
          <p:nvPr/>
        </p:nvSpPr>
        <p:spPr bwMode="auto">
          <a:xfrm>
            <a:off x="401285" y="5503515"/>
            <a:ext cx="11599371" cy="710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itchFamily="2" charset="2"/>
              <a:buChar char="§"/>
            </a:pPr>
            <a:r>
              <a:rPr lang="en-GB" b="0" dirty="0"/>
              <a:t>Interesting of </a:t>
            </a:r>
            <a:r>
              <a:rPr lang="en-GB" dirty="0">
                <a:solidFill>
                  <a:schemeClr val="tx1"/>
                </a:solidFill>
              </a:rPr>
              <a:t>monitoring the incoming photon fluence for physics  </a:t>
            </a:r>
            <a:endParaRPr lang="en-GB" baseline="30000" dirty="0">
              <a:solidFill>
                <a:schemeClr val="tx1"/>
              </a:solidFill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23E4C4CC-DBE2-7543-97E2-0033DC5A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50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0852B9-2D08-5D95-49BA-A814F6577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dirty="0"/>
              <a:t>Hundreds of kW of photons to be safely absorbed – and potentially measures – out of the FCCee IPs is a major challenge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Integration constraints must be carefully addressed and included in the conceptual design, as the potential primary boundary limitation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It is a challenging multi-physics/dimensional problem, that needs attention &amp; adequate resources to be properly assigned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The BS dump/instrumentation line is a challenging part of the collider as well requiring a thorough study (that can only be started when resources are available)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b="0" dirty="0"/>
              <a:t>Lessons can be derived from other high-power absorbers built worldwide and at CERN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5ED52D-A034-B839-22E2-7BF220E5C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72872-EE63-878B-5EF8-E6B691C40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3F7192-3B64-BFB4-DC0B-97058C4C1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74224BA-CC80-4FD4-4CB2-2F1EE9317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5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69921-E4C4-0C48-9D06-6508A66EE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060848"/>
            <a:ext cx="11376024" cy="3744416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600" dirty="0">
                <a:ln/>
                <a:solidFill>
                  <a:schemeClr val="accent3"/>
                </a:solidFill>
              </a:rPr>
              <a:t>This is a big challenge for a beam intercepting device and monitoring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78E99-426E-08B4-8202-418E2E31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0D4778-27B4-ADDB-E015-67584D98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3B8C0263-A6A1-2C95-5DBB-33BE5EA14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the scene / requirements</a:t>
            </a:r>
          </a:p>
        </p:txBody>
      </p:sp>
      <p:pic>
        <p:nvPicPr>
          <p:cNvPr id="8" name="Picture 7" descr="Warning Note Caution - Free image on Pixabay">
            <a:extLst>
              <a:ext uri="{FF2B5EF4-FFF2-40B4-BE49-F238E27FC236}">
                <a16:creationId xmlns:a16="http://schemas.microsoft.com/office/drawing/2014/main" id="{0040A7AA-1219-7FAD-DDB5-2C038848DF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35760" y="5106253"/>
            <a:ext cx="4104456" cy="1094522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192197-8205-F9C2-A46D-7BFA02A1B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50BAD5A-81CC-FA57-28FB-8CD06AFED4BA}"/>
              </a:ext>
            </a:extLst>
          </p:cNvPr>
          <p:cNvSpPr txBox="1">
            <a:spLocks/>
          </p:cNvSpPr>
          <p:nvPr/>
        </p:nvSpPr>
        <p:spPr bwMode="auto">
          <a:xfrm>
            <a:off x="296314" y="1277496"/>
            <a:ext cx="11599371" cy="710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With 4 IPs, we would need 8 dumps, each of them of 0.5 MW class</a:t>
            </a:r>
            <a:endParaRPr lang="en-GB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80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2"/>
          </a:xfrm>
        </p:spPr>
        <p:txBody>
          <a:bodyPr/>
          <a:lstStyle/>
          <a:p>
            <a:r>
              <a:rPr lang="en-GB" dirty="0"/>
              <a:t>What type of challenges need to be faced?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1B0F6F-809E-B646-B72E-5C9B9280CEE6}"/>
              </a:ext>
            </a:extLst>
          </p:cNvPr>
          <p:cNvSpPr/>
          <p:nvPr/>
        </p:nvSpPr>
        <p:spPr>
          <a:xfrm>
            <a:off x="3647728" y="5873118"/>
            <a:ext cx="5275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https://cerncourier.com/a/intercepting-the-beams/</a:t>
            </a:r>
            <a:r>
              <a:rPr lang="en-GB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4B4109-B9A5-464B-9C60-A6612D6ED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683" y="4435105"/>
            <a:ext cx="9194400" cy="143801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DA942-3CE1-AA4E-8D03-16B47922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052735"/>
            <a:ext cx="11592667" cy="3216820"/>
          </a:xfrm>
          <a:ln w="698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sz="2400" b="0" dirty="0"/>
              <a:t>Must be able to withstand </a:t>
            </a:r>
            <a:r>
              <a:rPr lang="en-GB" sz="2400" b="0" dirty="0">
                <a:solidFill>
                  <a:schemeClr val="tx1"/>
                </a:solidFill>
              </a:rPr>
              <a:t>operation</a:t>
            </a:r>
            <a:r>
              <a:rPr lang="en-GB" sz="2400" b="0" dirty="0"/>
              <a:t> and </a:t>
            </a:r>
            <a:r>
              <a:rPr lang="en-GB" sz="2400" b="0" dirty="0">
                <a:solidFill>
                  <a:schemeClr val="tx1"/>
                </a:solidFill>
              </a:rPr>
              <a:t>accident scenarios </a:t>
            </a:r>
            <a:r>
              <a:rPr lang="en-GB" sz="2400" b="0" dirty="0"/>
              <a:t>&amp; </a:t>
            </a:r>
            <a:r>
              <a:rPr lang="en-GB" sz="2400" b="0" dirty="0">
                <a:solidFill>
                  <a:schemeClr val="tx1"/>
                </a:solidFill>
              </a:rPr>
              <a:t>protect delicate equipment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sz="2400" b="0" dirty="0"/>
              <a:t>“</a:t>
            </a:r>
            <a:r>
              <a:rPr lang="en-GB" sz="2400" b="0" dirty="0">
                <a:solidFill>
                  <a:schemeClr val="tx1"/>
                </a:solidFill>
              </a:rPr>
              <a:t>Last line of defence</a:t>
            </a:r>
            <a:r>
              <a:rPr lang="en-GB" sz="2400" b="0" dirty="0"/>
              <a:t>” against component damage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Dependable components</a:t>
            </a:r>
            <a:r>
              <a:rPr lang="en-GB" sz="2400" b="0" dirty="0"/>
              <a:t>, whose </a:t>
            </a:r>
            <a:r>
              <a:rPr lang="en-GB" sz="2400" b="0" dirty="0">
                <a:solidFill>
                  <a:schemeClr val="tx1"/>
                </a:solidFill>
              </a:rPr>
              <a:t>failure often leads to long period of downtime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Radioactive components in an accelerator complex </a:t>
            </a:r>
            <a:r>
              <a:rPr lang="en-GB" sz="2400" b="0" dirty="0"/>
              <a:t>(cool down, ALARA)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0759B1-9953-2642-BB7B-6FE6F8372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4F75760-A0D0-AA01-7896-BB6F7320C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2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type of challenges need to be faced?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3CBAFD-CFB8-EE42-9B4C-3431EAF84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65396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>
                <a:solidFill>
                  <a:schemeClr val="tx1"/>
                </a:solidFill>
              </a:rPr>
              <a:t>Ultra High Vacuum </a:t>
            </a:r>
            <a:r>
              <a:rPr lang="en-GB" sz="3600" b="0" dirty="0"/>
              <a:t>requirements (if internal)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/>
              <a:t>High </a:t>
            </a:r>
            <a:r>
              <a:rPr lang="en-GB" sz="3600" b="0" dirty="0">
                <a:solidFill>
                  <a:schemeClr val="tx1"/>
                </a:solidFill>
              </a:rPr>
              <a:t>energy and power densities </a:t>
            </a:r>
            <a:r>
              <a:rPr lang="en-GB" sz="3600" b="0" dirty="0"/>
              <a:t>(several kW/cm</a:t>
            </a:r>
            <a:r>
              <a:rPr lang="en-GB" sz="3600" b="0" baseline="30000" dirty="0"/>
              <a:t>3</a:t>
            </a:r>
            <a:r>
              <a:rPr lang="en-GB" sz="3600" b="0" dirty="0"/>
              <a:t>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/>
              <a:t>High </a:t>
            </a:r>
            <a:r>
              <a:rPr lang="en-GB" sz="3600" b="0" dirty="0">
                <a:solidFill>
                  <a:schemeClr val="tx1"/>
                </a:solidFill>
              </a:rPr>
              <a:t>average deposited power </a:t>
            </a:r>
            <a:r>
              <a:rPr lang="en-GB" sz="3600" b="0" dirty="0"/>
              <a:t>(hundreds of kW)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>
                <a:solidFill>
                  <a:schemeClr val="tx1"/>
                </a:solidFill>
              </a:rPr>
              <a:t>Radiation damage </a:t>
            </a:r>
            <a:r>
              <a:rPr lang="en-GB" sz="3600" b="0" dirty="0"/>
              <a:t>and </a:t>
            </a:r>
            <a:r>
              <a:rPr lang="en-GB" sz="3600" b="0" dirty="0">
                <a:solidFill>
                  <a:schemeClr val="tx1"/>
                </a:solidFill>
              </a:rPr>
              <a:t>TID (hence shielding)</a:t>
            </a:r>
            <a:r>
              <a:rPr lang="en-GB" sz="3600" b="0" dirty="0"/>
              <a:t> in neighbouring areas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>
                <a:solidFill>
                  <a:schemeClr val="tx1"/>
                </a:solidFill>
              </a:rPr>
              <a:t>Impedance</a:t>
            </a:r>
            <a:r>
              <a:rPr lang="en-GB" sz="3600" b="0" dirty="0"/>
              <a:t> optimisation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600" b="0" dirty="0"/>
              <a:t>Several </a:t>
            </a:r>
            <a:r>
              <a:rPr lang="en-GB" sz="3600" b="0" dirty="0">
                <a:solidFill>
                  <a:schemeClr val="tx1"/>
                </a:solidFill>
              </a:rPr>
              <a:t>independent units </a:t>
            </a:r>
            <a:r>
              <a:rPr lang="en-GB" sz="3600" b="0" dirty="0"/>
              <a:t>to be installed in the complex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85C022-1736-0A49-B2D3-0334C9A93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CD910A-A854-8FC0-7AF7-BB451F7F9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2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2B91EF-199B-CC43-8FA5-0B3A3B83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BIDs lifecycle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5D915-2ADF-9342-8127-C830073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3D127D2-2231-8D44-BCA2-28E4748F4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552" y="1296441"/>
            <a:ext cx="2951707" cy="3780953"/>
          </a:xfrm>
        </p:spPr>
        <p:txBody>
          <a:bodyPr/>
          <a:lstStyle/>
          <a:p>
            <a:pPr algn="ctr"/>
            <a:r>
              <a:rPr lang="en-GB" sz="3600" b="0" dirty="0"/>
              <a:t>Lifecycle for the successful construction &amp; operation of BIDs/Target Systems</a:t>
            </a:r>
          </a:p>
          <a:p>
            <a:pPr algn="ctr"/>
            <a:endParaRPr lang="en-GB" sz="3600" b="0" dirty="0"/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7C5C022C-72BD-3142-9C35-470673FCDE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2192929"/>
              </p:ext>
            </p:extLst>
          </p:nvPr>
        </p:nvGraphicFramePr>
        <p:xfrm>
          <a:off x="1703512" y="136524"/>
          <a:ext cx="11529412" cy="6100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01F701D-BFCE-124A-B191-CEB56DD6FDE7}"/>
              </a:ext>
            </a:extLst>
          </p:cNvPr>
          <p:cNvSpPr txBox="1"/>
          <p:nvPr/>
        </p:nvSpPr>
        <p:spPr bwMode="auto">
          <a:xfrm>
            <a:off x="6456040" y="2636912"/>
            <a:ext cx="2232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Lessons learnt at every step …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21905-D2E2-2E4F-A5F9-0F7ECB989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pic>
        <p:nvPicPr>
          <p:cNvPr id="12" name="Picture 11" descr="Create a Learning Organization with These 4 Skills Based Activities">
            <a:extLst>
              <a:ext uri="{FF2B5EF4-FFF2-40B4-BE49-F238E27FC236}">
                <a16:creationId xmlns:a16="http://schemas.microsoft.com/office/drawing/2014/main" id="{3C096D9C-8023-6970-5F4E-228009FCDD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95400" y="4718729"/>
            <a:ext cx="2567608" cy="1443277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1B9FE211-AD74-C855-FAC0-F164CFB3C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7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83CB54-5623-A240-A296-41A18FC0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Boundary conditions &amp; constraints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F710D-A207-434D-8199-8B034E63B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B49748B-A8F6-7844-A117-1C8638C813E6}"/>
              </a:ext>
            </a:extLst>
          </p:cNvPr>
          <p:cNvSpPr txBox="1">
            <a:spLocks/>
          </p:cNvSpPr>
          <p:nvPr/>
        </p:nvSpPr>
        <p:spPr bwMode="auto">
          <a:xfrm>
            <a:off x="623392" y="1340768"/>
            <a:ext cx="3527771" cy="48245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3200" b="0" dirty="0"/>
              <a:t>Design is a complex and iterative process, which must satisfy multiple requirements with – in most cases – incomplete data to start with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BE00B-248C-2642-BC13-B71E16A4A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FD1EA71-BFD6-E81C-BA6F-A84F8AEB1D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1733335"/>
              </p:ext>
            </p:extLst>
          </p:nvPr>
        </p:nvGraphicFramePr>
        <p:xfrm>
          <a:off x="3795886" y="1020979"/>
          <a:ext cx="8396113" cy="5216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3DD5E5F-43C6-FC7A-CEFF-4F6213C17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7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4B875A-DDBA-EC1E-9465-057AD4C3F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vs. external dumps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E1C78-3AB8-FFA7-C061-D75B559C9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E9736-9C21-C437-27F2-342B26BE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A4B3A55-7AB9-C64F-50AA-2A1D9E93E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Dumps are designed to withstand </a:t>
            </a:r>
            <a:r>
              <a:rPr lang="en-GB" sz="3200" dirty="0">
                <a:solidFill>
                  <a:schemeClr val="tx1"/>
                </a:solidFill>
              </a:rPr>
              <a:t>all potential beam scenarios</a:t>
            </a:r>
            <a:r>
              <a:rPr lang="en-GB" sz="3200" b="0" dirty="0"/>
              <a:t>, </a:t>
            </a:r>
            <a:r>
              <a:rPr lang="en-GB" sz="3200" dirty="0">
                <a:solidFill>
                  <a:schemeClr val="tx1"/>
                </a:solidFill>
              </a:rPr>
              <a:t>safety devices </a:t>
            </a:r>
            <a:r>
              <a:rPr lang="en-GB" sz="3200" b="0" dirty="0"/>
              <a:t>for machine components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They can be located </a:t>
            </a:r>
            <a:r>
              <a:rPr lang="en-GB" sz="3200" dirty="0">
                <a:solidFill>
                  <a:schemeClr val="tx1"/>
                </a:solidFill>
              </a:rPr>
              <a:t>internally</a:t>
            </a:r>
            <a:r>
              <a:rPr lang="en-GB" sz="3200" b="0" dirty="0"/>
              <a:t> or </a:t>
            </a:r>
            <a:r>
              <a:rPr lang="en-GB" sz="3200" dirty="0">
                <a:solidFill>
                  <a:schemeClr val="tx1"/>
                </a:solidFill>
              </a:rPr>
              <a:t>externally</a:t>
            </a:r>
            <a:r>
              <a:rPr lang="en-GB" sz="3200" b="0" dirty="0"/>
              <a:t> to the machine vacuum depending on the geometry and external requirements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Internal dumps have the extra challenge of having to comply with the </a:t>
            </a:r>
            <a:r>
              <a:rPr lang="en-GB" sz="3200" dirty="0">
                <a:solidFill>
                  <a:schemeClr val="tx1"/>
                </a:solidFill>
              </a:rPr>
              <a:t>strict UHV requirements </a:t>
            </a:r>
            <a:r>
              <a:rPr lang="en-GB" sz="3200" b="0" dirty="0"/>
              <a:t>despite the high T (&amp; strict </a:t>
            </a:r>
            <a:r>
              <a:rPr lang="en-GB" sz="3200" dirty="0">
                <a:solidFill>
                  <a:schemeClr val="tx1"/>
                </a:solidFill>
              </a:rPr>
              <a:t>impedance requirements</a:t>
            </a:r>
            <a:r>
              <a:rPr lang="en-GB" sz="3200" b="0" dirty="0"/>
              <a:t>!)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External dumps usually requires dedicated caverns or line components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534E4B-C995-CB23-56D2-BEB6121DA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32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4B875A-DDBA-EC1E-9465-057AD4C3F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vs. external dumps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E1C78-3AB8-FFA7-C061-D75B559C9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Considerations on FCCee beamstrahlung dumps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E9736-9C21-C437-27F2-342B26BE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A4B3A55-7AB9-C64F-50AA-2A1D9E93E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96752"/>
            <a:ext cx="6408093" cy="482453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Internal dumps 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200" b="0" dirty="0"/>
              <a:t>Extra challenge of having to comply with the strict UHV requirements despite the high T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200" dirty="0"/>
              <a:t>Plus, highly radioactive devices in the middle of the accelerator</a:t>
            </a:r>
            <a:endParaRPr lang="en-GB" sz="2200" b="0" dirty="0"/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3200" b="0" dirty="0">
                <a:solidFill>
                  <a:schemeClr val="tx1"/>
                </a:solidFill>
              </a:rPr>
              <a:t>External dumps </a:t>
            </a:r>
          </a:p>
          <a:p>
            <a:pPr marL="781200" lvl="1" indent="-457200">
              <a:buFont typeface="Wingdings" pitchFamily="2" charset="2"/>
              <a:buChar char="§"/>
            </a:pPr>
            <a:r>
              <a:rPr lang="en-GB" sz="2200" dirty="0"/>
              <a:t>U</a:t>
            </a:r>
            <a:r>
              <a:rPr lang="en-GB" sz="2200" b="0" dirty="0"/>
              <a:t>sually requires dedicated caverns or line components (CE complexity)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0B5A59-BB35-238A-3879-1C65738083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932" y="188640"/>
            <a:ext cx="3941027" cy="2955770"/>
          </a:xfrm>
          <a:prstGeom prst="rect">
            <a:avLst/>
          </a:prstGeom>
        </p:spPr>
      </p:pic>
      <p:pic>
        <p:nvPicPr>
          <p:cNvPr id="1026" name="Picture 2" descr="LHC - Beam Dump">
            <a:extLst>
              <a:ext uri="{FF2B5EF4-FFF2-40B4-BE49-F238E27FC236}">
                <a16:creationId xmlns:a16="http://schemas.microsoft.com/office/drawing/2014/main" id="{F4591805-E6E0-CAD2-A21B-5839DC58C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932" y="3238190"/>
            <a:ext cx="3941026" cy="34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FE3E79-AB09-A1AC-C19C-10E7B7E4F8C8}"/>
              </a:ext>
            </a:extLst>
          </p:cNvPr>
          <p:cNvSpPr txBox="1"/>
          <p:nvPr/>
        </p:nvSpPr>
        <p:spPr bwMode="auto">
          <a:xfrm>
            <a:off x="7680176" y="2780928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Pre-LS2 SPS internal dump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2F4198-6462-23FD-2404-1522D5CBDD86}"/>
              </a:ext>
            </a:extLst>
          </p:cNvPr>
          <p:cNvSpPr txBox="1"/>
          <p:nvPr/>
        </p:nvSpPr>
        <p:spPr bwMode="auto">
          <a:xfrm>
            <a:off x="7613839" y="6169947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Pre-LS2 LHC external dump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F19B42D-B898-6EC5-2281-B881E74D7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02.06.22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59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1684</TotalTime>
  <Words>1256</Words>
  <Application>Microsoft Macintosh PowerPoint</Application>
  <DocSecurity>0</DocSecurity>
  <PresentationFormat>Widescreen</PresentationFormat>
  <Paragraphs>159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Challenges of high-power beam dumps – general considerations on beamstrahlung absorbers</vt:lpstr>
      <vt:lpstr>Setting the scene / requirements</vt:lpstr>
      <vt:lpstr>Setting the scene / requirements</vt:lpstr>
      <vt:lpstr>What type of challenges need to be faced? </vt:lpstr>
      <vt:lpstr>What type of challenges need to be faced? </vt:lpstr>
      <vt:lpstr>BIDs lifecycle</vt:lpstr>
      <vt:lpstr>Boundary conditions &amp; constraints</vt:lpstr>
      <vt:lpstr>Internal vs. external dumps</vt:lpstr>
      <vt:lpstr>Internal vs. external dumps</vt:lpstr>
      <vt:lpstr>SPS TIDVG5 (internal dump)</vt:lpstr>
      <vt:lpstr>PowerPoint Presentation</vt:lpstr>
      <vt:lpstr>PowerPoint Presentation</vt:lpstr>
      <vt:lpstr>Hadron absorbers for neutrino beams</vt:lpstr>
      <vt:lpstr>Power density in a tentative graphite core (Z pole)</vt:lpstr>
      <vt:lpstr>Beamstrahlung dump integration in tunnel</vt:lpstr>
      <vt:lpstr>Radiation environment around dump (Z pole)</vt:lpstr>
      <vt:lpstr>Options for the FCCee beamstrahlung absorber</vt:lpstr>
      <vt:lpstr>Measuring beamstrahlung photons at FCCee</vt:lpstr>
      <vt:lpstr>How to go ahead?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Marco Calviani</cp:lastModifiedBy>
  <cp:revision>379</cp:revision>
  <dcterms:created xsi:type="dcterms:W3CDTF">2021-11-08T12:53:02Z</dcterms:created>
  <dcterms:modified xsi:type="dcterms:W3CDTF">2022-06-02T12:54:44Z</dcterms:modified>
  <cp:category/>
  <dc:identifier/>
  <cp:contentStatus/>
  <dc:language/>
  <cp:version/>
</cp:coreProperties>
</file>