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5" r:id="rId1"/>
    <p:sldMasterId id="2147483648" r:id="rId2"/>
    <p:sldMasterId id="2147483650" r:id="rId3"/>
  </p:sldMasterIdLst>
  <p:notesMasterIdLst>
    <p:notesMasterId r:id="rId28"/>
  </p:notesMasterIdLst>
  <p:handoutMasterIdLst>
    <p:handoutMasterId r:id="rId29"/>
  </p:handoutMasterIdLst>
  <p:sldIdLst>
    <p:sldId id="276" r:id="rId4"/>
    <p:sldId id="322" r:id="rId5"/>
    <p:sldId id="323" r:id="rId6"/>
    <p:sldId id="321" r:id="rId7"/>
    <p:sldId id="331" r:id="rId8"/>
    <p:sldId id="342" r:id="rId9"/>
    <p:sldId id="343" r:id="rId10"/>
    <p:sldId id="344" r:id="rId11"/>
    <p:sldId id="345" r:id="rId12"/>
    <p:sldId id="324" r:id="rId13"/>
    <p:sldId id="332" r:id="rId14"/>
    <p:sldId id="335" r:id="rId15"/>
    <p:sldId id="336" r:id="rId16"/>
    <p:sldId id="325" r:id="rId17"/>
    <p:sldId id="333" r:id="rId18"/>
    <p:sldId id="346" r:id="rId19"/>
    <p:sldId id="337" r:id="rId20"/>
    <p:sldId id="338" r:id="rId21"/>
    <p:sldId id="330" r:id="rId22"/>
    <p:sldId id="339" r:id="rId23"/>
    <p:sldId id="340" r:id="rId24"/>
    <p:sldId id="341" r:id="rId25"/>
    <p:sldId id="334" r:id="rId26"/>
    <p:sldId id="274" r:id="rId27"/>
  </p:sldIdLst>
  <p:sldSz cx="24384000" cy="13716000"/>
  <p:notesSz cx="6797675" cy="9872663"/>
  <p:defaultTextStyle>
    <a:defPPr>
      <a:defRPr lang="de-DE"/>
    </a:defPPr>
    <a:lvl1pPr marL="0" algn="l" defTabSz="1828606" rtl="0" eaLnBrk="1" latinLnBrk="0" hangingPunct="1">
      <a:defRPr sz="3600" kern="1200">
        <a:solidFill>
          <a:schemeClr val="tx1"/>
        </a:solidFill>
        <a:latin typeface="+mn-lt"/>
        <a:ea typeface="+mn-ea"/>
        <a:cs typeface="+mn-cs"/>
      </a:defRPr>
    </a:lvl1pPr>
    <a:lvl2pPr marL="914302" algn="l" defTabSz="1828606" rtl="0" eaLnBrk="1" latinLnBrk="0" hangingPunct="1">
      <a:defRPr sz="3600" kern="1200">
        <a:solidFill>
          <a:schemeClr val="tx1"/>
        </a:solidFill>
        <a:latin typeface="+mn-lt"/>
        <a:ea typeface="+mn-ea"/>
        <a:cs typeface="+mn-cs"/>
      </a:defRPr>
    </a:lvl2pPr>
    <a:lvl3pPr marL="1828606" algn="l" defTabSz="1828606" rtl="0" eaLnBrk="1" latinLnBrk="0" hangingPunct="1">
      <a:defRPr sz="3600" kern="1200">
        <a:solidFill>
          <a:schemeClr val="tx1"/>
        </a:solidFill>
        <a:latin typeface="+mn-lt"/>
        <a:ea typeface="+mn-ea"/>
        <a:cs typeface="+mn-cs"/>
      </a:defRPr>
    </a:lvl3pPr>
    <a:lvl4pPr marL="2742908" algn="l" defTabSz="1828606" rtl="0" eaLnBrk="1" latinLnBrk="0" hangingPunct="1">
      <a:defRPr sz="3600" kern="1200">
        <a:solidFill>
          <a:schemeClr val="tx1"/>
        </a:solidFill>
        <a:latin typeface="+mn-lt"/>
        <a:ea typeface="+mn-ea"/>
        <a:cs typeface="+mn-cs"/>
      </a:defRPr>
    </a:lvl4pPr>
    <a:lvl5pPr marL="3657210" algn="l" defTabSz="1828606" rtl="0" eaLnBrk="1" latinLnBrk="0" hangingPunct="1">
      <a:defRPr sz="3600" kern="1200">
        <a:solidFill>
          <a:schemeClr val="tx1"/>
        </a:solidFill>
        <a:latin typeface="+mn-lt"/>
        <a:ea typeface="+mn-ea"/>
        <a:cs typeface="+mn-cs"/>
      </a:defRPr>
    </a:lvl5pPr>
    <a:lvl6pPr marL="4571514" algn="l" defTabSz="1828606" rtl="0" eaLnBrk="1" latinLnBrk="0" hangingPunct="1">
      <a:defRPr sz="3600" kern="1200">
        <a:solidFill>
          <a:schemeClr val="tx1"/>
        </a:solidFill>
        <a:latin typeface="+mn-lt"/>
        <a:ea typeface="+mn-ea"/>
        <a:cs typeface="+mn-cs"/>
      </a:defRPr>
    </a:lvl6pPr>
    <a:lvl7pPr marL="5485816" algn="l" defTabSz="1828606" rtl="0" eaLnBrk="1" latinLnBrk="0" hangingPunct="1">
      <a:defRPr sz="3600" kern="1200">
        <a:solidFill>
          <a:schemeClr val="tx1"/>
        </a:solidFill>
        <a:latin typeface="+mn-lt"/>
        <a:ea typeface="+mn-ea"/>
        <a:cs typeface="+mn-cs"/>
      </a:defRPr>
    </a:lvl7pPr>
    <a:lvl8pPr marL="6400120" algn="l" defTabSz="1828606" rtl="0" eaLnBrk="1" latinLnBrk="0" hangingPunct="1">
      <a:defRPr sz="3600" kern="1200">
        <a:solidFill>
          <a:schemeClr val="tx1"/>
        </a:solidFill>
        <a:latin typeface="+mn-lt"/>
        <a:ea typeface="+mn-ea"/>
        <a:cs typeface="+mn-cs"/>
      </a:defRPr>
    </a:lvl8pPr>
    <a:lvl9pPr marL="7314422" algn="l" defTabSz="1828606" rtl="0" eaLnBrk="1" latinLnBrk="0" hangingPunct="1">
      <a:defRPr sz="36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3B035FEC-B7DB-45A1-9532-D96C8BE340EC}">
          <p14:sldIdLst>
            <p14:sldId id="276"/>
            <p14:sldId id="322"/>
            <p14:sldId id="323"/>
            <p14:sldId id="321"/>
            <p14:sldId id="331"/>
            <p14:sldId id="342"/>
            <p14:sldId id="343"/>
            <p14:sldId id="344"/>
            <p14:sldId id="345"/>
            <p14:sldId id="324"/>
            <p14:sldId id="332"/>
            <p14:sldId id="335"/>
            <p14:sldId id="336"/>
            <p14:sldId id="325"/>
            <p14:sldId id="333"/>
            <p14:sldId id="346"/>
            <p14:sldId id="337"/>
            <p14:sldId id="338"/>
            <p14:sldId id="330"/>
            <p14:sldId id="339"/>
            <p14:sldId id="340"/>
            <p14:sldId id="341"/>
            <p14:sldId id="334"/>
            <p14:sldId id="274"/>
          </p14:sldIdLst>
        </p14:section>
        <p14:section name="Toolbox Slides" id="{878827CB-F001-431E-8642-0DF02B629B71}">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DA3"/>
    <a:srgbClr val="40C245"/>
    <a:srgbClr val="FFCCFF"/>
    <a:srgbClr val="DBDBE4"/>
    <a:srgbClr val="DFDFDF"/>
    <a:srgbClr val="5B9BD5"/>
    <a:srgbClr val="0000FF"/>
    <a:srgbClr val="E8FF2E"/>
    <a:srgbClr val="0F124A"/>
    <a:srgbClr val="D4BE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712" autoAdjust="0"/>
  </p:normalViewPr>
  <p:slideViewPr>
    <p:cSldViewPr>
      <p:cViewPr varScale="1">
        <p:scale>
          <a:sx n="61" d="100"/>
          <a:sy n="61" d="100"/>
        </p:scale>
        <p:origin x="108" y="252"/>
      </p:cViewPr>
      <p:guideLst/>
    </p:cSldViewPr>
  </p:slideViewPr>
  <p:outlineViewPr>
    <p:cViewPr>
      <p:scale>
        <a:sx n="33" d="100"/>
        <a:sy n="33" d="100"/>
      </p:scale>
      <p:origin x="0" y="-9414"/>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B46B287-F171-4931-BE86-DD982D94093C}"/>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3DCA00DA-D613-4F19-9027-7896851864F8}"/>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29B04CF8-15A1-4728-9240-389A47AFFCEA}" type="datetimeFigureOut">
              <a:rPr lang="en-GB" smtClean="0"/>
              <a:t>07/06/2022</a:t>
            </a:fld>
            <a:endParaRPr lang="en-GB"/>
          </a:p>
        </p:txBody>
      </p:sp>
      <p:sp>
        <p:nvSpPr>
          <p:cNvPr id="4" name="Footer Placeholder 3">
            <a:extLst>
              <a:ext uri="{FF2B5EF4-FFF2-40B4-BE49-F238E27FC236}">
                <a16:creationId xmlns:a16="http://schemas.microsoft.com/office/drawing/2014/main" id="{265491E0-71C9-4700-95C5-6164841DDE61}"/>
              </a:ext>
            </a:extLst>
          </p:cNvPr>
          <p:cNvSpPr>
            <a:spLocks noGrp="1"/>
          </p:cNvSpPr>
          <p:nvPr>
            <p:ph type="ftr" sz="quarter" idx="2"/>
          </p:nvPr>
        </p:nvSpPr>
        <p:spPr>
          <a:xfrm>
            <a:off x="0"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925B78E0-27B0-4509-AD5F-740D7354F6BF}"/>
              </a:ext>
            </a:extLst>
          </p:cNvPr>
          <p:cNvSpPr>
            <a:spLocks noGrp="1"/>
          </p:cNvSpPr>
          <p:nvPr>
            <p:ph type="sldNum" sz="quarter" idx="3"/>
          </p:nvPr>
        </p:nvSpPr>
        <p:spPr>
          <a:xfrm>
            <a:off x="3850443" y="9377318"/>
            <a:ext cx="2945659" cy="495347"/>
          </a:xfrm>
          <a:prstGeom prst="rect">
            <a:avLst/>
          </a:prstGeom>
        </p:spPr>
        <p:txBody>
          <a:bodyPr vert="horz" lIns="91440" tIns="45720" rIns="91440" bIns="45720" rtlCol="0" anchor="b"/>
          <a:lstStyle>
            <a:lvl1pPr algn="r">
              <a:defRPr sz="1200"/>
            </a:lvl1pPr>
          </a:lstStyle>
          <a:p>
            <a:fld id="{C6F9BADB-2E43-4186-9B9C-2B17548EE2D0}" type="slidenum">
              <a:rPr lang="en-GB" smtClean="0"/>
              <a:t>‹#›</a:t>
            </a:fld>
            <a:endParaRPr lang="en-GB"/>
          </a:p>
        </p:txBody>
      </p:sp>
    </p:spTree>
    <p:extLst>
      <p:ext uri="{BB962C8B-B14F-4D97-AF65-F5344CB8AC3E}">
        <p14:creationId xmlns:p14="http://schemas.microsoft.com/office/powerpoint/2010/main" val="2549854462"/>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de-AT"/>
          </a:p>
        </p:txBody>
      </p:sp>
      <p:sp>
        <p:nvSpPr>
          <p:cNvPr id="3" name="Datumsplatzhalt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BF05DC35-68C2-4BDA-9BF4-910782E0ECF3}" type="datetimeFigureOut">
              <a:rPr lang="de-AT" smtClean="0"/>
              <a:t>07.06.2022</a:t>
            </a:fld>
            <a:endParaRPr lang="de-AT"/>
          </a:p>
        </p:txBody>
      </p:sp>
      <p:sp>
        <p:nvSpPr>
          <p:cNvPr id="4" name="Folienbildplatzhalt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de-AT"/>
          </a:p>
        </p:txBody>
      </p:sp>
      <p:sp>
        <p:nvSpPr>
          <p:cNvPr id="5" name="Notizenplatzhalt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6" name="Fußzeilenplatzhalt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vl1pPr>
          </a:lstStyle>
          <a:p>
            <a:endParaRPr lang="de-AT"/>
          </a:p>
        </p:txBody>
      </p:sp>
      <p:sp>
        <p:nvSpPr>
          <p:cNvPr id="7" name="Foliennummernplatzhalt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vl1pPr>
          </a:lstStyle>
          <a:p>
            <a:fld id="{CD7EBA44-2749-4505-B776-1307762B45EE}" type="slidenum">
              <a:rPr lang="de-AT" smtClean="0"/>
              <a:t>‹#›</a:t>
            </a:fld>
            <a:endParaRPr lang="de-AT"/>
          </a:p>
        </p:txBody>
      </p:sp>
    </p:spTree>
    <p:extLst>
      <p:ext uri="{BB962C8B-B14F-4D97-AF65-F5344CB8AC3E}">
        <p14:creationId xmlns:p14="http://schemas.microsoft.com/office/powerpoint/2010/main" val="1618437064"/>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movie">
    <p:bg>
      <p:bgPr>
        <a:solidFill>
          <a:schemeClr val="accent6"/>
        </a:solidFill>
        <a:effectLst/>
      </p:bgPr>
    </p:bg>
    <p:spTree>
      <p:nvGrpSpPr>
        <p:cNvPr id="1" name=""/>
        <p:cNvGrpSpPr/>
        <p:nvPr/>
      </p:nvGrpSpPr>
      <p:grpSpPr>
        <a:xfrm>
          <a:off x="0" y="0"/>
          <a:ext cx="0" cy="0"/>
          <a:chOff x="0" y="0"/>
          <a:chExt cx="0" cy="0"/>
        </a:xfrm>
      </p:grpSpPr>
      <p:sp>
        <p:nvSpPr>
          <p:cNvPr id="4" name="Medienplatzhalter 3">
            <a:extLst>
              <a:ext uri="{FF2B5EF4-FFF2-40B4-BE49-F238E27FC236}">
                <a16:creationId xmlns:a16="http://schemas.microsoft.com/office/drawing/2014/main" id="{35791F61-4EBB-4F31-815E-D8EAD2B04A66}"/>
              </a:ext>
            </a:extLst>
          </p:cNvPr>
          <p:cNvSpPr>
            <a:spLocks noGrp="1"/>
          </p:cNvSpPr>
          <p:nvPr>
            <p:ph type="media" sz="quarter" idx="10" hasCustomPrompt="1"/>
          </p:nvPr>
        </p:nvSpPr>
        <p:spPr>
          <a:xfrm>
            <a:off x="0" y="0"/>
            <a:ext cx="24384000" cy="13716000"/>
          </a:xfrm>
        </p:spPr>
        <p:txBody>
          <a:bodyPr/>
          <a:lstStyle>
            <a:lvl1pPr algn="ctr">
              <a:lnSpc>
                <a:spcPct val="200000"/>
              </a:lnSpc>
              <a:defRPr sz="8000">
                <a:solidFill>
                  <a:schemeClr val="bg1"/>
                </a:solidFill>
              </a:defRPr>
            </a:lvl1pPr>
          </a:lstStyle>
          <a:p>
            <a:r>
              <a:rPr lang="en-US" noProof="0" dirty="0"/>
              <a:t>Add Movie</a:t>
            </a:r>
          </a:p>
        </p:txBody>
      </p:sp>
    </p:spTree>
    <p:extLst>
      <p:ext uri="{BB962C8B-B14F-4D97-AF65-F5344CB8AC3E}">
        <p14:creationId xmlns:p14="http://schemas.microsoft.com/office/powerpoint/2010/main" val="2594789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1246187" y="3808798"/>
            <a:ext cx="10544400" cy="8686800"/>
          </a:xfrm>
        </p:spPr>
        <p:txBody>
          <a:bodyPr/>
          <a:lstStyle/>
          <a:p>
            <a:r>
              <a:rPr lang="en-US" noProof="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86868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3422320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574800" y="3808798"/>
            <a:ext cx="10544400" cy="7621710"/>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12480032" y="11646532"/>
            <a:ext cx="1072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36488688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1245600" y="3808798"/>
            <a:ext cx="10544400" cy="7621710"/>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2499200"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2499200" y="4654799"/>
            <a:ext cx="1072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err="1"/>
              <a:t>Zweite</a:t>
            </a:r>
            <a:r>
              <a:rPr lang="en-US" noProof="0" dirty="0"/>
              <a:t> Ebene</a:t>
            </a:r>
          </a:p>
          <a:p>
            <a:pPr lvl="3"/>
            <a:r>
              <a:rPr lang="en-US" noProof="0" dirty="0" err="1"/>
              <a:t>Dritte</a:t>
            </a:r>
            <a:r>
              <a:rPr lang="en-US" noProof="0" dirty="0"/>
              <a:t> Ebene</a:t>
            </a:r>
          </a:p>
          <a:p>
            <a:pPr lvl="4"/>
            <a:r>
              <a:rPr lang="en-US" noProof="0" dirty="0" err="1"/>
              <a:t>Vierte</a:t>
            </a:r>
            <a:r>
              <a:rPr lang="en-US" noProof="0" dirty="0"/>
              <a:t>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40949997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8809200" y="3808800"/>
            <a:ext cx="6769100" cy="40176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1180799" y="3745593"/>
            <a:ext cx="694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1180799" y="4654799"/>
            <a:ext cx="6948000" cy="7326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16254000" y="4654799"/>
            <a:ext cx="6948000" cy="7326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8809200" y="8330400"/>
            <a:ext cx="6769100" cy="40176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1181100" y="12330000"/>
            <a:ext cx="6947699"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5053897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10249200"/>
            <a:ext cx="24384000" cy="34668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1180800" y="12186592"/>
            <a:ext cx="6930000" cy="756682"/>
          </a:xfrm>
        </p:spPr>
        <p:txBody>
          <a:bodyPr wrap="none">
            <a:noAutofit/>
          </a:bodyPr>
          <a:lstStyle>
            <a:lvl1pPr>
              <a:lnSpc>
                <a:spcPts val="2700"/>
              </a:lnSpc>
              <a:defRPr sz="2000" b="1">
                <a:solidFill>
                  <a:schemeClr val="bg1"/>
                </a:solidFill>
              </a:defRPr>
            </a:lvl1pPr>
            <a:lvl2pPr marL="0" indent="0">
              <a:lnSpc>
                <a:spcPts val="2700"/>
              </a:lnSpc>
              <a:buFontTx/>
              <a:buNone/>
              <a:defRPr sz="2000" b="0">
                <a:solidFill>
                  <a:schemeClr val="bg1"/>
                </a:solidFill>
              </a:defRPr>
            </a:lvl2pPr>
            <a:lvl3pPr marL="0" indent="0">
              <a:lnSpc>
                <a:spcPts val="2700"/>
              </a:lnSpc>
              <a:buFontTx/>
              <a:buNone/>
              <a:defRPr sz="2000" b="0">
                <a:solidFill>
                  <a:schemeClr val="bg1"/>
                </a:solidFill>
              </a:defRPr>
            </a:lvl3pPr>
            <a:lvl4pPr marL="0" indent="0">
              <a:lnSpc>
                <a:spcPts val="2700"/>
              </a:lnSpc>
              <a:buFontTx/>
              <a:buNone/>
              <a:defRPr sz="2000" b="0">
                <a:solidFill>
                  <a:schemeClr val="bg1"/>
                </a:solidFill>
              </a:defRPr>
            </a:lvl4pPr>
            <a:lvl5pPr marL="0" indent="0">
              <a:lnSpc>
                <a:spcPts val="2700"/>
              </a:lnSpc>
              <a:buFontTx/>
              <a:buNone/>
              <a:defRPr sz="2000" b="0">
                <a:solidFill>
                  <a:schemeClr val="bg1"/>
                </a:solidFill>
              </a:defRPr>
            </a:lvl5pPr>
            <a:lvl6pPr marL="4572000"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65710533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356280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1753F32-2A11-45B7-9EB2-900F2EE22855}"/>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33403" y="366543"/>
            <a:ext cx="1490841" cy="504000"/>
          </a:xfrm>
          <a:prstGeom prst="rect">
            <a:avLst/>
          </a:prstGeom>
        </p:spPr>
      </p:pic>
    </p:spTree>
    <p:extLst>
      <p:ext uri="{BB962C8B-B14F-4D97-AF65-F5344CB8AC3E}">
        <p14:creationId xmlns:p14="http://schemas.microsoft.com/office/powerpoint/2010/main" val="1647798049"/>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7511480" y="2214680"/>
            <a:ext cx="9433048" cy="9440262"/>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3185592"/>
            <a:ext cx="22035600" cy="4775200"/>
          </a:xfrm>
        </p:spPr>
        <p:txBody>
          <a:bodyPr anchor="b"/>
          <a:lstStyle>
            <a:lvl1pPr algn="ctr">
              <a:lnSpc>
                <a:spcPts val="9500"/>
              </a:lnSpc>
              <a:defRPr sz="90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8551032"/>
            <a:ext cx="22035600" cy="3311524"/>
          </a:xfrm>
        </p:spPr>
        <p:txBody>
          <a:bodyPr>
            <a:noAutofit/>
          </a:bodyPr>
          <a:lstStyle>
            <a:lvl1pPr marL="0" indent="0" algn="ctr">
              <a:buNone/>
              <a:defRPr sz="3000">
                <a:solidFill>
                  <a:schemeClr val="tx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7" name="Picture 6" descr="A picture containing text&#10;&#10;Description automatically generated">
            <a:extLst>
              <a:ext uri="{FF2B5EF4-FFF2-40B4-BE49-F238E27FC236}">
                <a16:creationId xmlns:a16="http://schemas.microsoft.com/office/drawing/2014/main" id="{2E5526D2-1562-4114-9CDF-5C84474A312B}"/>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435379" y="403757"/>
            <a:ext cx="1490841" cy="504000"/>
          </a:xfrm>
          <a:prstGeom prst="rect">
            <a:avLst/>
          </a:prstGeom>
        </p:spPr>
      </p:pic>
    </p:spTree>
    <p:extLst>
      <p:ext uri="{BB962C8B-B14F-4D97-AF65-F5344CB8AC3E}">
        <p14:creationId xmlns:p14="http://schemas.microsoft.com/office/powerpoint/2010/main" val="1299973895"/>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24384000" cy="13716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7012800" y="2264400"/>
            <a:ext cx="10931951" cy="95976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2789548"/>
            <a:ext cx="22035600" cy="4775200"/>
          </a:xfrm>
        </p:spPr>
        <p:txBody>
          <a:bodyPr anchor="b"/>
          <a:lstStyle>
            <a:lvl1pPr algn="ctr">
              <a:lnSpc>
                <a:spcPts val="9500"/>
              </a:lnSpc>
              <a:defRPr sz="90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1180800" y="7722096"/>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7" name="Picture 6" descr="A picture containing icon&#10;&#10;Description automatically generated">
            <a:extLst>
              <a:ext uri="{FF2B5EF4-FFF2-40B4-BE49-F238E27FC236}">
                <a16:creationId xmlns:a16="http://schemas.microsoft.com/office/drawing/2014/main" id="{0FD4728F-1AB0-4854-8081-1D17B7697864}"/>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435379" y="389580"/>
            <a:ext cx="1490841" cy="504000"/>
          </a:xfrm>
          <a:prstGeom prst="rect">
            <a:avLst/>
          </a:prstGeom>
        </p:spPr>
      </p:pic>
    </p:spTree>
    <p:extLst>
      <p:ext uri="{BB962C8B-B14F-4D97-AF65-F5344CB8AC3E}">
        <p14:creationId xmlns:p14="http://schemas.microsoft.com/office/powerpoint/2010/main" val="1437966118"/>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24384000" cy="13716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1180800" y="4769768"/>
            <a:ext cx="22035600" cy="4775200"/>
          </a:xfrm>
        </p:spPr>
        <p:txBody>
          <a:bodyPr anchor="ctr" anchorCtr="0"/>
          <a:lstStyle>
            <a:lvl1pPr algn="ctr">
              <a:lnSpc>
                <a:spcPts val="9500"/>
              </a:lnSpc>
              <a:defRPr sz="90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23320800" y="139782"/>
            <a:ext cx="771943" cy="453522"/>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5" name="Picture 4" descr="A picture containing icon&#10;&#10;Description automatically generated">
            <a:extLst>
              <a:ext uri="{FF2B5EF4-FFF2-40B4-BE49-F238E27FC236}">
                <a16:creationId xmlns:a16="http://schemas.microsoft.com/office/drawing/2014/main" id="{F911D07C-5460-4638-872E-E3ABFE1303D7}"/>
              </a:ext>
            </a:extLst>
          </p:cNvPr>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609600" y="370087"/>
            <a:ext cx="1490841" cy="504000"/>
          </a:xfrm>
          <a:prstGeom prst="rect">
            <a:avLst/>
          </a:prstGeom>
        </p:spPr>
      </p:pic>
    </p:spTree>
    <p:extLst>
      <p:ext uri="{BB962C8B-B14F-4D97-AF65-F5344CB8AC3E}">
        <p14:creationId xmlns:p14="http://schemas.microsoft.com/office/powerpoint/2010/main" val="1240709275"/>
      </p:ext>
    </p:extLst>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12499200" y="3743999"/>
            <a:ext cx="10728000" cy="8236800"/>
          </a:xfrm>
        </p:spPr>
        <p:txBody>
          <a:bodyPr/>
          <a:lstStyle>
            <a:lvl1pPr>
              <a:spcBef>
                <a:spcPts val="3700"/>
              </a:spcBef>
              <a:defRPr sz="3600" b="1"/>
            </a:lvl1pPr>
            <a:lvl2pPr marL="1260000" indent="0">
              <a:buNone/>
              <a:tabLst>
                <a:tab pos="10548000" algn="r"/>
              </a:tabLst>
              <a:defRPr/>
            </a:lvl2pPr>
            <a:lvl3pPr marL="2988000" indent="0">
              <a:buFont typeface="Arial" panose="020B0604020202020204" pitchFamily="34" charset="0"/>
              <a:buNone/>
              <a:tabLst>
                <a:tab pos="10548000" algn="r"/>
              </a:tabLst>
              <a:defRPr/>
            </a:lvl3pPr>
            <a:lvl4pPr marL="2988000" indent="0">
              <a:buFont typeface="Arial" panose="020B0604020202020204" pitchFamily="34" charset="0"/>
              <a:buNone/>
              <a:tabLst>
                <a:tab pos="10548000" algn="r"/>
              </a:tabLst>
              <a:defRPr/>
            </a:lvl4pPr>
            <a:lvl5pPr marL="2988000" indent="0">
              <a:buFont typeface="Arial" panose="020B0604020202020204" pitchFamily="34" charset="0"/>
              <a:buNone/>
              <a:tabLst>
                <a:tab pos="10548000"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1180800" y="1540800"/>
            <a:ext cx="22035600" cy="2144177"/>
          </a:xfrm>
          <a:prstGeom prst="rect">
            <a:avLst/>
          </a:prstGeom>
        </p:spPr>
        <p:txBody>
          <a:bodyPr/>
          <a:lstStyle>
            <a:lvl1pPr>
              <a:defRPr/>
            </a:lvl1pPr>
          </a:lstStyle>
          <a:p>
            <a:r>
              <a:rPr lang="en-US" noProof="0" dirty="0"/>
              <a:t>Add Title</a:t>
            </a:r>
          </a:p>
        </p:txBody>
      </p:sp>
      <p:sp>
        <p:nvSpPr>
          <p:cNvPr id="2" name="TextBox 1">
            <a:extLst>
              <a:ext uri="{FF2B5EF4-FFF2-40B4-BE49-F238E27FC236}">
                <a16:creationId xmlns:a16="http://schemas.microsoft.com/office/drawing/2014/main" id="{F49D6F3C-90D5-4293-88A0-063788A8C864}"/>
              </a:ext>
            </a:extLst>
          </p:cNvPr>
          <p:cNvSpPr txBox="1"/>
          <p:nvPr userDrawn="1"/>
        </p:nvSpPr>
        <p:spPr>
          <a:xfrm>
            <a:off x="3276600" y="11901839"/>
            <a:ext cx="18867437" cy="1432252"/>
          </a:xfrm>
          <a:prstGeom prst="rect">
            <a:avLst/>
          </a:prstGeom>
          <a:noFill/>
        </p:spPr>
        <p:txBody>
          <a:bodyPr wrap="square" rtlCol="0">
            <a:spAutoFit/>
          </a:bodyPr>
          <a:lstStyle/>
          <a:p>
            <a:pPr marL="0" marR="0" lvl="0" indent="0" algn="l" defTabSz="1828606" rtl="0" eaLnBrk="1" fontAlgn="auto" latinLnBrk="0" hangingPunct="1">
              <a:lnSpc>
                <a:spcPts val="3700"/>
              </a:lnSpc>
              <a:spcBef>
                <a:spcPts val="0"/>
              </a:spcBef>
              <a:spcAft>
                <a:spcPts val="0"/>
              </a:spcAft>
              <a:buClrTx/>
              <a:buSzTx/>
              <a:buFontTx/>
              <a:buNone/>
              <a:tabLst/>
              <a:defRPr/>
            </a:pPr>
            <a:r>
              <a:rPr lang="en-GB" sz="1200" i="1" dirty="0">
                <a:solidFill>
                  <a:srgbClr val="0F124A"/>
                </a:solidFill>
              </a:rPr>
              <a:t>​</a:t>
            </a:r>
            <a:r>
              <a:rPr lang="en-GB" sz="1600" i="1" dirty="0">
                <a:solidFill>
                  <a:srgbClr val="0F124A"/>
                </a:solidFill>
              </a:rPr>
              <a:t>The Future Circular Collider Innovation Study (FCCIS) project has received funding from the European Union's Horizon 2020 research and innovation programme under grant No 951754.The information herein only reflects the views of its authors and the European Commission is not responsible for any use that may be made of the information.</a:t>
            </a:r>
            <a:endParaRPr lang="en-US" sz="1600" i="1" dirty="0">
              <a:solidFill>
                <a:srgbClr val="0F124A"/>
              </a:solidFill>
            </a:endParaRPr>
          </a:p>
          <a:p>
            <a:pPr algn="l">
              <a:lnSpc>
                <a:spcPts val="3700"/>
              </a:lnSpc>
            </a:pPr>
            <a:endParaRPr lang="en-GB" sz="1200" dirty="0">
              <a:solidFill>
                <a:srgbClr val="0F124A"/>
              </a:solidFill>
            </a:endParaRPr>
          </a:p>
        </p:txBody>
      </p:sp>
      <p:pic>
        <p:nvPicPr>
          <p:cNvPr id="1028" name="Picture 4">
            <a:extLst>
              <a:ext uri="{FF2B5EF4-FFF2-40B4-BE49-F238E27FC236}">
                <a16:creationId xmlns:a16="http://schemas.microsoft.com/office/drawing/2014/main" id="{FAFD836F-B865-4668-9CB3-6E7381D6E882}"/>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219200" y="11807950"/>
            <a:ext cx="1828800" cy="122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8342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1180800" y="2789548"/>
            <a:ext cx="22035600" cy="4775200"/>
          </a:xfrm>
          <a:prstGeom prst="rect">
            <a:avLst/>
          </a:prstGeom>
        </p:spPr>
        <p:txBody>
          <a:bodyPr anchor="b"/>
          <a:lstStyle>
            <a:lvl1pPr algn="ctr">
              <a:lnSpc>
                <a:spcPts val="9500"/>
              </a:lnSpc>
              <a:defRPr sz="90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1180800" y="7686092"/>
            <a:ext cx="22035600" cy="3311524"/>
          </a:xfrm>
        </p:spPr>
        <p:txBody>
          <a:bodyPr>
            <a:noAutofit/>
          </a:bodyPr>
          <a:lstStyle>
            <a:lvl1pPr marL="0" indent="0" algn="ctr">
              <a:buNone/>
              <a:defRPr sz="3000">
                <a:solidFill>
                  <a:schemeClr val="bg1"/>
                </a:solidFill>
              </a:defRPr>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noProof="0" dirty="0"/>
              <a:t>Chapter</a:t>
            </a:r>
            <a:r>
              <a:rPr lang="de-AT" dirty="0"/>
              <a:t> </a:t>
            </a:r>
            <a:r>
              <a:rPr lang="en-US" noProof="0" dirty="0"/>
              <a:t>Subtitle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863999"/>
            <a:ext cx="24384000" cy="12852000"/>
          </a:xfrm>
          <a:solidFill>
            <a:schemeClr val="bg1">
              <a:lumMod val="50000"/>
              <a:alpha val="50000"/>
            </a:schemeClr>
          </a:solidFill>
        </p:spPr>
        <p:txBody>
          <a:bodyPr anchor="t" anchorCtr="0"/>
          <a:lstStyle>
            <a:lvl1pPr algn="ctr">
              <a:lnSpc>
                <a:spcPct val="150000"/>
              </a:lnSpc>
              <a:spcBef>
                <a:spcPts val="0"/>
              </a:spcBef>
              <a:defRPr sz="8000">
                <a:solidFill>
                  <a:schemeClr val="bg1"/>
                </a:solidFill>
              </a:defRPr>
            </a:lvl1pPr>
          </a:lstStyle>
          <a:p>
            <a:r>
              <a:rPr lang="de-AT" dirty="0"/>
              <a:t>Insert </a:t>
            </a:r>
            <a:r>
              <a:rPr lang="en-US" noProof="0" dirty="0"/>
              <a:t>Background</a:t>
            </a:r>
            <a:r>
              <a:rPr lang="de-AT" dirty="0"/>
              <a:t> Image  </a:t>
            </a:r>
          </a:p>
        </p:txBody>
      </p:sp>
    </p:spTree>
    <p:extLst>
      <p:ext uri="{BB962C8B-B14F-4D97-AF65-F5344CB8AC3E}">
        <p14:creationId xmlns:p14="http://schemas.microsoft.com/office/powerpoint/2010/main" val="36551242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799" y="3745593"/>
            <a:ext cx="10728000" cy="566822"/>
          </a:xfrm>
        </p:spPr>
        <p:txBody>
          <a:bodyPr>
            <a:noAutofit/>
          </a:bodyPr>
          <a:lstStyle>
            <a:lvl1pPr>
              <a:defRPr sz="3600" b="1"/>
            </a:lvl1pPr>
            <a:lvl2pPr marL="0" indent="0">
              <a:buFontTx/>
              <a:buNone/>
              <a:defRPr sz="3600" b="1"/>
            </a:lvl2pPr>
            <a:lvl3pPr marL="0" indent="0">
              <a:buFontTx/>
              <a:buNone/>
              <a:defRPr sz="3600" b="1"/>
            </a:lvl3pPr>
            <a:lvl4pPr marL="0" indent="0">
              <a:buFontTx/>
              <a:buNone/>
              <a:defRPr sz="3600" b="1"/>
            </a:lvl4pPr>
            <a:lvl5pPr marL="0" indent="0">
              <a:buFontTx/>
              <a:buNone/>
              <a:defRPr sz="36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1180799" y="4654799"/>
            <a:ext cx="10728000" cy="7326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12499200" y="4654655"/>
            <a:ext cx="10728000" cy="7326000"/>
          </a:xfrm>
        </p:spPr>
        <p:txBody>
          <a:bodyPr/>
          <a:lstStyle>
            <a:lvl1pPr>
              <a:defRPr/>
            </a:lvl1pPr>
            <a:lvl3pPr>
              <a:defRPr/>
            </a:lvl3pPr>
            <a:lvl5pPr>
              <a:defRPr/>
            </a:lvl5pPr>
          </a:lstStyle>
          <a:p>
            <a:pPr marL="0" marR="0" lvl="0" indent="0" algn="l" defTabSz="1828800" rtl="0" eaLnBrk="1" fontAlgn="auto" latinLnBrk="0" hangingPunct="1">
              <a:lnSpc>
                <a:spcPts val="3700"/>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1180800" y="1540800"/>
            <a:ext cx="22035600" cy="2144177"/>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1181100" y="12330000"/>
            <a:ext cx="10728325" cy="910800"/>
          </a:xfrm>
        </p:spPr>
        <p:txBody>
          <a:bodyPr>
            <a:noAutofit/>
          </a:bodyPr>
          <a:lstStyle>
            <a:lvl1pPr>
              <a:lnSpc>
                <a:spcPts val="2700"/>
              </a:lnSpc>
              <a:defRPr sz="2000"/>
            </a:lvl1pPr>
            <a:lvl2pPr marL="0" indent="0">
              <a:lnSpc>
                <a:spcPts val="2700"/>
              </a:lnSpc>
              <a:buNone/>
              <a:defRPr sz="2000"/>
            </a:lvl2pPr>
            <a:lvl3pPr marL="0" indent="0">
              <a:lnSpc>
                <a:spcPts val="2700"/>
              </a:lnSpc>
              <a:buFont typeface="Arial" panose="020B0604020202020204" pitchFamily="34" charset="0"/>
              <a:buNone/>
              <a:defRPr sz="2000"/>
            </a:lvl3pPr>
            <a:lvl4pPr marL="0" indent="0">
              <a:lnSpc>
                <a:spcPts val="2700"/>
              </a:lnSpc>
              <a:buFont typeface="Arial" panose="020B0604020202020204" pitchFamily="34" charset="0"/>
              <a:buNone/>
              <a:defRPr sz="2000"/>
            </a:lvl4pPr>
            <a:lvl5pPr marL="0" indent="0">
              <a:lnSpc>
                <a:spcPts val="2700"/>
              </a:lnSpc>
              <a:buFont typeface="Arial" panose="020B0604020202020204" pitchFamily="34" charset="0"/>
              <a:buNone/>
              <a:defRPr sz="2000"/>
            </a:lvl5pPr>
          </a:lstStyle>
          <a:p>
            <a:pPr lvl="0"/>
            <a:r>
              <a:rPr lang="de-DE" dirty="0" err="1"/>
              <a:t>Footnote</a:t>
            </a:r>
            <a:endParaRPr lang="de-AT" dirty="0"/>
          </a:p>
        </p:txBody>
      </p:sp>
    </p:spTree>
    <p:extLst>
      <p:ext uri="{BB962C8B-B14F-4D97-AF65-F5344CB8AC3E}">
        <p14:creationId xmlns:p14="http://schemas.microsoft.com/office/powerpoint/2010/main" val="13080099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a:xfrm>
            <a:off x="23320800" y="139782"/>
            <a:ext cx="771943" cy="453522"/>
          </a:xfrm>
          <a:prstGeom prst="rect">
            <a:avLst/>
          </a:prstGeom>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11808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1246188" y="2221200"/>
            <a:ext cx="6769100" cy="4626000"/>
          </a:xfrm>
        </p:spPr>
        <p:txBody>
          <a:bodyPr/>
          <a:lstStyle>
            <a:lvl1pPr>
              <a:defRPr/>
            </a:lvl1pPr>
          </a:lstStyle>
          <a:p>
            <a:r>
              <a:rPr lang="en-US" noProof="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8807450" y="2221200"/>
            <a:ext cx="6769100" cy="4626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16368713" y="2221200"/>
            <a:ext cx="6769100" cy="4626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1246188" y="7722000"/>
            <a:ext cx="6769100" cy="4626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8807450" y="7722000"/>
            <a:ext cx="6769100" cy="4626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16368713" y="7722000"/>
            <a:ext cx="6769100" cy="4626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11808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87180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16255200" y="7002016"/>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87180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16255200" y="12474624"/>
            <a:ext cx="6948000" cy="556124"/>
          </a:xfrm>
        </p:spPr>
        <p:txBody>
          <a:bodyPr wrap="none">
            <a:noAutofit/>
          </a:bodyPr>
          <a:lstStyle>
            <a:lvl1pPr>
              <a:lnSpc>
                <a:spcPts val="2700"/>
              </a:lnSpc>
              <a:defRPr sz="2000" b="0"/>
            </a:lvl1pPr>
            <a:lvl2pPr marL="0" indent="0">
              <a:lnSpc>
                <a:spcPts val="2700"/>
              </a:lnSpc>
              <a:buFontTx/>
              <a:buNone/>
              <a:defRPr sz="2000" b="0"/>
            </a:lvl2pPr>
            <a:lvl3pPr marL="0" indent="0">
              <a:lnSpc>
                <a:spcPts val="2700"/>
              </a:lnSpc>
              <a:buFontTx/>
              <a:buNone/>
              <a:defRPr sz="2000" b="0"/>
            </a:lvl3pPr>
            <a:lvl4pPr marL="0" indent="0">
              <a:lnSpc>
                <a:spcPts val="2700"/>
              </a:lnSpc>
              <a:buFontTx/>
              <a:buNone/>
              <a:defRPr sz="2000" b="0"/>
            </a:lvl4pPr>
            <a:lvl5pPr marL="0" indent="0">
              <a:lnSpc>
                <a:spcPts val="2700"/>
              </a:lnSpc>
              <a:buFontTx/>
              <a:buNone/>
              <a:defRPr sz="2000" b="0"/>
            </a:lvl5pPr>
            <a:lvl6pPr marL="4572000" indent="0">
              <a:buNone/>
              <a:defRPr/>
            </a:lvl6pPr>
          </a:lstStyle>
          <a:p>
            <a:pPr lvl="0"/>
            <a:r>
              <a:rPr lang="en-US" noProof="0"/>
              <a:t>Caption</a:t>
            </a:r>
          </a:p>
        </p:txBody>
      </p:sp>
    </p:spTree>
    <p:extLst>
      <p:ext uri="{BB962C8B-B14F-4D97-AF65-F5344CB8AC3E}">
        <p14:creationId xmlns:p14="http://schemas.microsoft.com/office/powerpoint/2010/main" val="153615554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1.pn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image" Target="../media/image1.png"/><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theme" Target="../theme/theme3.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Tree>
    <p:extLst>
      <p:ext uri="{BB962C8B-B14F-4D97-AF65-F5344CB8AC3E}">
        <p14:creationId xmlns:p14="http://schemas.microsoft.com/office/powerpoint/2010/main" val="2137442623"/>
      </p:ext>
    </p:extLst>
  </p:cSld>
  <p:clrMap bg1="lt1" tx1="dk1" bg2="lt2" tx2="dk2" accent1="accent1" accent2="accent2" accent3="accent3" accent4="accent4" accent5="accent5" accent6="accent6" hlink="hlink" folHlink="folHlink"/>
  <p:sldLayoutIdLst>
    <p:sldLayoutId id="2147483666" r:id="rId1"/>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5471"/>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tx2"/>
                </a:solidFill>
              </a:defRPr>
            </a:lvl1pPr>
          </a:lstStyle>
          <a:p>
            <a:r>
              <a:rPr lang="de-AT" dirty="0"/>
              <a:t> </a:t>
            </a:r>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319903011"/>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9" r:id="rId3"/>
    <p:sldLayoutId id="2147483663" r:id="rId4"/>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6"/>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userDrawn="1">
          <p15:clr>
            <a:srgbClr val="F26B43"/>
          </p15:clr>
        </p15:guide>
        <p15:guide id="3" pos="241" userDrawn="1">
          <p15:clr>
            <a:srgbClr val="F26B43"/>
          </p15:clr>
        </p15:guide>
        <p15:guide id="4" pos="785" userDrawn="1">
          <p15:clr>
            <a:srgbClr val="F26B43"/>
          </p15:clr>
        </p15:guide>
        <p15:guide id="5" pos="2690" userDrawn="1">
          <p15:clr>
            <a:srgbClr val="F26B43"/>
          </p15:clr>
        </p15:guide>
        <p15:guide id="6" pos="3189" userDrawn="1">
          <p15:clr>
            <a:srgbClr val="F26B43"/>
          </p15:clr>
        </p15:guide>
        <p15:guide id="7" pos="15119" userDrawn="1">
          <p15:clr>
            <a:srgbClr val="F26B43"/>
          </p15:clr>
        </p15:guide>
        <p15:guide id="8" pos="14575" userDrawn="1">
          <p15:clr>
            <a:srgbClr val="F26B43"/>
          </p15:clr>
        </p15:guide>
        <p15:guide id="9" pos="5548" userDrawn="1">
          <p15:clr>
            <a:srgbClr val="F26B43"/>
          </p15:clr>
        </p15:guide>
        <p15:guide id="10" pos="5049" userDrawn="1">
          <p15:clr>
            <a:srgbClr val="F26B43"/>
          </p15:clr>
        </p15:guide>
        <p15:guide id="12" pos="7929" userDrawn="1">
          <p15:clr>
            <a:srgbClr val="F26B43"/>
          </p15:clr>
        </p15:guide>
        <p15:guide id="13" pos="7431" userDrawn="1">
          <p15:clr>
            <a:srgbClr val="F26B43"/>
          </p15:clr>
        </p15:guide>
        <p15:guide id="14" pos="12670" userDrawn="1">
          <p15:clr>
            <a:srgbClr val="F26B43"/>
          </p15:clr>
        </p15:guide>
        <p15:guide id="15" pos="12171" userDrawn="1">
          <p15:clr>
            <a:srgbClr val="F26B43"/>
          </p15:clr>
        </p15:guide>
        <p15:guide id="16" pos="10311" userDrawn="1">
          <p15:clr>
            <a:srgbClr val="F26B43"/>
          </p15:clr>
        </p15:guide>
        <p15:guide id="17" pos="9812" userDrawn="1">
          <p15:clr>
            <a:srgbClr val="F26B43"/>
          </p15:clr>
        </p15:guide>
        <p15:guide id="19" orient="horz" pos="328" userDrawn="1">
          <p15:clr>
            <a:srgbClr val="F26B43"/>
          </p15:clr>
        </p15:guide>
        <p15:guide id="21" orient="horz" pos="532" userDrawn="1">
          <p15:clr>
            <a:srgbClr val="F26B43"/>
          </p15:clr>
        </p15:guide>
        <p15:guide id="23" orient="horz" pos="1031" userDrawn="1">
          <p15:clr>
            <a:srgbClr val="F26B43"/>
          </p15:clr>
        </p15:guide>
        <p15:guide id="24" orient="horz" pos="7518" userDrawn="1">
          <p15:clr>
            <a:srgbClr val="F26B43"/>
          </p15:clr>
        </p15:guide>
        <p15:guide id="25" orient="horz" pos="7835"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1180800" y="1540800"/>
            <a:ext cx="22035600" cy="2144177"/>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1180800" y="4654498"/>
            <a:ext cx="22035600" cy="7326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userDrawn="1"/>
        </p:nvSpPr>
        <p:spPr>
          <a:xfrm>
            <a:off x="0" y="0"/>
            <a:ext cx="24382800" cy="864000"/>
          </a:xfrm>
          <a:prstGeom prst="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23320800" y="139782"/>
            <a:ext cx="771943" cy="453522"/>
          </a:xfrm>
          <a:prstGeom prst="rect">
            <a:avLst/>
          </a:prstGeom>
        </p:spPr>
        <p:txBody>
          <a:bodyPr vert="horz" wrap="none" lIns="91440" tIns="45720" rIns="91440" bIns="45720" rtlCol="0" anchor="ctr">
            <a:noAutofit/>
          </a:bodyPr>
          <a:lstStyle>
            <a:lvl1pPr algn="r">
              <a:lnSpc>
                <a:spcPts val="3300"/>
              </a:lnSpc>
              <a:defRPr sz="1500">
                <a:solidFill>
                  <a:schemeClr val="bg1"/>
                </a:solidFill>
              </a:defRPr>
            </a:lvl1pPr>
          </a:lstStyle>
          <a:p>
            <a:fld id="{88A1DFE4-5FC5-43BD-BB7E-75EAD82B965F}" type="slidenum">
              <a:rPr lang="en-US" noProof="0" smtClean="0"/>
              <a:pPr/>
              <a:t>‹#›</a:t>
            </a:fld>
            <a:endParaRPr lang="en-US" noProof="0" dirty="0"/>
          </a:p>
        </p:txBody>
      </p:sp>
      <p:pic>
        <p:nvPicPr>
          <p:cNvPr id="8" name="Picture 7" descr="A picture containing icon&#10;&#10;Description automatically generated">
            <a:extLst>
              <a:ext uri="{FF2B5EF4-FFF2-40B4-BE49-F238E27FC236}">
                <a16:creationId xmlns:a16="http://schemas.microsoft.com/office/drawing/2014/main" id="{4B373741-07FC-4471-877C-C8CBE6CCEBA1}"/>
              </a:ext>
            </a:extLst>
          </p:cNvPr>
          <p:cNvPicPr>
            <a:picLocks noChangeAspect="1"/>
          </p:cNvPicPr>
          <p:nvPr userDrawn="1"/>
        </p:nvPicPr>
        <p:blipFill>
          <a:blip r:embed="rId12" cstate="hqprint">
            <a:extLst>
              <a:ext uri="{28A0092B-C50C-407E-A947-70E740481C1C}">
                <a14:useLocalDpi xmlns:a14="http://schemas.microsoft.com/office/drawing/2010/main" val="0"/>
              </a:ext>
            </a:extLst>
          </a:blip>
          <a:stretch>
            <a:fillRect/>
          </a:stretch>
        </p:blipFill>
        <p:spPr>
          <a:xfrm>
            <a:off x="296576" y="181800"/>
            <a:ext cx="1490841" cy="504000"/>
          </a:xfrm>
          <a:prstGeom prst="rect">
            <a:avLst/>
          </a:prstGeom>
        </p:spPr>
      </p:pic>
    </p:spTree>
    <p:extLst>
      <p:ext uri="{BB962C8B-B14F-4D97-AF65-F5344CB8AC3E}">
        <p14:creationId xmlns:p14="http://schemas.microsoft.com/office/powerpoint/2010/main" val="3684260606"/>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3" r:id="rId3"/>
    <p:sldLayoutId id="2147483655" r:id="rId4"/>
    <p:sldLayoutId id="2147483656" r:id="rId5"/>
    <p:sldLayoutId id="2147483657" r:id="rId6"/>
    <p:sldLayoutId id="2147483658" r:id="rId7"/>
    <p:sldLayoutId id="2147483661" r:id="rId8"/>
    <p:sldLayoutId id="2147483662" r:id="rId9"/>
    <p:sldLayoutId id="2147483667" r:id="rId10"/>
  </p:sldLayoutIdLst>
  <p:hf hdr="0" ftr="0" dt="0"/>
  <p:txStyles>
    <p:titleStyle>
      <a:lvl1pPr algn="l" defTabSz="1828800" rtl="0" eaLnBrk="1" latinLnBrk="0" hangingPunct="1">
        <a:lnSpc>
          <a:spcPts val="8000"/>
        </a:lnSpc>
        <a:spcBef>
          <a:spcPct val="0"/>
        </a:spcBef>
        <a:buNone/>
        <a:defRPr sz="8000" kern="1200">
          <a:solidFill>
            <a:schemeClr val="tx1"/>
          </a:solidFill>
          <a:latin typeface="+mj-lt"/>
          <a:ea typeface="+mj-ea"/>
          <a:cs typeface="+mj-cs"/>
        </a:defRPr>
      </a:lvl1pPr>
    </p:titleStyle>
    <p:body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1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de-DE"/>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8312">
          <p15:clr>
            <a:srgbClr val="F26B43"/>
          </p15:clr>
        </p15:guide>
        <p15:guide id="3" pos="241">
          <p15:clr>
            <a:srgbClr val="F26B43"/>
          </p15:clr>
        </p15:guide>
        <p15:guide id="4" pos="785" userDrawn="1">
          <p15:clr>
            <a:srgbClr val="F26B43"/>
          </p15:clr>
        </p15:guide>
        <p15:guide id="5" pos="2690">
          <p15:clr>
            <a:srgbClr val="F26B43"/>
          </p15:clr>
        </p15:guide>
        <p15:guide id="6" pos="3189">
          <p15:clr>
            <a:srgbClr val="F26B43"/>
          </p15:clr>
        </p15:guide>
        <p15:guide id="7" pos="15119">
          <p15:clr>
            <a:srgbClr val="F26B43"/>
          </p15:clr>
        </p15:guide>
        <p15:guide id="8" pos="14575">
          <p15:clr>
            <a:srgbClr val="F26B43"/>
          </p15:clr>
        </p15:guide>
        <p15:guide id="9" pos="5548">
          <p15:clr>
            <a:srgbClr val="F26B43"/>
          </p15:clr>
        </p15:guide>
        <p15:guide id="10" pos="5049">
          <p15:clr>
            <a:srgbClr val="F26B43"/>
          </p15:clr>
        </p15:guide>
        <p15:guide id="12" pos="7929">
          <p15:clr>
            <a:srgbClr val="F26B43"/>
          </p15:clr>
        </p15:guide>
        <p15:guide id="13" pos="7431">
          <p15:clr>
            <a:srgbClr val="F26B43"/>
          </p15:clr>
        </p15:guide>
        <p15:guide id="14" pos="12670">
          <p15:clr>
            <a:srgbClr val="F26B43"/>
          </p15:clr>
        </p15:guide>
        <p15:guide id="15" pos="12171">
          <p15:clr>
            <a:srgbClr val="F26B43"/>
          </p15:clr>
        </p15:guide>
        <p15:guide id="16" pos="10311">
          <p15:clr>
            <a:srgbClr val="F26B43"/>
          </p15:clr>
        </p15:guide>
        <p15:guide id="17" pos="9812">
          <p15:clr>
            <a:srgbClr val="F26B43"/>
          </p15:clr>
        </p15:guide>
        <p15:guide id="19" orient="horz" pos="328">
          <p15:clr>
            <a:srgbClr val="F26B43"/>
          </p15:clr>
        </p15:guide>
        <p15:guide id="21" orient="horz" pos="532">
          <p15:clr>
            <a:srgbClr val="F26B43"/>
          </p15:clr>
        </p15:guide>
        <p15:guide id="23" orient="horz" pos="1031">
          <p15:clr>
            <a:srgbClr val="F26B43"/>
          </p15:clr>
        </p15:guide>
        <p15:guide id="24" orient="horz" pos="7518">
          <p15:clr>
            <a:srgbClr val="F26B43"/>
          </p15:clr>
        </p15:guide>
        <p15:guide id="25" orient="horz" pos="7835">
          <p15:clr>
            <a:srgbClr val="F26B43"/>
          </p15:clr>
        </p15:guide>
        <p15:guide id="26" pos="768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5.xml"/><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7.emf"/><Relationship Id="rId1" Type="http://schemas.openxmlformats.org/officeDocument/2006/relationships/slideLayout" Target="../slideLayouts/slideLayout15.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1.png"/><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emf"/><Relationship Id="rId1" Type="http://schemas.openxmlformats.org/officeDocument/2006/relationships/slideLayout" Target="../slideLayouts/slideLayout15.xml"/><Relationship Id="rId4" Type="http://schemas.openxmlformats.org/officeDocument/2006/relationships/image" Target="../media/image35.png"/></Relationships>
</file>

<file path=ppt/slides/_rels/slide19.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15.xml"/><Relationship Id="rId4" Type="http://schemas.openxmlformats.org/officeDocument/2006/relationships/image" Target="../media/image41.png"/></Relationships>
</file>

<file path=ppt/slides/_rels/slide2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15.xml"/><Relationship Id="rId4" Type="http://schemas.openxmlformats.org/officeDocument/2006/relationships/image" Target="../media/image44.png"/></Relationships>
</file>

<file path=ppt/slides/_rels/slide23.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15.xml"/><Relationship Id="rId4" Type="http://schemas.openxmlformats.org/officeDocument/2006/relationships/image" Target="../media/image4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Layout" Target="../slideLayouts/slideLayout15.xml"/><Relationship Id="rId4" Type="http://schemas.openxmlformats.org/officeDocument/2006/relationships/image" Target="../media/image16.emf"/></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F124A"/>
        </a:solidFill>
        <a:effectLst/>
      </p:bgPr>
    </p:bg>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6D4D1F73-5E29-4D63-A3FB-B9F62B964C78}"/>
              </a:ext>
            </a:extLst>
          </p:cNvPr>
          <p:cNvSpPr>
            <a:spLocks noGrp="1"/>
          </p:cNvSpPr>
          <p:nvPr>
            <p:ph type="sldNum" sz="quarter" idx="10"/>
          </p:nvPr>
        </p:nvSpPr>
        <p:spPr/>
        <p:txBody>
          <a:bodyPr/>
          <a:lstStyle/>
          <a:p>
            <a:fld id="{88A1DFE4-5FC5-43BD-BB7E-75EAD82B965F}" type="slidenum">
              <a:rPr lang="en-US" noProof="0" smtClean="0"/>
              <a:pPr/>
              <a:t>1</a:t>
            </a:fld>
            <a:endParaRPr lang="en-US" noProof="0" dirty="0"/>
          </a:p>
        </p:txBody>
      </p:sp>
      <p:pic>
        <p:nvPicPr>
          <p:cNvPr id="10" name="Picture 9" descr="A picture containing icon&#10;&#10;Description automatically generated">
            <a:extLst>
              <a:ext uri="{FF2B5EF4-FFF2-40B4-BE49-F238E27FC236}">
                <a16:creationId xmlns:a16="http://schemas.microsoft.com/office/drawing/2014/main" id="{3274A5D4-EB16-4DD9-BD31-20790CDEC80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800" y="2743200"/>
            <a:ext cx="14375801" cy="4860000"/>
          </a:xfrm>
          <a:prstGeom prst="rect">
            <a:avLst/>
          </a:prstGeom>
        </p:spPr>
      </p:pic>
      <p:sp>
        <p:nvSpPr>
          <p:cNvPr id="3" name="TextBox 2"/>
          <p:cNvSpPr txBox="1"/>
          <p:nvPr/>
        </p:nvSpPr>
        <p:spPr>
          <a:xfrm>
            <a:off x="5278437" y="8839200"/>
            <a:ext cx="13923963" cy="566822"/>
          </a:xfrm>
          <a:prstGeom prst="rect">
            <a:avLst/>
          </a:prstGeom>
          <a:noFill/>
        </p:spPr>
        <p:txBody>
          <a:bodyPr wrap="square" rtlCol="0">
            <a:spAutoFit/>
          </a:bodyPr>
          <a:lstStyle/>
          <a:p>
            <a:pPr>
              <a:lnSpc>
                <a:spcPts val="3700"/>
              </a:lnSpc>
            </a:pPr>
            <a:r>
              <a:rPr lang="en-GB" sz="6000" dirty="0">
                <a:solidFill>
                  <a:schemeClr val="bg1"/>
                </a:solidFill>
              </a:rPr>
              <a:t>Summary of the Infrastructure Sessions</a:t>
            </a:r>
          </a:p>
        </p:txBody>
      </p:sp>
      <p:sp>
        <p:nvSpPr>
          <p:cNvPr id="5" name="Subtitle 2"/>
          <p:cNvSpPr txBox="1">
            <a:spLocks/>
          </p:cNvSpPr>
          <p:nvPr/>
        </p:nvSpPr>
        <p:spPr>
          <a:xfrm>
            <a:off x="8763000" y="10287000"/>
            <a:ext cx="6934200" cy="889756"/>
          </a:xfrm>
          <a:prstGeom prst="rect">
            <a:avLst/>
          </a:prstGeom>
        </p:spPr>
        <p:txBody>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algn="ctr"/>
            <a:r>
              <a:rPr lang="en-GB" dirty="0">
                <a:solidFill>
                  <a:schemeClr val="bg1"/>
                </a:solidFill>
              </a:rPr>
              <a:t>K Hanke, CERN</a:t>
            </a:r>
          </a:p>
          <a:p>
            <a:pPr algn="ctr"/>
            <a:r>
              <a:rPr lang="en-US" dirty="0">
                <a:solidFill>
                  <a:schemeClr val="bg1"/>
                </a:solidFill>
              </a:rPr>
              <a:t>FCC week 2022, Paris</a:t>
            </a:r>
            <a:endParaRPr lang="en-GB" dirty="0">
              <a:solidFill>
                <a:schemeClr val="bg1"/>
              </a:solidFill>
            </a:endParaRPr>
          </a:p>
        </p:txBody>
      </p:sp>
    </p:spTree>
    <p:extLst>
      <p:ext uri="{BB962C8B-B14F-4D97-AF65-F5344CB8AC3E}">
        <p14:creationId xmlns:p14="http://schemas.microsoft.com/office/powerpoint/2010/main" val="28703228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4" name="TextBox 3"/>
          <p:cNvSpPr txBox="1"/>
          <p:nvPr/>
        </p:nvSpPr>
        <p:spPr>
          <a:xfrm>
            <a:off x="8001000" y="1524000"/>
            <a:ext cx="8326318" cy="566822"/>
          </a:xfrm>
          <a:prstGeom prst="rect">
            <a:avLst/>
          </a:prstGeom>
          <a:noFill/>
        </p:spPr>
        <p:txBody>
          <a:bodyPr wrap="none" rtlCol="0">
            <a:spAutoFit/>
          </a:bodyPr>
          <a:lstStyle/>
          <a:p>
            <a:pPr algn="l">
              <a:lnSpc>
                <a:spcPts val="3700"/>
              </a:lnSpc>
            </a:pPr>
            <a:r>
              <a:rPr lang="en-US" sz="6600" dirty="0"/>
              <a:t>RF Points for FCC-</a:t>
            </a:r>
            <a:r>
              <a:rPr lang="en-US" sz="6600" dirty="0" err="1"/>
              <a:t>ee</a:t>
            </a:r>
            <a:endParaRPr lang="en-GB" sz="6600" dirty="0"/>
          </a:p>
        </p:txBody>
      </p:sp>
      <p:sp>
        <p:nvSpPr>
          <p:cNvPr id="7" name="TextBox 6"/>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8" name="TextBox 7"/>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pic>
        <p:nvPicPr>
          <p:cNvPr id="5" name="Picture 4"/>
          <p:cNvPicPr>
            <a:picLocks noChangeAspect="1"/>
          </p:cNvPicPr>
          <p:nvPr/>
        </p:nvPicPr>
        <p:blipFill rotWithShape="1">
          <a:blip r:embed="rId2"/>
          <a:srcRect l="64583" t="26667" r="10417" b="48000"/>
          <a:stretch/>
        </p:blipFill>
        <p:spPr>
          <a:xfrm>
            <a:off x="6389001" y="3429000"/>
            <a:ext cx="11550316" cy="7315200"/>
          </a:xfrm>
          <a:prstGeom prst="rect">
            <a:avLst/>
          </a:prstGeom>
        </p:spPr>
      </p:pic>
    </p:spTree>
    <p:extLst>
      <p:ext uri="{BB962C8B-B14F-4D97-AF65-F5344CB8AC3E}">
        <p14:creationId xmlns:p14="http://schemas.microsoft.com/office/powerpoint/2010/main" val="9164184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3" name="TextBox 2"/>
          <p:cNvSpPr txBox="1"/>
          <p:nvPr/>
        </p:nvSpPr>
        <p:spPr>
          <a:xfrm>
            <a:off x="4875951" y="1414378"/>
            <a:ext cx="14631249" cy="566822"/>
          </a:xfrm>
          <a:prstGeom prst="rect">
            <a:avLst/>
          </a:prstGeom>
          <a:noFill/>
        </p:spPr>
        <p:txBody>
          <a:bodyPr wrap="none" rtlCol="0">
            <a:spAutoFit/>
          </a:bodyPr>
          <a:lstStyle/>
          <a:p>
            <a:pPr algn="l">
              <a:lnSpc>
                <a:spcPts val="3700"/>
              </a:lnSpc>
            </a:pPr>
            <a:r>
              <a:rPr lang="en-US" sz="4000" dirty="0"/>
              <a:t>K Hanke, </a:t>
            </a:r>
            <a:r>
              <a:rPr lang="en-US" sz="4000" i="1" dirty="0"/>
              <a:t>The RF System for FCC-</a:t>
            </a:r>
            <a:r>
              <a:rPr lang="en-US" sz="4000" i="1" dirty="0" err="1"/>
              <a:t>ee</a:t>
            </a:r>
            <a:r>
              <a:rPr lang="en-US" sz="4000" i="1" dirty="0"/>
              <a:t> – General Considerations</a:t>
            </a:r>
            <a:endParaRPr lang="en-GB" sz="4000" i="1" dirty="0"/>
          </a:p>
        </p:txBody>
      </p:sp>
      <p:pic>
        <p:nvPicPr>
          <p:cNvPr id="5" name="Picture 4"/>
          <p:cNvPicPr>
            <a:picLocks noChangeAspect="1"/>
          </p:cNvPicPr>
          <p:nvPr/>
        </p:nvPicPr>
        <p:blipFill rotWithShape="1">
          <a:blip r:embed="rId2"/>
          <a:srcRect t="18858" r="63026" b="46840"/>
          <a:stretch/>
        </p:blipFill>
        <p:spPr>
          <a:xfrm>
            <a:off x="1" y="2731034"/>
            <a:ext cx="9877286" cy="5727166"/>
          </a:xfrm>
          <a:prstGeom prst="rect">
            <a:avLst/>
          </a:prstGeom>
        </p:spPr>
      </p:pic>
      <p:sp>
        <p:nvSpPr>
          <p:cNvPr id="6" name="TextBox 5"/>
          <p:cNvSpPr txBox="1"/>
          <p:nvPr/>
        </p:nvSpPr>
        <p:spPr>
          <a:xfrm>
            <a:off x="17071488" y="2298431"/>
            <a:ext cx="4499950" cy="535724"/>
          </a:xfrm>
          <a:prstGeom prst="rect">
            <a:avLst/>
          </a:prstGeom>
          <a:solidFill>
            <a:srgbClr val="FFFF00"/>
          </a:solidFill>
        </p:spPr>
        <p:txBody>
          <a:bodyPr wrap="none" rtlCol="0">
            <a:spAutoFit/>
          </a:bodyPr>
          <a:lstStyle/>
          <a:p>
            <a:pPr algn="l">
              <a:lnSpc>
                <a:spcPts val="3700"/>
              </a:lnSpc>
            </a:pPr>
            <a:r>
              <a:rPr lang="en-US" sz="3000" dirty="0"/>
              <a:t>Infrastructure Constraints</a:t>
            </a:r>
            <a:endParaRPr lang="en-GB" sz="3000" dirty="0"/>
          </a:p>
        </p:txBody>
      </p:sp>
      <p:sp>
        <p:nvSpPr>
          <p:cNvPr id="8" name="TextBox 7"/>
          <p:cNvSpPr txBox="1"/>
          <p:nvPr/>
        </p:nvSpPr>
        <p:spPr>
          <a:xfrm>
            <a:off x="3581400" y="2303463"/>
            <a:ext cx="3558988" cy="566822"/>
          </a:xfrm>
          <a:prstGeom prst="rect">
            <a:avLst/>
          </a:prstGeom>
          <a:solidFill>
            <a:srgbClr val="FFFF00"/>
          </a:solidFill>
        </p:spPr>
        <p:txBody>
          <a:bodyPr wrap="none" rtlCol="0">
            <a:spAutoFit/>
          </a:bodyPr>
          <a:lstStyle/>
          <a:p>
            <a:pPr algn="l">
              <a:lnSpc>
                <a:spcPts val="3700"/>
              </a:lnSpc>
            </a:pPr>
            <a:r>
              <a:rPr lang="en-US" sz="3000" dirty="0"/>
              <a:t>Physics Constraints</a:t>
            </a:r>
            <a:endParaRPr lang="en-GB" sz="3000" dirty="0"/>
          </a:p>
        </p:txBody>
      </p:sp>
      <p:pic>
        <p:nvPicPr>
          <p:cNvPr id="4" name="Picture 3"/>
          <p:cNvPicPr>
            <a:picLocks noChangeAspect="1"/>
          </p:cNvPicPr>
          <p:nvPr/>
        </p:nvPicPr>
        <p:blipFill rotWithShape="1">
          <a:blip r:embed="rId3"/>
          <a:srcRect l="40385" t="18973" r="9500" b="12000"/>
          <a:stretch/>
        </p:blipFill>
        <p:spPr>
          <a:xfrm>
            <a:off x="14943771" y="3194589"/>
            <a:ext cx="8763000" cy="7543800"/>
          </a:xfrm>
          <a:prstGeom prst="rect">
            <a:avLst/>
          </a:prstGeom>
        </p:spPr>
      </p:pic>
      <p:pic>
        <p:nvPicPr>
          <p:cNvPr id="9" name="Picture 8"/>
          <p:cNvPicPr>
            <a:picLocks noChangeAspect="1"/>
          </p:cNvPicPr>
          <p:nvPr/>
        </p:nvPicPr>
        <p:blipFill rotWithShape="1">
          <a:blip r:embed="rId4"/>
          <a:srcRect l="46250" t="21333" r="15833" b="46863"/>
          <a:stretch/>
        </p:blipFill>
        <p:spPr>
          <a:xfrm>
            <a:off x="-1" y="8610600"/>
            <a:ext cx="9448025" cy="4953000"/>
          </a:xfrm>
          <a:prstGeom prst="rect">
            <a:avLst/>
          </a:prstGeom>
        </p:spPr>
      </p:pic>
      <p:sp>
        <p:nvSpPr>
          <p:cNvPr id="10" name="TextBox 9"/>
          <p:cNvSpPr txBox="1"/>
          <p:nvPr/>
        </p:nvSpPr>
        <p:spPr>
          <a:xfrm>
            <a:off x="8807450" y="5837500"/>
            <a:ext cx="5518150" cy="1990288"/>
          </a:xfrm>
          <a:prstGeom prst="rect">
            <a:avLst/>
          </a:prstGeom>
          <a:solidFill>
            <a:srgbClr val="FFFF00"/>
          </a:solidFill>
        </p:spPr>
        <p:txBody>
          <a:bodyPr wrap="square" rtlCol="0">
            <a:spAutoFit/>
          </a:bodyPr>
          <a:lstStyle/>
          <a:p>
            <a:pPr algn="l">
              <a:lnSpc>
                <a:spcPts val="3700"/>
              </a:lnSpc>
            </a:pPr>
            <a:r>
              <a:rPr lang="en-US" sz="3000" dirty="0"/>
              <a:t>W, Z, H: Single RF point</a:t>
            </a:r>
          </a:p>
          <a:p>
            <a:pPr algn="l">
              <a:lnSpc>
                <a:spcPts val="3700"/>
              </a:lnSpc>
            </a:pPr>
            <a:endParaRPr lang="en-US" sz="3000" dirty="0"/>
          </a:p>
          <a:p>
            <a:pPr algn="l">
              <a:lnSpc>
                <a:spcPts val="3700"/>
              </a:lnSpc>
            </a:pPr>
            <a:r>
              <a:rPr lang="en-US" sz="3000" dirty="0" err="1"/>
              <a:t>ttbar</a:t>
            </a:r>
            <a:r>
              <a:rPr lang="en-US" sz="3000" dirty="0"/>
              <a:t>: two RF points, do not need to be opposite points</a:t>
            </a:r>
            <a:endParaRPr lang="en-GB" sz="3000" dirty="0"/>
          </a:p>
        </p:txBody>
      </p:sp>
      <p:sp>
        <p:nvSpPr>
          <p:cNvPr id="11" name="TextBox 10"/>
          <p:cNvSpPr txBox="1"/>
          <p:nvPr/>
        </p:nvSpPr>
        <p:spPr>
          <a:xfrm>
            <a:off x="16119900" y="10515600"/>
            <a:ext cx="7162800" cy="2939266"/>
          </a:xfrm>
          <a:prstGeom prst="rect">
            <a:avLst/>
          </a:prstGeom>
          <a:solidFill>
            <a:srgbClr val="FFFF00"/>
          </a:solidFill>
        </p:spPr>
        <p:txBody>
          <a:bodyPr wrap="square" rtlCol="0">
            <a:spAutoFit/>
          </a:bodyPr>
          <a:lstStyle/>
          <a:p>
            <a:pPr marL="457200" indent="-457200" algn="l">
              <a:lnSpc>
                <a:spcPts val="3700"/>
              </a:lnSpc>
              <a:buFont typeface="Arial" panose="020B0604020202020204" pitchFamily="34" charset="0"/>
              <a:buChar char="•"/>
            </a:pPr>
            <a:r>
              <a:rPr lang="en-US" sz="3000" dirty="0"/>
              <a:t>Exclude experimental points and point B</a:t>
            </a:r>
          </a:p>
          <a:p>
            <a:pPr marL="457200" indent="-457200" algn="l">
              <a:lnSpc>
                <a:spcPts val="3700"/>
              </a:lnSpc>
              <a:buFont typeface="Arial" panose="020B0604020202020204" pitchFamily="34" charset="0"/>
              <a:buChar char="•"/>
            </a:pPr>
            <a:r>
              <a:rPr lang="en-US" sz="3000" dirty="0"/>
              <a:t>L and H fit nicely integration wise, accessibility and infrastructure</a:t>
            </a:r>
          </a:p>
          <a:p>
            <a:pPr marL="457200" indent="-457200" algn="l">
              <a:lnSpc>
                <a:spcPts val="3700"/>
              </a:lnSpc>
              <a:buFont typeface="Arial" panose="020B0604020202020204" pitchFamily="34" charset="0"/>
              <a:buChar char="•"/>
            </a:pPr>
            <a:r>
              <a:rPr lang="en-US" sz="3000" dirty="0"/>
              <a:t>F is not preferred (large lateral displacement of access shaft)</a:t>
            </a:r>
            <a:endParaRPr lang="en-GB" sz="3000" dirty="0"/>
          </a:p>
        </p:txBody>
      </p:sp>
      <p:sp>
        <p:nvSpPr>
          <p:cNvPr id="12" name="Rectangle 11"/>
          <p:cNvSpPr/>
          <p:nvPr/>
        </p:nvSpPr>
        <p:spPr>
          <a:xfrm>
            <a:off x="4495800" y="2870285"/>
            <a:ext cx="1447800" cy="939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p:cNvSpPr/>
          <p:nvPr/>
        </p:nvSpPr>
        <p:spPr>
          <a:xfrm>
            <a:off x="8083550" y="8153400"/>
            <a:ext cx="1447800" cy="61410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p:cNvSpPr/>
          <p:nvPr/>
        </p:nvSpPr>
        <p:spPr>
          <a:xfrm>
            <a:off x="14325599" y="5187426"/>
            <a:ext cx="1047433" cy="939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16" name="TextBox 15"/>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spTree>
    <p:extLst>
      <p:ext uri="{BB962C8B-B14F-4D97-AF65-F5344CB8AC3E}">
        <p14:creationId xmlns:p14="http://schemas.microsoft.com/office/powerpoint/2010/main" val="181637576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12</a:t>
            </a:fld>
            <a:endParaRPr lang="en-US" noProof="0" dirty="0"/>
          </a:p>
        </p:txBody>
      </p:sp>
      <p:sp>
        <p:nvSpPr>
          <p:cNvPr id="3" name="TextBox 2"/>
          <p:cNvSpPr txBox="1"/>
          <p:nvPr/>
        </p:nvSpPr>
        <p:spPr>
          <a:xfrm>
            <a:off x="5397801" y="1414378"/>
            <a:ext cx="13652199" cy="566822"/>
          </a:xfrm>
          <a:prstGeom prst="rect">
            <a:avLst/>
          </a:prstGeom>
          <a:noFill/>
        </p:spPr>
        <p:txBody>
          <a:bodyPr wrap="none" rtlCol="0">
            <a:spAutoFit/>
          </a:bodyPr>
          <a:lstStyle/>
          <a:p>
            <a:pPr algn="l">
              <a:lnSpc>
                <a:spcPts val="3700"/>
              </a:lnSpc>
            </a:pPr>
            <a:r>
              <a:rPr lang="en-US" sz="4000" dirty="0"/>
              <a:t>F </a:t>
            </a:r>
            <a:r>
              <a:rPr lang="en-US" sz="4000" dirty="0" err="1"/>
              <a:t>Valchkova</a:t>
            </a:r>
            <a:r>
              <a:rPr lang="en-US" sz="4000" dirty="0"/>
              <a:t>-Georgieva, </a:t>
            </a:r>
            <a:r>
              <a:rPr lang="en-US" sz="4000" i="1" dirty="0"/>
              <a:t>Integration of FCC-</a:t>
            </a:r>
            <a:r>
              <a:rPr lang="en-US" sz="4000" i="1" dirty="0" err="1"/>
              <a:t>ee</a:t>
            </a:r>
            <a:r>
              <a:rPr lang="en-US" sz="4000" i="1" dirty="0"/>
              <a:t> RF Sections</a:t>
            </a:r>
            <a:endParaRPr lang="en-GB" sz="4000" i="1" dirty="0"/>
          </a:p>
        </p:txBody>
      </p:sp>
      <p:sp>
        <p:nvSpPr>
          <p:cNvPr id="7" name="Rectangle 6"/>
          <p:cNvSpPr/>
          <p:nvPr/>
        </p:nvSpPr>
        <p:spPr>
          <a:xfrm>
            <a:off x="8977312" y="10235083"/>
            <a:ext cx="5805488" cy="939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a:extLst>
              <a:ext uri="{FF2B5EF4-FFF2-40B4-BE49-F238E27FC236}">
                <a16:creationId xmlns:a16="http://schemas.microsoft.com/office/drawing/2014/main" id="{0F7EA836-E9CB-439F-AF95-3057A7A1F3CA}"/>
              </a:ext>
            </a:extLst>
          </p:cNvPr>
          <p:cNvPicPr>
            <a:picLocks noChangeAspect="1"/>
          </p:cNvPicPr>
          <p:nvPr/>
        </p:nvPicPr>
        <p:blipFill rotWithShape="1">
          <a:blip r:embed="rId2"/>
          <a:srcRect r="17785"/>
          <a:stretch/>
        </p:blipFill>
        <p:spPr>
          <a:xfrm>
            <a:off x="12344400" y="1969747"/>
            <a:ext cx="12077700" cy="11822453"/>
          </a:xfrm>
          <a:prstGeom prst="rect">
            <a:avLst/>
          </a:prstGeom>
        </p:spPr>
      </p:pic>
      <p:sp>
        <p:nvSpPr>
          <p:cNvPr id="10" name="TextBox 9">
            <a:extLst>
              <a:ext uri="{FF2B5EF4-FFF2-40B4-BE49-F238E27FC236}">
                <a16:creationId xmlns:a16="http://schemas.microsoft.com/office/drawing/2014/main" id="{D8603F3E-C66C-4584-9A79-DD7E70BA8F2F}"/>
              </a:ext>
            </a:extLst>
          </p:cNvPr>
          <p:cNvSpPr txBox="1"/>
          <p:nvPr/>
        </p:nvSpPr>
        <p:spPr>
          <a:xfrm>
            <a:off x="20391438" y="1924507"/>
            <a:ext cx="2708275" cy="400110"/>
          </a:xfrm>
          <a:prstGeom prst="rect">
            <a:avLst/>
          </a:prstGeom>
          <a:solidFill>
            <a:srgbClr val="FFC000"/>
          </a:solidFill>
        </p:spPr>
        <p:txBody>
          <a:bodyPr wrap="square" rtlCol="0">
            <a:spAutoFit/>
          </a:bodyPr>
          <a:lstStyle/>
          <a:p>
            <a:r>
              <a:rPr lang="en-GB" sz="2000" dirty="0"/>
              <a:t>TLSS length: 2160 m</a:t>
            </a:r>
          </a:p>
        </p:txBody>
      </p:sp>
      <p:pic>
        <p:nvPicPr>
          <p:cNvPr id="12" name="Picture 11" descr="Diagram&#10;&#10;Description automatically generated">
            <a:extLst>
              <a:ext uri="{FF2B5EF4-FFF2-40B4-BE49-F238E27FC236}">
                <a16:creationId xmlns:a16="http://schemas.microsoft.com/office/drawing/2014/main" id="{CD578572-19E5-4B9C-82C4-ACD2CC000163}"/>
              </a:ext>
            </a:extLst>
          </p:cNvPr>
          <p:cNvPicPr>
            <a:picLocks noChangeAspect="1"/>
          </p:cNvPicPr>
          <p:nvPr/>
        </p:nvPicPr>
        <p:blipFill rotWithShape="1">
          <a:blip r:embed="rId3">
            <a:extLst>
              <a:ext uri="{28A0092B-C50C-407E-A947-70E740481C1C}">
                <a14:useLocalDpi xmlns:a14="http://schemas.microsoft.com/office/drawing/2010/main" val="0"/>
              </a:ext>
            </a:extLst>
          </a:blip>
          <a:srcRect l="30660" t="6988" r="26660" b="5537"/>
          <a:stretch/>
        </p:blipFill>
        <p:spPr>
          <a:xfrm>
            <a:off x="1349557" y="3012614"/>
            <a:ext cx="9204143" cy="10630224"/>
          </a:xfrm>
          <a:prstGeom prst="rect">
            <a:avLst/>
          </a:prstGeom>
        </p:spPr>
      </p:pic>
      <p:sp>
        <p:nvSpPr>
          <p:cNvPr id="4" name="TextBox 3"/>
          <p:cNvSpPr txBox="1"/>
          <p:nvPr/>
        </p:nvSpPr>
        <p:spPr>
          <a:xfrm>
            <a:off x="685800" y="2267923"/>
            <a:ext cx="8133958" cy="566822"/>
          </a:xfrm>
          <a:prstGeom prst="rect">
            <a:avLst/>
          </a:prstGeom>
          <a:noFill/>
        </p:spPr>
        <p:txBody>
          <a:bodyPr wrap="none" rtlCol="0">
            <a:spAutoFit/>
          </a:bodyPr>
          <a:lstStyle/>
          <a:p>
            <a:pPr algn="l">
              <a:lnSpc>
                <a:spcPts val="3700"/>
              </a:lnSpc>
            </a:pPr>
            <a:r>
              <a:rPr lang="en-US" sz="4800" dirty="0"/>
              <a:t>RF Section tunnel integration</a:t>
            </a:r>
            <a:endParaRPr lang="en-GB" sz="4800" dirty="0"/>
          </a:p>
        </p:txBody>
      </p:sp>
      <p:sp>
        <p:nvSpPr>
          <p:cNvPr id="11" name="TextBox 10"/>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13" name="TextBox 12"/>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spTree>
    <p:extLst>
      <p:ext uri="{BB962C8B-B14F-4D97-AF65-F5344CB8AC3E}">
        <p14:creationId xmlns:p14="http://schemas.microsoft.com/office/powerpoint/2010/main" val="5114192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13</a:t>
            </a:fld>
            <a:endParaRPr lang="en-US" noProof="0" dirty="0"/>
          </a:p>
        </p:txBody>
      </p:sp>
      <p:sp>
        <p:nvSpPr>
          <p:cNvPr id="3" name="TextBox 2"/>
          <p:cNvSpPr txBox="1"/>
          <p:nvPr/>
        </p:nvSpPr>
        <p:spPr>
          <a:xfrm>
            <a:off x="4495800" y="1414378"/>
            <a:ext cx="15368503" cy="566822"/>
          </a:xfrm>
          <a:prstGeom prst="rect">
            <a:avLst/>
          </a:prstGeom>
          <a:noFill/>
        </p:spPr>
        <p:txBody>
          <a:bodyPr wrap="none" rtlCol="0">
            <a:spAutoFit/>
          </a:bodyPr>
          <a:lstStyle/>
          <a:p>
            <a:pPr>
              <a:lnSpc>
                <a:spcPts val="3700"/>
              </a:lnSpc>
            </a:pPr>
            <a:r>
              <a:rPr lang="en-US" sz="4000" dirty="0"/>
              <a:t>L </a:t>
            </a:r>
            <a:r>
              <a:rPr lang="en-US" sz="4000" dirty="0" err="1"/>
              <a:t>Delprat</a:t>
            </a:r>
            <a:r>
              <a:rPr lang="en-US" sz="4000" dirty="0"/>
              <a:t>, </a:t>
            </a:r>
            <a:r>
              <a:rPr lang="en-GB" sz="4000" i="1" dirty="0"/>
              <a:t>Update on the cryogenic design for the FCC-</a:t>
            </a:r>
            <a:r>
              <a:rPr lang="en-GB" sz="4000" i="1" dirty="0" err="1"/>
              <a:t>ee</a:t>
            </a:r>
            <a:r>
              <a:rPr lang="en-GB" sz="4000" i="1" dirty="0"/>
              <a:t> machine</a:t>
            </a:r>
          </a:p>
        </p:txBody>
      </p:sp>
      <p:sp>
        <p:nvSpPr>
          <p:cNvPr id="4" name="TextBox 3"/>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5" name="TextBox 4"/>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sp>
        <p:nvSpPr>
          <p:cNvPr id="6" name="TextBox 5"/>
          <p:cNvSpPr txBox="1"/>
          <p:nvPr/>
        </p:nvSpPr>
        <p:spPr>
          <a:xfrm>
            <a:off x="2133600" y="2289491"/>
            <a:ext cx="14440171" cy="1041311"/>
          </a:xfrm>
          <a:prstGeom prst="rect">
            <a:avLst/>
          </a:prstGeom>
          <a:noFill/>
        </p:spPr>
        <p:txBody>
          <a:bodyPr wrap="none" rtlCol="0">
            <a:spAutoFit/>
          </a:bodyPr>
          <a:lstStyle/>
          <a:p>
            <a:pPr marL="457200" indent="-457200" algn="l">
              <a:lnSpc>
                <a:spcPts val="3700"/>
              </a:lnSpc>
              <a:buFont typeface="Arial" panose="020B0604020202020204" pitchFamily="34" charset="0"/>
              <a:buChar char="•"/>
            </a:pPr>
            <a:r>
              <a:rPr lang="en-US" sz="3000" dirty="0"/>
              <a:t>Updated inventory of </a:t>
            </a:r>
            <a:r>
              <a:rPr lang="en-US" sz="3000" dirty="0" err="1"/>
              <a:t>cryo</a:t>
            </a:r>
            <a:r>
              <a:rPr lang="en-US" sz="3000" dirty="0"/>
              <a:t> needs and architecture (has much evolved since CDR)</a:t>
            </a:r>
          </a:p>
          <a:p>
            <a:pPr marL="457200" indent="-457200" algn="l">
              <a:lnSpc>
                <a:spcPts val="3700"/>
              </a:lnSpc>
              <a:buFont typeface="Arial" panose="020B0604020202020204" pitchFamily="34" charset="0"/>
              <a:buChar char="•"/>
            </a:pPr>
            <a:r>
              <a:rPr lang="en-US" sz="3000" dirty="0"/>
              <a:t>Point L settled, point H options under investigation</a:t>
            </a:r>
            <a:endParaRPr lang="en-GB" sz="3000" dirty="0"/>
          </a:p>
        </p:txBody>
      </p:sp>
      <p:pic>
        <p:nvPicPr>
          <p:cNvPr id="7" name="Image 1">
            <a:extLst>
              <a:ext uri="{FF2B5EF4-FFF2-40B4-BE49-F238E27FC236}">
                <a16:creationId xmlns:a16="http://schemas.microsoft.com/office/drawing/2014/main" id="{34CAA397-C973-29DB-7A53-863E3F131736}"/>
              </a:ext>
            </a:extLst>
          </p:cNvPr>
          <p:cNvPicPr>
            <a:picLocks noChangeAspect="1"/>
          </p:cNvPicPr>
          <p:nvPr/>
        </p:nvPicPr>
        <p:blipFill>
          <a:blip r:embed="rId2"/>
          <a:stretch>
            <a:fillRect/>
          </a:stretch>
        </p:blipFill>
        <p:spPr>
          <a:xfrm>
            <a:off x="76200" y="4953000"/>
            <a:ext cx="12770028" cy="6705600"/>
          </a:xfrm>
          <a:prstGeom prst="rect">
            <a:avLst/>
          </a:prstGeom>
        </p:spPr>
      </p:pic>
      <p:sp>
        <p:nvSpPr>
          <p:cNvPr id="8" name="TextBox 7"/>
          <p:cNvSpPr txBox="1"/>
          <p:nvPr/>
        </p:nvSpPr>
        <p:spPr>
          <a:xfrm>
            <a:off x="5482420" y="3843726"/>
            <a:ext cx="2550698" cy="566822"/>
          </a:xfrm>
          <a:prstGeom prst="rect">
            <a:avLst/>
          </a:prstGeom>
          <a:noFill/>
        </p:spPr>
        <p:txBody>
          <a:bodyPr wrap="none" rtlCol="0">
            <a:spAutoFit/>
          </a:bodyPr>
          <a:lstStyle/>
          <a:p>
            <a:pPr algn="l">
              <a:lnSpc>
                <a:spcPts val="3700"/>
              </a:lnSpc>
            </a:pPr>
            <a:r>
              <a:rPr lang="en-US" sz="4000" dirty="0"/>
              <a:t>RF point L</a:t>
            </a:r>
            <a:endParaRPr lang="en-GB" sz="4000" dirty="0"/>
          </a:p>
        </p:txBody>
      </p:sp>
      <p:sp>
        <p:nvSpPr>
          <p:cNvPr id="9" name="TextBox 8"/>
          <p:cNvSpPr txBox="1"/>
          <p:nvPr/>
        </p:nvSpPr>
        <p:spPr>
          <a:xfrm>
            <a:off x="17088595" y="3843726"/>
            <a:ext cx="2635658" cy="566822"/>
          </a:xfrm>
          <a:prstGeom prst="rect">
            <a:avLst/>
          </a:prstGeom>
          <a:noFill/>
        </p:spPr>
        <p:txBody>
          <a:bodyPr wrap="none" rtlCol="0">
            <a:spAutoFit/>
          </a:bodyPr>
          <a:lstStyle/>
          <a:p>
            <a:pPr algn="l">
              <a:lnSpc>
                <a:spcPts val="3700"/>
              </a:lnSpc>
            </a:pPr>
            <a:r>
              <a:rPr lang="en-US" sz="4000" dirty="0"/>
              <a:t>RF point H</a:t>
            </a:r>
            <a:endParaRPr lang="en-GB" sz="4000" dirty="0"/>
          </a:p>
        </p:txBody>
      </p:sp>
      <p:sp>
        <p:nvSpPr>
          <p:cNvPr id="10" name="Textplatzhalter 3">
            <a:extLst>
              <a:ext uri="{FF2B5EF4-FFF2-40B4-BE49-F238E27FC236}">
                <a16:creationId xmlns:a16="http://schemas.microsoft.com/office/drawing/2014/main" id="{F5448EDC-EE3C-63A5-E538-726A1AC576D9}"/>
              </a:ext>
            </a:extLst>
          </p:cNvPr>
          <p:cNvSpPr txBox="1">
            <a:spLocks/>
          </p:cNvSpPr>
          <p:nvPr/>
        </p:nvSpPr>
        <p:spPr>
          <a:xfrm>
            <a:off x="14325600" y="6215277"/>
            <a:ext cx="8591979" cy="2747250"/>
          </a:xfrm>
          <a:prstGeom prst="rect">
            <a:avLst/>
          </a:prstGeom>
        </p:spPr>
        <p:txBody>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285750" indent="-285750">
              <a:buFont typeface="Arial" panose="020B0604020202020204" pitchFamily="34" charset="0"/>
              <a:buChar char="•"/>
            </a:pPr>
            <a:r>
              <a:rPr lang="en-US" dirty="0"/>
              <a:t>Option 1: all </a:t>
            </a:r>
            <a:r>
              <a:rPr lang="en-US" dirty="0" err="1"/>
              <a:t>cryo</a:t>
            </a:r>
            <a:r>
              <a:rPr lang="en-US" dirty="0"/>
              <a:t> installed in a dedicated cavern at the LSS center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Option 2: half of </a:t>
            </a:r>
            <a:r>
              <a:rPr lang="en-US" dirty="0" err="1"/>
              <a:t>cryo</a:t>
            </a:r>
            <a:r>
              <a:rPr lang="en-US" dirty="0"/>
              <a:t> installed in a dedicated cavern at the LSS center</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Option 3: all </a:t>
            </a:r>
            <a:r>
              <a:rPr lang="en-US" dirty="0" err="1"/>
              <a:t>cryo</a:t>
            </a:r>
            <a:r>
              <a:rPr lang="en-US" dirty="0"/>
              <a:t> installed in the usual service cavern</a:t>
            </a:r>
          </a:p>
          <a:p>
            <a:pPr marL="285750" indent="-285750">
              <a:buFont typeface="Arial" panose="020B0604020202020204" pitchFamily="34" charset="0"/>
              <a:buChar char="•"/>
            </a:pPr>
            <a:endParaRPr lang="en-US" dirty="0"/>
          </a:p>
          <a:p>
            <a:endParaRPr lang="en-US" b="1" i="1" dirty="0"/>
          </a:p>
        </p:txBody>
      </p:sp>
      <p:sp>
        <p:nvSpPr>
          <p:cNvPr id="11" name="Textplatzhalter 2">
            <a:extLst>
              <a:ext uri="{FF2B5EF4-FFF2-40B4-BE49-F238E27FC236}">
                <a16:creationId xmlns:a16="http://schemas.microsoft.com/office/drawing/2014/main" id="{F80D2707-7B8E-BAEC-A17A-DA18523C787A}"/>
              </a:ext>
            </a:extLst>
          </p:cNvPr>
          <p:cNvSpPr txBox="1">
            <a:spLocks/>
          </p:cNvSpPr>
          <p:nvPr/>
        </p:nvSpPr>
        <p:spPr>
          <a:xfrm>
            <a:off x="14325600" y="4953000"/>
            <a:ext cx="8161648" cy="212558"/>
          </a:xfrm>
          <a:prstGeom prst="rect">
            <a:avLst/>
          </a:prstGeom>
        </p:spPr>
        <p:txBody>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en-US"/>
              <a:t>3 different options studied due to access pit location geographical constraints</a:t>
            </a:r>
            <a:endParaRPr lang="en-US" dirty="0"/>
          </a:p>
        </p:txBody>
      </p:sp>
      <p:pic>
        <p:nvPicPr>
          <p:cNvPr id="12" name="Image 12">
            <a:extLst>
              <a:ext uri="{FF2B5EF4-FFF2-40B4-BE49-F238E27FC236}">
                <a16:creationId xmlns:a16="http://schemas.microsoft.com/office/drawing/2014/main" id="{154628A3-2B7B-6885-4F6F-710860408DB8}"/>
              </a:ext>
            </a:extLst>
          </p:cNvPr>
          <p:cNvPicPr>
            <a:picLocks noChangeAspect="1"/>
          </p:cNvPicPr>
          <p:nvPr/>
        </p:nvPicPr>
        <p:blipFill rotWithShape="1">
          <a:blip r:embed="rId4"/>
          <a:srcRect l="51679" t="71684" b="2595"/>
          <a:stretch/>
        </p:blipFill>
        <p:spPr>
          <a:xfrm>
            <a:off x="13345259" y="10248900"/>
            <a:ext cx="10962541" cy="323850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10495450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14</a:t>
            </a:fld>
            <a:endParaRPr lang="en-US" noProof="0" dirty="0"/>
          </a:p>
        </p:txBody>
      </p:sp>
      <p:sp>
        <p:nvSpPr>
          <p:cNvPr id="17" name="TextBox 16"/>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18" name="TextBox 17"/>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sp>
        <p:nvSpPr>
          <p:cNvPr id="20" name="TextBox 19"/>
          <p:cNvSpPr txBox="1"/>
          <p:nvPr/>
        </p:nvSpPr>
        <p:spPr>
          <a:xfrm>
            <a:off x="7924800" y="1524000"/>
            <a:ext cx="8561959" cy="566822"/>
          </a:xfrm>
          <a:prstGeom prst="rect">
            <a:avLst/>
          </a:prstGeom>
          <a:noFill/>
        </p:spPr>
        <p:txBody>
          <a:bodyPr wrap="none" rtlCol="0">
            <a:spAutoFit/>
          </a:bodyPr>
          <a:lstStyle/>
          <a:p>
            <a:pPr algn="l">
              <a:lnSpc>
                <a:spcPts val="3700"/>
              </a:lnSpc>
            </a:pPr>
            <a:r>
              <a:rPr lang="en-US" sz="6600" dirty="0"/>
              <a:t>Electricity and Cooling</a:t>
            </a:r>
            <a:endParaRPr lang="en-GB" sz="6600" dirty="0"/>
          </a:p>
        </p:txBody>
      </p:sp>
      <p:pic>
        <p:nvPicPr>
          <p:cNvPr id="5" name="Picture 4"/>
          <p:cNvPicPr>
            <a:picLocks noChangeAspect="1"/>
          </p:cNvPicPr>
          <p:nvPr/>
        </p:nvPicPr>
        <p:blipFill rotWithShape="1">
          <a:blip r:embed="rId2"/>
          <a:srcRect l="64583" t="29333" r="10417" b="45334"/>
          <a:stretch/>
        </p:blipFill>
        <p:spPr>
          <a:xfrm>
            <a:off x="6553200" y="3429000"/>
            <a:ext cx="11309684" cy="7162800"/>
          </a:xfrm>
          <a:prstGeom prst="rect">
            <a:avLst/>
          </a:prstGeom>
        </p:spPr>
      </p:pic>
    </p:spTree>
    <p:extLst>
      <p:ext uri="{BB962C8B-B14F-4D97-AF65-F5344CB8AC3E}">
        <p14:creationId xmlns:p14="http://schemas.microsoft.com/office/powerpoint/2010/main" val="202333525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15</a:t>
            </a:fld>
            <a:endParaRPr lang="en-US" noProof="0" dirty="0"/>
          </a:p>
        </p:txBody>
      </p:sp>
      <p:sp>
        <p:nvSpPr>
          <p:cNvPr id="3" name="TextBox 2"/>
          <p:cNvSpPr txBox="1"/>
          <p:nvPr/>
        </p:nvSpPr>
        <p:spPr>
          <a:xfrm>
            <a:off x="6068526" y="1447800"/>
            <a:ext cx="12295674" cy="566822"/>
          </a:xfrm>
          <a:prstGeom prst="rect">
            <a:avLst/>
          </a:prstGeom>
          <a:noFill/>
        </p:spPr>
        <p:txBody>
          <a:bodyPr wrap="none" rtlCol="0">
            <a:spAutoFit/>
          </a:bodyPr>
          <a:lstStyle/>
          <a:p>
            <a:pPr algn="l">
              <a:lnSpc>
                <a:spcPts val="3700"/>
              </a:lnSpc>
            </a:pPr>
            <a:r>
              <a:rPr lang="en-US" sz="4000" dirty="0"/>
              <a:t>J P Burnet, </a:t>
            </a:r>
            <a:r>
              <a:rPr lang="en-US" sz="4000" i="1" dirty="0"/>
              <a:t>Update of the Power Demand for FCC-</a:t>
            </a:r>
            <a:r>
              <a:rPr lang="en-US" sz="4000" i="1" dirty="0" err="1"/>
              <a:t>ee</a:t>
            </a:r>
            <a:endParaRPr lang="en-GB" sz="4000" i="1" dirty="0"/>
          </a:p>
        </p:txBody>
      </p:sp>
      <p:sp>
        <p:nvSpPr>
          <p:cNvPr id="4" name="TextBox 3"/>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5" name="TextBox 4"/>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pic>
        <p:nvPicPr>
          <p:cNvPr id="7" name="Picture 6">
            <a:extLst>
              <a:ext uri="{FF2B5EF4-FFF2-40B4-BE49-F238E27FC236}">
                <a16:creationId xmlns:a16="http://schemas.microsoft.com/office/drawing/2014/main" id="{A404AEF6-C8DD-4BE9-AAA5-AA56E0EAEFA5}"/>
              </a:ext>
            </a:extLst>
          </p:cNvPr>
          <p:cNvPicPr>
            <a:picLocks noChangeAspect="1"/>
          </p:cNvPicPr>
          <p:nvPr/>
        </p:nvPicPr>
        <p:blipFill rotWithShape="1">
          <a:blip r:embed="rId2"/>
          <a:srcRect l="2083" t="32222" r="24583" b="28518"/>
          <a:stretch/>
        </p:blipFill>
        <p:spPr>
          <a:xfrm>
            <a:off x="6485" y="2111308"/>
            <a:ext cx="13411200" cy="4038600"/>
          </a:xfrm>
          <a:prstGeom prst="rect">
            <a:avLst/>
          </a:prstGeom>
        </p:spPr>
      </p:pic>
      <p:sp>
        <p:nvSpPr>
          <p:cNvPr id="8" name="TextBox 7">
            <a:extLst>
              <a:ext uri="{FF2B5EF4-FFF2-40B4-BE49-F238E27FC236}">
                <a16:creationId xmlns:a16="http://schemas.microsoft.com/office/drawing/2014/main" id="{27FF9E77-9974-4796-9359-B02ED65C3191}"/>
              </a:ext>
            </a:extLst>
          </p:cNvPr>
          <p:cNvSpPr txBox="1"/>
          <p:nvPr/>
        </p:nvSpPr>
        <p:spPr>
          <a:xfrm flipH="1">
            <a:off x="1000613" y="6945549"/>
            <a:ext cx="6096000" cy="4806124"/>
          </a:xfrm>
          <a:prstGeom prst="rect">
            <a:avLst/>
          </a:prstGeom>
          <a:noFill/>
        </p:spPr>
        <p:txBody>
          <a:bodyPr wrap="square" rtlCol="0">
            <a:spAutoFit/>
          </a:bodyPr>
          <a:lstStyle/>
          <a:p>
            <a:pPr algn="l">
              <a:lnSpc>
                <a:spcPts val="3700"/>
              </a:lnSpc>
            </a:pPr>
            <a:r>
              <a:rPr lang="fr-CH" sz="3000" u="sng" dirty="0"/>
              <a:t>Big Five:</a:t>
            </a:r>
          </a:p>
          <a:p>
            <a:pPr algn="l">
              <a:lnSpc>
                <a:spcPts val="3700"/>
              </a:lnSpc>
            </a:pPr>
            <a:r>
              <a:rPr lang="fr-CH" sz="3000" dirty="0"/>
              <a:t>RF</a:t>
            </a:r>
          </a:p>
          <a:p>
            <a:pPr algn="l">
              <a:lnSpc>
                <a:spcPts val="3700"/>
              </a:lnSpc>
            </a:pPr>
            <a:r>
              <a:rPr lang="fr-CH" sz="3000" dirty="0"/>
              <a:t>Cryo</a:t>
            </a:r>
          </a:p>
          <a:p>
            <a:pPr algn="l">
              <a:lnSpc>
                <a:spcPts val="3700"/>
              </a:lnSpc>
            </a:pPr>
            <a:r>
              <a:rPr lang="fr-CH" sz="3000" dirty="0"/>
              <a:t>Booster Magnets</a:t>
            </a:r>
          </a:p>
          <a:p>
            <a:pPr algn="l">
              <a:lnSpc>
                <a:spcPts val="3700"/>
              </a:lnSpc>
            </a:pPr>
            <a:r>
              <a:rPr lang="fr-CH" sz="3000" dirty="0" err="1"/>
              <a:t>Collider</a:t>
            </a:r>
            <a:r>
              <a:rPr lang="fr-CH" sz="3000" dirty="0"/>
              <a:t> Magnets</a:t>
            </a:r>
          </a:p>
          <a:p>
            <a:pPr algn="l">
              <a:lnSpc>
                <a:spcPts val="3700"/>
              </a:lnSpc>
            </a:pPr>
            <a:r>
              <a:rPr lang="fr-CH" sz="3000" dirty="0" err="1"/>
              <a:t>Cooling</a:t>
            </a:r>
            <a:r>
              <a:rPr lang="fr-CH" sz="3000" dirty="0"/>
              <a:t> &amp; Ventilation</a:t>
            </a:r>
          </a:p>
          <a:p>
            <a:pPr algn="l">
              <a:lnSpc>
                <a:spcPts val="3700"/>
              </a:lnSpc>
            </a:pPr>
            <a:endParaRPr lang="fr-CH" sz="3000" dirty="0"/>
          </a:p>
          <a:p>
            <a:pPr algn="l">
              <a:lnSpc>
                <a:spcPts val="3700"/>
              </a:lnSpc>
            </a:pPr>
            <a:r>
              <a:rPr lang="fr-CH" sz="3000" dirty="0"/>
              <a:t>Plus </a:t>
            </a:r>
            <a:r>
              <a:rPr lang="fr-CH" sz="3000" dirty="0" err="1"/>
              <a:t>others</a:t>
            </a:r>
            <a:r>
              <a:rPr lang="fr-CH" sz="3000" dirty="0"/>
              <a:t>: </a:t>
            </a:r>
            <a:r>
              <a:rPr lang="fr-CH" sz="3000" dirty="0" err="1"/>
              <a:t>general</a:t>
            </a:r>
            <a:r>
              <a:rPr lang="fr-CH" sz="3000" dirty="0"/>
              <a:t> services, </a:t>
            </a:r>
            <a:r>
              <a:rPr lang="fr-CH" sz="3000" dirty="0" err="1"/>
              <a:t>computing</a:t>
            </a:r>
            <a:r>
              <a:rPr lang="fr-CH" sz="3000" dirty="0"/>
              <a:t>, …</a:t>
            </a:r>
          </a:p>
          <a:p>
            <a:pPr algn="l">
              <a:lnSpc>
                <a:spcPts val="3700"/>
              </a:lnSpc>
            </a:pPr>
            <a:endParaRPr lang="en-GB" sz="3000" dirty="0"/>
          </a:p>
        </p:txBody>
      </p:sp>
      <p:graphicFrame>
        <p:nvGraphicFramePr>
          <p:cNvPr id="9" name="Table 8">
            <a:extLst>
              <a:ext uri="{FF2B5EF4-FFF2-40B4-BE49-F238E27FC236}">
                <a16:creationId xmlns:a16="http://schemas.microsoft.com/office/drawing/2014/main" id="{757B7CCE-73A0-4CD3-B30B-855F750840F7}"/>
              </a:ext>
            </a:extLst>
          </p:cNvPr>
          <p:cNvGraphicFramePr>
            <a:graphicFrameLocks noGrp="1"/>
          </p:cNvGraphicFramePr>
          <p:nvPr>
            <p:extLst>
              <p:ext uri="{D42A27DB-BD31-4B8C-83A1-F6EECF244321}">
                <p14:modId xmlns:p14="http://schemas.microsoft.com/office/powerpoint/2010/main" val="2372168037"/>
              </p:ext>
            </p:extLst>
          </p:nvPr>
        </p:nvGraphicFramePr>
        <p:xfrm>
          <a:off x="8090741" y="5104589"/>
          <a:ext cx="16002002" cy="8452485"/>
        </p:xfrm>
        <a:graphic>
          <a:graphicData uri="http://schemas.openxmlformats.org/drawingml/2006/table">
            <a:tbl>
              <a:tblPr>
                <a:tableStyleId>{5C22544A-7EE6-4342-B048-85BDC9FD1C3A}</a:tableStyleId>
              </a:tblPr>
              <a:tblGrid>
                <a:gridCol w="6172201">
                  <a:extLst>
                    <a:ext uri="{9D8B030D-6E8A-4147-A177-3AD203B41FA5}">
                      <a16:colId xmlns:a16="http://schemas.microsoft.com/office/drawing/2014/main" val="320585520"/>
                    </a:ext>
                  </a:extLst>
                </a:gridCol>
                <a:gridCol w="1600200">
                  <a:extLst>
                    <a:ext uri="{9D8B030D-6E8A-4147-A177-3AD203B41FA5}">
                      <a16:colId xmlns:a16="http://schemas.microsoft.com/office/drawing/2014/main" val="2278272684"/>
                    </a:ext>
                  </a:extLst>
                </a:gridCol>
                <a:gridCol w="1846531">
                  <a:extLst>
                    <a:ext uri="{9D8B030D-6E8A-4147-A177-3AD203B41FA5}">
                      <a16:colId xmlns:a16="http://schemas.microsoft.com/office/drawing/2014/main" val="2346743392"/>
                    </a:ext>
                  </a:extLst>
                </a:gridCol>
                <a:gridCol w="2127690">
                  <a:extLst>
                    <a:ext uri="{9D8B030D-6E8A-4147-A177-3AD203B41FA5}">
                      <a16:colId xmlns:a16="http://schemas.microsoft.com/office/drawing/2014/main" val="3023622042"/>
                    </a:ext>
                  </a:extLst>
                </a:gridCol>
                <a:gridCol w="2127690">
                  <a:extLst>
                    <a:ext uri="{9D8B030D-6E8A-4147-A177-3AD203B41FA5}">
                      <a16:colId xmlns:a16="http://schemas.microsoft.com/office/drawing/2014/main" val="2675524899"/>
                    </a:ext>
                  </a:extLst>
                </a:gridCol>
                <a:gridCol w="2127690">
                  <a:extLst>
                    <a:ext uri="{9D8B030D-6E8A-4147-A177-3AD203B41FA5}">
                      <a16:colId xmlns:a16="http://schemas.microsoft.com/office/drawing/2014/main" val="3361421674"/>
                    </a:ext>
                  </a:extLst>
                </a:gridCol>
              </a:tblGrid>
              <a:tr h="384844">
                <a:tc>
                  <a:txBody>
                    <a:bodyPr/>
                    <a:lstStyle/>
                    <a:p>
                      <a:pPr algn="l" fontAlgn="b"/>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Z</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W</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H</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TT</a:t>
                      </a:r>
                    </a:p>
                  </a:txBody>
                  <a:tcPr marL="9525" marR="9525" marT="9525" marB="0" anchor="ctr"/>
                </a:tc>
                <a:extLst>
                  <a:ext uri="{0D108BD9-81ED-4DB2-BD59-A6C34878D82A}">
                    <a16:rowId xmlns:a16="http://schemas.microsoft.com/office/drawing/2014/main" val="2309638852"/>
                  </a:ext>
                </a:extLst>
              </a:tr>
              <a:tr h="384844">
                <a:tc>
                  <a:txBody>
                    <a:bodyPr/>
                    <a:lstStyle/>
                    <a:p>
                      <a:pPr algn="l" fontAlgn="b"/>
                      <a:r>
                        <a:rPr lang="en-GB" sz="3200" b="0" i="0" u="none" strike="noStrike" dirty="0">
                          <a:solidFill>
                            <a:srgbClr val="000000"/>
                          </a:solidFill>
                          <a:effectLst/>
                          <a:latin typeface="Calibri" panose="020F0502020204030204" pitchFamily="34" charset="0"/>
                        </a:rPr>
                        <a:t>Beam energy (GeV)</a:t>
                      </a:r>
                    </a:p>
                  </a:txBody>
                  <a:tcPr marL="9525" marR="9525" marT="9525" marB="0" anchor="b"/>
                </a:tc>
                <a:tc>
                  <a:txBody>
                    <a:bodyPr/>
                    <a:lstStyle/>
                    <a:p>
                      <a:pPr algn="l" fontAlgn="b"/>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dirty="0">
                          <a:solidFill>
                            <a:srgbClr val="000000"/>
                          </a:solidFill>
                          <a:effectLst/>
                          <a:latin typeface="Calibri" panose="020F0502020204030204" pitchFamily="34" charset="0"/>
                        </a:rPr>
                        <a:t>45.6</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80</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120</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182.5</a:t>
                      </a:r>
                    </a:p>
                  </a:txBody>
                  <a:tcPr marL="9525" marR="9525" marT="9525" marB="0" anchor="ctr"/>
                </a:tc>
                <a:extLst>
                  <a:ext uri="{0D108BD9-81ED-4DB2-BD59-A6C34878D82A}">
                    <a16:rowId xmlns:a16="http://schemas.microsoft.com/office/drawing/2014/main" val="2136028300"/>
                  </a:ext>
                </a:extLst>
              </a:tr>
              <a:tr h="384844">
                <a:tc>
                  <a:txBody>
                    <a:bodyPr/>
                    <a:lstStyle/>
                    <a:p>
                      <a:pPr algn="l" fontAlgn="b"/>
                      <a:r>
                        <a:rPr lang="en-GB" sz="3200" b="0" i="0" u="none" strike="noStrike" dirty="0">
                          <a:solidFill>
                            <a:srgbClr val="000000"/>
                          </a:solidFill>
                          <a:effectLst/>
                          <a:latin typeface="Calibri" panose="020F0502020204030204" pitchFamily="34" charset="0"/>
                        </a:rPr>
                        <a:t>Magnet current</a:t>
                      </a:r>
                    </a:p>
                  </a:txBody>
                  <a:tcPr marL="9525" marR="9525" marT="9525" marB="0" anchor="b"/>
                </a:tc>
                <a:tc>
                  <a:txBody>
                    <a:bodyPr/>
                    <a:lstStyle/>
                    <a:p>
                      <a:pPr algn="l" fontAlgn="b"/>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25%</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44%</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66%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100%</a:t>
                      </a:r>
                    </a:p>
                  </a:txBody>
                  <a:tcPr marL="9525" marR="9525" marT="9525" marB="0" anchor="ctr"/>
                </a:tc>
                <a:extLst>
                  <a:ext uri="{0D108BD9-81ED-4DB2-BD59-A6C34878D82A}">
                    <a16:rowId xmlns:a16="http://schemas.microsoft.com/office/drawing/2014/main" val="2320652772"/>
                  </a:ext>
                </a:extLst>
              </a:tr>
              <a:tr h="384844">
                <a:tc>
                  <a:txBody>
                    <a:bodyPr/>
                    <a:lstStyle/>
                    <a:p>
                      <a:pPr algn="l" fontAlgn="b"/>
                      <a:r>
                        <a:rPr lang="en-GB" sz="3200" b="0" i="0" u="none" strike="noStrike" dirty="0">
                          <a:solidFill>
                            <a:srgbClr val="000000"/>
                          </a:solidFill>
                          <a:effectLst/>
                          <a:latin typeface="Calibri" panose="020F0502020204030204" pitchFamily="34" charset="0"/>
                        </a:rPr>
                        <a:t>Power ratio</a:t>
                      </a:r>
                    </a:p>
                  </a:txBody>
                  <a:tcPr marL="9525" marR="9525" marT="9525" marB="0" anchor="b"/>
                </a:tc>
                <a:tc>
                  <a:txBody>
                    <a:bodyPr/>
                    <a:lstStyle/>
                    <a:p>
                      <a:pPr algn="l" fontAlgn="b"/>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19%</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43%</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100%</a:t>
                      </a:r>
                    </a:p>
                  </a:txBody>
                  <a:tcPr marL="9525" marR="9525" marT="9525" marB="0" anchor="ctr"/>
                </a:tc>
                <a:extLst>
                  <a:ext uri="{0D108BD9-81ED-4DB2-BD59-A6C34878D82A}">
                    <a16:rowId xmlns:a16="http://schemas.microsoft.com/office/drawing/2014/main" val="2419613825"/>
                  </a:ext>
                </a:extLst>
              </a:tr>
              <a:tr h="384844">
                <a:tc>
                  <a:txBody>
                    <a:bodyPr/>
                    <a:lstStyle/>
                    <a:p>
                      <a:pPr algn="l" fontAlgn="b"/>
                      <a:r>
                        <a:rPr lang="en-GB" sz="3200" b="0" i="0" u="none" strike="noStrike" dirty="0">
                          <a:solidFill>
                            <a:srgbClr val="000000"/>
                          </a:solidFill>
                          <a:effectLst/>
                          <a:latin typeface="Calibri" panose="020F0502020204030204" pitchFamily="34" charset="0"/>
                        </a:rPr>
                        <a:t>PRF EL (MW)</a:t>
                      </a:r>
                    </a:p>
                  </a:txBody>
                  <a:tcPr marL="9525" marR="9525" marT="9525" marB="0" anchor="b"/>
                </a:tc>
                <a:tc>
                  <a:txBody>
                    <a:bodyPr/>
                    <a:lstStyle/>
                    <a:p>
                      <a:pPr algn="l" fontAlgn="b"/>
                      <a:r>
                        <a:rPr lang="en-GB" sz="3200" b="0" i="0" u="none" strike="noStrike">
                          <a:solidFill>
                            <a:srgbClr val="000000"/>
                          </a:solidFill>
                          <a:effectLst/>
                          <a:latin typeface="Calibri" panose="020F0502020204030204" pitchFamily="34" charset="0"/>
                        </a:rPr>
                        <a:t>Storage</a:t>
                      </a: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146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146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146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146</a:t>
                      </a:r>
                    </a:p>
                  </a:txBody>
                  <a:tcPr marL="9525" marR="9525" marT="9525" marB="0" anchor="ctr"/>
                </a:tc>
                <a:extLst>
                  <a:ext uri="{0D108BD9-81ED-4DB2-BD59-A6C34878D82A}">
                    <a16:rowId xmlns:a16="http://schemas.microsoft.com/office/drawing/2014/main" val="241238004"/>
                  </a:ext>
                </a:extLst>
              </a:tr>
              <a:tr h="384844">
                <a:tc>
                  <a:txBody>
                    <a:bodyPr/>
                    <a:lstStyle/>
                    <a:p>
                      <a:pPr algn="l" fontAlgn="b"/>
                      <a:r>
                        <a:rPr lang="en-GB" sz="3200" b="0" i="0" u="none" strike="noStrike" dirty="0" err="1">
                          <a:solidFill>
                            <a:srgbClr val="000000"/>
                          </a:solidFill>
                          <a:effectLst/>
                          <a:latin typeface="Calibri" panose="020F0502020204030204" pitchFamily="34" charset="0"/>
                        </a:rPr>
                        <a:t>PRFb</a:t>
                      </a:r>
                      <a:r>
                        <a:rPr lang="en-GB" sz="3200" b="0" i="0" u="none" strike="noStrike" dirty="0">
                          <a:solidFill>
                            <a:srgbClr val="000000"/>
                          </a:solidFill>
                          <a:effectLst/>
                          <a:latin typeface="Calibri" panose="020F0502020204030204" pitchFamily="34" charset="0"/>
                        </a:rPr>
                        <a:t> EL (MW)</a:t>
                      </a:r>
                    </a:p>
                  </a:txBody>
                  <a:tcPr marL="9525" marR="9525" marT="9525" marB="0" anchor="b"/>
                </a:tc>
                <a:tc>
                  <a:txBody>
                    <a:bodyPr/>
                    <a:lstStyle/>
                    <a:p>
                      <a:pPr algn="l" fontAlgn="b"/>
                      <a:r>
                        <a:rPr lang="en-GB" sz="3200" b="0" i="0" u="none" strike="noStrike">
                          <a:solidFill>
                            <a:srgbClr val="000000"/>
                          </a:solidFill>
                          <a:effectLst/>
                          <a:latin typeface="Calibri" panose="020F0502020204030204" pitchFamily="34" charset="0"/>
                        </a:rPr>
                        <a:t>Booster</a:t>
                      </a: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2</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2</a:t>
                      </a:r>
                    </a:p>
                  </a:txBody>
                  <a:tcPr marL="9525" marR="9525" marT="9525" marB="0" anchor="ctr"/>
                </a:tc>
                <a:extLst>
                  <a:ext uri="{0D108BD9-81ED-4DB2-BD59-A6C34878D82A}">
                    <a16:rowId xmlns:a16="http://schemas.microsoft.com/office/drawing/2014/main" val="1872626390"/>
                  </a:ext>
                </a:extLst>
              </a:tr>
              <a:tr h="384844">
                <a:tc>
                  <a:txBody>
                    <a:bodyPr/>
                    <a:lstStyle/>
                    <a:p>
                      <a:pPr algn="l" fontAlgn="b"/>
                      <a:r>
                        <a:rPr lang="en-GB" sz="3200" b="0" i="0" u="none" strike="noStrike" dirty="0" err="1">
                          <a:solidFill>
                            <a:srgbClr val="000000"/>
                          </a:solidFill>
                          <a:effectLst/>
                          <a:latin typeface="Calibri" panose="020F0502020204030204" pitchFamily="34" charset="0"/>
                        </a:rPr>
                        <a:t>Pcryo</a:t>
                      </a:r>
                      <a:r>
                        <a:rPr lang="en-GB" sz="3200" b="0" i="0" u="none" strike="noStrike" dirty="0">
                          <a:solidFill>
                            <a:srgbClr val="000000"/>
                          </a:solidFill>
                          <a:effectLst/>
                          <a:latin typeface="Calibri" panose="020F0502020204030204" pitchFamily="34" charset="0"/>
                        </a:rPr>
                        <a:t> (MW)</a:t>
                      </a:r>
                    </a:p>
                  </a:txBody>
                  <a:tcPr marL="9525" marR="9525" marT="9525" marB="0" anchor="b"/>
                </a:tc>
                <a:tc>
                  <a:txBody>
                    <a:bodyPr/>
                    <a:lstStyle/>
                    <a:p>
                      <a:pPr algn="l" fontAlgn="b"/>
                      <a:r>
                        <a:rPr lang="en-GB" sz="3200" b="0" i="0" u="none" strike="noStrike">
                          <a:solidFill>
                            <a:srgbClr val="000000"/>
                          </a:solidFill>
                          <a:effectLst/>
                          <a:latin typeface="Calibri" panose="020F0502020204030204" pitchFamily="34" charset="0"/>
                        </a:rPr>
                        <a:t>Storage</a:t>
                      </a: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7</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17</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50</a:t>
                      </a:r>
                    </a:p>
                  </a:txBody>
                  <a:tcPr marL="9525" marR="9525" marT="9525" marB="0" anchor="ctr"/>
                </a:tc>
                <a:extLst>
                  <a:ext uri="{0D108BD9-81ED-4DB2-BD59-A6C34878D82A}">
                    <a16:rowId xmlns:a16="http://schemas.microsoft.com/office/drawing/2014/main" val="3909453730"/>
                  </a:ext>
                </a:extLst>
              </a:tr>
              <a:tr h="384844">
                <a:tc>
                  <a:txBody>
                    <a:bodyPr/>
                    <a:lstStyle/>
                    <a:p>
                      <a:pPr algn="l" fontAlgn="b"/>
                      <a:r>
                        <a:rPr lang="en-GB" sz="3200" b="0" i="0" u="none" strike="noStrike" dirty="0" err="1">
                          <a:solidFill>
                            <a:srgbClr val="000000"/>
                          </a:solidFill>
                          <a:effectLst/>
                          <a:latin typeface="Calibri" panose="020F0502020204030204" pitchFamily="34" charset="0"/>
                        </a:rPr>
                        <a:t>Pcryo</a:t>
                      </a:r>
                      <a:r>
                        <a:rPr lang="en-GB" sz="3200" b="0" i="0" u="none" strike="noStrike" dirty="0">
                          <a:solidFill>
                            <a:srgbClr val="000000"/>
                          </a:solidFill>
                          <a:effectLst/>
                          <a:latin typeface="Calibri" panose="020F0502020204030204" pitchFamily="34" charset="0"/>
                        </a:rPr>
                        <a:t> (MW)</a:t>
                      </a:r>
                    </a:p>
                  </a:txBody>
                  <a:tcPr marL="9525" marR="9525" marT="9525" marB="0" anchor="b"/>
                </a:tc>
                <a:tc>
                  <a:txBody>
                    <a:bodyPr/>
                    <a:lstStyle/>
                    <a:p>
                      <a:pPr algn="l" fontAlgn="b"/>
                      <a:r>
                        <a:rPr lang="en-GB" sz="3200" b="0" i="0" u="none" strike="noStrike">
                          <a:solidFill>
                            <a:srgbClr val="000000"/>
                          </a:solidFill>
                          <a:effectLst/>
                          <a:latin typeface="Calibri" panose="020F0502020204030204" pitchFamily="34" charset="0"/>
                        </a:rPr>
                        <a:t>Booster</a:t>
                      </a: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0.01</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0.08</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0.19</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0.56</a:t>
                      </a:r>
                    </a:p>
                  </a:txBody>
                  <a:tcPr marL="9525" marR="9525" marT="9525" marB="0" anchor="ctr"/>
                </a:tc>
                <a:extLst>
                  <a:ext uri="{0D108BD9-81ED-4DB2-BD59-A6C34878D82A}">
                    <a16:rowId xmlns:a16="http://schemas.microsoft.com/office/drawing/2014/main" val="1275749732"/>
                  </a:ext>
                </a:extLst>
              </a:tr>
              <a:tr h="384844">
                <a:tc>
                  <a:txBody>
                    <a:bodyPr/>
                    <a:lstStyle/>
                    <a:p>
                      <a:pPr algn="l" fontAlgn="b"/>
                      <a:r>
                        <a:rPr lang="en-GB" sz="3200" b="0" i="0" u="none" strike="noStrike" dirty="0" err="1">
                          <a:solidFill>
                            <a:srgbClr val="000000"/>
                          </a:solidFill>
                          <a:effectLst/>
                          <a:latin typeface="Calibri" panose="020F0502020204030204" pitchFamily="34" charset="0"/>
                        </a:rPr>
                        <a:t>Pcv</a:t>
                      </a:r>
                      <a:r>
                        <a:rPr lang="en-GB" sz="3200" b="0" i="0" u="none" strike="noStrike" dirty="0">
                          <a:solidFill>
                            <a:srgbClr val="000000"/>
                          </a:solidFill>
                          <a:effectLst/>
                          <a:latin typeface="Calibri" panose="020F0502020204030204" pitchFamily="34" charset="0"/>
                        </a:rPr>
                        <a:t> (MW)</a:t>
                      </a:r>
                    </a:p>
                  </a:txBody>
                  <a:tcPr marL="9525" marR="9525" marT="9525" marB="0" anchor="b"/>
                </a:tc>
                <a:tc>
                  <a:txBody>
                    <a:bodyPr/>
                    <a:lstStyle/>
                    <a:p>
                      <a:pPr algn="l" fontAlgn="b"/>
                      <a:r>
                        <a:rPr lang="en-GB" sz="3200" b="0" i="0" u="none" strike="noStrike">
                          <a:solidFill>
                            <a:srgbClr val="000000"/>
                          </a:solidFill>
                          <a:effectLst/>
                          <a:latin typeface="Calibri" panose="020F0502020204030204" pitchFamily="34" charset="0"/>
                        </a:rPr>
                        <a:t>all</a:t>
                      </a: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33</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34</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36</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40.2</a:t>
                      </a:r>
                    </a:p>
                  </a:txBody>
                  <a:tcPr marL="9525" marR="9525" marT="9525" marB="0" anchor="ctr"/>
                </a:tc>
                <a:extLst>
                  <a:ext uri="{0D108BD9-81ED-4DB2-BD59-A6C34878D82A}">
                    <a16:rowId xmlns:a16="http://schemas.microsoft.com/office/drawing/2014/main" val="588031136"/>
                  </a:ext>
                </a:extLst>
              </a:tr>
              <a:tr h="384844">
                <a:tc>
                  <a:txBody>
                    <a:bodyPr/>
                    <a:lstStyle/>
                    <a:p>
                      <a:pPr algn="l" fontAlgn="b"/>
                      <a:r>
                        <a:rPr lang="en-GB" sz="3200" b="0" i="0" u="none" strike="noStrike" dirty="0">
                          <a:solidFill>
                            <a:srgbClr val="000000"/>
                          </a:solidFill>
                          <a:effectLst/>
                          <a:latin typeface="Calibri" panose="020F0502020204030204" pitchFamily="34" charset="0"/>
                        </a:rPr>
                        <a:t>PEL magnets (MW)</a:t>
                      </a:r>
                    </a:p>
                  </a:txBody>
                  <a:tcPr marL="9525" marR="9525" marT="9525" marB="0" anchor="b"/>
                </a:tc>
                <a:tc>
                  <a:txBody>
                    <a:bodyPr/>
                    <a:lstStyle/>
                    <a:p>
                      <a:pPr algn="l" fontAlgn="b"/>
                      <a:r>
                        <a:rPr lang="en-GB" sz="3200" b="0" i="0" u="none" strike="noStrike">
                          <a:solidFill>
                            <a:srgbClr val="000000"/>
                          </a:solidFill>
                          <a:effectLst/>
                          <a:latin typeface="Calibri" panose="020F0502020204030204" pitchFamily="34" charset="0"/>
                        </a:rPr>
                        <a:t>Stroage</a:t>
                      </a: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17</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39</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89</a:t>
                      </a:r>
                    </a:p>
                  </a:txBody>
                  <a:tcPr marL="9525" marR="9525" marT="9525" marB="0" anchor="ctr"/>
                </a:tc>
                <a:extLst>
                  <a:ext uri="{0D108BD9-81ED-4DB2-BD59-A6C34878D82A}">
                    <a16:rowId xmlns:a16="http://schemas.microsoft.com/office/drawing/2014/main" val="1712209607"/>
                  </a:ext>
                </a:extLst>
              </a:tr>
              <a:tr h="384844">
                <a:tc>
                  <a:txBody>
                    <a:bodyPr/>
                    <a:lstStyle/>
                    <a:p>
                      <a:pPr algn="l" fontAlgn="b"/>
                      <a:r>
                        <a:rPr lang="en-GB" sz="3200" b="0" i="0" u="none" strike="noStrike" dirty="0">
                          <a:solidFill>
                            <a:srgbClr val="000000"/>
                          </a:solidFill>
                          <a:effectLst/>
                          <a:latin typeface="Calibri" panose="020F0502020204030204" pitchFamily="34" charset="0"/>
                        </a:rPr>
                        <a:t>PEL magnets (MW)</a:t>
                      </a:r>
                    </a:p>
                  </a:txBody>
                  <a:tcPr marL="9525" marR="9525" marT="9525" marB="0" anchor="b"/>
                </a:tc>
                <a:tc>
                  <a:txBody>
                    <a:bodyPr/>
                    <a:lstStyle/>
                    <a:p>
                      <a:pPr algn="l" fontAlgn="b"/>
                      <a:r>
                        <a:rPr lang="en-GB" sz="3200" b="0" i="0" u="none" strike="noStrike" dirty="0">
                          <a:solidFill>
                            <a:srgbClr val="000000"/>
                          </a:solidFill>
                          <a:effectLst/>
                          <a:latin typeface="Calibri" panose="020F0502020204030204" pitchFamily="34" charset="0"/>
                        </a:rPr>
                        <a:t>Booster</a:t>
                      </a: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1</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3</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5</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11</a:t>
                      </a:r>
                    </a:p>
                  </a:txBody>
                  <a:tcPr marL="9525" marR="9525" marT="9525" marB="0" anchor="ctr"/>
                </a:tc>
                <a:extLst>
                  <a:ext uri="{0D108BD9-81ED-4DB2-BD59-A6C34878D82A}">
                    <a16:rowId xmlns:a16="http://schemas.microsoft.com/office/drawing/2014/main" val="604709128"/>
                  </a:ext>
                </a:extLst>
              </a:tr>
              <a:tr h="384844">
                <a:tc>
                  <a:txBody>
                    <a:bodyPr/>
                    <a:lstStyle/>
                    <a:p>
                      <a:pPr algn="l" fontAlgn="b"/>
                      <a:r>
                        <a:rPr lang="en-GB" sz="3200" b="0" i="0" u="none" strike="noStrike" dirty="0">
                          <a:solidFill>
                            <a:srgbClr val="000000"/>
                          </a:solidFill>
                          <a:effectLst/>
                          <a:latin typeface="Calibri" panose="020F0502020204030204" pitchFamily="34" charset="0"/>
                        </a:rPr>
                        <a:t>Experiments (MW)</a:t>
                      </a:r>
                    </a:p>
                  </a:txBody>
                  <a:tcPr marL="9525" marR="9525" marT="9525" marB="0" anchor="b"/>
                </a:tc>
                <a:tc>
                  <a:txBody>
                    <a:bodyPr/>
                    <a:lstStyle/>
                    <a:p>
                      <a:pPr algn="l" fontAlgn="b"/>
                      <a:r>
                        <a:rPr lang="en-GB" sz="3200" b="0" i="0" u="none" strike="noStrike" dirty="0">
                          <a:solidFill>
                            <a:srgbClr val="000000"/>
                          </a:solidFill>
                          <a:effectLst/>
                          <a:latin typeface="Calibri" panose="020F0502020204030204" pitchFamily="34" charset="0"/>
                        </a:rPr>
                        <a:t>Pt A &amp; G</a:t>
                      </a:r>
                    </a:p>
                  </a:txBody>
                  <a:tcPr marL="9525" marR="9525" marT="9525" marB="0" anchor="b"/>
                </a:tc>
                <a:tc>
                  <a:txBody>
                    <a:bodyPr/>
                    <a:lstStyle/>
                    <a:p>
                      <a:pPr algn="ctr" fontAlgn="ctr"/>
                      <a:r>
                        <a:rPr lang="en-GB" sz="3200" b="0" i="0" u="none" strike="noStrike" dirty="0">
                          <a:solidFill>
                            <a:srgbClr val="000000"/>
                          </a:solidFill>
                          <a:effectLst/>
                          <a:latin typeface="Calibri" panose="020F0502020204030204" pitchFamily="34" charset="0"/>
                        </a:rPr>
                        <a:t>8</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8</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8</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8</a:t>
                      </a:r>
                    </a:p>
                  </a:txBody>
                  <a:tcPr marL="9525" marR="9525" marT="9525" marB="0" anchor="ctr"/>
                </a:tc>
                <a:extLst>
                  <a:ext uri="{0D108BD9-81ED-4DB2-BD59-A6C34878D82A}">
                    <a16:rowId xmlns:a16="http://schemas.microsoft.com/office/drawing/2014/main" val="2124274925"/>
                  </a:ext>
                </a:extLst>
              </a:tr>
              <a:tr h="384844">
                <a:tc>
                  <a:txBody>
                    <a:bodyPr/>
                    <a:lstStyle/>
                    <a:p>
                      <a:pPr algn="l" fontAlgn="b"/>
                      <a:r>
                        <a:rPr lang="en-GB" sz="3200" b="0" i="0" u="none" strike="noStrike" dirty="0">
                          <a:solidFill>
                            <a:srgbClr val="000000"/>
                          </a:solidFill>
                          <a:effectLst/>
                          <a:latin typeface="Calibri" panose="020F0502020204030204" pitchFamily="34" charset="0"/>
                        </a:rPr>
                        <a:t>Data </a:t>
                      </a:r>
                      <a:r>
                        <a:rPr lang="en-GB" sz="3200" b="0" i="0" u="none" strike="noStrike" dirty="0" err="1">
                          <a:solidFill>
                            <a:srgbClr val="000000"/>
                          </a:solidFill>
                          <a:effectLst/>
                          <a:latin typeface="Calibri" panose="020F0502020204030204" pitchFamily="34" charset="0"/>
                        </a:rPr>
                        <a:t>centers</a:t>
                      </a:r>
                      <a:r>
                        <a:rPr lang="en-GB" sz="3200" b="0" i="0" u="none" strike="noStrike" dirty="0">
                          <a:solidFill>
                            <a:srgbClr val="000000"/>
                          </a:solidFill>
                          <a:effectLst/>
                          <a:latin typeface="Calibri" panose="020F0502020204030204" pitchFamily="34" charset="0"/>
                        </a:rPr>
                        <a:t> (MW)</a:t>
                      </a:r>
                    </a:p>
                  </a:txBody>
                  <a:tcPr marL="9525" marR="9525" marT="9525" marB="0" anchor="b"/>
                </a:tc>
                <a:tc>
                  <a:txBody>
                    <a:bodyPr/>
                    <a:lstStyle/>
                    <a:p>
                      <a:pPr algn="l" fontAlgn="b"/>
                      <a:r>
                        <a:rPr lang="en-GB" sz="3200" b="0" i="0" u="none" strike="noStrike">
                          <a:solidFill>
                            <a:srgbClr val="000000"/>
                          </a:solidFill>
                          <a:effectLst/>
                          <a:latin typeface="Calibri" panose="020F0502020204030204" pitchFamily="34" charset="0"/>
                        </a:rPr>
                        <a:t>Pt A &amp; G</a:t>
                      </a: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4</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4</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4</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4</a:t>
                      </a:r>
                    </a:p>
                  </a:txBody>
                  <a:tcPr marL="9525" marR="9525" marT="9525" marB="0" anchor="ctr"/>
                </a:tc>
                <a:extLst>
                  <a:ext uri="{0D108BD9-81ED-4DB2-BD59-A6C34878D82A}">
                    <a16:rowId xmlns:a16="http://schemas.microsoft.com/office/drawing/2014/main" val="3512213944"/>
                  </a:ext>
                </a:extLst>
              </a:tr>
              <a:tr h="384844">
                <a:tc>
                  <a:txBody>
                    <a:bodyPr/>
                    <a:lstStyle/>
                    <a:p>
                      <a:pPr algn="l" fontAlgn="b"/>
                      <a:r>
                        <a:rPr lang="en-GB" sz="3200" b="0" i="0" u="none" strike="noStrike" dirty="0">
                          <a:solidFill>
                            <a:srgbClr val="000000"/>
                          </a:solidFill>
                          <a:effectLst/>
                          <a:latin typeface="Calibri" panose="020F0502020204030204" pitchFamily="34" charset="0"/>
                        </a:rPr>
                        <a:t>General services (MW)</a:t>
                      </a:r>
                    </a:p>
                  </a:txBody>
                  <a:tcPr marL="9525" marR="9525" marT="9525" marB="0" anchor="b"/>
                </a:tc>
                <a:tc>
                  <a:txBody>
                    <a:bodyPr/>
                    <a:lstStyle/>
                    <a:p>
                      <a:pPr algn="l" fontAlgn="b"/>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36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36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36</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36</a:t>
                      </a:r>
                    </a:p>
                  </a:txBody>
                  <a:tcPr marL="9525" marR="9525" marT="9525" marB="0" anchor="ctr"/>
                </a:tc>
                <a:extLst>
                  <a:ext uri="{0D108BD9-81ED-4DB2-BD59-A6C34878D82A}">
                    <a16:rowId xmlns:a16="http://schemas.microsoft.com/office/drawing/2014/main" val="3054593684"/>
                  </a:ext>
                </a:extLst>
              </a:tr>
              <a:tr h="384844">
                <a:tc>
                  <a:txBody>
                    <a:bodyPr/>
                    <a:lstStyle/>
                    <a:p>
                      <a:pPr algn="l" fontAlgn="b"/>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GB" sz="3200" b="0" i="0" u="none" strike="noStrike">
                        <a:solidFill>
                          <a:srgbClr val="000000"/>
                        </a:solidFill>
                        <a:effectLst/>
                        <a:latin typeface="Calibri" panose="020F0502020204030204" pitchFamily="34" charset="0"/>
                      </a:endParaRPr>
                    </a:p>
                  </a:txBody>
                  <a:tcPr marL="9525" marR="9525" marT="9525" marB="0" anchor="ctr"/>
                </a:tc>
                <a:tc>
                  <a:txBody>
                    <a:bodyPr/>
                    <a:lstStyle/>
                    <a:p>
                      <a:pPr algn="ctr" fontAlgn="ctr"/>
                      <a:endParaRPr lang="en-GB" sz="3200" b="0" i="0" u="none" strike="noStrike">
                        <a:solidFill>
                          <a:srgbClr val="000000"/>
                        </a:solidFill>
                        <a:effectLst/>
                        <a:latin typeface="Calibri" panose="020F0502020204030204" pitchFamily="34" charset="0"/>
                      </a:endParaRPr>
                    </a:p>
                  </a:txBody>
                  <a:tcPr marL="9525" marR="9525" marT="9525" marB="0" anchor="ctr"/>
                </a:tc>
                <a:extLst>
                  <a:ext uri="{0D108BD9-81ED-4DB2-BD59-A6C34878D82A}">
                    <a16:rowId xmlns:a16="http://schemas.microsoft.com/office/drawing/2014/main" val="2465793551"/>
                  </a:ext>
                </a:extLst>
              </a:tr>
              <a:tr h="384844">
                <a:tc>
                  <a:txBody>
                    <a:bodyPr/>
                    <a:lstStyle/>
                    <a:p>
                      <a:pPr algn="l" fontAlgn="b"/>
                      <a:r>
                        <a:rPr lang="en-GB" sz="3200" b="0" i="0" u="none" strike="noStrike" dirty="0">
                          <a:solidFill>
                            <a:srgbClr val="000000"/>
                          </a:solidFill>
                          <a:effectLst/>
                          <a:latin typeface="Calibri" panose="020F0502020204030204" pitchFamily="34" charset="0"/>
                        </a:rPr>
                        <a:t>Power</a:t>
                      </a:r>
                      <a:r>
                        <a:rPr lang="en-GB" sz="3200" b="0" i="0" u="none" strike="noStrike" baseline="0" dirty="0">
                          <a:solidFill>
                            <a:srgbClr val="000000"/>
                          </a:solidFill>
                          <a:effectLst/>
                          <a:latin typeface="Calibri" panose="020F0502020204030204" pitchFamily="34" charset="0"/>
                        </a:rPr>
                        <a:t> during beam operation (MW)</a:t>
                      </a:r>
                      <a:endParaRPr lang="en-GB" sz="32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237</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257</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293</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387</a:t>
                      </a:r>
                    </a:p>
                  </a:txBody>
                  <a:tcPr marL="9525" marR="9525" marT="9525" marB="0" anchor="ctr"/>
                </a:tc>
                <a:extLst>
                  <a:ext uri="{0D108BD9-81ED-4DB2-BD59-A6C34878D82A}">
                    <a16:rowId xmlns:a16="http://schemas.microsoft.com/office/drawing/2014/main" val="136526613"/>
                  </a:ext>
                </a:extLst>
              </a:tr>
              <a:tr h="384844">
                <a:tc>
                  <a:txBody>
                    <a:bodyPr/>
                    <a:lstStyle/>
                    <a:p>
                      <a:pPr algn="l" fontAlgn="b"/>
                      <a:r>
                        <a:rPr lang="en-GB" sz="3200" b="0" i="0" u="none" strike="noStrike" dirty="0">
                          <a:solidFill>
                            <a:srgbClr val="000000"/>
                          </a:solidFill>
                          <a:effectLst/>
                          <a:latin typeface="Calibri" panose="020F0502020204030204" pitchFamily="34" charset="0"/>
                        </a:rPr>
                        <a:t>Average power / year (MW)</a:t>
                      </a:r>
                    </a:p>
                  </a:txBody>
                  <a:tcPr marL="9525" marR="9525" marT="9525" marB="0" anchor="b"/>
                </a:tc>
                <a:tc>
                  <a:txBody>
                    <a:bodyPr/>
                    <a:lstStyle/>
                    <a:p>
                      <a:pPr algn="l" fontAlgn="b"/>
                      <a:endParaRPr lang="en-GB" sz="3200" b="0" i="0" u="none" strike="noStrike">
                        <a:solidFill>
                          <a:srgbClr val="000000"/>
                        </a:solidFill>
                        <a:effectLst/>
                        <a:latin typeface="Calibri" panose="020F0502020204030204" pitchFamily="34" charset="0"/>
                      </a:endParaRPr>
                    </a:p>
                  </a:txBody>
                  <a:tcPr marL="9525" marR="9525" marT="9525" marB="0" anchor="b"/>
                </a:tc>
                <a:tc>
                  <a:txBody>
                    <a:bodyPr/>
                    <a:lstStyle/>
                    <a:p>
                      <a:pPr algn="ctr" fontAlgn="ctr"/>
                      <a:r>
                        <a:rPr lang="en-GB" sz="3200" b="0" i="0" u="none" strike="noStrike">
                          <a:solidFill>
                            <a:srgbClr val="000000"/>
                          </a:solidFill>
                          <a:effectLst/>
                          <a:latin typeface="Calibri" panose="020F0502020204030204" pitchFamily="34" charset="0"/>
                        </a:rPr>
                        <a:t>143</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154</a:t>
                      </a:r>
                    </a:p>
                  </a:txBody>
                  <a:tcPr marL="9525" marR="9525" marT="9525" marB="0" anchor="ctr"/>
                </a:tc>
                <a:tc>
                  <a:txBody>
                    <a:bodyPr/>
                    <a:lstStyle/>
                    <a:p>
                      <a:pPr algn="ctr" fontAlgn="ctr"/>
                      <a:r>
                        <a:rPr lang="en-GB" sz="3200" b="0" i="0" u="none" strike="noStrike">
                          <a:solidFill>
                            <a:srgbClr val="000000"/>
                          </a:solidFill>
                          <a:effectLst/>
                          <a:latin typeface="Calibri" panose="020F0502020204030204" pitchFamily="34" charset="0"/>
                        </a:rPr>
                        <a:t>174</a:t>
                      </a:r>
                    </a:p>
                  </a:txBody>
                  <a:tcPr marL="9525" marR="9525" marT="9525" marB="0" anchor="ctr"/>
                </a:tc>
                <a:tc>
                  <a:txBody>
                    <a:bodyPr/>
                    <a:lstStyle/>
                    <a:p>
                      <a:pPr algn="ctr" fontAlgn="ctr"/>
                      <a:r>
                        <a:rPr lang="en-GB" sz="3200" b="0" i="0" u="none" strike="noStrike" dirty="0">
                          <a:solidFill>
                            <a:srgbClr val="000000"/>
                          </a:solidFill>
                          <a:effectLst/>
                          <a:latin typeface="Calibri" panose="020F0502020204030204" pitchFamily="34" charset="0"/>
                        </a:rPr>
                        <a:t>225</a:t>
                      </a:r>
                    </a:p>
                  </a:txBody>
                  <a:tcPr marL="9525" marR="9525" marT="9525" marB="0" anchor="ctr"/>
                </a:tc>
                <a:extLst>
                  <a:ext uri="{0D108BD9-81ED-4DB2-BD59-A6C34878D82A}">
                    <a16:rowId xmlns:a16="http://schemas.microsoft.com/office/drawing/2014/main" val="2197422502"/>
                  </a:ext>
                </a:extLst>
              </a:tr>
            </a:tbl>
          </a:graphicData>
        </a:graphic>
      </p:graphicFrame>
      <p:sp>
        <p:nvSpPr>
          <p:cNvPr id="10" name="TextBox 9">
            <a:extLst>
              <a:ext uri="{FF2B5EF4-FFF2-40B4-BE49-F238E27FC236}">
                <a16:creationId xmlns:a16="http://schemas.microsoft.com/office/drawing/2014/main" id="{AE4B2CD2-4028-47D3-BCD5-E7D3A259F20B}"/>
              </a:ext>
            </a:extLst>
          </p:cNvPr>
          <p:cNvSpPr txBox="1"/>
          <p:nvPr/>
        </p:nvSpPr>
        <p:spPr>
          <a:xfrm>
            <a:off x="14020800" y="4127659"/>
            <a:ext cx="9601200" cy="535724"/>
          </a:xfrm>
          <a:prstGeom prst="rect">
            <a:avLst/>
          </a:prstGeom>
          <a:noFill/>
        </p:spPr>
        <p:txBody>
          <a:bodyPr wrap="square" rtlCol="0">
            <a:spAutoFit/>
          </a:bodyPr>
          <a:lstStyle/>
          <a:p>
            <a:pPr algn="l">
              <a:lnSpc>
                <a:spcPts val="3700"/>
              </a:lnSpc>
            </a:pPr>
            <a:r>
              <a:rPr lang="fr-CH" sz="3000" dirty="0" err="1"/>
              <a:t>Updated</a:t>
            </a:r>
            <a:r>
              <a:rPr lang="fr-CH" sz="3000" dirty="0"/>
              <a:t> power </a:t>
            </a:r>
            <a:r>
              <a:rPr lang="fr-CH" sz="3000" dirty="0" err="1"/>
              <a:t>demand</a:t>
            </a:r>
            <a:r>
              <a:rPr lang="fr-CH" sz="3000" dirty="0"/>
              <a:t> for FCC-</a:t>
            </a:r>
            <a:r>
              <a:rPr lang="fr-CH" sz="3000" dirty="0" err="1"/>
              <a:t>ee</a:t>
            </a:r>
            <a:r>
              <a:rPr lang="fr-CH" sz="3000" dirty="0"/>
              <a:t> per </a:t>
            </a:r>
            <a:r>
              <a:rPr lang="fr-CH" sz="3000" dirty="0" err="1"/>
              <a:t>working</a:t>
            </a:r>
            <a:r>
              <a:rPr lang="fr-CH" sz="3000" dirty="0"/>
              <a:t> point</a:t>
            </a:r>
            <a:endParaRPr lang="en-GB" sz="3000" dirty="0"/>
          </a:p>
        </p:txBody>
      </p:sp>
    </p:spTree>
    <p:extLst>
      <p:ext uri="{BB962C8B-B14F-4D97-AF65-F5344CB8AC3E}">
        <p14:creationId xmlns:p14="http://schemas.microsoft.com/office/powerpoint/2010/main" val="5106011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F70FDC0-A9B2-4C97-B3F5-CB5BD47486D6}"/>
              </a:ext>
            </a:extLst>
          </p:cNvPr>
          <p:cNvSpPr>
            <a:spLocks noGrp="1"/>
          </p:cNvSpPr>
          <p:nvPr>
            <p:ph type="sldNum" sz="quarter" idx="10"/>
          </p:nvPr>
        </p:nvSpPr>
        <p:spPr/>
        <p:txBody>
          <a:bodyPr/>
          <a:lstStyle/>
          <a:p>
            <a:fld id="{88A1DFE4-5FC5-43BD-BB7E-75EAD82B965F}" type="slidenum">
              <a:rPr lang="en-US" noProof="0" smtClean="0"/>
              <a:pPr/>
              <a:t>16</a:t>
            </a:fld>
            <a:endParaRPr lang="en-US" noProof="0" dirty="0"/>
          </a:p>
        </p:txBody>
      </p:sp>
      <p:pic>
        <p:nvPicPr>
          <p:cNvPr id="5" name="Picture 4">
            <a:extLst>
              <a:ext uri="{FF2B5EF4-FFF2-40B4-BE49-F238E27FC236}">
                <a16:creationId xmlns:a16="http://schemas.microsoft.com/office/drawing/2014/main" id="{DEDCC01F-1D2E-40EB-8F75-E7C078663208}"/>
              </a:ext>
            </a:extLst>
          </p:cNvPr>
          <p:cNvPicPr>
            <a:picLocks noChangeAspect="1"/>
          </p:cNvPicPr>
          <p:nvPr/>
        </p:nvPicPr>
        <p:blipFill rotWithShape="1">
          <a:blip r:embed="rId2"/>
          <a:srcRect t="22592"/>
          <a:stretch/>
        </p:blipFill>
        <p:spPr>
          <a:xfrm>
            <a:off x="1516708" y="2209800"/>
            <a:ext cx="21350584" cy="9296400"/>
          </a:xfrm>
          <a:prstGeom prst="rect">
            <a:avLst/>
          </a:prstGeom>
        </p:spPr>
      </p:pic>
      <p:sp>
        <p:nvSpPr>
          <p:cNvPr id="6" name="TextBox 5">
            <a:extLst>
              <a:ext uri="{FF2B5EF4-FFF2-40B4-BE49-F238E27FC236}">
                <a16:creationId xmlns:a16="http://schemas.microsoft.com/office/drawing/2014/main" id="{5F9332CD-9E93-45ED-8349-E4E0088990F8}"/>
              </a:ext>
            </a:extLst>
          </p:cNvPr>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7" name="TextBox 6">
            <a:extLst>
              <a:ext uri="{FF2B5EF4-FFF2-40B4-BE49-F238E27FC236}">
                <a16:creationId xmlns:a16="http://schemas.microsoft.com/office/drawing/2014/main" id="{E3D0B59C-A4E4-4F94-976F-F5DFF428643A}"/>
              </a:ext>
            </a:extLst>
          </p:cNvPr>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sp>
        <p:nvSpPr>
          <p:cNvPr id="8" name="TextBox 7">
            <a:extLst>
              <a:ext uri="{FF2B5EF4-FFF2-40B4-BE49-F238E27FC236}">
                <a16:creationId xmlns:a16="http://schemas.microsoft.com/office/drawing/2014/main" id="{D6DAB961-C3B8-4855-883C-F07110B71BC8}"/>
              </a:ext>
            </a:extLst>
          </p:cNvPr>
          <p:cNvSpPr txBox="1"/>
          <p:nvPr/>
        </p:nvSpPr>
        <p:spPr>
          <a:xfrm>
            <a:off x="6068526" y="1414378"/>
            <a:ext cx="12295674" cy="566822"/>
          </a:xfrm>
          <a:prstGeom prst="rect">
            <a:avLst/>
          </a:prstGeom>
          <a:noFill/>
        </p:spPr>
        <p:txBody>
          <a:bodyPr wrap="none" rtlCol="0">
            <a:spAutoFit/>
          </a:bodyPr>
          <a:lstStyle/>
          <a:p>
            <a:pPr algn="l">
              <a:lnSpc>
                <a:spcPts val="3700"/>
              </a:lnSpc>
            </a:pPr>
            <a:r>
              <a:rPr lang="en-US" sz="4000" dirty="0"/>
              <a:t>J P Burnet, </a:t>
            </a:r>
            <a:r>
              <a:rPr lang="en-US" sz="4000" i="1" dirty="0"/>
              <a:t>Update of the Power Demand for FCC-</a:t>
            </a:r>
            <a:r>
              <a:rPr lang="en-US" sz="4000" i="1" dirty="0" err="1"/>
              <a:t>ee</a:t>
            </a:r>
            <a:endParaRPr lang="en-GB" sz="4000" i="1" dirty="0"/>
          </a:p>
        </p:txBody>
      </p:sp>
      <p:sp>
        <p:nvSpPr>
          <p:cNvPr id="9" name="TextBox 8">
            <a:extLst>
              <a:ext uri="{FF2B5EF4-FFF2-40B4-BE49-F238E27FC236}">
                <a16:creationId xmlns:a16="http://schemas.microsoft.com/office/drawing/2014/main" id="{62475B72-4169-4DF8-BF59-E428150915A4}"/>
              </a:ext>
            </a:extLst>
          </p:cNvPr>
          <p:cNvSpPr txBox="1"/>
          <p:nvPr/>
        </p:nvSpPr>
        <p:spPr>
          <a:xfrm flipH="1">
            <a:off x="3703318" y="12277303"/>
            <a:ext cx="18242282" cy="588303"/>
          </a:xfrm>
          <a:prstGeom prst="rect">
            <a:avLst/>
          </a:prstGeom>
          <a:noFill/>
        </p:spPr>
        <p:txBody>
          <a:bodyPr wrap="square" rtlCol="0">
            <a:spAutoFit/>
          </a:bodyPr>
          <a:lstStyle/>
          <a:p>
            <a:pPr algn="l">
              <a:lnSpc>
                <a:spcPts val="3700"/>
              </a:lnSpc>
            </a:pPr>
            <a:r>
              <a:rPr lang="fr-CH" sz="4800" dirty="0"/>
              <a:t>Lots of </a:t>
            </a:r>
            <a:r>
              <a:rPr lang="fr-CH" sz="4800" dirty="0" err="1"/>
              <a:t>ideas</a:t>
            </a:r>
            <a:r>
              <a:rPr lang="fr-CH" sz="4800" dirty="0"/>
              <a:t> how to </a:t>
            </a:r>
            <a:r>
              <a:rPr lang="fr-CH" sz="4800" dirty="0" err="1"/>
              <a:t>reduce</a:t>
            </a:r>
            <a:r>
              <a:rPr lang="fr-CH" sz="4800" dirty="0"/>
              <a:t> power </a:t>
            </a:r>
            <a:r>
              <a:rPr lang="fr-CH" sz="4800" dirty="0" err="1"/>
              <a:t>consumption</a:t>
            </a:r>
            <a:r>
              <a:rPr lang="fr-CH" sz="4800" dirty="0"/>
              <a:t> </a:t>
            </a:r>
            <a:r>
              <a:rPr lang="fr-CH" sz="4800" dirty="0" err="1"/>
              <a:t>being</a:t>
            </a:r>
            <a:r>
              <a:rPr lang="fr-CH" sz="4800" dirty="0"/>
              <a:t> </a:t>
            </a:r>
            <a:r>
              <a:rPr lang="fr-CH" sz="4800" dirty="0" err="1"/>
              <a:t>explored</a:t>
            </a:r>
            <a:r>
              <a:rPr lang="fr-CH" sz="4800" dirty="0"/>
              <a:t>!</a:t>
            </a:r>
            <a:endParaRPr lang="en-GB" sz="4800" dirty="0"/>
          </a:p>
        </p:txBody>
      </p:sp>
    </p:spTree>
    <p:extLst>
      <p:ext uri="{BB962C8B-B14F-4D97-AF65-F5344CB8AC3E}">
        <p14:creationId xmlns:p14="http://schemas.microsoft.com/office/powerpoint/2010/main" val="28125303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17</a:t>
            </a:fld>
            <a:endParaRPr lang="en-US" noProof="0" dirty="0"/>
          </a:p>
        </p:txBody>
      </p:sp>
      <p:sp>
        <p:nvSpPr>
          <p:cNvPr id="3" name="TextBox 2"/>
          <p:cNvSpPr txBox="1"/>
          <p:nvPr/>
        </p:nvSpPr>
        <p:spPr>
          <a:xfrm>
            <a:off x="4572000" y="1414378"/>
            <a:ext cx="15183965" cy="566822"/>
          </a:xfrm>
          <a:prstGeom prst="rect">
            <a:avLst/>
          </a:prstGeom>
          <a:noFill/>
        </p:spPr>
        <p:txBody>
          <a:bodyPr wrap="none" rtlCol="0">
            <a:spAutoFit/>
          </a:bodyPr>
          <a:lstStyle/>
          <a:p>
            <a:pPr algn="l">
              <a:lnSpc>
                <a:spcPts val="3700"/>
              </a:lnSpc>
            </a:pPr>
            <a:r>
              <a:rPr lang="en-US" sz="4000" dirty="0"/>
              <a:t>M Parodi, </a:t>
            </a:r>
            <a:r>
              <a:rPr lang="en-US" sz="4000" i="1" dirty="0"/>
              <a:t>Update on FCC Electrical Network and Grid Connection</a:t>
            </a:r>
            <a:endParaRPr lang="en-GB" sz="4000" i="1" dirty="0"/>
          </a:p>
        </p:txBody>
      </p:sp>
      <p:sp>
        <p:nvSpPr>
          <p:cNvPr id="4" name="TextBox 3"/>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5" name="TextBox 4"/>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sp>
        <p:nvSpPr>
          <p:cNvPr id="6" name="TextBox 5"/>
          <p:cNvSpPr txBox="1"/>
          <p:nvPr/>
        </p:nvSpPr>
        <p:spPr>
          <a:xfrm>
            <a:off x="2133600" y="2289491"/>
            <a:ext cx="9890849" cy="535724"/>
          </a:xfrm>
          <a:prstGeom prst="rect">
            <a:avLst/>
          </a:prstGeom>
          <a:noFill/>
        </p:spPr>
        <p:txBody>
          <a:bodyPr wrap="none" rtlCol="0">
            <a:spAutoFit/>
          </a:bodyPr>
          <a:lstStyle/>
          <a:p>
            <a:pPr marL="457200" indent="-457200" algn="l">
              <a:lnSpc>
                <a:spcPts val="3700"/>
              </a:lnSpc>
              <a:buFont typeface="Arial" panose="020B0604020202020204" pitchFamily="34" charset="0"/>
              <a:buChar char="•"/>
            </a:pPr>
            <a:r>
              <a:rPr lang="en-US" sz="3000" dirty="0"/>
              <a:t>Updated load estimate (has much evolved since CDR)</a:t>
            </a:r>
          </a:p>
        </p:txBody>
      </p:sp>
      <p:sp>
        <p:nvSpPr>
          <p:cNvPr id="7" name="Text Placeholder 4"/>
          <p:cNvSpPr txBox="1">
            <a:spLocks/>
          </p:cNvSpPr>
          <p:nvPr/>
        </p:nvSpPr>
        <p:spPr>
          <a:xfrm>
            <a:off x="1246188" y="3133506"/>
            <a:ext cx="14440201" cy="7607768"/>
          </a:xfrm>
          <a:prstGeom prst="rect">
            <a:avLst/>
          </a:prstGeom>
        </p:spPr>
        <p:txBody>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2"/>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pPr marL="457200" indent="-457200">
              <a:buFont typeface="Arial" panose="020B0604020202020204" pitchFamily="34" charset="0"/>
              <a:buChar char="•"/>
            </a:pPr>
            <a:r>
              <a:rPr lang="en-GB" dirty="0"/>
              <a:t>Adaptation to the 8-points new layout</a:t>
            </a:r>
          </a:p>
          <a:p>
            <a:pPr marL="457200" indent="-457200">
              <a:buFont typeface="Arial" panose="020B0604020202020204" pitchFamily="34" charset="0"/>
              <a:buChar char="•"/>
            </a:pPr>
            <a:r>
              <a:rPr lang="en-GB" dirty="0"/>
              <a:t>Confirmation of n. 3 connection points to RTE grid:</a:t>
            </a:r>
          </a:p>
          <a:p>
            <a:pPr marL="1105200" lvl="1" indent="-457200"/>
            <a:r>
              <a:rPr lang="en-GB" dirty="0"/>
              <a:t>n. 2 HV connections at RF points</a:t>
            </a:r>
          </a:p>
          <a:p>
            <a:pPr marL="1105200" lvl="1" indent="-457200"/>
            <a:r>
              <a:rPr lang="en-GB" dirty="0"/>
              <a:t>n. 1 HV connection at point D (preferred) or point F (possible)</a:t>
            </a:r>
          </a:p>
          <a:p>
            <a:pPr marL="457200" indent="-457200">
              <a:buFont typeface="Arial" panose="020B0604020202020204" pitchFamily="34" charset="0"/>
              <a:buChar char="•"/>
            </a:pPr>
            <a:r>
              <a:rPr lang="en-GB" dirty="0"/>
              <a:t>Internal closed 132 kV transmission loop</a:t>
            </a:r>
          </a:p>
          <a:p>
            <a:pPr marL="1105200" lvl="1" indent="-457200"/>
            <a:r>
              <a:rPr lang="en-GB" dirty="0"/>
              <a:t>Balanced power flow</a:t>
            </a:r>
          </a:p>
          <a:p>
            <a:pPr marL="1105200" lvl="1" indent="-457200"/>
            <a:r>
              <a:rPr lang="en-GB" dirty="0"/>
              <a:t>High reliability</a:t>
            </a:r>
          </a:p>
          <a:p>
            <a:pPr marL="1105200" lvl="1" indent="-457200"/>
            <a:r>
              <a:rPr lang="en-GB" dirty="0"/>
              <a:t>Existing control and protection technologies suitable for the topology</a:t>
            </a:r>
          </a:p>
          <a:p>
            <a:pPr marL="1105200" lvl="1" indent="-457200"/>
            <a:r>
              <a:rPr lang="en-GB" dirty="0"/>
              <a:t>Adapt to move towards FCC-</a:t>
            </a:r>
            <a:r>
              <a:rPr lang="en-GB" dirty="0" err="1"/>
              <a:t>hh</a:t>
            </a:r>
            <a:endParaRPr lang="en-GB" dirty="0"/>
          </a:p>
          <a:p>
            <a:pPr marL="1105200" lvl="1" indent="-457200"/>
            <a:r>
              <a:rPr lang="en-GB" dirty="0"/>
              <a:t>Cost of investment Vs. FCC RAMS requirement: analysis to be performed</a:t>
            </a:r>
          </a:p>
          <a:p>
            <a:endParaRPr lang="en-GB" dirty="0"/>
          </a:p>
          <a:p>
            <a:endParaRPr lang="en-GB" dirty="0"/>
          </a:p>
        </p:txBody>
      </p:sp>
      <p:pic>
        <p:nvPicPr>
          <p:cNvPr id="8" name="Picture 7">
            <a:extLst>
              <a:ext uri="{FF2B5EF4-FFF2-40B4-BE49-F238E27FC236}">
                <a16:creationId xmlns:a16="http://schemas.microsoft.com/office/drawing/2014/main" id="{AEDAAAA1-F8E2-4ED2-92F5-1C77C461D62E}"/>
              </a:ext>
            </a:extLst>
          </p:cNvPr>
          <p:cNvPicPr>
            <a:picLocks noChangeAspect="1"/>
          </p:cNvPicPr>
          <p:nvPr/>
        </p:nvPicPr>
        <p:blipFill>
          <a:blip r:embed="rId3"/>
          <a:stretch>
            <a:fillRect/>
          </a:stretch>
        </p:blipFill>
        <p:spPr>
          <a:xfrm>
            <a:off x="522589" y="9056175"/>
            <a:ext cx="15163800" cy="4659825"/>
          </a:xfrm>
          <a:prstGeom prst="rect">
            <a:avLst/>
          </a:prstGeom>
        </p:spPr>
      </p:pic>
      <p:sp>
        <p:nvSpPr>
          <p:cNvPr id="9" name="TextBox 8"/>
          <p:cNvSpPr txBox="1"/>
          <p:nvPr/>
        </p:nvSpPr>
        <p:spPr>
          <a:xfrm>
            <a:off x="15374507" y="7239000"/>
            <a:ext cx="8626906" cy="6735177"/>
          </a:xfrm>
          <a:prstGeom prst="rect">
            <a:avLst/>
          </a:prstGeom>
          <a:noFill/>
        </p:spPr>
        <p:txBody>
          <a:bodyPr wrap="square" rtlCol="0">
            <a:spAutoFit/>
          </a:bodyPr>
          <a:lstStyle/>
          <a:p>
            <a:pPr marL="457200" indent="-457200" algn="l">
              <a:lnSpc>
                <a:spcPts val="3700"/>
              </a:lnSpc>
              <a:buFont typeface="Arial" panose="020B0604020202020204" pitchFamily="34" charset="0"/>
              <a:buChar char="•"/>
            </a:pPr>
            <a:r>
              <a:rPr lang="en-US" sz="3000" dirty="0"/>
              <a:t>Collaboration with French electricity provider RTE</a:t>
            </a:r>
          </a:p>
          <a:p>
            <a:pPr marL="457200" indent="-457200">
              <a:lnSpc>
                <a:spcPts val="3700"/>
              </a:lnSpc>
              <a:buFont typeface="Arial" panose="020B0604020202020204" pitchFamily="34" charset="0"/>
              <a:buChar char="•"/>
            </a:pPr>
            <a:r>
              <a:rPr lang="en-GB" sz="3000" dirty="0"/>
              <a:t>The overall power demands justifies a connection to RTE 400 kV (or alternatively 225 kV) grid</a:t>
            </a:r>
          </a:p>
          <a:p>
            <a:pPr marL="457200" indent="-457200">
              <a:lnSpc>
                <a:spcPts val="3700"/>
              </a:lnSpc>
              <a:buFont typeface="Arial" panose="020B0604020202020204" pitchFamily="34" charset="0"/>
              <a:buChar char="•"/>
            </a:pPr>
            <a:r>
              <a:rPr lang="en-GB" sz="3000" dirty="0"/>
              <a:t>The first step (exploratory study) is free of charge and not binding. Data Collection Sheet available online.</a:t>
            </a:r>
          </a:p>
          <a:p>
            <a:pPr marL="457200" indent="-457200">
              <a:lnSpc>
                <a:spcPts val="3700"/>
              </a:lnSpc>
              <a:buFont typeface="Arial" panose="020B0604020202020204" pitchFamily="34" charset="0"/>
              <a:buChar char="•"/>
            </a:pPr>
            <a:r>
              <a:rPr lang="en-GB" sz="3000" dirty="0"/>
              <a:t>The further study and execution phases need investment and commitment from both parties</a:t>
            </a:r>
          </a:p>
          <a:p>
            <a:pPr marL="457200" indent="-457200">
              <a:lnSpc>
                <a:spcPts val="3700"/>
              </a:lnSpc>
              <a:buFont typeface="Arial" panose="020B0604020202020204" pitchFamily="34" charset="0"/>
              <a:buChar char="•"/>
            </a:pPr>
            <a:r>
              <a:rPr lang="en-GB" sz="3000" dirty="0"/>
              <a:t>The technical solutions include upgraded to RTE upstream infrastructure where required</a:t>
            </a:r>
          </a:p>
          <a:p>
            <a:pPr>
              <a:lnSpc>
                <a:spcPts val="3700"/>
              </a:lnSpc>
            </a:pPr>
            <a:endParaRPr lang="en-GB" sz="3000" dirty="0"/>
          </a:p>
          <a:p>
            <a:pPr algn="l">
              <a:lnSpc>
                <a:spcPts val="3700"/>
              </a:lnSpc>
            </a:pPr>
            <a:endParaRPr lang="en-GB" sz="3000" dirty="0"/>
          </a:p>
        </p:txBody>
      </p:sp>
    </p:spTree>
    <p:extLst>
      <p:ext uri="{BB962C8B-B14F-4D97-AF65-F5344CB8AC3E}">
        <p14:creationId xmlns:p14="http://schemas.microsoft.com/office/powerpoint/2010/main" val="23415880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18</a:t>
            </a:fld>
            <a:endParaRPr lang="en-US" noProof="0" dirty="0"/>
          </a:p>
        </p:txBody>
      </p:sp>
      <p:sp>
        <p:nvSpPr>
          <p:cNvPr id="3" name="TextBox 2"/>
          <p:cNvSpPr txBox="1"/>
          <p:nvPr/>
        </p:nvSpPr>
        <p:spPr>
          <a:xfrm>
            <a:off x="3422443" y="1414378"/>
            <a:ext cx="17532557" cy="566822"/>
          </a:xfrm>
          <a:prstGeom prst="rect">
            <a:avLst/>
          </a:prstGeom>
          <a:noFill/>
        </p:spPr>
        <p:txBody>
          <a:bodyPr wrap="none" rtlCol="0">
            <a:spAutoFit/>
          </a:bodyPr>
          <a:lstStyle/>
          <a:p>
            <a:pPr algn="l">
              <a:lnSpc>
                <a:spcPts val="3700"/>
              </a:lnSpc>
            </a:pPr>
            <a:r>
              <a:rPr lang="en-US" sz="4000" dirty="0"/>
              <a:t>G Peon, </a:t>
            </a:r>
            <a:r>
              <a:rPr lang="en-US" sz="4000" i="1" dirty="0"/>
              <a:t>Cooling and Ventilation Systems for the new FCC-</a:t>
            </a:r>
            <a:r>
              <a:rPr lang="en-US" sz="4000" i="1" dirty="0" err="1"/>
              <a:t>ee</a:t>
            </a:r>
            <a:r>
              <a:rPr lang="en-US" sz="4000" i="1" dirty="0"/>
              <a:t> Configuration </a:t>
            </a:r>
            <a:endParaRPr lang="en-GB" sz="4000" i="1" dirty="0"/>
          </a:p>
        </p:txBody>
      </p:sp>
      <p:sp>
        <p:nvSpPr>
          <p:cNvPr id="4" name="TextBox 3"/>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5" name="TextBox 4"/>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sp>
        <p:nvSpPr>
          <p:cNvPr id="10" name="TextBox 9"/>
          <p:cNvSpPr txBox="1"/>
          <p:nvPr/>
        </p:nvSpPr>
        <p:spPr>
          <a:xfrm>
            <a:off x="2902974" y="2539289"/>
            <a:ext cx="8403262" cy="566822"/>
          </a:xfrm>
          <a:prstGeom prst="rect">
            <a:avLst/>
          </a:prstGeom>
          <a:noFill/>
        </p:spPr>
        <p:txBody>
          <a:bodyPr wrap="none" rtlCol="0">
            <a:spAutoFit/>
          </a:bodyPr>
          <a:lstStyle/>
          <a:p>
            <a:pPr algn="l">
              <a:lnSpc>
                <a:spcPts val="3700"/>
              </a:lnSpc>
            </a:pPr>
            <a:r>
              <a:rPr lang="en-US" sz="3000" dirty="0"/>
              <a:t>Updated inventory of water cooling power needs</a:t>
            </a:r>
            <a:endParaRPr lang="en-GB" sz="3000" dirty="0"/>
          </a:p>
        </p:txBody>
      </p:sp>
      <p:pic>
        <p:nvPicPr>
          <p:cNvPr id="11" name="Picture 10"/>
          <p:cNvPicPr>
            <a:picLocks noChangeAspect="1"/>
          </p:cNvPicPr>
          <p:nvPr/>
        </p:nvPicPr>
        <p:blipFill>
          <a:blip r:embed="rId2"/>
          <a:stretch>
            <a:fillRect/>
          </a:stretch>
        </p:blipFill>
        <p:spPr>
          <a:xfrm>
            <a:off x="1676400" y="7467599"/>
            <a:ext cx="8153400" cy="6217029"/>
          </a:xfrm>
          <a:prstGeom prst="rect">
            <a:avLst/>
          </a:prstGeom>
        </p:spPr>
      </p:pic>
      <p:sp>
        <p:nvSpPr>
          <p:cNvPr id="12" name="TextBox 11"/>
          <p:cNvSpPr txBox="1"/>
          <p:nvPr/>
        </p:nvSpPr>
        <p:spPr>
          <a:xfrm>
            <a:off x="13411200" y="2663833"/>
            <a:ext cx="9235220" cy="1990288"/>
          </a:xfrm>
          <a:prstGeom prst="rect">
            <a:avLst/>
          </a:prstGeom>
          <a:noFill/>
        </p:spPr>
        <p:txBody>
          <a:bodyPr wrap="none" rtlCol="0">
            <a:spAutoFit/>
          </a:bodyPr>
          <a:lstStyle/>
          <a:p>
            <a:pPr algn="l">
              <a:lnSpc>
                <a:spcPts val="3700"/>
              </a:lnSpc>
            </a:pPr>
            <a:r>
              <a:rPr lang="en-US" sz="3000" dirty="0"/>
              <a:t>Ventilation:</a:t>
            </a:r>
          </a:p>
          <a:p>
            <a:pPr algn="l">
              <a:lnSpc>
                <a:spcPts val="3700"/>
              </a:lnSpc>
            </a:pPr>
            <a:r>
              <a:rPr lang="en-US" sz="3000" dirty="0"/>
              <a:t>Heat loads in air collected (surface and underground)</a:t>
            </a:r>
          </a:p>
          <a:p>
            <a:pPr algn="l">
              <a:lnSpc>
                <a:spcPts val="3700"/>
              </a:lnSpc>
            </a:pPr>
            <a:endParaRPr lang="en-US" sz="3000" dirty="0"/>
          </a:p>
          <a:p>
            <a:pPr algn="l">
              <a:lnSpc>
                <a:spcPts val="3700"/>
              </a:lnSpc>
            </a:pPr>
            <a:endParaRPr lang="en-GB" sz="3000" dirty="0"/>
          </a:p>
        </p:txBody>
      </p:sp>
      <p:pic>
        <p:nvPicPr>
          <p:cNvPr id="13" name="Picture 12"/>
          <p:cNvPicPr>
            <a:picLocks noChangeAspect="1"/>
          </p:cNvPicPr>
          <p:nvPr/>
        </p:nvPicPr>
        <p:blipFill rotWithShape="1">
          <a:blip r:embed="rId3"/>
          <a:srcRect l="1666" t="12667" r="10000" b="6666"/>
          <a:stretch/>
        </p:blipFill>
        <p:spPr>
          <a:xfrm>
            <a:off x="12420600" y="5071565"/>
            <a:ext cx="12115800" cy="6915150"/>
          </a:xfrm>
          <a:prstGeom prst="rect">
            <a:avLst/>
          </a:prstGeom>
        </p:spPr>
      </p:pic>
      <p:pic>
        <p:nvPicPr>
          <p:cNvPr id="6" name="Picture 5"/>
          <p:cNvPicPr>
            <a:picLocks noChangeAspect="1"/>
          </p:cNvPicPr>
          <p:nvPr/>
        </p:nvPicPr>
        <p:blipFill rotWithShape="1">
          <a:blip r:embed="rId4"/>
          <a:srcRect l="5416" t="41333" r="6666" b="6667"/>
          <a:stretch/>
        </p:blipFill>
        <p:spPr>
          <a:xfrm>
            <a:off x="811148" y="3106110"/>
            <a:ext cx="11386124" cy="4209089"/>
          </a:xfrm>
          <a:prstGeom prst="rect">
            <a:avLst/>
          </a:prstGeom>
        </p:spPr>
      </p:pic>
    </p:spTree>
    <p:extLst>
      <p:ext uri="{BB962C8B-B14F-4D97-AF65-F5344CB8AC3E}">
        <p14:creationId xmlns:p14="http://schemas.microsoft.com/office/powerpoint/2010/main" val="4371741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19</a:t>
            </a:fld>
            <a:endParaRPr lang="en-US" noProof="0" dirty="0"/>
          </a:p>
        </p:txBody>
      </p:sp>
      <p:sp>
        <p:nvSpPr>
          <p:cNvPr id="16" name="TextBox 15"/>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17" name="TextBox 16"/>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sp>
        <p:nvSpPr>
          <p:cNvPr id="18" name="TextBox 17"/>
          <p:cNvSpPr txBox="1"/>
          <p:nvPr/>
        </p:nvSpPr>
        <p:spPr>
          <a:xfrm>
            <a:off x="8164930" y="1524000"/>
            <a:ext cx="8065670" cy="640816"/>
          </a:xfrm>
          <a:prstGeom prst="rect">
            <a:avLst/>
          </a:prstGeom>
          <a:noFill/>
        </p:spPr>
        <p:txBody>
          <a:bodyPr wrap="none" rtlCol="0">
            <a:spAutoFit/>
          </a:bodyPr>
          <a:lstStyle/>
          <a:p>
            <a:pPr algn="l">
              <a:lnSpc>
                <a:spcPts val="3700"/>
              </a:lnSpc>
            </a:pPr>
            <a:r>
              <a:rPr lang="en-US" sz="6600" dirty="0"/>
              <a:t>Transport and Safety</a:t>
            </a:r>
            <a:endParaRPr lang="en-GB" sz="6600" dirty="0"/>
          </a:p>
        </p:txBody>
      </p:sp>
      <p:pic>
        <p:nvPicPr>
          <p:cNvPr id="15" name="Picture 14"/>
          <p:cNvPicPr>
            <a:picLocks noChangeAspect="1"/>
          </p:cNvPicPr>
          <p:nvPr/>
        </p:nvPicPr>
        <p:blipFill rotWithShape="1">
          <a:blip r:embed="rId2"/>
          <a:srcRect l="65000" t="21333" r="10417" b="46000"/>
          <a:stretch/>
        </p:blipFill>
        <p:spPr>
          <a:xfrm>
            <a:off x="6781800" y="3447081"/>
            <a:ext cx="10896600" cy="9049719"/>
          </a:xfrm>
          <a:prstGeom prst="rect">
            <a:avLst/>
          </a:prstGeom>
        </p:spPr>
      </p:pic>
    </p:spTree>
    <p:extLst>
      <p:ext uri="{BB962C8B-B14F-4D97-AF65-F5344CB8AC3E}">
        <p14:creationId xmlns:p14="http://schemas.microsoft.com/office/powerpoint/2010/main" val="13842541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Summary of the infrastructure sessions</a:t>
            </a:r>
            <a:br>
              <a:rPr lang="en-GB" dirty="0"/>
            </a:br>
            <a:endParaRPr lang="en-GB" dirty="0"/>
          </a:p>
        </p:txBody>
      </p:sp>
      <p:sp>
        <p:nvSpPr>
          <p:cNvPr id="3" name="Subtitle 2"/>
          <p:cNvSpPr>
            <a:spLocks noGrp="1"/>
          </p:cNvSpPr>
          <p:nvPr>
            <p:ph type="subTitle" idx="1"/>
          </p:nvPr>
        </p:nvSpPr>
        <p:spPr/>
        <p:txBody>
          <a:bodyPr/>
          <a:lstStyle/>
          <a:p>
            <a:r>
              <a:rPr lang="en-GB" dirty="0"/>
              <a:t>K Hanke, CERN</a:t>
            </a:r>
          </a:p>
          <a:p>
            <a:r>
              <a:rPr lang="en-US" dirty="0"/>
              <a:t>FCC week 2022, Paris</a:t>
            </a:r>
            <a:endParaRPr lang="en-GB" dirty="0"/>
          </a:p>
        </p:txBody>
      </p:sp>
      <p:sp>
        <p:nvSpPr>
          <p:cNvPr id="4" name="Slide Number Placeholder 3"/>
          <p:cNvSpPr>
            <a:spLocks noGrp="1"/>
          </p:cNvSpPr>
          <p:nvPr>
            <p:ph type="sldNum" sz="quarter" idx="12"/>
          </p:nvPr>
        </p:nvSpPr>
        <p:spPr/>
        <p:txBody>
          <a:bodyPr/>
          <a:lstStyle/>
          <a:p>
            <a:fld id="{88A1DFE4-5FC5-43BD-BB7E-75EAD82B965F}" type="slidenum">
              <a:rPr lang="en-US" noProof="0" smtClean="0"/>
              <a:pPr/>
              <a:t>2</a:t>
            </a:fld>
            <a:endParaRPr lang="en-US" noProof="0" dirty="0"/>
          </a:p>
        </p:txBody>
      </p:sp>
    </p:spTree>
    <p:extLst>
      <p:ext uri="{BB962C8B-B14F-4D97-AF65-F5344CB8AC3E}">
        <p14:creationId xmlns:p14="http://schemas.microsoft.com/office/powerpoint/2010/main" val="285550351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20</a:t>
            </a:fld>
            <a:endParaRPr lang="en-US" noProof="0" dirty="0"/>
          </a:p>
        </p:txBody>
      </p:sp>
      <p:sp>
        <p:nvSpPr>
          <p:cNvPr id="3" name="TextBox 2"/>
          <p:cNvSpPr txBox="1"/>
          <p:nvPr/>
        </p:nvSpPr>
        <p:spPr>
          <a:xfrm>
            <a:off x="8077200" y="1414378"/>
            <a:ext cx="8198591" cy="566822"/>
          </a:xfrm>
          <a:prstGeom prst="rect">
            <a:avLst/>
          </a:prstGeom>
          <a:noFill/>
        </p:spPr>
        <p:txBody>
          <a:bodyPr wrap="none" rtlCol="0">
            <a:spAutoFit/>
          </a:bodyPr>
          <a:lstStyle/>
          <a:p>
            <a:pPr algn="l">
              <a:lnSpc>
                <a:spcPts val="3700"/>
              </a:lnSpc>
            </a:pPr>
            <a:r>
              <a:rPr lang="en-US" sz="4000" dirty="0"/>
              <a:t>C </a:t>
            </a:r>
            <a:r>
              <a:rPr lang="en-US" sz="4000" dirty="0" err="1"/>
              <a:t>Colloca</a:t>
            </a:r>
            <a:r>
              <a:rPr lang="en-US" sz="4000" dirty="0"/>
              <a:t>, </a:t>
            </a:r>
            <a:r>
              <a:rPr lang="en-US" sz="4000" i="1" dirty="0"/>
              <a:t>Transport Requirements</a:t>
            </a:r>
            <a:endParaRPr lang="en-GB" sz="4000" i="1" dirty="0"/>
          </a:p>
        </p:txBody>
      </p:sp>
      <p:sp>
        <p:nvSpPr>
          <p:cNvPr id="4" name="TextBox 3"/>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5" name="TextBox 4"/>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sp>
        <p:nvSpPr>
          <p:cNvPr id="7" name="TextBox 6"/>
          <p:cNvSpPr txBox="1"/>
          <p:nvPr/>
        </p:nvSpPr>
        <p:spPr>
          <a:xfrm>
            <a:off x="685800" y="10893514"/>
            <a:ext cx="10958513" cy="1041311"/>
          </a:xfrm>
          <a:prstGeom prst="rect">
            <a:avLst/>
          </a:prstGeom>
          <a:noFill/>
        </p:spPr>
        <p:txBody>
          <a:bodyPr wrap="square" rtlCol="0">
            <a:spAutoFit/>
          </a:bodyPr>
          <a:lstStyle/>
          <a:p>
            <a:pPr algn="l">
              <a:lnSpc>
                <a:spcPts val="3700"/>
              </a:lnSpc>
            </a:pPr>
            <a:r>
              <a:rPr lang="en-US" sz="3000" dirty="0"/>
              <a:t>Updated inventory considering FCC-</a:t>
            </a:r>
            <a:r>
              <a:rPr lang="en-US" sz="3000" dirty="0" err="1"/>
              <a:t>ee</a:t>
            </a:r>
            <a:r>
              <a:rPr lang="en-US" sz="3000" dirty="0"/>
              <a:t> (Booster and collider) magnets!</a:t>
            </a:r>
            <a:endParaRPr lang="en-GB" sz="3000" dirty="0"/>
          </a:p>
        </p:txBody>
      </p:sp>
      <p:pic>
        <p:nvPicPr>
          <p:cNvPr id="8" name="Picture 7"/>
          <p:cNvPicPr>
            <a:picLocks noChangeAspect="1"/>
          </p:cNvPicPr>
          <p:nvPr/>
        </p:nvPicPr>
        <p:blipFill rotWithShape="1">
          <a:blip r:embed="rId2"/>
          <a:srcRect l="4583" t="13334" r="13750" b="6000"/>
          <a:stretch/>
        </p:blipFill>
        <p:spPr>
          <a:xfrm>
            <a:off x="12943788" y="2133600"/>
            <a:ext cx="11592612" cy="7156664"/>
          </a:xfrm>
          <a:prstGeom prst="rect">
            <a:avLst/>
          </a:prstGeom>
        </p:spPr>
      </p:pic>
      <p:sp>
        <p:nvSpPr>
          <p:cNvPr id="9" name="Rectangle 8"/>
          <p:cNvSpPr/>
          <p:nvPr/>
        </p:nvSpPr>
        <p:spPr>
          <a:xfrm>
            <a:off x="21793200" y="3962399"/>
            <a:ext cx="2667000" cy="54368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rotWithShape="1">
          <a:blip r:embed="rId3"/>
          <a:srcRect l="4583" t="15333" r="6797" b="8001"/>
          <a:stretch/>
        </p:blipFill>
        <p:spPr>
          <a:xfrm>
            <a:off x="76200" y="2286000"/>
            <a:ext cx="12954000" cy="7004264"/>
          </a:xfrm>
          <a:prstGeom prst="rect">
            <a:avLst/>
          </a:prstGeom>
        </p:spPr>
      </p:pic>
    </p:spTree>
    <p:extLst>
      <p:ext uri="{BB962C8B-B14F-4D97-AF65-F5344CB8AC3E}">
        <p14:creationId xmlns:p14="http://schemas.microsoft.com/office/powerpoint/2010/main" val="24516586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21</a:t>
            </a:fld>
            <a:endParaRPr lang="en-US" noProof="0" dirty="0"/>
          </a:p>
        </p:txBody>
      </p:sp>
      <p:sp>
        <p:nvSpPr>
          <p:cNvPr id="3" name="TextBox 2"/>
          <p:cNvSpPr txBox="1"/>
          <p:nvPr/>
        </p:nvSpPr>
        <p:spPr>
          <a:xfrm>
            <a:off x="6629400" y="1414378"/>
            <a:ext cx="11096692" cy="566822"/>
          </a:xfrm>
          <a:prstGeom prst="rect">
            <a:avLst/>
          </a:prstGeom>
          <a:noFill/>
        </p:spPr>
        <p:txBody>
          <a:bodyPr wrap="none" rtlCol="0">
            <a:spAutoFit/>
          </a:bodyPr>
          <a:lstStyle/>
          <a:p>
            <a:pPr algn="l">
              <a:lnSpc>
                <a:spcPts val="3700"/>
              </a:lnSpc>
            </a:pPr>
            <a:r>
              <a:rPr lang="en-US" sz="4000" dirty="0"/>
              <a:t>M Schmidt, </a:t>
            </a:r>
            <a:r>
              <a:rPr lang="en-US" sz="4000" i="1" dirty="0"/>
              <a:t>First Thoughts on Transport Options</a:t>
            </a:r>
            <a:endParaRPr lang="en-GB" sz="4000" i="1" dirty="0"/>
          </a:p>
        </p:txBody>
      </p:sp>
      <p:sp>
        <p:nvSpPr>
          <p:cNvPr id="4" name="TextBox 3"/>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5" name="TextBox 4"/>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pic>
        <p:nvPicPr>
          <p:cNvPr id="6" name="Picture 5"/>
          <p:cNvPicPr>
            <a:picLocks noChangeAspect="1"/>
          </p:cNvPicPr>
          <p:nvPr/>
        </p:nvPicPr>
        <p:blipFill rotWithShape="1">
          <a:blip r:embed="rId2"/>
          <a:srcRect l="1613" t="12903" r="4300" b="11398"/>
          <a:stretch/>
        </p:blipFill>
        <p:spPr>
          <a:xfrm>
            <a:off x="-64159" y="2631254"/>
            <a:ext cx="16739836" cy="8417746"/>
          </a:xfrm>
          <a:prstGeom prst="rect">
            <a:avLst/>
          </a:prstGeom>
        </p:spPr>
      </p:pic>
      <p:pic>
        <p:nvPicPr>
          <p:cNvPr id="7" name="Picture 6"/>
          <p:cNvPicPr>
            <a:picLocks noChangeAspect="1"/>
          </p:cNvPicPr>
          <p:nvPr/>
        </p:nvPicPr>
        <p:blipFill rotWithShape="1">
          <a:blip r:embed="rId3"/>
          <a:srcRect l="2083" t="76666" r="39584" b="10000"/>
          <a:stretch/>
        </p:blipFill>
        <p:spPr>
          <a:xfrm>
            <a:off x="2886075" y="10753724"/>
            <a:ext cx="18602325" cy="2657475"/>
          </a:xfrm>
          <a:prstGeom prst="rect">
            <a:avLst/>
          </a:prstGeom>
        </p:spPr>
      </p:pic>
      <p:pic>
        <p:nvPicPr>
          <p:cNvPr id="8" name="iml_rgb_modul">
            <a:extLst>
              <a:ext uri="{FF2B5EF4-FFF2-40B4-BE49-F238E27FC236}">
                <a16:creationId xmlns:a16="http://schemas.microsoft.com/office/drawing/2014/main" id="{F76EF5EE-83AF-5859-CB0A-526933A36625}"/>
              </a:ext>
            </a:extLst>
          </p:cNvPr>
          <p:cNvPicPr>
            <a:picLocks noChangeAspect="1"/>
          </p:cNvPicPr>
          <p:nvPr/>
        </p:nvPicPr>
        <p:blipFill>
          <a:blip r:embed="rId4"/>
          <a:stretch>
            <a:fillRect/>
          </a:stretch>
        </p:blipFill>
        <p:spPr>
          <a:xfrm>
            <a:off x="17145000" y="2667000"/>
            <a:ext cx="6380371" cy="2321746"/>
          </a:xfrm>
          <a:prstGeom prst="rect">
            <a:avLst/>
          </a:prstGeom>
        </p:spPr>
      </p:pic>
    </p:spTree>
    <p:extLst>
      <p:ext uri="{BB962C8B-B14F-4D97-AF65-F5344CB8AC3E}">
        <p14:creationId xmlns:p14="http://schemas.microsoft.com/office/powerpoint/2010/main" val="28467963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22</a:t>
            </a:fld>
            <a:endParaRPr lang="en-US" noProof="0" dirty="0"/>
          </a:p>
        </p:txBody>
      </p:sp>
      <p:sp>
        <p:nvSpPr>
          <p:cNvPr id="3" name="TextBox 2"/>
          <p:cNvSpPr txBox="1"/>
          <p:nvPr/>
        </p:nvSpPr>
        <p:spPr>
          <a:xfrm>
            <a:off x="7460863" y="1414378"/>
            <a:ext cx="9455537" cy="566822"/>
          </a:xfrm>
          <a:prstGeom prst="rect">
            <a:avLst/>
          </a:prstGeom>
          <a:noFill/>
        </p:spPr>
        <p:txBody>
          <a:bodyPr wrap="none" rtlCol="0">
            <a:spAutoFit/>
          </a:bodyPr>
          <a:lstStyle/>
          <a:p>
            <a:pPr algn="l">
              <a:lnSpc>
                <a:spcPts val="3700"/>
              </a:lnSpc>
            </a:pPr>
            <a:r>
              <a:rPr lang="en-US" sz="4000" dirty="0"/>
              <a:t>T Otto, </a:t>
            </a:r>
            <a:r>
              <a:rPr lang="en-US" sz="4000" i="1" dirty="0"/>
              <a:t>The FCC Safety Feasibility Study</a:t>
            </a:r>
            <a:endParaRPr lang="en-GB" sz="4000" i="1" dirty="0"/>
          </a:p>
        </p:txBody>
      </p:sp>
      <p:sp>
        <p:nvSpPr>
          <p:cNvPr id="4" name="TextBox 3"/>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5" name="TextBox 4"/>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pic>
        <p:nvPicPr>
          <p:cNvPr id="6" name="Picture 5"/>
          <p:cNvPicPr>
            <a:picLocks noChangeAspect="1"/>
          </p:cNvPicPr>
          <p:nvPr/>
        </p:nvPicPr>
        <p:blipFill rotWithShape="1">
          <a:blip r:embed="rId2"/>
          <a:srcRect l="5416" t="37333" r="13750" b="16667"/>
          <a:stretch/>
        </p:blipFill>
        <p:spPr>
          <a:xfrm>
            <a:off x="623888" y="1981200"/>
            <a:ext cx="14782800" cy="5257800"/>
          </a:xfrm>
          <a:prstGeom prst="rect">
            <a:avLst/>
          </a:prstGeom>
        </p:spPr>
      </p:pic>
      <p:pic>
        <p:nvPicPr>
          <p:cNvPr id="7" name="Picture 6"/>
          <p:cNvPicPr>
            <a:picLocks noChangeAspect="1"/>
          </p:cNvPicPr>
          <p:nvPr/>
        </p:nvPicPr>
        <p:blipFill rotWithShape="1">
          <a:blip r:embed="rId3"/>
          <a:srcRect l="1666" t="22432" r="64194" b="6001"/>
          <a:stretch/>
        </p:blipFill>
        <p:spPr>
          <a:xfrm>
            <a:off x="15717031" y="1981199"/>
            <a:ext cx="7981169" cy="10456863"/>
          </a:xfrm>
          <a:prstGeom prst="rect">
            <a:avLst/>
          </a:prstGeom>
        </p:spPr>
      </p:pic>
      <p:sp>
        <p:nvSpPr>
          <p:cNvPr id="8" name="TextBox 7"/>
          <p:cNvSpPr txBox="1"/>
          <p:nvPr/>
        </p:nvSpPr>
        <p:spPr>
          <a:xfrm>
            <a:off x="17297400" y="12438063"/>
            <a:ext cx="5009705" cy="566822"/>
          </a:xfrm>
          <a:prstGeom prst="rect">
            <a:avLst/>
          </a:prstGeom>
          <a:noFill/>
        </p:spPr>
        <p:txBody>
          <a:bodyPr wrap="none" rtlCol="0">
            <a:spAutoFit/>
          </a:bodyPr>
          <a:lstStyle/>
          <a:p>
            <a:pPr algn="l">
              <a:lnSpc>
                <a:spcPts val="3700"/>
              </a:lnSpc>
            </a:pPr>
            <a:r>
              <a:rPr lang="en-US" sz="3000" dirty="0"/>
              <a:t>Hazard Register for HL-LHC</a:t>
            </a:r>
            <a:endParaRPr lang="en-GB" sz="3000" dirty="0"/>
          </a:p>
        </p:txBody>
      </p:sp>
      <p:pic>
        <p:nvPicPr>
          <p:cNvPr id="9" name="Picture 8"/>
          <p:cNvPicPr>
            <a:picLocks noChangeAspect="1"/>
          </p:cNvPicPr>
          <p:nvPr/>
        </p:nvPicPr>
        <p:blipFill rotWithShape="1">
          <a:blip r:embed="rId4"/>
          <a:srcRect l="3333" t="14666" r="5833" b="20001"/>
          <a:stretch/>
        </p:blipFill>
        <p:spPr>
          <a:xfrm>
            <a:off x="742153" y="7157801"/>
            <a:ext cx="14546270" cy="6539149"/>
          </a:xfrm>
          <a:prstGeom prst="rect">
            <a:avLst/>
          </a:prstGeom>
        </p:spPr>
      </p:pic>
    </p:spTree>
    <p:extLst>
      <p:ext uri="{BB962C8B-B14F-4D97-AF65-F5344CB8AC3E}">
        <p14:creationId xmlns:p14="http://schemas.microsoft.com/office/powerpoint/2010/main" val="7719694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23</a:t>
            </a:fld>
            <a:endParaRPr lang="en-US" noProof="0" dirty="0"/>
          </a:p>
        </p:txBody>
      </p:sp>
      <p:sp>
        <p:nvSpPr>
          <p:cNvPr id="3" name="TextBox 2"/>
          <p:cNvSpPr txBox="1"/>
          <p:nvPr/>
        </p:nvSpPr>
        <p:spPr>
          <a:xfrm>
            <a:off x="8243260" y="1414378"/>
            <a:ext cx="7911140" cy="566822"/>
          </a:xfrm>
          <a:prstGeom prst="rect">
            <a:avLst/>
          </a:prstGeom>
          <a:noFill/>
        </p:spPr>
        <p:txBody>
          <a:bodyPr wrap="none" rtlCol="0">
            <a:spAutoFit/>
          </a:bodyPr>
          <a:lstStyle/>
          <a:p>
            <a:pPr algn="l">
              <a:lnSpc>
                <a:spcPts val="3700"/>
              </a:lnSpc>
            </a:pPr>
            <a:r>
              <a:rPr lang="en-US" sz="4000" dirty="0"/>
              <a:t>O Rios, </a:t>
            </a:r>
            <a:r>
              <a:rPr lang="en-US" sz="4000" i="1" dirty="0"/>
              <a:t>Robots for Safety in FCC</a:t>
            </a:r>
            <a:endParaRPr lang="en-GB" sz="4000" i="1" dirty="0"/>
          </a:p>
        </p:txBody>
      </p:sp>
      <p:sp>
        <p:nvSpPr>
          <p:cNvPr id="4" name="TextBox 3"/>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5" name="TextBox 4"/>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pic>
        <p:nvPicPr>
          <p:cNvPr id="6" name="Picture 5"/>
          <p:cNvPicPr>
            <a:picLocks noChangeAspect="1"/>
          </p:cNvPicPr>
          <p:nvPr/>
        </p:nvPicPr>
        <p:blipFill rotWithShape="1">
          <a:blip r:embed="rId2"/>
          <a:srcRect l="27592" t="23333" r="25417" b="35334"/>
          <a:stretch/>
        </p:blipFill>
        <p:spPr>
          <a:xfrm>
            <a:off x="154888" y="2209800"/>
            <a:ext cx="14038592" cy="7717574"/>
          </a:xfrm>
          <a:prstGeom prst="rect">
            <a:avLst/>
          </a:prstGeom>
        </p:spPr>
      </p:pic>
      <p:pic>
        <p:nvPicPr>
          <p:cNvPr id="7" name="Picture 6"/>
          <p:cNvPicPr>
            <a:picLocks noChangeAspect="1"/>
          </p:cNvPicPr>
          <p:nvPr/>
        </p:nvPicPr>
        <p:blipFill rotWithShape="1">
          <a:blip r:embed="rId3"/>
          <a:srcRect l="25416" t="24667" r="36382" b="36000"/>
          <a:stretch/>
        </p:blipFill>
        <p:spPr>
          <a:xfrm>
            <a:off x="11758613" y="2528972"/>
            <a:ext cx="12551621" cy="8077200"/>
          </a:xfrm>
          <a:prstGeom prst="rect">
            <a:avLst/>
          </a:prstGeom>
        </p:spPr>
      </p:pic>
      <p:pic>
        <p:nvPicPr>
          <p:cNvPr id="8" name="Picture 7"/>
          <p:cNvPicPr>
            <a:picLocks noChangeAspect="1"/>
          </p:cNvPicPr>
          <p:nvPr/>
        </p:nvPicPr>
        <p:blipFill rotWithShape="1">
          <a:blip r:embed="rId4"/>
          <a:srcRect l="25417" t="36000" r="27500" b="28666"/>
          <a:stretch/>
        </p:blipFill>
        <p:spPr>
          <a:xfrm>
            <a:off x="19050" y="7977272"/>
            <a:ext cx="11585544" cy="5433928"/>
          </a:xfrm>
          <a:prstGeom prst="rect">
            <a:avLst/>
          </a:prstGeom>
        </p:spPr>
      </p:pic>
    </p:spTree>
    <p:extLst>
      <p:ext uri="{BB962C8B-B14F-4D97-AF65-F5344CB8AC3E}">
        <p14:creationId xmlns:p14="http://schemas.microsoft.com/office/powerpoint/2010/main" val="5726417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BE85B2-BABC-412F-8D5C-AE83A32F19DB}"/>
              </a:ext>
            </a:extLst>
          </p:cNvPr>
          <p:cNvSpPr>
            <a:spLocks noGrp="1"/>
          </p:cNvSpPr>
          <p:nvPr>
            <p:ph type="ctrTitle"/>
          </p:nvPr>
        </p:nvSpPr>
        <p:spPr/>
        <p:txBody>
          <a:bodyPr/>
          <a:lstStyle/>
          <a:p>
            <a:r>
              <a:rPr lang="de-AT" dirty="0"/>
              <a:t>Thanks to all speakers and chairpersons!</a:t>
            </a:r>
          </a:p>
        </p:txBody>
      </p:sp>
      <p:sp>
        <p:nvSpPr>
          <p:cNvPr id="4" name="Slide Number Placeholder 3">
            <a:extLst>
              <a:ext uri="{FF2B5EF4-FFF2-40B4-BE49-F238E27FC236}">
                <a16:creationId xmlns:a16="http://schemas.microsoft.com/office/drawing/2014/main" id="{F69A1A9B-7D04-4FF6-9DD7-9441F083A016}"/>
              </a:ext>
            </a:extLst>
          </p:cNvPr>
          <p:cNvSpPr>
            <a:spLocks noGrp="1"/>
          </p:cNvSpPr>
          <p:nvPr>
            <p:ph type="sldNum" sz="quarter" idx="12"/>
          </p:nvPr>
        </p:nvSpPr>
        <p:spPr/>
        <p:txBody>
          <a:bodyPr/>
          <a:lstStyle/>
          <a:p>
            <a:fld id="{88A1DFE4-5FC5-43BD-BB7E-75EAD82B965F}" type="slidenum">
              <a:rPr lang="en-US" noProof="0" smtClean="0"/>
              <a:pPr/>
              <a:t>24</a:t>
            </a:fld>
            <a:endParaRPr lang="en-US" noProof="0" dirty="0"/>
          </a:p>
        </p:txBody>
      </p:sp>
    </p:spTree>
    <p:extLst>
      <p:ext uri="{BB962C8B-B14F-4D97-AF65-F5344CB8AC3E}">
        <p14:creationId xmlns:p14="http://schemas.microsoft.com/office/powerpoint/2010/main" val="1294950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3" name="TextBox 2"/>
          <p:cNvSpPr txBox="1"/>
          <p:nvPr/>
        </p:nvSpPr>
        <p:spPr>
          <a:xfrm>
            <a:off x="7772400" y="1524000"/>
            <a:ext cx="8847294" cy="640816"/>
          </a:xfrm>
          <a:prstGeom prst="rect">
            <a:avLst/>
          </a:prstGeom>
          <a:noFill/>
        </p:spPr>
        <p:txBody>
          <a:bodyPr wrap="none" rtlCol="0">
            <a:spAutoFit/>
          </a:bodyPr>
          <a:lstStyle/>
          <a:p>
            <a:pPr algn="l">
              <a:lnSpc>
                <a:spcPts val="3700"/>
              </a:lnSpc>
            </a:pPr>
            <a:r>
              <a:rPr lang="en-US" sz="6600" dirty="0"/>
              <a:t>Infrastructure Sessions</a:t>
            </a:r>
            <a:endParaRPr lang="en-GB" sz="6600" dirty="0"/>
          </a:p>
        </p:txBody>
      </p:sp>
      <p:sp>
        <p:nvSpPr>
          <p:cNvPr id="6" name="TextBox 5"/>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7" name="TextBox 6"/>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pic>
        <p:nvPicPr>
          <p:cNvPr id="9" name="Picture 8"/>
          <p:cNvPicPr>
            <a:picLocks noChangeAspect="1"/>
          </p:cNvPicPr>
          <p:nvPr/>
        </p:nvPicPr>
        <p:blipFill rotWithShape="1">
          <a:blip r:embed="rId2"/>
          <a:srcRect l="36250" t="29733" r="16667" b="29446"/>
          <a:stretch/>
        </p:blipFill>
        <p:spPr>
          <a:xfrm>
            <a:off x="3048000" y="2667000"/>
            <a:ext cx="18313513" cy="9923463"/>
          </a:xfrm>
          <a:prstGeom prst="rect">
            <a:avLst/>
          </a:prstGeom>
        </p:spPr>
      </p:pic>
      <p:sp>
        <p:nvSpPr>
          <p:cNvPr id="10" name="Rectangle 9"/>
          <p:cNvSpPr/>
          <p:nvPr/>
        </p:nvSpPr>
        <p:spPr>
          <a:xfrm>
            <a:off x="11658600" y="11049000"/>
            <a:ext cx="1362313" cy="154146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p:cNvSpPr/>
          <p:nvPr/>
        </p:nvSpPr>
        <p:spPr>
          <a:xfrm>
            <a:off x="16368713" y="4495800"/>
            <a:ext cx="1362313" cy="617220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0206307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3" name="TextBox 2"/>
          <p:cNvSpPr txBox="1"/>
          <p:nvPr/>
        </p:nvSpPr>
        <p:spPr>
          <a:xfrm>
            <a:off x="8135114" y="1524000"/>
            <a:ext cx="8095486" cy="566822"/>
          </a:xfrm>
          <a:prstGeom prst="rect">
            <a:avLst/>
          </a:prstGeom>
          <a:noFill/>
        </p:spPr>
        <p:txBody>
          <a:bodyPr wrap="none" rtlCol="0">
            <a:spAutoFit/>
          </a:bodyPr>
          <a:lstStyle/>
          <a:p>
            <a:pPr algn="l">
              <a:lnSpc>
                <a:spcPts val="3700"/>
              </a:lnSpc>
            </a:pPr>
            <a:r>
              <a:rPr lang="en-US" sz="6600" dirty="0"/>
              <a:t>Geodesy and Survey</a:t>
            </a:r>
            <a:endParaRPr lang="en-GB" sz="6600" dirty="0"/>
          </a:p>
        </p:txBody>
      </p:sp>
      <p:sp>
        <p:nvSpPr>
          <p:cNvPr id="7" name="TextBox 6"/>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8" name="TextBox 7"/>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pic>
        <p:nvPicPr>
          <p:cNvPr id="5" name="Picture 4"/>
          <p:cNvPicPr>
            <a:picLocks noChangeAspect="1"/>
          </p:cNvPicPr>
          <p:nvPr/>
        </p:nvPicPr>
        <p:blipFill rotWithShape="1">
          <a:blip r:embed="rId2"/>
          <a:srcRect l="44584" t="22666" r="34999" b="44000"/>
          <a:stretch/>
        </p:blipFill>
        <p:spPr>
          <a:xfrm>
            <a:off x="7420357" y="2743200"/>
            <a:ext cx="9648443" cy="9845350"/>
          </a:xfrm>
          <a:prstGeom prst="rect">
            <a:avLst/>
          </a:prstGeom>
        </p:spPr>
      </p:pic>
    </p:spTree>
    <p:extLst>
      <p:ext uri="{BB962C8B-B14F-4D97-AF65-F5344CB8AC3E}">
        <p14:creationId xmlns:p14="http://schemas.microsoft.com/office/powerpoint/2010/main" val="35622945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3" name="TextBox 2"/>
          <p:cNvSpPr txBox="1"/>
          <p:nvPr/>
        </p:nvSpPr>
        <p:spPr>
          <a:xfrm>
            <a:off x="5334000" y="1414378"/>
            <a:ext cx="13361350" cy="566822"/>
          </a:xfrm>
          <a:prstGeom prst="rect">
            <a:avLst/>
          </a:prstGeom>
          <a:noFill/>
        </p:spPr>
        <p:txBody>
          <a:bodyPr wrap="none" rtlCol="0">
            <a:spAutoFit/>
          </a:bodyPr>
          <a:lstStyle/>
          <a:p>
            <a:pPr algn="l">
              <a:lnSpc>
                <a:spcPts val="3700"/>
              </a:lnSpc>
            </a:pPr>
            <a:r>
              <a:rPr lang="en-US" sz="4000" dirty="0"/>
              <a:t>S </a:t>
            </a:r>
            <a:r>
              <a:rPr lang="en-US" sz="4000" dirty="0" err="1"/>
              <a:t>Guilleaume</a:t>
            </a:r>
            <a:r>
              <a:rPr lang="en-US" sz="4000" dirty="0"/>
              <a:t>, </a:t>
            </a:r>
            <a:r>
              <a:rPr lang="en-US" sz="4000" i="1" dirty="0"/>
              <a:t>Geodesy for Science and Society (remote) </a:t>
            </a:r>
            <a:endParaRPr lang="en-GB" sz="4000" i="1" dirty="0"/>
          </a:p>
        </p:txBody>
      </p:sp>
      <p:sp>
        <p:nvSpPr>
          <p:cNvPr id="4" name="TextBox 3"/>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5" name="TextBox 4"/>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sp>
        <p:nvSpPr>
          <p:cNvPr id="6" name="TextBox 5">
            <a:extLst>
              <a:ext uri="{FF2B5EF4-FFF2-40B4-BE49-F238E27FC236}">
                <a16:creationId xmlns:a16="http://schemas.microsoft.com/office/drawing/2014/main" id="{CB9965D3-AB0D-459C-A034-3AF14FB19953}"/>
              </a:ext>
            </a:extLst>
          </p:cNvPr>
          <p:cNvSpPr txBox="1"/>
          <p:nvPr/>
        </p:nvSpPr>
        <p:spPr>
          <a:xfrm>
            <a:off x="2590800" y="4343400"/>
            <a:ext cx="19583400" cy="6268063"/>
          </a:xfrm>
          <a:prstGeom prst="rect">
            <a:avLst/>
          </a:prstGeom>
          <a:noFill/>
        </p:spPr>
        <p:txBody>
          <a:bodyPr wrap="square" rtlCol="0">
            <a:spAutoFit/>
          </a:bodyPr>
          <a:lstStyle/>
          <a:p>
            <a:pPr algn="l"/>
            <a:r>
              <a:rPr lang="fr-CH" sz="4000" dirty="0"/>
              <a:t>Introduction to </a:t>
            </a:r>
            <a:r>
              <a:rPr lang="fr-CH" sz="4000" dirty="0" err="1"/>
              <a:t>problematic</a:t>
            </a:r>
            <a:r>
              <a:rPr lang="fr-CH" sz="4000" dirty="0"/>
              <a:t> and concepts of </a:t>
            </a:r>
            <a:r>
              <a:rPr lang="fr-CH" sz="4000" dirty="0" err="1"/>
              <a:t>geodesy</a:t>
            </a:r>
            <a:endParaRPr lang="fr-CH" sz="4000" dirty="0"/>
          </a:p>
          <a:p>
            <a:pPr algn="l"/>
            <a:endParaRPr lang="fr-CH" sz="4000" dirty="0"/>
          </a:p>
          <a:p>
            <a:pPr marL="742950" indent="-742950" algn="l">
              <a:buFont typeface="+mj-lt"/>
              <a:buAutoNum type="arabicPeriod"/>
            </a:pPr>
            <a:r>
              <a:rPr lang="fr-CH" sz="4000" dirty="0" err="1"/>
              <a:t>Determination</a:t>
            </a:r>
            <a:r>
              <a:rPr lang="fr-CH" sz="4000" dirty="0"/>
              <a:t> of position of </a:t>
            </a:r>
            <a:r>
              <a:rPr lang="fr-CH" sz="4000" dirty="0" err="1"/>
              <a:t>objects</a:t>
            </a:r>
            <a:endParaRPr lang="fr-CH" sz="4000" dirty="0"/>
          </a:p>
          <a:p>
            <a:pPr marL="742950" indent="-742950" algn="l">
              <a:buFont typeface="+mj-lt"/>
              <a:buAutoNum type="arabicPeriod"/>
            </a:pPr>
            <a:r>
              <a:rPr lang="fr-CH" sz="4000" dirty="0" err="1"/>
              <a:t>Determination</a:t>
            </a:r>
            <a:r>
              <a:rPr lang="fr-CH" sz="4000" dirty="0"/>
              <a:t> of </a:t>
            </a:r>
            <a:r>
              <a:rPr lang="fr-CH" sz="4000" dirty="0" err="1"/>
              <a:t>gravity</a:t>
            </a:r>
            <a:r>
              <a:rPr lang="fr-CH" sz="4000" dirty="0"/>
              <a:t> </a:t>
            </a:r>
            <a:r>
              <a:rPr lang="fr-CH" sz="4000" dirty="0" err="1"/>
              <a:t>field</a:t>
            </a:r>
            <a:r>
              <a:rPr lang="fr-CH" sz="4000" dirty="0"/>
              <a:t> and </a:t>
            </a:r>
            <a:r>
              <a:rPr lang="fr-CH" sz="4000" dirty="0" err="1"/>
              <a:t>its</a:t>
            </a:r>
            <a:r>
              <a:rPr lang="fr-CH" sz="4000" dirty="0"/>
              <a:t> </a:t>
            </a:r>
            <a:r>
              <a:rPr lang="fr-CH" sz="4000" dirty="0" err="1"/>
              <a:t>geometry</a:t>
            </a:r>
            <a:endParaRPr lang="fr-CH" sz="4000" dirty="0"/>
          </a:p>
          <a:p>
            <a:pPr algn="l"/>
            <a:endParaRPr lang="fr-CH" sz="4000" dirty="0"/>
          </a:p>
          <a:p>
            <a:pPr algn="l"/>
            <a:r>
              <a:rPr lang="fr-CH" sz="4000" dirty="0"/>
              <a:t>Density variations can </a:t>
            </a:r>
            <a:r>
              <a:rPr lang="fr-CH" sz="4000" dirty="0" err="1"/>
              <a:t>perturb</a:t>
            </a:r>
            <a:r>
              <a:rPr lang="fr-CH" sz="4000" dirty="0"/>
              <a:t> </a:t>
            </a:r>
            <a:r>
              <a:rPr lang="fr-CH" sz="4000" dirty="0" err="1"/>
              <a:t>measurement</a:t>
            </a:r>
            <a:endParaRPr lang="fr-CH" sz="4000" dirty="0"/>
          </a:p>
          <a:p>
            <a:pPr algn="l"/>
            <a:r>
              <a:rPr lang="fr-CH" sz="4000" dirty="0" err="1"/>
              <a:t>Choice</a:t>
            </a:r>
            <a:r>
              <a:rPr lang="fr-CH" sz="4000" dirty="0"/>
              <a:t> of </a:t>
            </a:r>
            <a:r>
              <a:rPr lang="fr-CH" sz="4000" dirty="0" err="1"/>
              <a:t>coordinate</a:t>
            </a:r>
            <a:r>
              <a:rPr lang="fr-CH" sz="4000" dirty="0"/>
              <a:t> system </a:t>
            </a:r>
            <a:r>
              <a:rPr lang="fr-CH" sz="4000" dirty="0" err="1"/>
              <a:t>is</a:t>
            </a:r>
            <a:r>
              <a:rPr lang="fr-CH" sz="4000" dirty="0"/>
              <a:t> essential</a:t>
            </a:r>
          </a:p>
          <a:p>
            <a:pPr algn="l">
              <a:lnSpc>
                <a:spcPts val="3700"/>
              </a:lnSpc>
            </a:pPr>
            <a:endParaRPr lang="fr-CH" sz="4000" dirty="0"/>
          </a:p>
          <a:p>
            <a:pPr algn="l">
              <a:lnSpc>
                <a:spcPts val="3700"/>
              </a:lnSpc>
            </a:pPr>
            <a:r>
              <a:rPr lang="fr-CH" sz="4000" dirty="0" err="1"/>
              <a:t>Different</a:t>
            </a:r>
            <a:r>
              <a:rPr lang="fr-CH" sz="4000" dirty="0"/>
              <a:t> techniques how to </a:t>
            </a:r>
            <a:r>
              <a:rPr lang="fr-CH" sz="4000" dirty="0" err="1"/>
              <a:t>determine</a:t>
            </a:r>
            <a:r>
              <a:rPr lang="fr-CH" sz="4000" dirty="0"/>
              <a:t> the </a:t>
            </a:r>
            <a:r>
              <a:rPr lang="fr-CH" sz="4000" dirty="0" err="1"/>
              <a:t>gravity</a:t>
            </a:r>
            <a:r>
              <a:rPr lang="fr-CH" sz="4000" dirty="0"/>
              <a:t> </a:t>
            </a:r>
            <a:r>
              <a:rPr lang="fr-CH" sz="4000" dirty="0" err="1"/>
              <a:t>field</a:t>
            </a:r>
            <a:r>
              <a:rPr lang="fr-CH" sz="4000" dirty="0"/>
              <a:t> </a:t>
            </a:r>
          </a:p>
          <a:p>
            <a:pPr algn="l">
              <a:lnSpc>
                <a:spcPts val="3700"/>
              </a:lnSpc>
            </a:pPr>
            <a:endParaRPr lang="fr-CH" sz="4000" dirty="0"/>
          </a:p>
          <a:p>
            <a:pPr algn="l">
              <a:lnSpc>
                <a:spcPts val="3700"/>
              </a:lnSpc>
            </a:pPr>
            <a:endParaRPr lang="en-GB" sz="3000" dirty="0"/>
          </a:p>
        </p:txBody>
      </p:sp>
    </p:spTree>
    <p:extLst>
      <p:ext uri="{BB962C8B-B14F-4D97-AF65-F5344CB8AC3E}">
        <p14:creationId xmlns:p14="http://schemas.microsoft.com/office/powerpoint/2010/main" val="20017447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3" name="TextBox 2"/>
          <p:cNvSpPr txBox="1"/>
          <p:nvPr/>
        </p:nvSpPr>
        <p:spPr>
          <a:xfrm>
            <a:off x="5410200" y="1414378"/>
            <a:ext cx="13562302" cy="566822"/>
          </a:xfrm>
          <a:prstGeom prst="rect">
            <a:avLst/>
          </a:prstGeom>
          <a:noFill/>
        </p:spPr>
        <p:txBody>
          <a:bodyPr wrap="none" rtlCol="0">
            <a:spAutoFit/>
          </a:bodyPr>
          <a:lstStyle/>
          <a:p>
            <a:pPr algn="l">
              <a:lnSpc>
                <a:spcPts val="3700"/>
              </a:lnSpc>
            </a:pPr>
            <a:r>
              <a:rPr lang="en-US" sz="4000" dirty="0"/>
              <a:t>A </a:t>
            </a:r>
            <a:r>
              <a:rPr lang="en-US" sz="4000" dirty="0" err="1"/>
              <a:t>Ryf</a:t>
            </a:r>
            <a:r>
              <a:rPr lang="en-US" sz="4000" dirty="0"/>
              <a:t>, </a:t>
            </a:r>
            <a:r>
              <a:rPr lang="en-US" sz="4000" i="1" dirty="0"/>
              <a:t>Experience from the Gotthard Base Project (remote)</a:t>
            </a:r>
            <a:endParaRPr lang="en-GB" sz="4000" i="1" dirty="0"/>
          </a:p>
        </p:txBody>
      </p:sp>
      <p:sp>
        <p:nvSpPr>
          <p:cNvPr id="4" name="TextBox 3"/>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5" name="TextBox 4"/>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pic>
        <p:nvPicPr>
          <p:cNvPr id="6" name="Picture 5"/>
          <p:cNvPicPr>
            <a:picLocks noChangeAspect="1"/>
          </p:cNvPicPr>
          <p:nvPr/>
        </p:nvPicPr>
        <p:blipFill rotWithShape="1">
          <a:blip r:embed="rId2"/>
          <a:srcRect l="521" t="17334" r="1665" b="15333"/>
          <a:stretch/>
        </p:blipFill>
        <p:spPr>
          <a:xfrm>
            <a:off x="133916" y="2133600"/>
            <a:ext cx="17887950" cy="7696200"/>
          </a:xfrm>
          <a:prstGeom prst="rect">
            <a:avLst/>
          </a:prstGeom>
        </p:spPr>
      </p:pic>
      <p:pic>
        <p:nvPicPr>
          <p:cNvPr id="8" name="Picture 7"/>
          <p:cNvPicPr>
            <a:picLocks noChangeAspect="1"/>
          </p:cNvPicPr>
          <p:nvPr/>
        </p:nvPicPr>
        <p:blipFill rotWithShape="1">
          <a:blip r:embed="rId3"/>
          <a:srcRect l="3750" t="25333" r="2083" b="14000"/>
          <a:stretch/>
        </p:blipFill>
        <p:spPr>
          <a:xfrm>
            <a:off x="10162329" y="7871731"/>
            <a:ext cx="13944600" cy="5614861"/>
          </a:xfrm>
          <a:prstGeom prst="rect">
            <a:avLst/>
          </a:prstGeom>
        </p:spPr>
      </p:pic>
      <p:sp>
        <p:nvSpPr>
          <p:cNvPr id="7" name="TextBox 6">
            <a:extLst>
              <a:ext uri="{FF2B5EF4-FFF2-40B4-BE49-F238E27FC236}">
                <a16:creationId xmlns:a16="http://schemas.microsoft.com/office/drawing/2014/main" id="{A5162DA3-A9C3-4D81-BF2E-96E1D0EAE429}"/>
              </a:ext>
            </a:extLst>
          </p:cNvPr>
          <p:cNvSpPr txBox="1"/>
          <p:nvPr/>
        </p:nvSpPr>
        <p:spPr>
          <a:xfrm>
            <a:off x="277070" y="9525000"/>
            <a:ext cx="9705129" cy="3416320"/>
          </a:xfrm>
          <a:prstGeom prst="rect">
            <a:avLst/>
          </a:prstGeom>
          <a:noFill/>
        </p:spPr>
        <p:txBody>
          <a:bodyPr wrap="square" rtlCol="0">
            <a:spAutoFit/>
          </a:bodyPr>
          <a:lstStyle/>
          <a:p>
            <a:pPr algn="l"/>
            <a:r>
              <a:rPr lang="fr-CH" dirty="0" err="1"/>
              <a:t>Longest</a:t>
            </a:r>
            <a:r>
              <a:rPr lang="fr-CH" dirty="0"/>
              <a:t> railway tunnel in the world 57 km</a:t>
            </a:r>
          </a:p>
          <a:p>
            <a:pPr algn="l"/>
            <a:r>
              <a:rPr lang="fr-CH" dirty="0" err="1"/>
              <a:t>Tolerance</a:t>
            </a:r>
            <a:r>
              <a:rPr lang="fr-CH" dirty="0"/>
              <a:t> 25 cm for position and direction, 12 cm for </a:t>
            </a:r>
            <a:r>
              <a:rPr lang="fr-CH" dirty="0" err="1"/>
              <a:t>height</a:t>
            </a:r>
            <a:r>
              <a:rPr lang="fr-CH" dirty="0"/>
              <a:t> (</a:t>
            </a:r>
            <a:r>
              <a:rPr lang="fr-CH" dirty="0" err="1"/>
              <a:t>achieved</a:t>
            </a:r>
            <a:r>
              <a:rPr lang="fr-CH" dirty="0"/>
              <a:t> 8 cm in direction, 1 cm </a:t>
            </a:r>
            <a:r>
              <a:rPr lang="fr-CH" dirty="0" err="1"/>
              <a:t>height</a:t>
            </a:r>
            <a:r>
              <a:rPr lang="fr-CH" dirty="0"/>
              <a:t>)</a:t>
            </a:r>
          </a:p>
          <a:p>
            <a:pPr algn="l"/>
            <a:r>
              <a:rPr lang="fr-CH" dirty="0"/>
              <a:t>Survey at the surface (e.g. </a:t>
            </a:r>
            <a:r>
              <a:rPr lang="fr-CH" dirty="0" err="1"/>
              <a:t>dams</a:t>
            </a:r>
            <a:r>
              <a:rPr lang="fr-CH" dirty="0"/>
              <a:t>) </a:t>
            </a:r>
            <a:r>
              <a:rPr lang="fr-CH" dirty="0" err="1"/>
              <a:t>is</a:t>
            </a:r>
            <a:r>
              <a:rPr lang="fr-CH" dirty="0"/>
              <a:t> </a:t>
            </a:r>
            <a:r>
              <a:rPr lang="fr-CH" dirty="0" err="1"/>
              <a:t>needed</a:t>
            </a:r>
            <a:endParaRPr lang="fr-CH" dirty="0"/>
          </a:p>
          <a:p>
            <a:pPr algn="l"/>
            <a:r>
              <a:rPr lang="fr-CH" dirty="0"/>
              <a:t>FCC monitoring </a:t>
            </a:r>
            <a:r>
              <a:rPr lang="fr-CH" dirty="0" err="1"/>
              <a:t>will</a:t>
            </a:r>
            <a:r>
              <a:rPr lang="fr-CH" dirty="0"/>
              <a:t> </a:t>
            </a:r>
            <a:r>
              <a:rPr lang="fr-CH" dirty="0" err="1"/>
              <a:t>be</a:t>
            </a:r>
            <a:r>
              <a:rPr lang="fr-CH" dirty="0"/>
              <a:t> </a:t>
            </a:r>
            <a:r>
              <a:rPr lang="fr-CH" dirty="0" err="1"/>
              <a:t>necessary</a:t>
            </a:r>
            <a:endParaRPr lang="en-GB" dirty="0"/>
          </a:p>
        </p:txBody>
      </p:sp>
    </p:spTree>
    <p:extLst>
      <p:ext uri="{BB962C8B-B14F-4D97-AF65-F5344CB8AC3E}">
        <p14:creationId xmlns:p14="http://schemas.microsoft.com/office/powerpoint/2010/main" val="20068950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rotWithShape="1">
          <a:blip r:embed="rId2"/>
          <a:srcRect l="2916" t="27333" r="2500" b="22666"/>
          <a:stretch/>
        </p:blipFill>
        <p:spPr>
          <a:xfrm>
            <a:off x="-76200" y="7557076"/>
            <a:ext cx="17297400" cy="5715000"/>
          </a:xfrm>
          <a:prstGeom prst="rect">
            <a:avLst/>
          </a:prstGeom>
        </p:spPr>
      </p:pic>
      <p:sp>
        <p:nvSpPr>
          <p:cNvPr id="2" name="Slide Number Placeholder 1"/>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3" name="TextBox 2"/>
          <p:cNvSpPr txBox="1"/>
          <p:nvPr/>
        </p:nvSpPr>
        <p:spPr>
          <a:xfrm>
            <a:off x="8305800" y="1414378"/>
            <a:ext cx="9766969" cy="566822"/>
          </a:xfrm>
          <a:prstGeom prst="rect">
            <a:avLst/>
          </a:prstGeom>
          <a:noFill/>
        </p:spPr>
        <p:txBody>
          <a:bodyPr wrap="none" rtlCol="0">
            <a:spAutoFit/>
          </a:bodyPr>
          <a:lstStyle/>
          <a:p>
            <a:pPr algn="l">
              <a:lnSpc>
                <a:spcPts val="3700"/>
              </a:lnSpc>
            </a:pPr>
            <a:r>
              <a:rPr lang="en-US" sz="4000" dirty="0"/>
              <a:t>J A Koch, </a:t>
            </a:r>
            <a:r>
              <a:rPr lang="en-US" sz="4000" i="1" dirty="0"/>
              <a:t>Gravity Field Modelling (remote)</a:t>
            </a:r>
            <a:endParaRPr lang="en-GB" sz="4000" i="1" dirty="0"/>
          </a:p>
        </p:txBody>
      </p:sp>
      <p:sp>
        <p:nvSpPr>
          <p:cNvPr id="4" name="TextBox 3"/>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5" name="TextBox 4"/>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sp>
        <p:nvSpPr>
          <p:cNvPr id="6" name="Textplatzhalter 4">
            <a:extLst>
              <a:ext uri="{FF2B5EF4-FFF2-40B4-BE49-F238E27FC236}">
                <a16:creationId xmlns:a16="http://schemas.microsoft.com/office/drawing/2014/main" id="{FAA36B14-57C8-4E39-9AC9-69B8FA2AD99D}"/>
              </a:ext>
            </a:extLst>
          </p:cNvPr>
          <p:cNvSpPr txBox="1">
            <a:spLocks/>
          </p:cNvSpPr>
          <p:nvPr/>
        </p:nvSpPr>
        <p:spPr>
          <a:xfrm>
            <a:off x="838200" y="2971800"/>
            <a:ext cx="10728000" cy="2440247"/>
          </a:xfrm>
          <a:prstGeom prst="rect">
            <a:avLst/>
          </a:prstGeom>
        </p:spPr>
        <p:txBody>
          <a:bodyPr/>
          <a:lstStyle>
            <a:lvl1pPr marL="0" indent="0" algn="l" defTabSz="1828800" rtl="0" eaLnBrk="1" latinLnBrk="0" hangingPunct="1">
              <a:lnSpc>
                <a:spcPts val="3700"/>
              </a:lnSpc>
              <a:spcBef>
                <a:spcPts val="0"/>
              </a:spcBef>
              <a:buFont typeface="Arial" panose="020B0604020202020204" pitchFamily="34" charset="0"/>
              <a:buNone/>
              <a:defRPr sz="3000" kern="1200">
                <a:solidFill>
                  <a:schemeClr val="tx1"/>
                </a:solidFill>
                <a:latin typeface="+mn-lt"/>
                <a:ea typeface="+mn-ea"/>
                <a:cs typeface="+mn-cs"/>
              </a:defRPr>
            </a:lvl1pPr>
            <a:lvl2pPr marL="648000" indent="-648000" algn="l" defTabSz="1828800" rtl="0" eaLnBrk="1" latinLnBrk="0" hangingPunct="1">
              <a:lnSpc>
                <a:spcPts val="3700"/>
              </a:lnSpc>
              <a:spcBef>
                <a:spcPts val="0"/>
              </a:spcBef>
              <a:buFont typeface="Arial" panose="020B0604020202020204" pitchFamily="34" charset="0"/>
              <a:buChar char="•"/>
              <a:defRPr sz="3000" kern="1200">
                <a:solidFill>
                  <a:schemeClr val="tx1"/>
                </a:solidFill>
                <a:latin typeface="+mn-lt"/>
                <a:ea typeface="+mn-ea"/>
                <a:cs typeface="+mn-cs"/>
              </a:defRPr>
            </a:lvl2pPr>
            <a:lvl3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3pPr>
            <a:lvl4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4pPr>
            <a:lvl5pPr marL="648000" indent="-648000" algn="l" defTabSz="1828800" rtl="0" eaLnBrk="1" latinLnBrk="0" hangingPunct="1">
              <a:lnSpc>
                <a:spcPts val="3700"/>
              </a:lnSpc>
              <a:spcBef>
                <a:spcPts val="0"/>
              </a:spcBef>
              <a:buSzPct val="120000"/>
              <a:buFontTx/>
              <a:buBlip>
                <a:blip r:embed="rId3"/>
              </a:buBlip>
              <a:defRPr sz="30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a:lstStyle>
          <a:p>
            <a:r>
              <a:rPr lang="de-CH"/>
              <a:t>A gravity field model allows the computation of the </a:t>
            </a:r>
          </a:p>
          <a:p>
            <a:pPr marL="457200" indent="-457200">
              <a:buFont typeface="Arial" panose="020B0604020202020204" pitchFamily="34" charset="0"/>
              <a:buChar char="•"/>
            </a:pPr>
            <a:r>
              <a:rPr lang="de-CH"/>
              <a:t>Gravity potential (Geoid)</a:t>
            </a:r>
          </a:p>
          <a:p>
            <a:pPr marL="457200" indent="-457200">
              <a:buFont typeface="Arial" panose="020B0604020202020204" pitchFamily="34" charset="0"/>
              <a:buChar char="•"/>
            </a:pPr>
            <a:r>
              <a:rPr lang="de-CH"/>
              <a:t>Gravity acceleration </a:t>
            </a:r>
            <a:r>
              <a:rPr lang="de-CH" b="1"/>
              <a:t>g</a:t>
            </a:r>
          </a:p>
          <a:p>
            <a:pPr marL="457200" indent="-457200">
              <a:buFont typeface="Arial" panose="020B0604020202020204" pitchFamily="34" charset="0"/>
              <a:buChar char="•"/>
            </a:pPr>
            <a:r>
              <a:rPr lang="de-CH"/>
              <a:t>Deflection of the Vertical</a:t>
            </a:r>
          </a:p>
          <a:p>
            <a:endParaRPr lang="de-CH" dirty="0"/>
          </a:p>
        </p:txBody>
      </p:sp>
      <p:pic>
        <p:nvPicPr>
          <p:cNvPr id="7" name="Inhaltsplatzhalter 3">
            <a:extLst>
              <a:ext uri="{FF2B5EF4-FFF2-40B4-BE49-F238E27FC236}">
                <a16:creationId xmlns:a16="http://schemas.microsoft.com/office/drawing/2014/main" id="{DBE68EA0-A8E1-4B52-B6D3-804C30DE1922}"/>
              </a:ext>
            </a:extLst>
          </p:cNvPr>
          <p:cNvPicPr>
            <a:picLocks noChangeAspect="1"/>
          </p:cNvPicPr>
          <p:nvPr/>
        </p:nvPicPr>
        <p:blipFill>
          <a:blip r:embed="rId4"/>
          <a:stretch>
            <a:fillRect/>
          </a:stretch>
        </p:blipFill>
        <p:spPr>
          <a:xfrm>
            <a:off x="16387763" y="1962150"/>
            <a:ext cx="7335267" cy="7285698"/>
          </a:xfrm>
          <a:prstGeom prst="rect">
            <a:avLst/>
          </a:prstGeom>
        </p:spPr>
      </p:pic>
      <p:sp>
        <p:nvSpPr>
          <p:cNvPr id="8" name="TextBox 7"/>
          <p:cNvSpPr txBox="1"/>
          <p:nvPr/>
        </p:nvSpPr>
        <p:spPr>
          <a:xfrm>
            <a:off x="17449800" y="9329892"/>
            <a:ext cx="4937057" cy="566822"/>
          </a:xfrm>
          <a:prstGeom prst="rect">
            <a:avLst/>
          </a:prstGeom>
          <a:noFill/>
        </p:spPr>
        <p:txBody>
          <a:bodyPr wrap="none" rtlCol="0">
            <a:spAutoFit/>
          </a:bodyPr>
          <a:lstStyle/>
          <a:p>
            <a:pPr algn="l">
              <a:lnSpc>
                <a:spcPts val="3700"/>
              </a:lnSpc>
            </a:pPr>
            <a:r>
              <a:rPr lang="en-US" sz="3000" dirty="0"/>
              <a:t>Available gravity field model</a:t>
            </a:r>
            <a:endParaRPr lang="en-GB" sz="3000" dirty="0"/>
          </a:p>
        </p:txBody>
      </p:sp>
      <p:sp>
        <p:nvSpPr>
          <p:cNvPr id="10" name="TextBox 9">
            <a:extLst>
              <a:ext uri="{FF2B5EF4-FFF2-40B4-BE49-F238E27FC236}">
                <a16:creationId xmlns:a16="http://schemas.microsoft.com/office/drawing/2014/main" id="{98A17C50-C982-4CA0-AFD7-39D8CA6C1D91}"/>
              </a:ext>
            </a:extLst>
          </p:cNvPr>
          <p:cNvSpPr txBox="1"/>
          <p:nvPr/>
        </p:nvSpPr>
        <p:spPr>
          <a:xfrm>
            <a:off x="6858000" y="4126229"/>
            <a:ext cx="8814555" cy="3170099"/>
          </a:xfrm>
          <a:prstGeom prst="rect">
            <a:avLst/>
          </a:prstGeom>
          <a:noFill/>
        </p:spPr>
        <p:txBody>
          <a:bodyPr wrap="square" rtlCol="0">
            <a:spAutoFit/>
          </a:bodyPr>
          <a:lstStyle/>
          <a:p>
            <a:pPr algn="l"/>
            <a:r>
              <a:rPr lang="fr-CH" sz="4000" dirty="0" err="1"/>
              <a:t>Available</a:t>
            </a:r>
            <a:r>
              <a:rPr lang="fr-CH" sz="4000" dirty="0"/>
              <a:t> model </a:t>
            </a:r>
            <a:r>
              <a:rPr lang="fr-CH" sz="4000" dirty="0" err="1"/>
              <a:t>is</a:t>
            </a:r>
            <a:r>
              <a:rPr lang="fr-CH" sz="4000" dirty="0"/>
              <a:t> </a:t>
            </a:r>
            <a:r>
              <a:rPr lang="fr-CH" sz="4000" dirty="0" err="1"/>
              <a:t>insufficient</a:t>
            </a:r>
            <a:r>
              <a:rPr lang="fr-CH" sz="4000" dirty="0"/>
              <a:t>!</a:t>
            </a:r>
          </a:p>
          <a:p>
            <a:pPr algn="l"/>
            <a:r>
              <a:rPr lang="fr-CH" sz="4000" dirty="0"/>
              <a:t>Instrument </a:t>
            </a:r>
            <a:r>
              <a:rPr lang="fr-CH" sz="4000" dirty="0" err="1"/>
              <a:t>absolute</a:t>
            </a:r>
            <a:r>
              <a:rPr lang="fr-CH" sz="4000" dirty="0"/>
              <a:t> </a:t>
            </a:r>
            <a:r>
              <a:rPr lang="fr-CH" sz="4000" dirty="0" err="1"/>
              <a:t>gravimeter</a:t>
            </a:r>
            <a:endParaRPr lang="fr-CH" sz="4000" dirty="0"/>
          </a:p>
          <a:p>
            <a:pPr algn="l"/>
            <a:r>
              <a:rPr lang="fr-CH" sz="4000" dirty="0"/>
              <a:t>Gravity </a:t>
            </a:r>
            <a:r>
              <a:rPr lang="fr-CH" sz="4000" dirty="0" err="1"/>
              <a:t>corrected</a:t>
            </a:r>
            <a:r>
              <a:rPr lang="fr-CH" sz="4000" dirty="0"/>
              <a:t> </a:t>
            </a:r>
            <a:r>
              <a:rPr lang="fr-CH" sz="4000" dirty="0" err="1"/>
              <a:t>height</a:t>
            </a:r>
            <a:r>
              <a:rPr lang="fr-CH" sz="4000" dirty="0"/>
              <a:t> </a:t>
            </a:r>
            <a:r>
              <a:rPr lang="fr-CH" sz="4000" dirty="0" err="1"/>
              <a:t>differences</a:t>
            </a:r>
            <a:endParaRPr lang="fr-CH" sz="4000" dirty="0"/>
          </a:p>
          <a:p>
            <a:pPr algn="l"/>
            <a:r>
              <a:rPr lang="fr-CH" sz="4000" dirty="0"/>
              <a:t>Is an issue for FCC</a:t>
            </a:r>
          </a:p>
          <a:p>
            <a:pPr algn="l"/>
            <a:endParaRPr lang="en-GB" sz="4000" dirty="0"/>
          </a:p>
        </p:txBody>
      </p:sp>
    </p:spTree>
    <p:extLst>
      <p:ext uri="{BB962C8B-B14F-4D97-AF65-F5344CB8AC3E}">
        <p14:creationId xmlns:p14="http://schemas.microsoft.com/office/powerpoint/2010/main" val="467048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3" name="TextBox 2"/>
          <p:cNvSpPr txBox="1"/>
          <p:nvPr/>
        </p:nvSpPr>
        <p:spPr>
          <a:xfrm>
            <a:off x="6858000" y="1414378"/>
            <a:ext cx="10671896" cy="566822"/>
          </a:xfrm>
          <a:prstGeom prst="rect">
            <a:avLst/>
          </a:prstGeom>
          <a:noFill/>
        </p:spPr>
        <p:txBody>
          <a:bodyPr wrap="none" rtlCol="0">
            <a:spAutoFit/>
          </a:bodyPr>
          <a:lstStyle/>
          <a:p>
            <a:pPr algn="l">
              <a:lnSpc>
                <a:spcPts val="3700"/>
              </a:lnSpc>
            </a:pPr>
            <a:r>
              <a:rPr lang="en-US" sz="4000" dirty="0"/>
              <a:t>M </a:t>
            </a:r>
            <a:r>
              <a:rPr lang="en-US" sz="4000" dirty="0" err="1"/>
              <a:t>Varga</a:t>
            </a:r>
            <a:r>
              <a:rPr lang="en-US" sz="4000" dirty="0"/>
              <a:t>, </a:t>
            </a:r>
            <a:r>
              <a:rPr lang="en-US" sz="4000" i="1" dirty="0"/>
              <a:t>Coordinate Reference and Networks</a:t>
            </a:r>
            <a:endParaRPr lang="en-GB" sz="4000" i="1" dirty="0"/>
          </a:p>
        </p:txBody>
      </p:sp>
      <p:sp>
        <p:nvSpPr>
          <p:cNvPr id="4" name="TextBox 3"/>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5" name="TextBox 4"/>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sp>
        <p:nvSpPr>
          <p:cNvPr id="8" name="TextBox 7">
            <a:extLst>
              <a:ext uri="{FF2B5EF4-FFF2-40B4-BE49-F238E27FC236}">
                <a16:creationId xmlns:a16="http://schemas.microsoft.com/office/drawing/2014/main" id="{FECCE137-1246-420F-88BA-99A96E3851AB}"/>
              </a:ext>
            </a:extLst>
          </p:cNvPr>
          <p:cNvSpPr txBox="1"/>
          <p:nvPr/>
        </p:nvSpPr>
        <p:spPr>
          <a:xfrm>
            <a:off x="914400" y="11582400"/>
            <a:ext cx="13716000" cy="1515800"/>
          </a:xfrm>
          <a:prstGeom prst="rect">
            <a:avLst/>
          </a:prstGeom>
          <a:noFill/>
        </p:spPr>
        <p:txBody>
          <a:bodyPr wrap="square" rtlCol="0">
            <a:spAutoFit/>
          </a:bodyPr>
          <a:lstStyle/>
          <a:p>
            <a:pPr algn="l">
              <a:lnSpc>
                <a:spcPts val="3700"/>
              </a:lnSpc>
            </a:pPr>
            <a:r>
              <a:rPr lang="fr-CH" sz="4000" dirty="0"/>
              <a:t>CRS </a:t>
            </a:r>
            <a:r>
              <a:rPr lang="fr-CH" sz="4000" dirty="0" err="1"/>
              <a:t>Coordinate</a:t>
            </a:r>
            <a:r>
              <a:rPr lang="fr-CH" sz="4000" dirty="0"/>
              <a:t> Reference System</a:t>
            </a:r>
          </a:p>
          <a:p>
            <a:pPr algn="l">
              <a:lnSpc>
                <a:spcPts val="3700"/>
              </a:lnSpc>
            </a:pPr>
            <a:r>
              <a:rPr lang="fr-CH" sz="4000" dirty="0" err="1"/>
              <a:t>Existing</a:t>
            </a:r>
            <a:r>
              <a:rPr lang="fr-CH" sz="4000" dirty="0"/>
              <a:t> situation at CERN </a:t>
            </a:r>
            <a:r>
              <a:rPr lang="fr-CH" sz="4000" dirty="0" err="1"/>
              <a:t>needs</a:t>
            </a:r>
            <a:r>
              <a:rPr lang="fr-CH" sz="4000" dirty="0"/>
              <a:t> clarification</a:t>
            </a:r>
          </a:p>
          <a:p>
            <a:pPr algn="l">
              <a:lnSpc>
                <a:spcPts val="3700"/>
              </a:lnSpc>
            </a:pPr>
            <a:r>
              <a:rPr lang="fr-CH" sz="4000" dirty="0" err="1"/>
              <a:t>Proposed</a:t>
            </a:r>
            <a:r>
              <a:rPr lang="fr-CH" sz="4000" dirty="0"/>
              <a:t> </a:t>
            </a:r>
            <a:r>
              <a:rPr lang="fr-CH" sz="4000" dirty="0" err="1"/>
              <a:t>conceptual</a:t>
            </a:r>
            <a:r>
              <a:rPr lang="fr-CH" sz="4000" dirty="0"/>
              <a:t> solution for FCC</a:t>
            </a:r>
            <a:endParaRPr lang="en-GB" sz="4000" dirty="0"/>
          </a:p>
        </p:txBody>
      </p:sp>
      <p:sp>
        <p:nvSpPr>
          <p:cNvPr id="9" name="TextBox 8">
            <a:extLst>
              <a:ext uri="{FF2B5EF4-FFF2-40B4-BE49-F238E27FC236}">
                <a16:creationId xmlns:a16="http://schemas.microsoft.com/office/drawing/2014/main" id="{6613A172-E2E1-47FF-9B57-F94EFC922A30}"/>
              </a:ext>
            </a:extLst>
          </p:cNvPr>
          <p:cNvSpPr txBox="1"/>
          <p:nvPr/>
        </p:nvSpPr>
        <p:spPr>
          <a:xfrm flipH="1">
            <a:off x="12725400" y="11582400"/>
            <a:ext cx="8322070" cy="1041311"/>
          </a:xfrm>
          <a:prstGeom prst="rect">
            <a:avLst/>
          </a:prstGeom>
          <a:noFill/>
        </p:spPr>
        <p:txBody>
          <a:bodyPr wrap="square" rtlCol="0">
            <a:spAutoFit/>
          </a:bodyPr>
          <a:lstStyle/>
          <a:p>
            <a:pPr algn="l">
              <a:lnSpc>
                <a:spcPts val="3700"/>
              </a:lnSpc>
            </a:pPr>
            <a:r>
              <a:rPr lang="fr-CH" sz="4000" dirty="0" err="1"/>
              <a:t>Geodetic</a:t>
            </a:r>
            <a:r>
              <a:rPr lang="fr-CH" sz="4000" dirty="0"/>
              <a:t> networks</a:t>
            </a:r>
          </a:p>
          <a:p>
            <a:pPr algn="l">
              <a:lnSpc>
                <a:spcPts val="3700"/>
              </a:lnSpc>
            </a:pPr>
            <a:r>
              <a:rPr lang="fr-CH" sz="4000" dirty="0" err="1"/>
              <a:t>Taking</a:t>
            </a:r>
            <a:r>
              <a:rPr lang="fr-CH" sz="4000" dirty="0"/>
              <a:t> </a:t>
            </a:r>
            <a:r>
              <a:rPr lang="fr-CH" sz="4000" dirty="0" err="1"/>
              <a:t>into</a:t>
            </a:r>
            <a:r>
              <a:rPr lang="fr-CH" sz="4000" dirty="0"/>
              <a:t> </a:t>
            </a:r>
            <a:r>
              <a:rPr lang="fr-CH" sz="4000" dirty="0" err="1"/>
              <a:t>account</a:t>
            </a:r>
            <a:r>
              <a:rPr lang="fr-CH" sz="4000" dirty="0"/>
              <a:t> local </a:t>
            </a:r>
            <a:r>
              <a:rPr lang="fr-CH" sz="4000" dirty="0" err="1"/>
              <a:t>constraints</a:t>
            </a:r>
            <a:endParaRPr lang="en-GB" sz="4000" dirty="0"/>
          </a:p>
        </p:txBody>
      </p:sp>
      <p:pic>
        <p:nvPicPr>
          <p:cNvPr id="11" name="Picture 10">
            <a:extLst>
              <a:ext uri="{FF2B5EF4-FFF2-40B4-BE49-F238E27FC236}">
                <a16:creationId xmlns:a16="http://schemas.microsoft.com/office/drawing/2014/main" id="{AFFE0D3E-484E-42DC-8519-6DDE06EE4A5F}"/>
              </a:ext>
            </a:extLst>
          </p:cNvPr>
          <p:cNvPicPr>
            <a:picLocks noChangeAspect="1"/>
          </p:cNvPicPr>
          <p:nvPr/>
        </p:nvPicPr>
        <p:blipFill rotWithShape="1">
          <a:blip r:embed="rId2"/>
          <a:srcRect l="20833" t="33704" r="20812" b="10964"/>
          <a:stretch/>
        </p:blipFill>
        <p:spPr>
          <a:xfrm>
            <a:off x="12629592" y="2895600"/>
            <a:ext cx="11159399" cy="5952106"/>
          </a:xfrm>
          <a:prstGeom prst="rect">
            <a:avLst/>
          </a:prstGeom>
        </p:spPr>
      </p:pic>
      <p:pic>
        <p:nvPicPr>
          <p:cNvPr id="7" name="Picture 6">
            <a:extLst>
              <a:ext uri="{FF2B5EF4-FFF2-40B4-BE49-F238E27FC236}">
                <a16:creationId xmlns:a16="http://schemas.microsoft.com/office/drawing/2014/main" id="{B63C1013-67E2-4A5E-9A85-81873C8F121C}"/>
              </a:ext>
            </a:extLst>
          </p:cNvPr>
          <p:cNvPicPr>
            <a:picLocks noChangeAspect="1"/>
          </p:cNvPicPr>
          <p:nvPr/>
        </p:nvPicPr>
        <p:blipFill rotWithShape="1">
          <a:blip r:embed="rId3"/>
          <a:srcRect l="19583" t="34444" r="20812" b="11481"/>
          <a:stretch/>
        </p:blipFill>
        <p:spPr>
          <a:xfrm>
            <a:off x="609600" y="2465043"/>
            <a:ext cx="12507495" cy="6382663"/>
          </a:xfrm>
          <a:prstGeom prst="rect">
            <a:avLst/>
          </a:prstGeom>
        </p:spPr>
      </p:pic>
    </p:spTree>
    <p:extLst>
      <p:ext uri="{BB962C8B-B14F-4D97-AF65-F5344CB8AC3E}">
        <p14:creationId xmlns:p14="http://schemas.microsoft.com/office/powerpoint/2010/main" val="2194419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3" name="TextBox 2"/>
          <p:cNvSpPr txBox="1"/>
          <p:nvPr/>
        </p:nvSpPr>
        <p:spPr>
          <a:xfrm>
            <a:off x="6324600" y="1414378"/>
            <a:ext cx="11637417" cy="566822"/>
          </a:xfrm>
          <a:prstGeom prst="rect">
            <a:avLst/>
          </a:prstGeom>
          <a:noFill/>
        </p:spPr>
        <p:txBody>
          <a:bodyPr wrap="none" rtlCol="0">
            <a:spAutoFit/>
          </a:bodyPr>
          <a:lstStyle/>
          <a:p>
            <a:pPr algn="l">
              <a:lnSpc>
                <a:spcPts val="3700"/>
              </a:lnSpc>
            </a:pPr>
            <a:r>
              <a:rPr lang="en-US" sz="4000" dirty="0"/>
              <a:t>B </a:t>
            </a:r>
            <a:r>
              <a:rPr lang="en-US" sz="4000" dirty="0" err="1"/>
              <a:t>Weyer</a:t>
            </a:r>
            <a:r>
              <a:rPr lang="en-US" sz="4000" dirty="0"/>
              <a:t>, </a:t>
            </a:r>
            <a:r>
              <a:rPr lang="en-US" sz="4000" i="1" dirty="0"/>
              <a:t>Handling Geodetic Challenges at CERN </a:t>
            </a:r>
            <a:endParaRPr lang="en-GB" sz="4000" i="1" dirty="0"/>
          </a:p>
        </p:txBody>
      </p:sp>
      <p:sp>
        <p:nvSpPr>
          <p:cNvPr id="4" name="TextBox 3"/>
          <p:cNvSpPr txBox="1"/>
          <p:nvPr/>
        </p:nvSpPr>
        <p:spPr>
          <a:xfrm>
            <a:off x="11363087" y="228600"/>
            <a:ext cx="1657826" cy="535724"/>
          </a:xfrm>
          <a:prstGeom prst="rect">
            <a:avLst/>
          </a:prstGeom>
          <a:noFill/>
        </p:spPr>
        <p:txBody>
          <a:bodyPr wrap="none" rtlCol="0">
            <a:spAutoFit/>
          </a:bodyPr>
          <a:lstStyle/>
          <a:p>
            <a:pPr algn="l">
              <a:lnSpc>
                <a:spcPts val="3700"/>
              </a:lnSpc>
            </a:pPr>
            <a:r>
              <a:rPr lang="en-US" sz="3000" dirty="0">
                <a:solidFill>
                  <a:schemeClr val="bg1"/>
                </a:solidFill>
              </a:rPr>
              <a:t>K Hanke</a:t>
            </a:r>
            <a:endParaRPr lang="en-GB" sz="3000" dirty="0">
              <a:solidFill>
                <a:schemeClr val="bg1"/>
              </a:solidFill>
            </a:endParaRPr>
          </a:p>
        </p:txBody>
      </p:sp>
      <p:sp>
        <p:nvSpPr>
          <p:cNvPr id="5" name="TextBox 4"/>
          <p:cNvSpPr txBox="1"/>
          <p:nvPr/>
        </p:nvSpPr>
        <p:spPr>
          <a:xfrm>
            <a:off x="20193000" y="228600"/>
            <a:ext cx="2938625" cy="566822"/>
          </a:xfrm>
          <a:prstGeom prst="rect">
            <a:avLst/>
          </a:prstGeom>
          <a:noFill/>
        </p:spPr>
        <p:txBody>
          <a:bodyPr wrap="none" rtlCol="0">
            <a:spAutoFit/>
          </a:bodyPr>
          <a:lstStyle/>
          <a:p>
            <a:pPr algn="l">
              <a:lnSpc>
                <a:spcPts val="3700"/>
              </a:lnSpc>
            </a:pPr>
            <a:r>
              <a:rPr lang="en-US" sz="3000" dirty="0">
                <a:solidFill>
                  <a:schemeClr val="bg1"/>
                </a:solidFill>
              </a:rPr>
              <a:t>FCC week 2022</a:t>
            </a:r>
            <a:endParaRPr lang="en-GB" sz="3000" dirty="0">
              <a:solidFill>
                <a:schemeClr val="bg1"/>
              </a:solidFill>
            </a:endParaRPr>
          </a:p>
        </p:txBody>
      </p:sp>
      <p:pic>
        <p:nvPicPr>
          <p:cNvPr id="6" name="Picture 5"/>
          <p:cNvPicPr>
            <a:picLocks noChangeAspect="1"/>
          </p:cNvPicPr>
          <p:nvPr/>
        </p:nvPicPr>
        <p:blipFill rotWithShape="1">
          <a:blip r:embed="rId2"/>
          <a:srcRect l="3333" t="25999" r="50417" b="22001"/>
          <a:stretch/>
        </p:blipFill>
        <p:spPr>
          <a:xfrm>
            <a:off x="0" y="2331102"/>
            <a:ext cx="10345908" cy="7270098"/>
          </a:xfrm>
          <a:prstGeom prst="rect">
            <a:avLst/>
          </a:prstGeom>
        </p:spPr>
      </p:pic>
      <p:pic>
        <p:nvPicPr>
          <p:cNvPr id="7" name="Picture 6"/>
          <p:cNvPicPr>
            <a:picLocks noChangeAspect="1"/>
          </p:cNvPicPr>
          <p:nvPr/>
        </p:nvPicPr>
        <p:blipFill rotWithShape="1">
          <a:blip r:embed="rId3"/>
          <a:srcRect l="3750" t="12667" b="6667"/>
          <a:stretch/>
        </p:blipFill>
        <p:spPr>
          <a:xfrm>
            <a:off x="10428523" y="2331102"/>
            <a:ext cx="13879278" cy="7270098"/>
          </a:xfrm>
          <a:prstGeom prst="rect">
            <a:avLst/>
          </a:prstGeom>
        </p:spPr>
      </p:pic>
      <p:sp>
        <p:nvSpPr>
          <p:cNvPr id="8" name="TextBox 7">
            <a:extLst>
              <a:ext uri="{FF2B5EF4-FFF2-40B4-BE49-F238E27FC236}">
                <a16:creationId xmlns:a16="http://schemas.microsoft.com/office/drawing/2014/main" id="{F32246B3-A19B-4510-9E08-BE79EE6C6ADF}"/>
              </a:ext>
            </a:extLst>
          </p:cNvPr>
          <p:cNvSpPr txBox="1"/>
          <p:nvPr/>
        </p:nvSpPr>
        <p:spPr>
          <a:xfrm flipH="1">
            <a:off x="12227668" y="10515600"/>
            <a:ext cx="11277600" cy="3503523"/>
          </a:xfrm>
          <a:prstGeom prst="rect">
            <a:avLst/>
          </a:prstGeom>
          <a:noFill/>
        </p:spPr>
        <p:txBody>
          <a:bodyPr wrap="square" rtlCol="0">
            <a:spAutoFit/>
          </a:bodyPr>
          <a:lstStyle/>
          <a:p>
            <a:pPr algn="l"/>
            <a:r>
              <a:rPr lang="fr-CH" sz="4000" dirty="0"/>
              <a:t>Geographic Information System</a:t>
            </a:r>
          </a:p>
          <a:p>
            <a:pPr algn="l"/>
            <a:r>
              <a:rPr lang="fr-CH" sz="4000" dirty="0" err="1"/>
              <a:t>Accuracy</a:t>
            </a:r>
            <a:r>
              <a:rPr lang="fr-CH" sz="4000" dirty="0"/>
              <a:t> </a:t>
            </a:r>
            <a:r>
              <a:rPr lang="fr-CH" sz="4000" dirty="0" err="1"/>
              <a:t>is</a:t>
            </a:r>
            <a:r>
              <a:rPr lang="fr-CH" sz="4000" dirty="0"/>
              <a:t> key</a:t>
            </a:r>
          </a:p>
          <a:p>
            <a:pPr algn="l"/>
            <a:r>
              <a:rPr lang="fr-CH" sz="4000" dirty="0" err="1"/>
              <a:t>Adapting</a:t>
            </a:r>
            <a:r>
              <a:rPr lang="fr-CH" sz="4000" dirty="0"/>
              <a:t> </a:t>
            </a:r>
            <a:r>
              <a:rPr lang="fr-CH" sz="4000" dirty="0" err="1"/>
              <a:t>prodecures</a:t>
            </a:r>
            <a:r>
              <a:rPr lang="fr-CH" sz="4000" dirty="0"/>
              <a:t> for FCC in collaboration </a:t>
            </a:r>
            <a:r>
              <a:rPr lang="fr-CH" sz="4000" dirty="0" err="1"/>
              <a:t>with</a:t>
            </a:r>
            <a:r>
              <a:rPr lang="fr-CH" sz="4000" dirty="0"/>
              <a:t> ETHZ</a:t>
            </a:r>
          </a:p>
          <a:p>
            <a:pPr algn="l">
              <a:lnSpc>
                <a:spcPts val="3700"/>
              </a:lnSpc>
            </a:pPr>
            <a:endParaRPr lang="fr-CH" sz="4000" dirty="0"/>
          </a:p>
          <a:p>
            <a:pPr algn="l">
              <a:lnSpc>
                <a:spcPts val="3700"/>
              </a:lnSpc>
            </a:pPr>
            <a:endParaRPr lang="en-GB" sz="4000" dirty="0"/>
          </a:p>
        </p:txBody>
      </p:sp>
      <p:sp>
        <p:nvSpPr>
          <p:cNvPr id="9" name="TextBox 8">
            <a:extLst>
              <a:ext uri="{FF2B5EF4-FFF2-40B4-BE49-F238E27FC236}">
                <a16:creationId xmlns:a16="http://schemas.microsoft.com/office/drawing/2014/main" id="{18EB9547-4A81-45BB-9498-97DBAEA83D8E}"/>
              </a:ext>
            </a:extLst>
          </p:cNvPr>
          <p:cNvSpPr txBox="1"/>
          <p:nvPr/>
        </p:nvSpPr>
        <p:spPr>
          <a:xfrm flipH="1">
            <a:off x="914400" y="10515600"/>
            <a:ext cx="11277600" cy="3029034"/>
          </a:xfrm>
          <a:prstGeom prst="rect">
            <a:avLst/>
          </a:prstGeom>
          <a:noFill/>
        </p:spPr>
        <p:txBody>
          <a:bodyPr wrap="square" rtlCol="0">
            <a:spAutoFit/>
          </a:bodyPr>
          <a:lstStyle/>
          <a:p>
            <a:pPr algn="l"/>
            <a:r>
              <a:rPr lang="fr-CH" sz="4000" dirty="0"/>
              <a:t>Historic </a:t>
            </a:r>
            <a:r>
              <a:rPr lang="fr-CH" sz="4000" dirty="0" err="1"/>
              <a:t>origin</a:t>
            </a:r>
            <a:r>
              <a:rPr lang="fr-CH" sz="4000" dirty="0"/>
              <a:t>, </a:t>
            </a:r>
            <a:r>
              <a:rPr lang="fr-CH" sz="4000" dirty="0" err="1"/>
              <a:t>coordinate</a:t>
            </a:r>
            <a:r>
              <a:rPr lang="fr-CH" sz="4000" dirty="0"/>
              <a:t> system center in the PS</a:t>
            </a:r>
          </a:p>
          <a:p>
            <a:pPr algn="l"/>
            <a:r>
              <a:rPr lang="fr-CH" sz="4000" dirty="0"/>
              <a:t>MAD </a:t>
            </a:r>
            <a:r>
              <a:rPr lang="fr-CH" sz="4000" dirty="0" err="1"/>
              <a:t>coordinates</a:t>
            </a:r>
            <a:r>
              <a:rPr lang="fr-CH" sz="4000" dirty="0"/>
              <a:t> vs </a:t>
            </a:r>
            <a:r>
              <a:rPr lang="fr-CH" sz="4000" dirty="0" err="1"/>
              <a:t>coordinate</a:t>
            </a:r>
            <a:r>
              <a:rPr lang="fr-CH" sz="4000" dirty="0"/>
              <a:t> system</a:t>
            </a:r>
          </a:p>
          <a:p>
            <a:pPr algn="l"/>
            <a:r>
              <a:rPr lang="fr-CH" sz="4000" dirty="0" err="1"/>
              <a:t>From</a:t>
            </a:r>
            <a:r>
              <a:rPr lang="fr-CH" sz="4000" dirty="0"/>
              <a:t> MAD-X to real world</a:t>
            </a:r>
          </a:p>
          <a:p>
            <a:pPr algn="l">
              <a:lnSpc>
                <a:spcPts val="3700"/>
              </a:lnSpc>
            </a:pPr>
            <a:endParaRPr lang="en-GB" sz="4000" dirty="0"/>
          </a:p>
        </p:txBody>
      </p:sp>
    </p:spTree>
    <p:extLst>
      <p:ext uri="{BB962C8B-B14F-4D97-AF65-F5344CB8AC3E}">
        <p14:creationId xmlns:p14="http://schemas.microsoft.com/office/powerpoint/2010/main" val="474884093"/>
      </p:ext>
    </p:extLst>
  </p:cSld>
  <p:clrMapOvr>
    <a:masterClrMapping/>
  </p:clrMapOvr>
</p:sld>
</file>

<file path=ppt/theme/theme1.xml><?xml version="1.0" encoding="utf-8"?>
<a:theme xmlns:a="http://schemas.openxmlformats.org/drawingml/2006/main" name="Introslides">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8B7EF261-BFFB-469E-86AB-02F80F19429E}"/>
    </a:ext>
  </a:extLst>
</a:theme>
</file>

<file path=ppt/theme/theme2.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FCC-Exempel.potx" id="{5A6DE731-F62F-4393-846B-6DB5958E2F3F}" vid="{17B14D3C-37D6-41F8-B27B-D435D8075930}"/>
    </a:ext>
  </a:extLst>
</a:theme>
</file>

<file path=ppt/theme/theme3.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Exempel.potx" id="{5A6DE731-F62F-4393-846B-6DB5958E2F3F}" vid="{6C6AD931-A751-4127-A0E9-78885972E943}"/>
    </a:ext>
  </a:extLst>
</a:theme>
</file>

<file path=ppt/theme/theme4.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PPT-FCC-Exempel</Template>
  <TotalTime>3907</TotalTime>
  <Words>1048</Words>
  <Application>Microsoft Office PowerPoint</Application>
  <PresentationFormat>Custom</PresentationFormat>
  <Paragraphs>266</Paragraphs>
  <Slides>24</Slides>
  <Notes>0</Notes>
  <HiddenSlides>0</HiddenSlides>
  <MMClips>0</MMClips>
  <ScaleCrop>false</ScaleCrop>
  <HeadingPairs>
    <vt:vector size="6" baseType="variant">
      <vt:variant>
        <vt:lpstr>Fonts Used</vt:lpstr>
      </vt:variant>
      <vt:variant>
        <vt:i4>2</vt:i4>
      </vt:variant>
      <vt:variant>
        <vt:lpstr>Theme</vt:lpstr>
      </vt:variant>
      <vt:variant>
        <vt:i4>3</vt:i4>
      </vt:variant>
      <vt:variant>
        <vt:lpstr>Slide Titles</vt:lpstr>
      </vt:variant>
      <vt:variant>
        <vt:i4>24</vt:i4>
      </vt:variant>
    </vt:vector>
  </HeadingPairs>
  <TitlesOfParts>
    <vt:vector size="29" baseType="lpstr">
      <vt:lpstr>Arial</vt:lpstr>
      <vt:lpstr>Calibri</vt:lpstr>
      <vt:lpstr>Introslides</vt:lpstr>
      <vt:lpstr>Titleslides, Conclusion</vt:lpstr>
      <vt:lpstr>Content Slides - Deep Blue</vt:lpstr>
      <vt:lpstr>PowerPoint Presentation</vt:lpstr>
      <vt:lpstr>Summary of the infrastructure sessions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Thanks to all speakers and chairpersons!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Hadre</dc:creator>
  <cp:lastModifiedBy>Klaus Hanke</cp:lastModifiedBy>
  <cp:revision>874</cp:revision>
  <cp:lastPrinted>2022-05-17T06:58:43Z</cp:lastPrinted>
  <dcterms:created xsi:type="dcterms:W3CDTF">2020-10-29T13:06:43Z</dcterms:created>
  <dcterms:modified xsi:type="dcterms:W3CDTF">2022-06-07T12:16:45Z</dcterms:modified>
</cp:coreProperties>
</file>