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311" r:id="rId2"/>
    <p:sldId id="1405" r:id="rId3"/>
    <p:sldId id="891" r:id="rId4"/>
    <p:sldId id="2056" r:id="rId5"/>
    <p:sldId id="2035" r:id="rId6"/>
    <p:sldId id="2040" r:id="rId7"/>
    <p:sldId id="2039" r:id="rId8"/>
    <p:sldId id="2055" r:id="rId9"/>
    <p:sldId id="2036" r:id="rId10"/>
    <p:sldId id="942" r:id="rId11"/>
    <p:sldId id="2052" r:id="rId12"/>
    <p:sldId id="1432" r:id="rId13"/>
    <p:sldId id="1433" r:id="rId14"/>
    <p:sldId id="2030" r:id="rId15"/>
    <p:sldId id="2037" r:id="rId16"/>
    <p:sldId id="2053" r:id="rId17"/>
    <p:sldId id="1215" r:id="rId18"/>
    <p:sldId id="2043" r:id="rId19"/>
    <p:sldId id="1235" r:id="rId20"/>
    <p:sldId id="2045" r:id="rId21"/>
    <p:sldId id="2032" r:id="rId22"/>
    <p:sldId id="373" r:id="rId23"/>
    <p:sldId id="1317" r:id="rId24"/>
    <p:sldId id="2026" r:id="rId25"/>
    <p:sldId id="2027" r:id="rId26"/>
    <p:sldId id="2050" r:id="rId27"/>
    <p:sldId id="2028" r:id="rId28"/>
    <p:sldId id="2054" r:id="rId29"/>
    <p:sldId id="2021" r:id="rId30"/>
    <p:sldId id="2046" r:id="rId31"/>
    <p:sldId id="2022" r:id="rId32"/>
    <p:sldId id="2024" r:id="rId33"/>
    <p:sldId id="790" r:id="rId34"/>
    <p:sldId id="2047" r:id="rId35"/>
    <p:sldId id="2015" r:id="rId36"/>
    <p:sldId id="2016" r:id="rId37"/>
    <p:sldId id="2017" r:id="rId38"/>
    <p:sldId id="2042" r:id="rId39"/>
    <p:sldId id="2041" r:id="rId40"/>
    <p:sldId id="2025" r:id="rId41"/>
    <p:sldId id="511" r:id="rId42"/>
    <p:sldId id="2049" r:id="rId43"/>
    <p:sldId id="510" r:id="rId44"/>
    <p:sldId id="2048" r:id="rId45"/>
    <p:sldId id="457" r:id="rId4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cerf Sabrina" initials="LS" lastIdx="7" clrIdx="0">
    <p:extLst>
      <p:ext uri="{19B8F6BF-5375-455C-9EA6-DF929625EA0E}">
        <p15:presenceInfo xmlns:p15="http://schemas.microsoft.com/office/powerpoint/2012/main" userId="S-1-5-21-4214520284-2192796274-1834499735-16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33E"/>
    <a:srgbClr val="0050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130"/>
    <p:restoredTop sz="87614"/>
  </p:normalViewPr>
  <p:slideViewPr>
    <p:cSldViewPr snapToGrid="0" snapToObjects="1" showGuides="1">
      <p:cViewPr>
        <p:scale>
          <a:sx n="100" d="100"/>
          <a:sy n="100" d="100"/>
        </p:scale>
        <p:origin x="976" y="144"/>
      </p:cViewPr>
      <p:guideLst>
        <p:guide orient="horz" pos="2183"/>
        <p:guide pos="2880"/>
      </p:guideLst>
    </p:cSldViewPr>
  </p:slideViewPr>
  <p:notesTextViewPr>
    <p:cViewPr>
      <p:scale>
        <a:sx n="1" d="1"/>
        <a:sy n="1" d="1"/>
      </p:scale>
      <p:origin x="0" y="0"/>
    </p:cViewPr>
  </p:notesTextViewPr>
  <p:sorterViewPr>
    <p:cViewPr>
      <p:scale>
        <a:sx n="113" d="100"/>
        <a:sy n="11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GB" sz="2400" b="0" strike="noStrike" spc="-1">
                <a:solidFill>
                  <a:srgbClr val="000000"/>
                </a:solidFill>
                <a:latin typeface="Arial"/>
              </a:rPr>
              <a:t>Click to move the slide</a:t>
            </a:r>
          </a:p>
        </p:txBody>
      </p:sp>
      <p:sp>
        <p:nvSpPr>
          <p:cNvPr id="43" name="PlaceHolder 2"/>
          <p:cNvSpPr>
            <a:spLocks noGrp="1"/>
          </p:cNvSpPr>
          <p:nvPr>
            <p:ph type="body"/>
          </p:nvPr>
        </p:nvSpPr>
        <p:spPr>
          <a:xfrm>
            <a:off x="756000" y="5078520"/>
            <a:ext cx="6047640" cy="4811040"/>
          </a:xfrm>
          <a:prstGeom prst="rect">
            <a:avLst/>
          </a:prstGeom>
        </p:spPr>
        <p:txBody>
          <a:bodyPr lIns="0" tIns="0" rIns="0" bIns="0">
            <a:noAutofit/>
          </a:bodyPr>
          <a:lstStyle/>
          <a:p>
            <a:r>
              <a:rPr lang="en-GB" sz="2000" b="0" strike="noStrike" spc="-1">
                <a:latin typeface="Arial"/>
              </a:rPr>
              <a:t>Click to edit the notes format</a:t>
            </a:r>
          </a:p>
        </p:txBody>
      </p:sp>
      <p:sp>
        <p:nvSpPr>
          <p:cNvPr id="44" name="PlaceHolder 3"/>
          <p:cNvSpPr>
            <a:spLocks noGrp="1"/>
          </p:cNvSpPr>
          <p:nvPr>
            <p:ph type="hdr"/>
          </p:nvPr>
        </p:nvSpPr>
        <p:spPr>
          <a:xfrm>
            <a:off x="0" y="0"/>
            <a:ext cx="3280680" cy="534240"/>
          </a:xfrm>
          <a:prstGeom prst="rect">
            <a:avLst/>
          </a:prstGeom>
        </p:spPr>
        <p:txBody>
          <a:bodyPr lIns="0" tIns="0" rIns="0" bIns="0">
            <a:noAutofit/>
          </a:bodyPr>
          <a:lstStyle/>
          <a:p>
            <a:r>
              <a:rPr lang="en-GB" sz="1400" b="0" strike="noStrike" spc="-1">
                <a:latin typeface="Times New Roman"/>
              </a:rPr>
              <a:t>&lt;header&gt;</a:t>
            </a:r>
          </a:p>
        </p:txBody>
      </p:sp>
      <p:sp>
        <p:nvSpPr>
          <p:cNvPr id="4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GB" sz="1400" b="0" strike="noStrike" spc="-1">
                <a:latin typeface="Times New Roman"/>
              </a:rPr>
              <a:t>&lt;date/time&gt;</a:t>
            </a:r>
          </a:p>
        </p:txBody>
      </p:sp>
      <p:sp>
        <p:nvSpPr>
          <p:cNvPr id="4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en-GB" sz="1400" b="0" strike="noStrike" spc="-1">
                <a:latin typeface="Times New Roman"/>
              </a:rPr>
              <a:t>&lt;footer&gt;</a:t>
            </a:r>
          </a:p>
        </p:txBody>
      </p:sp>
      <p:sp>
        <p:nvSpPr>
          <p:cNvPr id="4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3619337B-4207-4EA3-BD8B-A8C2892AA0B4}" type="slidenum">
              <a:rPr lang="en-GB" sz="1400" b="0" strike="noStrike" spc="-1">
                <a:latin typeface="Times New Roman"/>
              </a:rPr>
              <a:t>‹N°›</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defTabSz="875721">
              <a:defRPr/>
            </a:pPr>
            <a:fld id="{73EFEDE3-464D-4A87-B49A-A7EF1C302456}" type="slidenum">
              <a:rPr lang="fr-FR">
                <a:solidFill>
                  <a:srgbClr val="000000"/>
                </a:solidFill>
              </a:rPr>
              <a:pPr defTabSz="875721">
                <a:defRPr/>
              </a:pPr>
              <a:t>3</a:t>
            </a:fld>
            <a:endParaRPr lang="fr-FR">
              <a:solidFill>
                <a:srgbClr val="000000"/>
              </a:solidFill>
            </a:endParaRPr>
          </a:p>
        </p:txBody>
      </p:sp>
    </p:spTree>
    <p:extLst>
      <p:ext uri="{BB962C8B-B14F-4D97-AF65-F5344CB8AC3E}">
        <p14:creationId xmlns:p14="http://schemas.microsoft.com/office/powerpoint/2010/main" val="798623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8075" y="812800"/>
            <a:ext cx="5343525" cy="400843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EF5211BF-0680-4710-A9E4-FE2DFFAEFAC8}" type="slidenum">
              <a:rPr lang="de-DE" smtClean="0"/>
              <a:pPr>
                <a:defRPr/>
              </a:pPr>
              <a:t>19</a:t>
            </a:fld>
            <a:endParaRPr lang="de-DE"/>
          </a:p>
        </p:txBody>
      </p:sp>
    </p:spTree>
    <p:extLst>
      <p:ext uri="{BB962C8B-B14F-4D97-AF65-F5344CB8AC3E}">
        <p14:creationId xmlns:p14="http://schemas.microsoft.com/office/powerpoint/2010/main" val="4089934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REGLIS3: Rare </a:t>
            </a:r>
            <a:r>
              <a:rPr lang="fr-FR" dirty="0" err="1"/>
              <a:t>Elements</a:t>
            </a:r>
            <a:r>
              <a:rPr lang="fr-FR" dirty="0"/>
              <a:t> in Gas-Laser Ion Source and </a:t>
            </a:r>
            <a:r>
              <a:rPr lang="fr-FR" dirty="0" err="1"/>
              <a:t>spectrocopy</a:t>
            </a:r>
            <a:r>
              <a:rPr lang="fr-FR" dirty="0"/>
              <a:t> at S3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The </a:t>
            </a:r>
            <a:r>
              <a:rPr lang="fr-FR" dirty="0" err="1"/>
              <a:t>physics</a:t>
            </a:r>
            <a:r>
              <a:rPr lang="fr-FR" dirty="0"/>
              <a:t> cases for the S3 LEB </a:t>
            </a:r>
            <a:r>
              <a:rPr lang="fr-FR" dirty="0" err="1"/>
              <a:t>experimental</a:t>
            </a:r>
            <a:r>
              <a:rPr lang="fr-FR" dirty="0"/>
              <a:t> program have been </a:t>
            </a:r>
            <a:r>
              <a:rPr lang="fr-FR" dirty="0" err="1"/>
              <a:t>updated</a:t>
            </a:r>
            <a:r>
              <a:rPr lang="fr-FR" dirty="0"/>
              <a:t> in 2018 and 11 </a:t>
            </a:r>
            <a:r>
              <a:rPr lang="fr-FR" dirty="0" err="1"/>
              <a:t>pre-proposals</a:t>
            </a:r>
            <a:r>
              <a:rPr lang="fr-FR" dirty="0"/>
              <a:t> have been </a:t>
            </a:r>
            <a:r>
              <a:rPr lang="fr-FR" dirty="0" err="1"/>
              <a:t>submitted</a:t>
            </a:r>
            <a:r>
              <a:rPr lang="fr-FR" dirty="0"/>
              <a:t> by the collaboration. </a:t>
            </a:r>
            <a:r>
              <a:rPr lang="fr-FR" dirty="0" err="1"/>
              <a:t>They</a:t>
            </a:r>
            <a:r>
              <a:rPr lang="fr-FR" dirty="0"/>
              <a:t> </a:t>
            </a:r>
            <a:r>
              <a:rPr lang="fr-FR" dirty="0" err="1"/>
              <a:t>cover</a:t>
            </a:r>
            <a:r>
              <a:rPr lang="fr-FR" dirty="0"/>
              <a:t> </a:t>
            </a:r>
            <a:r>
              <a:rPr lang="fr-FR" dirty="0" err="1"/>
              <a:t>experiment</a:t>
            </a:r>
            <a:r>
              <a:rPr lang="fr-FR" dirty="0"/>
              <a:t> </a:t>
            </a:r>
            <a:r>
              <a:rPr lang="fr-FR" dirty="0" err="1"/>
              <a:t>campain</a:t>
            </a:r>
            <a:r>
              <a:rPr lang="fr-FR" dirty="0"/>
              <a:t> </a:t>
            </a:r>
            <a:r>
              <a:rPr lang="fr-FR" dirty="0" err="1"/>
              <a:t>studying</a:t>
            </a:r>
            <a:r>
              <a:rPr lang="fr-FR" dirty="0"/>
              <a:t> </a:t>
            </a:r>
            <a:r>
              <a:rPr lang="fr-FR" dirty="0" err="1"/>
              <a:t>systems</a:t>
            </a:r>
            <a:r>
              <a:rPr lang="fr-FR" dirty="0"/>
              <a:t> </a:t>
            </a:r>
            <a:r>
              <a:rPr lang="fr-FR" dirty="0" err="1"/>
              <a:t>with</a:t>
            </a:r>
            <a:r>
              <a:rPr lang="fr-FR" dirty="0"/>
              <a:t> </a:t>
            </a:r>
            <a:r>
              <a:rPr lang="fr-FR" dirty="0" err="1"/>
              <a:t>extreme</a:t>
            </a:r>
            <a:r>
              <a:rPr lang="fr-FR" dirty="0"/>
              <a:t> proton to neutron balance on the N=Z line </a:t>
            </a:r>
            <a:r>
              <a:rPr lang="fr-FR" dirty="0" err="1"/>
              <a:t>including</a:t>
            </a:r>
            <a:r>
              <a:rPr lang="fr-FR" dirty="0"/>
              <a:t> the </a:t>
            </a:r>
            <a:r>
              <a:rPr lang="fr-FR" dirty="0" err="1"/>
              <a:t>doubly</a:t>
            </a:r>
            <a:r>
              <a:rPr lang="fr-FR" dirty="0"/>
              <a:t> </a:t>
            </a:r>
            <a:r>
              <a:rPr lang="fr-FR" dirty="0" err="1"/>
              <a:t>magic</a:t>
            </a:r>
            <a:r>
              <a:rPr lang="fr-FR" dirty="0"/>
              <a:t> 100Sn, and </a:t>
            </a:r>
            <a:r>
              <a:rPr lang="fr-FR" dirty="0" err="1"/>
              <a:t>systems</a:t>
            </a:r>
            <a:r>
              <a:rPr lang="fr-FR" dirty="0"/>
              <a:t> </a:t>
            </a:r>
            <a:r>
              <a:rPr lang="fr-FR" dirty="0" err="1"/>
              <a:t>with</a:t>
            </a:r>
            <a:r>
              <a:rPr lang="fr-FR" dirty="0"/>
              <a:t> </a:t>
            </a:r>
            <a:r>
              <a:rPr lang="fr-FR" dirty="0" err="1"/>
              <a:t>extreme</a:t>
            </a:r>
            <a:r>
              <a:rPr lang="fr-FR" dirty="0"/>
              <a:t> masses in the actinide and super </a:t>
            </a:r>
            <a:r>
              <a:rPr lang="fr-FR" dirty="0" err="1"/>
              <a:t>heavy</a:t>
            </a:r>
            <a:r>
              <a:rPr lang="fr-FR" dirty="0"/>
              <a:t> </a:t>
            </a:r>
            <a:r>
              <a:rPr lang="fr-FR" dirty="0" err="1"/>
              <a:t>region</a:t>
            </a:r>
            <a:r>
              <a:rPr lang="fr-FR" dirty="0"/>
              <a:t>.</a:t>
            </a:r>
          </a:p>
          <a:p>
            <a:endParaRPr lang="fr-FR" dirty="0"/>
          </a:p>
        </p:txBody>
      </p:sp>
      <p:sp>
        <p:nvSpPr>
          <p:cNvPr id="4" name="Espace réservé du numéro de diapositive 3"/>
          <p:cNvSpPr>
            <a:spLocks noGrp="1"/>
          </p:cNvSpPr>
          <p:nvPr>
            <p:ph type="sldNum" sz="quarter" idx="5"/>
          </p:nvPr>
        </p:nvSpPr>
        <p:spPr/>
        <p:txBody>
          <a:bodyPr/>
          <a:lstStyle/>
          <a:p>
            <a:fld id="{B5CCDC09-85BC-4A49-8BE8-B6596F0EE653}" type="slidenum">
              <a:rPr lang="fr-FR" smtClean="0"/>
              <a:t>20</a:t>
            </a:fld>
            <a:endParaRPr lang="fr-FR"/>
          </a:p>
        </p:txBody>
      </p:sp>
    </p:spTree>
    <p:extLst>
      <p:ext uri="{BB962C8B-B14F-4D97-AF65-F5344CB8AC3E}">
        <p14:creationId xmlns:p14="http://schemas.microsoft.com/office/powerpoint/2010/main" val="2101834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commentaires 2"/>
          <p:cNvSpPr>
            <a:spLocks noGrp="1"/>
          </p:cNvSpPr>
          <p:nvPr>
            <p:ph type="body" idx="1"/>
          </p:nvPr>
        </p:nvSpPr>
        <p:spPr/>
        <p:txBody>
          <a:bodyPr>
            <a:normAutofit/>
          </a:bodyPr>
          <a:lstStyle/>
          <a:p>
            <a:endParaRPr lang="en-US" dirty="0"/>
          </a:p>
        </p:txBody>
      </p:sp>
      <p:sp>
        <p:nvSpPr>
          <p:cNvPr id="4" name="Espace réservé du numéro de diapositive 3"/>
          <p:cNvSpPr>
            <a:spLocks noGrp="1"/>
          </p:cNvSpPr>
          <p:nvPr>
            <p:ph type="sldNum" sz="quarter" idx="10"/>
          </p:nvPr>
        </p:nvSpPr>
        <p:spPr/>
        <p:txBody>
          <a:bodyPr/>
          <a:lstStyle/>
          <a:p>
            <a:fld id="{DB5CF788-B740-4356-BD51-C4C47F112C35}" type="slidenum">
              <a:rPr lang="en-US" smtClean="0"/>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en-GB" err="1"/>
              <a:t>Voir</a:t>
            </a:r>
            <a:r>
              <a:rPr lang="en-GB"/>
              <a:t> les </a:t>
            </a:r>
            <a:r>
              <a:rPr lang="en-GB" err="1"/>
              <a:t>manipes</a:t>
            </a:r>
            <a:r>
              <a:rPr lang="en-GB"/>
              <a:t> UCNA et UCN</a:t>
            </a:r>
          </a:p>
        </p:txBody>
      </p:sp>
      <p:sp>
        <p:nvSpPr>
          <p:cNvPr id="4" name="Espace réservé du numéro de diapositive 3"/>
          <p:cNvSpPr>
            <a:spLocks noGrp="1"/>
          </p:cNvSpPr>
          <p:nvPr>
            <p:ph type="sldNum" sz="quarter" idx="5"/>
          </p:nvPr>
        </p:nvSpPr>
        <p:spPr/>
        <p:txBody>
          <a:bodyPr/>
          <a:lstStyle/>
          <a:p>
            <a:fld id="{DC7E66C9-D8CE-CB4D-8196-8E308093EB9B}" type="slidenum">
              <a:rPr lang="en-GB" smtClean="0"/>
              <a:t>36</a:t>
            </a:fld>
            <a:endParaRPr lang="en-GB"/>
          </a:p>
        </p:txBody>
      </p:sp>
    </p:spTree>
    <p:extLst>
      <p:ext uri="{BB962C8B-B14F-4D97-AF65-F5344CB8AC3E}">
        <p14:creationId xmlns:p14="http://schemas.microsoft.com/office/powerpoint/2010/main" val="2527710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29CF974-34BC-5C4C-B31C-E49B33354224}" type="slidenum">
              <a:rPr lang="fr-FR" smtClean="0"/>
              <a:t>37</a:t>
            </a:fld>
            <a:endParaRPr lang="fr-FR"/>
          </a:p>
        </p:txBody>
      </p:sp>
    </p:spTree>
    <p:extLst>
      <p:ext uri="{BB962C8B-B14F-4D97-AF65-F5344CB8AC3E}">
        <p14:creationId xmlns:p14="http://schemas.microsoft.com/office/powerpoint/2010/main" val="1928187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fr-FR" dirty="0"/>
              <a:t>Les ions font trou de petite taille dans le </a:t>
            </a:r>
            <a:r>
              <a:rPr lang="fr-FR" dirty="0" err="1"/>
              <a:t>graphene</a:t>
            </a:r>
            <a:r>
              <a:rPr lang="fr-FR" dirty="0"/>
              <a:t> (dépendant du pouvoir d’</a:t>
            </a:r>
            <a:r>
              <a:rPr lang="fr-FR" dirty="0" err="1"/>
              <a:t>arret</a:t>
            </a:r>
            <a:r>
              <a:rPr lang="fr-FR" dirty="0"/>
              <a:t> des ions) et comme le </a:t>
            </a:r>
            <a:r>
              <a:rPr lang="fr-FR" dirty="0" err="1"/>
              <a:t>graphene</a:t>
            </a:r>
            <a:r>
              <a:rPr lang="fr-FR" dirty="0"/>
              <a:t> est sur un </a:t>
            </a:r>
            <a:r>
              <a:rPr lang="fr-FR" dirty="0" err="1"/>
              <a:t>polymere</a:t>
            </a:r>
            <a:r>
              <a:rPr lang="fr-FR" dirty="0"/>
              <a:t> on peux ensuite faire attaque chimique pour révéler les trou dans </a:t>
            </a:r>
            <a:r>
              <a:rPr lang="fr-FR" dirty="0" err="1"/>
              <a:t>polymeres</a:t>
            </a:r>
            <a:r>
              <a:rPr lang="fr-FR" baseline="0" dirty="0"/>
              <a:t> </a:t>
            </a:r>
          </a:p>
          <a:p>
            <a:r>
              <a:rPr lang="fr-FR" baseline="0" dirty="0"/>
              <a:t>Sur image le « flou » est la zone avec </a:t>
            </a:r>
            <a:r>
              <a:rPr lang="fr-FR" baseline="0" dirty="0" err="1"/>
              <a:t>graphene</a:t>
            </a:r>
            <a:r>
              <a:rPr lang="fr-FR" baseline="0" dirty="0"/>
              <a:t>. On voir les trous dans </a:t>
            </a:r>
            <a:r>
              <a:rPr lang="fr-FR" baseline="0" dirty="0" err="1"/>
              <a:t>polymere</a:t>
            </a:r>
            <a:r>
              <a:rPr lang="fr-FR" baseline="0" dirty="0"/>
              <a:t> mais en regardant de plus </a:t>
            </a:r>
            <a:r>
              <a:rPr lang="fr-FR" baseline="0" dirty="0" err="1"/>
              <a:t>pres</a:t>
            </a:r>
            <a:r>
              <a:rPr lang="fr-FR" baseline="0" dirty="0"/>
              <a:t> on peut voir trou dans </a:t>
            </a:r>
            <a:r>
              <a:rPr lang="fr-FR" baseline="0" dirty="0" err="1"/>
              <a:t>graphene</a:t>
            </a:r>
            <a:r>
              <a:rPr lang="fr-FR" baseline="0" dirty="0"/>
              <a:t>. Et taille trou simulé marche bien avec observation</a:t>
            </a:r>
          </a:p>
          <a:p>
            <a:r>
              <a:rPr lang="fr-FR" baseline="0" dirty="0"/>
              <a:t>Sel tout petit donc trou très petit, qq couches de </a:t>
            </a:r>
            <a:r>
              <a:rPr lang="fr-FR" baseline="0" dirty="0" err="1"/>
              <a:t>graphnèe</a:t>
            </a:r>
            <a:r>
              <a:rPr lang="fr-FR" baseline="0" dirty="0"/>
              <a:t> sur polymère, puis trou sur polymère . Eau passe, sel reste sur graphène</a:t>
            </a:r>
            <a:endParaRPr lang="fr-FR" dirty="0"/>
          </a:p>
        </p:txBody>
      </p:sp>
      <p:sp>
        <p:nvSpPr>
          <p:cNvPr id="4" name="Espace réservé du numéro de diapositive 3"/>
          <p:cNvSpPr>
            <a:spLocks noGrp="1"/>
          </p:cNvSpPr>
          <p:nvPr>
            <p:ph type="sldNum" sz="quarter" idx="10"/>
          </p:nvPr>
        </p:nvSpPr>
        <p:spPr/>
        <p:txBody>
          <a:bodyPr/>
          <a:lstStyle/>
          <a:p>
            <a:pPr>
              <a:defRPr/>
            </a:pPr>
            <a:fld id="{F6A15F63-C3C3-45FD-845C-2E91D58A6C1A}" type="slidenum">
              <a:rPr lang="fr-FR" altLang="fr-FR" smtClean="0"/>
              <a:pPr>
                <a:defRPr/>
              </a:pPr>
              <a:t>41</a:t>
            </a:fld>
            <a:endParaRPr lang="fr-FR" altLang="fr-FR"/>
          </a:p>
        </p:txBody>
      </p:sp>
    </p:spTree>
    <p:extLst>
      <p:ext uri="{BB962C8B-B14F-4D97-AF65-F5344CB8AC3E}">
        <p14:creationId xmlns:p14="http://schemas.microsoft.com/office/powerpoint/2010/main" val="2885287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fr-FR" dirty="0"/>
              <a:t>Comparaison</a:t>
            </a:r>
            <a:r>
              <a:rPr lang="fr-FR" baseline="0" dirty="0"/>
              <a:t> des courbes en bleu: montre que ions C plus efficace que X rays (pas de cellules survivante à 6 Gy alors </a:t>
            </a:r>
            <a:r>
              <a:rPr lang="fr-FR" baseline="0" dirty="0" err="1"/>
              <a:t>qu</a:t>
            </a:r>
            <a:r>
              <a:rPr lang="fr-FR" baseline="0" dirty="0"/>
              <a:t>,’il en reste aux RX). Si on rajoute des agent </a:t>
            </a:r>
            <a:r>
              <a:rPr lang="fr-FR" baseline="0" dirty="0" err="1"/>
              <a:t>radiosensibilisant</a:t>
            </a:r>
            <a:r>
              <a:rPr lang="fr-FR" baseline="0" dirty="0"/>
              <a:t> (ici des inhibiteur de PARP pour limiter la réparation) on augmente encore l’efficacité des ions carbone.</a:t>
            </a:r>
          </a:p>
          <a:p>
            <a:r>
              <a:rPr lang="fr-FR" baseline="0" dirty="0"/>
              <a:t>Cartilage, résistante aux </a:t>
            </a:r>
            <a:r>
              <a:rPr lang="fr-FR" baseline="0" dirty="0" err="1"/>
              <a:t>rayonsX</a:t>
            </a:r>
            <a:r>
              <a:rPr lang="fr-FR" baseline="0" dirty="0"/>
              <a:t>, une indication hadronthérapie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err="1"/>
              <a:t>PARPi</a:t>
            </a:r>
            <a:r>
              <a:rPr lang="fr-FR" baseline="0" dirty="0"/>
              <a:t>: inhibiteur de PARP, protéine qui permet réparation ADN. Injection au patient, empêche que </a:t>
            </a:r>
            <a:r>
              <a:rPr lang="fr-FR" baseline="0" dirty="0" err="1"/>
              <a:t>l’aDN</a:t>
            </a:r>
            <a:r>
              <a:rPr lang="fr-FR" baseline="0" dirty="0"/>
              <a:t> se répare avant radiothérapie</a:t>
            </a:r>
          </a:p>
          <a:p>
            <a:r>
              <a:rPr lang="fr-FR" baseline="0" dirty="0"/>
              <a:t>Ions C 3 fois plus efficaces que X, et plus localisé.</a:t>
            </a:r>
          </a:p>
          <a:p>
            <a:r>
              <a:rPr lang="fr-FR" dirty="0"/>
              <a:t>Intérêt d’avoir labo de bio juste à côté + nécessité d’avoir planning</a:t>
            </a:r>
            <a:r>
              <a:rPr lang="fr-FR" baseline="0" dirty="0"/>
              <a:t> qui ne bouge pas (ajout de PARPI 2 heures avant irradiation)</a:t>
            </a:r>
          </a:p>
          <a:p>
            <a:endParaRPr lang="fr-FR" dirty="0"/>
          </a:p>
        </p:txBody>
      </p:sp>
      <p:sp>
        <p:nvSpPr>
          <p:cNvPr id="4" name="Espace réservé du numéro de diapositive 3"/>
          <p:cNvSpPr>
            <a:spLocks noGrp="1"/>
          </p:cNvSpPr>
          <p:nvPr>
            <p:ph type="sldNum" sz="quarter" idx="10"/>
          </p:nvPr>
        </p:nvSpPr>
        <p:spPr/>
        <p:txBody>
          <a:bodyPr/>
          <a:lstStyle/>
          <a:p>
            <a:pPr>
              <a:defRPr/>
            </a:pPr>
            <a:fld id="{F6A15F63-C3C3-45FD-845C-2E91D58A6C1A}" type="slidenum">
              <a:rPr lang="fr-FR" altLang="fr-FR" smtClean="0"/>
              <a:pPr>
                <a:defRPr/>
              </a:pPr>
              <a:t>43</a:t>
            </a:fld>
            <a:endParaRPr lang="fr-FR" altLang="fr-FR"/>
          </a:p>
        </p:txBody>
      </p:sp>
    </p:spTree>
    <p:extLst>
      <p:ext uri="{BB962C8B-B14F-4D97-AF65-F5344CB8AC3E}">
        <p14:creationId xmlns:p14="http://schemas.microsoft.com/office/powerpoint/2010/main" val="501342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1166813" y="1241425"/>
            <a:ext cx="4465637" cy="3351213"/>
          </a:xfrm>
          <a:ln/>
        </p:spPr>
      </p:sp>
      <p:sp>
        <p:nvSpPr>
          <p:cNvPr id="28676" name="Rectangle 3"/>
          <p:cNvSpPr>
            <a:spLocks noGrp="1" noChangeArrowheads="1"/>
          </p:cNvSpPr>
          <p:nvPr>
            <p:ph type="body" idx="1"/>
          </p:nvPr>
        </p:nvSpPr>
        <p:spPr>
          <a:noFill/>
          <a:ln/>
        </p:spPr>
        <p:txBody>
          <a:bodyPr>
            <a:normAutofit fontScale="85000" lnSpcReduction="20000"/>
          </a:bodyPr>
          <a:lstStyle/>
          <a:p>
            <a:pPr eaLnBrk="1" hangingPunct="1"/>
            <a:r>
              <a:rPr lang="fr-FR" baseline="0" dirty="0">
                <a:latin typeface="Arial" pitchFamily="34" charset="0"/>
              </a:rPr>
              <a:t>une partie importante des demandes de faisceaux lors de l’IPAC est l’irradiation de glaces d’intérêt astrophysique. </a:t>
            </a:r>
          </a:p>
          <a:p>
            <a:pPr eaLnBrk="1" hangingPunct="1"/>
            <a:r>
              <a:rPr lang="fr-FR" baseline="0" dirty="0">
                <a:latin typeface="Arial" pitchFamily="34" charset="0"/>
              </a:rPr>
              <a:t>Les glaces sont présentes partout dans l’espace que ce soit sur les lunes, les </a:t>
            </a:r>
            <a:r>
              <a:rPr lang="fr-FR" baseline="0" dirty="0" err="1">
                <a:latin typeface="Arial" pitchFamily="34" charset="0"/>
              </a:rPr>
              <a:t>poussiéres</a:t>
            </a:r>
            <a:r>
              <a:rPr lang="fr-FR" baseline="0" dirty="0">
                <a:latin typeface="Arial" pitchFamily="34" charset="0"/>
              </a:rPr>
              <a:t>, les </a:t>
            </a:r>
            <a:r>
              <a:rPr lang="fr-FR" baseline="0" dirty="0" err="1">
                <a:latin typeface="Arial" pitchFamily="34" charset="0"/>
              </a:rPr>
              <a:t>cométes</a:t>
            </a:r>
            <a:r>
              <a:rPr lang="fr-FR" baseline="0" dirty="0">
                <a:latin typeface="Arial" pitchFamily="34" charset="0"/>
              </a:rPr>
              <a:t>, les nuages moléculaires, les objet </a:t>
            </a:r>
            <a:r>
              <a:rPr lang="fr-FR" baseline="0" dirty="0" err="1">
                <a:latin typeface="Arial" pitchFamily="34" charset="0"/>
              </a:rPr>
              <a:t>transneptuniens</a:t>
            </a:r>
            <a:r>
              <a:rPr lang="fr-FR" baseline="0" dirty="0">
                <a:latin typeface="Arial" pitchFamily="34" charset="0"/>
              </a:rPr>
              <a:t>, ….et elles sont soumis à des flux de particules ionisantes. Cela peut induire des transitions de phases, de la radiolyse et donc la destruction de certaines molécules., D’&amp;</a:t>
            </a:r>
            <a:r>
              <a:rPr lang="fr-FR" baseline="0" dirty="0" err="1">
                <a:latin typeface="Arial" pitchFamily="34" charset="0"/>
              </a:rPr>
              <a:t>utres</a:t>
            </a:r>
            <a:r>
              <a:rPr lang="fr-FR" baseline="0" dirty="0">
                <a:latin typeface="Arial" pitchFamily="34" charset="0"/>
              </a:rPr>
              <a:t> au contraire peuvent se former par réaction entre radicaux et voir ainsi former des </a:t>
            </a:r>
            <a:r>
              <a:rPr lang="fr-FR" baseline="0" dirty="0" err="1">
                <a:latin typeface="Arial" pitchFamily="34" charset="0"/>
              </a:rPr>
              <a:t>molécuiles</a:t>
            </a:r>
            <a:r>
              <a:rPr lang="fr-FR" baseline="0" dirty="0">
                <a:latin typeface="Arial" pitchFamily="34" charset="0"/>
              </a:rPr>
              <a:t> plus complexes.</a:t>
            </a:r>
          </a:p>
          <a:p>
            <a:pPr eaLnBrk="1" hangingPunct="1"/>
            <a:endParaRPr lang="fr-FR" baseline="0" dirty="0">
              <a:latin typeface="Arial" pitchFamily="34" charset="0"/>
            </a:endParaRPr>
          </a:p>
          <a:p>
            <a:pPr eaLnBrk="1" hangingPunct="1"/>
            <a:r>
              <a:rPr lang="fr-FR" baseline="0" dirty="0">
                <a:latin typeface="Arial" pitchFamily="34" charset="0"/>
              </a:rPr>
              <a:t>On a développé pour cela un dispositif sous ultra vide permettant le dépôt de mélange gazeux pour former des glaces, leur irradiation et le suivi in-situ des modifications chimiques par spectroscopie IR ou UV visible.</a:t>
            </a:r>
          </a:p>
          <a:p>
            <a:pPr eaLnBrk="1" hangingPunct="1"/>
            <a:endParaRPr lang="fr-FR" baseline="0" dirty="0">
              <a:latin typeface="Arial" pitchFamily="34" charset="0"/>
            </a:endParaRPr>
          </a:p>
          <a:p>
            <a:r>
              <a:rPr lang="en-US" sz="1200" kern="1200" dirty="0">
                <a:solidFill>
                  <a:schemeClr val="tx1"/>
                </a:solidFill>
                <a:effectLst/>
                <a:latin typeface="+mn-lt"/>
                <a:ea typeface="+mn-ea"/>
                <a:cs typeface="+mn-cs"/>
              </a:rPr>
              <a:t>What is the role of cosmic rays and stellar wind on ices and silicates for the appearance of molecules in the universe? To answer this question, GANIL is a precious and unique tool to perform laboratory experiments in particular to understand the production and the radio-resistance of newly formed molecules during ice irradiation, an important topic for the understanding of emergence of life. </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Ices are ubiquitous in space. They can be found on dust grain in dense molecular clouds in the interstellar medium (ISM), on comets and on the Jovian moons like Europa in the solar system for example. These icy mantles are mostly composed of small molecules (H</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O, CO, CO</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NH</a:t>
            </a:r>
            <a:r>
              <a:rPr lang="en-US" sz="1200" kern="1200" baseline="-250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 ...) and are permanently irradiated by cosmic rays or stellar wind. Irradiation leads to radiolysis: mother molecules are broken and radicals are formed. These radicals may then react inside the ice with neighboring molecules and produce new molecules leading to the chemical modification of the initial ices. More complex organic molecules can thus be produced which is in agreement with the fact that amino acids, as glycine, have been observed in space (Rosetta mission 2014-2015) on the 67P/</a:t>
            </a:r>
            <a:r>
              <a:rPr lang="en-US" sz="1200" kern="1200" dirty="0" err="1">
                <a:solidFill>
                  <a:schemeClr val="tx1"/>
                </a:solidFill>
                <a:effectLst/>
                <a:latin typeface="+mn-lt"/>
                <a:ea typeface="+mn-ea"/>
                <a:cs typeface="+mn-cs"/>
              </a:rPr>
              <a:t>Tchourioumov-Guérassimenko</a:t>
            </a:r>
            <a:r>
              <a:rPr lang="en-US" sz="1200" kern="1200" dirty="0">
                <a:solidFill>
                  <a:schemeClr val="tx1"/>
                </a:solidFill>
                <a:effectLst/>
                <a:latin typeface="+mn-lt"/>
                <a:ea typeface="+mn-ea"/>
                <a:cs typeface="+mn-cs"/>
              </a:rPr>
              <a:t> also know as “</a:t>
            </a:r>
            <a:r>
              <a:rPr lang="en-US" sz="1200" kern="1200" dirty="0" err="1">
                <a:solidFill>
                  <a:schemeClr val="tx1"/>
                </a:solidFill>
                <a:effectLst/>
                <a:latin typeface="+mn-lt"/>
                <a:ea typeface="+mn-ea"/>
                <a:cs typeface="+mn-cs"/>
              </a:rPr>
              <a:t>Tchouri</a:t>
            </a:r>
            <a:r>
              <a:rPr lang="en-US" sz="1200" kern="1200" dirty="0">
                <a:solidFill>
                  <a:schemeClr val="tx1"/>
                </a:solidFill>
                <a:effectLst/>
                <a:latin typeface="+mn-lt"/>
                <a:ea typeface="+mn-ea"/>
                <a:cs typeface="+mn-cs"/>
              </a:rPr>
              <a:t>”.</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 the other, more than 200 molecules have been identified in the interstellar medium and organic complex molecules have been observed in planetary atmospheres such as Saturn moons. Many experiments are devoted to the ion collision induced molecular complexification inside carbonated molecules clusters and compared to theoretical calculations. These studies show the particular role played by ion collisions in the molecular synthesis in space due to the specific interaction of heavy particles with matter. GANIL is specially well adapted to tackle this important topic of understanding the building up of complex molecules in space.</a:t>
            </a:r>
            <a:endParaRPr lang="fr-FR" sz="1200" kern="1200" dirty="0">
              <a:solidFill>
                <a:schemeClr val="tx1"/>
              </a:solidFill>
              <a:effectLst/>
              <a:latin typeface="+mn-lt"/>
              <a:ea typeface="+mn-ea"/>
              <a:cs typeface="+mn-cs"/>
            </a:endParaRPr>
          </a:p>
          <a:p>
            <a:pPr eaLnBrk="1" hangingPunct="1"/>
            <a:endParaRPr lang="fr-FR" baseline="0" dirty="0">
              <a:latin typeface="Arial" pitchFamily="34" charset="0"/>
            </a:endParaRPr>
          </a:p>
          <a:p>
            <a:pPr eaLnBrk="1" hangingPunct="1"/>
            <a:r>
              <a:rPr lang="fr-FR" baseline="0" dirty="0">
                <a:latin typeface="Arial" pitchFamily="34" charset="0"/>
              </a:rPr>
              <a:t>Dans les parties denses de l’espace (comètes, planètes) </a:t>
            </a:r>
            <a:r>
              <a:rPr lang="fr-FR" baseline="0" dirty="0" err="1">
                <a:latin typeface="Arial" pitchFamily="34" charset="0"/>
              </a:rPr>
              <a:t>Molecules</a:t>
            </a:r>
            <a:r>
              <a:rPr lang="fr-FR" baseline="0" dirty="0">
                <a:latin typeface="Arial" pitchFamily="34" charset="0"/>
              </a:rPr>
              <a:t> se condensent dessus la glace. Implantation des ions dans les glaces, ou inverse </a:t>
            </a:r>
            <a:r>
              <a:rPr lang="fr-FR" baseline="0" dirty="0" err="1">
                <a:latin typeface="Arial" pitchFamily="34" charset="0"/>
              </a:rPr>
              <a:t>sputtering</a:t>
            </a:r>
            <a:r>
              <a:rPr lang="fr-FR" baseline="0" dirty="0">
                <a:latin typeface="Arial" pitchFamily="34" charset="0"/>
              </a:rPr>
              <a:t>, radiolyse, </a:t>
            </a:r>
          </a:p>
          <a:p>
            <a:pPr eaLnBrk="1" hangingPunct="1"/>
            <a:r>
              <a:rPr lang="fr-FR" baseline="0" dirty="0">
                <a:latin typeface="Arial" pitchFamily="34" charset="0"/>
              </a:rPr>
              <a:t>Reproduire ce qui se passe dans l’espace: substrat à 10 K; in situ buse injection gaz, on dépose, puis on irradie puis on tourne fait </a:t>
            </a:r>
            <a:r>
              <a:rPr lang="fr-FR" baseline="0" dirty="0" err="1">
                <a:latin typeface="Arial" pitchFamily="34" charset="0"/>
              </a:rPr>
              <a:t>spectro</a:t>
            </a:r>
            <a:r>
              <a:rPr lang="fr-FR" baseline="0" dirty="0">
                <a:latin typeface="Arial" pitchFamily="34" charset="0"/>
              </a:rPr>
              <a:t> IR =&gt; évolution des liaisons chimiques</a:t>
            </a:r>
          </a:p>
          <a:p>
            <a:pPr eaLnBrk="1" hangingPunct="1"/>
            <a:r>
              <a:rPr lang="fr-FR" baseline="0" dirty="0">
                <a:latin typeface="Arial" pitchFamily="34" charset="0"/>
              </a:rPr>
              <a:t>QMS, </a:t>
            </a:r>
          </a:p>
          <a:p>
            <a:pPr eaLnBrk="1" hangingPunct="1"/>
            <a:r>
              <a:rPr lang="fr-FR" baseline="0" dirty="0" err="1">
                <a:latin typeface="Arial" pitchFamily="34" charset="0"/>
              </a:rPr>
              <a:t>iGLIAS</a:t>
            </a:r>
            <a:r>
              <a:rPr lang="fr-FR" baseline="0" dirty="0">
                <a:latin typeface="Arial" pitchFamily="34" charset="0"/>
              </a:rPr>
              <a:t> soit IRRSUD, ARIBE</a:t>
            </a:r>
          </a:p>
          <a:p>
            <a:pPr eaLnBrk="1" hangingPunct="1"/>
            <a:r>
              <a:rPr lang="fr-FR" baseline="0" dirty="0">
                <a:latin typeface="Arial" pitchFamily="34" charset="0"/>
              </a:rPr>
              <a:t>MCT= détecteur IR</a:t>
            </a:r>
          </a:p>
        </p:txBody>
      </p:sp>
    </p:spTree>
    <p:extLst>
      <p:ext uri="{BB962C8B-B14F-4D97-AF65-F5344CB8AC3E}">
        <p14:creationId xmlns:p14="http://schemas.microsoft.com/office/powerpoint/2010/main" val="42236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fr-FR" dirty="0"/>
              <a:t>288 noyaux stables</a:t>
            </a:r>
          </a:p>
        </p:txBody>
      </p:sp>
      <p:sp>
        <p:nvSpPr>
          <p:cNvPr id="4" name="Espace réservé du numéro de diapositive 3"/>
          <p:cNvSpPr>
            <a:spLocks noGrp="1"/>
          </p:cNvSpPr>
          <p:nvPr>
            <p:ph type="sldNum"/>
          </p:nvPr>
        </p:nvSpPr>
        <p:spPr/>
        <p:txBody>
          <a:bodyPr/>
          <a:lstStyle/>
          <a:p>
            <a:pPr algn="r"/>
            <a:fld id="{3619337B-4207-4EA3-BD8B-A8C2892AA0B4}" type="slidenum">
              <a:rPr lang="en-GB" sz="1400" b="0" strike="noStrike" spc="-1" smtClean="0">
                <a:latin typeface="Times New Roman"/>
              </a:rPr>
              <a:t>5</a:t>
            </a:fld>
            <a:endParaRPr lang="en-GB" sz="1400" b="0" strike="noStrike" spc="-1">
              <a:latin typeface="Times New Roman"/>
            </a:endParaRPr>
          </a:p>
        </p:txBody>
      </p:sp>
    </p:spTree>
    <p:extLst>
      <p:ext uri="{BB962C8B-B14F-4D97-AF65-F5344CB8AC3E}">
        <p14:creationId xmlns:p14="http://schemas.microsoft.com/office/powerpoint/2010/main" val="3976800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p:nvPr>
        </p:nvSpPr>
        <p:spPr/>
        <p:txBody>
          <a:bodyPr/>
          <a:lstStyle/>
          <a:p>
            <a:pPr algn="r"/>
            <a:fld id="{3619337B-4207-4EA3-BD8B-A8C2892AA0B4}" type="slidenum">
              <a:rPr lang="en-GB" sz="1400" b="0" strike="noStrike" spc="-1" smtClean="0">
                <a:latin typeface="Times New Roman"/>
              </a:rPr>
              <a:t>6</a:t>
            </a:fld>
            <a:endParaRPr lang="en-GB" sz="1400" b="0" strike="noStrike" spc="-1">
              <a:latin typeface="Times New Roman"/>
            </a:endParaRPr>
          </a:p>
        </p:txBody>
      </p:sp>
    </p:spTree>
    <p:extLst>
      <p:ext uri="{BB962C8B-B14F-4D97-AF65-F5344CB8AC3E}">
        <p14:creationId xmlns:p14="http://schemas.microsoft.com/office/powerpoint/2010/main" val="536702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fr-FR" dirty="0"/>
              <a:t>288 noyaux stables</a:t>
            </a:r>
          </a:p>
        </p:txBody>
      </p:sp>
      <p:sp>
        <p:nvSpPr>
          <p:cNvPr id="4" name="Espace réservé du numéro de diapositive 3"/>
          <p:cNvSpPr>
            <a:spLocks noGrp="1"/>
          </p:cNvSpPr>
          <p:nvPr>
            <p:ph type="sldNum"/>
          </p:nvPr>
        </p:nvSpPr>
        <p:spPr/>
        <p:txBody>
          <a:bodyPr/>
          <a:lstStyle/>
          <a:p>
            <a:pPr algn="r"/>
            <a:fld id="{3619337B-4207-4EA3-BD8B-A8C2892AA0B4}" type="slidenum">
              <a:rPr lang="en-GB" sz="1400" b="0" strike="noStrike" spc="-1" smtClean="0">
                <a:latin typeface="Times New Roman"/>
              </a:rPr>
              <a:t>7</a:t>
            </a:fld>
            <a:endParaRPr lang="en-GB" sz="1400" b="0" strike="noStrike" spc="-1">
              <a:latin typeface="Times New Roman"/>
            </a:endParaRPr>
          </a:p>
        </p:txBody>
      </p:sp>
    </p:spTree>
    <p:extLst>
      <p:ext uri="{BB962C8B-B14F-4D97-AF65-F5344CB8AC3E}">
        <p14:creationId xmlns:p14="http://schemas.microsoft.com/office/powerpoint/2010/main" val="944995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1166813" y="1241425"/>
            <a:ext cx="4465637" cy="3351213"/>
          </a:xfrm>
          <a:ln/>
        </p:spPr>
      </p:sp>
      <p:sp>
        <p:nvSpPr>
          <p:cNvPr id="28676" name="Rectangle 3"/>
          <p:cNvSpPr>
            <a:spLocks noGrp="1" noChangeArrowheads="1"/>
          </p:cNvSpPr>
          <p:nvPr>
            <p:ph type="body" idx="1"/>
          </p:nvPr>
        </p:nvSpPr>
        <p:spPr>
          <a:noFill/>
          <a:ln/>
        </p:spPr>
        <p:txBody>
          <a:bodyPr>
            <a:normAutofit fontScale="85000" lnSpcReduction="20000"/>
          </a:bodyPr>
          <a:lstStyle/>
          <a:p>
            <a:pPr eaLnBrk="1" hangingPunct="1"/>
            <a:r>
              <a:rPr lang="fr-FR" baseline="0" dirty="0">
                <a:latin typeface="Arial" pitchFamily="34" charset="0"/>
              </a:rPr>
              <a:t>une partie importante des demandes de faisceaux lors de l’IPAC est l’irradiation de glaces d’intérêt astrophysique. </a:t>
            </a:r>
          </a:p>
          <a:p>
            <a:pPr eaLnBrk="1" hangingPunct="1"/>
            <a:r>
              <a:rPr lang="fr-FR" baseline="0" dirty="0">
                <a:latin typeface="Arial" pitchFamily="34" charset="0"/>
              </a:rPr>
              <a:t>Les glaces sont présentes partout dans l’espace que ce soit sur les lunes, les </a:t>
            </a:r>
            <a:r>
              <a:rPr lang="fr-FR" baseline="0" dirty="0" err="1">
                <a:latin typeface="Arial" pitchFamily="34" charset="0"/>
              </a:rPr>
              <a:t>poussiéres</a:t>
            </a:r>
            <a:r>
              <a:rPr lang="fr-FR" baseline="0" dirty="0">
                <a:latin typeface="Arial" pitchFamily="34" charset="0"/>
              </a:rPr>
              <a:t>, les </a:t>
            </a:r>
            <a:r>
              <a:rPr lang="fr-FR" baseline="0" dirty="0" err="1">
                <a:latin typeface="Arial" pitchFamily="34" charset="0"/>
              </a:rPr>
              <a:t>cométes</a:t>
            </a:r>
            <a:r>
              <a:rPr lang="fr-FR" baseline="0" dirty="0">
                <a:latin typeface="Arial" pitchFamily="34" charset="0"/>
              </a:rPr>
              <a:t>, les nuages moléculaires, les objet </a:t>
            </a:r>
            <a:r>
              <a:rPr lang="fr-FR" baseline="0" dirty="0" err="1">
                <a:latin typeface="Arial" pitchFamily="34" charset="0"/>
              </a:rPr>
              <a:t>transneptuniens</a:t>
            </a:r>
            <a:r>
              <a:rPr lang="fr-FR" baseline="0" dirty="0">
                <a:latin typeface="Arial" pitchFamily="34" charset="0"/>
              </a:rPr>
              <a:t>, ….et elles sont soumis à des flux de particules ionisantes. Cela peut induire des transitions de phases, de la radiolyse et donc la destruction de certaines molécules., D’&amp;</a:t>
            </a:r>
            <a:r>
              <a:rPr lang="fr-FR" baseline="0" dirty="0" err="1">
                <a:latin typeface="Arial" pitchFamily="34" charset="0"/>
              </a:rPr>
              <a:t>utres</a:t>
            </a:r>
            <a:r>
              <a:rPr lang="fr-FR" baseline="0" dirty="0">
                <a:latin typeface="Arial" pitchFamily="34" charset="0"/>
              </a:rPr>
              <a:t> au contraire peuvent se former par réaction entre radicaux et voir ainsi former des </a:t>
            </a:r>
            <a:r>
              <a:rPr lang="fr-FR" baseline="0" dirty="0" err="1">
                <a:latin typeface="Arial" pitchFamily="34" charset="0"/>
              </a:rPr>
              <a:t>molécuiles</a:t>
            </a:r>
            <a:r>
              <a:rPr lang="fr-FR" baseline="0" dirty="0">
                <a:latin typeface="Arial" pitchFamily="34" charset="0"/>
              </a:rPr>
              <a:t> plus complexes.</a:t>
            </a:r>
          </a:p>
          <a:p>
            <a:pPr eaLnBrk="1" hangingPunct="1"/>
            <a:endParaRPr lang="fr-FR" baseline="0" dirty="0">
              <a:latin typeface="Arial" pitchFamily="34" charset="0"/>
            </a:endParaRPr>
          </a:p>
          <a:p>
            <a:pPr eaLnBrk="1" hangingPunct="1"/>
            <a:r>
              <a:rPr lang="fr-FR" baseline="0" dirty="0">
                <a:latin typeface="Arial" pitchFamily="34" charset="0"/>
              </a:rPr>
              <a:t>On a développé pour cela un dispositif sous ultra vide permettant le dépôt de mélange gazeux pour former des glaces, leur irradiation et le suivi in-situ des modifications chimiques par spectroscopie IR ou UV visible.</a:t>
            </a:r>
          </a:p>
          <a:p>
            <a:pPr eaLnBrk="1" hangingPunct="1"/>
            <a:endParaRPr lang="fr-FR" baseline="0" dirty="0">
              <a:latin typeface="Arial" pitchFamily="34" charset="0"/>
            </a:endParaRPr>
          </a:p>
          <a:p>
            <a:r>
              <a:rPr lang="en-US" sz="1200" kern="1200" dirty="0">
                <a:solidFill>
                  <a:schemeClr val="tx1"/>
                </a:solidFill>
                <a:effectLst/>
                <a:latin typeface="+mn-lt"/>
                <a:ea typeface="+mn-ea"/>
                <a:cs typeface="+mn-cs"/>
              </a:rPr>
              <a:t>What is the role of cosmic rays and stellar wind on ices and silicates for the appearance of molecules in the universe? To answer this question, GANIL is a precious and unique tool to perform laboratory experiments in particular to understand the production and the radio-resistance of newly formed molecules during ice irradiation, an important topic for the understanding of emergence of life. </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Ices are ubiquitous in space. They can be found on dust grain in dense molecular clouds in the interstellar medium (ISM), on comets and on the Jovian moons like Europa in the solar system for example. These icy mantles are mostly composed of small molecules (H</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O, CO, CO</a:t>
            </a:r>
            <a:r>
              <a:rPr lang="en-US" sz="1200" kern="1200" baseline="-25000" dirty="0">
                <a:solidFill>
                  <a:schemeClr val="tx1"/>
                </a:solidFill>
                <a:effectLst/>
                <a:latin typeface="+mn-lt"/>
                <a:ea typeface="+mn-ea"/>
                <a:cs typeface="+mn-cs"/>
              </a:rPr>
              <a:t>2</a:t>
            </a:r>
            <a:r>
              <a:rPr lang="en-US" sz="1200" kern="1200" dirty="0">
                <a:solidFill>
                  <a:schemeClr val="tx1"/>
                </a:solidFill>
                <a:effectLst/>
                <a:latin typeface="+mn-lt"/>
                <a:ea typeface="+mn-ea"/>
                <a:cs typeface="+mn-cs"/>
              </a:rPr>
              <a:t>, NH</a:t>
            </a:r>
            <a:r>
              <a:rPr lang="en-US" sz="1200" kern="1200" baseline="-250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 ...) and are permanently irradiated by cosmic rays or stellar wind. Irradiation leads to radiolysis: mother molecules are broken and radicals are formed. These radicals may then react inside the ice with neighboring molecules and produce new molecules leading to the chemical modification of the initial ices. More complex organic molecules can thus be produced which is in agreement with the fact that amino acids, as glycine, have been observed in space (Rosetta mission 2014-2015) on the 67P/</a:t>
            </a:r>
            <a:r>
              <a:rPr lang="en-US" sz="1200" kern="1200" dirty="0" err="1">
                <a:solidFill>
                  <a:schemeClr val="tx1"/>
                </a:solidFill>
                <a:effectLst/>
                <a:latin typeface="+mn-lt"/>
                <a:ea typeface="+mn-ea"/>
                <a:cs typeface="+mn-cs"/>
              </a:rPr>
              <a:t>Tchourioumov-Guérassimenko</a:t>
            </a:r>
            <a:r>
              <a:rPr lang="en-US" sz="1200" kern="1200" dirty="0">
                <a:solidFill>
                  <a:schemeClr val="tx1"/>
                </a:solidFill>
                <a:effectLst/>
                <a:latin typeface="+mn-lt"/>
                <a:ea typeface="+mn-ea"/>
                <a:cs typeface="+mn-cs"/>
              </a:rPr>
              <a:t> also know as “</a:t>
            </a:r>
            <a:r>
              <a:rPr lang="en-US" sz="1200" kern="1200" dirty="0" err="1">
                <a:solidFill>
                  <a:schemeClr val="tx1"/>
                </a:solidFill>
                <a:effectLst/>
                <a:latin typeface="+mn-lt"/>
                <a:ea typeface="+mn-ea"/>
                <a:cs typeface="+mn-cs"/>
              </a:rPr>
              <a:t>Tchouri</a:t>
            </a:r>
            <a:r>
              <a:rPr lang="en-US" sz="1200" kern="1200" dirty="0">
                <a:solidFill>
                  <a:schemeClr val="tx1"/>
                </a:solidFill>
                <a:effectLst/>
                <a:latin typeface="+mn-lt"/>
                <a:ea typeface="+mn-ea"/>
                <a:cs typeface="+mn-cs"/>
              </a:rPr>
              <a:t>”.</a:t>
            </a:r>
            <a:endParaRPr lang="fr-FR"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 the other, more than 200 molecules have been identified in the interstellar medium and organic complex molecules have been observed in planetary atmospheres such as Saturn moons. Many experiments are devoted to the ion collision induced molecular complexification inside carbonated molecules clusters and compared to theoretical calculations. These studies show the particular role played by ion collisions in the molecular synthesis in space due to the specific interaction of heavy particles with matter. GANIL is specially well adapted to tackle this important topic of understanding the building up of complex molecules in space.</a:t>
            </a:r>
            <a:endParaRPr lang="fr-FR" sz="1200" kern="1200" dirty="0">
              <a:solidFill>
                <a:schemeClr val="tx1"/>
              </a:solidFill>
              <a:effectLst/>
              <a:latin typeface="+mn-lt"/>
              <a:ea typeface="+mn-ea"/>
              <a:cs typeface="+mn-cs"/>
            </a:endParaRPr>
          </a:p>
          <a:p>
            <a:pPr eaLnBrk="1" hangingPunct="1"/>
            <a:endParaRPr lang="fr-FR" baseline="0" dirty="0">
              <a:latin typeface="Arial" pitchFamily="34" charset="0"/>
            </a:endParaRPr>
          </a:p>
          <a:p>
            <a:pPr eaLnBrk="1" hangingPunct="1"/>
            <a:r>
              <a:rPr lang="fr-FR" baseline="0" dirty="0">
                <a:latin typeface="Arial" pitchFamily="34" charset="0"/>
              </a:rPr>
              <a:t>Dans les parties denses de l’espace (comètes, planètes) </a:t>
            </a:r>
            <a:r>
              <a:rPr lang="fr-FR" baseline="0" dirty="0" err="1">
                <a:latin typeface="Arial" pitchFamily="34" charset="0"/>
              </a:rPr>
              <a:t>Molecules</a:t>
            </a:r>
            <a:r>
              <a:rPr lang="fr-FR" baseline="0" dirty="0">
                <a:latin typeface="Arial" pitchFamily="34" charset="0"/>
              </a:rPr>
              <a:t> se condensent dessus la glace. Implantation des ions dans les glaces, ou inverse </a:t>
            </a:r>
            <a:r>
              <a:rPr lang="fr-FR" baseline="0" dirty="0" err="1">
                <a:latin typeface="Arial" pitchFamily="34" charset="0"/>
              </a:rPr>
              <a:t>sputtering</a:t>
            </a:r>
            <a:r>
              <a:rPr lang="fr-FR" baseline="0" dirty="0">
                <a:latin typeface="Arial" pitchFamily="34" charset="0"/>
              </a:rPr>
              <a:t>, radiolyse, </a:t>
            </a:r>
          </a:p>
          <a:p>
            <a:pPr eaLnBrk="1" hangingPunct="1"/>
            <a:r>
              <a:rPr lang="fr-FR" baseline="0" dirty="0">
                <a:latin typeface="Arial" pitchFamily="34" charset="0"/>
              </a:rPr>
              <a:t>Reproduire ce qui se passe dans l’espace: substrat à 10 K; in situ buse injection gaz, on dépose, puis on irradie puis on tourne fait </a:t>
            </a:r>
            <a:r>
              <a:rPr lang="fr-FR" baseline="0" dirty="0" err="1">
                <a:latin typeface="Arial" pitchFamily="34" charset="0"/>
              </a:rPr>
              <a:t>spectro</a:t>
            </a:r>
            <a:r>
              <a:rPr lang="fr-FR" baseline="0" dirty="0">
                <a:latin typeface="Arial" pitchFamily="34" charset="0"/>
              </a:rPr>
              <a:t> IR =&gt; évolution des liaisons chimiques</a:t>
            </a:r>
          </a:p>
          <a:p>
            <a:pPr eaLnBrk="1" hangingPunct="1"/>
            <a:r>
              <a:rPr lang="fr-FR" baseline="0" dirty="0">
                <a:latin typeface="Arial" pitchFamily="34" charset="0"/>
              </a:rPr>
              <a:t>QMS, </a:t>
            </a:r>
          </a:p>
          <a:p>
            <a:pPr eaLnBrk="1" hangingPunct="1"/>
            <a:r>
              <a:rPr lang="fr-FR" baseline="0" dirty="0" err="1">
                <a:latin typeface="Arial" pitchFamily="34" charset="0"/>
              </a:rPr>
              <a:t>iGLIAS</a:t>
            </a:r>
            <a:r>
              <a:rPr lang="fr-FR" baseline="0" dirty="0">
                <a:latin typeface="Arial" pitchFamily="34" charset="0"/>
              </a:rPr>
              <a:t> soit IRRSUD, ARIBE</a:t>
            </a:r>
          </a:p>
          <a:p>
            <a:pPr eaLnBrk="1" hangingPunct="1"/>
            <a:r>
              <a:rPr lang="fr-FR" baseline="0" dirty="0">
                <a:latin typeface="Arial" pitchFamily="34" charset="0"/>
              </a:rPr>
              <a:t>MCT= détecteur IR</a:t>
            </a:r>
          </a:p>
        </p:txBody>
      </p:sp>
    </p:spTree>
    <p:extLst>
      <p:ext uri="{BB962C8B-B14F-4D97-AF65-F5344CB8AC3E}">
        <p14:creationId xmlns:p14="http://schemas.microsoft.com/office/powerpoint/2010/main" val="2557737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r>
              <a:rPr lang="fr-FR" dirty="0"/>
              <a:t>Explication complète</a:t>
            </a:r>
            <a:r>
              <a:rPr lang="fr-FR" baseline="0" dirty="0"/>
              <a:t> qu’il faudra bien sur simplifier: IRRSUD= produite de fission, HE= permet </a:t>
            </a:r>
            <a:r>
              <a:rPr lang="fr-FR" baseline="0" dirty="0" err="1"/>
              <a:t>radiobio</a:t>
            </a:r>
            <a:r>
              <a:rPr lang="fr-FR" baseline="0" dirty="0"/>
              <a:t> et simuler les alpha, SME = maximum de TEL</a:t>
            </a:r>
          </a:p>
          <a:p>
            <a:endParaRPr lang="fr-FR" baseline="0" dirty="0"/>
          </a:p>
          <a:p>
            <a:r>
              <a:rPr lang="fr-FR" dirty="0"/>
              <a:t>Grâce à la variété d’ions disponibles, ces différentes gammes d’énergie donnent accès à un grand domaine de pouvoir d’arrêt. Ce graphique représente le transfert d’énergie linéique en </a:t>
            </a:r>
            <a:r>
              <a:rPr lang="fr-FR" dirty="0" err="1"/>
              <a:t>keV</a:t>
            </a:r>
            <a:r>
              <a:rPr lang="fr-FR" dirty="0"/>
              <a:t>/µm en fonction de l’énergie de ions en MeV/A. Ce TEL dépend de la masse de l’ion projectile. Le carbone, élément léger, aura un TEL beaucoup plus faible que le plomb. Les zones vertes représentent les gammes d’énergie couvertes par nos 4 lignes de faisceaux. Il y a une zone énergétique non couverte par les lignes disponibles à Caen. Cette zone est couverte par la plateforme JANNUS à Saclay. Le pouvoir d’arrêt nucléaire domine le pouvoir d’arrêt électronique. A basse énergie, les mécanismes dominants étant l’excitation et la capture électronique, les systèmes les plus étudiés ont été, pendant les 20 dernières années, des atomes, molécules et agrégats en phase gazeuse. Depuis quelques années, grâce à l’amélioration des performances des sources ECR, les ions de basses énergies sont également un outil pour étudier la surface des matériaux (glace, métaux, </a:t>
            </a:r>
            <a:r>
              <a:rPr lang="fr-FR" dirty="0" err="1"/>
              <a:t>semiconducteurs</a:t>
            </a:r>
            <a:r>
              <a:rPr lang="fr-FR" dirty="0"/>
              <a:t>). Sur IRRSUD, l’énergie des ions est en moyenne de 1 MeV/A. Le dépôt d’énergie se fera essentiellement à gauche du pic de Bragg. La gamme d’énergie disponible en SME correspond au pic de Bragg alors qu’à haute énergie, la perte d’énergie se fait après le pic de Bragg.  La profondeur atteignable dans le cas d’IRRSUD est de 5 à 10 µm alors que pour la HE elle est de l’ordre que 0.1 mm a plus d’1 </a:t>
            </a:r>
            <a:r>
              <a:rPr lang="fr-FR" dirty="0" err="1"/>
              <a:t>mm.</a:t>
            </a:r>
            <a:r>
              <a:rPr lang="fr-FR" dirty="0"/>
              <a:t> Selon les contraintes imposées par les méthodes de caractérisation des matériaux il sera plus judicieux de choisir telle ou telle ligne</a:t>
            </a:r>
          </a:p>
        </p:txBody>
      </p:sp>
      <p:sp>
        <p:nvSpPr>
          <p:cNvPr id="4" name="Espace réservé du numéro de diapositive 3"/>
          <p:cNvSpPr>
            <a:spLocks noGrp="1"/>
          </p:cNvSpPr>
          <p:nvPr>
            <p:ph type="sldNum" sz="quarter" idx="5"/>
          </p:nvPr>
        </p:nvSpPr>
        <p:spPr/>
        <p:txBody>
          <a:bodyPr/>
          <a:lstStyle/>
          <a:p>
            <a:pPr>
              <a:defRPr/>
            </a:pPr>
            <a:fld id="{73EFEDE3-464D-4A87-B49A-A7EF1C302456}" type="slidenum">
              <a:rPr lang="fr-FR" smtClean="0"/>
              <a:pPr>
                <a:defRPr/>
              </a:pPr>
              <a:t>9</a:t>
            </a:fld>
            <a:endParaRPr lang="fr-FR"/>
          </a:p>
        </p:txBody>
      </p:sp>
    </p:spTree>
    <p:extLst>
      <p:ext uri="{BB962C8B-B14F-4D97-AF65-F5344CB8AC3E}">
        <p14:creationId xmlns:p14="http://schemas.microsoft.com/office/powerpoint/2010/main" val="99173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3EFEDE3-464D-4A87-B49A-A7EF1C302456}" type="slidenum">
              <a:rPr lang="fr-FR" smtClean="0"/>
              <a:pPr>
                <a:defRPr/>
              </a:pPr>
              <a:t>10</a:t>
            </a:fld>
            <a:endParaRPr lang="fr-FR"/>
          </a:p>
        </p:txBody>
      </p:sp>
    </p:spTree>
    <p:extLst>
      <p:ext uri="{BB962C8B-B14F-4D97-AF65-F5344CB8AC3E}">
        <p14:creationId xmlns:p14="http://schemas.microsoft.com/office/powerpoint/2010/main" val="2285023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73EFEDE3-464D-4A87-B49A-A7EF1C302456}" type="slidenum">
              <a:rPr lang="fr-FR" smtClean="0"/>
              <a:pPr>
                <a:defRPr/>
              </a:pPr>
              <a:t>17</a:t>
            </a:fld>
            <a:endParaRPr lang="fr-FR"/>
          </a:p>
        </p:txBody>
      </p:sp>
    </p:spTree>
    <p:extLst>
      <p:ext uri="{BB962C8B-B14F-4D97-AF65-F5344CB8AC3E}">
        <p14:creationId xmlns:p14="http://schemas.microsoft.com/office/powerpoint/2010/main" val="3006182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commentaires 2"/>
          <p:cNvSpPr>
            <a:spLocks noGrp="1"/>
          </p:cNvSpPr>
          <p:nvPr>
            <p:ph type="body" idx="1"/>
          </p:nvPr>
        </p:nvSpPr>
        <p:spPr/>
        <p:txBody>
          <a:bodyPr/>
          <a:lstStyle/>
          <a:p>
            <a:r>
              <a:rPr lang="en-US" dirty="0"/>
              <a:t>MR-</a:t>
            </a:r>
            <a:r>
              <a:rPr lang="en-US" dirty="0" err="1"/>
              <a:t>ToF</a:t>
            </a:r>
            <a:r>
              <a:rPr lang="en-US" dirty="0"/>
              <a:t>-MS: multi reflection </a:t>
            </a:r>
            <a:r>
              <a:rPr lang="en-US" dirty="0" err="1"/>
              <a:t>ToF</a:t>
            </a:r>
            <a:r>
              <a:rPr lang="en-US" dirty="0"/>
              <a:t> mass separator</a:t>
            </a: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CE0B8B-81E8-449E-A33A-28BD0B6264F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18358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28"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29"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3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4"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36"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7"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8"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39"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40"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41"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324AE56-0797-4614-B666-85C9BE2B1B93}" type="datetimeFigureOut">
              <a:rPr lang="fr-FR" smtClean="0"/>
              <a:t>25/05/2022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CA0EED5-9D2A-4462-8AFA-FE8CB61BEA70}" type="slidenum">
              <a:rPr lang="fr-FR" smtClean="0"/>
              <a:t>‹N°›</a:t>
            </a:fld>
            <a:endParaRPr lang="fr-FR"/>
          </a:p>
        </p:txBody>
      </p:sp>
    </p:spTree>
    <p:extLst>
      <p:ext uri="{BB962C8B-B14F-4D97-AF65-F5344CB8AC3E}">
        <p14:creationId xmlns:p14="http://schemas.microsoft.com/office/powerpoint/2010/main" val="3164852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171C5227-4844-41B7-A911-0C5157344BA3}" type="datetimeFigureOut">
              <a:rPr lang="fr-FR" smtClean="0"/>
              <a:t>25/05/2022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5CDD172-A836-4DAF-A6AA-5CFFE8767718}" type="slidenum">
              <a:rPr lang="fr-FR" smtClean="0"/>
              <a:t>‹N°›</a:t>
            </a:fld>
            <a:endParaRPr lang="fr-FR"/>
          </a:p>
        </p:txBody>
      </p:sp>
    </p:spTree>
    <p:extLst>
      <p:ext uri="{BB962C8B-B14F-4D97-AF65-F5344CB8AC3E}">
        <p14:creationId xmlns:p14="http://schemas.microsoft.com/office/powerpoint/2010/main" val="1675489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65452"/>
      </p:ext>
    </p:extLst>
  </p:cSld>
  <p:clrMapOvr>
    <a:masterClrMapping/>
  </p:clrMapOvr>
  <p:transition>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Layout_KULeuevn">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826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7"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9"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11"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1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85800" y="2130480"/>
            <a:ext cx="7772040" cy="681300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1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1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1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2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22"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85800" y="2130480"/>
            <a:ext cx="7772040" cy="1469520"/>
          </a:xfrm>
          <a:prstGeom prst="rect">
            <a:avLst/>
          </a:prstGeom>
        </p:spPr>
        <p:txBody>
          <a:bodyPr lIns="0" tIns="0" rIns="0" bIns="0" anchor="ctr">
            <a:noAutofit/>
          </a:bodyPr>
          <a:lstStyle/>
          <a:p>
            <a:endParaRPr lang="en-GB" sz="2400" b="0" strike="noStrike" spc="-1">
              <a:solidFill>
                <a:srgbClr val="000000"/>
              </a:solidFill>
              <a:latin typeface="Arial"/>
            </a:endParaRPr>
          </a:p>
        </p:txBody>
      </p:sp>
      <p:sp>
        <p:nvSpPr>
          <p:cNvPr id="2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2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GB" sz="3200" b="0" strike="noStrike" spc="-1">
              <a:solidFill>
                <a:srgbClr val="000000"/>
              </a:solidFill>
              <a:latin typeface="Arial"/>
            </a:endParaRPr>
          </a:p>
        </p:txBody>
      </p:sp>
      <p:sp>
        <p:nvSpPr>
          <p:cNvPr id="26"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GB"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CustomShape 1"/>
          <p:cNvSpPr/>
          <p:nvPr/>
        </p:nvSpPr>
        <p:spPr>
          <a:xfrm>
            <a:off x="4826160" y="533520"/>
            <a:ext cx="4317480" cy="36000"/>
          </a:xfrm>
          <a:prstGeom prst="rect">
            <a:avLst/>
          </a:prstGeom>
          <a:gradFill rotWithShape="0">
            <a:gsLst>
              <a:gs pos="0">
                <a:srgbClr val="A6A6A6"/>
              </a:gs>
              <a:gs pos="100000">
                <a:srgbClr val="FFFFFF"/>
              </a:gs>
            </a:gsLst>
            <a:lin ang="10800000"/>
          </a:gradFill>
          <a:ln w="9360">
            <a:noFill/>
          </a:ln>
        </p:spPr>
        <p:style>
          <a:lnRef idx="0">
            <a:scrgbClr r="0" g="0" b="0"/>
          </a:lnRef>
          <a:fillRef idx="0">
            <a:scrgbClr r="0" g="0" b="0"/>
          </a:fillRef>
          <a:effectRef idx="0">
            <a:scrgbClr r="0" g="0" b="0"/>
          </a:effectRef>
          <a:fontRef idx="minor"/>
        </p:style>
      </p:sp>
      <p:sp>
        <p:nvSpPr>
          <p:cNvPr id="7" name="CustomShape 2"/>
          <p:cNvSpPr/>
          <p:nvPr/>
        </p:nvSpPr>
        <p:spPr>
          <a:xfrm>
            <a:off x="4826160" y="577800"/>
            <a:ext cx="4317480" cy="36000"/>
          </a:xfrm>
          <a:prstGeom prst="rect">
            <a:avLst/>
          </a:prstGeom>
          <a:gradFill rotWithShape="0">
            <a:gsLst>
              <a:gs pos="0">
                <a:srgbClr val="FFFFFF"/>
              </a:gs>
              <a:gs pos="100000">
                <a:srgbClr val="502185"/>
              </a:gs>
            </a:gsLst>
            <a:lin ang="0"/>
          </a:gradFill>
          <a:ln>
            <a:noFill/>
          </a:ln>
        </p:spPr>
        <p:style>
          <a:lnRef idx="0">
            <a:scrgbClr r="0" g="0" b="0"/>
          </a:lnRef>
          <a:fillRef idx="0">
            <a:scrgbClr r="0" g="0" b="0"/>
          </a:fillRef>
          <a:effectRef idx="0">
            <a:scrgbClr r="0" g="0" b="0"/>
          </a:effectRef>
          <a:fontRef idx="minor"/>
        </p:style>
        <p:txBody>
          <a:bodyPr wrap="none" lIns="90000" tIns="45000" rIns="90000" bIns="45000" anchor="ctr">
            <a:noAutofit/>
          </a:bodyPr>
          <a:lstStyle/>
          <a:p>
            <a:pPr algn="ctr">
              <a:lnSpc>
                <a:spcPct val="100000"/>
              </a:lnSpc>
            </a:pPr>
            <a:r>
              <a:rPr lang="en-GB" sz="2400" b="0" strike="noStrike" spc="-1">
                <a:solidFill>
                  <a:srgbClr val="000000"/>
                </a:solidFill>
                <a:latin typeface="Arial"/>
                <a:ea typeface="ＭＳ Ｐゴシック"/>
              </a:rPr>
              <a:t> </a:t>
            </a:r>
            <a:endParaRPr lang="en-GB" sz="2400" b="0" strike="noStrike" spc="-1">
              <a:latin typeface="Arial"/>
            </a:endParaRPr>
          </a:p>
        </p:txBody>
      </p:sp>
      <p:sp>
        <p:nvSpPr>
          <p:cNvPr id="2" name="CustomShape 3"/>
          <p:cNvSpPr/>
          <p:nvPr/>
        </p:nvSpPr>
        <p:spPr>
          <a:xfrm>
            <a:off x="0" y="6546960"/>
            <a:ext cx="4317480" cy="36000"/>
          </a:xfrm>
          <a:prstGeom prst="rect">
            <a:avLst/>
          </a:prstGeom>
          <a:gradFill rotWithShape="0">
            <a:gsLst>
              <a:gs pos="0">
                <a:srgbClr val="808080"/>
              </a:gs>
              <a:gs pos="100000">
                <a:srgbClr val="FFFFFF"/>
              </a:gs>
            </a:gsLst>
            <a:lin ang="0"/>
          </a:gradFill>
          <a:ln w="9360">
            <a:noFill/>
          </a:ln>
        </p:spPr>
        <p:style>
          <a:lnRef idx="0">
            <a:scrgbClr r="0" g="0" b="0"/>
          </a:lnRef>
          <a:fillRef idx="0">
            <a:scrgbClr r="0" g="0" b="0"/>
          </a:fillRef>
          <a:effectRef idx="0">
            <a:scrgbClr r="0" g="0" b="0"/>
          </a:effectRef>
          <a:fontRef idx="minor"/>
        </p:style>
      </p:sp>
      <p:sp>
        <p:nvSpPr>
          <p:cNvPr id="3" name="CustomShape 4"/>
          <p:cNvSpPr/>
          <p:nvPr/>
        </p:nvSpPr>
        <p:spPr>
          <a:xfrm>
            <a:off x="0" y="6593040"/>
            <a:ext cx="4317480" cy="36000"/>
          </a:xfrm>
          <a:prstGeom prst="rect">
            <a:avLst/>
          </a:prstGeom>
          <a:gradFill rotWithShape="0">
            <a:gsLst>
              <a:gs pos="0">
                <a:srgbClr val="502185"/>
              </a:gs>
              <a:gs pos="100000">
                <a:srgbClr val="FFFFFF"/>
              </a:gs>
            </a:gsLst>
            <a:lin ang="0"/>
          </a:gradFill>
          <a:ln>
            <a:noFill/>
          </a:ln>
        </p:spPr>
        <p:style>
          <a:lnRef idx="0">
            <a:scrgbClr r="0" g="0" b="0"/>
          </a:lnRef>
          <a:fillRef idx="0">
            <a:scrgbClr r="0" g="0" b="0"/>
          </a:fillRef>
          <a:effectRef idx="0">
            <a:scrgbClr r="0" g="0" b="0"/>
          </a:effectRef>
          <a:fontRef idx="minor"/>
        </p:style>
      </p:sp>
      <p:pic>
        <p:nvPicPr>
          <p:cNvPr id="4" name="Image 2"/>
          <p:cNvPicPr/>
          <p:nvPr/>
        </p:nvPicPr>
        <p:blipFill>
          <a:blip r:embed="rId18" cstate="screen">
            <a:extLst>
              <a:ext uri="{28A0092B-C50C-407E-A947-70E740481C1C}">
                <a14:useLocalDpi xmlns:a14="http://schemas.microsoft.com/office/drawing/2010/main"/>
              </a:ext>
            </a:extLst>
          </a:blip>
          <a:stretch/>
        </p:blipFill>
        <p:spPr>
          <a:xfrm>
            <a:off x="7308720" y="115920"/>
            <a:ext cx="1757160" cy="396360"/>
          </a:xfrm>
          <a:prstGeom prst="rect">
            <a:avLst/>
          </a:prstGeom>
          <a:ln>
            <a:noFill/>
          </a:ln>
        </p:spPr>
      </p:pic>
      <p:sp>
        <p:nvSpPr>
          <p:cNvPr id="5" name="PlaceHolder 5"/>
          <p:cNvSpPr>
            <a:spLocks noGrp="1"/>
          </p:cNvSpPr>
          <p:nvPr>
            <p:ph type="title"/>
          </p:nvPr>
        </p:nvSpPr>
        <p:spPr>
          <a:xfrm>
            <a:off x="685800" y="2130480"/>
            <a:ext cx="7772040" cy="1469520"/>
          </a:xfrm>
          <a:prstGeom prst="rect">
            <a:avLst/>
          </a:prstGeom>
        </p:spPr>
        <p:txBody>
          <a:bodyPr lIns="90000" tIns="45000" rIns="90000" bIns="45000">
            <a:noAutofit/>
          </a:bodyPr>
          <a:lstStyle/>
          <a:p>
            <a:pPr algn="ctr">
              <a:lnSpc>
                <a:spcPct val="100000"/>
              </a:lnSpc>
            </a:pPr>
            <a:r>
              <a:rPr lang="fr-FR" sz="4400" b="0" strike="noStrike" spc="-1">
                <a:solidFill>
                  <a:srgbClr val="000000"/>
                </a:solidFill>
                <a:latin typeface="Arial"/>
                <a:ea typeface="ＭＳ Ｐゴシック"/>
              </a:rPr>
              <a:t>Cliquez et modifiez le titre</a:t>
            </a:r>
            <a:endParaRPr lang="en-GB" sz="44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6" r:id="rId15"/>
    <p:sldLayoutId id="2147483667"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41.png"/><Relationship Id="rId7"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43.png"/><Relationship Id="rId10" Type="http://schemas.openxmlformats.org/officeDocument/2006/relationships/image" Target="../media/image12.png"/><Relationship Id="rId4" Type="http://schemas.openxmlformats.org/officeDocument/2006/relationships/image" Target="../media/image42.png"/><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jpeg"/><Relationship Id="rId2" Type="http://schemas.openxmlformats.org/officeDocument/2006/relationships/image" Target="../media/image44.jpe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s>
</file>

<file path=ppt/slides/_rels/slide1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jpeg"/><Relationship Id="rId10" Type="http://schemas.openxmlformats.org/officeDocument/2006/relationships/image" Target="../media/image64.png"/><Relationship Id="rId4" Type="http://schemas.openxmlformats.org/officeDocument/2006/relationships/image" Target="../media/image58.jpeg"/><Relationship Id="rId9" Type="http://schemas.openxmlformats.org/officeDocument/2006/relationships/image" Target="../media/image63.emf"/></Relationships>
</file>

<file path=ppt/slides/_rels/slide14.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6.jpe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70.gif"/></Relationships>
</file>

<file path=ppt/slides/_rels/slide18.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18" Type="http://schemas.openxmlformats.org/officeDocument/2006/relationships/image" Target="../media/image86.png"/><Relationship Id="rId26" Type="http://schemas.openxmlformats.org/officeDocument/2006/relationships/image" Target="../media/image94.png"/><Relationship Id="rId3" Type="http://schemas.openxmlformats.org/officeDocument/2006/relationships/image" Target="../media/image71.png"/><Relationship Id="rId21" Type="http://schemas.openxmlformats.org/officeDocument/2006/relationships/image" Target="../media/image89.png"/><Relationship Id="rId7" Type="http://schemas.openxmlformats.org/officeDocument/2006/relationships/image" Target="../media/image75.jpeg"/><Relationship Id="rId12" Type="http://schemas.openxmlformats.org/officeDocument/2006/relationships/image" Target="../media/image80.png"/><Relationship Id="rId17" Type="http://schemas.openxmlformats.org/officeDocument/2006/relationships/image" Target="../media/image85.jpeg"/><Relationship Id="rId25" Type="http://schemas.openxmlformats.org/officeDocument/2006/relationships/image" Target="../media/image93.png"/><Relationship Id="rId2" Type="http://schemas.openxmlformats.org/officeDocument/2006/relationships/notesSlide" Target="../notesSlides/notesSlide9.xml"/><Relationship Id="rId16" Type="http://schemas.openxmlformats.org/officeDocument/2006/relationships/image" Target="../media/image84.jpeg"/><Relationship Id="rId20" Type="http://schemas.openxmlformats.org/officeDocument/2006/relationships/image" Target="../media/image88.png"/><Relationship Id="rId1" Type="http://schemas.openxmlformats.org/officeDocument/2006/relationships/slideLayout" Target="../slideLayouts/slideLayout13.xml"/><Relationship Id="rId6" Type="http://schemas.openxmlformats.org/officeDocument/2006/relationships/image" Target="../media/image74.png"/><Relationship Id="rId11" Type="http://schemas.openxmlformats.org/officeDocument/2006/relationships/image" Target="../media/image79.png"/><Relationship Id="rId24" Type="http://schemas.openxmlformats.org/officeDocument/2006/relationships/image" Target="../media/image92.png"/><Relationship Id="rId5" Type="http://schemas.openxmlformats.org/officeDocument/2006/relationships/image" Target="../media/image73.png"/><Relationship Id="rId15" Type="http://schemas.openxmlformats.org/officeDocument/2006/relationships/image" Target="../media/image83.png"/><Relationship Id="rId23" Type="http://schemas.openxmlformats.org/officeDocument/2006/relationships/image" Target="../media/image91.png"/><Relationship Id="rId28" Type="http://schemas.openxmlformats.org/officeDocument/2006/relationships/image" Target="../media/image96.png"/><Relationship Id="rId10" Type="http://schemas.openxmlformats.org/officeDocument/2006/relationships/image" Target="../media/image78.png"/><Relationship Id="rId19" Type="http://schemas.openxmlformats.org/officeDocument/2006/relationships/image" Target="../media/image87.png"/><Relationship Id="rId4" Type="http://schemas.openxmlformats.org/officeDocument/2006/relationships/image" Target="../media/image72.png"/><Relationship Id="rId9" Type="http://schemas.openxmlformats.org/officeDocument/2006/relationships/image" Target="../media/image77.jpeg"/><Relationship Id="rId14" Type="http://schemas.openxmlformats.org/officeDocument/2006/relationships/image" Target="../media/image82.png"/><Relationship Id="rId22" Type="http://schemas.openxmlformats.org/officeDocument/2006/relationships/image" Target="../media/image90.png"/><Relationship Id="rId27" Type="http://schemas.openxmlformats.org/officeDocument/2006/relationships/image" Target="../media/image95.jpeg"/></Relationships>
</file>

<file path=ppt/slides/_rels/slide19.xml.rels><?xml version="1.0" encoding="UTF-8" standalone="yes"?>
<Relationships xmlns="http://schemas.openxmlformats.org/package/2006/relationships"><Relationship Id="rId8" Type="http://schemas.openxmlformats.org/officeDocument/2006/relationships/image" Target="../media/image101.jpeg"/><Relationship Id="rId3" Type="http://schemas.openxmlformats.org/officeDocument/2006/relationships/oleObject" Target="../embeddings/oleObject1.bin"/><Relationship Id="rId7" Type="http://schemas.openxmlformats.org/officeDocument/2006/relationships/image" Target="../media/image100.tiff"/><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9.png"/><Relationship Id="rId5" Type="http://schemas.openxmlformats.org/officeDocument/2006/relationships/image" Target="../media/image98.emf"/><Relationship Id="rId4" Type="http://schemas.openxmlformats.org/officeDocument/2006/relationships/image" Target="../media/image97.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png"/></Relationships>
</file>

<file path=ppt/slides/_rels/slide2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5.xml"/><Relationship Id="rId4" Type="http://schemas.openxmlformats.org/officeDocument/2006/relationships/image" Target="../media/image96.png"/></Relationships>
</file>

<file path=ppt/slides/_rels/slide2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09.png"/></Relationships>
</file>

<file path=ppt/slides/_rels/slide23.xml.rels><?xml version="1.0" encoding="UTF-8" standalone="yes"?>
<Relationships xmlns="http://schemas.openxmlformats.org/package/2006/relationships"><Relationship Id="rId8" Type="http://schemas.openxmlformats.org/officeDocument/2006/relationships/image" Target="../media/image115.jpeg"/><Relationship Id="rId13" Type="http://schemas.openxmlformats.org/officeDocument/2006/relationships/image" Target="../media/image120.jpeg"/><Relationship Id="rId3" Type="http://schemas.openxmlformats.org/officeDocument/2006/relationships/image" Target="../media/image1550.png"/><Relationship Id="rId7" Type="http://schemas.openxmlformats.org/officeDocument/2006/relationships/image" Target="../media/image114.png"/><Relationship Id="rId12" Type="http://schemas.openxmlformats.org/officeDocument/2006/relationships/image" Target="../media/image119.png"/><Relationship Id="rId2" Type="http://schemas.openxmlformats.org/officeDocument/2006/relationships/image" Target="../media/image110.tiff"/><Relationship Id="rId1" Type="http://schemas.openxmlformats.org/officeDocument/2006/relationships/slideLayout" Target="../slideLayouts/slideLayout1.xml"/><Relationship Id="rId6" Type="http://schemas.openxmlformats.org/officeDocument/2006/relationships/image" Target="../media/image113.emf"/><Relationship Id="rId11" Type="http://schemas.openxmlformats.org/officeDocument/2006/relationships/image" Target="../media/image118.jpeg"/><Relationship Id="rId5" Type="http://schemas.openxmlformats.org/officeDocument/2006/relationships/image" Target="../media/image112.jpeg"/><Relationship Id="rId10" Type="http://schemas.openxmlformats.org/officeDocument/2006/relationships/image" Target="../media/image117.jpeg"/><Relationship Id="rId4" Type="http://schemas.openxmlformats.org/officeDocument/2006/relationships/image" Target="../media/image111.png"/><Relationship Id="rId9" Type="http://schemas.openxmlformats.org/officeDocument/2006/relationships/image" Target="../media/image116.gif"/><Relationship Id="rId14" Type="http://schemas.openxmlformats.org/officeDocument/2006/relationships/image" Target="../media/image96.png"/></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29.emf"/><Relationship Id="rId3" Type="http://schemas.openxmlformats.org/officeDocument/2006/relationships/image" Target="../media/image124.png"/><Relationship Id="rId7" Type="http://schemas.openxmlformats.org/officeDocument/2006/relationships/image" Target="../media/image128.emf"/><Relationship Id="rId2" Type="http://schemas.openxmlformats.org/officeDocument/2006/relationships/image" Target="../media/image123.png"/><Relationship Id="rId1" Type="http://schemas.openxmlformats.org/officeDocument/2006/relationships/slideLayout" Target="../slideLayouts/slideLayout14.xml"/><Relationship Id="rId6" Type="http://schemas.openxmlformats.org/officeDocument/2006/relationships/image" Target="../media/image127.jpeg"/><Relationship Id="rId5" Type="http://schemas.openxmlformats.org/officeDocument/2006/relationships/image" Target="../media/image126.png"/><Relationship Id="rId10" Type="http://schemas.openxmlformats.org/officeDocument/2006/relationships/image" Target="../media/image131.emf"/><Relationship Id="rId4" Type="http://schemas.openxmlformats.org/officeDocument/2006/relationships/image" Target="../media/image125.png"/><Relationship Id="rId9" Type="http://schemas.openxmlformats.org/officeDocument/2006/relationships/image" Target="../media/image130.emf"/></Relationships>
</file>

<file path=ppt/slides/_rels/slide31.xml.rels><?xml version="1.0" encoding="UTF-8" standalone="yes"?>
<Relationships xmlns="http://schemas.openxmlformats.org/package/2006/relationships"><Relationship Id="rId8" Type="http://schemas.openxmlformats.org/officeDocument/2006/relationships/image" Target="../media/image138.png"/><Relationship Id="rId13" Type="http://schemas.openxmlformats.org/officeDocument/2006/relationships/image" Target="../media/image143.png"/><Relationship Id="rId18" Type="http://schemas.openxmlformats.org/officeDocument/2006/relationships/image" Target="../media/image148.emf"/><Relationship Id="rId3" Type="http://schemas.openxmlformats.org/officeDocument/2006/relationships/image" Target="../media/image133.png"/><Relationship Id="rId7" Type="http://schemas.openxmlformats.org/officeDocument/2006/relationships/image" Target="../media/image137.png"/><Relationship Id="rId12" Type="http://schemas.openxmlformats.org/officeDocument/2006/relationships/image" Target="../media/image142.png"/><Relationship Id="rId17" Type="http://schemas.openxmlformats.org/officeDocument/2006/relationships/image" Target="../media/image147.jpeg"/><Relationship Id="rId2" Type="http://schemas.openxmlformats.org/officeDocument/2006/relationships/image" Target="../media/image132.png"/><Relationship Id="rId16" Type="http://schemas.openxmlformats.org/officeDocument/2006/relationships/image" Target="../media/image146.jpeg"/><Relationship Id="rId1" Type="http://schemas.openxmlformats.org/officeDocument/2006/relationships/slideLayout" Target="../slideLayouts/slideLayout1.xml"/><Relationship Id="rId6" Type="http://schemas.openxmlformats.org/officeDocument/2006/relationships/image" Target="../media/image136.png"/><Relationship Id="rId11" Type="http://schemas.openxmlformats.org/officeDocument/2006/relationships/image" Target="../media/image141.png"/><Relationship Id="rId5" Type="http://schemas.openxmlformats.org/officeDocument/2006/relationships/image" Target="../media/image135.png"/><Relationship Id="rId15" Type="http://schemas.openxmlformats.org/officeDocument/2006/relationships/image" Target="../media/image145.png"/><Relationship Id="rId10" Type="http://schemas.openxmlformats.org/officeDocument/2006/relationships/image" Target="../media/image140.png"/><Relationship Id="rId4" Type="http://schemas.openxmlformats.org/officeDocument/2006/relationships/image" Target="../media/image134.png"/><Relationship Id="rId9" Type="http://schemas.openxmlformats.org/officeDocument/2006/relationships/image" Target="../media/image139.png"/><Relationship Id="rId14" Type="http://schemas.openxmlformats.org/officeDocument/2006/relationships/image" Target="../media/image144.png"/></Relationships>
</file>

<file path=ppt/slides/_rels/slide32.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eg"/><Relationship Id="rId1" Type="http://schemas.openxmlformats.org/officeDocument/2006/relationships/slideLayout" Target="../slideLayouts/slideLayout1.xml"/><Relationship Id="rId5" Type="http://schemas.openxmlformats.org/officeDocument/2006/relationships/image" Target="../media/image152.png"/><Relationship Id="rId4" Type="http://schemas.openxmlformats.org/officeDocument/2006/relationships/image" Target="../media/image151.jpeg"/></Relationships>
</file>

<file path=ppt/slides/_rels/slide33.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jpeg"/><Relationship Id="rId1" Type="http://schemas.openxmlformats.org/officeDocument/2006/relationships/slideLayout" Target="../slideLayouts/slideLayout16.xml"/><Relationship Id="rId5" Type="http://schemas.openxmlformats.org/officeDocument/2006/relationships/image" Target="../media/image156.png"/><Relationship Id="rId4" Type="http://schemas.openxmlformats.org/officeDocument/2006/relationships/image" Target="../media/image155.emf"/></Relationships>
</file>

<file path=ppt/slides/_rels/slide34.xml.rels><?xml version="1.0" encoding="UTF-8" standalone="yes"?>
<Relationships xmlns="http://schemas.openxmlformats.org/package/2006/relationships"><Relationship Id="rId8" Type="http://schemas.openxmlformats.org/officeDocument/2006/relationships/image" Target="../media/image163.png"/><Relationship Id="rId3" Type="http://schemas.openxmlformats.org/officeDocument/2006/relationships/image" Target="../media/image158.png"/><Relationship Id="rId7" Type="http://schemas.openxmlformats.org/officeDocument/2006/relationships/image" Target="../media/image162.jpeg"/><Relationship Id="rId12" Type="http://schemas.openxmlformats.org/officeDocument/2006/relationships/image" Target="../media/image167.png"/><Relationship Id="rId2" Type="http://schemas.openxmlformats.org/officeDocument/2006/relationships/image" Target="../media/image157.jpeg"/><Relationship Id="rId1" Type="http://schemas.openxmlformats.org/officeDocument/2006/relationships/slideLayout" Target="../slideLayouts/slideLayout16.xml"/><Relationship Id="rId6" Type="http://schemas.openxmlformats.org/officeDocument/2006/relationships/image" Target="../media/image161.jpeg"/><Relationship Id="rId11" Type="http://schemas.openxmlformats.org/officeDocument/2006/relationships/image" Target="../media/image166.png"/><Relationship Id="rId5" Type="http://schemas.openxmlformats.org/officeDocument/2006/relationships/image" Target="../media/image160.png"/><Relationship Id="rId10" Type="http://schemas.openxmlformats.org/officeDocument/2006/relationships/image" Target="../media/image165.jpeg"/><Relationship Id="rId4" Type="http://schemas.openxmlformats.org/officeDocument/2006/relationships/image" Target="../media/image159.png"/><Relationship Id="rId9" Type="http://schemas.openxmlformats.org/officeDocument/2006/relationships/image" Target="../media/image164.png"/></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68.tiff"/><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870.png"/><Relationship Id="rId5" Type="http://schemas.openxmlformats.org/officeDocument/2006/relationships/image" Target="../media/image860.png"/><Relationship Id="rId4" Type="http://schemas.openxmlformats.org/officeDocument/2006/relationships/image" Target="../media/image850.png"/></Relationships>
</file>

<file path=ppt/slides/_rels/slide37.xml.rels><?xml version="1.0" encoding="UTF-8" standalone="yes"?>
<Relationships xmlns="http://schemas.openxmlformats.org/package/2006/relationships"><Relationship Id="rId8" Type="http://schemas.openxmlformats.org/officeDocument/2006/relationships/image" Target="../media/image174.png"/><Relationship Id="rId3" Type="http://schemas.openxmlformats.org/officeDocument/2006/relationships/image" Target="../media/image169.png"/><Relationship Id="rId7" Type="http://schemas.openxmlformats.org/officeDocument/2006/relationships/image" Target="../media/image173.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72.emf"/><Relationship Id="rId5" Type="http://schemas.openxmlformats.org/officeDocument/2006/relationships/image" Target="../media/image171.emf"/><Relationship Id="rId4" Type="http://schemas.openxmlformats.org/officeDocument/2006/relationships/image" Target="../media/image170.png"/></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176.svg"/><Relationship Id="rId2" Type="http://schemas.openxmlformats.org/officeDocument/2006/relationships/image" Target="../media/image175.png"/><Relationship Id="rId1" Type="http://schemas.openxmlformats.org/officeDocument/2006/relationships/slideLayout" Target="../slideLayouts/slideLayout13.xml"/><Relationship Id="rId4" Type="http://schemas.openxmlformats.org/officeDocument/2006/relationships/image" Target="../media/image177.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78.emf"/><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181.emf"/><Relationship Id="rId5" Type="http://schemas.openxmlformats.org/officeDocument/2006/relationships/image" Target="../media/image180.jpeg"/><Relationship Id="rId4" Type="http://schemas.openxmlformats.org/officeDocument/2006/relationships/image" Target="../media/image179.png"/></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184.png"/><Relationship Id="rId4" Type="http://schemas.openxmlformats.org/officeDocument/2006/relationships/image" Target="../media/image183.png"/></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85.png"/><Relationship Id="rId5" Type="http://schemas.openxmlformats.org/officeDocument/2006/relationships/image" Target="../media/image32.pn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emf"/></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18" Type="http://schemas.openxmlformats.org/officeDocument/2006/relationships/image" Target="../media/image10.jpeg"/><Relationship Id="rId3" Type="http://schemas.openxmlformats.org/officeDocument/2006/relationships/image" Target="../media/image15.png"/><Relationship Id="rId21" Type="http://schemas.openxmlformats.org/officeDocument/2006/relationships/image" Target="../media/image13.png"/><Relationship Id="rId7" Type="http://schemas.openxmlformats.org/officeDocument/2006/relationships/image" Target="../media/image19.png"/><Relationship Id="rId12" Type="http://schemas.openxmlformats.org/officeDocument/2006/relationships/image" Target="../media/image24.jpeg"/><Relationship Id="rId17" Type="http://schemas.openxmlformats.org/officeDocument/2006/relationships/image" Target="../media/image9.jpeg"/><Relationship Id="rId2" Type="http://schemas.openxmlformats.org/officeDocument/2006/relationships/notesSlide" Target="../notesSlides/notesSlide3.xml"/><Relationship Id="rId16" Type="http://schemas.openxmlformats.org/officeDocument/2006/relationships/image" Target="../media/image8.jpeg"/><Relationship Id="rId20"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5" Type="http://schemas.openxmlformats.org/officeDocument/2006/relationships/image" Target="../media/image27.emf"/><Relationship Id="rId10" Type="http://schemas.openxmlformats.org/officeDocument/2006/relationships/image" Target="../media/image22.png"/><Relationship Id="rId19" Type="http://schemas.openxmlformats.org/officeDocument/2006/relationships/image" Target="../media/image11.png"/><Relationship Id="rId4" Type="http://schemas.openxmlformats.org/officeDocument/2006/relationships/image" Target="../media/image16.png"/><Relationship Id="rId9" Type="http://schemas.openxmlformats.org/officeDocument/2006/relationships/image" Target="../media/image21.jpeg"/><Relationship Id="rId14" Type="http://schemas.openxmlformats.org/officeDocument/2006/relationships/image" Target="../media/image26.wmf"/></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8.jpeg"/><Relationship Id="rId7"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29.wmf"/><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0.jpeg"/><Relationship Id="rId7" Type="http://schemas.openxmlformats.org/officeDocument/2006/relationships/image" Target="../media/image8.jpeg"/><Relationship Id="rId12"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3.png"/><Relationship Id="rId11" Type="http://schemas.openxmlformats.org/officeDocument/2006/relationships/image" Target="../media/image12.png"/><Relationship Id="rId5" Type="http://schemas.openxmlformats.org/officeDocument/2006/relationships/image" Target="../media/image32.png"/><Relationship Id="rId10" Type="http://schemas.openxmlformats.org/officeDocument/2006/relationships/image" Target="../media/image11.png"/><Relationship Id="rId4" Type="http://schemas.openxmlformats.org/officeDocument/2006/relationships/image" Target="../media/image31.png"/><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8" Type="http://schemas.openxmlformats.org/officeDocument/2006/relationships/image" Target="../media/image39.jpeg"/><Relationship Id="rId13" Type="http://schemas.openxmlformats.org/officeDocument/2006/relationships/image" Target="../media/image11.png"/><Relationship Id="rId3" Type="http://schemas.openxmlformats.org/officeDocument/2006/relationships/image" Target="../media/image34.png"/><Relationship Id="rId7" Type="http://schemas.openxmlformats.org/officeDocument/2006/relationships/image" Target="../media/image38.jpeg"/><Relationship Id="rId12"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7.jpeg"/><Relationship Id="rId11" Type="http://schemas.openxmlformats.org/officeDocument/2006/relationships/image" Target="../media/image9.jpeg"/><Relationship Id="rId5" Type="http://schemas.openxmlformats.org/officeDocument/2006/relationships/image" Target="../media/image36.tiff"/><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35.png"/><Relationship Id="rId9" Type="http://schemas.openxmlformats.org/officeDocument/2006/relationships/image" Target="../media/image40.wmf"/><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05128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Programs and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projects</a:t>
            </a:r>
            <a:endPar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endParaRPr>
          </a:p>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at GANIL-SPIRAL2</a:t>
            </a:r>
          </a:p>
        </p:txBody>
      </p:sp>
    </p:spTree>
    <p:extLst>
      <p:ext uri="{BB962C8B-B14F-4D97-AF65-F5344CB8AC3E}">
        <p14:creationId xmlns:p14="http://schemas.microsoft.com/office/powerpoint/2010/main" val="3904990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a:extLst>
              <a:ext uri="{FF2B5EF4-FFF2-40B4-BE49-F238E27FC236}">
                <a16:creationId xmlns:a16="http://schemas.microsoft.com/office/drawing/2014/main" id="{2384A1B7-C0A0-F341-BE18-B322605D769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5536" y="3423996"/>
            <a:ext cx="5184576" cy="317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 2">
            <a:extLst>
              <a:ext uri="{FF2B5EF4-FFF2-40B4-BE49-F238E27FC236}">
                <a16:creationId xmlns:a16="http://schemas.microsoft.com/office/drawing/2014/main" id="{950582DD-5744-DF4E-9FDC-3FAF5BDABA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85043" y="1242517"/>
            <a:ext cx="5947862" cy="2553631"/>
          </a:xfrm>
          <a:prstGeom prst="rect">
            <a:avLst/>
          </a:prstGeom>
        </p:spPr>
      </p:pic>
      <p:pic>
        <p:nvPicPr>
          <p:cNvPr id="4" name="Image 3">
            <a:extLst>
              <a:ext uri="{FF2B5EF4-FFF2-40B4-BE49-F238E27FC236}">
                <a16:creationId xmlns:a16="http://schemas.microsoft.com/office/drawing/2014/main" id="{4603B6FC-4E67-5B40-AD1E-DCFA71DB624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52659" y="5473495"/>
            <a:ext cx="1613546" cy="1240472"/>
          </a:xfrm>
          <a:prstGeom prst="rect">
            <a:avLst/>
          </a:prstGeom>
        </p:spPr>
      </p:pic>
      <p:sp>
        <p:nvSpPr>
          <p:cNvPr id="6" name="ZoneTexte 5">
            <a:extLst>
              <a:ext uri="{FF2B5EF4-FFF2-40B4-BE49-F238E27FC236}">
                <a16:creationId xmlns:a16="http://schemas.microsoft.com/office/drawing/2014/main" id="{55D28EB6-9DE6-A743-8DB5-1E69FCAA8E1F}"/>
              </a:ext>
            </a:extLst>
          </p:cNvPr>
          <p:cNvSpPr txBox="1"/>
          <p:nvPr/>
        </p:nvSpPr>
        <p:spPr>
          <a:xfrm>
            <a:off x="5215970" y="4983254"/>
            <a:ext cx="1949033" cy="523220"/>
          </a:xfrm>
          <a:prstGeom prst="rect">
            <a:avLst/>
          </a:prstGeom>
          <a:noFill/>
        </p:spPr>
        <p:txBody>
          <a:bodyPr wrap="square" rtlCol="0">
            <a:spAutoFit/>
          </a:bodyPr>
          <a:lstStyle/>
          <a:p>
            <a:r>
              <a:rPr lang="fr-FR" sz="1400" dirty="0"/>
              <a:t>New </a:t>
            </a:r>
            <a:r>
              <a:rPr lang="fr-FR" sz="1400" dirty="0" err="1"/>
              <a:t>hadrontherapy</a:t>
            </a:r>
            <a:r>
              <a:rPr lang="fr-FR" sz="1400" dirty="0"/>
              <a:t> center </a:t>
            </a:r>
            <a:r>
              <a:rPr lang="fr-FR" sz="1400" dirty="0" err="1"/>
              <a:t>nearby</a:t>
            </a:r>
            <a:r>
              <a:rPr lang="fr-FR" sz="1400" dirty="0"/>
              <a:t> GANIL</a:t>
            </a:r>
          </a:p>
        </p:txBody>
      </p:sp>
      <p:sp>
        <p:nvSpPr>
          <p:cNvPr id="7" name="ZoneTexte 6">
            <a:extLst>
              <a:ext uri="{FF2B5EF4-FFF2-40B4-BE49-F238E27FC236}">
                <a16:creationId xmlns:a16="http://schemas.microsoft.com/office/drawing/2014/main" id="{55A66964-0E13-8900-6F85-FD1CD2E9DC55}"/>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sp>
        <p:nvSpPr>
          <p:cNvPr id="20" name="ZoneTexte 19">
            <a:extLst>
              <a:ext uri="{FF2B5EF4-FFF2-40B4-BE49-F238E27FC236}">
                <a16:creationId xmlns:a16="http://schemas.microsoft.com/office/drawing/2014/main" id="{A7F1201D-1606-EB57-E792-6168BD6FDD25}"/>
              </a:ext>
            </a:extLst>
          </p:cNvPr>
          <p:cNvSpPr txBox="1"/>
          <p:nvPr/>
        </p:nvSpPr>
        <p:spPr>
          <a:xfrm>
            <a:off x="179512" y="879128"/>
            <a:ext cx="3757488" cy="1569660"/>
          </a:xfrm>
          <a:prstGeom prst="rect">
            <a:avLst/>
          </a:prstGeom>
          <a:noFill/>
        </p:spPr>
        <p:txBody>
          <a:bodyPr wrap="square" rtlCol="0">
            <a:spAutoFit/>
          </a:bodyPr>
          <a:lstStyle/>
          <a:p>
            <a:pPr algn="l"/>
            <a:r>
              <a:rPr lang="fr-FR" sz="1600" b="1" dirty="0" err="1"/>
              <a:t>Radiobiology</a:t>
            </a:r>
            <a:r>
              <a:rPr lang="fr-FR" sz="1600" b="1" dirty="0"/>
              <a:t> </a:t>
            </a:r>
            <a:endParaRPr lang="fr-FR" sz="1600" dirty="0"/>
          </a:p>
          <a:p>
            <a:pPr algn="l"/>
            <a:r>
              <a:rPr lang="fr-FR" sz="1600" dirty="0"/>
              <a:t>- New radioisotopes for </a:t>
            </a:r>
            <a:r>
              <a:rPr lang="fr-FR" sz="1600" dirty="0" err="1"/>
              <a:t>medicine</a:t>
            </a:r>
            <a:r>
              <a:rPr lang="fr-FR" sz="1600" dirty="0"/>
              <a:t> (</a:t>
            </a:r>
            <a:r>
              <a:rPr lang="fr-FR" sz="1600" baseline="30000" dirty="0"/>
              <a:t>211</a:t>
            </a:r>
            <a:r>
              <a:rPr lang="fr-FR" sz="1600" dirty="0"/>
              <a:t>At)</a:t>
            </a:r>
          </a:p>
          <a:p>
            <a:pPr algn="l"/>
            <a:r>
              <a:rPr lang="fr-FR" sz="1600" dirty="0"/>
              <a:t>- </a:t>
            </a:r>
            <a:r>
              <a:rPr lang="fr-FR" sz="1600" dirty="0" err="1"/>
              <a:t>pre-clinical</a:t>
            </a:r>
            <a:r>
              <a:rPr lang="fr-FR" sz="1600" dirty="0"/>
              <a:t> </a:t>
            </a:r>
            <a:r>
              <a:rPr lang="fr-FR" sz="1600" dirty="0" err="1"/>
              <a:t>studies</a:t>
            </a:r>
            <a:r>
              <a:rPr lang="fr-FR" sz="1600" dirty="0"/>
              <a:t> and </a:t>
            </a:r>
          </a:p>
          <a:p>
            <a:pPr algn="l"/>
            <a:r>
              <a:rPr lang="fr-FR" sz="1600" dirty="0"/>
              <a:t>innovative </a:t>
            </a:r>
            <a:r>
              <a:rPr lang="fr-FR" sz="1600" dirty="0" err="1"/>
              <a:t>methods</a:t>
            </a:r>
            <a:r>
              <a:rPr lang="fr-FR" sz="1600" dirty="0"/>
              <a:t> for </a:t>
            </a:r>
          </a:p>
          <a:p>
            <a:pPr algn="l"/>
            <a:r>
              <a:rPr lang="fr-FR" sz="1600" dirty="0" err="1"/>
              <a:t>hadrontherapy</a:t>
            </a:r>
            <a:r>
              <a:rPr lang="fr-FR" sz="1600" dirty="0"/>
              <a:t> </a:t>
            </a:r>
          </a:p>
          <a:p>
            <a:pPr algn="l"/>
            <a:r>
              <a:rPr lang="fr-FR" sz="1600" dirty="0"/>
              <a:t> </a:t>
            </a:r>
          </a:p>
        </p:txBody>
      </p:sp>
      <p:grpSp>
        <p:nvGrpSpPr>
          <p:cNvPr id="43" name="Groupe 42">
            <a:extLst>
              <a:ext uri="{FF2B5EF4-FFF2-40B4-BE49-F238E27FC236}">
                <a16:creationId xmlns:a16="http://schemas.microsoft.com/office/drawing/2014/main" id="{A093E2DF-D8B8-8D6C-505E-8FE0132532A7}"/>
              </a:ext>
            </a:extLst>
          </p:cNvPr>
          <p:cNvGrpSpPr/>
          <p:nvPr/>
        </p:nvGrpSpPr>
        <p:grpSpPr>
          <a:xfrm>
            <a:off x="7164164" y="715742"/>
            <a:ext cx="2195737" cy="5930971"/>
            <a:chOff x="7164164" y="715742"/>
            <a:chExt cx="2195737" cy="5930971"/>
          </a:xfrm>
        </p:grpSpPr>
        <p:sp>
          <p:nvSpPr>
            <p:cNvPr id="44" name="Rectangle 23">
              <a:extLst>
                <a:ext uri="{FF2B5EF4-FFF2-40B4-BE49-F238E27FC236}">
                  <a16:creationId xmlns:a16="http://schemas.microsoft.com/office/drawing/2014/main" id="{588C377A-C245-274A-23EE-8B730ED3DC7E}"/>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45" name="Rectangle 24">
              <a:extLst>
                <a:ext uri="{FF2B5EF4-FFF2-40B4-BE49-F238E27FC236}">
                  <a16:creationId xmlns:a16="http://schemas.microsoft.com/office/drawing/2014/main" id="{730DC803-A106-8EF0-BFCB-A93FBB4C0486}"/>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46" name="Rectangle 31">
              <a:extLst>
                <a:ext uri="{FF2B5EF4-FFF2-40B4-BE49-F238E27FC236}">
                  <a16:creationId xmlns:a16="http://schemas.microsoft.com/office/drawing/2014/main" id="{32554A7B-61B8-E0F1-587F-DEA6150A04FA}"/>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47" name="Picture 12" descr="slide1.jpg">
              <a:extLst>
                <a:ext uri="{FF2B5EF4-FFF2-40B4-BE49-F238E27FC236}">
                  <a16:creationId xmlns:a16="http://schemas.microsoft.com/office/drawing/2014/main" id="{D05E70F9-362B-CC3D-6BE3-4CDCF774C005}"/>
                </a:ext>
              </a:extLst>
            </p:cNvPr>
            <p:cNvPicPr>
              <a:picLocks noChangeAspect="1" noChangeArrowheads="1"/>
            </p:cNvPicPr>
            <p:nvPr/>
          </p:nvPicPr>
          <p:blipFill>
            <a:blip r:embed="rId6" cstate="print"/>
            <a:srcRect/>
            <a:stretch>
              <a:fillRect/>
            </a:stretch>
          </p:blipFill>
          <p:spPr bwMode="auto">
            <a:xfrm>
              <a:off x="7486095" y="6000927"/>
              <a:ext cx="1095988" cy="645786"/>
            </a:xfrm>
            <a:prstGeom prst="rect">
              <a:avLst/>
            </a:prstGeom>
            <a:noFill/>
            <a:ln w="9525">
              <a:noFill/>
              <a:miter lim="800000"/>
              <a:headEnd/>
              <a:tailEnd/>
            </a:ln>
          </p:spPr>
        </p:pic>
        <p:pic>
          <p:nvPicPr>
            <p:cNvPr id="48" name="Picture 8" descr="Résultat de recherche d'images pour &quot;glace de comete&quot;">
              <a:extLst>
                <a:ext uri="{FF2B5EF4-FFF2-40B4-BE49-F238E27FC236}">
                  <a16:creationId xmlns:a16="http://schemas.microsoft.com/office/drawing/2014/main" id="{9D4AFC4A-F1CD-0CAE-A6A0-C0E215E5FDA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49" name="Picture 22" descr="Inorganic_materials_under_irradiation">
              <a:extLst>
                <a:ext uri="{FF2B5EF4-FFF2-40B4-BE49-F238E27FC236}">
                  <a16:creationId xmlns:a16="http://schemas.microsoft.com/office/drawing/2014/main" id="{F8C7965C-EC25-94A1-0E78-421B08D79C74}"/>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50" name="Picture 14" descr="2190-4286-3-97-3">
              <a:extLst>
                <a:ext uri="{FF2B5EF4-FFF2-40B4-BE49-F238E27FC236}">
                  <a16:creationId xmlns:a16="http://schemas.microsoft.com/office/drawing/2014/main" id="{5BF24786-70EB-0DB2-1A97-27C97567A5A4}"/>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51" name="Rectangle 26">
              <a:extLst>
                <a:ext uri="{FF2B5EF4-FFF2-40B4-BE49-F238E27FC236}">
                  <a16:creationId xmlns:a16="http://schemas.microsoft.com/office/drawing/2014/main" id="{4FADF4A8-FDA9-4185-AC40-6507848FF469}"/>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52" name="Image 41" descr="Screen shot 2012-08-27 at 10.20.08 PM.png">
              <a:extLst>
                <a:ext uri="{FF2B5EF4-FFF2-40B4-BE49-F238E27FC236}">
                  <a16:creationId xmlns:a16="http://schemas.microsoft.com/office/drawing/2014/main" id="{FA2B2761-AFDA-7C7A-9B30-F659B1604DD8}"/>
                </a:ext>
              </a:extLst>
            </p:cNvPr>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 name="Rectangle 24">
              <a:extLst>
                <a:ext uri="{FF2B5EF4-FFF2-40B4-BE49-F238E27FC236}">
                  <a16:creationId xmlns:a16="http://schemas.microsoft.com/office/drawing/2014/main" id="{144B14F9-A0A3-9FB1-162F-C5E13E51E9E9}"/>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54" name="Image 53">
              <a:extLst>
                <a:ext uri="{FF2B5EF4-FFF2-40B4-BE49-F238E27FC236}">
                  <a16:creationId xmlns:a16="http://schemas.microsoft.com/office/drawing/2014/main" id="{D1A55864-8610-D4E7-EC98-4C70AC3C6AE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55" name="Rectangle 24">
              <a:extLst>
                <a:ext uri="{FF2B5EF4-FFF2-40B4-BE49-F238E27FC236}">
                  <a16:creationId xmlns:a16="http://schemas.microsoft.com/office/drawing/2014/main" id="{7735DC6F-4573-1CD2-0F3E-35F5DAF9B8E0}"/>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608650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05128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GANIL-SPIRAL2 </a:t>
            </a:r>
          </a:p>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Facility</a:t>
            </a:r>
          </a:p>
        </p:txBody>
      </p:sp>
    </p:spTree>
    <p:extLst>
      <p:ext uri="{BB962C8B-B14F-4D97-AF65-F5344CB8AC3E}">
        <p14:creationId xmlns:p14="http://schemas.microsoft.com/office/powerpoint/2010/main" val="491169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D56FCE8F-341E-8040-36FF-FE26989E60C3}"/>
              </a:ext>
            </a:extLst>
          </p:cNvPr>
          <p:cNvGrpSpPr/>
          <p:nvPr/>
        </p:nvGrpSpPr>
        <p:grpSpPr>
          <a:xfrm>
            <a:off x="700459" y="908720"/>
            <a:ext cx="7792460" cy="5664419"/>
            <a:chOff x="435404" y="292146"/>
            <a:chExt cx="8809720" cy="6766617"/>
          </a:xfrm>
        </p:grpSpPr>
        <p:pic>
          <p:nvPicPr>
            <p:cNvPr id="5" name="Image 4">
              <a:extLst>
                <a:ext uri="{FF2B5EF4-FFF2-40B4-BE49-F238E27FC236}">
                  <a16:creationId xmlns:a16="http://schemas.microsoft.com/office/drawing/2014/main" id="{479AC54E-7339-B4CB-C758-780A49BAC0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71049" y="609116"/>
              <a:ext cx="1672546" cy="1254410"/>
            </a:xfrm>
            <a:prstGeom prst="rect">
              <a:avLst/>
            </a:prstGeom>
          </p:spPr>
        </p:pic>
        <p:pic>
          <p:nvPicPr>
            <p:cNvPr id="6" name="Image 5">
              <a:extLst>
                <a:ext uri="{FF2B5EF4-FFF2-40B4-BE49-F238E27FC236}">
                  <a16:creationId xmlns:a16="http://schemas.microsoft.com/office/drawing/2014/main" id="{DEF77D0D-F621-37B8-7D45-9BF110B3E6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5083" y="1876313"/>
              <a:ext cx="5276410" cy="5182450"/>
            </a:xfrm>
            <a:prstGeom prst="rect">
              <a:avLst/>
            </a:prstGeom>
          </p:spPr>
        </p:pic>
        <p:cxnSp>
          <p:nvCxnSpPr>
            <p:cNvPr id="7" name="Connecteur droit 6">
              <a:extLst>
                <a:ext uri="{FF2B5EF4-FFF2-40B4-BE49-F238E27FC236}">
                  <a16:creationId xmlns:a16="http://schemas.microsoft.com/office/drawing/2014/main" id="{90196EE5-7A1D-5582-5B36-3C05413C3AD7}"/>
                </a:ext>
              </a:extLst>
            </p:cNvPr>
            <p:cNvCxnSpPr>
              <a:cxnSpLocks/>
            </p:cNvCxnSpPr>
            <p:nvPr/>
          </p:nvCxnSpPr>
          <p:spPr bwMode="auto">
            <a:xfrm flipH="1" flipV="1">
              <a:off x="2716093" y="2791699"/>
              <a:ext cx="1717704" cy="946985"/>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8" name="Connecteur droit 7">
              <a:extLst>
                <a:ext uri="{FF2B5EF4-FFF2-40B4-BE49-F238E27FC236}">
                  <a16:creationId xmlns:a16="http://schemas.microsoft.com/office/drawing/2014/main" id="{FC5C1973-7BA2-585D-0075-E98BC89A1FD4}"/>
                </a:ext>
              </a:extLst>
            </p:cNvPr>
            <p:cNvCxnSpPr>
              <a:cxnSpLocks/>
            </p:cNvCxnSpPr>
            <p:nvPr/>
          </p:nvCxnSpPr>
          <p:spPr bwMode="auto">
            <a:xfrm flipH="1" flipV="1">
              <a:off x="2977147" y="2202376"/>
              <a:ext cx="1603599" cy="1127052"/>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9" name="Connecteur droit 8">
              <a:extLst>
                <a:ext uri="{FF2B5EF4-FFF2-40B4-BE49-F238E27FC236}">
                  <a16:creationId xmlns:a16="http://schemas.microsoft.com/office/drawing/2014/main" id="{859C7B08-AEE8-A238-B863-6C766318C8F6}"/>
                </a:ext>
              </a:extLst>
            </p:cNvPr>
            <p:cNvCxnSpPr>
              <a:cxnSpLocks/>
            </p:cNvCxnSpPr>
            <p:nvPr/>
          </p:nvCxnSpPr>
          <p:spPr bwMode="auto">
            <a:xfrm flipH="1" flipV="1">
              <a:off x="3833053" y="2150328"/>
              <a:ext cx="1256674" cy="948364"/>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0" name="Connecteur droit 9">
              <a:extLst>
                <a:ext uri="{FF2B5EF4-FFF2-40B4-BE49-F238E27FC236}">
                  <a16:creationId xmlns:a16="http://schemas.microsoft.com/office/drawing/2014/main" id="{5D96D1B6-DECA-39FF-2F39-F02AE6B1A0CA}"/>
                </a:ext>
              </a:extLst>
            </p:cNvPr>
            <p:cNvCxnSpPr>
              <a:cxnSpLocks/>
            </p:cNvCxnSpPr>
            <p:nvPr/>
          </p:nvCxnSpPr>
          <p:spPr bwMode="auto">
            <a:xfrm>
              <a:off x="6047299" y="3195851"/>
              <a:ext cx="432048" cy="776405"/>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1" name="Connecteur droit 10">
              <a:extLst>
                <a:ext uri="{FF2B5EF4-FFF2-40B4-BE49-F238E27FC236}">
                  <a16:creationId xmlns:a16="http://schemas.microsoft.com/office/drawing/2014/main" id="{7AC51274-1B56-EB8D-14F6-9083FE857EBB}"/>
                </a:ext>
              </a:extLst>
            </p:cNvPr>
            <p:cNvCxnSpPr>
              <a:cxnSpLocks/>
              <a:endCxn id="5" idx="1"/>
            </p:cNvCxnSpPr>
            <p:nvPr/>
          </p:nvCxnSpPr>
          <p:spPr bwMode="auto">
            <a:xfrm flipV="1">
              <a:off x="6043620" y="1236321"/>
              <a:ext cx="927429" cy="1558722"/>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2" name="Connecteur droit 11">
              <a:extLst>
                <a:ext uri="{FF2B5EF4-FFF2-40B4-BE49-F238E27FC236}">
                  <a16:creationId xmlns:a16="http://schemas.microsoft.com/office/drawing/2014/main" id="{19715E34-8CF7-D1A9-33B9-AB12ABF6F389}"/>
                </a:ext>
              </a:extLst>
            </p:cNvPr>
            <p:cNvCxnSpPr>
              <a:cxnSpLocks/>
            </p:cNvCxnSpPr>
            <p:nvPr/>
          </p:nvCxnSpPr>
          <p:spPr bwMode="auto">
            <a:xfrm flipV="1">
              <a:off x="5903283" y="2674670"/>
              <a:ext cx="1180430" cy="323675"/>
            </a:xfrm>
            <a:prstGeom prst="line">
              <a:avLst/>
            </a:prstGeom>
            <a:solidFill>
              <a:schemeClr val="accent1"/>
            </a:solidFill>
            <a:ln w="22225" cap="flat" cmpd="sng" algn="ctr">
              <a:solidFill>
                <a:srgbClr val="FFAA00"/>
              </a:solidFill>
              <a:prstDash val="solid"/>
              <a:round/>
              <a:headEnd type="oval" w="med" len="med"/>
              <a:tailEnd type="none" w="med" len="med"/>
            </a:ln>
            <a:effectLst/>
          </p:spPr>
        </p:cxnSp>
        <p:pic>
          <p:nvPicPr>
            <p:cNvPr id="13" name="Image 12">
              <a:extLst>
                <a:ext uri="{FF2B5EF4-FFF2-40B4-BE49-F238E27FC236}">
                  <a16:creationId xmlns:a16="http://schemas.microsoft.com/office/drawing/2014/main" id="{8843815A-E570-CC1C-723C-6C582DB26C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5404" y="2362129"/>
              <a:ext cx="946754" cy="1421936"/>
            </a:xfrm>
            <a:prstGeom prst="rect">
              <a:avLst/>
            </a:prstGeom>
          </p:spPr>
        </p:pic>
        <p:pic>
          <p:nvPicPr>
            <p:cNvPr id="14" name="Image 13">
              <a:extLst>
                <a:ext uri="{FF2B5EF4-FFF2-40B4-BE49-F238E27FC236}">
                  <a16:creationId xmlns:a16="http://schemas.microsoft.com/office/drawing/2014/main" id="{19D57DE1-776E-3235-0B07-A88AD6239D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57206" y="908444"/>
              <a:ext cx="1031490" cy="1331189"/>
            </a:xfrm>
            <a:prstGeom prst="rect">
              <a:avLst/>
            </a:prstGeom>
          </p:spPr>
        </p:pic>
        <p:sp>
          <p:nvSpPr>
            <p:cNvPr id="15" name="ZoneTexte 14">
              <a:extLst>
                <a:ext uri="{FF2B5EF4-FFF2-40B4-BE49-F238E27FC236}">
                  <a16:creationId xmlns:a16="http://schemas.microsoft.com/office/drawing/2014/main" id="{8EDB571B-0DDB-0F18-F0D4-B578AF9145F2}"/>
                </a:ext>
              </a:extLst>
            </p:cNvPr>
            <p:cNvSpPr txBox="1"/>
            <p:nvPr/>
          </p:nvSpPr>
          <p:spPr>
            <a:xfrm>
              <a:off x="444884" y="3793921"/>
              <a:ext cx="824726" cy="330898"/>
            </a:xfrm>
            <a:prstGeom prst="rect">
              <a:avLst/>
            </a:prstGeom>
            <a:noFill/>
          </p:spPr>
          <p:txBody>
            <a:bodyPr wrap="none" rtlCol="0">
              <a:spAutoFit/>
            </a:bodyPr>
            <a:lstStyle/>
            <a:p>
              <a:r>
                <a:rPr lang="en-GB" sz="1200" dirty="0">
                  <a:solidFill>
                    <a:schemeClr val="bg1">
                      <a:lumMod val="50000"/>
                    </a:schemeClr>
                  </a:solidFill>
                </a:rPr>
                <a:t>VAMOS</a:t>
              </a:r>
            </a:p>
          </p:txBody>
        </p:sp>
        <p:sp>
          <p:nvSpPr>
            <p:cNvPr id="16" name="ZoneTexte 15">
              <a:extLst>
                <a:ext uri="{FF2B5EF4-FFF2-40B4-BE49-F238E27FC236}">
                  <a16:creationId xmlns:a16="http://schemas.microsoft.com/office/drawing/2014/main" id="{8E075914-DD4D-EF46-1E51-D3CE18524F91}"/>
                </a:ext>
              </a:extLst>
            </p:cNvPr>
            <p:cNvSpPr txBox="1"/>
            <p:nvPr/>
          </p:nvSpPr>
          <p:spPr>
            <a:xfrm>
              <a:off x="1478533" y="3395476"/>
              <a:ext cx="1277749" cy="330898"/>
            </a:xfrm>
            <a:prstGeom prst="rect">
              <a:avLst/>
            </a:prstGeom>
            <a:noFill/>
          </p:spPr>
          <p:txBody>
            <a:bodyPr wrap="square" rtlCol="0">
              <a:spAutoFit/>
            </a:bodyPr>
            <a:lstStyle/>
            <a:p>
              <a:r>
                <a:rPr lang="en-GB" sz="1200" dirty="0">
                  <a:solidFill>
                    <a:schemeClr val="bg1">
                      <a:lumMod val="50000"/>
                    </a:schemeClr>
                  </a:solidFill>
                </a:rPr>
                <a:t>AGATA</a:t>
              </a:r>
            </a:p>
          </p:txBody>
        </p:sp>
        <p:sp>
          <p:nvSpPr>
            <p:cNvPr id="17" name="ZoneTexte 16">
              <a:extLst>
                <a:ext uri="{FF2B5EF4-FFF2-40B4-BE49-F238E27FC236}">
                  <a16:creationId xmlns:a16="http://schemas.microsoft.com/office/drawing/2014/main" id="{8B954121-9471-6EF0-89CE-B79F9F036820}"/>
                </a:ext>
              </a:extLst>
            </p:cNvPr>
            <p:cNvSpPr txBox="1"/>
            <p:nvPr/>
          </p:nvSpPr>
          <p:spPr>
            <a:xfrm>
              <a:off x="1797233" y="598895"/>
              <a:ext cx="1166900" cy="276999"/>
            </a:xfrm>
            <a:prstGeom prst="rect">
              <a:avLst/>
            </a:prstGeom>
            <a:noFill/>
          </p:spPr>
          <p:txBody>
            <a:bodyPr wrap="square" rtlCol="0">
              <a:spAutoFit/>
            </a:bodyPr>
            <a:lstStyle/>
            <a:p>
              <a:r>
                <a:rPr lang="en-GB" sz="1200" dirty="0">
                  <a:solidFill>
                    <a:schemeClr val="bg1">
                      <a:lumMod val="50000"/>
                    </a:schemeClr>
                  </a:solidFill>
                </a:rPr>
                <a:t>EXOGAM</a:t>
              </a:r>
            </a:p>
          </p:txBody>
        </p:sp>
        <p:sp>
          <p:nvSpPr>
            <p:cNvPr id="18" name="ZoneTexte 17">
              <a:extLst>
                <a:ext uri="{FF2B5EF4-FFF2-40B4-BE49-F238E27FC236}">
                  <a16:creationId xmlns:a16="http://schemas.microsoft.com/office/drawing/2014/main" id="{AEACA33A-8BB1-0162-C472-290983630548}"/>
                </a:ext>
              </a:extLst>
            </p:cNvPr>
            <p:cNvSpPr txBox="1"/>
            <p:nvPr/>
          </p:nvSpPr>
          <p:spPr>
            <a:xfrm>
              <a:off x="3062704" y="437073"/>
              <a:ext cx="1286358" cy="330898"/>
            </a:xfrm>
            <a:prstGeom prst="rect">
              <a:avLst/>
            </a:prstGeom>
            <a:noFill/>
          </p:spPr>
          <p:txBody>
            <a:bodyPr wrap="square" rtlCol="0">
              <a:spAutoFit/>
            </a:bodyPr>
            <a:lstStyle/>
            <a:p>
              <a:r>
                <a:rPr lang="en-GB" sz="1200" dirty="0">
                  <a:solidFill>
                    <a:schemeClr val="bg1">
                      <a:lumMod val="50000"/>
                    </a:schemeClr>
                  </a:solidFill>
                </a:rPr>
                <a:t>ACTAR TPC</a:t>
              </a:r>
            </a:p>
          </p:txBody>
        </p:sp>
        <p:sp>
          <p:nvSpPr>
            <p:cNvPr id="19" name="ZoneTexte 18">
              <a:extLst>
                <a:ext uri="{FF2B5EF4-FFF2-40B4-BE49-F238E27FC236}">
                  <a16:creationId xmlns:a16="http://schemas.microsoft.com/office/drawing/2014/main" id="{E392B2C8-4CFE-40D5-2506-6369115E0A36}"/>
                </a:ext>
              </a:extLst>
            </p:cNvPr>
            <p:cNvSpPr txBox="1"/>
            <p:nvPr/>
          </p:nvSpPr>
          <p:spPr>
            <a:xfrm>
              <a:off x="7400864" y="1869204"/>
              <a:ext cx="1106980" cy="330898"/>
            </a:xfrm>
            <a:prstGeom prst="rect">
              <a:avLst/>
            </a:prstGeom>
            <a:noFill/>
          </p:spPr>
          <p:txBody>
            <a:bodyPr wrap="square" rtlCol="0">
              <a:spAutoFit/>
            </a:bodyPr>
            <a:lstStyle/>
            <a:p>
              <a:r>
                <a:rPr lang="en-GB" sz="1200" dirty="0">
                  <a:solidFill>
                    <a:schemeClr val="bg1">
                      <a:lumMod val="50000"/>
                    </a:schemeClr>
                  </a:solidFill>
                </a:rPr>
                <a:t>MUGAST</a:t>
              </a:r>
            </a:p>
          </p:txBody>
        </p:sp>
        <p:sp>
          <p:nvSpPr>
            <p:cNvPr id="20" name="ZoneTexte 19">
              <a:extLst>
                <a:ext uri="{FF2B5EF4-FFF2-40B4-BE49-F238E27FC236}">
                  <a16:creationId xmlns:a16="http://schemas.microsoft.com/office/drawing/2014/main" id="{FAA80FFC-BCDA-D5DC-71AA-ED567A2DAF3E}"/>
                </a:ext>
              </a:extLst>
            </p:cNvPr>
            <p:cNvSpPr txBox="1"/>
            <p:nvPr/>
          </p:nvSpPr>
          <p:spPr>
            <a:xfrm>
              <a:off x="7041139" y="3523497"/>
              <a:ext cx="2203985" cy="330898"/>
            </a:xfrm>
            <a:prstGeom prst="rect">
              <a:avLst/>
            </a:prstGeom>
            <a:noFill/>
          </p:spPr>
          <p:txBody>
            <a:bodyPr wrap="square" rtlCol="0">
              <a:spAutoFit/>
            </a:bodyPr>
            <a:lstStyle/>
            <a:p>
              <a:r>
                <a:rPr lang="en-GB" sz="1200" dirty="0">
                  <a:solidFill>
                    <a:schemeClr val="bg1">
                      <a:lumMod val="50000"/>
                    </a:schemeClr>
                  </a:solidFill>
                </a:rPr>
                <a:t>LISE SPECTROMETER</a:t>
              </a:r>
            </a:p>
          </p:txBody>
        </p:sp>
        <p:sp>
          <p:nvSpPr>
            <p:cNvPr id="21" name="ZoneTexte 20">
              <a:extLst>
                <a:ext uri="{FF2B5EF4-FFF2-40B4-BE49-F238E27FC236}">
                  <a16:creationId xmlns:a16="http://schemas.microsoft.com/office/drawing/2014/main" id="{26FCCB05-74FD-1CC5-929E-88D55F04D9A6}"/>
                </a:ext>
              </a:extLst>
            </p:cNvPr>
            <p:cNvSpPr txBox="1"/>
            <p:nvPr/>
          </p:nvSpPr>
          <p:spPr>
            <a:xfrm>
              <a:off x="6690205" y="4945534"/>
              <a:ext cx="1421319" cy="276999"/>
            </a:xfrm>
            <a:prstGeom prst="rect">
              <a:avLst/>
            </a:prstGeom>
            <a:noFill/>
          </p:spPr>
          <p:txBody>
            <a:bodyPr wrap="square" rtlCol="0">
              <a:spAutoFit/>
            </a:bodyPr>
            <a:lstStyle/>
            <a:p>
              <a:r>
                <a:rPr lang="en-GB" sz="1200" dirty="0">
                  <a:solidFill>
                    <a:schemeClr val="bg1">
                      <a:lumMod val="50000"/>
                    </a:schemeClr>
                  </a:solidFill>
                </a:rPr>
                <a:t>INDRA + FAZIA</a:t>
              </a:r>
            </a:p>
          </p:txBody>
        </p:sp>
        <p:cxnSp>
          <p:nvCxnSpPr>
            <p:cNvPr id="22" name="Connecteur droit 21">
              <a:extLst>
                <a:ext uri="{FF2B5EF4-FFF2-40B4-BE49-F238E27FC236}">
                  <a16:creationId xmlns:a16="http://schemas.microsoft.com/office/drawing/2014/main" id="{98D79187-8316-F73A-CF98-7F08958CCAF2}"/>
                </a:ext>
              </a:extLst>
            </p:cNvPr>
            <p:cNvCxnSpPr>
              <a:cxnSpLocks/>
              <a:endCxn id="24" idx="2"/>
            </p:cNvCxnSpPr>
            <p:nvPr/>
          </p:nvCxnSpPr>
          <p:spPr bwMode="auto">
            <a:xfrm flipV="1">
              <a:off x="5460049" y="1973174"/>
              <a:ext cx="10809" cy="543174"/>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23" name="ZoneTexte 22">
              <a:extLst>
                <a:ext uri="{FF2B5EF4-FFF2-40B4-BE49-F238E27FC236}">
                  <a16:creationId xmlns:a16="http://schemas.microsoft.com/office/drawing/2014/main" id="{8102BACA-D95C-F3A7-05B3-5F316F7810D7}"/>
                </a:ext>
              </a:extLst>
            </p:cNvPr>
            <p:cNvSpPr txBox="1"/>
            <p:nvPr/>
          </p:nvSpPr>
          <p:spPr>
            <a:xfrm rot="1616580">
              <a:off x="5111502" y="2263194"/>
              <a:ext cx="1673085" cy="303324"/>
            </a:xfrm>
            <a:prstGeom prst="rect">
              <a:avLst/>
            </a:prstGeom>
            <a:noFill/>
          </p:spPr>
          <p:txBody>
            <a:bodyPr wrap="none" rtlCol="0">
              <a:spAutoFit/>
            </a:bodyPr>
            <a:lstStyle/>
            <a:p>
              <a:pPr defTabSz="457200" eaLnBrk="0" fontAlgn="auto" hangingPunct="0">
                <a:spcBef>
                  <a:spcPts val="0"/>
                </a:spcBef>
                <a:spcAft>
                  <a:spcPts val="0"/>
                </a:spcAft>
              </a:pPr>
              <a:r>
                <a:rPr lang="fr-FR" sz="1050" b="1" dirty="0" err="1">
                  <a:solidFill>
                    <a:schemeClr val="bg1">
                      <a:lumMod val="50000"/>
                    </a:schemeClr>
                  </a:solidFill>
                  <a:latin typeface="Arial" panose="020B0604020202020204" pitchFamily="34" charset="0"/>
                  <a:ea typeface="ＭＳ Ｐゴシック" charset="-128"/>
                  <a:cs typeface="Arial" panose="020B0604020202020204" pitchFamily="34" charset="0"/>
                </a:rPr>
                <a:t>Experimental</a:t>
              </a:r>
              <a:r>
                <a:rPr lang="fr-FR" sz="1050" b="1" dirty="0">
                  <a:solidFill>
                    <a:schemeClr val="bg1">
                      <a:lumMod val="50000"/>
                    </a:schemeClr>
                  </a:solidFill>
                  <a:latin typeface="Arial" panose="020B0604020202020204" pitchFamily="34" charset="0"/>
                  <a:ea typeface="ＭＳ Ｐゴシック" charset="-128"/>
                  <a:cs typeface="Arial" panose="020B0604020202020204" pitchFamily="34" charset="0"/>
                </a:rPr>
                <a:t> </a:t>
              </a:r>
              <a:r>
                <a:rPr lang="fr-FR" sz="1050" b="1" dirty="0" err="1">
                  <a:solidFill>
                    <a:schemeClr val="bg1">
                      <a:lumMod val="50000"/>
                    </a:schemeClr>
                  </a:solidFill>
                  <a:latin typeface="Arial" panose="020B0604020202020204" pitchFamily="34" charset="0"/>
                  <a:ea typeface="ＭＳ Ｐゴシック" charset="-128"/>
                  <a:cs typeface="Arial" panose="020B0604020202020204" pitchFamily="34" charset="0"/>
                </a:rPr>
                <a:t>rooms</a:t>
              </a:r>
              <a:endParaRPr lang="fr-FR" sz="1050" b="1" dirty="0">
                <a:solidFill>
                  <a:schemeClr val="bg1">
                    <a:lumMod val="50000"/>
                  </a:schemeClr>
                </a:solidFill>
                <a:latin typeface="Arial" panose="020B0604020202020204" pitchFamily="34" charset="0"/>
                <a:ea typeface="ＭＳ Ｐゴシック" charset="-128"/>
                <a:cs typeface="Arial" panose="020B0604020202020204" pitchFamily="34" charset="0"/>
              </a:endParaRPr>
            </a:p>
          </p:txBody>
        </p:sp>
        <p:sp>
          <p:nvSpPr>
            <p:cNvPr id="24" name="ZoneTexte 23">
              <a:extLst>
                <a:ext uri="{FF2B5EF4-FFF2-40B4-BE49-F238E27FC236}">
                  <a16:creationId xmlns:a16="http://schemas.microsoft.com/office/drawing/2014/main" id="{6C16926C-2458-49CE-7395-949E3467914E}"/>
                </a:ext>
              </a:extLst>
            </p:cNvPr>
            <p:cNvSpPr txBox="1"/>
            <p:nvPr/>
          </p:nvSpPr>
          <p:spPr>
            <a:xfrm>
              <a:off x="4532689" y="1421677"/>
              <a:ext cx="1876340" cy="551497"/>
            </a:xfrm>
            <a:prstGeom prst="rect">
              <a:avLst/>
            </a:prstGeom>
            <a:noFill/>
          </p:spPr>
          <p:txBody>
            <a:bodyPr wrap="square" rtlCol="0">
              <a:spAutoFit/>
            </a:bodyPr>
            <a:lstStyle/>
            <a:p>
              <a:r>
                <a:rPr lang="en-GB" sz="1200" dirty="0">
                  <a:solidFill>
                    <a:schemeClr val="bg1">
                      <a:lumMod val="50000"/>
                    </a:schemeClr>
                  </a:solidFill>
                </a:rPr>
                <a:t>Sample holder for irradiation</a:t>
              </a:r>
            </a:p>
          </p:txBody>
        </p:sp>
        <p:pic>
          <p:nvPicPr>
            <p:cNvPr id="25" name="Image 24">
              <a:extLst>
                <a:ext uri="{FF2B5EF4-FFF2-40B4-BE49-F238E27FC236}">
                  <a16:creationId xmlns:a16="http://schemas.microsoft.com/office/drawing/2014/main" id="{55C8718E-254F-79D7-E481-4A27EF838F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01322" y="292146"/>
              <a:ext cx="1566472" cy="1174056"/>
            </a:xfrm>
            <a:prstGeom prst="rect">
              <a:avLst/>
            </a:prstGeom>
          </p:spPr>
        </p:pic>
        <p:pic>
          <p:nvPicPr>
            <p:cNvPr id="26" name="Image 25">
              <a:extLst>
                <a:ext uri="{FF2B5EF4-FFF2-40B4-BE49-F238E27FC236}">
                  <a16:creationId xmlns:a16="http://schemas.microsoft.com/office/drawing/2014/main" id="{B19D347C-CEB7-128D-21B3-0FD6AB4786C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117545" y="306399"/>
              <a:ext cx="400472" cy="418403"/>
            </a:xfrm>
            <a:prstGeom prst="rect">
              <a:avLst/>
            </a:prstGeom>
          </p:spPr>
        </p:pic>
        <p:pic>
          <p:nvPicPr>
            <p:cNvPr id="27" name="Image 26">
              <a:extLst>
                <a:ext uri="{FF2B5EF4-FFF2-40B4-BE49-F238E27FC236}">
                  <a16:creationId xmlns:a16="http://schemas.microsoft.com/office/drawing/2014/main" id="{E69D1607-B587-73F5-E26B-0CD2C77422B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59692" y="720466"/>
              <a:ext cx="958089" cy="1437134"/>
            </a:xfrm>
            <a:prstGeom prst="rect">
              <a:avLst/>
            </a:prstGeom>
          </p:spPr>
        </p:pic>
        <p:pic>
          <p:nvPicPr>
            <p:cNvPr id="28" name="Image 27">
              <a:extLst>
                <a:ext uri="{FF2B5EF4-FFF2-40B4-BE49-F238E27FC236}">
                  <a16:creationId xmlns:a16="http://schemas.microsoft.com/office/drawing/2014/main" id="{B0CE6A50-20FF-D785-8E3C-7059C8047EF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28890" y="2220971"/>
              <a:ext cx="1946166" cy="1295417"/>
            </a:xfrm>
            <a:prstGeom prst="rect">
              <a:avLst/>
            </a:prstGeom>
          </p:spPr>
        </p:pic>
        <p:pic>
          <p:nvPicPr>
            <p:cNvPr id="29" name="Image 28">
              <a:extLst>
                <a:ext uri="{FF2B5EF4-FFF2-40B4-BE49-F238E27FC236}">
                  <a16:creationId xmlns:a16="http://schemas.microsoft.com/office/drawing/2014/main" id="{F4E5ED1C-6092-424F-E30B-20FEFC42B70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479626" y="3908261"/>
              <a:ext cx="1547664" cy="1030164"/>
            </a:xfrm>
            <a:prstGeom prst="rect">
              <a:avLst/>
            </a:prstGeom>
          </p:spPr>
        </p:pic>
        <p:pic>
          <p:nvPicPr>
            <p:cNvPr id="30" name="Image 29">
              <a:extLst>
                <a:ext uri="{FF2B5EF4-FFF2-40B4-BE49-F238E27FC236}">
                  <a16:creationId xmlns:a16="http://schemas.microsoft.com/office/drawing/2014/main" id="{B1C911B1-D8A4-8EBF-D335-1262D607424E}"/>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2331088" y="5490244"/>
              <a:ext cx="1933612" cy="1188388"/>
            </a:xfrm>
            <a:prstGeom prst="rect">
              <a:avLst/>
            </a:prstGeom>
          </p:spPr>
        </p:pic>
        <p:sp>
          <p:nvSpPr>
            <p:cNvPr id="31" name="ZoneTexte 30">
              <a:extLst>
                <a:ext uri="{FF2B5EF4-FFF2-40B4-BE49-F238E27FC236}">
                  <a16:creationId xmlns:a16="http://schemas.microsoft.com/office/drawing/2014/main" id="{8564E9A5-05D1-AE0A-8286-6D2900A43ED9}"/>
                </a:ext>
              </a:extLst>
            </p:cNvPr>
            <p:cNvSpPr txBox="1"/>
            <p:nvPr/>
          </p:nvSpPr>
          <p:spPr>
            <a:xfrm>
              <a:off x="2145562" y="5222533"/>
              <a:ext cx="1641600" cy="330898"/>
            </a:xfrm>
            <a:prstGeom prst="rect">
              <a:avLst/>
            </a:prstGeom>
            <a:noFill/>
          </p:spPr>
          <p:txBody>
            <a:bodyPr wrap="square" rtlCol="0">
              <a:spAutoFit/>
            </a:bodyPr>
            <a:lstStyle/>
            <a:p>
              <a:r>
                <a:rPr lang="en-GB" sz="1200" dirty="0">
                  <a:solidFill>
                    <a:schemeClr val="bg1">
                      <a:lumMod val="50000"/>
                    </a:schemeClr>
                  </a:solidFill>
                </a:rPr>
                <a:t>CYCLOTRON</a:t>
              </a:r>
            </a:p>
          </p:txBody>
        </p:sp>
        <p:cxnSp>
          <p:nvCxnSpPr>
            <p:cNvPr id="32" name="Connecteur droit 31">
              <a:extLst>
                <a:ext uri="{FF2B5EF4-FFF2-40B4-BE49-F238E27FC236}">
                  <a16:creationId xmlns:a16="http://schemas.microsoft.com/office/drawing/2014/main" id="{4B28475E-643F-F651-9CD4-74B004462613}"/>
                </a:ext>
              </a:extLst>
            </p:cNvPr>
            <p:cNvCxnSpPr>
              <a:cxnSpLocks/>
            </p:cNvCxnSpPr>
            <p:nvPr/>
          </p:nvCxnSpPr>
          <p:spPr bwMode="auto">
            <a:xfrm flipH="1">
              <a:off x="4257063" y="5589240"/>
              <a:ext cx="1395057" cy="433466"/>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33" name="ZoneTexte 32">
              <a:extLst>
                <a:ext uri="{FF2B5EF4-FFF2-40B4-BE49-F238E27FC236}">
                  <a16:creationId xmlns:a16="http://schemas.microsoft.com/office/drawing/2014/main" id="{1D69F293-03D7-AA44-E779-FB8372919FF9}"/>
                </a:ext>
              </a:extLst>
            </p:cNvPr>
            <p:cNvSpPr txBox="1"/>
            <p:nvPr/>
          </p:nvSpPr>
          <p:spPr>
            <a:xfrm rot="2025009">
              <a:off x="2366778" y="4965779"/>
              <a:ext cx="3854180" cy="303324"/>
            </a:xfrm>
            <a:prstGeom prst="rect">
              <a:avLst/>
            </a:prstGeom>
            <a:noFill/>
          </p:spPr>
          <p:txBody>
            <a:bodyPr wrap="square" rtlCol="0">
              <a:spAutoFit/>
            </a:bodyPr>
            <a:lstStyle/>
            <a:p>
              <a:pPr defTabSz="457200" eaLnBrk="0" fontAlgn="auto" hangingPunct="0">
                <a:spcBef>
                  <a:spcPts val="0"/>
                </a:spcBef>
                <a:spcAft>
                  <a:spcPts val="0"/>
                </a:spcAft>
              </a:pPr>
              <a:r>
                <a:rPr lang="fr-FR" sz="1050" b="1" dirty="0">
                  <a:solidFill>
                    <a:schemeClr val="bg1">
                      <a:lumMod val="50000"/>
                    </a:schemeClr>
                  </a:solidFill>
                  <a:latin typeface="Arial" panose="020B0604020202020204" pitchFamily="34" charset="0"/>
                  <a:ea typeface="ＭＳ Ｐゴシック" charset="-128"/>
                  <a:cs typeface="Arial" panose="020B0604020202020204" pitchFamily="34" charset="0"/>
                </a:rPr>
                <a:t>GANIL CYCLOTRONS</a:t>
              </a:r>
            </a:p>
          </p:txBody>
        </p:sp>
        <p:pic>
          <p:nvPicPr>
            <p:cNvPr id="34" name="Image 33">
              <a:extLst>
                <a:ext uri="{FF2B5EF4-FFF2-40B4-BE49-F238E27FC236}">
                  <a16:creationId xmlns:a16="http://schemas.microsoft.com/office/drawing/2014/main" id="{2070EDEB-01B2-12C6-FBE6-8372D2292AB2}"/>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7450214" y="5551114"/>
              <a:ext cx="1474292" cy="1209845"/>
            </a:xfrm>
            <a:prstGeom prst="rect">
              <a:avLst/>
            </a:prstGeom>
          </p:spPr>
        </p:pic>
        <p:cxnSp>
          <p:nvCxnSpPr>
            <p:cNvPr id="35" name="Connecteur droit 34">
              <a:extLst>
                <a:ext uri="{FF2B5EF4-FFF2-40B4-BE49-F238E27FC236}">
                  <a16:creationId xmlns:a16="http://schemas.microsoft.com/office/drawing/2014/main" id="{0BB14D78-4377-51E3-FAD8-960535E4E530}"/>
                </a:ext>
              </a:extLst>
            </p:cNvPr>
            <p:cNvCxnSpPr>
              <a:cxnSpLocks/>
            </p:cNvCxnSpPr>
            <p:nvPr/>
          </p:nvCxnSpPr>
          <p:spPr bwMode="auto">
            <a:xfrm>
              <a:off x="6971049" y="5733385"/>
              <a:ext cx="479165" cy="607025"/>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36" name="ZoneTexte 35">
              <a:extLst>
                <a:ext uri="{FF2B5EF4-FFF2-40B4-BE49-F238E27FC236}">
                  <a16:creationId xmlns:a16="http://schemas.microsoft.com/office/drawing/2014/main" id="{0FD6DCE6-79C7-9B0E-B81C-CD7E958CF50B}"/>
                </a:ext>
              </a:extLst>
            </p:cNvPr>
            <p:cNvSpPr txBox="1"/>
            <p:nvPr/>
          </p:nvSpPr>
          <p:spPr>
            <a:xfrm>
              <a:off x="7586818" y="5284167"/>
              <a:ext cx="1277749" cy="276999"/>
            </a:xfrm>
            <a:prstGeom prst="rect">
              <a:avLst/>
            </a:prstGeom>
            <a:noFill/>
          </p:spPr>
          <p:txBody>
            <a:bodyPr wrap="square" rtlCol="0">
              <a:spAutoFit/>
            </a:bodyPr>
            <a:lstStyle/>
            <a:p>
              <a:r>
                <a:rPr lang="en-GB" sz="1200" dirty="0">
                  <a:solidFill>
                    <a:schemeClr val="bg1">
                      <a:lumMod val="50000"/>
                    </a:schemeClr>
                  </a:solidFill>
                </a:rPr>
                <a:t>SOURCES</a:t>
              </a:r>
            </a:p>
          </p:txBody>
        </p:sp>
        <p:pic>
          <p:nvPicPr>
            <p:cNvPr id="37" name="Image 36">
              <a:extLst>
                <a:ext uri="{FF2B5EF4-FFF2-40B4-BE49-F238E27FC236}">
                  <a16:creationId xmlns:a16="http://schemas.microsoft.com/office/drawing/2014/main" id="{72242379-A66B-F6D8-DCAF-BB757627FF88}"/>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411636" y="2370027"/>
              <a:ext cx="1456491" cy="969477"/>
            </a:xfrm>
            <a:prstGeom prst="rect">
              <a:avLst/>
            </a:prstGeom>
          </p:spPr>
        </p:pic>
      </p:grpSp>
      <p:sp>
        <p:nvSpPr>
          <p:cNvPr id="38" name="CustomShape 1">
            <a:extLst>
              <a:ext uri="{FF2B5EF4-FFF2-40B4-BE49-F238E27FC236}">
                <a16:creationId xmlns:a16="http://schemas.microsoft.com/office/drawing/2014/main" id="{5393185D-D329-0292-A996-1BEDBCCAD49A}"/>
              </a:ext>
            </a:extLst>
          </p:cNvPr>
          <p:cNvSpPr/>
          <p:nvPr/>
        </p:nvSpPr>
        <p:spPr>
          <a:xfrm>
            <a:off x="82080" y="76320"/>
            <a:ext cx="7188099" cy="521766"/>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GANIL Cyclotrons and </a:t>
            </a:r>
            <a:r>
              <a:rPr lang="fr-FR" sz="2800" b="0" strike="noStrike" spc="-1" dirty="0" err="1">
                <a:solidFill>
                  <a:srgbClr val="7030A0"/>
                </a:solidFill>
                <a:latin typeface="Calibri" panose="020F0502020204030204" pitchFamily="34" charset="0"/>
                <a:ea typeface="ＭＳ Ｐゴシック"/>
                <a:cs typeface="Calibri" panose="020F0502020204030204" pitchFamily="34" charset="0"/>
              </a:rPr>
              <a:t>experimental</a:t>
            </a: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 </a:t>
            </a:r>
            <a:r>
              <a:rPr lang="fr-FR" sz="2800" b="0" strike="noStrike" spc="-1" dirty="0" err="1">
                <a:solidFill>
                  <a:srgbClr val="7030A0"/>
                </a:solidFill>
                <a:latin typeface="Calibri" panose="020F0502020204030204" pitchFamily="34" charset="0"/>
                <a:ea typeface="ＭＳ Ｐゴシック"/>
                <a:cs typeface="Calibri" panose="020F0502020204030204" pitchFamily="34" charset="0"/>
              </a:rPr>
              <a:t>equipment</a:t>
            </a:r>
            <a:endParaRPr lang="fr-FR" sz="2800" b="0" strike="noStrike" spc="-1" dirty="0">
              <a:solidFill>
                <a:srgbClr val="7030A0"/>
              </a:solidFill>
              <a:latin typeface="Calibri" panose="020F0502020204030204" pitchFamily="34" charset="0"/>
              <a:cs typeface="Calibri" panose="020F0502020204030204" pitchFamily="34" charset="0"/>
            </a:endParaRPr>
          </a:p>
        </p:txBody>
      </p:sp>
      <p:sp>
        <p:nvSpPr>
          <p:cNvPr id="2" name="ZoneTexte 1">
            <a:extLst>
              <a:ext uri="{FF2B5EF4-FFF2-40B4-BE49-F238E27FC236}">
                <a16:creationId xmlns:a16="http://schemas.microsoft.com/office/drawing/2014/main" id="{FC529F4D-0982-D05A-4FEA-03343C819F1D}"/>
              </a:ext>
            </a:extLst>
          </p:cNvPr>
          <p:cNvSpPr txBox="1"/>
          <p:nvPr/>
        </p:nvSpPr>
        <p:spPr>
          <a:xfrm>
            <a:off x="69273" y="4378036"/>
            <a:ext cx="2141144" cy="1569660"/>
          </a:xfrm>
          <a:prstGeom prst="rect">
            <a:avLst/>
          </a:prstGeom>
          <a:noFill/>
        </p:spPr>
        <p:txBody>
          <a:bodyPr wrap="square" rtlCol="0">
            <a:spAutoFit/>
          </a:bodyPr>
          <a:lstStyle/>
          <a:p>
            <a:pPr marL="108000" indent="-108000">
              <a:buFont typeface="Arial" panose="020B0604020202020204" pitchFamily="34" charset="0"/>
              <a:buChar char="•"/>
            </a:pPr>
            <a:r>
              <a:rPr lang="fr-FR" sz="1600" dirty="0" err="1">
                <a:solidFill>
                  <a:schemeClr val="tx1">
                    <a:lumMod val="50000"/>
                    <a:lumOff val="50000"/>
                  </a:schemeClr>
                </a:solidFill>
                <a:latin typeface="Calibri" panose="020F0502020204030204" pitchFamily="34" charset="0"/>
                <a:cs typeface="Calibri" panose="020F0502020204030204" pitchFamily="34" charset="0"/>
              </a:rPr>
              <a:t>Beams</a:t>
            </a:r>
            <a:r>
              <a:rPr lang="fr-FR" sz="1600" dirty="0">
                <a:solidFill>
                  <a:schemeClr val="tx1">
                    <a:lumMod val="50000"/>
                    <a:lumOff val="50000"/>
                  </a:schemeClr>
                </a:solidFill>
                <a:latin typeface="Calibri" panose="020F0502020204030204" pitchFamily="34" charset="0"/>
                <a:cs typeface="Calibri" panose="020F0502020204030204" pitchFamily="34" charset="0"/>
              </a:rPr>
              <a:t> : </a:t>
            </a:r>
            <a:r>
              <a:rPr lang="fr-FR" sz="1600" baseline="30000" dirty="0">
                <a:solidFill>
                  <a:schemeClr val="tx1">
                    <a:lumMod val="50000"/>
                    <a:lumOff val="50000"/>
                  </a:schemeClr>
                </a:solidFill>
                <a:latin typeface="Calibri" panose="020F0502020204030204" pitchFamily="34" charset="0"/>
                <a:cs typeface="Calibri" panose="020F0502020204030204" pitchFamily="34" charset="0"/>
              </a:rPr>
              <a:t>12</a:t>
            </a:r>
            <a:r>
              <a:rPr lang="fr-FR" sz="1600" dirty="0">
                <a:solidFill>
                  <a:schemeClr val="tx1">
                    <a:lumMod val="50000"/>
                    <a:lumOff val="50000"/>
                  </a:schemeClr>
                </a:solidFill>
                <a:latin typeface="Calibri" panose="020F0502020204030204" pitchFamily="34" charset="0"/>
                <a:cs typeface="Calibri" panose="020F0502020204030204" pitchFamily="34" charset="0"/>
              </a:rPr>
              <a:t>C to U</a:t>
            </a:r>
          </a:p>
          <a:p>
            <a:pPr marL="108000" indent="-108000">
              <a:buFont typeface="Arial" panose="020B0604020202020204" pitchFamily="34" charset="0"/>
              <a:buChar char="•"/>
            </a:pPr>
            <a:r>
              <a:rPr lang="fr-FR" sz="1600" dirty="0">
                <a:solidFill>
                  <a:schemeClr val="tx1">
                    <a:lumMod val="50000"/>
                    <a:lumOff val="50000"/>
                  </a:schemeClr>
                </a:solidFill>
                <a:latin typeface="Calibri" panose="020F0502020204030204" pitchFamily="34" charset="0"/>
                <a:cs typeface="Calibri" panose="020F0502020204030204" pitchFamily="34" charset="0"/>
              </a:rPr>
              <a:t>Energy : </a:t>
            </a:r>
            <a:r>
              <a:rPr lang="fr-FR" sz="1600" dirty="0" err="1">
                <a:solidFill>
                  <a:schemeClr val="tx1">
                    <a:lumMod val="50000"/>
                    <a:lumOff val="50000"/>
                  </a:schemeClr>
                </a:solidFill>
                <a:latin typeface="Calibri" panose="020F0502020204030204" pitchFamily="34" charset="0"/>
                <a:cs typeface="Calibri" panose="020F0502020204030204" pitchFamily="34" charset="0"/>
              </a:rPr>
              <a:t>from</a:t>
            </a:r>
            <a:r>
              <a:rPr lang="fr-FR" sz="1600" dirty="0">
                <a:solidFill>
                  <a:schemeClr val="tx1">
                    <a:lumMod val="50000"/>
                    <a:lumOff val="50000"/>
                  </a:schemeClr>
                </a:solidFill>
                <a:latin typeface="Calibri" panose="020F0502020204030204" pitchFamily="34" charset="0"/>
                <a:cs typeface="Calibri" panose="020F0502020204030204" pitchFamily="34" charset="0"/>
              </a:rPr>
              <a:t> &lt;1 MeV up to 95MeV/</a:t>
            </a:r>
            <a:r>
              <a:rPr lang="fr-FR" sz="1600" dirty="0" err="1">
                <a:solidFill>
                  <a:schemeClr val="tx1">
                    <a:lumMod val="50000"/>
                    <a:lumOff val="50000"/>
                  </a:schemeClr>
                </a:solidFill>
                <a:latin typeface="Calibri" panose="020F0502020204030204" pitchFamily="34" charset="0"/>
                <a:cs typeface="Calibri" panose="020F0502020204030204" pitchFamily="34" charset="0"/>
              </a:rPr>
              <a:t>nucleon</a:t>
            </a:r>
            <a:endParaRPr lang="fr-FR" sz="1600" dirty="0">
              <a:solidFill>
                <a:schemeClr val="tx1">
                  <a:lumMod val="50000"/>
                  <a:lumOff val="50000"/>
                </a:schemeClr>
              </a:solidFill>
              <a:latin typeface="Calibri" panose="020F0502020204030204" pitchFamily="34" charset="0"/>
              <a:cs typeface="Calibri" panose="020F0502020204030204" pitchFamily="34" charset="0"/>
            </a:endParaRPr>
          </a:p>
          <a:p>
            <a:pPr marL="108000" indent="-108000">
              <a:buFont typeface="Arial" panose="020B0604020202020204" pitchFamily="34" charset="0"/>
              <a:buChar char="•"/>
            </a:pPr>
            <a:r>
              <a:rPr lang="fr-FR" sz="1600" dirty="0">
                <a:solidFill>
                  <a:schemeClr val="tx1">
                    <a:lumMod val="50000"/>
                    <a:lumOff val="50000"/>
                  </a:schemeClr>
                </a:solidFill>
                <a:latin typeface="Calibri" panose="020F0502020204030204" pitchFamily="34" charset="0"/>
                <a:cs typeface="Calibri" panose="020F0502020204030204" pitchFamily="34" charset="0"/>
              </a:rPr>
              <a:t>Up to 4 </a:t>
            </a:r>
            <a:r>
              <a:rPr lang="fr-FR" sz="1600" dirty="0" err="1">
                <a:solidFill>
                  <a:schemeClr val="tx1">
                    <a:lumMod val="50000"/>
                    <a:lumOff val="50000"/>
                  </a:schemeClr>
                </a:solidFill>
                <a:latin typeface="Calibri" panose="020F0502020204030204" pitchFamily="34" charset="0"/>
                <a:cs typeface="Calibri" panose="020F0502020204030204" pitchFamily="34" charset="0"/>
              </a:rPr>
              <a:t>experiments</a:t>
            </a:r>
            <a:r>
              <a:rPr lang="fr-FR" sz="1600" dirty="0">
                <a:solidFill>
                  <a:schemeClr val="tx1">
                    <a:lumMod val="50000"/>
                    <a:lumOff val="50000"/>
                  </a:schemeClr>
                </a:solidFill>
                <a:latin typeface="Calibri" panose="020F0502020204030204" pitchFamily="34" charset="0"/>
                <a:cs typeface="Calibri" panose="020F0502020204030204" pitchFamily="34" charset="0"/>
              </a:rPr>
              <a:t> in </a:t>
            </a:r>
            <a:r>
              <a:rPr lang="fr-FR" sz="1600" dirty="0" err="1">
                <a:solidFill>
                  <a:schemeClr val="tx1">
                    <a:lumMod val="50000"/>
                    <a:lumOff val="50000"/>
                  </a:schemeClr>
                </a:solidFill>
                <a:latin typeface="Calibri" panose="020F0502020204030204" pitchFamily="34" charset="0"/>
                <a:cs typeface="Calibri" panose="020F0502020204030204" pitchFamily="34" charset="0"/>
              </a:rPr>
              <a:t>parallel</a:t>
            </a:r>
            <a:endParaRPr lang="fr-FR" sz="1600" dirty="0">
              <a:solidFill>
                <a:schemeClr val="tx1">
                  <a:lumMod val="50000"/>
                  <a:lumOff val="50000"/>
                </a:schemeClr>
              </a:solidFill>
              <a:latin typeface="Calibri" panose="020F0502020204030204" pitchFamily="34" charset="0"/>
              <a:cs typeface="Calibri" panose="020F0502020204030204" pitchFamily="34" charset="0"/>
            </a:endParaRPr>
          </a:p>
          <a:p>
            <a:pPr marL="108000" indent="-108000"/>
            <a:endParaRPr lang="fr-FR" sz="1600" dirty="0">
              <a:solidFill>
                <a:schemeClr val="tx1">
                  <a:lumMod val="50000"/>
                  <a:lumOff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155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A3B0A73E-2916-2CBD-C69A-7733A500ACD6}"/>
              </a:ext>
            </a:extLst>
          </p:cNvPr>
          <p:cNvGrpSpPr/>
          <p:nvPr/>
        </p:nvGrpSpPr>
        <p:grpSpPr>
          <a:xfrm>
            <a:off x="539552" y="828326"/>
            <a:ext cx="8146756" cy="5458960"/>
            <a:chOff x="177903" y="112513"/>
            <a:chExt cx="8947923" cy="6788192"/>
          </a:xfrm>
        </p:grpSpPr>
        <p:pic>
          <p:nvPicPr>
            <p:cNvPr id="5" name="Image 4">
              <a:extLst>
                <a:ext uri="{FF2B5EF4-FFF2-40B4-BE49-F238E27FC236}">
                  <a16:creationId xmlns:a16="http://schemas.microsoft.com/office/drawing/2014/main" id="{08C3C1C9-353D-FE3E-3043-A36CE87C7B7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3737" y="1586135"/>
              <a:ext cx="5337318" cy="4751238"/>
            </a:xfrm>
            <a:prstGeom prst="rect">
              <a:avLst/>
            </a:prstGeom>
          </p:spPr>
        </p:pic>
        <p:pic>
          <p:nvPicPr>
            <p:cNvPr id="6" name="Image 5">
              <a:extLst>
                <a:ext uri="{FF2B5EF4-FFF2-40B4-BE49-F238E27FC236}">
                  <a16:creationId xmlns:a16="http://schemas.microsoft.com/office/drawing/2014/main" id="{305FD623-A2E9-8EF1-DC1B-8E54AF27B9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48878" y="5081985"/>
              <a:ext cx="2267398" cy="1509681"/>
            </a:xfrm>
            <a:prstGeom prst="rect">
              <a:avLst/>
            </a:prstGeom>
          </p:spPr>
        </p:pic>
        <p:cxnSp>
          <p:nvCxnSpPr>
            <p:cNvPr id="7" name="Connecteur droit 6">
              <a:extLst>
                <a:ext uri="{FF2B5EF4-FFF2-40B4-BE49-F238E27FC236}">
                  <a16:creationId xmlns:a16="http://schemas.microsoft.com/office/drawing/2014/main" id="{CAC96EFE-E19C-8138-AF83-67A77497895B}"/>
                </a:ext>
              </a:extLst>
            </p:cNvPr>
            <p:cNvCxnSpPr>
              <a:cxnSpLocks/>
              <a:endCxn id="6" idx="1"/>
            </p:cNvCxnSpPr>
            <p:nvPr/>
          </p:nvCxnSpPr>
          <p:spPr bwMode="auto">
            <a:xfrm>
              <a:off x="3608602" y="5076216"/>
              <a:ext cx="740276" cy="760610"/>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8" name="Connecteur droit 7">
              <a:extLst>
                <a:ext uri="{FF2B5EF4-FFF2-40B4-BE49-F238E27FC236}">
                  <a16:creationId xmlns:a16="http://schemas.microsoft.com/office/drawing/2014/main" id="{C22D119B-D9F0-F49F-7CD5-409F85D300EB}"/>
                </a:ext>
              </a:extLst>
            </p:cNvPr>
            <p:cNvCxnSpPr>
              <a:cxnSpLocks/>
              <a:endCxn id="11" idx="3"/>
            </p:cNvCxnSpPr>
            <p:nvPr/>
          </p:nvCxnSpPr>
          <p:spPr bwMode="auto">
            <a:xfrm flipH="1" flipV="1">
              <a:off x="2804853" y="3827131"/>
              <a:ext cx="1238646" cy="212280"/>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9" name="Connecteur droit 8">
              <a:extLst>
                <a:ext uri="{FF2B5EF4-FFF2-40B4-BE49-F238E27FC236}">
                  <a16:creationId xmlns:a16="http://schemas.microsoft.com/office/drawing/2014/main" id="{DC949889-3DAF-F270-2A4A-E228B2822686}"/>
                </a:ext>
              </a:extLst>
            </p:cNvPr>
            <p:cNvCxnSpPr>
              <a:cxnSpLocks/>
            </p:cNvCxnSpPr>
            <p:nvPr/>
          </p:nvCxnSpPr>
          <p:spPr bwMode="auto">
            <a:xfrm flipH="1" flipV="1">
              <a:off x="1893737" y="2033833"/>
              <a:ext cx="2713944" cy="529306"/>
            </a:xfrm>
            <a:prstGeom prst="line">
              <a:avLst/>
            </a:prstGeom>
            <a:solidFill>
              <a:schemeClr val="accent1"/>
            </a:solidFill>
            <a:ln w="22225" cap="flat" cmpd="sng" algn="ctr">
              <a:solidFill>
                <a:srgbClr val="FFAA00"/>
              </a:solidFill>
              <a:prstDash val="solid"/>
              <a:round/>
              <a:headEnd type="oval" w="med" len="med"/>
              <a:tailEnd type="none" w="med" len="med"/>
            </a:ln>
            <a:effectLst/>
          </p:spPr>
        </p:cxnSp>
        <p:cxnSp>
          <p:nvCxnSpPr>
            <p:cNvPr id="10" name="Connecteur droit 9">
              <a:extLst>
                <a:ext uri="{FF2B5EF4-FFF2-40B4-BE49-F238E27FC236}">
                  <a16:creationId xmlns:a16="http://schemas.microsoft.com/office/drawing/2014/main" id="{32E7FEAA-C27B-428B-2BF2-8211C8161F11}"/>
                </a:ext>
              </a:extLst>
            </p:cNvPr>
            <p:cNvCxnSpPr>
              <a:cxnSpLocks/>
            </p:cNvCxnSpPr>
            <p:nvPr/>
          </p:nvCxnSpPr>
          <p:spPr bwMode="auto">
            <a:xfrm>
              <a:off x="6113177" y="2924944"/>
              <a:ext cx="794743" cy="828644"/>
            </a:xfrm>
            <a:prstGeom prst="line">
              <a:avLst/>
            </a:prstGeom>
            <a:solidFill>
              <a:schemeClr val="accent1"/>
            </a:solidFill>
            <a:ln w="22225" cap="flat" cmpd="sng" algn="ctr">
              <a:solidFill>
                <a:srgbClr val="FFAA00"/>
              </a:solidFill>
              <a:prstDash val="solid"/>
              <a:round/>
              <a:headEnd type="oval" w="med" len="med"/>
              <a:tailEnd type="none" w="med" len="med"/>
            </a:ln>
            <a:effectLst/>
          </p:spPr>
        </p:cxnSp>
        <p:pic>
          <p:nvPicPr>
            <p:cNvPr id="11" name="Image 10">
              <a:extLst>
                <a:ext uri="{FF2B5EF4-FFF2-40B4-BE49-F238E27FC236}">
                  <a16:creationId xmlns:a16="http://schemas.microsoft.com/office/drawing/2014/main" id="{96AA9FDC-52FA-B8B5-D43D-CDD0582569A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903" y="2951856"/>
              <a:ext cx="2626950" cy="1750549"/>
            </a:xfrm>
            <a:prstGeom prst="rect">
              <a:avLst/>
            </a:prstGeom>
          </p:spPr>
        </p:pic>
        <p:sp>
          <p:nvSpPr>
            <p:cNvPr id="12" name="ZoneTexte 11">
              <a:extLst>
                <a:ext uri="{FF2B5EF4-FFF2-40B4-BE49-F238E27FC236}">
                  <a16:creationId xmlns:a16="http://schemas.microsoft.com/office/drawing/2014/main" id="{397B20A6-357B-5594-FF6C-1E4B549FE225}"/>
                </a:ext>
              </a:extLst>
            </p:cNvPr>
            <p:cNvSpPr txBox="1"/>
            <p:nvPr/>
          </p:nvSpPr>
          <p:spPr>
            <a:xfrm>
              <a:off x="269999" y="2013009"/>
              <a:ext cx="1688000" cy="344447"/>
            </a:xfrm>
            <a:prstGeom prst="rect">
              <a:avLst/>
            </a:prstGeom>
            <a:noFill/>
          </p:spPr>
          <p:txBody>
            <a:bodyPr wrap="square" rtlCol="0">
              <a:spAutoFit/>
            </a:bodyPr>
            <a:lstStyle/>
            <a:p>
              <a:r>
                <a:rPr lang="en-GB" sz="1200" dirty="0">
                  <a:solidFill>
                    <a:schemeClr val="bg1">
                      <a:lumMod val="50000"/>
                    </a:schemeClr>
                  </a:solidFill>
                </a:rPr>
                <a:t>Convertor room</a:t>
              </a:r>
            </a:p>
          </p:txBody>
        </p:sp>
        <p:sp>
          <p:nvSpPr>
            <p:cNvPr id="13" name="ZoneTexte 12">
              <a:extLst>
                <a:ext uri="{FF2B5EF4-FFF2-40B4-BE49-F238E27FC236}">
                  <a16:creationId xmlns:a16="http://schemas.microsoft.com/office/drawing/2014/main" id="{A20C5113-46FF-46BC-A5A7-DB645F268333}"/>
                </a:ext>
              </a:extLst>
            </p:cNvPr>
            <p:cNvSpPr txBox="1"/>
            <p:nvPr/>
          </p:nvSpPr>
          <p:spPr>
            <a:xfrm>
              <a:off x="240671" y="4702406"/>
              <a:ext cx="2154124" cy="574078"/>
            </a:xfrm>
            <a:prstGeom prst="rect">
              <a:avLst/>
            </a:prstGeom>
            <a:noFill/>
          </p:spPr>
          <p:txBody>
            <a:bodyPr wrap="square" rtlCol="0">
              <a:spAutoFit/>
            </a:bodyPr>
            <a:lstStyle>
              <a:defPPr>
                <a:defRPr lang="fr-FR"/>
              </a:defPPr>
              <a:lvl1pPr>
                <a:defRPr sz="1200">
                  <a:solidFill>
                    <a:schemeClr val="bg1">
                      <a:lumMod val="50000"/>
                    </a:schemeClr>
                  </a:solidFill>
                </a:defRPr>
              </a:lvl1pPr>
            </a:lstStyle>
            <a:p>
              <a:r>
                <a:rPr lang="en-GB" dirty="0"/>
                <a:t>LINEAR accelerator (LINAC)</a:t>
              </a:r>
            </a:p>
          </p:txBody>
        </p:sp>
        <p:sp>
          <p:nvSpPr>
            <p:cNvPr id="14" name="ZoneTexte 13">
              <a:extLst>
                <a:ext uri="{FF2B5EF4-FFF2-40B4-BE49-F238E27FC236}">
                  <a16:creationId xmlns:a16="http://schemas.microsoft.com/office/drawing/2014/main" id="{D93AC071-05A7-8481-8991-1112FD2FCE36}"/>
                </a:ext>
              </a:extLst>
            </p:cNvPr>
            <p:cNvSpPr txBox="1"/>
            <p:nvPr/>
          </p:nvSpPr>
          <p:spPr>
            <a:xfrm>
              <a:off x="4754214" y="6556258"/>
              <a:ext cx="1559064" cy="344447"/>
            </a:xfrm>
            <a:prstGeom prst="rect">
              <a:avLst/>
            </a:prstGeom>
            <a:noFill/>
          </p:spPr>
          <p:txBody>
            <a:bodyPr wrap="square" rtlCol="0">
              <a:spAutoFit/>
            </a:bodyPr>
            <a:lstStyle/>
            <a:p>
              <a:r>
                <a:rPr lang="en-GB" sz="1200" dirty="0">
                  <a:solidFill>
                    <a:schemeClr val="bg1">
                      <a:lumMod val="50000"/>
                    </a:schemeClr>
                  </a:solidFill>
                </a:rPr>
                <a:t>ION SOURCE</a:t>
              </a:r>
            </a:p>
          </p:txBody>
        </p:sp>
        <p:sp>
          <p:nvSpPr>
            <p:cNvPr id="15" name="ZoneTexte 14">
              <a:extLst>
                <a:ext uri="{FF2B5EF4-FFF2-40B4-BE49-F238E27FC236}">
                  <a16:creationId xmlns:a16="http://schemas.microsoft.com/office/drawing/2014/main" id="{B550E4D6-52FC-23C3-1FAA-B0925836D07B}"/>
                </a:ext>
              </a:extLst>
            </p:cNvPr>
            <p:cNvSpPr txBox="1"/>
            <p:nvPr/>
          </p:nvSpPr>
          <p:spPr>
            <a:xfrm>
              <a:off x="6953228" y="4983969"/>
              <a:ext cx="2172598" cy="1033341"/>
            </a:xfrm>
            <a:prstGeom prst="rect">
              <a:avLst/>
            </a:prstGeom>
            <a:noFill/>
          </p:spPr>
          <p:txBody>
            <a:bodyPr wrap="square" rtlCol="0">
              <a:spAutoFit/>
            </a:bodyPr>
            <a:lstStyle>
              <a:defPPr>
                <a:defRPr lang="fr-FR"/>
              </a:defPPr>
              <a:lvl1pPr>
                <a:defRPr sz="1200">
                  <a:solidFill>
                    <a:schemeClr val="bg1">
                      <a:lumMod val="50000"/>
                    </a:schemeClr>
                  </a:solidFill>
                </a:defRPr>
              </a:lvl1pPr>
            </a:lstStyle>
            <a:p>
              <a:r>
                <a:rPr lang="fr-FR" dirty="0"/>
                <a:t>EXPERIMENTAL ROOM S3  </a:t>
              </a:r>
              <a:r>
                <a:rPr lang="en-GB" dirty="0"/>
                <a:t>(SUPER SEPARATOR SPECTROMETER)</a:t>
              </a:r>
              <a:endParaRPr lang="en-GB" baseline="30000" dirty="0"/>
            </a:p>
          </p:txBody>
        </p:sp>
        <p:pic>
          <p:nvPicPr>
            <p:cNvPr id="17" name="Image 16">
              <a:extLst>
                <a:ext uri="{FF2B5EF4-FFF2-40B4-BE49-F238E27FC236}">
                  <a16:creationId xmlns:a16="http://schemas.microsoft.com/office/drawing/2014/main" id="{5108CCBD-9DEE-6591-2C63-0048E85B3C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9999" y="659049"/>
              <a:ext cx="2051175" cy="1365313"/>
            </a:xfrm>
            <a:prstGeom prst="rect">
              <a:avLst/>
            </a:prstGeom>
          </p:spPr>
        </p:pic>
        <p:pic>
          <p:nvPicPr>
            <p:cNvPr id="18" name="Image 17">
              <a:extLst>
                <a:ext uri="{FF2B5EF4-FFF2-40B4-BE49-F238E27FC236}">
                  <a16:creationId xmlns:a16="http://schemas.microsoft.com/office/drawing/2014/main" id="{C01EABED-E6CF-CE22-B24C-F5AA9797421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74236">
              <a:off x="6025971" y="1107445"/>
              <a:ext cx="1794766" cy="1601476"/>
            </a:xfrm>
            <a:prstGeom prst="rect">
              <a:avLst/>
            </a:prstGeom>
          </p:spPr>
        </p:pic>
        <p:sp>
          <p:nvSpPr>
            <p:cNvPr id="19" name="ZoneTexte 18">
              <a:extLst>
                <a:ext uri="{FF2B5EF4-FFF2-40B4-BE49-F238E27FC236}">
                  <a16:creationId xmlns:a16="http://schemas.microsoft.com/office/drawing/2014/main" id="{012356F5-FE64-9F1F-5D7E-BB82CB778B98}"/>
                </a:ext>
              </a:extLst>
            </p:cNvPr>
            <p:cNvSpPr txBox="1"/>
            <p:nvPr/>
          </p:nvSpPr>
          <p:spPr>
            <a:xfrm>
              <a:off x="827584" y="112513"/>
              <a:ext cx="2520279" cy="574078"/>
            </a:xfrm>
            <a:prstGeom prst="rect">
              <a:avLst/>
            </a:prstGeom>
            <a:noFill/>
          </p:spPr>
          <p:txBody>
            <a:bodyPr wrap="square" rtlCol="0">
              <a:spAutoFit/>
            </a:bodyPr>
            <a:lstStyle/>
            <a:p>
              <a:r>
                <a:rPr lang="en-GB" sz="1200" dirty="0">
                  <a:solidFill>
                    <a:schemeClr val="bg1">
                      <a:lumMod val="50000"/>
                    </a:schemeClr>
                  </a:solidFill>
                </a:rPr>
                <a:t>EXPERIMENTAL ROOM NFS (NEUTRONS FOR SCIENCE)</a:t>
              </a:r>
            </a:p>
          </p:txBody>
        </p:sp>
        <p:pic>
          <p:nvPicPr>
            <p:cNvPr id="20" name="Image 19">
              <a:extLst>
                <a:ext uri="{FF2B5EF4-FFF2-40B4-BE49-F238E27FC236}">
                  <a16:creationId xmlns:a16="http://schemas.microsoft.com/office/drawing/2014/main" id="{95E8C957-4150-5D1C-3952-A52AF846FAD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50114" y="646896"/>
              <a:ext cx="1915822" cy="1275219"/>
            </a:xfrm>
            <a:prstGeom prst="rect">
              <a:avLst/>
            </a:prstGeom>
          </p:spPr>
        </p:pic>
        <p:cxnSp>
          <p:nvCxnSpPr>
            <p:cNvPr id="21" name="Connecteur droit 20">
              <a:extLst>
                <a:ext uri="{FF2B5EF4-FFF2-40B4-BE49-F238E27FC236}">
                  <a16:creationId xmlns:a16="http://schemas.microsoft.com/office/drawing/2014/main" id="{089165F3-7301-50D1-0D44-DAA487061A20}"/>
                </a:ext>
              </a:extLst>
            </p:cNvPr>
            <p:cNvCxnSpPr>
              <a:cxnSpLocks/>
            </p:cNvCxnSpPr>
            <p:nvPr/>
          </p:nvCxnSpPr>
          <p:spPr bwMode="auto">
            <a:xfrm flipH="1" flipV="1">
              <a:off x="4245307" y="1906508"/>
              <a:ext cx="159371" cy="390007"/>
            </a:xfrm>
            <a:prstGeom prst="line">
              <a:avLst/>
            </a:prstGeom>
            <a:solidFill>
              <a:schemeClr val="accent1"/>
            </a:solidFill>
            <a:ln w="22225" cap="flat" cmpd="sng" algn="ctr">
              <a:solidFill>
                <a:srgbClr val="FFAA00"/>
              </a:solidFill>
              <a:prstDash val="solid"/>
              <a:round/>
              <a:headEnd type="oval" w="med" len="med"/>
              <a:tailEnd type="none" w="med" len="med"/>
            </a:ln>
            <a:effectLst/>
          </p:spPr>
        </p:cxnSp>
        <p:sp>
          <p:nvSpPr>
            <p:cNvPr id="22" name="ZoneTexte 21">
              <a:extLst>
                <a:ext uri="{FF2B5EF4-FFF2-40B4-BE49-F238E27FC236}">
                  <a16:creationId xmlns:a16="http://schemas.microsoft.com/office/drawing/2014/main" id="{2D414EB3-CF16-08F5-BDA0-8053FA9FC326}"/>
                </a:ext>
              </a:extLst>
            </p:cNvPr>
            <p:cNvSpPr txBox="1"/>
            <p:nvPr/>
          </p:nvSpPr>
          <p:spPr>
            <a:xfrm>
              <a:off x="2472513" y="1899844"/>
              <a:ext cx="1800200" cy="344447"/>
            </a:xfrm>
            <a:prstGeom prst="rect">
              <a:avLst/>
            </a:prstGeom>
            <a:noFill/>
          </p:spPr>
          <p:txBody>
            <a:bodyPr wrap="square" rtlCol="0">
              <a:spAutoFit/>
            </a:bodyPr>
            <a:lstStyle/>
            <a:p>
              <a:r>
                <a:rPr lang="en-GB" sz="1200" dirty="0">
                  <a:solidFill>
                    <a:schemeClr val="bg1">
                      <a:lumMod val="50000"/>
                    </a:schemeClr>
                  </a:solidFill>
                </a:rPr>
                <a:t>Time of Flight room</a:t>
              </a:r>
            </a:p>
          </p:txBody>
        </p:sp>
        <p:cxnSp>
          <p:nvCxnSpPr>
            <p:cNvPr id="23" name="Connecteur droit 22">
              <a:extLst>
                <a:ext uri="{FF2B5EF4-FFF2-40B4-BE49-F238E27FC236}">
                  <a16:creationId xmlns:a16="http://schemas.microsoft.com/office/drawing/2014/main" id="{BB32FA8A-911E-BA77-DEE8-A49D808008A1}"/>
                </a:ext>
              </a:extLst>
            </p:cNvPr>
            <p:cNvCxnSpPr>
              <a:cxnSpLocks/>
            </p:cNvCxnSpPr>
            <p:nvPr/>
          </p:nvCxnSpPr>
          <p:spPr bwMode="auto">
            <a:xfrm flipV="1">
              <a:off x="6732240" y="659049"/>
              <a:ext cx="0" cy="904260"/>
            </a:xfrm>
            <a:prstGeom prst="line">
              <a:avLst/>
            </a:prstGeom>
            <a:solidFill>
              <a:schemeClr val="accent1"/>
            </a:solidFill>
            <a:ln w="22225" cap="flat" cmpd="sng" algn="ctr">
              <a:solidFill>
                <a:srgbClr val="FFAA00"/>
              </a:solidFill>
              <a:prstDash val="solid"/>
              <a:round/>
              <a:headEnd type="oval" w="med" len="med"/>
              <a:tailEnd type="none" w="med" len="med"/>
            </a:ln>
            <a:effectLst/>
          </p:spPr>
        </p:cxnSp>
      </p:grpSp>
      <p:pic>
        <p:nvPicPr>
          <p:cNvPr id="25" name="Image 24">
            <a:extLst>
              <a:ext uri="{FF2B5EF4-FFF2-40B4-BE49-F238E27FC236}">
                <a16:creationId xmlns:a16="http://schemas.microsoft.com/office/drawing/2014/main" id="{A2D0EA3F-3D46-7761-C5F3-5D8F8C8C7D9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60336" y="5364962"/>
            <a:ext cx="471775" cy="472552"/>
          </a:xfrm>
          <a:prstGeom prst="rect">
            <a:avLst/>
          </a:prstGeom>
        </p:spPr>
      </p:pic>
      <p:pic>
        <p:nvPicPr>
          <p:cNvPr id="27" name="Image 26">
            <a:extLst>
              <a:ext uri="{FF2B5EF4-FFF2-40B4-BE49-F238E27FC236}">
                <a16:creationId xmlns:a16="http://schemas.microsoft.com/office/drawing/2014/main" id="{218C9766-AB24-1966-E3D8-F8181169CD49}"/>
              </a:ext>
            </a:extLst>
          </p:cNvPr>
          <p:cNvPicPr>
            <a:picLocks noChangeAspect="1"/>
          </p:cNvPicPr>
          <p:nvPr/>
        </p:nvPicPr>
        <p:blipFill>
          <a:blip r:embed="rId9"/>
          <a:stretch>
            <a:fillRect/>
          </a:stretch>
        </p:blipFill>
        <p:spPr>
          <a:xfrm>
            <a:off x="395536" y="5445224"/>
            <a:ext cx="1753045" cy="821106"/>
          </a:xfrm>
          <a:prstGeom prst="rect">
            <a:avLst/>
          </a:prstGeom>
        </p:spPr>
      </p:pic>
      <p:cxnSp>
        <p:nvCxnSpPr>
          <p:cNvPr id="28" name="Connecteur droit avec flèche 27">
            <a:extLst>
              <a:ext uri="{FF2B5EF4-FFF2-40B4-BE49-F238E27FC236}">
                <a16:creationId xmlns:a16="http://schemas.microsoft.com/office/drawing/2014/main" id="{EB823A0A-0EBE-1074-B780-7FD4A33E4D47}"/>
              </a:ext>
            </a:extLst>
          </p:cNvPr>
          <p:cNvCxnSpPr/>
          <p:nvPr/>
        </p:nvCxnSpPr>
        <p:spPr bwMode="auto">
          <a:xfrm flipV="1">
            <a:off x="1723760" y="5079134"/>
            <a:ext cx="1008112" cy="459432"/>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pic>
        <p:nvPicPr>
          <p:cNvPr id="29" name="Image 28">
            <a:extLst>
              <a:ext uri="{FF2B5EF4-FFF2-40B4-BE49-F238E27FC236}">
                <a16:creationId xmlns:a16="http://schemas.microsoft.com/office/drawing/2014/main" id="{5EC2D10A-82AD-716F-17AF-BD70BCA3509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165732" y="5709574"/>
            <a:ext cx="471775" cy="472552"/>
          </a:xfrm>
          <a:prstGeom prst="rect">
            <a:avLst/>
          </a:prstGeom>
        </p:spPr>
      </p:pic>
      <p:sp>
        <p:nvSpPr>
          <p:cNvPr id="30" name="CustomShape 1">
            <a:extLst>
              <a:ext uri="{FF2B5EF4-FFF2-40B4-BE49-F238E27FC236}">
                <a16:creationId xmlns:a16="http://schemas.microsoft.com/office/drawing/2014/main" id="{53991E3F-EEFC-3EF8-7D07-FCFEB4D64999}"/>
              </a:ext>
            </a:extLst>
          </p:cNvPr>
          <p:cNvSpPr/>
          <p:nvPr/>
        </p:nvSpPr>
        <p:spPr>
          <a:xfrm>
            <a:off x="82080" y="76320"/>
            <a:ext cx="6270091" cy="521766"/>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SPIRAL2 and the new </a:t>
            </a:r>
            <a:r>
              <a:rPr lang="fr-FR" sz="2800" b="0" strike="noStrike" spc="-1" dirty="0" err="1">
                <a:solidFill>
                  <a:srgbClr val="7030A0"/>
                </a:solidFill>
                <a:latin typeface="Calibri" panose="020F0502020204030204" pitchFamily="34" charset="0"/>
                <a:ea typeface="ＭＳ Ｐゴシック"/>
                <a:cs typeface="Calibri" panose="020F0502020204030204" pitchFamily="34" charset="0"/>
              </a:rPr>
              <a:t>experimental</a:t>
            </a: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 </a:t>
            </a:r>
            <a:r>
              <a:rPr lang="fr-FR" sz="2800" b="0" strike="noStrike" spc="-1" dirty="0" err="1">
                <a:solidFill>
                  <a:srgbClr val="7030A0"/>
                </a:solidFill>
                <a:latin typeface="Calibri" panose="020F0502020204030204" pitchFamily="34" charset="0"/>
                <a:ea typeface="ＭＳ Ｐゴシック"/>
                <a:cs typeface="Calibri" panose="020F0502020204030204" pitchFamily="34" charset="0"/>
              </a:rPr>
              <a:t>rooms</a:t>
            </a:r>
            <a:endParaRPr lang="fr-FR" sz="2800" b="0" strike="noStrike" spc="-1" dirty="0">
              <a:solidFill>
                <a:srgbClr val="7030A0"/>
              </a:solidFill>
              <a:latin typeface="Calibri" panose="020F0502020204030204" pitchFamily="34" charset="0"/>
              <a:cs typeface="Calibri" panose="020F0502020204030204" pitchFamily="34" charset="0"/>
            </a:endParaRPr>
          </a:p>
        </p:txBody>
      </p:sp>
      <p:pic>
        <p:nvPicPr>
          <p:cNvPr id="32" name="Image 31">
            <a:extLst>
              <a:ext uri="{FF2B5EF4-FFF2-40B4-BE49-F238E27FC236}">
                <a16:creationId xmlns:a16="http://schemas.microsoft.com/office/drawing/2014/main" id="{487CB742-A8F9-ECD4-D744-38AA5A854D7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39128" y="3645215"/>
            <a:ext cx="2192983" cy="1110746"/>
          </a:xfrm>
          <a:prstGeom prst="rect">
            <a:avLst/>
          </a:prstGeom>
          <a:effectLst>
            <a:outerShdw blurRad="50800" dist="38100" algn="l" rotWithShape="0">
              <a:prstClr val="black">
                <a:alpha val="40000"/>
              </a:prstClr>
            </a:outerShdw>
          </a:effectLst>
        </p:spPr>
      </p:pic>
      <p:pic>
        <p:nvPicPr>
          <p:cNvPr id="33" name="Image 32">
            <a:extLst>
              <a:ext uri="{FF2B5EF4-FFF2-40B4-BE49-F238E27FC236}">
                <a16:creationId xmlns:a16="http://schemas.microsoft.com/office/drawing/2014/main" id="{C86104CA-5C3F-B327-0D11-916ED6FE5D5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42410" y="676532"/>
            <a:ext cx="2593209" cy="1153188"/>
          </a:xfrm>
          <a:prstGeom prst="rect">
            <a:avLst/>
          </a:prstGeom>
        </p:spPr>
      </p:pic>
      <p:sp>
        <p:nvSpPr>
          <p:cNvPr id="34" name="ZoneTexte 33">
            <a:extLst>
              <a:ext uri="{FF2B5EF4-FFF2-40B4-BE49-F238E27FC236}">
                <a16:creationId xmlns:a16="http://schemas.microsoft.com/office/drawing/2014/main" id="{7D754EDE-8DB5-46B3-E497-8A27D47E1950}"/>
              </a:ext>
            </a:extLst>
          </p:cNvPr>
          <p:cNvSpPr txBox="1"/>
          <p:nvPr/>
        </p:nvSpPr>
        <p:spPr>
          <a:xfrm>
            <a:off x="7634788" y="672608"/>
            <a:ext cx="1689475" cy="1200329"/>
          </a:xfrm>
          <a:prstGeom prst="rect">
            <a:avLst/>
          </a:prstGeom>
          <a:noFill/>
        </p:spPr>
        <p:txBody>
          <a:bodyPr wrap="square" rtlCol="0">
            <a:spAutoFit/>
          </a:bodyPr>
          <a:lstStyle/>
          <a:p>
            <a:r>
              <a:rPr lang="fr-FR" sz="1200" dirty="0">
                <a:solidFill>
                  <a:schemeClr val="bg1">
                    <a:lumMod val="50000"/>
                  </a:schemeClr>
                </a:solidFill>
              </a:rPr>
              <a:t>EXPERIMENTAL ROOM DESIR</a:t>
            </a:r>
            <a:br>
              <a:rPr lang="fr-FR" sz="1200" dirty="0">
                <a:solidFill>
                  <a:schemeClr val="bg1">
                    <a:lumMod val="50000"/>
                  </a:schemeClr>
                </a:solidFill>
              </a:rPr>
            </a:br>
            <a:r>
              <a:rPr lang="fr-FR" sz="1200" dirty="0">
                <a:solidFill>
                  <a:schemeClr val="bg1">
                    <a:lumMod val="50000"/>
                  </a:schemeClr>
                </a:solidFill>
              </a:rPr>
              <a:t>(</a:t>
            </a:r>
            <a:r>
              <a:rPr lang="fr-FR" sz="1200" dirty="0" err="1">
                <a:solidFill>
                  <a:schemeClr val="bg1">
                    <a:lumMod val="50000"/>
                  </a:schemeClr>
                </a:solidFill>
              </a:rPr>
              <a:t>Desintegration</a:t>
            </a:r>
            <a:r>
              <a:rPr lang="fr-FR" sz="1200" dirty="0">
                <a:solidFill>
                  <a:schemeClr val="bg1">
                    <a:lumMod val="50000"/>
                  </a:schemeClr>
                </a:solidFill>
              </a:rPr>
              <a:t>, </a:t>
            </a:r>
          </a:p>
          <a:p>
            <a:r>
              <a:rPr lang="fr-FR" sz="1200" dirty="0">
                <a:solidFill>
                  <a:schemeClr val="bg1">
                    <a:lumMod val="50000"/>
                  </a:schemeClr>
                </a:solidFill>
              </a:rPr>
              <a:t>Excitation and Storage of Radioactive Ions)</a:t>
            </a:r>
          </a:p>
        </p:txBody>
      </p:sp>
      <p:pic>
        <p:nvPicPr>
          <p:cNvPr id="35" name="Image 34">
            <a:extLst>
              <a:ext uri="{FF2B5EF4-FFF2-40B4-BE49-F238E27FC236}">
                <a16:creationId xmlns:a16="http://schemas.microsoft.com/office/drawing/2014/main" id="{18D30BB7-345A-10A1-C226-C910C1C2512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85321" y="1934966"/>
            <a:ext cx="471775" cy="472552"/>
          </a:xfrm>
          <a:prstGeom prst="rect">
            <a:avLst/>
          </a:prstGeom>
        </p:spPr>
      </p:pic>
      <p:sp>
        <p:nvSpPr>
          <p:cNvPr id="2" name="Ellipse 1">
            <a:extLst>
              <a:ext uri="{FF2B5EF4-FFF2-40B4-BE49-F238E27FC236}">
                <a16:creationId xmlns:a16="http://schemas.microsoft.com/office/drawing/2014/main" id="{D130E867-195A-3669-1360-51FD5ACFF98C}"/>
              </a:ext>
            </a:extLst>
          </p:cNvPr>
          <p:cNvSpPr/>
          <p:nvPr/>
        </p:nvSpPr>
        <p:spPr>
          <a:xfrm rot="20767738">
            <a:off x="6026420" y="662510"/>
            <a:ext cx="1092680" cy="737863"/>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A8B06BD2-1E3E-34B1-F747-C54F87E7F852}"/>
              </a:ext>
            </a:extLst>
          </p:cNvPr>
          <p:cNvSpPr txBox="1"/>
          <p:nvPr/>
        </p:nvSpPr>
        <p:spPr>
          <a:xfrm>
            <a:off x="6456212" y="5735775"/>
            <a:ext cx="2198935" cy="1077218"/>
          </a:xfrm>
          <a:prstGeom prst="rect">
            <a:avLst/>
          </a:prstGeom>
          <a:noFill/>
        </p:spPr>
        <p:txBody>
          <a:bodyPr wrap="none" rtlCol="0">
            <a:spAutoFit/>
          </a:bodyPr>
          <a:lstStyle/>
          <a:p>
            <a:r>
              <a:rPr lang="fr-FR" sz="1600" dirty="0" err="1">
                <a:solidFill>
                  <a:schemeClr val="tx1">
                    <a:lumMod val="50000"/>
                    <a:lumOff val="50000"/>
                  </a:schemeClr>
                </a:solidFill>
                <a:latin typeface="Calibri" panose="020F0502020204030204" pitchFamily="34" charset="0"/>
                <a:cs typeface="Calibri" panose="020F0502020204030204" pitchFamily="34" charset="0"/>
              </a:rPr>
              <a:t>Beams</a:t>
            </a:r>
            <a:r>
              <a:rPr lang="fr-FR" sz="1600" dirty="0">
                <a:solidFill>
                  <a:schemeClr val="tx1">
                    <a:lumMod val="50000"/>
                    <a:lumOff val="50000"/>
                  </a:schemeClr>
                </a:solidFill>
                <a:latin typeface="Calibri" panose="020F0502020204030204" pitchFamily="34" charset="0"/>
                <a:cs typeface="Calibri" panose="020F0502020204030204" pitchFamily="34" charset="0"/>
              </a:rPr>
              <a:t> :</a:t>
            </a:r>
            <a:endParaRPr lang="fr-FR" sz="1600" baseline="30000" dirty="0">
              <a:solidFill>
                <a:schemeClr val="tx1">
                  <a:lumMod val="50000"/>
                  <a:lumOff val="50000"/>
                </a:schemeClr>
              </a:solidFill>
              <a:latin typeface="Calibri" panose="020F0502020204030204" pitchFamily="34" charset="0"/>
              <a:cs typeface="Calibri" panose="020F0502020204030204" pitchFamily="34" charset="0"/>
            </a:endParaRPr>
          </a:p>
          <a:p>
            <a:r>
              <a:rPr lang="fr-FR" sz="1600" dirty="0">
                <a:solidFill>
                  <a:schemeClr val="tx1">
                    <a:lumMod val="50000"/>
                    <a:lumOff val="50000"/>
                  </a:schemeClr>
                </a:solidFill>
                <a:latin typeface="Calibri" panose="020F0502020204030204" pitchFamily="34" charset="0"/>
                <a:cs typeface="Calibri" panose="020F0502020204030204" pitchFamily="34" charset="0"/>
              </a:rPr>
              <a:t>33 MeV protons</a:t>
            </a:r>
          </a:p>
          <a:p>
            <a:r>
              <a:rPr lang="fr-FR" sz="1600" dirty="0">
                <a:solidFill>
                  <a:schemeClr val="tx1">
                    <a:lumMod val="50000"/>
                    <a:lumOff val="50000"/>
                  </a:schemeClr>
                </a:solidFill>
                <a:latin typeface="Calibri" panose="020F0502020204030204" pitchFamily="34" charset="0"/>
                <a:cs typeface="Calibri" panose="020F0502020204030204" pitchFamily="34" charset="0"/>
              </a:rPr>
              <a:t>40 MeV deutons</a:t>
            </a:r>
          </a:p>
          <a:p>
            <a:r>
              <a:rPr lang="fr-FR" sz="1600" dirty="0">
                <a:solidFill>
                  <a:schemeClr val="tx1">
                    <a:lumMod val="50000"/>
                    <a:lumOff val="50000"/>
                  </a:schemeClr>
                </a:solidFill>
                <a:latin typeface="Calibri" panose="020F0502020204030204" pitchFamily="34" charset="0"/>
                <a:cs typeface="Calibri" panose="020F0502020204030204" pitchFamily="34" charset="0"/>
              </a:rPr>
              <a:t>&lt;14,5 MeV/A </a:t>
            </a:r>
            <a:r>
              <a:rPr lang="fr-FR" sz="1600" dirty="0" err="1">
                <a:solidFill>
                  <a:schemeClr val="tx1">
                    <a:lumMod val="50000"/>
                    <a:lumOff val="50000"/>
                  </a:schemeClr>
                </a:solidFill>
                <a:latin typeface="Calibri" panose="020F0502020204030204" pitchFamily="34" charset="0"/>
                <a:cs typeface="Calibri" panose="020F0502020204030204" pitchFamily="34" charset="0"/>
              </a:rPr>
              <a:t>heavy</a:t>
            </a:r>
            <a:r>
              <a:rPr lang="fr-FR" sz="1600" dirty="0">
                <a:solidFill>
                  <a:schemeClr val="tx1">
                    <a:lumMod val="50000"/>
                    <a:lumOff val="50000"/>
                  </a:schemeClr>
                </a:solidFill>
                <a:latin typeface="Calibri" panose="020F0502020204030204" pitchFamily="34" charset="0"/>
                <a:cs typeface="Calibri" panose="020F0502020204030204" pitchFamily="34" charset="0"/>
              </a:rPr>
              <a:t> ions</a:t>
            </a:r>
          </a:p>
        </p:txBody>
      </p:sp>
    </p:spTree>
    <p:extLst>
      <p:ext uri="{BB962C8B-B14F-4D97-AF65-F5344CB8AC3E}">
        <p14:creationId xmlns:p14="http://schemas.microsoft.com/office/powerpoint/2010/main" val="1589725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EA09E68-3C79-3FC3-D640-17E4D151DA13}"/>
              </a:ext>
            </a:extLst>
          </p:cNvPr>
          <p:cNvSpPr>
            <a:spLocks noGrp="1"/>
          </p:cNvSpPr>
          <p:nvPr>
            <p:ph idx="1"/>
          </p:nvPr>
        </p:nvSpPr>
        <p:spPr/>
        <p:txBody>
          <a:bodyPr/>
          <a:lstStyle/>
          <a:p>
            <a:pPr marL="0" indent="0">
              <a:buNone/>
            </a:pPr>
            <a:endParaRPr lang="fr-FR" dirty="0"/>
          </a:p>
          <a:p>
            <a:pPr marL="0" indent="0">
              <a:buNone/>
            </a:pPr>
            <a:endParaRPr lang="fr-FR" dirty="0"/>
          </a:p>
        </p:txBody>
      </p:sp>
      <p:pic>
        <p:nvPicPr>
          <p:cNvPr id="7" name="Image 6">
            <a:extLst>
              <a:ext uri="{FF2B5EF4-FFF2-40B4-BE49-F238E27FC236}">
                <a16:creationId xmlns:a16="http://schemas.microsoft.com/office/drawing/2014/main" id="{9A6A8BD3-0C82-1893-1F00-24FBD4AFAA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65" y="1395579"/>
            <a:ext cx="9144000" cy="3818313"/>
          </a:xfrm>
          <a:prstGeom prst="rect">
            <a:avLst/>
          </a:prstGeom>
        </p:spPr>
      </p:pic>
      <p:sp>
        <p:nvSpPr>
          <p:cNvPr id="8" name="Text Box 7">
            <a:extLst>
              <a:ext uri="{FF2B5EF4-FFF2-40B4-BE49-F238E27FC236}">
                <a16:creationId xmlns:a16="http://schemas.microsoft.com/office/drawing/2014/main" id="{9CF31F6E-4602-F69D-8E00-183B1BE87425}"/>
              </a:ext>
            </a:extLst>
          </p:cNvPr>
          <p:cNvSpPr txBox="1">
            <a:spLocks noChangeArrowheads="1"/>
          </p:cNvSpPr>
          <p:nvPr/>
        </p:nvSpPr>
        <p:spPr bwMode="auto">
          <a:xfrm>
            <a:off x="395536" y="5029677"/>
            <a:ext cx="2721737" cy="1433021"/>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Neutron Beam at 0° </a:t>
            </a:r>
          </a:p>
          <a:p>
            <a:pPr eaLnBrk="0" hangingPunct="0">
              <a:lnSpc>
                <a:spcPct val="110000"/>
              </a:lnSpc>
            </a:pPr>
            <a:r>
              <a:rPr lang="en-US" sz="1600" dirty="0">
                <a:latin typeface="Calibri" panose="020F0502020204030204" pitchFamily="34" charset="0"/>
                <a:cs typeface="Calibri" panose="020F0502020204030204" pitchFamily="34" charset="0"/>
              </a:rPr>
              <a:t>● Collimator     beam quality</a:t>
            </a:r>
          </a:p>
          <a:p>
            <a:pPr eaLnBrk="0" hangingPunct="0">
              <a:lnSpc>
                <a:spcPct val="110000"/>
              </a:lnSpc>
            </a:pPr>
            <a:r>
              <a:rPr lang="en-US" sz="1600" dirty="0">
                <a:latin typeface="Calibri" panose="020F0502020204030204" pitchFamily="34" charset="0"/>
                <a:cs typeface="Calibri" panose="020F0502020204030204" pitchFamily="34" charset="0"/>
              </a:rPr>
              <a:t>● Size (</a:t>
            </a:r>
            <a:r>
              <a:rPr lang="en-US" sz="1600" dirty="0" err="1">
                <a:latin typeface="Calibri" panose="020F0502020204030204" pitchFamily="34" charset="0"/>
                <a:cs typeface="Calibri" panose="020F0502020204030204" pitchFamily="34" charset="0"/>
              </a:rPr>
              <a:t>L</a:t>
            </a:r>
            <a:r>
              <a:rPr lang="en-US" sz="1600" dirty="0" err="1">
                <a:latin typeface="Calibri" panose="020F0502020204030204" pitchFamily="34" charset="0"/>
                <a:ea typeface="Arial Unicode MS" pitchFamily="34" charset="-128"/>
                <a:cs typeface="Calibri" panose="020F0502020204030204" pitchFamily="34" charset="0"/>
              </a:rPr>
              <a:t>ⅹl</a:t>
            </a:r>
            <a:r>
              <a:rPr lang="en-US" sz="1600" dirty="0">
                <a:latin typeface="Calibri" panose="020F0502020204030204" pitchFamily="34" charset="0"/>
                <a:ea typeface="Arial Unicode MS" pitchFamily="34" charset="-128"/>
                <a:cs typeface="Calibri" panose="020F0502020204030204" pitchFamily="34" charset="0"/>
              </a:rPr>
              <a:t>)</a:t>
            </a:r>
            <a:r>
              <a:rPr lang="en-US" sz="1600" dirty="0">
                <a:latin typeface="Calibri" panose="020F0502020204030204" pitchFamily="34" charset="0"/>
                <a:cs typeface="Calibri" panose="020F0502020204030204" pitchFamily="34" charset="0"/>
              </a:rPr>
              <a:t> </a:t>
            </a:r>
            <a:r>
              <a:rPr lang="en-US" sz="1600" dirty="0">
                <a:latin typeface="Calibri" panose="020F0502020204030204" pitchFamily="34" charset="0"/>
                <a:ea typeface="Arial Unicode MS" pitchFamily="34" charset="-128"/>
                <a:cs typeface="Calibri" panose="020F0502020204030204" pitchFamily="34" charset="0"/>
              </a:rPr>
              <a:t>≃ </a:t>
            </a:r>
            <a:r>
              <a:rPr lang="en-US" sz="1600" dirty="0">
                <a:latin typeface="Calibri" panose="020F0502020204030204" pitchFamily="34" charset="0"/>
                <a:cs typeface="Calibri" panose="020F0502020204030204" pitchFamily="34" charset="0"/>
              </a:rPr>
              <a:t>(28m </a:t>
            </a:r>
            <a:r>
              <a:rPr lang="en-US" sz="1600" dirty="0">
                <a:latin typeface="Calibri" panose="020F0502020204030204" pitchFamily="34" charset="0"/>
                <a:ea typeface="Arial Unicode MS" pitchFamily="34" charset="-128"/>
                <a:cs typeface="Calibri" panose="020F0502020204030204" pitchFamily="34" charset="0"/>
              </a:rPr>
              <a:t>ⅹ</a:t>
            </a:r>
            <a:r>
              <a:rPr lang="en-US" sz="1600" dirty="0">
                <a:latin typeface="Calibri" panose="020F0502020204030204" pitchFamily="34" charset="0"/>
                <a:cs typeface="Calibri" panose="020F0502020204030204" pitchFamily="34" charset="0"/>
              </a:rPr>
              <a:t> 6m)</a:t>
            </a:r>
          </a:p>
          <a:p>
            <a:pPr eaLnBrk="0" hangingPunct="0">
              <a:lnSpc>
                <a:spcPct val="110000"/>
              </a:lnSpc>
            </a:pPr>
            <a:r>
              <a:rPr lang="en-US" sz="1600" dirty="0">
                <a:latin typeface="Calibri" panose="020F0502020204030204" pitchFamily="34" charset="0"/>
                <a:cs typeface="Calibri" panose="020F0502020204030204" pitchFamily="34" charset="0"/>
              </a:rPr>
              <a:t>           - </a:t>
            </a:r>
            <a:r>
              <a:rPr lang="en-US" sz="1600" dirty="0">
                <a:solidFill>
                  <a:srgbClr val="FF0000"/>
                </a:solidFill>
                <a:latin typeface="Calibri" panose="020F0502020204030204" pitchFamily="34" charset="0"/>
                <a:cs typeface="Calibri" panose="020F0502020204030204" pitchFamily="34" charset="0"/>
              </a:rPr>
              <a:t>TOF measurements</a:t>
            </a:r>
            <a:r>
              <a:rPr lang="en-US" sz="1600" dirty="0">
                <a:latin typeface="Calibri" panose="020F0502020204030204" pitchFamily="34" charset="0"/>
                <a:cs typeface="Calibri" panose="020F0502020204030204" pitchFamily="34" charset="0"/>
              </a:rPr>
              <a:t> </a:t>
            </a:r>
          </a:p>
          <a:p>
            <a:pPr eaLnBrk="0" hangingPunct="0">
              <a:lnSpc>
                <a:spcPct val="110000"/>
              </a:lnSpc>
            </a:pPr>
            <a:r>
              <a:rPr lang="en-US" sz="1600" dirty="0">
                <a:latin typeface="Calibri" panose="020F0502020204030204" pitchFamily="34" charset="0"/>
                <a:cs typeface="Calibri" panose="020F0502020204030204" pitchFamily="34" charset="0"/>
              </a:rPr>
              <a:t>           - free flight path</a:t>
            </a:r>
          </a:p>
        </p:txBody>
      </p:sp>
      <p:sp>
        <p:nvSpPr>
          <p:cNvPr id="9" name="Text Box 6">
            <a:extLst>
              <a:ext uri="{FF2B5EF4-FFF2-40B4-BE49-F238E27FC236}">
                <a16:creationId xmlns:a16="http://schemas.microsoft.com/office/drawing/2014/main" id="{D197AA7F-AF8C-1A6D-2323-D285D050AFCD}"/>
              </a:ext>
            </a:extLst>
          </p:cNvPr>
          <p:cNvSpPr txBox="1">
            <a:spLocks noChangeArrowheads="1"/>
          </p:cNvSpPr>
          <p:nvPr/>
        </p:nvSpPr>
        <p:spPr bwMode="auto">
          <a:xfrm>
            <a:off x="2780022" y="828089"/>
            <a:ext cx="4032448" cy="618054"/>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Ion and neutron induced reactions</a:t>
            </a:r>
          </a:p>
          <a:p>
            <a:pPr eaLnBrk="0" hangingPunct="0">
              <a:lnSpc>
                <a:spcPct val="110000"/>
              </a:lnSpc>
            </a:pPr>
            <a:r>
              <a:rPr lang="en-US" sz="1600" dirty="0">
                <a:latin typeface="Calibri" panose="020F0502020204030204" pitchFamily="34" charset="0"/>
                <a:cs typeface="Calibri" panose="020F0502020204030204" pitchFamily="34" charset="0"/>
              </a:rPr>
              <a:t>● Irradiation station (n, p, d)</a:t>
            </a:r>
          </a:p>
        </p:txBody>
      </p:sp>
      <p:sp>
        <p:nvSpPr>
          <p:cNvPr id="10" name="Text Box 10">
            <a:extLst>
              <a:ext uri="{FF2B5EF4-FFF2-40B4-BE49-F238E27FC236}">
                <a16:creationId xmlns:a16="http://schemas.microsoft.com/office/drawing/2014/main" id="{49DCB262-DD2B-B113-36D6-82BB5B90220D}"/>
              </a:ext>
            </a:extLst>
          </p:cNvPr>
          <p:cNvSpPr txBox="1">
            <a:spLocks noChangeArrowheads="1"/>
          </p:cNvSpPr>
          <p:nvPr/>
        </p:nvSpPr>
        <p:spPr bwMode="auto">
          <a:xfrm>
            <a:off x="395536" y="908720"/>
            <a:ext cx="1049583" cy="338554"/>
          </a:xfrm>
          <a:prstGeom prst="rect">
            <a:avLst/>
          </a:prstGeom>
          <a:solidFill>
            <a:schemeClr val="bg1"/>
          </a:solidFill>
          <a:ln w="9525">
            <a:solidFill>
              <a:schemeClr val="tx1"/>
            </a:solidFill>
            <a:miter lim="800000"/>
            <a:headEnd/>
            <a:tailEnd/>
          </a:ln>
        </p:spPr>
        <p:txBody>
          <a:bodyPr wrap="none">
            <a:spAutoFit/>
          </a:bodyPr>
          <a:lstStyle/>
          <a:p>
            <a:pPr eaLnBrk="0" hangingPunct="0"/>
            <a:r>
              <a:rPr lang="en-US" sz="1600" dirty="0">
                <a:latin typeface="Calibri" panose="020F0502020204030204" pitchFamily="34" charset="0"/>
                <a:cs typeface="Calibri" panose="020F0502020204030204" pitchFamily="34" charset="0"/>
              </a:rPr>
              <a:t>Collimator</a:t>
            </a:r>
          </a:p>
        </p:txBody>
      </p:sp>
      <p:cxnSp>
        <p:nvCxnSpPr>
          <p:cNvPr id="11" name="Connecteur droit avec flèche 10">
            <a:extLst>
              <a:ext uri="{FF2B5EF4-FFF2-40B4-BE49-F238E27FC236}">
                <a16:creationId xmlns:a16="http://schemas.microsoft.com/office/drawing/2014/main" id="{BD63D4F0-CD6F-7CF7-7C53-870E708D6638}"/>
              </a:ext>
            </a:extLst>
          </p:cNvPr>
          <p:cNvCxnSpPr/>
          <p:nvPr/>
        </p:nvCxnSpPr>
        <p:spPr>
          <a:xfrm>
            <a:off x="833437" y="1240759"/>
            <a:ext cx="1872208" cy="2232248"/>
          </a:xfrm>
          <a:prstGeom prst="straightConnector1">
            <a:avLst/>
          </a:prstGeom>
          <a:ln w="317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194478C-C15E-DE92-C886-675E5B2B84A5}"/>
              </a:ext>
            </a:extLst>
          </p:cNvPr>
          <p:cNvCxnSpPr/>
          <p:nvPr/>
        </p:nvCxnSpPr>
        <p:spPr>
          <a:xfrm flipV="1">
            <a:off x="251519" y="4293096"/>
            <a:ext cx="468000" cy="1440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ZoneTexte 12">
            <a:extLst>
              <a:ext uri="{FF2B5EF4-FFF2-40B4-BE49-F238E27FC236}">
                <a16:creationId xmlns:a16="http://schemas.microsoft.com/office/drawing/2014/main" id="{CA8B9F98-9AD0-F201-A55F-9E696B63FC50}"/>
              </a:ext>
            </a:extLst>
          </p:cNvPr>
          <p:cNvSpPr txBox="1"/>
          <p:nvPr/>
        </p:nvSpPr>
        <p:spPr>
          <a:xfrm>
            <a:off x="-36512" y="3692883"/>
            <a:ext cx="728213" cy="584775"/>
          </a:xfrm>
          <a:prstGeom prst="rect">
            <a:avLst/>
          </a:prstGeom>
          <a:noFill/>
        </p:spPr>
        <p:txBody>
          <a:bodyPr wrap="none" rtlCol="0">
            <a:spAutoFit/>
          </a:bodyPr>
          <a:lstStyle/>
          <a:p>
            <a:r>
              <a:rPr lang="fr-FR" sz="1600" dirty="0">
                <a:latin typeface="Calibri" panose="020F0502020204030204" pitchFamily="34" charset="0"/>
                <a:cs typeface="Calibri" panose="020F0502020204030204" pitchFamily="34" charset="0"/>
              </a:rPr>
              <a:t>LINAC </a:t>
            </a:r>
          </a:p>
          <a:p>
            <a:r>
              <a:rPr lang="fr-FR" sz="1600" dirty="0" err="1">
                <a:latin typeface="Calibri" panose="020F0502020204030204" pitchFamily="34" charset="0"/>
                <a:cs typeface="Calibri" panose="020F0502020204030204" pitchFamily="34" charset="0"/>
              </a:rPr>
              <a:t>Beam</a:t>
            </a:r>
            <a:endParaRPr lang="fr-FR" sz="1600" dirty="0">
              <a:latin typeface="Calibri" panose="020F0502020204030204" pitchFamily="34" charset="0"/>
              <a:cs typeface="Calibri" panose="020F0502020204030204" pitchFamily="34" charset="0"/>
            </a:endParaRPr>
          </a:p>
        </p:txBody>
      </p:sp>
      <p:sp>
        <p:nvSpPr>
          <p:cNvPr id="15" name="Text Box 1">
            <a:extLst>
              <a:ext uri="{FF2B5EF4-FFF2-40B4-BE49-F238E27FC236}">
                <a16:creationId xmlns:a16="http://schemas.microsoft.com/office/drawing/2014/main" id="{C0CE29B0-C84D-735D-CC5C-611E18779011}"/>
              </a:ext>
            </a:extLst>
          </p:cNvPr>
          <p:cNvSpPr txBox="1">
            <a:spLocks noChangeArrowheads="1"/>
          </p:cNvSpPr>
          <p:nvPr/>
        </p:nvSpPr>
        <p:spPr bwMode="auto">
          <a:xfrm>
            <a:off x="63101" y="43930"/>
            <a:ext cx="5962945" cy="4595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55334" rIns="81638" bIns="40819"/>
          <a:lstStyle>
            <a:lvl1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1pPr>
            <a:lvl2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2pPr>
            <a:lvl3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3pPr>
            <a:lvl4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4pPr>
            <a:lvl5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9pPr>
          </a:lstStyle>
          <a:p>
            <a:pPr eaLnBrk="1"/>
            <a:r>
              <a:rPr lang="fr-FR" altLang="fr-FR" sz="2800" dirty="0">
                <a:solidFill>
                  <a:srgbClr val="7030A0"/>
                </a:solidFill>
                <a:latin typeface="Calibri" panose="020F0502020204030204" pitchFamily="34" charset="0"/>
                <a:cs typeface="Calibri" panose="020F0502020204030204" pitchFamily="34" charset="0"/>
              </a:rPr>
              <a:t>New </a:t>
            </a:r>
            <a:r>
              <a:rPr lang="fr-FR" altLang="fr-FR" sz="2800" dirty="0" err="1">
                <a:solidFill>
                  <a:srgbClr val="7030A0"/>
                </a:solidFill>
                <a:latin typeface="Calibri" panose="020F0502020204030204" pitchFamily="34" charset="0"/>
                <a:cs typeface="Calibri" panose="020F0502020204030204" pitchFamily="34" charset="0"/>
              </a:rPr>
              <a:t>experimental</a:t>
            </a:r>
            <a:r>
              <a:rPr lang="fr-FR" altLang="fr-FR" sz="2800" dirty="0">
                <a:solidFill>
                  <a:srgbClr val="7030A0"/>
                </a:solidFill>
                <a:latin typeface="Calibri" panose="020F0502020204030204" pitchFamily="34" charset="0"/>
                <a:cs typeface="Calibri" panose="020F0502020204030204" pitchFamily="34" charset="0"/>
              </a:rPr>
              <a:t> room : Neutron for Science</a:t>
            </a:r>
          </a:p>
        </p:txBody>
      </p:sp>
      <p:sp>
        <p:nvSpPr>
          <p:cNvPr id="14" name="Text Box 4">
            <a:extLst>
              <a:ext uri="{FF2B5EF4-FFF2-40B4-BE49-F238E27FC236}">
                <a16:creationId xmlns:a16="http://schemas.microsoft.com/office/drawing/2014/main" id="{5BB9C905-EAA8-9E23-5985-15E585833D36}"/>
              </a:ext>
            </a:extLst>
          </p:cNvPr>
          <p:cNvSpPr txBox="1">
            <a:spLocks noChangeArrowheads="1"/>
          </p:cNvSpPr>
          <p:nvPr/>
        </p:nvSpPr>
        <p:spPr bwMode="auto">
          <a:xfrm>
            <a:off x="4474424" y="4426713"/>
            <a:ext cx="4528897" cy="2364878"/>
          </a:xfrm>
          <a:prstGeom prst="rect">
            <a:avLst/>
          </a:prstGeom>
          <a:noFill/>
          <a:ln w="9525">
            <a:noFill/>
            <a:miter lim="800000"/>
            <a:headEnd/>
            <a:tailEnd/>
          </a:ln>
        </p:spPr>
        <p:txBody>
          <a:bodyPr wrap="square">
            <a:spAutoFit/>
          </a:bodyPr>
          <a:lstStyle/>
          <a:p>
            <a:pPr>
              <a:lnSpc>
                <a:spcPct val="110000"/>
              </a:lnSpc>
            </a:pPr>
            <a:r>
              <a:rPr lang="en-US" sz="1500" kern="0" dirty="0">
                <a:latin typeface="Calibri" panose="020F0502020204030204" pitchFamily="34" charset="0"/>
                <a:cs typeface="Calibri" panose="020F0502020204030204" pitchFamily="34" charset="0"/>
              </a:rPr>
              <a:t>                             </a:t>
            </a:r>
            <a:r>
              <a:rPr lang="en-US" sz="1500" b="1" kern="0" dirty="0">
                <a:latin typeface="Calibri" panose="020F0502020204030204" pitchFamily="34" charset="0"/>
                <a:cs typeface="Calibri" panose="020F0502020204030204" pitchFamily="34" charset="0"/>
              </a:rPr>
              <a:t>Physics case</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Fundamental 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Astrophysics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New generation of reactor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Fusion technology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Radioisotopes production for medical applications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Biology (cells irradiation..)</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Development and characterization of new detectors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t>
            </a:r>
            <a:r>
              <a:rPr lang="en-GB" sz="1500" kern="0" dirty="0">
                <a:latin typeface="Calibri" panose="020F0502020204030204" pitchFamily="34" charset="0"/>
                <a:cs typeface="Calibri" panose="020F0502020204030204" pitchFamily="34" charset="0"/>
              </a:rPr>
              <a:t>Study of the single-event upsets</a:t>
            </a:r>
            <a:endParaRPr lang="en-US" sz="1500" kern="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43799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EA09E68-3C79-3FC3-D640-17E4D151DA13}"/>
              </a:ext>
            </a:extLst>
          </p:cNvPr>
          <p:cNvSpPr>
            <a:spLocks noGrp="1"/>
          </p:cNvSpPr>
          <p:nvPr>
            <p:ph idx="1"/>
          </p:nvPr>
        </p:nvSpPr>
        <p:spPr/>
        <p:txBody>
          <a:bodyPr/>
          <a:lstStyle/>
          <a:p>
            <a:pPr marL="0" indent="0">
              <a:buNone/>
            </a:pPr>
            <a:endParaRPr lang="fr-FR" dirty="0"/>
          </a:p>
          <a:p>
            <a:pPr marL="0" indent="0">
              <a:buNone/>
            </a:pPr>
            <a:endParaRPr lang="fr-FR" dirty="0"/>
          </a:p>
        </p:txBody>
      </p:sp>
      <p:pic>
        <p:nvPicPr>
          <p:cNvPr id="7" name="Image 6">
            <a:extLst>
              <a:ext uri="{FF2B5EF4-FFF2-40B4-BE49-F238E27FC236}">
                <a16:creationId xmlns:a16="http://schemas.microsoft.com/office/drawing/2014/main" id="{9A6A8BD3-0C82-1893-1F00-24FBD4AFAA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65" y="1395579"/>
            <a:ext cx="9144000" cy="3818313"/>
          </a:xfrm>
          <a:prstGeom prst="rect">
            <a:avLst/>
          </a:prstGeom>
        </p:spPr>
      </p:pic>
      <p:sp>
        <p:nvSpPr>
          <p:cNvPr id="8" name="Text Box 7">
            <a:extLst>
              <a:ext uri="{FF2B5EF4-FFF2-40B4-BE49-F238E27FC236}">
                <a16:creationId xmlns:a16="http://schemas.microsoft.com/office/drawing/2014/main" id="{9CF31F6E-4602-F69D-8E00-183B1BE87425}"/>
              </a:ext>
            </a:extLst>
          </p:cNvPr>
          <p:cNvSpPr txBox="1">
            <a:spLocks noChangeArrowheads="1"/>
          </p:cNvSpPr>
          <p:nvPr/>
        </p:nvSpPr>
        <p:spPr bwMode="auto">
          <a:xfrm>
            <a:off x="395536" y="5029677"/>
            <a:ext cx="2721737" cy="1433021"/>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Neutron Beam at 0° </a:t>
            </a:r>
          </a:p>
          <a:p>
            <a:pPr eaLnBrk="0" hangingPunct="0">
              <a:lnSpc>
                <a:spcPct val="110000"/>
              </a:lnSpc>
            </a:pPr>
            <a:r>
              <a:rPr lang="en-US" sz="1600" dirty="0">
                <a:latin typeface="Calibri" panose="020F0502020204030204" pitchFamily="34" charset="0"/>
                <a:cs typeface="Calibri" panose="020F0502020204030204" pitchFamily="34" charset="0"/>
              </a:rPr>
              <a:t>● Collimator     beam quality</a:t>
            </a:r>
          </a:p>
          <a:p>
            <a:pPr eaLnBrk="0" hangingPunct="0">
              <a:lnSpc>
                <a:spcPct val="110000"/>
              </a:lnSpc>
            </a:pPr>
            <a:r>
              <a:rPr lang="en-US" sz="1600" dirty="0">
                <a:latin typeface="Calibri" panose="020F0502020204030204" pitchFamily="34" charset="0"/>
                <a:cs typeface="Calibri" panose="020F0502020204030204" pitchFamily="34" charset="0"/>
              </a:rPr>
              <a:t>● Size (</a:t>
            </a:r>
            <a:r>
              <a:rPr lang="en-US" sz="1600" dirty="0" err="1">
                <a:latin typeface="Calibri" panose="020F0502020204030204" pitchFamily="34" charset="0"/>
                <a:cs typeface="Calibri" panose="020F0502020204030204" pitchFamily="34" charset="0"/>
              </a:rPr>
              <a:t>L</a:t>
            </a:r>
            <a:r>
              <a:rPr lang="en-US" sz="1600" dirty="0" err="1">
                <a:latin typeface="Calibri" panose="020F0502020204030204" pitchFamily="34" charset="0"/>
                <a:ea typeface="Arial Unicode MS" pitchFamily="34" charset="-128"/>
                <a:cs typeface="Calibri" panose="020F0502020204030204" pitchFamily="34" charset="0"/>
              </a:rPr>
              <a:t>ⅹl</a:t>
            </a:r>
            <a:r>
              <a:rPr lang="en-US" sz="1600" dirty="0">
                <a:latin typeface="Calibri" panose="020F0502020204030204" pitchFamily="34" charset="0"/>
                <a:ea typeface="Arial Unicode MS" pitchFamily="34" charset="-128"/>
                <a:cs typeface="Calibri" panose="020F0502020204030204" pitchFamily="34" charset="0"/>
              </a:rPr>
              <a:t>)</a:t>
            </a:r>
            <a:r>
              <a:rPr lang="en-US" sz="1600" dirty="0">
                <a:latin typeface="Calibri" panose="020F0502020204030204" pitchFamily="34" charset="0"/>
                <a:cs typeface="Calibri" panose="020F0502020204030204" pitchFamily="34" charset="0"/>
              </a:rPr>
              <a:t> </a:t>
            </a:r>
            <a:r>
              <a:rPr lang="en-US" sz="1600" dirty="0">
                <a:latin typeface="Calibri" panose="020F0502020204030204" pitchFamily="34" charset="0"/>
                <a:ea typeface="Arial Unicode MS" pitchFamily="34" charset="-128"/>
                <a:cs typeface="Calibri" panose="020F0502020204030204" pitchFamily="34" charset="0"/>
              </a:rPr>
              <a:t>≃ </a:t>
            </a:r>
            <a:r>
              <a:rPr lang="en-US" sz="1600" dirty="0">
                <a:latin typeface="Calibri" panose="020F0502020204030204" pitchFamily="34" charset="0"/>
                <a:cs typeface="Calibri" panose="020F0502020204030204" pitchFamily="34" charset="0"/>
              </a:rPr>
              <a:t>(28m </a:t>
            </a:r>
            <a:r>
              <a:rPr lang="en-US" sz="1600" dirty="0">
                <a:latin typeface="Calibri" panose="020F0502020204030204" pitchFamily="34" charset="0"/>
                <a:ea typeface="Arial Unicode MS" pitchFamily="34" charset="-128"/>
                <a:cs typeface="Calibri" panose="020F0502020204030204" pitchFamily="34" charset="0"/>
              </a:rPr>
              <a:t>ⅹ</a:t>
            </a:r>
            <a:r>
              <a:rPr lang="en-US" sz="1600" dirty="0">
                <a:latin typeface="Calibri" panose="020F0502020204030204" pitchFamily="34" charset="0"/>
                <a:cs typeface="Calibri" panose="020F0502020204030204" pitchFamily="34" charset="0"/>
              </a:rPr>
              <a:t> 6m)</a:t>
            </a:r>
          </a:p>
          <a:p>
            <a:pPr eaLnBrk="0" hangingPunct="0">
              <a:lnSpc>
                <a:spcPct val="110000"/>
              </a:lnSpc>
            </a:pPr>
            <a:r>
              <a:rPr lang="en-US" sz="1600" dirty="0">
                <a:latin typeface="Calibri" panose="020F0502020204030204" pitchFamily="34" charset="0"/>
                <a:cs typeface="Calibri" panose="020F0502020204030204" pitchFamily="34" charset="0"/>
              </a:rPr>
              <a:t>           - </a:t>
            </a:r>
            <a:r>
              <a:rPr lang="en-US" sz="1600" dirty="0">
                <a:solidFill>
                  <a:srgbClr val="FF0000"/>
                </a:solidFill>
                <a:latin typeface="Calibri" panose="020F0502020204030204" pitchFamily="34" charset="0"/>
                <a:cs typeface="Calibri" panose="020F0502020204030204" pitchFamily="34" charset="0"/>
              </a:rPr>
              <a:t>TOF measurements</a:t>
            </a:r>
            <a:r>
              <a:rPr lang="en-US" sz="1600" dirty="0">
                <a:latin typeface="Calibri" panose="020F0502020204030204" pitchFamily="34" charset="0"/>
                <a:cs typeface="Calibri" panose="020F0502020204030204" pitchFamily="34" charset="0"/>
              </a:rPr>
              <a:t> </a:t>
            </a:r>
          </a:p>
          <a:p>
            <a:pPr eaLnBrk="0" hangingPunct="0">
              <a:lnSpc>
                <a:spcPct val="110000"/>
              </a:lnSpc>
            </a:pPr>
            <a:r>
              <a:rPr lang="en-US" sz="1600" dirty="0">
                <a:latin typeface="Calibri" panose="020F0502020204030204" pitchFamily="34" charset="0"/>
                <a:cs typeface="Calibri" panose="020F0502020204030204" pitchFamily="34" charset="0"/>
              </a:rPr>
              <a:t>           - free flight path</a:t>
            </a:r>
          </a:p>
        </p:txBody>
      </p:sp>
      <p:sp>
        <p:nvSpPr>
          <p:cNvPr id="9" name="Text Box 6">
            <a:extLst>
              <a:ext uri="{FF2B5EF4-FFF2-40B4-BE49-F238E27FC236}">
                <a16:creationId xmlns:a16="http://schemas.microsoft.com/office/drawing/2014/main" id="{D197AA7F-AF8C-1A6D-2323-D285D050AFCD}"/>
              </a:ext>
            </a:extLst>
          </p:cNvPr>
          <p:cNvSpPr txBox="1">
            <a:spLocks noChangeArrowheads="1"/>
          </p:cNvSpPr>
          <p:nvPr/>
        </p:nvSpPr>
        <p:spPr bwMode="auto">
          <a:xfrm>
            <a:off x="2780022" y="662989"/>
            <a:ext cx="4032448" cy="888898"/>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Ion and neutron induced reactions</a:t>
            </a:r>
          </a:p>
          <a:p>
            <a:pPr eaLnBrk="0" hangingPunct="0">
              <a:lnSpc>
                <a:spcPct val="110000"/>
              </a:lnSpc>
            </a:pPr>
            <a:r>
              <a:rPr lang="en-US" sz="1600" dirty="0">
                <a:latin typeface="Calibri" panose="020F0502020204030204" pitchFamily="34" charset="0"/>
                <a:cs typeface="Calibri" panose="020F0502020204030204" pitchFamily="34" charset="0"/>
              </a:rPr>
              <a:t>● Beam line extension</a:t>
            </a:r>
          </a:p>
          <a:p>
            <a:pPr eaLnBrk="0" hangingPunct="0">
              <a:lnSpc>
                <a:spcPct val="110000"/>
              </a:lnSpc>
            </a:pPr>
            <a:r>
              <a:rPr lang="en-US" sz="1600" dirty="0">
                <a:latin typeface="Calibri" panose="020F0502020204030204" pitchFamily="34" charset="0"/>
                <a:cs typeface="Calibri" panose="020F0502020204030204" pitchFamily="34" charset="0"/>
              </a:rPr>
              <a:t>● Irradiation station (n, p, d)</a:t>
            </a:r>
          </a:p>
        </p:txBody>
      </p:sp>
      <p:sp>
        <p:nvSpPr>
          <p:cNvPr id="10" name="Text Box 10">
            <a:extLst>
              <a:ext uri="{FF2B5EF4-FFF2-40B4-BE49-F238E27FC236}">
                <a16:creationId xmlns:a16="http://schemas.microsoft.com/office/drawing/2014/main" id="{49DCB262-DD2B-B113-36D6-82BB5B90220D}"/>
              </a:ext>
            </a:extLst>
          </p:cNvPr>
          <p:cNvSpPr txBox="1">
            <a:spLocks noChangeArrowheads="1"/>
          </p:cNvSpPr>
          <p:nvPr/>
        </p:nvSpPr>
        <p:spPr bwMode="auto">
          <a:xfrm>
            <a:off x="395536" y="908720"/>
            <a:ext cx="1049583" cy="338554"/>
          </a:xfrm>
          <a:prstGeom prst="rect">
            <a:avLst/>
          </a:prstGeom>
          <a:solidFill>
            <a:schemeClr val="bg1"/>
          </a:solidFill>
          <a:ln w="9525">
            <a:solidFill>
              <a:schemeClr val="tx1"/>
            </a:solidFill>
            <a:miter lim="800000"/>
            <a:headEnd/>
            <a:tailEnd/>
          </a:ln>
        </p:spPr>
        <p:txBody>
          <a:bodyPr wrap="none">
            <a:spAutoFit/>
          </a:bodyPr>
          <a:lstStyle/>
          <a:p>
            <a:pPr eaLnBrk="0" hangingPunct="0"/>
            <a:r>
              <a:rPr lang="en-US" sz="1600" dirty="0">
                <a:latin typeface="Calibri" panose="020F0502020204030204" pitchFamily="34" charset="0"/>
                <a:cs typeface="Calibri" panose="020F0502020204030204" pitchFamily="34" charset="0"/>
              </a:rPr>
              <a:t>Collimator</a:t>
            </a:r>
          </a:p>
        </p:txBody>
      </p:sp>
      <p:cxnSp>
        <p:nvCxnSpPr>
          <p:cNvPr id="11" name="Connecteur droit avec flèche 10">
            <a:extLst>
              <a:ext uri="{FF2B5EF4-FFF2-40B4-BE49-F238E27FC236}">
                <a16:creationId xmlns:a16="http://schemas.microsoft.com/office/drawing/2014/main" id="{BD63D4F0-CD6F-7CF7-7C53-870E708D6638}"/>
              </a:ext>
            </a:extLst>
          </p:cNvPr>
          <p:cNvCxnSpPr/>
          <p:nvPr/>
        </p:nvCxnSpPr>
        <p:spPr>
          <a:xfrm>
            <a:off x="833437" y="1240759"/>
            <a:ext cx="1872208" cy="2232248"/>
          </a:xfrm>
          <a:prstGeom prst="straightConnector1">
            <a:avLst/>
          </a:prstGeom>
          <a:ln w="317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194478C-C15E-DE92-C886-675E5B2B84A5}"/>
              </a:ext>
            </a:extLst>
          </p:cNvPr>
          <p:cNvCxnSpPr/>
          <p:nvPr/>
        </p:nvCxnSpPr>
        <p:spPr>
          <a:xfrm flipV="1">
            <a:off x="251519" y="4293096"/>
            <a:ext cx="468000" cy="1440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ZoneTexte 12">
            <a:extLst>
              <a:ext uri="{FF2B5EF4-FFF2-40B4-BE49-F238E27FC236}">
                <a16:creationId xmlns:a16="http://schemas.microsoft.com/office/drawing/2014/main" id="{CA8B9F98-9AD0-F201-A55F-9E696B63FC50}"/>
              </a:ext>
            </a:extLst>
          </p:cNvPr>
          <p:cNvSpPr txBox="1"/>
          <p:nvPr/>
        </p:nvSpPr>
        <p:spPr>
          <a:xfrm>
            <a:off x="-36512" y="3692883"/>
            <a:ext cx="728213" cy="584775"/>
          </a:xfrm>
          <a:prstGeom prst="rect">
            <a:avLst/>
          </a:prstGeom>
          <a:noFill/>
        </p:spPr>
        <p:txBody>
          <a:bodyPr wrap="none" rtlCol="0">
            <a:spAutoFit/>
          </a:bodyPr>
          <a:lstStyle/>
          <a:p>
            <a:r>
              <a:rPr lang="fr-FR" sz="1600" dirty="0">
                <a:latin typeface="Calibri" panose="020F0502020204030204" pitchFamily="34" charset="0"/>
                <a:cs typeface="Calibri" panose="020F0502020204030204" pitchFamily="34" charset="0"/>
              </a:rPr>
              <a:t>LINAC </a:t>
            </a:r>
          </a:p>
          <a:p>
            <a:r>
              <a:rPr lang="fr-FR" sz="1600" dirty="0" err="1">
                <a:latin typeface="Calibri" panose="020F0502020204030204" pitchFamily="34" charset="0"/>
                <a:cs typeface="Calibri" panose="020F0502020204030204" pitchFamily="34" charset="0"/>
              </a:rPr>
              <a:t>Beam</a:t>
            </a:r>
            <a:endParaRPr lang="fr-FR" sz="1600" dirty="0">
              <a:latin typeface="Calibri" panose="020F0502020204030204" pitchFamily="34" charset="0"/>
              <a:cs typeface="Calibri" panose="020F0502020204030204" pitchFamily="34" charset="0"/>
            </a:endParaRPr>
          </a:p>
        </p:txBody>
      </p:sp>
      <p:sp>
        <p:nvSpPr>
          <p:cNvPr id="15" name="Text Box 1">
            <a:extLst>
              <a:ext uri="{FF2B5EF4-FFF2-40B4-BE49-F238E27FC236}">
                <a16:creationId xmlns:a16="http://schemas.microsoft.com/office/drawing/2014/main" id="{C0CE29B0-C84D-735D-CC5C-611E18779011}"/>
              </a:ext>
            </a:extLst>
          </p:cNvPr>
          <p:cNvSpPr txBox="1">
            <a:spLocks noChangeArrowheads="1"/>
          </p:cNvSpPr>
          <p:nvPr/>
        </p:nvSpPr>
        <p:spPr bwMode="auto">
          <a:xfrm>
            <a:off x="63101" y="43930"/>
            <a:ext cx="5962945" cy="4595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55334" rIns="81638" bIns="40819"/>
          <a:lstStyle>
            <a:lvl1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1pPr>
            <a:lvl2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2pPr>
            <a:lvl3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3pPr>
            <a:lvl4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4pPr>
            <a:lvl5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9pPr>
          </a:lstStyle>
          <a:p>
            <a:pPr eaLnBrk="1"/>
            <a:r>
              <a:rPr lang="fr-FR" altLang="fr-FR" sz="2800" dirty="0">
                <a:solidFill>
                  <a:srgbClr val="7030A0"/>
                </a:solidFill>
                <a:latin typeface="Calibri" panose="020F0502020204030204" pitchFamily="34" charset="0"/>
                <a:cs typeface="Calibri" panose="020F0502020204030204" pitchFamily="34" charset="0"/>
              </a:rPr>
              <a:t>New </a:t>
            </a:r>
            <a:r>
              <a:rPr lang="fr-FR" altLang="fr-FR" sz="2800" dirty="0" err="1">
                <a:solidFill>
                  <a:srgbClr val="7030A0"/>
                </a:solidFill>
                <a:latin typeface="Calibri" panose="020F0502020204030204" pitchFamily="34" charset="0"/>
                <a:cs typeface="Calibri" panose="020F0502020204030204" pitchFamily="34" charset="0"/>
              </a:rPr>
              <a:t>experimental</a:t>
            </a:r>
            <a:r>
              <a:rPr lang="fr-FR" altLang="fr-FR" sz="2800" dirty="0">
                <a:solidFill>
                  <a:srgbClr val="7030A0"/>
                </a:solidFill>
                <a:latin typeface="Calibri" panose="020F0502020204030204" pitchFamily="34" charset="0"/>
                <a:cs typeface="Calibri" panose="020F0502020204030204" pitchFamily="34" charset="0"/>
              </a:rPr>
              <a:t> room : Neutron for Science</a:t>
            </a:r>
          </a:p>
        </p:txBody>
      </p:sp>
      <p:sp>
        <p:nvSpPr>
          <p:cNvPr id="14" name="Text Box 4">
            <a:extLst>
              <a:ext uri="{FF2B5EF4-FFF2-40B4-BE49-F238E27FC236}">
                <a16:creationId xmlns:a16="http://schemas.microsoft.com/office/drawing/2014/main" id="{5BB9C905-EAA8-9E23-5985-15E585833D36}"/>
              </a:ext>
            </a:extLst>
          </p:cNvPr>
          <p:cNvSpPr txBox="1">
            <a:spLocks noChangeArrowheads="1"/>
          </p:cNvSpPr>
          <p:nvPr/>
        </p:nvSpPr>
        <p:spPr bwMode="auto">
          <a:xfrm>
            <a:off x="4474424" y="4426713"/>
            <a:ext cx="4528897" cy="2364878"/>
          </a:xfrm>
          <a:prstGeom prst="rect">
            <a:avLst/>
          </a:prstGeom>
          <a:noFill/>
          <a:ln w="9525">
            <a:noFill/>
            <a:miter lim="800000"/>
            <a:headEnd/>
            <a:tailEnd/>
          </a:ln>
        </p:spPr>
        <p:txBody>
          <a:bodyPr wrap="square">
            <a:spAutoFit/>
          </a:bodyPr>
          <a:lstStyle/>
          <a:p>
            <a:pPr>
              <a:lnSpc>
                <a:spcPct val="110000"/>
              </a:lnSpc>
            </a:pPr>
            <a:r>
              <a:rPr lang="en-US" sz="1500" kern="0" dirty="0">
                <a:latin typeface="Calibri" panose="020F0502020204030204" pitchFamily="34" charset="0"/>
                <a:cs typeface="Calibri" panose="020F0502020204030204" pitchFamily="34" charset="0"/>
              </a:rPr>
              <a:t>                             </a:t>
            </a:r>
            <a:r>
              <a:rPr lang="en-US" sz="1500" b="1" kern="0" dirty="0">
                <a:latin typeface="Calibri" panose="020F0502020204030204" pitchFamily="34" charset="0"/>
                <a:cs typeface="Calibri" panose="020F0502020204030204" pitchFamily="34" charset="0"/>
              </a:rPr>
              <a:t>Physics case</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Fundamental 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Astrophysics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New generation of reactor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Fusion technology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Radioisotopes production for medical applications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Biology (cells irradiation..)</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Development and characterization of new detectors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t>
            </a:r>
            <a:r>
              <a:rPr lang="en-GB" sz="1500" kern="0" dirty="0">
                <a:latin typeface="Calibri" panose="020F0502020204030204" pitchFamily="34" charset="0"/>
                <a:cs typeface="Calibri" panose="020F0502020204030204" pitchFamily="34" charset="0"/>
              </a:rPr>
              <a:t>Study of the single-event upsets</a:t>
            </a:r>
            <a:endParaRPr lang="en-US" sz="1500" kern="0" dirty="0">
              <a:latin typeface="Calibri" panose="020F0502020204030204" pitchFamily="34" charset="0"/>
              <a:cs typeface="Calibri" panose="020F0502020204030204" pitchFamily="34" charset="0"/>
            </a:endParaRPr>
          </a:p>
        </p:txBody>
      </p:sp>
      <p:grpSp>
        <p:nvGrpSpPr>
          <p:cNvPr id="16" name="Groupe 15">
            <a:extLst>
              <a:ext uri="{FF2B5EF4-FFF2-40B4-BE49-F238E27FC236}">
                <a16:creationId xmlns:a16="http://schemas.microsoft.com/office/drawing/2014/main" id="{C07DC9A8-54EA-AC96-C52C-24A66B8B4609}"/>
              </a:ext>
            </a:extLst>
          </p:cNvPr>
          <p:cNvGrpSpPr/>
          <p:nvPr/>
        </p:nvGrpSpPr>
        <p:grpSpPr>
          <a:xfrm>
            <a:off x="683568" y="1239091"/>
            <a:ext cx="7776864" cy="5143500"/>
            <a:chOff x="467544" y="1011138"/>
            <a:chExt cx="7776864" cy="5143500"/>
          </a:xfrm>
        </p:grpSpPr>
        <p:pic>
          <p:nvPicPr>
            <p:cNvPr id="17" name="Image 16">
              <a:extLst>
                <a:ext uri="{FF2B5EF4-FFF2-40B4-BE49-F238E27FC236}">
                  <a16:creationId xmlns:a16="http://schemas.microsoft.com/office/drawing/2014/main" id="{1D55D86C-0CD8-0B71-64CB-7113DE09FC5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7544" y="1011138"/>
              <a:ext cx="7776864" cy="5143500"/>
            </a:xfrm>
            <a:prstGeom prst="rect">
              <a:avLst/>
            </a:prstGeom>
          </p:spPr>
        </p:pic>
        <p:cxnSp>
          <p:nvCxnSpPr>
            <p:cNvPr id="18" name="Connecteur droit avec flèche 17">
              <a:extLst>
                <a:ext uri="{FF2B5EF4-FFF2-40B4-BE49-F238E27FC236}">
                  <a16:creationId xmlns:a16="http://schemas.microsoft.com/office/drawing/2014/main" id="{DB832B89-0CE7-4832-789B-2B63F0E2D897}"/>
                </a:ext>
              </a:extLst>
            </p:cNvPr>
            <p:cNvCxnSpPr/>
            <p:nvPr/>
          </p:nvCxnSpPr>
          <p:spPr>
            <a:xfrm flipH="1" flipV="1">
              <a:off x="4738985" y="3103103"/>
              <a:ext cx="612577" cy="57606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C6E04F2B-14D3-FB1E-3C69-A7730E6DF3CB}"/>
                </a:ext>
              </a:extLst>
            </p:cNvPr>
            <p:cNvSpPr txBox="1"/>
            <p:nvPr/>
          </p:nvSpPr>
          <p:spPr>
            <a:xfrm>
              <a:off x="796800" y="3429000"/>
              <a:ext cx="1045414" cy="307777"/>
            </a:xfrm>
            <a:prstGeom prst="rect">
              <a:avLst/>
            </a:prstGeom>
            <a:solidFill>
              <a:schemeClr val="bg1"/>
            </a:solidFill>
            <a:ln>
              <a:solidFill>
                <a:schemeClr val="tx1"/>
              </a:solidFill>
            </a:ln>
          </p:spPr>
          <p:txBody>
            <a:bodyPr wrap="none" rtlCol="0">
              <a:spAutoFit/>
            </a:bodyPr>
            <a:lstStyle/>
            <a:p>
              <a:r>
                <a:rPr lang="en-US" sz="1400" dirty="0">
                  <a:latin typeface="Calibri" panose="020F0502020204030204" pitchFamily="34" charset="0"/>
                  <a:cs typeface="Calibri" panose="020F0502020204030204" pitchFamily="34" charset="0"/>
                </a:rPr>
                <a:t>Li converter</a:t>
              </a:r>
            </a:p>
          </p:txBody>
        </p:sp>
        <p:sp>
          <p:nvSpPr>
            <p:cNvPr id="20" name="ZoneTexte 19">
              <a:extLst>
                <a:ext uri="{FF2B5EF4-FFF2-40B4-BE49-F238E27FC236}">
                  <a16:creationId xmlns:a16="http://schemas.microsoft.com/office/drawing/2014/main" id="{52550DBB-81C0-6318-3109-1E9C5E77C01D}"/>
                </a:ext>
              </a:extLst>
            </p:cNvPr>
            <p:cNvSpPr txBox="1"/>
            <p:nvPr/>
          </p:nvSpPr>
          <p:spPr>
            <a:xfrm>
              <a:off x="3311040" y="1156789"/>
              <a:ext cx="930063" cy="523220"/>
            </a:xfrm>
            <a:prstGeom prst="rect">
              <a:avLst/>
            </a:prstGeom>
            <a:solidFill>
              <a:schemeClr val="bg1"/>
            </a:solidFill>
          </p:spPr>
          <p:txBody>
            <a:bodyPr wrap="square" rtlCol="0">
              <a:spAutoFit/>
            </a:bodyPr>
            <a:lstStyle/>
            <a:p>
              <a:r>
                <a:rPr lang="en-US" sz="1400" dirty="0">
                  <a:latin typeface="Calibri" panose="020F0502020204030204" pitchFamily="34" charset="0"/>
                  <a:cs typeface="Calibri" panose="020F0502020204030204" pitchFamily="34" charset="0"/>
                </a:rPr>
                <a:t>Rotating</a:t>
              </a:r>
            </a:p>
            <a:p>
              <a:r>
                <a:rPr lang="en-US" sz="1400" dirty="0">
                  <a:latin typeface="Calibri" panose="020F0502020204030204" pitchFamily="34" charset="0"/>
                  <a:cs typeface="Calibri" panose="020F0502020204030204" pitchFamily="34" charset="0"/>
                </a:rPr>
                <a:t>converter</a:t>
              </a:r>
            </a:p>
          </p:txBody>
        </p:sp>
        <p:sp>
          <p:nvSpPr>
            <p:cNvPr id="21" name="ZoneTexte 20">
              <a:extLst>
                <a:ext uri="{FF2B5EF4-FFF2-40B4-BE49-F238E27FC236}">
                  <a16:creationId xmlns:a16="http://schemas.microsoft.com/office/drawing/2014/main" id="{1B294F87-7B84-D0E5-C41E-51A366229D69}"/>
                </a:ext>
              </a:extLst>
            </p:cNvPr>
            <p:cNvSpPr txBox="1"/>
            <p:nvPr/>
          </p:nvSpPr>
          <p:spPr>
            <a:xfrm>
              <a:off x="5097281" y="3773539"/>
              <a:ext cx="1512168" cy="276999"/>
            </a:xfrm>
            <a:prstGeom prst="rect">
              <a:avLst/>
            </a:prstGeom>
            <a:solidFill>
              <a:schemeClr val="bg1"/>
            </a:solidFill>
          </p:spPr>
          <p:txBody>
            <a:bodyPr wrap="square" rtlCol="0">
              <a:spAutoFit/>
            </a:bodyPr>
            <a:lstStyle/>
            <a:p>
              <a:r>
                <a:rPr lang="en-US" sz="1200" b="1" dirty="0">
                  <a:latin typeface="Calibri" panose="020F0502020204030204" pitchFamily="34" charset="0"/>
                  <a:cs typeface="Calibri" panose="020F0502020204030204" pitchFamily="34" charset="0"/>
                </a:rPr>
                <a:t>Irradiation station</a:t>
              </a:r>
            </a:p>
          </p:txBody>
        </p:sp>
        <p:cxnSp>
          <p:nvCxnSpPr>
            <p:cNvPr id="22" name="Connecteur droit avec flèche 21">
              <a:extLst>
                <a:ext uri="{FF2B5EF4-FFF2-40B4-BE49-F238E27FC236}">
                  <a16:creationId xmlns:a16="http://schemas.microsoft.com/office/drawing/2014/main" id="{84F6D7D8-F2D9-D152-5930-E3E46104E2BE}"/>
                </a:ext>
              </a:extLst>
            </p:cNvPr>
            <p:cNvCxnSpPr/>
            <p:nvPr/>
          </p:nvCxnSpPr>
          <p:spPr>
            <a:xfrm flipH="1">
              <a:off x="2915816" y="1418399"/>
              <a:ext cx="348075" cy="84734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641E28DD-B59D-2539-FF26-F6D7AB89835C}"/>
                </a:ext>
              </a:extLst>
            </p:cNvPr>
            <p:cNvCxnSpPr/>
            <p:nvPr/>
          </p:nvCxnSpPr>
          <p:spPr>
            <a:xfrm flipV="1">
              <a:off x="1259632" y="3097288"/>
              <a:ext cx="792088" cy="29384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ZoneTexte 23">
              <a:extLst>
                <a:ext uri="{FF2B5EF4-FFF2-40B4-BE49-F238E27FC236}">
                  <a16:creationId xmlns:a16="http://schemas.microsoft.com/office/drawing/2014/main" id="{1C4EF307-F7E3-7D7F-7E34-C3AD7BF977C3}"/>
                </a:ext>
              </a:extLst>
            </p:cNvPr>
            <p:cNvSpPr txBox="1"/>
            <p:nvPr/>
          </p:nvSpPr>
          <p:spPr>
            <a:xfrm>
              <a:off x="5677430" y="1617668"/>
              <a:ext cx="1512168" cy="461665"/>
            </a:xfrm>
            <a:prstGeom prst="rect">
              <a:avLst/>
            </a:prstGeom>
            <a:solidFill>
              <a:schemeClr val="bg1"/>
            </a:solidFill>
          </p:spPr>
          <p:txBody>
            <a:bodyPr wrap="square" rtlCol="0">
              <a:spAutoFit/>
            </a:bodyPr>
            <a:lstStyle/>
            <a:p>
              <a:r>
                <a:rPr lang="en-US" sz="1200" b="1" dirty="0">
                  <a:latin typeface="Calibri" panose="020F0502020204030204" pitchFamily="34" charset="0"/>
                  <a:cs typeface="Calibri" panose="020F0502020204030204" pitchFamily="34" charset="0"/>
                </a:rPr>
                <a:t>Pneumatic transfer system</a:t>
              </a:r>
            </a:p>
          </p:txBody>
        </p:sp>
        <p:cxnSp>
          <p:nvCxnSpPr>
            <p:cNvPr id="25" name="Connecteur droit avec flèche 24">
              <a:extLst>
                <a:ext uri="{FF2B5EF4-FFF2-40B4-BE49-F238E27FC236}">
                  <a16:creationId xmlns:a16="http://schemas.microsoft.com/office/drawing/2014/main" id="{FAC0A60C-DB1A-CBF9-DD8A-F58ABC55C2CD}"/>
                </a:ext>
              </a:extLst>
            </p:cNvPr>
            <p:cNvCxnSpPr/>
            <p:nvPr/>
          </p:nvCxnSpPr>
          <p:spPr>
            <a:xfrm flipH="1">
              <a:off x="4785006" y="1848501"/>
              <a:ext cx="864094" cy="41723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40599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EA09E68-3C79-3FC3-D640-17E4D151DA13}"/>
              </a:ext>
            </a:extLst>
          </p:cNvPr>
          <p:cNvSpPr>
            <a:spLocks noGrp="1"/>
          </p:cNvSpPr>
          <p:nvPr>
            <p:ph idx="1"/>
          </p:nvPr>
        </p:nvSpPr>
        <p:spPr/>
        <p:txBody>
          <a:bodyPr/>
          <a:lstStyle/>
          <a:p>
            <a:pPr marL="0" indent="0">
              <a:buNone/>
            </a:pPr>
            <a:endParaRPr lang="fr-FR" dirty="0"/>
          </a:p>
          <a:p>
            <a:pPr marL="0" indent="0">
              <a:buNone/>
            </a:pPr>
            <a:endParaRPr lang="fr-FR" dirty="0"/>
          </a:p>
        </p:txBody>
      </p:sp>
      <p:pic>
        <p:nvPicPr>
          <p:cNvPr id="7" name="Image 6">
            <a:extLst>
              <a:ext uri="{FF2B5EF4-FFF2-40B4-BE49-F238E27FC236}">
                <a16:creationId xmlns:a16="http://schemas.microsoft.com/office/drawing/2014/main" id="{9A6A8BD3-0C82-1893-1F00-24FBD4AFAA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865" y="1395579"/>
            <a:ext cx="9144000" cy="3818313"/>
          </a:xfrm>
          <a:prstGeom prst="rect">
            <a:avLst/>
          </a:prstGeom>
        </p:spPr>
      </p:pic>
      <p:sp>
        <p:nvSpPr>
          <p:cNvPr id="8" name="Text Box 7">
            <a:extLst>
              <a:ext uri="{FF2B5EF4-FFF2-40B4-BE49-F238E27FC236}">
                <a16:creationId xmlns:a16="http://schemas.microsoft.com/office/drawing/2014/main" id="{9CF31F6E-4602-F69D-8E00-183B1BE87425}"/>
              </a:ext>
            </a:extLst>
          </p:cNvPr>
          <p:cNvSpPr txBox="1">
            <a:spLocks noChangeArrowheads="1"/>
          </p:cNvSpPr>
          <p:nvPr/>
        </p:nvSpPr>
        <p:spPr bwMode="auto">
          <a:xfrm>
            <a:off x="395536" y="5029677"/>
            <a:ext cx="2721737" cy="1433021"/>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Neutron Beam at 0° </a:t>
            </a:r>
          </a:p>
          <a:p>
            <a:pPr eaLnBrk="0" hangingPunct="0">
              <a:lnSpc>
                <a:spcPct val="110000"/>
              </a:lnSpc>
            </a:pPr>
            <a:r>
              <a:rPr lang="en-US" sz="1600" dirty="0">
                <a:latin typeface="Calibri" panose="020F0502020204030204" pitchFamily="34" charset="0"/>
                <a:cs typeface="Calibri" panose="020F0502020204030204" pitchFamily="34" charset="0"/>
              </a:rPr>
              <a:t>● Collimator     beam quality</a:t>
            </a:r>
          </a:p>
          <a:p>
            <a:pPr eaLnBrk="0" hangingPunct="0">
              <a:lnSpc>
                <a:spcPct val="110000"/>
              </a:lnSpc>
            </a:pPr>
            <a:r>
              <a:rPr lang="en-US" sz="1600" dirty="0">
                <a:latin typeface="Calibri" panose="020F0502020204030204" pitchFamily="34" charset="0"/>
                <a:cs typeface="Calibri" panose="020F0502020204030204" pitchFamily="34" charset="0"/>
              </a:rPr>
              <a:t>● Size (</a:t>
            </a:r>
            <a:r>
              <a:rPr lang="en-US" sz="1600" dirty="0" err="1">
                <a:latin typeface="Calibri" panose="020F0502020204030204" pitchFamily="34" charset="0"/>
                <a:cs typeface="Calibri" panose="020F0502020204030204" pitchFamily="34" charset="0"/>
              </a:rPr>
              <a:t>L</a:t>
            </a:r>
            <a:r>
              <a:rPr lang="en-US" sz="1600" dirty="0" err="1">
                <a:latin typeface="Calibri" panose="020F0502020204030204" pitchFamily="34" charset="0"/>
                <a:ea typeface="Arial Unicode MS" pitchFamily="34" charset="-128"/>
                <a:cs typeface="Calibri" panose="020F0502020204030204" pitchFamily="34" charset="0"/>
              </a:rPr>
              <a:t>ⅹl</a:t>
            </a:r>
            <a:r>
              <a:rPr lang="en-US" sz="1600" dirty="0">
                <a:latin typeface="Calibri" panose="020F0502020204030204" pitchFamily="34" charset="0"/>
                <a:ea typeface="Arial Unicode MS" pitchFamily="34" charset="-128"/>
                <a:cs typeface="Calibri" panose="020F0502020204030204" pitchFamily="34" charset="0"/>
              </a:rPr>
              <a:t>)</a:t>
            </a:r>
            <a:r>
              <a:rPr lang="en-US" sz="1600" dirty="0">
                <a:latin typeface="Calibri" panose="020F0502020204030204" pitchFamily="34" charset="0"/>
                <a:cs typeface="Calibri" panose="020F0502020204030204" pitchFamily="34" charset="0"/>
              </a:rPr>
              <a:t> </a:t>
            </a:r>
            <a:r>
              <a:rPr lang="en-US" sz="1600" dirty="0">
                <a:latin typeface="Calibri" panose="020F0502020204030204" pitchFamily="34" charset="0"/>
                <a:ea typeface="Arial Unicode MS" pitchFamily="34" charset="-128"/>
                <a:cs typeface="Calibri" panose="020F0502020204030204" pitchFamily="34" charset="0"/>
              </a:rPr>
              <a:t>≃ </a:t>
            </a:r>
            <a:r>
              <a:rPr lang="en-US" sz="1600" dirty="0">
                <a:latin typeface="Calibri" panose="020F0502020204030204" pitchFamily="34" charset="0"/>
                <a:cs typeface="Calibri" panose="020F0502020204030204" pitchFamily="34" charset="0"/>
              </a:rPr>
              <a:t>(28m </a:t>
            </a:r>
            <a:r>
              <a:rPr lang="en-US" sz="1600" dirty="0">
                <a:latin typeface="Calibri" panose="020F0502020204030204" pitchFamily="34" charset="0"/>
                <a:ea typeface="Arial Unicode MS" pitchFamily="34" charset="-128"/>
                <a:cs typeface="Calibri" panose="020F0502020204030204" pitchFamily="34" charset="0"/>
              </a:rPr>
              <a:t>ⅹ</a:t>
            </a:r>
            <a:r>
              <a:rPr lang="en-US" sz="1600" dirty="0">
                <a:latin typeface="Calibri" panose="020F0502020204030204" pitchFamily="34" charset="0"/>
                <a:cs typeface="Calibri" panose="020F0502020204030204" pitchFamily="34" charset="0"/>
              </a:rPr>
              <a:t> 6m)</a:t>
            </a:r>
          </a:p>
          <a:p>
            <a:pPr eaLnBrk="0" hangingPunct="0">
              <a:lnSpc>
                <a:spcPct val="110000"/>
              </a:lnSpc>
            </a:pPr>
            <a:r>
              <a:rPr lang="en-US" sz="1600" dirty="0">
                <a:latin typeface="Calibri" panose="020F0502020204030204" pitchFamily="34" charset="0"/>
                <a:cs typeface="Calibri" panose="020F0502020204030204" pitchFamily="34" charset="0"/>
              </a:rPr>
              <a:t>           - </a:t>
            </a:r>
            <a:r>
              <a:rPr lang="en-US" sz="1600" dirty="0">
                <a:solidFill>
                  <a:srgbClr val="FF0000"/>
                </a:solidFill>
                <a:latin typeface="Calibri" panose="020F0502020204030204" pitchFamily="34" charset="0"/>
                <a:cs typeface="Calibri" panose="020F0502020204030204" pitchFamily="34" charset="0"/>
              </a:rPr>
              <a:t>TOF measurements</a:t>
            </a:r>
            <a:r>
              <a:rPr lang="en-US" sz="1600" dirty="0">
                <a:latin typeface="Calibri" panose="020F0502020204030204" pitchFamily="34" charset="0"/>
                <a:cs typeface="Calibri" panose="020F0502020204030204" pitchFamily="34" charset="0"/>
              </a:rPr>
              <a:t> </a:t>
            </a:r>
          </a:p>
          <a:p>
            <a:pPr eaLnBrk="0" hangingPunct="0">
              <a:lnSpc>
                <a:spcPct val="110000"/>
              </a:lnSpc>
            </a:pPr>
            <a:r>
              <a:rPr lang="en-US" sz="1600" dirty="0">
                <a:latin typeface="Calibri" panose="020F0502020204030204" pitchFamily="34" charset="0"/>
                <a:cs typeface="Calibri" panose="020F0502020204030204" pitchFamily="34" charset="0"/>
              </a:rPr>
              <a:t>           - free flight path</a:t>
            </a:r>
          </a:p>
        </p:txBody>
      </p:sp>
      <p:sp>
        <p:nvSpPr>
          <p:cNvPr id="9" name="Text Box 6">
            <a:extLst>
              <a:ext uri="{FF2B5EF4-FFF2-40B4-BE49-F238E27FC236}">
                <a16:creationId xmlns:a16="http://schemas.microsoft.com/office/drawing/2014/main" id="{D197AA7F-AF8C-1A6D-2323-D285D050AFCD}"/>
              </a:ext>
            </a:extLst>
          </p:cNvPr>
          <p:cNvSpPr txBox="1">
            <a:spLocks noChangeArrowheads="1"/>
          </p:cNvSpPr>
          <p:nvPr/>
        </p:nvSpPr>
        <p:spPr bwMode="auto">
          <a:xfrm>
            <a:off x="2780022" y="662989"/>
            <a:ext cx="4032448" cy="888898"/>
          </a:xfrm>
          <a:prstGeom prst="rect">
            <a:avLst/>
          </a:prstGeom>
          <a:solidFill>
            <a:schemeClr val="bg1"/>
          </a:solidFill>
          <a:ln w="9525">
            <a:solidFill>
              <a:schemeClr val="tx1"/>
            </a:solidFill>
            <a:miter lim="800000"/>
            <a:headEnd/>
            <a:tailEnd/>
          </a:ln>
        </p:spPr>
        <p:txBody>
          <a:bodyPr wrap="square">
            <a:spAutoFit/>
          </a:bodyPr>
          <a:lstStyle/>
          <a:p>
            <a:pPr eaLnBrk="0" hangingPunct="0">
              <a:lnSpc>
                <a:spcPct val="110000"/>
              </a:lnSpc>
            </a:pPr>
            <a:r>
              <a:rPr lang="en-US" sz="1600" dirty="0">
                <a:latin typeface="Calibri" panose="020F0502020204030204" pitchFamily="34" charset="0"/>
                <a:cs typeface="Calibri" panose="020F0502020204030204" pitchFamily="34" charset="0"/>
              </a:rPr>
              <a:t>● Ion and neutron induced reactions</a:t>
            </a:r>
          </a:p>
          <a:p>
            <a:pPr eaLnBrk="0" hangingPunct="0">
              <a:lnSpc>
                <a:spcPct val="110000"/>
              </a:lnSpc>
            </a:pPr>
            <a:r>
              <a:rPr lang="en-US" sz="1600" dirty="0">
                <a:latin typeface="Calibri" panose="020F0502020204030204" pitchFamily="34" charset="0"/>
                <a:cs typeface="Calibri" panose="020F0502020204030204" pitchFamily="34" charset="0"/>
              </a:rPr>
              <a:t>● Beam line extension</a:t>
            </a:r>
          </a:p>
          <a:p>
            <a:pPr eaLnBrk="0" hangingPunct="0">
              <a:lnSpc>
                <a:spcPct val="110000"/>
              </a:lnSpc>
            </a:pPr>
            <a:r>
              <a:rPr lang="en-US" sz="1600" dirty="0">
                <a:latin typeface="Calibri" panose="020F0502020204030204" pitchFamily="34" charset="0"/>
                <a:cs typeface="Calibri" panose="020F0502020204030204" pitchFamily="34" charset="0"/>
              </a:rPr>
              <a:t>● Irradiation station (n, p, d)</a:t>
            </a:r>
          </a:p>
        </p:txBody>
      </p:sp>
      <p:sp>
        <p:nvSpPr>
          <p:cNvPr id="10" name="Text Box 10">
            <a:extLst>
              <a:ext uri="{FF2B5EF4-FFF2-40B4-BE49-F238E27FC236}">
                <a16:creationId xmlns:a16="http://schemas.microsoft.com/office/drawing/2014/main" id="{49DCB262-DD2B-B113-36D6-82BB5B90220D}"/>
              </a:ext>
            </a:extLst>
          </p:cNvPr>
          <p:cNvSpPr txBox="1">
            <a:spLocks noChangeArrowheads="1"/>
          </p:cNvSpPr>
          <p:nvPr/>
        </p:nvSpPr>
        <p:spPr bwMode="auto">
          <a:xfrm>
            <a:off x="395536" y="908720"/>
            <a:ext cx="1049583" cy="338554"/>
          </a:xfrm>
          <a:prstGeom prst="rect">
            <a:avLst/>
          </a:prstGeom>
          <a:solidFill>
            <a:schemeClr val="bg1"/>
          </a:solidFill>
          <a:ln w="9525">
            <a:solidFill>
              <a:schemeClr val="tx1"/>
            </a:solidFill>
            <a:miter lim="800000"/>
            <a:headEnd/>
            <a:tailEnd/>
          </a:ln>
        </p:spPr>
        <p:txBody>
          <a:bodyPr wrap="none">
            <a:spAutoFit/>
          </a:bodyPr>
          <a:lstStyle/>
          <a:p>
            <a:pPr eaLnBrk="0" hangingPunct="0"/>
            <a:r>
              <a:rPr lang="en-US" sz="1600" dirty="0">
                <a:latin typeface="Calibri" panose="020F0502020204030204" pitchFamily="34" charset="0"/>
                <a:cs typeface="Calibri" panose="020F0502020204030204" pitchFamily="34" charset="0"/>
              </a:rPr>
              <a:t>Collimator</a:t>
            </a:r>
          </a:p>
        </p:txBody>
      </p:sp>
      <p:cxnSp>
        <p:nvCxnSpPr>
          <p:cNvPr id="11" name="Connecteur droit avec flèche 10">
            <a:extLst>
              <a:ext uri="{FF2B5EF4-FFF2-40B4-BE49-F238E27FC236}">
                <a16:creationId xmlns:a16="http://schemas.microsoft.com/office/drawing/2014/main" id="{BD63D4F0-CD6F-7CF7-7C53-870E708D6638}"/>
              </a:ext>
            </a:extLst>
          </p:cNvPr>
          <p:cNvCxnSpPr/>
          <p:nvPr/>
        </p:nvCxnSpPr>
        <p:spPr>
          <a:xfrm>
            <a:off x="833437" y="1240759"/>
            <a:ext cx="1872208" cy="2232248"/>
          </a:xfrm>
          <a:prstGeom prst="straightConnector1">
            <a:avLst/>
          </a:prstGeom>
          <a:ln w="3175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E194478C-C15E-DE92-C886-675E5B2B84A5}"/>
              </a:ext>
            </a:extLst>
          </p:cNvPr>
          <p:cNvCxnSpPr/>
          <p:nvPr/>
        </p:nvCxnSpPr>
        <p:spPr>
          <a:xfrm flipV="1">
            <a:off x="251519" y="4293096"/>
            <a:ext cx="468000" cy="1440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ZoneTexte 12">
            <a:extLst>
              <a:ext uri="{FF2B5EF4-FFF2-40B4-BE49-F238E27FC236}">
                <a16:creationId xmlns:a16="http://schemas.microsoft.com/office/drawing/2014/main" id="{CA8B9F98-9AD0-F201-A55F-9E696B63FC50}"/>
              </a:ext>
            </a:extLst>
          </p:cNvPr>
          <p:cNvSpPr txBox="1"/>
          <p:nvPr/>
        </p:nvSpPr>
        <p:spPr>
          <a:xfrm>
            <a:off x="-36512" y="3692883"/>
            <a:ext cx="728213" cy="584775"/>
          </a:xfrm>
          <a:prstGeom prst="rect">
            <a:avLst/>
          </a:prstGeom>
          <a:noFill/>
        </p:spPr>
        <p:txBody>
          <a:bodyPr wrap="none" rtlCol="0">
            <a:spAutoFit/>
          </a:bodyPr>
          <a:lstStyle/>
          <a:p>
            <a:r>
              <a:rPr lang="fr-FR" sz="1600" dirty="0">
                <a:latin typeface="Calibri" panose="020F0502020204030204" pitchFamily="34" charset="0"/>
                <a:cs typeface="Calibri" panose="020F0502020204030204" pitchFamily="34" charset="0"/>
              </a:rPr>
              <a:t>LINAC </a:t>
            </a:r>
          </a:p>
          <a:p>
            <a:r>
              <a:rPr lang="fr-FR" sz="1600" dirty="0" err="1">
                <a:latin typeface="Calibri" panose="020F0502020204030204" pitchFamily="34" charset="0"/>
                <a:cs typeface="Calibri" panose="020F0502020204030204" pitchFamily="34" charset="0"/>
              </a:rPr>
              <a:t>Beam</a:t>
            </a:r>
            <a:endParaRPr lang="fr-FR" sz="1600" dirty="0">
              <a:latin typeface="Calibri" panose="020F0502020204030204" pitchFamily="34" charset="0"/>
              <a:cs typeface="Calibri" panose="020F0502020204030204" pitchFamily="34" charset="0"/>
            </a:endParaRPr>
          </a:p>
        </p:txBody>
      </p:sp>
      <p:sp>
        <p:nvSpPr>
          <p:cNvPr id="15" name="Text Box 1">
            <a:extLst>
              <a:ext uri="{FF2B5EF4-FFF2-40B4-BE49-F238E27FC236}">
                <a16:creationId xmlns:a16="http://schemas.microsoft.com/office/drawing/2014/main" id="{C0CE29B0-C84D-735D-CC5C-611E18779011}"/>
              </a:ext>
            </a:extLst>
          </p:cNvPr>
          <p:cNvSpPr txBox="1">
            <a:spLocks noChangeArrowheads="1"/>
          </p:cNvSpPr>
          <p:nvPr/>
        </p:nvSpPr>
        <p:spPr bwMode="auto">
          <a:xfrm>
            <a:off x="63101" y="43930"/>
            <a:ext cx="5962945" cy="4595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55334" rIns="81638" bIns="40819"/>
          <a:lstStyle>
            <a:lvl1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1pPr>
            <a:lvl2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2pPr>
            <a:lvl3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3pPr>
            <a:lvl4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4pPr>
            <a:lvl5pPr>
              <a:lnSpc>
                <a:spcPct val="93000"/>
              </a:lnSpc>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5pPr>
            <a:lvl6pPr marL="25146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6pPr>
            <a:lvl7pPr marL="29718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7pPr>
            <a:lvl8pPr marL="34290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8pPr>
            <a:lvl9pPr marL="3886200" indent="-228600" defTabSz="449263" eaLnBrk="0"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Lst>
              <a:defRPr>
                <a:solidFill>
                  <a:schemeClr val="tx1"/>
                </a:solidFill>
                <a:latin typeface="Arial" panose="020B0604020202020204" pitchFamily="34" charset="0"/>
                <a:ea typeface="WenQuanYi Zen Hei Sharp" charset="0"/>
                <a:cs typeface="WenQuanYi Zen Hei Sharp" charset="0"/>
              </a:defRPr>
            </a:lvl9pPr>
          </a:lstStyle>
          <a:p>
            <a:pPr eaLnBrk="1"/>
            <a:r>
              <a:rPr lang="fr-FR" altLang="fr-FR" sz="2800" dirty="0">
                <a:solidFill>
                  <a:srgbClr val="7030A0"/>
                </a:solidFill>
                <a:latin typeface="Calibri" panose="020F0502020204030204" pitchFamily="34" charset="0"/>
                <a:cs typeface="Calibri" panose="020F0502020204030204" pitchFamily="34" charset="0"/>
              </a:rPr>
              <a:t>New </a:t>
            </a:r>
            <a:r>
              <a:rPr lang="fr-FR" altLang="fr-FR" sz="2800" dirty="0" err="1">
                <a:solidFill>
                  <a:srgbClr val="7030A0"/>
                </a:solidFill>
                <a:latin typeface="Calibri" panose="020F0502020204030204" pitchFamily="34" charset="0"/>
                <a:cs typeface="Calibri" panose="020F0502020204030204" pitchFamily="34" charset="0"/>
              </a:rPr>
              <a:t>experimental</a:t>
            </a:r>
            <a:r>
              <a:rPr lang="fr-FR" altLang="fr-FR" sz="2800" dirty="0">
                <a:solidFill>
                  <a:srgbClr val="7030A0"/>
                </a:solidFill>
                <a:latin typeface="Calibri" panose="020F0502020204030204" pitchFamily="34" charset="0"/>
                <a:cs typeface="Calibri" panose="020F0502020204030204" pitchFamily="34" charset="0"/>
              </a:rPr>
              <a:t> room : Neutron for Science</a:t>
            </a:r>
          </a:p>
        </p:txBody>
      </p:sp>
      <p:sp>
        <p:nvSpPr>
          <p:cNvPr id="14" name="Text Box 4">
            <a:extLst>
              <a:ext uri="{FF2B5EF4-FFF2-40B4-BE49-F238E27FC236}">
                <a16:creationId xmlns:a16="http://schemas.microsoft.com/office/drawing/2014/main" id="{5BB9C905-EAA8-9E23-5985-15E585833D36}"/>
              </a:ext>
            </a:extLst>
          </p:cNvPr>
          <p:cNvSpPr txBox="1">
            <a:spLocks noChangeArrowheads="1"/>
          </p:cNvSpPr>
          <p:nvPr/>
        </p:nvSpPr>
        <p:spPr bwMode="auto">
          <a:xfrm>
            <a:off x="4474424" y="4426713"/>
            <a:ext cx="4528897" cy="2364878"/>
          </a:xfrm>
          <a:prstGeom prst="rect">
            <a:avLst/>
          </a:prstGeom>
          <a:noFill/>
          <a:ln w="9525">
            <a:noFill/>
            <a:miter lim="800000"/>
            <a:headEnd/>
            <a:tailEnd/>
          </a:ln>
        </p:spPr>
        <p:txBody>
          <a:bodyPr wrap="square">
            <a:spAutoFit/>
          </a:bodyPr>
          <a:lstStyle/>
          <a:p>
            <a:pPr>
              <a:lnSpc>
                <a:spcPct val="110000"/>
              </a:lnSpc>
            </a:pPr>
            <a:r>
              <a:rPr lang="en-US" sz="1500" kern="0" dirty="0">
                <a:latin typeface="Calibri" panose="020F0502020204030204" pitchFamily="34" charset="0"/>
                <a:cs typeface="Calibri" panose="020F0502020204030204" pitchFamily="34" charset="0"/>
              </a:rPr>
              <a:t>                             </a:t>
            </a:r>
            <a:r>
              <a:rPr lang="en-US" sz="1500" b="1" kern="0" dirty="0">
                <a:latin typeface="Calibri" panose="020F0502020204030204" pitchFamily="34" charset="0"/>
                <a:cs typeface="Calibri" panose="020F0502020204030204" pitchFamily="34" charset="0"/>
              </a:rPr>
              <a:t>Physics case</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Fundamental 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Astrophysics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New generation of reactor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Fusion technology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Radioisotopes production for medical applications</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Biology (cells irradiation..)</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Development and characterization of new detectors </a:t>
            </a:r>
          </a:p>
          <a:p>
            <a:pPr>
              <a:lnSpc>
                <a:spcPct val="110000"/>
              </a:lnSpc>
              <a:buFont typeface="Wingdings" pitchFamily="2" charset="2"/>
              <a:buChar char="q"/>
            </a:pPr>
            <a:r>
              <a:rPr lang="en-US" sz="1500" kern="0" dirty="0">
                <a:latin typeface="Calibri" panose="020F0502020204030204" pitchFamily="34" charset="0"/>
                <a:cs typeface="Calibri" panose="020F0502020204030204" pitchFamily="34" charset="0"/>
              </a:rPr>
              <a:t> </a:t>
            </a:r>
            <a:r>
              <a:rPr lang="en-GB" sz="1500" kern="0" dirty="0">
                <a:latin typeface="Calibri" panose="020F0502020204030204" pitchFamily="34" charset="0"/>
                <a:cs typeface="Calibri" panose="020F0502020204030204" pitchFamily="34" charset="0"/>
              </a:rPr>
              <a:t>Study of the single-event upsets</a:t>
            </a:r>
            <a:endParaRPr lang="en-US" sz="1500" kern="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3DDAFA49-60A8-753B-7958-D9C3BE6F02C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1695108" y="-590658"/>
            <a:ext cx="5840983" cy="8265729"/>
          </a:xfrm>
          <a:prstGeom prst="rect">
            <a:avLst/>
          </a:prstGeom>
        </p:spPr>
      </p:pic>
    </p:spTree>
    <p:extLst>
      <p:ext uri="{BB962C8B-B14F-4D97-AF65-F5344CB8AC3E}">
        <p14:creationId xmlns:p14="http://schemas.microsoft.com/office/powerpoint/2010/main" val="1429450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120CBD-A076-BF4A-9BA4-C50930E92E70}"/>
              </a:ext>
            </a:extLst>
          </p:cNvPr>
          <p:cNvSpPr txBox="1">
            <a:spLocks/>
          </p:cNvSpPr>
          <p:nvPr/>
        </p:nvSpPr>
        <p:spPr>
          <a:xfrm>
            <a:off x="287433" y="149810"/>
            <a:ext cx="4540226" cy="432048"/>
          </a:xfrm>
          <a:prstGeom prst="rect">
            <a:avLst/>
          </a:prstGeom>
        </p:spPr>
        <p:txBody>
          <a:bodyPr>
            <a:noAutofit/>
          </a:bodyPr>
          <a:lstStyle>
            <a:lvl1pPr algn="ctr" rtl="0" eaLnBrk="0" fontAlgn="base" hangingPunct="0">
              <a:spcBef>
                <a:spcPct val="0"/>
              </a:spcBef>
              <a:spcAft>
                <a:spcPct val="0"/>
              </a:spcAft>
              <a:defRPr sz="4400">
                <a:solidFill>
                  <a:schemeClr val="tx2"/>
                </a:solidFill>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400">
                <a:solidFill>
                  <a:schemeClr val="tx2"/>
                </a:solidFill>
                <a:latin typeface="Arial" charset="0"/>
                <a:ea typeface="ＭＳ Ｐゴシック" pitchFamily="-108" charset="-128"/>
                <a:cs typeface="ＭＳ Ｐゴシック" pitchFamily="-108" charset="-128"/>
              </a:defRPr>
            </a:lvl2pPr>
            <a:lvl3pPr algn="ctr" rtl="0" eaLnBrk="0" fontAlgn="base" hangingPunct="0">
              <a:spcBef>
                <a:spcPct val="0"/>
              </a:spcBef>
              <a:spcAft>
                <a:spcPct val="0"/>
              </a:spcAft>
              <a:defRPr sz="4400">
                <a:solidFill>
                  <a:schemeClr val="tx2"/>
                </a:solidFill>
                <a:latin typeface="Arial" charset="0"/>
                <a:ea typeface="ＭＳ Ｐゴシック" pitchFamily="-108" charset="-128"/>
                <a:cs typeface="ＭＳ Ｐゴシック" pitchFamily="-108" charset="-128"/>
              </a:defRPr>
            </a:lvl3pPr>
            <a:lvl4pPr algn="ctr" rtl="0" eaLnBrk="0" fontAlgn="base" hangingPunct="0">
              <a:spcBef>
                <a:spcPct val="0"/>
              </a:spcBef>
              <a:spcAft>
                <a:spcPct val="0"/>
              </a:spcAft>
              <a:defRPr sz="4400">
                <a:solidFill>
                  <a:schemeClr val="tx2"/>
                </a:solidFill>
                <a:latin typeface="Arial" charset="0"/>
                <a:ea typeface="ＭＳ Ｐゴシック" pitchFamily="-108" charset="-128"/>
                <a:cs typeface="ＭＳ Ｐゴシック" pitchFamily="-108" charset="-128"/>
              </a:defRPr>
            </a:lvl4pPr>
            <a:lvl5pPr algn="ctr" rtl="0" eaLnBrk="0" fontAlgn="base" hangingPunct="0">
              <a:spcBef>
                <a:spcPct val="0"/>
              </a:spcBef>
              <a:spcAft>
                <a:spcPct val="0"/>
              </a:spcAft>
              <a:defRPr sz="4400">
                <a:solidFill>
                  <a:schemeClr val="tx2"/>
                </a:solidFill>
                <a:latin typeface="Arial" charset="0"/>
                <a:ea typeface="ＭＳ Ｐゴシック" pitchFamily="-108" charset="-128"/>
                <a:cs typeface="ＭＳ Ｐゴシック" pitchFamily="-108"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fontAlgn="auto">
              <a:spcAft>
                <a:spcPts val="0"/>
              </a:spcAft>
            </a:pPr>
            <a:r>
              <a:rPr lang="en-CA" sz="2800" kern="0" dirty="0">
                <a:solidFill>
                  <a:srgbClr val="7030A0"/>
                </a:solidFill>
                <a:latin typeface="Calibri" panose="020F0502020204030204" pitchFamily="34" charset="0"/>
                <a:cs typeface="Calibri" panose="020F0502020204030204" pitchFamily="34" charset="0"/>
              </a:rPr>
              <a:t>Neutrons beams</a:t>
            </a:r>
          </a:p>
        </p:txBody>
      </p:sp>
      <p:pic>
        <p:nvPicPr>
          <p:cNvPr id="7" name="Image 6">
            <a:extLst>
              <a:ext uri="{FF2B5EF4-FFF2-40B4-BE49-F238E27FC236}">
                <a16:creationId xmlns:a16="http://schemas.microsoft.com/office/drawing/2014/main" id="{7118D81F-1E7E-6F41-8224-F1E4933BC21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504" y="3274998"/>
            <a:ext cx="5472608" cy="3193370"/>
          </a:xfrm>
          <a:prstGeom prst="rect">
            <a:avLst/>
          </a:prstGeom>
          <a:ln>
            <a:solidFill>
              <a:schemeClr val="tx1"/>
            </a:solidFill>
          </a:ln>
        </p:spPr>
      </p:pic>
      <p:sp>
        <p:nvSpPr>
          <p:cNvPr id="5" name="ZoneTexte 4">
            <a:extLst>
              <a:ext uri="{FF2B5EF4-FFF2-40B4-BE49-F238E27FC236}">
                <a16:creationId xmlns:a16="http://schemas.microsoft.com/office/drawing/2014/main" id="{B916EC0B-F4C0-0090-D4AC-F93E5CD78A61}"/>
              </a:ext>
            </a:extLst>
          </p:cNvPr>
          <p:cNvSpPr txBox="1"/>
          <p:nvPr/>
        </p:nvSpPr>
        <p:spPr>
          <a:xfrm>
            <a:off x="5736067" y="5095779"/>
            <a:ext cx="3158552" cy="1323439"/>
          </a:xfrm>
          <a:prstGeom prst="rect">
            <a:avLst/>
          </a:prstGeom>
          <a:noFill/>
        </p:spPr>
        <p:txBody>
          <a:bodyPr wrap="square" rtlCol="0">
            <a:spAutoFit/>
          </a:bodyPr>
          <a:lstStyle/>
          <a:p>
            <a:r>
              <a:rPr lang="en-ZA" sz="1600" dirty="0">
                <a:solidFill>
                  <a:srgbClr val="C00000"/>
                </a:solidFill>
              </a:rPr>
              <a:t>Flux at 5 meters  :   </a:t>
            </a:r>
          </a:p>
          <a:p>
            <a:r>
              <a:rPr lang="en-ZA" sz="1600" dirty="0">
                <a:solidFill>
                  <a:srgbClr val="C00000"/>
                </a:solidFill>
              </a:rPr>
              <a:t>8.10</a:t>
            </a:r>
            <a:r>
              <a:rPr lang="en-ZA" sz="1600" baseline="30000" dirty="0">
                <a:solidFill>
                  <a:srgbClr val="C00000"/>
                </a:solidFill>
              </a:rPr>
              <a:t>7</a:t>
            </a:r>
            <a:r>
              <a:rPr lang="en-ZA" sz="1600" dirty="0">
                <a:solidFill>
                  <a:srgbClr val="C00000"/>
                </a:solidFill>
              </a:rPr>
              <a:t> n/s/cm</a:t>
            </a:r>
            <a:r>
              <a:rPr lang="en-ZA" sz="1600" baseline="30000" dirty="0">
                <a:solidFill>
                  <a:srgbClr val="C00000"/>
                </a:solidFill>
              </a:rPr>
              <a:t>2</a:t>
            </a:r>
          </a:p>
          <a:p>
            <a:r>
              <a:rPr lang="en-ZA" sz="1600" dirty="0">
                <a:solidFill>
                  <a:srgbClr val="C00000"/>
                </a:solidFill>
              </a:rPr>
              <a:t>at 15 MeV : 5.10</a:t>
            </a:r>
            <a:r>
              <a:rPr lang="en-ZA" sz="1600" baseline="30000" dirty="0">
                <a:solidFill>
                  <a:srgbClr val="C00000"/>
                </a:solidFill>
              </a:rPr>
              <a:t>6</a:t>
            </a:r>
            <a:r>
              <a:rPr lang="en-ZA" sz="1600" dirty="0">
                <a:solidFill>
                  <a:srgbClr val="C00000"/>
                </a:solidFill>
              </a:rPr>
              <a:t> n/s/cm</a:t>
            </a:r>
            <a:r>
              <a:rPr lang="en-ZA" sz="1600" baseline="30000" dirty="0">
                <a:solidFill>
                  <a:srgbClr val="C00000"/>
                </a:solidFill>
              </a:rPr>
              <a:t>2</a:t>
            </a:r>
            <a:r>
              <a:rPr lang="en-ZA" sz="1600" dirty="0">
                <a:solidFill>
                  <a:srgbClr val="C00000"/>
                </a:solidFill>
              </a:rPr>
              <a:t>/MeV</a:t>
            </a:r>
          </a:p>
          <a:p>
            <a:r>
              <a:rPr lang="en-ZA" sz="1600" dirty="0">
                <a:solidFill>
                  <a:srgbClr val="C00000"/>
                </a:solidFill>
              </a:rPr>
              <a:t>at 30 MeV : 6.10</a:t>
            </a:r>
            <a:r>
              <a:rPr lang="en-ZA" sz="1600" baseline="30000" dirty="0">
                <a:solidFill>
                  <a:srgbClr val="C00000"/>
                </a:solidFill>
              </a:rPr>
              <a:t>5</a:t>
            </a:r>
            <a:r>
              <a:rPr lang="en-ZA" sz="1600" dirty="0">
                <a:solidFill>
                  <a:srgbClr val="C00000"/>
                </a:solidFill>
              </a:rPr>
              <a:t> n/s/cm</a:t>
            </a:r>
            <a:r>
              <a:rPr lang="en-ZA" sz="1600" baseline="30000" dirty="0">
                <a:solidFill>
                  <a:srgbClr val="C00000"/>
                </a:solidFill>
              </a:rPr>
              <a:t>2</a:t>
            </a:r>
            <a:r>
              <a:rPr lang="en-ZA" sz="1600" dirty="0">
                <a:solidFill>
                  <a:srgbClr val="C00000"/>
                </a:solidFill>
              </a:rPr>
              <a:t>/MeV</a:t>
            </a:r>
          </a:p>
          <a:p>
            <a:endParaRPr lang="en-ZA" sz="1600" dirty="0">
              <a:solidFill>
                <a:srgbClr val="C00000"/>
              </a:solidFill>
            </a:endParaRPr>
          </a:p>
        </p:txBody>
      </p:sp>
      <p:pic>
        <p:nvPicPr>
          <p:cNvPr id="6" name="Image 5">
            <a:extLst>
              <a:ext uri="{FF2B5EF4-FFF2-40B4-BE49-F238E27FC236}">
                <a16:creationId xmlns:a16="http://schemas.microsoft.com/office/drawing/2014/main" id="{096185F6-9925-BA5D-DB81-A5264452C6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38600" y="768547"/>
            <a:ext cx="5080000" cy="2964276"/>
          </a:xfrm>
          <a:prstGeom prst="rect">
            <a:avLst/>
          </a:prstGeom>
          <a:ln>
            <a:solidFill>
              <a:schemeClr val="tx1"/>
            </a:solidFill>
          </a:ln>
        </p:spPr>
      </p:pic>
    </p:spTree>
    <p:extLst>
      <p:ext uri="{BB962C8B-B14F-4D97-AF65-F5344CB8AC3E}">
        <p14:creationId xmlns:p14="http://schemas.microsoft.com/office/powerpoint/2010/main" val="2362113903"/>
      </p:ext>
    </p:extLst>
  </p:cSld>
  <p:clrMapOvr>
    <a:masterClrMapping/>
  </p:clrMapOvr>
  <p:transition>
    <p:wipe di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01009" y="3393509"/>
            <a:ext cx="3564157" cy="1964508"/>
          </a:xfrm>
          <a:prstGeom prst="rect">
            <a:avLst/>
          </a:prstGeom>
          <a:noFill/>
          <a:ln w="9525">
            <a:noFill/>
            <a:miter lim="800000"/>
            <a:headEnd/>
            <a:tailEnd/>
          </a:ln>
        </p:spPr>
      </p:pic>
      <p:grpSp>
        <p:nvGrpSpPr>
          <p:cNvPr id="17" name="Grouper 4">
            <a:extLst>
              <a:ext uri="{FF2B5EF4-FFF2-40B4-BE49-F238E27FC236}">
                <a16:creationId xmlns:a16="http://schemas.microsoft.com/office/drawing/2014/main" id="{4E6BBB99-87DE-BF48-9ABE-D0631CE99128}"/>
              </a:ext>
            </a:extLst>
          </p:cNvPr>
          <p:cNvGrpSpPr/>
          <p:nvPr/>
        </p:nvGrpSpPr>
        <p:grpSpPr>
          <a:xfrm>
            <a:off x="156118" y="2240041"/>
            <a:ext cx="2820925" cy="1653305"/>
            <a:chOff x="90986" y="3410415"/>
            <a:chExt cx="5092917" cy="2448273"/>
          </a:xfrm>
        </p:grpSpPr>
        <p:sp>
          <p:nvSpPr>
            <p:cNvPr id="19" name="Line 18">
              <a:extLst>
                <a:ext uri="{FF2B5EF4-FFF2-40B4-BE49-F238E27FC236}">
                  <a16:creationId xmlns:a16="http://schemas.microsoft.com/office/drawing/2014/main" id="{A1BC99FE-55B6-B943-A063-E784E71A79D9}"/>
                </a:ext>
              </a:extLst>
            </p:cNvPr>
            <p:cNvSpPr>
              <a:spLocks noChangeShapeType="1"/>
            </p:cNvSpPr>
            <p:nvPr/>
          </p:nvSpPr>
          <p:spPr bwMode="auto">
            <a:xfrm>
              <a:off x="2837579" y="4364414"/>
              <a:ext cx="2346324" cy="1229640"/>
            </a:xfrm>
            <a:prstGeom prst="line">
              <a:avLst/>
            </a:prstGeom>
            <a:solidFill>
              <a:srgbClr val="660066"/>
            </a:solidFill>
            <a:ln w="57150" cap="flat" cmpd="sng" algn="ctr">
              <a:solidFill>
                <a:schemeClr val="tx1"/>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defTabSz="342900" fontAlgn="base">
                <a:spcBef>
                  <a:spcPct val="0"/>
                </a:spcBef>
                <a:spcAft>
                  <a:spcPct val="0"/>
                </a:spcAft>
                <a:defRPr/>
              </a:pPr>
              <a:endParaRPr lang="en-US" sz="1013">
                <a:solidFill>
                  <a:srgbClr val="FFFFFF"/>
                </a:solidFill>
                <a:latin typeface="Arial"/>
                <a:ea typeface="ＭＳ Ｐゴシック"/>
                <a:cs typeface="ＭＳ Ｐゴシック"/>
              </a:endParaRPr>
            </a:p>
          </p:txBody>
        </p:sp>
        <p:sp>
          <p:nvSpPr>
            <p:cNvPr id="20" name="Rectangle 19">
              <a:extLst>
                <a:ext uri="{FF2B5EF4-FFF2-40B4-BE49-F238E27FC236}">
                  <a16:creationId xmlns:a16="http://schemas.microsoft.com/office/drawing/2014/main" id="{FDEB5EF3-BBEB-6840-89D0-64954CCE873F}"/>
                </a:ext>
              </a:extLst>
            </p:cNvPr>
            <p:cNvSpPr/>
            <p:nvPr/>
          </p:nvSpPr>
          <p:spPr bwMode="auto">
            <a:xfrm>
              <a:off x="107504" y="3410416"/>
              <a:ext cx="2730077" cy="2448272"/>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21" name="ZoneTexte 20">
              <a:extLst>
                <a:ext uri="{FF2B5EF4-FFF2-40B4-BE49-F238E27FC236}">
                  <a16:creationId xmlns:a16="http://schemas.microsoft.com/office/drawing/2014/main" id="{AEE6EA7C-9777-B849-9127-DDEB822876F4}"/>
                </a:ext>
              </a:extLst>
            </p:cNvPr>
            <p:cNvSpPr txBox="1"/>
            <p:nvPr/>
          </p:nvSpPr>
          <p:spPr bwMode="auto">
            <a:xfrm rot="16200000">
              <a:off x="-924777" y="4426178"/>
              <a:ext cx="2448272" cy="416746"/>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Target system</a:t>
              </a:r>
              <a:endParaRPr lang="en-GB" sz="788" b="1" i="1" dirty="0">
                <a:solidFill>
                  <a:srgbClr val="000000"/>
                </a:solidFill>
                <a:latin typeface="Arial"/>
                <a:ea typeface="ＭＳ Ｐゴシック"/>
                <a:cs typeface="ＭＳ Ｐゴシック"/>
              </a:endParaRPr>
            </a:p>
          </p:txBody>
        </p:sp>
        <p:sp>
          <p:nvSpPr>
            <p:cNvPr id="22" name="Rectangle 21">
              <a:extLst>
                <a:ext uri="{FF2B5EF4-FFF2-40B4-BE49-F238E27FC236}">
                  <a16:creationId xmlns:a16="http://schemas.microsoft.com/office/drawing/2014/main" id="{612B9907-78A3-BA46-9FED-22FB64CBCF0F}"/>
                </a:ext>
              </a:extLst>
            </p:cNvPr>
            <p:cNvSpPr/>
            <p:nvPr/>
          </p:nvSpPr>
          <p:spPr>
            <a:xfrm>
              <a:off x="502521" y="5492545"/>
              <a:ext cx="2535788" cy="316284"/>
            </a:xfrm>
            <a:prstGeom prst="rect">
              <a:avLst/>
            </a:prstGeom>
          </p:spPr>
          <p:txBody>
            <a:bodyPr wrap="non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High power rotating targets</a:t>
              </a:r>
            </a:p>
          </p:txBody>
        </p:sp>
      </p:grpSp>
      <p:grpSp>
        <p:nvGrpSpPr>
          <p:cNvPr id="26" name="Grouper 5">
            <a:extLst>
              <a:ext uri="{FF2B5EF4-FFF2-40B4-BE49-F238E27FC236}">
                <a16:creationId xmlns:a16="http://schemas.microsoft.com/office/drawing/2014/main" id="{570CCD59-895B-764A-B50C-394B8E46F1AB}"/>
              </a:ext>
            </a:extLst>
          </p:cNvPr>
          <p:cNvGrpSpPr/>
          <p:nvPr/>
        </p:nvGrpSpPr>
        <p:grpSpPr>
          <a:xfrm>
            <a:off x="149758" y="3955762"/>
            <a:ext cx="3704029" cy="1173237"/>
            <a:chOff x="2878800" y="4227599"/>
            <a:chExt cx="6616310" cy="1728195"/>
          </a:xfrm>
        </p:grpSpPr>
        <p:sp>
          <p:nvSpPr>
            <p:cNvPr id="27" name="Line 12">
              <a:extLst>
                <a:ext uri="{FF2B5EF4-FFF2-40B4-BE49-F238E27FC236}">
                  <a16:creationId xmlns:a16="http://schemas.microsoft.com/office/drawing/2014/main" id="{40012761-A3B1-974A-ABA1-30C4F855C7D5}"/>
                </a:ext>
              </a:extLst>
            </p:cNvPr>
            <p:cNvSpPr>
              <a:spLocks noChangeShapeType="1"/>
            </p:cNvSpPr>
            <p:nvPr/>
          </p:nvSpPr>
          <p:spPr bwMode="auto">
            <a:xfrm flipV="1">
              <a:off x="5101030" y="4563988"/>
              <a:ext cx="4394080" cy="341599"/>
            </a:xfrm>
            <a:prstGeom prst="line">
              <a:avLst/>
            </a:prstGeom>
            <a:ln w="57150" cap="flat" cmpd="sng" algn="ctr">
              <a:solidFill>
                <a:srgbClr val="000000"/>
              </a:solidFill>
              <a:prstDash val="solid"/>
              <a:round/>
              <a:headEnd type="none" w="med" len="med"/>
              <a:tailEnd type="triangle" w="med" len="med"/>
            </a:ln>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defTabSz="342900" fontAlgn="base">
                <a:spcBef>
                  <a:spcPct val="0"/>
                </a:spcBef>
                <a:spcAft>
                  <a:spcPct val="0"/>
                </a:spcAft>
                <a:defRPr/>
              </a:pPr>
              <a:endParaRPr lang="en-US" sz="1013" b="1">
                <a:solidFill>
                  <a:srgbClr val="000000"/>
                </a:solidFill>
                <a:latin typeface="Arial"/>
                <a:ea typeface="ＭＳ Ｐゴシック"/>
                <a:cs typeface="ＭＳ Ｐゴシック"/>
              </a:endParaRPr>
            </a:p>
          </p:txBody>
        </p:sp>
        <p:sp>
          <p:nvSpPr>
            <p:cNvPr id="28" name="Rectangle 27">
              <a:extLst>
                <a:ext uri="{FF2B5EF4-FFF2-40B4-BE49-F238E27FC236}">
                  <a16:creationId xmlns:a16="http://schemas.microsoft.com/office/drawing/2014/main" id="{A362CBD6-C644-A746-ABD7-BB1073DC312D}"/>
                </a:ext>
              </a:extLst>
            </p:cNvPr>
            <p:cNvSpPr/>
            <p:nvPr/>
          </p:nvSpPr>
          <p:spPr bwMode="auto">
            <a:xfrm>
              <a:off x="2915814" y="4227599"/>
              <a:ext cx="2689157" cy="1728195"/>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b="1">
                <a:solidFill>
                  <a:srgbClr val="000000"/>
                </a:solidFill>
                <a:latin typeface="Arial" charset="0"/>
                <a:ea typeface="ＭＳ Ｐゴシック" charset="-128"/>
                <a:cs typeface="ＭＳ Ｐゴシック" charset="-128"/>
              </a:endParaRPr>
            </a:p>
          </p:txBody>
        </p:sp>
        <p:sp>
          <p:nvSpPr>
            <p:cNvPr id="30" name="ZoneTexte 28">
              <a:extLst>
                <a:ext uri="{FF2B5EF4-FFF2-40B4-BE49-F238E27FC236}">
                  <a16:creationId xmlns:a16="http://schemas.microsoft.com/office/drawing/2014/main" id="{2554DB26-5280-854F-9509-72F8E8A9F987}"/>
                </a:ext>
              </a:extLst>
            </p:cNvPr>
            <p:cNvSpPr txBox="1">
              <a:spLocks noChangeArrowheads="1"/>
            </p:cNvSpPr>
            <p:nvPr/>
          </p:nvSpPr>
          <p:spPr bwMode="auto">
            <a:xfrm rot="16200000">
              <a:off x="2236386" y="4870015"/>
              <a:ext cx="1728192" cy="443363"/>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342900" eaLnBrk="1" fontAlgn="base" hangingPunct="1">
                <a:spcBef>
                  <a:spcPct val="0"/>
                </a:spcBef>
                <a:spcAft>
                  <a:spcPct val="0"/>
                </a:spcAft>
                <a:defRPr/>
              </a:pPr>
              <a:r>
                <a:rPr lang="fr-FR" sz="1013" b="1" dirty="0">
                  <a:solidFill>
                    <a:srgbClr val="000000"/>
                  </a:solidFill>
                </a:rPr>
                <a:t>3 × M-</a:t>
              </a:r>
              <a:r>
                <a:rPr lang="fr-FR" sz="1013" b="1" dirty="0" err="1">
                  <a:solidFill>
                    <a:srgbClr val="000000"/>
                  </a:solidFill>
                </a:rPr>
                <a:t>dipoles</a:t>
              </a:r>
              <a:endParaRPr lang="fr-FR" sz="1013" b="1" dirty="0">
                <a:solidFill>
                  <a:srgbClr val="000000"/>
                </a:solidFill>
              </a:endParaRPr>
            </a:p>
          </p:txBody>
        </p:sp>
        <p:sp>
          <p:nvSpPr>
            <p:cNvPr id="31" name="Rectangle 30">
              <a:extLst>
                <a:ext uri="{FF2B5EF4-FFF2-40B4-BE49-F238E27FC236}">
                  <a16:creationId xmlns:a16="http://schemas.microsoft.com/office/drawing/2014/main" id="{D1971B95-18A2-8743-B216-DF59C175F8E1}"/>
                </a:ext>
              </a:extLst>
            </p:cNvPr>
            <p:cNvSpPr/>
            <p:nvPr/>
          </p:nvSpPr>
          <p:spPr>
            <a:xfrm>
              <a:off x="3461058" y="5617749"/>
              <a:ext cx="1761538" cy="314614"/>
            </a:xfrm>
            <a:prstGeom prst="rect">
              <a:avLst/>
            </a:prstGeom>
          </p:spPr>
          <p:txBody>
            <a:bodyPr wrap="non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Large H &amp; V gaps</a:t>
              </a:r>
            </a:p>
          </p:txBody>
        </p:sp>
      </p:grpSp>
      <p:grpSp>
        <p:nvGrpSpPr>
          <p:cNvPr id="33" name="Grouper 30">
            <a:extLst>
              <a:ext uri="{FF2B5EF4-FFF2-40B4-BE49-F238E27FC236}">
                <a16:creationId xmlns:a16="http://schemas.microsoft.com/office/drawing/2014/main" id="{6ABECB65-F181-364F-99B8-06F719E083C0}"/>
              </a:ext>
            </a:extLst>
          </p:cNvPr>
          <p:cNvGrpSpPr/>
          <p:nvPr/>
        </p:nvGrpSpPr>
        <p:grpSpPr>
          <a:xfrm>
            <a:off x="163194" y="4564204"/>
            <a:ext cx="3876701" cy="1786661"/>
            <a:chOff x="6656548" y="2126907"/>
            <a:chExt cx="6891910" cy="2382212"/>
          </a:xfrm>
        </p:grpSpPr>
        <p:sp>
          <p:nvSpPr>
            <p:cNvPr id="35" name="Rectangle 34">
              <a:extLst>
                <a:ext uri="{FF2B5EF4-FFF2-40B4-BE49-F238E27FC236}">
                  <a16:creationId xmlns:a16="http://schemas.microsoft.com/office/drawing/2014/main" id="{35F13A20-7CFF-6B48-861F-EC1AABE78B3B}"/>
                </a:ext>
              </a:extLst>
            </p:cNvPr>
            <p:cNvSpPr/>
            <p:nvPr/>
          </p:nvSpPr>
          <p:spPr bwMode="auto">
            <a:xfrm>
              <a:off x="6660232" y="2948186"/>
              <a:ext cx="2670692" cy="1560933"/>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b="1" dirty="0">
                <a:solidFill>
                  <a:srgbClr val="000000"/>
                </a:solidFill>
                <a:latin typeface="Arial" charset="0"/>
                <a:ea typeface="ＭＳ Ｐゴシック" charset="-128"/>
                <a:cs typeface="ＭＳ Ｐゴシック" charset="-128"/>
              </a:endParaRPr>
            </a:p>
          </p:txBody>
        </p:sp>
        <p:sp>
          <p:nvSpPr>
            <p:cNvPr id="37" name="ZoneTexte 36">
              <a:extLst>
                <a:ext uri="{FF2B5EF4-FFF2-40B4-BE49-F238E27FC236}">
                  <a16:creationId xmlns:a16="http://schemas.microsoft.com/office/drawing/2014/main" id="{DB76F32E-25DF-D042-B3FE-91D0182C4E49}"/>
                </a:ext>
              </a:extLst>
            </p:cNvPr>
            <p:cNvSpPr txBox="1"/>
            <p:nvPr/>
          </p:nvSpPr>
          <p:spPr bwMode="auto">
            <a:xfrm rot="16200000">
              <a:off x="6081265" y="3523468"/>
              <a:ext cx="1560934" cy="410368"/>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E-Dipole</a:t>
              </a:r>
            </a:p>
          </p:txBody>
        </p:sp>
        <p:sp>
          <p:nvSpPr>
            <p:cNvPr id="38" name="Line 12">
              <a:extLst>
                <a:ext uri="{FF2B5EF4-FFF2-40B4-BE49-F238E27FC236}">
                  <a16:creationId xmlns:a16="http://schemas.microsoft.com/office/drawing/2014/main" id="{64A16F35-E095-1E4E-96DB-D19F835EB1AB}"/>
                </a:ext>
              </a:extLst>
            </p:cNvPr>
            <p:cNvSpPr>
              <a:spLocks noChangeShapeType="1"/>
            </p:cNvSpPr>
            <p:nvPr/>
          </p:nvSpPr>
          <p:spPr bwMode="auto">
            <a:xfrm flipV="1">
              <a:off x="9369351" y="2126907"/>
              <a:ext cx="4179107" cy="1260986"/>
            </a:xfrm>
            <a:prstGeom prst="line">
              <a:avLst/>
            </a:prstGeom>
            <a:noFill/>
            <a:ln w="57150">
              <a:solidFill>
                <a:srgbClr val="000000"/>
              </a:solidFill>
              <a:round/>
              <a:headEnd/>
              <a:tailEnd type="triangle" w="med" len="med"/>
            </a:ln>
          </p:spPr>
          <p:txBody>
            <a:bodyPr wrap="square">
              <a:prstTxWarp prst="textNoShape">
                <a:avLst/>
              </a:prstTxWarp>
              <a:spAutoFit/>
            </a:bodyPr>
            <a:lstStyle/>
            <a:p>
              <a:pPr defTabSz="342900" fontAlgn="base">
                <a:spcBef>
                  <a:spcPct val="0"/>
                </a:spcBef>
                <a:spcAft>
                  <a:spcPct val="0"/>
                </a:spcAft>
                <a:defRPr/>
              </a:pPr>
              <a:endParaRPr lang="en-US" sz="1013">
                <a:solidFill>
                  <a:srgbClr val="000000"/>
                </a:solidFill>
                <a:latin typeface="Arial" charset="0"/>
                <a:ea typeface="ＭＳ Ｐゴシック" charset="0"/>
                <a:cs typeface="ＭＳ Ｐゴシック" charset="0"/>
              </a:endParaRPr>
            </a:p>
          </p:txBody>
        </p:sp>
        <p:sp>
          <p:nvSpPr>
            <p:cNvPr id="39" name="Rectangle 38">
              <a:extLst>
                <a:ext uri="{FF2B5EF4-FFF2-40B4-BE49-F238E27FC236}">
                  <a16:creationId xmlns:a16="http://schemas.microsoft.com/office/drawing/2014/main" id="{9F10B2B3-D300-8143-9C26-32C5A7F66AFB}"/>
                </a:ext>
              </a:extLst>
            </p:cNvPr>
            <p:cNvSpPr/>
            <p:nvPr/>
          </p:nvSpPr>
          <p:spPr>
            <a:xfrm>
              <a:off x="7066125" y="4050528"/>
              <a:ext cx="2223400" cy="446446"/>
            </a:xfrm>
            <a:prstGeom prst="rect">
              <a:avLst/>
            </a:prstGeom>
          </p:spPr>
          <p:txBody>
            <a:bodyPr wrap="non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20 cm gap &amp; +/- 300 kV</a:t>
              </a:r>
            </a:p>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Open slit in the anode</a:t>
              </a:r>
            </a:p>
          </p:txBody>
        </p:sp>
      </p:grpSp>
      <p:pic>
        <p:nvPicPr>
          <p:cNvPr id="40" name="Image 39" descr="Capture d’écran 2017-03-24 à 15.06.06.png">
            <a:extLst>
              <a:ext uri="{FF2B5EF4-FFF2-40B4-BE49-F238E27FC236}">
                <a16:creationId xmlns:a16="http://schemas.microsoft.com/office/drawing/2014/main" id="{3E347F0D-298F-3F4A-B13B-E9D458E281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2613" y="5299396"/>
            <a:ext cx="907199" cy="663237"/>
          </a:xfrm>
          <a:prstGeom prst="rect">
            <a:avLst/>
          </a:prstGeom>
          <a:ln>
            <a:noFill/>
          </a:ln>
          <a:effectLst>
            <a:outerShdw blurRad="292100" dist="139700" dir="2700000" algn="tl" rotWithShape="0">
              <a:srgbClr val="333333">
                <a:alpha val="65000"/>
              </a:srgbClr>
            </a:outerShdw>
          </a:effectLst>
        </p:spPr>
      </p:pic>
      <p:grpSp>
        <p:nvGrpSpPr>
          <p:cNvPr id="42" name="Grouper 33">
            <a:extLst>
              <a:ext uri="{FF2B5EF4-FFF2-40B4-BE49-F238E27FC236}">
                <a16:creationId xmlns:a16="http://schemas.microsoft.com/office/drawing/2014/main" id="{D8DD403E-E516-E046-A6B5-6E0D7F4AD4D0}"/>
              </a:ext>
            </a:extLst>
          </p:cNvPr>
          <p:cNvGrpSpPr/>
          <p:nvPr/>
        </p:nvGrpSpPr>
        <p:grpSpPr>
          <a:xfrm>
            <a:off x="3048878" y="4692909"/>
            <a:ext cx="2646488" cy="1954129"/>
            <a:chOff x="3605365" y="3934065"/>
            <a:chExt cx="4704866" cy="2810387"/>
          </a:xfrm>
        </p:grpSpPr>
        <p:sp>
          <p:nvSpPr>
            <p:cNvPr id="44" name="Line 12">
              <a:extLst>
                <a:ext uri="{FF2B5EF4-FFF2-40B4-BE49-F238E27FC236}">
                  <a16:creationId xmlns:a16="http://schemas.microsoft.com/office/drawing/2014/main" id="{8AB5F910-255F-6C45-9E89-F75ED6055C97}"/>
                </a:ext>
              </a:extLst>
            </p:cNvPr>
            <p:cNvSpPr>
              <a:spLocks noChangeShapeType="1"/>
            </p:cNvSpPr>
            <p:nvPr/>
          </p:nvSpPr>
          <p:spPr bwMode="auto">
            <a:xfrm flipV="1">
              <a:off x="4932039" y="3934065"/>
              <a:ext cx="804090" cy="1205907"/>
            </a:xfrm>
            <a:prstGeom prst="line">
              <a:avLst/>
            </a:prstGeom>
            <a:noFill/>
            <a:ln w="57150">
              <a:solidFill>
                <a:srgbClr val="000000"/>
              </a:solidFill>
              <a:round/>
              <a:headEnd/>
              <a:tailEnd type="triangle" w="med" len="med"/>
            </a:ln>
          </p:spPr>
          <p:txBody>
            <a:bodyPr wrap="square">
              <a:prstTxWarp prst="textNoShape">
                <a:avLst/>
              </a:prstTxWarp>
              <a:spAutoFit/>
            </a:bodyPr>
            <a:lstStyle/>
            <a:p>
              <a:pPr defTabSz="342900" fontAlgn="base">
                <a:spcBef>
                  <a:spcPct val="0"/>
                </a:spcBef>
                <a:spcAft>
                  <a:spcPct val="0"/>
                </a:spcAft>
                <a:defRPr/>
              </a:pPr>
              <a:endParaRPr lang="en-US" sz="1013">
                <a:solidFill>
                  <a:srgbClr val="000000"/>
                </a:solidFill>
                <a:latin typeface="Arial" charset="0"/>
                <a:ea typeface="ＭＳ Ｐゴシック" charset="0"/>
                <a:cs typeface="ＭＳ Ｐゴシック" charset="0"/>
              </a:endParaRPr>
            </a:p>
          </p:txBody>
        </p:sp>
        <p:sp>
          <p:nvSpPr>
            <p:cNvPr id="45" name="Rectangle 44">
              <a:extLst>
                <a:ext uri="{FF2B5EF4-FFF2-40B4-BE49-F238E27FC236}">
                  <a16:creationId xmlns:a16="http://schemas.microsoft.com/office/drawing/2014/main" id="{2145F9A3-DDEA-D540-8285-3369CF556F8F}"/>
                </a:ext>
              </a:extLst>
            </p:cNvPr>
            <p:cNvSpPr/>
            <p:nvPr/>
          </p:nvSpPr>
          <p:spPr bwMode="auto">
            <a:xfrm>
              <a:off x="3635895" y="4868007"/>
              <a:ext cx="4674336" cy="1876445"/>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47" name="ZoneTexte 46">
              <a:extLst>
                <a:ext uri="{FF2B5EF4-FFF2-40B4-BE49-F238E27FC236}">
                  <a16:creationId xmlns:a16="http://schemas.microsoft.com/office/drawing/2014/main" id="{92B6CA93-36D9-B74E-820C-10BE4BD9E448}"/>
                </a:ext>
              </a:extLst>
            </p:cNvPr>
            <p:cNvSpPr txBox="1"/>
            <p:nvPr/>
          </p:nvSpPr>
          <p:spPr bwMode="auto">
            <a:xfrm rot="16200000">
              <a:off x="2872327" y="5601045"/>
              <a:ext cx="1876444" cy="410368"/>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SC </a:t>
              </a:r>
              <a:r>
                <a:rPr lang="en-GB" sz="900" b="1" dirty="0" err="1">
                  <a:solidFill>
                    <a:srgbClr val="000000"/>
                  </a:solidFill>
                  <a:latin typeface="Arial"/>
                  <a:ea typeface="ＭＳ Ｐゴシック"/>
                  <a:cs typeface="ＭＳ Ｐゴシック"/>
                </a:rPr>
                <a:t>Multipoles</a:t>
              </a:r>
              <a:endParaRPr lang="en-GB" sz="900" b="1" dirty="0">
                <a:solidFill>
                  <a:srgbClr val="000000"/>
                </a:solidFill>
                <a:latin typeface="Arial"/>
                <a:ea typeface="ＭＳ Ｐゴシック"/>
                <a:cs typeface="ＭＳ Ｐゴシック"/>
              </a:endParaRPr>
            </a:p>
          </p:txBody>
        </p:sp>
      </p:grpSp>
      <p:grpSp>
        <p:nvGrpSpPr>
          <p:cNvPr id="60" name="Grouper 38">
            <a:extLst>
              <a:ext uri="{FF2B5EF4-FFF2-40B4-BE49-F238E27FC236}">
                <a16:creationId xmlns:a16="http://schemas.microsoft.com/office/drawing/2014/main" id="{E9362E12-527C-8648-83DC-8248CF58D867}"/>
              </a:ext>
            </a:extLst>
          </p:cNvPr>
          <p:cNvGrpSpPr/>
          <p:nvPr/>
        </p:nvGrpSpPr>
        <p:grpSpPr>
          <a:xfrm>
            <a:off x="2916836" y="2155605"/>
            <a:ext cx="2710606" cy="1737741"/>
            <a:chOff x="3573754" y="763077"/>
            <a:chExt cx="4818857" cy="2316987"/>
          </a:xfrm>
        </p:grpSpPr>
        <p:sp>
          <p:nvSpPr>
            <p:cNvPr id="63" name="Rectangle 62">
              <a:extLst>
                <a:ext uri="{FF2B5EF4-FFF2-40B4-BE49-F238E27FC236}">
                  <a16:creationId xmlns:a16="http://schemas.microsoft.com/office/drawing/2014/main" id="{D36A94D6-6DA1-3E4C-B083-CC6062C0AA8B}"/>
                </a:ext>
              </a:extLst>
            </p:cNvPr>
            <p:cNvSpPr/>
            <p:nvPr/>
          </p:nvSpPr>
          <p:spPr bwMode="auto">
            <a:xfrm>
              <a:off x="3963607" y="764704"/>
              <a:ext cx="4429004" cy="1570320"/>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65" name="Line 12">
              <a:extLst>
                <a:ext uri="{FF2B5EF4-FFF2-40B4-BE49-F238E27FC236}">
                  <a16:creationId xmlns:a16="http://schemas.microsoft.com/office/drawing/2014/main" id="{E47BCB6E-A624-0445-86F5-3C7638FF0223}"/>
                </a:ext>
              </a:extLst>
            </p:cNvPr>
            <p:cNvSpPr>
              <a:spLocks noChangeShapeType="1"/>
            </p:cNvSpPr>
            <p:nvPr/>
          </p:nvSpPr>
          <p:spPr bwMode="auto">
            <a:xfrm flipH="1">
              <a:off x="4797158" y="2335024"/>
              <a:ext cx="1087742" cy="745040"/>
            </a:xfrm>
            <a:prstGeom prst="line">
              <a:avLst/>
            </a:prstGeom>
            <a:noFill/>
            <a:ln w="57150">
              <a:solidFill>
                <a:srgbClr val="000000"/>
              </a:solidFill>
              <a:round/>
              <a:headEnd/>
              <a:tailEnd type="triangle" w="med" len="med"/>
            </a:ln>
          </p:spPr>
          <p:txBody>
            <a:bodyPr wrap="square">
              <a:prstTxWarp prst="textNoShape">
                <a:avLst/>
              </a:prstTxWarp>
              <a:spAutoFit/>
            </a:bodyPr>
            <a:lstStyle/>
            <a:p>
              <a:pPr defTabSz="342900" fontAlgn="base">
                <a:spcBef>
                  <a:spcPct val="0"/>
                </a:spcBef>
                <a:spcAft>
                  <a:spcPct val="0"/>
                </a:spcAft>
                <a:defRPr/>
              </a:pPr>
              <a:endParaRPr lang="en-US" sz="1013">
                <a:solidFill>
                  <a:srgbClr val="000000"/>
                </a:solidFill>
                <a:latin typeface="Arial" charset="0"/>
                <a:ea typeface="ＭＳ Ｐゴシック" charset="0"/>
                <a:cs typeface="ＭＳ Ｐゴシック" charset="0"/>
              </a:endParaRPr>
            </a:p>
          </p:txBody>
        </p:sp>
        <p:sp>
          <p:nvSpPr>
            <p:cNvPr id="66" name="ZoneTexte 65">
              <a:extLst>
                <a:ext uri="{FF2B5EF4-FFF2-40B4-BE49-F238E27FC236}">
                  <a16:creationId xmlns:a16="http://schemas.microsoft.com/office/drawing/2014/main" id="{CBBD9566-35A2-8B44-A607-06C05DE634DF}"/>
                </a:ext>
              </a:extLst>
            </p:cNvPr>
            <p:cNvSpPr txBox="1"/>
            <p:nvPr/>
          </p:nvSpPr>
          <p:spPr bwMode="auto">
            <a:xfrm rot="16200000">
              <a:off x="2997483" y="1339348"/>
              <a:ext cx="1562910" cy="410368"/>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Dispersive zone </a:t>
              </a:r>
            </a:p>
          </p:txBody>
        </p:sp>
      </p:grpSp>
      <p:grpSp>
        <p:nvGrpSpPr>
          <p:cNvPr id="67" name="Groupe 6">
            <a:extLst>
              <a:ext uri="{FF2B5EF4-FFF2-40B4-BE49-F238E27FC236}">
                <a16:creationId xmlns:a16="http://schemas.microsoft.com/office/drawing/2014/main" id="{885C0E83-3EA4-EC48-99F1-63E29D53679A}"/>
              </a:ext>
            </a:extLst>
          </p:cNvPr>
          <p:cNvGrpSpPr>
            <a:grpSpLocks noChangeAspect="1"/>
          </p:cNvGrpSpPr>
          <p:nvPr/>
        </p:nvGrpSpPr>
        <p:grpSpPr>
          <a:xfrm>
            <a:off x="5228961" y="2359218"/>
            <a:ext cx="274914" cy="910043"/>
            <a:chOff x="6300192" y="764704"/>
            <a:chExt cx="2239853" cy="4567495"/>
          </a:xfrm>
        </p:grpSpPr>
        <p:pic>
          <p:nvPicPr>
            <p:cNvPr id="68" name="Picture 2">
              <a:extLst>
                <a:ext uri="{FF2B5EF4-FFF2-40B4-BE49-F238E27FC236}">
                  <a16:creationId xmlns:a16="http://schemas.microsoft.com/office/drawing/2014/main" id="{BA71061E-8E2E-294B-BB51-026BA30CC69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00192" y="764705"/>
              <a:ext cx="1055673" cy="45564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9" name="Picture 3">
              <a:extLst>
                <a:ext uri="{FF2B5EF4-FFF2-40B4-BE49-F238E27FC236}">
                  <a16:creationId xmlns:a16="http://schemas.microsoft.com/office/drawing/2014/main" id="{E3106BBA-0694-E749-874B-2D4FE520AA2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596336" y="764704"/>
              <a:ext cx="943709" cy="45674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73" name="Rectangle 72">
            <a:extLst>
              <a:ext uri="{FF2B5EF4-FFF2-40B4-BE49-F238E27FC236}">
                <a16:creationId xmlns:a16="http://schemas.microsoft.com/office/drawing/2014/main" id="{13611486-E10D-2E4D-90B5-48A7FF9AFD63}"/>
              </a:ext>
            </a:extLst>
          </p:cNvPr>
          <p:cNvSpPr/>
          <p:nvPr/>
        </p:nvSpPr>
        <p:spPr>
          <a:xfrm>
            <a:off x="3150562" y="2137117"/>
            <a:ext cx="2465740" cy="213585"/>
          </a:xfrm>
          <a:prstGeom prst="rect">
            <a:avLst/>
          </a:prstGeom>
        </p:spPr>
        <p:txBody>
          <a:bodyPr wrap="non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Open RT magnet &amp; beam dump &amp; Movable fingers</a:t>
            </a:r>
          </a:p>
        </p:txBody>
      </p:sp>
      <p:pic>
        <p:nvPicPr>
          <p:cNvPr id="81" name="Image 80">
            <a:extLst>
              <a:ext uri="{FF2B5EF4-FFF2-40B4-BE49-F238E27FC236}">
                <a16:creationId xmlns:a16="http://schemas.microsoft.com/office/drawing/2014/main" id="{E3FA4E9F-AA43-9640-BD01-F299C9D33892}"/>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402613" y="6000507"/>
            <a:ext cx="523983" cy="208524"/>
          </a:xfrm>
          <a:prstGeom prst="rect">
            <a:avLst/>
          </a:prstGeom>
          <a:noFill/>
          <a:ln w="9525">
            <a:noFill/>
            <a:miter lim="800000"/>
            <a:headEnd/>
            <a:tailEnd/>
          </a:ln>
        </p:spPr>
      </p:pic>
      <p:pic>
        <p:nvPicPr>
          <p:cNvPr id="85" name="Image 84" descr="Capture d’écran 2018-05-23 à 22.00.03.png">
            <a:extLst>
              <a:ext uri="{FF2B5EF4-FFF2-40B4-BE49-F238E27FC236}">
                <a16:creationId xmlns:a16="http://schemas.microsoft.com/office/drawing/2014/main" id="{17E28AB1-625A-564A-90CB-7CE14F023C0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9063" y="4014983"/>
            <a:ext cx="967507" cy="860508"/>
          </a:xfrm>
          <a:prstGeom prst="rect">
            <a:avLst/>
          </a:prstGeom>
          <a:effectLst>
            <a:outerShdw blurRad="50800" dist="38100" algn="l" rotWithShape="0">
              <a:prstClr val="black">
                <a:alpha val="40000"/>
              </a:prstClr>
            </a:outerShdw>
          </a:effectLst>
        </p:spPr>
      </p:pic>
      <p:pic>
        <p:nvPicPr>
          <p:cNvPr id="79" name="Image 78" descr="S3-logo3_white.jpg">
            <a:extLst>
              <a:ext uri="{FF2B5EF4-FFF2-40B4-BE49-F238E27FC236}">
                <a16:creationId xmlns:a16="http://schemas.microsoft.com/office/drawing/2014/main" id="{17E89526-344C-7846-87D0-FAFE502C178B}"/>
              </a:ext>
            </a:extLst>
          </p:cNvPr>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2224" y="-71005"/>
            <a:ext cx="483269" cy="604087"/>
          </a:xfrm>
          <a:prstGeom prst="rect">
            <a:avLst/>
          </a:prstGeom>
          <a:noFill/>
          <a:ln w="9525">
            <a:noFill/>
            <a:miter lim="800000"/>
            <a:headEnd/>
            <a:tailEnd/>
          </a:ln>
        </p:spPr>
      </p:pic>
      <p:pic>
        <p:nvPicPr>
          <p:cNvPr id="8" name="Image 7">
            <a:extLst>
              <a:ext uri="{FF2B5EF4-FFF2-40B4-BE49-F238E27FC236}">
                <a16:creationId xmlns:a16="http://schemas.microsoft.com/office/drawing/2014/main" id="{2C26D501-AA5D-B041-972A-68FD4FD82BB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243974" y="2320507"/>
            <a:ext cx="1877141" cy="980417"/>
          </a:xfrm>
          <a:prstGeom prst="rect">
            <a:avLst/>
          </a:prstGeom>
          <a:effectLst>
            <a:outerShdw blurRad="50800" dist="38100" dir="2700000" algn="tl" rotWithShape="0">
              <a:prstClr val="black">
                <a:alpha val="40000"/>
              </a:prstClr>
            </a:outerShdw>
          </a:effectLst>
        </p:spPr>
      </p:pic>
      <p:pic>
        <p:nvPicPr>
          <p:cNvPr id="14" name="Image 13">
            <a:extLst>
              <a:ext uri="{FF2B5EF4-FFF2-40B4-BE49-F238E27FC236}">
                <a16:creationId xmlns:a16="http://schemas.microsoft.com/office/drawing/2014/main" id="{DED3EBD9-7ED7-F447-B049-408611CFD87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58440" y="2321650"/>
            <a:ext cx="1122274" cy="1267625"/>
          </a:xfrm>
          <a:prstGeom prst="rect">
            <a:avLst/>
          </a:prstGeom>
          <a:effectLst>
            <a:outerShdw blurRad="50800" dist="38100" dir="2700000" algn="tl" rotWithShape="0">
              <a:prstClr val="black">
                <a:alpha val="40000"/>
              </a:prstClr>
            </a:outerShdw>
          </a:effectLst>
        </p:spPr>
      </p:pic>
      <p:pic>
        <p:nvPicPr>
          <p:cNvPr id="88" name="Image 25">
            <a:extLst>
              <a:ext uri="{FF2B5EF4-FFF2-40B4-BE49-F238E27FC236}">
                <a16:creationId xmlns:a16="http://schemas.microsoft.com/office/drawing/2014/main" id="{032BB7B6-534C-9A4E-8A03-29E0F60527DE}"/>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034054" y="2504025"/>
            <a:ext cx="621839" cy="198115"/>
          </a:xfrm>
          <a:prstGeom prst="rect">
            <a:avLst/>
          </a:prstGeom>
          <a:noFill/>
          <a:ln w="9525">
            <a:noFill/>
            <a:miter lim="800000"/>
            <a:headEnd/>
            <a:tailEnd/>
          </a:ln>
        </p:spPr>
      </p:pic>
      <p:pic>
        <p:nvPicPr>
          <p:cNvPr id="56" name="Image 55">
            <a:extLst>
              <a:ext uri="{FF2B5EF4-FFF2-40B4-BE49-F238E27FC236}">
                <a16:creationId xmlns:a16="http://schemas.microsoft.com/office/drawing/2014/main" id="{9AFE28A6-E40A-F04F-AB80-A9EAE675FC93}"/>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717841" y="5751067"/>
            <a:ext cx="350374" cy="249440"/>
          </a:xfrm>
          <a:prstGeom prst="rect">
            <a:avLst/>
          </a:prstGeom>
        </p:spPr>
      </p:pic>
      <p:pic>
        <p:nvPicPr>
          <p:cNvPr id="3" name="Image 2">
            <a:extLst>
              <a:ext uri="{FF2B5EF4-FFF2-40B4-BE49-F238E27FC236}">
                <a16:creationId xmlns:a16="http://schemas.microsoft.com/office/drawing/2014/main" id="{B8995ED6-30F8-EC40-A9EA-1233728D588A}"/>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391738" y="5502389"/>
            <a:ext cx="2159906" cy="1093993"/>
          </a:xfrm>
          <a:prstGeom prst="rect">
            <a:avLst/>
          </a:prstGeom>
          <a:effectLst>
            <a:outerShdw blurRad="50800" dist="38100" algn="l" rotWithShape="0">
              <a:prstClr val="black">
                <a:alpha val="40000"/>
              </a:prstClr>
            </a:outerShdw>
          </a:effectLst>
        </p:spPr>
      </p:pic>
      <p:pic>
        <p:nvPicPr>
          <p:cNvPr id="59" name="Picture 4">
            <a:extLst>
              <a:ext uri="{FF2B5EF4-FFF2-40B4-BE49-F238E27FC236}">
                <a16:creationId xmlns:a16="http://schemas.microsoft.com/office/drawing/2014/main" id="{5C8E8B1A-2A8B-1E47-B9EE-59A966328A04}"/>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1733341" y="2714229"/>
            <a:ext cx="595106" cy="165918"/>
          </a:xfrm>
          <a:prstGeom prst="rect">
            <a:avLst/>
          </a:prstGeom>
          <a:solidFill>
            <a:schemeClr val="bg1"/>
          </a:solidFill>
          <a:ln w="9525">
            <a:noFill/>
            <a:miter lim="800000"/>
            <a:headEnd/>
            <a:tailEnd/>
          </a:ln>
        </p:spPr>
      </p:pic>
      <p:pic>
        <p:nvPicPr>
          <p:cNvPr id="70" name="Picture 4">
            <a:extLst>
              <a:ext uri="{FF2B5EF4-FFF2-40B4-BE49-F238E27FC236}">
                <a16:creationId xmlns:a16="http://schemas.microsoft.com/office/drawing/2014/main" id="{F648955B-9E0B-7647-8B92-5390B8852E7D}"/>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1713676" y="4618437"/>
            <a:ext cx="595106" cy="165918"/>
          </a:xfrm>
          <a:prstGeom prst="rect">
            <a:avLst/>
          </a:prstGeom>
          <a:solidFill>
            <a:schemeClr val="bg1"/>
          </a:solidFill>
          <a:ln w="9525">
            <a:noFill/>
            <a:miter lim="800000"/>
            <a:headEnd/>
            <a:tailEnd/>
          </a:ln>
        </p:spPr>
      </p:pic>
      <p:pic>
        <p:nvPicPr>
          <p:cNvPr id="72" name="Image 25">
            <a:extLst>
              <a:ext uri="{FF2B5EF4-FFF2-40B4-BE49-F238E27FC236}">
                <a16:creationId xmlns:a16="http://schemas.microsoft.com/office/drawing/2014/main" id="{458480C6-CBE2-9B4F-BC95-5A4C4ADA99A9}"/>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259832" y="2182438"/>
            <a:ext cx="621839" cy="198115"/>
          </a:xfrm>
          <a:prstGeom prst="rect">
            <a:avLst/>
          </a:prstGeom>
          <a:noFill/>
          <a:ln w="9525">
            <a:noFill/>
            <a:miter lim="800000"/>
            <a:headEnd/>
            <a:tailEnd/>
          </a:ln>
        </p:spPr>
      </p:pic>
      <p:pic>
        <p:nvPicPr>
          <p:cNvPr id="74" name="Image 25">
            <a:extLst>
              <a:ext uri="{FF2B5EF4-FFF2-40B4-BE49-F238E27FC236}">
                <a16:creationId xmlns:a16="http://schemas.microsoft.com/office/drawing/2014/main" id="{5AF877BB-A271-8046-92A7-108A76236C39}"/>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409978" y="5776729"/>
            <a:ext cx="621839" cy="198115"/>
          </a:xfrm>
          <a:prstGeom prst="rect">
            <a:avLst/>
          </a:prstGeom>
          <a:noFill/>
          <a:ln w="9525">
            <a:noFill/>
            <a:miter lim="800000"/>
            <a:headEnd/>
            <a:tailEnd/>
          </a:ln>
        </p:spPr>
      </p:pic>
      <p:pic>
        <p:nvPicPr>
          <p:cNvPr id="77" name="Picture 4">
            <a:extLst>
              <a:ext uri="{FF2B5EF4-FFF2-40B4-BE49-F238E27FC236}">
                <a16:creationId xmlns:a16="http://schemas.microsoft.com/office/drawing/2014/main" id="{6C78A484-723C-E848-A88B-F6BC3149CA61}"/>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2423344" y="5543865"/>
            <a:ext cx="595106" cy="165918"/>
          </a:xfrm>
          <a:prstGeom prst="rect">
            <a:avLst/>
          </a:prstGeom>
          <a:solidFill>
            <a:schemeClr val="bg1"/>
          </a:solidFill>
          <a:ln w="9525">
            <a:noFill/>
            <a:miter lim="800000"/>
            <a:headEnd/>
            <a:tailEnd/>
          </a:ln>
        </p:spPr>
      </p:pic>
      <p:sp>
        <p:nvSpPr>
          <p:cNvPr id="89" name="Rectangle 88">
            <a:extLst>
              <a:ext uri="{FF2B5EF4-FFF2-40B4-BE49-F238E27FC236}">
                <a16:creationId xmlns:a16="http://schemas.microsoft.com/office/drawing/2014/main" id="{DE44A462-00BD-874A-A272-BA37B1AF2BA8}"/>
              </a:ext>
            </a:extLst>
          </p:cNvPr>
          <p:cNvSpPr/>
          <p:nvPr/>
        </p:nvSpPr>
        <p:spPr bwMode="auto">
          <a:xfrm>
            <a:off x="6938712" y="2175768"/>
            <a:ext cx="1957034" cy="1177740"/>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90" name="ZoneTexte 89">
            <a:extLst>
              <a:ext uri="{FF2B5EF4-FFF2-40B4-BE49-F238E27FC236}">
                <a16:creationId xmlns:a16="http://schemas.microsoft.com/office/drawing/2014/main" id="{CF7D1828-A6B3-7A40-9296-7BC4955E1C51}"/>
              </a:ext>
            </a:extLst>
          </p:cNvPr>
          <p:cNvSpPr txBox="1"/>
          <p:nvPr/>
        </p:nvSpPr>
        <p:spPr bwMode="auto">
          <a:xfrm rot="16200000">
            <a:off x="6248744" y="2645224"/>
            <a:ext cx="1172183" cy="230832"/>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Infra / Interface </a:t>
            </a:r>
          </a:p>
        </p:txBody>
      </p:sp>
      <p:sp>
        <p:nvSpPr>
          <p:cNvPr id="92" name="Rectangle 91">
            <a:extLst>
              <a:ext uri="{FF2B5EF4-FFF2-40B4-BE49-F238E27FC236}">
                <a16:creationId xmlns:a16="http://schemas.microsoft.com/office/drawing/2014/main" id="{D9196208-E6EB-0B43-BAE8-F2059A9ED941}"/>
              </a:ext>
            </a:extLst>
          </p:cNvPr>
          <p:cNvSpPr/>
          <p:nvPr/>
        </p:nvSpPr>
        <p:spPr bwMode="auto">
          <a:xfrm>
            <a:off x="6956919" y="3487099"/>
            <a:ext cx="1957034" cy="1485623"/>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93" name="ZoneTexte 92">
            <a:extLst>
              <a:ext uri="{FF2B5EF4-FFF2-40B4-BE49-F238E27FC236}">
                <a16:creationId xmlns:a16="http://schemas.microsoft.com/office/drawing/2014/main" id="{5F18A195-ABAA-1840-AA4F-C167234DA03D}"/>
              </a:ext>
            </a:extLst>
          </p:cNvPr>
          <p:cNvSpPr txBox="1"/>
          <p:nvPr/>
        </p:nvSpPr>
        <p:spPr bwMode="auto">
          <a:xfrm rot="16200000">
            <a:off x="6113737" y="4109771"/>
            <a:ext cx="1478613" cy="230832"/>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LEB </a:t>
            </a:r>
          </a:p>
        </p:txBody>
      </p:sp>
      <p:sp>
        <p:nvSpPr>
          <p:cNvPr id="95" name="Rectangle 94">
            <a:extLst>
              <a:ext uri="{FF2B5EF4-FFF2-40B4-BE49-F238E27FC236}">
                <a16:creationId xmlns:a16="http://schemas.microsoft.com/office/drawing/2014/main" id="{316DA04C-AA25-C24B-A219-FB396787798B}"/>
              </a:ext>
            </a:extLst>
          </p:cNvPr>
          <p:cNvSpPr/>
          <p:nvPr/>
        </p:nvSpPr>
        <p:spPr bwMode="auto">
          <a:xfrm>
            <a:off x="6941395" y="5096866"/>
            <a:ext cx="1972558" cy="1485623"/>
          </a:xfrm>
          <a:prstGeom prst="rect">
            <a:avLst/>
          </a:prstGeom>
          <a:solidFill>
            <a:schemeClr val="bg1"/>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51435" tIns="25718" rIns="51435" bIns="25718" numCol="1" rtlCol="0" anchor="t" anchorCtr="0" compatLnSpc="1">
            <a:prstTxWarp prst="textNoShape">
              <a:avLst/>
            </a:prstTxWarp>
          </a:bodyPr>
          <a:lstStyle/>
          <a:p>
            <a:pPr defTabSz="514350" eaLnBrk="0" fontAlgn="base" hangingPunct="0">
              <a:spcBef>
                <a:spcPct val="0"/>
              </a:spcBef>
              <a:spcAft>
                <a:spcPct val="0"/>
              </a:spcAft>
              <a:defRPr/>
            </a:pPr>
            <a:endParaRPr lang="en-US" sz="1350">
              <a:solidFill>
                <a:srgbClr val="000000"/>
              </a:solidFill>
              <a:latin typeface="Arial" charset="0"/>
              <a:ea typeface="ＭＳ Ｐゴシック" charset="-128"/>
              <a:cs typeface="ＭＳ Ｐゴシック" charset="-128"/>
            </a:endParaRPr>
          </a:p>
        </p:txBody>
      </p:sp>
      <p:sp>
        <p:nvSpPr>
          <p:cNvPr id="96" name="ZoneTexte 95">
            <a:extLst>
              <a:ext uri="{FF2B5EF4-FFF2-40B4-BE49-F238E27FC236}">
                <a16:creationId xmlns:a16="http://schemas.microsoft.com/office/drawing/2014/main" id="{BC4E4793-4E52-C446-9AA8-EA718A635997}"/>
              </a:ext>
            </a:extLst>
          </p:cNvPr>
          <p:cNvSpPr txBox="1"/>
          <p:nvPr/>
        </p:nvSpPr>
        <p:spPr bwMode="auto">
          <a:xfrm rot="16200000">
            <a:off x="6094100" y="5723652"/>
            <a:ext cx="1486841" cy="230832"/>
          </a:xfrm>
          <a:prstGeom prst="rect">
            <a:avLst/>
          </a:prstGeom>
          <a:ln/>
        </p:spPr>
        <p:style>
          <a:lnRef idx="1">
            <a:schemeClr val="dk1"/>
          </a:lnRef>
          <a:fillRef idx="2">
            <a:schemeClr val="dk1"/>
          </a:fillRef>
          <a:effectRef idx="1">
            <a:schemeClr val="dk1"/>
          </a:effectRef>
          <a:fontRef idx="minor">
            <a:schemeClr val="dk1"/>
          </a:fontRef>
        </p:style>
        <p:txBody>
          <a:bodyPr wrap="square">
            <a:prstTxWarp prst="textNoShape">
              <a:avLst/>
            </a:prstTxWarp>
            <a:spAutoFit/>
          </a:bodyPr>
          <a:lstStyle/>
          <a:p>
            <a:pPr algn="ctr" defTabSz="342900" fontAlgn="base">
              <a:spcBef>
                <a:spcPct val="0"/>
              </a:spcBef>
              <a:spcAft>
                <a:spcPct val="0"/>
              </a:spcAft>
              <a:defRPr/>
            </a:pPr>
            <a:r>
              <a:rPr lang="en-GB" sz="900" b="1" dirty="0">
                <a:solidFill>
                  <a:srgbClr val="000000"/>
                </a:solidFill>
                <a:latin typeface="Arial"/>
                <a:ea typeface="ＭＳ Ｐゴシック"/>
                <a:cs typeface="ＭＳ Ｐゴシック"/>
              </a:rPr>
              <a:t>SIRIUS </a:t>
            </a:r>
          </a:p>
        </p:txBody>
      </p:sp>
      <p:pic>
        <p:nvPicPr>
          <p:cNvPr id="98" name="Image 7">
            <a:extLst>
              <a:ext uri="{FF2B5EF4-FFF2-40B4-BE49-F238E27FC236}">
                <a16:creationId xmlns:a16="http://schemas.microsoft.com/office/drawing/2014/main" id="{2EA04EDA-26C5-BD41-8E76-A91CAF4463B2}"/>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7053778" y="5293192"/>
            <a:ext cx="938334" cy="1251113"/>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9" name="Image 98">
            <a:extLst>
              <a:ext uri="{FF2B5EF4-FFF2-40B4-BE49-F238E27FC236}">
                <a16:creationId xmlns:a16="http://schemas.microsoft.com/office/drawing/2014/main" id="{2517D800-55AC-CB4B-BF7B-3A3F7971ACF1}"/>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8123257" y="5289872"/>
            <a:ext cx="697355" cy="1239741"/>
          </a:xfrm>
          <a:prstGeom prst="rect">
            <a:avLst/>
          </a:prstGeom>
          <a:effectLst>
            <a:outerShdw blurRad="50800" dist="38100" dir="2700000" algn="tl" rotWithShape="0">
              <a:prstClr val="black">
                <a:alpha val="40000"/>
              </a:prstClr>
            </a:outerShdw>
          </a:effectLst>
        </p:spPr>
      </p:pic>
      <p:pic>
        <p:nvPicPr>
          <p:cNvPr id="5" name="Image 4">
            <a:extLst>
              <a:ext uri="{FF2B5EF4-FFF2-40B4-BE49-F238E27FC236}">
                <a16:creationId xmlns:a16="http://schemas.microsoft.com/office/drawing/2014/main" id="{64C27464-6864-C34F-B7D2-100175EDE107}"/>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095555" y="3685261"/>
            <a:ext cx="1664931" cy="712178"/>
          </a:xfrm>
          <a:prstGeom prst="rect">
            <a:avLst/>
          </a:prstGeom>
          <a:effectLst>
            <a:outerShdw blurRad="50800" dist="38100" algn="l" rotWithShape="0">
              <a:prstClr val="black">
                <a:alpha val="40000"/>
              </a:prstClr>
            </a:outerShdw>
          </a:effectLst>
        </p:spPr>
      </p:pic>
      <p:pic>
        <p:nvPicPr>
          <p:cNvPr id="9" name="Image 8">
            <a:extLst>
              <a:ext uri="{FF2B5EF4-FFF2-40B4-BE49-F238E27FC236}">
                <a16:creationId xmlns:a16="http://schemas.microsoft.com/office/drawing/2014/main" id="{6A750E2B-15CD-A240-9A06-948F484CB92A}"/>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095555" y="4426186"/>
            <a:ext cx="1679762" cy="514076"/>
          </a:xfrm>
          <a:prstGeom prst="rect">
            <a:avLst/>
          </a:prstGeom>
          <a:effectLst>
            <a:outerShdw blurRad="50800" dist="38100" algn="l" rotWithShape="0">
              <a:prstClr val="black">
                <a:alpha val="40000"/>
              </a:prstClr>
            </a:outerShdw>
          </a:effectLst>
        </p:spPr>
      </p:pic>
      <p:pic>
        <p:nvPicPr>
          <p:cNvPr id="103" name="Image 25">
            <a:extLst>
              <a:ext uri="{FF2B5EF4-FFF2-40B4-BE49-F238E27FC236}">
                <a16:creationId xmlns:a16="http://schemas.microsoft.com/office/drawing/2014/main" id="{6F3ACDD3-F496-A945-8D72-F792B0F3D275}"/>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063652" y="5593607"/>
            <a:ext cx="621839" cy="198115"/>
          </a:xfrm>
          <a:prstGeom prst="rect">
            <a:avLst/>
          </a:prstGeom>
          <a:noFill/>
          <a:ln w="9525">
            <a:noFill/>
            <a:miter lim="800000"/>
            <a:headEnd/>
            <a:tailEnd/>
          </a:ln>
        </p:spPr>
      </p:pic>
      <p:pic>
        <p:nvPicPr>
          <p:cNvPr id="104" name="Picture 4">
            <a:extLst>
              <a:ext uri="{FF2B5EF4-FFF2-40B4-BE49-F238E27FC236}">
                <a16:creationId xmlns:a16="http://schemas.microsoft.com/office/drawing/2014/main" id="{B9A09494-A606-164C-9201-FBD422717D6F}"/>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6068653" y="5346680"/>
            <a:ext cx="595106" cy="165918"/>
          </a:xfrm>
          <a:prstGeom prst="rect">
            <a:avLst/>
          </a:prstGeom>
          <a:solidFill>
            <a:schemeClr val="bg1"/>
          </a:solidFill>
          <a:ln w="9525">
            <a:noFill/>
            <a:miter lim="800000"/>
            <a:headEnd/>
            <a:tailEnd/>
          </a:ln>
        </p:spPr>
      </p:pic>
      <p:pic>
        <p:nvPicPr>
          <p:cNvPr id="105" name="Image 104">
            <a:extLst>
              <a:ext uri="{FF2B5EF4-FFF2-40B4-BE49-F238E27FC236}">
                <a16:creationId xmlns:a16="http://schemas.microsoft.com/office/drawing/2014/main" id="{41A78F25-BFF6-DC47-8D86-56A2BA7EAFF4}"/>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6027120" y="5846577"/>
            <a:ext cx="401570" cy="326123"/>
          </a:xfrm>
          <a:prstGeom prst="rect">
            <a:avLst/>
          </a:prstGeom>
        </p:spPr>
      </p:pic>
      <p:pic>
        <p:nvPicPr>
          <p:cNvPr id="107" name="Image 106">
            <a:extLst>
              <a:ext uri="{FF2B5EF4-FFF2-40B4-BE49-F238E27FC236}">
                <a16:creationId xmlns:a16="http://schemas.microsoft.com/office/drawing/2014/main" id="{75FC6AB5-CFDE-584A-8C6C-AA5E7A66645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051518" y="6227555"/>
            <a:ext cx="350374" cy="249440"/>
          </a:xfrm>
          <a:prstGeom prst="rect">
            <a:avLst/>
          </a:prstGeom>
        </p:spPr>
      </p:pic>
      <p:pic>
        <p:nvPicPr>
          <p:cNvPr id="108" name="Picture 4">
            <a:extLst>
              <a:ext uri="{FF2B5EF4-FFF2-40B4-BE49-F238E27FC236}">
                <a16:creationId xmlns:a16="http://schemas.microsoft.com/office/drawing/2014/main" id="{C43F0539-46F9-544C-9F61-243B930E9E38}"/>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6060787" y="3512543"/>
            <a:ext cx="595106" cy="165918"/>
          </a:xfrm>
          <a:prstGeom prst="rect">
            <a:avLst/>
          </a:prstGeom>
          <a:solidFill>
            <a:schemeClr val="bg1"/>
          </a:solidFill>
          <a:ln w="9525">
            <a:noFill/>
            <a:miter lim="800000"/>
            <a:headEnd/>
            <a:tailEnd/>
          </a:ln>
        </p:spPr>
      </p:pic>
      <p:pic>
        <p:nvPicPr>
          <p:cNvPr id="109" name="Image 108">
            <a:extLst>
              <a:ext uri="{FF2B5EF4-FFF2-40B4-BE49-F238E27FC236}">
                <a16:creationId xmlns:a16="http://schemas.microsoft.com/office/drawing/2014/main" id="{D9F5E5C4-628A-C74D-BB05-6944925D4C1C}"/>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076009" y="3982000"/>
            <a:ext cx="350374" cy="249440"/>
          </a:xfrm>
          <a:prstGeom prst="rect">
            <a:avLst/>
          </a:prstGeom>
        </p:spPr>
      </p:pic>
      <p:grpSp>
        <p:nvGrpSpPr>
          <p:cNvPr id="110" name="Groupe 461">
            <a:extLst>
              <a:ext uri="{FF2B5EF4-FFF2-40B4-BE49-F238E27FC236}">
                <a16:creationId xmlns:a16="http://schemas.microsoft.com/office/drawing/2014/main" id="{80036F0C-2CFD-F44A-B866-3A46089E8DB3}"/>
              </a:ext>
            </a:extLst>
          </p:cNvPr>
          <p:cNvGrpSpPr/>
          <p:nvPr/>
        </p:nvGrpSpPr>
        <p:grpSpPr>
          <a:xfrm>
            <a:off x="6076009" y="3728882"/>
            <a:ext cx="564662" cy="406801"/>
            <a:chOff x="1532844" y="2038303"/>
            <a:chExt cx="1675438" cy="1181093"/>
          </a:xfrm>
        </p:grpSpPr>
        <p:pic>
          <p:nvPicPr>
            <p:cNvPr id="111" name="Image 673" descr="KULEUVEN_CMYK_LOGO.png">
              <a:extLst>
                <a:ext uri="{FF2B5EF4-FFF2-40B4-BE49-F238E27FC236}">
                  <a16:creationId xmlns:a16="http://schemas.microsoft.com/office/drawing/2014/main" id="{FA546E86-338D-4A44-AD13-0C157F339A0D}"/>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532844" y="2038303"/>
              <a:ext cx="1675438" cy="597737"/>
            </a:xfrm>
            <a:prstGeom prst="rect">
              <a:avLst/>
            </a:prstGeom>
          </p:spPr>
        </p:pic>
        <p:sp>
          <p:nvSpPr>
            <p:cNvPr id="112" name="ZoneTexte 677">
              <a:extLst>
                <a:ext uri="{FF2B5EF4-FFF2-40B4-BE49-F238E27FC236}">
                  <a16:creationId xmlns:a16="http://schemas.microsoft.com/office/drawing/2014/main" id="{9B9E566C-04CE-4246-9A64-836470474D2F}"/>
                </a:ext>
              </a:extLst>
            </p:cNvPr>
            <p:cNvSpPr txBox="1"/>
            <p:nvPr/>
          </p:nvSpPr>
          <p:spPr>
            <a:xfrm>
              <a:off x="2179811" y="2616224"/>
              <a:ext cx="548125" cy="603172"/>
            </a:xfrm>
            <a:prstGeom prst="rect">
              <a:avLst/>
            </a:prstGeom>
            <a:noFill/>
          </p:spPr>
          <p:txBody>
            <a:bodyPr wrap="none" rtlCol="0">
              <a:spAutoFit/>
            </a:bodyPr>
            <a:lstStyle/>
            <a:p>
              <a:pPr algn="ctr" defTabSz="685800">
                <a:defRPr/>
              </a:pPr>
              <a:endParaRPr lang="en-GB" sz="750" b="1">
                <a:solidFill>
                  <a:prstClr val="black"/>
                </a:solidFill>
                <a:latin typeface="Calibri"/>
                <a:ea typeface="ＭＳ Ｐゴシック"/>
              </a:endParaRPr>
            </a:p>
          </p:txBody>
        </p:sp>
      </p:grpSp>
      <p:pic>
        <p:nvPicPr>
          <p:cNvPr id="113" name="Image 674">
            <a:extLst>
              <a:ext uri="{FF2B5EF4-FFF2-40B4-BE49-F238E27FC236}">
                <a16:creationId xmlns:a16="http://schemas.microsoft.com/office/drawing/2014/main" id="{67FF9D23-1C49-6941-80EE-AEC15047DC3D}"/>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093619" y="4276890"/>
            <a:ext cx="430370" cy="195436"/>
          </a:xfrm>
          <a:prstGeom prst="rect">
            <a:avLst/>
          </a:prstGeom>
        </p:spPr>
      </p:pic>
      <p:pic>
        <p:nvPicPr>
          <p:cNvPr id="114" name="Picture 17" descr="http://diglin.eu/wp-content/uploads/2013/01/jy_text_500.png">
            <a:extLst>
              <a:ext uri="{FF2B5EF4-FFF2-40B4-BE49-F238E27FC236}">
                <a16:creationId xmlns:a16="http://schemas.microsoft.com/office/drawing/2014/main" id="{35533A9A-3B9E-B74E-B60B-76138B84849F}"/>
              </a:ext>
            </a:extLst>
          </p:cNvPr>
          <p:cNvPicPr>
            <a:picLocks noChangeAspect="1" noChangeArrowheads="1"/>
          </p:cNvPicPr>
          <p:nvPr/>
        </p:nvPicPr>
        <p:blipFill>
          <a:blip r:embed="rId2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93394" y="4515942"/>
            <a:ext cx="406091" cy="231472"/>
          </a:xfrm>
          <a:prstGeom prst="rect">
            <a:avLst/>
          </a:prstGeom>
          <a:noFill/>
        </p:spPr>
      </p:pic>
      <p:pic>
        <p:nvPicPr>
          <p:cNvPr id="115" name="Picture 7">
            <a:extLst>
              <a:ext uri="{FF2B5EF4-FFF2-40B4-BE49-F238E27FC236}">
                <a16:creationId xmlns:a16="http://schemas.microsoft.com/office/drawing/2014/main" id="{E11413C5-055E-6F49-9BA8-A7D9F0C9D7B3}"/>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6331673" y="4816579"/>
            <a:ext cx="393388" cy="219569"/>
          </a:xfrm>
          <a:prstGeom prst="rect">
            <a:avLst/>
          </a:prstGeom>
          <a:noFill/>
          <a:ln w="9525">
            <a:noFill/>
            <a:miter lim="800000"/>
            <a:headEnd/>
            <a:tailEnd/>
          </a:ln>
        </p:spPr>
      </p:pic>
      <p:pic>
        <p:nvPicPr>
          <p:cNvPr id="116" name="Picture 1">
            <a:extLst>
              <a:ext uri="{FF2B5EF4-FFF2-40B4-BE49-F238E27FC236}">
                <a16:creationId xmlns:a16="http://schemas.microsoft.com/office/drawing/2014/main" id="{5658C0B3-10A6-1C49-9AC7-9F272DE7A8C0}"/>
              </a:ext>
            </a:extLst>
          </p:cNvPr>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6025327" y="4843012"/>
            <a:ext cx="433565" cy="129530"/>
          </a:xfrm>
          <a:prstGeom prst="rect">
            <a:avLst/>
          </a:prstGeom>
          <a:noFill/>
          <a:ln w="9525">
            <a:noFill/>
            <a:miter lim="800000"/>
            <a:headEnd/>
            <a:tailEnd/>
          </a:ln>
        </p:spPr>
      </p:pic>
      <p:sp>
        <p:nvSpPr>
          <p:cNvPr id="117" name="Line 12">
            <a:extLst>
              <a:ext uri="{FF2B5EF4-FFF2-40B4-BE49-F238E27FC236}">
                <a16:creationId xmlns:a16="http://schemas.microsoft.com/office/drawing/2014/main" id="{96DA409A-1ACA-2843-A5DB-4C1095673481}"/>
              </a:ext>
            </a:extLst>
          </p:cNvPr>
          <p:cNvSpPr>
            <a:spLocks noChangeShapeType="1"/>
          </p:cNvSpPr>
          <p:nvPr/>
        </p:nvSpPr>
        <p:spPr bwMode="auto">
          <a:xfrm flipH="1">
            <a:off x="4915912" y="3836529"/>
            <a:ext cx="1105778" cy="870124"/>
          </a:xfrm>
          <a:prstGeom prst="line">
            <a:avLst/>
          </a:prstGeom>
          <a:noFill/>
          <a:ln w="57150">
            <a:solidFill>
              <a:srgbClr val="000000"/>
            </a:solidFill>
            <a:round/>
            <a:headEnd/>
            <a:tailEnd type="triangle" w="med" len="med"/>
          </a:ln>
        </p:spPr>
        <p:txBody>
          <a:bodyPr wrap="square">
            <a:prstTxWarp prst="textNoShape">
              <a:avLst/>
            </a:prstTxWarp>
            <a:spAutoFit/>
          </a:bodyPr>
          <a:lstStyle/>
          <a:p>
            <a:pPr defTabSz="342900" fontAlgn="base">
              <a:spcBef>
                <a:spcPct val="0"/>
              </a:spcBef>
              <a:spcAft>
                <a:spcPct val="0"/>
              </a:spcAft>
              <a:defRPr/>
            </a:pPr>
            <a:endParaRPr lang="en-US" sz="1013">
              <a:solidFill>
                <a:srgbClr val="000000"/>
              </a:solidFill>
              <a:latin typeface="Arial" charset="0"/>
              <a:ea typeface="ＭＳ Ｐゴシック" charset="0"/>
              <a:cs typeface="ＭＳ Ｐゴシック" charset="0"/>
            </a:endParaRPr>
          </a:p>
        </p:txBody>
      </p:sp>
      <p:sp>
        <p:nvSpPr>
          <p:cNvPr id="118" name="Line 12">
            <a:extLst>
              <a:ext uri="{FF2B5EF4-FFF2-40B4-BE49-F238E27FC236}">
                <a16:creationId xmlns:a16="http://schemas.microsoft.com/office/drawing/2014/main" id="{DAEE0FB0-907E-EC49-B8A1-A47366442188}"/>
              </a:ext>
            </a:extLst>
          </p:cNvPr>
          <p:cNvSpPr>
            <a:spLocks noChangeShapeType="1"/>
          </p:cNvSpPr>
          <p:nvPr/>
        </p:nvSpPr>
        <p:spPr bwMode="auto">
          <a:xfrm flipH="1" flipV="1">
            <a:off x="4926756" y="4820355"/>
            <a:ext cx="1019345" cy="573365"/>
          </a:xfrm>
          <a:prstGeom prst="line">
            <a:avLst/>
          </a:prstGeom>
          <a:noFill/>
          <a:ln w="57150">
            <a:solidFill>
              <a:srgbClr val="000000"/>
            </a:solidFill>
            <a:round/>
            <a:headEnd/>
            <a:tailEnd type="triangle" w="med" len="med"/>
          </a:ln>
        </p:spPr>
        <p:txBody>
          <a:bodyPr wrap="square">
            <a:prstTxWarp prst="textNoShape">
              <a:avLst/>
            </a:prstTxWarp>
            <a:spAutoFit/>
          </a:bodyPr>
          <a:lstStyle/>
          <a:p>
            <a:pPr defTabSz="342900" fontAlgn="base">
              <a:spcBef>
                <a:spcPct val="0"/>
              </a:spcBef>
              <a:spcAft>
                <a:spcPct val="0"/>
              </a:spcAft>
              <a:defRPr/>
            </a:pPr>
            <a:endParaRPr lang="en-US" sz="1013">
              <a:solidFill>
                <a:srgbClr val="000000"/>
              </a:solidFill>
              <a:latin typeface="Arial" charset="0"/>
              <a:ea typeface="ＭＳ Ｐゴシック" charset="0"/>
              <a:cs typeface="ＭＳ Ｐゴシック" charset="0"/>
            </a:endParaRPr>
          </a:p>
        </p:txBody>
      </p:sp>
      <p:pic>
        <p:nvPicPr>
          <p:cNvPr id="119" name="Picture 4">
            <a:extLst>
              <a:ext uri="{FF2B5EF4-FFF2-40B4-BE49-F238E27FC236}">
                <a16:creationId xmlns:a16="http://schemas.microsoft.com/office/drawing/2014/main" id="{885D80D4-2DE4-CB42-8DCA-10C4C312931A}"/>
              </a:ext>
            </a:extLst>
          </p:cNvPr>
          <p:cNvPicPr>
            <a:picLocks noChangeAspect="1" noChangeArrowheads="1"/>
          </p:cNvPicPr>
          <p:nvPr/>
        </p:nvPicPr>
        <p:blipFill>
          <a:blip r:embed="rId15"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6020728" y="2232335"/>
            <a:ext cx="595106" cy="165918"/>
          </a:xfrm>
          <a:prstGeom prst="rect">
            <a:avLst/>
          </a:prstGeom>
          <a:solidFill>
            <a:schemeClr val="bg1"/>
          </a:solidFill>
          <a:ln w="9525">
            <a:noFill/>
            <a:miter lim="800000"/>
            <a:headEnd/>
            <a:tailEnd/>
          </a:ln>
        </p:spPr>
      </p:pic>
      <p:sp>
        <p:nvSpPr>
          <p:cNvPr id="75" name="Rectangle 74">
            <a:extLst>
              <a:ext uri="{FF2B5EF4-FFF2-40B4-BE49-F238E27FC236}">
                <a16:creationId xmlns:a16="http://schemas.microsoft.com/office/drawing/2014/main" id="{05BC21CE-F1E2-E74F-AC56-A5DAA42E9AEA}"/>
              </a:ext>
            </a:extLst>
          </p:cNvPr>
          <p:cNvSpPr/>
          <p:nvPr/>
        </p:nvSpPr>
        <p:spPr>
          <a:xfrm>
            <a:off x="3727804" y="5322162"/>
            <a:ext cx="1406154" cy="213585"/>
          </a:xfrm>
          <a:prstGeom prst="rect">
            <a:avLst/>
          </a:prstGeom>
        </p:spPr>
        <p:txBody>
          <a:bodyPr wrap="non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SMT, PSS, </a:t>
            </a:r>
            <a:r>
              <a:rPr lang="en-GB" sz="788" i="1" dirty="0" err="1">
                <a:solidFill>
                  <a:srgbClr val="000000"/>
                </a:solidFill>
                <a:latin typeface="Arial" charset="0"/>
                <a:ea typeface="ＭＳ Ｐゴシック" charset="0"/>
                <a:cs typeface="ＭＳ Ｐゴシック" charset="0"/>
              </a:rPr>
              <a:t>Coldbox</a:t>
            </a:r>
            <a:r>
              <a:rPr lang="en-GB" sz="788" i="1" dirty="0">
                <a:solidFill>
                  <a:srgbClr val="000000"/>
                </a:solidFill>
                <a:latin typeface="Arial" charset="0"/>
                <a:ea typeface="ＭＳ Ｐゴシック" charset="0"/>
                <a:cs typeface="ＭＳ Ｐゴシック" charset="0"/>
              </a:rPr>
              <a:t> &amp; LTC</a:t>
            </a:r>
          </a:p>
        </p:txBody>
      </p:sp>
      <p:sp>
        <p:nvSpPr>
          <p:cNvPr id="76" name="Rectangle 75">
            <a:extLst>
              <a:ext uri="{FF2B5EF4-FFF2-40B4-BE49-F238E27FC236}">
                <a16:creationId xmlns:a16="http://schemas.microsoft.com/office/drawing/2014/main" id="{3F893A0C-3DA1-8446-AFEF-E4603E7DC9CD}"/>
              </a:ext>
            </a:extLst>
          </p:cNvPr>
          <p:cNvSpPr/>
          <p:nvPr/>
        </p:nvSpPr>
        <p:spPr>
          <a:xfrm>
            <a:off x="6922161" y="5087847"/>
            <a:ext cx="1991791" cy="213585"/>
          </a:xfrm>
          <a:prstGeom prst="rect">
            <a:avLst/>
          </a:prstGeom>
        </p:spPr>
        <p:txBody>
          <a:bodyPr wrap="squar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DSSD, SSD, FEE/BEE, DAQ &amp; </a:t>
            </a:r>
            <a:r>
              <a:rPr lang="en-GB" sz="788" i="1" dirty="0" err="1">
                <a:solidFill>
                  <a:srgbClr val="000000"/>
                </a:solidFill>
                <a:latin typeface="Arial" charset="0"/>
                <a:ea typeface="ＭＳ Ｐゴシック" charset="0"/>
                <a:cs typeface="ＭＳ Ｐゴシック" charset="0"/>
              </a:rPr>
              <a:t>Diagbox</a:t>
            </a:r>
            <a:endParaRPr lang="en-GB" sz="788" i="1" dirty="0">
              <a:solidFill>
                <a:srgbClr val="000000"/>
              </a:solidFill>
              <a:latin typeface="Arial" charset="0"/>
              <a:ea typeface="ＭＳ Ｐゴシック" charset="0"/>
              <a:cs typeface="ＭＳ Ｐゴシック" charset="0"/>
            </a:endParaRPr>
          </a:p>
        </p:txBody>
      </p:sp>
      <p:sp>
        <p:nvSpPr>
          <p:cNvPr id="78" name="Rectangle 77">
            <a:extLst>
              <a:ext uri="{FF2B5EF4-FFF2-40B4-BE49-F238E27FC236}">
                <a16:creationId xmlns:a16="http://schemas.microsoft.com/office/drawing/2014/main" id="{45F814E4-A925-EF4A-A80C-6E81A676E2D0}"/>
              </a:ext>
            </a:extLst>
          </p:cNvPr>
          <p:cNvSpPr/>
          <p:nvPr/>
        </p:nvSpPr>
        <p:spPr>
          <a:xfrm>
            <a:off x="6931778" y="3486595"/>
            <a:ext cx="1991791" cy="213585"/>
          </a:xfrm>
          <a:prstGeom prst="rect">
            <a:avLst/>
          </a:prstGeom>
        </p:spPr>
        <p:txBody>
          <a:bodyPr wrap="square">
            <a:spAutoFit/>
          </a:bodyPr>
          <a:lstStyle/>
          <a:p>
            <a:pPr algn="ct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LEB @ LPC &amp; GISELE Laser Lab</a:t>
            </a:r>
          </a:p>
        </p:txBody>
      </p:sp>
      <p:pic>
        <p:nvPicPr>
          <p:cNvPr id="6" name="Image 5">
            <a:extLst>
              <a:ext uri="{FF2B5EF4-FFF2-40B4-BE49-F238E27FC236}">
                <a16:creationId xmlns:a16="http://schemas.microsoft.com/office/drawing/2014/main" id="{3EC66945-74AA-3345-8C7D-4D3C7771E694}"/>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7009118" y="2355732"/>
            <a:ext cx="994895" cy="973370"/>
          </a:xfrm>
          <a:prstGeom prst="rect">
            <a:avLst/>
          </a:prstGeom>
        </p:spPr>
      </p:pic>
      <p:sp>
        <p:nvSpPr>
          <p:cNvPr id="80" name="Rectangle 79">
            <a:extLst>
              <a:ext uri="{FF2B5EF4-FFF2-40B4-BE49-F238E27FC236}">
                <a16:creationId xmlns:a16="http://schemas.microsoft.com/office/drawing/2014/main" id="{59567904-96DB-ED42-86BD-0C1C76F5E9E0}"/>
              </a:ext>
            </a:extLst>
          </p:cNvPr>
          <p:cNvSpPr/>
          <p:nvPr/>
        </p:nvSpPr>
        <p:spPr>
          <a:xfrm>
            <a:off x="6912238" y="2155606"/>
            <a:ext cx="1991791" cy="213585"/>
          </a:xfrm>
          <a:prstGeom prst="rect">
            <a:avLst/>
          </a:prstGeom>
        </p:spPr>
        <p:txBody>
          <a:bodyPr wrap="square">
            <a:spAutoFit/>
          </a:bodyPr>
          <a:lstStyle/>
          <a:p>
            <a:pPr defTabSz="342900" fontAlgn="base">
              <a:spcBef>
                <a:spcPct val="0"/>
              </a:spcBef>
              <a:spcAft>
                <a:spcPct val="0"/>
              </a:spcAft>
              <a:defRPr/>
            </a:pPr>
            <a:r>
              <a:rPr lang="en-GB" sz="788" i="1" dirty="0">
                <a:solidFill>
                  <a:srgbClr val="000000"/>
                </a:solidFill>
                <a:latin typeface="Arial" charset="0"/>
                <a:ea typeface="ＭＳ Ｐゴシック" charset="0"/>
                <a:cs typeface="ＭＳ Ｐゴシック" charset="0"/>
              </a:rPr>
              <a:t>Cooling system, Laser room …</a:t>
            </a:r>
          </a:p>
        </p:txBody>
      </p:sp>
      <p:pic>
        <p:nvPicPr>
          <p:cNvPr id="82" name="Image 81">
            <a:extLst>
              <a:ext uri="{FF2B5EF4-FFF2-40B4-BE49-F238E27FC236}">
                <a16:creationId xmlns:a16="http://schemas.microsoft.com/office/drawing/2014/main" id="{B91075BD-D52B-0947-97A0-D0699798372B}"/>
              </a:ext>
            </a:extLst>
          </p:cNvPr>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8074419" y="2355061"/>
            <a:ext cx="725737" cy="967649"/>
          </a:xfrm>
          <a:prstGeom prst="rect">
            <a:avLst/>
          </a:prstGeom>
        </p:spPr>
      </p:pic>
      <p:sp>
        <p:nvSpPr>
          <p:cNvPr id="83" name="Titre 3">
            <a:extLst>
              <a:ext uri="{FF2B5EF4-FFF2-40B4-BE49-F238E27FC236}">
                <a16:creationId xmlns:a16="http://schemas.microsoft.com/office/drawing/2014/main" id="{F4343EA8-5A30-6F0F-5626-2B8ABE799D6E}"/>
              </a:ext>
            </a:extLst>
          </p:cNvPr>
          <p:cNvSpPr txBox="1">
            <a:spLocks/>
          </p:cNvSpPr>
          <p:nvPr/>
        </p:nvSpPr>
        <p:spPr bwMode="auto">
          <a:xfrm>
            <a:off x="102870" y="113484"/>
            <a:ext cx="6312360" cy="323244"/>
          </a:xfrm>
          <a:prstGeom prst="rect">
            <a:avLst/>
          </a:prstGeom>
          <a:noFill/>
          <a:ln w="12700">
            <a:noFill/>
            <a:miter lim="800000"/>
            <a:headEnd/>
            <a:tailEnd/>
          </a:ln>
          <a:effectLst/>
        </p:spPr>
        <p:txBody>
          <a:bodyPr lIns="38100" tIns="38100" bIns="38100" anchor="ctr"/>
          <a:lstStyle/>
          <a:p>
            <a:pPr>
              <a:defRPr/>
            </a:pPr>
            <a:r>
              <a:rPr lang="en-GB" sz="2800" dirty="0">
                <a:solidFill>
                  <a:srgbClr val="7030A0"/>
                </a:solidFill>
                <a:latin typeface="Calibri" panose="020F0502020204030204" pitchFamily="34" charset="0"/>
                <a:cs typeface="Calibri" panose="020F0502020204030204" pitchFamily="34" charset="0"/>
              </a:rPr>
              <a:t>     : the Super Separator Spectrometer</a:t>
            </a:r>
            <a:endParaRPr lang="en-GB" sz="2800" baseline="30000" dirty="0">
              <a:solidFill>
                <a:srgbClr val="7030A0"/>
              </a:solidFill>
              <a:latin typeface="Calibri" panose="020F0502020204030204" pitchFamily="34" charset="0"/>
              <a:cs typeface="Calibri" panose="020F0502020204030204" pitchFamily="34" charset="0"/>
            </a:endParaRPr>
          </a:p>
        </p:txBody>
      </p:sp>
      <p:sp>
        <p:nvSpPr>
          <p:cNvPr id="86" name="ZoneTexte 85">
            <a:extLst>
              <a:ext uri="{FF2B5EF4-FFF2-40B4-BE49-F238E27FC236}">
                <a16:creationId xmlns:a16="http://schemas.microsoft.com/office/drawing/2014/main" id="{CA68B31C-7679-02D9-5EA6-877978BC05F0}"/>
              </a:ext>
            </a:extLst>
          </p:cNvPr>
          <p:cNvSpPr txBox="1"/>
          <p:nvPr/>
        </p:nvSpPr>
        <p:spPr>
          <a:xfrm>
            <a:off x="70795" y="695909"/>
            <a:ext cx="9364149" cy="1384995"/>
          </a:xfrm>
          <a:prstGeom prst="rect">
            <a:avLst/>
          </a:prstGeom>
          <a:solidFill>
            <a:schemeClr val="bg1">
              <a:alpha val="94000"/>
            </a:schemeClr>
          </a:solidFill>
          <a:ln>
            <a:solidFill>
              <a:srgbClr val="000000"/>
            </a:solidFill>
          </a:ln>
          <a:effectLst>
            <a:outerShdw blurRad="50800" dist="38100" dir="18900000" algn="bl" rotWithShape="0">
              <a:prstClr val="black">
                <a:alpha val="40000"/>
              </a:prstClr>
            </a:outerShdw>
          </a:effectLst>
        </p:spPr>
        <p:txBody>
          <a:bodyPr wrap="square" rtlCol="0">
            <a:spAutoFit/>
          </a:bodyPr>
          <a:lstStyle/>
          <a:p>
            <a:pPr defTabSz="914400" eaLnBrk="0" fontAlgn="base" hangingPunct="0">
              <a:spcBef>
                <a:spcPct val="0"/>
              </a:spcBef>
              <a:spcAft>
                <a:spcPct val="0"/>
              </a:spcAft>
            </a:pPr>
            <a:r>
              <a:rPr lang="en-US" sz="1400" dirty="0">
                <a:solidFill>
                  <a:srgbClr val="000000"/>
                </a:solidFill>
                <a:latin typeface="Calibri" panose="020F0502020204030204" pitchFamily="34" charset="0"/>
                <a:ea typeface="ＭＳ Ｐゴシック" charset="-128"/>
                <a:cs typeface="Calibri" panose="020F0502020204030204" pitchFamily="34" charset="0"/>
              </a:rPr>
              <a:t>Fundamental research in </a:t>
            </a:r>
            <a:r>
              <a:rPr lang="en-US" sz="1400" dirty="0">
                <a:solidFill>
                  <a:srgbClr val="0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Nuclear &amp; Atomic physics</a:t>
            </a:r>
            <a:endParaRPr lang="en-US" sz="1400" dirty="0">
              <a:solidFill>
                <a:srgbClr val="000000"/>
              </a:solidFill>
              <a:effectLst>
                <a:outerShdw blurRad="38100" dist="38100" dir="2700000" algn="tl">
                  <a:srgbClr val="000000">
                    <a:alpha val="43137"/>
                  </a:srgbClr>
                </a:outerShdw>
              </a:effectLst>
              <a:latin typeface="Calibri" panose="020F0502020204030204" pitchFamily="34" charset="0"/>
              <a:ea typeface="ＭＳ Ｐゴシック" charset="-128"/>
              <a:cs typeface="Calibri" panose="020F0502020204030204" pitchFamily="34" charset="0"/>
            </a:endParaRPr>
          </a:p>
          <a:p>
            <a:pPr marL="285750" indent="-285750" defTabSz="914400" eaLnBrk="0" fontAlgn="base" hangingPunct="0">
              <a:spcBef>
                <a:spcPct val="0"/>
              </a:spcBef>
              <a:spcAft>
                <a:spcPct val="0"/>
              </a:spcAft>
              <a:buFont typeface="Arial"/>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High selectivity &gt; 10</a:t>
            </a:r>
            <a:r>
              <a:rPr lang="en-US" sz="1400" baseline="30000" dirty="0">
                <a:solidFill>
                  <a:srgbClr val="000000"/>
                </a:solidFill>
                <a:latin typeface="Calibri" panose="020F0502020204030204" pitchFamily="34" charset="0"/>
                <a:ea typeface="ＭＳ Ｐゴシック" charset="-128"/>
                <a:cs typeface="Calibri" panose="020F0502020204030204" pitchFamily="34" charset="0"/>
              </a:rPr>
              <a:t>13 </a:t>
            </a:r>
            <a:r>
              <a:rPr lang="en-US" sz="1400" dirty="0">
                <a:solidFill>
                  <a:srgbClr val="000000"/>
                </a:solidFill>
                <a:latin typeface="Calibri" panose="020F0502020204030204" pitchFamily="34" charset="0"/>
                <a:ea typeface="ＭＳ Ｐゴシック" charset="-128"/>
                <a:cs typeface="Calibri" panose="020F0502020204030204" pitchFamily="34" charset="0"/>
              </a:rPr>
              <a:t>beam rejection</a:t>
            </a:r>
            <a:endParaRPr lang="en-US" sz="1400" baseline="30000" dirty="0">
              <a:solidFill>
                <a:srgbClr val="000000"/>
              </a:solidFill>
              <a:latin typeface="Calibri" panose="020F0502020204030204" pitchFamily="34" charset="0"/>
              <a:ea typeface="ＭＳ Ｐゴシック" charset="-128"/>
              <a:cs typeface="Calibri" panose="020F0502020204030204" pitchFamily="34" charset="0"/>
            </a:endParaRPr>
          </a:p>
          <a:p>
            <a:pPr marL="285750" indent="-285750" defTabSz="914400" eaLnBrk="0" fontAlgn="base" hangingPunct="0">
              <a:spcBef>
                <a:spcPct val="0"/>
              </a:spcBef>
              <a:spcAft>
                <a:spcPct val="0"/>
              </a:spcAft>
              <a:buFont typeface="Arial"/>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High efficiency 50% </a:t>
            </a:r>
          </a:p>
          <a:p>
            <a:pPr marL="285750" indent="-285750" defTabSz="914400" eaLnBrk="0" fontAlgn="base" hangingPunct="0">
              <a:spcBef>
                <a:spcPct val="0"/>
              </a:spcBef>
              <a:spcAft>
                <a:spcPct val="0"/>
              </a:spcAft>
              <a:buFont typeface="Arial"/>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Mass resolution &gt; 350</a:t>
            </a:r>
          </a:p>
          <a:p>
            <a:pPr marL="285750" indent="-285750" defTabSz="914400" eaLnBrk="0" fontAlgn="base" hangingPunct="0">
              <a:spcBef>
                <a:spcPct val="0"/>
              </a:spcBef>
              <a:spcAft>
                <a:spcPct val="0"/>
              </a:spcAft>
              <a:buFont typeface="Arial"/>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Versatility : high resolution, high transmission, high beam rejection modes…</a:t>
            </a:r>
          </a:p>
          <a:p>
            <a:pPr marL="285750" indent="-285750" defTabSz="914400" eaLnBrk="0" fontAlgn="base" hangingPunct="0">
              <a:spcBef>
                <a:spcPct val="0"/>
              </a:spcBef>
              <a:spcAft>
                <a:spcPct val="0"/>
              </a:spcAft>
              <a:buFont typeface="Arial"/>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Unique instrumentation : SIRIUS for p, </a:t>
            </a:r>
            <a:r>
              <a:rPr lang="en-US" sz="1400" dirty="0">
                <a:solidFill>
                  <a:srgbClr val="000000"/>
                </a:solidFill>
                <a:latin typeface="Symbol" pitchFamily="2" charset="2"/>
                <a:ea typeface="ＭＳ Ｐゴシック" charset="-128"/>
                <a:cs typeface="Calibri" panose="020F0502020204030204" pitchFamily="34" charset="0"/>
              </a:rPr>
              <a:t>a,</a:t>
            </a:r>
            <a:r>
              <a:rPr lang="en-US" sz="1400" dirty="0">
                <a:solidFill>
                  <a:srgbClr val="000000"/>
                </a:solidFill>
                <a:latin typeface="Calibri" panose="020F0502020204030204" pitchFamily="34" charset="0"/>
                <a:ea typeface="ＭＳ Ｐゴシック" charset="-128"/>
                <a:cs typeface="Calibri" panose="020F0502020204030204" pitchFamily="34" charset="0"/>
              </a:rPr>
              <a:t> electron and </a:t>
            </a:r>
            <a:r>
              <a:rPr lang="en-US" sz="1400" dirty="0">
                <a:solidFill>
                  <a:srgbClr val="000000"/>
                </a:solidFill>
                <a:latin typeface="Symbol" pitchFamily="2" charset="2"/>
                <a:ea typeface="ＭＳ Ｐゴシック" charset="-128"/>
                <a:cs typeface="Calibri" panose="020F0502020204030204" pitchFamily="34" charset="0"/>
              </a:rPr>
              <a:t>g </a:t>
            </a:r>
            <a:r>
              <a:rPr lang="en-US" sz="1400" dirty="0">
                <a:solidFill>
                  <a:srgbClr val="000000"/>
                </a:solidFill>
                <a:latin typeface="Calibri" panose="020F0502020204030204" pitchFamily="34" charset="0"/>
                <a:ea typeface="ＭＳ Ｐゴシック" charset="-128"/>
                <a:cs typeface="Calibri" panose="020F0502020204030204" pitchFamily="34" charset="0"/>
              </a:rPr>
              <a:t>spectroscopy, and S3-LEB with gas catcher, RFQ and MR-</a:t>
            </a:r>
            <a:r>
              <a:rPr lang="en-US" sz="1400" dirty="0" err="1">
                <a:solidFill>
                  <a:srgbClr val="000000"/>
                </a:solidFill>
                <a:latin typeface="Calibri" panose="020F0502020204030204" pitchFamily="34" charset="0"/>
                <a:ea typeface="ＭＳ Ｐゴシック" charset="-128"/>
                <a:cs typeface="Calibri" panose="020F0502020204030204" pitchFamily="34" charset="0"/>
              </a:rPr>
              <a:t>ToF</a:t>
            </a:r>
            <a:r>
              <a:rPr lang="en-US" sz="1400" dirty="0">
                <a:solidFill>
                  <a:srgbClr val="000000"/>
                </a:solidFill>
                <a:latin typeface="Calibri" panose="020F0502020204030204" pitchFamily="34" charset="0"/>
                <a:ea typeface="ＭＳ Ｐゴシック" charset="-128"/>
                <a:cs typeface="Calibri" panose="020F0502020204030204" pitchFamily="34" charset="0"/>
              </a:rPr>
              <a:t>-MS </a:t>
            </a:r>
          </a:p>
        </p:txBody>
      </p:sp>
      <p:pic>
        <p:nvPicPr>
          <p:cNvPr id="87" name="Image 86">
            <a:extLst>
              <a:ext uri="{FF2B5EF4-FFF2-40B4-BE49-F238E27FC236}">
                <a16:creationId xmlns:a16="http://schemas.microsoft.com/office/drawing/2014/main" id="{FDFA7C19-C49E-D338-9EEF-4E2B3E95F847}"/>
              </a:ext>
            </a:extLst>
          </p:cNvPr>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8161718" y="766204"/>
            <a:ext cx="712078" cy="720000"/>
          </a:xfrm>
          <a:prstGeom prst="rect">
            <a:avLst/>
          </a:prstGeom>
        </p:spPr>
      </p:pic>
    </p:spTree>
    <p:extLst>
      <p:ext uri="{BB962C8B-B14F-4D97-AF65-F5344CB8AC3E}">
        <p14:creationId xmlns:p14="http://schemas.microsoft.com/office/powerpoint/2010/main" val="136654814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9"/>
          <p:cNvGraphicFramePr>
            <a:graphicFrameLocks noChangeAspect="1"/>
          </p:cNvGraphicFramePr>
          <p:nvPr/>
        </p:nvGraphicFramePr>
        <p:xfrm>
          <a:off x="191690" y="2263720"/>
          <a:ext cx="9328548" cy="4664870"/>
        </p:xfrm>
        <a:graphic>
          <a:graphicData uri="http://schemas.openxmlformats.org/presentationml/2006/ole">
            <mc:AlternateContent xmlns:mc="http://schemas.openxmlformats.org/markup-compatibility/2006">
              <mc:Choice xmlns:v="urn:schemas-microsoft-com:vml" Requires="v">
                <p:oleObj name="Graph" r:id="rId3" imgW="5777948" imgH="2875722" progId="Origin50.Graph">
                  <p:embed/>
                </p:oleObj>
              </mc:Choice>
              <mc:Fallback>
                <p:oleObj name="Graph" r:id="rId3" imgW="5777948" imgH="2875722" progId="Origin50.Graph">
                  <p:embed/>
                  <p:pic>
                    <p:nvPicPr>
                      <p:cNvPr id="409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690" y="2263720"/>
                        <a:ext cx="9328548" cy="46648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99" name="Rectangle 13"/>
          <p:cNvSpPr>
            <a:spLocks noChangeArrowheads="1"/>
          </p:cNvSpPr>
          <p:nvPr/>
        </p:nvSpPr>
        <p:spPr bwMode="auto">
          <a:xfrm>
            <a:off x="7743825" y="2124643"/>
            <a:ext cx="107157" cy="3508772"/>
          </a:xfrm>
          <a:prstGeom prst="rect">
            <a:avLst/>
          </a:prstGeom>
          <a:gradFill rotWithShape="1">
            <a:gsLst>
              <a:gs pos="0">
                <a:srgbClr val="FFFFCC"/>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nchor="ctr"/>
          <a:lstStyle/>
          <a:p>
            <a:endParaRPr lang="en-US" sz="1620">
              <a:latin typeface="Calibri" panose="020F0502020204030204" pitchFamily="34" charset="0"/>
              <a:cs typeface="Calibri" panose="020F0502020204030204" pitchFamily="34" charset="0"/>
            </a:endParaRPr>
          </a:p>
        </p:txBody>
      </p:sp>
      <p:sp>
        <p:nvSpPr>
          <p:cNvPr id="4100" name="Rectangle 48"/>
          <p:cNvSpPr>
            <a:spLocks noChangeArrowheads="1"/>
          </p:cNvSpPr>
          <p:nvPr/>
        </p:nvSpPr>
        <p:spPr bwMode="auto">
          <a:xfrm rot="10800000">
            <a:off x="4144320" y="2126091"/>
            <a:ext cx="107157" cy="3508920"/>
          </a:xfrm>
          <a:prstGeom prst="rect">
            <a:avLst/>
          </a:prstGeom>
          <a:gradFill rotWithShape="1">
            <a:gsLst>
              <a:gs pos="0">
                <a:srgbClr val="FFFFCC">
                  <a:alpha val="20000"/>
                </a:srgbClr>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nchor="ctr"/>
          <a:lstStyle/>
          <a:p>
            <a:endParaRPr lang="en-US" sz="1620">
              <a:latin typeface="Calibri" panose="020F0502020204030204" pitchFamily="34" charset="0"/>
              <a:cs typeface="Calibri" panose="020F0502020204030204" pitchFamily="34" charset="0"/>
            </a:endParaRPr>
          </a:p>
        </p:txBody>
      </p:sp>
      <p:sp>
        <p:nvSpPr>
          <p:cNvPr id="4101" name="Rectangle 15"/>
          <p:cNvSpPr>
            <a:spLocks noChangeArrowheads="1"/>
          </p:cNvSpPr>
          <p:nvPr/>
        </p:nvSpPr>
        <p:spPr bwMode="auto">
          <a:xfrm rot="16200000">
            <a:off x="6740129" y="-134197"/>
            <a:ext cx="107157" cy="7017544"/>
          </a:xfrm>
          <a:prstGeom prst="rect">
            <a:avLst/>
          </a:prstGeom>
          <a:gradFill rotWithShape="1">
            <a:gsLst>
              <a:gs pos="0">
                <a:srgbClr val="FFFFCC"/>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nchor="ctr"/>
          <a:lstStyle/>
          <a:p>
            <a:endParaRPr lang="en-US" sz="1620"/>
          </a:p>
        </p:txBody>
      </p:sp>
      <p:sp>
        <p:nvSpPr>
          <p:cNvPr id="4102" name="Rectangle 16"/>
          <p:cNvSpPr>
            <a:spLocks noChangeArrowheads="1"/>
          </p:cNvSpPr>
          <p:nvPr/>
        </p:nvSpPr>
        <p:spPr bwMode="auto">
          <a:xfrm rot="16200000">
            <a:off x="7281268" y="-578897"/>
            <a:ext cx="107157" cy="6478191"/>
          </a:xfrm>
          <a:prstGeom prst="rect">
            <a:avLst/>
          </a:prstGeom>
          <a:gradFill rotWithShape="1">
            <a:gsLst>
              <a:gs pos="0">
                <a:srgbClr val="FFFFCC"/>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vert="eaVert" wrap="none" anchor="ctr"/>
          <a:lstStyle/>
          <a:p>
            <a:pPr algn="ctr"/>
            <a:endParaRPr lang="en-US" sz="1620" i="1"/>
          </a:p>
        </p:txBody>
      </p:sp>
      <p:sp>
        <p:nvSpPr>
          <p:cNvPr id="4103" name="Rectangle 19"/>
          <p:cNvSpPr>
            <a:spLocks noChangeArrowheads="1"/>
          </p:cNvSpPr>
          <p:nvPr/>
        </p:nvSpPr>
        <p:spPr bwMode="auto">
          <a:xfrm rot="10800000">
            <a:off x="5297092" y="2124643"/>
            <a:ext cx="107157" cy="3508772"/>
          </a:xfrm>
          <a:prstGeom prst="rect">
            <a:avLst/>
          </a:prstGeom>
          <a:gradFill rotWithShape="1">
            <a:gsLst>
              <a:gs pos="0">
                <a:srgbClr val="FFFFCC">
                  <a:alpha val="20000"/>
                </a:srgbClr>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nchor="ctr"/>
          <a:lstStyle/>
          <a:p>
            <a:endParaRPr lang="en-US" sz="1620">
              <a:latin typeface="Calibri" panose="020F0502020204030204" pitchFamily="34" charset="0"/>
              <a:cs typeface="Calibri" panose="020F0502020204030204" pitchFamily="34" charset="0"/>
            </a:endParaRPr>
          </a:p>
        </p:txBody>
      </p:sp>
      <p:sp>
        <p:nvSpPr>
          <p:cNvPr id="4104" name="Rectangle 18"/>
          <p:cNvSpPr>
            <a:spLocks noChangeArrowheads="1"/>
          </p:cNvSpPr>
          <p:nvPr/>
        </p:nvSpPr>
        <p:spPr bwMode="auto">
          <a:xfrm rot="16200000">
            <a:off x="6297217" y="548031"/>
            <a:ext cx="107157" cy="7017544"/>
          </a:xfrm>
          <a:prstGeom prst="rect">
            <a:avLst/>
          </a:prstGeom>
          <a:gradFill rotWithShape="1">
            <a:gsLst>
              <a:gs pos="0">
                <a:srgbClr val="FFFFCC">
                  <a:alpha val="20000"/>
                </a:srgbClr>
              </a:gs>
              <a:gs pos="100000">
                <a:srgbClr val="76765E"/>
              </a:gs>
            </a:gsLst>
            <a:path path="shape">
              <a:fillToRect l="50000" t="50000" r="50000" b="50000"/>
            </a:path>
          </a:gradFill>
          <a:ln>
            <a:noFill/>
          </a:ln>
          <a:effectLst/>
          <a:extLs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nchor="ctr"/>
          <a:lstStyle/>
          <a:p>
            <a:endParaRPr lang="en-US" sz="1620">
              <a:latin typeface="Calibri" panose="020F0502020204030204" pitchFamily="34" charset="0"/>
              <a:cs typeface="Calibri" panose="020F0502020204030204" pitchFamily="34" charset="0"/>
            </a:endParaRPr>
          </a:p>
        </p:txBody>
      </p:sp>
      <p:pic>
        <p:nvPicPr>
          <p:cNvPr id="37" name="Image 36">
            <a:extLst>
              <a:ext uri="{FF2B5EF4-FFF2-40B4-BE49-F238E27FC236}">
                <a16:creationId xmlns:a16="http://schemas.microsoft.com/office/drawing/2014/main" id="{09CF389E-C4B6-2B4A-A823-3616554755A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09327" y="2829172"/>
            <a:ext cx="5042281" cy="2781419"/>
          </a:xfrm>
          <a:prstGeom prst="rect">
            <a:avLst/>
          </a:prstGeom>
        </p:spPr>
      </p:pic>
      <p:sp>
        <p:nvSpPr>
          <p:cNvPr id="4106" name="Text Box 49"/>
          <p:cNvSpPr txBox="1">
            <a:spLocks noChangeArrowheads="1"/>
          </p:cNvSpPr>
          <p:nvPr/>
        </p:nvSpPr>
        <p:spPr bwMode="auto">
          <a:xfrm rot="16200000">
            <a:off x="4032849" y="2121448"/>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dirty="0">
                <a:solidFill>
                  <a:schemeClr val="bg1"/>
                </a:solidFill>
                <a:cs typeface="Calibri" panose="020F0502020204030204" pitchFamily="34" charset="0"/>
              </a:rPr>
              <a:t>152</a:t>
            </a:r>
          </a:p>
        </p:txBody>
      </p:sp>
      <p:sp>
        <p:nvSpPr>
          <p:cNvPr id="4109" name="Text Box 10"/>
          <p:cNvSpPr txBox="1">
            <a:spLocks noChangeArrowheads="1"/>
          </p:cNvSpPr>
          <p:nvPr/>
        </p:nvSpPr>
        <p:spPr bwMode="auto">
          <a:xfrm>
            <a:off x="1370411" y="4684487"/>
            <a:ext cx="418704" cy="253916"/>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en-GB" sz="1050" b="0" u="none">
                <a:cs typeface="Calibri" panose="020F0502020204030204" pitchFamily="34" charset="0"/>
              </a:rPr>
              <a:t>E</a:t>
            </a:r>
            <a:r>
              <a:rPr lang="en-GB" sz="1050" b="0" u="none" baseline="-25000">
                <a:cs typeface="Calibri" panose="020F0502020204030204" pitchFamily="34" charset="0"/>
              </a:rPr>
              <a:t>shell</a:t>
            </a:r>
            <a:endParaRPr lang="en-GB" sz="1050" b="0" u="none">
              <a:cs typeface="Calibri" panose="020F0502020204030204" pitchFamily="34" charset="0"/>
            </a:endParaRPr>
          </a:p>
        </p:txBody>
      </p:sp>
      <p:sp>
        <p:nvSpPr>
          <p:cNvPr id="4110" name="Text Box 11"/>
          <p:cNvSpPr txBox="1">
            <a:spLocks noChangeArrowheads="1"/>
          </p:cNvSpPr>
          <p:nvPr/>
        </p:nvSpPr>
        <p:spPr bwMode="auto">
          <a:xfrm>
            <a:off x="1669541" y="5601249"/>
            <a:ext cx="979755"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en-GB" sz="750" b="0" i="1" u="none" dirty="0">
                <a:solidFill>
                  <a:srgbClr val="0000CC"/>
                </a:solidFill>
                <a:cs typeface="Calibri" panose="020F0502020204030204" pitchFamily="34" charset="0"/>
              </a:rPr>
              <a:t>Calc.: A. </a:t>
            </a:r>
            <a:r>
              <a:rPr lang="en-GB" sz="750" b="0" i="1" u="none" dirty="0" err="1">
                <a:solidFill>
                  <a:srgbClr val="0000CC"/>
                </a:solidFill>
                <a:cs typeface="Calibri" panose="020F0502020204030204" pitchFamily="34" charset="0"/>
              </a:rPr>
              <a:t>Sobiszewski</a:t>
            </a:r>
            <a:endParaRPr lang="en-GB" sz="750" b="0" i="1" u="none" dirty="0">
              <a:solidFill>
                <a:srgbClr val="0000CC"/>
              </a:solidFill>
              <a:cs typeface="Calibri" panose="020F0502020204030204" pitchFamily="34" charset="0"/>
            </a:endParaRPr>
          </a:p>
        </p:txBody>
      </p:sp>
      <p:sp>
        <p:nvSpPr>
          <p:cNvPr id="4111" name="Text Box 21"/>
          <p:cNvSpPr txBox="1">
            <a:spLocks noChangeArrowheads="1"/>
          </p:cNvSpPr>
          <p:nvPr/>
        </p:nvSpPr>
        <p:spPr bwMode="auto">
          <a:xfrm>
            <a:off x="4070748" y="2537790"/>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a:solidFill>
                  <a:schemeClr val="bg1"/>
                </a:solidFill>
                <a:cs typeface="Calibri" panose="020F0502020204030204" pitchFamily="34" charset="0"/>
              </a:rPr>
              <a:t>120</a:t>
            </a:r>
          </a:p>
        </p:txBody>
      </p:sp>
      <p:sp>
        <p:nvSpPr>
          <p:cNvPr id="4112" name="Text Box 22"/>
          <p:cNvSpPr txBox="1">
            <a:spLocks noChangeArrowheads="1"/>
          </p:cNvSpPr>
          <p:nvPr/>
        </p:nvSpPr>
        <p:spPr bwMode="auto">
          <a:xfrm>
            <a:off x="3368279" y="3259310"/>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a:solidFill>
                  <a:schemeClr val="bg1"/>
                </a:solidFill>
                <a:cs typeface="Calibri" panose="020F0502020204030204" pitchFamily="34" charset="0"/>
              </a:rPr>
              <a:t>114</a:t>
            </a:r>
          </a:p>
        </p:txBody>
      </p:sp>
      <p:sp>
        <p:nvSpPr>
          <p:cNvPr id="4113" name="Text Box 23"/>
          <p:cNvSpPr txBox="1">
            <a:spLocks noChangeArrowheads="1"/>
          </p:cNvSpPr>
          <p:nvPr/>
        </p:nvSpPr>
        <p:spPr bwMode="auto">
          <a:xfrm>
            <a:off x="2828925" y="3941538"/>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a:solidFill>
                  <a:schemeClr val="bg1"/>
                </a:solidFill>
                <a:cs typeface="Calibri" panose="020F0502020204030204" pitchFamily="34" charset="0"/>
              </a:rPr>
              <a:t>108</a:t>
            </a:r>
          </a:p>
        </p:txBody>
      </p:sp>
      <p:sp>
        <p:nvSpPr>
          <p:cNvPr id="4114" name="Text Box 25"/>
          <p:cNvSpPr txBox="1">
            <a:spLocks noChangeArrowheads="1"/>
          </p:cNvSpPr>
          <p:nvPr/>
        </p:nvSpPr>
        <p:spPr bwMode="auto">
          <a:xfrm rot="16200000">
            <a:off x="5186202" y="2128521"/>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a:solidFill>
                  <a:schemeClr val="bg1"/>
                </a:solidFill>
                <a:cs typeface="Calibri" panose="020F0502020204030204" pitchFamily="34" charset="0"/>
              </a:rPr>
              <a:t>162</a:t>
            </a:r>
          </a:p>
        </p:txBody>
      </p:sp>
      <p:sp>
        <p:nvSpPr>
          <p:cNvPr id="4115" name="Text Box 24"/>
          <p:cNvSpPr txBox="1">
            <a:spLocks noChangeArrowheads="1"/>
          </p:cNvSpPr>
          <p:nvPr/>
        </p:nvSpPr>
        <p:spPr bwMode="auto">
          <a:xfrm rot="16200000">
            <a:off x="7635316" y="2127330"/>
            <a:ext cx="328936" cy="207749"/>
          </a:xfrm>
          <a:prstGeom prst="rect">
            <a:avLst/>
          </a:prstGeom>
          <a:noFill/>
          <a:ln>
            <a:noFill/>
          </a:ln>
          <a:effectLst/>
          <a:extLst>
            <a:ext uri="{909E8E84-426E-40dd-AFC4-6F175D3DCCD1}">
              <a14:hiddenFill xmlns="" xmlns:a14="http://schemas.microsoft.com/office/drawing/2010/main">
                <a:solidFill>
                  <a:srgbClr val="FFFFCC"/>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107763" dir="2700000" algn="ctr" rotWithShape="0">
                    <a:schemeClr val="bg2">
                      <a:alpha val="50000"/>
                    </a:schemeClr>
                  </a:outerShdw>
                </a:effectLst>
              </a14:hiddenEffects>
            </a:ext>
          </a:extLst>
        </p:spPr>
        <p:txBody>
          <a:bodyPr wrap="none">
            <a:spAutoFit/>
          </a:bodyPr>
          <a:lstStyle>
            <a:lvl1pPr eaLnBrk="0" hangingPunct="0">
              <a:defRPr b="1" u="sng">
                <a:solidFill>
                  <a:schemeClr val="tx1"/>
                </a:solidFill>
                <a:latin typeface="Calibri" pitchFamily="34" charset="0"/>
              </a:defRPr>
            </a:lvl1pPr>
            <a:lvl2pPr marL="742950" indent="-285750" eaLnBrk="0" hangingPunct="0">
              <a:defRPr b="1" u="sng">
                <a:solidFill>
                  <a:schemeClr val="tx1"/>
                </a:solidFill>
                <a:latin typeface="Calibri" pitchFamily="34" charset="0"/>
              </a:defRPr>
            </a:lvl2pPr>
            <a:lvl3pPr marL="1143000" indent="-228600" eaLnBrk="0" hangingPunct="0">
              <a:defRPr b="1" u="sng">
                <a:solidFill>
                  <a:schemeClr val="tx1"/>
                </a:solidFill>
                <a:latin typeface="Calibri" pitchFamily="34" charset="0"/>
              </a:defRPr>
            </a:lvl3pPr>
            <a:lvl4pPr marL="1600200" indent="-228600" eaLnBrk="0" hangingPunct="0">
              <a:defRPr b="1" u="sng">
                <a:solidFill>
                  <a:schemeClr val="tx1"/>
                </a:solidFill>
                <a:latin typeface="Calibri" pitchFamily="34" charset="0"/>
              </a:defRPr>
            </a:lvl4pPr>
            <a:lvl5pPr marL="2057400" indent="-228600" eaLnBrk="0" hangingPunct="0">
              <a:defRPr b="1" u="sng">
                <a:solidFill>
                  <a:schemeClr val="tx1"/>
                </a:solidFill>
                <a:latin typeface="Calibri" pitchFamily="34" charset="0"/>
              </a:defRPr>
            </a:lvl5pPr>
            <a:lvl6pPr marL="2514600" indent="-228600" eaLnBrk="0" fontAlgn="base" hangingPunct="0">
              <a:spcBef>
                <a:spcPct val="0"/>
              </a:spcBef>
              <a:spcAft>
                <a:spcPct val="0"/>
              </a:spcAft>
              <a:defRPr b="1" u="sng">
                <a:solidFill>
                  <a:schemeClr val="tx1"/>
                </a:solidFill>
                <a:latin typeface="Calibri" pitchFamily="34" charset="0"/>
              </a:defRPr>
            </a:lvl6pPr>
            <a:lvl7pPr marL="2971800" indent="-228600" eaLnBrk="0" fontAlgn="base" hangingPunct="0">
              <a:spcBef>
                <a:spcPct val="0"/>
              </a:spcBef>
              <a:spcAft>
                <a:spcPct val="0"/>
              </a:spcAft>
              <a:defRPr b="1" u="sng">
                <a:solidFill>
                  <a:schemeClr val="tx1"/>
                </a:solidFill>
                <a:latin typeface="Calibri" pitchFamily="34" charset="0"/>
              </a:defRPr>
            </a:lvl7pPr>
            <a:lvl8pPr marL="3429000" indent="-228600" eaLnBrk="0" fontAlgn="base" hangingPunct="0">
              <a:spcBef>
                <a:spcPct val="0"/>
              </a:spcBef>
              <a:spcAft>
                <a:spcPct val="0"/>
              </a:spcAft>
              <a:defRPr b="1" u="sng">
                <a:solidFill>
                  <a:schemeClr val="tx1"/>
                </a:solidFill>
                <a:latin typeface="Calibri" pitchFamily="34" charset="0"/>
              </a:defRPr>
            </a:lvl8pPr>
            <a:lvl9pPr marL="3886200" indent="-228600" eaLnBrk="0" fontAlgn="base" hangingPunct="0">
              <a:spcBef>
                <a:spcPct val="0"/>
              </a:spcBef>
              <a:spcAft>
                <a:spcPct val="0"/>
              </a:spcAft>
              <a:defRPr b="1" u="sng">
                <a:solidFill>
                  <a:schemeClr val="tx1"/>
                </a:solidFill>
                <a:latin typeface="Calibri" pitchFamily="34" charset="0"/>
              </a:defRPr>
            </a:lvl9pPr>
          </a:lstStyle>
          <a:p>
            <a:pPr eaLnBrk="1" hangingPunct="1"/>
            <a:r>
              <a:rPr lang="de-DE" sz="750" u="none" dirty="0">
                <a:solidFill>
                  <a:schemeClr val="bg1"/>
                </a:solidFill>
                <a:cs typeface="Calibri" panose="020F0502020204030204" pitchFamily="34" charset="0"/>
              </a:rPr>
              <a:t>184</a:t>
            </a:r>
          </a:p>
        </p:txBody>
      </p:sp>
      <p:sp>
        <p:nvSpPr>
          <p:cNvPr id="38" name="Rectangle 37">
            <a:extLst>
              <a:ext uri="{FF2B5EF4-FFF2-40B4-BE49-F238E27FC236}">
                <a16:creationId xmlns:a16="http://schemas.microsoft.com/office/drawing/2014/main" id="{48E88CFD-913D-994C-8A7F-EFC1D1C2D510}"/>
              </a:ext>
            </a:extLst>
          </p:cNvPr>
          <p:cNvSpPr/>
          <p:nvPr/>
        </p:nvSpPr>
        <p:spPr bwMode="auto">
          <a:xfrm>
            <a:off x="4144284" y="4918341"/>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39" name="Rectangle 38">
            <a:extLst>
              <a:ext uri="{FF2B5EF4-FFF2-40B4-BE49-F238E27FC236}">
                <a16:creationId xmlns:a16="http://schemas.microsoft.com/office/drawing/2014/main" id="{FA8F6E14-F383-1849-A989-233D61A34871}"/>
              </a:ext>
            </a:extLst>
          </p:cNvPr>
          <p:cNvSpPr/>
          <p:nvPr/>
        </p:nvSpPr>
        <p:spPr bwMode="auto">
          <a:xfrm>
            <a:off x="4147797" y="4459173"/>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0" name="Rectangle 39">
            <a:extLst>
              <a:ext uri="{FF2B5EF4-FFF2-40B4-BE49-F238E27FC236}">
                <a16:creationId xmlns:a16="http://schemas.microsoft.com/office/drawing/2014/main" id="{3E17ADE4-97EA-9041-9E8E-8D0C7C60533F}"/>
              </a:ext>
            </a:extLst>
          </p:cNvPr>
          <p:cNvSpPr/>
          <p:nvPr/>
        </p:nvSpPr>
        <p:spPr bwMode="auto">
          <a:xfrm>
            <a:off x="4375200" y="4228157"/>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1" name="Rectangle 40">
            <a:extLst>
              <a:ext uri="{FF2B5EF4-FFF2-40B4-BE49-F238E27FC236}">
                <a16:creationId xmlns:a16="http://schemas.microsoft.com/office/drawing/2014/main" id="{7A92973A-5240-4F48-9C04-A01891743EFB}"/>
              </a:ext>
            </a:extLst>
          </p:cNvPr>
          <p:cNvSpPr/>
          <p:nvPr/>
        </p:nvSpPr>
        <p:spPr bwMode="auto">
          <a:xfrm>
            <a:off x="4040604" y="4574037"/>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3" name="Rectangle 42">
            <a:extLst>
              <a:ext uri="{FF2B5EF4-FFF2-40B4-BE49-F238E27FC236}">
                <a16:creationId xmlns:a16="http://schemas.microsoft.com/office/drawing/2014/main" id="{78888260-4107-1A4F-B46E-FD256246A2B5}"/>
              </a:ext>
            </a:extLst>
          </p:cNvPr>
          <p:cNvSpPr/>
          <p:nvPr/>
        </p:nvSpPr>
        <p:spPr bwMode="auto">
          <a:xfrm>
            <a:off x="3681816" y="4459173"/>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4" name="Rectangle 43">
            <a:extLst>
              <a:ext uri="{FF2B5EF4-FFF2-40B4-BE49-F238E27FC236}">
                <a16:creationId xmlns:a16="http://schemas.microsoft.com/office/drawing/2014/main" id="{17C89AF7-414E-CA4D-8CB6-5BB0CB30D5A2}"/>
              </a:ext>
            </a:extLst>
          </p:cNvPr>
          <p:cNvSpPr/>
          <p:nvPr/>
        </p:nvSpPr>
        <p:spPr bwMode="auto">
          <a:xfrm>
            <a:off x="3799641" y="4465316"/>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5" name="Rectangle 44">
            <a:extLst>
              <a:ext uri="{FF2B5EF4-FFF2-40B4-BE49-F238E27FC236}">
                <a16:creationId xmlns:a16="http://schemas.microsoft.com/office/drawing/2014/main" id="{0A073A62-CFCD-854C-9180-35817BDF50D3}"/>
              </a:ext>
            </a:extLst>
          </p:cNvPr>
          <p:cNvSpPr/>
          <p:nvPr/>
        </p:nvSpPr>
        <p:spPr bwMode="auto">
          <a:xfrm>
            <a:off x="4031258" y="4232515"/>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6" name="Rectangle 45">
            <a:extLst>
              <a:ext uri="{FF2B5EF4-FFF2-40B4-BE49-F238E27FC236}">
                <a16:creationId xmlns:a16="http://schemas.microsoft.com/office/drawing/2014/main" id="{AD708282-5EB1-E14F-B99A-D875BBFCC741}"/>
              </a:ext>
            </a:extLst>
          </p:cNvPr>
          <p:cNvSpPr/>
          <p:nvPr/>
        </p:nvSpPr>
        <p:spPr bwMode="auto">
          <a:xfrm>
            <a:off x="3222020" y="4806479"/>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7" name="Rectangle 46">
            <a:extLst>
              <a:ext uri="{FF2B5EF4-FFF2-40B4-BE49-F238E27FC236}">
                <a16:creationId xmlns:a16="http://schemas.microsoft.com/office/drawing/2014/main" id="{FA4D4F0C-5327-6545-AA55-B540E7933F91}"/>
              </a:ext>
            </a:extLst>
          </p:cNvPr>
          <p:cNvSpPr/>
          <p:nvPr/>
        </p:nvSpPr>
        <p:spPr bwMode="auto">
          <a:xfrm>
            <a:off x="3917900" y="4575283"/>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8" name="Rectangle 47">
            <a:extLst>
              <a:ext uri="{FF2B5EF4-FFF2-40B4-BE49-F238E27FC236}">
                <a16:creationId xmlns:a16="http://schemas.microsoft.com/office/drawing/2014/main" id="{A80F1634-DCD8-0748-BC25-2002A0DFC306}"/>
              </a:ext>
            </a:extLst>
          </p:cNvPr>
          <p:cNvSpPr/>
          <p:nvPr/>
        </p:nvSpPr>
        <p:spPr bwMode="auto">
          <a:xfrm>
            <a:off x="3922979" y="4342985"/>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49" name="Rectangle 48">
            <a:extLst>
              <a:ext uri="{FF2B5EF4-FFF2-40B4-BE49-F238E27FC236}">
                <a16:creationId xmlns:a16="http://schemas.microsoft.com/office/drawing/2014/main" id="{9B8AB3A9-4F01-9642-BEA1-026F3004106D}"/>
              </a:ext>
            </a:extLst>
          </p:cNvPr>
          <p:cNvSpPr/>
          <p:nvPr/>
        </p:nvSpPr>
        <p:spPr bwMode="auto">
          <a:xfrm>
            <a:off x="5305629" y="3992069"/>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50" name="Rectangle 49">
            <a:extLst>
              <a:ext uri="{FF2B5EF4-FFF2-40B4-BE49-F238E27FC236}">
                <a16:creationId xmlns:a16="http://schemas.microsoft.com/office/drawing/2014/main" id="{2B6FBA24-EB0A-AC42-B380-883C84E546FE}"/>
              </a:ext>
            </a:extLst>
          </p:cNvPr>
          <p:cNvSpPr/>
          <p:nvPr/>
        </p:nvSpPr>
        <p:spPr bwMode="auto">
          <a:xfrm>
            <a:off x="5537647" y="3530276"/>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51" name="Rectangle 50">
            <a:extLst>
              <a:ext uri="{FF2B5EF4-FFF2-40B4-BE49-F238E27FC236}">
                <a16:creationId xmlns:a16="http://schemas.microsoft.com/office/drawing/2014/main" id="{A81B584B-C25A-CC4E-8694-4F5A9910E82F}"/>
              </a:ext>
            </a:extLst>
          </p:cNvPr>
          <p:cNvSpPr/>
          <p:nvPr/>
        </p:nvSpPr>
        <p:spPr bwMode="auto">
          <a:xfrm>
            <a:off x="5775580" y="3761305"/>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56" name="Ellipse 7">
            <a:extLst>
              <a:ext uri="{FF2B5EF4-FFF2-40B4-BE49-F238E27FC236}">
                <a16:creationId xmlns:a16="http://schemas.microsoft.com/office/drawing/2014/main" id="{2FADE4CF-8B98-134B-AAD4-13F4AB7DAEEE}"/>
              </a:ext>
            </a:extLst>
          </p:cNvPr>
          <p:cNvSpPr/>
          <p:nvPr/>
        </p:nvSpPr>
        <p:spPr bwMode="auto">
          <a:xfrm rot="20089950">
            <a:off x="3064066" y="4034140"/>
            <a:ext cx="2431335" cy="1377029"/>
          </a:xfrm>
          <a:prstGeom prst="ellipse">
            <a:avLst/>
          </a:prstGeom>
          <a:noFill/>
          <a:ln w="63500" cap="flat" cmpd="sng" algn="ctr">
            <a:solidFill>
              <a:srgbClr val="30F9FF"/>
            </a:solidFill>
            <a:prstDash val="solid"/>
            <a:round/>
            <a:headEnd type="none" w="med" len="med"/>
            <a:tailEnd type="none" w="med" len="med"/>
          </a:ln>
          <a:effectLst>
            <a:glow rad="63500">
              <a:srgbClr val="00B0F0">
                <a:alpha val="40000"/>
              </a:srgbClr>
            </a:glow>
            <a:outerShdw dist="107763" dir="2700000" algn="ctr" rotWithShape="0">
              <a:schemeClr val="bg2">
                <a:alpha val="50000"/>
              </a:schemeClr>
            </a:outerShdw>
            <a:softEdge rad="25400"/>
          </a:effectLst>
        </p:spPr>
        <p:txBody>
          <a:bodyPr vert="horz" wrap="none" lIns="68580" tIns="34290" rIns="68580" bIns="34290" numCol="1" rtlCol="0" anchor="ctr" anchorCtr="0" compatLnSpc="1">
            <a:prstTxWarp prst="textNoShape">
              <a:avLst/>
            </a:prstTxWarp>
          </a:bodyPr>
          <a:lstStyle/>
          <a:p>
            <a:pPr defTabSz="685773"/>
            <a:endParaRPr lang="en-US" sz="1350" dirty="0">
              <a:latin typeface="Calibri" panose="020F0502020204030204" pitchFamily="34" charset="0"/>
              <a:cs typeface="Calibri" panose="020F0502020204030204" pitchFamily="34" charset="0"/>
            </a:endParaRPr>
          </a:p>
        </p:txBody>
      </p:sp>
      <p:sp useBgFill="1">
        <p:nvSpPr>
          <p:cNvPr id="6" name="Rectangle 32">
            <a:extLst>
              <a:ext uri="{FF2B5EF4-FFF2-40B4-BE49-F238E27FC236}">
                <a16:creationId xmlns:a16="http://schemas.microsoft.com/office/drawing/2014/main" id="{0D1C4395-F81D-504F-A3ED-5C6526686416}"/>
              </a:ext>
            </a:extLst>
          </p:cNvPr>
          <p:cNvSpPr>
            <a:spLocks noChangeArrowheads="1"/>
          </p:cNvSpPr>
          <p:nvPr/>
        </p:nvSpPr>
        <p:spPr bwMode="auto">
          <a:xfrm>
            <a:off x="6246522" y="5331601"/>
            <a:ext cx="982574" cy="276999"/>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296" tIns="41148" rIns="82296" bIns="41148" numCol="1" anchor="ctr" anchorCtr="0" compatLnSpc="1">
            <a:prstTxWarp prst="textNoShape">
              <a:avLst/>
            </a:prstTxWarp>
            <a:spAutoFit/>
          </a:bodyPr>
          <a:lstStyle/>
          <a:p>
            <a:pPr defTabSz="822960" eaLnBrk="0" fontAlgn="base" hangingPunct="0">
              <a:spcBef>
                <a:spcPct val="0"/>
              </a:spcBef>
              <a:spcAft>
                <a:spcPct val="0"/>
              </a:spcAft>
            </a:pPr>
            <a:r>
              <a:rPr lang="fr-FR"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rPr>
              <a:t>1 </a:t>
            </a:r>
            <a:r>
              <a:rPr lang="fr-FR" altLang="fr-FR" sz="630" b="1" dirty="0" err="1">
                <a:solidFill>
                  <a:srgbClr val="0432FF"/>
                </a:solidFill>
                <a:latin typeface="Calibri" panose="020F0502020204030204" pitchFamily="34" charset="0"/>
                <a:ea typeface="Times New Roman" panose="02020603050405020304" pitchFamily="18" charset="0"/>
                <a:cs typeface="Calibri" panose="020F0502020204030204" pitchFamily="34" charset="0"/>
              </a:rPr>
              <a:t>particle</a:t>
            </a:r>
            <a:r>
              <a:rPr lang="fr-FR"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rPr>
              <a:t> </a:t>
            </a:r>
            <a:r>
              <a:rPr lang="en-GB"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sym typeface="Symbol" pitchFamily="2" charset="2"/>
              </a:rPr>
              <a:t></a:t>
            </a:r>
            <a:r>
              <a:rPr lang="en-GB"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rPr>
              <a:t>A </a:t>
            </a:r>
          </a:p>
          <a:p>
            <a:pPr defTabSz="822960" eaLnBrk="0" fontAlgn="base" hangingPunct="0">
              <a:spcBef>
                <a:spcPct val="0"/>
              </a:spcBef>
              <a:spcAft>
                <a:spcPct val="0"/>
              </a:spcAft>
            </a:pPr>
            <a:r>
              <a:rPr lang="en-GB"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rPr>
              <a:t>= 6.2 x10</a:t>
            </a:r>
            <a:r>
              <a:rPr lang="en-GB" altLang="fr-FR" sz="630" b="1" baseline="30000" dirty="0">
                <a:solidFill>
                  <a:srgbClr val="0432FF"/>
                </a:solidFill>
                <a:latin typeface="Calibri" panose="020F0502020204030204" pitchFamily="34" charset="0"/>
                <a:ea typeface="Times New Roman" panose="02020603050405020304" pitchFamily="18" charset="0"/>
                <a:cs typeface="Calibri" panose="020F0502020204030204" pitchFamily="34" charset="0"/>
                <a:sym typeface="Symbol" pitchFamily="2" charset="2"/>
              </a:rPr>
              <a:t>12</a:t>
            </a:r>
            <a:r>
              <a:rPr lang="en-GB" altLang="fr-FR" sz="630" b="1" dirty="0">
                <a:solidFill>
                  <a:srgbClr val="0432FF"/>
                </a:solidFill>
                <a:latin typeface="Calibri" panose="020F0502020204030204" pitchFamily="34" charset="0"/>
                <a:ea typeface="Times New Roman" panose="02020603050405020304" pitchFamily="18" charset="0"/>
                <a:cs typeface="Calibri" panose="020F0502020204030204" pitchFamily="34" charset="0"/>
                <a:sym typeface="Symbol" pitchFamily="2" charset="2"/>
              </a:rPr>
              <a:t> particles/s</a:t>
            </a:r>
          </a:p>
        </p:txBody>
      </p:sp>
      <p:sp>
        <p:nvSpPr>
          <p:cNvPr id="55" name="Ellipse 7">
            <a:extLst>
              <a:ext uri="{FF2B5EF4-FFF2-40B4-BE49-F238E27FC236}">
                <a16:creationId xmlns:a16="http://schemas.microsoft.com/office/drawing/2014/main" id="{135DA9F9-3963-7E43-AB60-983762FC7548}"/>
              </a:ext>
            </a:extLst>
          </p:cNvPr>
          <p:cNvSpPr/>
          <p:nvPr/>
        </p:nvSpPr>
        <p:spPr bwMode="auto">
          <a:xfrm rot="20016152">
            <a:off x="2975298" y="3061468"/>
            <a:ext cx="4714309" cy="2132110"/>
          </a:xfrm>
          <a:prstGeom prst="ellipse">
            <a:avLst/>
          </a:prstGeom>
          <a:noFill/>
          <a:ln w="63500" cap="flat" cmpd="sng" algn="ctr">
            <a:solidFill>
              <a:srgbClr val="FF0000"/>
            </a:solidFill>
            <a:prstDash val="solid"/>
            <a:round/>
            <a:headEnd type="none" w="med" len="med"/>
            <a:tailEnd type="none" w="med" len="med"/>
          </a:ln>
          <a:effectLst>
            <a:glow rad="63500">
              <a:srgbClr val="FF85FF">
                <a:alpha val="40000"/>
              </a:srgbClr>
            </a:glow>
            <a:outerShdw dist="107763" dir="2700000" algn="ctr" rotWithShape="0">
              <a:schemeClr val="bg2">
                <a:alpha val="50000"/>
              </a:schemeClr>
            </a:outerShdw>
            <a:softEdge rad="25400"/>
          </a:effectLst>
        </p:spPr>
        <p:txBody>
          <a:bodyPr vert="horz" wrap="none" lIns="68580" tIns="34290" rIns="68580" bIns="34290" numCol="1" rtlCol="0" anchor="ctr" anchorCtr="0" compatLnSpc="1">
            <a:prstTxWarp prst="textNoShape">
              <a:avLst/>
            </a:prstTxWarp>
          </a:bodyPr>
          <a:lstStyle/>
          <a:p>
            <a:pPr defTabSz="685773"/>
            <a:endParaRPr lang="en-US" sz="1350">
              <a:latin typeface="Calibri" panose="020F0502020204030204" pitchFamily="34" charset="0"/>
              <a:cs typeface="Calibri" panose="020F0502020204030204" pitchFamily="34" charset="0"/>
            </a:endParaRPr>
          </a:p>
        </p:txBody>
      </p:sp>
      <p:sp>
        <p:nvSpPr>
          <p:cNvPr id="42" name="Rectangle 41">
            <a:extLst>
              <a:ext uri="{FF2B5EF4-FFF2-40B4-BE49-F238E27FC236}">
                <a16:creationId xmlns:a16="http://schemas.microsoft.com/office/drawing/2014/main" id="{F51BDF9B-5122-724D-9C08-16CAE4C82095}"/>
              </a:ext>
            </a:extLst>
          </p:cNvPr>
          <p:cNvSpPr/>
          <p:nvPr/>
        </p:nvSpPr>
        <p:spPr bwMode="auto">
          <a:xfrm>
            <a:off x="3681634" y="4688733"/>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52" name="Rectangle 51">
            <a:extLst>
              <a:ext uri="{FF2B5EF4-FFF2-40B4-BE49-F238E27FC236}">
                <a16:creationId xmlns:a16="http://schemas.microsoft.com/office/drawing/2014/main" id="{95CD0833-C1D4-7240-87C5-4C5CFBBF6DEA}"/>
              </a:ext>
            </a:extLst>
          </p:cNvPr>
          <p:cNvSpPr/>
          <p:nvPr/>
        </p:nvSpPr>
        <p:spPr bwMode="auto">
          <a:xfrm>
            <a:off x="3562982" y="4688733"/>
            <a:ext cx="103680" cy="103680"/>
          </a:xfrm>
          <a:prstGeom prst="rect">
            <a:avLst/>
          </a:prstGeom>
          <a:noFill/>
          <a:ln w="63500" cap="flat" cmpd="sng" algn="ctr">
            <a:solidFill>
              <a:srgbClr val="30F9FF"/>
            </a:solidFill>
            <a:prstDash val="solid"/>
            <a:round/>
            <a:headEnd type="none" w="med" len="med"/>
            <a:tailEnd type="none" w="med" len="med"/>
          </a:ln>
          <a:effectLst>
            <a:glow rad="63500">
              <a:srgbClr val="00B0F0">
                <a:alpha val="40000"/>
              </a:srgbClr>
            </a:glow>
            <a:softEdge rad="25400"/>
          </a:effectLst>
        </p:spPr>
        <p:txBody>
          <a:bodyPr vert="horz" wrap="none" lIns="68580" tIns="34290" rIns="68580" bIns="34290" numCol="1" rtlCol="0" anchor="ctr" anchorCtr="0" compatLnSpc="1">
            <a:prstTxWarp prst="textNoShape">
              <a:avLst/>
            </a:prstTxWarp>
          </a:bodyPr>
          <a:lstStyle/>
          <a:p>
            <a:pPr defTabSz="685773"/>
            <a:endParaRPr lang="en-GB" sz="1350">
              <a:latin typeface="Calibri" panose="020F0502020204030204" pitchFamily="34" charset="0"/>
              <a:cs typeface="Calibri" panose="020F0502020204030204" pitchFamily="34" charset="0"/>
            </a:endParaRPr>
          </a:p>
        </p:txBody>
      </p:sp>
      <p:sp>
        <p:nvSpPr>
          <p:cNvPr id="57" name="Rectangle 7">
            <a:extLst>
              <a:ext uri="{FF2B5EF4-FFF2-40B4-BE49-F238E27FC236}">
                <a16:creationId xmlns:a16="http://schemas.microsoft.com/office/drawing/2014/main" id="{60C7BF1F-4B81-9C40-B14A-DFBA0A1AFFF0}"/>
              </a:ext>
            </a:extLst>
          </p:cNvPr>
          <p:cNvSpPr txBox="1">
            <a:spLocks noChangeAspect="1" noChangeArrowheads="1"/>
          </p:cNvSpPr>
          <p:nvPr/>
        </p:nvSpPr>
        <p:spPr>
          <a:xfrm>
            <a:off x="16563" y="48835"/>
            <a:ext cx="6866335" cy="522884"/>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a:lstStyle>
          <a:p>
            <a:pPr algn="l"/>
            <a:r>
              <a:rPr lang="en-GB" altLang="en-US" sz="2800" dirty="0">
                <a:solidFill>
                  <a:srgbClr val="7030A0"/>
                </a:solidFill>
                <a:latin typeface="Calibri" panose="020F0502020204030204" pitchFamily="34" charset="0"/>
                <a:cs typeface="Calibri" panose="020F0502020204030204" pitchFamily="34" charset="0"/>
              </a:rPr>
              <a:t>S</a:t>
            </a:r>
            <a:r>
              <a:rPr lang="en-GB" altLang="en-US" sz="2800" baseline="30000" dirty="0">
                <a:solidFill>
                  <a:srgbClr val="7030A0"/>
                </a:solidFill>
                <a:latin typeface="Calibri" panose="020F0502020204030204" pitchFamily="34" charset="0"/>
                <a:cs typeface="Calibri" panose="020F0502020204030204" pitchFamily="34" charset="0"/>
              </a:rPr>
              <a:t>3</a:t>
            </a:r>
            <a:r>
              <a:rPr lang="en-GB" altLang="en-US" sz="2800" dirty="0">
                <a:solidFill>
                  <a:srgbClr val="7030A0"/>
                </a:solidFill>
                <a:latin typeface="Calibri" panose="020F0502020204030204" pitchFamily="34" charset="0"/>
                <a:cs typeface="Calibri" panose="020F0502020204030204" pitchFamily="34" charset="0"/>
              </a:rPr>
              <a:t>-SIRIUS day 1 pre-proposals</a:t>
            </a:r>
            <a:endParaRPr lang="en-GB" altLang="en-US" sz="1100" dirty="0">
              <a:solidFill>
                <a:srgbClr val="7030A0"/>
              </a:solidFill>
              <a:latin typeface="Calibri" panose="020F0502020204030204" pitchFamily="34" charset="0"/>
              <a:cs typeface="Calibri" panose="020F0502020204030204" pitchFamily="34" charset="0"/>
            </a:endParaRPr>
          </a:p>
        </p:txBody>
      </p:sp>
      <p:sp>
        <p:nvSpPr>
          <p:cNvPr id="58" name="Rectangle 57">
            <a:extLst>
              <a:ext uri="{FF2B5EF4-FFF2-40B4-BE49-F238E27FC236}">
                <a16:creationId xmlns:a16="http://schemas.microsoft.com/office/drawing/2014/main" id="{881116C7-CD40-8D4A-9ADF-6477AF210113}"/>
              </a:ext>
            </a:extLst>
          </p:cNvPr>
          <p:cNvSpPr/>
          <p:nvPr/>
        </p:nvSpPr>
        <p:spPr>
          <a:xfrm>
            <a:off x="68724" y="1713329"/>
            <a:ext cx="2933432" cy="946413"/>
          </a:xfrm>
          <a:prstGeom prst="rect">
            <a:avLst/>
          </a:prstGeom>
        </p:spPr>
        <p:txBody>
          <a:bodyPr wrap="none">
            <a:spAutoFit/>
          </a:bodyPr>
          <a:lstStyle/>
          <a:p>
            <a:r>
              <a:rPr lang="fr-FR" sz="1500" b="1" dirty="0" err="1">
                <a:latin typeface="Calibri" panose="020F0502020204030204" pitchFamily="34" charset="0"/>
                <a:cs typeface="Calibri" panose="020F0502020204030204" pitchFamily="34" charset="0"/>
              </a:rPr>
              <a:t>Very</a:t>
            </a:r>
            <a:r>
              <a:rPr lang="fr-FR" sz="1500" b="1" dirty="0">
                <a:latin typeface="Calibri" panose="020F0502020204030204" pitchFamily="34" charset="0"/>
                <a:cs typeface="Calibri" panose="020F0502020204030204" pitchFamily="34" charset="0"/>
              </a:rPr>
              <a:t> </a:t>
            </a:r>
            <a:r>
              <a:rPr lang="fr-FR" sz="1500" b="1" dirty="0" err="1">
                <a:latin typeface="Calibri" panose="020F0502020204030204" pitchFamily="34" charset="0"/>
                <a:cs typeface="Calibri" panose="020F0502020204030204" pitchFamily="34" charset="0"/>
              </a:rPr>
              <a:t>heavy</a:t>
            </a:r>
            <a:r>
              <a:rPr lang="fr-FR" sz="1500" b="1" dirty="0">
                <a:latin typeface="Calibri" panose="020F0502020204030204" pitchFamily="34" charset="0"/>
                <a:cs typeface="Calibri" panose="020F0502020204030204" pitchFamily="34" charset="0"/>
              </a:rPr>
              <a:t> and super </a:t>
            </a:r>
            <a:r>
              <a:rPr lang="fr-FR" sz="1500" b="1" dirty="0" err="1">
                <a:latin typeface="Calibri" panose="020F0502020204030204" pitchFamily="34" charset="0"/>
                <a:cs typeface="Calibri" panose="020F0502020204030204" pitchFamily="34" charset="0"/>
              </a:rPr>
              <a:t>heavy</a:t>
            </a:r>
            <a:r>
              <a:rPr lang="fr-FR" sz="1500" b="1" dirty="0">
                <a:latin typeface="Calibri" panose="020F0502020204030204" pitchFamily="34" charset="0"/>
                <a:cs typeface="Calibri" panose="020F0502020204030204" pitchFamily="34" charset="0"/>
              </a:rPr>
              <a:t> </a:t>
            </a:r>
            <a:r>
              <a:rPr lang="fr-FR" sz="1500" b="1" dirty="0" err="1">
                <a:latin typeface="Calibri" panose="020F0502020204030204" pitchFamily="34" charset="0"/>
                <a:cs typeface="Calibri" panose="020F0502020204030204" pitchFamily="34" charset="0"/>
              </a:rPr>
              <a:t>nuclei</a:t>
            </a:r>
            <a:endParaRPr lang="fr-FR" sz="1500" b="1" dirty="0">
              <a:latin typeface="Calibri" panose="020F0502020204030204" pitchFamily="34" charset="0"/>
              <a:cs typeface="Calibri" panose="020F0502020204030204" pitchFamily="34" charset="0"/>
            </a:endParaRPr>
          </a:p>
          <a:p>
            <a:pPr marL="257175" indent="-257175">
              <a:buFont typeface="Arial" panose="020B0604020202020204" pitchFamily="34" charset="0"/>
              <a:buChar char="•"/>
            </a:pPr>
            <a:r>
              <a:rPr lang="fr-FR" sz="1350" dirty="0" err="1">
                <a:latin typeface="Calibri" panose="020F0502020204030204" pitchFamily="34" charset="0"/>
                <a:cs typeface="Calibri" panose="020F0502020204030204" pitchFamily="34" charset="0"/>
              </a:rPr>
              <a:t>Limit</a:t>
            </a:r>
            <a:r>
              <a:rPr lang="fr-FR" sz="1350" dirty="0">
                <a:latin typeface="Calibri" panose="020F0502020204030204" pitchFamily="34" charset="0"/>
                <a:cs typeface="Calibri" panose="020F0502020204030204" pitchFamily="34" charset="0"/>
              </a:rPr>
              <a:t> of the </a:t>
            </a:r>
            <a:r>
              <a:rPr lang="fr-FR" sz="1350" dirty="0" err="1">
                <a:latin typeface="Calibri" panose="020F0502020204030204" pitchFamily="34" charset="0"/>
                <a:cs typeface="Calibri" panose="020F0502020204030204" pitchFamily="34" charset="0"/>
              </a:rPr>
              <a:t>nuclear</a:t>
            </a:r>
            <a:r>
              <a:rPr lang="fr-FR" sz="1350" dirty="0">
                <a:latin typeface="Calibri" panose="020F0502020204030204" pitchFamily="34" charset="0"/>
                <a:cs typeface="Calibri" panose="020F0502020204030204" pitchFamily="34" charset="0"/>
              </a:rPr>
              <a:t> existence</a:t>
            </a:r>
          </a:p>
          <a:p>
            <a:pPr marL="257175" indent="-257175">
              <a:buFont typeface="Arial" panose="020B0604020202020204" pitchFamily="34" charset="0"/>
              <a:buChar char="•"/>
            </a:pPr>
            <a:r>
              <a:rPr lang="fr-FR" sz="1350" dirty="0">
                <a:latin typeface="Calibri" panose="020F0502020204030204" pitchFamily="34" charset="0"/>
                <a:cs typeface="Calibri" panose="020F0502020204030204" pitchFamily="34" charset="0"/>
              </a:rPr>
              <a:t>Shell correction </a:t>
            </a:r>
            <a:r>
              <a:rPr lang="fr-FR" sz="1350" dirty="0" err="1">
                <a:latin typeface="Calibri" panose="020F0502020204030204" pitchFamily="34" charset="0"/>
                <a:cs typeface="Calibri" panose="020F0502020204030204" pitchFamily="34" charset="0"/>
              </a:rPr>
              <a:t>effects</a:t>
            </a:r>
            <a:endParaRPr lang="fr-FR" sz="1350" dirty="0">
              <a:latin typeface="Calibri" panose="020F0502020204030204" pitchFamily="34" charset="0"/>
              <a:cs typeface="Calibri" panose="020F0502020204030204" pitchFamily="34" charset="0"/>
            </a:endParaRPr>
          </a:p>
          <a:p>
            <a:pPr marL="257175" indent="-257175">
              <a:buFont typeface="Arial" panose="020B0604020202020204" pitchFamily="34" charset="0"/>
              <a:buChar char="•"/>
            </a:pPr>
            <a:r>
              <a:rPr lang="fr-FR" sz="1350" dirty="0" err="1">
                <a:latin typeface="Calibri" panose="020F0502020204030204" pitchFamily="34" charset="0"/>
                <a:cs typeface="Calibri" panose="020F0502020204030204" pitchFamily="34" charset="0"/>
              </a:rPr>
              <a:t>Reaction</a:t>
            </a:r>
            <a:r>
              <a:rPr lang="fr-FR" sz="1350" dirty="0">
                <a:latin typeface="Calibri" panose="020F0502020204030204" pitchFamily="34" charset="0"/>
                <a:cs typeface="Calibri" panose="020F0502020204030204" pitchFamily="34" charset="0"/>
              </a:rPr>
              <a:t> </a:t>
            </a:r>
            <a:r>
              <a:rPr lang="fr-FR" sz="1350" dirty="0" err="1">
                <a:latin typeface="Calibri" panose="020F0502020204030204" pitchFamily="34" charset="0"/>
                <a:cs typeface="Calibri" panose="020F0502020204030204" pitchFamily="34" charset="0"/>
              </a:rPr>
              <a:t>mechanisms</a:t>
            </a:r>
            <a:r>
              <a:rPr lang="fr-FR" sz="1350" dirty="0">
                <a:latin typeface="Calibri" panose="020F0502020204030204" pitchFamily="34" charset="0"/>
                <a:cs typeface="Calibri" panose="020F0502020204030204" pitchFamily="34" charset="0"/>
              </a:rPr>
              <a:t> </a:t>
            </a:r>
            <a:endParaRPr lang="fr-FR" sz="1200" dirty="0">
              <a:latin typeface="Calibri" panose="020F0502020204030204" pitchFamily="34" charset="0"/>
              <a:cs typeface="Calibri" panose="020F0502020204030204" pitchFamily="34" charset="0"/>
            </a:endParaRPr>
          </a:p>
        </p:txBody>
      </p:sp>
      <p:sp>
        <p:nvSpPr>
          <p:cNvPr id="59" name="Rectangle 58">
            <a:extLst>
              <a:ext uri="{FF2B5EF4-FFF2-40B4-BE49-F238E27FC236}">
                <a16:creationId xmlns:a16="http://schemas.microsoft.com/office/drawing/2014/main" id="{46334E40-23C9-D842-A832-4DA927B19259}"/>
              </a:ext>
            </a:extLst>
          </p:cNvPr>
          <p:cNvSpPr/>
          <p:nvPr/>
        </p:nvSpPr>
        <p:spPr>
          <a:xfrm>
            <a:off x="6415320" y="1071754"/>
            <a:ext cx="2548088" cy="1200329"/>
          </a:xfrm>
          <a:prstGeom prst="rect">
            <a:avLst/>
          </a:prstGeom>
          <a:solidFill>
            <a:schemeClr val="bg1"/>
          </a:solidFill>
          <a:ln>
            <a:solidFill>
              <a:schemeClr val="tx1"/>
            </a:solidFill>
          </a:ln>
        </p:spPr>
        <p:txBody>
          <a:bodyPr wrap="square">
            <a:spAutoFit/>
          </a:bodyPr>
          <a:lstStyle/>
          <a:p>
            <a:pPr marL="111121" lvl="1"/>
            <a:r>
              <a:rPr lang="en-GB" sz="1200" dirty="0">
                <a:latin typeface="Calibri" panose="020F0502020204030204" pitchFamily="34" charset="0"/>
                <a:cs typeface="Calibri" panose="020F0502020204030204" pitchFamily="34" charset="0"/>
                <a:sym typeface="Symbol" pitchFamily="18" charset="2"/>
              </a:rPr>
              <a:t>K-isomers</a:t>
            </a:r>
          </a:p>
          <a:p>
            <a:pPr marL="111121" lvl="1"/>
            <a:r>
              <a:rPr lang="en-GB" sz="1200" dirty="0">
                <a:latin typeface="Calibri" panose="020F0502020204030204" pitchFamily="34" charset="0"/>
                <a:cs typeface="Calibri" panose="020F0502020204030204" pitchFamily="34" charset="0"/>
                <a:sym typeface="Symbol" pitchFamily="18" charset="2"/>
              </a:rPr>
              <a:t>Single particle states</a:t>
            </a:r>
          </a:p>
          <a:p>
            <a:pPr marL="111121" lvl="1"/>
            <a:r>
              <a:rPr lang="en-GB" sz="1200" dirty="0">
                <a:latin typeface="Calibri" panose="020F0502020204030204" pitchFamily="34" charset="0"/>
                <a:cs typeface="Calibri" panose="020F0502020204030204" pitchFamily="34" charset="0"/>
                <a:sym typeface="Symbol" pitchFamily="18" charset="2"/>
              </a:rPr>
              <a:t>New isotopes – limits of stability</a:t>
            </a:r>
          </a:p>
          <a:p>
            <a:pPr marL="111121" lvl="1"/>
            <a:r>
              <a:rPr lang="en-GB" sz="1200" dirty="0">
                <a:latin typeface="Calibri" panose="020F0502020204030204" pitchFamily="34" charset="0"/>
                <a:cs typeface="Calibri" panose="020F0502020204030204" pitchFamily="34" charset="0"/>
                <a:sym typeface="Symbol" pitchFamily="18" charset="2"/>
              </a:rPr>
              <a:t>Odd-Z nuclei</a:t>
            </a:r>
          </a:p>
          <a:p>
            <a:pPr marL="111121" lvl="1"/>
            <a:r>
              <a:rPr lang="en-GB" sz="1200" dirty="0">
                <a:latin typeface="Calibri" panose="020F0502020204030204" pitchFamily="34" charset="0"/>
                <a:cs typeface="Calibri" panose="020F0502020204030204" pitchFamily="34" charset="0"/>
                <a:sym typeface="Symbol" pitchFamily="18" charset="2"/>
              </a:rPr>
              <a:t>Reaction mechanism</a:t>
            </a:r>
          </a:p>
          <a:p>
            <a:pPr marL="111121" lvl="1"/>
            <a:r>
              <a:rPr lang="en-GB" sz="1200" dirty="0">
                <a:latin typeface="Calibri" panose="020F0502020204030204" pitchFamily="34" charset="0"/>
                <a:cs typeface="Calibri" panose="020F0502020204030204" pitchFamily="34" charset="0"/>
                <a:sym typeface="Symbol" pitchFamily="18" charset="2"/>
              </a:rPr>
              <a:t>N=152, 162</a:t>
            </a:r>
          </a:p>
        </p:txBody>
      </p:sp>
      <p:sp>
        <p:nvSpPr>
          <p:cNvPr id="60" name="Rectangle 59">
            <a:extLst>
              <a:ext uri="{FF2B5EF4-FFF2-40B4-BE49-F238E27FC236}">
                <a16:creationId xmlns:a16="http://schemas.microsoft.com/office/drawing/2014/main" id="{FE5B646B-F88A-7741-966D-580475FD6B10}"/>
              </a:ext>
            </a:extLst>
          </p:cNvPr>
          <p:cNvSpPr/>
          <p:nvPr/>
        </p:nvSpPr>
        <p:spPr>
          <a:xfrm>
            <a:off x="900256" y="3732268"/>
            <a:ext cx="1597427" cy="442557"/>
          </a:xfrm>
          <a:prstGeom prst="rect">
            <a:avLst/>
          </a:prstGeom>
          <a:solidFill>
            <a:srgbClr val="FFFFFF"/>
          </a:solidFill>
          <a:effectLst>
            <a:outerShdw blurRad="88900" dist="88900" dir="2700000" algn="tl" rotWithShape="0">
              <a:prstClr val="black">
                <a:alpha val="40000"/>
              </a:prstClr>
            </a:outerShdw>
          </a:effectLst>
        </p:spPr>
        <p:txBody>
          <a:bodyPr wrap="square">
            <a:spAutoFit/>
          </a:bodyPr>
          <a:lstStyle/>
          <a:p>
            <a:pPr algn="just" defTabSz="514350">
              <a:spcAft>
                <a:spcPts val="338"/>
              </a:spcAft>
            </a:pPr>
            <a:r>
              <a:rPr lang="en-US" sz="1013" i="1" dirty="0">
                <a:solidFill>
                  <a:prstClr val="black"/>
                </a:solidFill>
                <a:latin typeface="Calibri" panose="020F0502020204030204" pitchFamily="34" charset="0"/>
                <a:ea typeface="Calibri" panose="020F0502020204030204" pitchFamily="34" charset="0"/>
                <a:cs typeface="Calibri" panose="020F0502020204030204" pitchFamily="34" charset="0"/>
              </a:rPr>
              <a:t>Limits of stability / isomers </a:t>
            </a:r>
          </a:p>
          <a:p>
            <a:pPr algn="just" defTabSz="514350">
              <a:spcAft>
                <a:spcPts val="338"/>
              </a:spcAft>
            </a:pPr>
            <a:r>
              <a:rPr lang="en-US" sz="1013" i="1" baseline="30000" dirty="0">
                <a:solidFill>
                  <a:srgbClr val="FF0000"/>
                </a:solidFill>
                <a:latin typeface="Calibri" panose="020F0502020204030204" pitchFamily="34" charset="0"/>
                <a:ea typeface="Calibri" panose="020F0502020204030204" pitchFamily="34" charset="0"/>
                <a:cs typeface="Calibri" panose="020F0502020204030204" pitchFamily="34" charset="0"/>
              </a:rPr>
              <a:t>250,249,…</a:t>
            </a:r>
            <a:r>
              <a:rPr lang="en-US" sz="1013" i="1" dirty="0">
                <a:solidFill>
                  <a:srgbClr val="FF0000"/>
                </a:solidFill>
                <a:latin typeface="Calibri" panose="020F0502020204030204" pitchFamily="34" charset="0"/>
                <a:ea typeface="Calibri" panose="020F0502020204030204" pitchFamily="34" charset="0"/>
                <a:cs typeface="Calibri" panose="020F0502020204030204" pitchFamily="34" charset="0"/>
              </a:rPr>
              <a:t>No</a:t>
            </a:r>
            <a:endParaRPr lang="en-GB" sz="1013" i="1" dirty="0">
              <a:solidFill>
                <a:prstClr val="black"/>
              </a:solidFill>
              <a:latin typeface="Calibri" panose="020F0502020204030204" pitchFamily="34" charset="0"/>
              <a:cs typeface="Calibri" panose="020F0502020204030204" pitchFamily="34" charset="0"/>
            </a:endParaRPr>
          </a:p>
        </p:txBody>
      </p:sp>
      <p:sp>
        <p:nvSpPr>
          <p:cNvPr id="61" name="Rectangle 60">
            <a:extLst>
              <a:ext uri="{FF2B5EF4-FFF2-40B4-BE49-F238E27FC236}">
                <a16:creationId xmlns:a16="http://schemas.microsoft.com/office/drawing/2014/main" id="{149E5BE7-E1DD-7F4B-9815-621DA118003E}"/>
              </a:ext>
            </a:extLst>
          </p:cNvPr>
          <p:cNvSpPr/>
          <p:nvPr/>
        </p:nvSpPr>
        <p:spPr>
          <a:xfrm>
            <a:off x="1440265" y="3135018"/>
            <a:ext cx="1554875" cy="442557"/>
          </a:xfrm>
          <a:prstGeom prst="rect">
            <a:avLst/>
          </a:prstGeom>
          <a:solidFill>
            <a:srgbClr val="FFFFFF"/>
          </a:solidFill>
          <a:effectLst>
            <a:outerShdw blurRad="88900" dist="88900" dir="2700000" algn="tl" rotWithShape="0">
              <a:prstClr val="black">
                <a:alpha val="40000"/>
              </a:prstClr>
            </a:outerShdw>
          </a:effectLst>
        </p:spPr>
        <p:txBody>
          <a:bodyPr wrap="square">
            <a:spAutoFit/>
          </a:bodyPr>
          <a:lstStyle/>
          <a:p>
            <a:pPr algn="just" defTabSz="514350">
              <a:spcAft>
                <a:spcPts val="338"/>
              </a:spcAft>
            </a:pPr>
            <a:r>
              <a:rPr lang="en-US" sz="1013" i="1" dirty="0">
                <a:solidFill>
                  <a:prstClr val="black"/>
                </a:solidFill>
                <a:latin typeface="Calibri" panose="020F0502020204030204" pitchFamily="34" charset="0"/>
                <a:ea typeface="Calibri" panose="020F0502020204030204" pitchFamily="34" charset="0"/>
                <a:cs typeface="Calibri" panose="020F0502020204030204" pitchFamily="34" charset="0"/>
              </a:rPr>
              <a:t>Search for new isotopes</a:t>
            </a:r>
          </a:p>
          <a:p>
            <a:pPr algn="just" defTabSz="514350">
              <a:spcAft>
                <a:spcPts val="338"/>
              </a:spcAft>
            </a:pPr>
            <a:r>
              <a:rPr lang="en-US" sz="1013" i="1" baseline="30000" dirty="0">
                <a:solidFill>
                  <a:srgbClr val="FF0000"/>
                </a:solidFill>
                <a:latin typeface="Calibri" panose="020F0502020204030204" pitchFamily="34" charset="0"/>
                <a:cs typeface="Calibri" panose="020F0502020204030204" pitchFamily="34" charset="0"/>
              </a:rPr>
              <a:t>252</a:t>
            </a:r>
            <a:r>
              <a:rPr lang="en-US" sz="1013" i="1" dirty="0">
                <a:solidFill>
                  <a:srgbClr val="FF0000"/>
                </a:solidFill>
                <a:latin typeface="Calibri" panose="020F0502020204030204" pitchFamily="34" charset="0"/>
                <a:cs typeface="Calibri" panose="020F0502020204030204" pitchFamily="34" charset="0"/>
              </a:rPr>
              <a:t>Rf</a:t>
            </a:r>
          </a:p>
        </p:txBody>
      </p:sp>
      <p:sp>
        <p:nvSpPr>
          <p:cNvPr id="62" name="Rectangle 61">
            <a:extLst>
              <a:ext uri="{FF2B5EF4-FFF2-40B4-BE49-F238E27FC236}">
                <a16:creationId xmlns:a16="http://schemas.microsoft.com/office/drawing/2014/main" id="{E8D1E97C-7C41-1844-9ED0-D3731D29D49E}"/>
              </a:ext>
            </a:extLst>
          </p:cNvPr>
          <p:cNvSpPr/>
          <p:nvPr/>
        </p:nvSpPr>
        <p:spPr>
          <a:xfrm>
            <a:off x="449515" y="4443588"/>
            <a:ext cx="2132282" cy="442557"/>
          </a:xfrm>
          <a:prstGeom prst="rect">
            <a:avLst/>
          </a:prstGeom>
          <a:solidFill>
            <a:srgbClr val="FFFFFF"/>
          </a:solidFill>
          <a:effectLst>
            <a:outerShdw blurRad="88900" dist="88900" dir="2700000" algn="tl" rotWithShape="0">
              <a:prstClr val="black">
                <a:alpha val="40000"/>
              </a:prstClr>
            </a:outerShdw>
          </a:effectLst>
        </p:spPr>
        <p:txBody>
          <a:bodyPr wrap="square">
            <a:spAutoFit/>
          </a:bodyPr>
          <a:lstStyle/>
          <a:p>
            <a:pPr algn="just" defTabSz="514350">
              <a:spcAft>
                <a:spcPts val="338"/>
              </a:spcAft>
            </a:pPr>
            <a:r>
              <a:rPr lang="en-US" sz="1013" i="1" dirty="0">
                <a:solidFill>
                  <a:prstClr val="black"/>
                </a:solidFill>
                <a:latin typeface="Calibri" panose="020F0502020204030204" pitchFamily="34" charset="0"/>
                <a:ea typeface="Calibri" panose="020F0502020204030204" pitchFamily="34" charset="0"/>
                <a:cs typeface="Calibri" panose="020F0502020204030204" pitchFamily="34" charset="0"/>
              </a:rPr>
              <a:t>Odd Z isotopes – nuclear structure </a:t>
            </a:r>
          </a:p>
          <a:p>
            <a:pPr algn="just" defTabSz="514350">
              <a:spcAft>
                <a:spcPts val="338"/>
              </a:spcAft>
            </a:pPr>
            <a:r>
              <a:rPr lang="en-US" sz="1013" i="1" dirty="0">
                <a:solidFill>
                  <a:srgbClr val="FF0000"/>
                </a:solidFill>
                <a:latin typeface="Calibri" panose="020F0502020204030204" pitchFamily="34" charset="0"/>
                <a:cs typeface="Calibri" panose="020F0502020204030204" pitchFamily="34" charset="0"/>
              </a:rPr>
              <a:t>fermium region</a:t>
            </a:r>
            <a:endParaRPr lang="en-GB" sz="1013" i="1" dirty="0">
              <a:solidFill>
                <a:prstClr val="black"/>
              </a:solidFill>
              <a:latin typeface="Calibri" panose="020F0502020204030204" pitchFamily="34" charset="0"/>
              <a:cs typeface="Calibri" panose="020F0502020204030204" pitchFamily="34" charset="0"/>
            </a:endParaRPr>
          </a:p>
        </p:txBody>
      </p:sp>
      <p:sp>
        <p:nvSpPr>
          <p:cNvPr id="63" name="Rectangle 62">
            <a:extLst>
              <a:ext uri="{FF2B5EF4-FFF2-40B4-BE49-F238E27FC236}">
                <a16:creationId xmlns:a16="http://schemas.microsoft.com/office/drawing/2014/main" id="{DD599704-9937-D54B-80D3-A74030C8AB0B}"/>
              </a:ext>
            </a:extLst>
          </p:cNvPr>
          <p:cNvSpPr/>
          <p:nvPr/>
        </p:nvSpPr>
        <p:spPr>
          <a:xfrm>
            <a:off x="2899759" y="2551203"/>
            <a:ext cx="827410" cy="442557"/>
          </a:xfrm>
          <a:prstGeom prst="rect">
            <a:avLst/>
          </a:prstGeom>
          <a:solidFill>
            <a:srgbClr val="FFFFFF"/>
          </a:solidFill>
          <a:effectLst>
            <a:outerShdw blurRad="88900" dist="88900" dir="2700000" algn="tl" rotWithShape="0">
              <a:prstClr val="black">
                <a:alpha val="40000"/>
              </a:prstClr>
            </a:outerShdw>
          </a:effectLst>
        </p:spPr>
        <p:txBody>
          <a:bodyPr wrap="square">
            <a:spAutoFit/>
          </a:bodyPr>
          <a:lstStyle/>
          <a:p>
            <a:pPr algn="just" defTabSz="514350">
              <a:spcAft>
                <a:spcPts val="338"/>
              </a:spcAft>
            </a:pPr>
            <a:r>
              <a:rPr lang="en-US" sz="1013" i="1" dirty="0">
                <a:solidFill>
                  <a:prstClr val="black"/>
                </a:solidFill>
                <a:latin typeface="Calibri" panose="020F0502020204030204" pitchFamily="34" charset="0"/>
                <a:ea typeface="Calibri" panose="020F0502020204030204" pitchFamily="34" charset="0"/>
                <a:cs typeface="Calibri" panose="020F0502020204030204" pitchFamily="34" charset="0"/>
              </a:rPr>
              <a:t>Isomers</a:t>
            </a:r>
          </a:p>
          <a:p>
            <a:pPr algn="just" defTabSz="514350">
              <a:spcAft>
                <a:spcPts val="338"/>
              </a:spcAft>
            </a:pPr>
            <a:r>
              <a:rPr lang="en-US" sz="1013" i="1" baseline="30000" dirty="0">
                <a:solidFill>
                  <a:srgbClr val="FF0000"/>
                </a:solidFill>
                <a:latin typeface="Calibri" panose="020F0502020204030204" pitchFamily="34" charset="0"/>
                <a:cs typeface="Calibri" panose="020F0502020204030204" pitchFamily="34" charset="0"/>
              </a:rPr>
              <a:t>254</a:t>
            </a:r>
            <a:r>
              <a:rPr lang="en-US" sz="1013" i="1" dirty="0">
                <a:solidFill>
                  <a:srgbClr val="FF0000"/>
                </a:solidFill>
                <a:latin typeface="Calibri" panose="020F0502020204030204" pitchFamily="34" charset="0"/>
                <a:cs typeface="Calibri" panose="020F0502020204030204" pitchFamily="34" charset="0"/>
              </a:rPr>
              <a:t>Rf, </a:t>
            </a:r>
            <a:r>
              <a:rPr lang="en-US" sz="1013" i="1" baseline="30000" dirty="0">
                <a:solidFill>
                  <a:srgbClr val="FF0000"/>
                </a:solidFill>
                <a:latin typeface="Calibri" panose="020F0502020204030204" pitchFamily="34" charset="0"/>
                <a:cs typeface="Calibri" panose="020F0502020204030204" pitchFamily="34" charset="0"/>
              </a:rPr>
              <a:t>260</a:t>
            </a:r>
            <a:r>
              <a:rPr lang="en-US" sz="1013" i="1" dirty="0">
                <a:solidFill>
                  <a:srgbClr val="FF0000"/>
                </a:solidFill>
                <a:latin typeface="Calibri" panose="020F0502020204030204" pitchFamily="34" charset="0"/>
                <a:cs typeface="Calibri" panose="020F0502020204030204" pitchFamily="34" charset="0"/>
              </a:rPr>
              <a:t>Sg</a:t>
            </a:r>
          </a:p>
        </p:txBody>
      </p:sp>
      <p:sp>
        <p:nvSpPr>
          <p:cNvPr id="64" name="Rectangle 63">
            <a:extLst>
              <a:ext uri="{FF2B5EF4-FFF2-40B4-BE49-F238E27FC236}">
                <a16:creationId xmlns:a16="http://schemas.microsoft.com/office/drawing/2014/main" id="{1F73CBCA-F18C-F84A-8E10-D32ACFEBBB47}"/>
              </a:ext>
            </a:extLst>
          </p:cNvPr>
          <p:cNvSpPr/>
          <p:nvPr/>
        </p:nvSpPr>
        <p:spPr>
          <a:xfrm>
            <a:off x="2225704" y="5263383"/>
            <a:ext cx="942887" cy="559961"/>
          </a:xfrm>
          <a:prstGeom prst="rect">
            <a:avLst/>
          </a:prstGeom>
          <a:solidFill>
            <a:srgbClr val="BEF2FF"/>
          </a:solidFill>
          <a:effectLst>
            <a:outerShdw blurRad="88900" dist="88900" dir="2700000" algn="tl" rotWithShape="0">
              <a:prstClr val="black">
                <a:alpha val="40000"/>
              </a:prstClr>
            </a:outerShdw>
          </a:effectLst>
        </p:spPr>
        <p:txBody>
          <a:bodyPr wrap="none">
            <a:spAutoFit/>
          </a:bodyPr>
          <a:lstStyle/>
          <a:p>
            <a:pPr defTabSz="514350"/>
            <a:r>
              <a:rPr lang="en-GB" sz="1013" i="1" dirty="0">
                <a:solidFill>
                  <a:srgbClr val="0432FF"/>
                </a:solidFill>
                <a:latin typeface="Calibri" panose="020F0502020204030204" pitchFamily="34" charset="0"/>
                <a:cs typeface="Calibri" panose="020F0502020204030204" pitchFamily="34" charset="0"/>
              </a:rPr>
              <a:t>“day 1”</a:t>
            </a:r>
          </a:p>
          <a:p>
            <a:pPr defTabSz="514350"/>
            <a:r>
              <a:rPr lang="en-GB" sz="1013" i="1" dirty="0">
                <a:solidFill>
                  <a:prstClr val="black"/>
                </a:solidFill>
                <a:latin typeface="Calibri" panose="020F0502020204030204" pitchFamily="34" charset="0"/>
                <a:cs typeface="Calibri" panose="020F0502020204030204" pitchFamily="34" charset="0"/>
              </a:rPr>
              <a:t>with injector1 </a:t>
            </a:r>
          </a:p>
          <a:p>
            <a:pPr defTabSz="514350"/>
            <a:r>
              <a:rPr lang="en-GB" sz="1013" i="1" dirty="0">
                <a:solidFill>
                  <a:prstClr val="black"/>
                </a:solidFill>
                <a:latin typeface="Calibri" panose="020F0502020204030204" pitchFamily="34" charset="0"/>
                <a:cs typeface="Calibri" panose="020F0502020204030204" pitchFamily="34" charset="0"/>
              </a:rPr>
              <a:t>2024</a:t>
            </a:r>
          </a:p>
        </p:txBody>
      </p:sp>
      <mc:AlternateContent xmlns:mc="http://schemas.openxmlformats.org/markup-compatibility/2006">
        <mc:Choice xmlns:a14="http://schemas.microsoft.com/office/drawing/2010/main" Requires="a14">
          <p:sp>
            <p:nvSpPr>
              <p:cNvPr id="65" name="Rectangle 64">
                <a:extLst>
                  <a:ext uri="{FF2B5EF4-FFF2-40B4-BE49-F238E27FC236}">
                    <a16:creationId xmlns:a16="http://schemas.microsoft.com/office/drawing/2014/main" id="{D0F4274A-5729-5443-9156-27647B1FD4BB}"/>
                  </a:ext>
                </a:extLst>
              </p:cNvPr>
              <p:cNvSpPr/>
              <p:nvPr/>
            </p:nvSpPr>
            <p:spPr>
              <a:xfrm>
                <a:off x="7660850" y="2637498"/>
                <a:ext cx="1130622" cy="871713"/>
              </a:xfrm>
              <a:prstGeom prst="rect">
                <a:avLst/>
              </a:prstGeom>
              <a:solidFill>
                <a:srgbClr val="FFC0D2"/>
              </a:solidFill>
              <a:effectLst>
                <a:outerShdw blurRad="88900" dist="88900" dir="2700000" algn="tl" rotWithShape="0">
                  <a:prstClr val="black">
                    <a:alpha val="40000"/>
                  </a:prstClr>
                </a:outerShdw>
              </a:effectLst>
            </p:spPr>
            <p:txBody>
              <a:bodyPr wrap="square">
                <a:spAutoFit/>
              </a:bodyPr>
              <a:lstStyle/>
              <a:p>
                <a:pPr defTabSz="514350"/>
                <a:r>
                  <a:rPr lang="en-GB" sz="1013" i="1" dirty="0">
                    <a:solidFill>
                      <a:srgbClr val="FF2600"/>
                    </a:solidFill>
                    <a:latin typeface="Calibri" panose="020F0502020204030204" pitchFamily="34" charset="0"/>
                    <a:cs typeface="Calibri" panose="020F0502020204030204" pitchFamily="34" charset="0"/>
                  </a:rPr>
                  <a:t>beyond</a:t>
                </a:r>
              </a:p>
              <a:p>
                <a:pPr defTabSz="514350"/>
                <a:r>
                  <a:rPr lang="en-GB" sz="1013" i="1" dirty="0">
                    <a:solidFill>
                      <a:prstClr val="black"/>
                    </a:solidFill>
                    <a:latin typeface="Calibri" panose="020F0502020204030204" pitchFamily="34" charset="0"/>
                    <a:cs typeface="Calibri" panose="020F0502020204030204" pitchFamily="34" charset="0"/>
                  </a:rPr>
                  <a:t>with NEWGAIN </a:t>
                </a:r>
              </a:p>
              <a:p>
                <a:pPr defTabSz="514350"/>
                <a:r>
                  <a:rPr lang="en-GB" sz="1013" i="1" dirty="0">
                    <a:solidFill>
                      <a:prstClr val="black"/>
                    </a:solidFill>
                    <a:latin typeface="Calibri" panose="020F0502020204030204" pitchFamily="34" charset="0"/>
                    <a:cs typeface="Calibri" panose="020F0502020204030204" pitchFamily="34" charset="0"/>
                  </a:rPr>
                  <a:t>2028</a:t>
                </a:r>
              </a:p>
              <a:p>
                <a:pPr defTabSz="514350"/>
                <a:r>
                  <a:rPr lang="en-GB" sz="1013" i="1" dirty="0">
                    <a:solidFill>
                      <a:prstClr val="black"/>
                    </a:solidFill>
                    <a:latin typeface="Calibri" panose="020F0502020204030204" pitchFamily="34" charset="0"/>
                    <a:cs typeface="Calibri" panose="020F0502020204030204" pitchFamily="34" charset="0"/>
                  </a:rPr>
                  <a:t>+ SC source</a:t>
                </a:r>
              </a:p>
              <a:p>
                <a:pPr defTabSz="514350"/>
                <a14:m>
                  <m:oMath xmlns:m="http://schemas.openxmlformats.org/officeDocument/2006/math">
                    <m:r>
                      <a:rPr lang="en-US" sz="1013" i="1">
                        <a:solidFill>
                          <a:prstClr val="black"/>
                        </a:solidFill>
                        <a:latin typeface="Cambria Math" panose="02040503050406030204" pitchFamily="18" charset="0"/>
                        <a:ea typeface="Cambria Math" panose="02040503050406030204" pitchFamily="18" charset="0"/>
                        <a:sym typeface="Symbol" pitchFamily="18" charset="2"/>
                      </a:rPr>
                      <m:t>≥</m:t>
                    </m:r>
                  </m:oMath>
                </a14:m>
                <a:r>
                  <a:rPr lang="en-GB" sz="1013" i="1" dirty="0">
                    <a:solidFill>
                      <a:prstClr val="black"/>
                    </a:solidFill>
                    <a:latin typeface="Calibri" panose="020F0502020204030204" pitchFamily="34" charset="0"/>
                    <a:cs typeface="Calibri" panose="020F0502020204030204" pitchFamily="34" charset="0"/>
                  </a:rPr>
                  <a:t> 2030</a:t>
                </a:r>
              </a:p>
            </p:txBody>
          </p:sp>
        </mc:Choice>
        <mc:Fallback>
          <p:sp>
            <p:nvSpPr>
              <p:cNvPr id="65" name="Rectangle 64">
                <a:extLst>
                  <a:ext uri="{FF2B5EF4-FFF2-40B4-BE49-F238E27FC236}">
                    <a16:creationId xmlns:a16="http://schemas.microsoft.com/office/drawing/2014/main" id="{D0F4274A-5729-5443-9156-27647B1FD4BB}"/>
                  </a:ext>
                </a:extLst>
              </p:cNvPr>
              <p:cNvSpPr>
                <a:spLocks noRot="1" noChangeAspect="1" noMove="1" noResize="1" noEditPoints="1" noAdjustHandles="1" noChangeArrowheads="1" noChangeShapeType="1" noTextEdit="1"/>
              </p:cNvSpPr>
              <p:nvPr/>
            </p:nvSpPr>
            <p:spPr>
              <a:xfrm>
                <a:off x="7660850" y="2637498"/>
                <a:ext cx="1130622" cy="871713"/>
              </a:xfrm>
              <a:prstGeom prst="rect">
                <a:avLst/>
              </a:prstGeom>
              <a:blipFill>
                <a:blip r:embed="rId6"/>
                <a:stretch>
                  <a:fillRect/>
                </a:stretch>
              </a:blipFill>
              <a:effectLst>
                <a:outerShdw blurRad="88900" dist="88900" dir="2700000" algn="tl" rotWithShape="0">
                  <a:prstClr val="black">
                    <a:alpha val="40000"/>
                  </a:prstClr>
                </a:outerShdw>
              </a:effectLst>
            </p:spPr>
            <p:txBody>
              <a:bodyPr/>
              <a:lstStyle/>
              <a:p>
                <a:r>
                  <a:rPr lang="fr-FR">
                    <a:noFill/>
                  </a:rPr>
                  <a:t> </a:t>
                </a:r>
              </a:p>
            </p:txBody>
          </p:sp>
        </mc:Fallback>
      </mc:AlternateContent>
      <p:pic>
        <p:nvPicPr>
          <p:cNvPr id="3" name="Image 2">
            <a:extLst>
              <a:ext uri="{FF2B5EF4-FFF2-40B4-BE49-F238E27FC236}">
                <a16:creationId xmlns:a16="http://schemas.microsoft.com/office/drawing/2014/main" id="{D8F04625-D2AE-EB45-B7C6-B5477FD0179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35065" y="1027121"/>
            <a:ext cx="1121585" cy="1231799"/>
          </a:xfrm>
          <a:prstGeom prst="rect">
            <a:avLst/>
          </a:prstGeom>
        </p:spPr>
      </p:pic>
      <p:pic>
        <p:nvPicPr>
          <p:cNvPr id="67" name="Image 66">
            <a:extLst>
              <a:ext uri="{FF2B5EF4-FFF2-40B4-BE49-F238E27FC236}">
                <a16:creationId xmlns:a16="http://schemas.microsoft.com/office/drawing/2014/main" id="{9D6880EE-D00A-F34B-8901-C1862EBCBDB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206600" y="1024390"/>
            <a:ext cx="1125151" cy="1235855"/>
          </a:xfrm>
          <a:prstGeom prst="rect">
            <a:avLst/>
          </a:prstGeom>
        </p:spPr>
      </p:pic>
      <p:sp>
        <p:nvSpPr>
          <p:cNvPr id="2" name="Rectangle 1">
            <a:extLst>
              <a:ext uri="{FF2B5EF4-FFF2-40B4-BE49-F238E27FC236}">
                <a16:creationId xmlns:a16="http://schemas.microsoft.com/office/drawing/2014/main" id="{A650419D-A1AA-381A-5F25-4A3238E32049}"/>
              </a:ext>
            </a:extLst>
          </p:cNvPr>
          <p:cNvSpPr/>
          <p:nvPr/>
        </p:nvSpPr>
        <p:spPr>
          <a:xfrm>
            <a:off x="775855" y="2606619"/>
            <a:ext cx="450351" cy="3998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7030A0"/>
              </a:solidFill>
              <a:latin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40426817-7AD0-CCDF-A3ED-946153151055}"/>
              </a:ext>
            </a:extLst>
          </p:cNvPr>
          <p:cNvSpPr txBox="1"/>
          <p:nvPr/>
        </p:nvSpPr>
        <p:spPr>
          <a:xfrm>
            <a:off x="76200" y="584200"/>
            <a:ext cx="6275500" cy="1015663"/>
          </a:xfrm>
          <a:prstGeom prst="rect">
            <a:avLst/>
          </a:prstGeom>
          <a:noFill/>
        </p:spPr>
        <p:txBody>
          <a:bodyPr wrap="none" rtlCol="0">
            <a:spAutoFit/>
          </a:bodyPr>
          <a:lstStyle/>
          <a:p>
            <a:r>
              <a:rPr lang="fr-FR" dirty="0">
                <a:latin typeface="Calibri" panose="020F0502020204030204" pitchFamily="34" charset="0"/>
                <a:cs typeface="Calibri" panose="020F0502020204030204" pitchFamily="34" charset="0"/>
              </a:rPr>
              <a:t>SIRIUS: </a:t>
            </a:r>
            <a:r>
              <a:rPr lang="fr-FR" dirty="0" err="1">
                <a:latin typeface="Calibri" panose="020F0502020204030204" pitchFamily="34" charset="0"/>
                <a:cs typeface="Calibri" panose="020F0502020204030204" pitchFamily="34" charset="0"/>
              </a:rPr>
              <a:t>Spectroscopy</a:t>
            </a:r>
            <a:r>
              <a:rPr lang="fr-FR" dirty="0">
                <a:latin typeface="Calibri" panose="020F0502020204030204" pitchFamily="34" charset="0"/>
                <a:cs typeface="Calibri" panose="020F0502020204030204" pitchFamily="34" charset="0"/>
              </a:rPr>
              <a:t> and Identification of Rare Isotopes </a:t>
            </a:r>
            <a:r>
              <a:rPr lang="fr-FR" dirty="0" err="1">
                <a:latin typeface="Calibri" panose="020F0502020204030204" pitchFamily="34" charset="0"/>
                <a:cs typeface="Calibri" panose="020F0502020204030204" pitchFamily="34" charset="0"/>
              </a:rPr>
              <a:t>Using</a:t>
            </a:r>
            <a:r>
              <a:rPr lang="fr-FR" dirty="0">
                <a:latin typeface="Calibri" panose="020F0502020204030204" pitchFamily="34" charset="0"/>
                <a:cs typeface="Calibri" panose="020F0502020204030204" pitchFamily="34" charset="0"/>
              </a:rPr>
              <a:t> S3</a:t>
            </a:r>
          </a:p>
          <a:p>
            <a:pPr marL="285750" indent="-285750">
              <a:buFont typeface="Arial" panose="020B0604020202020204" pitchFamily="34" charset="0"/>
              <a:buChar char="•"/>
            </a:pPr>
            <a:r>
              <a:rPr lang="fr-FR" sz="1400" dirty="0" err="1">
                <a:latin typeface="Calibri" panose="020F0502020204030204" pitchFamily="34" charset="0"/>
                <a:cs typeface="Calibri" panose="020F0502020204030204" pitchFamily="34" charset="0"/>
              </a:rPr>
              <a:t>tracking</a:t>
            </a:r>
            <a:r>
              <a:rPr lang="fr-FR" sz="1400" dirty="0">
                <a:latin typeface="Calibri" panose="020F0502020204030204" pitchFamily="34" charset="0"/>
                <a:cs typeface="Calibri" panose="020F0502020204030204" pitchFamily="34" charset="0"/>
              </a:rPr>
              <a:t> detector</a:t>
            </a:r>
          </a:p>
          <a:p>
            <a:pPr marL="285750" indent="-285750">
              <a:buFont typeface="Arial" panose="020B0604020202020204" pitchFamily="34" charset="0"/>
              <a:buChar char="•"/>
            </a:pPr>
            <a:r>
              <a:rPr lang="fr-FR" sz="1400" dirty="0">
                <a:latin typeface="Calibri" panose="020F0502020204030204" pitchFamily="34" charset="0"/>
                <a:cs typeface="Calibri" panose="020F0502020204030204" pitchFamily="34" charset="0"/>
              </a:rPr>
              <a:t>Si detector box</a:t>
            </a:r>
          </a:p>
          <a:p>
            <a:pPr marL="285750" indent="-285750">
              <a:buFont typeface="Arial" panose="020B0604020202020204" pitchFamily="34" charset="0"/>
              <a:buChar char="•"/>
            </a:pPr>
            <a:r>
              <a:rPr lang="fr-FR" sz="1400" dirty="0">
                <a:latin typeface="Calibri" panose="020F0502020204030204" pitchFamily="34" charset="0"/>
                <a:cs typeface="Calibri" panose="020F0502020204030204" pitchFamily="34" charset="0"/>
              </a:rPr>
              <a:t>Ge detectors</a:t>
            </a:r>
          </a:p>
        </p:txBody>
      </p:sp>
    </p:spTree>
    <p:extLst>
      <p:ext uri="{BB962C8B-B14F-4D97-AF65-F5344CB8AC3E}">
        <p14:creationId xmlns:p14="http://schemas.microsoft.com/office/powerpoint/2010/main" val="408478606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CEA_logotype-300.jpg">
            <a:extLst>
              <a:ext uri="{FF2B5EF4-FFF2-40B4-BE49-F238E27FC236}">
                <a16:creationId xmlns:a16="http://schemas.microsoft.com/office/drawing/2014/main" id="{CD7E068B-2E58-7A46-DACD-42EA8D17586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22755" y="544381"/>
            <a:ext cx="756590" cy="617193"/>
          </a:xfrm>
          <a:prstGeom prst="rect">
            <a:avLst/>
          </a:prstGeom>
        </p:spPr>
      </p:pic>
      <p:pic>
        <p:nvPicPr>
          <p:cNvPr id="6" name="Image 5" descr="CNRSfilaire-grand-300.jpg">
            <a:extLst>
              <a:ext uri="{FF2B5EF4-FFF2-40B4-BE49-F238E27FC236}">
                <a16:creationId xmlns:a16="http://schemas.microsoft.com/office/drawing/2014/main" id="{22BD012E-B964-6EFB-B769-8FBE85D03A3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46987" y="545060"/>
            <a:ext cx="615810" cy="615811"/>
          </a:xfrm>
          <a:prstGeom prst="rect">
            <a:avLst/>
          </a:prstGeom>
        </p:spPr>
      </p:pic>
      <p:sp>
        <p:nvSpPr>
          <p:cNvPr id="7" name="ZoneTexte 6">
            <a:extLst>
              <a:ext uri="{FF2B5EF4-FFF2-40B4-BE49-F238E27FC236}">
                <a16:creationId xmlns:a16="http://schemas.microsoft.com/office/drawing/2014/main" id="{A6A22560-A87C-68DE-D8EA-4603087EB139}"/>
              </a:ext>
            </a:extLst>
          </p:cNvPr>
          <p:cNvSpPr txBox="1"/>
          <p:nvPr/>
        </p:nvSpPr>
        <p:spPr>
          <a:xfrm>
            <a:off x="6444208" y="3068960"/>
            <a:ext cx="184731" cy="523220"/>
          </a:xfrm>
          <a:prstGeom prst="rect">
            <a:avLst/>
          </a:prstGeom>
          <a:noFill/>
        </p:spPr>
        <p:txBody>
          <a:bodyPr wrap="none" rtlCol="0">
            <a:spAutoFit/>
          </a:bodyPr>
          <a:lstStyle/>
          <a:p>
            <a:endParaRPr lang="fr-FR" dirty="0"/>
          </a:p>
        </p:txBody>
      </p:sp>
      <p:sp>
        <p:nvSpPr>
          <p:cNvPr id="8" name="Rectangle 7">
            <a:extLst>
              <a:ext uri="{FF2B5EF4-FFF2-40B4-BE49-F238E27FC236}">
                <a16:creationId xmlns:a16="http://schemas.microsoft.com/office/drawing/2014/main" id="{7BF2F2DF-982F-FFCB-34C2-3D1D8432709A}"/>
              </a:ext>
            </a:extLst>
          </p:cNvPr>
          <p:cNvSpPr/>
          <p:nvPr/>
        </p:nvSpPr>
        <p:spPr>
          <a:xfrm>
            <a:off x="104930" y="743488"/>
            <a:ext cx="8184633" cy="6247864"/>
          </a:xfrm>
          <a:prstGeom prst="rect">
            <a:avLst/>
          </a:prstGeom>
          <a:ln w="28575">
            <a:noFill/>
          </a:ln>
        </p:spPr>
        <p:txBody>
          <a:bodyPr wrap="square">
            <a:spAutoFit/>
          </a:bodyPr>
          <a:lstStyle/>
          <a:p>
            <a:pPr algn="l" eaLnBrk="0" hangingPunct="0"/>
            <a:r>
              <a:rPr lang="en-US" sz="2000" b="1" dirty="0">
                <a:latin typeface="Calibri" panose="020F0502020204030204" pitchFamily="34" charset="0"/>
                <a:cs typeface="Calibri" panose="020F0502020204030204" pitchFamily="34" charset="0"/>
              </a:rPr>
              <a:t>1976</a:t>
            </a:r>
            <a:r>
              <a:rPr lang="en-US" sz="2000" dirty="0">
                <a:latin typeface="Calibri" panose="020F0502020204030204" pitchFamily="34" charset="0"/>
                <a:cs typeface="Calibri" panose="020F0502020204030204" pitchFamily="34" charset="0"/>
              </a:rPr>
              <a:t>	 Creation of GANIL</a:t>
            </a:r>
          </a:p>
          <a:p>
            <a:pPr algn="l" eaLnBrk="0" hangingPunct="0"/>
            <a:r>
              <a:rPr lang="en-US" sz="2000" dirty="0">
                <a:latin typeface="Calibri" panose="020F0502020204030204" pitchFamily="34" charset="0"/>
                <a:cs typeface="Calibri" panose="020F0502020204030204" pitchFamily="34" charset="0"/>
              </a:rPr>
              <a:t>	(Grand </a:t>
            </a:r>
            <a:r>
              <a:rPr lang="en-US" sz="2000" dirty="0" err="1">
                <a:latin typeface="Calibri" panose="020F0502020204030204" pitchFamily="34" charset="0"/>
                <a:cs typeface="Calibri" panose="020F0502020204030204" pitchFamily="34" charset="0"/>
              </a:rPr>
              <a:t>Accélérateur</a:t>
            </a:r>
            <a:r>
              <a:rPr lang="en-US" sz="2000" dirty="0">
                <a:latin typeface="Calibri" panose="020F0502020204030204" pitchFamily="34" charset="0"/>
                <a:cs typeface="Calibri" panose="020F0502020204030204" pitchFamily="34" charset="0"/>
              </a:rPr>
              <a:t> national </a:t>
            </a:r>
            <a:r>
              <a:rPr lang="en-US" sz="2000" dirty="0" err="1">
                <a:latin typeface="Calibri" panose="020F0502020204030204" pitchFamily="34" charset="0"/>
                <a:cs typeface="Calibri" panose="020F0502020204030204" pitchFamily="34" charset="0"/>
              </a:rPr>
              <a:t>d’ions</a:t>
            </a:r>
            <a:r>
              <a:rPr lang="en-US" sz="2000" dirty="0">
                <a:latin typeface="Calibri" panose="020F0502020204030204" pitchFamily="34" charset="0"/>
                <a:cs typeface="Calibri" panose="020F0502020204030204" pitchFamily="34" charset="0"/>
              </a:rPr>
              <a:t> </a:t>
            </a:r>
            <a:r>
              <a:rPr lang="en-US" sz="2000" dirty="0" err="1">
                <a:latin typeface="Calibri" panose="020F0502020204030204" pitchFamily="34" charset="0"/>
                <a:cs typeface="Calibri" panose="020F0502020204030204" pitchFamily="34" charset="0"/>
              </a:rPr>
              <a:t>lourds</a:t>
            </a:r>
            <a:r>
              <a:rPr lang="en-US" sz="2000" dirty="0">
                <a:latin typeface="Calibri" panose="020F0502020204030204" pitchFamily="34" charset="0"/>
                <a:cs typeface="Calibri" panose="020F0502020204030204" pitchFamily="34" charset="0"/>
              </a:rPr>
              <a:t>)</a:t>
            </a:r>
          </a:p>
          <a:p>
            <a:pPr algn="l" eaLnBrk="0" hangingPunct="0"/>
            <a:endParaRPr lang="en-US" sz="2000" b="1" dirty="0">
              <a:latin typeface="Calibri" panose="020F0502020204030204" pitchFamily="34" charset="0"/>
              <a:cs typeface="Calibri" panose="020F0502020204030204" pitchFamily="34" charset="0"/>
            </a:endParaRPr>
          </a:p>
          <a:p>
            <a:pPr algn="l" eaLnBrk="0" hangingPunct="0"/>
            <a:r>
              <a:rPr lang="en-US" sz="2000" b="1" dirty="0">
                <a:latin typeface="Calibri" panose="020F0502020204030204" pitchFamily="34" charset="0"/>
                <a:cs typeface="Calibri" panose="020F0502020204030204" pitchFamily="34" charset="0"/>
              </a:rPr>
              <a:t>1983</a:t>
            </a:r>
            <a:r>
              <a:rPr lang="en-US" sz="2000" dirty="0">
                <a:latin typeface="Calibri" panose="020F0502020204030204" pitchFamily="34" charset="0"/>
                <a:cs typeface="Calibri" panose="020F0502020204030204" pitchFamily="34" charset="0"/>
              </a:rPr>
              <a:t>	First experiment </a:t>
            </a:r>
          </a:p>
          <a:p>
            <a:pPr algn="l" eaLnBrk="0" hangingPunct="0"/>
            <a:endParaRPr lang="en-US" sz="2000" b="1" dirty="0">
              <a:latin typeface="Calibri" panose="020F0502020204030204" pitchFamily="34" charset="0"/>
              <a:cs typeface="Calibri" panose="020F0502020204030204" pitchFamily="34" charset="0"/>
            </a:endParaRPr>
          </a:p>
          <a:p>
            <a:pPr algn="l" eaLnBrk="0" hangingPunct="0"/>
            <a:r>
              <a:rPr lang="en-US" sz="2000" b="1" dirty="0">
                <a:latin typeface="Calibri" panose="020F0502020204030204" pitchFamily="34" charset="0"/>
                <a:cs typeface="Calibri" panose="020F0502020204030204" pitchFamily="34" charset="0"/>
              </a:rPr>
              <a:t>2001</a:t>
            </a:r>
            <a:r>
              <a:rPr lang="en-US" sz="2000" dirty="0">
                <a:latin typeface="Calibri" panose="020F0502020204030204" pitchFamily="34" charset="0"/>
                <a:cs typeface="Calibri" panose="020F0502020204030204" pitchFamily="34" charset="0"/>
              </a:rPr>
              <a:t>	 SPIRAL1 exotic beams</a:t>
            </a:r>
          </a:p>
          <a:p>
            <a:pPr eaLnBrk="0" hangingPunct="0"/>
            <a:endParaRPr lang="en-US" sz="2000" b="1" dirty="0">
              <a:latin typeface="Calibri" panose="020F0502020204030204" pitchFamily="34" charset="0"/>
              <a:cs typeface="Calibri" panose="020F0502020204030204" pitchFamily="34" charset="0"/>
            </a:endParaRPr>
          </a:p>
          <a:p>
            <a:pPr eaLnBrk="0" hangingPunct="0"/>
            <a:r>
              <a:rPr lang="en-US" sz="2000" b="1" dirty="0">
                <a:latin typeface="Calibri" panose="020F0502020204030204" pitchFamily="34" charset="0"/>
                <a:cs typeface="Calibri" panose="020F0502020204030204" pitchFamily="34" charset="0"/>
              </a:rPr>
              <a:t>2006</a:t>
            </a:r>
            <a:r>
              <a:rPr lang="en-US" sz="2000" dirty="0">
                <a:latin typeface="Calibri" panose="020F0502020204030204" pitchFamily="34" charset="0"/>
                <a:cs typeface="Calibri" panose="020F0502020204030204" pitchFamily="34" charset="0"/>
              </a:rPr>
              <a:t>	 SPIRAL2 Project signature of convention for construction 	Inclusion on European Strategy Forum for </a:t>
            </a:r>
          </a:p>
          <a:p>
            <a:pPr eaLnBrk="0" hangingPunct="0"/>
            <a:r>
              <a:rPr lang="en-US" sz="2000" dirty="0">
                <a:latin typeface="Calibri" panose="020F0502020204030204" pitchFamily="34" charset="0"/>
                <a:cs typeface="Calibri" panose="020F0502020204030204" pitchFamily="34" charset="0"/>
              </a:rPr>
              <a:t>	Research Infrastructures (ESFRI) roadmap</a:t>
            </a:r>
          </a:p>
          <a:p>
            <a:pPr algn="l" eaLnBrk="0" hangingPunct="0"/>
            <a:endParaRPr lang="en-US" sz="2000" dirty="0">
              <a:latin typeface="Calibri" panose="020F0502020204030204" pitchFamily="34" charset="0"/>
              <a:cs typeface="Calibri" panose="020F0502020204030204" pitchFamily="34" charset="0"/>
            </a:endParaRPr>
          </a:p>
          <a:p>
            <a:pPr marL="0" lvl="1" algn="l" eaLnBrk="0" hangingPunct="0"/>
            <a:r>
              <a:rPr lang="fr-FR" sz="2000" b="1" dirty="0">
                <a:solidFill>
                  <a:srgbClr val="000000"/>
                </a:solidFill>
                <a:latin typeface="Calibri" panose="020F0502020204030204" pitchFamily="34" charset="0"/>
                <a:cs typeface="Calibri" panose="020F0502020204030204" pitchFamily="34" charset="0"/>
              </a:rPr>
              <a:t>2016</a:t>
            </a:r>
            <a:r>
              <a:rPr lang="fr-FR" sz="2000" dirty="0">
                <a:solidFill>
                  <a:srgbClr val="000000"/>
                </a:solidFill>
                <a:latin typeface="Calibri" panose="020F0502020204030204" pitchFamily="34" charset="0"/>
                <a:cs typeface="Calibri" panose="020F0502020204030204" pitchFamily="34" charset="0"/>
              </a:rPr>
              <a:t>       SPIRAL2 ESFRI Landmark</a:t>
            </a:r>
          </a:p>
          <a:p>
            <a:pPr marL="0" lvl="1" algn="l" eaLnBrk="0" hangingPunct="0"/>
            <a:endParaRPr lang="fr-FR" sz="2000" b="1" dirty="0">
              <a:solidFill>
                <a:srgbClr val="000000"/>
              </a:solidFill>
              <a:latin typeface="Calibri" panose="020F0502020204030204" pitchFamily="34" charset="0"/>
              <a:cs typeface="Calibri" panose="020F0502020204030204" pitchFamily="34" charset="0"/>
            </a:endParaRPr>
          </a:p>
          <a:p>
            <a:pPr marL="0" lvl="1" algn="l" eaLnBrk="0" hangingPunct="0"/>
            <a:r>
              <a:rPr lang="fr-FR" sz="2000" b="1" dirty="0">
                <a:solidFill>
                  <a:srgbClr val="000000"/>
                </a:solidFill>
                <a:latin typeface="Calibri" panose="020F0502020204030204" pitchFamily="34" charset="0"/>
                <a:cs typeface="Calibri" panose="020F0502020204030204" pitchFamily="34" charset="0"/>
              </a:rPr>
              <a:t>2019	</a:t>
            </a:r>
            <a:r>
              <a:rPr lang="en-US" sz="2000" dirty="0">
                <a:latin typeface="Calibri" panose="020F0502020204030204" pitchFamily="34" charset="0"/>
                <a:cs typeface="Calibri" panose="020F0502020204030204" pitchFamily="34" charset="0"/>
              </a:rPr>
              <a:t>Start of the commissioning of SPIRAL2</a:t>
            </a:r>
          </a:p>
          <a:p>
            <a:pPr marL="0" lvl="1" algn="l" eaLnBrk="0" hangingPunct="0"/>
            <a:endParaRPr lang="en-US" sz="2000" b="1" dirty="0">
              <a:latin typeface="Calibri" panose="020F0502020204030204" pitchFamily="34" charset="0"/>
              <a:cs typeface="Calibri" panose="020F0502020204030204" pitchFamily="34" charset="0"/>
            </a:endParaRPr>
          </a:p>
          <a:p>
            <a:pPr marL="0" lvl="1" algn="l" eaLnBrk="0" hangingPunct="0"/>
            <a:r>
              <a:rPr lang="en-US" sz="2000" b="1" dirty="0">
                <a:latin typeface="Calibri" panose="020F0502020204030204" pitchFamily="34" charset="0"/>
                <a:cs typeface="Calibri" panose="020F0502020204030204" pitchFamily="34" charset="0"/>
              </a:rPr>
              <a:t>2020	</a:t>
            </a:r>
            <a:r>
              <a:rPr lang="en-US" sz="2000" dirty="0">
                <a:latin typeface="Calibri" panose="020F0502020204030204" pitchFamily="34" charset="0"/>
                <a:cs typeface="Calibri" panose="020F0502020204030204" pitchFamily="34" charset="0"/>
              </a:rPr>
              <a:t>First neutron beams </a:t>
            </a:r>
          </a:p>
          <a:p>
            <a:pPr marL="0" lvl="1" algn="l" eaLnBrk="0" hangingPunct="0"/>
            <a:endParaRPr lang="en-US" sz="2000" b="1" dirty="0">
              <a:latin typeface="Calibri" panose="020F0502020204030204" pitchFamily="34" charset="0"/>
              <a:cs typeface="Calibri" panose="020F0502020204030204" pitchFamily="34" charset="0"/>
            </a:endParaRPr>
          </a:p>
          <a:p>
            <a:pPr marL="0" lvl="1" algn="l" eaLnBrk="0" hangingPunct="0"/>
            <a:r>
              <a:rPr lang="en-US" sz="2000" b="1" dirty="0">
                <a:latin typeface="Calibri" panose="020F0502020204030204" pitchFamily="34" charset="0"/>
                <a:cs typeface="Calibri" panose="020F0502020204030204" pitchFamily="34" charset="0"/>
              </a:rPr>
              <a:t>2021</a:t>
            </a:r>
            <a:r>
              <a:rPr lang="en-US" sz="2000" dirty="0">
                <a:latin typeface="Calibri" panose="020F0502020204030204" pitchFamily="34" charset="0"/>
                <a:cs typeface="Calibri" panose="020F0502020204030204" pitchFamily="34" charset="0"/>
              </a:rPr>
              <a:t> 	First NFS experiments (Neutron For Science)</a:t>
            </a:r>
          </a:p>
          <a:p>
            <a:pPr lvl="1" indent="-457200" eaLnBrk="0" hangingPunct="0">
              <a:buAutoNum type="arabicPlain" startAt="2021"/>
            </a:pPr>
            <a:endParaRPr lang="en-US" sz="2000" dirty="0">
              <a:latin typeface="Calibri" panose="020F0502020204030204" pitchFamily="34" charset="0"/>
              <a:cs typeface="Calibri" panose="020F0502020204030204" pitchFamily="34" charset="0"/>
            </a:endParaRPr>
          </a:p>
          <a:p>
            <a:pPr marL="0" lvl="1" algn="l" eaLnBrk="0" hangingPunct="0"/>
            <a:endParaRPr lang="en-US" sz="2000" dirty="0">
              <a:latin typeface="Calibri" panose="020F0502020204030204" pitchFamily="34" charset="0"/>
              <a:cs typeface="Calibri" panose="020F0502020204030204" pitchFamily="34" charset="0"/>
            </a:endParaRPr>
          </a:p>
        </p:txBody>
      </p:sp>
      <p:sp>
        <p:nvSpPr>
          <p:cNvPr id="9" name="CustomShape 1">
            <a:extLst>
              <a:ext uri="{FF2B5EF4-FFF2-40B4-BE49-F238E27FC236}">
                <a16:creationId xmlns:a16="http://schemas.microsoft.com/office/drawing/2014/main" id="{C7D63DA0-5BFE-5EB9-2BB8-754A300FA778}"/>
              </a:ext>
            </a:extLst>
          </p:cNvPr>
          <p:cNvSpPr/>
          <p:nvPr/>
        </p:nvSpPr>
        <p:spPr>
          <a:xfrm>
            <a:off x="82080" y="76320"/>
            <a:ext cx="3601733" cy="521766"/>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A brief </a:t>
            </a:r>
            <a:r>
              <a:rPr lang="fr-FR" sz="2800" b="0" strike="noStrike" spc="-1" dirty="0" err="1">
                <a:solidFill>
                  <a:srgbClr val="7030A0"/>
                </a:solidFill>
                <a:latin typeface="Calibri" panose="020F0502020204030204" pitchFamily="34" charset="0"/>
                <a:ea typeface="ＭＳ Ｐゴシック"/>
                <a:cs typeface="Calibri" panose="020F0502020204030204" pitchFamily="34" charset="0"/>
              </a:rPr>
              <a:t>history</a:t>
            </a:r>
            <a:r>
              <a:rPr lang="fr-FR" sz="2800" b="0" strike="noStrike" spc="-1" dirty="0">
                <a:solidFill>
                  <a:srgbClr val="7030A0"/>
                </a:solidFill>
                <a:latin typeface="Calibri" panose="020F0502020204030204" pitchFamily="34" charset="0"/>
                <a:ea typeface="ＭＳ Ｐゴシック"/>
                <a:cs typeface="Calibri" panose="020F0502020204030204" pitchFamily="34" charset="0"/>
              </a:rPr>
              <a:t> of GANIL</a:t>
            </a:r>
            <a:endParaRPr lang="fr-FR" sz="2800" b="0" strike="noStrike" spc="-1" dirty="0">
              <a:solidFill>
                <a:srgbClr val="7030A0"/>
              </a:solidFill>
              <a:latin typeface="Calibri" panose="020F0502020204030204" pitchFamily="34" charset="0"/>
              <a:cs typeface="Calibri" panose="020F0502020204030204" pitchFamily="34" charset="0"/>
            </a:endParaRPr>
          </a:p>
        </p:txBody>
      </p:sp>
      <p:pic>
        <p:nvPicPr>
          <p:cNvPr id="11" name="Picture 4">
            <a:extLst>
              <a:ext uri="{FF2B5EF4-FFF2-40B4-BE49-F238E27FC236}">
                <a16:creationId xmlns:a16="http://schemas.microsoft.com/office/drawing/2014/main" id="{F6CA6CBD-5DE5-A92D-D806-44019737A07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66084" y="654859"/>
            <a:ext cx="3177915" cy="2109551"/>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a:extLst>
              <a:ext uri="{FF2B5EF4-FFF2-40B4-BE49-F238E27FC236}">
                <a16:creationId xmlns:a16="http://schemas.microsoft.com/office/drawing/2014/main" id="{F50BA363-0AC5-9EE2-91F2-73497CCD81D0}"/>
              </a:ext>
            </a:extLst>
          </p:cNvPr>
          <p:cNvSpPr txBox="1"/>
          <p:nvPr/>
        </p:nvSpPr>
        <p:spPr>
          <a:xfrm>
            <a:off x="7674968" y="2308485"/>
            <a:ext cx="1445652" cy="369332"/>
          </a:xfrm>
          <a:prstGeom prst="rect">
            <a:avLst/>
          </a:prstGeom>
          <a:noFill/>
        </p:spPr>
        <p:txBody>
          <a:bodyPr wrap="none" rtlCol="0">
            <a:spAutoFit/>
          </a:bodyPr>
          <a:lstStyle/>
          <a:p>
            <a:r>
              <a:rPr lang="fr-FR" dirty="0">
                <a:solidFill>
                  <a:schemeClr val="bg1"/>
                </a:solidFill>
              </a:rPr>
              <a:t>GANIL 1980</a:t>
            </a:r>
          </a:p>
        </p:txBody>
      </p:sp>
      <p:pic>
        <p:nvPicPr>
          <p:cNvPr id="14" name="Image 13">
            <a:extLst>
              <a:ext uri="{FF2B5EF4-FFF2-40B4-BE49-F238E27FC236}">
                <a16:creationId xmlns:a16="http://schemas.microsoft.com/office/drawing/2014/main" id="{3AC89A37-C907-2BF5-A35D-AC7336EAD34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98684" y="3542923"/>
            <a:ext cx="4126939" cy="2749676"/>
          </a:xfrm>
          <a:prstGeom prst="rect">
            <a:avLst/>
          </a:prstGeom>
        </p:spPr>
      </p:pic>
      <p:sp>
        <p:nvSpPr>
          <p:cNvPr id="15" name="ZoneTexte 14">
            <a:extLst>
              <a:ext uri="{FF2B5EF4-FFF2-40B4-BE49-F238E27FC236}">
                <a16:creationId xmlns:a16="http://schemas.microsoft.com/office/drawing/2014/main" id="{FB96D7D6-338E-E812-6956-60EEFD1B77F5}"/>
              </a:ext>
            </a:extLst>
          </p:cNvPr>
          <p:cNvSpPr txBox="1"/>
          <p:nvPr/>
        </p:nvSpPr>
        <p:spPr>
          <a:xfrm>
            <a:off x="5908630" y="5938603"/>
            <a:ext cx="1445652" cy="369332"/>
          </a:xfrm>
          <a:prstGeom prst="rect">
            <a:avLst/>
          </a:prstGeom>
          <a:noFill/>
        </p:spPr>
        <p:txBody>
          <a:bodyPr wrap="none" rtlCol="0">
            <a:spAutoFit/>
          </a:bodyPr>
          <a:lstStyle/>
          <a:p>
            <a:r>
              <a:rPr lang="fr-FR" dirty="0">
                <a:solidFill>
                  <a:schemeClr val="bg1"/>
                </a:solidFill>
              </a:rPr>
              <a:t>GANIL 2020</a:t>
            </a:r>
          </a:p>
        </p:txBody>
      </p:sp>
      <p:sp>
        <p:nvSpPr>
          <p:cNvPr id="3" name="Ellipse 2">
            <a:extLst>
              <a:ext uri="{FF2B5EF4-FFF2-40B4-BE49-F238E27FC236}">
                <a16:creationId xmlns:a16="http://schemas.microsoft.com/office/drawing/2014/main" id="{36B74F75-2D8E-CF32-098A-2EB1FB6B6F94}"/>
              </a:ext>
            </a:extLst>
          </p:cNvPr>
          <p:cNvSpPr/>
          <p:nvPr/>
        </p:nvSpPr>
        <p:spPr>
          <a:xfrm>
            <a:off x="6319962" y="4235783"/>
            <a:ext cx="2800658" cy="1697537"/>
          </a:xfrm>
          <a:prstGeom prst="ellipse">
            <a:avLst/>
          </a:prstGeom>
          <a:noFill/>
          <a:ln w="349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375317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pture d’écran 2016-10-19 à 11.28.36.png">
            <a:extLst>
              <a:ext uri="{FF2B5EF4-FFF2-40B4-BE49-F238E27FC236}">
                <a16:creationId xmlns:a16="http://schemas.microsoft.com/office/drawing/2014/main" id="{ABBB38F9-DC8F-964D-8B44-C8723686A22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3375" y="2082851"/>
            <a:ext cx="6744107" cy="3796352"/>
          </a:xfrm>
          <a:prstGeom prst="rect">
            <a:avLst/>
          </a:prstGeom>
        </p:spPr>
      </p:pic>
      <p:sp>
        <p:nvSpPr>
          <p:cNvPr id="5" name="Ellipse 4">
            <a:extLst>
              <a:ext uri="{FF2B5EF4-FFF2-40B4-BE49-F238E27FC236}">
                <a16:creationId xmlns:a16="http://schemas.microsoft.com/office/drawing/2014/main" id="{3460F784-C62B-8743-A61E-6BF146D73530}"/>
              </a:ext>
            </a:extLst>
          </p:cNvPr>
          <p:cNvSpPr/>
          <p:nvPr/>
        </p:nvSpPr>
        <p:spPr bwMode="auto">
          <a:xfrm>
            <a:off x="5713895" y="2990845"/>
            <a:ext cx="324036" cy="108012"/>
          </a:xfrm>
          <a:prstGeom prst="ellipse">
            <a:avLst/>
          </a:prstGeom>
          <a:noFill/>
          <a:ln w="9525" cap="flat" cmpd="sng" algn="ctr">
            <a:solidFill>
              <a:srgbClr val="FF0000"/>
            </a:solidFill>
            <a:prstDash val="solid"/>
            <a:round/>
            <a:headEnd type="none" w="med" len="med"/>
            <a:tailEnd type="none" w="med" len="med"/>
          </a:ln>
          <a:effectLst>
            <a:glow rad="38100">
              <a:srgbClr val="FF0000"/>
            </a:glow>
            <a:reflection endPos="0" dir="5400000" sy="-100000" algn="bl" rotWithShape="0"/>
            <a:softEdge rad="0"/>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eaLnBrk="0" fontAlgn="base" hangingPunct="0">
              <a:spcBef>
                <a:spcPct val="0"/>
              </a:spcBef>
              <a:spcAft>
                <a:spcPct val="0"/>
              </a:spcAft>
            </a:pPr>
            <a:endParaRPr lang="fr-FR">
              <a:solidFill>
                <a:prstClr val="black"/>
              </a:solidFill>
              <a:latin typeface="Arial" charset="0"/>
              <a:ea typeface="ＭＳ Ｐゴシック" charset="-128"/>
              <a:cs typeface="ＭＳ Ｐゴシック" charset="-128"/>
            </a:endParaRPr>
          </a:p>
        </p:txBody>
      </p:sp>
      <p:sp>
        <p:nvSpPr>
          <p:cNvPr id="6" name="Ellipse 5">
            <a:extLst>
              <a:ext uri="{FF2B5EF4-FFF2-40B4-BE49-F238E27FC236}">
                <a16:creationId xmlns:a16="http://schemas.microsoft.com/office/drawing/2014/main" id="{0AEB786C-EFF9-724D-9243-F4AF584B1869}"/>
              </a:ext>
            </a:extLst>
          </p:cNvPr>
          <p:cNvSpPr/>
          <p:nvPr/>
        </p:nvSpPr>
        <p:spPr bwMode="auto">
          <a:xfrm>
            <a:off x="5389859" y="3021569"/>
            <a:ext cx="245715" cy="154577"/>
          </a:xfrm>
          <a:prstGeom prst="ellipse">
            <a:avLst/>
          </a:prstGeom>
          <a:noFill/>
          <a:ln w="9525" cap="flat" cmpd="sng" algn="ctr">
            <a:solidFill>
              <a:srgbClr val="FF0000"/>
            </a:solidFill>
            <a:prstDash val="solid"/>
            <a:round/>
            <a:headEnd type="none" w="med" len="med"/>
            <a:tailEnd type="none" w="med" len="med"/>
          </a:ln>
          <a:effectLst>
            <a:glow rad="38100">
              <a:srgbClr val="FF0000"/>
            </a:glow>
            <a:reflection endPos="0" dir="5400000" sy="-100000" algn="bl" rotWithShape="0"/>
            <a:softEdge rad="0"/>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eaLnBrk="0" fontAlgn="base" hangingPunct="0">
              <a:spcBef>
                <a:spcPct val="0"/>
              </a:spcBef>
              <a:spcAft>
                <a:spcPct val="0"/>
              </a:spcAft>
            </a:pPr>
            <a:endParaRPr lang="fr-FR">
              <a:solidFill>
                <a:prstClr val="black"/>
              </a:solidFill>
              <a:latin typeface="Arial" charset="0"/>
              <a:ea typeface="ＭＳ Ｐゴシック" charset="-128"/>
              <a:cs typeface="ＭＳ Ｐゴシック" charset="-128"/>
            </a:endParaRPr>
          </a:p>
        </p:txBody>
      </p:sp>
      <p:sp>
        <p:nvSpPr>
          <p:cNvPr id="7" name="Ellipse 6">
            <a:extLst>
              <a:ext uri="{FF2B5EF4-FFF2-40B4-BE49-F238E27FC236}">
                <a16:creationId xmlns:a16="http://schemas.microsoft.com/office/drawing/2014/main" id="{EF7F867B-A2F6-4340-8A8A-578B77473427}"/>
              </a:ext>
            </a:extLst>
          </p:cNvPr>
          <p:cNvSpPr/>
          <p:nvPr/>
        </p:nvSpPr>
        <p:spPr bwMode="auto">
          <a:xfrm>
            <a:off x="6469979" y="2612803"/>
            <a:ext cx="245715" cy="154577"/>
          </a:xfrm>
          <a:prstGeom prst="ellipse">
            <a:avLst/>
          </a:prstGeom>
          <a:noFill/>
          <a:ln w="9525" cap="flat" cmpd="sng" algn="ctr">
            <a:solidFill>
              <a:srgbClr val="FF0000"/>
            </a:solidFill>
            <a:prstDash val="solid"/>
            <a:round/>
            <a:headEnd type="none" w="med" len="med"/>
            <a:tailEnd type="none" w="med" len="med"/>
          </a:ln>
          <a:effectLst>
            <a:glow rad="38100">
              <a:srgbClr val="FF0000"/>
            </a:glow>
            <a:reflection endPos="0" dir="5400000" sy="-100000" algn="bl" rotWithShape="0"/>
            <a:softEdge rad="0"/>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eaLnBrk="0" fontAlgn="base" hangingPunct="0">
              <a:spcBef>
                <a:spcPct val="0"/>
              </a:spcBef>
              <a:spcAft>
                <a:spcPct val="0"/>
              </a:spcAft>
            </a:pPr>
            <a:endParaRPr lang="fr-FR">
              <a:solidFill>
                <a:prstClr val="black"/>
              </a:solidFill>
              <a:latin typeface="Arial" charset="0"/>
              <a:ea typeface="ＭＳ Ｐゴシック" charset="-128"/>
              <a:cs typeface="ＭＳ Ｐゴシック" charset="-128"/>
            </a:endParaRPr>
          </a:p>
        </p:txBody>
      </p:sp>
      <p:sp>
        <p:nvSpPr>
          <p:cNvPr id="8" name="Ellipse 7">
            <a:extLst>
              <a:ext uri="{FF2B5EF4-FFF2-40B4-BE49-F238E27FC236}">
                <a16:creationId xmlns:a16="http://schemas.microsoft.com/office/drawing/2014/main" id="{D82CDCCA-3E07-0445-92F9-8BF4F3DCD8AA}"/>
              </a:ext>
            </a:extLst>
          </p:cNvPr>
          <p:cNvSpPr/>
          <p:nvPr/>
        </p:nvSpPr>
        <p:spPr bwMode="auto">
          <a:xfrm rot="18989518" flipV="1">
            <a:off x="1951116" y="4802661"/>
            <a:ext cx="962430" cy="230405"/>
          </a:xfrm>
          <a:prstGeom prst="ellipse">
            <a:avLst/>
          </a:prstGeom>
          <a:noFill/>
          <a:ln w="9525" cap="flat" cmpd="sng" algn="ctr">
            <a:solidFill>
              <a:srgbClr val="FF0000"/>
            </a:solidFill>
            <a:prstDash val="solid"/>
            <a:round/>
            <a:headEnd type="none" w="med" len="med"/>
            <a:tailEnd type="none" w="med" len="med"/>
          </a:ln>
          <a:effectLst>
            <a:glow rad="38100">
              <a:srgbClr val="FF0000"/>
            </a:glow>
            <a:reflection endPos="0" dir="5400000" sy="-100000" algn="bl" rotWithShape="0"/>
            <a:softEdge rad="0"/>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p>
            <a:pPr eaLnBrk="0" fontAlgn="base" hangingPunct="0">
              <a:spcBef>
                <a:spcPct val="0"/>
              </a:spcBef>
              <a:spcAft>
                <a:spcPct val="0"/>
              </a:spcAft>
            </a:pPr>
            <a:endParaRPr lang="fr-FR">
              <a:solidFill>
                <a:prstClr val="black"/>
              </a:solidFill>
              <a:latin typeface="Arial" charset="0"/>
              <a:ea typeface="ＭＳ Ｐゴシック" charset="-128"/>
              <a:cs typeface="ＭＳ Ｐゴシック" charset="-128"/>
            </a:endParaRPr>
          </a:p>
        </p:txBody>
      </p:sp>
      <p:sp>
        <p:nvSpPr>
          <p:cNvPr id="9" name="Rectangle 8">
            <a:extLst>
              <a:ext uri="{FF2B5EF4-FFF2-40B4-BE49-F238E27FC236}">
                <a16:creationId xmlns:a16="http://schemas.microsoft.com/office/drawing/2014/main" id="{B3F9879E-82E6-894E-90F8-FD13444CD8E5}"/>
              </a:ext>
            </a:extLst>
          </p:cNvPr>
          <p:cNvSpPr>
            <a:spLocks noChangeArrowheads="1"/>
          </p:cNvSpPr>
          <p:nvPr/>
        </p:nvSpPr>
        <p:spPr bwMode="auto">
          <a:xfrm>
            <a:off x="5830909" y="3260791"/>
            <a:ext cx="1592970" cy="415498"/>
          </a:xfrm>
          <a:prstGeom prst="rect">
            <a:avLst/>
          </a:prstGeom>
          <a:solidFill>
            <a:schemeClr val="bg1">
              <a:lumMod val="85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0" fontAlgn="base" hangingPunct="0">
              <a:spcBef>
                <a:spcPct val="0"/>
              </a:spcBef>
              <a:spcAft>
                <a:spcPct val="0"/>
              </a:spcAft>
            </a:pPr>
            <a:r>
              <a:rPr lang="en-GB" sz="1050" b="1">
                <a:solidFill>
                  <a:prstClr val="black"/>
                </a:solidFill>
                <a:latin typeface="Arial" charset="0"/>
                <a:ea typeface="ＭＳ Ｐゴシック" charset="-128"/>
              </a:rPr>
              <a:t>Octupole deformation </a:t>
            </a:r>
          </a:p>
          <a:p>
            <a:pPr eaLnBrk="0" fontAlgn="base" hangingPunct="0">
              <a:spcBef>
                <a:spcPct val="0"/>
              </a:spcBef>
              <a:spcAft>
                <a:spcPct val="0"/>
              </a:spcAft>
            </a:pPr>
            <a:r>
              <a:rPr lang="en-GB" sz="1050" b="1">
                <a:solidFill>
                  <a:prstClr val="black"/>
                </a:solidFill>
                <a:latin typeface="Arial" charset="0"/>
                <a:ea typeface="ＭＳ Ｐゴシック" charset="-128"/>
              </a:rPr>
              <a:t>in U region ?</a:t>
            </a:r>
            <a:endParaRPr lang="en-US" sz="825" i="1">
              <a:solidFill>
                <a:prstClr val="black"/>
              </a:solidFill>
              <a:latin typeface="Arial" charset="0"/>
              <a:ea typeface="Wingdings" charset="0"/>
              <a:cs typeface="Wingdings" charset="0"/>
            </a:endParaRPr>
          </a:p>
        </p:txBody>
      </p:sp>
      <p:sp>
        <p:nvSpPr>
          <p:cNvPr id="10" name="Rectangle 9">
            <a:extLst>
              <a:ext uri="{FF2B5EF4-FFF2-40B4-BE49-F238E27FC236}">
                <a16:creationId xmlns:a16="http://schemas.microsoft.com/office/drawing/2014/main" id="{BA3466A0-CB48-E345-B703-99C998ED88F3}"/>
              </a:ext>
            </a:extLst>
          </p:cNvPr>
          <p:cNvSpPr/>
          <p:nvPr/>
        </p:nvSpPr>
        <p:spPr>
          <a:xfrm>
            <a:off x="5083778" y="3966610"/>
            <a:ext cx="1908308" cy="415498"/>
          </a:xfrm>
          <a:prstGeom prst="rect">
            <a:avLst/>
          </a:prstGeom>
        </p:spPr>
        <p:txBody>
          <a:bodyPr wrap="square">
            <a:spAutoFit/>
          </a:bodyPr>
          <a:lstStyle/>
          <a:p>
            <a:pPr eaLnBrk="0" fontAlgn="base" hangingPunct="0">
              <a:spcBef>
                <a:spcPct val="0"/>
              </a:spcBef>
              <a:spcAft>
                <a:spcPct val="0"/>
              </a:spcAft>
            </a:pPr>
            <a:r>
              <a:rPr lang="en-GB" sz="1050" b="1" dirty="0">
                <a:solidFill>
                  <a:prstClr val="black"/>
                </a:solidFill>
                <a:latin typeface="Arial" charset="0"/>
                <a:ea typeface="ＭＳ Ｐゴシック" charset="-128"/>
              </a:rPr>
              <a:t>Evolution of N=126 shell closure with increasing Z ?</a:t>
            </a:r>
          </a:p>
        </p:txBody>
      </p:sp>
      <p:sp>
        <p:nvSpPr>
          <p:cNvPr id="11" name="Rectangle 10">
            <a:extLst>
              <a:ext uri="{FF2B5EF4-FFF2-40B4-BE49-F238E27FC236}">
                <a16:creationId xmlns:a16="http://schemas.microsoft.com/office/drawing/2014/main" id="{37A67695-564C-DD49-8379-D2023C6B7089}"/>
              </a:ext>
            </a:extLst>
          </p:cNvPr>
          <p:cNvSpPr>
            <a:spLocks noChangeArrowheads="1"/>
          </p:cNvSpPr>
          <p:nvPr/>
        </p:nvSpPr>
        <p:spPr bwMode="auto">
          <a:xfrm>
            <a:off x="3730607" y="2286673"/>
            <a:ext cx="3880226" cy="807913"/>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0" fontAlgn="base" hangingPunct="0">
              <a:spcBef>
                <a:spcPct val="0"/>
              </a:spcBef>
              <a:spcAft>
                <a:spcPct val="0"/>
              </a:spcAft>
            </a:pPr>
            <a:endParaRPr lang="en-US" sz="825" i="1">
              <a:solidFill>
                <a:prstClr val="black"/>
              </a:solidFill>
              <a:latin typeface="Arial" charset="0"/>
              <a:ea typeface="Wingdings" charset="0"/>
              <a:cs typeface="Wingdings" charset="0"/>
            </a:endParaRPr>
          </a:p>
          <a:p>
            <a:pPr eaLnBrk="0" fontAlgn="base" hangingPunct="0">
              <a:spcBef>
                <a:spcPct val="0"/>
              </a:spcBef>
              <a:spcAft>
                <a:spcPct val="0"/>
              </a:spcAft>
            </a:pPr>
            <a:r>
              <a:rPr lang="en-GB" sz="1050" b="1">
                <a:solidFill>
                  <a:prstClr val="black"/>
                </a:solidFill>
                <a:latin typeface="Arial" charset="0"/>
                <a:ea typeface="ＭＳ Ｐゴシック" charset="-128"/>
              </a:rPr>
              <a:t>How relativistic effects affect the </a:t>
            </a:r>
          </a:p>
          <a:p>
            <a:pPr eaLnBrk="0" fontAlgn="base" hangingPunct="0">
              <a:spcBef>
                <a:spcPct val="0"/>
              </a:spcBef>
              <a:spcAft>
                <a:spcPct val="0"/>
              </a:spcAft>
            </a:pPr>
            <a:r>
              <a:rPr lang="en-GB" sz="1050" b="1">
                <a:solidFill>
                  <a:prstClr val="black"/>
                </a:solidFill>
                <a:latin typeface="Arial" charset="0"/>
                <a:ea typeface="ＭＳ Ｐゴシック" charset="-128"/>
              </a:rPr>
              <a:t>architecture of the periodic table? </a:t>
            </a:r>
          </a:p>
          <a:p>
            <a:pPr marL="128588" indent="-128588" eaLnBrk="0" fontAlgn="base" hangingPunct="0">
              <a:spcAft>
                <a:spcPct val="0"/>
              </a:spcAft>
              <a:buFont typeface="Arial" panose="020B0604020202020204" pitchFamily="34" charset="0"/>
              <a:buChar char="•"/>
            </a:pPr>
            <a:r>
              <a:rPr lang="en-US" sz="900" i="1">
                <a:solidFill>
                  <a:prstClr val="black"/>
                </a:solidFill>
                <a:latin typeface="Arial" charset="0"/>
                <a:ea typeface="ＭＳ Ｐゴシック" charset="-128"/>
              </a:rPr>
              <a:t>Measure IP in </a:t>
            </a:r>
            <a:r>
              <a:rPr lang="en-US" sz="900" i="1" err="1">
                <a:solidFill>
                  <a:prstClr val="black"/>
                </a:solidFill>
                <a:latin typeface="Arial" charset="0"/>
                <a:ea typeface="ＭＳ Ｐゴシック" charset="-128"/>
              </a:rPr>
              <a:t>Rf</a:t>
            </a:r>
            <a:r>
              <a:rPr lang="en-US" sz="900" i="1">
                <a:solidFill>
                  <a:prstClr val="black"/>
                </a:solidFill>
                <a:latin typeface="Arial" charset="0"/>
                <a:ea typeface="ＭＳ Ｐゴシック" charset="-128"/>
              </a:rPr>
              <a:t> and Db ?   </a:t>
            </a:r>
          </a:p>
          <a:p>
            <a:pPr eaLnBrk="0" fontAlgn="base" hangingPunct="0">
              <a:spcBef>
                <a:spcPct val="0"/>
              </a:spcBef>
              <a:spcAft>
                <a:spcPct val="0"/>
              </a:spcAft>
            </a:pPr>
            <a:endParaRPr lang="en-US" sz="825" i="1">
              <a:solidFill>
                <a:prstClr val="black"/>
              </a:solidFill>
              <a:latin typeface="Arial" charset="0"/>
              <a:ea typeface="Wingdings" charset="0"/>
              <a:cs typeface="Wingdings" charset="0"/>
            </a:endParaRPr>
          </a:p>
        </p:txBody>
      </p:sp>
      <p:sp>
        <p:nvSpPr>
          <p:cNvPr id="12" name="Rectangle 11">
            <a:extLst>
              <a:ext uri="{FF2B5EF4-FFF2-40B4-BE49-F238E27FC236}">
                <a16:creationId xmlns:a16="http://schemas.microsoft.com/office/drawing/2014/main" id="{5B7948A5-3D9A-8D4F-A382-7122BCCDDB85}"/>
              </a:ext>
            </a:extLst>
          </p:cNvPr>
          <p:cNvSpPr/>
          <p:nvPr/>
        </p:nvSpPr>
        <p:spPr>
          <a:xfrm>
            <a:off x="3730606" y="2030028"/>
            <a:ext cx="3564223" cy="392415"/>
          </a:xfrm>
          <a:prstGeom prst="rect">
            <a:avLst/>
          </a:prstGeom>
        </p:spPr>
        <p:txBody>
          <a:bodyPr wrap="square">
            <a:spAutoFit/>
          </a:bodyPr>
          <a:lstStyle/>
          <a:p>
            <a:pPr eaLnBrk="0" fontAlgn="base" hangingPunct="0">
              <a:spcBef>
                <a:spcPct val="0"/>
              </a:spcBef>
              <a:spcAft>
                <a:spcPct val="0"/>
              </a:spcAft>
            </a:pPr>
            <a:r>
              <a:rPr lang="en-GB" sz="1050" b="1">
                <a:solidFill>
                  <a:prstClr val="black"/>
                </a:solidFill>
                <a:latin typeface="Arial" charset="0"/>
                <a:ea typeface="ＭＳ Ｐゴシック" charset="-128"/>
              </a:rPr>
              <a:t>Spectroscopic information on the heaviest nuclei ?</a:t>
            </a:r>
          </a:p>
          <a:p>
            <a:pPr marL="128588" indent="-128588" eaLnBrk="0" fontAlgn="base" hangingPunct="0">
              <a:spcBef>
                <a:spcPct val="0"/>
              </a:spcBef>
              <a:spcAft>
                <a:spcPct val="0"/>
              </a:spcAft>
              <a:buFont typeface="Arial" panose="020B0604020202020204" pitchFamily="34" charset="0"/>
              <a:buChar char="•"/>
            </a:pPr>
            <a:r>
              <a:rPr lang="en-US" sz="900" i="1" err="1">
                <a:solidFill>
                  <a:prstClr val="black"/>
                </a:solidFill>
                <a:latin typeface="Arial" charset="0"/>
                <a:ea typeface="ＭＳ Ｐゴシック" charset="-128"/>
              </a:rPr>
              <a:t>Fm</a:t>
            </a:r>
            <a:r>
              <a:rPr lang="en-US" sz="900" i="1">
                <a:solidFill>
                  <a:prstClr val="black"/>
                </a:solidFill>
                <a:latin typeface="Arial" charset="0"/>
                <a:ea typeface="ＭＳ Ｐゴシック" charset="-128"/>
              </a:rPr>
              <a:t> (isomers, shapes, moments)</a:t>
            </a:r>
          </a:p>
        </p:txBody>
      </p:sp>
      <p:sp>
        <p:nvSpPr>
          <p:cNvPr id="13" name="Rectangle 12">
            <a:extLst>
              <a:ext uri="{FF2B5EF4-FFF2-40B4-BE49-F238E27FC236}">
                <a16:creationId xmlns:a16="http://schemas.microsoft.com/office/drawing/2014/main" id="{2FAC68EE-451E-FC40-AAFD-24B11A887D8A}"/>
              </a:ext>
            </a:extLst>
          </p:cNvPr>
          <p:cNvSpPr/>
          <p:nvPr/>
        </p:nvSpPr>
        <p:spPr>
          <a:xfrm>
            <a:off x="744808" y="2659816"/>
            <a:ext cx="2985797" cy="1915909"/>
          </a:xfrm>
          <a:prstGeom prst="rect">
            <a:avLst/>
          </a:prstGeom>
        </p:spPr>
        <p:txBody>
          <a:bodyPr wrap="square">
            <a:spAutoFit/>
          </a:bodyPr>
          <a:lstStyle/>
          <a:p>
            <a:pPr eaLnBrk="0" fontAlgn="base" hangingPunct="0">
              <a:spcBef>
                <a:spcPct val="0"/>
              </a:spcBef>
              <a:spcAft>
                <a:spcPct val="0"/>
              </a:spcAft>
            </a:pPr>
            <a:r>
              <a:rPr lang="en-GB" sz="1050" b="1" dirty="0">
                <a:solidFill>
                  <a:prstClr val="black"/>
                </a:solidFill>
                <a:latin typeface="Arial" charset="0"/>
                <a:ea typeface="ＭＳ Ｐゴシック" charset="-128"/>
              </a:rPr>
              <a:t>Nucleon-Nucleon </a:t>
            </a:r>
            <a:r>
              <a:rPr lang="en-GB" sz="1050" b="1" dirty="0">
                <a:solidFill>
                  <a:prstClr val="black"/>
                </a:solidFill>
              </a:rPr>
              <a:t>i</a:t>
            </a:r>
            <a:r>
              <a:rPr lang="en-GB" sz="1050" b="1" dirty="0">
                <a:solidFill>
                  <a:prstClr val="black"/>
                </a:solidFill>
                <a:latin typeface="Arial" charset="0"/>
                <a:ea typeface="ＭＳ Ｐゴシック" charset="-128"/>
              </a:rPr>
              <a:t>nteraction around </a:t>
            </a:r>
            <a:r>
              <a:rPr lang="en-GB" sz="1050" b="1" baseline="30000" dirty="0">
                <a:solidFill>
                  <a:prstClr val="black"/>
                </a:solidFill>
                <a:latin typeface="Arial" charset="0"/>
                <a:ea typeface="ＭＳ Ｐゴシック" charset="-128"/>
              </a:rPr>
              <a:t>100</a:t>
            </a:r>
            <a:r>
              <a:rPr lang="en-GB" sz="1050" b="1" dirty="0">
                <a:solidFill>
                  <a:prstClr val="black"/>
                </a:solidFill>
                <a:latin typeface="Arial" charset="0"/>
                <a:ea typeface="ＭＳ Ｐゴシック" charset="-128"/>
              </a:rPr>
              <a:t>Sn?</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Effective Single particle energy levels: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101</a:t>
            </a:r>
            <a:r>
              <a:rPr lang="en-US" sz="900" i="1" dirty="0">
                <a:solidFill>
                  <a:prstClr val="black"/>
                </a:solidFill>
                <a:latin typeface="Andalus" panose="02020603050405020304" pitchFamily="18" charset="-78"/>
                <a:ea typeface="ＭＳ Ｐゴシック" charset="-128"/>
                <a:cs typeface="Andalus" panose="02020603050405020304" pitchFamily="18" charset="-78"/>
              </a:rPr>
              <a:t>Sn,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99</a:t>
            </a:r>
            <a:r>
              <a:rPr lang="en-US" sz="900" i="1" dirty="0">
                <a:solidFill>
                  <a:prstClr val="black"/>
                </a:solidFill>
                <a:latin typeface="Andalus" panose="02020603050405020304" pitchFamily="18" charset="-78"/>
                <a:ea typeface="ＭＳ Ｐゴシック" charset="-128"/>
                <a:cs typeface="Andalus" panose="02020603050405020304" pitchFamily="18" charset="-78"/>
              </a:rPr>
              <a:t>In</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T = 0 T = 1 Pairing interaction: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98</a:t>
            </a:r>
            <a:r>
              <a:rPr lang="en-US" sz="900" i="1" dirty="0">
                <a:solidFill>
                  <a:prstClr val="black"/>
                </a:solidFill>
                <a:latin typeface="Andalus" panose="02020603050405020304" pitchFamily="18" charset="-78"/>
                <a:ea typeface="ＭＳ Ｐゴシック" charset="-128"/>
                <a:cs typeface="Andalus" panose="02020603050405020304" pitchFamily="18" charset="-78"/>
              </a:rPr>
              <a:t>In</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Spin-aligned coupling scheme: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94</a:t>
            </a:r>
            <a:r>
              <a:rPr lang="en-US" sz="900" i="1" dirty="0">
                <a:solidFill>
                  <a:prstClr val="black"/>
                </a:solidFill>
                <a:latin typeface="Andalus" panose="02020603050405020304" pitchFamily="18" charset="-78"/>
                <a:ea typeface="ＭＳ Ｐゴシック" charset="-128"/>
                <a:cs typeface="Andalus" panose="02020603050405020304" pitchFamily="18" charset="-78"/>
              </a:rPr>
              <a:t>Ag,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90</a:t>
            </a:r>
            <a:r>
              <a:rPr lang="en-US" sz="900" i="1" dirty="0">
                <a:solidFill>
                  <a:prstClr val="black"/>
                </a:solidFill>
                <a:latin typeface="Andalus" panose="02020603050405020304" pitchFamily="18" charset="-78"/>
                <a:ea typeface="ＭＳ Ｐゴシック" charset="-128"/>
                <a:cs typeface="Andalus" panose="02020603050405020304" pitchFamily="18" charset="-78"/>
              </a:rPr>
              <a:t>Rh</a:t>
            </a:r>
          </a:p>
          <a:p>
            <a:pPr eaLnBrk="0" fontAlgn="base" hangingPunct="0">
              <a:spcBef>
                <a:spcPct val="0"/>
              </a:spcBef>
              <a:spcAft>
                <a:spcPct val="0"/>
              </a:spcAft>
            </a:pPr>
            <a:endParaRPr lang="en-US" sz="900" i="1" dirty="0">
              <a:solidFill>
                <a:prstClr val="black"/>
              </a:solidFill>
              <a:latin typeface="Andalus" panose="02020603050405020304" pitchFamily="18" charset="-78"/>
              <a:ea typeface="ＭＳ Ｐゴシック" charset="-128"/>
              <a:cs typeface="Andalus" panose="02020603050405020304" pitchFamily="18" charset="-78"/>
            </a:endParaRPr>
          </a:p>
          <a:p>
            <a:pPr eaLnBrk="0" fontAlgn="base" hangingPunct="0">
              <a:spcBef>
                <a:spcPct val="0"/>
              </a:spcBef>
              <a:spcAft>
                <a:spcPct val="0"/>
              </a:spcAft>
            </a:pPr>
            <a:r>
              <a:rPr lang="en-US" sz="900" b="1" dirty="0">
                <a:solidFill>
                  <a:prstClr val="black"/>
                </a:solidFill>
                <a:latin typeface="Arial" charset="0"/>
                <a:ea typeface="ＭＳ Ｐゴシック" charset="-128"/>
                <a:cs typeface="Andalus" panose="02020603050405020304" pitchFamily="18" charset="-78"/>
              </a:rPr>
              <a:t>How deformation emerge from microscopic </a:t>
            </a:r>
          </a:p>
          <a:p>
            <a:pPr eaLnBrk="0" fontAlgn="base" hangingPunct="0">
              <a:spcBef>
                <a:spcPct val="0"/>
              </a:spcBef>
              <a:spcAft>
                <a:spcPct val="0"/>
              </a:spcAft>
            </a:pPr>
            <a:r>
              <a:rPr lang="en-US" sz="900" b="1" dirty="0">
                <a:solidFill>
                  <a:prstClr val="black"/>
                </a:solidFill>
                <a:latin typeface="Arial" charset="0"/>
                <a:ea typeface="ＭＳ Ｐゴシック" charset="-128"/>
                <a:cs typeface="Andalus" panose="02020603050405020304" pitchFamily="18" charset="-78"/>
              </a:rPr>
              <a:t>configuration ?</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Q in Sn chain</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Evolution of deformation around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80</a:t>
            </a:r>
            <a:r>
              <a:rPr lang="en-US" sz="900" i="1" dirty="0">
                <a:solidFill>
                  <a:prstClr val="black"/>
                </a:solidFill>
                <a:latin typeface="Andalus" panose="02020603050405020304" pitchFamily="18" charset="-78"/>
                <a:ea typeface="ＭＳ Ｐゴシック" charset="-128"/>
                <a:cs typeface="Andalus" panose="02020603050405020304" pitchFamily="18" charset="-78"/>
              </a:rPr>
              <a:t>Zr</a:t>
            </a:r>
          </a:p>
          <a:p>
            <a:pPr eaLnBrk="0" fontAlgn="base" hangingPunct="0">
              <a:spcBef>
                <a:spcPct val="0"/>
              </a:spcBef>
              <a:spcAft>
                <a:spcPct val="0"/>
              </a:spcAft>
            </a:pPr>
            <a:endParaRPr lang="en-US" sz="900" b="1" i="1" dirty="0">
              <a:solidFill>
                <a:prstClr val="black"/>
              </a:solidFill>
              <a:latin typeface="Arial" charset="0"/>
              <a:ea typeface="ＭＳ Ｐゴシック" charset="-128"/>
              <a:cs typeface="Andalus" panose="02020603050405020304" pitchFamily="18" charset="-78"/>
            </a:endParaRPr>
          </a:p>
          <a:p>
            <a:pPr eaLnBrk="0" fontAlgn="base" hangingPunct="0">
              <a:spcBef>
                <a:spcPct val="0"/>
              </a:spcBef>
              <a:spcAft>
                <a:spcPct val="0"/>
              </a:spcAft>
            </a:pPr>
            <a:r>
              <a:rPr lang="en-US" sz="900" b="1" dirty="0">
                <a:solidFill>
                  <a:prstClr val="black"/>
                </a:solidFill>
                <a:latin typeface="Arial" charset="0"/>
                <a:ea typeface="ＭＳ Ｐゴシック" charset="-128"/>
                <a:cs typeface="Andalus" panose="02020603050405020304" pitchFamily="18" charset="-78"/>
              </a:rPr>
              <a:t>Binding energies and Wigner term ?</a:t>
            </a:r>
          </a:p>
          <a:p>
            <a:pPr marL="128588" indent="-128588" eaLnBrk="0" fontAlgn="base" hangingPunct="0">
              <a:spcBef>
                <a:spcPct val="0"/>
              </a:spcBef>
              <a:spcAft>
                <a:spcPct val="0"/>
              </a:spcAft>
              <a:buFont typeface="Arial" panose="020B0604020202020204" pitchFamily="34" charset="0"/>
              <a:buChar char="•"/>
            </a:pPr>
            <a:r>
              <a:rPr lang="en-US" sz="900" i="1" dirty="0">
                <a:solidFill>
                  <a:prstClr val="black"/>
                </a:solidFill>
                <a:latin typeface="Andalus" panose="02020603050405020304" pitchFamily="18" charset="-78"/>
                <a:ea typeface="ＭＳ Ｐゴシック" charset="-128"/>
                <a:cs typeface="Andalus" panose="02020603050405020304" pitchFamily="18" charset="-78"/>
              </a:rPr>
              <a:t>From </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80</a:t>
            </a:r>
            <a:r>
              <a:rPr lang="en-US" sz="900" i="1" dirty="0">
                <a:solidFill>
                  <a:prstClr val="black"/>
                </a:solidFill>
                <a:latin typeface="Andalus" panose="02020603050405020304" pitchFamily="18" charset="-78"/>
                <a:ea typeface="ＭＳ Ｐゴシック" charset="-128"/>
                <a:cs typeface="Andalus" panose="02020603050405020304" pitchFamily="18" charset="-78"/>
              </a:rPr>
              <a:t>Zr-</a:t>
            </a:r>
            <a:r>
              <a:rPr lang="en-US" sz="900" i="1" baseline="30000" dirty="0">
                <a:solidFill>
                  <a:prstClr val="black"/>
                </a:solidFill>
                <a:latin typeface="Andalus" panose="02020603050405020304" pitchFamily="18" charset="-78"/>
                <a:ea typeface="ＭＳ Ｐゴシック" charset="-128"/>
                <a:cs typeface="Andalus" panose="02020603050405020304" pitchFamily="18" charset="-78"/>
              </a:rPr>
              <a:t>100</a:t>
            </a:r>
            <a:r>
              <a:rPr lang="en-US" sz="900" i="1" dirty="0">
                <a:solidFill>
                  <a:prstClr val="black"/>
                </a:solidFill>
                <a:latin typeface="Andalus" panose="02020603050405020304" pitchFamily="18" charset="-78"/>
                <a:ea typeface="ＭＳ Ｐゴシック" charset="-128"/>
                <a:cs typeface="Andalus" panose="02020603050405020304" pitchFamily="18" charset="-78"/>
              </a:rPr>
              <a:t>Sn</a:t>
            </a:r>
          </a:p>
          <a:p>
            <a:pPr marL="128588" indent="-128588" eaLnBrk="0" fontAlgn="base" hangingPunct="0">
              <a:spcBef>
                <a:spcPct val="0"/>
              </a:spcBef>
              <a:spcAft>
                <a:spcPct val="0"/>
              </a:spcAft>
              <a:buFont typeface="Arial" panose="020B0604020202020204" pitchFamily="34" charset="0"/>
              <a:buChar char="•"/>
            </a:pPr>
            <a:r>
              <a:rPr lang="en-US" sz="900" i="1" dirty="0" err="1">
                <a:solidFill>
                  <a:prstClr val="black"/>
                </a:solidFill>
                <a:latin typeface="Andalus" panose="02020603050405020304" pitchFamily="18" charset="-78"/>
                <a:ea typeface="ＭＳ Ｐゴシック" charset="-128"/>
                <a:cs typeface="Andalus" panose="02020603050405020304" pitchFamily="18" charset="-78"/>
              </a:rPr>
              <a:t>rp</a:t>
            </a:r>
            <a:r>
              <a:rPr lang="en-US" sz="900" i="1" dirty="0">
                <a:solidFill>
                  <a:prstClr val="black"/>
                </a:solidFill>
                <a:latin typeface="Andalus" panose="02020603050405020304" pitchFamily="18" charset="-78"/>
                <a:ea typeface="ＭＳ Ｐゴシック" charset="-128"/>
                <a:cs typeface="Andalus" panose="02020603050405020304" pitchFamily="18" charset="-78"/>
              </a:rPr>
              <a:t>-process</a:t>
            </a:r>
            <a:endParaRPr lang="en-US" sz="900" dirty="0">
              <a:solidFill>
                <a:srgbClr val="7030A0"/>
              </a:solidFill>
              <a:latin typeface="Arial" charset="0"/>
              <a:ea typeface="ＭＳ Ｐゴシック" charset="-128"/>
              <a:sym typeface="Wingdings"/>
            </a:endParaRPr>
          </a:p>
        </p:txBody>
      </p:sp>
      <p:sp>
        <p:nvSpPr>
          <p:cNvPr id="15" name="Rectangle 7">
            <a:extLst>
              <a:ext uri="{FF2B5EF4-FFF2-40B4-BE49-F238E27FC236}">
                <a16:creationId xmlns:a16="http://schemas.microsoft.com/office/drawing/2014/main" id="{4327D9F0-46BC-254A-86BE-B5A947DFA5C7}"/>
              </a:ext>
            </a:extLst>
          </p:cNvPr>
          <p:cNvSpPr txBox="1">
            <a:spLocks noChangeAspect="1" noChangeArrowheads="1"/>
          </p:cNvSpPr>
          <p:nvPr/>
        </p:nvSpPr>
        <p:spPr>
          <a:xfrm>
            <a:off x="16563" y="-6582"/>
            <a:ext cx="6866335" cy="522884"/>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a:lstStyle>
          <a:p>
            <a:pPr algn="l"/>
            <a:r>
              <a:rPr lang="en-GB" altLang="en-US" sz="2800" dirty="0">
                <a:solidFill>
                  <a:srgbClr val="7030A0"/>
                </a:solidFill>
                <a:latin typeface="Calibri" panose="020F0502020204030204" pitchFamily="34" charset="0"/>
                <a:cs typeface="Calibri" panose="020F0502020204030204" pitchFamily="34" charset="0"/>
              </a:rPr>
              <a:t>S</a:t>
            </a:r>
            <a:r>
              <a:rPr lang="en-GB" altLang="en-US" sz="2800" baseline="30000" dirty="0">
                <a:solidFill>
                  <a:srgbClr val="7030A0"/>
                </a:solidFill>
                <a:latin typeface="Calibri" panose="020F0502020204030204" pitchFamily="34" charset="0"/>
                <a:cs typeface="Calibri" panose="020F0502020204030204" pitchFamily="34" charset="0"/>
              </a:rPr>
              <a:t>3</a:t>
            </a:r>
            <a:r>
              <a:rPr lang="en-GB" altLang="en-US" sz="2800" dirty="0">
                <a:solidFill>
                  <a:srgbClr val="7030A0"/>
                </a:solidFill>
                <a:latin typeface="Calibri" panose="020F0502020204030204" pitchFamily="34" charset="0"/>
                <a:cs typeface="Calibri" panose="020F0502020204030204" pitchFamily="34" charset="0"/>
              </a:rPr>
              <a:t>-LEB day 1 pre-proposals</a:t>
            </a:r>
            <a:endParaRPr lang="en-GB" altLang="en-US" sz="1100" dirty="0">
              <a:solidFill>
                <a:srgbClr val="7030A0"/>
              </a:solidFill>
              <a:latin typeface="Calibri" panose="020F0502020204030204" pitchFamily="34" charset="0"/>
              <a:cs typeface="Calibri" panose="020F0502020204030204" pitchFamily="34" charset="0"/>
            </a:endParaRPr>
          </a:p>
        </p:txBody>
      </p:sp>
      <p:sp>
        <p:nvSpPr>
          <p:cNvPr id="14" name="TextBox 5">
            <a:extLst>
              <a:ext uri="{FF2B5EF4-FFF2-40B4-BE49-F238E27FC236}">
                <a16:creationId xmlns:a16="http://schemas.microsoft.com/office/drawing/2014/main" id="{4140614E-923C-C04F-B0D7-B731017344A3}"/>
              </a:ext>
            </a:extLst>
          </p:cNvPr>
          <p:cNvSpPr txBox="1"/>
          <p:nvPr/>
        </p:nvSpPr>
        <p:spPr>
          <a:xfrm>
            <a:off x="1310763" y="5947414"/>
            <a:ext cx="5891356" cy="577081"/>
          </a:xfrm>
          <a:prstGeom prst="rect">
            <a:avLst/>
          </a:prstGeom>
          <a:solidFill>
            <a:srgbClr val="FFFFFF">
              <a:alpha val="80000"/>
            </a:srgbClr>
          </a:solidFill>
        </p:spPr>
        <p:txBody>
          <a:bodyPr wrap="none" rtlCol="0">
            <a:spAutoFit/>
          </a:bodyPr>
          <a:lstStyle/>
          <a:p>
            <a:pPr eaLnBrk="1" hangingPunct="1">
              <a:buFont typeface="Wingdings" charset="2"/>
              <a:buChar char=""/>
            </a:pPr>
            <a:r>
              <a:rPr lang="en-US" sz="1050" dirty="0">
                <a:latin typeface="Arial" charset="0"/>
                <a:ea typeface="ＭＳ Ｐゴシック" charset="0"/>
              </a:rPr>
              <a:t> N=Z region: shell evolution, nucleosynthesis, symmetries</a:t>
            </a:r>
          </a:p>
          <a:p>
            <a:pPr eaLnBrk="1" hangingPunct="1">
              <a:buFont typeface="Wingdings" charset="2"/>
              <a:buChar char=""/>
            </a:pPr>
            <a:r>
              <a:rPr lang="en-US" sz="1050" dirty="0">
                <a:latin typeface="Arial" charset="0"/>
                <a:ea typeface="ＭＳ Ｐゴシック" charset="0"/>
              </a:rPr>
              <a:t> </a:t>
            </a:r>
            <a:r>
              <a:rPr lang="en-US" sz="1050" dirty="0">
                <a:latin typeface="Arial" charset="0"/>
                <a:ea typeface="ＭＳ Ｐゴシック" charset="0"/>
                <a:sym typeface="Wingdings" panose="05000000000000000000" pitchFamily="2" charset="2"/>
              </a:rPr>
              <a:t>Heavy neutron-deficient refractory elements: shapes/shape coexistence, exotic decay modes</a:t>
            </a:r>
          </a:p>
          <a:p>
            <a:pPr eaLnBrk="1" hangingPunct="1">
              <a:buFont typeface="Wingdings" charset="2"/>
              <a:buChar char=""/>
            </a:pPr>
            <a:r>
              <a:rPr lang="en-US" sz="1050" dirty="0">
                <a:ea typeface="ＭＳ Ｐゴシック" charset="0"/>
                <a:sym typeface="Wingdings" panose="05000000000000000000" pitchFamily="2" charset="2"/>
              </a:rPr>
              <a:t> </a:t>
            </a:r>
            <a:r>
              <a:rPr lang="en-US" sz="1050" dirty="0">
                <a:latin typeface="Arial" charset="0"/>
                <a:ea typeface="ＭＳ Ｐゴシック" charset="0"/>
                <a:sym typeface="Wingdings" panose="05000000000000000000" pitchFamily="2" charset="2"/>
              </a:rPr>
              <a:t>Heavy and Super Heavy Element region: single-particle versus deformation, atomic physics</a:t>
            </a:r>
          </a:p>
        </p:txBody>
      </p:sp>
      <p:sp>
        <p:nvSpPr>
          <p:cNvPr id="17" name="Rectangle 16">
            <a:extLst>
              <a:ext uri="{FF2B5EF4-FFF2-40B4-BE49-F238E27FC236}">
                <a16:creationId xmlns:a16="http://schemas.microsoft.com/office/drawing/2014/main" id="{3AB55F4D-FB43-7246-8A26-090A18D76608}"/>
              </a:ext>
            </a:extLst>
          </p:cNvPr>
          <p:cNvSpPr/>
          <p:nvPr/>
        </p:nvSpPr>
        <p:spPr>
          <a:xfrm>
            <a:off x="5544800" y="4640216"/>
            <a:ext cx="1773101" cy="923330"/>
          </a:xfrm>
          <a:prstGeom prst="rect">
            <a:avLst/>
          </a:prstGeom>
          <a:ln w="38100">
            <a:solidFill>
              <a:schemeClr val="tx1"/>
            </a:solidFill>
          </a:ln>
        </p:spPr>
        <p:txBody>
          <a:bodyPr wrap="square">
            <a:spAutoFit/>
          </a:bodyPr>
          <a:lstStyle/>
          <a:p>
            <a:pPr marL="214313" indent="-214313">
              <a:buFont typeface="Wingdings" pitchFamily="2" charset="2"/>
              <a:buChar char="Ø"/>
            </a:pPr>
            <a:r>
              <a:rPr lang="en-US" sz="1350" dirty="0">
                <a:latin typeface="Calibri" panose="020F0502020204030204" pitchFamily="34" charset="0"/>
                <a:ea typeface="Calibri" panose="020F0502020204030204" pitchFamily="34" charset="0"/>
                <a:cs typeface="Times New Roman" panose="02020603050405020304" pitchFamily="18" charset="0"/>
              </a:rPr>
              <a:t>Laser spectroscopy</a:t>
            </a:r>
          </a:p>
          <a:p>
            <a:pPr marL="214313" indent="-214313">
              <a:buFont typeface="Wingdings" pitchFamily="2" charset="2"/>
              <a:buChar char="Ø"/>
            </a:pPr>
            <a:r>
              <a:rPr lang="en-US" sz="1350" dirty="0">
                <a:latin typeface="Calibri" panose="020F0502020204030204" pitchFamily="34" charset="0"/>
                <a:ea typeface="Calibri" panose="020F0502020204030204" pitchFamily="34" charset="0"/>
                <a:cs typeface="Times New Roman" panose="02020603050405020304" pitchFamily="18" charset="0"/>
              </a:rPr>
              <a:t>Mass measurement</a:t>
            </a:r>
          </a:p>
          <a:p>
            <a:pPr marL="214313" indent="-214313">
              <a:buFont typeface="Wingdings" pitchFamily="2" charset="2"/>
              <a:buChar char="Ø"/>
            </a:pPr>
            <a:r>
              <a:rPr lang="en-US" sz="1350" dirty="0">
                <a:latin typeface="Calibri" panose="020F0502020204030204" pitchFamily="34" charset="0"/>
                <a:ea typeface="Calibri" panose="020F0502020204030204" pitchFamily="34" charset="0"/>
                <a:cs typeface="Times New Roman" panose="02020603050405020304" pitchFamily="18" charset="0"/>
              </a:rPr>
              <a:t>Decay spectroscopy</a:t>
            </a:r>
            <a:endParaRPr lang="fr-FR" sz="1350" dirty="0"/>
          </a:p>
        </p:txBody>
      </p:sp>
      <p:pic>
        <p:nvPicPr>
          <p:cNvPr id="16" name="Image" descr="Image">
            <a:extLst>
              <a:ext uri="{FF2B5EF4-FFF2-40B4-BE49-F238E27FC236}">
                <a16:creationId xmlns:a16="http://schemas.microsoft.com/office/drawing/2014/main" id="{16A008D8-384E-459F-FC9F-098F76F5C1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28898" y="554111"/>
            <a:ext cx="1595206" cy="1528739"/>
          </a:xfrm>
          <a:prstGeom prst="rect">
            <a:avLst/>
          </a:prstGeom>
          <a:ln w="12700">
            <a:miter lim="400000"/>
          </a:ln>
        </p:spPr>
      </p:pic>
      <p:pic>
        <p:nvPicPr>
          <p:cNvPr id="18" name="Image 17">
            <a:extLst>
              <a:ext uri="{FF2B5EF4-FFF2-40B4-BE49-F238E27FC236}">
                <a16:creationId xmlns:a16="http://schemas.microsoft.com/office/drawing/2014/main" id="{9FDCA4C4-D466-1BB7-C3A9-7207B7C15F0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5466"/>
          <a:stretch/>
        </p:blipFill>
        <p:spPr>
          <a:xfrm>
            <a:off x="3492050" y="455254"/>
            <a:ext cx="2480217" cy="1558929"/>
          </a:xfrm>
          <a:prstGeom prst="rect">
            <a:avLst/>
          </a:prstGeom>
        </p:spPr>
      </p:pic>
      <p:pic>
        <p:nvPicPr>
          <p:cNvPr id="19" name="Picture 2" descr="https://nuclear.ijclab.in2p3.fr/wp-content/uploads/sites/33/2021/10/ijclab_nuclear_fiirst_gamma-bedo.png">
            <a:extLst>
              <a:ext uri="{FF2B5EF4-FFF2-40B4-BE49-F238E27FC236}">
                <a16:creationId xmlns:a16="http://schemas.microsoft.com/office/drawing/2014/main" id="{C5DE1021-754C-A107-9692-F8E896340C4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29396" y="628540"/>
            <a:ext cx="1172785" cy="1759178"/>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e">
            <a:extLst>
              <a:ext uri="{FF2B5EF4-FFF2-40B4-BE49-F238E27FC236}">
                <a16:creationId xmlns:a16="http://schemas.microsoft.com/office/drawing/2014/main" id="{549D448A-614A-3036-7BA5-D27803C31EA4}"/>
              </a:ext>
            </a:extLst>
          </p:cNvPr>
          <p:cNvGrpSpPr/>
          <p:nvPr/>
        </p:nvGrpSpPr>
        <p:grpSpPr>
          <a:xfrm>
            <a:off x="6018128" y="824026"/>
            <a:ext cx="1671970" cy="916497"/>
            <a:chOff x="1737575" y="-651850"/>
            <a:chExt cx="2783715" cy="1737950"/>
          </a:xfrm>
        </p:grpSpPr>
        <p:sp>
          <p:nvSpPr>
            <p:cNvPr id="21" name="PILGRIM">
              <a:extLst>
                <a:ext uri="{FF2B5EF4-FFF2-40B4-BE49-F238E27FC236}">
                  <a16:creationId xmlns:a16="http://schemas.microsoft.com/office/drawing/2014/main" id="{A1CB9209-22CF-5023-CF0D-E338B04B4666}"/>
                </a:ext>
              </a:extLst>
            </p:cNvPr>
            <p:cNvSpPr txBox="1"/>
            <p:nvPr/>
          </p:nvSpPr>
          <p:spPr>
            <a:xfrm>
              <a:off x="1737575" y="-651850"/>
              <a:ext cx="2029804" cy="8905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numCol="1" anchor="ctr">
              <a:spAutoFit/>
            </a:bodyPr>
            <a:lstStyle/>
            <a:p>
              <a:r>
                <a:rPr sz="1350" b="1" dirty="0"/>
                <a:t>PILGRIM</a:t>
              </a:r>
              <a:r>
                <a:rPr lang="fr-FR" sz="1350" b="1" dirty="0"/>
                <a:t> </a:t>
              </a:r>
            </a:p>
            <a:p>
              <a:r>
                <a:rPr lang="fr-FR" sz="1350" b="1" dirty="0"/>
                <a:t>(MR-</a:t>
              </a:r>
              <a:r>
                <a:rPr lang="fr-FR" sz="1350" b="1" dirty="0" err="1"/>
                <a:t>Tof</a:t>
              </a:r>
              <a:r>
                <a:rPr lang="fr-FR" sz="1350" b="1" dirty="0"/>
                <a:t>-MS)</a:t>
              </a:r>
              <a:endParaRPr sz="1350" b="1" dirty="0"/>
            </a:p>
          </p:txBody>
        </p:sp>
        <p:sp>
          <p:nvSpPr>
            <p:cNvPr id="22" name="Observables :…">
              <a:extLst>
                <a:ext uri="{FF2B5EF4-FFF2-40B4-BE49-F238E27FC236}">
                  <a16:creationId xmlns:a16="http://schemas.microsoft.com/office/drawing/2014/main" id="{BCC06263-914E-C603-4C18-F8B599954F3D}"/>
                </a:ext>
              </a:extLst>
            </p:cNvPr>
            <p:cNvSpPr txBox="1"/>
            <p:nvPr/>
          </p:nvSpPr>
          <p:spPr>
            <a:xfrm>
              <a:off x="1800851" y="195599"/>
              <a:ext cx="2720439" cy="890501"/>
            </a:xfrm>
            <a:prstGeom prst="rect">
              <a:avLst/>
            </a:prstGeom>
            <a:noFill/>
            <a:ln w="28575" cap="flat">
              <a:solidFill>
                <a:schemeClr val="tx1"/>
              </a:solidFill>
              <a:prstDash val="solid"/>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numCol="1" anchor="ctr">
              <a:spAutoFit/>
            </a:bodyPr>
            <a:lstStyle/>
            <a:p>
              <a:r>
                <a:rPr sz="1350" u="sng" dirty="0"/>
                <a:t>Observables :</a:t>
              </a:r>
              <a:r>
                <a:rPr sz="1350" dirty="0"/>
                <a:t> </a:t>
              </a:r>
            </a:p>
            <a:p>
              <a:pPr marL="214313" indent="-214313">
                <a:buFont typeface="Arial" panose="020B0604020202020204" pitchFamily="34" charset="0"/>
                <a:buChar char="•"/>
              </a:pPr>
              <a:r>
                <a:rPr sz="1350" dirty="0"/>
                <a:t>Mass (100keV)</a:t>
              </a:r>
            </a:p>
          </p:txBody>
        </p:sp>
      </p:grpSp>
      <p:grpSp>
        <p:nvGrpSpPr>
          <p:cNvPr id="23" name="Groupe">
            <a:extLst>
              <a:ext uri="{FF2B5EF4-FFF2-40B4-BE49-F238E27FC236}">
                <a16:creationId xmlns:a16="http://schemas.microsoft.com/office/drawing/2014/main" id="{C5563892-C634-37C4-E3A4-5B0D4B43A8D9}"/>
              </a:ext>
            </a:extLst>
          </p:cNvPr>
          <p:cNvGrpSpPr/>
          <p:nvPr/>
        </p:nvGrpSpPr>
        <p:grpSpPr>
          <a:xfrm>
            <a:off x="7877052" y="2605407"/>
            <a:ext cx="1217881" cy="1119022"/>
            <a:chOff x="-1" y="160389"/>
            <a:chExt cx="3397488" cy="2121997"/>
          </a:xfrm>
        </p:grpSpPr>
        <p:sp>
          <p:nvSpPr>
            <p:cNvPr id="24" name="Observables :…">
              <a:extLst>
                <a:ext uri="{FF2B5EF4-FFF2-40B4-BE49-F238E27FC236}">
                  <a16:creationId xmlns:a16="http://schemas.microsoft.com/office/drawing/2014/main" id="{14C85962-2E98-D13C-2F45-06881C4F05C6}"/>
                </a:ext>
              </a:extLst>
            </p:cNvPr>
            <p:cNvSpPr txBox="1"/>
            <p:nvPr/>
          </p:nvSpPr>
          <p:spPr>
            <a:xfrm>
              <a:off x="-1" y="603978"/>
              <a:ext cx="3397488" cy="1678408"/>
            </a:xfrm>
            <a:prstGeom prst="rect">
              <a:avLst/>
            </a:prstGeom>
            <a:noFill/>
            <a:ln w="28575" cap="flat">
              <a:solidFill>
                <a:schemeClr val="tx1"/>
              </a:solidFill>
              <a:prstDash val="solid"/>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numCol="1" anchor="ctr">
              <a:spAutoFit/>
            </a:bodyPr>
            <a:lstStyle/>
            <a:p>
              <a:r>
                <a:rPr sz="1350" u="sng" dirty="0"/>
                <a:t>Observables :</a:t>
              </a:r>
              <a:r>
                <a:rPr sz="1350" dirty="0"/>
                <a:t> </a:t>
              </a:r>
            </a:p>
            <a:p>
              <a:pPr marL="214313" indent="-214313">
                <a:buFont typeface="Arial" panose="020B0604020202020204" pitchFamily="34" charset="0"/>
                <a:buChar char="•"/>
              </a:pPr>
              <a:r>
                <a:rPr lang="fr-FR" sz="1350" dirty="0" err="1"/>
                <a:t>Decay</a:t>
              </a:r>
              <a:r>
                <a:rPr lang="fr-FR" sz="1350" dirty="0"/>
                <a:t> </a:t>
              </a:r>
            </a:p>
            <a:p>
              <a:r>
                <a:rPr lang="fr-FR" sz="1350" dirty="0"/>
                <a:t>   </a:t>
              </a:r>
              <a:r>
                <a:rPr lang="fr-FR" sz="1350" dirty="0" err="1"/>
                <a:t>spectroscopy</a:t>
              </a:r>
              <a:endParaRPr sz="1350" dirty="0"/>
            </a:p>
            <a:p>
              <a:pPr marL="214313" indent="-214313">
                <a:buFont typeface="Arial" panose="020B0604020202020204" pitchFamily="34" charset="0"/>
                <a:buChar char="•"/>
              </a:pPr>
              <a:r>
                <a:rPr lang="fr-FR" sz="1350" dirty="0"/>
                <a:t>Half-life</a:t>
              </a:r>
              <a:endParaRPr sz="1350" dirty="0"/>
            </a:p>
          </p:txBody>
        </p:sp>
        <p:sp>
          <p:nvSpPr>
            <p:cNvPr id="25" name="MLL Trap">
              <a:extLst>
                <a:ext uri="{FF2B5EF4-FFF2-40B4-BE49-F238E27FC236}">
                  <a16:creationId xmlns:a16="http://schemas.microsoft.com/office/drawing/2014/main" id="{73DFAC63-73F6-1B63-2A74-E5CC5D19E4A0}"/>
                </a:ext>
              </a:extLst>
            </p:cNvPr>
            <p:cNvSpPr txBox="1"/>
            <p:nvPr/>
          </p:nvSpPr>
          <p:spPr>
            <a:xfrm>
              <a:off x="-1" y="160389"/>
              <a:ext cx="2011565" cy="49654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numCol="1" anchor="ctr">
              <a:spAutoFit/>
            </a:bodyPr>
            <a:lstStyle/>
            <a:p>
              <a:r>
                <a:rPr lang="fr-FR" sz="1350" b="1" dirty="0"/>
                <a:t>Tape station</a:t>
              </a:r>
              <a:endParaRPr sz="1350" b="1" dirty="0"/>
            </a:p>
          </p:txBody>
        </p:sp>
      </p:grpSp>
      <p:sp>
        <p:nvSpPr>
          <p:cNvPr id="26" name="REGLIS3">
            <a:extLst>
              <a:ext uri="{FF2B5EF4-FFF2-40B4-BE49-F238E27FC236}">
                <a16:creationId xmlns:a16="http://schemas.microsoft.com/office/drawing/2014/main" id="{EB3CB525-4D3F-6CAF-0585-2212AD9C7BB7}"/>
              </a:ext>
            </a:extLst>
          </p:cNvPr>
          <p:cNvSpPr txBox="1"/>
          <p:nvPr/>
        </p:nvSpPr>
        <p:spPr>
          <a:xfrm>
            <a:off x="152165" y="499787"/>
            <a:ext cx="762629" cy="2618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p>
            <a:r>
              <a:rPr sz="1350" b="1" dirty="0"/>
              <a:t>REGLIS</a:t>
            </a:r>
            <a:r>
              <a:rPr sz="1350" b="1" baseline="30000" dirty="0"/>
              <a:t>3</a:t>
            </a:r>
          </a:p>
        </p:txBody>
      </p:sp>
      <p:sp>
        <p:nvSpPr>
          <p:cNvPr id="27" name="Observables :…">
            <a:extLst>
              <a:ext uri="{FF2B5EF4-FFF2-40B4-BE49-F238E27FC236}">
                <a16:creationId xmlns:a16="http://schemas.microsoft.com/office/drawing/2014/main" id="{0116EB2D-C457-45E1-E82B-A886E69B7C11}"/>
              </a:ext>
            </a:extLst>
          </p:cNvPr>
          <p:cNvSpPr txBox="1"/>
          <p:nvPr/>
        </p:nvSpPr>
        <p:spPr>
          <a:xfrm>
            <a:off x="116282" y="770725"/>
            <a:ext cx="1477568" cy="1231347"/>
          </a:xfrm>
          <a:prstGeom prst="rect">
            <a:avLst/>
          </a:prstGeom>
          <a:ln w="28575">
            <a:solidFill>
              <a:schemeClr val="tx1"/>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6789" tIns="26789" rIns="26789" bIns="26789" anchor="ctr">
            <a:spAutoFit/>
          </a:bodyPr>
          <a:lstStyle/>
          <a:p>
            <a:r>
              <a:rPr sz="1350" u="sng" dirty="0"/>
              <a:t>Observables :</a:t>
            </a:r>
            <a:r>
              <a:rPr sz="1350" dirty="0"/>
              <a:t> </a:t>
            </a:r>
          </a:p>
          <a:p>
            <a:pPr marL="214313" indent="-214313">
              <a:buFont typeface="Arial" panose="020B0604020202020204" pitchFamily="34" charset="0"/>
              <a:buChar char="•"/>
              <a:defRPr sz="2000"/>
            </a:pPr>
            <a:r>
              <a:rPr sz="1050" dirty="0"/>
              <a:t>Nuclear magnetic </a:t>
            </a:r>
            <a:endParaRPr lang="fr-FR" sz="1050" dirty="0"/>
          </a:p>
          <a:p>
            <a:pPr>
              <a:defRPr sz="2000"/>
            </a:pPr>
            <a:r>
              <a:rPr lang="fr-FR" sz="1050" dirty="0"/>
              <a:t>      </a:t>
            </a:r>
            <a:r>
              <a:rPr sz="1050" dirty="0"/>
              <a:t>dipole moment</a:t>
            </a:r>
          </a:p>
          <a:p>
            <a:pPr marL="214313" indent="-214313">
              <a:buFont typeface="Arial" panose="020B0604020202020204" pitchFamily="34" charset="0"/>
              <a:buChar char="•"/>
              <a:defRPr sz="2000"/>
            </a:pPr>
            <a:r>
              <a:rPr sz="1050" dirty="0"/>
              <a:t>Nuclear Electric </a:t>
            </a:r>
            <a:endParaRPr lang="fr-FR" sz="1050" dirty="0"/>
          </a:p>
          <a:p>
            <a:pPr>
              <a:defRPr sz="2000"/>
            </a:pPr>
            <a:r>
              <a:rPr lang="fr-FR" sz="1050" dirty="0"/>
              <a:t>      </a:t>
            </a:r>
            <a:r>
              <a:rPr sz="1050" dirty="0"/>
              <a:t>quadrupole moment</a:t>
            </a:r>
          </a:p>
          <a:p>
            <a:pPr marL="214313" indent="-214313">
              <a:buFont typeface="Arial" panose="020B0604020202020204" pitchFamily="34" charset="0"/>
              <a:buChar char="•"/>
              <a:defRPr sz="2000"/>
            </a:pPr>
            <a:r>
              <a:rPr sz="1050" dirty="0"/>
              <a:t>Mean charge radii</a:t>
            </a:r>
          </a:p>
          <a:p>
            <a:pPr marL="214313" indent="-214313">
              <a:buFont typeface="Arial" panose="020B0604020202020204" pitchFamily="34" charset="0"/>
              <a:buChar char="•"/>
              <a:defRPr sz="2000"/>
            </a:pPr>
            <a:r>
              <a:rPr sz="1050" dirty="0"/>
              <a:t>Spin</a:t>
            </a:r>
          </a:p>
        </p:txBody>
      </p:sp>
    </p:spTree>
    <p:extLst>
      <p:ext uri="{BB962C8B-B14F-4D97-AF65-F5344CB8AC3E}">
        <p14:creationId xmlns:p14="http://schemas.microsoft.com/office/powerpoint/2010/main" val="3113747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pied de page 6">
            <a:extLst>
              <a:ext uri="{FF2B5EF4-FFF2-40B4-BE49-F238E27FC236}">
                <a16:creationId xmlns:a16="http://schemas.microsoft.com/office/drawing/2014/main" id="{00667DBD-B8E5-FF80-2373-BD023B804FF8}"/>
              </a:ext>
            </a:extLst>
          </p:cNvPr>
          <p:cNvSpPr txBox="1">
            <a:spLocks/>
          </p:cNvSpPr>
          <p:nvPr/>
        </p:nvSpPr>
        <p:spPr>
          <a:xfrm>
            <a:off x="2158629" y="5340069"/>
            <a:ext cx="4896544" cy="32226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004858"/>
            <a:r>
              <a:rPr lang="fr-FR">
                <a:solidFill>
                  <a:prstClr val="white"/>
                </a:solidFill>
                <a:latin typeface="Calibri" panose="020F0502020204030204" pitchFamily="34" charset="0"/>
                <a:cs typeface="Calibri" panose="020F0502020204030204" pitchFamily="34" charset="0"/>
              </a:rPr>
              <a:t>Colloque GANIL 2021</a:t>
            </a:r>
            <a:endParaRPr lang="fr-FR" dirty="0">
              <a:solidFill>
                <a:prstClr val="white"/>
              </a:solidFill>
              <a:latin typeface="Calibri" panose="020F0502020204030204" pitchFamily="34" charset="0"/>
              <a:cs typeface="Calibri" panose="020F0502020204030204" pitchFamily="34" charset="0"/>
            </a:endParaRPr>
          </a:p>
        </p:txBody>
      </p:sp>
      <p:pic>
        <p:nvPicPr>
          <p:cNvPr id="14" name="Image 13">
            <a:extLst>
              <a:ext uri="{FF2B5EF4-FFF2-40B4-BE49-F238E27FC236}">
                <a16:creationId xmlns:a16="http://schemas.microsoft.com/office/drawing/2014/main" id="{E664F9D3-6133-122E-6F55-FD1E1157856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5793" y="1036995"/>
            <a:ext cx="8054815" cy="3866311"/>
          </a:xfrm>
          <a:prstGeom prst="rect">
            <a:avLst/>
          </a:prstGeom>
        </p:spPr>
      </p:pic>
      <p:sp>
        <p:nvSpPr>
          <p:cNvPr id="15" name="Ellipse 14">
            <a:extLst>
              <a:ext uri="{FF2B5EF4-FFF2-40B4-BE49-F238E27FC236}">
                <a16:creationId xmlns:a16="http://schemas.microsoft.com/office/drawing/2014/main" id="{06B85AB7-24F2-9485-EA12-C17BF03A44F5}"/>
              </a:ext>
            </a:extLst>
          </p:cNvPr>
          <p:cNvSpPr/>
          <p:nvPr/>
        </p:nvSpPr>
        <p:spPr>
          <a:xfrm>
            <a:off x="3538347" y="2252942"/>
            <a:ext cx="1338951" cy="1104658"/>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latin typeface="Calibri" panose="020F0502020204030204" pitchFamily="34" charset="0"/>
              <a:cs typeface="Calibri" panose="020F0502020204030204" pitchFamily="34" charset="0"/>
            </a:endParaRPr>
          </a:p>
        </p:txBody>
      </p:sp>
      <p:sp>
        <p:nvSpPr>
          <p:cNvPr id="16" name="ZoneTexte 15">
            <a:extLst>
              <a:ext uri="{FF2B5EF4-FFF2-40B4-BE49-F238E27FC236}">
                <a16:creationId xmlns:a16="http://schemas.microsoft.com/office/drawing/2014/main" id="{197A90B3-714A-7713-2CAF-352422886DB3}"/>
              </a:ext>
            </a:extLst>
          </p:cNvPr>
          <p:cNvSpPr txBox="1"/>
          <p:nvPr/>
        </p:nvSpPr>
        <p:spPr>
          <a:xfrm>
            <a:off x="2084576" y="4338456"/>
            <a:ext cx="2384563" cy="745204"/>
          </a:xfrm>
          <a:prstGeom prst="rect">
            <a:avLst/>
          </a:prstGeom>
          <a:solidFill>
            <a:schemeClr val="accent2">
              <a:lumMod val="20000"/>
              <a:lumOff val="80000"/>
            </a:schemeClr>
          </a:solidFill>
          <a:ln w="28575">
            <a:solidFill>
              <a:schemeClr val="accent2">
                <a:lumMod val="75000"/>
              </a:schemeClr>
            </a:solidFill>
          </a:ln>
        </p:spPr>
        <p:txBody>
          <a:bodyPr wrap="none" rtlCol="0">
            <a:spAutoFit/>
          </a:bodyPr>
          <a:lstStyle/>
          <a:p>
            <a:pPr algn="ctr"/>
            <a:r>
              <a:rPr lang="en-GB" sz="1414" b="1" dirty="0">
                <a:solidFill>
                  <a:schemeClr val="accent2">
                    <a:lumMod val="75000"/>
                  </a:schemeClr>
                </a:solidFill>
                <a:latin typeface="Calibri" panose="020F0502020204030204" pitchFamily="34" charset="0"/>
                <a:cs typeface="Calibri" panose="020F0502020204030204" pitchFamily="34" charset="0"/>
              </a:rPr>
              <a:t>Beam purification </a:t>
            </a:r>
          </a:p>
          <a:p>
            <a:pPr algn="ctr"/>
            <a:r>
              <a:rPr lang="en-GB" sz="1414" b="1" dirty="0">
                <a:solidFill>
                  <a:schemeClr val="accent2">
                    <a:lumMod val="75000"/>
                  </a:schemeClr>
                </a:solidFill>
                <a:latin typeface="Calibri" panose="020F0502020204030204" pitchFamily="34" charset="0"/>
                <a:cs typeface="Calibri" panose="020F0502020204030204" pitchFamily="34" charset="0"/>
              </a:rPr>
              <a:t>and preparation</a:t>
            </a:r>
          </a:p>
          <a:p>
            <a:pPr algn="ctr"/>
            <a:r>
              <a:rPr lang="fr-FR" sz="1414" b="1" dirty="0">
                <a:solidFill>
                  <a:schemeClr val="accent2">
                    <a:lumMod val="75000"/>
                  </a:schemeClr>
                </a:solidFill>
                <a:latin typeface="Calibri" panose="020F0502020204030204" pitchFamily="34" charset="0"/>
                <a:cs typeface="Calibri" panose="020F0502020204030204" pitchFamily="34" charset="0"/>
              </a:rPr>
              <a:t>(</a:t>
            </a:r>
            <a:r>
              <a:rPr lang="fr-FR" sz="1414" b="1" dirty="0" err="1">
                <a:solidFill>
                  <a:schemeClr val="accent2">
                    <a:lumMod val="75000"/>
                  </a:schemeClr>
                </a:solidFill>
                <a:latin typeface="Calibri" panose="020F0502020204030204" pitchFamily="34" charset="0"/>
                <a:cs typeface="Calibri" panose="020F0502020204030204" pitchFamily="34" charset="0"/>
              </a:rPr>
              <a:t>Cooling</a:t>
            </a:r>
            <a:r>
              <a:rPr lang="fr-FR" sz="1414" b="1" dirty="0">
                <a:solidFill>
                  <a:schemeClr val="accent2">
                    <a:lumMod val="75000"/>
                  </a:schemeClr>
                </a:solidFill>
                <a:latin typeface="Calibri" panose="020F0502020204030204" pitchFamily="34" charset="0"/>
                <a:cs typeface="Calibri" panose="020F0502020204030204" pitchFamily="34" charset="0"/>
              </a:rPr>
              <a:t>/</a:t>
            </a:r>
            <a:r>
              <a:rPr lang="fr-FR" sz="1414" b="1" dirty="0" err="1">
                <a:solidFill>
                  <a:schemeClr val="accent2">
                    <a:lumMod val="75000"/>
                  </a:schemeClr>
                </a:solidFill>
                <a:latin typeface="Calibri" panose="020F0502020204030204" pitchFamily="34" charset="0"/>
                <a:cs typeface="Calibri" panose="020F0502020204030204" pitchFamily="34" charset="0"/>
              </a:rPr>
              <a:t>Bunching</a:t>
            </a:r>
            <a:r>
              <a:rPr lang="fr-FR" sz="1414" b="1" dirty="0">
                <a:solidFill>
                  <a:schemeClr val="accent2">
                    <a:lumMod val="75000"/>
                  </a:schemeClr>
                </a:solidFill>
                <a:latin typeface="Calibri" panose="020F0502020204030204" pitchFamily="34" charset="0"/>
                <a:cs typeface="Calibri" panose="020F0502020204030204" pitchFamily="34" charset="0"/>
              </a:rPr>
              <a:t>/</a:t>
            </a:r>
            <a:r>
              <a:rPr lang="fr-FR" sz="1414" b="1" dirty="0" err="1">
                <a:solidFill>
                  <a:schemeClr val="accent2">
                    <a:lumMod val="75000"/>
                  </a:schemeClr>
                </a:solidFill>
                <a:latin typeface="Calibri" panose="020F0502020204030204" pitchFamily="34" charset="0"/>
                <a:cs typeface="Calibri" panose="020F0502020204030204" pitchFamily="34" charset="0"/>
              </a:rPr>
              <a:t>Trapping</a:t>
            </a:r>
            <a:r>
              <a:rPr lang="fr-FR" sz="1414" b="1" dirty="0">
                <a:solidFill>
                  <a:schemeClr val="accent2">
                    <a:lumMod val="75000"/>
                  </a:schemeClr>
                </a:solidFill>
                <a:latin typeface="Calibri" panose="020F0502020204030204" pitchFamily="34" charset="0"/>
                <a:cs typeface="Calibri" panose="020F0502020204030204" pitchFamily="34" charset="0"/>
              </a:rPr>
              <a:t>)</a:t>
            </a:r>
            <a:endParaRPr lang="en-GB" sz="1414" b="1" dirty="0">
              <a:solidFill>
                <a:schemeClr val="accent2">
                  <a:lumMod val="75000"/>
                </a:schemeClr>
              </a:solidFill>
              <a:latin typeface="Calibri" panose="020F0502020204030204" pitchFamily="34" charset="0"/>
              <a:cs typeface="Calibri" panose="020F0502020204030204" pitchFamily="34" charset="0"/>
            </a:endParaRPr>
          </a:p>
        </p:txBody>
      </p:sp>
      <p:cxnSp>
        <p:nvCxnSpPr>
          <p:cNvPr id="17" name="Connecteur droit 16">
            <a:extLst>
              <a:ext uri="{FF2B5EF4-FFF2-40B4-BE49-F238E27FC236}">
                <a16:creationId xmlns:a16="http://schemas.microsoft.com/office/drawing/2014/main" id="{D54405AA-5A59-9934-850F-12BC8F9AF006}"/>
              </a:ext>
            </a:extLst>
          </p:cNvPr>
          <p:cNvCxnSpPr>
            <a:stCxn id="16" idx="0"/>
          </p:cNvCxnSpPr>
          <p:nvPr/>
        </p:nvCxnSpPr>
        <p:spPr>
          <a:xfrm flipV="1">
            <a:off x="3276858" y="3357600"/>
            <a:ext cx="681970" cy="98085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8" name="Ellipse 17">
            <a:extLst>
              <a:ext uri="{FF2B5EF4-FFF2-40B4-BE49-F238E27FC236}">
                <a16:creationId xmlns:a16="http://schemas.microsoft.com/office/drawing/2014/main" id="{DCC122DE-4E38-C97B-0859-E1A24F7B55B0}"/>
              </a:ext>
            </a:extLst>
          </p:cNvPr>
          <p:cNvSpPr/>
          <p:nvPr/>
        </p:nvSpPr>
        <p:spPr>
          <a:xfrm>
            <a:off x="4446518" y="1621409"/>
            <a:ext cx="1369647" cy="977337"/>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solidFill>
                <a:srgbClr val="0000FF"/>
              </a:solidFill>
              <a:latin typeface="Calibri" panose="020F0502020204030204" pitchFamily="34" charset="0"/>
              <a:cs typeface="Calibri" panose="020F0502020204030204" pitchFamily="34" charset="0"/>
            </a:endParaRPr>
          </a:p>
        </p:txBody>
      </p:sp>
      <p:cxnSp>
        <p:nvCxnSpPr>
          <p:cNvPr id="19" name="Connecteur droit 18">
            <a:extLst>
              <a:ext uri="{FF2B5EF4-FFF2-40B4-BE49-F238E27FC236}">
                <a16:creationId xmlns:a16="http://schemas.microsoft.com/office/drawing/2014/main" id="{C4C86684-E34D-52B4-E00D-1D9E78282250}"/>
              </a:ext>
            </a:extLst>
          </p:cNvPr>
          <p:cNvCxnSpPr>
            <a:stCxn id="18" idx="1"/>
          </p:cNvCxnSpPr>
          <p:nvPr/>
        </p:nvCxnSpPr>
        <p:spPr>
          <a:xfrm flipH="1" flipV="1">
            <a:off x="4400569" y="1335862"/>
            <a:ext cx="246530" cy="42867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D73CD4A6-4545-7B5B-EA15-5596C1E76159}"/>
              </a:ext>
            </a:extLst>
          </p:cNvPr>
          <p:cNvSpPr txBox="1"/>
          <p:nvPr/>
        </p:nvSpPr>
        <p:spPr>
          <a:xfrm>
            <a:off x="3618612" y="816605"/>
            <a:ext cx="1107226" cy="527580"/>
          </a:xfrm>
          <a:prstGeom prst="rect">
            <a:avLst/>
          </a:prstGeom>
          <a:solidFill>
            <a:schemeClr val="accent6">
              <a:lumMod val="40000"/>
              <a:lumOff val="60000"/>
            </a:schemeClr>
          </a:solidFill>
          <a:ln w="28575">
            <a:solidFill>
              <a:schemeClr val="accent6">
                <a:lumMod val="75000"/>
              </a:schemeClr>
            </a:solidFill>
          </a:ln>
        </p:spPr>
        <p:txBody>
          <a:bodyPr wrap="none" rtlCol="0">
            <a:spAutoFit/>
          </a:bodyPr>
          <a:lstStyle/>
          <a:p>
            <a:r>
              <a:rPr lang="en-GB" sz="1414" b="1" dirty="0">
                <a:solidFill>
                  <a:schemeClr val="accent6">
                    <a:lumMod val="75000"/>
                  </a:schemeClr>
                </a:solidFill>
                <a:latin typeface="Calibri" panose="020F0502020204030204" pitchFamily="34" charset="0"/>
                <a:cs typeface="Calibri" panose="020F0502020204030204" pitchFamily="34" charset="0"/>
              </a:rPr>
              <a:t>Ion trapping</a:t>
            </a:r>
          </a:p>
          <a:p>
            <a:pPr algn="ctr"/>
            <a:r>
              <a:rPr lang="en-GB" sz="1414" b="1" i="1" dirty="0">
                <a:solidFill>
                  <a:schemeClr val="accent6">
                    <a:lumMod val="75000"/>
                  </a:schemeClr>
                </a:solidFill>
                <a:latin typeface="Calibri" panose="020F0502020204030204" pitchFamily="34" charset="0"/>
                <a:cs typeface="Calibri" panose="020F0502020204030204" pitchFamily="34" charset="0"/>
              </a:rPr>
              <a:t>DETRAP</a:t>
            </a:r>
          </a:p>
        </p:txBody>
      </p:sp>
      <p:sp>
        <p:nvSpPr>
          <p:cNvPr id="21" name="Ellipse 20">
            <a:extLst>
              <a:ext uri="{FF2B5EF4-FFF2-40B4-BE49-F238E27FC236}">
                <a16:creationId xmlns:a16="http://schemas.microsoft.com/office/drawing/2014/main" id="{B19DAC32-51C2-B846-7F90-E665E1AA188B}"/>
              </a:ext>
            </a:extLst>
          </p:cNvPr>
          <p:cNvSpPr/>
          <p:nvPr/>
        </p:nvSpPr>
        <p:spPr>
          <a:xfrm rot="920500">
            <a:off x="5729685" y="2636273"/>
            <a:ext cx="1204695" cy="622582"/>
          </a:xfrm>
          <a:prstGeom prst="ellipse">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latin typeface="Calibri" panose="020F0502020204030204" pitchFamily="34" charset="0"/>
              <a:cs typeface="Calibri" panose="020F0502020204030204" pitchFamily="34" charset="0"/>
            </a:endParaRPr>
          </a:p>
        </p:txBody>
      </p:sp>
      <p:sp>
        <p:nvSpPr>
          <p:cNvPr id="22" name="ZoneTexte 21">
            <a:extLst>
              <a:ext uri="{FF2B5EF4-FFF2-40B4-BE49-F238E27FC236}">
                <a16:creationId xmlns:a16="http://schemas.microsoft.com/office/drawing/2014/main" id="{3061FA08-A6C3-80DD-61DF-F90E9EE9EBC7}"/>
              </a:ext>
            </a:extLst>
          </p:cNvPr>
          <p:cNvSpPr txBox="1"/>
          <p:nvPr/>
        </p:nvSpPr>
        <p:spPr>
          <a:xfrm>
            <a:off x="7374544" y="2331031"/>
            <a:ext cx="1184042" cy="745204"/>
          </a:xfrm>
          <a:prstGeom prst="rect">
            <a:avLst/>
          </a:prstGeom>
          <a:solidFill>
            <a:schemeClr val="accent6">
              <a:lumMod val="60000"/>
              <a:lumOff val="40000"/>
            </a:schemeClr>
          </a:solidFill>
          <a:ln w="34925">
            <a:solidFill>
              <a:schemeClr val="accent6">
                <a:lumMod val="75000"/>
              </a:schemeClr>
            </a:solidFill>
          </a:ln>
        </p:spPr>
        <p:txBody>
          <a:bodyPr wrap="none" rtlCol="0">
            <a:spAutoFit/>
          </a:bodyPr>
          <a:lstStyle/>
          <a:p>
            <a:pPr algn="ctr"/>
            <a:r>
              <a:rPr lang="en-GB" sz="1414" b="1" dirty="0">
                <a:solidFill>
                  <a:schemeClr val="bg1"/>
                </a:solidFill>
                <a:latin typeface="Calibri" panose="020F0502020204030204" pitchFamily="34" charset="0"/>
                <a:cs typeface="Calibri" panose="020F0502020204030204" pitchFamily="34" charset="0"/>
              </a:rPr>
              <a:t>Laser </a:t>
            </a:r>
          </a:p>
          <a:p>
            <a:pPr algn="ctr"/>
            <a:r>
              <a:rPr lang="en-GB" sz="1414" b="1" dirty="0">
                <a:solidFill>
                  <a:schemeClr val="bg1"/>
                </a:solidFill>
                <a:latin typeface="Calibri" panose="020F0502020204030204" pitchFamily="34" charset="0"/>
                <a:cs typeface="Calibri" panose="020F0502020204030204" pitchFamily="34" charset="0"/>
              </a:rPr>
              <a:t>Spectroscopy</a:t>
            </a:r>
          </a:p>
          <a:p>
            <a:pPr algn="ctr"/>
            <a:r>
              <a:rPr lang="en-GB" sz="1414" b="1" i="1" dirty="0">
                <a:solidFill>
                  <a:schemeClr val="bg1"/>
                </a:solidFill>
                <a:latin typeface="Calibri" panose="020F0502020204030204" pitchFamily="34" charset="0"/>
                <a:cs typeface="Calibri" panose="020F0502020204030204" pitchFamily="34" charset="0"/>
              </a:rPr>
              <a:t>LUMIERE</a:t>
            </a:r>
          </a:p>
        </p:txBody>
      </p:sp>
      <p:sp>
        <p:nvSpPr>
          <p:cNvPr id="23" name="Ellipse 22">
            <a:extLst>
              <a:ext uri="{FF2B5EF4-FFF2-40B4-BE49-F238E27FC236}">
                <a16:creationId xmlns:a16="http://schemas.microsoft.com/office/drawing/2014/main" id="{2764CA8C-E76E-B040-C41D-77B3750513EB}"/>
              </a:ext>
            </a:extLst>
          </p:cNvPr>
          <p:cNvSpPr/>
          <p:nvPr/>
        </p:nvSpPr>
        <p:spPr>
          <a:xfrm rot="622858">
            <a:off x="4961379" y="3113730"/>
            <a:ext cx="1281729" cy="746495"/>
          </a:xfrm>
          <a:prstGeom prst="ellipse">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latin typeface="Calibri" panose="020F0502020204030204" pitchFamily="34" charset="0"/>
              <a:cs typeface="Calibri" panose="020F0502020204030204" pitchFamily="34" charset="0"/>
            </a:endParaRPr>
          </a:p>
        </p:txBody>
      </p:sp>
      <p:sp>
        <p:nvSpPr>
          <p:cNvPr id="24" name="ZoneTexte 23">
            <a:extLst>
              <a:ext uri="{FF2B5EF4-FFF2-40B4-BE49-F238E27FC236}">
                <a16:creationId xmlns:a16="http://schemas.microsoft.com/office/drawing/2014/main" id="{85D96627-6A5D-1CEA-8D35-C182C5D7CF27}"/>
              </a:ext>
            </a:extLst>
          </p:cNvPr>
          <p:cNvSpPr txBox="1"/>
          <p:nvPr/>
        </p:nvSpPr>
        <p:spPr>
          <a:xfrm>
            <a:off x="4760931" y="4087484"/>
            <a:ext cx="1377250" cy="745204"/>
          </a:xfrm>
          <a:prstGeom prst="rect">
            <a:avLst/>
          </a:prstGeom>
          <a:solidFill>
            <a:srgbClr val="E1E1FF"/>
          </a:solidFill>
          <a:ln w="28575">
            <a:solidFill>
              <a:srgbClr val="002060"/>
            </a:solidFill>
          </a:ln>
        </p:spPr>
        <p:txBody>
          <a:bodyPr wrap="square" rtlCol="0">
            <a:spAutoFit/>
          </a:bodyPr>
          <a:lstStyle/>
          <a:p>
            <a:pPr algn="ctr"/>
            <a:r>
              <a:rPr lang="en-GB" sz="1414" b="1" dirty="0">
                <a:solidFill>
                  <a:srgbClr val="7D4D7E"/>
                </a:solidFill>
                <a:latin typeface="Calibri" panose="020F0502020204030204" pitchFamily="34" charset="0"/>
                <a:cs typeface="Calibri" panose="020F0502020204030204" pitchFamily="34" charset="0"/>
              </a:rPr>
              <a:t>Decay </a:t>
            </a:r>
          </a:p>
          <a:p>
            <a:pPr algn="ctr"/>
            <a:r>
              <a:rPr lang="en-GB" sz="1414" b="1" dirty="0">
                <a:solidFill>
                  <a:srgbClr val="7D4D7E"/>
                </a:solidFill>
                <a:latin typeface="Calibri" panose="020F0502020204030204" pitchFamily="34" charset="0"/>
                <a:cs typeface="Calibri" panose="020F0502020204030204" pitchFamily="34" charset="0"/>
              </a:rPr>
              <a:t>Spectroscopy</a:t>
            </a:r>
          </a:p>
          <a:p>
            <a:pPr algn="ctr"/>
            <a:r>
              <a:rPr lang="en-GB" sz="1414" b="1" i="1" dirty="0">
                <a:solidFill>
                  <a:srgbClr val="7D4D7E"/>
                </a:solidFill>
                <a:latin typeface="Calibri" panose="020F0502020204030204" pitchFamily="34" charset="0"/>
                <a:cs typeface="Calibri" panose="020F0502020204030204" pitchFamily="34" charset="0"/>
              </a:rPr>
              <a:t>BESTIOL</a:t>
            </a:r>
          </a:p>
        </p:txBody>
      </p:sp>
      <p:cxnSp>
        <p:nvCxnSpPr>
          <p:cNvPr id="25" name="Connecteur droit 24">
            <a:extLst>
              <a:ext uri="{FF2B5EF4-FFF2-40B4-BE49-F238E27FC236}">
                <a16:creationId xmlns:a16="http://schemas.microsoft.com/office/drawing/2014/main" id="{1B4DC57C-D7E6-9170-2F84-F03398368BDA}"/>
              </a:ext>
            </a:extLst>
          </p:cNvPr>
          <p:cNvCxnSpPr>
            <a:stCxn id="24" idx="0"/>
            <a:endCxn id="23" idx="4"/>
          </p:cNvCxnSpPr>
          <p:nvPr/>
        </p:nvCxnSpPr>
        <p:spPr>
          <a:xfrm flipV="1">
            <a:off x="5449556" y="3854114"/>
            <a:ext cx="85432" cy="23337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6" name="Ellipse 25">
            <a:extLst>
              <a:ext uri="{FF2B5EF4-FFF2-40B4-BE49-F238E27FC236}">
                <a16:creationId xmlns:a16="http://schemas.microsoft.com/office/drawing/2014/main" id="{DD3AA252-85A8-FD9F-328C-964CB62B16AC}"/>
              </a:ext>
            </a:extLst>
          </p:cNvPr>
          <p:cNvSpPr/>
          <p:nvPr/>
        </p:nvSpPr>
        <p:spPr>
          <a:xfrm>
            <a:off x="1910744" y="1182134"/>
            <a:ext cx="1170824" cy="1412876"/>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latin typeface="Calibri" panose="020F0502020204030204" pitchFamily="34" charset="0"/>
              <a:cs typeface="Calibri" panose="020F0502020204030204" pitchFamily="34" charset="0"/>
            </a:endParaRPr>
          </a:p>
        </p:txBody>
      </p:sp>
      <p:cxnSp>
        <p:nvCxnSpPr>
          <p:cNvPr id="27" name="Connecteur droit 26">
            <a:extLst>
              <a:ext uri="{FF2B5EF4-FFF2-40B4-BE49-F238E27FC236}">
                <a16:creationId xmlns:a16="http://schemas.microsoft.com/office/drawing/2014/main" id="{6E3E2B2B-28A8-1E20-9991-2CF35D8D096A}"/>
              </a:ext>
            </a:extLst>
          </p:cNvPr>
          <p:cNvCxnSpPr>
            <a:stCxn id="16" idx="0"/>
            <a:endCxn id="26" idx="4"/>
          </p:cNvCxnSpPr>
          <p:nvPr/>
        </p:nvCxnSpPr>
        <p:spPr>
          <a:xfrm flipH="1" flipV="1">
            <a:off x="2496156" y="2595010"/>
            <a:ext cx="780702" cy="174344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8" name="Ellipse 27">
            <a:extLst>
              <a:ext uri="{FF2B5EF4-FFF2-40B4-BE49-F238E27FC236}">
                <a16:creationId xmlns:a16="http://schemas.microsoft.com/office/drawing/2014/main" id="{61F59B5D-C058-603A-D812-E976448F807B}"/>
              </a:ext>
            </a:extLst>
          </p:cNvPr>
          <p:cNvSpPr/>
          <p:nvPr/>
        </p:nvSpPr>
        <p:spPr>
          <a:xfrm rot="4431649">
            <a:off x="6198667" y="3443942"/>
            <a:ext cx="1204695" cy="412934"/>
          </a:xfrm>
          <a:prstGeom prst="ellipse">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67">
              <a:latin typeface="Calibri" panose="020F0502020204030204" pitchFamily="34" charset="0"/>
              <a:cs typeface="Calibri" panose="020F0502020204030204" pitchFamily="34" charset="0"/>
            </a:endParaRPr>
          </a:p>
        </p:txBody>
      </p:sp>
      <p:cxnSp>
        <p:nvCxnSpPr>
          <p:cNvPr id="29" name="Connecteur droit 28">
            <a:extLst>
              <a:ext uri="{FF2B5EF4-FFF2-40B4-BE49-F238E27FC236}">
                <a16:creationId xmlns:a16="http://schemas.microsoft.com/office/drawing/2014/main" id="{0D5E51E0-11FD-A991-51A3-21EB25D75EC1}"/>
              </a:ext>
            </a:extLst>
          </p:cNvPr>
          <p:cNvCxnSpPr>
            <a:stCxn id="22" idx="1"/>
            <a:endCxn id="21" idx="7"/>
          </p:cNvCxnSpPr>
          <p:nvPr/>
        </p:nvCxnSpPr>
        <p:spPr>
          <a:xfrm flipH="1">
            <a:off x="6801016" y="2703633"/>
            <a:ext cx="573528" cy="144348"/>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2A39B611-8976-49C5-2420-E14A88520734}"/>
              </a:ext>
            </a:extLst>
          </p:cNvPr>
          <p:cNvSpPr/>
          <p:nvPr/>
        </p:nvSpPr>
        <p:spPr>
          <a:xfrm>
            <a:off x="225609" y="1393295"/>
            <a:ext cx="1335622" cy="364267"/>
          </a:xfrm>
          <a:prstGeom prst="rect">
            <a:avLst/>
          </a:prstGeom>
          <a:solidFill>
            <a:srgbClr val="BFBFBF">
              <a:alpha val="69804"/>
            </a:srgbClr>
          </a:solidFill>
        </p:spPr>
        <p:txBody>
          <a:bodyPr wrap="none">
            <a:spAutoFit/>
          </a:bodyPr>
          <a:lstStyle/>
          <a:p>
            <a:r>
              <a:rPr lang="fr-FR" sz="1767" dirty="0">
                <a:solidFill>
                  <a:srgbClr val="FF0000"/>
                </a:solidFill>
                <a:latin typeface="Calibri" panose="020F0502020204030204" pitchFamily="34" charset="0"/>
                <a:cs typeface="Calibri" panose="020F0502020204030204" pitchFamily="34" charset="0"/>
              </a:rPr>
              <a:t>S</a:t>
            </a:r>
            <a:r>
              <a:rPr lang="fr-FR" sz="1767" baseline="30000" dirty="0">
                <a:solidFill>
                  <a:srgbClr val="FF0000"/>
                </a:solidFill>
                <a:latin typeface="Calibri" panose="020F0502020204030204" pitchFamily="34" charset="0"/>
                <a:cs typeface="Calibri" panose="020F0502020204030204" pitchFamily="34" charset="0"/>
              </a:rPr>
              <a:t>3</a:t>
            </a:r>
            <a:r>
              <a:rPr lang="fr-FR" sz="1767" dirty="0">
                <a:solidFill>
                  <a:srgbClr val="FF0000"/>
                </a:solidFill>
                <a:latin typeface="Calibri" panose="020F0502020204030204" pitchFamily="34" charset="0"/>
                <a:cs typeface="Calibri" panose="020F0502020204030204" pitchFamily="34" charset="0"/>
              </a:rPr>
              <a:t>-LEB beam</a:t>
            </a:r>
          </a:p>
        </p:txBody>
      </p:sp>
      <p:sp>
        <p:nvSpPr>
          <p:cNvPr id="31" name="Rectangle 30">
            <a:extLst>
              <a:ext uri="{FF2B5EF4-FFF2-40B4-BE49-F238E27FC236}">
                <a16:creationId xmlns:a16="http://schemas.microsoft.com/office/drawing/2014/main" id="{C139651C-98EA-D91A-ECBE-02B4D85DB890}"/>
              </a:ext>
            </a:extLst>
          </p:cNvPr>
          <p:cNvSpPr/>
          <p:nvPr/>
        </p:nvSpPr>
        <p:spPr>
          <a:xfrm>
            <a:off x="225609" y="4711058"/>
            <a:ext cx="1500732" cy="364267"/>
          </a:xfrm>
          <a:prstGeom prst="rect">
            <a:avLst/>
          </a:prstGeom>
          <a:solidFill>
            <a:srgbClr val="BFBFBF">
              <a:alpha val="69804"/>
            </a:srgbClr>
          </a:solidFill>
        </p:spPr>
        <p:txBody>
          <a:bodyPr wrap="none">
            <a:spAutoFit/>
          </a:bodyPr>
          <a:lstStyle/>
          <a:p>
            <a:r>
              <a:rPr lang="fr-FR" sz="1767" dirty="0">
                <a:solidFill>
                  <a:srgbClr val="0000FF"/>
                </a:solidFill>
                <a:latin typeface="Calibri" panose="020F0502020204030204" pitchFamily="34" charset="0"/>
                <a:cs typeface="Calibri" panose="020F0502020204030204" pitchFamily="34" charset="0"/>
              </a:rPr>
              <a:t>SPIRAL1 beam</a:t>
            </a:r>
          </a:p>
        </p:txBody>
      </p:sp>
      <p:cxnSp>
        <p:nvCxnSpPr>
          <p:cNvPr id="32" name="Connecteur droit avec flèche 31">
            <a:extLst>
              <a:ext uri="{FF2B5EF4-FFF2-40B4-BE49-F238E27FC236}">
                <a16:creationId xmlns:a16="http://schemas.microsoft.com/office/drawing/2014/main" id="{CF437846-BF53-B693-36A2-E71E2BF6DDFA}"/>
              </a:ext>
            </a:extLst>
          </p:cNvPr>
          <p:cNvCxnSpPr/>
          <p:nvPr/>
        </p:nvCxnSpPr>
        <p:spPr>
          <a:xfrm>
            <a:off x="545793" y="2110077"/>
            <a:ext cx="1040219" cy="202529"/>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DA5F3F36-3418-732E-EA7B-7338C50FDF9E}"/>
              </a:ext>
            </a:extLst>
          </p:cNvPr>
          <p:cNvCxnSpPr/>
          <p:nvPr/>
        </p:nvCxnSpPr>
        <p:spPr>
          <a:xfrm flipV="1">
            <a:off x="1415246" y="3814198"/>
            <a:ext cx="263968" cy="858328"/>
          </a:xfrm>
          <a:prstGeom prst="straightConnector1">
            <a:avLst/>
          </a:prstGeom>
          <a:ln w="889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33">
            <a:extLst>
              <a:ext uri="{FF2B5EF4-FFF2-40B4-BE49-F238E27FC236}">
                <a16:creationId xmlns:a16="http://schemas.microsoft.com/office/drawing/2014/main" id="{FDA83814-2110-C422-D005-B28E0DACFF23}"/>
              </a:ext>
            </a:extLst>
          </p:cNvPr>
          <p:cNvCxnSpPr>
            <a:stCxn id="22" idx="2"/>
            <a:endCxn id="28" idx="0"/>
          </p:cNvCxnSpPr>
          <p:nvPr/>
        </p:nvCxnSpPr>
        <p:spPr>
          <a:xfrm flipH="1">
            <a:off x="6999345" y="3076235"/>
            <a:ext cx="967220" cy="516783"/>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B4AA054D-6FD0-DA43-E22A-926E4E3D062A}"/>
              </a:ext>
            </a:extLst>
          </p:cNvPr>
          <p:cNvSpPr/>
          <p:nvPr/>
        </p:nvSpPr>
        <p:spPr>
          <a:xfrm>
            <a:off x="6274429" y="4644508"/>
            <a:ext cx="2289637" cy="744819"/>
          </a:xfrm>
          <a:prstGeom prst="rect">
            <a:avLst/>
          </a:prstGeom>
          <a:solidFill>
            <a:srgbClr val="E1E1FF"/>
          </a:solidFill>
        </p:spPr>
        <p:txBody>
          <a:bodyPr wrap="square">
            <a:spAutoFit/>
          </a:bodyPr>
          <a:lstStyle/>
          <a:p>
            <a:pPr marL="161313" indent="-161313">
              <a:buFont typeface="Wingdings" panose="05000000000000000000" pitchFamily="2" charset="2"/>
              <a:buChar char="§"/>
            </a:pPr>
            <a:r>
              <a:rPr lang="en-US" sz="1060" b="1" dirty="0">
                <a:solidFill>
                  <a:srgbClr val="7D4D7E"/>
                </a:solidFill>
                <a:latin typeface="Symbol" pitchFamily="2" charset="2"/>
                <a:cs typeface="Calibri" panose="020F0502020204030204" pitchFamily="34" charset="0"/>
              </a:rPr>
              <a:t>b</a:t>
            </a:r>
            <a:r>
              <a:rPr lang="en-US" sz="1060" b="1" dirty="0">
                <a:solidFill>
                  <a:srgbClr val="7D4D7E"/>
                </a:solidFill>
                <a:latin typeface="Calibri" panose="020F0502020204030204" pitchFamily="34" charset="0"/>
                <a:cs typeface="Calibri" panose="020F0502020204030204" pitchFamily="34" charset="0"/>
              </a:rPr>
              <a:t>-delayed charge part.</a:t>
            </a:r>
          </a:p>
          <a:p>
            <a:pPr marL="161313" indent="-161313">
              <a:buFont typeface="Wingdings" panose="05000000000000000000" pitchFamily="2" charset="2"/>
              <a:buChar char="§"/>
            </a:pPr>
            <a:r>
              <a:rPr lang="en-US" sz="1060" b="1" dirty="0">
                <a:solidFill>
                  <a:srgbClr val="7D4D7E"/>
                </a:solidFill>
                <a:latin typeface="Calibri" panose="020F0502020204030204" pitchFamily="34" charset="0"/>
                <a:cs typeface="Calibri" panose="020F0502020204030204" pitchFamily="34" charset="0"/>
              </a:rPr>
              <a:t>Full absorption spectroscopy</a:t>
            </a:r>
          </a:p>
          <a:p>
            <a:pPr marL="161313" indent="-161313">
              <a:buFont typeface="Wingdings" panose="05000000000000000000" pitchFamily="2" charset="2"/>
              <a:buChar char="§"/>
            </a:pPr>
            <a:r>
              <a:rPr lang="en-US" sz="1060" b="1" dirty="0">
                <a:solidFill>
                  <a:srgbClr val="7D4D7E"/>
                </a:solidFill>
                <a:latin typeface="Calibri" panose="020F0502020204030204" pitchFamily="34" charset="0"/>
                <a:cs typeface="Calibri" panose="020F0502020204030204" pitchFamily="34" charset="0"/>
              </a:rPr>
              <a:t>(Trap/Laser-assisted) decay spectroscopy</a:t>
            </a:r>
          </a:p>
        </p:txBody>
      </p:sp>
      <p:sp>
        <p:nvSpPr>
          <p:cNvPr id="36" name="Rectangle 35">
            <a:extLst>
              <a:ext uri="{FF2B5EF4-FFF2-40B4-BE49-F238E27FC236}">
                <a16:creationId xmlns:a16="http://schemas.microsoft.com/office/drawing/2014/main" id="{0CCA1CD6-0F16-DDEC-5357-3943255B62CE}"/>
              </a:ext>
            </a:extLst>
          </p:cNvPr>
          <p:cNvSpPr/>
          <p:nvPr/>
        </p:nvSpPr>
        <p:spPr>
          <a:xfrm>
            <a:off x="6332234" y="1652596"/>
            <a:ext cx="2314326" cy="581698"/>
          </a:xfrm>
          <a:prstGeom prst="rect">
            <a:avLst/>
          </a:prstGeom>
          <a:solidFill>
            <a:schemeClr val="accent6">
              <a:lumMod val="60000"/>
              <a:lumOff val="40000"/>
            </a:schemeClr>
          </a:solidFill>
        </p:spPr>
        <p:txBody>
          <a:bodyPr wrap="square">
            <a:spAutoFit/>
          </a:bodyPr>
          <a:lstStyle/>
          <a:p>
            <a:pPr marL="164118" indent="-164118">
              <a:buFont typeface="Wingdings" pitchFamily="2" charset="2"/>
              <a:buChar char="§"/>
            </a:pPr>
            <a:r>
              <a:rPr lang="en-US" sz="1060" b="1" dirty="0">
                <a:solidFill>
                  <a:schemeClr val="bg1"/>
                </a:solidFill>
                <a:latin typeface="Calibri" panose="020F0502020204030204" pitchFamily="34" charset="0"/>
                <a:cs typeface="Calibri" panose="020F0502020204030204" pitchFamily="34" charset="0"/>
              </a:rPr>
              <a:t>Collinear laser spectroscopy  </a:t>
            </a:r>
          </a:p>
          <a:p>
            <a:pPr marL="164118" indent="-164118">
              <a:buFont typeface="Wingdings" pitchFamily="2" charset="2"/>
              <a:buChar char="§"/>
            </a:pPr>
            <a:r>
              <a:rPr lang="en-US" sz="1060" b="1" dirty="0">
                <a:solidFill>
                  <a:schemeClr val="bg1"/>
                </a:solidFill>
                <a:latin typeface="Calibri" panose="020F0502020204030204" pitchFamily="34" charset="0"/>
                <a:cs typeface="Calibri" panose="020F0502020204030204" pitchFamily="34" charset="0"/>
              </a:rPr>
              <a:t>Laser polarization (decay spectroscopy, </a:t>
            </a:r>
            <a:r>
              <a:rPr lang="en-US" sz="1060" b="1" dirty="0">
                <a:solidFill>
                  <a:schemeClr val="bg1"/>
                </a:solidFill>
                <a:latin typeface="Symbol" pitchFamily="2" charset="2"/>
                <a:cs typeface="Calibri" panose="020F0502020204030204" pitchFamily="34" charset="0"/>
              </a:rPr>
              <a:t>b</a:t>
            </a:r>
            <a:r>
              <a:rPr lang="en-US" sz="1060" b="1" dirty="0">
                <a:solidFill>
                  <a:schemeClr val="bg1"/>
                </a:solidFill>
                <a:latin typeface="Calibri" panose="020F0502020204030204" pitchFamily="34" charset="0"/>
                <a:cs typeface="Calibri" panose="020F0502020204030204" pitchFamily="34" charset="0"/>
              </a:rPr>
              <a:t>-NMR, …)</a:t>
            </a:r>
          </a:p>
        </p:txBody>
      </p:sp>
      <p:sp>
        <p:nvSpPr>
          <p:cNvPr id="37" name="Rectangle 36">
            <a:extLst>
              <a:ext uri="{FF2B5EF4-FFF2-40B4-BE49-F238E27FC236}">
                <a16:creationId xmlns:a16="http://schemas.microsoft.com/office/drawing/2014/main" id="{C7C4810C-FDA4-33DF-F760-9FE16B278901}"/>
              </a:ext>
            </a:extLst>
          </p:cNvPr>
          <p:cNvSpPr/>
          <p:nvPr/>
        </p:nvSpPr>
        <p:spPr>
          <a:xfrm>
            <a:off x="4932522" y="882411"/>
            <a:ext cx="2411317" cy="581698"/>
          </a:xfrm>
          <a:prstGeom prst="rect">
            <a:avLst/>
          </a:prstGeom>
          <a:solidFill>
            <a:schemeClr val="accent6">
              <a:lumMod val="40000"/>
              <a:lumOff val="60000"/>
            </a:schemeClr>
          </a:solidFill>
        </p:spPr>
        <p:txBody>
          <a:bodyPr wrap="square">
            <a:spAutoFit/>
          </a:bodyPr>
          <a:lstStyle/>
          <a:p>
            <a:pPr marL="161313" indent="-161313">
              <a:buFont typeface="Wingdings" pitchFamily="2" charset="2"/>
              <a:buChar char="§"/>
            </a:pPr>
            <a:r>
              <a:rPr lang="en-US" sz="1060" b="1" dirty="0">
                <a:solidFill>
                  <a:schemeClr val="accent6">
                    <a:lumMod val="75000"/>
                  </a:schemeClr>
                </a:solidFill>
                <a:latin typeface="Calibri" panose="020F0502020204030204" pitchFamily="34" charset="0"/>
                <a:cs typeface="Calibri" panose="020F0502020204030204" pitchFamily="34" charset="0"/>
              </a:rPr>
              <a:t>Precise mass measurements</a:t>
            </a:r>
          </a:p>
          <a:p>
            <a:pPr marL="161313" indent="-161313">
              <a:buFont typeface="Wingdings" pitchFamily="2" charset="2"/>
              <a:buChar char="§"/>
            </a:pPr>
            <a:r>
              <a:rPr lang="en-US" sz="1060" b="1" dirty="0">
                <a:solidFill>
                  <a:schemeClr val="accent6">
                    <a:lumMod val="75000"/>
                  </a:schemeClr>
                </a:solidFill>
                <a:latin typeface="Calibri" panose="020F0502020204030204" pitchFamily="34" charset="0"/>
                <a:cs typeface="Calibri" panose="020F0502020204030204" pitchFamily="34" charset="0"/>
              </a:rPr>
              <a:t> In-trap decay spectroscopy</a:t>
            </a:r>
          </a:p>
          <a:p>
            <a:pPr marL="161313" indent="-161313">
              <a:buFont typeface="Wingdings" pitchFamily="2" charset="2"/>
              <a:buChar char="§"/>
            </a:pPr>
            <a:r>
              <a:rPr lang="en-US" sz="1060" b="1" dirty="0">
                <a:solidFill>
                  <a:schemeClr val="accent6">
                    <a:lumMod val="75000"/>
                  </a:schemeClr>
                </a:solidFill>
                <a:latin typeface="Calibri" panose="020F0502020204030204" pitchFamily="34" charset="0"/>
                <a:cs typeface="Calibri" panose="020F0502020204030204" pitchFamily="34" charset="0"/>
              </a:rPr>
              <a:t> </a:t>
            </a:r>
            <a:r>
              <a:rPr lang="fr-FR" sz="1060" b="1" dirty="0">
                <a:solidFill>
                  <a:schemeClr val="accent6">
                    <a:lumMod val="75000"/>
                  </a:schemeClr>
                </a:solidFill>
                <a:latin typeface="Symbol" pitchFamily="2" charset="2"/>
                <a:cs typeface="Calibri" panose="020F0502020204030204" pitchFamily="34" charset="0"/>
              </a:rPr>
              <a:t>b</a:t>
            </a:r>
            <a:r>
              <a:rPr lang="fr-FR" sz="1060" b="1" dirty="0">
                <a:solidFill>
                  <a:schemeClr val="accent6">
                    <a:lumMod val="75000"/>
                  </a:schemeClr>
                </a:solidFill>
                <a:latin typeface="Calibri" panose="020F0502020204030204" pitchFamily="34" charset="0"/>
                <a:cs typeface="Calibri" panose="020F0502020204030204" pitchFamily="34" charset="0"/>
              </a:rPr>
              <a:t>-n </a:t>
            </a:r>
            <a:r>
              <a:rPr lang="en-GB" sz="1060" b="1" dirty="0">
                <a:solidFill>
                  <a:schemeClr val="accent6">
                    <a:lumMod val="75000"/>
                  </a:schemeClr>
                </a:solidFill>
                <a:latin typeface="Calibri" panose="020F0502020204030204" pitchFamily="34" charset="0"/>
                <a:cs typeface="Calibri" panose="020F0502020204030204" pitchFamily="34" charset="0"/>
              </a:rPr>
              <a:t>angular correlations</a:t>
            </a:r>
          </a:p>
        </p:txBody>
      </p:sp>
      <p:sp>
        <p:nvSpPr>
          <p:cNvPr id="38" name="ZoneTexte 37">
            <a:extLst>
              <a:ext uri="{FF2B5EF4-FFF2-40B4-BE49-F238E27FC236}">
                <a16:creationId xmlns:a16="http://schemas.microsoft.com/office/drawing/2014/main" id="{C1AC6FF2-43B6-27BB-FF75-90C3F2C2C15A}"/>
              </a:ext>
            </a:extLst>
          </p:cNvPr>
          <p:cNvSpPr txBox="1"/>
          <p:nvPr/>
        </p:nvSpPr>
        <p:spPr>
          <a:xfrm>
            <a:off x="2185693" y="790426"/>
            <a:ext cx="525721" cy="338554"/>
          </a:xfrm>
          <a:prstGeom prst="rect">
            <a:avLst/>
          </a:prstGeom>
          <a:solidFill>
            <a:schemeClr val="accent2">
              <a:lumMod val="20000"/>
              <a:lumOff val="80000"/>
            </a:schemeClr>
          </a:solidFill>
        </p:spPr>
        <p:txBody>
          <a:bodyPr wrap="none" rtlCol="0">
            <a:spAutoFit/>
          </a:bodyPr>
          <a:lstStyle/>
          <a:p>
            <a:r>
              <a:rPr lang="fr-FR" sz="1600" b="1" dirty="0">
                <a:latin typeface="Calibri" panose="020F0502020204030204" pitchFamily="34" charset="0"/>
                <a:cs typeface="Calibri" panose="020F0502020204030204" pitchFamily="34" charset="0"/>
              </a:rPr>
              <a:t>HRS</a:t>
            </a:r>
          </a:p>
        </p:txBody>
      </p:sp>
      <p:sp>
        <p:nvSpPr>
          <p:cNvPr id="39" name="ZoneTexte 38">
            <a:extLst>
              <a:ext uri="{FF2B5EF4-FFF2-40B4-BE49-F238E27FC236}">
                <a16:creationId xmlns:a16="http://schemas.microsoft.com/office/drawing/2014/main" id="{C1F4ECF4-046E-0390-C520-3B20D09EF2E7}"/>
              </a:ext>
            </a:extLst>
          </p:cNvPr>
          <p:cNvSpPr txBox="1"/>
          <p:nvPr/>
        </p:nvSpPr>
        <p:spPr>
          <a:xfrm>
            <a:off x="3912390" y="3466731"/>
            <a:ext cx="660374" cy="338554"/>
          </a:xfrm>
          <a:prstGeom prst="rect">
            <a:avLst/>
          </a:prstGeom>
          <a:solidFill>
            <a:schemeClr val="accent2">
              <a:lumMod val="20000"/>
              <a:lumOff val="80000"/>
            </a:schemeClr>
          </a:solidFill>
        </p:spPr>
        <p:txBody>
          <a:bodyPr wrap="none" rtlCol="0">
            <a:spAutoFit/>
          </a:bodyPr>
          <a:lstStyle/>
          <a:p>
            <a:r>
              <a:rPr lang="fr-FR" sz="1600" b="1" dirty="0">
                <a:latin typeface="Calibri" panose="020F0502020204030204" pitchFamily="34" charset="0"/>
                <a:cs typeface="Calibri" panose="020F0502020204030204" pitchFamily="34" charset="0"/>
              </a:rPr>
              <a:t>UHRS</a:t>
            </a:r>
          </a:p>
        </p:txBody>
      </p:sp>
      <p:pic>
        <p:nvPicPr>
          <p:cNvPr id="40" name="Image 39">
            <a:extLst>
              <a:ext uri="{FF2B5EF4-FFF2-40B4-BE49-F238E27FC236}">
                <a16:creationId xmlns:a16="http://schemas.microsoft.com/office/drawing/2014/main" id="{58808C63-9A06-D3CE-F40B-806A0F1891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8556" y="27745"/>
            <a:ext cx="1802892" cy="557473"/>
          </a:xfrm>
          <a:prstGeom prst="rect">
            <a:avLst/>
          </a:prstGeom>
        </p:spPr>
      </p:pic>
      <p:sp>
        <p:nvSpPr>
          <p:cNvPr id="42" name="ZoneTexte 41">
            <a:extLst>
              <a:ext uri="{FF2B5EF4-FFF2-40B4-BE49-F238E27FC236}">
                <a16:creationId xmlns:a16="http://schemas.microsoft.com/office/drawing/2014/main" id="{A1C8788A-F3A7-61EF-379C-E854D0D06CB9}"/>
              </a:ext>
            </a:extLst>
          </p:cNvPr>
          <p:cNvSpPr txBox="1"/>
          <p:nvPr/>
        </p:nvSpPr>
        <p:spPr>
          <a:xfrm>
            <a:off x="4850871" y="5516385"/>
            <a:ext cx="4143226" cy="1077218"/>
          </a:xfrm>
          <a:prstGeom prst="rect">
            <a:avLst/>
          </a:prstGeom>
          <a:noFill/>
        </p:spPr>
        <p:txBody>
          <a:bodyPr wrap="square" rtlCol="0">
            <a:spAutoFit/>
          </a:bodyPr>
          <a:lstStyle/>
          <a:p>
            <a:r>
              <a:rPr lang="fr-FR" sz="1600" dirty="0">
                <a:solidFill>
                  <a:srgbClr val="7030A0"/>
                </a:solidFill>
                <a:latin typeface="Calibri" panose="020F0502020204030204" pitchFamily="34" charset="0"/>
                <a:cs typeface="Calibri" panose="020F0502020204030204" pitchFamily="34" charset="0"/>
              </a:rPr>
              <a:t>Construction </a:t>
            </a:r>
            <a:r>
              <a:rPr lang="fr-FR" sz="1600" dirty="0" err="1">
                <a:solidFill>
                  <a:srgbClr val="7030A0"/>
                </a:solidFill>
                <a:latin typeface="Calibri" panose="020F0502020204030204" pitchFamily="34" charset="0"/>
                <a:cs typeface="Calibri" panose="020F0502020204030204" pitchFamily="34" charset="0"/>
              </a:rPr>
              <a:t>will</a:t>
            </a:r>
            <a:r>
              <a:rPr lang="fr-FR" sz="1600" dirty="0">
                <a:solidFill>
                  <a:srgbClr val="7030A0"/>
                </a:solidFill>
                <a:latin typeface="Calibri" panose="020F0502020204030204" pitchFamily="34" charset="0"/>
                <a:cs typeface="Calibri" panose="020F0502020204030204" pitchFamily="34" charset="0"/>
              </a:rPr>
              <a:t> start </a:t>
            </a:r>
            <a:r>
              <a:rPr lang="fr-FR" sz="1600" dirty="0" err="1">
                <a:solidFill>
                  <a:srgbClr val="7030A0"/>
                </a:solidFill>
                <a:latin typeface="Calibri" panose="020F0502020204030204" pitchFamily="34" charset="0"/>
                <a:cs typeface="Calibri" panose="020F0502020204030204" pitchFamily="34" charset="0"/>
              </a:rPr>
              <a:t>after</a:t>
            </a:r>
            <a:r>
              <a:rPr lang="fr-FR" sz="1600" dirty="0">
                <a:solidFill>
                  <a:srgbClr val="7030A0"/>
                </a:solidFill>
                <a:latin typeface="Calibri" panose="020F0502020204030204" pitchFamily="34" charset="0"/>
                <a:cs typeface="Calibri" panose="020F0502020204030204" pitchFamily="34" charset="0"/>
              </a:rPr>
              <a:t> « Modification autorisation » </a:t>
            </a:r>
            <a:r>
              <a:rPr lang="fr-FR" sz="1600" dirty="0" err="1">
                <a:solidFill>
                  <a:srgbClr val="7030A0"/>
                </a:solidFill>
                <a:latin typeface="Calibri" panose="020F0502020204030204" pitchFamily="34" charset="0"/>
                <a:cs typeface="Calibri" panose="020F0502020204030204" pitchFamily="34" charset="0"/>
              </a:rPr>
              <a:t>procedure</a:t>
            </a:r>
            <a:r>
              <a:rPr lang="fr-FR" sz="1600" dirty="0">
                <a:solidFill>
                  <a:srgbClr val="7030A0"/>
                </a:solidFill>
                <a:latin typeface="Calibri" panose="020F0502020204030204" pitchFamily="34" charset="0"/>
                <a:cs typeface="Calibri" panose="020F0502020204030204" pitchFamily="34" charset="0"/>
              </a:rPr>
              <a:t> (ASN, MSNR) and public </a:t>
            </a:r>
            <a:r>
              <a:rPr lang="fr-FR" sz="1600" dirty="0" err="1">
                <a:solidFill>
                  <a:srgbClr val="7030A0"/>
                </a:solidFill>
                <a:latin typeface="Calibri" panose="020F0502020204030204" pitchFamily="34" charset="0"/>
                <a:cs typeface="Calibri" panose="020F0502020204030204" pitchFamily="34" charset="0"/>
              </a:rPr>
              <a:t>inquiry</a:t>
            </a:r>
            <a:r>
              <a:rPr lang="fr-FR" sz="1600" dirty="0">
                <a:solidFill>
                  <a:srgbClr val="7030A0"/>
                </a:solidFill>
                <a:latin typeface="Calibri" panose="020F0502020204030204" pitchFamily="34" charset="0"/>
                <a:cs typeface="Calibri" panose="020F0502020204030204" pitchFamily="34" charset="0"/>
              </a:rPr>
              <a:t> =&gt; Spring-</a:t>
            </a:r>
            <a:r>
              <a:rPr lang="fr-FR" sz="1600" dirty="0" err="1">
                <a:solidFill>
                  <a:srgbClr val="7030A0"/>
                </a:solidFill>
                <a:latin typeface="Calibri" panose="020F0502020204030204" pitchFamily="34" charset="0"/>
                <a:cs typeface="Calibri" panose="020F0502020204030204" pitchFamily="34" charset="0"/>
              </a:rPr>
              <a:t>summer</a:t>
            </a:r>
            <a:r>
              <a:rPr lang="fr-FR" sz="1600" dirty="0">
                <a:solidFill>
                  <a:srgbClr val="7030A0"/>
                </a:solidFill>
                <a:latin typeface="Calibri" panose="020F0502020204030204" pitchFamily="34" charset="0"/>
                <a:cs typeface="Calibri" panose="020F0502020204030204" pitchFamily="34" charset="0"/>
              </a:rPr>
              <a:t> 2023</a:t>
            </a:r>
          </a:p>
          <a:p>
            <a:r>
              <a:rPr lang="fr-FR" sz="1600" dirty="0">
                <a:solidFill>
                  <a:srgbClr val="7030A0"/>
                </a:solidFill>
                <a:latin typeface="Calibri" panose="020F0502020204030204" pitchFamily="34" charset="0"/>
                <a:cs typeface="Calibri" panose="020F0502020204030204" pitchFamily="34" charset="0"/>
              </a:rPr>
              <a:t>First </a:t>
            </a:r>
            <a:r>
              <a:rPr lang="fr-FR" sz="1600" dirty="0" err="1">
                <a:solidFill>
                  <a:srgbClr val="7030A0"/>
                </a:solidFill>
                <a:latin typeface="Calibri" panose="020F0502020204030204" pitchFamily="34" charset="0"/>
                <a:cs typeface="Calibri" panose="020F0502020204030204" pitchFamily="34" charset="0"/>
              </a:rPr>
              <a:t>beams</a:t>
            </a:r>
            <a:r>
              <a:rPr lang="fr-FR" sz="1600" dirty="0">
                <a:solidFill>
                  <a:srgbClr val="7030A0"/>
                </a:solidFill>
                <a:latin typeface="Calibri" panose="020F0502020204030204" pitchFamily="34" charset="0"/>
                <a:cs typeface="Calibri" panose="020F0502020204030204" pitchFamily="34" charset="0"/>
              </a:rPr>
              <a:t>: 2027</a:t>
            </a:r>
          </a:p>
        </p:txBody>
      </p:sp>
      <p:sp>
        <p:nvSpPr>
          <p:cNvPr id="43" name="ZoneTexte 42">
            <a:extLst>
              <a:ext uri="{FF2B5EF4-FFF2-40B4-BE49-F238E27FC236}">
                <a16:creationId xmlns:a16="http://schemas.microsoft.com/office/drawing/2014/main" id="{EA29D74E-070E-FB38-09A1-B9B6606A4DE7}"/>
              </a:ext>
            </a:extLst>
          </p:cNvPr>
          <p:cNvSpPr txBox="1"/>
          <p:nvPr/>
        </p:nvSpPr>
        <p:spPr>
          <a:xfrm>
            <a:off x="388538" y="5242479"/>
            <a:ext cx="4258561" cy="1169551"/>
          </a:xfrm>
          <a:prstGeom prst="rect">
            <a:avLst/>
          </a:prstGeom>
          <a:solidFill>
            <a:schemeClr val="bg1">
              <a:alpha val="94000"/>
            </a:schemeClr>
          </a:solidFill>
          <a:ln>
            <a:solidFill>
              <a:srgbClr val="000000"/>
            </a:solidFill>
          </a:ln>
          <a:effectLst>
            <a:outerShdw blurRad="50800" dist="38100" dir="18900000" algn="bl" rotWithShape="0">
              <a:prstClr val="black">
                <a:alpha val="40000"/>
              </a:prstClr>
            </a:outerShdw>
          </a:effectLst>
        </p:spPr>
        <p:txBody>
          <a:bodyPr wrap="square" rtlCol="0">
            <a:spAutoFit/>
          </a:bodyPr>
          <a:lstStyle/>
          <a:p>
            <a:pPr defTabSz="914400" eaLnBrk="0" fontAlgn="base" hangingPunct="0">
              <a:spcBef>
                <a:spcPct val="0"/>
              </a:spcBef>
              <a:spcAft>
                <a:spcPct val="0"/>
              </a:spcAft>
            </a:pPr>
            <a:r>
              <a:rPr lang="en-US" sz="1400" dirty="0">
                <a:solidFill>
                  <a:srgbClr val="000000"/>
                </a:solidFill>
                <a:latin typeface="Calibri" panose="020F0502020204030204" pitchFamily="34" charset="0"/>
                <a:ea typeface="ＭＳ Ｐゴシック" charset="-128"/>
                <a:cs typeface="Calibri" panose="020F0502020204030204" pitchFamily="34" charset="0"/>
              </a:rPr>
              <a:t>Low-energy radioactive-ion-beam facility </a:t>
            </a:r>
          </a:p>
          <a:p>
            <a:pPr marL="285750" indent="-285750" defTabSz="914400" eaLnBrk="0" fontAlgn="base" hangingPunct="0">
              <a:spcBef>
                <a:spcPct val="0"/>
              </a:spcBef>
              <a:spcAft>
                <a:spcPct val="0"/>
              </a:spcAft>
              <a:buFont typeface="Arial" panose="020B0604020202020204" pitchFamily="34" charset="0"/>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Beams from SPIRAL1 and S</a:t>
            </a:r>
            <a:r>
              <a:rPr lang="en-US" sz="1400" baseline="30000" dirty="0">
                <a:solidFill>
                  <a:srgbClr val="000000"/>
                </a:solidFill>
                <a:latin typeface="Calibri" panose="020F0502020204030204" pitchFamily="34" charset="0"/>
                <a:ea typeface="ＭＳ Ｐゴシック" charset="-128"/>
                <a:cs typeface="Calibri" panose="020F0502020204030204" pitchFamily="34" charset="0"/>
              </a:rPr>
              <a:t>3</a:t>
            </a:r>
          </a:p>
          <a:p>
            <a:pPr marL="285750" indent="-285750" defTabSz="914400" eaLnBrk="0" fontAlgn="base" hangingPunct="0">
              <a:spcBef>
                <a:spcPct val="0"/>
              </a:spcBef>
              <a:spcAft>
                <a:spcPct val="0"/>
              </a:spcAft>
              <a:buFont typeface="Arial" panose="020B0604020202020204" pitchFamily="34" charset="0"/>
              <a:buChar char="•"/>
            </a:pPr>
            <a:r>
              <a:rPr lang="en-US" sz="1400" dirty="0">
                <a:solidFill>
                  <a:srgbClr val="7030A0"/>
                </a:solidFill>
                <a:latin typeface="Calibri" panose="020F0502020204030204" pitchFamily="34" charset="0"/>
                <a:ea typeface="ＭＳ Ｐゴシック" charset="-128"/>
                <a:cs typeface="Calibri" panose="020F0502020204030204" pitchFamily="34" charset="0"/>
              </a:rPr>
              <a:t>Important beam preparation and purification capabilities</a:t>
            </a:r>
          </a:p>
          <a:p>
            <a:pPr marL="285750" indent="-285750" defTabSz="914400" eaLnBrk="0" fontAlgn="base" hangingPunct="0">
              <a:spcBef>
                <a:spcPct val="0"/>
              </a:spcBef>
              <a:spcAft>
                <a:spcPct val="0"/>
              </a:spcAft>
              <a:buFont typeface="Arial" panose="020B0604020202020204" pitchFamily="34" charset="0"/>
              <a:buChar char="•"/>
            </a:pPr>
            <a:r>
              <a:rPr lang="en-US" sz="1400" dirty="0">
                <a:solidFill>
                  <a:srgbClr val="000000"/>
                </a:solidFill>
                <a:latin typeface="Calibri" panose="020F0502020204030204" pitchFamily="34" charset="0"/>
                <a:ea typeface="ＭＳ Ｐゴシック" charset="-128"/>
                <a:cs typeface="Calibri" panose="020F0502020204030204" pitchFamily="34" charset="0"/>
              </a:rPr>
              <a:t>High resolution/precision experiments</a:t>
            </a:r>
          </a:p>
        </p:txBody>
      </p:sp>
      <p:pic>
        <p:nvPicPr>
          <p:cNvPr id="44" name="Image 43">
            <a:extLst>
              <a:ext uri="{FF2B5EF4-FFF2-40B4-BE49-F238E27FC236}">
                <a16:creationId xmlns:a16="http://schemas.microsoft.com/office/drawing/2014/main" id="{9699C806-1080-FAD0-578D-849E6BD66F0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61718" y="766204"/>
            <a:ext cx="712078" cy="720000"/>
          </a:xfrm>
          <a:prstGeom prst="rect">
            <a:avLst/>
          </a:prstGeom>
        </p:spPr>
      </p:pic>
      <p:sp>
        <p:nvSpPr>
          <p:cNvPr id="2" name="Rectangle 1">
            <a:extLst>
              <a:ext uri="{FF2B5EF4-FFF2-40B4-BE49-F238E27FC236}">
                <a16:creationId xmlns:a16="http://schemas.microsoft.com/office/drawing/2014/main" id="{EE56DD0D-DBB4-59E5-23A7-937D6B8BB7BE}"/>
              </a:ext>
            </a:extLst>
          </p:cNvPr>
          <p:cNvSpPr/>
          <p:nvPr/>
        </p:nvSpPr>
        <p:spPr>
          <a:xfrm>
            <a:off x="4877298" y="59963"/>
            <a:ext cx="457125" cy="4628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ZoneTexte 45">
            <a:extLst>
              <a:ext uri="{FF2B5EF4-FFF2-40B4-BE49-F238E27FC236}">
                <a16:creationId xmlns:a16="http://schemas.microsoft.com/office/drawing/2014/main" id="{AB276BB1-0555-3454-17E8-12177FEB15F0}"/>
              </a:ext>
            </a:extLst>
          </p:cNvPr>
          <p:cNvSpPr txBox="1"/>
          <p:nvPr/>
        </p:nvSpPr>
        <p:spPr>
          <a:xfrm>
            <a:off x="194875" y="59963"/>
            <a:ext cx="5139548" cy="523220"/>
          </a:xfrm>
          <a:prstGeom prst="rect">
            <a:avLst/>
          </a:prstGeom>
          <a:noFill/>
        </p:spPr>
        <p:txBody>
          <a:bodyPr wrap="none" rtlCol="0">
            <a:spAutoFit/>
          </a:bodyPr>
          <a:lstStyle/>
          <a:p>
            <a:r>
              <a:rPr lang="fr-FR" sz="2800" dirty="0" err="1">
                <a:solidFill>
                  <a:srgbClr val="7030A0"/>
                </a:solidFill>
                <a:latin typeface="Calibri" panose="020F0502020204030204" pitchFamily="34" charset="0"/>
                <a:cs typeface="Calibri" panose="020F0502020204030204" pitchFamily="34" charset="0"/>
              </a:rPr>
              <a:t>Experimental</a:t>
            </a:r>
            <a:r>
              <a:rPr lang="fr-FR" sz="2800" dirty="0">
                <a:solidFill>
                  <a:srgbClr val="7030A0"/>
                </a:solidFill>
                <a:latin typeface="Calibri" panose="020F0502020204030204" pitchFamily="34" charset="0"/>
                <a:cs typeface="Calibri" panose="020F0502020204030204" pitchFamily="34" charset="0"/>
              </a:rPr>
              <a:t> room </a:t>
            </a:r>
            <a:r>
              <a:rPr lang="fr-FR" sz="2800" dirty="0" err="1">
                <a:solidFill>
                  <a:srgbClr val="7030A0"/>
                </a:solidFill>
                <a:latin typeface="Calibri" panose="020F0502020204030204" pitchFamily="34" charset="0"/>
                <a:cs typeface="Calibri" panose="020F0502020204030204" pitchFamily="34" charset="0"/>
              </a:rPr>
              <a:t>under</a:t>
            </a:r>
            <a:r>
              <a:rPr lang="fr-FR" sz="2800" dirty="0">
                <a:solidFill>
                  <a:srgbClr val="7030A0"/>
                </a:solidFill>
                <a:latin typeface="Calibri" panose="020F0502020204030204" pitchFamily="34" charset="0"/>
                <a:cs typeface="Calibri" panose="020F0502020204030204" pitchFamily="34" charset="0"/>
              </a:rPr>
              <a:t> </a:t>
            </a:r>
            <a:r>
              <a:rPr lang="fr-FR" sz="2800" dirty="0" err="1">
                <a:solidFill>
                  <a:srgbClr val="7030A0"/>
                </a:solidFill>
                <a:latin typeface="Calibri" panose="020F0502020204030204" pitchFamily="34" charset="0"/>
                <a:cs typeface="Calibri" panose="020F0502020204030204" pitchFamily="34" charset="0"/>
              </a:rPr>
              <a:t>project</a:t>
            </a:r>
            <a:r>
              <a:rPr lang="fr-FR" sz="2800" dirty="0">
                <a:solidFill>
                  <a:srgbClr val="7030A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219288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 descr="C:\Documents and Settings\thomasjc\Bureau\DESIR\Meetings\2011\Symposium_Fr_Jp\Screen shot 2011-01-03 at 13.29.34.png"/>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l="310" t="912" r="1544" b="456"/>
          <a:stretch>
            <a:fillRect/>
          </a:stretch>
        </p:blipFill>
        <p:spPr bwMode="auto">
          <a:xfrm>
            <a:off x="1835695" y="1988841"/>
            <a:ext cx="6737383" cy="4536504"/>
          </a:xfrm>
          <a:prstGeom prst="rect">
            <a:avLst/>
          </a:prstGeom>
          <a:noFill/>
          <a:ln w="9525">
            <a:noFill/>
            <a:miter lim="800000"/>
            <a:headEnd/>
            <a:tailEnd/>
          </a:ln>
        </p:spPr>
      </p:pic>
      <p:pic>
        <p:nvPicPr>
          <p:cNvPr id="6" name="Picture 21" descr="C:\Documents and Settings\thomasjc\Bureau\DESIR\EQUIPEX2\Logo\LogoDESIRSPIRAL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725" y="22742"/>
            <a:ext cx="1443931" cy="520132"/>
          </a:xfrm>
          <a:prstGeom prst="rect">
            <a:avLst/>
          </a:prstGeom>
          <a:solidFill>
            <a:schemeClr val="bg1"/>
          </a:solidFill>
          <a:ln w="9525">
            <a:noFill/>
            <a:miter lim="800000"/>
            <a:headEnd/>
            <a:tailEnd/>
          </a:ln>
        </p:spPr>
      </p:pic>
      <p:cxnSp>
        <p:nvCxnSpPr>
          <p:cNvPr id="2" name="Connecteur droit 1"/>
          <p:cNvCxnSpPr/>
          <p:nvPr/>
        </p:nvCxnSpPr>
        <p:spPr>
          <a:xfrm flipH="1">
            <a:off x="-36512" y="6597352"/>
            <a:ext cx="9144000" cy="0"/>
          </a:xfrm>
          <a:prstGeom prst="line">
            <a:avLst/>
          </a:prstGeom>
          <a:ln w="38100">
            <a:solidFill>
              <a:srgbClr val="9900CC"/>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2616631" y="44624"/>
            <a:ext cx="2489208" cy="461665"/>
          </a:xfrm>
          <a:prstGeom prst="rect">
            <a:avLst/>
          </a:prstGeom>
          <a:noFill/>
          <a:ln>
            <a:noFill/>
          </a:ln>
        </p:spPr>
        <p:txBody>
          <a:bodyPr wrap="none" rtlCol="0">
            <a:spAutoFit/>
          </a:bodyPr>
          <a:lstStyle/>
          <a:p>
            <a:r>
              <a:rPr lang="en-US" sz="2400" b="1" dirty="0">
                <a:solidFill>
                  <a:srgbClr val="660066"/>
                </a:solidFill>
                <a:latin typeface="Calibri" panose="020F0502020204030204" pitchFamily="34" charset="0"/>
                <a:cs typeface="Calibri" panose="020F0502020204030204" pitchFamily="34" charset="0"/>
              </a:rPr>
              <a:t>Scientific Program</a:t>
            </a:r>
          </a:p>
        </p:txBody>
      </p:sp>
      <p:sp>
        <p:nvSpPr>
          <p:cNvPr id="13" name="Ellipse 12"/>
          <p:cNvSpPr/>
          <p:nvPr/>
        </p:nvSpPr>
        <p:spPr bwMode="auto">
          <a:xfrm rot="19631431">
            <a:off x="7152190" y="2200707"/>
            <a:ext cx="1714868" cy="460212"/>
          </a:xfrm>
          <a:prstGeom prst="ellipse">
            <a:avLst/>
          </a:prstGeom>
          <a:solidFill>
            <a:srgbClr val="FF0000">
              <a:alpha val="24000"/>
            </a:srgbClr>
          </a:solidFill>
          <a:ln w="381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4" name="ZoneTexte 19"/>
          <p:cNvSpPr txBox="1">
            <a:spLocks noChangeArrowheads="1"/>
          </p:cNvSpPr>
          <p:nvPr/>
        </p:nvSpPr>
        <p:spPr bwMode="auto">
          <a:xfrm>
            <a:off x="179512" y="936728"/>
            <a:ext cx="5616624" cy="1754326"/>
          </a:xfrm>
          <a:prstGeom prst="rect">
            <a:avLst/>
          </a:prstGeom>
          <a:ln>
            <a:headEnd/>
            <a:tailEnd/>
          </a:ln>
        </p:spPr>
        <p:style>
          <a:lnRef idx="1">
            <a:schemeClr val="dk1"/>
          </a:lnRef>
          <a:fillRef idx="2">
            <a:schemeClr val="dk1"/>
          </a:fillRef>
          <a:effectRef idx="1">
            <a:schemeClr val="dk1"/>
          </a:effectRef>
          <a:fontRef idx="minor">
            <a:schemeClr val="dk1"/>
          </a:fontRef>
        </p:style>
        <p:txBody>
          <a:bodyPr wrap="square">
            <a:spAutoFit/>
          </a:bodyPr>
          <a:lstStyle/>
          <a:p>
            <a:pPr marL="185738" indent="-185738">
              <a:buFont typeface="Arial"/>
              <a:buChar char="•"/>
            </a:pPr>
            <a:r>
              <a:rPr lang="fr-FR" b="1" dirty="0" err="1">
                <a:solidFill>
                  <a:srgbClr val="FF0000"/>
                </a:solidFill>
                <a:latin typeface="Calibri" panose="020F0502020204030204" pitchFamily="34" charset="0"/>
                <a:cs typeface="Calibri" panose="020F0502020204030204" pitchFamily="34" charset="0"/>
              </a:rPr>
              <a:t>Collinear</a:t>
            </a:r>
            <a:r>
              <a:rPr lang="fr-FR" b="1" dirty="0">
                <a:solidFill>
                  <a:srgbClr val="FF0000"/>
                </a:solidFill>
                <a:latin typeface="Calibri" panose="020F0502020204030204" pitchFamily="34" charset="0"/>
                <a:cs typeface="Calibri" panose="020F0502020204030204" pitchFamily="34" charset="0"/>
              </a:rPr>
              <a:t> laser </a:t>
            </a:r>
            <a:r>
              <a:rPr lang="fr-FR" b="1" dirty="0" err="1">
                <a:solidFill>
                  <a:srgbClr val="FF0000"/>
                </a:solidFill>
                <a:latin typeface="Calibri" panose="020F0502020204030204" pitchFamily="34" charset="0"/>
                <a:cs typeface="Calibri" panose="020F0502020204030204" pitchFamily="34" charset="0"/>
              </a:rPr>
              <a:t>spectroscopy</a:t>
            </a:r>
            <a:r>
              <a:rPr lang="fr-FR" b="1" dirty="0">
                <a:solidFill>
                  <a:srgbClr val="FF0000"/>
                </a:solidFill>
                <a:latin typeface="Calibri" panose="020F0502020204030204" pitchFamily="34" charset="0"/>
                <a:cs typeface="Calibri" panose="020F0502020204030204" pitchFamily="34" charset="0"/>
              </a:rPr>
              <a:t> </a:t>
            </a:r>
          </a:p>
          <a:p>
            <a:pPr marL="185738" indent="-185738">
              <a:buFont typeface="Arial"/>
              <a:buChar char="•"/>
            </a:pPr>
            <a:r>
              <a:rPr lang="fr-FR" b="1" dirty="0">
                <a:solidFill>
                  <a:srgbClr val="7030A0"/>
                </a:solidFill>
                <a:latin typeface="Symbol" pitchFamily="2" charset="2"/>
                <a:cs typeface="Calibri" panose="020F0502020204030204" pitchFamily="34" charset="0"/>
              </a:rPr>
              <a:t>b</a:t>
            </a:r>
            <a:r>
              <a:rPr lang="fr-FR" b="1" dirty="0">
                <a:solidFill>
                  <a:srgbClr val="7030A0"/>
                </a:solidFill>
                <a:latin typeface="Calibri" panose="020F0502020204030204" pitchFamily="34" charset="0"/>
                <a:cs typeface="Calibri" panose="020F0502020204030204" pitchFamily="34" charset="0"/>
              </a:rPr>
              <a:t>-</a:t>
            </a:r>
            <a:r>
              <a:rPr lang="fr-FR" b="1" dirty="0" err="1">
                <a:solidFill>
                  <a:srgbClr val="7030A0"/>
                </a:solidFill>
                <a:latin typeface="Calibri" panose="020F0502020204030204" pitchFamily="34" charset="0"/>
                <a:cs typeface="Calibri" panose="020F0502020204030204" pitchFamily="34" charset="0"/>
              </a:rPr>
              <a:t>delayed</a:t>
            </a:r>
            <a:r>
              <a:rPr lang="fr-FR" b="1" dirty="0">
                <a:solidFill>
                  <a:srgbClr val="7030A0"/>
                </a:solidFill>
                <a:latin typeface="Calibri" panose="020F0502020204030204" pitchFamily="34" charset="0"/>
                <a:cs typeface="Calibri" panose="020F0502020204030204" pitchFamily="34" charset="0"/>
              </a:rPr>
              <a:t> </a:t>
            </a:r>
            <a:r>
              <a:rPr lang="fr-FR" b="1" dirty="0">
                <a:solidFill>
                  <a:srgbClr val="7030A0"/>
                </a:solidFill>
                <a:latin typeface="Symbol" pitchFamily="2" charset="2"/>
                <a:cs typeface="Calibri" panose="020F0502020204030204" pitchFamily="34" charset="0"/>
              </a:rPr>
              <a:t>g</a:t>
            </a:r>
            <a:r>
              <a:rPr lang="fr-FR" b="1" dirty="0">
                <a:solidFill>
                  <a:srgbClr val="7030A0"/>
                </a:solidFill>
                <a:latin typeface="Calibri" panose="020F0502020204030204" pitchFamily="34" charset="0"/>
                <a:cs typeface="Calibri" panose="020F0502020204030204" pitchFamily="34" charset="0"/>
              </a:rPr>
              <a:t> </a:t>
            </a:r>
            <a:r>
              <a:rPr lang="fr-FR" b="1" dirty="0" err="1">
                <a:solidFill>
                  <a:srgbClr val="7030A0"/>
                </a:solidFill>
                <a:latin typeface="Calibri" panose="020F0502020204030204" pitchFamily="34" charset="0"/>
                <a:cs typeface="Calibri" panose="020F0502020204030204" pitchFamily="34" charset="0"/>
              </a:rPr>
              <a:t>spectroscopy</a:t>
            </a:r>
            <a:endParaRPr lang="fr-FR" b="1" dirty="0">
              <a:solidFill>
                <a:srgbClr val="7030A0"/>
              </a:solidFill>
              <a:latin typeface="Calibri" panose="020F0502020204030204" pitchFamily="34" charset="0"/>
              <a:cs typeface="Calibri" panose="020F0502020204030204" pitchFamily="34" charset="0"/>
            </a:endParaRPr>
          </a:p>
          <a:p>
            <a:pPr marL="185738" indent="-185738">
              <a:buFont typeface="Arial"/>
              <a:buChar char="•"/>
            </a:pPr>
            <a:r>
              <a:rPr lang="fr-FR" b="1" dirty="0">
                <a:solidFill>
                  <a:schemeClr val="accent2">
                    <a:lumMod val="75000"/>
                  </a:schemeClr>
                </a:solidFill>
                <a:latin typeface="Symbol" pitchFamily="2" charset="2"/>
                <a:cs typeface="Calibri" panose="020F0502020204030204" pitchFamily="34" charset="0"/>
              </a:rPr>
              <a:t>b</a:t>
            </a:r>
            <a:r>
              <a:rPr lang="fr-FR" b="1" dirty="0">
                <a:solidFill>
                  <a:schemeClr val="accent2">
                    <a:lumMod val="75000"/>
                  </a:schemeClr>
                </a:solidFill>
                <a:latin typeface="Calibri" panose="020F0502020204030204" pitchFamily="34" charset="0"/>
                <a:cs typeface="Calibri" panose="020F0502020204030204" pitchFamily="34" charset="0"/>
              </a:rPr>
              <a:t>-n </a:t>
            </a:r>
            <a:r>
              <a:rPr lang="fr-FR" b="1" dirty="0" err="1">
                <a:solidFill>
                  <a:schemeClr val="accent2">
                    <a:lumMod val="75000"/>
                  </a:schemeClr>
                </a:solidFill>
                <a:latin typeface="Calibri" panose="020F0502020204030204" pitchFamily="34" charset="0"/>
                <a:cs typeface="Calibri" panose="020F0502020204030204" pitchFamily="34" charset="0"/>
              </a:rPr>
              <a:t>angular</a:t>
            </a:r>
            <a:r>
              <a:rPr lang="fr-FR" b="1" dirty="0">
                <a:solidFill>
                  <a:schemeClr val="accent2">
                    <a:lumMod val="75000"/>
                  </a:schemeClr>
                </a:solidFill>
                <a:latin typeface="Calibri" panose="020F0502020204030204" pitchFamily="34" charset="0"/>
                <a:cs typeface="Calibri" panose="020F0502020204030204" pitchFamily="34" charset="0"/>
              </a:rPr>
              <a:t> </a:t>
            </a:r>
            <a:r>
              <a:rPr lang="fr-FR" b="1" dirty="0" err="1">
                <a:solidFill>
                  <a:schemeClr val="accent2">
                    <a:lumMod val="75000"/>
                  </a:schemeClr>
                </a:solidFill>
                <a:latin typeface="Calibri" panose="020F0502020204030204" pitchFamily="34" charset="0"/>
                <a:cs typeface="Calibri" panose="020F0502020204030204" pitchFamily="34" charset="0"/>
              </a:rPr>
              <a:t>correlation</a:t>
            </a:r>
            <a:endParaRPr lang="fr-FR" b="1" dirty="0">
              <a:solidFill>
                <a:schemeClr val="accent2">
                  <a:lumMod val="75000"/>
                </a:schemeClr>
              </a:solidFill>
              <a:latin typeface="Calibri" panose="020F0502020204030204" pitchFamily="34" charset="0"/>
              <a:cs typeface="Calibri" panose="020F0502020204030204" pitchFamily="34" charset="0"/>
            </a:endParaRPr>
          </a:p>
          <a:p>
            <a:pPr marL="185738" indent="-185738">
              <a:buFont typeface="Arial"/>
              <a:buChar char="•"/>
            </a:pPr>
            <a:r>
              <a:rPr lang="en-US" b="1" dirty="0">
                <a:solidFill>
                  <a:srgbClr val="FF3399"/>
                </a:solidFill>
                <a:latin typeface="Calibri" panose="020F0502020204030204" pitchFamily="34" charset="0"/>
                <a:cs typeface="Calibri" panose="020F0502020204030204" pitchFamily="34" charset="0"/>
              </a:rPr>
              <a:t>Mass measurement</a:t>
            </a:r>
          </a:p>
          <a:p>
            <a:pPr marL="185738" indent="-185738">
              <a:buFont typeface="Arial"/>
              <a:buChar char="•"/>
            </a:pPr>
            <a:r>
              <a:rPr lang="en-US" dirty="0">
                <a:solidFill>
                  <a:srgbClr val="00B050"/>
                </a:solidFill>
                <a:latin typeface="Symbol" pitchFamily="2" charset="2"/>
                <a:cs typeface="Calibri" panose="020F0502020204030204" pitchFamily="34" charset="0"/>
              </a:rPr>
              <a:t>b</a:t>
            </a:r>
            <a:r>
              <a:rPr lang="en-US" b="1" dirty="0">
                <a:solidFill>
                  <a:srgbClr val="00B050"/>
                </a:solidFill>
                <a:latin typeface="Calibri" panose="020F0502020204030204" pitchFamily="34" charset="0"/>
                <a:cs typeface="Calibri" panose="020F0502020204030204" pitchFamily="34" charset="0"/>
              </a:rPr>
              <a:t>-delayed charge part., </a:t>
            </a:r>
            <a:r>
              <a:rPr lang="en-US" b="1" dirty="0">
                <a:solidFill>
                  <a:srgbClr val="00B050"/>
                </a:solidFill>
                <a:latin typeface="Symbol" pitchFamily="2" charset="2"/>
                <a:cs typeface="Calibri" panose="020F0502020204030204" pitchFamily="34" charset="0"/>
              </a:rPr>
              <a:t>b</a:t>
            </a:r>
            <a:r>
              <a:rPr lang="en-US" b="1" dirty="0">
                <a:solidFill>
                  <a:srgbClr val="00B050"/>
                </a:solidFill>
                <a:latin typeface="Calibri" panose="020F0502020204030204" pitchFamily="34" charset="0"/>
                <a:cs typeface="Calibri" panose="020F0502020204030204" pitchFamily="34" charset="0"/>
              </a:rPr>
              <a:t>-n emission</a:t>
            </a:r>
          </a:p>
          <a:p>
            <a:pPr marL="185738" indent="-185738">
              <a:buFont typeface="Arial"/>
              <a:buChar char="•"/>
            </a:pPr>
            <a:r>
              <a:rPr lang="en-US" b="1" dirty="0">
                <a:solidFill>
                  <a:srgbClr val="2E24F0"/>
                </a:solidFill>
                <a:latin typeface="Calibri" panose="020F0502020204030204" pitchFamily="34" charset="0"/>
                <a:cs typeface="Calibri" panose="020F0502020204030204" pitchFamily="34" charset="0"/>
              </a:rPr>
              <a:t>(Trap-assisted) </a:t>
            </a:r>
            <a:r>
              <a:rPr lang="en-US" b="1" dirty="0">
                <a:solidFill>
                  <a:srgbClr val="2E24F0"/>
                </a:solidFill>
                <a:latin typeface="Symbol" pitchFamily="2" charset="2"/>
                <a:cs typeface="Calibri" panose="020F0502020204030204" pitchFamily="34" charset="0"/>
              </a:rPr>
              <a:t>b</a:t>
            </a:r>
            <a:r>
              <a:rPr lang="en-US" b="1" dirty="0">
                <a:solidFill>
                  <a:srgbClr val="2E24F0"/>
                </a:solidFill>
                <a:latin typeface="Calibri" panose="020F0502020204030204" pitchFamily="34" charset="0"/>
                <a:cs typeface="Calibri" panose="020F0502020204030204" pitchFamily="34" charset="0"/>
              </a:rPr>
              <a:t>-decay, full absorption spectroscopy </a:t>
            </a:r>
          </a:p>
        </p:txBody>
      </p:sp>
      <p:sp>
        <p:nvSpPr>
          <p:cNvPr id="15" name="Ellipse 14"/>
          <p:cNvSpPr/>
          <p:nvPr/>
        </p:nvSpPr>
        <p:spPr bwMode="auto">
          <a:xfrm rot="19552545">
            <a:off x="3179838" y="4093378"/>
            <a:ext cx="2263155" cy="329982"/>
          </a:xfrm>
          <a:prstGeom prst="ellipse">
            <a:avLst/>
          </a:prstGeom>
          <a:solidFill>
            <a:srgbClr val="FF0000">
              <a:alpha val="24000"/>
            </a:srgbClr>
          </a:solidFill>
          <a:ln w="381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6" name="ZoneTexte 15"/>
          <p:cNvSpPr txBox="1"/>
          <p:nvPr/>
        </p:nvSpPr>
        <p:spPr>
          <a:xfrm>
            <a:off x="6804248" y="4149080"/>
            <a:ext cx="715260" cy="338554"/>
          </a:xfrm>
          <a:prstGeom prst="rect">
            <a:avLst/>
          </a:prstGeom>
          <a:solidFill>
            <a:srgbClr val="FF0000">
              <a:alpha val="27000"/>
            </a:srgbClr>
          </a:solidFill>
          <a:ln w="38100" cmpd="sng">
            <a:solidFill>
              <a:srgbClr val="FF0000"/>
            </a:solidFill>
            <a:prstDash val="sysDash"/>
          </a:ln>
        </p:spPr>
        <p:txBody>
          <a:bodyPr wrap="none" rtlCol="0">
            <a:spAutoFit/>
          </a:bodyPr>
          <a:lstStyle/>
          <a:p>
            <a:r>
              <a:rPr lang="en-US" sz="1600" b="1" dirty="0">
                <a:solidFill>
                  <a:srgbClr val="FF0000"/>
                </a:solidFill>
                <a:latin typeface="Calibri" panose="020F0502020204030204" pitchFamily="34" charset="0"/>
                <a:cs typeface="Calibri" panose="020F0502020204030204" pitchFamily="34" charset="0"/>
              </a:rPr>
              <a:t>S</a:t>
            </a:r>
            <a:r>
              <a:rPr lang="en-US" sz="1600" b="1" baseline="30000" dirty="0">
                <a:solidFill>
                  <a:srgbClr val="FF0000"/>
                </a:solidFill>
                <a:latin typeface="Calibri" panose="020F0502020204030204" pitchFamily="34" charset="0"/>
                <a:cs typeface="Calibri" panose="020F0502020204030204" pitchFamily="34" charset="0"/>
              </a:rPr>
              <a:t>3</a:t>
            </a:r>
            <a:r>
              <a:rPr lang="en-US" sz="1600" b="1" dirty="0">
                <a:solidFill>
                  <a:srgbClr val="FF0000"/>
                </a:solidFill>
                <a:latin typeface="Calibri" panose="020F0502020204030204" pitchFamily="34" charset="0"/>
                <a:cs typeface="Calibri" panose="020F0502020204030204" pitchFamily="34" charset="0"/>
              </a:rPr>
              <a:t>-LEB</a:t>
            </a:r>
          </a:p>
        </p:txBody>
      </p:sp>
      <p:sp>
        <p:nvSpPr>
          <p:cNvPr id="17" name="Ellipse 16"/>
          <p:cNvSpPr/>
          <p:nvPr/>
        </p:nvSpPr>
        <p:spPr bwMode="auto">
          <a:xfrm rot="19380000">
            <a:off x="1825902" y="5494877"/>
            <a:ext cx="1982235" cy="330142"/>
          </a:xfrm>
          <a:prstGeom prst="ellipse">
            <a:avLst/>
          </a:prstGeom>
          <a:solidFill>
            <a:srgbClr val="00FFFF">
              <a:alpha val="27000"/>
            </a:srgbClr>
          </a:solidFill>
          <a:ln w="38100" cap="flat" cmpd="sng" algn="ctr">
            <a:solidFill>
              <a:srgbClr val="00FF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2060"/>
              </a:solidFill>
              <a:effectLst/>
              <a:latin typeface="Calibri" panose="020F0502020204030204" pitchFamily="34" charset="0"/>
              <a:ea typeface="ＭＳ Ｐゴシック" charset="-128"/>
              <a:cs typeface="Calibri" panose="020F0502020204030204" pitchFamily="34" charset="0"/>
            </a:endParaRPr>
          </a:p>
        </p:txBody>
      </p:sp>
      <p:sp>
        <p:nvSpPr>
          <p:cNvPr id="18" name="ZoneTexte 17"/>
          <p:cNvSpPr txBox="1"/>
          <p:nvPr/>
        </p:nvSpPr>
        <p:spPr>
          <a:xfrm>
            <a:off x="4716016" y="5488196"/>
            <a:ext cx="1696619" cy="338554"/>
          </a:xfrm>
          <a:prstGeom prst="rect">
            <a:avLst/>
          </a:prstGeom>
          <a:solidFill>
            <a:srgbClr val="00FFFF">
              <a:alpha val="27000"/>
            </a:srgbClr>
          </a:solidFill>
          <a:ln w="38100" cmpd="sng">
            <a:solidFill>
              <a:srgbClr val="3366FF"/>
            </a:solidFill>
            <a:prstDash val="sysDash"/>
          </a:ln>
        </p:spPr>
        <p:txBody>
          <a:bodyPr wrap="none" rtlCol="0">
            <a:spAutoFit/>
          </a:bodyPr>
          <a:lstStyle/>
          <a:p>
            <a:r>
              <a:rPr lang="en-US" sz="1600" b="1" dirty="0">
                <a:solidFill>
                  <a:srgbClr val="3366FF"/>
                </a:solidFill>
                <a:latin typeface="Calibri" panose="020F0502020204030204" pitchFamily="34" charset="0"/>
                <a:cs typeface="Calibri" panose="020F0502020204030204" pitchFamily="34" charset="0"/>
              </a:rPr>
              <a:t>SPIRAL 1 Upgrade</a:t>
            </a:r>
          </a:p>
        </p:txBody>
      </p:sp>
      <p:sp>
        <p:nvSpPr>
          <p:cNvPr id="21" name="Rectangle 20"/>
          <p:cNvSpPr/>
          <p:nvPr/>
        </p:nvSpPr>
        <p:spPr>
          <a:xfrm>
            <a:off x="3563888" y="980728"/>
            <a:ext cx="1044645" cy="402546"/>
          </a:xfrm>
          <a:prstGeom prst="rect">
            <a:avLst/>
          </a:prstGeom>
        </p:spPr>
        <p:txBody>
          <a:bodyPr wrap="none">
            <a:spAutoFit/>
          </a:bodyPr>
          <a:lstStyle/>
          <a:p>
            <a:pPr algn="ctr">
              <a:lnSpc>
                <a:spcPct val="120000"/>
              </a:lnSpc>
            </a:pPr>
            <a:r>
              <a:rPr lang="fr-FR" b="1" dirty="0">
                <a:latin typeface="Calibri" panose="020F0502020204030204" pitchFamily="34" charset="0"/>
                <a:cs typeface="Calibri" panose="020F0502020204030204" pitchFamily="34" charset="0"/>
              </a:rPr>
              <a:t>LUMIERE</a:t>
            </a:r>
          </a:p>
        </p:txBody>
      </p:sp>
      <p:sp>
        <p:nvSpPr>
          <p:cNvPr id="22" name="Rectangle 21"/>
          <p:cNvSpPr/>
          <p:nvPr/>
        </p:nvSpPr>
        <p:spPr>
          <a:xfrm>
            <a:off x="4040482" y="1420092"/>
            <a:ext cx="949299" cy="402546"/>
          </a:xfrm>
          <a:prstGeom prst="rect">
            <a:avLst/>
          </a:prstGeom>
        </p:spPr>
        <p:txBody>
          <a:bodyPr wrap="none">
            <a:spAutoFit/>
          </a:bodyPr>
          <a:lstStyle/>
          <a:p>
            <a:pPr algn="ctr">
              <a:lnSpc>
                <a:spcPct val="120000"/>
              </a:lnSpc>
            </a:pPr>
            <a:r>
              <a:rPr lang="fr-FR" b="1" dirty="0">
                <a:latin typeface="Calibri" panose="020F0502020204030204" pitchFamily="34" charset="0"/>
                <a:cs typeface="Calibri" panose="020F0502020204030204" pitchFamily="34" charset="0"/>
              </a:rPr>
              <a:t>DETRAP</a:t>
            </a:r>
          </a:p>
        </p:txBody>
      </p:sp>
      <p:sp>
        <p:nvSpPr>
          <p:cNvPr id="23" name="Rectangle 22"/>
          <p:cNvSpPr/>
          <p:nvPr/>
        </p:nvSpPr>
        <p:spPr>
          <a:xfrm>
            <a:off x="4716016" y="1924148"/>
            <a:ext cx="959237" cy="402546"/>
          </a:xfrm>
          <a:prstGeom prst="rect">
            <a:avLst/>
          </a:prstGeom>
        </p:spPr>
        <p:txBody>
          <a:bodyPr wrap="none">
            <a:spAutoFit/>
          </a:bodyPr>
          <a:lstStyle/>
          <a:p>
            <a:pPr algn="ctr">
              <a:lnSpc>
                <a:spcPct val="120000"/>
              </a:lnSpc>
            </a:pPr>
            <a:r>
              <a:rPr lang="fr-FR" b="1" dirty="0">
                <a:latin typeface="Calibri" panose="020F0502020204030204" pitchFamily="34" charset="0"/>
                <a:cs typeface="Calibri" panose="020F0502020204030204" pitchFamily="34" charset="0"/>
              </a:rPr>
              <a:t>BESTIOL</a:t>
            </a:r>
          </a:p>
        </p:txBody>
      </p:sp>
      <p:sp>
        <p:nvSpPr>
          <p:cNvPr id="28" name="Rectangle 27"/>
          <p:cNvSpPr/>
          <p:nvPr/>
        </p:nvSpPr>
        <p:spPr>
          <a:xfrm>
            <a:off x="3851920" y="2924944"/>
            <a:ext cx="724878" cy="338554"/>
          </a:xfrm>
          <a:prstGeom prst="rect">
            <a:avLst/>
          </a:prstGeom>
        </p:spPr>
        <p:txBody>
          <a:bodyPr wrap="none">
            <a:spAutoFit/>
          </a:bodyPr>
          <a:lstStyle/>
          <a:p>
            <a:r>
              <a:rPr lang="en-US" sz="1600" b="1" dirty="0">
                <a:latin typeface="Calibri" panose="020F0502020204030204" pitchFamily="34" charset="0"/>
                <a:cs typeface="Calibri" panose="020F0502020204030204" pitchFamily="34" charset="0"/>
              </a:rPr>
              <a:t>A~150</a:t>
            </a:r>
            <a:endParaRPr lang="en-US" sz="1600" dirty="0">
              <a:latin typeface="Calibri" panose="020F0502020204030204" pitchFamily="34" charset="0"/>
              <a:cs typeface="Calibri" panose="020F0502020204030204" pitchFamily="34" charset="0"/>
            </a:endParaRPr>
          </a:p>
        </p:txBody>
      </p:sp>
      <p:cxnSp>
        <p:nvCxnSpPr>
          <p:cNvPr id="29" name="Connecteur droit avec flèche 28"/>
          <p:cNvCxnSpPr>
            <a:stCxn id="28" idx="2"/>
          </p:cNvCxnSpPr>
          <p:nvPr/>
        </p:nvCxnSpPr>
        <p:spPr>
          <a:xfrm>
            <a:off x="4214359" y="3263498"/>
            <a:ext cx="645673" cy="525542"/>
          </a:xfrm>
          <a:prstGeom prst="straightConnector1">
            <a:avLst/>
          </a:prstGeom>
          <a:ln w="28575">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6516216" y="1268760"/>
            <a:ext cx="1795876" cy="338554"/>
          </a:xfrm>
          <a:prstGeom prst="rect">
            <a:avLst/>
          </a:prstGeom>
        </p:spPr>
        <p:txBody>
          <a:bodyPr wrap="none">
            <a:spAutoFit/>
          </a:bodyPr>
          <a:lstStyle/>
          <a:p>
            <a:r>
              <a:rPr lang="en-US" sz="1600" b="1" dirty="0">
                <a:latin typeface="Calibri" panose="020F0502020204030204" pitchFamily="34" charset="0"/>
                <a:cs typeface="Calibri" panose="020F0502020204030204" pitchFamily="34" charset="0"/>
              </a:rPr>
              <a:t>Very (super)-heavy</a:t>
            </a:r>
            <a:endParaRPr lang="en-US" sz="1600" dirty="0">
              <a:latin typeface="Calibri" panose="020F0502020204030204" pitchFamily="34" charset="0"/>
              <a:cs typeface="Calibri" panose="020F0502020204030204" pitchFamily="34" charset="0"/>
            </a:endParaRPr>
          </a:p>
        </p:txBody>
      </p:sp>
      <p:cxnSp>
        <p:nvCxnSpPr>
          <p:cNvPr id="34" name="Connecteur droit avec flèche 33"/>
          <p:cNvCxnSpPr>
            <a:stCxn id="33" idx="2"/>
          </p:cNvCxnSpPr>
          <p:nvPr/>
        </p:nvCxnSpPr>
        <p:spPr>
          <a:xfrm>
            <a:off x="7414154" y="1607314"/>
            <a:ext cx="470214" cy="52554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1907704" y="4325815"/>
            <a:ext cx="2113311" cy="2055513"/>
          </a:xfrm>
          <a:prstGeom prst="straightConnector1">
            <a:avLst/>
          </a:prstGeom>
          <a:ln w="28575">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3779912" y="3933056"/>
            <a:ext cx="562975" cy="369332"/>
          </a:xfrm>
          <a:prstGeom prst="rect">
            <a:avLst/>
          </a:prstGeom>
        </p:spPr>
        <p:txBody>
          <a:bodyPr wrap="none">
            <a:spAutoFit/>
          </a:bodyPr>
          <a:lstStyle/>
          <a:p>
            <a:r>
              <a:rPr lang="en-US" b="1" dirty="0">
                <a:latin typeface="Calibri" panose="020F0502020204030204" pitchFamily="34" charset="0"/>
                <a:cs typeface="Calibri" panose="020F0502020204030204" pitchFamily="34" charset="0"/>
              </a:rPr>
              <a:t>N~Z</a:t>
            </a:r>
            <a:endParaRPr lang="en-US" dirty="0">
              <a:latin typeface="Calibri" panose="020F0502020204030204" pitchFamily="34" charset="0"/>
              <a:cs typeface="Calibri" panose="020F0502020204030204" pitchFamily="34" charset="0"/>
            </a:endParaRPr>
          </a:p>
        </p:txBody>
      </p:sp>
      <p:sp>
        <p:nvSpPr>
          <p:cNvPr id="43" name="Rectangle 42"/>
          <p:cNvSpPr/>
          <p:nvPr/>
        </p:nvSpPr>
        <p:spPr>
          <a:xfrm>
            <a:off x="203133" y="5013176"/>
            <a:ext cx="1517659" cy="584775"/>
          </a:xfrm>
          <a:prstGeom prst="rect">
            <a:avLst/>
          </a:prstGeom>
        </p:spPr>
        <p:txBody>
          <a:bodyPr wrap="none">
            <a:spAutoFit/>
          </a:bodyPr>
          <a:lstStyle/>
          <a:p>
            <a:pPr algn="ctr">
              <a:buFont typeface="Wingdings" pitchFamily="2" charset="2"/>
              <a:buChar char="ü"/>
            </a:pPr>
            <a:r>
              <a:rPr lang="en-US" sz="1600" b="1" dirty="0">
                <a:latin typeface="Calibri" panose="020F0502020204030204" pitchFamily="34" charset="0"/>
                <a:cs typeface="Calibri" panose="020F0502020204030204" pitchFamily="34" charset="0"/>
              </a:rPr>
              <a:t> Fundamental</a:t>
            </a:r>
          </a:p>
          <a:p>
            <a:pPr algn="ctr"/>
            <a:r>
              <a:rPr lang="en-US" sz="1600" b="1" dirty="0">
                <a:latin typeface="Calibri" panose="020F0502020204030204" pitchFamily="34" charset="0"/>
                <a:cs typeface="Calibri" panose="020F0502020204030204" pitchFamily="34" charset="0"/>
              </a:rPr>
              <a:t> interactions</a:t>
            </a:r>
          </a:p>
        </p:txBody>
      </p:sp>
      <p:cxnSp>
        <p:nvCxnSpPr>
          <p:cNvPr id="44" name="Connecteur droit avec flèche 43"/>
          <p:cNvCxnSpPr>
            <a:stCxn id="43" idx="2"/>
          </p:cNvCxnSpPr>
          <p:nvPr/>
        </p:nvCxnSpPr>
        <p:spPr>
          <a:xfrm>
            <a:off x="961963" y="5597951"/>
            <a:ext cx="1377789" cy="279321"/>
          </a:xfrm>
          <a:prstGeom prst="straightConnector1">
            <a:avLst/>
          </a:prstGeom>
          <a:ln w="28575">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179512" y="4077072"/>
            <a:ext cx="2581365" cy="584775"/>
          </a:xfrm>
          <a:prstGeom prst="rect">
            <a:avLst/>
          </a:prstGeom>
        </p:spPr>
        <p:txBody>
          <a:bodyPr wrap="square">
            <a:spAutoFit/>
          </a:bodyPr>
          <a:lstStyle/>
          <a:p>
            <a:pPr algn="ctr">
              <a:buFont typeface="Wingdings" pitchFamily="2" charset="2"/>
              <a:buChar char="ü"/>
            </a:pPr>
            <a:r>
              <a:rPr lang="en-US" sz="1600" b="1" dirty="0">
                <a:latin typeface="Calibri" panose="020F0502020204030204" pitchFamily="34" charset="0"/>
                <a:cs typeface="Calibri" panose="020F0502020204030204" pitchFamily="34" charset="0"/>
              </a:rPr>
              <a:t> Nuclear structure   </a:t>
            </a:r>
          </a:p>
          <a:p>
            <a:pPr algn="ctr"/>
            <a:r>
              <a:rPr lang="en-US" sz="1600" b="1" dirty="0">
                <a:latin typeface="Calibri" panose="020F0502020204030204" pitchFamily="34" charset="0"/>
                <a:cs typeface="Calibri" panose="020F0502020204030204" pitchFamily="34" charset="0"/>
              </a:rPr>
              <a:t>    near closed shells</a:t>
            </a:r>
          </a:p>
        </p:txBody>
      </p:sp>
      <p:sp>
        <p:nvSpPr>
          <p:cNvPr id="55" name="Rectangle 54"/>
          <p:cNvSpPr/>
          <p:nvPr/>
        </p:nvSpPr>
        <p:spPr>
          <a:xfrm>
            <a:off x="3779912" y="5733256"/>
            <a:ext cx="502061" cy="369332"/>
          </a:xfrm>
          <a:prstGeom prst="rect">
            <a:avLst/>
          </a:prstGeom>
        </p:spPr>
        <p:txBody>
          <a:bodyPr wrap="none">
            <a:spAutoFit/>
          </a:bodyPr>
          <a:lstStyle/>
          <a:p>
            <a:r>
              <a:rPr lang="en-US" b="1" dirty="0">
                <a:latin typeface="Calibri" panose="020F0502020204030204" pitchFamily="34" charset="0"/>
                <a:cs typeface="Calibri" panose="020F0502020204030204" pitchFamily="34" charset="0"/>
              </a:rPr>
              <a:t>b-n</a:t>
            </a:r>
            <a:endParaRPr lang="en-US" dirty="0">
              <a:latin typeface="Calibri" panose="020F0502020204030204" pitchFamily="34" charset="0"/>
              <a:cs typeface="Calibri" panose="020F0502020204030204" pitchFamily="34" charset="0"/>
            </a:endParaRPr>
          </a:p>
        </p:txBody>
      </p:sp>
      <p:cxnSp>
        <p:nvCxnSpPr>
          <p:cNvPr id="56" name="Connecteur droit avec flèche 55"/>
          <p:cNvCxnSpPr>
            <a:stCxn id="55" idx="1"/>
          </p:cNvCxnSpPr>
          <p:nvPr/>
        </p:nvCxnSpPr>
        <p:spPr>
          <a:xfrm flipH="1" flipV="1">
            <a:off x="2771800" y="5877272"/>
            <a:ext cx="1008112" cy="40650"/>
          </a:xfrm>
          <a:prstGeom prst="straightConnector1">
            <a:avLst/>
          </a:prstGeom>
          <a:ln w="28575">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a:stCxn id="45" idx="3"/>
          </p:cNvCxnSpPr>
          <p:nvPr/>
        </p:nvCxnSpPr>
        <p:spPr>
          <a:xfrm>
            <a:off x="2760877" y="4369460"/>
            <a:ext cx="947027" cy="28367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a:stCxn id="45" idx="3"/>
          </p:cNvCxnSpPr>
          <p:nvPr/>
        </p:nvCxnSpPr>
        <p:spPr>
          <a:xfrm>
            <a:off x="2760877" y="4369460"/>
            <a:ext cx="514979" cy="10757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H="1">
            <a:off x="0" y="548680"/>
            <a:ext cx="9144000" cy="0"/>
          </a:xfrm>
          <a:prstGeom prst="line">
            <a:avLst/>
          </a:prstGeom>
          <a:ln w="38100">
            <a:solidFill>
              <a:srgbClr val="9900CC"/>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5939136" y="4581128"/>
            <a:ext cx="3204864" cy="584775"/>
          </a:xfrm>
          <a:prstGeom prst="rect">
            <a:avLst/>
          </a:prstGeom>
        </p:spPr>
        <p:txBody>
          <a:bodyPr wrap="square">
            <a:spAutoFit/>
          </a:bodyPr>
          <a:lstStyle/>
          <a:p>
            <a:pPr marL="266700" lvl="1" indent="-266700"/>
            <a:r>
              <a:rPr lang="en-US" sz="1600" b="1" dirty="0">
                <a:solidFill>
                  <a:srgbClr val="FF0000"/>
                </a:solidFill>
                <a:latin typeface="Calibri" panose="020F0502020204030204" pitchFamily="34" charset="0"/>
                <a:ea typeface="Verdana" pitchFamily="34" charset="0"/>
                <a:cs typeface="Calibri" panose="020F0502020204030204" pitchFamily="34" charset="0"/>
              </a:rPr>
              <a:t>Fusion-evaporation</a:t>
            </a:r>
          </a:p>
          <a:p>
            <a:pPr marL="266700" lvl="1" indent="-266700"/>
            <a:r>
              <a:rPr lang="en-US" sz="1600" b="1" dirty="0">
                <a:solidFill>
                  <a:srgbClr val="FF0000"/>
                </a:solidFill>
                <a:latin typeface="Calibri" panose="020F0502020204030204" pitchFamily="34" charset="0"/>
                <a:ea typeface="Verdana" pitchFamily="34" charset="0"/>
                <a:cs typeface="Calibri" panose="020F0502020204030204" pitchFamily="34" charset="0"/>
              </a:rPr>
              <a:t>(Multi-)nucleon Transfer</a:t>
            </a:r>
          </a:p>
        </p:txBody>
      </p:sp>
      <p:sp>
        <p:nvSpPr>
          <p:cNvPr id="41" name="Rectangle 40"/>
          <p:cNvSpPr/>
          <p:nvPr/>
        </p:nvSpPr>
        <p:spPr>
          <a:xfrm>
            <a:off x="4644008" y="5826750"/>
            <a:ext cx="3888432" cy="338554"/>
          </a:xfrm>
          <a:prstGeom prst="rect">
            <a:avLst/>
          </a:prstGeom>
        </p:spPr>
        <p:txBody>
          <a:bodyPr wrap="square">
            <a:spAutoFit/>
          </a:bodyPr>
          <a:lstStyle/>
          <a:p>
            <a:pPr marL="266700" lvl="1" indent="-266700"/>
            <a:r>
              <a:rPr lang="en-US" sz="1600" b="1" dirty="0">
                <a:solidFill>
                  <a:srgbClr val="00B0F0"/>
                </a:solidFill>
                <a:latin typeface="Calibri" panose="020F0502020204030204" pitchFamily="34" charset="0"/>
                <a:ea typeface="Verdana" pitchFamily="34" charset="0"/>
                <a:cs typeface="Calibri" panose="020F0502020204030204" pitchFamily="34" charset="0"/>
              </a:rPr>
              <a:t>Beam &amp; target fragmentation</a:t>
            </a:r>
          </a:p>
        </p:txBody>
      </p:sp>
      <p:sp>
        <p:nvSpPr>
          <p:cNvPr id="52" name="Rectangle 51"/>
          <p:cNvSpPr/>
          <p:nvPr/>
        </p:nvSpPr>
        <p:spPr>
          <a:xfrm>
            <a:off x="1198559" y="3573016"/>
            <a:ext cx="1836336" cy="338554"/>
          </a:xfrm>
          <a:prstGeom prst="rect">
            <a:avLst/>
          </a:prstGeom>
        </p:spPr>
        <p:txBody>
          <a:bodyPr wrap="none">
            <a:spAutoFit/>
          </a:bodyPr>
          <a:lstStyle/>
          <a:p>
            <a:pPr algn="ctr">
              <a:buFont typeface="Wingdings" pitchFamily="2" charset="2"/>
              <a:buChar char="ü"/>
            </a:pPr>
            <a:r>
              <a:rPr lang="en-US" sz="1600" b="1" dirty="0">
                <a:latin typeface="Calibri" panose="020F0502020204030204" pitchFamily="34" charset="0"/>
                <a:cs typeface="Calibri" panose="020F0502020204030204" pitchFamily="34" charset="0"/>
              </a:rPr>
              <a:t> Decay properties</a:t>
            </a:r>
          </a:p>
        </p:txBody>
      </p:sp>
      <p:sp>
        <p:nvSpPr>
          <p:cNvPr id="64" name="Rectangle 63"/>
          <p:cNvSpPr/>
          <p:nvPr/>
        </p:nvSpPr>
        <p:spPr>
          <a:xfrm>
            <a:off x="2097692" y="3068960"/>
            <a:ext cx="1478225" cy="338554"/>
          </a:xfrm>
          <a:prstGeom prst="rect">
            <a:avLst/>
          </a:prstGeom>
        </p:spPr>
        <p:txBody>
          <a:bodyPr wrap="none">
            <a:spAutoFit/>
          </a:bodyPr>
          <a:lstStyle/>
          <a:p>
            <a:pPr algn="ctr">
              <a:buFont typeface="Wingdings" pitchFamily="2" charset="2"/>
              <a:buChar char="ü"/>
            </a:pPr>
            <a:r>
              <a:rPr lang="en-US" sz="1600" b="1" dirty="0">
                <a:latin typeface="Calibri" panose="020F0502020204030204" pitchFamily="34" charset="0"/>
                <a:cs typeface="Calibri" panose="020F0502020204030204" pitchFamily="34" charset="0"/>
              </a:rPr>
              <a:t> Deformation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10">
            <a:extLst>
              <a:ext uri="{FF2B5EF4-FFF2-40B4-BE49-F238E27FC236}">
                <a16:creationId xmlns:a16="http://schemas.microsoft.com/office/drawing/2014/main" id="{403487A4-3746-8947-9BAA-F709818785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146" y="1635965"/>
            <a:ext cx="4818473" cy="2950958"/>
          </a:xfrm>
          <a:prstGeom prst="rect">
            <a:avLst/>
          </a:prstGeom>
          <a:noFill/>
          <a:ln w="9525">
            <a:noFill/>
            <a:miter lim="800000"/>
            <a:headEnd/>
            <a:tailEnd/>
          </a:ln>
          <a:effectLst>
            <a:outerShdw blurRad="101600" dist="127000" dir="2700000" algn="tl" rotWithShape="0">
              <a:prstClr val="black">
                <a:alpha val="40000"/>
              </a:prstClr>
            </a:outerShdw>
          </a:effectLst>
        </p:spPr>
      </p:pic>
      <p:grpSp>
        <p:nvGrpSpPr>
          <p:cNvPr id="4" name="Group 5">
            <a:extLst>
              <a:ext uri="{FF2B5EF4-FFF2-40B4-BE49-F238E27FC236}">
                <a16:creationId xmlns:a16="http://schemas.microsoft.com/office/drawing/2014/main" id="{E50B7F73-870B-154F-8561-3967060E4628}"/>
              </a:ext>
            </a:extLst>
          </p:cNvPr>
          <p:cNvGrpSpPr>
            <a:grpSpLocks/>
          </p:cNvGrpSpPr>
          <p:nvPr/>
        </p:nvGrpSpPr>
        <p:grpSpPr bwMode="auto">
          <a:xfrm>
            <a:off x="1260047" y="2778955"/>
            <a:ext cx="6591396" cy="813958"/>
            <a:chOff x="385" y="1661"/>
            <a:chExt cx="5126" cy="633"/>
          </a:xfrm>
        </p:grpSpPr>
        <p:sp>
          <p:nvSpPr>
            <p:cNvPr id="5" name="Line 6">
              <a:extLst>
                <a:ext uri="{FF2B5EF4-FFF2-40B4-BE49-F238E27FC236}">
                  <a16:creationId xmlns:a16="http://schemas.microsoft.com/office/drawing/2014/main" id="{CB877E5B-6297-A347-9032-A2F7A5320586}"/>
                </a:ext>
              </a:extLst>
            </p:cNvPr>
            <p:cNvSpPr>
              <a:spLocks noChangeShapeType="1"/>
            </p:cNvSpPr>
            <p:nvPr/>
          </p:nvSpPr>
          <p:spPr bwMode="auto">
            <a:xfrm>
              <a:off x="385" y="1661"/>
              <a:ext cx="5126" cy="0"/>
            </a:xfrm>
            <a:prstGeom prst="line">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lstStyle/>
            <a:p>
              <a:pPr defTabSz="888819">
                <a:defRPr/>
              </a:pPr>
              <a:endParaRPr lang="en-US" sz="1750">
                <a:solidFill>
                  <a:srgbClr val="000000"/>
                </a:solidFill>
              </a:endParaRPr>
            </a:p>
          </p:txBody>
        </p:sp>
        <p:sp>
          <p:nvSpPr>
            <p:cNvPr id="6" name="Line 7">
              <a:extLst>
                <a:ext uri="{FF2B5EF4-FFF2-40B4-BE49-F238E27FC236}">
                  <a16:creationId xmlns:a16="http://schemas.microsoft.com/office/drawing/2014/main" id="{A8C819D0-76AB-F04E-92E1-9209D09A5858}"/>
                </a:ext>
              </a:extLst>
            </p:cNvPr>
            <p:cNvSpPr>
              <a:spLocks noChangeShapeType="1"/>
            </p:cNvSpPr>
            <p:nvPr/>
          </p:nvSpPr>
          <p:spPr bwMode="auto">
            <a:xfrm>
              <a:off x="385" y="2294"/>
              <a:ext cx="5126" cy="0"/>
            </a:xfrm>
            <a:prstGeom prst="line">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lstStyle/>
            <a:p>
              <a:pPr defTabSz="888819">
                <a:defRPr/>
              </a:pPr>
              <a:endParaRPr lang="en-US" sz="1750">
                <a:solidFill>
                  <a:srgbClr val="000000"/>
                </a:solidFill>
              </a:endParaRPr>
            </a:p>
          </p:txBody>
        </p:sp>
        <p:sp>
          <p:nvSpPr>
            <p:cNvPr id="7" name="Line 8">
              <a:extLst>
                <a:ext uri="{FF2B5EF4-FFF2-40B4-BE49-F238E27FC236}">
                  <a16:creationId xmlns:a16="http://schemas.microsoft.com/office/drawing/2014/main" id="{972DC9C4-AAA2-2646-9DE4-4DE2E81BBC86}"/>
                </a:ext>
              </a:extLst>
            </p:cNvPr>
            <p:cNvSpPr>
              <a:spLocks noChangeShapeType="1"/>
            </p:cNvSpPr>
            <p:nvPr/>
          </p:nvSpPr>
          <p:spPr bwMode="auto">
            <a:xfrm>
              <a:off x="385" y="1661"/>
              <a:ext cx="0" cy="633"/>
            </a:xfrm>
            <a:prstGeom prst="line">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lstStyle/>
            <a:p>
              <a:pPr defTabSz="888819">
                <a:defRPr/>
              </a:pPr>
              <a:endParaRPr lang="en-US" sz="1750">
                <a:solidFill>
                  <a:srgbClr val="000000"/>
                </a:solidFill>
              </a:endParaRPr>
            </a:p>
          </p:txBody>
        </p:sp>
        <p:sp>
          <p:nvSpPr>
            <p:cNvPr id="8" name="Line 9">
              <a:extLst>
                <a:ext uri="{FF2B5EF4-FFF2-40B4-BE49-F238E27FC236}">
                  <a16:creationId xmlns:a16="http://schemas.microsoft.com/office/drawing/2014/main" id="{0FA19A56-F089-8047-B009-07488B50D6E4}"/>
                </a:ext>
              </a:extLst>
            </p:cNvPr>
            <p:cNvSpPr>
              <a:spLocks noChangeShapeType="1"/>
            </p:cNvSpPr>
            <p:nvPr/>
          </p:nvSpPr>
          <p:spPr bwMode="auto">
            <a:xfrm>
              <a:off x="5511" y="1661"/>
              <a:ext cx="0" cy="633"/>
            </a:xfrm>
            <a:prstGeom prst="line">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dist="107763" dir="2700000" algn="ctr" rotWithShape="0">
                      <a:schemeClr val="bg2"/>
                    </a:outerShdw>
                  </a:effectLst>
                </a14:hiddenEffects>
              </a:ext>
            </a:extLst>
          </p:spPr>
          <p:txBody>
            <a:bodyPr wrap="none" anchor="ctr"/>
            <a:lstStyle/>
            <a:p>
              <a:pPr defTabSz="888819">
                <a:defRPr/>
              </a:pPr>
              <a:endParaRPr lang="en-US" sz="1750">
                <a:solidFill>
                  <a:srgbClr val="000000"/>
                </a:solidFill>
              </a:endParaRPr>
            </a:p>
          </p:txBody>
        </p:sp>
      </p:grpSp>
      <p:sp>
        <p:nvSpPr>
          <p:cNvPr id="9" name="AutoShape 230" descr="W logo">
            <a:extLst>
              <a:ext uri="{FF2B5EF4-FFF2-40B4-BE49-F238E27FC236}">
                <a16:creationId xmlns:a16="http://schemas.microsoft.com/office/drawing/2014/main" id="{C6935064-1ED4-B14B-8A81-EFA0900C5284}"/>
              </a:ext>
            </a:extLst>
          </p:cNvPr>
          <p:cNvSpPr>
            <a:spLocks noChangeAspect="1" noChangeArrowheads="1"/>
          </p:cNvSpPr>
          <p:nvPr/>
        </p:nvSpPr>
        <p:spPr bwMode="auto">
          <a:xfrm>
            <a:off x="994697" y="-579931"/>
            <a:ext cx="246888" cy="246889"/>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74066" tIns="37034" rIns="74066" bIns="37034" numCol="1" anchor="t" anchorCtr="0" compatLnSpc="1">
            <a:prstTxWarp prst="textNoShape">
              <a:avLst/>
            </a:prstTxWarp>
          </a:bodyPr>
          <a:lstStyle/>
          <a:p>
            <a:pPr defTabSz="888819">
              <a:defRPr/>
            </a:pPr>
            <a:endParaRPr lang="en-US" sz="1750">
              <a:solidFill>
                <a:srgbClr val="000000"/>
              </a:solidFill>
            </a:endParaRPr>
          </a:p>
        </p:txBody>
      </p:sp>
      <p:sp>
        <p:nvSpPr>
          <p:cNvPr id="10" name="AutoShape 232" descr="Western Michigan University">
            <a:extLst>
              <a:ext uri="{FF2B5EF4-FFF2-40B4-BE49-F238E27FC236}">
                <a16:creationId xmlns:a16="http://schemas.microsoft.com/office/drawing/2014/main" id="{ADE46712-2D68-F04B-9E64-61711FDB24B6}"/>
              </a:ext>
            </a:extLst>
          </p:cNvPr>
          <p:cNvSpPr>
            <a:spLocks noChangeAspect="1" noChangeArrowheads="1"/>
          </p:cNvSpPr>
          <p:nvPr/>
        </p:nvSpPr>
        <p:spPr bwMode="auto">
          <a:xfrm>
            <a:off x="1118141" y="-456485"/>
            <a:ext cx="246888" cy="246889"/>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74066" tIns="37034" rIns="74066" bIns="37034" numCol="1" anchor="t" anchorCtr="0" compatLnSpc="1">
            <a:prstTxWarp prst="textNoShape">
              <a:avLst/>
            </a:prstTxWarp>
          </a:bodyPr>
          <a:lstStyle/>
          <a:p>
            <a:pPr defTabSz="888819">
              <a:defRPr/>
            </a:pPr>
            <a:endParaRPr lang="en-US" sz="1750">
              <a:solidFill>
                <a:srgbClr val="000000"/>
              </a:solidFill>
            </a:endParaRP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122892D4-C646-B34B-BC9A-CB26CEAC63CA}"/>
                  </a:ext>
                </a:extLst>
              </p:cNvPr>
              <p:cNvSpPr/>
              <p:nvPr/>
            </p:nvSpPr>
            <p:spPr>
              <a:xfrm>
                <a:off x="5523967" y="1756550"/>
                <a:ext cx="3673121" cy="611706"/>
              </a:xfrm>
              <a:prstGeom prst="rect">
                <a:avLst/>
              </a:prstGeom>
              <a:effectLst>
                <a:outerShdw blurRad="50800" dist="38100" dir="2700000" algn="tl" rotWithShape="0">
                  <a:prstClr val="black">
                    <a:alpha val="40000"/>
                  </a:prstClr>
                </a:outerShdw>
              </a:effectLst>
            </p:spPr>
            <p:txBody>
              <a:bodyPr wrap="none">
                <a:spAutoFit/>
              </a:bodyPr>
              <a:lstStyle/>
              <a:p>
                <a:pPr defTabSz="617235"/>
                <a:r>
                  <a:rPr lang="en-US" sz="1080" i="1" dirty="0">
                    <a:solidFill>
                      <a:srgbClr val="FF0000"/>
                    </a:solidFill>
                    <a:latin typeface="Calibri" panose="020F0502020204030204"/>
                    <a:sym typeface="Symbol" pitchFamily="18" charset="2"/>
                  </a:rPr>
                  <a:t>beam 	    </a:t>
                </a:r>
                <a:r>
                  <a:rPr lang="en-US" sz="1080" i="1" dirty="0">
                    <a:solidFill>
                      <a:prstClr val="black"/>
                    </a:solidFill>
                    <a:latin typeface="Calibri" panose="020F0502020204030204"/>
                    <a:sym typeface="Symbol" pitchFamily="18" charset="2"/>
                  </a:rPr>
                  <a:t>injector1		            (injector2) </a:t>
                </a:r>
                <a:endParaRPr lang="en-US" sz="1080" i="1" dirty="0">
                  <a:solidFill>
                    <a:srgbClr val="FF0000"/>
                  </a:solidFill>
                  <a:latin typeface="Calibri" panose="020F0502020204030204"/>
                  <a:sym typeface="Symbol" pitchFamily="18" charset="2"/>
                </a:endParaRPr>
              </a:p>
              <a:p>
                <a:pPr defTabSz="617235"/>
                <a:r>
                  <a:rPr lang="en-US" sz="1080" i="1" dirty="0">
                    <a:solidFill>
                      <a:srgbClr val="FF0000"/>
                    </a:solidFill>
                    <a:latin typeface="Calibri" panose="020F0502020204030204"/>
                    <a:sym typeface="Symbol" pitchFamily="18" charset="2"/>
                  </a:rPr>
                  <a:t>intensities</a:t>
                </a:r>
                <a:r>
                  <a:rPr lang="en-US" sz="1080" i="1" dirty="0">
                    <a:solidFill>
                      <a:prstClr val="black"/>
                    </a:solidFill>
                    <a:latin typeface="Calibri" panose="020F0502020204030204"/>
                    <a:sym typeface="Symbol" pitchFamily="18" charset="2"/>
                  </a:rPr>
                  <a:t>	    </a:t>
                </a:r>
                <a:r>
                  <a:rPr lang="en-US" sz="1080" i="1" dirty="0">
                    <a:solidFill>
                      <a:srgbClr val="FF0000"/>
                    </a:solidFill>
                    <a:latin typeface="Calibri" panose="020F0502020204030204"/>
                    <a:sym typeface="Symbol" pitchFamily="18" charset="2"/>
                  </a:rPr>
                  <a:t>2023	         2028	        </a:t>
                </a:r>
                <a14:m>
                  <m:oMath xmlns:m="http://schemas.openxmlformats.org/officeDocument/2006/math">
                    <m:r>
                      <a:rPr lang="en-US" sz="1080" i="1">
                        <a:solidFill>
                          <a:srgbClr val="FF0000"/>
                        </a:solidFill>
                        <a:latin typeface="Cambria Math" panose="02040503050406030204" pitchFamily="18" charset="0"/>
                        <a:ea typeface="Cambria Math" panose="02040503050406030204" pitchFamily="18" charset="0"/>
                        <a:sym typeface="Symbol" pitchFamily="18" charset="2"/>
                      </a:rPr>
                      <m:t>   ≥</m:t>
                    </m:r>
                  </m:oMath>
                </a14:m>
                <a:r>
                  <a:rPr lang="en-US" sz="1080" i="1" dirty="0">
                    <a:solidFill>
                      <a:srgbClr val="FF0000"/>
                    </a:solidFill>
                    <a:latin typeface="Calibri" panose="020F0502020204030204"/>
                    <a:sym typeface="Symbol" pitchFamily="18" charset="2"/>
                  </a:rPr>
                  <a:t> 2030</a:t>
                </a:r>
                <a:endParaRPr lang="en-US" sz="1080" i="1" dirty="0">
                  <a:solidFill>
                    <a:prstClr val="black"/>
                  </a:solidFill>
                  <a:latin typeface="Calibri" panose="020F0502020204030204"/>
                  <a:sym typeface="Symbol" pitchFamily="18" charset="2"/>
                </a:endParaRPr>
              </a:p>
              <a:p>
                <a:pPr defTabSz="617235"/>
                <a:endParaRPr lang="en-GB" sz="1215" dirty="0">
                  <a:solidFill>
                    <a:prstClr val="black"/>
                  </a:solidFill>
                  <a:latin typeface="Calibri" panose="020F0502020204030204"/>
                </a:endParaRPr>
              </a:p>
            </p:txBody>
          </p:sp>
        </mc:Choice>
        <mc:Fallback xmlns="">
          <p:sp>
            <p:nvSpPr>
              <p:cNvPr id="11" name="Rectangle 10">
                <a:extLst>
                  <a:ext uri="{FF2B5EF4-FFF2-40B4-BE49-F238E27FC236}">
                    <a16:creationId xmlns:a16="http://schemas.microsoft.com/office/drawing/2014/main" id="{122892D4-C646-B34B-BC9A-CB26CEAC63CA}"/>
                  </a:ext>
                </a:extLst>
              </p:cNvPr>
              <p:cNvSpPr>
                <a:spLocks noRot="1" noChangeAspect="1" noMove="1" noResize="1" noEditPoints="1" noAdjustHandles="1" noChangeArrowheads="1" noChangeShapeType="1" noTextEdit="1"/>
              </p:cNvSpPr>
              <p:nvPr/>
            </p:nvSpPr>
            <p:spPr>
              <a:xfrm>
                <a:off x="5523967" y="1756550"/>
                <a:ext cx="3673121" cy="611706"/>
              </a:xfrm>
              <a:prstGeom prst="rect">
                <a:avLst/>
              </a:prstGeom>
              <a:blipFill>
                <a:blip r:embed="rId3"/>
                <a:stretch>
                  <a:fillRect/>
                </a:stretch>
              </a:blipFill>
              <a:effectLst>
                <a:outerShdw blurRad="50800" dist="38100" dir="2700000" algn="tl" rotWithShape="0">
                  <a:prstClr val="black">
                    <a:alpha val="40000"/>
                  </a:prstClr>
                </a:outerShdw>
              </a:effectLst>
            </p:spPr>
            <p:txBody>
              <a:bodyPr/>
              <a:lstStyle/>
              <a:p>
                <a:r>
                  <a:rPr lang="fr-FR">
                    <a:noFill/>
                  </a:rPr>
                  <a:t> </a:t>
                </a:r>
              </a:p>
            </p:txBody>
          </p:sp>
        </mc:Fallback>
      </mc:AlternateContent>
      <p:graphicFrame>
        <p:nvGraphicFramePr>
          <p:cNvPr id="12" name="Tableau 4">
            <a:extLst>
              <a:ext uri="{FF2B5EF4-FFF2-40B4-BE49-F238E27FC236}">
                <a16:creationId xmlns:a16="http://schemas.microsoft.com/office/drawing/2014/main" id="{1EC65FCD-8FEB-4B4B-98BE-99BFF3375DD8}"/>
              </a:ext>
            </a:extLst>
          </p:cNvPr>
          <p:cNvGraphicFramePr>
            <a:graphicFrameLocks noGrp="1"/>
          </p:cNvGraphicFramePr>
          <p:nvPr/>
        </p:nvGraphicFramePr>
        <p:xfrm>
          <a:off x="4481249" y="4985510"/>
          <a:ext cx="4124803" cy="250317"/>
        </p:xfrm>
        <a:graphic>
          <a:graphicData uri="http://schemas.openxmlformats.org/drawingml/2006/table">
            <a:tbl>
              <a:tblPr firstRow="1" bandRow="1"/>
              <a:tblGrid>
                <a:gridCol w="518310">
                  <a:extLst>
                    <a:ext uri="{9D8B030D-6E8A-4147-A177-3AD203B41FA5}">
                      <a16:colId xmlns:a16="http://schemas.microsoft.com/office/drawing/2014/main" val="738165346"/>
                    </a:ext>
                  </a:extLst>
                </a:gridCol>
                <a:gridCol w="455978">
                  <a:extLst>
                    <a:ext uri="{9D8B030D-6E8A-4147-A177-3AD203B41FA5}">
                      <a16:colId xmlns:a16="http://schemas.microsoft.com/office/drawing/2014/main" val="2349808002"/>
                    </a:ext>
                  </a:extLst>
                </a:gridCol>
                <a:gridCol w="501790">
                  <a:extLst>
                    <a:ext uri="{9D8B030D-6E8A-4147-A177-3AD203B41FA5}">
                      <a16:colId xmlns:a16="http://schemas.microsoft.com/office/drawing/2014/main" val="2523649867"/>
                    </a:ext>
                  </a:extLst>
                </a:gridCol>
                <a:gridCol w="441454">
                  <a:extLst>
                    <a:ext uri="{9D8B030D-6E8A-4147-A177-3AD203B41FA5}">
                      <a16:colId xmlns:a16="http://schemas.microsoft.com/office/drawing/2014/main" val="3442535150"/>
                    </a:ext>
                  </a:extLst>
                </a:gridCol>
                <a:gridCol w="441454">
                  <a:extLst>
                    <a:ext uri="{9D8B030D-6E8A-4147-A177-3AD203B41FA5}">
                      <a16:colId xmlns:a16="http://schemas.microsoft.com/office/drawing/2014/main" val="3653245424"/>
                    </a:ext>
                  </a:extLst>
                </a:gridCol>
                <a:gridCol w="421418">
                  <a:extLst>
                    <a:ext uri="{9D8B030D-6E8A-4147-A177-3AD203B41FA5}">
                      <a16:colId xmlns:a16="http://schemas.microsoft.com/office/drawing/2014/main" val="3571064745"/>
                    </a:ext>
                  </a:extLst>
                </a:gridCol>
                <a:gridCol w="461491">
                  <a:extLst>
                    <a:ext uri="{9D8B030D-6E8A-4147-A177-3AD203B41FA5}">
                      <a16:colId xmlns:a16="http://schemas.microsoft.com/office/drawing/2014/main" val="4007549074"/>
                    </a:ext>
                  </a:extLst>
                </a:gridCol>
                <a:gridCol w="441454">
                  <a:extLst>
                    <a:ext uri="{9D8B030D-6E8A-4147-A177-3AD203B41FA5}">
                      <a16:colId xmlns:a16="http://schemas.microsoft.com/office/drawing/2014/main" val="1249404996"/>
                    </a:ext>
                  </a:extLst>
                </a:gridCol>
                <a:gridCol w="441454">
                  <a:extLst>
                    <a:ext uri="{9D8B030D-6E8A-4147-A177-3AD203B41FA5}">
                      <a16:colId xmlns:a16="http://schemas.microsoft.com/office/drawing/2014/main" val="2764843441"/>
                    </a:ext>
                  </a:extLst>
                </a:gridCol>
              </a:tblGrid>
              <a:tr h="250317">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algn="ctr"/>
                      <a:r>
                        <a:rPr lang="en-US" sz="1000" b="0" noProof="0" dirty="0"/>
                        <a:t>2020</a:t>
                      </a:r>
                      <a:endParaRPr lang="en-US" sz="1000" b="0" dirty="0"/>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noProof="0" dirty="0"/>
                        <a:t>2021</a:t>
                      </a:r>
                      <a:endParaRPr lang="en-US" sz="1000" b="0" dirty="0"/>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noProof="0" dirty="0"/>
                        <a:t>2022</a:t>
                      </a:r>
                      <a:endParaRPr lang="en-US" sz="1000" b="0" dirty="0"/>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noProof="0" dirty="0"/>
                        <a:t>2023</a:t>
                      </a:r>
                      <a:endParaRPr lang="en-US" sz="1000" b="0" dirty="0"/>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t>2024</a:t>
                      </a:r>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t>2025</a:t>
                      </a:r>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t>2026</a:t>
                      </a:r>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t>2027</a:t>
                      </a:r>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364" rtl="0" eaLnBrk="1" latinLnBrk="0" hangingPunct="1">
                        <a:defRPr sz="1800" b="1" kern="1200">
                          <a:solidFill>
                            <a:schemeClr val="lt1"/>
                          </a:solidFill>
                          <a:latin typeface="Calibri" panose="020F0502020204030204"/>
                        </a:defRPr>
                      </a:lvl1pPr>
                      <a:lvl2pPr marL="457182" algn="l" defTabSz="914364" rtl="0" eaLnBrk="1" latinLnBrk="0" hangingPunct="1">
                        <a:defRPr sz="1800" b="1" kern="1200">
                          <a:solidFill>
                            <a:schemeClr val="lt1"/>
                          </a:solidFill>
                          <a:latin typeface="Calibri" panose="020F0502020204030204"/>
                        </a:defRPr>
                      </a:lvl2pPr>
                      <a:lvl3pPr marL="914364" algn="l" defTabSz="914364" rtl="0" eaLnBrk="1" latinLnBrk="0" hangingPunct="1">
                        <a:defRPr sz="1800" b="1" kern="1200">
                          <a:solidFill>
                            <a:schemeClr val="lt1"/>
                          </a:solidFill>
                          <a:latin typeface="Calibri" panose="020F0502020204030204"/>
                        </a:defRPr>
                      </a:lvl3pPr>
                      <a:lvl4pPr marL="1371545" algn="l" defTabSz="914364" rtl="0" eaLnBrk="1" latinLnBrk="0" hangingPunct="1">
                        <a:defRPr sz="1800" b="1" kern="1200">
                          <a:solidFill>
                            <a:schemeClr val="lt1"/>
                          </a:solidFill>
                          <a:latin typeface="Calibri" panose="020F0502020204030204"/>
                        </a:defRPr>
                      </a:lvl4pPr>
                      <a:lvl5pPr marL="1828727" algn="l" defTabSz="914364" rtl="0" eaLnBrk="1" latinLnBrk="0" hangingPunct="1">
                        <a:defRPr sz="1800" b="1" kern="1200">
                          <a:solidFill>
                            <a:schemeClr val="lt1"/>
                          </a:solidFill>
                          <a:latin typeface="Calibri" panose="020F0502020204030204"/>
                        </a:defRPr>
                      </a:lvl5pPr>
                      <a:lvl6pPr marL="2285909" algn="l" defTabSz="914364" rtl="0" eaLnBrk="1" latinLnBrk="0" hangingPunct="1">
                        <a:defRPr sz="1800" b="1" kern="1200">
                          <a:solidFill>
                            <a:schemeClr val="lt1"/>
                          </a:solidFill>
                          <a:latin typeface="Calibri" panose="020F0502020204030204"/>
                        </a:defRPr>
                      </a:lvl6pPr>
                      <a:lvl7pPr marL="2743091" algn="l" defTabSz="914364" rtl="0" eaLnBrk="1" latinLnBrk="0" hangingPunct="1">
                        <a:defRPr sz="1800" b="1" kern="1200">
                          <a:solidFill>
                            <a:schemeClr val="lt1"/>
                          </a:solidFill>
                          <a:latin typeface="Calibri" panose="020F0502020204030204"/>
                        </a:defRPr>
                      </a:lvl7pPr>
                      <a:lvl8pPr marL="3200272" algn="l" defTabSz="914364" rtl="0" eaLnBrk="1" latinLnBrk="0" hangingPunct="1">
                        <a:defRPr sz="1800" b="1" kern="1200">
                          <a:solidFill>
                            <a:schemeClr val="lt1"/>
                          </a:solidFill>
                          <a:latin typeface="Calibri" panose="020F0502020204030204"/>
                        </a:defRPr>
                      </a:lvl8pPr>
                      <a:lvl9pPr marL="3657454" algn="l" defTabSz="914364" rtl="0" eaLnBrk="1" latinLnBrk="0" hangingPunct="1">
                        <a:defRPr sz="1800" b="1" kern="1200">
                          <a:solidFill>
                            <a:schemeClr val="lt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dirty="0"/>
                        <a:t>2028</a:t>
                      </a:r>
                    </a:p>
                  </a:txBody>
                  <a:tcPr marL="61722" marR="61722" marT="30861" marB="30861">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4053159440"/>
                  </a:ext>
                </a:extLst>
              </a:tr>
            </a:tbl>
          </a:graphicData>
        </a:graphic>
      </p:graphicFrame>
      <p:sp>
        <p:nvSpPr>
          <p:cNvPr id="13" name="ZoneTexte 6">
            <a:extLst>
              <a:ext uri="{FF2B5EF4-FFF2-40B4-BE49-F238E27FC236}">
                <a16:creationId xmlns:a16="http://schemas.microsoft.com/office/drawing/2014/main" id="{36F63D1E-9F9D-EF48-AB1F-CD1A2F2F0F7B}"/>
              </a:ext>
            </a:extLst>
          </p:cNvPr>
          <p:cNvSpPr txBox="1"/>
          <p:nvPr/>
        </p:nvSpPr>
        <p:spPr>
          <a:xfrm>
            <a:off x="8203255" y="5242567"/>
            <a:ext cx="510076" cy="424732"/>
          </a:xfrm>
          <a:prstGeom prst="rect">
            <a:avLst/>
          </a:prstGeom>
          <a:effectLst>
            <a:outerShdw blurRad="50800" dist="38100" dir="2700000" algn="tl" rotWithShape="0">
              <a:prstClr val="black">
                <a:alpha val="40000"/>
              </a:prstClr>
            </a:outerShdw>
          </a:effectLst>
        </p:spPr>
        <p:txBody>
          <a:bodyPr wrap="none">
            <a:spAutoFit/>
          </a:bodyPr>
          <a:lstStyle>
            <a:defPPr>
              <a:defRPr lang="fr-FR"/>
            </a:defPPr>
            <a:lvl1pPr>
              <a:defRPr b="1" i="1">
                <a:solidFill>
                  <a:srgbClr val="FF0000"/>
                </a:solidFill>
              </a:defRPr>
            </a:lvl1pPr>
          </a:lstStyle>
          <a:p>
            <a:pPr defTabSz="617235"/>
            <a:r>
              <a:rPr lang="fr-FR" sz="1080" dirty="0">
                <a:latin typeface="Calibri" panose="020F0502020204030204"/>
              </a:rPr>
              <a:t>first </a:t>
            </a:r>
          </a:p>
          <a:p>
            <a:pPr defTabSz="617235"/>
            <a:r>
              <a:rPr lang="fr-FR" sz="1080" dirty="0" err="1">
                <a:latin typeface="Calibri" panose="020F0502020204030204"/>
              </a:rPr>
              <a:t>beam</a:t>
            </a:r>
            <a:endParaRPr lang="fr-FR" sz="1080" dirty="0">
              <a:latin typeface="Calibri" panose="020F0502020204030204"/>
            </a:endParaRPr>
          </a:p>
        </p:txBody>
      </p:sp>
      <p:sp>
        <p:nvSpPr>
          <p:cNvPr id="14" name="Rectangle 13">
            <a:extLst>
              <a:ext uri="{FF2B5EF4-FFF2-40B4-BE49-F238E27FC236}">
                <a16:creationId xmlns:a16="http://schemas.microsoft.com/office/drawing/2014/main" id="{A14F4D08-64D9-3A42-B01A-46A73EB6BDB6}"/>
              </a:ext>
            </a:extLst>
          </p:cNvPr>
          <p:cNvSpPr/>
          <p:nvPr/>
        </p:nvSpPr>
        <p:spPr>
          <a:xfrm>
            <a:off x="5307620" y="4692547"/>
            <a:ext cx="729687" cy="279307"/>
          </a:xfrm>
          <a:prstGeom prst="rect">
            <a:avLst/>
          </a:prstGeom>
          <a:effectLst>
            <a:outerShdw blurRad="50800" dist="38100" dir="2700000" algn="tl" rotWithShape="0">
              <a:prstClr val="black">
                <a:alpha val="40000"/>
              </a:prstClr>
            </a:outerShdw>
          </a:effectLst>
        </p:spPr>
        <p:txBody>
          <a:bodyPr wrap="none">
            <a:spAutoFit/>
          </a:bodyPr>
          <a:lstStyle/>
          <a:p>
            <a:pPr defTabSz="617235"/>
            <a:r>
              <a:rPr lang="en-US" sz="1215" i="1" dirty="0">
                <a:solidFill>
                  <a:srgbClr val="FF0000"/>
                </a:solidFill>
                <a:latin typeface="Calibri" panose="020F0502020204030204"/>
                <a:sym typeface="Symbol" pitchFamily="18" charset="2"/>
              </a:rPr>
              <a:t>time line</a:t>
            </a:r>
          </a:p>
        </p:txBody>
      </p:sp>
      <p:graphicFrame>
        <p:nvGraphicFramePr>
          <p:cNvPr id="15" name="Tableau 17">
            <a:extLst>
              <a:ext uri="{FF2B5EF4-FFF2-40B4-BE49-F238E27FC236}">
                <a16:creationId xmlns:a16="http://schemas.microsoft.com/office/drawing/2014/main" id="{074754E9-D14A-FB47-ADE5-09A76ED5756D}"/>
              </a:ext>
            </a:extLst>
          </p:cNvPr>
          <p:cNvGraphicFramePr>
            <a:graphicFrameLocks noGrp="1"/>
          </p:cNvGraphicFramePr>
          <p:nvPr/>
        </p:nvGraphicFramePr>
        <p:xfrm>
          <a:off x="5731828" y="2152599"/>
          <a:ext cx="2826094" cy="2313327"/>
        </p:xfrm>
        <a:graphic>
          <a:graphicData uri="http://schemas.openxmlformats.org/drawingml/2006/table">
            <a:tbl>
              <a:tblPr/>
              <a:tblGrid>
                <a:gridCol w="555996">
                  <a:extLst>
                    <a:ext uri="{9D8B030D-6E8A-4147-A177-3AD203B41FA5}">
                      <a16:colId xmlns:a16="http://schemas.microsoft.com/office/drawing/2014/main" val="20000"/>
                    </a:ext>
                  </a:extLst>
                </a:gridCol>
                <a:gridCol w="744808">
                  <a:extLst>
                    <a:ext uri="{9D8B030D-6E8A-4147-A177-3AD203B41FA5}">
                      <a16:colId xmlns:a16="http://schemas.microsoft.com/office/drawing/2014/main" val="20001"/>
                    </a:ext>
                  </a:extLst>
                </a:gridCol>
                <a:gridCol w="744808">
                  <a:extLst>
                    <a:ext uri="{9D8B030D-6E8A-4147-A177-3AD203B41FA5}">
                      <a16:colId xmlns:a16="http://schemas.microsoft.com/office/drawing/2014/main" val="782020392"/>
                    </a:ext>
                  </a:extLst>
                </a:gridCol>
                <a:gridCol w="780482">
                  <a:extLst>
                    <a:ext uri="{9D8B030D-6E8A-4147-A177-3AD203B41FA5}">
                      <a16:colId xmlns:a16="http://schemas.microsoft.com/office/drawing/2014/main" val="20002"/>
                    </a:ext>
                  </a:extLst>
                </a:gridCol>
              </a:tblGrid>
              <a:tr h="387205">
                <a:tc>
                  <a:txBody>
                    <a:bodyPr/>
                    <a:lstStyle/>
                    <a:p>
                      <a:pPr algn="ctr" fontAlgn="ctr"/>
                      <a:r>
                        <a:rPr lang="en-US" sz="800" b="1" i="0" u="none" strike="noStrike" noProof="0" dirty="0">
                          <a:solidFill>
                            <a:srgbClr val="000000"/>
                          </a:solidFill>
                          <a:effectLst/>
                          <a:latin typeface="Arial"/>
                        </a:rPr>
                        <a:t>Ions</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C5D9F1"/>
                    </a:solidFill>
                  </a:tcPr>
                </a:tc>
                <a:tc>
                  <a:txBody>
                    <a:bodyPr/>
                    <a:lstStyle/>
                    <a:p>
                      <a:pPr algn="ctr" fontAlgn="b"/>
                      <a:r>
                        <a:rPr lang="en-US" sz="800" b="1" i="0" u="none" strike="noStrike" noProof="0" dirty="0">
                          <a:solidFill>
                            <a:srgbClr val="000000"/>
                          </a:solidFill>
                          <a:effectLst/>
                          <a:latin typeface="Calibri"/>
                        </a:rPr>
                        <a:t>Intensity (</a:t>
                      </a:r>
                      <a:r>
                        <a:rPr lang="en-US" sz="800" b="1" i="0" u="none" strike="noStrike" noProof="0" dirty="0" err="1">
                          <a:solidFill>
                            <a:srgbClr val="000000"/>
                          </a:solidFill>
                          <a:effectLst/>
                          <a:latin typeface="Calibri"/>
                        </a:rPr>
                        <a:t>pµA</a:t>
                      </a:r>
                      <a:r>
                        <a:rPr lang="en-US" sz="800" b="1" i="0" u="none" strike="noStrike" noProof="0" dirty="0">
                          <a:solidFill>
                            <a:srgbClr val="000000"/>
                          </a:solidFill>
                          <a:effectLst/>
                          <a:latin typeface="Calibri"/>
                        </a:rPr>
                        <a:t>)</a:t>
                      </a:r>
                    </a:p>
                    <a:p>
                      <a:pPr algn="ctr" fontAlgn="b"/>
                      <a:r>
                        <a:rPr lang="fr-FR" sz="800" b="1" i="0" u="none" strike="noStrike" noProof="0" dirty="0">
                          <a:solidFill>
                            <a:srgbClr val="C00000"/>
                          </a:solidFill>
                          <a:effectLst/>
                          <a:latin typeface="Calibri"/>
                        </a:rPr>
                        <a:t>Phoenix</a:t>
                      </a:r>
                      <a:r>
                        <a:rPr lang="fr-FR" sz="800" b="1" i="0" u="none" strike="noStrike" baseline="0" noProof="0" dirty="0">
                          <a:solidFill>
                            <a:srgbClr val="C00000"/>
                          </a:solidFill>
                          <a:effectLst/>
                          <a:latin typeface="Calibri"/>
                        </a:rPr>
                        <a:t> V3 </a:t>
                      </a:r>
                    </a:p>
                    <a:p>
                      <a:pPr algn="ctr" fontAlgn="b"/>
                      <a:r>
                        <a:rPr lang="fr-FR" sz="800" b="1" i="0" u="none" strike="noStrike" baseline="0" noProof="0" dirty="0">
                          <a:solidFill>
                            <a:srgbClr val="C00000"/>
                          </a:solidFill>
                          <a:effectLst/>
                          <a:latin typeface="Calibri"/>
                        </a:rPr>
                        <a:t> RFQ A/Q</a:t>
                      </a:r>
                      <a:r>
                        <a:rPr lang="en-US" sz="800" dirty="0">
                          <a:solidFill>
                            <a:srgbClr val="C00000"/>
                          </a:solidFill>
                        </a:rPr>
                        <a:t>≤</a:t>
                      </a:r>
                      <a:r>
                        <a:rPr lang="fr-FR" sz="800" b="1" i="0" u="none" strike="noStrike" baseline="0" noProof="0" dirty="0">
                          <a:solidFill>
                            <a:srgbClr val="C00000"/>
                          </a:solidFill>
                          <a:effectLst/>
                          <a:latin typeface="Calibri"/>
                        </a:rPr>
                        <a:t>3</a:t>
                      </a:r>
                      <a:endParaRPr lang="en-US" sz="800" b="1" i="0" u="none" strike="noStrike" noProof="0" dirty="0">
                        <a:solidFill>
                          <a:srgbClr val="C00000"/>
                        </a:solidFill>
                        <a:effectLst/>
                        <a:latin typeface="Calibri"/>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C5D9F1"/>
                    </a:solidFill>
                  </a:tcPr>
                </a:tc>
                <a:tc>
                  <a:txBody>
                    <a:bodyPr/>
                    <a:lstStyle/>
                    <a:p>
                      <a:pPr algn="ctr" fontAlgn="b"/>
                      <a:r>
                        <a:rPr lang="en-US" sz="800" b="1" i="0" u="none" strike="noStrike" noProof="0" dirty="0">
                          <a:solidFill>
                            <a:srgbClr val="000000"/>
                          </a:solidFill>
                          <a:effectLst/>
                          <a:latin typeface="Calibri"/>
                        </a:rPr>
                        <a:t>Intensity (</a:t>
                      </a:r>
                      <a:r>
                        <a:rPr lang="en-US" sz="800" b="1" i="0" u="none" strike="noStrike" noProof="0" dirty="0" err="1">
                          <a:solidFill>
                            <a:srgbClr val="000000"/>
                          </a:solidFill>
                          <a:effectLst/>
                          <a:latin typeface="Calibri"/>
                        </a:rPr>
                        <a:t>pµA</a:t>
                      </a:r>
                      <a:r>
                        <a:rPr lang="en-US" sz="800" b="1" i="0" u="none" strike="noStrike" noProof="0" dirty="0">
                          <a:solidFill>
                            <a:srgbClr val="000000"/>
                          </a:solidFill>
                          <a:effectLst/>
                          <a:latin typeface="Calibri"/>
                        </a:rPr>
                        <a:t>)</a:t>
                      </a:r>
                    </a:p>
                    <a:p>
                      <a:pPr algn="ctr" fontAlgn="b"/>
                      <a:r>
                        <a:rPr lang="fr-FR" sz="800" b="1" i="0" u="none" strike="noStrike" noProof="0" dirty="0">
                          <a:solidFill>
                            <a:srgbClr val="C00000"/>
                          </a:solidFill>
                          <a:effectLst/>
                          <a:latin typeface="+mn-lt"/>
                        </a:rPr>
                        <a:t>Phoenix</a:t>
                      </a:r>
                      <a:r>
                        <a:rPr lang="fr-FR" sz="800" b="1" i="0" u="none" strike="noStrike" baseline="0" noProof="0" dirty="0">
                          <a:solidFill>
                            <a:srgbClr val="C00000"/>
                          </a:solidFill>
                          <a:effectLst/>
                          <a:latin typeface="+mn-lt"/>
                        </a:rPr>
                        <a:t> V3 </a:t>
                      </a:r>
                    </a:p>
                    <a:p>
                      <a:pPr algn="ctr" fontAlgn="b"/>
                      <a:r>
                        <a:rPr lang="fr-FR" sz="800" b="1" i="0" u="none" strike="noStrike" baseline="0" noProof="0" dirty="0">
                          <a:solidFill>
                            <a:srgbClr val="C00000"/>
                          </a:solidFill>
                          <a:effectLst/>
                          <a:latin typeface="+mn-lt"/>
                        </a:rPr>
                        <a:t> </a:t>
                      </a:r>
                      <a:r>
                        <a:rPr lang="fr-FR" sz="800" b="1" i="0" u="none" strike="noStrike" baseline="0" noProof="0" dirty="0">
                          <a:solidFill>
                            <a:schemeClr val="accent6">
                              <a:lumMod val="75000"/>
                            </a:schemeClr>
                          </a:solidFill>
                          <a:effectLst/>
                          <a:latin typeface="+mn-lt"/>
                        </a:rPr>
                        <a:t>RFQ A/Q</a:t>
                      </a:r>
                      <a:r>
                        <a:rPr lang="en-US" sz="800" dirty="0">
                          <a:solidFill>
                            <a:schemeClr val="accent6">
                              <a:lumMod val="75000"/>
                            </a:schemeClr>
                          </a:solidFill>
                        </a:rPr>
                        <a:t>≤</a:t>
                      </a:r>
                      <a:r>
                        <a:rPr lang="fr-FR" sz="800" b="1" i="0" u="none" strike="noStrike" baseline="0" noProof="0" dirty="0">
                          <a:solidFill>
                            <a:schemeClr val="accent6">
                              <a:lumMod val="75000"/>
                            </a:schemeClr>
                          </a:solidFill>
                          <a:effectLst/>
                          <a:latin typeface="+mn-lt"/>
                        </a:rPr>
                        <a:t>7</a:t>
                      </a:r>
                      <a:endParaRPr lang="en-US" sz="800" b="1" i="0" u="none" strike="noStrike" noProof="0" dirty="0">
                        <a:solidFill>
                          <a:schemeClr val="accent6">
                            <a:lumMod val="75000"/>
                          </a:schemeClr>
                        </a:solidFill>
                        <a:effectLst/>
                        <a:latin typeface="+mn-lt"/>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C5D9F1"/>
                    </a:solidFill>
                  </a:tcPr>
                </a:tc>
                <a:tc>
                  <a:txBody>
                    <a:bodyPr/>
                    <a:lstStyle/>
                    <a:p>
                      <a:pPr algn="ctr" fontAlgn="b"/>
                      <a:r>
                        <a:rPr lang="en-US" sz="800" b="1" i="0" u="none" strike="noStrike" noProof="0" dirty="0">
                          <a:solidFill>
                            <a:srgbClr val="000000"/>
                          </a:solidFill>
                          <a:effectLst/>
                          <a:latin typeface="Calibri"/>
                        </a:rPr>
                        <a:t>Intensity  </a:t>
                      </a:r>
                      <a:r>
                        <a:rPr lang="en-US" sz="800" b="1" i="0" u="none" strike="noStrike" noProof="0" dirty="0">
                          <a:solidFill>
                            <a:srgbClr val="000000"/>
                          </a:solidFill>
                          <a:effectLst/>
                          <a:latin typeface="+mn-lt"/>
                        </a:rPr>
                        <a:t>(</a:t>
                      </a:r>
                      <a:r>
                        <a:rPr lang="en-US" sz="800" b="1" i="0" u="none" strike="noStrike" noProof="0" dirty="0" err="1">
                          <a:solidFill>
                            <a:srgbClr val="000000"/>
                          </a:solidFill>
                          <a:effectLst/>
                          <a:latin typeface="+mn-lt"/>
                        </a:rPr>
                        <a:t>pµA</a:t>
                      </a:r>
                      <a:r>
                        <a:rPr lang="en-US" sz="800" b="1" i="0" u="none" strike="noStrike" noProof="0" dirty="0">
                          <a:solidFill>
                            <a:srgbClr val="000000"/>
                          </a:solidFill>
                          <a:effectLst/>
                          <a:latin typeface="+mn-lt"/>
                        </a:rPr>
                        <a:t>)</a:t>
                      </a:r>
                    </a:p>
                    <a:p>
                      <a:pPr algn="ctr" fontAlgn="b"/>
                      <a:r>
                        <a:rPr lang="fr-FR" sz="800" b="1" i="0" u="none" strike="noStrike" noProof="0" dirty="0">
                          <a:solidFill>
                            <a:schemeClr val="accent6">
                              <a:lumMod val="75000"/>
                            </a:schemeClr>
                          </a:solidFill>
                          <a:effectLst/>
                          <a:latin typeface="+mn-lt"/>
                        </a:rPr>
                        <a:t>SC Ion Source</a:t>
                      </a:r>
                      <a:endParaRPr lang="en-US" sz="800" b="1" i="0" u="none" strike="noStrike" noProof="0" dirty="0">
                        <a:solidFill>
                          <a:schemeClr val="accent6">
                            <a:lumMod val="75000"/>
                          </a:schemeClr>
                        </a:solidFill>
                        <a:effectLst/>
                        <a:latin typeface="Calibri"/>
                      </a:endParaRPr>
                    </a:p>
                    <a:p>
                      <a:pPr algn="ctr" fontAlgn="b"/>
                      <a:r>
                        <a:rPr lang="fr-FR" sz="800" b="1" i="0" u="none" strike="noStrike" baseline="0" noProof="0" dirty="0">
                          <a:solidFill>
                            <a:schemeClr val="accent6">
                              <a:lumMod val="75000"/>
                            </a:schemeClr>
                          </a:solidFill>
                          <a:effectLst/>
                          <a:latin typeface="+mn-lt"/>
                        </a:rPr>
                        <a:t>RFQ A/Q</a:t>
                      </a:r>
                      <a:r>
                        <a:rPr lang="en-US" sz="800" dirty="0">
                          <a:solidFill>
                            <a:schemeClr val="accent6">
                              <a:lumMod val="75000"/>
                            </a:schemeClr>
                          </a:solidFill>
                        </a:rPr>
                        <a:t>≤</a:t>
                      </a:r>
                      <a:r>
                        <a:rPr lang="fr-FR" sz="800" b="1" i="0" u="none" strike="noStrike" baseline="0" noProof="0" dirty="0">
                          <a:solidFill>
                            <a:schemeClr val="accent6">
                              <a:lumMod val="75000"/>
                            </a:schemeClr>
                          </a:solidFill>
                          <a:effectLst/>
                          <a:latin typeface="+mn-lt"/>
                        </a:rPr>
                        <a:t>7</a:t>
                      </a:r>
                      <a:endParaRPr lang="en-US" sz="800" b="1" i="0" u="none" strike="noStrike" noProof="0" dirty="0">
                        <a:solidFill>
                          <a:schemeClr val="accent6">
                            <a:lumMod val="75000"/>
                          </a:schemeClr>
                        </a:solidFill>
                        <a:effectLst/>
                        <a:latin typeface="+mn-lt"/>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C5D9F1"/>
                    </a:solidFill>
                  </a:tcPr>
                </a:tc>
                <a:extLst>
                  <a:ext uri="{0D108BD9-81ED-4DB2-BD59-A6C34878D82A}">
                    <a16:rowId xmlns:a16="http://schemas.microsoft.com/office/drawing/2014/main" val="10000"/>
                  </a:ext>
                </a:extLst>
              </a:tr>
              <a:tr h="175102">
                <a:tc>
                  <a:txBody>
                    <a:bodyPr/>
                    <a:lstStyle/>
                    <a:p>
                      <a:pPr algn="ctr" fontAlgn="ctr"/>
                      <a:r>
                        <a:rPr lang="en-US" sz="800" b="1" i="0" u="none" strike="noStrike" baseline="30000" noProof="0" dirty="0">
                          <a:solidFill>
                            <a:srgbClr val="000000"/>
                          </a:solidFill>
                          <a:effectLst/>
                          <a:latin typeface="Arial"/>
                        </a:rPr>
                        <a:t>18</a:t>
                      </a:r>
                      <a:r>
                        <a:rPr lang="en-US" sz="800" b="1" i="0" u="none" strike="noStrike" noProof="0" dirty="0">
                          <a:solidFill>
                            <a:srgbClr val="000000"/>
                          </a:solidFill>
                          <a:effectLst/>
                          <a:latin typeface="Arial"/>
                        </a:rPr>
                        <a:t>O</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rgbClr val="000000"/>
                          </a:solidFill>
                          <a:effectLst/>
                          <a:latin typeface="Calibri"/>
                        </a:rPr>
                        <a:t>80</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algn="ctr" fontAlgn="b"/>
                      <a:r>
                        <a:rPr lang="fr-FR" sz="800" b="0" i="0" u="none" strike="noStrike" noProof="0" dirty="0">
                          <a:solidFill>
                            <a:srgbClr val="000000"/>
                          </a:solidFill>
                          <a:effectLst/>
                          <a:latin typeface="Calibri"/>
                        </a:rPr>
                        <a:t>*</a:t>
                      </a:r>
                      <a:endParaRPr lang="en-US" sz="800" b="0" i="0" u="none" strike="noStrike" noProof="0" dirty="0">
                        <a:solidFill>
                          <a:srgbClr val="000000"/>
                        </a:solidFill>
                        <a:effectLst/>
                        <a:latin typeface="Calibri"/>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rgbClr val="000000"/>
                          </a:solidFill>
                          <a:effectLst/>
                          <a:latin typeface="Calibri"/>
                        </a:rPr>
                        <a:t>375</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175102">
                <a:tc>
                  <a:txBody>
                    <a:bodyPr/>
                    <a:lstStyle/>
                    <a:p>
                      <a:pPr algn="ctr" fontAlgn="ctr"/>
                      <a:r>
                        <a:rPr lang="en-US" sz="800" b="1" i="0" u="none" strike="noStrike" baseline="30000" noProof="0" dirty="0">
                          <a:solidFill>
                            <a:srgbClr val="000000"/>
                          </a:solidFill>
                          <a:effectLst/>
                          <a:latin typeface="Arial"/>
                        </a:rPr>
                        <a:t>19</a:t>
                      </a:r>
                      <a:r>
                        <a:rPr lang="en-US" sz="800" b="1" i="0" u="none" strike="noStrike" noProof="0" dirty="0">
                          <a:solidFill>
                            <a:srgbClr val="000000"/>
                          </a:solidFill>
                          <a:effectLst/>
                          <a:latin typeface="Arial"/>
                        </a:rPr>
                        <a:t>F</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rgbClr val="000000"/>
                          </a:solidFill>
                          <a:effectLst/>
                          <a:latin typeface="Calibri"/>
                        </a:rPr>
                        <a:t>&gt;15</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rgbClr val="000000"/>
                          </a:solidFill>
                          <a:effectLst/>
                          <a:latin typeface="Calibri"/>
                        </a:rPr>
                        <a:t>&gt;40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rgbClr val="000000"/>
                          </a:solidFill>
                          <a:effectLst/>
                          <a:latin typeface="Calibri"/>
                        </a:rPr>
                        <a:t>&gt;40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75102">
                <a:tc>
                  <a:txBody>
                    <a:bodyPr/>
                    <a:lstStyle/>
                    <a:p>
                      <a:pPr algn="ctr" fontAlgn="ctr"/>
                      <a:r>
                        <a:rPr lang="en-US" sz="800" b="1" i="0" u="none" strike="noStrike" baseline="30000" noProof="0" dirty="0">
                          <a:solidFill>
                            <a:srgbClr val="000000"/>
                          </a:solidFill>
                          <a:effectLst/>
                          <a:latin typeface="Arial"/>
                        </a:rPr>
                        <a:t>36</a:t>
                      </a:r>
                      <a:r>
                        <a:rPr lang="en-US" sz="800" b="1" i="0" u="none" strike="noStrike" noProof="0" dirty="0">
                          <a:solidFill>
                            <a:srgbClr val="000000"/>
                          </a:solidFill>
                          <a:effectLst/>
                          <a:latin typeface="Arial"/>
                        </a:rPr>
                        <a:t>Ar</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rgbClr val="000000"/>
                          </a:solidFill>
                          <a:effectLst/>
                          <a:latin typeface="Calibri"/>
                        </a:rPr>
                        <a:t>16</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algn="ctr" fontAlgn="b"/>
                      <a:r>
                        <a:rPr lang="en-US" sz="800" b="0" i="0" u="none" strike="noStrike" noProof="0" dirty="0">
                          <a:solidFill>
                            <a:srgbClr val="000000"/>
                          </a:solidFill>
                          <a:effectLst/>
                          <a:latin typeface="Calibri"/>
                        </a:rPr>
                        <a:t>70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rgbClr val="000000"/>
                          </a:solidFill>
                          <a:effectLst/>
                          <a:latin typeface="Calibri"/>
                        </a:rPr>
                        <a:t>45</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175102">
                <a:tc>
                  <a:txBody>
                    <a:bodyPr/>
                    <a:lstStyle/>
                    <a:p>
                      <a:pPr algn="ctr" fontAlgn="ctr"/>
                      <a:r>
                        <a:rPr lang="en-US" sz="800" b="1" i="0" u="none" strike="noStrike" baseline="30000" noProof="0" dirty="0">
                          <a:solidFill>
                            <a:schemeClr val="tx1"/>
                          </a:solidFill>
                          <a:effectLst/>
                          <a:latin typeface="Arial"/>
                        </a:rPr>
                        <a:t>40</a:t>
                      </a:r>
                      <a:r>
                        <a:rPr lang="en-US" sz="800" b="1" i="0" u="none" strike="noStrike" noProof="0" dirty="0">
                          <a:solidFill>
                            <a:schemeClr val="tx1"/>
                          </a:solidFill>
                          <a:effectLst/>
                          <a:latin typeface="Arial"/>
                        </a:rPr>
                        <a:t>Ar</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chemeClr val="tx1"/>
                          </a:solidFill>
                          <a:effectLst/>
                          <a:latin typeface="Calibri"/>
                        </a:rPr>
                        <a:t>3.6</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70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45</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175102">
                <a:tc>
                  <a:txBody>
                    <a:bodyPr/>
                    <a:lstStyle/>
                    <a:p>
                      <a:pPr algn="ctr" fontAlgn="ctr"/>
                      <a:r>
                        <a:rPr lang="en-US" sz="800" b="1" i="0" u="none" strike="noStrike" baseline="30000" noProof="0" dirty="0">
                          <a:solidFill>
                            <a:schemeClr val="tx1"/>
                          </a:solidFill>
                          <a:effectLst/>
                          <a:latin typeface="Arial"/>
                        </a:rPr>
                        <a:t>36</a:t>
                      </a:r>
                      <a:r>
                        <a:rPr lang="en-US" sz="800" b="1" i="0" u="none" strike="noStrike" noProof="0" dirty="0">
                          <a:solidFill>
                            <a:schemeClr val="tx1"/>
                          </a:solidFill>
                          <a:effectLst/>
                          <a:latin typeface="Arial"/>
                        </a:rPr>
                        <a:t>S</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chemeClr val="tx1"/>
                          </a:solidFill>
                          <a:effectLst/>
                          <a:latin typeface="Calibri"/>
                        </a:rPr>
                        <a:t>2.3</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fr-FR" sz="800" b="0" i="0" u="none" strike="noStrike" noProof="0" dirty="0">
                          <a:solidFill>
                            <a:schemeClr val="tx1"/>
                          </a:solidFill>
                          <a:effectLst/>
                          <a:latin typeface="Calibri"/>
                        </a:rPr>
                        <a:t>*</a:t>
                      </a:r>
                      <a:endParaRPr lang="en-US" sz="800" b="0" i="0" u="none" strike="noStrike" noProof="0" dirty="0">
                        <a:solidFill>
                          <a:schemeClr val="tx1"/>
                        </a:solidFill>
                        <a:effectLst/>
                        <a:latin typeface="Calibri"/>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175102">
                <a:tc>
                  <a:txBody>
                    <a:bodyPr/>
                    <a:lstStyle/>
                    <a:p>
                      <a:pPr algn="ctr" fontAlgn="ctr"/>
                      <a:r>
                        <a:rPr lang="en-US" sz="800" b="1" i="0" u="none" strike="noStrike" baseline="30000" noProof="0" dirty="0">
                          <a:solidFill>
                            <a:schemeClr val="tx1"/>
                          </a:solidFill>
                          <a:effectLst/>
                          <a:latin typeface="Arial"/>
                        </a:rPr>
                        <a:t>40</a:t>
                      </a:r>
                      <a:r>
                        <a:rPr lang="en-US" sz="800" b="1" i="0" u="none" strike="noStrike" noProof="0" dirty="0">
                          <a:solidFill>
                            <a:schemeClr val="tx1"/>
                          </a:solidFill>
                          <a:effectLst/>
                          <a:latin typeface="Arial"/>
                        </a:rPr>
                        <a:t>Ca</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chemeClr val="tx1"/>
                          </a:solidFill>
                          <a:effectLst/>
                          <a:latin typeface="Calibri"/>
                        </a:rPr>
                        <a:t>2.9</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marL="0" algn="ctr" defTabSz="914400" rtl="0" eaLnBrk="1" fontAlgn="b" latinLnBrk="0" hangingPunct="1"/>
                      <a:r>
                        <a:rPr lang="en-US" sz="800" b="0" i="0" u="none" strike="noStrike" kern="1200" noProof="0" dirty="0">
                          <a:solidFill>
                            <a:srgbClr val="000000"/>
                          </a:solidFill>
                          <a:effectLst/>
                          <a:latin typeface="Calibri"/>
                          <a:ea typeface="+mn-ea"/>
                          <a:cs typeface="+mn-cs"/>
                        </a:rPr>
                        <a:t>10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n-US" sz="800" b="0" i="0" u="none" strike="noStrike" kern="1200" noProof="0" dirty="0">
                          <a:solidFill>
                            <a:srgbClr val="000000"/>
                          </a:solidFill>
                          <a:effectLst/>
                          <a:latin typeface="Calibri"/>
                          <a:ea typeface="+mn-ea"/>
                          <a:cs typeface="+mn-cs"/>
                        </a:rPr>
                        <a:t>20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175102">
                <a:tc>
                  <a:txBody>
                    <a:bodyPr/>
                    <a:lstStyle/>
                    <a:p>
                      <a:pPr algn="ctr" fontAlgn="ctr"/>
                      <a:r>
                        <a:rPr lang="en-US" sz="800" b="1" i="0" u="none" strike="noStrike" baseline="30000" noProof="0" dirty="0">
                          <a:solidFill>
                            <a:schemeClr val="tx1"/>
                          </a:solidFill>
                          <a:effectLst/>
                          <a:latin typeface="Arial"/>
                        </a:rPr>
                        <a:t>48</a:t>
                      </a:r>
                      <a:r>
                        <a:rPr lang="en-US" sz="800" b="1" i="0" u="none" strike="noStrike" noProof="0" dirty="0">
                          <a:solidFill>
                            <a:schemeClr val="tx1"/>
                          </a:solidFill>
                          <a:effectLst/>
                          <a:latin typeface="Arial"/>
                        </a:rPr>
                        <a:t>Ca</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chemeClr val="tx1"/>
                          </a:solidFill>
                          <a:effectLst/>
                          <a:latin typeface="Calibri"/>
                        </a:rPr>
                        <a:t>1.2</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n-US" sz="800" b="0" i="0" u="none" strike="noStrike" kern="1200" noProof="0" dirty="0">
                          <a:solidFill>
                            <a:srgbClr val="000000"/>
                          </a:solidFill>
                          <a:effectLst/>
                          <a:latin typeface="Calibri"/>
                          <a:ea typeface="+mn-ea"/>
                          <a:cs typeface="+mn-cs"/>
                        </a:rPr>
                        <a:t>10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n-US" sz="800" b="0" i="0" u="none" strike="noStrike" kern="1200" noProof="0" dirty="0">
                          <a:solidFill>
                            <a:srgbClr val="000000"/>
                          </a:solidFill>
                          <a:effectLst/>
                          <a:latin typeface="Calibri"/>
                          <a:ea typeface="+mn-ea"/>
                          <a:cs typeface="+mn-cs"/>
                        </a:rPr>
                        <a:t>20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175102">
                <a:tc>
                  <a:txBody>
                    <a:bodyPr/>
                    <a:lstStyle/>
                    <a:p>
                      <a:pPr algn="ctr" fontAlgn="ctr"/>
                      <a:r>
                        <a:rPr lang="en-US" sz="800" b="1" i="0" u="none" strike="noStrike" baseline="30000" noProof="0" dirty="0">
                          <a:solidFill>
                            <a:schemeClr val="tx1"/>
                          </a:solidFill>
                          <a:effectLst/>
                          <a:latin typeface="Arial"/>
                        </a:rPr>
                        <a:t>58</a:t>
                      </a:r>
                      <a:r>
                        <a:rPr lang="en-US" sz="800" b="1" i="0" u="none" strike="noStrike" noProof="0" dirty="0">
                          <a:solidFill>
                            <a:schemeClr val="tx1"/>
                          </a:solidFill>
                          <a:effectLst/>
                          <a:latin typeface="Arial"/>
                        </a:rPr>
                        <a:t>Ni</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ctr"/>
                      <a:r>
                        <a:rPr lang="en-US" sz="800" b="0" i="0" u="none" strike="noStrike" noProof="0" dirty="0">
                          <a:solidFill>
                            <a:schemeClr val="tx1"/>
                          </a:solidFill>
                          <a:effectLst/>
                          <a:latin typeface="Calibri"/>
                        </a:rPr>
                        <a:t>1.1</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4">
                        <a:lumMod val="60000"/>
                        <a:lumOff val="40000"/>
                      </a:schemeClr>
                    </a:solidFill>
                  </a:tcPr>
                </a:tc>
                <a:tc>
                  <a:txBody>
                    <a:bodyPr/>
                    <a:lstStyle/>
                    <a:p>
                      <a:pPr algn="ctr" fontAlgn="b"/>
                      <a:r>
                        <a:rPr lang="en-US" sz="800" b="0" i="0" u="none" strike="noStrike" noProof="0" dirty="0">
                          <a:solidFill>
                            <a:schemeClr val="tx1"/>
                          </a:solidFill>
                          <a:effectLst/>
                          <a:latin typeface="Calibri"/>
                        </a:rPr>
                        <a:t>4</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1" i="0" u="none" strike="noStrike" noProof="0" dirty="0">
                          <a:solidFill>
                            <a:schemeClr val="tx1"/>
                          </a:solidFill>
                          <a:effectLst/>
                          <a:latin typeface="Calibri"/>
                        </a:rPr>
                        <a:t>8</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175102">
                <a:tc>
                  <a:txBody>
                    <a:bodyPr/>
                    <a:lstStyle/>
                    <a:p>
                      <a:pPr algn="ctr" fontAlgn="ctr"/>
                      <a:r>
                        <a:rPr lang="en-US" sz="800" b="1" i="0" u="none" strike="noStrike" baseline="30000" noProof="0" dirty="0">
                          <a:solidFill>
                            <a:schemeClr val="tx1"/>
                          </a:solidFill>
                          <a:effectLst/>
                          <a:latin typeface="Arial"/>
                        </a:rPr>
                        <a:t>84</a:t>
                      </a:r>
                      <a:r>
                        <a:rPr lang="en-US" sz="800" b="1" i="0" u="none" strike="noStrike" noProof="0" dirty="0">
                          <a:solidFill>
                            <a:schemeClr val="tx1"/>
                          </a:solidFill>
                          <a:effectLst/>
                          <a:latin typeface="Arial"/>
                        </a:rPr>
                        <a:t>Kr</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0.1</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10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1" i="0" u="none" strike="noStrike" noProof="0" dirty="0">
                          <a:solidFill>
                            <a:schemeClr val="tx1"/>
                          </a:solidFill>
                          <a:effectLst/>
                          <a:latin typeface="Calibri"/>
                        </a:rPr>
                        <a:t>20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175102">
                <a:tc>
                  <a:txBody>
                    <a:bodyPr/>
                    <a:lstStyle/>
                    <a:p>
                      <a:pPr algn="ctr" fontAlgn="ctr"/>
                      <a:r>
                        <a:rPr lang="en-US" sz="800" b="1" i="0" u="none" strike="noStrike" baseline="30000" noProof="0" dirty="0">
                          <a:solidFill>
                            <a:schemeClr val="tx1"/>
                          </a:solidFill>
                          <a:effectLst/>
                          <a:latin typeface="Arial"/>
                        </a:rPr>
                        <a:t>139</a:t>
                      </a:r>
                      <a:r>
                        <a:rPr lang="en-US" sz="800" b="1" i="0" u="none" strike="noStrike" noProof="0" dirty="0">
                          <a:solidFill>
                            <a:schemeClr val="tx1"/>
                          </a:solidFill>
                          <a:effectLst/>
                          <a:latin typeface="Arial"/>
                        </a:rPr>
                        <a:t>Xe</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0.001</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fr-FR" sz="800" b="0" i="0" u="none" strike="noStrike" noProof="0" dirty="0">
                          <a:solidFill>
                            <a:schemeClr val="tx1"/>
                          </a:solidFill>
                          <a:effectLst/>
                          <a:latin typeface="Calibri"/>
                        </a:rPr>
                        <a:t>7</a:t>
                      </a:r>
                      <a:endParaRPr lang="en-US" sz="800" b="0" i="0" u="none" strike="noStrike" noProof="0" dirty="0">
                        <a:solidFill>
                          <a:schemeClr val="tx1"/>
                        </a:solidFill>
                        <a:effectLst/>
                        <a:latin typeface="Calibri"/>
                      </a:endParaRP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1" i="0" u="none" strike="noStrike" noProof="0" dirty="0">
                          <a:solidFill>
                            <a:schemeClr val="tx1"/>
                          </a:solidFill>
                          <a:effectLst/>
                          <a:latin typeface="Calibri"/>
                        </a:rPr>
                        <a:t>&gt;10</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175102">
                <a:tc>
                  <a:txBody>
                    <a:bodyPr/>
                    <a:lstStyle/>
                    <a:p>
                      <a:pPr algn="ctr" fontAlgn="ctr"/>
                      <a:r>
                        <a:rPr lang="en-US" sz="800" b="1" i="0" u="none" strike="noStrike" baseline="30000" noProof="0" dirty="0">
                          <a:solidFill>
                            <a:schemeClr val="tx1"/>
                          </a:solidFill>
                          <a:effectLst/>
                          <a:latin typeface="Arial"/>
                        </a:rPr>
                        <a:t>238</a:t>
                      </a:r>
                      <a:r>
                        <a:rPr lang="en-US" sz="800" b="1" i="0" u="none" strike="noStrike" noProof="0" dirty="0">
                          <a:solidFill>
                            <a:schemeClr val="tx1"/>
                          </a:solidFill>
                          <a:effectLst/>
                          <a:latin typeface="Arial"/>
                        </a:rPr>
                        <a:t>U</a:t>
                      </a:r>
                    </a:p>
                  </a:txBody>
                  <a:tcPr marL="7380" marR="7380" marT="7377"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&lt;&lt;0.001</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0" i="0" u="none" strike="noStrike" noProof="0" dirty="0">
                          <a:solidFill>
                            <a:schemeClr val="tx1"/>
                          </a:solidFill>
                          <a:effectLst/>
                          <a:latin typeface="Calibri"/>
                        </a:rPr>
                        <a:t>0.1</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tc>
                  <a:txBody>
                    <a:bodyPr/>
                    <a:lstStyle/>
                    <a:p>
                      <a:pPr algn="ctr" fontAlgn="b"/>
                      <a:r>
                        <a:rPr lang="en-US" sz="800" b="1" i="0" u="none" strike="noStrike" noProof="0" dirty="0">
                          <a:solidFill>
                            <a:schemeClr val="tx1"/>
                          </a:solidFill>
                          <a:effectLst/>
                          <a:latin typeface="Calibri"/>
                        </a:rPr>
                        <a:t>6</a:t>
                      </a:r>
                    </a:p>
                  </a:txBody>
                  <a:tcPr marL="7380" marR="7380" marT="7377"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bl>
          </a:graphicData>
        </a:graphic>
      </p:graphicFrame>
      <p:sp>
        <p:nvSpPr>
          <p:cNvPr id="16" name="ZoneTexte 15">
            <a:extLst>
              <a:ext uri="{FF2B5EF4-FFF2-40B4-BE49-F238E27FC236}">
                <a16:creationId xmlns:a16="http://schemas.microsoft.com/office/drawing/2014/main" id="{87B0EC7B-DA5E-0340-9C59-987A6E376AB2}"/>
              </a:ext>
            </a:extLst>
          </p:cNvPr>
          <p:cNvSpPr txBox="1"/>
          <p:nvPr/>
        </p:nvSpPr>
        <p:spPr>
          <a:xfrm>
            <a:off x="7218542" y="4488961"/>
            <a:ext cx="1241890" cy="237757"/>
          </a:xfrm>
          <a:prstGeom prst="rect">
            <a:avLst/>
          </a:prstGeom>
          <a:noFill/>
        </p:spPr>
        <p:txBody>
          <a:bodyPr wrap="square" rtlCol="0">
            <a:spAutoFit/>
          </a:bodyPr>
          <a:lstStyle/>
          <a:p>
            <a:pPr defTabSz="617235"/>
            <a:r>
              <a:rPr lang="fr-FR" sz="945" dirty="0">
                <a:solidFill>
                  <a:prstClr val="black"/>
                </a:solidFill>
                <a:latin typeface="Calibri" panose="020F0502020204030204"/>
              </a:rPr>
              <a:t>* -&gt; no estimation</a:t>
            </a:r>
            <a:endParaRPr lang="en-US" sz="945" dirty="0">
              <a:solidFill>
                <a:prstClr val="black"/>
              </a:solidFill>
              <a:latin typeface="Calibri" panose="020F0502020204030204"/>
            </a:endParaRPr>
          </a:p>
        </p:txBody>
      </p:sp>
      <p:sp>
        <p:nvSpPr>
          <p:cNvPr id="17" name="Rectangle 16">
            <a:extLst>
              <a:ext uri="{FF2B5EF4-FFF2-40B4-BE49-F238E27FC236}">
                <a16:creationId xmlns:a16="http://schemas.microsoft.com/office/drawing/2014/main" id="{B143BCCA-2064-D141-AB4F-412CCE260009}"/>
              </a:ext>
            </a:extLst>
          </p:cNvPr>
          <p:cNvSpPr/>
          <p:nvPr/>
        </p:nvSpPr>
        <p:spPr>
          <a:xfrm>
            <a:off x="5874217" y="4497464"/>
            <a:ext cx="672162" cy="19074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35"/>
            <a:r>
              <a:rPr lang="fr-FR" sz="810" dirty="0">
                <a:solidFill>
                  <a:prstClr val="black"/>
                </a:solidFill>
                <a:latin typeface="Calibri" panose="020F0502020204030204"/>
              </a:rPr>
              <a:t>Measured</a:t>
            </a:r>
            <a:endParaRPr lang="en-US" sz="810" dirty="0">
              <a:solidFill>
                <a:prstClr val="black"/>
              </a:solidFill>
              <a:latin typeface="Calibri" panose="020F0502020204030204"/>
            </a:endParaRPr>
          </a:p>
        </p:txBody>
      </p:sp>
      <p:sp>
        <p:nvSpPr>
          <p:cNvPr id="18" name="Rectangle 17">
            <a:extLst>
              <a:ext uri="{FF2B5EF4-FFF2-40B4-BE49-F238E27FC236}">
                <a16:creationId xmlns:a16="http://schemas.microsoft.com/office/drawing/2014/main" id="{765E51CC-A228-5345-9F9C-2D418ED87F6A}"/>
              </a:ext>
            </a:extLst>
          </p:cNvPr>
          <p:cNvSpPr/>
          <p:nvPr/>
        </p:nvSpPr>
        <p:spPr>
          <a:xfrm>
            <a:off x="6546381" y="4497464"/>
            <a:ext cx="672162" cy="19074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35"/>
            <a:r>
              <a:rPr lang="fr-FR" sz="810" dirty="0" err="1">
                <a:solidFill>
                  <a:prstClr val="black"/>
                </a:solidFill>
                <a:latin typeface="Calibri" panose="020F0502020204030204"/>
              </a:rPr>
              <a:t>Estimated</a:t>
            </a:r>
            <a:endParaRPr lang="en-US" sz="810" dirty="0">
              <a:solidFill>
                <a:prstClr val="black"/>
              </a:solidFill>
              <a:latin typeface="Calibri" panose="020F0502020204030204"/>
            </a:endParaRPr>
          </a:p>
        </p:txBody>
      </p:sp>
      <p:sp>
        <p:nvSpPr>
          <p:cNvPr id="20" name="Rectangle 19">
            <a:extLst>
              <a:ext uri="{FF2B5EF4-FFF2-40B4-BE49-F238E27FC236}">
                <a16:creationId xmlns:a16="http://schemas.microsoft.com/office/drawing/2014/main" id="{271CAF23-1B79-DC46-B5EB-B9C28344C77C}"/>
              </a:ext>
            </a:extLst>
          </p:cNvPr>
          <p:cNvSpPr/>
          <p:nvPr/>
        </p:nvSpPr>
        <p:spPr>
          <a:xfrm>
            <a:off x="582877" y="4688278"/>
            <a:ext cx="3522118" cy="507703"/>
          </a:xfrm>
          <a:prstGeom prst="rect">
            <a:avLst/>
          </a:prstGeom>
          <a:noFill/>
          <a:effectLst>
            <a:outerShdw blurRad="50800" dist="38100" dir="2700000" algn="tl" rotWithShape="0">
              <a:prstClr val="black">
                <a:alpha val="40000"/>
              </a:prstClr>
            </a:outerShdw>
          </a:effectLst>
        </p:spPr>
        <p:txBody>
          <a:bodyPr wrap="none">
            <a:spAutoFit/>
          </a:bodyPr>
          <a:lstStyle/>
          <a:p>
            <a:pPr defTabSz="617235"/>
            <a:r>
              <a:rPr lang="en-US" sz="1215" i="1" dirty="0">
                <a:solidFill>
                  <a:srgbClr val="FF0000"/>
                </a:solidFill>
                <a:latin typeface="Calibri" panose="020F0502020204030204"/>
                <a:sym typeface="Symbol" pitchFamily="18" charset="2"/>
              </a:rPr>
              <a:t>	       White Book</a:t>
            </a:r>
          </a:p>
          <a:p>
            <a:pPr defTabSz="617235"/>
            <a:endParaRPr lang="en-US" sz="742" i="1" dirty="0">
              <a:solidFill>
                <a:srgbClr val="0432FF"/>
              </a:solidFill>
              <a:latin typeface="Calibri" panose="020F0502020204030204"/>
              <a:sym typeface="Symbol" pitchFamily="18" charset="2"/>
            </a:endParaRPr>
          </a:p>
          <a:p>
            <a:pPr defTabSz="617235"/>
            <a:r>
              <a:rPr lang="en-US" sz="742" i="1" dirty="0">
                <a:solidFill>
                  <a:srgbClr val="0432FF"/>
                </a:solidFill>
                <a:latin typeface="Calibri" panose="020F0502020204030204"/>
                <a:sym typeface="Symbol" pitchFamily="18" charset="2"/>
              </a:rPr>
              <a:t>https://www.ganil-spiral2.eu/scientists/ganil-spiral-2-facilities/accelerators/</a:t>
            </a:r>
            <a:r>
              <a:rPr lang="en-US" sz="742" i="1" dirty="0" err="1">
                <a:solidFill>
                  <a:srgbClr val="0432FF"/>
                </a:solidFill>
                <a:latin typeface="Calibri" panose="020F0502020204030204"/>
                <a:sym typeface="Symbol" pitchFamily="18" charset="2"/>
              </a:rPr>
              <a:t>newgain</a:t>
            </a:r>
            <a:r>
              <a:rPr lang="en-US" sz="742" i="1" dirty="0">
                <a:solidFill>
                  <a:srgbClr val="0432FF"/>
                </a:solidFill>
                <a:latin typeface="Calibri" panose="020F0502020204030204"/>
                <a:sym typeface="Symbol" pitchFamily="18" charset="2"/>
              </a:rPr>
              <a:t>/</a:t>
            </a:r>
            <a:endParaRPr lang="en-GB" sz="742" dirty="0">
              <a:solidFill>
                <a:srgbClr val="0432FF"/>
              </a:solidFill>
              <a:latin typeface="Calibri" panose="020F0502020204030204"/>
            </a:endParaRPr>
          </a:p>
        </p:txBody>
      </p:sp>
      <p:grpSp>
        <p:nvGrpSpPr>
          <p:cNvPr id="22" name="Group 21">
            <a:extLst>
              <a:ext uri="{FF2B5EF4-FFF2-40B4-BE49-F238E27FC236}">
                <a16:creationId xmlns:a16="http://schemas.microsoft.com/office/drawing/2014/main" id="{2C982380-C9FD-A646-95D7-743B1F0F3273}"/>
              </a:ext>
            </a:extLst>
          </p:cNvPr>
          <p:cNvGrpSpPr/>
          <p:nvPr/>
        </p:nvGrpSpPr>
        <p:grpSpPr>
          <a:xfrm>
            <a:off x="4660360" y="5323151"/>
            <a:ext cx="1336726" cy="282081"/>
            <a:chOff x="4467840" y="4"/>
            <a:chExt cx="1625284" cy="417897"/>
          </a:xfrm>
        </p:grpSpPr>
        <p:sp>
          <p:nvSpPr>
            <p:cNvPr id="23" name="Chevron 22">
              <a:extLst>
                <a:ext uri="{FF2B5EF4-FFF2-40B4-BE49-F238E27FC236}">
                  <a16:creationId xmlns:a16="http://schemas.microsoft.com/office/drawing/2014/main" id="{4AC0E44D-9F5A-8B4E-B708-97D5DE627FAF}"/>
                </a:ext>
              </a:extLst>
            </p:cNvPr>
            <p:cNvSpPr/>
            <p:nvPr/>
          </p:nvSpPr>
          <p:spPr>
            <a:xfrm>
              <a:off x="4467840" y="4"/>
              <a:ext cx="1625284" cy="417897"/>
            </a:xfrm>
            <a:prstGeom prst="chevron">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4" name="Chevron 4">
              <a:extLst>
                <a:ext uri="{FF2B5EF4-FFF2-40B4-BE49-F238E27FC236}">
                  <a16:creationId xmlns:a16="http://schemas.microsoft.com/office/drawing/2014/main" id="{802A027A-93F5-4F4D-A651-EFC101328C1E}"/>
                </a:ext>
              </a:extLst>
            </p:cNvPr>
            <p:cNvSpPr txBox="1"/>
            <p:nvPr/>
          </p:nvSpPr>
          <p:spPr>
            <a:xfrm>
              <a:off x="4676789" y="4"/>
              <a:ext cx="1207387" cy="41789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02" tIns="6002" rIns="0" bIns="6002" numCol="1" spcCol="1270" anchor="ctr" anchorCtr="0">
              <a:noAutofit/>
            </a:bodyPr>
            <a:lstStyle/>
            <a:p>
              <a:pPr algn="ctr" defTabSz="420063">
                <a:lnSpc>
                  <a:spcPct val="90000"/>
                </a:lnSpc>
                <a:spcAft>
                  <a:spcPct val="35000"/>
                </a:spcAft>
              </a:pPr>
              <a:r>
                <a:rPr lang="en-US" sz="945" dirty="0">
                  <a:solidFill>
                    <a:sysClr val="window" lastClr="FFFFFF"/>
                  </a:solidFill>
                  <a:latin typeface="Calibri" panose="020F0502020204030204" pitchFamily="34" charset="0"/>
                  <a:cs typeface="Calibri" panose="020F0502020204030204" pitchFamily="34" charset="0"/>
                </a:rPr>
                <a:t>Study Phase</a:t>
              </a:r>
            </a:p>
          </p:txBody>
        </p:sp>
      </p:grpSp>
      <p:grpSp>
        <p:nvGrpSpPr>
          <p:cNvPr id="25" name="Group 24">
            <a:extLst>
              <a:ext uri="{FF2B5EF4-FFF2-40B4-BE49-F238E27FC236}">
                <a16:creationId xmlns:a16="http://schemas.microsoft.com/office/drawing/2014/main" id="{47257962-A04D-0548-A7BD-E596F3D728C1}"/>
              </a:ext>
            </a:extLst>
          </p:cNvPr>
          <p:cNvGrpSpPr/>
          <p:nvPr/>
        </p:nvGrpSpPr>
        <p:grpSpPr>
          <a:xfrm>
            <a:off x="5997087" y="5323152"/>
            <a:ext cx="2164631" cy="282405"/>
            <a:chOff x="6075299" y="0"/>
            <a:chExt cx="3206861" cy="418377"/>
          </a:xfrm>
        </p:grpSpPr>
        <p:sp>
          <p:nvSpPr>
            <p:cNvPr id="26" name="Chevron 25">
              <a:extLst>
                <a:ext uri="{FF2B5EF4-FFF2-40B4-BE49-F238E27FC236}">
                  <a16:creationId xmlns:a16="http://schemas.microsoft.com/office/drawing/2014/main" id="{7F0A86B9-0A6E-984E-A6B0-6D9B97E5D91E}"/>
                </a:ext>
              </a:extLst>
            </p:cNvPr>
            <p:cNvSpPr/>
            <p:nvPr/>
          </p:nvSpPr>
          <p:spPr>
            <a:xfrm>
              <a:off x="6075299" y="0"/>
              <a:ext cx="3206861" cy="418377"/>
            </a:xfrm>
            <a:prstGeom prst="chevron">
              <a:avLst/>
            </a:prstGeom>
            <a:solidFill>
              <a:srgbClr val="4472C4">
                <a:hueOff val="0"/>
                <a:satOff val="0"/>
                <a:lumOff val="0"/>
                <a:alphaOff val="0"/>
              </a:srgbClr>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sp>
        <p:sp>
          <p:nvSpPr>
            <p:cNvPr id="27" name="Chevron 6">
              <a:extLst>
                <a:ext uri="{FF2B5EF4-FFF2-40B4-BE49-F238E27FC236}">
                  <a16:creationId xmlns:a16="http://schemas.microsoft.com/office/drawing/2014/main" id="{DCB7C088-5964-E547-BB03-D5EE59BF9702}"/>
                </a:ext>
              </a:extLst>
            </p:cNvPr>
            <p:cNvSpPr txBox="1"/>
            <p:nvPr/>
          </p:nvSpPr>
          <p:spPr>
            <a:xfrm>
              <a:off x="6284488" y="0"/>
              <a:ext cx="2788484" cy="4183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145" tIns="5572" rIns="0" bIns="5572" numCol="1" spcCol="1270" anchor="ctr" anchorCtr="0">
              <a:noAutofit/>
            </a:bodyPr>
            <a:lstStyle/>
            <a:p>
              <a:pPr algn="ctr" defTabSz="390060">
                <a:lnSpc>
                  <a:spcPct val="90000"/>
                </a:lnSpc>
                <a:spcAft>
                  <a:spcPct val="35000"/>
                </a:spcAft>
              </a:pPr>
              <a:r>
                <a:rPr lang="en-US" sz="878" dirty="0">
                  <a:solidFill>
                    <a:sysClr val="window" lastClr="FFFFFF"/>
                  </a:solidFill>
                  <a:latin typeface="Calibri" panose="020F0502020204030204" pitchFamily="34" charset="0"/>
                  <a:cs typeface="Calibri" panose="020F0502020204030204" pitchFamily="34" charset="0"/>
                </a:rPr>
                <a:t>Construction Phase</a:t>
              </a:r>
            </a:p>
          </p:txBody>
        </p:sp>
      </p:grpSp>
      <p:pic>
        <p:nvPicPr>
          <p:cNvPr id="28" name="Image 11">
            <a:extLst>
              <a:ext uri="{FF2B5EF4-FFF2-40B4-BE49-F238E27FC236}">
                <a16:creationId xmlns:a16="http://schemas.microsoft.com/office/drawing/2014/main" id="{151629FF-FFC3-8E42-B10E-5FF9B7A47B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41783" y="1786570"/>
            <a:ext cx="784098" cy="197598"/>
          </a:xfrm>
          <a:prstGeom prst="rect">
            <a:avLst/>
          </a:prstGeom>
        </p:spPr>
      </p:pic>
      <p:pic>
        <p:nvPicPr>
          <p:cNvPr id="29" name="Image 11">
            <a:extLst>
              <a:ext uri="{FF2B5EF4-FFF2-40B4-BE49-F238E27FC236}">
                <a16:creationId xmlns:a16="http://schemas.microsoft.com/office/drawing/2014/main" id="{7B484693-DA6C-DD4F-8961-9FDE4A91A4A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03966" y="4757054"/>
            <a:ext cx="784098" cy="197598"/>
          </a:xfrm>
          <a:prstGeom prst="rect">
            <a:avLst/>
          </a:prstGeom>
        </p:spPr>
      </p:pic>
      <p:pic>
        <p:nvPicPr>
          <p:cNvPr id="30" name="Image 11">
            <a:extLst>
              <a:ext uri="{FF2B5EF4-FFF2-40B4-BE49-F238E27FC236}">
                <a16:creationId xmlns:a16="http://schemas.microsoft.com/office/drawing/2014/main" id="{AD9DDAD5-0AAD-1A4C-A481-2FB14C45B6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601" y="4724154"/>
            <a:ext cx="784098" cy="197598"/>
          </a:xfrm>
          <a:prstGeom prst="rect">
            <a:avLst/>
          </a:prstGeom>
        </p:spPr>
      </p:pic>
      <p:sp>
        <p:nvSpPr>
          <p:cNvPr id="31" name="Rectangle 30">
            <a:extLst>
              <a:ext uri="{FF2B5EF4-FFF2-40B4-BE49-F238E27FC236}">
                <a16:creationId xmlns:a16="http://schemas.microsoft.com/office/drawing/2014/main" id="{6033E7B1-050C-1C40-9B4A-6023F99B4232}"/>
              </a:ext>
            </a:extLst>
          </p:cNvPr>
          <p:cNvSpPr/>
          <p:nvPr/>
        </p:nvSpPr>
        <p:spPr>
          <a:xfrm>
            <a:off x="6276704" y="1717698"/>
            <a:ext cx="754380" cy="274710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35"/>
            <a:endParaRPr lang="en-GB" sz="1215">
              <a:solidFill>
                <a:prstClr val="white"/>
              </a:solidFill>
              <a:latin typeface="Calibri" panose="020F0502020204030204"/>
            </a:endParaRPr>
          </a:p>
        </p:txBody>
      </p:sp>
      <p:sp>
        <p:nvSpPr>
          <p:cNvPr id="32" name="Rectangle 31">
            <a:extLst>
              <a:ext uri="{FF2B5EF4-FFF2-40B4-BE49-F238E27FC236}">
                <a16:creationId xmlns:a16="http://schemas.microsoft.com/office/drawing/2014/main" id="{C009D657-3D04-4B4D-A3A8-258402FDF933}"/>
              </a:ext>
            </a:extLst>
          </p:cNvPr>
          <p:cNvSpPr/>
          <p:nvPr/>
        </p:nvSpPr>
        <p:spPr>
          <a:xfrm>
            <a:off x="7065374" y="1724031"/>
            <a:ext cx="1507845" cy="2747100"/>
          </a:xfrm>
          <a:prstGeom prst="rect">
            <a:avLst/>
          </a:prstGeom>
          <a:noFill/>
          <a:ln w="38100">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17235"/>
            <a:endParaRPr lang="en-GB" sz="1215">
              <a:solidFill>
                <a:prstClr val="white"/>
              </a:solidFill>
              <a:latin typeface="Calibri" panose="020F0502020204030204"/>
            </a:endParaRPr>
          </a:p>
        </p:txBody>
      </p:sp>
      <p:pic>
        <p:nvPicPr>
          <p:cNvPr id="33" name="Picture 8" descr="IPHC Strasbourg (@IPHC_Strasbourg) | Twitter">
            <a:extLst>
              <a:ext uri="{FF2B5EF4-FFF2-40B4-BE49-F238E27FC236}">
                <a16:creationId xmlns:a16="http://schemas.microsoft.com/office/drawing/2014/main" id="{16259BDF-131C-4646-9C61-84DCA5C8E70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825458" y="5285109"/>
            <a:ext cx="429175" cy="349115"/>
          </a:xfrm>
          <a:prstGeom prst="rect">
            <a:avLst/>
          </a:prstGeom>
          <a:noFill/>
          <a:extLst>
            <a:ext uri="{909E8E84-426E-40DD-AFC4-6F175D3DCCD1}">
              <a14:hiddenFill xmlns:a14="http://schemas.microsoft.com/office/drawing/2010/main">
                <a:solidFill>
                  <a:srgbClr val="FFFFFF"/>
                </a:solidFill>
              </a14:hiddenFill>
            </a:ext>
          </a:extLst>
        </p:spPr>
      </p:pic>
      <p:pic>
        <p:nvPicPr>
          <p:cNvPr id="34" name="Image 7">
            <a:extLst>
              <a:ext uri="{FF2B5EF4-FFF2-40B4-BE49-F238E27FC236}">
                <a16:creationId xmlns:a16="http://schemas.microsoft.com/office/drawing/2014/main" id="{05E8CF77-AFB8-A844-B291-FFF385C1239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1645" y="5347264"/>
            <a:ext cx="973952" cy="233103"/>
          </a:xfrm>
          <a:prstGeom prst="rect">
            <a:avLst/>
          </a:prstGeom>
        </p:spPr>
      </p:pic>
      <p:pic>
        <p:nvPicPr>
          <p:cNvPr id="35" name="Image 9">
            <a:extLst>
              <a:ext uri="{FF2B5EF4-FFF2-40B4-BE49-F238E27FC236}">
                <a16:creationId xmlns:a16="http://schemas.microsoft.com/office/drawing/2014/main" id="{75E46D01-4A19-2748-83A9-EE1D860340B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69402" y="5286261"/>
            <a:ext cx="319330" cy="319330"/>
          </a:xfrm>
          <a:prstGeom prst="rect">
            <a:avLst/>
          </a:prstGeom>
        </p:spPr>
      </p:pic>
      <p:pic>
        <p:nvPicPr>
          <p:cNvPr id="36" name="Picture 2" descr="L'aimant du projet Iseult prêt à prendre son envol">
            <a:extLst>
              <a:ext uri="{FF2B5EF4-FFF2-40B4-BE49-F238E27FC236}">
                <a16:creationId xmlns:a16="http://schemas.microsoft.com/office/drawing/2014/main" id="{6C8EEEAD-031C-A142-A98D-72CAAEB74B2E}"/>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27767" y="5306994"/>
            <a:ext cx="299371" cy="298786"/>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LPSC">
            <a:extLst>
              <a:ext uri="{FF2B5EF4-FFF2-40B4-BE49-F238E27FC236}">
                <a16:creationId xmlns:a16="http://schemas.microsoft.com/office/drawing/2014/main" id="{A9240050-4103-3E4B-9F64-C644C16A4EB0}"/>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219704" y="5321158"/>
            <a:ext cx="564874" cy="286262"/>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Plaquette cenbg (Page 1)">
            <a:extLst>
              <a:ext uri="{FF2B5EF4-FFF2-40B4-BE49-F238E27FC236}">
                <a16:creationId xmlns:a16="http://schemas.microsoft.com/office/drawing/2014/main" id="{2EA87B5E-D7A9-9F4F-8556-3DD15CEB528F}"/>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296172" y="5330901"/>
            <a:ext cx="830118" cy="26148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IJCLab">
            <a:extLst>
              <a:ext uri="{FF2B5EF4-FFF2-40B4-BE49-F238E27FC236}">
                <a16:creationId xmlns:a16="http://schemas.microsoft.com/office/drawing/2014/main" id="{64F1684D-EE65-134B-820D-E7647B2E1C80}"/>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167827" y="5330496"/>
            <a:ext cx="365278" cy="258612"/>
          </a:xfrm>
          <a:prstGeom prst="rect">
            <a:avLst/>
          </a:prstGeom>
          <a:noFill/>
          <a:extLst>
            <a:ext uri="{909E8E84-426E-40DD-AFC4-6F175D3DCCD1}">
              <a14:hiddenFill xmlns:a14="http://schemas.microsoft.com/office/drawing/2010/main">
                <a:solidFill>
                  <a:srgbClr val="FFFFFF"/>
                </a:solidFill>
              </a14:hiddenFill>
            </a:ext>
          </a:extLst>
        </p:spPr>
      </p:pic>
      <p:cxnSp>
        <p:nvCxnSpPr>
          <p:cNvPr id="40" name="Straight Connector 39">
            <a:extLst>
              <a:ext uri="{FF2B5EF4-FFF2-40B4-BE49-F238E27FC236}">
                <a16:creationId xmlns:a16="http://schemas.microsoft.com/office/drawing/2014/main" id="{0D5FB1E4-672E-AC48-AE01-3279C4621ABB}"/>
              </a:ext>
            </a:extLst>
          </p:cNvPr>
          <p:cNvCxnSpPr/>
          <p:nvPr/>
        </p:nvCxnSpPr>
        <p:spPr>
          <a:xfrm>
            <a:off x="499707" y="1660350"/>
            <a:ext cx="8177298" cy="14698"/>
          </a:xfrm>
          <a:prstGeom prst="line">
            <a:avLst/>
          </a:prstGeom>
          <a:ln w="19050"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50800" dir="5400000" sx="1000" sy="1000" algn="ctr" rotWithShape="0">
              <a:srgbClr val="0070C0">
                <a:alpha val="43000"/>
              </a:srgbClr>
            </a:outerShdw>
            <a:reflection stA="45000" endPos="0" dist="508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2" name="Rectangle 4">
            <a:extLst>
              <a:ext uri="{FF2B5EF4-FFF2-40B4-BE49-F238E27FC236}">
                <a16:creationId xmlns:a16="http://schemas.microsoft.com/office/drawing/2014/main" id="{87713869-B160-E640-9F76-864DC53971F9}"/>
              </a:ext>
            </a:extLst>
          </p:cNvPr>
          <p:cNvSpPr txBox="1">
            <a:spLocks noChangeAspect="1" noChangeArrowheads="1"/>
          </p:cNvSpPr>
          <p:nvPr/>
        </p:nvSpPr>
        <p:spPr bwMode="auto">
          <a:xfrm>
            <a:off x="212203" y="145790"/>
            <a:ext cx="8239602" cy="127460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296" tIns="41148" rIns="82296" bIns="41148" numCol="1" anchor="ctr" anchorCtr="0" compatLnSpc="1">
            <a:prstTxWarp prst="textNoShape">
              <a:avLst/>
            </a:prstTxWarp>
          </a:bodyPr>
          <a:lstStyle>
            <a:lvl1pPr algn="l" rtl="0" eaLnBrk="0" fontAlgn="base" hangingPunct="0">
              <a:spcBef>
                <a:spcPct val="0"/>
              </a:spcBef>
              <a:spcAft>
                <a:spcPct val="0"/>
              </a:spcAft>
              <a:defRPr sz="2333" b="1" i="1">
                <a:solidFill>
                  <a:schemeClr val="tx1"/>
                </a:solidFill>
                <a:latin typeface="+mj-lt"/>
                <a:ea typeface="+mj-ea"/>
                <a:cs typeface="+mj-cs"/>
              </a:defRPr>
            </a:lvl1pPr>
            <a:lvl2pPr algn="l" rtl="0" eaLnBrk="0" fontAlgn="base" hangingPunct="0">
              <a:spcBef>
                <a:spcPct val="0"/>
              </a:spcBef>
              <a:spcAft>
                <a:spcPct val="0"/>
              </a:spcAft>
              <a:defRPr sz="2333" b="1" i="1">
                <a:solidFill>
                  <a:schemeClr val="tx1"/>
                </a:solidFill>
                <a:latin typeface="Calibri" pitchFamily="34" charset="0"/>
              </a:defRPr>
            </a:lvl2pPr>
            <a:lvl3pPr algn="l" rtl="0" eaLnBrk="0" fontAlgn="base" hangingPunct="0">
              <a:spcBef>
                <a:spcPct val="0"/>
              </a:spcBef>
              <a:spcAft>
                <a:spcPct val="0"/>
              </a:spcAft>
              <a:defRPr sz="2333" b="1" i="1">
                <a:solidFill>
                  <a:schemeClr val="tx1"/>
                </a:solidFill>
                <a:latin typeface="Calibri" pitchFamily="34" charset="0"/>
              </a:defRPr>
            </a:lvl3pPr>
            <a:lvl4pPr algn="l" rtl="0" eaLnBrk="0" fontAlgn="base" hangingPunct="0">
              <a:spcBef>
                <a:spcPct val="0"/>
              </a:spcBef>
              <a:spcAft>
                <a:spcPct val="0"/>
              </a:spcAft>
              <a:defRPr sz="2333" b="1" i="1">
                <a:solidFill>
                  <a:schemeClr val="tx1"/>
                </a:solidFill>
                <a:latin typeface="Calibri" pitchFamily="34" charset="0"/>
              </a:defRPr>
            </a:lvl4pPr>
            <a:lvl5pPr algn="l" rtl="0" eaLnBrk="0" fontAlgn="base" hangingPunct="0">
              <a:spcBef>
                <a:spcPct val="0"/>
              </a:spcBef>
              <a:spcAft>
                <a:spcPct val="0"/>
              </a:spcAft>
              <a:defRPr sz="2333" b="1" i="1">
                <a:solidFill>
                  <a:schemeClr val="tx1"/>
                </a:solidFill>
                <a:latin typeface="Calibri" pitchFamily="34" charset="0"/>
              </a:defRPr>
            </a:lvl5pPr>
            <a:lvl6pPr marL="380985" algn="l" rtl="0" fontAlgn="base">
              <a:spcBef>
                <a:spcPct val="0"/>
              </a:spcBef>
              <a:spcAft>
                <a:spcPct val="0"/>
              </a:spcAft>
              <a:defRPr sz="2333" b="1" i="1">
                <a:solidFill>
                  <a:schemeClr val="tx1"/>
                </a:solidFill>
                <a:latin typeface="Calibri" pitchFamily="34" charset="0"/>
              </a:defRPr>
            </a:lvl6pPr>
            <a:lvl7pPr marL="761970" algn="l" rtl="0" fontAlgn="base">
              <a:spcBef>
                <a:spcPct val="0"/>
              </a:spcBef>
              <a:spcAft>
                <a:spcPct val="0"/>
              </a:spcAft>
              <a:defRPr sz="2333" b="1" i="1">
                <a:solidFill>
                  <a:schemeClr val="tx1"/>
                </a:solidFill>
                <a:latin typeface="Calibri" pitchFamily="34" charset="0"/>
              </a:defRPr>
            </a:lvl7pPr>
            <a:lvl8pPr marL="1142954" algn="l" rtl="0" fontAlgn="base">
              <a:spcBef>
                <a:spcPct val="0"/>
              </a:spcBef>
              <a:spcAft>
                <a:spcPct val="0"/>
              </a:spcAft>
              <a:defRPr sz="2333" b="1" i="1">
                <a:solidFill>
                  <a:schemeClr val="tx1"/>
                </a:solidFill>
                <a:latin typeface="Calibri" pitchFamily="34" charset="0"/>
              </a:defRPr>
            </a:lvl8pPr>
            <a:lvl9pPr marL="1523939" algn="l" rtl="0" fontAlgn="base">
              <a:spcBef>
                <a:spcPct val="0"/>
              </a:spcBef>
              <a:spcAft>
                <a:spcPct val="0"/>
              </a:spcAft>
              <a:defRPr sz="2333" b="1" i="1">
                <a:solidFill>
                  <a:schemeClr val="tx1"/>
                </a:solidFill>
                <a:latin typeface="Calibri" pitchFamily="34" charset="0"/>
              </a:defRPr>
            </a:lvl9pPr>
          </a:lstStyle>
          <a:p>
            <a:pPr eaLnBrk="1" hangingPunct="1"/>
            <a:r>
              <a:rPr lang="en-GB" sz="2800" b="0" i="0" dirty="0">
                <a:solidFill>
                  <a:srgbClr val="7030A0"/>
                </a:solidFill>
                <a:latin typeface="Calibri" panose="020F0502020204030204" pitchFamily="34" charset="0"/>
                <a:ea typeface="+mn-ea"/>
                <a:cs typeface="Calibri" panose="020F0502020204030204" pitchFamily="34" charset="0"/>
              </a:rPr>
              <a:t>New injector for SPIRAL2: NEWGAIN</a:t>
            </a:r>
            <a:br>
              <a:rPr lang="en-GB" sz="1800" i="0" kern="0" dirty="0">
                <a:latin typeface="Optima" panose="02000503060000020004" pitchFamily="2" charset="0"/>
              </a:rPr>
            </a:br>
            <a:r>
              <a:rPr lang="en-GB" sz="2100" i="0" kern="0" dirty="0">
                <a:latin typeface="Optima" panose="02000503060000020004" pitchFamily="2" charset="0"/>
              </a:rPr>
              <a:t>	</a:t>
            </a:r>
          </a:p>
          <a:p>
            <a:pPr eaLnBrk="1" hangingPunct="1"/>
            <a:endParaRPr lang="en-GB" sz="2100" i="0" kern="0" dirty="0">
              <a:solidFill>
                <a:srgbClr val="0000CC"/>
              </a:solidFill>
              <a:latin typeface="Optima" panose="02000503060000020004" pitchFamily="2" charset="0"/>
            </a:endParaRPr>
          </a:p>
          <a:p>
            <a:pPr eaLnBrk="1" hangingPunct="1"/>
            <a:r>
              <a:rPr lang="en-GB" sz="1800" i="0" kern="0" dirty="0">
                <a:solidFill>
                  <a:srgbClr val="7030A0"/>
                </a:solidFill>
                <a:latin typeface="Calibri" panose="020F0502020204030204" pitchFamily="34" charset="0"/>
                <a:cs typeface="Calibri" panose="020F0502020204030204" pitchFamily="34" charset="0"/>
              </a:rPr>
              <a:t>Floorplan, design intensities and time line</a:t>
            </a:r>
          </a:p>
        </p:txBody>
      </p:sp>
      <p:pic>
        <p:nvPicPr>
          <p:cNvPr id="43" name="Image 11">
            <a:extLst>
              <a:ext uri="{FF2B5EF4-FFF2-40B4-BE49-F238E27FC236}">
                <a16:creationId xmlns:a16="http://schemas.microsoft.com/office/drawing/2014/main" id="{0CFD0060-9DED-4148-9ED6-EE94AB9CC5A8}"/>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87814" y="742297"/>
            <a:ext cx="1611202" cy="406034"/>
          </a:xfrm>
          <a:prstGeom prst="rect">
            <a:avLst/>
          </a:prstGeom>
        </p:spPr>
      </p:pic>
      <p:pic>
        <p:nvPicPr>
          <p:cNvPr id="45" name="Image 44">
            <a:extLst>
              <a:ext uri="{FF2B5EF4-FFF2-40B4-BE49-F238E27FC236}">
                <a16:creationId xmlns:a16="http://schemas.microsoft.com/office/drawing/2014/main" id="{3A7DE0D7-4574-BA4D-B48D-7A17564B1B9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008621" y="1007305"/>
            <a:ext cx="945683" cy="360000"/>
          </a:xfrm>
          <a:prstGeom prst="rect">
            <a:avLst/>
          </a:prstGeom>
        </p:spPr>
      </p:pic>
      <p:pic>
        <p:nvPicPr>
          <p:cNvPr id="46" name="Image 45">
            <a:extLst>
              <a:ext uri="{FF2B5EF4-FFF2-40B4-BE49-F238E27FC236}">
                <a16:creationId xmlns:a16="http://schemas.microsoft.com/office/drawing/2014/main" id="{5F7B10F3-045A-E24E-83E2-7ED10E1B240B}"/>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161718" y="766204"/>
            <a:ext cx="712078" cy="720000"/>
          </a:xfrm>
          <a:prstGeom prst="rect">
            <a:avLst/>
          </a:prstGeom>
        </p:spPr>
      </p:pic>
    </p:spTree>
    <p:extLst>
      <p:ext uri="{BB962C8B-B14F-4D97-AF65-F5344CB8AC3E}">
        <p14:creationId xmlns:p14="http://schemas.microsoft.com/office/powerpoint/2010/main" val="516040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9156" y="5066510"/>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GANIL-SPIRAL2</a:t>
            </a:r>
          </a:p>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medium/long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term</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perspectives</a:t>
            </a:r>
          </a:p>
        </p:txBody>
      </p:sp>
    </p:spTree>
    <p:extLst>
      <p:ext uri="{BB962C8B-B14F-4D97-AF65-F5344CB8AC3E}">
        <p14:creationId xmlns:p14="http://schemas.microsoft.com/office/powerpoint/2010/main" val="1001595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5">
            <a:extLst>
              <a:ext uri="{FF2B5EF4-FFF2-40B4-BE49-F238E27FC236}">
                <a16:creationId xmlns:a16="http://schemas.microsoft.com/office/drawing/2014/main" id="{03E459AE-9209-49D7-ABEC-821DD710796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4041400" y="1576829"/>
            <a:ext cx="5133975" cy="4603750"/>
          </a:xfrm>
          <a:prstGeom prst="rect">
            <a:avLst/>
          </a:prstGeom>
          <a:noFill/>
          <a:ln>
            <a:noFill/>
          </a:ln>
          <a:extLst>
            <a:ext uri="{53640926-AAD7-44d8-BBD7-CCE9431645EC}">
              <a14:shadowObscured xmlns="" xmlns:wpc="http://schemas.microsoft.com/office/word/2010/wordprocessingCanvas" xmlns:mo="http://schemas.microsoft.com/office/mac/office/2008/main" xmlns:mc="http://schemas.openxmlformats.org/markup-compatibility/2006" xmlns:mv="urn:schemas-microsoft-com:mac:vml"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14="http://schemas.microsoft.com/office/drawing/2010/main" xmlns:lc="http://schemas.openxmlformats.org/drawingml/2006/lockedCanvas"/>
            </a:ext>
          </a:extLst>
        </p:spPr>
      </p:pic>
      <p:sp>
        <p:nvSpPr>
          <p:cNvPr id="5" name="ZoneTexte 4">
            <a:extLst>
              <a:ext uri="{FF2B5EF4-FFF2-40B4-BE49-F238E27FC236}">
                <a16:creationId xmlns:a16="http://schemas.microsoft.com/office/drawing/2014/main" id="{76BCCD6E-ACF7-D080-6343-618F954599FD}"/>
              </a:ext>
            </a:extLst>
          </p:cNvPr>
          <p:cNvSpPr txBox="1"/>
          <p:nvPr/>
        </p:nvSpPr>
        <p:spPr>
          <a:xfrm>
            <a:off x="14994" y="59964"/>
            <a:ext cx="7157922" cy="461665"/>
          </a:xfrm>
          <a:prstGeom prst="rect">
            <a:avLst/>
          </a:prstGeom>
          <a:noFill/>
        </p:spPr>
        <p:txBody>
          <a:bodyPr wrap="none" rtlCol="0">
            <a:spAutoFit/>
          </a:bodyPr>
          <a:lstStyle/>
          <a:p>
            <a:r>
              <a:rPr lang="fr-FR" sz="2400" dirty="0">
                <a:solidFill>
                  <a:srgbClr val="7030A0"/>
                </a:solidFill>
                <a:latin typeface="Calibri" panose="020F0502020204030204" pitchFamily="34" charset="0"/>
                <a:cs typeface="Calibri" panose="020F0502020204030204" pitchFamily="34" charset="0"/>
              </a:rPr>
              <a:t>Vision for the future of GANIL: Expert </a:t>
            </a:r>
            <a:r>
              <a:rPr lang="fr-FR" sz="2400" dirty="0" err="1">
                <a:solidFill>
                  <a:srgbClr val="7030A0"/>
                </a:solidFill>
                <a:latin typeface="Calibri" panose="020F0502020204030204" pitchFamily="34" charset="0"/>
                <a:cs typeface="Calibri" panose="020F0502020204030204" pitchFamily="34" charset="0"/>
              </a:rPr>
              <a:t>Committee</a:t>
            </a:r>
            <a:r>
              <a:rPr lang="fr-FR" sz="2400" dirty="0">
                <a:solidFill>
                  <a:srgbClr val="7030A0"/>
                </a:solidFill>
                <a:latin typeface="Calibri" panose="020F0502020204030204" pitchFamily="34" charset="0"/>
                <a:cs typeface="Calibri" panose="020F0502020204030204" pitchFamily="34" charset="0"/>
              </a:rPr>
              <a:t> report</a:t>
            </a:r>
          </a:p>
        </p:txBody>
      </p:sp>
      <p:sp>
        <p:nvSpPr>
          <p:cNvPr id="6" name="ZoneTexte 5">
            <a:extLst>
              <a:ext uri="{FF2B5EF4-FFF2-40B4-BE49-F238E27FC236}">
                <a16:creationId xmlns:a16="http://schemas.microsoft.com/office/drawing/2014/main" id="{A8E98CA1-16E6-2C67-1FEB-F426E15BA421}"/>
              </a:ext>
            </a:extLst>
          </p:cNvPr>
          <p:cNvSpPr txBox="1"/>
          <p:nvPr/>
        </p:nvSpPr>
        <p:spPr>
          <a:xfrm>
            <a:off x="-14987" y="614600"/>
            <a:ext cx="9219127" cy="830997"/>
          </a:xfrm>
          <a:prstGeom prst="rect">
            <a:avLst/>
          </a:prstGeom>
          <a:noFill/>
        </p:spPr>
        <p:txBody>
          <a:bodyPr wrap="none" rtlCol="0">
            <a:spAutoFit/>
          </a:bodyPr>
          <a:lstStyle/>
          <a:p>
            <a:r>
              <a:rPr lang="fr-FR" sz="1600" dirty="0">
                <a:latin typeface="Calibri" panose="020F0502020204030204" pitchFamily="34" charset="0"/>
                <a:cs typeface="Calibri" panose="020F0502020204030204" pitchFamily="34" charset="0"/>
              </a:rPr>
              <a:t>Expert </a:t>
            </a:r>
            <a:r>
              <a:rPr lang="fr-FR" sz="1600" dirty="0" err="1">
                <a:latin typeface="Calibri" panose="020F0502020204030204" pitchFamily="34" charset="0"/>
                <a:cs typeface="Calibri" panose="020F0502020204030204" pitchFamily="34" charset="0"/>
              </a:rPr>
              <a:t>committtee</a:t>
            </a:r>
            <a:r>
              <a:rPr lang="fr-FR" sz="1600" dirty="0">
                <a:latin typeface="Calibri" panose="020F0502020204030204" pitchFamily="34" charset="0"/>
                <a:cs typeface="Calibri" panose="020F0502020204030204" pitchFamily="34" charset="0"/>
              </a:rPr>
              <a:t> Chair : Michel Spiro</a:t>
            </a:r>
          </a:p>
          <a:p>
            <a:r>
              <a:rPr lang="fr-FR" sz="1600" dirty="0" err="1">
                <a:latin typeface="Calibri" panose="020F0502020204030204" pitchFamily="34" charset="0"/>
                <a:cs typeface="Calibri" panose="020F0502020204030204" pitchFamily="34" charset="0"/>
              </a:rPr>
              <a:t>Members</a:t>
            </a:r>
            <a:r>
              <a:rPr lang="fr-FR" sz="1600" dirty="0">
                <a:latin typeface="Calibri" panose="020F0502020204030204" pitchFamily="34" charset="0"/>
                <a:cs typeface="Calibri" panose="020F0502020204030204" pitchFamily="34" charset="0"/>
              </a:rPr>
              <a:t>: Maria Jose Garcia </a:t>
            </a:r>
            <a:r>
              <a:rPr lang="fr-FR" sz="1600" dirty="0" err="1">
                <a:latin typeface="Calibri" panose="020F0502020204030204" pitchFamily="34" charset="0"/>
                <a:cs typeface="Calibri" panose="020F0502020204030204" pitchFamily="34" charset="0"/>
              </a:rPr>
              <a:t>Borge</a:t>
            </a:r>
            <a:r>
              <a:rPr lang="fr-FR" sz="1600" dirty="0">
                <a:latin typeface="Calibri" panose="020F0502020204030204" pitchFamily="34" charset="0"/>
                <a:cs typeface="Calibri" panose="020F0502020204030204" pitchFamily="34" charset="0"/>
              </a:rPr>
              <a:t> (CSIC), Paolo </a:t>
            </a:r>
            <a:r>
              <a:rPr lang="fr-FR" sz="1600" dirty="0" err="1">
                <a:latin typeface="Calibri" panose="020F0502020204030204" pitchFamily="34" charset="0"/>
                <a:cs typeface="Calibri" panose="020F0502020204030204" pitchFamily="34" charset="0"/>
              </a:rPr>
              <a:t>Giubellino</a:t>
            </a:r>
            <a:r>
              <a:rPr lang="fr-FR" sz="1600" dirty="0">
                <a:latin typeface="Calibri" panose="020F0502020204030204" pitchFamily="34" charset="0"/>
                <a:cs typeface="Calibri" panose="020F0502020204030204" pitchFamily="34" charset="0"/>
              </a:rPr>
              <a:t> (FAIR), </a:t>
            </a:r>
            <a:r>
              <a:rPr lang="fr-FR" sz="1600" dirty="0" err="1">
                <a:latin typeface="Calibri" panose="020F0502020204030204" pitchFamily="34" charset="0"/>
                <a:cs typeface="Calibri" panose="020F0502020204030204" pitchFamily="34" charset="0"/>
              </a:rPr>
              <a:t>Ulli</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Köster</a:t>
            </a:r>
            <a:r>
              <a:rPr lang="fr-FR" sz="1600" dirty="0">
                <a:latin typeface="Calibri" panose="020F0502020204030204" pitchFamily="34" charset="0"/>
                <a:cs typeface="Calibri" panose="020F0502020204030204" pitchFamily="34" charset="0"/>
              </a:rPr>
              <a:t>(ILL), </a:t>
            </a:r>
            <a:r>
              <a:rPr lang="fr-FR" sz="1600" dirty="0" err="1">
                <a:latin typeface="Calibri" panose="020F0502020204030204" pitchFamily="34" charset="0"/>
                <a:cs typeface="Calibri" panose="020F0502020204030204" pitchFamily="34" charset="0"/>
              </a:rPr>
              <a:t>Hiroyushi</a:t>
            </a:r>
            <a:r>
              <a:rPr lang="fr-FR" sz="1600" dirty="0">
                <a:latin typeface="Calibri" panose="020F0502020204030204" pitchFamily="34" charset="0"/>
                <a:cs typeface="Calibri" panose="020F0502020204030204" pitchFamily="34" charset="0"/>
              </a:rPr>
              <a:t> Sakurai (RIKEN), </a:t>
            </a:r>
          </a:p>
          <a:p>
            <a:r>
              <a:rPr lang="fr-FR" sz="1600" dirty="0">
                <a:latin typeface="Calibri" panose="020F0502020204030204" pitchFamily="34" charset="0"/>
                <a:cs typeface="Calibri" panose="020F0502020204030204" pitchFamily="34" charset="0"/>
              </a:rPr>
              <a:t>Boris </a:t>
            </a:r>
            <a:r>
              <a:rPr lang="fr-FR" sz="1600" dirty="0" err="1">
                <a:latin typeface="Calibri" panose="020F0502020204030204" pitchFamily="34" charset="0"/>
                <a:cs typeface="Calibri" panose="020F0502020204030204" pitchFamily="34" charset="0"/>
              </a:rPr>
              <a:t>Sharkov</a:t>
            </a:r>
            <a:r>
              <a:rPr lang="fr-FR" sz="1600" dirty="0">
                <a:latin typeface="Calibri" panose="020F0502020204030204" pitchFamily="34" charset="0"/>
                <a:cs typeface="Calibri" panose="020F0502020204030204" pitchFamily="34" charset="0"/>
              </a:rPr>
              <a:t> (JINR), Brad </a:t>
            </a:r>
            <a:r>
              <a:rPr lang="fr-FR" sz="1600" dirty="0" err="1">
                <a:latin typeface="Calibri" panose="020F0502020204030204" pitchFamily="34" charset="0"/>
                <a:cs typeface="Calibri" panose="020F0502020204030204" pitchFamily="34" charset="0"/>
              </a:rPr>
              <a:t>Sherill</a:t>
            </a:r>
            <a:r>
              <a:rPr lang="fr-FR" sz="1600" dirty="0">
                <a:latin typeface="Calibri" panose="020F0502020204030204" pitchFamily="34" charset="0"/>
                <a:cs typeface="Calibri" panose="020F0502020204030204" pitchFamily="34" charset="0"/>
              </a:rPr>
              <a:t> (MSU), Johanna </a:t>
            </a:r>
            <a:r>
              <a:rPr lang="fr-FR" sz="1600" dirty="0" err="1">
                <a:latin typeface="Calibri" panose="020F0502020204030204" pitchFamily="34" charset="0"/>
                <a:cs typeface="Calibri" panose="020F0502020204030204" pitchFamily="34" charset="0"/>
              </a:rPr>
              <a:t>Stachel</a:t>
            </a:r>
            <a:r>
              <a:rPr lang="fr-FR" sz="1600" dirty="0">
                <a:latin typeface="Calibri" panose="020F0502020204030204" pitchFamily="34" charset="0"/>
                <a:cs typeface="Calibri" panose="020F0502020204030204" pitchFamily="34" charset="0"/>
              </a:rPr>
              <a:t> (Univ. Heidelberg)</a:t>
            </a:r>
          </a:p>
        </p:txBody>
      </p:sp>
      <p:sp>
        <p:nvSpPr>
          <p:cNvPr id="7" name="ZoneTexte 6">
            <a:extLst>
              <a:ext uri="{FF2B5EF4-FFF2-40B4-BE49-F238E27FC236}">
                <a16:creationId xmlns:a16="http://schemas.microsoft.com/office/drawing/2014/main" id="{1A918F94-1ADE-4EE2-3FD1-1FC32EC75634}"/>
              </a:ext>
            </a:extLst>
          </p:cNvPr>
          <p:cNvSpPr txBox="1"/>
          <p:nvPr/>
        </p:nvSpPr>
        <p:spPr>
          <a:xfrm>
            <a:off x="-12488" y="1411578"/>
            <a:ext cx="5803688" cy="4278094"/>
          </a:xfrm>
          <a:prstGeom prst="rect">
            <a:avLst/>
          </a:prstGeom>
          <a:noFill/>
        </p:spPr>
        <p:txBody>
          <a:bodyPr wrap="square" rtlCol="0">
            <a:spAutoFit/>
          </a:bodyPr>
          <a:lstStyle/>
          <a:p>
            <a:r>
              <a:rPr lang="fr-FR" sz="1600" b="1" i="1" dirty="0" err="1">
                <a:solidFill>
                  <a:srgbClr val="7030A0"/>
                </a:solidFill>
                <a:latin typeface="Calibri" panose="020F0502020204030204" pitchFamily="34" charset="0"/>
                <a:cs typeface="Calibri" panose="020F0502020204030204" pitchFamily="34" charset="0"/>
              </a:rPr>
              <a:t>Three</a:t>
            </a:r>
            <a:r>
              <a:rPr lang="fr-FR" sz="1600" b="1" i="1" dirty="0">
                <a:solidFill>
                  <a:srgbClr val="7030A0"/>
                </a:solidFill>
                <a:latin typeface="Calibri" panose="020F0502020204030204" pitchFamily="34" charset="0"/>
                <a:cs typeface="Calibri" panose="020F0502020204030204" pitchFamily="34" charset="0"/>
              </a:rPr>
              <a:t> </a:t>
            </a:r>
            <a:r>
              <a:rPr lang="fr-FR" sz="1600" b="1" i="1" dirty="0" err="1">
                <a:solidFill>
                  <a:srgbClr val="7030A0"/>
                </a:solidFill>
                <a:latin typeface="Calibri" panose="020F0502020204030204" pitchFamily="34" charset="0"/>
                <a:cs typeface="Calibri" panose="020F0502020204030204" pitchFamily="34" charset="0"/>
              </a:rPr>
              <a:t>steps</a:t>
            </a:r>
            <a:r>
              <a:rPr lang="fr-FR" sz="1600" b="1" i="1" dirty="0">
                <a:solidFill>
                  <a:srgbClr val="7030A0"/>
                </a:solidFill>
                <a:latin typeface="Calibri" panose="020F0502020204030204" pitchFamily="34" charset="0"/>
                <a:cs typeface="Calibri" panose="020F0502020204030204" pitchFamily="34" charset="0"/>
              </a:rPr>
              <a:t> for the future of GANIL</a:t>
            </a:r>
          </a:p>
          <a:p>
            <a:pPr marL="342900" indent="-342900">
              <a:buAutoNum type="arabicParenR"/>
            </a:pPr>
            <a:r>
              <a:rPr lang="fr-FR" sz="1600" dirty="0" err="1">
                <a:solidFill>
                  <a:srgbClr val="7030A0"/>
                </a:solidFill>
                <a:latin typeface="Calibri" panose="020F0502020204030204" pitchFamily="34" charset="0"/>
                <a:cs typeface="Calibri" panose="020F0502020204030204" pitchFamily="34" charset="0"/>
              </a:rPr>
              <a:t>Until</a:t>
            </a:r>
            <a:r>
              <a:rPr lang="fr-FR" sz="1600" dirty="0">
                <a:solidFill>
                  <a:srgbClr val="7030A0"/>
                </a:solidFill>
                <a:latin typeface="Calibri" panose="020F0502020204030204" pitchFamily="34" charset="0"/>
                <a:cs typeface="Calibri" panose="020F0502020204030204" pitchFamily="34" charset="0"/>
              </a:rPr>
              <a:t> 2030:</a:t>
            </a:r>
          </a:p>
          <a:p>
            <a:r>
              <a:rPr lang="fr-FR" sz="1600" dirty="0">
                <a:solidFill>
                  <a:srgbClr val="7030A0"/>
                </a:solidFill>
                <a:latin typeface="Calibri" panose="020F0502020204030204" pitchFamily="34" charset="0"/>
                <a:cs typeface="Calibri" panose="020F0502020204030204" pitchFamily="34" charset="0"/>
              </a:rPr>
              <a:t>-finalisation of </a:t>
            </a:r>
            <a:r>
              <a:rPr lang="fr-FR" sz="1600" dirty="0" err="1">
                <a:solidFill>
                  <a:srgbClr val="7030A0"/>
                </a:solidFill>
                <a:latin typeface="Calibri" panose="020F0502020204030204" pitchFamily="34" charset="0"/>
                <a:cs typeface="Calibri" panose="020F0502020204030204" pitchFamily="34" charset="0"/>
              </a:rPr>
              <a:t>ongoing</a:t>
            </a:r>
            <a:r>
              <a:rPr lang="fr-FR" sz="1600" dirty="0">
                <a:solidFill>
                  <a:srgbClr val="7030A0"/>
                </a:solidFill>
                <a:latin typeface="Calibri" panose="020F0502020204030204" pitchFamily="34" charset="0"/>
                <a:cs typeface="Calibri" panose="020F0502020204030204" pitchFamily="34" charset="0"/>
              </a:rPr>
              <a:t> projets : S3, DESIR, NEWGAIN</a:t>
            </a:r>
          </a:p>
          <a:p>
            <a:r>
              <a:rPr lang="fr-FR" sz="1600" dirty="0">
                <a:solidFill>
                  <a:srgbClr val="7030A0"/>
                </a:solidFill>
                <a:latin typeface="Calibri" panose="020F0502020204030204" pitchFamily="34" charset="0"/>
                <a:cs typeface="Calibri" panose="020F0502020204030204" pitchFamily="34" charset="0"/>
              </a:rPr>
              <a:t>-cyclotrons and LINAC </a:t>
            </a:r>
            <a:r>
              <a:rPr lang="fr-FR" sz="1600" dirty="0" err="1">
                <a:solidFill>
                  <a:srgbClr val="7030A0"/>
                </a:solidFill>
                <a:latin typeface="Calibri" panose="020F0502020204030204" pitchFamily="34" charset="0"/>
                <a:cs typeface="Calibri" panose="020F0502020204030204" pitchFamily="34" charset="0"/>
              </a:rPr>
              <a:t>operation</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refurbishing</a:t>
            </a:r>
            <a:r>
              <a:rPr lang="fr-FR" sz="1600" dirty="0">
                <a:solidFill>
                  <a:srgbClr val="7030A0"/>
                </a:solidFill>
                <a:latin typeface="Calibri" panose="020F0502020204030204" pitchFamily="34" charset="0"/>
                <a:cs typeface="Calibri" panose="020F0502020204030204" pitchFamily="34" charset="0"/>
              </a:rPr>
              <a:t> of cyclotrons</a:t>
            </a:r>
          </a:p>
          <a:p>
            <a:r>
              <a:rPr lang="fr-FR" sz="1600" dirty="0">
                <a:solidFill>
                  <a:srgbClr val="7030A0"/>
                </a:solidFill>
                <a:latin typeface="Calibri" panose="020F0502020204030204" pitchFamily="34" charset="0"/>
                <a:cs typeface="Calibri" panose="020F0502020204030204" pitchFamily="34" charset="0"/>
              </a:rPr>
              <a:t>-new </a:t>
            </a:r>
            <a:r>
              <a:rPr lang="fr-FR" sz="1600" dirty="0" err="1">
                <a:solidFill>
                  <a:srgbClr val="7030A0"/>
                </a:solidFill>
                <a:latin typeface="Calibri" panose="020F0502020204030204" pitchFamily="34" charset="0"/>
                <a:cs typeface="Calibri" panose="020F0502020204030204" pitchFamily="34" charset="0"/>
              </a:rPr>
              <a:t>target</a:t>
            </a:r>
            <a:r>
              <a:rPr lang="fr-FR" sz="1600" dirty="0">
                <a:solidFill>
                  <a:srgbClr val="7030A0"/>
                </a:solidFill>
                <a:latin typeface="Calibri" panose="020F0502020204030204" pitchFamily="34" charset="0"/>
                <a:cs typeface="Calibri" panose="020F0502020204030204" pitchFamily="34" charset="0"/>
              </a:rPr>
              <a:t> station for test of radioisotopes production</a:t>
            </a:r>
          </a:p>
          <a:p>
            <a:r>
              <a:rPr lang="fr-FR" sz="1600" dirty="0">
                <a:solidFill>
                  <a:srgbClr val="7030A0"/>
                </a:solidFill>
                <a:latin typeface="Calibri" panose="020F0502020204030204" pitchFamily="34" charset="0"/>
                <a:cs typeface="Calibri" panose="020F0502020204030204" pitchFamily="34" charset="0"/>
              </a:rPr>
              <a:t>-test </a:t>
            </a:r>
            <a:r>
              <a:rPr lang="fr-FR" sz="1600" dirty="0" err="1">
                <a:solidFill>
                  <a:srgbClr val="7030A0"/>
                </a:solidFill>
                <a:latin typeface="Calibri" panose="020F0502020204030204" pitchFamily="34" charset="0"/>
                <a:cs typeface="Calibri" panose="020F0502020204030204" pitchFamily="34" charset="0"/>
              </a:rPr>
              <a:t>gas</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cell</a:t>
            </a:r>
            <a:r>
              <a:rPr lang="fr-FR" sz="1600" dirty="0">
                <a:solidFill>
                  <a:srgbClr val="7030A0"/>
                </a:solidFill>
                <a:latin typeface="Calibri" panose="020F0502020204030204" pitchFamily="34" charset="0"/>
                <a:cs typeface="Calibri" panose="020F0502020204030204" pitchFamily="34" charset="0"/>
              </a:rPr>
              <a:t> for fragment production via MNT (multi-</a:t>
            </a:r>
            <a:r>
              <a:rPr lang="fr-FR" sz="1600" dirty="0" err="1">
                <a:solidFill>
                  <a:srgbClr val="7030A0"/>
                </a:solidFill>
                <a:latin typeface="Calibri" panose="020F0502020204030204" pitchFamily="34" charset="0"/>
                <a:cs typeface="Calibri" panose="020F0502020204030204" pitchFamily="34" charset="0"/>
              </a:rPr>
              <a:t>nucleon</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transfer</a:t>
            </a:r>
            <a:r>
              <a:rPr lang="fr-FR" sz="1600" dirty="0">
                <a:solidFill>
                  <a:srgbClr val="7030A0"/>
                </a:solidFill>
                <a:latin typeface="Calibri" panose="020F0502020204030204" pitchFamily="34" charset="0"/>
                <a:cs typeface="Calibri" panose="020F0502020204030204" pitchFamily="34" charset="0"/>
              </a:rPr>
              <a:t>)</a:t>
            </a:r>
          </a:p>
          <a:p>
            <a:r>
              <a:rPr lang="fr-FR" sz="1600" dirty="0">
                <a:solidFill>
                  <a:srgbClr val="7030A0"/>
                </a:solidFill>
                <a:latin typeface="Calibri" panose="020F0502020204030204" pitchFamily="34" charset="0"/>
                <a:cs typeface="Calibri" panose="020F0502020204030204" pitchFamily="34" charset="0"/>
              </a:rPr>
              <a:t>2)   </a:t>
            </a:r>
            <a:r>
              <a:rPr lang="fr-FR" sz="1600" dirty="0" err="1">
                <a:solidFill>
                  <a:srgbClr val="7030A0"/>
                </a:solidFill>
                <a:latin typeface="Calibri" panose="020F0502020204030204" pitchFamily="34" charset="0"/>
                <a:cs typeface="Calibri" panose="020F0502020204030204" pitchFamily="34" charset="0"/>
              </a:rPr>
              <a:t>Until</a:t>
            </a:r>
            <a:r>
              <a:rPr lang="fr-FR" sz="1600" dirty="0">
                <a:solidFill>
                  <a:srgbClr val="7030A0"/>
                </a:solidFill>
                <a:latin typeface="Calibri" panose="020F0502020204030204" pitchFamily="34" charset="0"/>
                <a:cs typeface="Calibri" panose="020F0502020204030204" pitchFamily="34" charset="0"/>
              </a:rPr>
              <a:t> 2035</a:t>
            </a:r>
          </a:p>
          <a:p>
            <a:r>
              <a:rPr lang="fr-FR" sz="1600" dirty="0">
                <a:solidFill>
                  <a:srgbClr val="7030A0"/>
                </a:solidFill>
                <a:latin typeface="Calibri" panose="020F0502020204030204" pitchFamily="34" charset="0"/>
                <a:cs typeface="Calibri" panose="020F0502020204030204" pitchFamily="34" charset="0"/>
              </a:rPr>
              <a:t>-</a:t>
            </a:r>
            <a:r>
              <a:rPr lang="fr-FR" sz="1600" dirty="0" err="1">
                <a:solidFill>
                  <a:srgbClr val="7030A0"/>
                </a:solidFill>
                <a:latin typeface="Calibri" panose="020F0502020204030204" pitchFamily="34" charset="0"/>
                <a:cs typeface="Calibri" panose="020F0502020204030204" pitchFamily="34" charset="0"/>
              </a:rPr>
              <a:t>renovation</a:t>
            </a:r>
            <a:r>
              <a:rPr lang="fr-FR" sz="1600" dirty="0">
                <a:solidFill>
                  <a:srgbClr val="7030A0"/>
                </a:solidFill>
                <a:latin typeface="Calibri" panose="020F0502020204030204" pitchFamily="34" charset="0"/>
                <a:cs typeface="Calibri" panose="020F0502020204030204" pitchFamily="34" charset="0"/>
              </a:rPr>
              <a:t> or replacement of CIME cyclotron </a:t>
            </a:r>
          </a:p>
          <a:p>
            <a:r>
              <a:rPr lang="fr-FR" sz="1600" dirty="0">
                <a:solidFill>
                  <a:srgbClr val="7030A0"/>
                </a:solidFill>
                <a:latin typeface="Calibri" panose="020F0502020204030204" pitchFamily="34" charset="0"/>
                <a:cs typeface="Calibri" panose="020F0502020204030204" pitchFamily="34" charset="0"/>
              </a:rPr>
              <a:t>to </a:t>
            </a:r>
            <a:r>
              <a:rPr lang="fr-FR" sz="1600" dirty="0" err="1">
                <a:solidFill>
                  <a:srgbClr val="7030A0"/>
                </a:solidFill>
                <a:latin typeface="Calibri" panose="020F0502020204030204" pitchFamily="34" charset="0"/>
                <a:cs typeface="Calibri" panose="020F0502020204030204" pitchFamily="34" charset="0"/>
              </a:rPr>
              <a:t>reach</a:t>
            </a:r>
            <a:r>
              <a:rPr lang="fr-FR" sz="1600" dirty="0">
                <a:solidFill>
                  <a:srgbClr val="7030A0"/>
                </a:solidFill>
                <a:latin typeface="Calibri" panose="020F0502020204030204" pitchFamily="34" charset="0"/>
                <a:cs typeface="Calibri" panose="020F0502020204030204" pitchFamily="34" charset="0"/>
              </a:rPr>
              <a:t> 100 MeV/</a:t>
            </a:r>
            <a:r>
              <a:rPr lang="fr-FR" sz="1600" dirty="0" err="1">
                <a:solidFill>
                  <a:srgbClr val="7030A0"/>
                </a:solidFill>
                <a:latin typeface="Calibri" panose="020F0502020204030204" pitchFamily="34" charset="0"/>
                <a:cs typeface="Calibri" panose="020F0502020204030204" pitchFamily="34" charset="0"/>
              </a:rPr>
              <a:t>nucleon</a:t>
            </a:r>
            <a:endParaRPr lang="fr-FR" sz="1600" dirty="0">
              <a:solidFill>
                <a:srgbClr val="7030A0"/>
              </a:solidFill>
              <a:latin typeface="Calibri" panose="020F0502020204030204" pitchFamily="34" charset="0"/>
              <a:cs typeface="Calibri" panose="020F0502020204030204" pitchFamily="34" charset="0"/>
            </a:endParaRPr>
          </a:p>
          <a:p>
            <a:r>
              <a:rPr lang="fr-FR" sz="1600" dirty="0">
                <a:solidFill>
                  <a:srgbClr val="7030A0"/>
                </a:solidFill>
                <a:latin typeface="Calibri" panose="020F0502020204030204" pitchFamily="34" charset="0"/>
                <a:cs typeface="Calibri" panose="020F0502020204030204" pitchFamily="34" charset="0"/>
              </a:rPr>
              <a:t>-building for production of n-</a:t>
            </a:r>
            <a:r>
              <a:rPr lang="fr-FR" sz="1600" dirty="0" err="1">
                <a:solidFill>
                  <a:srgbClr val="7030A0"/>
                </a:solidFill>
                <a:latin typeface="Calibri" panose="020F0502020204030204" pitchFamily="34" charset="0"/>
                <a:cs typeface="Calibri" panose="020F0502020204030204" pitchFamily="34" charset="0"/>
              </a:rPr>
              <a:t>rich</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exotic</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nuclei</a:t>
            </a:r>
            <a:r>
              <a:rPr lang="fr-FR" sz="1600" dirty="0">
                <a:solidFill>
                  <a:srgbClr val="7030A0"/>
                </a:solidFill>
                <a:latin typeface="Calibri" panose="020F0502020204030204" pitchFamily="34" charset="0"/>
                <a:cs typeface="Calibri" panose="020F0502020204030204" pitchFamily="34" charset="0"/>
              </a:rPr>
              <a:t> by fission of </a:t>
            </a:r>
            <a:r>
              <a:rPr lang="fr-FR" sz="1600" dirty="0" err="1">
                <a:solidFill>
                  <a:srgbClr val="7030A0"/>
                </a:solidFill>
                <a:latin typeface="Calibri" panose="020F0502020204030204" pitchFamily="34" charset="0"/>
                <a:cs typeface="Calibri" panose="020F0502020204030204" pitchFamily="34" charset="0"/>
              </a:rPr>
              <a:t>UCx</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target</a:t>
            </a:r>
            <a:r>
              <a:rPr lang="fr-FR" sz="1600" dirty="0">
                <a:solidFill>
                  <a:srgbClr val="7030A0"/>
                </a:solidFill>
                <a:latin typeface="Calibri" panose="020F0502020204030204" pitchFamily="34" charset="0"/>
                <a:cs typeface="Calibri" panose="020F0502020204030204" pitchFamily="34" charset="0"/>
              </a:rPr>
              <a:t>. </a:t>
            </a:r>
          </a:p>
          <a:p>
            <a:r>
              <a:rPr lang="fr-FR" sz="1600" dirty="0">
                <a:solidFill>
                  <a:srgbClr val="7030A0"/>
                </a:solidFill>
                <a:latin typeface="Calibri" panose="020F0502020204030204" pitchFamily="34" charset="0"/>
                <a:cs typeface="Calibri" panose="020F0502020204030204" pitchFamily="34" charset="0"/>
              </a:rPr>
              <a:t>-</a:t>
            </a:r>
            <a:r>
              <a:rPr lang="fr-FR" sz="1600" dirty="0" err="1">
                <a:solidFill>
                  <a:srgbClr val="7030A0"/>
                </a:solidFill>
                <a:latin typeface="Calibri" panose="020F0502020204030204" pitchFamily="34" charset="0"/>
                <a:cs typeface="Calibri" panose="020F0502020204030204" pitchFamily="34" charset="0"/>
              </a:rPr>
              <a:t>Dedicated</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target</a:t>
            </a:r>
            <a:r>
              <a:rPr lang="fr-FR" sz="1600" dirty="0">
                <a:solidFill>
                  <a:srgbClr val="7030A0"/>
                </a:solidFill>
                <a:latin typeface="Calibri" panose="020F0502020204030204" pitchFamily="34" charset="0"/>
                <a:cs typeface="Calibri" panose="020F0502020204030204" pitchFamily="34" charset="0"/>
              </a:rPr>
              <a:t> station for radioisotopes production</a:t>
            </a:r>
          </a:p>
          <a:p>
            <a:r>
              <a:rPr lang="fr-FR" sz="1600" dirty="0">
                <a:solidFill>
                  <a:srgbClr val="7030A0"/>
                </a:solidFill>
                <a:latin typeface="Calibri" panose="020F0502020204030204" pitchFamily="34" charset="0"/>
                <a:cs typeface="Calibri" panose="020F0502020204030204" pitchFamily="34" charset="0"/>
              </a:rPr>
              <a:t>-</a:t>
            </a:r>
            <a:r>
              <a:rPr lang="fr-FR" sz="1600" dirty="0" err="1">
                <a:solidFill>
                  <a:srgbClr val="7030A0"/>
                </a:solidFill>
                <a:latin typeface="Calibri" panose="020F0502020204030204" pitchFamily="34" charset="0"/>
                <a:cs typeface="Calibri" panose="020F0502020204030204" pitchFamily="34" charset="0"/>
              </a:rPr>
              <a:t>Dedicated</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beam</a:t>
            </a:r>
            <a:r>
              <a:rPr lang="fr-FR" sz="1600" dirty="0">
                <a:solidFill>
                  <a:srgbClr val="7030A0"/>
                </a:solidFill>
                <a:latin typeface="Calibri" panose="020F0502020204030204" pitchFamily="34" charset="0"/>
                <a:cs typeface="Calibri" panose="020F0502020204030204" pitchFamily="34" charset="0"/>
              </a:rPr>
              <a:t> line for </a:t>
            </a:r>
            <a:r>
              <a:rPr lang="fr-FR" sz="1600" dirty="0" err="1">
                <a:solidFill>
                  <a:srgbClr val="7030A0"/>
                </a:solidFill>
                <a:latin typeface="Calibri" panose="020F0502020204030204" pitchFamily="34" charset="0"/>
                <a:cs typeface="Calibri" panose="020F0502020204030204" pitchFamily="34" charset="0"/>
              </a:rPr>
              <a:t>pluridisciplinary</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research</a:t>
            </a:r>
            <a:endParaRPr lang="fr-FR" sz="1600" dirty="0">
              <a:solidFill>
                <a:srgbClr val="7030A0"/>
              </a:solidFill>
              <a:latin typeface="Calibri" panose="020F0502020204030204" pitchFamily="34" charset="0"/>
              <a:cs typeface="Calibri" panose="020F0502020204030204" pitchFamily="34" charset="0"/>
            </a:endParaRPr>
          </a:p>
          <a:p>
            <a:r>
              <a:rPr lang="fr-FR" sz="1600" dirty="0">
                <a:solidFill>
                  <a:srgbClr val="7030A0"/>
                </a:solidFill>
                <a:latin typeface="Calibri" panose="020F0502020204030204" pitchFamily="34" charset="0"/>
                <a:cs typeface="Calibri" panose="020F0502020204030204" pitchFamily="34" charset="0"/>
              </a:rPr>
              <a:t>3)   </a:t>
            </a:r>
            <a:r>
              <a:rPr lang="fr-FR" sz="1600" dirty="0" err="1">
                <a:solidFill>
                  <a:srgbClr val="7030A0"/>
                </a:solidFill>
                <a:latin typeface="Calibri" panose="020F0502020204030204" pitchFamily="34" charset="0"/>
                <a:cs typeface="Calibri" panose="020F0502020204030204" pitchFamily="34" charset="0"/>
              </a:rPr>
              <a:t>Until</a:t>
            </a:r>
            <a:r>
              <a:rPr lang="fr-FR" sz="1600" dirty="0">
                <a:solidFill>
                  <a:srgbClr val="7030A0"/>
                </a:solidFill>
                <a:latin typeface="Calibri" panose="020F0502020204030204" pitchFamily="34" charset="0"/>
                <a:cs typeface="Calibri" panose="020F0502020204030204" pitchFamily="34" charset="0"/>
              </a:rPr>
              <a:t> 2040</a:t>
            </a:r>
          </a:p>
          <a:p>
            <a:r>
              <a:rPr lang="fr-FR" sz="1600" dirty="0">
                <a:solidFill>
                  <a:srgbClr val="7030A0"/>
                </a:solidFill>
                <a:latin typeface="Calibri" panose="020F0502020204030204" pitchFamily="34" charset="0"/>
                <a:cs typeface="Calibri" panose="020F0502020204030204" pitchFamily="34" charset="0"/>
              </a:rPr>
              <a:t>-Construction of an </a:t>
            </a:r>
            <a:r>
              <a:rPr lang="fr-FR" sz="1600" dirty="0" err="1">
                <a:solidFill>
                  <a:srgbClr val="7030A0"/>
                </a:solidFill>
                <a:latin typeface="Calibri" panose="020F0502020204030204" pitchFamily="34" charset="0"/>
                <a:cs typeface="Calibri" panose="020F0502020204030204" pitchFamily="34" charset="0"/>
              </a:rPr>
              <a:t>electron</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accelerator</a:t>
            </a:r>
            <a:r>
              <a:rPr lang="fr-FR" sz="1600" dirty="0">
                <a:solidFill>
                  <a:srgbClr val="7030A0"/>
                </a:solidFill>
                <a:latin typeface="Calibri" panose="020F0502020204030204" pitchFamily="34" charset="0"/>
                <a:cs typeface="Calibri" panose="020F0502020204030204" pitchFamily="34" charset="0"/>
              </a:rPr>
              <a:t> (synchrotron or ERL) for a new </a:t>
            </a:r>
            <a:r>
              <a:rPr lang="fr-FR" sz="1600" dirty="0" err="1">
                <a:solidFill>
                  <a:srgbClr val="7030A0"/>
                </a:solidFill>
                <a:latin typeface="Calibri" panose="020F0502020204030204" pitchFamily="34" charset="0"/>
                <a:cs typeface="Calibri" panose="020F0502020204030204" pitchFamily="34" charset="0"/>
              </a:rPr>
              <a:t>generation</a:t>
            </a:r>
            <a:r>
              <a:rPr lang="fr-FR" sz="1600" dirty="0">
                <a:solidFill>
                  <a:srgbClr val="7030A0"/>
                </a:solidFill>
                <a:latin typeface="Calibri" panose="020F0502020204030204" pitchFamily="34" charset="0"/>
                <a:cs typeface="Calibri" panose="020F0502020204030204" pitchFamily="34" charset="0"/>
              </a:rPr>
              <a:t> of </a:t>
            </a:r>
            <a:r>
              <a:rPr lang="fr-FR" sz="1600" dirty="0" err="1">
                <a:solidFill>
                  <a:srgbClr val="7030A0"/>
                </a:solidFill>
                <a:latin typeface="Calibri" panose="020F0502020204030204" pitchFamily="34" charset="0"/>
                <a:cs typeface="Calibri" panose="020F0502020204030204" pitchFamily="34" charset="0"/>
              </a:rPr>
              <a:t>experiments</a:t>
            </a:r>
            <a:r>
              <a:rPr lang="fr-FR" sz="1600" dirty="0">
                <a:solidFill>
                  <a:srgbClr val="7030A0"/>
                </a:solidFill>
                <a:latin typeface="Calibri" panose="020F0502020204030204" pitchFamily="34" charset="0"/>
                <a:cs typeface="Calibri" panose="020F0502020204030204" pitchFamily="34" charset="0"/>
              </a:rPr>
              <a:t> : </a:t>
            </a:r>
            <a:r>
              <a:rPr lang="fr-FR" sz="1600" dirty="0" err="1">
                <a:solidFill>
                  <a:srgbClr val="7030A0"/>
                </a:solidFill>
                <a:latin typeface="Calibri" panose="020F0502020204030204" pitchFamily="34" charset="0"/>
                <a:cs typeface="Calibri" panose="020F0502020204030204" pitchFamily="34" charset="0"/>
              </a:rPr>
              <a:t>electron-exotic</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nuclei</a:t>
            </a:r>
            <a:r>
              <a:rPr lang="fr-FR" sz="1600" dirty="0">
                <a:solidFill>
                  <a:srgbClr val="7030A0"/>
                </a:solidFill>
                <a:latin typeface="Calibri" panose="020F0502020204030204" pitchFamily="34" charset="0"/>
                <a:cs typeface="Calibri" panose="020F0502020204030204" pitchFamily="34" charset="0"/>
              </a:rPr>
              <a:t> </a:t>
            </a:r>
            <a:r>
              <a:rPr lang="fr-FR" sz="1600" dirty="0" err="1">
                <a:solidFill>
                  <a:srgbClr val="7030A0"/>
                </a:solidFill>
                <a:latin typeface="Calibri" panose="020F0502020204030204" pitchFamily="34" charset="0"/>
                <a:cs typeface="Calibri" panose="020F0502020204030204" pitchFamily="34" charset="0"/>
              </a:rPr>
              <a:t>scattering</a:t>
            </a:r>
            <a:endParaRPr lang="fr-FR" sz="1600" dirty="0">
              <a:solidFill>
                <a:srgbClr val="7030A0"/>
              </a:solidFill>
              <a:latin typeface="Calibri" panose="020F0502020204030204" pitchFamily="34" charset="0"/>
              <a:cs typeface="Calibri" panose="020F0502020204030204" pitchFamily="34" charset="0"/>
            </a:endParaRPr>
          </a:p>
        </p:txBody>
      </p:sp>
      <p:sp>
        <p:nvSpPr>
          <p:cNvPr id="8" name="ZoneTexte 7">
            <a:extLst>
              <a:ext uri="{FF2B5EF4-FFF2-40B4-BE49-F238E27FC236}">
                <a16:creationId xmlns:a16="http://schemas.microsoft.com/office/drawing/2014/main" id="{9ABC95FE-BE9F-6555-0E77-BE4186DB2AD1}"/>
              </a:ext>
            </a:extLst>
          </p:cNvPr>
          <p:cNvSpPr txBox="1"/>
          <p:nvPr/>
        </p:nvSpPr>
        <p:spPr>
          <a:xfrm>
            <a:off x="344100" y="5966090"/>
            <a:ext cx="4965590" cy="646331"/>
          </a:xfrm>
          <a:prstGeom prst="rect">
            <a:avLst/>
          </a:prstGeom>
          <a:noFill/>
        </p:spPr>
        <p:txBody>
          <a:bodyPr wrap="none" rtlCol="0">
            <a:spAutoFit/>
          </a:bodyPr>
          <a:lstStyle/>
          <a:p>
            <a:r>
              <a:rPr lang="fr-FR" b="1" i="1" dirty="0">
                <a:latin typeface="Calibri" panose="020F0502020204030204" pitchFamily="34" charset="0"/>
                <a:cs typeface="Calibri" panose="020F0502020204030204" pitchFamily="34" charset="0"/>
              </a:rPr>
              <a:t>« Vision to </a:t>
            </a:r>
            <a:r>
              <a:rPr lang="fr-FR" b="1" i="1" dirty="0" err="1">
                <a:latin typeface="Calibri" panose="020F0502020204030204" pitchFamily="34" charset="0"/>
                <a:cs typeface="Calibri" panose="020F0502020204030204" pitchFamily="34" charset="0"/>
              </a:rPr>
              <a:t>keep</a:t>
            </a:r>
            <a:r>
              <a:rPr lang="fr-FR" b="1" i="1" dirty="0">
                <a:latin typeface="Calibri" panose="020F0502020204030204" pitchFamily="34" charset="0"/>
                <a:cs typeface="Calibri" panose="020F0502020204030204" pitchFamily="34" charset="0"/>
              </a:rPr>
              <a:t> GANIL at the </a:t>
            </a:r>
            <a:r>
              <a:rPr lang="fr-FR" b="1" i="1" dirty="0" err="1">
                <a:latin typeface="Calibri" panose="020F0502020204030204" pitchFamily="34" charset="0"/>
                <a:cs typeface="Calibri" panose="020F0502020204030204" pitchFamily="34" charset="0"/>
              </a:rPr>
              <a:t>forefront</a:t>
            </a:r>
            <a:r>
              <a:rPr lang="fr-FR" b="1" i="1" dirty="0">
                <a:latin typeface="Calibri" panose="020F0502020204030204" pitchFamily="34" charset="0"/>
                <a:cs typeface="Calibri" panose="020F0502020204030204" pitchFamily="34" charset="0"/>
              </a:rPr>
              <a:t> of </a:t>
            </a:r>
            <a:r>
              <a:rPr lang="fr-FR" b="1" i="1" dirty="0" err="1">
                <a:latin typeface="Calibri" panose="020F0502020204030204" pitchFamily="34" charset="0"/>
                <a:cs typeface="Calibri" panose="020F0502020204030204" pitchFamily="34" charset="0"/>
              </a:rPr>
              <a:t>nuclear</a:t>
            </a:r>
            <a:r>
              <a:rPr lang="fr-FR" b="1" i="1" dirty="0">
                <a:latin typeface="Calibri" panose="020F0502020204030204" pitchFamily="34" charset="0"/>
                <a:cs typeface="Calibri" panose="020F0502020204030204" pitchFamily="34" charset="0"/>
              </a:rPr>
              <a:t> </a:t>
            </a:r>
          </a:p>
          <a:p>
            <a:r>
              <a:rPr lang="fr-FR" b="1" i="1" dirty="0">
                <a:latin typeface="Calibri" panose="020F0502020204030204" pitchFamily="34" charset="0"/>
                <a:cs typeface="Calibri" panose="020F0502020204030204" pitchFamily="34" charset="0"/>
              </a:rPr>
              <a:t>science </a:t>
            </a:r>
            <a:r>
              <a:rPr lang="fr-FR" b="1" i="1" dirty="0" err="1">
                <a:latin typeface="Calibri" panose="020F0502020204030204" pitchFamily="34" charset="0"/>
                <a:cs typeface="Calibri" panose="020F0502020204030204" pitchFamily="34" charset="0"/>
              </a:rPr>
              <a:t>globally</a:t>
            </a:r>
            <a:r>
              <a:rPr lang="fr-FR" b="1" i="1" dirty="0">
                <a:latin typeface="Calibri" panose="020F0502020204030204" pitchFamily="34" charset="0"/>
                <a:cs typeface="Calibri" panose="020F0502020204030204" pitchFamily="34" charset="0"/>
              </a:rPr>
              <a:t> for </a:t>
            </a:r>
            <a:r>
              <a:rPr lang="fr-FR" b="1" i="1" dirty="0" err="1">
                <a:latin typeface="Calibri" panose="020F0502020204030204" pitchFamily="34" charset="0"/>
                <a:cs typeface="Calibri" panose="020F0502020204030204" pitchFamily="34" charset="0"/>
              </a:rPr>
              <a:t>many</a:t>
            </a:r>
            <a:r>
              <a:rPr lang="fr-FR" b="1" i="1" dirty="0">
                <a:latin typeface="Calibri" panose="020F0502020204030204" pitchFamily="34" charset="0"/>
                <a:cs typeface="Calibri" panose="020F0502020204030204" pitchFamily="34" charset="0"/>
              </a:rPr>
              <a:t> </a:t>
            </a:r>
            <a:r>
              <a:rPr lang="fr-FR" b="1" i="1" dirty="0" err="1">
                <a:latin typeface="Calibri" panose="020F0502020204030204" pitchFamily="34" charset="0"/>
                <a:cs typeface="Calibri" panose="020F0502020204030204" pitchFamily="34" charset="0"/>
              </a:rPr>
              <a:t>decades</a:t>
            </a:r>
            <a:r>
              <a:rPr lang="fr-FR" b="1" i="1" dirty="0">
                <a:latin typeface="Calibri" panose="020F0502020204030204" pitchFamily="34" charset="0"/>
                <a:cs typeface="Calibri" panose="020F0502020204030204" pitchFamily="34" charset="0"/>
              </a:rPr>
              <a:t> to come »</a:t>
            </a:r>
          </a:p>
        </p:txBody>
      </p:sp>
    </p:spTree>
    <p:extLst>
      <p:ext uri="{BB962C8B-B14F-4D97-AF65-F5344CB8AC3E}">
        <p14:creationId xmlns:p14="http://schemas.microsoft.com/office/powerpoint/2010/main" val="294858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609BED-6F68-999C-B6C0-60BA034F6C10}"/>
              </a:ext>
            </a:extLst>
          </p:cNvPr>
          <p:cNvSpPr>
            <a:spLocks noGrp="1"/>
          </p:cNvSpPr>
          <p:nvPr>
            <p:ph type="title"/>
          </p:nvPr>
        </p:nvSpPr>
        <p:spPr/>
        <p:txBody>
          <a:bodyPr/>
          <a:lstStyle/>
          <a:p>
            <a:endParaRPr lang="fr-FR"/>
          </a:p>
        </p:txBody>
      </p:sp>
      <p:sp>
        <p:nvSpPr>
          <p:cNvPr id="3" name="Sous-titre 2">
            <a:extLst>
              <a:ext uri="{FF2B5EF4-FFF2-40B4-BE49-F238E27FC236}">
                <a16:creationId xmlns:a16="http://schemas.microsoft.com/office/drawing/2014/main" id="{411BDB2A-BE05-D8A6-2EB8-D99FBDD2B83F}"/>
              </a:ext>
            </a:extLst>
          </p:cNvPr>
          <p:cNvSpPr>
            <a:spLocks noGrp="1"/>
          </p:cNvSpPr>
          <p:nvPr>
            <p:ph type="subTitle"/>
          </p:nvPr>
        </p:nvSpPr>
        <p:spPr/>
        <p:txBody>
          <a:bodyPr/>
          <a:lstStyle/>
          <a:p>
            <a:endParaRPr lang="fr-FR"/>
          </a:p>
        </p:txBody>
      </p:sp>
      <p:pic>
        <p:nvPicPr>
          <p:cNvPr id="4" name="Image 3">
            <a:extLst>
              <a:ext uri="{FF2B5EF4-FFF2-40B4-BE49-F238E27FC236}">
                <a16:creationId xmlns:a16="http://schemas.microsoft.com/office/drawing/2014/main" id="{F04B0A82-5E38-EA68-E089-4033DAD5EFC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617912"/>
            <a:ext cx="9144000" cy="3622175"/>
          </a:xfrm>
          <a:prstGeom prst="rect">
            <a:avLst/>
          </a:prstGeom>
        </p:spPr>
      </p:pic>
      <p:sp>
        <p:nvSpPr>
          <p:cNvPr id="6" name="ZoneTexte 5">
            <a:extLst>
              <a:ext uri="{FF2B5EF4-FFF2-40B4-BE49-F238E27FC236}">
                <a16:creationId xmlns:a16="http://schemas.microsoft.com/office/drawing/2014/main" id="{6721214D-AC5C-3B6A-C3F1-B7767CE6438A}"/>
              </a:ext>
            </a:extLst>
          </p:cNvPr>
          <p:cNvSpPr txBox="1"/>
          <p:nvPr/>
        </p:nvSpPr>
        <p:spPr>
          <a:xfrm>
            <a:off x="14994" y="59964"/>
            <a:ext cx="7157922" cy="461665"/>
          </a:xfrm>
          <a:prstGeom prst="rect">
            <a:avLst/>
          </a:prstGeom>
          <a:noFill/>
        </p:spPr>
        <p:txBody>
          <a:bodyPr wrap="none" rtlCol="0">
            <a:spAutoFit/>
          </a:bodyPr>
          <a:lstStyle/>
          <a:p>
            <a:r>
              <a:rPr lang="fr-FR" sz="2400" dirty="0">
                <a:solidFill>
                  <a:srgbClr val="7030A0"/>
                </a:solidFill>
                <a:latin typeface="Calibri" panose="020F0502020204030204" pitchFamily="34" charset="0"/>
                <a:cs typeface="Calibri" panose="020F0502020204030204" pitchFamily="34" charset="0"/>
              </a:rPr>
              <a:t>Vision for the future of GANIL: Expert </a:t>
            </a:r>
            <a:r>
              <a:rPr lang="fr-FR" sz="2400" dirty="0" err="1">
                <a:solidFill>
                  <a:srgbClr val="7030A0"/>
                </a:solidFill>
                <a:latin typeface="Calibri" panose="020F0502020204030204" pitchFamily="34" charset="0"/>
                <a:cs typeface="Calibri" panose="020F0502020204030204" pitchFamily="34" charset="0"/>
              </a:rPr>
              <a:t>Committee</a:t>
            </a:r>
            <a:r>
              <a:rPr lang="fr-FR" sz="2400" dirty="0">
                <a:solidFill>
                  <a:srgbClr val="7030A0"/>
                </a:solidFill>
                <a:latin typeface="Calibri" panose="020F0502020204030204" pitchFamily="34" charset="0"/>
                <a:cs typeface="Calibri" panose="020F0502020204030204" pitchFamily="34" charset="0"/>
              </a:rPr>
              <a:t> report</a:t>
            </a:r>
          </a:p>
        </p:txBody>
      </p:sp>
      <p:sp>
        <p:nvSpPr>
          <p:cNvPr id="7" name="ZoneTexte 6">
            <a:extLst>
              <a:ext uri="{FF2B5EF4-FFF2-40B4-BE49-F238E27FC236}">
                <a16:creationId xmlns:a16="http://schemas.microsoft.com/office/drawing/2014/main" id="{836B803B-DA5F-F6A1-F461-A3DEE2238CEB}"/>
              </a:ext>
            </a:extLst>
          </p:cNvPr>
          <p:cNvSpPr txBox="1"/>
          <p:nvPr/>
        </p:nvSpPr>
        <p:spPr>
          <a:xfrm>
            <a:off x="2514607" y="1014411"/>
            <a:ext cx="3174202" cy="523220"/>
          </a:xfrm>
          <a:prstGeom prst="rect">
            <a:avLst/>
          </a:prstGeom>
          <a:noFill/>
        </p:spPr>
        <p:txBody>
          <a:bodyPr wrap="none" rtlCol="0">
            <a:spAutoFit/>
          </a:bodyPr>
          <a:lstStyle/>
          <a:p>
            <a:r>
              <a:rPr lang="fr-FR" sz="2800" b="1" dirty="0">
                <a:solidFill>
                  <a:srgbClr val="7030A0"/>
                </a:solidFill>
              </a:rPr>
              <a:t>GANIL 2040 ????</a:t>
            </a:r>
          </a:p>
        </p:txBody>
      </p:sp>
      <p:sp>
        <p:nvSpPr>
          <p:cNvPr id="8" name="Ellipse 7">
            <a:extLst>
              <a:ext uri="{FF2B5EF4-FFF2-40B4-BE49-F238E27FC236}">
                <a16:creationId xmlns:a16="http://schemas.microsoft.com/office/drawing/2014/main" id="{2ADFDBA4-DF36-EC8E-497B-0CCA61A06C84}"/>
              </a:ext>
            </a:extLst>
          </p:cNvPr>
          <p:cNvSpPr/>
          <p:nvPr/>
        </p:nvSpPr>
        <p:spPr>
          <a:xfrm>
            <a:off x="1651000" y="3124200"/>
            <a:ext cx="1625607" cy="1346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a:extLst>
              <a:ext uri="{FF2B5EF4-FFF2-40B4-BE49-F238E27FC236}">
                <a16:creationId xmlns:a16="http://schemas.microsoft.com/office/drawing/2014/main" id="{C018B8DE-DB84-06BE-D394-68CC12CBA39A}"/>
              </a:ext>
            </a:extLst>
          </p:cNvPr>
          <p:cNvSpPr/>
          <p:nvPr/>
        </p:nvSpPr>
        <p:spPr>
          <a:xfrm>
            <a:off x="2921000" y="1547466"/>
            <a:ext cx="1028707" cy="916333"/>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3393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69E3FD-68FF-49B6-1F29-04D34DBEDBFE}"/>
              </a:ext>
            </a:extLst>
          </p:cNvPr>
          <p:cNvSpPr>
            <a:spLocks noGrp="1"/>
          </p:cNvSpPr>
          <p:nvPr>
            <p:ph type="title"/>
          </p:nvPr>
        </p:nvSpPr>
        <p:spPr/>
        <p:txBody>
          <a:bodyPr/>
          <a:lstStyle/>
          <a:p>
            <a:pPr algn="ctr"/>
            <a:r>
              <a:rPr lang="fr-FR" dirty="0" err="1"/>
              <a:t>Thank</a:t>
            </a:r>
            <a:r>
              <a:rPr lang="fr-FR" dirty="0"/>
              <a:t> </a:t>
            </a:r>
            <a:r>
              <a:rPr lang="fr-FR" dirty="0" err="1"/>
              <a:t>you</a:t>
            </a:r>
            <a:r>
              <a:rPr lang="fr-FR" dirty="0"/>
              <a:t> </a:t>
            </a:r>
            <a:br>
              <a:rPr lang="fr-FR" dirty="0"/>
            </a:br>
            <a:r>
              <a:rPr lang="fr-FR" dirty="0"/>
              <a:t>for </a:t>
            </a:r>
            <a:r>
              <a:rPr lang="fr-FR" dirty="0" err="1"/>
              <a:t>your</a:t>
            </a:r>
            <a:r>
              <a:rPr lang="fr-FR" dirty="0"/>
              <a:t> attention</a:t>
            </a:r>
          </a:p>
        </p:txBody>
      </p:sp>
    </p:spTree>
    <p:extLst>
      <p:ext uri="{BB962C8B-B14F-4D97-AF65-F5344CB8AC3E}">
        <p14:creationId xmlns:p14="http://schemas.microsoft.com/office/powerpoint/2010/main" val="83473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69E3FD-68FF-49B6-1F29-04D34DBEDBFE}"/>
              </a:ext>
            </a:extLst>
          </p:cNvPr>
          <p:cNvSpPr>
            <a:spLocks noGrp="1"/>
          </p:cNvSpPr>
          <p:nvPr>
            <p:ph type="title"/>
          </p:nvPr>
        </p:nvSpPr>
        <p:spPr/>
        <p:txBody>
          <a:bodyPr/>
          <a:lstStyle/>
          <a:p>
            <a:pPr algn="ctr"/>
            <a:r>
              <a:rPr lang="fr-FR" dirty="0"/>
              <a:t>Back up slides</a:t>
            </a:r>
          </a:p>
        </p:txBody>
      </p:sp>
    </p:spTree>
    <p:extLst>
      <p:ext uri="{BB962C8B-B14F-4D97-AF65-F5344CB8AC3E}">
        <p14:creationId xmlns:p14="http://schemas.microsoft.com/office/powerpoint/2010/main" val="2193965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12623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Nuclear</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Physics</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p>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Some</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examples</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of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latest</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results</a:t>
            </a:r>
            <a:endPar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endParaRPr>
          </a:p>
        </p:txBody>
      </p:sp>
    </p:spTree>
    <p:extLst>
      <p:ext uri="{BB962C8B-B14F-4D97-AF65-F5344CB8AC3E}">
        <p14:creationId xmlns:p14="http://schemas.microsoft.com/office/powerpoint/2010/main" val="3080725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ZoneTexte 27"/>
          <p:cNvSpPr txBox="1">
            <a:spLocks noChangeArrowheads="1"/>
          </p:cNvSpPr>
          <p:nvPr/>
        </p:nvSpPr>
        <p:spPr bwMode="auto">
          <a:xfrm>
            <a:off x="107504" y="159023"/>
            <a:ext cx="6551712" cy="523220"/>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800" dirty="0" err="1">
                <a:solidFill>
                  <a:srgbClr val="7030A0"/>
                </a:solidFill>
                <a:latin typeface="Calibri" panose="020F0502020204030204" pitchFamily="34" charset="0"/>
                <a:cs typeface="Calibri" panose="020F0502020204030204" pitchFamily="34" charset="0"/>
              </a:rPr>
              <a:t>Some</a:t>
            </a:r>
            <a:r>
              <a:rPr lang="fr-FR" sz="2800" dirty="0">
                <a:solidFill>
                  <a:srgbClr val="7030A0"/>
                </a:solidFill>
                <a:latin typeface="Calibri" panose="020F0502020204030204" pitchFamily="34" charset="0"/>
                <a:cs typeface="Calibri" panose="020F0502020204030204" pitchFamily="34" charset="0"/>
              </a:rPr>
              <a:t> </a:t>
            </a:r>
            <a:r>
              <a:rPr lang="fr-FR" sz="2800" dirty="0" err="1">
                <a:solidFill>
                  <a:srgbClr val="7030A0"/>
                </a:solidFill>
                <a:latin typeface="Calibri" panose="020F0502020204030204" pitchFamily="34" charset="0"/>
                <a:cs typeface="Calibri" panose="020F0502020204030204" pitchFamily="34" charset="0"/>
              </a:rPr>
              <a:t>numbers</a:t>
            </a:r>
            <a:endParaRPr lang="fr-FR" sz="2800" dirty="0">
              <a:solidFill>
                <a:srgbClr val="7030A0"/>
              </a:solidFill>
              <a:latin typeface="Calibri" panose="020F0502020204030204" pitchFamily="34" charset="0"/>
              <a:cs typeface="Calibri" panose="020F0502020204030204" pitchFamily="34" charset="0"/>
            </a:endParaRPr>
          </a:p>
        </p:txBody>
      </p:sp>
      <p:pic>
        <p:nvPicPr>
          <p:cNvPr id="1026" name="Picture 2" descr="part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59831" y="2286040"/>
            <a:ext cx="4117225" cy="349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p:cNvSpPr txBox="1"/>
          <p:nvPr/>
        </p:nvSpPr>
        <p:spPr>
          <a:xfrm>
            <a:off x="7340843" y="2282323"/>
            <a:ext cx="1425390" cy="4216539"/>
          </a:xfrm>
          <a:prstGeom prst="rect">
            <a:avLst/>
          </a:prstGeom>
          <a:noFill/>
        </p:spPr>
        <p:txBody>
          <a:bodyPr wrap="none" rtlCol="0">
            <a:spAutoFit/>
          </a:bodyPr>
          <a:lstStyle/>
          <a:p>
            <a:r>
              <a:rPr lang="fr-FR" sz="1600" dirty="0">
                <a:solidFill>
                  <a:srgbClr val="3366FF"/>
                </a:solidFill>
              </a:rPr>
              <a:t>France</a:t>
            </a:r>
          </a:p>
          <a:p>
            <a:r>
              <a:rPr lang="fr-FR" sz="1600" dirty="0">
                <a:solidFill>
                  <a:srgbClr val="FF9900"/>
                </a:solidFill>
              </a:rPr>
              <a:t>Italie</a:t>
            </a:r>
          </a:p>
          <a:p>
            <a:r>
              <a:rPr lang="fr-FR" sz="1600" dirty="0">
                <a:solidFill>
                  <a:schemeClr val="bg1">
                    <a:lumMod val="50000"/>
                  </a:schemeClr>
                </a:solidFill>
              </a:rPr>
              <a:t>Pologne</a:t>
            </a:r>
          </a:p>
          <a:p>
            <a:r>
              <a:rPr lang="fr-FR" sz="1600" dirty="0">
                <a:solidFill>
                  <a:srgbClr val="FFC000"/>
                </a:solidFill>
              </a:rPr>
              <a:t>USA</a:t>
            </a:r>
          </a:p>
          <a:p>
            <a:r>
              <a:rPr lang="fr-FR" sz="1600" dirty="0">
                <a:solidFill>
                  <a:schemeClr val="accent2">
                    <a:lumMod val="60000"/>
                    <a:lumOff val="40000"/>
                  </a:schemeClr>
                </a:solidFill>
              </a:rPr>
              <a:t>Allemagne</a:t>
            </a:r>
          </a:p>
          <a:p>
            <a:r>
              <a:rPr lang="fr-FR" sz="1600" dirty="0">
                <a:solidFill>
                  <a:srgbClr val="00B050"/>
                </a:solidFill>
              </a:rPr>
              <a:t>Espagne</a:t>
            </a:r>
          </a:p>
          <a:p>
            <a:r>
              <a:rPr lang="fr-FR" sz="1600" dirty="0">
                <a:solidFill>
                  <a:srgbClr val="002060"/>
                </a:solidFill>
              </a:rPr>
              <a:t>Japon</a:t>
            </a:r>
          </a:p>
          <a:p>
            <a:r>
              <a:rPr lang="fr-FR" sz="1600" dirty="0">
                <a:solidFill>
                  <a:srgbClr val="CC3300"/>
                </a:solidFill>
              </a:rPr>
              <a:t>Corée</a:t>
            </a:r>
          </a:p>
          <a:p>
            <a:r>
              <a:rPr lang="fr-FR" sz="1600" dirty="0">
                <a:solidFill>
                  <a:schemeClr val="tx1">
                    <a:lumMod val="65000"/>
                    <a:lumOff val="35000"/>
                  </a:schemeClr>
                </a:solidFill>
              </a:rPr>
              <a:t>Royaume Uni</a:t>
            </a:r>
          </a:p>
          <a:p>
            <a:r>
              <a:rPr lang="fr-FR" sz="1600" dirty="0"/>
              <a:t>Belgique</a:t>
            </a:r>
          </a:p>
          <a:p>
            <a:r>
              <a:rPr lang="fr-FR" sz="1600" dirty="0"/>
              <a:t>Inde</a:t>
            </a:r>
          </a:p>
          <a:p>
            <a:r>
              <a:rPr lang="fr-FR" sz="1600" dirty="0"/>
              <a:t>Russie</a:t>
            </a:r>
          </a:p>
          <a:p>
            <a:r>
              <a:rPr lang="fr-FR" sz="1600" dirty="0"/>
              <a:t>Suède</a:t>
            </a:r>
          </a:p>
          <a:p>
            <a:r>
              <a:rPr lang="fr-FR" sz="1600" dirty="0"/>
              <a:t>Roumanie</a:t>
            </a:r>
          </a:p>
          <a:p>
            <a:r>
              <a:rPr lang="fr-FR" sz="1600" dirty="0"/>
              <a:t>Canada</a:t>
            </a:r>
          </a:p>
          <a:p>
            <a:endParaRPr lang="fr-FR" dirty="0"/>
          </a:p>
        </p:txBody>
      </p:sp>
      <p:sp>
        <p:nvSpPr>
          <p:cNvPr id="4" name="ZoneTexte 3">
            <a:extLst>
              <a:ext uri="{FF2B5EF4-FFF2-40B4-BE49-F238E27FC236}">
                <a16:creationId xmlns:a16="http://schemas.microsoft.com/office/drawing/2014/main" id="{F026DF44-EDA5-4C4A-9267-F8CD72504F7C}"/>
              </a:ext>
            </a:extLst>
          </p:cNvPr>
          <p:cNvSpPr txBox="1"/>
          <p:nvPr/>
        </p:nvSpPr>
        <p:spPr>
          <a:xfrm>
            <a:off x="251524" y="829844"/>
            <a:ext cx="8514709" cy="1323439"/>
          </a:xfrm>
          <a:prstGeom prst="rect">
            <a:avLst/>
          </a:prstGeom>
          <a:noFill/>
        </p:spPr>
        <p:txBody>
          <a:bodyPr wrap="square" rtlCol="0">
            <a:spAutoFit/>
          </a:bodyPr>
          <a:lstStyle/>
          <a:p>
            <a:pPr algn="l"/>
            <a:r>
              <a:rPr lang="fr-FR" sz="2000" dirty="0"/>
              <a:t>• 230 permanent staff </a:t>
            </a:r>
            <a:r>
              <a:rPr lang="fr-FR" sz="2000" dirty="0" err="1"/>
              <a:t>members</a:t>
            </a:r>
            <a:r>
              <a:rPr lang="fr-FR" sz="2000" dirty="0"/>
              <a:t> (CEA and CNRS </a:t>
            </a:r>
            <a:r>
              <a:rPr lang="fr-FR" sz="2000" dirty="0" err="1"/>
              <a:t>researchers</a:t>
            </a:r>
            <a:r>
              <a:rPr lang="fr-FR" sz="2000" dirty="0"/>
              <a:t>, </a:t>
            </a:r>
            <a:r>
              <a:rPr lang="fr-FR" sz="2000" dirty="0" err="1"/>
              <a:t>engineers</a:t>
            </a:r>
            <a:r>
              <a:rPr lang="fr-FR" sz="2000" dirty="0"/>
              <a:t>, </a:t>
            </a:r>
            <a:r>
              <a:rPr lang="fr-FR" sz="2000" dirty="0" err="1"/>
              <a:t>technicians</a:t>
            </a:r>
            <a:r>
              <a:rPr lang="fr-FR" sz="2000" dirty="0"/>
              <a:t>) + 40 </a:t>
            </a:r>
            <a:r>
              <a:rPr lang="fr-FR" sz="2000" dirty="0" err="1"/>
              <a:t>temporary</a:t>
            </a:r>
            <a:r>
              <a:rPr lang="fr-FR" sz="2000" dirty="0"/>
              <a:t> staff (15 PhD, 5 postdocs) </a:t>
            </a:r>
          </a:p>
          <a:p>
            <a:pPr algn="l"/>
            <a:r>
              <a:rPr lang="fr-FR" sz="2000" dirty="0"/>
              <a:t>+ CIMAP = 24 permanent staff + 15 PhD + 8 postdocs</a:t>
            </a:r>
          </a:p>
          <a:p>
            <a:pPr algn="l"/>
            <a:r>
              <a:rPr lang="fr-FR" sz="2000" dirty="0"/>
              <a:t>• An international </a:t>
            </a:r>
            <a:r>
              <a:rPr lang="fr-FR" sz="2000" dirty="0" err="1"/>
              <a:t>scientific</a:t>
            </a:r>
            <a:r>
              <a:rPr lang="fr-FR" sz="2000" dirty="0"/>
              <a:t> </a:t>
            </a:r>
            <a:r>
              <a:rPr lang="fr-FR" sz="2000" dirty="0" err="1"/>
              <a:t>community</a:t>
            </a:r>
            <a:r>
              <a:rPr lang="fr-FR" sz="2000" dirty="0"/>
              <a:t> of ≈ 1000 </a:t>
            </a:r>
            <a:r>
              <a:rPr lang="fr-FR" sz="2000" dirty="0" err="1"/>
              <a:t>members</a:t>
            </a:r>
            <a:endParaRPr lang="fr-FR" sz="2000" dirty="0"/>
          </a:p>
        </p:txBody>
      </p:sp>
      <p:sp>
        <p:nvSpPr>
          <p:cNvPr id="2" name="ZoneTexte 1">
            <a:extLst>
              <a:ext uri="{FF2B5EF4-FFF2-40B4-BE49-F238E27FC236}">
                <a16:creationId xmlns:a16="http://schemas.microsoft.com/office/drawing/2014/main" id="{BC791FD2-12E5-84E0-E165-EED400F66E3C}"/>
              </a:ext>
            </a:extLst>
          </p:cNvPr>
          <p:cNvSpPr txBox="1"/>
          <p:nvPr/>
        </p:nvSpPr>
        <p:spPr>
          <a:xfrm>
            <a:off x="51392" y="5771219"/>
            <a:ext cx="8146654" cy="1061829"/>
          </a:xfrm>
          <a:prstGeom prst="rect">
            <a:avLst/>
          </a:prstGeom>
          <a:noFill/>
        </p:spPr>
        <p:txBody>
          <a:bodyPr wrap="none" rtlCol="0">
            <a:spAutoFit/>
          </a:bodyPr>
          <a:lstStyle/>
          <a:p>
            <a:pPr algn="just" eaLnBrk="0" hangingPunct="0"/>
            <a:r>
              <a:rPr lang="fr-FR" sz="2400" dirty="0">
                <a:solidFill>
                  <a:srgbClr val="7030A0"/>
                </a:solidFill>
              </a:rPr>
              <a:t>A major </a:t>
            </a:r>
            <a:r>
              <a:rPr lang="fr-FR" sz="2400" dirty="0" err="1">
                <a:solidFill>
                  <a:srgbClr val="7030A0"/>
                </a:solidFill>
              </a:rPr>
              <a:t>facility</a:t>
            </a:r>
            <a:r>
              <a:rPr lang="fr-FR" sz="2400" dirty="0">
                <a:solidFill>
                  <a:srgbClr val="7030A0"/>
                </a:solidFill>
              </a:rPr>
              <a:t> for </a:t>
            </a:r>
            <a:r>
              <a:rPr lang="fr-FR" sz="2400" dirty="0" err="1">
                <a:solidFill>
                  <a:srgbClr val="7030A0"/>
                </a:solidFill>
              </a:rPr>
              <a:t>heavy</a:t>
            </a:r>
            <a:r>
              <a:rPr lang="fr-FR" sz="2400" dirty="0">
                <a:solidFill>
                  <a:srgbClr val="7030A0"/>
                </a:solidFill>
              </a:rPr>
              <a:t> ions in the world</a:t>
            </a:r>
          </a:p>
          <a:p>
            <a:pPr algn="just" eaLnBrk="0" hangingPunct="0">
              <a:spcBef>
                <a:spcPts val="600"/>
              </a:spcBef>
            </a:pPr>
            <a:r>
              <a:rPr lang="fr-FR" sz="1600" dirty="0" err="1"/>
              <a:t>with</a:t>
            </a:r>
            <a:r>
              <a:rPr lang="fr-FR" sz="1600" dirty="0"/>
              <a:t> GSI/FAIR (Germany), RIBF/RIKEN (Japan), FRIB/MSU (USA), ISOLDE (CERN)… </a:t>
            </a:r>
          </a:p>
          <a:p>
            <a:endParaRPr lang="fr-FR" dirty="0"/>
          </a:p>
        </p:txBody>
      </p:sp>
    </p:spTree>
    <p:extLst>
      <p:ext uri="{BB962C8B-B14F-4D97-AF65-F5344CB8AC3E}">
        <p14:creationId xmlns:p14="http://schemas.microsoft.com/office/powerpoint/2010/main" val="2112684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B31E2C5D-2133-EC1A-CCF1-F70599E7818F}"/>
              </a:ext>
            </a:extLst>
          </p:cNvPr>
          <p:cNvPicPr>
            <a:picLocks noGrp="1" noChangeAspect="1"/>
          </p:cNvPicPr>
          <p:nvPr>
            <p:ph idx="1"/>
          </p:nvPr>
        </p:nvPicPr>
        <p:blipFill>
          <a:blip r:embed="rId2"/>
          <a:stretch>
            <a:fillRect/>
          </a:stretch>
        </p:blipFill>
        <p:spPr/>
      </p:pic>
      <p:pic>
        <p:nvPicPr>
          <p:cNvPr id="9" name="Image 8">
            <a:extLst>
              <a:ext uri="{FF2B5EF4-FFF2-40B4-BE49-F238E27FC236}">
                <a16:creationId xmlns:a16="http://schemas.microsoft.com/office/drawing/2014/main" id="{CF851B94-F52D-17AE-F4BB-71979F4E82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0996" y="714275"/>
            <a:ext cx="1842658" cy="1801481"/>
          </a:xfrm>
          <a:prstGeom prst="rect">
            <a:avLst/>
          </a:prstGeom>
        </p:spPr>
      </p:pic>
      <p:sp>
        <p:nvSpPr>
          <p:cNvPr id="10" name="ZoneTexte 9">
            <a:extLst>
              <a:ext uri="{FF2B5EF4-FFF2-40B4-BE49-F238E27FC236}">
                <a16:creationId xmlns:a16="http://schemas.microsoft.com/office/drawing/2014/main" id="{56DA9919-1588-62F6-57D3-29886723CB7A}"/>
              </a:ext>
            </a:extLst>
          </p:cNvPr>
          <p:cNvSpPr txBox="1"/>
          <p:nvPr/>
        </p:nvSpPr>
        <p:spPr>
          <a:xfrm>
            <a:off x="96979" y="69268"/>
            <a:ext cx="6322885" cy="523220"/>
          </a:xfrm>
          <a:prstGeom prst="rect">
            <a:avLst/>
          </a:prstGeom>
          <a:noFill/>
        </p:spPr>
        <p:txBody>
          <a:bodyPr wrap="none" rtlCol="0">
            <a:spAutoFit/>
          </a:bodyPr>
          <a:lstStyle/>
          <a:p>
            <a:r>
              <a:rPr lang="fr-FR" sz="2800" dirty="0" err="1">
                <a:solidFill>
                  <a:srgbClr val="7030A0"/>
                </a:solidFill>
                <a:latin typeface="Calibri" panose="020F0502020204030204" pitchFamily="34" charset="0"/>
                <a:cs typeface="Calibri" panose="020F0502020204030204" pitchFamily="34" charset="0"/>
              </a:rPr>
              <a:t>Study</a:t>
            </a:r>
            <a:r>
              <a:rPr lang="fr-FR" sz="2800" dirty="0">
                <a:solidFill>
                  <a:srgbClr val="7030A0"/>
                </a:solidFill>
                <a:latin typeface="Calibri" panose="020F0502020204030204" pitchFamily="34" charset="0"/>
                <a:cs typeface="Calibri" panose="020F0502020204030204" pitchFamily="34" charset="0"/>
              </a:rPr>
              <a:t> of </a:t>
            </a:r>
            <a:r>
              <a:rPr lang="fr-FR" sz="2800" dirty="0" err="1">
                <a:solidFill>
                  <a:srgbClr val="7030A0"/>
                </a:solidFill>
                <a:latin typeface="Calibri" panose="020F0502020204030204" pitchFamily="34" charset="0"/>
                <a:cs typeface="Calibri" panose="020F0502020204030204" pitchFamily="34" charset="0"/>
              </a:rPr>
              <a:t>very</a:t>
            </a:r>
            <a:r>
              <a:rPr lang="fr-FR" sz="2800" dirty="0">
                <a:solidFill>
                  <a:srgbClr val="7030A0"/>
                </a:solidFill>
                <a:latin typeface="Calibri" panose="020F0502020204030204" pitchFamily="34" charset="0"/>
                <a:cs typeface="Calibri" panose="020F0502020204030204" pitchFamily="34" charset="0"/>
              </a:rPr>
              <a:t> neutron </a:t>
            </a:r>
            <a:r>
              <a:rPr lang="fr-FR" sz="2800" dirty="0" err="1">
                <a:solidFill>
                  <a:srgbClr val="7030A0"/>
                </a:solidFill>
                <a:latin typeface="Calibri" panose="020F0502020204030204" pitchFamily="34" charset="0"/>
                <a:cs typeface="Calibri" panose="020F0502020204030204" pitchFamily="34" charset="0"/>
              </a:rPr>
              <a:t>rich</a:t>
            </a:r>
            <a:r>
              <a:rPr lang="fr-FR" sz="2800" dirty="0">
                <a:solidFill>
                  <a:srgbClr val="7030A0"/>
                </a:solidFill>
                <a:latin typeface="Calibri" panose="020F0502020204030204" pitchFamily="34" charset="0"/>
                <a:cs typeface="Calibri" panose="020F0502020204030204" pitchFamily="34" charset="0"/>
              </a:rPr>
              <a:t> light </a:t>
            </a:r>
            <a:r>
              <a:rPr lang="fr-FR" sz="2800" dirty="0" err="1">
                <a:solidFill>
                  <a:srgbClr val="7030A0"/>
                </a:solidFill>
                <a:latin typeface="Calibri" panose="020F0502020204030204" pitchFamily="34" charset="0"/>
                <a:cs typeface="Calibri" panose="020F0502020204030204" pitchFamily="34" charset="0"/>
              </a:rPr>
              <a:t>nuclei</a:t>
            </a:r>
            <a:r>
              <a:rPr lang="fr-FR" sz="2800" dirty="0">
                <a:solidFill>
                  <a:srgbClr val="7030A0"/>
                </a:solidFill>
                <a:latin typeface="Calibri" panose="020F0502020204030204" pitchFamily="34" charset="0"/>
                <a:cs typeface="Calibri" panose="020F0502020204030204" pitchFamily="34" charset="0"/>
              </a:rPr>
              <a:t> : </a:t>
            </a:r>
            <a:r>
              <a:rPr lang="fr-FR" sz="2800" baseline="30000" dirty="0">
                <a:solidFill>
                  <a:srgbClr val="7030A0"/>
                </a:solidFill>
                <a:latin typeface="Calibri" panose="020F0502020204030204" pitchFamily="34" charset="0"/>
                <a:cs typeface="Calibri" panose="020F0502020204030204" pitchFamily="34" charset="0"/>
              </a:rPr>
              <a:t>7</a:t>
            </a:r>
            <a:r>
              <a:rPr lang="fr-FR" sz="2800" dirty="0">
                <a:solidFill>
                  <a:srgbClr val="7030A0"/>
                </a:solidFill>
                <a:latin typeface="Calibri" panose="020F0502020204030204" pitchFamily="34" charset="0"/>
                <a:cs typeface="Calibri" panose="020F0502020204030204" pitchFamily="34" charset="0"/>
              </a:rPr>
              <a:t>H</a:t>
            </a:r>
          </a:p>
        </p:txBody>
      </p:sp>
      <p:sp>
        <p:nvSpPr>
          <p:cNvPr id="11" name="ZoneTexte 10">
            <a:extLst>
              <a:ext uri="{FF2B5EF4-FFF2-40B4-BE49-F238E27FC236}">
                <a16:creationId xmlns:a16="http://schemas.microsoft.com/office/drawing/2014/main" id="{09812F58-2244-71D8-5F10-B78B10162B32}"/>
              </a:ext>
            </a:extLst>
          </p:cNvPr>
          <p:cNvSpPr txBox="1"/>
          <p:nvPr/>
        </p:nvSpPr>
        <p:spPr>
          <a:xfrm>
            <a:off x="83121" y="706578"/>
            <a:ext cx="6594769" cy="2123658"/>
          </a:xfrm>
          <a:prstGeom prst="rect">
            <a:avLst/>
          </a:prstGeom>
          <a:noFill/>
        </p:spPr>
        <p:txBody>
          <a:bodyPr wrap="square" rtlCol="0">
            <a:spAutoFit/>
          </a:bodyPr>
          <a:lstStyle/>
          <a:p>
            <a:r>
              <a:rPr lang="fr-FR" dirty="0">
                <a:latin typeface="Calibri" panose="020F0502020204030204" pitchFamily="34" charset="0"/>
                <a:cs typeface="Calibri" panose="020F0502020204030204" pitchFamily="34" charset="0"/>
              </a:rPr>
              <a:t>ACTAR active </a:t>
            </a:r>
            <a:r>
              <a:rPr lang="fr-FR" dirty="0" err="1">
                <a:latin typeface="Calibri" panose="020F0502020204030204" pitchFamily="34" charset="0"/>
                <a:cs typeface="Calibri" panose="020F0502020204030204" pitchFamily="34" charset="0"/>
              </a:rPr>
              <a:t>target</a:t>
            </a:r>
            <a:r>
              <a:rPr lang="fr-FR" dirty="0">
                <a:latin typeface="Calibri" panose="020F0502020204030204" pitchFamily="34" charset="0"/>
                <a:cs typeface="Calibri" panose="020F0502020204030204" pitchFamily="34" charset="0"/>
              </a:rPr>
              <a:t> : the detector </a:t>
            </a:r>
            <a:r>
              <a:rPr lang="fr-FR" dirty="0" err="1">
                <a:latin typeface="Calibri" panose="020F0502020204030204" pitchFamily="34" charset="0"/>
                <a:cs typeface="Calibri" panose="020F0502020204030204" pitchFamily="34" charset="0"/>
              </a:rPr>
              <a:t>gas</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constitutes</a:t>
            </a:r>
            <a:r>
              <a:rPr lang="fr-FR" dirty="0">
                <a:latin typeface="Calibri" panose="020F0502020204030204" pitchFamily="34" charset="0"/>
                <a:cs typeface="Calibri" panose="020F0502020204030204" pitchFamily="34" charset="0"/>
              </a:rPr>
              <a:t> the </a:t>
            </a:r>
            <a:r>
              <a:rPr lang="fr-FR" dirty="0" err="1">
                <a:latin typeface="Calibri" panose="020F0502020204030204" pitchFamily="34" charset="0"/>
                <a:cs typeface="Calibri" panose="020F0502020204030204" pitchFamily="34" charset="0"/>
              </a:rPr>
              <a:t>target</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material</a:t>
            </a:r>
            <a:endParaRPr lang="fr-FR" dirty="0">
              <a:latin typeface="Calibri" panose="020F0502020204030204" pitchFamily="34" charset="0"/>
              <a:cs typeface="Calibri" panose="020F0502020204030204" pitchFamily="34" charset="0"/>
            </a:endParaRPr>
          </a:p>
          <a:p>
            <a:pPr marL="742950" lvl="1" indent="-285750">
              <a:buFont typeface="Symbol" pitchFamily="2" charset="2"/>
              <a:buChar char="Þ"/>
            </a:pPr>
            <a:r>
              <a:rPr lang="fr-FR" sz="1600" dirty="0" err="1">
                <a:latin typeface="Calibri" panose="020F0502020204030204" pitchFamily="34" charset="0"/>
                <a:cs typeface="Calibri" panose="020F0502020204030204" pitchFamily="34" charset="0"/>
              </a:rPr>
              <a:t>Thick</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target</a:t>
            </a:r>
            <a:r>
              <a:rPr lang="fr-FR" sz="1600" dirty="0">
                <a:latin typeface="Calibri" panose="020F0502020204030204" pitchFamily="34" charset="0"/>
                <a:cs typeface="Calibri" panose="020F0502020204030204" pitchFamily="34" charset="0"/>
              </a:rPr>
              <a:t> to </a:t>
            </a:r>
            <a:r>
              <a:rPr lang="fr-FR" sz="1600" dirty="0" err="1">
                <a:latin typeface="Calibri" panose="020F0502020204030204" pitchFamily="34" charset="0"/>
                <a:cs typeface="Calibri" panose="020F0502020204030204" pitchFamily="34" charset="0"/>
              </a:rPr>
              <a:t>compensate</a:t>
            </a:r>
            <a:r>
              <a:rPr lang="fr-FR" sz="1600" dirty="0">
                <a:latin typeface="Calibri" panose="020F0502020204030204" pitchFamily="34" charset="0"/>
                <a:cs typeface="Calibri" panose="020F0502020204030204" pitchFamily="34" charset="0"/>
              </a:rPr>
              <a:t> for </a:t>
            </a:r>
            <a:r>
              <a:rPr lang="fr-FR" sz="1600" dirty="0" err="1">
                <a:latin typeface="Calibri" panose="020F0502020204030204" pitchFamily="34" charset="0"/>
                <a:cs typeface="Calibri" panose="020F0502020204030204" pitchFamily="34" charset="0"/>
              </a:rPr>
              <a:t>low</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beam</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intensity</a:t>
            </a:r>
            <a:endParaRPr lang="fr-FR" sz="1600" dirty="0">
              <a:latin typeface="Calibri" panose="020F0502020204030204" pitchFamily="34" charset="0"/>
              <a:cs typeface="Calibri" panose="020F0502020204030204" pitchFamily="34" charset="0"/>
            </a:endParaRPr>
          </a:p>
          <a:p>
            <a:pPr marL="742950" lvl="1" indent="-285750">
              <a:buFont typeface="Symbol" pitchFamily="2" charset="2"/>
              <a:buChar char="Þ"/>
            </a:pPr>
            <a:r>
              <a:rPr lang="fr-FR" sz="1600" dirty="0">
                <a:latin typeface="Calibri" panose="020F0502020204030204" pitchFamily="34" charset="0"/>
                <a:cs typeface="Calibri" panose="020F0502020204030204" pitchFamily="34" charset="0"/>
              </a:rPr>
              <a:t>Vertex and </a:t>
            </a:r>
            <a:r>
              <a:rPr lang="fr-FR" sz="1600" dirty="0" err="1">
                <a:latin typeface="Calibri" panose="020F0502020204030204" pitchFamily="34" charset="0"/>
                <a:cs typeface="Calibri" panose="020F0502020204030204" pitchFamily="34" charset="0"/>
              </a:rPr>
              <a:t>energy</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measurement</a:t>
            </a:r>
            <a:endParaRPr lang="fr-FR" sz="1600" dirty="0">
              <a:latin typeface="Calibri" panose="020F0502020204030204" pitchFamily="34" charset="0"/>
              <a:cs typeface="Calibri" panose="020F0502020204030204" pitchFamily="34" charset="0"/>
            </a:endParaRPr>
          </a:p>
          <a:p>
            <a:pPr marL="742950" lvl="1" indent="-285750">
              <a:buFont typeface="Symbol" pitchFamily="2" charset="2"/>
              <a:buChar char="Þ"/>
            </a:pPr>
            <a:r>
              <a:rPr lang="fr-FR" sz="1600" dirty="0">
                <a:latin typeface="Calibri" panose="020F0502020204030204" pitchFamily="34" charset="0"/>
                <a:cs typeface="Calibri" panose="020F0502020204030204" pitchFamily="34" charset="0"/>
              </a:rPr>
              <a:t>Low </a:t>
            </a:r>
            <a:r>
              <a:rPr lang="fr-FR" sz="1600" dirty="0" err="1">
                <a:latin typeface="Calibri" panose="020F0502020204030204" pitchFamily="34" charset="0"/>
                <a:cs typeface="Calibri" panose="020F0502020204030204" pitchFamily="34" charset="0"/>
              </a:rPr>
              <a:t>particle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thresholds</a:t>
            </a:r>
            <a:endParaRPr lang="fr-FR" sz="1600" dirty="0">
              <a:latin typeface="Calibri" panose="020F0502020204030204" pitchFamily="34" charset="0"/>
              <a:cs typeface="Calibri" panose="020F0502020204030204" pitchFamily="34" charset="0"/>
            </a:endParaRPr>
          </a:p>
          <a:p>
            <a:pPr marL="742950" lvl="1" indent="-285750">
              <a:buFont typeface="Symbol" pitchFamily="2" charset="2"/>
              <a:buChar char="Þ"/>
            </a:pPr>
            <a:r>
              <a:rPr lang="fr-FR" sz="1600" dirty="0">
                <a:latin typeface="Calibri" panose="020F0502020204030204" pitchFamily="34" charset="0"/>
                <a:cs typeface="Calibri" panose="020F0502020204030204" pitchFamily="34" charset="0"/>
              </a:rPr>
              <a:t>Large range of center of mass angles</a:t>
            </a:r>
          </a:p>
          <a:p>
            <a:pPr marL="742950" lvl="1" indent="-285750">
              <a:buFont typeface="Symbol" pitchFamily="2" charset="2"/>
              <a:buChar char="Þ"/>
            </a:pPr>
            <a:r>
              <a:rPr lang="fr-FR" sz="1600" dirty="0">
                <a:latin typeface="Calibri" panose="020F0502020204030204" pitchFamily="34" charset="0"/>
                <a:cs typeface="Calibri" panose="020F0502020204030204" pitchFamily="34" charset="0"/>
              </a:rPr>
              <a:t>Very high </a:t>
            </a:r>
            <a:r>
              <a:rPr lang="fr-FR" sz="1600" dirty="0" err="1">
                <a:latin typeface="Calibri" panose="020F0502020204030204" pitchFamily="34" charset="0"/>
                <a:cs typeface="Calibri" panose="020F0502020204030204" pitchFamily="34" charset="0"/>
              </a:rPr>
              <a:t>efficiency</a:t>
            </a:r>
            <a:endParaRPr lang="fr-FR" sz="1600" dirty="0">
              <a:latin typeface="Calibri" panose="020F0502020204030204" pitchFamily="34" charset="0"/>
              <a:cs typeface="Calibri" panose="020F0502020204030204" pitchFamily="34" charset="0"/>
            </a:endParaRPr>
          </a:p>
          <a:p>
            <a:pPr marL="742950" lvl="1" indent="-285750">
              <a:buFont typeface="Symbol" pitchFamily="2" charset="2"/>
              <a:buChar char="Þ"/>
            </a:pPr>
            <a:r>
              <a:rPr lang="fr-FR" sz="1600" dirty="0">
                <a:latin typeface="Calibri" panose="020F0502020204030204" pitchFamily="34" charset="0"/>
                <a:cs typeface="Calibri" panose="020F0502020204030204" pitchFamily="34" charset="0"/>
              </a:rPr>
              <a:t>Excitation </a:t>
            </a:r>
            <a:r>
              <a:rPr lang="fr-FR" sz="1600" dirty="0" err="1">
                <a:latin typeface="Calibri" panose="020F0502020204030204" pitchFamily="34" charset="0"/>
                <a:cs typeface="Calibri" panose="020F0502020204030204" pitchFamily="34" charset="0"/>
              </a:rPr>
              <a:t>function</a:t>
            </a:r>
            <a:endParaRPr lang="fr-FR" sz="1600" dirty="0">
              <a:latin typeface="Calibri" panose="020F0502020204030204" pitchFamily="34" charset="0"/>
              <a:cs typeface="Calibri" panose="020F0502020204030204" pitchFamily="34" charset="0"/>
            </a:endParaRPr>
          </a:p>
          <a:p>
            <a:pPr marL="285750" indent="-285750">
              <a:buFont typeface="Symbol" pitchFamily="2" charset="2"/>
              <a:buChar char="Þ"/>
            </a:pPr>
            <a:endParaRPr lang="fr-FR" dirty="0">
              <a:latin typeface="Calibri" panose="020F0502020204030204" pitchFamily="34" charset="0"/>
              <a:cs typeface="Calibri" panose="020F0502020204030204" pitchFamily="34" charset="0"/>
            </a:endParaRPr>
          </a:p>
        </p:txBody>
      </p:sp>
      <p:sp>
        <p:nvSpPr>
          <p:cNvPr id="16" name="ZoneTexte 15">
            <a:extLst>
              <a:ext uri="{FF2B5EF4-FFF2-40B4-BE49-F238E27FC236}">
                <a16:creationId xmlns:a16="http://schemas.microsoft.com/office/drawing/2014/main" id="{337DABED-E1B0-403E-AF18-80ACD4DB1192}"/>
              </a:ext>
            </a:extLst>
          </p:cNvPr>
          <p:cNvSpPr txBox="1"/>
          <p:nvPr/>
        </p:nvSpPr>
        <p:spPr>
          <a:xfrm>
            <a:off x="166253" y="2757052"/>
            <a:ext cx="6096002" cy="646331"/>
          </a:xfrm>
          <a:prstGeom prst="rect">
            <a:avLst/>
          </a:prstGeom>
          <a:noFill/>
        </p:spPr>
        <p:txBody>
          <a:bodyPr wrap="square" rtlCol="0">
            <a:spAutoFit/>
          </a:bodyPr>
          <a:lstStyle/>
          <a:p>
            <a:r>
              <a:rPr lang="fr-FR" dirty="0">
                <a:latin typeface="Calibri" panose="020F0502020204030204" pitchFamily="34" charset="0"/>
                <a:cs typeface="Calibri" panose="020F0502020204030204" pitchFamily="34" charset="0"/>
              </a:rPr>
              <a:t>Application to </a:t>
            </a:r>
            <a:r>
              <a:rPr lang="fr-FR" baseline="30000" dirty="0">
                <a:latin typeface="Calibri" panose="020F0502020204030204" pitchFamily="34" charset="0"/>
                <a:cs typeface="Calibri" panose="020F0502020204030204" pitchFamily="34" charset="0"/>
              </a:rPr>
              <a:t>7</a:t>
            </a:r>
            <a:r>
              <a:rPr lang="fr-FR" dirty="0">
                <a:latin typeface="Calibri" panose="020F0502020204030204" pitchFamily="34" charset="0"/>
                <a:cs typeface="Calibri" panose="020F0502020204030204" pitchFamily="34" charset="0"/>
              </a:rPr>
              <a:t>H </a:t>
            </a:r>
            <a:r>
              <a:rPr lang="fr-FR" dirty="0" err="1">
                <a:latin typeface="Calibri" panose="020F0502020204030204" pitchFamily="34" charset="0"/>
                <a:cs typeface="Calibri" panose="020F0502020204030204" pitchFamily="34" charset="0"/>
              </a:rPr>
              <a:t>ground</a:t>
            </a:r>
            <a:r>
              <a:rPr lang="fr-FR" dirty="0">
                <a:latin typeface="Calibri" panose="020F0502020204030204" pitchFamily="34" charset="0"/>
                <a:cs typeface="Calibri" panose="020F0502020204030204" pitchFamily="34" charset="0"/>
              </a:rPr>
              <a:t> state </a:t>
            </a:r>
            <a:r>
              <a:rPr lang="fr-FR" dirty="0" err="1">
                <a:latin typeface="Calibri" panose="020F0502020204030204" pitchFamily="34" charset="0"/>
                <a:cs typeface="Calibri" panose="020F0502020204030204" pitchFamily="34" charset="0"/>
              </a:rPr>
              <a:t>properties</a:t>
            </a:r>
            <a:r>
              <a:rPr lang="fr-FR" dirty="0">
                <a:latin typeface="Calibri" panose="020F0502020204030204" pitchFamily="34" charset="0"/>
                <a:cs typeface="Calibri" panose="020F0502020204030204" pitchFamily="34" charset="0"/>
              </a:rPr>
              <a:t> investigation by </a:t>
            </a:r>
            <a:r>
              <a:rPr lang="fr-FR" dirty="0" err="1">
                <a:latin typeface="Calibri" panose="020F0502020204030204" pitchFamily="34" charset="0"/>
                <a:cs typeface="Calibri" panose="020F0502020204030204" pitchFamily="34" charset="0"/>
              </a:rPr>
              <a:t>missing</a:t>
            </a:r>
            <a:r>
              <a:rPr lang="fr-FR" dirty="0">
                <a:latin typeface="Calibri" panose="020F0502020204030204" pitchFamily="34" charset="0"/>
                <a:cs typeface="Calibri" panose="020F0502020204030204" pitchFamily="34" charset="0"/>
              </a:rPr>
              <a:t> mass </a:t>
            </a:r>
            <a:r>
              <a:rPr lang="fr-FR" dirty="0" err="1">
                <a:latin typeface="Calibri" panose="020F0502020204030204" pitchFamily="34" charset="0"/>
                <a:cs typeface="Calibri" panose="020F0502020204030204" pitchFamily="34" charset="0"/>
              </a:rPr>
              <a:t>method</a:t>
            </a:r>
            <a:r>
              <a:rPr lang="fr-FR" dirty="0">
                <a:latin typeface="Calibri" panose="020F0502020204030204" pitchFamily="34" charset="0"/>
                <a:cs typeface="Calibri" panose="020F0502020204030204" pitchFamily="34" charset="0"/>
              </a:rPr>
              <a:t> </a:t>
            </a:r>
            <a:r>
              <a:rPr lang="fr-FR" sz="1400" dirty="0">
                <a:latin typeface="Calibri" panose="020F0502020204030204" pitchFamily="34" charset="0"/>
                <a:cs typeface="Calibri" panose="020F0502020204030204" pitchFamily="34" charset="0"/>
              </a:rPr>
              <a:t>M. </a:t>
            </a:r>
            <a:r>
              <a:rPr lang="fr-FR" sz="1400" dirty="0" err="1">
                <a:latin typeface="Calibri" panose="020F0502020204030204" pitchFamily="34" charset="0"/>
                <a:cs typeface="Calibri" panose="020F0502020204030204" pitchFamily="34" charset="0"/>
              </a:rPr>
              <a:t>Caamano</a:t>
            </a:r>
            <a:r>
              <a:rPr lang="fr-FR" sz="1400" dirty="0">
                <a:latin typeface="Calibri" panose="020F0502020204030204" pitchFamily="34" charset="0"/>
                <a:cs typeface="Calibri" panose="020F0502020204030204" pitchFamily="34" charset="0"/>
              </a:rPr>
              <a:t> et al, Phys. </a:t>
            </a:r>
            <a:r>
              <a:rPr lang="fr-FR" sz="1400" dirty="0" err="1">
                <a:latin typeface="Calibri" panose="020F0502020204030204" pitchFamily="34" charset="0"/>
                <a:cs typeface="Calibri" panose="020F0502020204030204" pitchFamily="34" charset="0"/>
              </a:rPr>
              <a:t>Lett</a:t>
            </a:r>
            <a:r>
              <a:rPr lang="fr-FR" sz="1400" dirty="0">
                <a:latin typeface="Calibri" panose="020F0502020204030204" pitchFamily="34" charset="0"/>
                <a:cs typeface="Calibri" panose="020F0502020204030204" pitchFamily="34" charset="0"/>
              </a:rPr>
              <a:t> B829 (2022)</a:t>
            </a:r>
          </a:p>
        </p:txBody>
      </p:sp>
      <p:grpSp>
        <p:nvGrpSpPr>
          <p:cNvPr id="28" name="Groupe 27">
            <a:extLst>
              <a:ext uri="{FF2B5EF4-FFF2-40B4-BE49-F238E27FC236}">
                <a16:creationId xmlns:a16="http://schemas.microsoft.com/office/drawing/2014/main" id="{6A3108CE-66CD-70DF-C410-1B3B34CDB120}"/>
              </a:ext>
            </a:extLst>
          </p:cNvPr>
          <p:cNvGrpSpPr/>
          <p:nvPr/>
        </p:nvGrpSpPr>
        <p:grpSpPr>
          <a:xfrm>
            <a:off x="4267004" y="6017284"/>
            <a:ext cx="1490111" cy="669996"/>
            <a:chOff x="7245928" y="4036715"/>
            <a:chExt cx="1449404" cy="543242"/>
          </a:xfrm>
        </p:grpSpPr>
        <p:sp>
          <p:nvSpPr>
            <p:cNvPr id="29" name="ZoneTexte 28">
              <a:extLst>
                <a:ext uri="{FF2B5EF4-FFF2-40B4-BE49-F238E27FC236}">
                  <a16:creationId xmlns:a16="http://schemas.microsoft.com/office/drawing/2014/main" id="{6A911FB3-DED4-8EC9-D958-D41962CB06ED}"/>
                </a:ext>
              </a:extLst>
            </p:cNvPr>
            <p:cNvSpPr txBox="1"/>
            <p:nvPr/>
          </p:nvSpPr>
          <p:spPr>
            <a:xfrm>
              <a:off x="7272507" y="4036715"/>
              <a:ext cx="1360698" cy="277006"/>
            </a:xfrm>
            <a:prstGeom prst="rect">
              <a:avLst/>
            </a:prstGeom>
            <a:noFill/>
          </p:spPr>
          <p:txBody>
            <a:bodyPr wrap="square" rtlCol="0">
              <a:spAutoFit/>
            </a:bodyPr>
            <a:lstStyle/>
            <a:p>
              <a:r>
                <a:rPr lang="fr-FR" sz="1600" dirty="0">
                  <a:latin typeface="Abadi MT Condensed Light" panose="020B0306030101010103" pitchFamily="34" charset="77"/>
                  <a:cs typeface="Raanana" pitchFamily="2" charset="-79"/>
                </a:rPr>
                <a:t>E</a:t>
              </a:r>
              <a:r>
                <a:rPr lang="fr-FR" sz="1600" baseline="-25000" dirty="0">
                  <a:latin typeface="Abadi MT Condensed Light" panose="020B0306030101010103" pitchFamily="34" charset="77"/>
                  <a:cs typeface="Raanana" pitchFamily="2" charset="-79"/>
                </a:rPr>
                <a:t>R</a:t>
              </a:r>
              <a:r>
                <a:rPr lang="fr-FR" sz="1600" dirty="0">
                  <a:latin typeface="Abadi MT Condensed Light" panose="020B0306030101010103" pitchFamily="34" charset="77"/>
                  <a:cs typeface="Raanana" pitchFamily="2" charset="-79"/>
                </a:rPr>
                <a:t>=</a:t>
              </a:r>
              <a:endParaRPr lang="fr-FR" sz="1600" dirty="0">
                <a:latin typeface="Abadi MT Condensed Light" panose="020B0306030101010103" pitchFamily="34" charset="77"/>
              </a:endParaRPr>
            </a:p>
          </p:txBody>
        </p:sp>
        <p:pic>
          <p:nvPicPr>
            <p:cNvPr id="30" name="Image 29">
              <a:extLst>
                <a:ext uri="{FF2B5EF4-FFF2-40B4-BE49-F238E27FC236}">
                  <a16:creationId xmlns:a16="http://schemas.microsoft.com/office/drawing/2014/main" id="{1713C390-099D-86C1-9FA2-1255A53412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83499" y="4049777"/>
              <a:ext cx="991641" cy="243402"/>
            </a:xfrm>
            <a:prstGeom prst="rect">
              <a:avLst/>
            </a:prstGeom>
          </p:spPr>
        </p:pic>
        <p:sp>
          <p:nvSpPr>
            <p:cNvPr id="31" name="ZoneTexte 30">
              <a:extLst>
                <a:ext uri="{FF2B5EF4-FFF2-40B4-BE49-F238E27FC236}">
                  <a16:creationId xmlns:a16="http://schemas.microsoft.com/office/drawing/2014/main" id="{4A465907-082E-AFEC-6B0F-E6B060B3350F}"/>
                </a:ext>
              </a:extLst>
            </p:cNvPr>
            <p:cNvSpPr txBox="1"/>
            <p:nvPr/>
          </p:nvSpPr>
          <p:spPr>
            <a:xfrm>
              <a:off x="7245928" y="4295526"/>
              <a:ext cx="1360698" cy="277007"/>
            </a:xfrm>
            <a:prstGeom prst="rect">
              <a:avLst/>
            </a:prstGeom>
            <a:noFill/>
          </p:spPr>
          <p:txBody>
            <a:bodyPr wrap="square" rtlCol="0">
              <a:spAutoFit/>
            </a:bodyPr>
            <a:lstStyle/>
            <a:p>
              <a:r>
                <a:rPr lang="fr-FR" sz="1600" dirty="0">
                  <a:latin typeface="Symbol" pitchFamily="2" charset="2"/>
                  <a:cs typeface="Raanana" pitchFamily="2" charset="-79"/>
                </a:rPr>
                <a:t>G</a:t>
              </a:r>
              <a:r>
                <a:rPr lang="fr-FR" sz="1600" baseline="-25000" dirty="0">
                  <a:latin typeface="Abadi MT Condensed Light" panose="020B0306030101010103" pitchFamily="34" charset="77"/>
                  <a:cs typeface="Raanana" pitchFamily="2" charset="-79"/>
                </a:rPr>
                <a:t>R</a:t>
              </a:r>
              <a:r>
                <a:rPr lang="fr-FR" sz="1600" dirty="0">
                  <a:latin typeface="Abadi MT Condensed Light" panose="020B0306030101010103" pitchFamily="34" charset="77"/>
                  <a:cs typeface="Raanana" pitchFamily="2" charset="-79"/>
                </a:rPr>
                <a:t>=</a:t>
              </a:r>
              <a:r>
                <a:rPr lang="fr-FR" sz="1600" dirty="0">
                  <a:latin typeface="Abadi MT Condensed Light" panose="020B0306030101010103" pitchFamily="34" charset="77"/>
                  <a:cs typeface="Calibri" panose="020F0502020204030204" pitchFamily="34" charset="0"/>
                </a:rPr>
                <a:t> </a:t>
              </a:r>
              <a:endParaRPr lang="fr-FR" sz="1600" dirty="0">
                <a:latin typeface="Abadi MT Condensed Light" panose="020B0306030101010103" pitchFamily="34" charset="77"/>
              </a:endParaRPr>
            </a:p>
          </p:txBody>
        </p:sp>
        <p:pic>
          <p:nvPicPr>
            <p:cNvPr id="32" name="Image 31">
              <a:extLst>
                <a:ext uri="{FF2B5EF4-FFF2-40B4-BE49-F238E27FC236}">
                  <a16:creationId xmlns:a16="http://schemas.microsoft.com/office/drawing/2014/main" id="{13C58DBB-F439-35FC-CC81-90ADC7AE27F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3691" y="4301927"/>
              <a:ext cx="991641" cy="278030"/>
            </a:xfrm>
            <a:prstGeom prst="rect">
              <a:avLst/>
            </a:prstGeom>
          </p:spPr>
        </p:pic>
      </p:grpSp>
      <p:sp>
        <p:nvSpPr>
          <p:cNvPr id="37" name="ZoneTexte 36">
            <a:extLst>
              <a:ext uri="{FF2B5EF4-FFF2-40B4-BE49-F238E27FC236}">
                <a16:creationId xmlns:a16="http://schemas.microsoft.com/office/drawing/2014/main" id="{ADC66B0E-3761-9965-74B2-31903134BE41}"/>
              </a:ext>
            </a:extLst>
          </p:cNvPr>
          <p:cNvSpPr txBox="1"/>
          <p:nvPr/>
        </p:nvSpPr>
        <p:spPr>
          <a:xfrm>
            <a:off x="6996541" y="6276106"/>
            <a:ext cx="1399229" cy="338554"/>
          </a:xfrm>
          <a:prstGeom prst="rect">
            <a:avLst/>
          </a:prstGeom>
          <a:noFill/>
        </p:spPr>
        <p:txBody>
          <a:bodyPr wrap="none" rtlCol="0">
            <a:spAutoFit/>
          </a:bodyPr>
          <a:lstStyle/>
          <a:p>
            <a:r>
              <a:rPr lang="fr-FR" sz="1600" dirty="0">
                <a:latin typeface="Abadi MT Condensed Light" panose="020B0306030101010103" pitchFamily="34" charset="77"/>
                <a:cs typeface="Calibri" panose="020F0502020204030204" pitchFamily="34" charset="0"/>
              </a:rPr>
              <a:t>½+ </a:t>
            </a:r>
            <a:r>
              <a:rPr lang="fr-FR" sz="1600" dirty="0" err="1">
                <a:latin typeface="Abadi MT Condensed Light" panose="020B0306030101010103" pitchFamily="34" charset="77"/>
                <a:cs typeface="Calibri" panose="020F0502020204030204" pitchFamily="34" charset="0"/>
              </a:rPr>
              <a:t>ground</a:t>
            </a:r>
            <a:r>
              <a:rPr lang="fr-FR" sz="1600" dirty="0">
                <a:latin typeface="Abadi MT Condensed Light" panose="020B0306030101010103" pitchFamily="34" charset="77"/>
                <a:cs typeface="Calibri" panose="020F0502020204030204" pitchFamily="34" charset="0"/>
              </a:rPr>
              <a:t> state</a:t>
            </a:r>
          </a:p>
        </p:txBody>
      </p:sp>
      <p:pic>
        <p:nvPicPr>
          <p:cNvPr id="39" name="Image 38">
            <a:extLst>
              <a:ext uri="{FF2B5EF4-FFF2-40B4-BE49-F238E27FC236}">
                <a16:creationId xmlns:a16="http://schemas.microsoft.com/office/drawing/2014/main" id="{72EEC8DB-799E-4944-FF5A-FAC92EEDE66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59114" y="645598"/>
            <a:ext cx="571293" cy="571293"/>
          </a:xfrm>
          <a:prstGeom prst="rect">
            <a:avLst/>
          </a:prstGeom>
        </p:spPr>
      </p:pic>
      <p:pic>
        <p:nvPicPr>
          <p:cNvPr id="3" name="Image 2">
            <a:extLst>
              <a:ext uri="{FF2B5EF4-FFF2-40B4-BE49-F238E27FC236}">
                <a16:creationId xmlns:a16="http://schemas.microsoft.com/office/drawing/2014/main" id="{E3E285BF-73F4-D9D8-4CB7-E1F0CE83B5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194" y="3646627"/>
            <a:ext cx="3674591" cy="2661745"/>
          </a:xfrm>
          <a:prstGeom prst="rect">
            <a:avLst/>
          </a:prstGeom>
        </p:spPr>
      </p:pic>
      <p:pic>
        <p:nvPicPr>
          <p:cNvPr id="5" name="Image 4">
            <a:extLst>
              <a:ext uri="{FF2B5EF4-FFF2-40B4-BE49-F238E27FC236}">
                <a16:creationId xmlns:a16="http://schemas.microsoft.com/office/drawing/2014/main" id="{7D0F86B7-362A-976B-B7D4-DD755F4A797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21448" y="4027361"/>
            <a:ext cx="3022778" cy="1919224"/>
          </a:xfrm>
          <a:prstGeom prst="rect">
            <a:avLst/>
          </a:prstGeom>
        </p:spPr>
      </p:pic>
      <p:pic>
        <p:nvPicPr>
          <p:cNvPr id="8" name="Image 7">
            <a:extLst>
              <a:ext uri="{FF2B5EF4-FFF2-40B4-BE49-F238E27FC236}">
                <a16:creationId xmlns:a16="http://schemas.microsoft.com/office/drawing/2014/main" id="{85683DA1-9B41-15A9-EB4C-79B78A4513A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620996" y="3992422"/>
            <a:ext cx="2422484" cy="2311400"/>
          </a:xfrm>
          <a:prstGeom prst="rect">
            <a:avLst/>
          </a:prstGeom>
        </p:spPr>
      </p:pic>
      <p:pic>
        <p:nvPicPr>
          <p:cNvPr id="17" name="Image 16">
            <a:extLst>
              <a:ext uri="{FF2B5EF4-FFF2-40B4-BE49-F238E27FC236}">
                <a16:creationId xmlns:a16="http://schemas.microsoft.com/office/drawing/2014/main" id="{606606DD-93D7-789C-07D4-0EB617FC845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024411" y="2577086"/>
            <a:ext cx="2916389" cy="1510802"/>
          </a:xfrm>
          <a:prstGeom prst="rect">
            <a:avLst/>
          </a:prstGeom>
        </p:spPr>
      </p:pic>
    </p:spTree>
    <p:extLst>
      <p:ext uri="{BB962C8B-B14F-4D97-AF65-F5344CB8AC3E}">
        <p14:creationId xmlns:p14="http://schemas.microsoft.com/office/powerpoint/2010/main" val="8679971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2678" y="136764"/>
            <a:ext cx="7452424" cy="8572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solidFill>
                  <a:srgbClr val="7030A0"/>
                </a:solidFill>
                <a:latin typeface="Calibri" panose="020F0502020204030204" pitchFamily="34" charset="0"/>
                <a:cs typeface="Calibri" panose="020F0502020204030204" pitchFamily="34" charset="0"/>
              </a:rPr>
              <a:t>The AGATA project : THE ultimate spectrometer </a:t>
            </a:r>
          </a:p>
        </p:txBody>
      </p:sp>
      <p:sp>
        <p:nvSpPr>
          <p:cNvPr id="6" name="Text Box 5"/>
          <p:cNvSpPr txBox="1">
            <a:spLocks noChangeArrowheads="1"/>
          </p:cNvSpPr>
          <p:nvPr/>
        </p:nvSpPr>
        <p:spPr>
          <a:xfrm>
            <a:off x="1446770" y="1294926"/>
            <a:ext cx="3887367" cy="2023774"/>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00"/>
                </a:solidFill>
              </a14:hiddenFill>
            </a:ext>
          </a:extLst>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a:spcBef>
                <a:spcPts val="0"/>
              </a:spcBef>
              <a:tabLst>
                <a:tab pos="355600" algn="l"/>
                <a:tab pos="2100263" algn="l"/>
              </a:tabLst>
            </a:pPr>
            <a:r>
              <a:rPr lang="en-US" altLang="en-US" sz="1400" dirty="0">
                <a:solidFill>
                  <a:prstClr val="black"/>
                </a:solidFill>
                <a:latin typeface="Calibri" panose="020F0502020204030204" pitchFamily="34" charset="0"/>
                <a:cs typeface="Calibri" panose="020F0502020204030204" pitchFamily="34" charset="0"/>
              </a:rPr>
              <a:t>180 (60 triple-clusters)  36-fold     </a:t>
            </a:r>
            <a:br>
              <a:rPr lang="en-US" altLang="en-US" sz="1400" dirty="0">
                <a:solidFill>
                  <a:prstClr val="black"/>
                </a:solidFill>
                <a:latin typeface="Calibri" panose="020F0502020204030204" pitchFamily="34" charset="0"/>
                <a:cs typeface="Calibri" panose="020F0502020204030204" pitchFamily="34" charset="0"/>
              </a:rPr>
            </a:br>
            <a:r>
              <a:rPr lang="en-US" altLang="en-US" sz="1400" dirty="0">
                <a:solidFill>
                  <a:prstClr val="black"/>
                </a:solidFill>
                <a:latin typeface="Calibri" panose="020F0502020204030204" pitchFamily="34" charset="0"/>
                <a:cs typeface="Calibri" panose="020F0502020204030204" pitchFamily="34" charset="0"/>
              </a:rPr>
              <a:t>	segmented crystals </a:t>
            </a:r>
            <a:endParaRPr lang="en-US" sz="1400" dirty="0">
              <a:solidFill>
                <a:prstClr val="black"/>
              </a:solidFill>
              <a:latin typeface="Calibri" panose="020F0502020204030204" pitchFamily="34" charset="0"/>
              <a:cs typeface="Calibri" panose="020F0502020204030204" pitchFamily="34" charset="0"/>
            </a:endParaRPr>
          </a:p>
          <a:p>
            <a:pPr marL="0">
              <a:spcBef>
                <a:spcPts val="0"/>
              </a:spcBef>
              <a:tabLst>
                <a:tab pos="945380" algn="l"/>
                <a:tab pos="2101506" algn="l"/>
              </a:tabLst>
            </a:pPr>
            <a:r>
              <a:rPr lang="en-US" sz="1400" dirty="0">
                <a:solidFill>
                  <a:prstClr val="black"/>
                </a:solidFill>
                <a:latin typeface="Calibri" panose="020F0502020204030204" pitchFamily="34" charset="0"/>
                <a:cs typeface="Calibri" panose="020F0502020204030204" pitchFamily="34" charset="0"/>
              </a:rPr>
              <a:t>Amount of germanium: 362 kg</a:t>
            </a:r>
          </a:p>
          <a:p>
            <a:pPr marL="0" defTabSz="228606" eaLnBrk="0" hangingPunct="0">
              <a:spcBef>
                <a:spcPts val="0"/>
              </a:spcBef>
            </a:pPr>
            <a:r>
              <a:rPr lang="en-US" sz="1400" dirty="0">
                <a:solidFill>
                  <a:prstClr val="black"/>
                </a:solidFill>
                <a:latin typeface="Calibri" panose="020F0502020204030204" pitchFamily="34" charset="0"/>
                <a:cs typeface="Calibri" panose="020F0502020204030204" pitchFamily="34" charset="0"/>
              </a:rPr>
              <a:t>Solid angle coverage: 82 %</a:t>
            </a:r>
          </a:p>
          <a:p>
            <a:pPr marL="0" defTabSz="228606" eaLnBrk="0" hangingPunct="0">
              <a:spcBef>
                <a:spcPts val="0"/>
              </a:spcBef>
            </a:pPr>
            <a:r>
              <a:rPr lang="en-US" sz="1400" dirty="0">
                <a:solidFill>
                  <a:prstClr val="black"/>
                </a:solidFill>
                <a:latin typeface="Calibri" panose="020F0502020204030204" pitchFamily="34" charset="0"/>
                <a:cs typeface="Calibri" panose="020F0502020204030204" pitchFamily="34" charset="0"/>
              </a:rPr>
              <a:t>Singles rate &gt;50 kHz</a:t>
            </a:r>
            <a:endParaRPr lang="en-US" altLang="en-US" sz="1400" dirty="0">
              <a:solidFill>
                <a:prstClr val="black"/>
              </a:solidFill>
              <a:latin typeface="Calibri" panose="020F0502020204030204" pitchFamily="34" charset="0"/>
              <a:cs typeface="Calibri" panose="020F0502020204030204" pitchFamily="34" charset="0"/>
            </a:endParaRPr>
          </a:p>
          <a:p>
            <a:pPr marL="0">
              <a:spcBef>
                <a:spcPts val="0"/>
              </a:spcBef>
              <a:tabLst>
                <a:tab pos="945380" algn="l"/>
                <a:tab pos="2101506" algn="l"/>
              </a:tabLst>
            </a:pPr>
            <a:r>
              <a:rPr lang="en-US" altLang="en-US" sz="1400" dirty="0">
                <a:solidFill>
                  <a:prstClr val="black"/>
                </a:solidFill>
                <a:latin typeface="Calibri" panose="020F0502020204030204" pitchFamily="34" charset="0"/>
                <a:cs typeface="Calibri" panose="020F0502020204030204" pitchFamily="34" charset="0"/>
              </a:rPr>
              <a:t>Efficiency:   43% (</a:t>
            </a:r>
            <a:r>
              <a:rPr lang="en-US" altLang="en-US" sz="1400" dirty="0" err="1">
                <a:solidFill>
                  <a:prstClr val="black"/>
                </a:solidFill>
                <a:latin typeface="Calibri" panose="020F0502020204030204" pitchFamily="34" charset="0"/>
                <a:cs typeface="Calibri" panose="020F0502020204030204" pitchFamily="34" charset="0"/>
              </a:rPr>
              <a:t>M</a:t>
            </a:r>
            <a:r>
              <a:rPr lang="en-US" altLang="en-US" sz="1100" baseline="-25000" dirty="0" err="1">
                <a:solidFill>
                  <a:prstClr val="black"/>
                </a:solidFill>
                <a:latin typeface="Calibri" panose="020F0502020204030204" pitchFamily="34" charset="0"/>
                <a:cs typeface="Calibri" panose="020F0502020204030204" pitchFamily="34" charset="0"/>
              </a:rPr>
              <a:t>γ</a:t>
            </a:r>
            <a:r>
              <a:rPr lang="en-US" altLang="en-US" sz="1400" dirty="0">
                <a:solidFill>
                  <a:prstClr val="black"/>
                </a:solidFill>
                <a:latin typeface="Calibri" panose="020F0502020204030204" pitchFamily="34" charset="0"/>
                <a:cs typeface="Calibri" panose="020F0502020204030204" pitchFamily="34" charset="0"/>
              </a:rPr>
              <a:t>=1) , 28% (M</a:t>
            </a:r>
            <a:r>
              <a:rPr lang="en-US" altLang="en-US" sz="1400" baseline="-25000" dirty="0">
                <a:solidFill>
                  <a:prstClr val="black"/>
                </a:solidFill>
                <a:latin typeface="Calibri" panose="020F0502020204030204" pitchFamily="34" charset="0"/>
                <a:cs typeface="Calibri" panose="020F0502020204030204" pitchFamily="34" charset="0"/>
              </a:rPr>
              <a:t> </a:t>
            </a:r>
            <a:r>
              <a:rPr lang="en-US" altLang="en-US" sz="1100" baseline="-25000" dirty="0" err="1">
                <a:solidFill>
                  <a:prstClr val="black"/>
                </a:solidFill>
                <a:latin typeface="Calibri" panose="020F0502020204030204" pitchFamily="34" charset="0"/>
                <a:cs typeface="Calibri" panose="020F0502020204030204" pitchFamily="34" charset="0"/>
              </a:rPr>
              <a:t>γ</a:t>
            </a:r>
            <a:r>
              <a:rPr lang="en-US" altLang="en-US" sz="1400" baseline="-25000" dirty="0">
                <a:solidFill>
                  <a:prstClr val="black"/>
                </a:solidFill>
                <a:latin typeface="Calibri" panose="020F0502020204030204" pitchFamily="34" charset="0"/>
                <a:cs typeface="Calibri" panose="020F0502020204030204" pitchFamily="34" charset="0"/>
              </a:rPr>
              <a:t> </a:t>
            </a:r>
            <a:r>
              <a:rPr lang="en-US" altLang="en-US" sz="1400" dirty="0">
                <a:solidFill>
                  <a:prstClr val="black"/>
                </a:solidFill>
                <a:latin typeface="Calibri" panose="020F0502020204030204" pitchFamily="34" charset="0"/>
                <a:cs typeface="Calibri" panose="020F0502020204030204" pitchFamily="34" charset="0"/>
              </a:rPr>
              <a:t>= 30)</a:t>
            </a:r>
          </a:p>
          <a:p>
            <a:pPr marL="0">
              <a:spcBef>
                <a:spcPts val="0"/>
              </a:spcBef>
              <a:tabLst>
                <a:tab pos="945380" algn="l"/>
                <a:tab pos="2101506" algn="l"/>
              </a:tabLst>
            </a:pPr>
            <a:r>
              <a:rPr lang="en-US" altLang="en-US" sz="1400" dirty="0">
                <a:solidFill>
                  <a:prstClr val="black"/>
                </a:solidFill>
                <a:latin typeface="Calibri" panose="020F0502020204030204" pitchFamily="34" charset="0"/>
                <a:cs typeface="Calibri" panose="020F0502020204030204" pitchFamily="34" charset="0"/>
              </a:rPr>
              <a:t>Peak/Total: 58% (M</a:t>
            </a:r>
            <a:r>
              <a:rPr lang="en-US" altLang="en-US" sz="1400" baseline="-25000" dirty="0">
                <a:solidFill>
                  <a:prstClr val="black"/>
                </a:solidFill>
                <a:latin typeface="Calibri" panose="020F0502020204030204" pitchFamily="34" charset="0"/>
                <a:cs typeface="Calibri" panose="020F0502020204030204" pitchFamily="34" charset="0"/>
              </a:rPr>
              <a:t> </a:t>
            </a:r>
            <a:r>
              <a:rPr lang="en-US" altLang="en-US" sz="1100" baseline="-25000" dirty="0">
                <a:solidFill>
                  <a:prstClr val="black"/>
                </a:solidFill>
                <a:latin typeface="Calibri" panose="020F0502020204030204" pitchFamily="34" charset="0"/>
                <a:cs typeface="Calibri" panose="020F0502020204030204" pitchFamily="34" charset="0"/>
              </a:rPr>
              <a:t>γ </a:t>
            </a:r>
            <a:r>
              <a:rPr lang="en-US" altLang="en-US" sz="1400" dirty="0">
                <a:solidFill>
                  <a:prstClr val="black"/>
                </a:solidFill>
                <a:latin typeface="Calibri" panose="020F0502020204030204" pitchFamily="34" charset="0"/>
                <a:cs typeface="Calibri" panose="020F0502020204030204" pitchFamily="34" charset="0"/>
              </a:rPr>
              <a:t>=1), 49% (M</a:t>
            </a:r>
            <a:r>
              <a:rPr lang="en-US" altLang="en-US" sz="1400" baseline="-25000" dirty="0">
                <a:solidFill>
                  <a:prstClr val="black"/>
                </a:solidFill>
                <a:latin typeface="Calibri" panose="020F0502020204030204" pitchFamily="34" charset="0"/>
                <a:cs typeface="Calibri" panose="020F0502020204030204" pitchFamily="34" charset="0"/>
              </a:rPr>
              <a:t> </a:t>
            </a:r>
            <a:r>
              <a:rPr lang="en-US" altLang="en-US" sz="1100" baseline="-25000" dirty="0" err="1">
                <a:solidFill>
                  <a:prstClr val="black"/>
                </a:solidFill>
                <a:latin typeface="Calibri" panose="020F0502020204030204" pitchFamily="34" charset="0"/>
                <a:cs typeface="Calibri" panose="020F0502020204030204" pitchFamily="34" charset="0"/>
              </a:rPr>
              <a:t>γ</a:t>
            </a:r>
            <a:r>
              <a:rPr lang="en-US" altLang="en-US" sz="1100" baseline="-25000" dirty="0">
                <a:solidFill>
                  <a:prstClr val="black"/>
                </a:solidFill>
                <a:latin typeface="Calibri" panose="020F0502020204030204" pitchFamily="34" charset="0"/>
                <a:cs typeface="Calibri" panose="020F0502020204030204" pitchFamily="34" charset="0"/>
              </a:rPr>
              <a:t> </a:t>
            </a:r>
            <a:r>
              <a:rPr lang="en-US" altLang="en-US" sz="1400" dirty="0">
                <a:solidFill>
                  <a:prstClr val="black"/>
                </a:solidFill>
                <a:latin typeface="Calibri" panose="020F0502020204030204" pitchFamily="34" charset="0"/>
                <a:cs typeface="Calibri" panose="020F0502020204030204" pitchFamily="34" charset="0"/>
              </a:rPr>
              <a:t>= 30)</a:t>
            </a:r>
          </a:p>
          <a:p>
            <a:pPr marL="0">
              <a:spcBef>
                <a:spcPts val="0"/>
              </a:spcBef>
              <a:tabLst>
                <a:tab pos="945380" algn="l"/>
                <a:tab pos="2101506" algn="l"/>
              </a:tabLst>
            </a:pPr>
            <a:r>
              <a:rPr lang="en-US" altLang="en-US" sz="1400" dirty="0">
                <a:solidFill>
                  <a:prstClr val="black"/>
                </a:solidFill>
                <a:latin typeface="Calibri" panose="020F0502020204030204" pitchFamily="34" charset="0"/>
                <a:cs typeface="Calibri" panose="020F0502020204030204" pitchFamily="34" charset="0"/>
              </a:rPr>
              <a:t>Angular Resolution: ~1º</a:t>
            </a:r>
          </a:p>
        </p:txBody>
      </p:sp>
      <p:grpSp>
        <p:nvGrpSpPr>
          <p:cNvPr id="8" name="Group 10"/>
          <p:cNvGrpSpPr/>
          <p:nvPr/>
        </p:nvGrpSpPr>
        <p:grpSpPr>
          <a:xfrm>
            <a:off x="1402734" y="5349559"/>
            <a:ext cx="5746286" cy="324036"/>
            <a:chOff x="251520" y="960180"/>
            <a:chExt cx="8784976" cy="432048"/>
          </a:xfrm>
        </p:grpSpPr>
        <p:sp>
          <p:nvSpPr>
            <p:cNvPr id="9" name="Rectangle 39"/>
            <p:cNvSpPr/>
            <p:nvPr/>
          </p:nvSpPr>
          <p:spPr>
            <a:xfrm>
              <a:off x="251520" y="960180"/>
              <a:ext cx="8784976"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dirty="0">
                <a:solidFill>
                  <a:prstClr val="black"/>
                </a:solidFill>
                <a:latin typeface="Calibri" panose="020F0502020204030204" pitchFamily="34" charset="0"/>
                <a:cs typeface="Calibri" panose="020F0502020204030204" pitchFamily="34" charset="0"/>
              </a:endParaRPr>
            </a:p>
          </p:txBody>
        </p:sp>
        <p:pic>
          <p:nvPicPr>
            <p:cNvPr id="10" name="Picture 4" descr="Bulgaria_sh"/>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14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Denmark_sh"/>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629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descr="Finland_sh"/>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8844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descr="France_sh"/>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82178"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descr="Germany_sh"/>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74328"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Italy_sh"/>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30053"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0" descr="Poland_sh"/>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12379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descr="Romania_sh"/>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81594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2" descr="Sweden_sh"/>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105130"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3" descr="Union_Jack_sh"/>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460855" y="1011546"/>
              <a:ext cx="5334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7" descr="hu-t"/>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3768065" y="1011546"/>
              <a:ext cx="50323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8" descr="tu-t"/>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7797280" y="1011546"/>
              <a:ext cx="50323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5"/>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482308" y="1020336"/>
              <a:ext cx="468252" cy="31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23" name="Picture 5" descr="JS-agata240805-b"/>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0" y="1746309"/>
            <a:ext cx="1512555" cy="1549634"/>
          </a:xfrm>
          <a:prstGeom prst="rect">
            <a:avLst/>
          </a:prstGeom>
          <a:noFill/>
          <a:ln w="9525">
            <a:noFill/>
            <a:miter lim="800000"/>
            <a:headEnd/>
            <a:tailEnd/>
          </a:ln>
        </p:spPr>
      </p:pic>
      <p:sp>
        <p:nvSpPr>
          <p:cNvPr id="24" name="Rectangle 23"/>
          <p:cNvSpPr/>
          <p:nvPr/>
        </p:nvSpPr>
        <p:spPr>
          <a:xfrm>
            <a:off x="2141730" y="5805264"/>
            <a:ext cx="918102" cy="141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latin typeface="Calibri" panose="020F0502020204030204" pitchFamily="34" charset="0"/>
              <a:cs typeface="Calibri" panose="020F0502020204030204" pitchFamily="34" charset="0"/>
            </a:endParaRPr>
          </a:p>
        </p:txBody>
      </p:sp>
      <p:sp>
        <p:nvSpPr>
          <p:cNvPr id="32" name="Rectangle 31"/>
          <p:cNvSpPr/>
          <p:nvPr/>
        </p:nvSpPr>
        <p:spPr>
          <a:xfrm>
            <a:off x="3702920" y="5621403"/>
            <a:ext cx="4441161" cy="400110"/>
          </a:xfrm>
          <a:prstGeom prst="rect">
            <a:avLst/>
          </a:prstGeom>
        </p:spPr>
        <p:txBody>
          <a:bodyPr wrap="square">
            <a:spAutoFit/>
          </a:bodyPr>
          <a:lstStyle/>
          <a:p>
            <a:r>
              <a:rPr lang="en-US" sz="1000" dirty="0">
                <a:solidFill>
                  <a:prstClr val="black"/>
                </a:solidFill>
                <a:latin typeface="Calibri" panose="020F0502020204030204" pitchFamily="34" charset="0"/>
                <a:cs typeface="Calibri" panose="020F0502020204030204" pitchFamily="34" charset="0"/>
              </a:rPr>
              <a:t>S. </a:t>
            </a:r>
            <a:r>
              <a:rPr lang="en-US" sz="1000" dirty="0" err="1">
                <a:solidFill>
                  <a:prstClr val="black"/>
                </a:solidFill>
                <a:latin typeface="Calibri" panose="020F0502020204030204" pitchFamily="34" charset="0"/>
                <a:cs typeface="Calibri" panose="020F0502020204030204" pitchFamily="34" charset="0"/>
              </a:rPr>
              <a:t>Akkoyun</a:t>
            </a:r>
            <a:r>
              <a:rPr lang="en-US" sz="1000" dirty="0">
                <a:solidFill>
                  <a:prstClr val="black"/>
                </a:solidFill>
                <a:latin typeface="Calibri" panose="020F0502020204030204" pitchFamily="34" charset="0"/>
                <a:cs typeface="Calibri" panose="020F0502020204030204" pitchFamily="34" charset="0"/>
              </a:rPr>
              <a:t> </a:t>
            </a:r>
            <a:r>
              <a:rPr lang="en-US" sz="1000" i="1" dirty="0">
                <a:solidFill>
                  <a:prstClr val="black"/>
                </a:solidFill>
                <a:latin typeface="Calibri" panose="020F0502020204030204" pitchFamily="34" charset="0"/>
                <a:cs typeface="Calibri" panose="020F0502020204030204" pitchFamily="34" charset="0"/>
              </a:rPr>
              <a:t>et al.</a:t>
            </a:r>
            <a:r>
              <a:rPr lang="en-US" sz="1000" dirty="0">
                <a:solidFill>
                  <a:prstClr val="black"/>
                </a:solidFill>
                <a:latin typeface="Calibri" panose="020F0502020204030204" pitchFamily="34" charset="0"/>
                <a:cs typeface="Calibri" panose="020F0502020204030204" pitchFamily="34" charset="0"/>
              </a:rPr>
              <a:t>, </a:t>
            </a:r>
            <a:r>
              <a:rPr lang="en-US" sz="1000" dirty="0" err="1">
                <a:solidFill>
                  <a:prstClr val="black"/>
                </a:solidFill>
                <a:latin typeface="Calibri" panose="020F0502020204030204" pitchFamily="34" charset="0"/>
                <a:cs typeface="Calibri" panose="020F0502020204030204" pitchFamily="34" charset="0"/>
              </a:rPr>
              <a:t>Nucl</a:t>
            </a:r>
            <a:r>
              <a:rPr lang="en-US" sz="1000" dirty="0">
                <a:solidFill>
                  <a:prstClr val="black"/>
                </a:solidFill>
                <a:latin typeface="Calibri" panose="020F0502020204030204" pitchFamily="34" charset="0"/>
                <a:cs typeface="Calibri" panose="020F0502020204030204" pitchFamily="34" charset="0"/>
              </a:rPr>
              <a:t>. </a:t>
            </a:r>
            <a:r>
              <a:rPr lang="en-US" sz="1000" dirty="0" err="1">
                <a:solidFill>
                  <a:prstClr val="black"/>
                </a:solidFill>
                <a:latin typeface="Calibri" panose="020F0502020204030204" pitchFamily="34" charset="0"/>
                <a:cs typeface="Calibri" panose="020F0502020204030204" pitchFamily="34" charset="0"/>
              </a:rPr>
              <a:t>Instrum</a:t>
            </a:r>
            <a:r>
              <a:rPr lang="en-US" sz="1000" dirty="0">
                <a:solidFill>
                  <a:prstClr val="black"/>
                </a:solidFill>
                <a:latin typeface="Calibri" panose="020F0502020204030204" pitchFamily="34" charset="0"/>
                <a:cs typeface="Calibri" panose="020F0502020204030204" pitchFamily="34" charset="0"/>
              </a:rPr>
              <a:t>. Methods Phys. Res., Sect. A 668, 26 (2012).</a:t>
            </a:r>
          </a:p>
          <a:p>
            <a:r>
              <a:rPr lang="en-US" sz="1000" dirty="0">
                <a:solidFill>
                  <a:prstClr val="black"/>
                </a:solidFill>
                <a:latin typeface="Calibri" panose="020F0502020204030204" pitchFamily="34" charset="0"/>
                <a:cs typeface="Calibri" panose="020F0502020204030204" pitchFamily="34" charset="0"/>
              </a:rPr>
              <a:t>E. Clément </a:t>
            </a:r>
            <a:r>
              <a:rPr lang="en-US" sz="1000" i="1" dirty="0">
                <a:solidFill>
                  <a:prstClr val="black"/>
                </a:solidFill>
                <a:latin typeface="Calibri" panose="020F0502020204030204" pitchFamily="34" charset="0"/>
                <a:cs typeface="Calibri" panose="020F0502020204030204" pitchFamily="34" charset="0"/>
              </a:rPr>
              <a:t>et al.</a:t>
            </a:r>
            <a:r>
              <a:rPr lang="en-US" sz="1000" dirty="0">
                <a:solidFill>
                  <a:prstClr val="black"/>
                </a:solidFill>
                <a:latin typeface="Calibri" panose="020F0502020204030204" pitchFamily="34" charset="0"/>
                <a:cs typeface="Calibri" panose="020F0502020204030204" pitchFamily="34" charset="0"/>
              </a:rPr>
              <a:t>, </a:t>
            </a:r>
            <a:r>
              <a:rPr lang="en-US" sz="1000" dirty="0" err="1">
                <a:solidFill>
                  <a:prstClr val="black"/>
                </a:solidFill>
                <a:latin typeface="Calibri" panose="020F0502020204030204" pitchFamily="34" charset="0"/>
                <a:cs typeface="Calibri" panose="020F0502020204030204" pitchFamily="34" charset="0"/>
              </a:rPr>
              <a:t>Nucl</a:t>
            </a:r>
            <a:r>
              <a:rPr lang="en-US" sz="1000" dirty="0">
                <a:solidFill>
                  <a:prstClr val="black"/>
                </a:solidFill>
                <a:latin typeface="Calibri" panose="020F0502020204030204" pitchFamily="34" charset="0"/>
                <a:cs typeface="Calibri" panose="020F0502020204030204" pitchFamily="34" charset="0"/>
              </a:rPr>
              <a:t>. </a:t>
            </a:r>
            <a:r>
              <a:rPr lang="en-US" sz="1000" dirty="0" err="1">
                <a:solidFill>
                  <a:prstClr val="black"/>
                </a:solidFill>
                <a:latin typeface="Calibri" panose="020F0502020204030204" pitchFamily="34" charset="0"/>
                <a:cs typeface="Calibri" panose="020F0502020204030204" pitchFamily="34" charset="0"/>
              </a:rPr>
              <a:t>Instrum</a:t>
            </a:r>
            <a:r>
              <a:rPr lang="en-US" sz="1000" dirty="0">
                <a:solidFill>
                  <a:prstClr val="black"/>
                </a:solidFill>
                <a:latin typeface="Calibri" panose="020F0502020204030204" pitchFamily="34" charset="0"/>
                <a:cs typeface="Calibri" panose="020F0502020204030204" pitchFamily="34" charset="0"/>
              </a:rPr>
              <a:t>. Methods Phys. Res., Sect. A 855, 1 (2017).</a:t>
            </a:r>
          </a:p>
        </p:txBody>
      </p:sp>
      <p:grpSp>
        <p:nvGrpSpPr>
          <p:cNvPr id="36" name="Groupe 35"/>
          <p:cNvGrpSpPr/>
          <p:nvPr/>
        </p:nvGrpSpPr>
        <p:grpSpPr>
          <a:xfrm>
            <a:off x="5478317" y="1294926"/>
            <a:ext cx="3649942" cy="2915730"/>
            <a:chOff x="6838627" y="856828"/>
            <a:chExt cx="4866588" cy="3887641"/>
          </a:xfrm>
        </p:grpSpPr>
        <p:pic>
          <p:nvPicPr>
            <p:cNvPr id="34" name="Image 33"/>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flipH="1">
              <a:off x="7188455" y="1420035"/>
              <a:ext cx="4351080" cy="3263311"/>
            </a:xfrm>
            <a:prstGeom prst="rect">
              <a:avLst/>
            </a:prstGeom>
          </p:spPr>
        </p:pic>
        <p:sp>
          <p:nvSpPr>
            <p:cNvPr id="27" name="ZoneTexte 26"/>
            <p:cNvSpPr txBox="1"/>
            <p:nvPr/>
          </p:nvSpPr>
          <p:spPr>
            <a:xfrm>
              <a:off x="9969782" y="4375137"/>
              <a:ext cx="1735433" cy="369332"/>
            </a:xfrm>
            <a:prstGeom prst="rect">
              <a:avLst/>
            </a:prstGeom>
            <a:noFill/>
          </p:spPr>
          <p:txBody>
            <a:bodyPr wrap="none" rtlCol="0">
              <a:spAutoFit/>
            </a:bodyPr>
            <a:lstStyle/>
            <a:p>
              <a:r>
                <a:rPr lang="en-US" sz="1200" i="1" dirty="0">
                  <a:solidFill>
                    <a:schemeClr val="bg1"/>
                  </a:solidFill>
                  <a:latin typeface="Arial" panose="020B0604020202020204" pitchFamily="34" charset="0"/>
                  <a:cs typeface="Arial" panose="020B0604020202020204" pitchFamily="34" charset="0"/>
                </a:rPr>
                <a:t>AGATA@GANIL</a:t>
              </a:r>
            </a:p>
          </p:txBody>
        </p:sp>
        <p:pic>
          <p:nvPicPr>
            <p:cNvPr id="25" name="Picture 6" descr="logoAgata"/>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6838627" y="856828"/>
              <a:ext cx="699656" cy="926449"/>
            </a:xfrm>
            <a:prstGeom prst="rect">
              <a:avLst/>
            </a:prstGeom>
            <a:noFill/>
            <a:ln>
              <a:noFill/>
            </a:ln>
            <a:effectLst>
              <a:outerShdw blurRad="76200" dir="13500000" sy="23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Text Box 24"/>
          <p:cNvSpPr txBox="1">
            <a:spLocks noChangeArrowheads="1"/>
          </p:cNvSpPr>
          <p:nvPr/>
        </p:nvSpPr>
        <p:spPr bwMode="auto">
          <a:xfrm>
            <a:off x="61291" y="3684456"/>
            <a:ext cx="2253708" cy="1600438"/>
          </a:xfrm>
          <a:prstGeom prst="rect">
            <a:avLst/>
          </a:prstGeom>
          <a:ln/>
        </p:spPr>
        <p:style>
          <a:lnRef idx="1">
            <a:schemeClr val="accent2"/>
          </a:lnRef>
          <a:fillRef idx="2">
            <a:schemeClr val="accent2"/>
          </a:fillRef>
          <a:effectRef idx="1">
            <a:schemeClr val="accent2"/>
          </a:effectRef>
          <a:fontRef idx="minor">
            <a:schemeClr val="dk1"/>
          </a:fontRef>
        </p:style>
        <p:txBody>
          <a:bodyPr wrap="square">
            <a:spAutoFit/>
          </a:bodyPr>
          <a:lstStyle/>
          <a:p>
            <a:pPr>
              <a:spcBef>
                <a:spcPct val="50000"/>
              </a:spcBef>
            </a:pPr>
            <a:r>
              <a:rPr lang="en-US" altLang="en-US" sz="1400" u="sng" dirty="0">
                <a:solidFill>
                  <a:schemeClr val="tx1"/>
                </a:solidFill>
                <a:latin typeface="Calibri" panose="020F0502020204030204" pitchFamily="34" charset="0"/>
                <a:cs typeface="Calibri" panose="020F0502020204030204" pitchFamily="34" charset="0"/>
              </a:rPr>
              <a:t>Combination of:</a:t>
            </a:r>
          </a:p>
          <a:p>
            <a:pPr>
              <a:spcBef>
                <a:spcPct val="50000"/>
              </a:spcBef>
              <a:buFont typeface="Wingdings" pitchFamily="2" charset="2"/>
              <a:buChar char="q"/>
            </a:pPr>
            <a:r>
              <a:rPr lang="en-US" altLang="en-US" sz="1400" dirty="0">
                <a:solidFill>
                  <a:schemeClr val="tx1"/>
                </a:solidFill>
                <a:latin typeface="Calibri" panose="020F0502020204030204" pitchFamily="34" charset="0"/>
                <a:cs typeface="Calibri" panose="020F0502020204030204" pitchFamily="34" charset="0"/>
              </a:rPr>
              <a:t> segmented detector</a:t>
            </a:r>
          </a:p>
          <a:p>
            <a:pPr>
              <a:spcBef>
                <a:spcPct val="50000"/>
              </a:spcBef>
              <a:buFont typeface="Wingdings" pitchFamily="2" charset="2"/>
              <a:buChar char="q"/>
            </a:pPr>
            <a:r>
              <a:rPr lang="en-US" altLang="en-US" sz="1400" dirty="0">
                <a:solidFill>
                  <a:schemeClr val="tx1"/>
                </a:solidFill>
                <a:latin typeface="Calibri" panose="020F0502020204030204" pitchFamily="34" charset="0"/>
                <a:cs typeface="Calibri" panose="020F0502020204030204" pitchFamily="34" charset="0"/>
              </a:rPr>
              <a:t> pulse-shape analysis</a:t>
            </a:r>
          </a:p>
          <a:p>
            <a:pPr>
              <a:spcBef>
                <a:spcPct val="50000"/>
              </a:spcBef>
              <a:buFont typeface="Wingdings" pitchFamily="2" charset="2"/>
              <a:buChar char="q"/>
            </a:pPr>
            <a:r>
              <a:rPr lang="en-US" altLang="en-US" sz="1400" dirty="0">
                <a:solidFill>
                  <a:schemeClr val="tx1"/>
                </a:solidFill>
                <a:latin typeface="Calibri" panose="020F0502020204030204" pitchFamily="34" charset="0"/>
                <a:cs typeface="Calibri" panose="020F0502020204030204" pitchFamily="34" charset="0"/>
              </a:rPr>
              <a:t> tracking the</a:t>
            </a:r>
            <a:r>
              <a:rPr lang="en-US" altLang="en-US" sz="1400" dirty="0">
                <a:solidFill>
                  <a:schemeClr val="tx1"/>
                </a:solidFill>
                <a:latin typeface="Symbol" pitchFamily="2" charset="2"/>
                <a:cs typeface="Calibri" panose="020F0502020204030204" pitchFamily="34" charset="0"/>
              </a:rPr>
              <a:t> g </a:t>
            </a:r>
            <a:r>
              <a:rPr lang="en-US" altLang="en-US" sz="1400" dirty="0">
                <a:solidFill>
                  <a:schemeClr val="tx1"/>
                </a:solidFill>
                <a:latin typeface="Calibri" panose="020F0502020204030204" pitchFamily="34" charset="0"/>
                <a:cs typeface="Calibri" panose="020F0502020204030204" pitchFamily="34" charset="0"/>
              </a:rPr>
              <a:t>rays</a:t>
            </a:r>
          </a:p>
          <a:p>
            <a:pPr>
              <a:spcBef>
                <a:spcPct val="50000"/>
              </a:spcBef>
              <a:buFont typeface="Wingdings" pitchFamily="2" charset="2"/>
              <a:buChar char="q"/>
            </a:pPr>
            <a:r>
              <a:rPr lang="en-US" altLang="en-US" sz="1400" dirty="0">
                <a:solidFill>
                  <a:schemeClr val="tx1"/>
                </a:solidFill>
                <a:latin typeface="Calibri" panose="020F0502020204030204" pitchFamily="34" charset="0"/>
                <a:cs typeface="Calibri" panose="020F0502020204030204" pitchFamily="34" charset="0"/>
              </a:rPr>
              <a:t> digital electronics</a:t>
            </a:r>
          </a:p>
        </p:txBody>
      </p:sp>
      <p:pic>
        <p:nvPicPr>
          <p:cNvPr id="29" name="Image 28"/>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3927344" y="3328397"/>
            <a:ext cx="1318753" cy="1865574"/>
          </a:xfrm>
          <a:prstGeom prst="rect">
            <a:avLst/>
          </a:prstGeom>
        </p:spPr>
      </p:pic>
      <p:sp>
        <p:nvSpPr>
          <p:cNvPr id="30" name="ZoneTexte 29"/>
          <p:cNvSpPr txBox="1"/>
          <p:nvPr/>
        </p:nvSpPr>
        <p:spPr>
          <a:xfrm>
            <a:off x="-19258" y="3332372"/>
            <a:ext cx="3887367" cy="584775"/>
          </a:xfrm>
          <a:prstGeom prst="rect">
            <a:avLst/>
          </a:prstGeom>
          <a:noFill/>
        </p:spPr>
        <p:txBody>
          <a:bodyPr wrap="square" rtlCol="0">
            <a:spAutoFit/>
          </a:bodyPr>
          <a:lstStyle/>
          <a:p>
            <a:pPr algn="r"/>
            <a:r>
              <a:rPr lang="fr-FR" sz="1600" dirty="0">
                <a:latin typeface="Calibri" panose="020F0502020204030204" pitchFamily="34" charset="0"/>
                <a:cs typeface="Calibri" panose="020F0502020204030204" pitchFamily="34" charset="0"/>
              </a:rPr>
              <a:t>The </a:t>
            </a:r>
            <a:r>
              <a:rPr lang="fr-FR" sz="1600" dirty="0" err="1">
                <a:latin typeface="Calibri" panose="020F0502020204030204" pitchFamily="34" charset="0"/>
                <a:cs typeface="Calibri" panose="020F0502020204030204" pitchFamily="34" charset="0"/>
              </a:rPr>
              <a:t>project</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timeline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is</a:t>
            </a:r>
            <a:r>
              <a:rPr lang="fr-FR" sz="1600" dirty="0">
                <a:latin typeface="Calibri" panose="020F0502020204030204" pitchFamily="34" charset="0"/>
                <a:cs typeface="Calibri" panose="020F0502020204030204" pitchFamily="34" charset="0"/>
              </a:rPr>
              <a:t> to </a:t>
            </a:r>
            <a:r>
              <a:rPr lang="fr-FR" sz="1600" dirty="0" err="1">
                <a:latin typeface="Calibri" panose="020F0502020204030204" pitchFamily="34" charset="0"/>
                <a:cs typeface="Calibri" panose="020F0502020204030204" pitchFamily="34" charset="0"/>
              </a:rPr>
              <a:t>complete</a:t>
            </a:r>
            <a:r>
              <a:rPr lang="fr-FR" sz="1600" dirty="0">
                <a:latin typeface="Calibri" panose="020F0502020204030204" pitchFamily="34" charset="0"/>
                <a:cs typeface="Calibri" panose="020F0502020204030204" pitchFamily="34" charset="0"/>
              </a:rPr>
              <a:t> the 4</a:t>
            </a:r>
            <a:r>
              <a:rPr lang="fr-FR" sz="1600" dirty="0">
                <a:latin typeface="Symbol" pitchFamily="2" charset="2"/>
                <a:cs typeface="Calibri" panose="020F0502020204030204" pitchFamily="34" charset="0"/>
              </a:rPr>
              <a:t>p</a:t>
            </a:r>
            <a:r>
              <a:rPr lang="fr-FR" sz="1400" dirty="0">
                <a:latin typeface="Calibri" panose="020F0502020204030204" pitchFamily="34" charset="0"/>
                <a:cs typeface="Calibri" panose="020F0502020204030204" pitchFamily="34" charset="0"/>
              </a:rPr>
              <a:t> </a:t>
            </a:r>
            <a:br>
              <a:rPr lang="fr-FR" sz="1400" dirty="0">
                <a:latin typeface="Calibri" panose="020F0502020204030204" pitchFamily="34" charset="0"/>
                <a:cs typeface="Calibri" panose="020F0502020204030204" pitchFamily="34" charset="0"/>
              </a:rPr>
            </a:br>
            <a:r>
              <a:rPr lang="fr-FR" sz="1600" dirty="0">
                <a:latin typeface="Calibri" panose="020F0502020204030204" pitchFamily="34" charset="0"/>
                <a:cs typeface="Calibri" panose="020F0502020204030204" pitchFamily="34" charset="0"/>
              </a:rPr>
              <a:t>by 2030</a:t>
            </a:r>
          </a:p>
        </p:txBody>
      </p:sp>
    </p:spTree>
    <p:extLst>
      <p:ext uri="{BB962C8B-B14F-4D97-AF65-F5344CB8AC3E}">
        <p14:creationId xmlns:p14="http://schemas.microsoft.com/office/powerpoint/2010/main" val="12798362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8386" y="2102785"/>
            <a:ext cx="1911776" cy="2867428"/>
          </a:xfrm>
          <a:prstGeom prst="rect">
            <a:avLst/>
          </a:prstGeom>
        </p:spPr>
      </p:pic>
      <p:pic>
        <p:nvPicPr>
          <p:cNvPr id="3" name="Imag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7175" y="2083890"/>
            <a:ext cx="1702702" cy="2554053"/>
          </a:xfrm>
          <a:prstGeom prst="rect">
            <a:avLst/>
          </a:prstGeom>
        </p:spPr>
      </p:pic>
      <p:pic>
        <p:nvPicPr>
          <p:cNvPr id="4" name="Imag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102786"/>
            <a:ext cx="2491438" cy="1658262"/>
          </a:xfrm>
          <a:prstGeom prst="rect">
            <a:avLst/>
          </a:prstGeom>
        </p:spPr>
      </p:pic>
      <p:sp>
        <p:nvSpPr>
          <p:cNvPr id="5" name="ZoneTexte 4"/>
          <p:cNvSpPr txBox="1"/>
          <p:nvPr/>
        </p:nvSpPr>
        <p:spPr>
          <a:xfrm>
            <a:off x="416004" y="1525853"/>
            <a:ext cx="1523174" cy="461665"/>
          </a:xfrm>
          <a:prstGeom prst="rect">
            <a:avLst/>
          </a:prstGeom>
          <a:noFill/>
        </p:spPr>
        <p:txBody>
          <a:bodyPr wrap="none" rtlCol="0">
            <a:spAutoFit/>
          </a:bodyPr>
          <a:lstStyle/>
          <a:p>
            <a:r>
              <a:rPr lang="fr-FR" sz="2400" dirty="0">
                <a:latin typeface="Calibri" panose="020F0502020204030204" pitchFamily="34" charset="0"/>
                <a:cs typeface="Calibri" panose="020F0502020204030204" pitchFamily="34" charset="0"/>
              </a:rPr>
              <a:t>2015-2017</a:t>
            </a:r>
          </a:p>
        </p:txBody>
      </p:sp>
      <p:sp>
        <p:nvSpPr>
          <p:cNvPr id="6" name="ZoneTexte 5"/>
          <p:cNvSpPr txBox="1"/>
          <p:nvPr/>
        </p:nvSpPr>
        <p:spPr>
          <a:xfrm>
            <a:off x="3159037" y="1525852"/>
            <a:ext cx="882312" cy="461665"/>
          </a:xfrm>
          <a:prstGeom prst="rect">
            <a:avLst/>
          </a:prstGeom>
          <a:noFill/>
        </p:spPr>
        <p:txBody>
          <a:bodyPr wrap="square" rtlCol="0">
            <a:spAutoFit/>
          </a:bodyPr>
          <a:lstStyle/>
          <a:p>
            <a:r>
              <a:rPr lang="fr-FR" sz="2400" dirty="0">
                <a:latin typeface="Calibri" panose="020F0502020204030204" pitchFamily="34" charset="0"/>
                <a:cs typeface="Calibri" panose="020F0502020204030204" pitchFamily="34" charset="0"/>
              </a:rPr>
              <a:t>2018</a:t>
            </a:r>
          </a:p>
        </p:txBody>
      </p:sp>
      <p:sp>
        <p:nvSpPr>
          <p:cNvPr id="7" name="ZoneTexte 6"/>
          <p:cNvSpPr txBox="1"/>
          <p:nvPr/>
        </p:nvSpPr>
        <p:spPr>
          <a:xfrm>
            <a:off x="4830733" y="1525852"/>
            <a:ext cx="1523174" cy="461665"/>
          </a:xfrm>
          <a:prstGeom prst="rect">
            <a:avLst/>
          </a:prstGeom>
          <a:noFill/>
        </p:spPr>
        <p:txBody>
          <a:bodyPr wrap="none" rtlCol="0">
            <a:spAutoFit/>
          </a:bodyPr>
          <a:lstStyle/>
          <a:p>
            <a:r>
              <a:rPr lang="fr-FR" sz="2400" dirty="0">
                <a:latin typeface="Calibri" panose="020F0502020204030204" pitchFamily="34" charset="0"/>
                <a:cs typeface="Calibri" panose="020F0502020204030204" pitchFamily="34" charset="0"/>
              </a:rPr>
              <a:t>2019-2021</a:t>
            </a:r>
          </a:p>
        </p:txBody>
      </p:sp>
      <p:pic>
        <p:nvPicPr>
          <p:cNvPr id="8" name="Image 7"/>
          <p:cNvPicPr>
            <a:picLocks noChangeAspect="1"/>
          </p:cNvPicPr>
          <p:nvPr/>
        </p:nvPicPr>
        <p:blipFill>
          <a:blip r:embed="rId5"/>
          <a:stretch>
            <a:fillRect/>
          </a:stretch>
        </p:blipFill>
        <p:spPr>
          <a:xfrm>
            <a:off x="6598669" y="2102785"/>
            <a:ext cx="2397666" cy="3372762"/>
          </a:xfrm>
          <a:prstGeom prst="rect">
            <a:avLst/>
          </a:prstGeom>
        </p:spPr>
      </p:pic>
      <p:sp>
        <p:nvSpPr>
          <p:cNvPr id="9" name="Titre 1"/>
          <p:cNvSpPr txBox="1">
            <a:spLocks/>
          </p:cNvSpPr>
          <p:nvPr/>
        </p:nvSpPr>
        <p:spPr>
          <a:xfrm>
            <a:off x="1101" y="88000"/>
            <a:ext cx="5905023" cy="414338"/>
          </a:xfrm>
          <a:prstGeom prst="rect">
            <a:avLst/>
          </a:prstGeom>
          <a:extLst>
            <a:ext uri="{91240B29-F687-4F45-9708-019B960494DF}">
              <a14:hiddenLine xmlns:a14="http://schemas.microsoft.com/office/drawing/2010/main" w="9525">
                <a:solidFill>
                  <a:srgbClr val="000000"/>
                </a:solidFill>
                <a:miter lim="800000"/>
                <a:headEnd/>
                <a:tailEnd/>
              </a14:hiddenLine>
            </a:ext>
          </a:extLst>
        </p:spPr>
        <p:txBody>
          <a:bodyPr vert="horz" lIns="68574" tIns="34286" rIns="68574" bIns="34286"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fr-FR" sz="2800" dirty="0">
                <a:solidFill>
                  <a:srgbClr val="7030A0"/>
                </a:solidFill>
                <a:latin typeface="Calibri" panose="020F0502020204030204" pitchFamily="34" charset="0"/>
                <a:cs typeface="Calibri" panose="020F0502020204030204" pitchFamily="34" charset="0"/>
              </a:rPr>
              <a:t>AGATA@GANIL: many sub-campaigns</a:t>
            </a:r>
          </a:p>
        </p:txBody>
      </p:sp>
      <p:sp>
        <p:nvSpPr>
          <p:cNvPr id="10" name="ZoneTexte 9"/>
          <p:cNvSpPr txBox="1"/>
          <p:nvPr/>
        </p:nvSpPr>
        <p:spPr>
          <a:xfrm>
            <a:off x="95396" y="3888938"/>
            <a:ext cx="2236324" cy="523220"/>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AGATA </a:t>
            </a:r>
            <a:r>
              <a:rPr lang="fr-FR" sz="1400" dirty="0" err="1">
                <a:latin typeface="Calibri" panose="020F0502020204030204" pitchFamily="34" charset="0"/>
                <a:cs typeface="Calibri" panose="020F0502020204030204" pitchFamily="34" charset="0"/>
              </a:rPr>
              <a:t>coupled</a:t>
            </a:r>
            <a:r>
              <a:rPr lang="fr-FR" sz="1400" dirty="0">
                <a:latin typeface="Calibri" panose="020F0502020204030204" pitchFamily="34" charset="0"/>
                <a:cs typeface="Calibri" panose="020F0502020204030204" pitchFamily="34" charset="0"/>
              </a:rPr>
              <a:t> </a:t>
            </a:r>
            <a:r>
              <a:rPr lang="fr-FR" sz="1400" dirty="0" err="1">
                <a:latin typeface="Calibri" panose="020F0502020204030204" pitchFamily="34" charset="0"/>
                <a:cs typeface="Calibri" panose="020F0502020204030204" pitchFamily="34" charset="0"/>
              </a:rPr>
              <a:t>with</a:t>
            </a:r>
            <a:r>
              <a:rPr lang="fr-FR" sz="1400" dirty="0">
                <a:latin typeface="Calibri" panose="020F0502020204030204" pitchFamily="34" charset="0"/>
                <a:cs typeface="Calibri" panose="020F0502020204030204" pitchFamily="34" charset="0"/>
              </a:rPr>
              <a:t> VAMOS, FATIMA, PARIS</a:t>
            </a:r>
          </a:p>
        </p:txBody>
      </p:sp>
      <p:sp>
        <p:nvSpPr>
          <p:cNvPr id="11" name="ZoneTexte 10"/>
          <p:cNvSpPr txBox="1"/>
          <p:nvPr/>
        </p:nvSpPr>
        <p:spPr>
          <a:xfrm>
            <a:off x="2551817" y="4637942"/>
            <a:ext cx="1868478" cy="523220"/>
          </a:xfrm>
          <a:prstGeom prst="rect">
            <a:avLst/>
          </a:prstGeom>
          <a:noFill/>
        </p:spPr>
        <p:txBody>
          <a:bodyPr wrap="square" rtlCol="0">
            <a:spAutoFit/>
          </a:bodyPr>
          <a:lstStyle/>
          <a:p>
            <a:r>
              <a:rPr lang="en-GB" sz="1400" dirty="0">
                <a:latin typeface="Calibri" panose="020F0502020204030204" pitchFamily="34" charset="0"/>
                <a:cs typeface="Calibri" panose="020F0502020204030204" pitchFamily="34" charset="0"/>
              </a:rPr>
              <a:t>AGATA coupled with NEDA- DIAMANT</a:t>
            </a:r>
          </a:p>
        </p:txBody>
      </p:sp>
      <p:sp>
        <p:nvSpPr>
          <p:cNvPr id="12" name="ZoneTexte 11"/>
          <p:cNvSpPr txBox="1"/>
          <p:nvPr/>
        </p:nvSpPr>
        <p:spPr>
          <a:xfrm>
            <a:off x="4572001" y="4990798"/>
            <a:ext cx="1811310" cy="523220"/>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AGATA </a:t>
            </a:r>
            <a:r>
              <a:rPr lang="fr-FR" sz="1400" dirty="0" err="1">
                <a:latin typeface="Calibri" panose="020F0502020204030204" pitchFamily="34" charset="0"/>
                <a:cs typeface="Calibri" panose="020F0502020204030204" pitchFamily="34" charset="0"/>
              </a:rPr>
              <a:t>coupled</a:t>
            </a:r>
            <a:r>
              <a:rPr lang="fr-FR" sz="1400" dirty="0">
                <a:latin typeface="Calibri" panose="020F0502020204030204" pitchFamily="34" charset="0"/>
                <a:cs typeface="Calibri" panose="020F0502020204030204" pitchFamily="34" charset="0"/>
              </a:rPr>
              <a:t> </a:t>
            </a:r>
            <a:r>
              <a:rPr lang="fr-FR" sz="1400" dirty="0" err="1">
                <a:latin typeface="Calibri" panose="020F0502020204030204" pitchFamily="34" charset="0"/>
                <a:cs typeface="Calibri" panose="020F0502020204030204" pitchFamily="34" charset="0"/>
              </a:rPr>
              <a:t>with</a:t>
            </a:r>
            <a:r>
              <a:rPr lang="fr-FR" sz="1400" dirty="0">
                <a:latin typeface="Calibri" panose="020F0502020204030204" pitchFamily="34" charset="0"/>
                <a:cs typeface="Calibri" panose="020F0502020204030204" pitchFamily="34" charset="0"/>
              </a:rPr>
              <a:t> VAMOS MUGAST</a:t>
            </a:r>
          </a:p>
        </p:txBody>
      </p:sp>
      <p:sp>
        <p:nvSpPr>
          <p:cNvPr id="13" name="ZoneTexte 12"/>
          <p:cNvSpPr txBox="1"/>
          <p:nvPr/>
        </p:nvSpPr>
        <p:spPr>
          <a:xfrm>
            <a:off x="6791758" y="5475546"/>
            <a:ext cx="2214477" cy="738664"/>
          </a:xfrm>
          <a:prstGeom prst="rect">
            <a:avLst/>
          </a:prstGeom>
          <a:noFill/>
        </p:spPr>
        <p:txBody>
          <a:bodyPr wrap="square" rtlCol="0">
            <a:spAutoFit/>
          </a:bodyPr>
          <a:lstStyle/>
          <a:p>
            <a:r>
              <a:rPr lang="fr-FR" sz="1400" dirty="0">
                <a:latin typeface="Calibri" panose="020F0502020204030204" pitchFamily="34" charset="0"/>
                <a:cs typeface="Calibri" panose="020F0502020204030204" pitchFamily="34" charset="0"/>
              </a:rPr>
              <a:t>AGATA </a:t>
            </a:r>
            <a:r>
              <a:rPr lang="fr-FR" sz="1400" dirty="0" err="1">
                <a:latin typeface="Calibri" panose="020F0502020204030204" pitchFamily="34" charset="0"/>
                <a:cs typeface="Calibri" panose="020F0502020204030204" pitchFamily="34" charset="0"/>
              </a:rPr>
              <a:t>coupled</a:t>
            </a:r>
            <a:r>
              <a:rPr lang="fr-FR" sz="1400" dirty="0">
                <a:latin typeface="Calibri" panose="020F0502020204030204" pitchFamily="34" charset="0"/>
                <a:cs typeface="Calibri" panose="020F0502020204030204" pitchFamily="34" charset="0"/>
              </a:rPr>
              <a:t> </a:t>
            </a:r>
            <a:r>
              <a:rPr lang="fr-FR" sz="1400" dirty="0" err="1">
                <a:latin typeface="Calibri" panose="020F0502020204030204" pitchFamily="34" charset="0"/>
                <a:cs typeface="Calibri" panose="020F0502020204030204" pitchFamily="34" charset="0"/>
              </a:rPr>
              <a:t>with</a:t>
            </a:r>
            <a:r>
              <a:rPr lang="fr-FR" sz="1400" dirty="0">
                <a:latin typeface="Calibri" panose="020F0502020204030204" pitchFamily="34" charset="0"/>
                <a:cs typeface="Calibri" panose="020F0502020204030204" pitchFamily="34" charset="0"/>
              </a:rPr>
              <a:t> VAMOS, EXOGAM, </a:t>
            </a:r>
            <a:br>
              <a:rPr lang="fr-FR" sz="1400" dirty="0">
                <a:latin typeface="Calibri" panose="020F0502020204030204" pitchFamily="34" charset="0"/>
                <a:cs typeface="Calibri" panose="020F0502020204030204" pitchFamily="34" charset="0"/>
              </a:rPr>
            </a:br>
            <a:r>
              <a:rPr lang="fr-FR" sz="1400" dirty="0">
                <a:latin typeface="Calibri" panose="020F0502020204030204" pitchFamily="34" charset="0"/>
                <a:cs typeface="Calibri" panose="020F0502020204030204" pitchFamily="34" charset="0"/>
              </a:rPr>
              <a:t>2</a:t>
            </a:r>
            <a:r>
              <a:rPr lang="fr-FR" sz="1400" baseline="30000" dirty="0">
                <a:latin typeface="Calibri" panose="020F0502020204030204" pitchFamily="34" charset="0"/>
                <a:cs typeface="Calibri" panose="020F0502020204030204" pitchFamily="34" charset="0"/>
              </a:rPr>
              <a:t>nd</a:t>
            </a:r>
            <a:r>
              <a:rPr lang="fr-FR" sz="1400" dirty="0">
                <a:latin typeface="Calibri" panose="020F0502020204030204" pitchFamily="34" charset="0"/>
                <a:cs typeface="Calibri" panose="020F0502020204030204" pitchFamily="34" charset="0"/>
              </a:rPr>
              <a:t> Arm, LEPS</a:t>
            </a:r>
          </a:p>
        </p:txBody>
      </p:sp>
      <p:sp>
        <p:nvSpPr>
          <p:cNvPr id="14" name="ZoneTexte 13"/>
          <p:cNvSpPr txBox="1"/>
          <p:nvPr/>
        </p:nvSpPr>
        <p:spPr>
          <a:xfrm>
            <a:off x="7362126" y="1525852"/>
            <a:ext cx="806631" cy="461665"/>
          </a:xfrm>
          <a:prstGeom prst="rect">
            <a:avLst/>
          </a:prstGeom>
          <a:noFill/>
        </p:spPr>
        <p:txBody>
          <a:bodyPr wrap="none" rtlCol="0">
            <a:spAutoFit/>
          </a:bodyPr>
          <a:lstStyle/>
          <a:p>
            <a:r>
              <a:rPr lang="fr-FR" sz="2400" dirty="0">
                <a:latin typeface="Calibri" panose="020F0502020204030204" pitchFamily="34" charset="0"/>
                <a:cs typeface="Calibri" panose="020F0502020204030204" pitchFamily="34" charset="0"/>
              </a:rPr>
              <a:t>2021</a:t>
            </a:r>
          </a:p>
        </p:txBody>
      </p:sp>
    </p:spTree>
    <p:extLst>
      <p:ext uri="{BB962C8B-B14F-4D97-AF65-F5344CB8AC3E}">
        <p14:creationId xmlns:p14="http://schemas.microsoft.com/office/powerpoint/2010/main" val="137469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B7CE72-B1A1-48D9-9C0B-254001F871AB}"/>
              </a:ext>
            </a:extLst>
          </p:cNvPr>
          <p:cNvSpPr txBox="1"/>
          <p:nvPr/>
        </p:nvSpPr>
        <p:spPr>
          <a:xfrm>
            <a:off x="270626" y="115697"/>
            <a:ext cx="7031797" cy="461665"/>
          </a:xfrm>
          <a:prstGeom prst="rect">
            <a:avLst/>
          </a:prstGeom>
          <a:noFill/>
        </p:spPr>
        <p:txBody>
          <a:bodyPr wrap="none" rtlCol="0">
            <a:spAutoFit/>
          </a:bodyPr>
          <a:lstStyle/>
          <a:p>
            <a:pPr algn="ctr"/>
            <a:r>
              <a:rPr lang="en-US" sz="2400" dirty="0">
                <a:solidFill>
                  <a:srgbClr val="7030A0"/>
                </a:solidFill>
                <a:latin typeface="Calibri" panose="020F0502020204030204" pitchFamily="34" charset="0"/>
                <a:ea typeface="+mj-ea"/>
                <a:cs typeface="Calibri" panose="020F0502020204030204" pitchFamily="34" charset="0"/>
              </a:rPr>
              <a:t>N=Z isotopes: study p-n (iso-scalar) pairing correlations</a:t>
            </a:r>
          </a:p>
        </p:txBody>
      </p:sp>
      <p:pic>
        <p:nvPicPr>
          <p:cNvPr id="1028" name="Picture 4" descr="Summary Talk PN Pairing and Quartet Correlations in Nuclei - ppt download">
            <a:extLst>
              <a:ext uri="{FF2B5EF4-FFF2-40B4-BE49-F238E27FC236}">
                <a16:creationId xmlns:a16="http://schemas.microsoft.com/office/drawing/2014/main" id="{E05278A6-E16B-47CB-8535-7598A35AFB78}"/>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74073" y="719359"/>
            <a:ext cx="2610196" cy="28712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16E7756-0782-43A0-AD77-6182568CC326}"/>
              </a:ext>
            </a:extLst>
          </p:cNvPr>
          <p:cNvSpPr txBox="1"/>
          <p:nvPr/>
        </p:nvSpPr>
        <p:spPr>
          <a:xfrm>
            <a:off x="2930057" y="1062382"/>
            <a:ext cx="4158335" cy="1569660"/>
          </a:xfrm>
          <a:prstGeom prst="rect">
            <a:avLst/>
          </a:prstGeom>
          <a:noFill/>
        </p:spPr>
        <p:txBody>
          <a:bodyPr wrap="square" rtlCol="0">
            <a:spAutoFit/>
          </a:bodyPr>
          <a:lstStyle/>
          <a:p>
            <a:r>
              <a:rPr lang="en-US" sz="1600" dirty="0">
                <a:solidFill>
                  <a:srgbClr val="000000"/>
                </a:solidFill>
              </a:rPr>
              <a:t>Nucleons can form strongly correlated pairs which impact strongly on nuclear structure.</a:t>
            </a:r>
          </a:p>
          <a:p>
            <a:endParaRPr lang="en-US" sz="1600" dirty="0">
              <a:solidFill>
                <a:srgbClr val="000000"/>
              </a:solidFill>
            </a:endParaRPr>
          </a:p>
          <a:p>
            <a:r>
              <a:rPr lang="en-US" sz="1600" dirty="0">
                <a:solidFill>
                  <a:srgbClr val="000000"/>
                </a:solidFill>
              </a:rPr>
              <a:t>Only in N=Z nuclei will the p-n (</a:t>
            </a:r>
            <a:r>
              <a:rPr lang="en-US" sz="1600" dirty="0" err="1">
                <a:solidFill>
                  <a:srgbClr val="000000"/>
                </a:solidFill>
              </a:rPr>
              <a:t>isoscalar</a:t>
            </a:r>
            <a:r>
              <a:rPr lang="en-US" sz="1600" dirty="0">
                <a:solidFill>
                  <a:srgbClr val="000000"/>
                </a:solidFill>
              </a:rPr>
              <a:t>) pairing be important, as protons and neutrons occupy the same orbit.</a:t>
            </a:r>
            <a:endParaRPr lang="en-BE" sz="1600" dirty="0">
              <a:solidFill>
                <a:srgbClr val="000000"/>
              </a:solidFill>
            </a:endParaRPr>
          </a:p>
        </p:txBody>
      </p:sp>
      <p:grpSp>
        <p:nvGrpSpPr>
          <p:cNvPr id="29" name="Group 28">
            <a:extLst>
              <a:ext uri="{FF2B5EF4-FFF2-40B4-BE49-F238E27FC236}">
                <a16:creationId xmlns:a16="http://schemas.microsoft.com/office/drawing/2014/main" id="{8CA30BEA-E6D1-4888-BD3F-0821D18511F8}"/>
              </a:ext>
            </a:extLst>
          </p:cNvPr>
          <p:cNvGrpSpPr/>
          <p:nvPr/>
        </p:nvGrpSpPr>
        <p:grpSpPr>
          <a:xfrm>
            <a:off x="83127" y="3672360"/>
            <a:ext cx="2982163" cy="2728440"/>
            <a:chOff x="83127" y="3672360"/>
            <a:chExt cx="3192087" cy="2944166"/>
          </a:xfrm>
        </p:grpSpPr>
        <p:grpSp>
          <p:nvGrpSpPr>
            <p:cNvPr id="27" name="Group 26">
              <a:extLst>
                <a:ext uri="{FF2B5EF4-FFF2-40B4-BE49-F238E27FC236}">
                  <a16:creationId xmlns:a16="http://schemas.microsoft.com/office/drawing/2014/main" id="{37D7B9C9-3F3A-4ABB-A69B-9F7D4406FE54}"/>
                </a:ext>
              </a:extLst>
            </p:cNvPr>
            <p:cNvGrpSpPr/>
            <p:nvPr/>
          </p:nvGrpSpPr>
          <p:grpSpPr>
            <a:xfrm>
              <a:off x="83127" y="3672360"/>
              <a:ext cx="3192087" cy="2928267"/>
              <a:chOff x="374073" y="3632987"/>
              <a:chExt cx="3192087" cy="2928267"/>
            </a:xfrm>
          </p:grpSpPr>
          <p:pic>
            <p:nvPicPr>
              <p:cNvPr id="1038" name="Picture 14" descr="How to extend the chart of nuclides? | SpringerLink">
                <a:extLst>
                  <a:ext uri="{FF2B5EF4-FFF2-40B4-BE49-F238E27FC236}">
                    <a16:creationId xmlns:a16="http://schemas.microsoft.com/office/drawing/2014/main" id="{4A040232-71C3-4066-876C-526B43AE65D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74073" y="3632987"/>
                <a:ext cx="3192087" cy="2928267"/>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Connector 24">
                <a:extLst>
                  <a:ext uri="{FF2B5EF4-FFF2-40B4-BE49-F238E27FC236}">
                    <a16:creationId xmlns:a16="http://schemas.microsoft.com/office/drawing/2014/main" id="{60CE12C2-369C-415A-BDA7-9F2BDAA74343}"/>
                  </a:ext>
                </a:extLst>
              </p:cNvPr>
              <p:cNvCxnSpPr>
                <a:cxnSpLocks/>
              </p:cNvCxnSpPr>
              <p:nvPr/>
            </p:nvCxnSpPr>
            <p:spPr>
              <a:xfrm flipV="1">
                <a:off x="739833" y="4039985"/>
                <a:ext cx="2360814" cy="2352502"/>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5B3C9BAC-8A95-4729-8164-8DEDB6B60DC9}"/>
                </a:ext>
              </a:extLst>
            </p:cNvPr>
            <p:cNvSpPr txBox="1"/>
            <p:nvPr/>
          </p:nvSpPr>
          <p:spPr>
            <a:xfrm>
              <a:off x="2488940" y="6247194"/>
              <a:ext cx="641522" cy="369332"/>
            </a:xfrm>
            <a:prstGeom prst="rect">
              <a:avLst/>
            </a:prstGeom>
            <a:noFill/>
          </p:spPr>
          <p:txBody>
            <a:bodyPr wrap="none" rtlCol="0">
              <a:spAutoFit/>
            </a:bodyPr>
            <a:lstStyle/>
            <a:p>
              <a:r>
                <a:rPr lang="en-US" dirty="0">
                  <a:solidFill>
                    <a:srgbClr val="000000"/>
                  </a:solidFill>
                  <a:sym typeface="Wingdings" panose="05000000000000000000" pitchFamily="2" charset="2"/>
                </a:rPr>
                <a:t> N</a:t>
              </a:r>
              <a:endParaRPr lang="en-BE" dirty="0">
                <a:solidFill>
                  <a:srgbClr val="000000"/>
                </a:solidFill>
              </a:endParaRPr>
            </a:p>
          </p:txBody>
        </p:sp>
        <p:sp>
          <p:nvSpPr>
            <p:cNvPr id="36" name="TextBox 35">
              <a:extLst>
                <a:ext uri="{FF2B5EF4-FFF2-40B4-BE49-F238E27FC236}">
                  <a16:creationId xmlns:a16="http://schemas.microsoft.com/office/drawing/2014/main" id="{E00A3936-C81C-4602-ADD3-2DB0D2A96267}"/>
                </a:ext>
              </a:extLst>
            </p:cNvPr>
            <p:cNvSpPr txBox="1"/>
            <p:nvPr/>
          </p:nvSpPr>
          <p:spPr>
            <a:xfrm rot="16200000">
              <a:off x="333665" y="4232199"/>
              <a:ext cx="474810" cy="369332"/>
            </a:xfrm>
            <a:prstGeom prst="rect">
              <a:avLst/>
            </a:prstGeom>
            <a:noFill/>
          </p:spPr>
          <p:txBody>
            <a:bodyPr wrap="none" rtlCol="0">
              <a:spAutoFit/>
            </a:bodyPr>
            <a:lstStyle/>
            <a:p>
              <a:r>
                <a:rPr lang="en-US" dirty="0">
                  <a:solidFill>
                    <a:srgbClr val="000000"/>
                  </a:solidFill>
                  <a:sym typeface="Wingdings" panose="05000000000000000000" pitchFamily="2" charset="2"/>
                </a:rPr>
                <a:t> </a:t>
              </a:r>
              <a:endParaRPr lang="en-BE" dirty="0">
                <a:solidFill>
                  <a:srgbClr val="000000"/>
                </a:solidFill>
              </a:endParaRPr>
            </a:p>
          </p:txBody>
        </p:sp>
        <p:sp>
          <p:nvSpPr>
            <p:cNvPr id="37" name="TextBox 36">
              <a:extLst>
                <a:ext uri="{FF2B5EF4-FFF2-40B4-BE49-F238E27FC236}">
                  <a16:creationId xmlns:a16="http://schemas.microsoft.com/office/drawing/2014/main" id="{650E99E2-FBE7-43AF-BEF3-1004EB7DD9B7}"/>
                </a:ext>
              </a:extLst>
            </p:cNvPr>
            <p:cNvSpPr txBox="1"/>
            <p:nvPr/>
          </p:nvSpPr>
          <p:spPr>
            <a:xfrm>
              <a:off x="408205" y="3974661"/>
              <a:ext cx="325730" cy="369332"/>
            </a:xfrm>
            <a:prstGeom prst="rect">
              <a:avLst/>
            </a:prstGeom>
            <a:noFill/>
          </p:spPr>
          <p:txBody>
            <a:bodyPr wrap="none" rtlCol="0">
              <a:spAutoFit/>
            </a:bodyPr>
            <a:lstStyle/>
            <a:p>
              <a:r>
                <a:rPr lang="en-US" dirty="0">
                  <a:solidFill>
                    <a:srgbClr val="000000"/>
                  </a:solidFill>
                  <a:sym typeface="Wingdings" panose="05000000000000000000" pitchFamily="2" charset="2"/>
                </a:rPr>
                <a:t>Z</a:t>
              </a:r>
              <a:endParaRPr lang="en-BE" dirty="0">
                <a:solidFill>
                  <a:srgbClr val="000000"/>
                </a:solidFill>
              </a:endParaRPr>
            </a:p>
          </p:txBody>
        </p:sp>
      </p:grpSp>
      <p:sp>
        <p:nvSpPr>
          <p:cNvPr id="30" name="Star: 5 Points 29">
            <a:extLst>
              <a:ext uri="{FF2B5EF4-FFF2-40B4-BE49-F238E27FC236}">
                <a16:creationId xmlns:a16="http://schemas.microsoft.com/office/drawing/2014/main" id="{E9600F14-C8FF-465B-82E7-C967535E472B}"/>
              </a:ext>
            </a:extLst>
          </p:cNvPr>
          <p:cNvSpPr/>
          <p:nvPr/>
        </p:nvSpPr>
        <p:spPr>
          <a:xfrm>
            <a:off x="2142966" y="4294781"/>
            <a:ext cx="187758" cy="187630"/>
          </a:xfrm>
          <a:prstGeom prst="star5">
            <a:avLst/>
          </a:prstGeom>
          <a:solidFill>
            <a:srgbClr val="116E8A"/>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1" name="Star: 5 Points 40">
            <a:extLst>
              <a:ext uri="{FF2B5EF4-FFF2-40B4-BE49-F238E27FC236}">
                <a16:creationId xmlns:a16="http://schemas.microsoft.com/office/drawing/2014/main" id="{2150B822-FF9D-4B0A-9D61-41C45C66D4EA}"/>
              </a:ext>
            </a:extLst>
          </p:cNvPr>
          <p:cNvSpPr/>
          <p:nvPr/>
        </p:nvSpPr>
        <p:spPr>
          <a:xfrm>
            <a:off x="3181667" y="2787039"/>
            <a:ext cx="116378" cy="99753"/>
          </a:xfrm>
          <a:prstGeom prst="star5">
            <a:avLst/>
          </a:prstGeom>
          <a:solidFill>
            <a:srgbClr val="116E8A"/>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3" name="TextBox 32">
            <a:extLst>
              <a:ext uri="{FF2B5EF4-FFF2-40B4-BE49-F238E27FC236}">
                <a16:creationId xmlns:a16="http://schemas.microsoft.com/office/drawing/2014/main" id="{CF4F37D3-912D-45EB-A311-6D7661989DFA}"/>
              </a:ext>
            </a:extLst>
          </p:cNvPr>
          <p:cNvSpPr txBox="1"/>
          <p:nvPr/>
        </p:nvSpPr>
        <p:spPr>
          <a:xfrm>
            <a:off x="3339206" y="2702126"/>
            <a:ext cx="5804794" cy="369332"/>
          </a:xfrm>
          <a:prstGeom prst="rect">
            <a:avLst/>
          </a:prstGeom>
          <a:noFill/>
        </p:spPr>
        <p:txBody>
          <a:bodyPr wrap="none" rtlCol="0">
            <a:spAutoFit/>
          </a:bodyPr>
          <a:lstStyle/>
          <a:p>
            <a:r>
              <a:rPr lang="en-US" baseline="30000" dirty="0">
                <a:solidFill>
                  <a:srgbClr val="FF0000"/>
                </a:solidFill>
              </a:rPr>
              <a:t>88</a:t>
            </a:r>
            <a:r>
              <a:rPr lang="en-US" dirty="0">
                <a:solidFill>
                  <a:srgbClr val="FF0000"/>
                </a:solidFill>
              </a:rPr>
              <a:t>Ru: 44 protons and 44 neutrons (near proton dripline)</a:t>
            </a:r>
            <a:endParaRPr lang="en-BE" dirty="0">
              <a:solidFill>
                <a:srgbClr val="FF0000"/>
              </a:solidFill>
            </a:endParaRPr>
          </a:p>
        </p:txBody>
      </p:sp>
      <p:pic>
        <p:nvPicPr>
          <p:cNvPr id="40" name="Picture 39">
            <a:extLst>
              <a:ext uri="{FF2B5EF4-FFF2-40B4-BE49-F238E27FC236}">
                <a16:creationId xmlns:a16="http://schemas.microsoft.com/office/drawing/2014/main" id="{A58F2F10-F22E-4E98-925C-9053C79716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37381" y="3266721"/>
            <a:ext cx="3551011" cy="2988650"/>
          </a:xfrm>
          <a:prstGeom prst="rect">
            <a:avLst/>
          </a:prstGeom>
        </p:spPr>
      </p:pic>
      <p:sp>
        <p:nvSpPr>
          <p:cNvPr id="50" name="TextBox 49">
            <a:extLst>
              <a:ext uri="{FF2B5EF4-FFF2-40B4-BE49-F238E27FC236}">
                <a16:creationId xmlns:a16="http://schemas.microsoft.com/office/drawing/2014/main" id="{E19863A9-CD9A-4CB8-9CDE-E06833A6FF7F}"/>
              </a:ext>
            </a:extLst>
          </p:cNvPr>
          <p:cNvSpPr txBox="1"/>
          <p:nvPr/>
        </p:nvSpPr>
        <p:spPr>
          <a:xfrm>
            <a:off x="4105773" y="6422175"/>
            <a:ext cx="5309574" cy="338554"/>
          </a:xfrm>
          <a:prstGeom prst="rect">
            <a:avLst/>
          </a:prstGeom>
          <a:noFill/>
        </p:spPr>
        <p:txBody>
          <a:bodyPr wrap="square">
            <a:spAutoFit/>
          </a:bodyPr>
          <a:lstStyle/>
          <a:p>
            <a:r>
              <a:rPr lang="nl-BE" sz="1600" b="0" i="0" u="none" strike="noStrike" baseline="0" dirty="0"/>
              <a:t>B. </a:t>
            </a:r>
            <a:r>
              <a:rPr lang="nl-BE" sz="1600" b="0" i="0" u="none" strike="noStrike" baseline="0" dirty="0" err="1"/>
              <a:t>Cederwall</a:t>
            </a:r>
            <a:r>
              <a:rPr lang="nl-BE" sz="1600" b="0" i="0" u="none" strike="noStrike" baseline="0" dirty="0"/>
              <a:t> et al., PRL 124, 062501 (2020) </a:t>
            </a:r>
            <a:endParaRPr lang="en-BE" sz="1600" dirty="0"/>
          </a:p>
        </p:txBody>
      </p:sp>
      <p:sp>
        <p:nvSpPr>
          <p:cNvPr id="43" name="TextBox 42">
            <a:extLst>
              <a:ext uri="{FF2B5EF4-FFF2-40B4-BE49-F238E27FC236}">
                <a16:creationId xmlns:a16="http://schemas.microsoft.com/office/drawing/2014/main" id="{590A3A60-F385-4F1C-9D84-162F4767523B}"/>
              </a:ext>
            </a:extLst>
          </p:cNvPr>
          <p:cNvSpPr txBox="1"/>
          <p:nvPr/>
        </p:nvSpPr>
        <p:spPr>
          <a:xfrm>
            <a:off x="7226787" y="3743747"/>
            <a:ext cx="2029538" cy="1477328"/>
          </a:xfrm>
          <a:prstGeom prst="rect">
            <a:avLst/>
          </a:prstGeom>
          <a:noFill/>
        </p:spPr>
        <p:txBody>
          <a:bodyPr wrap="square" rtlCol="0">
            <a:spAutoFit/>
          </a:bodyPr>
          <a:lstStyle/>
          <a:p>
            <a:r>
              <a:rPr lang="en-US" dirty="0">
                <a:solidFill>
                  <a:srgbClr val="000000"/>
                </a:solidFill>
              </a:rPr>
              <a:t>Rotating deformed nucleus with strong </a:t>
            </a:r>
          </a:p>
          <a:p>
            <a:r>
              <a:rPr lang="en-US" dirty="0">
                <a:solidFill>
                  <a:srgbClr val="000000"/>
                </a:solidFill>
              </a:rPr>
              <a:t>ISO-SCALAR </a:t>
            </a:r>
          </a:p>
          <a:p>
            <a:r>
              <a:rPr lang="en-US" dirty="0">
                <a:solidFill>
                  <a:srgbClr val="000000"/>
                </a:solidFill>
              </a:rPr>
              <a:t>p-n pairing !</a:t>
            </a:r>
            <a:endParaRPr lang="en-BE" dirty="0">
              <a:solidFill>
                <a:srgbClr val="000000"/>
              </a:solidFill>
            </a:endParaRPr>
          </a:p>
        </p:txBody>
      </p:sp>
      <p:pic>
        <p:nvPicPr>
          <p:cNvPr id="1040" name="Picture 16" descr="AGATA - Advanced GAmma Tracking Array - Institut für Kernphysik der  Universität zu Köln">
            <a:extLst>
              <a:ext uri="{FF2B5EF4-FFF2-40B4-BE49-F238E27FC236}">
                <a16:creationId xmlns:a16="http://schemas.microsoft.com/office/drawing/2014/main" id="{F8BAC891-13EB-4753-96DC-6D4B2D2CAE7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063345" y="1253719"/>
            <a:ext cx="928255" cy="125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0237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D9532D-C748-AF5D-C051-4FC569620136}"/>
              </a:ext>
            </a:extLst>
          </p:cNvPr>
          <p:cNvSpPr/>
          <p:nvPr/>
        </p:nvSpPr>
        <p:spPr>
          <a:xfrm>
            <a:off x="6698061" y="628112"/>
            <a:ext cx="2361126" cy="36812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latin typeface="Calibri" panose="020F0502020204030204" pitchFamily="34" charset="0"/>
              <a:cs typeface="Calibri" panose="020F0502020204030204" pitchFamily="34" charset="0"/>
            </a:endParaRPr>
          </a:p>
        </p:txBody>
      </p:sp>
      <p:sp>
        <p:nvSpPr>
          <p:cNvPr id="3" name="Titre 1">
            <a:extLst>
              <a:ext uri="{FF2B5EF4-FFF2-40B4-BE49-F238E27FC236}">
                <a16:creationId xmlns:a16="http://schemas.microsoft.com/office/drawing/2014/main" id="{31497260-94F1-71D3-0777-3D701294AFDE}"/>
              </a:ext>
            </a:extLst>
          </p:cNvPr>
          <p:cNvSpPr txBox="1">
            <a:spLocks/>
          </p:cNvSpPr>
          <p:nvPr/>
        </p:nvSpPr>
        <p:spPr>
          <a:xfrm>
            <a:off x="-103997" y="181082"/>
            <a:ext cx="7114398" cy="628826"/>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400">
                <a:solidFill>
                  <a:srgbClr val="7030A0"/>
                </a:solidFill>
                <a:ea typeface="+mj-lt"/>
                <a:cs typeface="+mj-lt"/>
              </a:rPr>
              <a:t>Fission  Studies in inverse kinematics @ VAMOS</a:t>
            </a:r>
          </a:p>
          <a:p>
            <a:pPr algn="ctr"/>
            <a:endParaRPr lang="en-US" sz="2400" dirty="0">
              <a:solidFill>
                <a:srgbClr val="7030A0"/>
              </a:solidFill>
              <a:cs typeface="Calibri Light"/>
            </a:endParaRPr>
          </a:p>
        </p:txBody>
      </p:sp>
      <p:grpSp>
        <p:nvGrpSpPr>
          <p:cNvPr id="4" name="Groupe 3">
            <a:extLst>
              <a:ext uri="{FF2B5EF4-FFF2-40B4-BE49-F238E27FC236}">
                <a16:creationId xmlns:a16="http://schemas.microsoft.com/office/drawing/2014/main" id="{F17F53A1-3C83-8AFD-3E50-FF4A032E0634}"/>
              </a:ext>
            </a:extLst>
          </p:cNvPr>
          <p:cNvGrpSpPr/>
          <p:nvPr/>
        </p:nvGrpSpPr>
        <p:grpSpPr>
          <a:xfrm>
            <a:off x="428161" y="1536111"/>
            <a:ext cx="6111171" cy="3056615"/>
            <a:chOff x="2990234" y="1413455"/>
            <a:chExt cx="8952408" cy="4036170"/>
          </a:xfrm>
        </p:grpSpPr>
        <p:pic>
          <p:nvPicPr>
            <p:cNvPr id="5" name="VAMOS_platform.jpg" descr="VAMOS_platform.jpg">
              <a:extLst>
                <a:ext uri="{FF2B5EF4-FFF2-40B4-BE49-F238E27FC236}">
                  <a16:creationId xmlns:a16="http://schemas.microsoft.com/office/drawing/2014/main" id="{9D03A4AD-E89E-11F5-2529-5BE353B40560}"/>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4537582">
              <a:off x="9841059" y="1036170"/>
              <a:ext cx="1724297" cy="2478868"/>
            </a:xfrm>
            <a:prstGeom prst="rect">
              <a:avLst/>
            </a:prstGeom>
            <a:ln w="12700">
              <a:miter lim="400000"/>
            </a:ln>
          </p:spPr>
        </p:pic>
        <p:sp>
          <p:nvSpPr>
            <p:cNvPr id="6" name="Línea">
              <a:extLst>
                <a:ext uri="{FF2B5EF4-FFF2-40B4-BE49-F238E27FC236}">
                  <a16:creationId xmlns:a16="http://schemas.microsoft.com/office/drawing/2014/main" id="{C95FD560-E655-7672-4448-7777344482EA}"/>
                </a:ext>
              </a:extLst>
            </p:cNvPr>
            <p:cNvSpPr/>
            <p:nvPr/>
          </p:nvSpPr>
          <p:spPr>
            <a:xfrm flipH="1">
              <a:off x="6273239" y="2933080"/>
              <a:ext cx="2418289" cy="665449"/>
            </a:xfrm>
            <a:prstGeom prst="line">
              <a:avLst/>
            </a:prstGeom>
            <a:ln w="50800" cap="rnd">
              <a:solidFill>
                <a:srgbClr val="A8302A">
                  <a:alpha val="49595"/>
                </a:srgbClr>
              </a:solidFill>
              <a:custDash>
                <a:ds d="100000" sp="200000"/>
              </a:custDash>
            </a:ln>
          </p:spPr>
          <p:txBody>
            <a:bodyPr lIns="26789" tIns="26789" rIns="26789" bIns="26789" anchor="ctr"/>
            <a:lstStyle/>
            <a:p>
              <a:pPr defTabSz="685800">
                <a:defRPr sz="2400"/>
              </a:pPr>
              <a:endParaRPr lang="en-US" sz="1265">
                <a:latin typeface="Calibri" panose="020F0502020204030204" pitchFamily="34" charset="0"/>
                <a:cs typeface="Calibri" panose="020F0502020204030204" pitchFamily="34" charset="0"/>
              </a:endParaRPr>
            </a:p>
          </p:txBody>
        </p:sp>
        <p:sp>
          <p:nvSpPr>
            <p:cNvPr id="7" name="Línea">
              <a:extLst>
                <a:ext uri="{FF2B5EF4-FFF2-40B4-BE49-F238E27FC236}">
                  <a16:creationId xmlns:a16="http://schemas.microsoft.com/office/drawing/2014/main" id="{B7E653E7-61C6-4182-162A-E0BD438A13EA}"/>
                </a:ext>
              </a:extLst>
            </p:cNvPr>
            <p:cNvSpPr/>
            <p:nvPr/>
          </p:nvSpPr>
          <p:spPr>
            <a:xfrm flipH="1" flipV="1">
              <a:off x="6106210" y="3630332"/>
              <a:ext cx="2480195" cy="392053"/>
            </a:xfrm>
            <a:prstGeom prst="line">
              <a:avLst/>
            </a:prstGeom>
            <a:ln w="50800" cap="rnd">
              <a:solidFill>
                <a:srgbClr val="D51E0C">
                  <a:alpha val="49595"/>
                </a:srgbClr>
              </a:solidFill>
              <a:custDash>
                <a:ds d="100000" sp="200000"/>
              </a:custDash>
            </a:ln>
          </p:spPr>
          <p:txBody>
            <a:bodyPr lIns="26789" tIns="26789" rIns="26789" bIns="26789" anchor="ctr"/>
            <a:lstStyle/>
            <a:p>
              <a:pPr defTabSz="685800">
                <a:defRPr sz="2400"/>
              </a:pPr>
              <a:endParaRPr lang="en-US" sz="1265">
                <a:latin typeface="Calibri" panose="020F0502020204030204" pitchFamily="34" charset="0"/>
                <a:cs typeface="Calibri" panose="020F0502020204030204" pitchFamily="34" charset="0"/>
              </a:endParaRPr>
            </a:p>
          </p:txBody>
        </p:sp>
        <p:grpSp>
          <p:nvGrpSpPr>
            <p:cNvPr id="8" name="Grupo">
              <a:extLst>
                <a:ext uri="{FF2B5EF4-FFF2-40B4-BE49-F238E27FC236}">
                  <a16:creationId xmlns:a16="http://schemas.microsoft.com/office/drawing/2014/main" id="{EDD12E2D-1695-7029-9220-34176EB1519E}"/>
                </a:ext>
              </a:extLst>
            </p:cNvPr>
            <p:cNvGrpSpPr/>
            <p:nvPr/>
          </p:nvGrpSpPr>
          <p:grpSpPr>
            <a:xfrm rot="10800000" flipH="1">
              <a:off x="3587775" y="2512155"/>
              <a:ext cx="5226652" cy="2564687"/>
              <a:chOff x="43" y="223042"/>
              <a:chExt cx="7433459" cy="3647554"/>
            </a:xfrm>
          </p:grpSpPr>
          <p:pic>
            <p:nvPicPr>
              <p:cNvPr id="22" name="fission 006.png" descr="fission 006.png">
                <a:extLst>
                  <a:ext uri="{FF2B5EF4-FFF2-40B4-BE49-F238E27FC236}">
                    <a16:creationId xmlns:a16="http://schemas.microsoft.com/office/drawing/2014/main" id="{FEE00180-8828-119F-EE70-CBC4E37BBA1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3" y="1980378"/>
                <a:ext cx="685004" cy="510487"/>
              </a:xfrm>
              <a:custGeom>
                <a:avLst/>
                <a:gdLst/>
                <a:ahLst/>
                <a:cxnLst>
                  <a:cxn ang="0">
                    <a:pos x="wd2" y="hd2"/>
                  </a:cxn>
                  <a:cxn ang="5400000">
                    <a:pos x="wd2" y="hd2"/>
                  </a:cxn>
                  <a:cxn ang="10800000">
                    <a:pos x="wd2" y="hd2"/>
                  </a:cxn>
                  <a:cxn ang="16200000">
                    <a:pos x="wd2" y="hd2"/>
                  </a:cxn>
                </a:cxnLst>
                <a:rect l="0" t="0" r="r" b="b"/>
                <a:pathLst>
                  <a:path w="21204" h="21413" extrusionOk="0">
                    <a:moveTo>
                      <a:pt x="11387" y="50"/>
                    </a:moveTo>
                    <a:cubicBezTo>
                      <a:pt x="8987" y="-92"/>
                      <a:pt x="7677" y="58"/>
                      <a:pt x="6362" y="649"/>
                    </a:cubicBezTo>
                    <a:cubicBezTo>
                      <a:pt x="2515" y="2378"/>
                      <a:pt x="-355" y="7018"/>
                      <a:pt x="35" y="10871"/>
                    </a:cubicBezTo>
                    <a:cubicBezTo>
                      <a:pt x="133" y="11838"/>
                      <a:pt x="654" y="13873"/>
                      <a:pt x="1190" y="15399"/>
                    </a:cubicBezTo>
                    <a:cubicBezTo>
                      <a:pt x="2006" y="17721"/>
                      <a:pt x="2440" y="18365"/>
                      <a:pt x="3868" y="19345"/>
                    </a:cubicBezTo>
                    <a:cubicBezTo>
                      <a:pt x="4807" y="19988"/>
                      <a:pt x="6419" y="20712"/>
                      <a:pt x="7443" y="20943"/>
                    </a:cubicBezTo>
                    <a:cubicBezTo>
                      <a:pt x="8467" y="21173"/>
                      <a:pt x="9589" y="21378"/>
                      <a:pt x="9949" y="21409"/>
                    </a:cubicBezTo>
                    <a:cubicBezTo>
                      <a:pt x="11113" y="21508"/>
                      <a:pt x="14889" y="19977"/>
                      <a:pt x="17185" y="18479"/>
                    </a:cubicBezTo>
                    <a:cubicBezTo>
                      <a:pt x="20212" y="16504"/>
                      <a:pt x="21245" y="14437"/>
                      <a:pt x="21203" y="10405"/>
                    </a:cubicBezTo>
                    <a:cubicBezTo>
                      <a:pt x="21175" y="7740"/>
                      <a:pt x="21047" y="7294"/>
                      <a:pt x="19815" y="5327"/>
                    </a:cubicBezTo>
                    <a:cubicBezTo>
                      <a:pt x="19071" y="4141"/>
                      <a:pt x="17602" y="2505"/>
                      <a:pt x="16547" y="1698"/>
                    </a:cubicBezTo>
                    <a:cubicBezTo>
                      <a:pt x="14877" y="422"/>
                      <a:pt x="14210" y="217"/>
                      <a:pt x="11387" y="50"/>
                    </a:cubicBezTo>
                    <a:close/>
                  </a:path>
                </a:pathLst>
              </a:custGeom>
              <a:ln w="12700" cap="flat">
                <a:noFill/>
                <a:miter lim="400000"/>
              </a:ln>
              <a:effectLst/>
            </p:spPr>
          </p:pic>
          <p:pic>
            <p:nvPicPr>
              <p:cNvPr id="23" name="fission 026.png" descr="fission 026.png">
                <a:extLst>
                  <a:ext uri="{FF2B5EF4-FFF2-40B4-BE49-F238E27FC236}">
                    <a16:creationId xmlns:a16="http://schemas.microsoft.com/office/drawing/2014/main" id="{4F53D7FD-678C-2312-340B-59A45B5B6E66}"/>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618105" y="1699678"/>
                <a:ext cx="673707" cy="779100"/>
              </a:xfrm>
              <a:custGeom>
                <a:avLst/>
                <a:gdLst/>
                <a:ahLst/>
                <a:cxnLst>
                  <a:cxn ang="0">
                    <a:pos x="wd2" y="hd2"/>
                  </a:cxn>
                  <a:cxn ang="5400000">
                    <a:pos x="wd2" y="hd2"/>
                  </a:cxn>
                  <a:cxn ang="10800000">
                    <a:pos x="wd2" y="hd2"/>
                  </a:cxn>
                  <a:cxn ang="16200000">
                    <a:pos x="wd2" y="hd2"/>
                  </a:cxn>
                </a:cxnLst>
                <a:rect l="0" t="0" r="r" b="b"/>
                <a:pathLst>
                  <a:path w="19712" h="21282" extrusionOk="0">
                    <a:moveTo>
                      <a:pt x="13578" y="8"/>
                    </a:moveTo>
                    <a:cubicBezTo>
                      <a:pt x="11132" y="-124"/>
                      <a:pt x="9502" y="1547"/>
                      <a:pt x="9815" y="4106"/>
                    </a:cubicBezTo>
                    <a:cubicBezTo>
                      <a:pt x="10081" y="6271"/>
                      <a:pt x="9403" y="7037"/>
                      <a:pt x="6436" y="7933"/>
                    </a:cubicBezTo>
                    <a:cubicBezTo>
                      <a:pt x="3472" y="8828"/>
                      <a:pt x="1726" y="9974"/>
                      <a:pt x="770" y="11662"/>
                    </a:cubicBezTo>
                    <a:cubicBezTo>
                      <a:pt x="-544" y="13981"/>
                      <a:pt x="-168" y="16527"/>
                      <a:pt x="1838" y="18980"/>
                    </a:cubicBezTo>
                    <a:cubicBezTo>
                      <a:pt x="2485" y="19770"/>
                      <a:pt x="3207" y="20186"/>
                      <a:pt x="4613" y="20574"/>
                    </a:cubicBezTo>
                    <a:cubicBezTo>
                      <a:pt x="5657" y="20861"/>
                      <a:pt x="6659" y="21149"/>
                      <a:pt x="6843" y="21213"/>
                    </a:cubicBezTo>
                    <a:cubicBezTo>
                      <a:pt x="7599" y="21476"/>
                      <a:pt x="12187" y="20949"/>
                      <a:pt x="14170" y="20378"/>
                    </a:cubicBezTo>
                    <a:cubicBezTo>
                      <a:pt x="15913" y="19877"/>
                      <a:pt x="16568" y="19481"/>
                      <a:pt x="17804" y="18199"/>
                    </a:cubicBezTo>
                    <a:cubicBezTo>
                      <a:pt x="21056" y="14828"/>
                      <a:pt x="20090" y="11082"/>
                      <a:pt x="15366" y="8767"/>
                    </a:cubicBezTo>
                    <a:cubicBezTo>
                      <a:pt x="14053" y="8124"/>
                      <a:pt x="13031" y="7436"/>
                      <a:pt x="13102" y="7239"/>
                    </a:cubicBezTo>
                    <a:cubicBezTo>
                      <a:pt x="13172" y="7042"/>
                      <a:pt x="13891" y="6770"/>
                      <a:pt x="14692" y="6643"/>
                    </a:cubicBezTo>
                    <a:cubicBezTo>
                      <a:pt x="16625" y="6335"/>
                      <a:pt x="17097" y="5817"/>
                      <a:pt x="17270" y="3845"/>
                    </a:cubicBezTo>
                    <a:cubicBezTo>
                      <a:pt x="17449" y="1810"/>
                      <a:pt x="16640" y="665"/>
                      <a:pt x="14669" y="170"/>
                    </a:cubicBezTo>
                    <a:cubicBezTo>
                      <a:pt x="14290" y="75"/>
                      <a:pt x="13927" y="26"/>
                      <a:pt x="13578" y="8"/>
                    </a:cubicBezTo>
                    <a:close/>
                  </a:path>
                </a:pathLst>
              </a:custGeom>
              <a:ln w="12700" cap="flat">
                <a:noFill/>
                <a:miter lim="400000"/>
              </a:ln>
              <a:effectLst/>
            </p:spPr>
          </p:pic>
          <p:pic>
            <p:nvPicPr>
              <p:cNvPr id="24" name="fission 051.png" descr="fission 051.png">
                <a:extLst>
                  <a:ext uri="{FF2B5EF4-FFF2-40B4-BE49-F238E27FC236}">
                    <a16:creationId xmlns:a16="http://schemas.microsoft.com/office/drawing/2014/main" id="{DB65B592-CAE5-F5BA-B6B3-89AC0DED6057}"/>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3217937" y="223042"/>
                <a:ext cx="975971" cy="2267824"/>
              </a:xfrm>
              <a:custGeom>
                <a:avLst/>
                <a:gdLst/>
                <a:ahLst/>
                <a:cxnLst>
                  <a:cxn ang="0">
                    <a:pos x="wd2" y="hd2"/>
                  </a:cxn>
                  <a:cxn ang="5400000">
                    <a:pos x="wd2" y="hd2"/>
                  </a:cxn>
                  <a:cxn ang="10800000">
                    <a:pos x="wd2" y="hd2"/>
                  </a:cxn>
                  <a:cxn ang="16200000">
                    <a:pos x="wd2" y="hd2"/>
                  </a:cxn>
                </a:cxnLst>
                <a:rect l="0" t="0" r="r" b="b"/>
                <a:pathLst>
                  <a:path w="21436" h="21561" extrusionOk="0">
                    <a:moveTo>
                      <a:pt x="18258" y="5"/>
                    </a:moveTo>
                    <a:cubicBezTo>
                      <a:pt x="17876" y="18"/>
                      <a:pt x="17486" y="62"/>
                      <a:pt x="17107" y="137"/>
                    </a:cubicBezTo>
                    <a:cubicBezTo>
                      <a:pt x="16414" y="273"/>
                      <a:pt x="15737" y="729"/>
                      <a:pt x="15738" y="1057"/>
                    </a:cubicBezTo>
                    <a:cubicBezTo>
                      <a:pt x="15740" y="1421"/>
                      <a:pt x="16690" y="1943"/>
                      <a:pt x="17543" y="2050"/>
                    </a:cubicBezTo>
                    <a:cubicBezTo>
                      <a:pt x="18826" y="2210"/>
                      <a:pt x="20165" y="2190"/>
                      <a:pt x="20594" y="2004"/>
                    </a:cubicBezTo>
                    <a:cubicBezTo>
                      <a:pt x="20807" y="1912"/>
                      <a:pt x="21113" y="1651"/>
                      <a:pt x="21274" y="1420"/>
                    </a:cubicBezTo>
                    <a:cubicBezTo>
                      <a:pt x="21526" y="1056"/>
                      <a:pt x="21503" y="950"/>
                      <a:pt x="21082" y="639"/>
                    </a:cubicBezTo>
                    <a:cubicBezTo>
                      <a:pt x="20482" y="195"/>
                      <a:pt x="19401" y="-35"/>
                      <a:pt x="18258" y="5"/>
                    </a:cubicBezTo>
                    <a:close/>
                    <a:moveTo>
                      <a:pt x="12504" y="16260"/>
                    </a:moveTo>
                    <a:cubicBezTo>
                      <a:pt x="11719" y="16240"/>
                      <a:pt x="10967" y="16294"/>
                      <a:pt x="10273" y="16422"/>
                    </a:cubicBezTo>
                    <a:cubicBezTo>
                      <a:pt x="9760" y="16517"/>
                      <a:pt x="8365" y="16682"/>
                      <a:pt x="7169" y="16788"/>
                    </a:cubicBezTo>
                    <a:cubicBezTo>
                      <a:pt x="5867" y="16903"/>
                      <a:pt x="4717" y="17076"/>
                      <a:pt x="4293" y="17218"/>
                    </a:cubicBezTo>
                    <a:cubicBezTo>
                      <a:pt x="3903" y="17349"/>
                      <a:pt x="3127" y="17589"/>
                      <a:pt x="2576" y="17754"/>
                    </a:cubicBezTo>
                    <a:cubicBezTo>
                      <a:pt x="1499" y="18076"/>
                      <a:pt x="282" y="18971"/>
                      <a:pt x="39" y="19618"/>
                    </a:cubicBezTo>
                    <a:cubicBezTo>
                      <a:pt x="-74" y="19919"/>
                      <a:pt x="41" y="20063"/>
                      <a:pt x="658" y="20399"/>
                    </a:cubicBezTo>
                    <a:cubicBezTo>
                      <a:pt x="1075" y="20626"/>
                      <a:pt x="1451" y="20850"/>
                      <a:pt x="1495" y="20897"/>
                    </a:cubicBezTo>
                    <a:cubicBezTo>
                      <a:pt x="1538" y="20944"/>
                      <a:pt x="2139" y="21110"/>
                      <a:pt x="2828" y="21263"/>
                    </a:cubicBezTo>
                    <a:cubicBezTo>
                      <a:pt x="3708" y="21459"/>
                      <a:pt x="4805" y="21557"/>
                      <a:pt x="5949" y="21561"/>
                    </a:cubicBezTo>
                    <a:cubicBezTo>
                      <a:pt x="7093" y="21565"/>
                      <a:pt x="8288" y="21474"/>
                      <a:pt x="9349" y="21286"/>
                    </a:cubicBezTo>
                    <a:cubicBezTo>
                      <a:pt x="10176" y="21138"/>
                      <a:pt x="11215" y="21018"/>
                      <a:pt x="11659" y="21018"/>
                    </a:cubicBezTo>
                    <a:cubicBezTo>
                      <a:pt x="12686" y="21017"/>
                      <a:pt x="14394" y="20632"/>
                      <a:pt x="14919" y="20286"/>
                    </a:cubicBezTo>
                    <a:cubicBezTo>
                      <a:pt x="15142" y="20139"/>
                      <a:pt x="15745" y="19906"/>
                      <a:pt x="16261" y="19765"/>
                    </a:cubicBezTo>
                    <a:cubicBezTo>
                      <a:pt x="17858" y="19329"/>
                      <a:pt x="19272" y="18248"/>
                      <a:pt x="18510" y="18044"/>
                    </a:cubicBezTo>
                    <a:cubicBezTo>
                      <a:pt x="18383" y="18010"/>
                      <a:pt x="18200" y="17834"/>
                      <a:pt x="18109" y="17656"/>
                    </a:cubicBezTo>
                    <a:cubicBezTo>
                      <a:pt x="17918" y="17280"/>
                      <a:pt x="16968" y="16946"/>
                      <a:pt x="14936" y="16539"/>
                    </a:cubicBezTo>
                    <a:cubicBezTo>
                      <a:pt x="14112" y="16373"/>
                      <a:pt x="13289" y="16279"/>
                      <a:pt x="12504" y="16260"/>
                    </a:cubicBezTo>
                    <a:close/>
                  </a:path>
                </a:pathLst>
              </a:custGeom>
              <a:ln w="12700" cap="flat">
                <a:noFill/>
                <a:miter lim="400000"/>
              </a:ln>
              <a:effectLst/>
            </p:spPr>
          </p:pic>
          <p:pic>
            <p:nvPicPr>
              <p:cNvPr id="25" name="fission 071.png" descr="fission 071.png">
                <a:extLst>
                  <a:ext uri="{FF2B5EF4-FFF2-40B4-BE49-F238E27FC236}">
                    <a16:creationId xmlns:a16="http://schemas.microsoft.com/office/drawing/2014/main" id="{826CD8F1-2F44-9CC7-55E6-D29915302F31}"/>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4694430" y="1722071"/>
                <a:ext cx="425504" cy="1200681"/>
              </a:xfrm>
              <a:custGeom>
                <a:avLst/>
                <a:gdLst/>
                <a:ahLst/>
                <a:cxnLst>
                  <a:cxn ang="0">
                    <a:pos x="wd2" y="hd2"/>
                  </a:cxn>
                  <a:cxn ang="5400000">
                    <a:pos x="wd2" y="hd2"/>
                  </a:cxn>
                  <a:cxn ang="10800000">
                    <a:pos x="wd2" y="hd2"/>
                  </a:cxn>
                  <a:cxn ang="16200000">
                    <a:pos x="wd2" y="hd2"/>
                  </a:cxn>
                </a:cxnLst>
                <a:rect l="0" t="0" r="r" b="b"/>
                <a:pathLst>
                  <a:path w="20866" h="21439" extrusionOk="0">
                    <a:moveTo>
                      <a:pt x="7009" y="8"/>
                    </a:moveTo>
                    <a:cubicBezTo>
                      <a:pt x="6206" y="-15"/>
                      <a:pt x="5448" y="15"/>
                      <a:pt x="4732" y="93"/>
                    </a:cubicBezTo>
                    <a:cubicBezTo>
                      <a:pt x="1912" y="400"/>
                      <a:pt x="843" y="863"/>
                      <a:pt x="217" y="2070"/>
                    </a:cubicBezTo>
                    <a:cubicBezTo>
                      <a:pt x="-725" y="3884"/>
                      <a:pt x="1461" y="6220"/>
                      <a:pt x="5705" y="7923"/>
                    </a:cubicBezTo>
                    <a:cubicBezTo>
                      <a:pt x="7925" y="8814"/>
                      <a:pt x="9695" y="10171"/>
                      <a:pt x="9695" y="10999"/>
                    </a:cubicBezTo>
                    <a:cubicBezTo>
                      <a:pt x="9695" y="11485"/>
                      <a:pt x="8965" y="11771"/>
                      <a:pt x="7554" y="11849"/>
                    </a:cubicBezTo>
                    <a:cubicBezTo>
                      <a:pt x="6511" y="11906"/>
                      <a:pt x="5218" y="12335"/>
                      <a:pt x="5218" y="12621"/>
                    </a:cubicBezTo>
                    <a:cubicBezTo>
                      <a:pt x="5218" y="12756"/>
                      <a:pt x="4557" y="13087"/>
                      <a:pt x="3759" y="13358"/>
                    </a:cubicBezTo>
                    <a:cubicBezTo>
                      <a:pt x="1043" y="14281"/>
                      <a:pt x="553" y="14874"/>
                      <a:pt x="976" y="16767"/>
                    </a:cubicBezTo>
                    <a:cubicBezTo>
                      <a:pt x="1638" y="19735"/>
                      <a:pt x="4083" y="21021"/>
                      <a:pt x="9519" y="21274"/>
                    </a:cubicBezTo>
                    <a:cubicBezTo>
                      <a:pt x="15770" y="21565"/>
                      <a:pt x="15580" y="21585"/>
                      <a:pt x="17791" y="20374"/>
                    </a:cubicBezTo>
                    <a:cubicBezTo>
                      <a:pt x="18900" y="19766"/>
                      <a:pt x="19968" y="18945"/>
                      <a:pt x="20146" y="18546"/>
                    </a:cubicBezTo>
                    <a:cubicBezTo>
                      <a:pt x="20592" y="17545"/>
                      <a:pt x="19380" y="16134"/>
                      <a:pt x="17032" y="14896"/>
                    </a:cubicBezTo>
                    <a:cubicBezTo>
                      <a:pt x="15945" y="14323"/>
                      <a:pt x="14623" y="13286"/>
                      <a:pt x="14093" y="12593"/>
                    </a:cubicBezTo>
                    <a:cubicBezTo>
                      <a:pt x="12947" y="11096"/>
                      <a:pt x="13383" y="10842"/>
                      <a:pt x="17110" y="10814"/>
                    </a:cubicBezTo>
                    <a:lnTo>
                      <a:pt x="19426" y="10800"/>
                    </a:lnTo>
                    <a:lnTo>
                      <a:pt x="20185" y="9475"/>
                    </a:lnTo>
                    <a:cubicBezTo>
                      <a:pt x="20651" y="8672"/>
                      <a:pt x="20875" y="7883"/>
                      <a:pt x="20866" y="7122"/>
                    </a:cubicBezTo>
                    <a:cubicBezTo>
                      <a:pt x="20838" y="4841"/>
                      <a:pt x="18722" y="2825"/>
                      <a:pt x="14794" y="1489"/>
                    </a:cubicBezTo>
                    <a:cubicBezTo>
                      <a:pt x="12147" y="588"/>
                      <a:pt x="9416" y="76"/>
                      <a:pt x="7009" y="8"/>
                    </a:cubicBezTo>
                    <a:close/>
                  </a:path>
                </a:pathLst>
              </a:custGeom>
              <a:ln w="12700" cap="flat">
                <a:noFill/>
                <a:miter lim="400000"/>
              </a:ln>
              <a:effectLst/>
            </p:spPr>
          </p:pic>
          <p:pic>
            <p:nvPicPr>
              <p:cNvPr id="26" name="fission 106.png" descr="fission 106.png">
                <a:extLst>
                  <a:ext uri="{FF2B5EF4-FFF2-40B4-BE49-F238E27FC236}">
                    <a16:creationId xmlns:a16="http://schemas.microsoft.com/office/drawing/2014/main" id="{35A9E1E7-F7C2-42A4-0D14-7D1A46262B6D}"/>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701901" y="1470407"/>
                <a:ext cx="731601" cy="2400189"/>
              </a:xfrm>
              <a:custGeom>
                <a:avLst/>
                <a:gdLst/>
                <a:ahLst/>
                <a:cxnLst>
                  <a:cxn ang="0">
                    <a:pos x="wd2" y="hd2"/>
                  </a:cxn>
                  <a:cxn ang="5400000">
                    <a:pos x="wd2" y="hd2"/>
                  </a:cxn>
                  <a:cxn ang="10800000">
                    <a:pos x="wd2" y="hd2"/>
                  </a:cxn>
                  <a:cxn ang="16200000">
                    <a:pos x="wd2" y="hd2"/>
                  </a:cxn>
                </a:cxnLst>
                <a:rect l="0" t="0" r="r" b="b"/>
                <a:pathLst>
                  <a:path w="21559" h="21579" extrusionOk="0">
                    <a:moveTo>
                      <a:pt x="14914" y="3"/>
                    </a:moveTo>
                    <a:cubicBezTo>
                      <a:pt x="13769" y="23"/>
                      <a:pt x="12611" y="172"/>
                      <a:pt x="11347" y="456"/>
                    </a:cubicBezTo>
                    <a:cubicBezTo>
                      <a:pt x="10300" y="691"/>
                      <a:pt x="10201" y="696"/>
                      <a:pt x="9616" y="534"/>
                    </a:cubicBezTo>
                    <a:cubicBezTo>
                      <a:pt x="9255" y="435"/>
                      <a:pt x="8592" y="376"/>
                      <a:pt x="8038" y="395"/>
                    </a:cubicBezTo>
                    <a:cubicBezTo>
                      <a:pt x="7286" y="421"/>
                      <a:pt x="7056" y="488"/>
                      <a:pt x="6973" y="706"/>
                    </a:cubicBezTo>
                    <a:cubicBezTo>
                      <a:pt x="6890" y="927"/>
                      <a:pt x="7080" y="1014"/>
                      <a:pt x="7932" y="1148"/>
                    </a:cubicBezTo>
                    <a:cubicBezTo>
                      <a:pt x="8778" y="1281"/>
                      <a:pt x="8953" y="1360"/>
                      <a:pt x="8786" y="1537"/>
                    </a:cubicBezTo>
                    <a:cubicBezTo>
                      <a:pt x="8632" y="1701"/>
                      <a:pt x="8547" y="1878"/>
                      <a:pt x="8482" y="2058"/>
                    </a:cubicBezTo>
                    <a:cubicBezTo>
                      <a:pt x="8484" y="2068"/>
                      <a:pt x="8472" y="2081"/>
                      <a:pt x="8470" y="2090"/>
                    </a:cubicBezTo>
                    <a:cubicBezTo>
                      <a:pt x="8189" y="2935"/>
                      <a:pt x="8832" y="3868"/>
                      <a:pt x="10096" y="4231"/>
                    </a:cubicBezTo>
                    <a:cubicBezTo>
                      <a:pt x="10115" y="4237"/>
                      <a:pt x="10135" y="4243"/>
                      <a:pt x="10154" y="4249"/>
                    </a:cubicBezTo>
                    <a:cubicBezTo>
                      <a:pt x="10164" y="4251"/>
                      <a:pt x="10168" y="4253"/>
                      <a:pt x="10178" y="4256"/>
                    </a:cubicBezTo>
                    <a:cubicBezTo>
                      <a:pt x="10518" y="4347"/>
                      <a:pt x="10782" y="4401"/>
                      <a:pt x="11113" y="4427"/>
                    </a:cubicBezTo>
                    <a:lnTo>
                      <a:pt x="12973" y="4374"/>
                    </a:lnTo>
                    <a:cubicBezTo>
                      <a:pt x="14057" y="4344"/>
                      <a:pt x="15199" y="4278"/>
                      <a:pt x="15815" y="4220"/>
                    </a:cubicBezTo>
                    <a:cubicBezTo>
                      <a:pt x="16027" y="4197"/>
                      <a:pt x="16217" y="4169"/>
                      <a:pt x="16411" y="4142"/>
                    </a:cubicBezTo>
                    <a:cubicBezTo>
                      <a:pt x="17740" y="3945"/>
                      <a:pt x="18892" y="3594"/>
                      <a:pt x="19733" y="3089"/>
                    </a:cubicBezTo>
                    <a:cubicBezTo>
                      <a:pt x="19906" y="2985"/>
                      <a:pt x="20040" y="2862"/>
                      <a:pt x="20189" y="2747"/>
                    </a:cubicBezTo>
                    <a:cubicBezTo>
                      <a:pt x="21197" y="1778"/>
                      <a:pt x="20511" y="753"/>
                      <a:pt x="18388" y="331"/>
                    </a:cubicBezTo>
                    <a:cubicBezTo>
                      <a:pt x="17186" y="92"/>
                      <a:pt x="16059" y="-18"/>
                      <a:pt x="14914" y="3"/>
                    </a:cubicBezTo>
                    <a:close/>
                    <a:moveTo>
                      <a:pt x="1594" y="3674"/>
                    </a:moveTo>
                    <a:cubicBezTo>
                      <a:pt x="1346" y="3694"/>
                      <a:pt x="1070" y="3720"/>
                      <a:pt x="740" y="3742"/>
                    </a:cubicBezTo>
                    <a:cubicBezTo>
                      <a:pt x="690" y="3745"/>
                      <a:pt x="668" y="3752"/>
                      <a:pt x="623" y="3756"/>
                    </a:cubicBezTo>
                    <a:cubicBezTo>
                      <a:pt x="206" y="3830"/>
                      <a:pt x="-33" y="3945"/>
                      <a:pt x="3" y="4085"/>
                    </a:cubicBezTo>
                    <a:cubicBezTo>
                      <a:pt x="51" y="4135"/>
                      <a:pt x="117" y="4187"/>
                      <a:pt x="225" y="4249"/>
                    </a:cubicBezTo>
                    <a:cubicBezTo>
                      <a:pt x="720" y="4531"/>
                      <a:pt x="2536" y="4466"/>
                      <a:pt x="3044" y="4213"/>
                    </a:cubicBezTo>
                    <a:cubicBezTo>
                      <a:pt x="3057" y="4203"/>
                      <a:pt x="3081" y="4191"/>
                      <a:pt x="3091" y="4181"/>
                    </a:cubicBezTo>
                    <a:cubicBezTo>
                      <a:pt x="3129" y="4155"/>
                      <a:pt x="3163" y="4128"/>
                      <a:pt x="3172" y="4099"/>
                    </a:cubicBezTo>
                    <a:cubicBezTo>
                      <a:pt x="3178" y="4037"/>
                      <a:pt x="3143" y="3975"/>
                      <a:pt x="3044" y="3921"/>
                    </a:cubicBezTo>
                    <a:cubicBezTo>
                      <a:pt x="3030" y="3912"/>
                      <a:pt x="3001" y="3907"/>
                      <a:pt x="2985" y="3899"/>
                    </a:cubicBezTo>
                    <a:cubicBezTo>
                      <a:pt x="2721" y="3775"/>
                      <a:pt x="2220" y="3679"/>
                      <a:pt x="1605" y="3674"/>
                    </a:cubicBezTo>
                    <a:cubicBezTo>
                      <a:pt x="1600" y="3674"/>
                      <a:pt x="1600" y="3674"/>
                      <a:pt x="1594" y="3674"/>
                    </a:cubicBezTo>
                    <a:close/>
                    <a:moveTo>
                      <a:pt x="10961" y="14000"/>
                    </a:moveTo>
                    <a:cubicBezTo>
                      <a:pt x="10930" y="14004"/>
                      <a:pt x="10899" y="14003"/>
                      <a:pt x="10868" y="14008"/>
                    </a:cubicBezTo>
                    <a:cubicBezTo>
                      <a:pt x="10007" y="14121"/>
                      <a:pt x="9352" y="14347"/>
                      <a:pt x="8856" y="14689"/>
                    </a:cubicBezTo>
                    <a:cubicBezTo>
                      <a:pt x="7059" y="15927"/>
                      <a:pt x="10431" y="17416"/>
                      <a:pt x="15616" y="17683"/>
                    </a:cubicBezTo>
                    <a:cubicBezTo>
                      <a:pt x="16472" y="17727"/>
                      <a:pt x="17284" y="17769"/>
                      <a:pt x="17429" y="17775"/>
                    </a:cubicBezTo>
                    <a:cubicBezTo>
                      <a:pt x="17573" y="17782"/>
                      <a:pt x="18203" y="17724"/>
                      <a:pt x="18832" y="17643"/>
                    </a:cubicBezTo>
                    <a:cubicBezTo>
                      <a:pt x="20300" y="17457"/>
                      <a:pt x="21019" y="17018"/>
                      <a:pt x="21019" y="16327"/>
                    </a:cubicBezTo>
                    <a:cubicBezTo>
                      <a:pt x="21019" y="15628"/>
                      <a:pt x="19653" y="14940"/>
                      <a:pt x="17604" y="14479"/>
                    </a:cubicBezTo>
                    <a:cubicBezTo>
                      <a:pt x="17597" y="14478"/>
                      <a:pt x="17589" y="14472"/>
                      <a:pt x="17581" y="14471"/>
                    </a:cubicBezTo>
                    <a:cubicBezTo>
                      <a:pt x="17327" y="14439"/>
                      <a:pt x="16986" y="14390"/>
                      <a:pt x="16610" y="14325"/>
                    </a:cubicBezTo>
                    <a:cubicBezTo>
                      <a:pt x="15602" y="14151"/>
                      <a:pt x="14564" y="14067"/>
                      <a:pt x="12973" y="14022"/>
                    </a:cubicBezTo>
                    <a:cubicBezTo>
                      <a:pt x="11910" y="13992"/>
                      <a:pt x="11362" y="13977"/>
                      <a:pt x="10961" y="14000"/>
                    </a:cubicBezTo>
                    <a:close/>
                    <a:moveTo>
                      <a:pt x="19850" y="20858"/>
                    </a:moveTo>
                    <a:cubicBezTo>
                      <a:pt x="18610" y="20858"/>
                      <a:pt x="18146" y="21068"/>
                      <a:pt x="18692" y="21379"/>
                    </a:cubicBezTo>
                    <a:cubicBezTo>
                      <a:pt x="18933" y="21516"/>
                      <a:pt x="19474" y="21582"/>
                      <a:pt x="20025" y="21579"/>
                    </a:cubicBezTo>
                    <a:cubicBezTo>
                      <a:pt x="20576" y="21576"/>
                      <a:pt x="21136" y="21505"/>
                      <a:pt x="21382" y="21365"/>
                    </a:cubicBezTo>
                    <a:cubicBezTo>
                      <a:pt x="21510" y="21292"/>
                      <a:pt x="21567" y="21226"/>
                      <a:pt x="21557" y="21165"/>
                    </a:cubicBezTo>
                    <a:cubicBezTo>
                      <a:pt x="21527" y="20982"/>
                      <a:pt x="20900" y="20858"/>
                      <a:pt x="19850" y="20858"/>
                    </a:cubicBezTo>
                    <a:close/>
                  </a:path>
                </a:pathLst>
              </a:custGeom>
              <a:ln w="12700" cap="flat">
                <a:noFill/>
                <a:miter lim="400000"/>
              </a:ln>
              <a:effectLst/>
            </p:spPr>
          </p:pic>
        </p:grpSp>
        <p:sp>
          <p:nvSpPr>
            <p:cNvPr id="9" name="238U…">
              <a:extLst>
                <a:ext uri="{FF2B5EF4-FFF2-40B4-BE49-F238E27FC236}">
                  <a16:creationId xmlns:a16="http://schemas.microsoft.com/office/drawing/2014/main" id="{1A5C027E-2D42-0DCD-3CFD-7572762E8AC6}"/>
                </a:ext>
              </a:extLst>
            </p:cNvPr>
            <p:cNvSpPr txBox="1"/>
            <p:nvPr/>
          </p:nvSpPr>
          <p:spPr>
            <a:xfrm>
              <a:off x="2990234" y="2903346"/>
              <a:ext cx="1215807" cy="5517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p>
              <a:pPr algn="ctr" defTabSz="685800">
                <a:defRPr sz="2000" b="1">
                  <a:latin typeface="Helvetica"/>
                  <a:ea typeface="Helvetica"/>
                  <a:cs typeface="Helvetica"/>
                  <a:sym typeface="Helvetica"/>
                </a:defRPr>
              </a:pPr>
              <a:r>
                <a:rPr lang="en-US" sz="1200" b="1" baseline="31999" dirty="0">
                  <a:latin typeface="Calibri" panose="020F0502020204030204" pitchFamily="34" charset="0"/>
                  <a:cs typeface="Calibri" panose="020F0502020204030204" pitchFamily="34" charset="0"/>
                  <a:sym typeface="Helvetica"/>
                </a:rPr>
                <a:t>238</a:t>
              </a:r>
              <a:r>
                <a:rPr lang="en-US" sz="1200" b="1" dirty="0">
                  <a:latin typeface="Calibri" panose="020F0502020204030204" pitchFamily="34" charset="0"/>
                  <a:cs typeface="Calibri" panose="020F0502020204030204" pitchFamily="34" charset="0"/>
                  <a:sym typeface="Helvetica"/>
                </a:rPr>
                <a:t>U  </a:t>
              </a:r>
              <a:r>
                <a:rPr lang="en-US" sz="900" b="1" dirty="0">
                  <a:latin typeface="Calibri" panose="020F0502020204030204" pitchFamily="34" charset="0"/>
                  <a:cs typeface="Calibri" panose="020F0502020204030204" pitchFamily="34" charset="0"/>
                  <a:sym typeface="Helvetica"/>
                </a:rPr>
                <a:t>@ 6 </a:t>
              </a:r>
              <a:r>
                <a:rPr lang="en-US" sz="900" b="1" dirty="0" err="1">
                  <a:latin typeface="Calibri" panose="020F0502020204030204" pitchFamily="34" charset="0"/>
                  <a:cs typeface="Calibri" panose="020F0502020204030204" pitchFamily="34" charset="0"/>
                  <a:sym typeface="Helvetica"/>
                </a:rPr>
                <a:t>AMeV</a:t>
              </a:r>
              <a:endParaRPr lang="en-US" sz="900" b="1" dirty="0">
                <a:latin typeface="Calibri" panose="020F0502020204030204" pitchFamily="34" charset="0"/>
                <a:cs typeface="Calibri" panose="020F0502020204030204" pitchFamily="34" charset="0"/>
              </a:endParaRPr>
            </a:p>
          </p:txBody>
        </p:sp>
        <p:sp>
          <p:nvSpPr>
            <p:cNvPr id="10" name="transfer…">
              <a:extLst>
                <a:ext uri="{FF2B5EF4-FFF2-40B4-BE49-F238E27FC236}">
                  <a16:creationId xmlns:a16="http://schemas.microsoft.com/office/drawing/2014/main" id="{76D3EE16-1603-740A-3406-709549634D39}"/>
                </a:ext>
              </a:extLst>
            </p:cNvPr>
            <p:cNvSpPr txBox="1"/>
            <p:nvPr/>
          </p:nvSpPr>
          <p:spPr>
            <a:xfrm>
              <a:off x="4505281" y="2835647"/>
              <a:ext cx="869366" cy="582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p>
              <a:pPr defTabSz="685800">
                <a:defRPr sz="2000">
                  <a:latin typeface="Helvetica Neue"/>
                  <a:ea typeface="Helvetica Neue"/>
                  <a:cs typeface="Helvetica Neue"/>
                  <a:sym typeface="Helvetica Neue"/>
                </a:defRPr>
              </a:pPr>
              <a:r>
                <a:rPr lang="en-US" sz="1050" dirty="0">
                  <a:latin typeface="Calibri" panose="020F0502020204030204" pitchFamily="34" charset="0"/>
                  <a:cs typeface="Calibri" panose="020F0502020204030204" pitchFamily="34" charset="0"/>
                  <a:sym typeface="Helvetica Neue"/>
                </a:rPr>
                <a:t>transfer</a:t>
              </a:r>
            </a:p>
            <a:p>
              <a:pPr defTabSz="685800">
                <a:defRPr sz="2000">
                  <a:latin typeface="Helvetica Neue"/>
                  <a:ea typeface="Helvetica Neue"/>
                  <a:cs typeface="Helvetica Neue"/>
                  <a:sym typeface="Helvetica Neue"/>
                </a:defRPr>
              </a:pPr>
              <a:r>
                <a:rPr lang="en-US" sz="1050" dirty="0">
                  <a:latin typeface="Calibri" panose="020F0502020204030204" pitchFamily="34" charset="0"/>
                  <a:cs typeface="Calibri" panose="020F0502020204030204" pitchFamily="34" charset="0"/>
                  <a:sym typeface="Helvetica Neue"/>
                </a:rPr>
                <a:t>reaction</a:t>
              </a:r>
              <a:endParaRPr lang="en-US" sz="1050" dirty="0">
                <a:latin typeface="Calibri" panose="020F0502020204030204" pitchFamily="34" charset="0"/>
                <a:cs typeface="Calibri" panose="020F0502020204030204" pitchFamily="34" charset="0"/>
              </a:endParaRPr>
            </a:p>
          </p:txBody>
        </p:sp>
        <p:sp>
          <p:nvSpPr>
            <p:cNvPr id="11" name="fission">
              <a:extLst>
                <a:ext uri="{FF2B5EF4-FFF2-40B4-BE49-F238E27FC236}">
                  <a16:creationId xmlns:a16="http://schemas.microsoft.com/office/drawing/2014/main" id="{4B47A817-DAD6-13A5-A7A1-BFA8A4AAA229}"/>
                </a:ext>
              </a:extLst>
            </p:cNvPr>
            <p:cNvSpPr txBox="1"/>
            <p:nvPr/>
          </p:nvSpPr>
          <p:spPr>
            <a:xfrm>
              <a:off x="6648293" y="2707682"/>
              <a:ext cx="698015" cy="3305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lvl1pPr>
                <a:defRPr sz="2000">
                  <a:latin typeface="Helvetica Neue"/>
                  <a:ea typeface="Helvetica Neue"/>
                  <a:cs typeface="Helvetica Neue"/>
                  <a:sym typeface="Helvetica Neue"/>
                </a:defRPr>
              </a:lvl1pPr>
            </a:lstStyle>
            <a:p>
              <a:pPr defTabSz="685800"/>
              <a:r>
                <a:rPr lang="en-US" sz="1055" dirty="0">
                  <a:latin typeface="Calibri" panose="020F0502020204030204" pitchFamily="34" charset="0"/>
                  <a:cs typeface="Calibri" panose="020F0502020204030204" pitchFamily="34" charset="0"/>
                </a:rPr>
                <a:t>fission</a:t>
              </a:r>
            </a:p>
          </p:txBody>
        </p:sp>
        <p:pic>
          <p:nvPicPr>
            <p:cNvPr id="12" name="Línea" descr="Línea">
              <a:extLst>
                <a:ext uri="{FF2B5EF4-FFF2-40B4-BE49-F238E27FC236}">
                  <a16:creationId xmlns:a16="http://schemas.microsoft.com/office/drawing/2014/main" id="{61731FC3-0DCF-30FC-8209-F0988F2B0A69}"/>
                </a:ext>
              </a:extLst>
            </p:cNvPr>
            <p:cNvPicPr>
              <a:picLocks/>
            </p:cNvPicPr>
            <p:nvPr/>
          </p:nvPicPr>
          <p:blipFill>
            <a:blip r:embed="rId8"/>
            <a:stretch>
              <a:fillRect/>
            </a:stretch>
          </p:blipFill>
          <p:spPr>
            <a:xfrm rot="20717999">
              <a:off x="8809013" y="2674860"/>
              <a:ext cx="768028" cy="265525"/>
            </a:xfrm>
            <a:prstGeom prst="rect">
              <a:avLst/>
            </a:prstGeom>
            <a:effectLst>
              <a:outerShdw blurRad="76200" dir="5400000" rotWithShape="0">
                <a:srgbClr val="FFFFFF"/>
              </a:outerShdw>
            </a:effectLst>
          </p:spPr>
        </p:pic>
        <p:sp>
          <p:nvSpPr>
            <p:cNvPr id="13" name="Rectángulo">
              <a:extLst>
                <a:ext uri="{FF2B5EF4-FFF2-40B4-BE49-F238E27FC236}">
                  <a16:creationId xmlns:a16="http://schemas.microsoft.com/office/drawing/2014/main" id="{54F06C8E-603C-3DE9-5D69-F9C4B1C6A59C}"/>
                </a:ext>
              </a:extLst>
            </p:cNvPr>
            <p:cNvSpPr/>
            <p:nvPr/>
          </p:nvSpPr>
          <p:spPr>
            <a:xfrm>
              <a:off x="6582139" y="4427813"/>
              <a:ext cx="66154" cy="1021812"/>
            </a:xfrm>
            <a:prstGeom prst="rect">
              <a:avLst/>
            </a:prstGeom>
            <a:blipFill>
              <a:blip r:embed="rId9"/>
            </a:blipFill>
            <a:ln w="12700">
              <a:miter lim="400000"/>
            </a:ln>
            <a:effectLst>
              <a:outerShdw blurRad="38100" dist="25400" dir="5400000" rotWithShape="0">
                <a:srgbClr val="000000">
                  <a:alpha val="50000"/>
                </a:srgbClr>
              </a:outerShdw>
            </a:effectLst>
          </p:spPr>
          <p:txBody>
            <a:bodyPr lIns="26789" tIns="26789" rIns="26789" bIns="26789" anchor="ctr"/>
            <a:lstStyle/>
            <a:p>
              <a:pPr defTabSz="685800">
                <a:defRPr sz="2400">
                  <a:solidFill>
                    <a:srgbClr val="FFFFFF"/>
                  </a:solidFill>
                </a:defRPr>
              </a:pPr>
              <a:endParaRPr lang="en-US" sz="1265">
                <a:latin typeface="Calibri" panose="020F0502020204030204" pitchFamily="34" charset="0"/>
                <a:cs typeface="Calibri" panose="020F0502020204030204" pitchFamily="34" charset="0"/>
              </a:endParaRPr>
            </a:p>
          </p:txBody>
        </p:sp>
        <p:sp>
          <p:nvSpPr>
            <p:cNvPr id="14" name="Rectángulo">
              <a:extLst>
                <a:ext uri="{FF2B5EF4-FFF2-40B4-BE49-F238E27FC236}">
                  <a16:creationId xmlns:a16="http://schemas.microsoft.com/office/drawing/2014/main" id="{150ACA8D-26CF-115D-988F-C6E5612AF3BD}"/>
                </a:ext>
              </a:extLst>
            </p:cNvPr>
            <p:cNvSpPr/>
            <p:nvPr/>
          </p:nvSpPr>
          <p:spPr>
            <a:xfrm>
              <a:off x="6717805" y="4427813"/>
              <a:ext cx="155684" cy="1021812"/>
            </a:xfrm>
            <a:prstGeom prst="rect">
              <a:avLst/>
            </a:prstGeom>
            <a:blipFill>
              <a:blip r:embed="rId9"/>
            </a:blipFill>
            <a:ln w="12700">
              <a:miter lim="400000"/>
            </a:ln>
            <a:effectLst>
              <a:outerShdw blurRad="38100" dist="25400" dir="5400000" rotWithShape="0">
                <a:srgbClr val="000000">
                  <a:alpha val="50000"/>
                </a:srgbClr>
              </a:outerShdw>
            </a:effectLst>
          </p:spPr>
          <p:txBody>
            <a:bodyPr lIns="26789" tIns="26789" rIns="26789" bIns="26789" anchor="ctr"/>
            <a:lstStyle/>
            <a:p>
              <a:pPr defTabSz="685800">
                <a:defRPr sz="2400">
                  <a:solidFill>
                    <a:srgbClr val="FFFFFF"/>
                  </a:solidFill>
                </a:defRPr>
              </a:pPr>
              <a:endParaRPr lang="en-US" sz="1265">
                <a:latin typeface="Calibri" panose="020F0502020204030204" pitchFamily="34" charset="0"/>
                <a:cs typeface="Calibri" panose="020F0502020204030204" pitchFamily="34" charset="0"/>
              </a:endParaRPr>
            </a:p>
          </p:txBody>
        </p:sp>
        <p:sp>
          <p:nvSpPr>
            <p:cNvPr id="15" name="SPIDER:…">
              <a:extLst>
                <a:ext uri="{FF2B5EF4-FFF2-40B4-BE49-F238E27FC236}">
                  <a16:creationId xmlns:a16="http://schemas.microsoft.com/office/drawing/2014/main" id="{E40BFDE9-1F9E-EC24-47A2-A04EB59B6CFF}"/>
                </a:ext>
              </a:extLst>
            </p:cNvPr>
            <p:cNvSpPr txBox="1"/>
            <p:nvPr/>
          </p:nvSpPr>
          <p:spPr>
            <a:xfrm>
              <a:off x="6942999" y="4614530"/>
              <a:ext cx="1310039" cy="8348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t"/>
            <a:lstStyle/>
            <a:p>
              <a:pPr defTabSz="685800">
                <a:defRPr sz="2000">
                  <a:latin typeface="Helvetica Neue"/>
                  <a:ea typeface="Helvetica Neue"/>
                  <a:cs typeface="Helvetica Neue"/>
                  <a:sym typeface="Helvetica Neue"/>
                </a:defRPr>
              </a:pPr>
              <a:r>
                <a:rPr lang="en-US" sz="1055" dirty="0">
                  <a:latin typeface="Calibri" panose="020F0502020204030204" pitchFamily="34" charset="0"/>
                  <a:cs typeface="Calibri" panose="020F0502020204030204" pitchFamily="34" charset="0"/>
                  <a:sym typeface="Helvetica Neue"/>
                </a:rPr>
                <a:t>SPIDER:</a:t>
              </a:r>
            </a:p>
            <a:p>
              <a:pPr defTabSz="685800">
                <a:defRPr sz="2000">
                  <a:latin typeface="Helvetica Neue Light"/>
                  <a:ea typeface="Helvetica Neue Light"/>
                  <a:cs typeface="Helvetica Neue Light"/>
                  <a:sym typeface="Helvetica Neue Light"/>
                </a:defRPr>
              </a:pPr>
              <a:r>
                <a:rPr lang="en-US" sz="1055" dirty="0">
                  <a:latin typeface="Calibri" panose="020F0502020204030204" pitchFamily="34" charset="0"/>
                  <a:cs typeface="Calibri" panose="020F0502020204030204" pitchFamily="34" charset="0"/>
                  <a:sym typeface="Helvetica Neue Light"/>
                </a:rPr>
                <a:t>Recoil </a:t>
              </a:r>
            </a:p>
            <a:p>
              <a:pPr defTabSz="685800">
                <a:defRPr sz="2000">
                  <a:latin typeface="Helvetica Neue Light"/>
                  <a:ea typeface="Helvetica Neue Light"/>
                  <a:cs typeface="Helvetica Neue Light"/>
                  <a:sym typeface="Helvetica Neue Light"/>
                </a:defRPr>
              </a:pPr>
              <a:r>
                <a:rPr lang="en-US" sz="1050" dirty="0">
                  <a:latin typeface="Calibri" panose="020F0502020204030204" pitchFamily="34" charset="0"/>
                  <a:cs typeface="Calibri" panose="020F0502020204030204" pitchFamily="34" charset="0"/>
                  <a:sym typeface="Helvetica Neue Light"/>
                </a:rPr>
                <a:t>A, Z, E, angle</a:t>
              </a:r>
              <a:endParaRPr lang="en-US" sz="1050" dirty="0">
                <a:latin typeface="Calibri" panose="020F0502020204030204" pitchFamily="34" charset="0"/>
                <a:cs typeface="Calibri" panose="020F0502020204030204" pitchFamily="34" charset="0"/>
              </a:endParaRPr>
            </a:p>
          </p:txBody>
        </p:sp>
        <p:sp>
          <p:nvSpPr>
            <p:cNvPr id="16" name="recoil">
              <a:extLst>
                <a:ext uri="{FF2B5EF4-FFF2-40B4-BE49-F238E27FC236}">
                  <a16:creationId xmlns:a16="http://schemas.microsoft.com/office/drawing/2014/main" id="{8AFBE02D-B0F9-0BBA-B20C-2D3490AAC3B9}"/>
                </a:ext>
              </a:extLst>
            </p:cNvPr>
            <p:cNvSpPr txBox="1"/>
            <p:nvPr/>
          </p:nvSpPr>
          <p:spPr>
            <a:xfrm>
              <a:off x="5032427" y="4602326"/>
              <a:ext cx="655539" cy="3363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lvl1pPr>
                <a:defRPr sz="2000" b="1">
                  <a:latin typeface="Helvetica"/>
                  <a:ea typeface="Helvetica"/>
                  <a:cs typeface="Helvetica"/>
                  <a:sym typeface="Helvetica"/>
                </a:defRPr>
              </a:lvl1pPr>
            </a:lstStyle>
            <a:p>
              <a:pPr defTabSz="685800"/>
              <a:r>
                <a:rPr lang="en-US" sz="1050" b="0" dirty="0">
                  <a:latin typeface="Calibri" panose="020F0502020204030204" pitchFamily="34" charset="0"/>
                  <a:ea typeface="Helvetica Neue" panose="02000503000000020004" pitchFamily="2" charset="0"/>
                  <a:cs typeface="Calibri" panose="020F0502020204030204" pitchFamily="34" charset="0"/>
                </a:rPr>
                <a:t>recoil</a:t>
              </a:r>
            </a:p>
          </p:txBody>
        </p:sp>
        <p:sp>
          <p:nvSpPr>
            <p:cNvPr id="17" name="Línea">
              <a:extLst>
                <a:ext uri="{FF2B5EF4-FFF2-40B4-BE49-F238E27FC236}">
                  <a16:creationId xmlns:a16="http://schemas.microsoft.com/office/drawing/2014/main" id="{8DD4925D-026E-8B3B-F6EA-C57EFB12CBCB}"/>
                </a:ext>
              </a:extLst>
            </p:cNvPr>
            <p:cNvSpPr/>
            <p:nvPr/>
          </p:nvSpPr>
          <p:spPr>
            <a:xfrm flipH="1" flipV="1">
              <a:off x="5140377" y="4024750"/>
              <a:ext cx="1189032" cy="855564"/>
            </a:xfrm>
            <a:prstGeom prst="line">
              <a:avLst/>
            </a:prstGeom>
            <a:ln w="50800" cap="rnd">
              <a:solidFill>
                <a:srgbClr val="797979">
                  <a:alpha val="49595"/>
                </a:srgbClr>
              </a:solidFill>
              <a:custDash>
                <a:ds d="100000" sp="200000"/>
              </a:custDash>
            </a:ln>
          </p:spPr>
          <p:txBody>
            <a:bodyPr lIns="26789" tIns="26789" rIns="26789" bIns="26789" anchor="ctr"/>
            <a:lstStyle/>
            <a:p>
              <a:pPr defTabSz="685800">
                <a:defRPr sz="2400"/>
              </a:pPr>
              <a:endParaRPr lang="en-US" sz="1265">
                <a:latin typeface="Calibri" panose="020F0502020204030204" pitchFamily="34" charset="0"/>
                <a:cs typeface="Calibri" panose="020F0502020204030204" pitchFamily="34" charset="0"/>
              </a:endParaRPr>
            </a:p>
          </p:txBody>
        </p:sp>
        <p:sp>
          <p:nvSpPr>
            <p:cNvPr id="18" name="Línea">
              <a:extLst>
                <a:ext uri="{FF2B5EF4-FFF2-40B4-BE49-F238E27FC236}">
                  <a16:creationId xmlns:a16="http://schemas.microsoft.com/office/drawing/2014/main" id="{A3323A55-198B-5453-2482-3FC8115802E5}"/>
                </a:ext>
              </a:extLst>
            </p:cNvPr>
            <p:cNvSpPr/>
            <p:nvPr/>
          </p:nvSpPr>
          <p:spPr>
            <a:xfrm flipH="1">
              <a:off x="4110059" y="3666703"/>
              <a:ext cx="596073" cy="1"/>
            </a:xfrm>
            <a:prstGeom prst="line">
              <a:avLst/>
            </a:prstGeom>
            <a:ln w="50800" cap="rnd">
              <a:solidFill>
                <a:srgbClr val="5E5E5E">
                  <a:alpha val="49595"/>
                </a:srgbClr>
              </a:solidFill>
              <a:custDash>
                <a:ds d="100000" sp="200000"/>
              </a:custDash>
            </a:ln>
          </p:spPr>
          <p:txBody>
            <a:bodyPr lIns="26789" tIns="26789" rIns="26789" bIns="26789" anchor="ctr"/>
            <a:lstStyle/>
            <a:p>
              <a:pPr defTabSz="685800">
                <a:defRPr sz="2400"/>
              </a:pPr>
              <a:endParaRPr lang="en-US" sz="1265">
                <a:latin typeface="Calibri" panose="020F0502020204030204" pitchFamily="34" charset="0"/>
                <a:cs typeface="Calibri" panose="020F0502020204030204" pitchFamily="34" charset="0"/>
              </a:endParaRPr>
            </a:p>
          </p:txBody>
        </p:sp>
        <p:sp>
          <p:nvSpPr>
            <p:cNvPr id="19" name="Línea">
              <a:extLst>
                <a:ext uri="{FF2B5EF4-FFF2-40B4-BE49-F238E27FC236}">
                  <a16:creationId xmlns:a16="http://schemas.microsoft.com/office/drawing/2014/main" id="{1BECE170-3B4B-27F9-6982-5C1B5B898D55}"/>
                </a:ext>
              </a:extLst>
            </p:cNvPr>
            <p:cNvSpPr/>
            <p:nvPr/>
          </p:nvSpPr>
          <p:spPr>
            <a:xfrm flipH="1">
              <a:off x="5226730" y="3657995"/>
              <a:ext cx="596072" cy="1"/>
            </a:xfrm>
            <a:prstGeom prst="line">
              <a:avLst/>
            </a:prstGeom>
            <a:ln w="50800" cap="rnd">
              <a:solidFill>
                <a:srgbClr val="943A3A">
                  <a:alpha val="49595"/>
                </a:srgbClr>
              </a:solidFill>
              <a:custDash>
                <a:ds d="100000" sp="200000"/>
              </a:custDash>
            </a:ln>
          </p:spPr>
          <p:txBody>
            <a:bodyPr lIns="26789" tIns="26789" rIns="26789" bIns="26789" anchor="ctr"/>
            <a:lstStyle/>
            <a:p>
              <a:pPr defTabSz="685800">
                <a:defRPr sz="2400"/>
              </a:pPr>
              <a:endParaRPr lang="en-US" sz="1265">
                <a:latin typeface="Calibri" panose="020F0502020204030204" pitchFamily="34" charset="0"/>
                <a:cs typeface="Calibri" panose="020F0502020204030204" pitchFamily="34" charset="0"/>
              </a:endParaRPr>
            </a:p>
          </p:txBody>
        </p:sp>
        <p:sp>
          <p:nvSpPr>
            <p:cNvPr id="20" name="evaporation">
              <a:extLst>
                <a:ext uri="{FF2B5EF4-FFF2-40B4-BE49-F238E27FC236}">
                  <a16:creationId xmlns:a16="http://schemas.microsoft.com/office/drawing/2014/main" id="{8D33C6C3-4D2E-1982-4DC1-FD8925A8738E}"/>
                </a:ext>
              </a:extLst>
            </p:cNvPr>
            <p:cNvSpPr txBox="1"/>
            <p:nvPr/>
          </p:nvSpPr>
          <p:spPr>
            <a:xfrm>
              <a:off x="7899194" y="2114656"/>
              <a:ext cx="1187274" cy="3305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lvl1pPr>
                <a:defRPr sz="2000">
                  <a:latin typeface="Helvetica Neue Light"/>
                  <a:ea typeface="Helvetica Neue Light"/>
                  <a:cs typeface="Helvetica Neue Light"/>
                  <a:sym typeface="Helvetica Neue Light"/>
                </a:defRPr>
              </a:lvl1pPr>
            </a:lstStyle>
            <a:p>
              <a:pPr defTabSz="685800"/>
              <a:r>
                <a:rPr lang="en-US" sz="1055">
                  <a:latin typeface="Calibri" panose="020F0502020204030204" pitchFamily="34" charset="0"/>
                  <a:cs typeface="Calibri" panose="020F0502020204030204" pitchFamily="34" charset="0"/>
                </a:rPr>
                <a:t>evaporation</a:t>
              </a:r>
            </a:p>
          </p:txBody>
        </p:sp>
        <p:sp>
          <p:nvSpPr>
            <p:cNvPr id="21" name="target">
              <a:extLst>
                <a:ext uri="{FF2B5EF4-FFF2-40B4-BE49-F238E27FC236}">
                  <a16:creationId xmlns:a16="http://schemas.microsoft.com/office/drawing/2014/main" id="{6D656A8A-C95F-A3D9-D2C0-EA5A38C5B39F}"/>
                </a:ext>
              </a:extLst>
            </p:cNvPr>
            <p:cNvSpPr txBox="1"/>
            <p:nvPr/>
          </p:nvSpPr>
          <p:spPr>
            <a:xfrm>
              <a:off x="4334413" y="3912832"/>
              <a:ext cx="698015" cy="3305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6789" tIns="26789" rIns="26789" bIns="26789" anchor="ctr"/>
            <a:lstStyle>
              <a:lvl1pPr>
                <a:defRPr sz="2000">
                  <a:latin typeface="Helvetica Neue"/>
                  <a:ea typeface="Helvetica Neue"/>
                  <a:cs typeface="Helvetica Neue"/>
                  <a:sym typeface="Helvetica Neue"/>
                </a:defRPr>
              </a:lvl1pPr>
            </a:lstStyle>
            <a:p>
              <a:pPr defTabSz="685800"/>
              <a:r>
                <a:rPr lang="en-US" sz="1050" dirty="0">
                  <a:latin typeface="Calibri" panose="020F0502020204030204" pitchFamily="34" charset="0"/>
                  <a:cs typeface="Calibri" panose="020F0502020204030204" pitchFamily="34" charset="0"/>
                </a:rPr>
                <a:t>target</a:t>
              </a:r>
            </a:p>
          </p:txBody>
        </p:sp>
      </p:grpSp>
      <p:sp>
        <p:nvSpPr>
          <p:cNvPr id="27" name="Espace réservé du contenu 2">
            <a:extLst>
              <a:ext uri="{FF2B5EF4-FFF2-40B4-BE49-F238E27FC236}">
                <a16:creationId xmlns:a16="http://schemas.microsoft.com/office/drawing/2014/main" id="{ADA11694-5EAE-5684-28F1-1882B9B2702C}"/>
              </a:ext>
            </a:extLst>
          </p:cNvPr>
          <p:cNvSpPr txBox="1">
            <a:spLocks/>
          </p:cNvSpPr>
          <p:nvPr/>
        </p:nvSpPr>
        <p:spPr>
          <a:xfrm>
            <a:off x="68470" y="820878"/>
            <a:ext cx="4643118" cy="1197016"/>
          </a:xfrm>
          <a:prstGeom prst="rect">
            <a:avLst/>
          </a:prstGeom>
          <a:ln>
            <a:solidFill>
              <a:schemeClr val="accent6"/>
            </a:solidFill>
          </a:ln>
        </p:spPr>
        <p:txBody>
          <a:bodyPr vert="horz" lIns="68580" tIns="34290" rIns="68580" bIns="3429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US" sz="2000" b="1" dirty="0">
                <a:latin typeface="Calibri" panose="020F0502020204030204" pitchFamily="34" charset="0"/>
                <a:cs typeface="Calibri" panose="020F0502020204030204" pitchFamily="34" charset="0"/>
              </a:rPr>
              <a:t>Inverse Kinematics using beams of </a:t>
            </a:r>
            <a:r>
              <a:rPr lang="en-US" sz="2000" b="1" baseline="30000" dirty="0">
                <a:latin typeface="Calibri" panose="020F0502020204030204" pitchFamily="34" charset="0"/>
                <a:cs typeface="Calibri" panose="020F0502020204030204" pitchFamily="34" charset="0"/>
              </a:rPr>
              <a:t>238</a:t>
            </a:r>
            <a:r>
              <a:rPr lang="en-US" sz="2000" b="1" dirty="0">
                <a:latin typeface="Calibri" panose="020F0502020204030204" pitchFamily="34" charset="0"/>
                <a:cs typeface="Calibri" panose="020F0502020204030204" pitchFamily="34" charset="0"/>
              </a:rPr>
              <a:t>U around Coulomb Barrier </a:t>
            </a:r>
          </a:p>
          <a:p>
            <a:pPr marL="0" indent="0" algn="ctr" defTabSz="685800">
              <a:spcBef>
                <a:spcPts val="750"/>
              </a:spcBef>
              <a:buNone/>
            </a:pPr>
            <a:r>
              <a:rPr lang="en-US" sz="2000" dirty="0">
                <a:latin typeface="Calibri" panose="020F0502020204030204" pitchFamily="34" charset="0"/>
                <a:cs typeface="Calibri" panose="020F0502020204030204" pitchFamily="34" charset="0"/>
              </a:rPr>
              <a:t>Access to « exotic » </a:t>
            </a:r>
            <a:r>
              <a:rPr lang="en-US" sz="2000" dirty="0" err="1">
                <a:latin typeface="Calibri" panose="020F0502020204030204" pitchFamily="34" charset="0"/>
                <a:cs typeface="Calibri" panose="020F0502020204030204" pitchFamily="34" charset="0"/>
              </a:rPr>
              <a:t>fissionning</a:t>
            </a:r>
            <a:r>
              <a:rPr lang="en-US" sz="2000" dirty="0">
                <a:latin typeface="Calibri" panose="020F0502020204030204" pitchFamily="34" charset="0"/>
                <a:cs typeface="Calibri" panose="020F0502020204030204" pitchFamily="34" charset="0"/>
              </a:rPr>
              <a:t> systems </a:t>
            </a: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heavier than </a:t>
            </a:r>
            <a:r>
              <a:rPr lang="en-US" sz="2000" baseline="30000" dirty="0">
                <a:latin typeface="Calibri" panose="020F0502020204030204" pitchFamily="34" charset="0"/>
                <a:cs typeface="Calibri" panose="020F0502020204030204" pitchFamily="34" charset="0"/>
              </a:rPr>
              <a:t>238</a:t>
            </a:r>
            <a:r>
              <a:rPr lang="en-US" sz="2000" dirty="0">
                <a:latin typeface="Calibri" panose="020F0502020204030204" pitchFamily="34" charset="0"/>
                <a:cs typeface="Calibri" panose="020F0502020204030204" pitchFamily="34" charset="0"/>
              </a:rPr>
              <a:t>U</a:t>
            </a:r>
          </a:p>
        </p:txBody>
      </p:sp>
      <p:sp>
        <p:nvSpPr>
          <p:cNvPr id="28" name="Rectangle 27">
            <a:extLst>
              <a:ext uri="{FF2B5EF4-FFF2-40B4-BE49-F238E27FC236}">
                <a16:creationId xmlns:a16="http://schemas.microsoft.com/office/drawing/2014/main" id="{4E5B202E-AEE4-EF66-7E2B-3BD8EC87BB17}"/>
              </a:ext>
            </a:extLst>
          </p:cNvPr>
          <p:cNvSpPr/>
          <p:nvPr/>
        </p:nvSpPr>
        <p:spPr>
          <a:xfrm>
            <a:off x="1893693" y="4855290"/>
            <a:ext cx="3554260" cy="961802"/>
          </a:xfrm>
          <a:prstGeom prst="rect">
            <a:avLst/>
          </a:prstGeom>
          <a:ln>
            <a:solidFill>
              <a:schemeClr val="accent6"/>
            </a:solidFill>
          </a:ln>
        </p:spPr>
        <p:txBody>
          <a:bodyPr wrap="square" lIns="91440" tIns="45720" rIns="91440" bIns="45720" anchor="t">
            <a:spAutoFit/>
          </a:bodyPr>
          <a:lstStyle/>
          <a:p>
            <a:pPr marL="342900" lvl="1" algn="ctr" defTabSz="685800"/>
            <a:r>
              <a:rPr lang="en-US" sz="1400" b="1" dirty="0">
                <a:latin typeface="Calibri" panose="020F0502020204030204" pitchFamily="34" charset="0"/>
                <a:cs typeface="Calibri" panose="020F0502020204030204" pitchFamily="34" charset="0"/>
              </a:rPr>
              <a:t>Surrogate reactions </a:t>
            </a:r>
            <a:br>
              <a:rPr lang="en-US" sz="1400" b="1" dirty="0">
                <a:latin typeface="Calibri" panose="020F0502020204030204" pitchFamily="34" charset="0"/>
                <a:cs typeface="Calibri" panose="020F0502020204030204" pitchFamily="34" charset="0"/>
              </a:rPr>
            </a:br>
            <a:r>
              <a:rPr lang="en-US" sz="1400" b="1" dirty="0">
                <a:latin typeface="Calibri" panose="020F0502020204030204" pitchFamily="34" charset="0"/>
                <a:cs typeface="Calibri" panose="020F0502020204030204" pitchFamily="34" charset="0"/>
              </a:rPr>
              <a:t>(transfer induced fission)</a:t>
            </a:r>
            <a:endParaRPr lang="en-US" sz="1400" b="1" u="sng" dirty="0">
              <a:latin typeface="Calibri" panose="020F0502020204030204" pitchFamily="34" charset="0"/>
              <a:cs typeface="Calibri" panose="020F0502020204030204" pitchFamily="34" charset="0"/>
            </a:endParaRPr>
          </a:p>
          <a:p>
            <a:pPr marL="285750" indent="-285750" defTabSz="685800">
              <a:buFont typeface="Arial"/>
              <a:buChar char="•"/>
            </a:pPr>
            <a:r>
              <a:rPr lang="en-US" sz="1400" dirty="0">
                <a:latin typeface="Calibri" panose="020F0502020204030204" pitchFamily="34" charset="0"/>
                <a:cs typeface="Calibri" panose="020F0502020204030204" pitchFamily="34" charset="0"/>
              </a:rPr>
              <a:t>Selection of the </a:t>
            </a:r>
            <a:r>
              <a:rPr lang="en-US" sz="1400" dirty="0" err="1">
                <a:latin typeface="Calibri" panose="020F0502020204030204" pitchFamily="34" charset="0"/>
                <a:cs typeface="Calibri" panose="020F0502020204030204" pitchFamily="34" charset="0"/>
              </a:rPr>
              <a:t>fissionning</a:t>
            </a:r>
            <a:r>
              <a:rPr lang="en-US" sz="1400" dirty="0">
                <a:latin typeface="Calibri" panose="020F0502020204030204" pitchFamily="34" charset="0"/>
                <a:cs typeface="Calibri" panose="020F0502020204030204" pitchFamily="34" charset="0"/>
              </a:rPr>
              <a:t> system </a:t>
            </a:r>
          </a:p>
          <a:p>
            <a:pPr marL="285750" indent="-285750" defTabSz="685800">
              <a:buFont typeface="Arial"/>
              <a:buChar char="•"/>
            </a:pPr>
            <a:r>
              <a:rPr lang="en-US" sz="1400" dirty="0">
                <a:latin typeface="Calibri" panose="020F0502020204030204" pitchFamily="34" charset="0"/>
                <a:cs typeface="Calibri" panose="020F0502020204030204" pitchFamily="34" charset="0"/>
              </a:rPr>
              <a:t>Measurement of the excitation energy </a:t>
            </a:r>
          </a:p>
        </p:txBody>
      </p:sp>
      <p:sp>
        <p:nvSpPr>
          <p:cNvPr id="29" name="Rectangle 28">
            <a:extLst>
              <a:ext uri="{FF2B5EF4-FFF2-40B4-BE49-F238E27FC236}">
                <a16:creationId xmlns:a16="http://schemas.microsoft.com/office/drawing/2014/main" id="{7333CA1C-618A-A665-E694-888C6CF9A88E}"/>
              </a:ext>
            </a:extLst>
          </p:cNvPr>
          <p:cNvSpPr/>
          <p:nvPr/>
        </p:nvSpPr>
        <p:spPr>
          <a:xfrm>
            <a:off x="4570179" y="3055901"/>
            <a:ext cx="2069407" cy="1177245"/>
          </a:xfrm>
          <a:prstGeom prst="rect">
            <a:avLst/>
          </a:prstGeom>
          <a:ln>
            <a:solidFill>
              <a:schemeClr val="accent6"/>
            </a:solidFill>
          </a:ln>
        </p:spPr>
        <p:txBody>
          <a:bodyPr wrap="square" lIns="91440" tIns="45720" rIns="91440" bIns="45720" anchor="t">
            <a:spAutoFit/>
          </a:bodyPr>
          <a:lstStyle/>
          <a:p>
            <a:pPr marL="342900" lvl="1" algn="ctr" defTabSz="685800"/>
            <a:r>
              <a:rPr lang="en-US" sz="1425" b="1" dirty="0">
                <a:latin typeface="Calibri" panose="020F0502020204030204" pitchFamily="34" charset="0"/>
                <a:cs typeface="Calibri" panose="020F0502020204030204" pitchFamily="34" charset="0"/>
              </a:rPr>
              <a:t>VAMOS Magnetic Spectrometer</a:t>
            </a:r>
          </a:p>
          <a:p>
            <a:pPr algn="ctr" defTabSz="685800"/>
            <a:r>
              <a:rPr lang="en-US" sz="1400" dirty="0">
                <a:latin typeface="Calibri" panose="020F0502020204030204" pitchFamily="34" charset="0"/>
                <a:cs typeface="Calibri" panose="020F0502020204030204" pitchFamily="34" charset="0"/>
              </a:rPr>
              <a:t>Direct and Complete </a:t>
            </a:r>
            <a:br>
              <a:rPr lang="en-US" sz="1400" dirty="0">
                <a:latin typeface="Calibri" panose="020F0502020204030204" pitchFamily="34" charset="0"/>
                <a:cs typeface="Calibri" panose="020F0502020204030204" pitchFamily="34" charset="0"/>
              </a:rPr>
            </a:br>
            <a:r>
              <a:rPr lang="en-US" sz="1400" dirty="0">
                <a:latin typeface="Calibri" panose="020F0502020204030204" pitchFamily="34" charset="0"/>
                <a:cs typeface="Calibri" panose="020F0502020204030204" pitchFamily="34" charset="0"/>
              </a:rPr>
              <a:t>isotopic fission fragment yields </a:t>
            </a:r>
            <a:endParaRPr lang="en-US" sz="1425" dirty="0">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EDDBF488-2A5A-E992-3094-13740A8BBD3F}"/>
              </a:ext>
            </a:extLst>
          </p:cNvPr>
          <p:cNvSpPr/>
          <p:nvPr/>
        </p:nvSpPr>
        <p:spPr>
          <a:xfrm rot="20693898">
            <a:off x="4926147" y="1093598"/>
            <a:ext cx="781307" cy="551558"/>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defTabSz="685800"/>
            <a:r>
              <a:rPr lang="en-US" sz="1350" dirty="0">
                <a:solidFill>
                  <a:prstClr val="black"/>
                </a:solidFill>
                <a:latin typeface="Calibri" panose="020F0502020204030204" pitchFamily="34" charset="0"/>
                <a:cs typeface="Calibri" panose="020F0502020204030204" pitchFamily="34" charset="0"/>
              </a:rPr>
              <a:t>VAMOS</a:t>
            </a:r>
            <a:br>
              <a:rPr lang="en-US" sz="1350" dirty="0">
                <a:solidFill>
                  <a:prstClr val="black"/>
                </a:solidFill>
                <a:latin typeface="Calibri" panose="020F0502020204030204" pitchFamily="34" charset="0"/>
                <a:cs typeface="Calibri" panose="020F0502020204030204" pitchFamily="34" charset="0"/>
              </a:rPr>
            </a:br>
            <a:r>
              <a:rPr lang="en-US" sz="1350" dirty="0">
                <a:solidFill>
                  <a:prstClr val="black"/>
                </a:solidFill>
                <a:latin typeface="Calibri" panose="020F0502020204030204" pitchFamily="34" charset="0"/>
                <a:cs typeface="Calibri" panose="020F0502020204030204" pitchFamily="34" charset="0"/>
              </a:rPr>
              <a:t>A,Z</a:t>
            </a:r>
          </a:p>
        </p:txBody>
      </p:sp>
      <p:pic>
        <p:nvPicPr>
          <p:cNvPr id="32" name="Image 31">
            <a:extLst>
              <a:ext uri="{FF2B5EF4-FFF2-40B4-BE49-F238E27FC236}">
                <a16:creationId xmlns:a16="http://schemas.microsoft.com/office/drawing/2014/main" id="{6DD80D52-8C08-4846-FF2C-F75E997F9BC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5407" y="4108150"/>
            <a:ext cx="1413039" cy="1339829"/>
          </a:xfrm>
          <a:prstGeom prst="rect">
            <a:avLst/>
          </a:prstGeom>
        </p:spPr>
      </p:pic>
      <p:sp>
        <p:nvSpPr>
          <p:cNvPr id="33" name="ZoneTexte 32">
            <a:extLst>
              <a:ext uri="{FF2B5EF4-FFF2-40B4-BE49-F238E27FC236}">
                <a16:creationId xmlns:a16="http://schemas.microsoft.com/office/drawing/2014/main" id="{D130CFDD-DF53-ED11-4295-DC3D0CC3850C}"/>
              </a:ext>
            </a:extLst>
          </p:cNvPr>
          <p:cNvSpPr txBox="1"/>
          <p:nvPr/>
        </p:nvSpPr>
        <p:spPr>
          <a:xfrm>
            <a:off x="166903" y="3735584"/>
            <a:ext cx="1445398"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FR" dirty="0">
                <a:latin typeface="Calibri" panose="020F0502020204030204" pitchFamily="34" charset="0"/>
                <a:cs typeface="Calibri" panose="020F0502020204030204" pitchFamily="34" charset="0"/>
              </a:rPr>
              <a:t>PISTA</a:t>
            </a:r>
          </a:p>
        </p:txBody>
      </p:sp>
      <p:pic>
        <p:nvPicPr>
          <p:cNvPr id="34" name="Image 53">
            <a:extLst>
              <a:ext uri="{FF2B5EF4-FFF2-40B4-BE49-F238E27FC236}">
                <a16:creationId xmlns:a16="http://schemas.microsoft.com/office/drawing/2014/main" id="{E221BBC6-F5AA-89A3-5403-332787BCD2A2}"/>
              </a:ext>
            </a:extLst>
          </p:cNvPr>
          <p:cNvPicPr>
            <a:picLocks noChangeAspect="1"/>
          </p:cNvPicPr>
          <p:nvPr/>
        </p:nvPicPr>
        <p:blipFill>
          <a:blip r:embed="rId11"/>
          <a:stretch>
            <a:fillRect/>
          </a:stretch>
        </p:blipFill>
        <p:spPr>
          <a:xfrm>
            <a:off x="6726099" y="606172"/>
            <a:ext cx="2305050" cy="3676650"/>
          </a:xfrm>
          <a:prstGeom prst="rect">
            <a:avLst/>
          </a:prstGeom>
        </p:spPr>
      </p:pic>
      <p:pic>
        <p:nvPicPr>
          <p:cNvPr id="35" name="Image 56">
            <a:extLst>
              <a:ext uri="{FF2B5EF4-FFF2-40B4-BE49-F238E27FC236}">
                <a16:creationId xmlns:a16="http://schemas.microsoft.com/office/drawing/2014/main" id="{9FD97B0D-05CD-4342-2BA4-69E453531334}"/>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5927611" y="4351499"/>
            <a:ext cx="2614250" cy="2478104"/>
          </a:xfrm>
          <a:prstGeom prst="rect">
            <a:avLst/>
          </a:prstGeom>
        </p:spPr>
      </p:pic>
      <p:sp>
        <p:nvSpPr>
          <p:cNvPr id="36" name="ZoneTexte 35">
            <a:extLst>
              <a:ext uri="{FF2B5EF4-FFF2-40B4-BE49-F238E27FC236}">
                <a16:creationId xmlns:a16="http://schemas.microsoft.com/office/drawing/2014/main" id="{11544891-3E3D-C6E9-1B6B-B3940422E62C}"/>
              </a:ext>
            </a:extLst>
          </p:cNvPr>
          <p:cNvSpPr txBox="1"/>
          <p:nvPr/>
        </p:nvSpPr>
        <p:spPr>
          <a:xfrm>
            <a:off x="7079870" y="4484812"/>
            <a:ext cx="89095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baseline="30000" dirty="0">
                <a:latin typeface="Calibri" panose="020F0502020204030204" pitchFamily="34" charset="0"/>
                <a:cs typeface="Calibri" panose="020F0502020204030204" pitchFamily="34" charset="0"/>
              </a:rPr>
              <a:t>239</a:t>
            </a:r>
            <a:r>
              <a:rPr lang="fr-FR" dirty="0">
                <a:latin typeface="Calibri" panose="020F0502020204030204" pitchFamily="34" charset="0"/>
                <a:cs typeface="Calibri" panose="020F0502020204030204" pitchFamily="34" charset="0"/>
              </a:rPr>
              <a:t>U</a:t>
            </a:r>
          </a:p>
        </p:txBody>
      </p:sp>
      <p:sp>
        <p:nvSpPr>
          <p:cNvPr id="37" name="ZoneTexte 36">
            <a:extLst>
              <a:ext uri="{FF2B5EF4-FFF2-40B4-BE49-F238E27FC236}">
                <a16:creationId xmlns:a16="http://schemas.microsoft.com/office/drawing/2014/main" id="{4DE7CAB0-E0FB-7B2D-5BA2-BC1575BB1800}"/>
              </a:ext>
            </a:extLst>
          </p:cNvPr>
          <p:cNvSpPr txBox="1"/>
          <p:nvPr/>
        </p:nvSpPr>
        <p:spPr>
          <a:xfrm rot="-5400000">
            <a:off x="7365997" y="522854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sz="1400" dirty="0">
                <a:latin typeface="Calibri" panose="020F0502020204030204" pitchFamily="34" charset="0"/>
                <a:cs typeface="Calibri" panose="020F0502020204030204" pitchFamily="34" charset="0"/>
              </a:rPr>
              <a:t>D. Ramos et al PRL (2019)</a:t>
            </a:r>
            <a:r>
              <a:rPr lang="en-US" sz="1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365990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05128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Nuclear</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Physics</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p>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and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dark</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matter</a:t>
            </a:r>
            <a:endPar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endParaRPr>
          </a:p>
        </p:txBody>
      </p:sp>
    </p:spTree>
    <p:extLst>
      <p:ext uri="{BB962C8B-B14F-4D97-AF65-F5344CB8AC3E}">
        <p14:creationId xmlns:p14="http://schemas.microsoft.com/office/powerpoint/2010/main" val="18423505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2B766C-886B-654A-B88A-24E78A8382DA}"/>
              </a:ext>
            </a:extLst>
          </p:cNvPr>
          <p:cNvSpPr>
            <a:spLocks noGrp="1"/>
          </p:cNvSpPr>
          <p:nvPr>
            <p:ph type="title"/>
          </p:nvPr>
        </p:nvSpPr>
        <p:spPr>
          <a:xfrm>
            <a:off x="29980" y="77764"/>
            <a:ext cx="7886700" cy="543673"/>
          </a:xfrm>
        </p:spPr>
        <p:txBody>
          <a:bodyPr>
            <a:normAutofit/>
          </a:bodyPr>
          <a:lstStyle/>
          <a:p>
            <a:r>
              <a:rPr lang="fr-FR" sz="2800" spc="-1" dirty="0">
                <a:solidFill>
                  <a:srgbClr val="7030A0"/>
                </a:solidFill>
                <a:latin typeface="Calibri" panose="020F0502020204030204" pitchFamily="34" charset="0"/>
                <a:ea typeface="ＭＳ Ｐゴシック"/>
                <a:cs typeface="Calibri" panose="020F0502020204030204" pitchFamily="34" charset="0"/>
              </a:rPr>
              <a:t>The neutron </a:t>
            </a:r>
            <a:r>
              <a:rPr lang="en-GB" sz="2800" spc="-1" dirty="0">
                <a:solidFill>
                  <a:srgbClr val="7030A0"/>
                </a:solidFill>
                <a:latin typeface="Calibri" panose="020F0502020204030204" pitchFamily="34" charset="0"/>
                <a:ea typeface="ＭＳ Ｐゴシック"/>
                <a:cs typeface="Calibri" panose="020F0502020204030204" pitchFamily="34" charset="0"/>
              </a:rPr>
              <a:t>lifetime</a:t>
            </a:r>
            <a:r>
              <a:rPr lang="fr-FR" sz="2800" spc="-1" dirty="0">
                <a:solidFill>
                  <a:srgbClr val="7030A0"/>
                </a:solidFill>
                <a:latin typeface="Calibri" panose="020F0502020204030204" pitchFamily="34" charset="0"/>
                <a:ea typeface="ＭＳ Ｐゴシック"/>
                <a:cs typeface="Calibri" panose="020F0502020204030204" pitchFamily="34" charset="0"/>
              </a:rPr>
              <a:t> puzzle</a:t>
            </a:r>
          </a:p>
        </p:txBody>
      </p:sp>
      <p:pic>
        <p:nvPicPr>
          <p:cNvPr id="4" name="Image 3">
            <a:extLst>
              <a:ext uri="{FF2B5EF4-FFF2-40B4-BE49-F238E27FC236}">
                <a16:creationId xmlns:a16="http://schemas.microsoft.com/office/drawing/2014/main" id="{45A0E8B3-8F2F-BA4D-95C3-98616204017D}"/>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375048" y="1400923"/>
            <a:ext cx="4627665" cy="3431824"/>
          </a:xfrm>
          <a:prstGeom prst="rect">
            <a:avLst/>
          </a:prstGeom>
          <a:noFill/>
          <a:ln>
            <a:noFill/>
          </a:ln>
        </p:spPr>
      </p:pic>
      <p:sp>
        <p:nvSpPr>
          <p:cNvPr id="5" name="Rectangle 4">
            <a:extLst>
              <a:ext uri="{FF2B5EF4-FFF2-40B4-BE49-F238E27FC236}">
                <a16:creationId xmlns:a16="http://schemas.microsoft.com/office/drawing/2014/main" id="{1D4B3DCB-50F8-F641-8D93-1FBC5DB2523F}"/>
              </a:ext>
            </a:extLst>
          </p:cNvPr>
          <p:cNvSpPr/>
          <p:nvPr/>
        </p:nvSpPr>
        <p:spPr>
          <a:xfrm rot="16200000">
            <a:off x="3636744" y="2880496"/>
            <a:ext cx="2839099" cy="253916"/>
          </a:xfrm>
          <a:prstGeom prst="rect">
            <a:avLst/>
          </a:prstGeom>
        </p:spPr>
        <p:txBody>
          <a:bodyPr wrap="square">
            <a:spAutoFit/>
          </a:bodyPr>
          <a:lstStyle/>
          <a:p>
            <a:r>
              <a:rPr lang="fr-FR" sz="1050" dirty="0">
                <a:latin typeface="Helvetica" pitchFamily="2" charset="0"/>
              </a:rPr>
              <a:t>W. </a:t>
            </a:r>
            <a:r>
              <a:rPr lang="fr-FR" sz="1050" dirty="0" err="1">
                <a:latin typeface="Helvetica" pitchFamily="2" charset="0"/>
              </a:rPr>
              <a:t>Pattie</a:t>
            </a:r>
            <a:r>
              <a:rPr lang="fr-FR" sz="1050" dirty="0">
                <a:latin typeface="Helvetica" pitchFamily="2" charset="0"/>
              </a:rPr>
              <a:t> et al, Science 360 (2018) 6389</a:t>
            </a:r>
          </a:p>
        </p:txBody>
      </p:sp>
      <p:sp>
        <p:nvSpPr>
          <p:cNvPr id="6" name="Rectangle 5">
            <a:extLst>
              <a:ext uri="{FF2B5EF4-FFF2-40B4-BE49-F238E27FC236}">
                <a16:creationId xmlns:a16="http://schemas.microsoft.com/office/drawing/2014/main" id="{B0FF3EDE-173B-2249-B751-00F92C088DF7}"/>
              </a:ext>
            </a:extLst>
          </p:cNvPr>
          <p:cNvSpPr/>
          <p:nvPr/>
        </p:nvSpPr>
        <p:spPr>
          <a:xfrm>
            <a:off x="84461" y="4807632"/>
            <a:ext cx="8570706" cy="1500411"/>
          </a:xfrm>
          <a:prstGeom prst="rect">
            <a:avLst/>
          </a:prstGeom>
        </p:spPr>
        <p:txBody>
          <a:bodyPr wrap="square">
            <a:spAutoFit/>
          </a:bodyPr>
          <a:lstStyle/>
          <a:p>
            <a:endParaRPr lang="en-GB" sz="750" i="1" dirty="0">
              <a:latin typeface="Calibri" panose="020F0502020204030204" pitchFamily="34" charset="0"/>
              <a:cs typeface="Calibri" panose="020F0502020204030204" pitchFamily="34" charset="0"/>
            </a:endParaRPr>
          </a:p>
          <a:p>
            <a:r>
              <a:rPr lang="en-GB" sz="1500" dirty="0">
                <a:solidFill>
                  <a:srgbClr val="000000"/>
                </a:solidFill>
                <a:latin typeface="Calibri" panose="020F0502020204030204" pitchFamily="34" charset="0"/>
                <a:cs typeface="Calibri" panose="020F0502020204030204" pitchFamily="34" charset="0"/>
              </a:rPr>
              <a:t>How could the remaining 1% be explained ?</a:t>
            </a:r>
          </a:p>
          <a:p>
            <a:pPr marL="214313" indent="-214313">
              <a:buFont typeface="Wingdings" pitchFamily="2" charset="2"/>
              <a:buChar char="Ø"/>
            </a:pPr>
            <a:r>
              <a:rPr lang="en-GB" sz="1350" dirty="0">
                <a:solidFill>
                  <a:srgbClr val="000000"/>
                </a:solidFill>
                <a:latin typeface="Calibri" panose="020F0502020204030204" pitchFamily="34" charset="0"/>
                <a:cs typeface="Calibri" panose="020F0502020204030204" pitchFamily="34" charset="0"/>
              </a:rPr>
              <a:t>Decay of neutron into particles of Standard Model (other than </a:t>
            </a:r>
            <a:r>
              <a:rPr lang="en-GB" sz="1350" i="1" dirty="0">
                <a:solidFill>
                  <a:srgbClr val="000000"/>
                </a:solidFill>
                <a:latin typeface="Calibri" panose="020F0502020204030204" pitchFamily="34" charset="0"/>
                <a:cs typeface="Calibri" panose="020F0502020204030204" pitchFamily="34" charset="0"/>
              </a:rPr>
              <a:t>p</a:t>
            </a:r>
            <a:r>
              <a:rPr lang="en-GB" sz="1350" dirty="0">
                <a:solidFill>
                  <a:srgbClr val="000000"/>
                </a:solidFill>
                <a:latin typeface="Calibri" panose="020F0502020204030204" pitchFamily="34" charset="0"/>
                <a:cs typeface="Calibri" panose="020F0502020204030204" pitchFamily="34" charset="0"/>
              </a:rPr>
              <a:t>) : </a:t>
            </a:r>
            <a:r>
              <a:rPr lang="en-GB" sz="1350" dirty="0">
                <a:solidFill>
                  <a:srgbClr val="7030A0"/>
                </a:solidFill>
                <a:latin typeface="Calibri" panose="020F0502020204030204" pitchFamily="34" charset="0"/>
                <a:cs typeface="Calibri" panose="020F0502020204030204" pitchFamily="34" charset="0"/>
              </a:rPr>
              <a:t>excluded</a:t>
            </a:r>
          </a:p>
          <a:p>
            <a:pPr marL="214313" indent="-214313">
              <a:buFont typeface="Wingdings" pitchFamily="2" charset="2"/>
              <a:buChar char="Ø"/>
            </a:pPr>
            <a:r>
              <a:rPr lang="en-GB" sz="1350" b="1" dirty="0">
                <a:latin typeface="Calibri" panose="020F0502020204030204" pitchFamily="34" charset="0"/>
                <a:cs typeface="Calibri" panose="020F0502020204030204" pitchFamily="34" charset="0"/>
              </a:rPr>
              <a:t>n </a:t>
            </a:r>
            <a:r>
              <a:rPr lang="en-GB" sz="1350" dirty="0">
                <a:latin typeface="Calibri" panose="020F0502020204030204" pitchFamily="34" charset="0"/>
                <a:cs typeface="Calibri" panose="020F0502020204030204" pitchFamily="34" charset="0"/>
              </a:rPr>
              <a:t>→ </a:t>
            </a:r>
            <a:r>
              <a:rPr lang="en-GB" sz="1350" b="1" dirty="0">
                <a:latin typeface="Calibri" panose="020F0502020204030204" pitchFamily="34" charset="0"/>
                <a:cs typeface="Calibri" panose="020F0502020204030204" pitchFamily="34" charset="0"/>
              </a:rPr>
              <a:t>dark matter </a:t>
            </a:r>
            <a:r>
              <a:rPr lang="en-GB" sz="1350" b="1" dirty="0">
                <a:solidFill>
                  <a:schemeClr val="accent6"/>
                </a:solidFill>
                <a:latin typeface="Calibri" panose="020F0502020204030204" pitchFamily="34" charset="0"/>
                <a:cs typeface="Calibri" panose="020F0502020204030204" pitchFamily="34" charset="0"/>
              </a:rPr>
              <a:t>: </a:t>
            </a:r>
            <a:r>
              <a:rPr lang="en-GB" sz="1350" i="1" dirty="0" err="1">
                <a:solidFill>
                  <a:schemeClr val="accent6"/>
                </a:solidFill>
                <a:latin typeface="Calibri" panose="020F0502020204030204" pitchFamily="34" charset="0"/>
                <a:cs typeface="Calibri" panose="020F0502020204030204" pitchFamily="34" charset="0"/>
              </a:rPr>
              <a:t>Fornal</a:t>
            </a:r>
            <a:r>
              <a:rPr lang="en-GB" sz="1350" i="1" dirty="0">
                <a:solidFill>
                  <a:schemeClr val="accent6"/>
                </a:solidFill>
                <a:latin typeface="Calibri" panose="020F0502020204030204" pitchFamily="34" charset="0"/>
                <a:cs typeface="Calibri" panose="020F0502020204030204" pitchFamily="34" charset="0"/>
              </a:rPr>
              <a:t> and Grinstein, PRL120(2018)191801 </a:t>
            </a:r>
            <a:r>
              <a:rPr lang="en-GB" sz="1350" i="1" dirty="0">
                <a:latin typeface="Calibri" panose="020F0502020204030204" pitchFamily="34" charset="0"/>
                <a:cs typeface="Calibri" panose="020F0502020204030204" pitchFamily="34" charset="0"/>
              </a:rPr>
              <a:t>-&gt; shortening of the apparent lifetime in the bottle</a:t>
            </a:r>
          </a:p>
          <a:p>
            <a:pPr lvl="1"/>
            <a:r>
              <a:rPr lang="en-GB" sz="1350" dirty="0">
                <a:solidFill>
                  <a:srgbClr val="000000"/>
                </a:solidFill>
                <a:latin typeface="Calibri" panose="020F0502020204030204" pitchFamily="34" charset="0"/>
                <a:cs typeface="Calibri" panose="020F0502020204030204" pitchFamily="34" charset="0"/>
              </a:rPr>
              <a:t>n → dark particle(s) </a:t>
            </a:r>
            <a:r>
              <a:rPr lang="en-GB" sz="1350" dirty="0">
                <a:solidFill>
                  <a:srgbClr val="7030A0"/>
                </a:solidFill>
                <a:latin typeface="Calibri" panose="020F0502020204030204" pitchFamily="34" charset="0"/>
                <a:cs typeface="Calibri" panose="020F0502020204030204" pitchFamily="34" charset="0"/>
              </a:rPr>
              <a:t>to be searched for</a:t>
            </a:r>
          </a:p>
          <a:p>
            <a:pPr lvl="1"/>
            <a:endParaRPr lang="en-GB" sz="1350" dirty="0">
              <a:solidFill>
                <a:srgbClr val="FF0000"/>
              </a:solidFill>
              <a:latin typeface="Calibri" panose="020F0502020204030204" pitchFamily="34" charset="0"/>
              <a:cs typeface="Calibri" panose="020F0502020204030204" pitchFamily="34" charset="0"/>
            </a:endParaRPr>
          </a:p>
          <a:p>
            <a:pPr lvl="1"/>
            <a:r>
              <a:rPr lang="en-US" sz="1500" dirty="0">
                <a:solidFill>
                  <a:srgbClr val="7030A0"/>
                </a:solidFill>
                <a:latin typeface="Calibri" panose="020F0502020204030204" pitchFamily="34" charset="0"/>
                <a:cs typeface="Calibri" panose="020F0502020204030204" pitchFamily="34" charset="0"/>
              </a:rPr>
              <a:t>Neutrons loosely bound in nuclei may also decay by the dark channel, if allowed by energy conditions</a:t>
            </a:r>
            <a:endParaRPr lang="en-GB" sz="1500" dirty="0">
              <a:solidFill>
                <a:srgbClr val="7030A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 name="ZoneTexte 11">
                <a:extLst>
                  <a:ext uri="{FF2B5EF4-FFF2-40B4-BE49-F238E27FC236}">
                    <a16:creationId xmlns:a16="http://schemas.microsoft.com/office/drawing/2014/main" id="{D9AE2443-4153-A44A-94E0-60114AC16408}"/>
                  </a:ext>
                </a:extLst>
              </p:cNvPr>
              <p:cNvSpPr txBox="1"/>
              <p:nvPr/>
            </p:nvSpPr>
            <p:spPr>
              <a:xfrm>
                <a:off x="5517965" y="2819177"/>
                <a:ext cx="2627066" cy="328936"/>
              </a:xfrm>
              <a:prstGeom prst="rect">
                <a:avLst/>
              </a:prstGeom>
              <a:noFill/>
              <a:ln w="38100">
                <a:solidFill>
                  <a:srgbClr val="FF7E79"/>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100" i="1">
                              <a:latin typeface="Cambria Math" panose="02040503050406030204" pitchFamily="18" charset="0"/>
                            </a:rPr>
                          </m:ctrlPr>
                        </m:sSubSupPr>
                        <m:e>
                          <m:r>
                            <a:rPr lang="en-GB" sz="2100" i="1">
                              <a:latin typeface="Cambria Math" panose="02040503050406030204" pitchFamily="18" charset="0"/>
                              <a:ea typeface="Cambria Math" panose="02040503050406030204" pitchFamily="18" charset="0"/>
                            </a:rPr>
                            <m:t>𝜏</m:t>
                          </m:r>
                        </m:e>
                        <m:sub>
                          <m:r>
                            <a:rPr lang="fr-FR" sz="2100" i="1">
                              <a:latin typeface="Cambria Math" panose="02040503050406030204" pitchFamily="18" charset="0"/>
                            </a:rPr>
                            <m:t>𝑛</m:t>
                          </m:r>
                        </m:sub>
                        <m:sup>
                          <m:r>
                            <a:rPr lang="fr-FR" sz="2100" i="1">
                              <a:latin typeface="Cambria Math" panose="02040503050406030204" pitchFamily="18" charset="0"/>
                            </a:rPr>
                            <m:t>𝑏𝑒𝑎𝑚</m:t>
                          </m:r>
                        </m:sup>
                      </m:sSubSup>
                      <m:r>
                        <a:rPr lang="en-GB" sz="2100" i="1">
                          <a:latin typeface="Cambria Math" panose="02040503050406030204" pitchFamily="18" charset="0"/>
                          <a:ea typeface="Cambria Math" panose="02040503050406030204" pitchFamily="18" charset="0"/>
                        </a:rPr>
                        <m:t>=</m:t>
                      </m:r>
                      <m:r>
                        <a:rPr lang="fr-FR" sz="2100" i="1">
                          <a:latin typeface="Cambria Math" panose="02040503050406030204" pitchFamily="18" charset="0"/>
                          <a:ea typeface="Cambria Math" panose="02040503050406030204" pitchFamily="18" charset="0"/>
                        </a:rPr>
                        <m:t>888.0±2.1 </m:t>
                      </m:r>
                      <m:r>
                        <a:rPr lang="fr-FR" sz="2100" i="1">
                          <a:latin typeface="Cambria Math" panose="02040503050406030204" pitchFamily="18" charset="0"/>
                          <a:ea typeface="Cambria Math" panose="02040503050406030204" pitchFamily="18" charset="0"/>
                        </a:rPr>
                        <m:t>𝑠</m:t>
                      </m:r>
                    </m:oMath>
                  </m:oMathPara>
                </a14:m>
                <a:endParaRPr lang="en-GB" sz="2100" dirty="0"/>
              </a:p>
            </p:txBody>
          </p:sp>
        </mc:Choice>
        <mc:Fallback xmlns="">
          <p:sp>
            <p:nvSpPr>
              <p:cNvPr id="12" name="ZoneTexte 11">
                <a:extLst>
                  <a:ext uri="{FF2B5EF4-FFF2-40B4-BE49-F238E27FC236}">
                    <a16:creationId xmlns:a16="http://schemas.microsoft.com/office/drawing/2014/main" id="{D9AE2443-4153-A44A-94E0-60114AC16408}"/>
                  </a:ext>
                </a:extLst>
              </p:cNvPr>
              <p:cNvSpPr txBox="1">
                <a:spLocks noRot="1" noChangeAspect="1" noMove="1" noResize="1" noEditPoints="1" noAdjustHandles="1" noChangeArrowheads="1" noChangeShapeType="1" noTextEdit="1"/>
              </p:cNvSpPr>
              <p:nvPr/>
            </p:nvSpPr>
            <p:spPr>
              <a:xfrm>
                <a:off x="5517965" y="2819177"/>
                <a:ext cx="2627066" cy="328936"/>
              </a:xfrm>
              <a:prstGeom prst="rect">
                <a:avLst/>
              </a:prstGeom>
              <a:blipFill>
                <a:blip r:embed="rId4"/>
                <a:stretch>
                  <a:fillRect b="-30000"/>
                </a:stretch>
              </a:blipFill>
              <a:ln w="38100">
                <a:solidFill>
                  <a:srgbClr val="FF7E79"/>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3" name="ZoneTexte 12">
                <a:extLst>
                  <a:ext uri="{FF2B5EF4-FFF2-40B4-BE49-F238E27FC236}">
                    <a16:creationId xmlns:a16="http://schemas.microsoft.com/office/drawing/2014/main" id="{38ED842C-2F6E-AF4A-85BB-91BDCEDEC933}"/>
                  </a:ext>
                </a:extLst>
              </p:cNvPr>
              <p:cNvSpPr txBox="1"/>
              <p:nvPr/>
            </p:nvSpPr>
            <p:spPr>
              <a:xfrm>
                <a:off x="5463672" y="3782124"/>
                <a:ext cx="2828467" cy="328936"/>
              </a:xfrm>
              <a:prstGeom prst="rect">
                <a:avLst/>
              </a:prstGeom>
              <a:noFill/>
              <a:ln w="38100">
                <a:solidFill>
                  <a:srgbClr val="00B0F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100" i="1">
                              <a:latin typeface="Cambria Math" panose="02040503050406030204" pitchFamily="18" charset="0"/>
                            </a:rPr>
                          </m:ctrlPr>
                        </m:sSubSupPr>
                        <m:e>
                          <m:r>
                            <a:rPr lang="en-GB" sz="2100" i="1">
                              <a:latin typeface="Cambria Math" panose="02040503050406030204" pitchFamily="18" charset="0"/>
                              <a:ea typeface="Cambria Math" panose="02040503050406030204" pitchFamily="18" charset="0"/>
                            </a:rPr>
                            <m:t>𝜏</m:t>
                          </m:r>
                        </m:e>
                        <m:sub>
                          <m:r>
                            <a:rPr lang="fr-FR" sz="2100" i="1">
                              <a:latin typeface="Cambria Math" panose="02040503050406030204" pitchFamily="18" charset="0"/>
                            </a:rPr>
                            <m:t>𝑛</m:t>
                          </m:r>
                        </m:sub>
                        <m:sup>
                          <m:r>
                            <a:rPr lang="fr-FR" sz="2100" i="1">
                              <a:latin typeface="Cambria Math" panose="02040503050406030204" pitchFamily="18" charset="0"/>
                            </a:rPr>
                            <m:t>𝑏𝑜𝑡𝑡𝑙𝑒</m:t>
                          </m:r>
                        </m:sup>
                      </m:sSubSup>
                      <m:r>
                        <a:rPr lang="en-GB" sz="2100" i="1">
                          <a:latin typeface="Cambria Math" panose="02040503050406030204" pitchFamily="18" charset="0"/>
                          <a:ea typeface="Cambria Math" panose="02040503050406030204" pitchFamily="18" charset="0"/>
                        </a:rPr>
                        <m:t>=</m:t>
                      </m:r>
                      <m:r>
                        <a:rPr lang="fr-FR" sz="2100" i="1">
                          <a:latin typeface="Cambria Math" panose="02040503050406030204" pitchFamily="18" charset="0"/>
                          <a:ea typeface="Cambria Math" panose="02040503050406030204" pitchFamily="18" charset="0"/>
                        </a:rPr>
                        <m:t>879.3±0.75 </m:t>
                      </m:r>
                      <m:r>
                        <a:rPr lang="fr-FR" sz="2100" i="1">
                          <a:latin typeface="Cambria Math" panose="02040503050406030204" pitchFamily="18" charset="0"/>
                          <a:ea typeface="Cambria Math" panose="02040503050406030204" pitchFamily="18" charset="0"/>
                        </a:rPr>
                        <m:t>𝑠</m:t>
                      </m:r>
                    </m:oMath>
                  </m:oMathPara>
                </a14:m>
                <a:endParaRPr lang="en-GB" sz="2100" dirty="0"/>
              </a:p>
            </p:txBody>
          </p:sp>
        </mc:Choice>
        <mc:Fallback xmlns="">
          <p:sp>
            <p:nvSpPr>
              <p:cNvPr id="13" name="ZoneTexte 12">
                <a:extLst>
                  <a:ext uri="{FF2B5EF4-FFF2-40B4-BE49-F238E27FC236}">
                    <a16:creationId xmlns:a16="http://schemas.microsoft.com/office/drawing/2014/main" id="{38ED842C-2F6E-AF4A-85BB-91BDCEDEC933}"/>
                  </a:ext>
                </a:extLst>
              </p:cNvPr>
              <p:cNvSpPr txBox="1">
                <a:spLocks noRot="1" noChangeAspect="1" noMove="1" noResize="1" noEditPoints="1" noAdjustHandles="1" noChangeArrowheads="1" noChangeShapeType="1" noTextEdit="1"/>
              </p:cNvSpPr>
              <p:nvPr/>
            </p:nvSpPr>
            <p:spPr>
              <a:xfrm>
                <a:off x="5463672" y="3782124"/>
                <a:ext cx="2828467" cy="328936"/>
              </a:xfrm>
              <a:prstGeom prst="rect">
                <a:avLst/>
              </a:prstGeom>
              <a:blipFill>
                <a:blip r:embed="rId5"/>
                <a:stretch>
                  <a:fillRect b="-34483"/>
                </a:stretch>
              </a:blipFill>
              <a:ln w="38100">
                <a:solidFill>
                  <a:srgbClr val="00B0F0"/>
                </a:solidFill>
              </a:ln>
            </p:spPr>
            <p:txBody>
              <a:bodyPr/>
              <a:lstStyle/>
              <a:p>
                <a:r>
                  <a:rPr lang="fr-FR">
                    <a:noFill/>
                  </a:rPr>
                  <a:t> </a:t>
                </a:r>
              </a:p>
            </p:txBody>
          </p:sp>
        </mc:Fallback>
      </mc:AlternateContent>
      <p:sp>
        <p:nvSpPr>
          <p:cNvPr id="14" name="ZoneTexte 13">
            <a:extLst>
              <a:ext uri="{FF2B5EF4-FFF2-40B4-BE49-F238E27FC236}">
                <a16:creationId xmlns:a16="http://schemas.microsoft.com/office/drawing/2014/main" id="{68D017F8-8F79-804F-93B1-2A05547DECCE}"/>
              </a:ext>
            </a:extLst>
          </p:cNvPr>
          <p:cNvSpPr txBox="1"/>
          <p:nvPr/>
        </p:nvSpPr>
        <p:spPr>
          <a:xfrm>
            <a:off x="5416641" y="4407550"/>
            <a:ext cx="1454244" cy="369332"/>
          </a:xfrm>
          <a:prstGeom prst="rect">
            <a:avLst/>
          </a:prstGeom>
          <a:noFill/>
        </p:spPr>
        <p:txBody>
          <a:bodyPr wrap="none" rtlCol="0">
            <a:spAutoFit/>
          </a:bodyPr>
          <a:lstStyle/>
          <a:p>
            <a:r>
              <a:rPr lang="en-GB"/>
              <a:t>Discrepancy</a:t>
            </a:r>
          </a:p>
        </p:txBody>
      </p:sp>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074622CE-B0BC-2746-94D5-AB7844241B73}"/>
                  </a:ext>
                </a:extLst>
              </p:cNvPr>
              <p:cNvSpPr txBox="1"/>
              <p:nvPr/>
            </p:nvSpPr>
            <p:spPr>
              <a:xfrm>
                <a:off x="6882955" y="4282269"/>
                <a:ext cx="1238159" cy="661656"/>
              </a:xfrm>
              <a:prstGeom prst="rect">
                <a:avLst/>
              </a:prstGeom>
              <a:noFill/>
              <a:ln w="38100">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100" i="1">
                              <a:latin typeface="Cambria Math" panose="02040503050406030204" pitchFamily="18" charset="0"/>
                            </a:rPr>
                          </m:ctrlPr>
                        </m:fPr>
                        <m:num>
                          <m:r>
                            <a:rPr lang="en-GB" sz="2100" i="1">
                              <a:latin typeface="Cambria Math" panose="02040503050406030204" pitchFamily="18" charset="0"/>
                              <a:ea typeface="Cambria Math" panose="02040503050406030204" pitchFamily="18" charset="0"/>
                            </a:rPr>
                            <m:t>∆</m:t>
                          </m:r>
                          <m:sSub>
                            <m:sSubPr>
                              <m:ctrlPr>
                                <a:rPr lang="en-GB" sz="2100" i="1">
                                  <a:latin typeface="Cambria Math" panose="02040503050406030204" pitchFamily="18" charset="0"/>
                                  <a:ea typeface="Cambria Math" panose="02040503050406030204" pitchFamily="18" charset="0"/>
                                </a:rPr>
                              </m:ctrlPr>
                            </m:sSubPr>
                            <m:e>
                              <m:r>
                                <a:rPr lang="en-GB" sz="2100" i="1">
                                  <a:latin typeface="Cambria Math" panose="02040503050406030204" pitchFamily="18" charset="0"/>
                                  <a:ea typeface="Cambria Math" panose="02040503050406030204" pitchFamily="18" charset="0"/>
                                </a:rPr>
                                <m:t>𝜏</m:t>
                              </m:r>
                            </m:e>
                            <m:sub>
                              <m:r>
                                <a:rPr lang="fr-FR" sz="2100" i="1">
                                  <a:latin typeface="Cambria Math" panose="02040503050406030204" pitchFamily="18" charset="0"/>
                                  <a:ea typeface="Cambria Math" panose="02040503050406030204" pitchFamily="18" charset="0"/>
                                </a:rPr>
                                <m:t>𝑛</m:t>
                              </m:r>
                            </m:sub>
                          </m:sSub>
                        </m:num>
                        <m:den>
                          <m:sSub>
                            <m:sSubPr>
                              <m:ctrlPr>
                                <a:rPr lang="en-GB" sz="2100" i="1">
                                  <a:latin typeface="Cambria Math" panose="02040503050406030204" pitchFamily="18" charset="0"/>
                                </a:rPr>
                              </m:ctrlPr>
                            </m:sSubPr>
                            <m:e>
                              <m:r>
                                <a:rPr lang="en-GB" sz="2100" i="1">
                                  <a:latin typeface="Cambria Math" panose="02040503050406030204" pitchFamily="18" charset="0"/>
                                  <a:ea typeface="Cambria Math" panose="02040503050406030204" pitchFamily="18" charset="0"/>
                                </a:rPr>
                                <m:t>𝜏</m:t>
                              </m:r>
                            </m:e>
                            <m:sub>
                              <m:r>
                                <a:rPr lang="fr-FR" sz="2100" i="1">
                                  <a:latin typeface="Cambria Math" panose="02040503050406030204" pitchFamily="18" charset="0"/>
                                </a:rPr>
                                <m:t>𝑛</m:t>
                              </m:r>
                            </m:sub>
                          </m:sSub>
                        </m:den>
                      </m:f>
                      <m:r>
                        <a:rPr lang="en-GB" sz="2100" i="1">
                          <a:latin typeface="Cambria Math" panose="02040503050406030204" pitchFamily="18" charset="0"/>
                          <a:ea typeface="Cambria Math" panose="02040503050406030204" pitchFamily="18" charset="0"/>
                        </a:rPr>
                        <m:t>≈</m:t>
                      </m:r>
                      <m:r>
                        <a:rPr lang="fr-FR" sz="2100" i="1">
                          <a:latin typeface="Cambria Math" panose="02040503050406030204" pitchFamily="18" charset="0"/>
                          <a:ea typeface="Cambria Math" panose="02040503050406030204" pitchFamily="18" charset="0"/>
                        </a:rPr>
                        <m:t>1%</m:t>
                      </m:r>
                    </m:oMath>
                  </m:oMathPara>
                </a14:m>
                <a:endParaRPr lang="en-GB" sz="2100" dirty="0"/>
              </a:p>
            </p:txBody>
          </p:sp>
        </mc:Choice>
        <mc:Fallback xmlns="">
          <p:sp>
            <p:nvSpPr>
              <p:cNvPr id="15" name="ZoneTexte 14">
                <a:extLst>
                  <a:ext uri="{FF2B5EF4-FFF2-40B4-BE49-F238E27FC236}">
                    <a16:creationId xmlns:a16="http://schemas.microsoft.com/office/drawing/2014/main" id="{074622CE-B0BC-2746-94D5-AB7844241B73}"/>
                  </a:ext>
                </a:extLst>
              </p:cNvPr>
              <p:cNvSpPr txBox="1">
                <a:spLocks noRot="1" noChangeAspect="1" noMove="1" noResize="1" noEditPoints="1" noAdjustHandles="1" noChangeArrowheads="1" noChangeShapeType="1" noTextEdit="1"/>
              </p:cNvSpPr>
              <p:nvPr/>
            </p:nvSpPr>
            <p:spPr>
              <a:xfrm>
                <a:off x="6882955" y="4282269"/>
                <a:ext cx="1238159" cy="661656"/>
              </a:xfrm>
              <a:prstGeom prst="rect">
                <a:avLst/>
              </a:prstGeom>
              <a:blipFill>
                <a:blip r:embed="rId6"/>
                <a:stretch>
                  <a:fillRect l="-3030" r="-4040" b="-5556"/>
                </a:stretch>
              </a:blipFill>
              <a:ln w="38100">
                <a:noFill/>
              </a:ln>
            </p:spPr>
            <p:txBody>
              <a:bodyPr/>
              <a:lstStyle/>
              <a:p>
                <a:r>
                  <a:rPr lang="fr-FR">
                    <a:noFill/>
                  </a:rPr>
                  <a:t> </a:t>
                </a:r>
              </a:p>
            </p:txBody>
          </p:sp>
        </mc:Fallback>
      </mc:AlternateContent>
      <p:sp>
        <p:nvSpPr>
          <p:cNvPr id="16" name="Rectangle 15">
            <a:extLst>
              <a:ext uri="{FF2B5EF4-FFF2-40B4-BE49-F238E27FC236}">
                <a16:creationId xmlns:a16="http://schemas.microsoft.com/office/drawing/2014/main" id="{C515EE39-6B03-3A48-B255-7A214CDBE7AC}"/>
              </a:ext>
            </a:extLst>
          </p:cNvPr>
          <p:cNvSpPr/>
          <p:nvPr/>
        </p:nvSpPr>
        <p:spPr>
          <a:xfrm>
            <a:off x="5315674" y="3379973"/>
            <a:ext cx="3275256" cy="369332"/>
          </a:xfrm>
          <a:prstGeom prst="rect">
            <a:avLst/>
          </a:prstGeom>
        </p:spPr>
        <p:txBody>
          <a:bodyPr wrap="none">
            <a:spAutoFit/>
          </a:bodyPr>
          <a:lstStyle/>
          <a:p>
            <a:r>
              <a:rPr lang="fr-FR" dirty="0" err="1">
                <a:cs typeface="Times New Roman" panose="02020603050405020304" pitchFamily="18" charset="0"/>
              </a:rPr>
              <a:t>Counting</a:t>
            </a:r>
            <a:r>
              <a:rPr lang="fr-FR" dirty="0">
                <a:cs typeface="Times New Roman" panose="02020603050405020304" pitchFamily="18" charset="0"/>
              </a:rPr>
              <a:t> </a:t>
            </a:r>
            <a:r>
              <a:rPr lang="fr-FR" dirty="0" err="1">
                <a:cs typeface="Times New Roman" panose="02020603050405020304" pitchFamily="18" charset="0"/>
              </a:rPr>
              <a:t>remaining</a:t>
            </a:r>
            <a:r>
              <a:rPr lang="fr-FR" dirty="0">
                <a:cs typeface="Times New Roman" panose="02020603050405020304" pitchFamily="18" charset="0"/>
              </a:rPr>
              <a:t> neutrons :</a:t>
            </a:r>
            <a:endParaRPr lang="en-GB" dirty="0"/>
          </a:p>
        </p:txBody>
      </p:sp>
      <p:sp>
        <p:nvSpPr>
          <p:cNvPr id="17" name="Rectangle 16">
            <a:extLst>
              <a:ext uri="{FF2B5EF4-FFF2-40B4-BE49-F238E27FC236}">
                <a16:creationId xmlns:a16="http://schemas.microsoft.com/office/drawing/2014/main" id="{E708A341-F8C2-924A-B4CC-1BE2078E5755}"/>
              </a:ext>
            </a:extLst>
          </p:cNvPr>
          <p:cNvSpPr/>
          <p:nvPr/>
        </p:nvSpPr>
        <p:spPr>
          <a:xfrm>
            <a:off x="5402719" y="2393972"/>
            <a:ext cx="2890535" cy="369332"/>
          </a:xfrm>
          <a:prstGeom prst="rect">
            <a:avLst/>
          </a:prstGeom>
        </p:spPr>
        <p:txBody>
          <a:bodyPr wrap="none">
            <a:spAutoFit/>
          </a:bodyPr>
          <a:lstStyle/>
          <a:p>
            <a:r>
              <a:rPr lang="fr-FR" dirty="0" err="1">
                <a:cs typeface="Times New Roman" panose="02020603050405020304" pitchFamily="18" charset="0"/>
              </a:rPr>
              <a:t>Counting</a:t>
            </a:r>
            <a:r>
              <a:rPr lang="fr-FR" dirty="0">
                <a:cs typeface="Times New Roman" panose="02020603050405020304" pitchFamily="18" charset="0"/>
              </a:rPr>
              <a:t> </a:t>
            </a:r>
            <a:r>
              <a:rPr lang="fr-FR" dirty="0" err="1">
                <a:cs typeface="Times New Roman" panose="02020603050405020304" pitchFamily="18" charset="0"/>
              </a:rPr>
              <a:t>emitted</a:t>
            </a:r>
            <a:r>
              <a:rPr lang="fr-FR" dirty="0">
                <a:cs typeface="Times New Roman" panose="02020603050405020304" pitchFamily="18" charset="0"/>
              </a:rPr>
              <a:t> protons :</a:t>
            </a:r>
            <a:endParaRPr lang="en-GB" dirty="0"/>
          </a:p>
        </p:txBody>
      </p:sp>
      <p:sp>
        <p:nvSpPr>
          <p:cNvPr id="3" name="Espace réservé du numéro de diapositive 2">
            <a:extLst>
              <a:ext uri="{FF2B5EF4-FFF2-40B4-BE49-F238E27FC236}">
                <a16:creationId xmlns:a16="http://schemas.microsoft.com/office/drawing/2014/main" id="{45AA3E7D-852F-2E42-A686-E5F2CCC14B8E}"/>
              </a:ext>
            </a:extLst>
          </p:cNvPr>
          <p:cNvSpPr>
            <a:spLocks noGrp="1"/>
          </p:cNvSpPr>
          <p:nvPr>
            <p:ph type="sldNum" sz="quarter" idx="12"/>
          </p:nvPr>
        </p:nvSpPr>
        <p:spPr/>
        <p:txBody>
          <a:bodyPr/>
          <a:lstStyle/>
          <a:p>
            <a:r>
              <a:rPr lang="fr-FR" dirty="0">
                <a:solidFill>
                  <a:schemeClr val="bg1"/>
                </a:solidFill>
              </a:rPr>
              <a:t>0</a:t>
            </a:r>
          </a:p>
        </p:txBody>
      </p:sp>
      <p:sp>
        <p:nvSpPr>
          <p:cNvPr id="7" name="ZoneTexte 6">
            <a:extLst>
              <a:ext uri="{FF2B5EF4-FFF2-40B4-BE49-F238E27FC236}">
                <a16:creationId xmlns:a16="http://schemas.microsoft.com/office/drawing/2014/main" id="{B6F39EB4-4250-1440-BAA8-455FD9D06D1B}"/>
              </a:ext>
            </a:extLst>
          </p:cNvPr>
          <p:cNvSpPr txBox="1"/>
          <p:nvPr/>
        </p:nvSpPr>
        <p:spPr>
          <a:xfrm rot="16200000">
            <a:off x="-65810" y="1803930"/>
            <a:ext cx="716863" cy="415498"/>
          </a:xfrm>
          <a:prstGeom prst="rect">
            <a:avLst/>
          </a:prstGeom>
          <a:noFill/>
        </p:spPr>
        <p:txBody>
          <a:bodyPr wrap="none" rtlCol="0">
            <a:spAutoFit/>
          </a:bodyPr>
          <a:lstStyle/>
          <a:p>
            <a:r>
              <a:rPr lang="fr-FR" sz="2100" dirty="0" err="1">
                <a:latin typeface="Symbol" pitchFamily="2" charset="2"/>
              </a:rPr>
              <a:t>t</a:t>
            </a:r>
            <a:r>
              <a:rPr lang="fr-FR" sz="2100" baseline="-25000" dirty="0" err="1"/>
              <a:t>n</a:t>
            </a:r>
            <a:r>
              <a:rPr lang="fr-FR" sz="2100" dirty="0"/>
              <a:t>(s)</a:t>
            </a:r>
          </a:p>
        </p:txBody>
      </p:sp>
      <p:sp>
        <p:nvSpPr>
          <p:cNvPr id="8" name="ZoneTexte 7">
            <a:extLst>
              <a:ext uri="{FF2B5EF4-FFF2-40B4-BE49-F238E27FC236}">
                <a16:creationId xmlns:a16="http://schemas.microsoft.com/office/drawing/2014/main" id="{872EB20F-9CCA-A245-8EE4-C4FD22442124}"/>
              </a:ext>
            </a:extLst>
          </p:cNvPr>
          <p:cNvSpPr txBox="1"/>
          <p:nvPr/>
        </p:nvSpPr>
        <p:spPr>
          <a:xfrm>
            <a:off x="1890919" y="4594554"/>
            <a:ext cx="2112758" cy="369332"/>
          </a:xfrm>
          <a:prstGeom prst="rect">
            <a:avLst/>
          </a:prstGeom>
          <a:solidFill>
            <a:schemeClr val="bg1"/>
          </a:solidFill>
        </p:spPr>
        <p:txBody>
          <a:bodyPr wrap="none" rtlCol="0">
            <a:spAutoFit/>
          </a:bodyPr>
          <a:lstStyle/>
          <a:p>
            <a:r>
              <a:rPr lang="fr-FR" dirty="0" err="1"/>
              <a:t>Year</a:t>
            </a:r>
            <a:r>
              <a:rPr lang="fr-FR" dirty="0"/>
              <a:t> of </a:t>
            </a:r>
            <a:r>
              <a:rPr lang="fr-FR" dirty="0" err="1"/>
              <a:t>experiment</a:t>
            </a:r>
            <a:endParaRPr lang="fr-FR" dirty="0"/>
          </a:p>
        </p:txBody>
      </p:sp>
    </p:spTree>
    <p:extLst>
      <p:ext uri="{BB962C8B-B14F-4D97-AF65-F5344CB8AC3E}">
        <p14:creationId xmlns:p14="http://schemas.microsoft.com/office/powerpoint/2010/main" val="2793216404"/>
      </p:ext>
    </p:extLst>
  </p:cSld>
  <p:clrMapOvr>
    <a:masterClrMapping/>
  </p:clrMapOvr>
  <mc:AlternateContent xmlns:mc="http://schemas.openxmlformats.org/markup-compatibility/2006" xmlns:p14="http://schemas.microsoft.com/office/powerpoint/2010/main">
    <mc:Choice Requires="p14">
      <p:transition spd="slow" p14:dur="2000" advTm="41052"/>
    </mc:Choice>
    <mc:Fallback xmlns="">
      <p:transition spd="slow" advTm="41052"/>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72E3FEFB-82CB-F44F-B8CA-8491595BA5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7861" y="1284422"/>
            <a:ext cx="3200952" cy="2164556"/>
          </a:xfrm>
          <a:prstGeom prst="rect">
            <a:avLst/>
          </a:prstGeom>
          <a:effectLst>
            <a:glow rad="63500">
              <a:schemeClr val="accent3">
                <a:satMod val="175000"/>
                <a:alpha val="40000"/>
              </a:schemeClr>
            </a:glow>
            <a:outerShdw blurRad="50800" dist="38100" dir="13500000" algn="br" rotWithShape="0">
              <a:prstClr val="black">
                <a:alpha val="40000"/>
              </a:prstClr>
            </a:outerShdw>
          </a:effectLst>
        </p:spPr>
      </p:pic>
      <p:sp>
        <p:nvSpPr>
          <p:cNvPr id="6" name="ZoneTexte 5">
            <a:extLst>
              <a:ext uri="{FF2B5EF4-FFF2-40B4-BE49-F238E27FC236}">
                <a16:creationId xmlns:a16="http://schemas.microsoft.com/office/drawing/2014/main" id="{0FA743E7-403D-BB44-ACDF-965BC7D8E01C}"/>
              </a:ext>
            </a:extLst>
          </p:cNvPr>
          <p:cNvSpPr txBox="1"/>
          <p:nvPr/>
        </p:nvSpPr>
        <p:spPr>
          <a:xfrm>
            <a:off x="138129" y="137724"/>
            <a:ext cx="6104876" cy="480131"/>
          </a:xfrm>
          <a:prstGeom prst="rect">
            <a:avLst/>
          </a:prstGeom>
          <a:noFill/>
        </p:spPr>
        <p:txBody>
          <a:bodyPr wrap="none" rtlCol="0">
            <a:spAutoFit/>
          </a:bodyPr>
          <a:lstStyle/>
          <a:p>
            <a:pPr>
              <a:lnSpc>
                <a:spcPct val="90000"/>
              </a:lnSpc>
              <a:spcBef>
                <a:spcPct val="0"/>
              </a:spcBef>
            </a:pPr>
            <a:r>
              <a:rPr lang="en-US" sz="2800" spc="-1" dirty="0">
                <a:solidFill>
                  <a:srgbClr val="7030A0"/>
                </a:solidFill>
                <a:latin typeface="Calibri" panose="020F0502020204030204" pitchFamily="34" charset="0"/>
                <a:ea typeface="ＭＳ Ｐゴシック"/>
                <a:cs typeface="Calibri" panose="020F0502020204030204" pitchFamily="34" charset="0"/>
              </a:rPr>
              <a:t>Search for dark decay of neutrons in </a:t>
            </a:r>
            <a:r>
              <a:rPr lang="en-US" sz="2800" spc="-1" baseline="30000" dirty="0">
                <a:solidFill>
                  <a:srgbClr val="7030A0"/>
                </a:solidFill>
                <a:latin typeface="Calibri" panose="020F0502020204030204" pitchFamily="34" charset="0"/>
                <a:ea typeface="ＭＳ Ｐゴシック"/>
                <a:cs typeface="Calibri" panose="020F0502020204030204" pitchFamily="34" charset="0"/>
              </a:rPr>
              <a:t>6</a:t>
            </a:r>
            <a:r>
              <a:rPr lang="en-US" sz="2800" spc="-1" dirty="0">
                <a:solidFill>
                  <a:srgbClr val="7030A0"/>
                </a:solidFill>
                <a:latin typeface="Calibri" panose="020F0502020204030204" pitchFamily="34" charset="0"/>
                <a:ea typeface="ＭＳ Ｐゴシック"/>
                <a:cs typeface="Calibri" panose="020F0502020204030204" pitchFamily="34" charset="0"/>
              </a:rPr>
              <a:t>He</a:t>
            </a:r>
          </a:p>
        </p:txBody>
      </p:sp>
      <p:sp>
        <p:nvSpPr>
          <p:cNvPr id="2" name="ZoneTexte 1">
            <a:extLst>
              <a:ext uri="{FF2B5EF4-FFF2-40B4-BE49-F238E27FC236}">
                <a16:creationId xmlns:a16="http://schemas.microsoft.com/office/drawing/2014/main" id="{99FDC739-924F-EA4D-858F-AD732E0D5267}"/>
              </a:ext>
            </a:extLst>
          </p:cNvPr>
          <p:cNvSpPr txBox="1"/>
          <p:nvPr/>
        </p:nvSpPr>
        <p:spPr>
          <a:xfrm>
            <a:off x="5305505" y="926499"/>
            <a:ext cx="3275256" cy="369332"/>
          </a:xfrm>
          <a:prstGeom prst="rect">
            <a:avLst/>
          </a:prstGeom>
          <a:noFill/>
        </p:spPr>
        <p:txBody>
          <a:bodyPr wrap="none" rtlCol="0">
            <a:spAutoFit/>
          </a:bodyPr>
          <a:lstStyle/>
          <a:p>
            <a:r>
              <a:rPr lang="fr-FR" i="1" dirty="0"/>
              <a:t>(H. Savajols et al. </a:t>
            </a:r>
            <a:r>
              <a:rPr lang="fr-FR" i="1" dirty="0" err="1"/>
              <a:t>June</a:t>
            </a:r>
            <a:r>
              <a:rPr lang="fr-FR" i="1" dirty="0"/>
              <a:t> 2021) </a:t>
            </a:r>
          </a:p>
        </p:txBody>
      </p:sp>
      <p:pic>
        <p:nvPicPr>
          <p:cNvPr id="7" name="Image 6">
            <a:extLst>
              <a:ext uri="{FF2B5EF4-FFF2-40B4-BE49-F238E27FC236}">
                <a16:creationId xmlns:a16="http://schemas.microsoft.com/office/drawing/2014/main" id="{5F3260D4-2F77-5549-AEF1-D089C3A4369C}"/>
              </a:ext>
            </a:extLst>
          </p:cNvPr>
          <p:cNvPicPr>
            <a:picLocks noChangeAspect="1"/>
          </p:cNvPicPr>
          <p:nvPr/>
        </p:nvPicPr>
        <p:blipFill>
          <a:blip r:embed="rId4"/>
          <a:stretch>
            <a:fillRect/>
          </a:stretch>
        </p:blipFill>
        <p:spPr>
          <a:xfrm>
            <a:off x="3625572" y="1258106"/>
            <a:ext cx="5518429" cy="1109585"/>
          </a:xfrm>
          <a:prstGeom prst="rect">
            <a:avLst/>
          </a:prstGeom>
        </p:spPr>
      </p:pic>
      <p:sp>
        <p:nvSpPr>
          <p:cNvPr id="8" name="Rectangle 7">
            <a:extLst>
              <a:ext uri="{FF2B5EF4-FFF2-40B4-BE49-F238E27FC236}">
                <a16:creationId xmlns:a16="http://schemas.microsoft.com/office/drawing/2014/main" id="{74F82A26-AD1C-6C4C-B43E-C3004985A5F9}"/>
              </a:ext>
            </a:extLst>
          </p:cNvPr>
          <p:cNvSpPr/>
          <p:nvPr/>
        </p:nvSpPr>
        <p:spPr>
          <a:xfrm>
            <a:off x="3838546" y="2488469"/>
            <a:ext cx="5333511" cy="1131079"/>
          </a:xfrm>
          <a:prstGeom prst="rect">
            <a:avLst/>
          </a:prstGeom>
        </p:spPr>
        <p:txBody>
          <a:bodyPr wrap="none">
            <a:spAutoFit/>
          </a:bodyPr>
          <a:lstStyle/>
          <a:p>
            <a:endParaRPr lang="en-US" sz="1350" dirty="0">
              <a:ea typeface="Times New Roman" panose="02020603050405020304" pitchFamily="18" charset="0"/>
            </a:endParaRPr>
          </a:p>
          <a:p>
            <a:r>
              <a:rPr lang="en-US" sz="1350" dirty="0">
                <a:ea typeface="Times New Roman" panose="02020603050405020304" pitchFamily="18" charset="0"/>
              </a:rPr>
              <a:t>Branching ratio estimate from bottle/inflight decays  </a:t>
            </a:r>
            <a:r>
              <a:rPr lang="en-US" sz="1350" b="1" dirty="0">
                <a:solidFill>
                  <a:srgbClr val="FF0000"/>
                </a:solidFill>
                <a:ea typeface="Times New Roman" panose="02020603050405020304" pitchFamily="18" charset="0"/>
              </a:rPr>
              <a:t>B</a:t>
            </a:r>
            <a:r>
              <a:rPr lang="en-US" sz="1350" b="1" dirty="0">
                <a:solidFill>
                  <a:srgbClr val="FF0000"/>
                </a:solidFill>
                <a:ea typeface="Times New Roman" panose="02020603050405020304" pitchFamily="18" charset="0"/>
                <a:sym typeface="Symbol" pitchFamily="2" charset="2"/>
              </a:rPr>
              <a:t></a:t>
            </a:r>
            <a:r>
              <a:rPr lang="en-US" sz="1350" b="1" dirty="0">
                <a:solidFill>
                  <a:srgbClr val="FF0000"/>
                </a:solidFill>
                <a:ea typeface="Times New Roman" panose="02020603050405020304" pitchFamily="18" charset="0"/>
              </a:rPr>
              <a:t> = 1.2 × 10</a:t>
            </a:r>
            <a:r>
              <a:rPr lang="en-US" sz="1350" b="1" baseline="30000" dirty="0">
                <a:solidFill>
                  <a:srgbClr val="FF0000"/>
                </a:solidFill>
                <a:ea typeface="Times New Roman" panose="02020603050405020304" pitchFamily="18" charset="0"/>
              </a:rPr>
              <a:t>−5</a:t>
            </a:r>
          </a:p>
          <a:p>
            <a:r>
              <a:rPr lang="en-US" sz="1350" dirty="0">
                <a:ea typeface="Times New Roman" panose="02020603050405020304" pitchFamily="18" charset="0"/>
              </a:rPr>
              <a:t>Allowed energy window :</a:t>
            </a:r>
            <a:r>
              <a:rPr lang="fr-FR" sz="1350" dirty="0">
                <a:ea typeface="Times New Roman" panose="02020603050405020304" pitchFamily="18" charset="0"/>
              </a:rPr>
              <a:t> </a:t>
            </a:r>
            <a:r>
              <a:rPr lang="en-US" sz="1350" b="1" dirty="0">
                <a:solidFill>
                  <a:srgbClr val="FF0000"/>
                </a:solidFill>
                <a:ea typeface="Times New Roman" panose="02020603050405020304" pitchFamily="18" charset="0"/>
              </a:rPr>
              <a:t>M</a:t>
            </a:r>
            <a:r>
              <a:rPr lang="en-US" sz="1350" b="1" dirty="0">
                <a:solidFill>
                  <a:srgbClr val="FF0000"/>
                </a:solidFill>
                <a:ea typeface="Times New Roman" panose="02020603050405020304" pitchFamily="18" charset="0"/>
                <a:sym typeface="Symbol" pitchFamily="2" charset="2"/>
              </a:rPr>
              <a:t></a:t>
            </a:r>
            <a:r>
              <a:rPr lang="en-US" sz="1350" b="1" dirty="0">
                <a:solidFill>
                  <a:srgbClr val="FF0000"/>
                </a:solidFill>
                <a:ea typeface="Times New Roman" panose="02020603050405020304" pitchFamily="18" charset="0"/>
              </a:rPr>
              <a:t> &lt; Mn - 975.45 </a:t>
            </a:r>
            <a:r>
              <a:rPr lang="en-US" sz="1350" b="1" dirty="0" err="1">
                <a:solidFill>
                  <a:srgbClr val="FF0000"/>
                </a:solidFill>
                <a:ea typeface="Times New Roman" panose="02020603050405020304" pitchFamily="18" charset="0"/>
              </a:rPr>
              <a:t>keV</a:t>
            </a:r>
            <a:endParaRPr lang="en-US" sz="1350" b="1" dirty="0">
              <a:solidFill>
                <a:srgbClr val="FF0000"/>
              </a:solidFill>
              <a:ea typeface="Times New Roman" panose="02020603050405020304" pitchFamily="18" charset="0"/>
            </a:endParaRPr>
          </a:p>
          <a:p>
            <a:r>
              <a:rPr lang="en-US" sz="1350" dirty="0">
                <a:ea typeface="Times New Roman" panose="02020603050405020304" pitchFamily="18" charset="0"/>
              </a:rPr>
              <a:t>Combining other results </a:t>
            </a:r>
            <a:r>
              <a:rPr lang="en-US" sz="1350" b="1" dirty="0">
                <a:solidFill>
                  <a:srgbClr val="FF0000"/>
                </a:solidFill>
                <a:ea typeface="Times New Roman" panose="02020603050405020304" pitchFamily="18" charset="0"/>
              </a:rPr>
              <a:t>937.992 MeV &lt; M</a:t>
            </a:r>
            <a:r>
              <a:rPr lang="en-US" sz="1350" b="1" dirty="0">
                <a:solidFill>
                  <a:srgbClr val="FF0000"/>
                </a:solidFill>
                <a:ea typeface="Times New Roman" panose="02020603050405020304" pitchFamily="18" charset="0"/>
                <a:sym typeface="Symbol" pitchFamily="2" charset="2"/>
              </a:rPr>
              <a:t></a:t>
            </a:r>
            <a:r>
              <a:rPr lang="en-US" sz="1350" b="1" dirty="0">
                <a:solidFill>
                  <a:srgbClr val="FF0000"/>
                </a:solidFill>
                <a:ea typeface="Times New Roman" panose="02020603050405020304" pitchFamily="18" charset="0"/>
              </a:rPr>
              <a:t> &lt; 938.589 MeV</a:t>
            </a:r>
            <a:endParaRPr lang="fr-FR" sz="1350" b="1" dirty="0">
              <a:solidFill>
                <a:srgbClr val="FF0000"/>
              </a:solidFill>
              <a:ea typeface="Times New Roman" panose="02020603050405020304" pitchFamily="18" charset="0"/>
            </a:endParaRPr>
          </a:p>
          <a:p>
            <a:r>
              <a:rPr lang="en-US" sz="1350" i="1" dirty="0" err="1">
                <a:solidFill>
                  <a:schemeClr val="accent6"/>
                </a:solidFill>
                <a:cs typeface="Times New Roman" panose="02020603050405020304" pitchFamily="18" charset="0"/>
              </a:rPr>
              <a:t>Pfutzner</a:t>
            </a:r>
            <a:r>
              <a:rPr lang="en-US" sz="1350" i="1" dirty="0">
                <a:solidFill>
                  <a:schemeClr val="accent6"/>
                </a:solidFill>
                <a:cs typeface="Times New Roman" panose="02020603050405020304" pitchFamily="18" charset="0"/>
              </a:rPr>
              <a:t> and </a:t>
            </a:r>
            <a:r>
              <a:rPr lang="en-US" sz="1350" i="1" dirty="0" err="1">
                <a:solidFill>
                  <a:schemeClr val="accent6"/>
                </a:solidFill>
                <a:cs typeface="Times New Roman" panose="02020603050405020304" pitchFamily="18" charset="0"/>
              </a:rPr>
              <a:t>Riisager</a:t>
            </a:r>
            <a:r>
              <a:rPr lang="en-US" sz="1350" i="1" dirty="0">
                <a:solidFill>
                  <a:schemeClr val="accent6"/>
                </a:solidFill>
                <a:cs typeface="Times New Roman" panose="02020603050405020304" pitchFamily="18" charset="0"/>
              </a:rPr>
              <a:t>,</a:t>
            </a:r>
            <a:r>
              <a:rPr lang="en-US" sz="1350" i="1" dirty="0">
                <a:solidFill>
                  <a:schemeClr val="accent6"/>
                </a:solidFill>
              </a:rPr>
              <a:t> </a:t>
            </a:r>
            <a:r>
              <a:rPr lang="fr-FR" sz="1350" i="1" dirty="0">
                <a:solidFill>
                  <a:schemeClr val="accent6"/>
                </a:solidFill>
                <a:cs typeface="Times New Roman" panose="02020603050405020304" pitchFamily="18" charset="0"/>
              </a:rPr>
              <a:t>PRC 97, 042501(R) (2018)</a:t>
            </a:r>
            <a:endParaRPr lang="fr-FR" sz="1350" dirty="0">
              <a:solidFill>
                <a:schemeClr val="accent6"/>
              </a:solidFill>
            </a:endParaRPr>
          </a:p>
        </p:txBody>
      </p:sp>
      <p:grpSp>
        <p:nvGrpSpPr>
          <p:cNvPr id="17" name="Groupe 16">
            <a:extLst>
              <a:ext uri="{FF2B5EF4-FFF2-40B4-BE49-F238E27FC236}">
                <a16:creationId xmlns:a16="http://schemas.microsoft.com/office/drawing/2014/main" id="{C0E44F35-1D80-D641-8FBD-8644D0F3EC65}"/>
              </a:ext>
            </a:extLst>
          </p:cNvPr>
          <p:cNvGrpSpPr/>
          <p:nvPr/>
        </p:nvGrpSpPr>
        <p:grpSpPr>
          <a:xfrm>
            <a:off x="104557" y="3556282"/>
            <a:ext cx="9096589" cy="2327434"/>
            <a:chOff x="139410" y="3598709"/>
            <a:chExt cx="12128784" cy="3103246"/>
          </a:xfrm>
        </p:grpSpPr>
        <p:sp>
          <p:nvSpPr>
            <p:cNvPr id="13" name="Rectangle 12">
              <a:extLst>
                <a:ext uri="{FF2B5EF4-FFF2-40B4-BE49-F238E27FC236}">
                  <a16:creationId xmlns:a16="http://schemas.microsoft.com/office/drawing/2014/main" id="{DE20A1EF-D326-4F45-B2FF-8EDB8ED78E81}"/>
                </a:ext>
              </a:extLst>
            </p:cNvPr>
            <p:cNvSpPr/>
            <p:nvPr/>
          </p:nvSpPr>
          <p:spPr>
            <a:xfrm>
              <a:off x="6061548" y="3992517"/>
              <a:ext cx="6206646" cy="2492991"/>
            </a:xfrm>
            <a:prstGeom prst="rect">
              <a:avLst/>
            </a:prstGeom>
          </p:spPr>
          <p:txBody>
            <a:bodyPr wrap="square">
              <a:spAutoFit/>
            </a:bodyPr>
            <a:lstStyle/>
            <a:p>
              <a:r>
                <a:rPr lang="en-US" sz="1500" baseline="30000" dirty="0">
                  <a:ea typeface="Times New Roman" panose="02020603050405020304" pitchFamily="18" charset="0"/>
                </a:rPr>
                <a:t>6</a:t>
              </a:r>
              <a:r>
                <a:rPr lang="en-US" sz="1500" dirty="0">
                  <a:ea typeface="Times New Roman" panose="02020603050405020304" pitchFamily="18" charset="0"/>
                </a:rPr>
                <a:t>He</a:t>
              </a:r>
              <a:r>
                <a:rPr lang="en-US" sz="1500" baseline="30000" dirty="0">
                  <a:ea typeface="Times New Roman" panose="02020603050405020304" pitchFamily="18" charset="0"/>
                </a:rPr>
                <a:t>1+</a:t>
              </a:r>
              <a:r>
                <a:rPr lang="en-US" sz="1500" dirty="0">
                  <a:ea typeface="Times New Roman" panose="02020603050405020304" pitchFamily="18" charset="0"/>
                </a:rPr>
                <a:t> SPIRAL1  world-record intensity (2×10</a:t>
              </a:r>
              <a:r>
                <a:rPr lang="en-US" sz="1500" baseline="30000" dirty="0">
                  <a:ea typeface="Times New Roman" panose="02020603050405020304" pitchFamily="18" charset="0"/>
                </a:rPr>
                <a:t>8</a:t>
              </a:r>
              <a:r>
                <a:rPr lang="en-US" sz="1500" dirty="0">
                  <a:ea typeface="Times New Roman" panose="02020603050405020304" pitchFamily="18" charset="0"/>
                </a:rPr>
                <a:t> </a:t>
              </a:r>
              <a:r>
                <a:rPr lang="en-US" sz="1500" dirty="0" err="1">
                  <a:ea typeface="Times New Roman" panose="02020603050405020304" pitchFamily="18" charset="0"/>
                </a:rPr>
                <a:t>pps</a:t>
              </a:r>
              <a:r>
                <a:rPr lang="en-US" sz="1500" dirty="0">
                  <a:ea typeface="Times New Roman" panose="02020603050405020304" pitchFamily="18" charset="0"/>
                </a:rPr>
                <a:t>)</a:t>
              </a:r>
            </a:p>
            <a:p>
              <a:endParaRPr lang="en-US" sz="1500" dirty="0">
                <a:ea typeface="Times New Roman" panose="02020603050405020304" pitchFamily="18" charset="0"/>
              </a:endParaRPr>
            </a:p>
            <a:p>
              <a:r>
                <a:rPr lang="en-US" sz="1500" dirty="0"/>
                <a:t>Neutron multidetector TETRA with 50% efficiency</a:t>
              </a:r>
            </a:p>
            <a:p>
              <a:endParaRPr lang="en-US" sz="1050" dirty="0">
                <a:ea typeface="Times New Roman" panose="02020603050405020304" pitchFamily="18" charset="0"/>
              </a:endParaRPr>
            </a:p>
            <a:p>
              <a:r>
                <a:rPr lang="en-US" sz="1500" dirty="0">
                  <a:ea typeface="Times New Roman" panose="02020603050405020304" pitchFamily="18" charset="0"/>
                </a:rPr>
                <a:t>Search of an excess of neutrons </a:t>
              </a:r>
              <a:r>
                <a:rPr lang="en-US" sz="1500" dirty="0"/>
                <a:t>in the decay of </a:t>
              </a:r>
              <a:r>
                <a:rPr lang="en-US" sz="1500" baseline="30000" dirty="0"/>
                <a:t>6</a:t>
              </a:r>
              <a:r>
                <a:rPr lang="en-US" sz="1500" dirty="0"/>
                <a:t>He</a:t>
              </a:r>
            </a:p>
            <a:p>
              <a:endParaRPr lang="en-US" sz="1500" dirty="0"/>
            </a:p>
            <a:p>
              <a:r>
                <a:rPr lang="en-US" sz="1500" b="1" dirty="0">
                  <a:solidFill>
                    <a:srgbClr val="FF0000"/>
                  </a:solidFill>
                  <a:ea typeface="Times New Roman" panose="02020603050405020304" pitchFamily="18" charset="0"/>
                </a:rPr>
                <a:t>➔ The final analysis provides a stringent </a:t>
              </a:r>
            </a:p>
            <a:p>
              <a:r>
                <a:rPr lang="en-US" sz="1500" b="1" dirty="0">
                  <a:solidFill>
                    <a:srgbClr val="FF0000"/>
                  </a:solidFill>
                  <a:ea typeface="Times New Roman" panose="02020603050405020304" pitchFamily="18" charset="0"/>
                </a:rPr>
                <a:t>      upper limit for this dark decay </a:t>
              </a:r>
            </a:p>
          </p:txBody>
        </p:sp>
        <p:pic>
          <p:nvPicPr>
            <p:cNvPr id="22" name="Image 21">
              <a:extLst>
                <a:ext uri="{FF2B5EF4-FFF2-40B4-BE49-F238E27FC236}">
                  <a16:creationId xmlns:a16="http://schemas.microsoft.com/office/drawing/2014/main" id="{6BD1A5A0-E250-1A4A-9D86-D1E192B19C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21721" y="3742385"/>
              <a:ext cx="2521654" cy="2886276"/>
            </a:xfrm>
            <a:prstGeom prst="rect">
              <a:avLst/>
            </a:prstGeom>
          </p:spPr>
        </p:pic>
        <p:pic>
          <p:nvPicPr>
            <p:cNvPr id="24" name="Image 23">
              <a:extLst>
                <a:ext uri="{FF2B5EF4-FFF2-40B4-BE49-F238E27FC236}">
                  <a16:creationId xmlns:a16="http://schemas.microsoft.com/office/drawing/2014/main" id="{057C3A1B-2239-1B4A-AF52-49E7E8D2613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3003562" y="3763359"/>
              <a:ext cx="2550387" cy="2873062"/>
            </a:xfrm>
            <a:prstGeom prst="rect">
              <a:avLst/>
            </a:prstGeom>
          </p:spPr>
        </p:pic>
        <p:sp>
          <p:nvSpPr>
            <p:cNvPr id="27" name="Rectangle 26">
              <a:extLst>
                <a:ext uri="{FF2B5EF4-FFF2-40B4-BE49-F238E27FC236}">
                  <a16:creationId xmlns:a16="http://schemas.microsoft.com/office/drawing/2014/main" id="{4055A8BE-14F6-AA4A-AB2E-7080E7FF4D28}"/>
                </a:ext>
              </a:extLst>
            </p:cNvPr>
            <p:cNvSpPr/>
            <p:nvPr/>
          </p:nvSpPr>
          <p:spPr>
            <a:xfrm>
              <a:off x="691817" y="3812109"/>
              <a:ext cx="4185818" cy="324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29" name="Image 28">
              <a:extLst>
                <a:ext uri="{FF2B5EF4-FFF2-40B4-BE49-F238E27FC236}">
                  <a16:creationId xmlns:a16="http://schemas.microsoft.com/office/drawing/2014/main" id="{CA1E3647-C8CF-3E40-8232-770208D2FE6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97651" y="3913268"/>
              <a:ext cx="1049958" cy="732013"/>
            </a:xfrm>
            <a:prstGeom prst="rect">
              <a:avLst/>
            </a:prstGeom>
            <a:ln w="28575">
              <a:solidFill>
                <a:srgbClr val="0070C0"/>
              </a:solidFill>
            </a:ln>
          </p:spPr>
        </p:pic>
        <p:sp>
          <p:nvSpPr>
            <p:cNvPr id="30" name="ZoneTexte 29">
              <a:extLst>
                <a:ext uri="{FF2B5EF4-FFF2-40B4-BE49-F238E27FC236}">
                  <a16:creationId xmlns:a16="http://schemas.microsoft.com/office/drawing/2014/main" id="{A1235801-FB84-EF44-B0E1-30123586E0A6}"/>
                </a:ext>
              </a:extLst>
            </p:cNvPr>
            <p:cNvSpPr txBox="1"/>
            <p:nvPr/>
          </p:nvSpPr>
          <p:spPr>
            <a:xfrm>
              <a:off x="223175" y="3598709"/>
              <a:ext cx="1964640" cy="400109"/>
            </a:xfrm>
            <a:prstGeom prst="rect">
              <a:avLst/>
            </a:prstGeom>
            <a:noFill/>
          </p:spPr>
          <p:txBody>
            <a:bodyPr wrap="none" rtlCol="0">
              <a:spAutoFit/>
            </a:bodyPr>
            <a:lstStyle/>
            <a:p>
              <a:r>
                <a:rPr lang="fr-FR" sz="1350" b="1" dirty="0"/>
                <a:t>Standard </a:t>
              </a:r>
              <a:r>
                <a:rPr lang="fr-FR" sz="1350" b="1" dirty="0" err="1"/>
                <a:t>decay</a:t>
              </a:r>
              <a:endParaRPr lang="fr-FR" sz="1350" b="1" dirty="0"/>
            </a:p>
          </p:txBody>
        </p:sp>
        <p:sp>
          <p:nvSpPr>
            <p:cNvPr id="31" name="ZoneTexte 30">
              <a:extLst>
                <a:ext uri="{FF2B5EF4-FFF2-40B4-BE49-F238E27FC236}">
                  <a16:creationId xmlns:a16="http://schemas.microsoft.com/office/drawing/2014/main" id="{AC1393E0-320E-5D47-BAEF-3F5982CD6412}"/>
                </a:ext>
              </a:extLst>
            </p:cNvPr>
            <p:cNvSpPr txBox="1"/>
            <p:nvPr/>
          </p:nvSpPr>
          <p:spPr>
            <a:xfrm>
              <a:off x="3119349" y="3640874"/>
              <a:ext cx="1682512" cy="400109"/>
            </a:xfrm>
            <a:prstGeom prst="rect">
              <a:avLst/>
            </a:prstGeom>
            <a:noFill/>
          </p:spPr>
          <p:txBody>
            <a:bodyPr wrap="none" rtlCol="0">
              <a:spAutoFit/>
            </a:bodyPr>
            <a:lstStyle/>
            <a:p>
              <a:r>
                <a:rPr lang="fr-FR" sz="1350" b="1" dirty="0" err="1"/>
                <a:t>Dark</a:t>
              </a:r>
              <a:r>
                <a:rPr lang="fr-FR" sz="1350" b="1" dirty="0"/>
                <a:t> </a:t>
              </a:r>
              <a:r>
                <a:rPr lang="fr-FR" sz="1350" b="1" dirty="0" err="1"/>
                <a:t>decay</a:t>
              </a:r>
              <a:r>
                <a:rPr lang="fr-FR" sz="1350" b="1" dirty="0"/>
                <a:t> ?</a:t>
              </a:r>
            </a:p>
          </p:txBody>
        </p:sp>
        <p:pic>
          <p:nvPicPr>
            <p:cNvPr id="4" name="Image 3">
              <a:extLst>
                <a:ext uri="{FF2B5EF4-FFF2-40B4-BE49-F238E27FC236}">
                  <a16:creationId xmlns:a16="http://schemas.microsoft.com/office/drawing/2014/main" id="{918E40F9-FA75-9D40-8AA7-54632871A19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921428" y="3923361"/>
              <a:ext cx="985223" cy="728838"/>
            </a:xfrm>
            <a:prstGeom prst="rect">
              <a:avLst/>
            </a:prstGeom>
            <a:ln w="28575">
              <a:solidFill>
                <a:srgbClr val="FF0000"/>
              </a:solidFill>
            </a:ln>
          </p:spPr>
        </p:pic>
        <p:sp>
          <p:nvSpPr>
            <p:cNvPr id="3" name="ZoneTexte 2">
              <a:extLst>
                <a:ext uri="{FF2B5EF4-FFF2-40B4-BE49-F238E27FC236}">
                  <a16:creationId xmlns:a16="http://schemas.microsoft.com/office/drawing/2014/main" id="{455E733F-2D15-1E44-9186-80E85257F47F}"/>
                </a:ext>
              </a:extLst>
            </p:cNvPr>
            <p:cNvSpPr txBox="1"/>
            <p:nvPr/>
          </p:nvSpPr>
          <p:spPr>
            <a:xfrm>
              <a:off x="4699000" y="6301846"/>
              <a:ext cx="1473053" cy="400109"/>
            </a:xfrm>
            <a:prstGeom prst="rect">
              <a:avLst/>
            </a:prstGeom>
            <a:solidFill>
              <a:schemeClr val="bg1"/>
            </a:solidFill>
          </p:spPr>
          <p:txBody>
            <a:bodyPr wrap="none" rtlCol="0">
              <a:spAutoFit/>
            </a:bodyPr>
            <a:lstStyle/>
            <a:p>
              <a:r>
                <a:rPr lang="fr-FR" sz="1350" dirty="0"/>
                <a:t>Time (10</a:t>
              </a:r>
              <a:r>
                <a:rPr lang="fr-FR" sz="1350" dirty="0">
                  <a:latin typeface="Symbol" pitchFamily="2" charset="2"/>
                </a:rPr>
                <a:t>m</a:t>
              </a:r>
              <a:r>
                <a:rPr lang="fr-FR" sz="1350" dirty="0"/>
                <a:t>s)</a:t>
              </a:r>
            </a:p>
          </p:txBody>
        </p:sp>
        <p:sp>
          <p:nvSpPr>
            <p:cNvPr id="16" name="ZoneTexte 15">
              <a:extLst>
                <a:ext uri="{FF2B5EF4-FFF2-40B4-BE49-F238E27FC236}">
                  <a16:creationId xmlns:a16="http://schemas.microsoft.com/office/drawing/2014/main" id="{64257135-E845-194B-A82C-FCDBC31A5EF7}"/>
                </a:ext>
              </a:extLst>
            </p:cNvPr>
            <p:cNvSpPr txBox="1"/>
            <p:nvPr/>
          </p:nvSpPr>
          <p:spPr>
            <a:xfrm>
              <a:off x="1602319" y="6300274"/>
              <a:ext cx="1473053" cy="400109"/>
            </a:xfrm>
            <a:prstGeom prst="rect">
              <a:avLst/>
            </a:prstGeom>
            <a:solidFill>
              <a:schemeClr val="bg1"/>
            </a:solidFill>
          </p:spPr>
          <p:txBody>
            <a:bodyPr wrap="none" rtlCol="0">
              <a:spAutoFit/>
            </a:bodyPr>
            <a:lstStyle/>
            <a:p>
              <a:r>
                <a:rPr lang="fr-FR" sz="1350" dirty="0"/>
                <a:t>Time (10</a:t>
              </a:r>
              <a:r>
                <a:rPr lang="fr-FR" sz="1350" dirty="0">
                  <a:latin typeface="Symbol" pitchFamily="2" charset="2"/>
                </a:rPr>
                <a:t>m</a:t>
              </a:r>
              <a:r>
                <a:rPr lang="fr-FR" sz="1350" dirty="0"/>
                <a:t>s)</a:t>
              </a:r>
            </a:p>
          </p:txBody>
        </p:sp>
        <p:sp>
          <p:nvSpPr>
            <p:cNvPr id="9" name="ZoneTexte 8">
              <a:extLst>
                <a:ext uri="{FF2B5EF4-FFF2-40B4-BE49-F238E27FC236}">
                  <a16:creationId xmlns:a16="http://schemas.microsoft.com/office/drawing/2014/main" id="{6C16D882-C282-7549-AB5B-8719D46CB186}"/>
                </a:ext>
              </a:extLst>
            </p:cNvPr>
            <p:cNvSpPr txBox="1"/>
            <p:nvPr/>
          </p:nvSpPr>
          <p:spPr>
            <a:xfrm>
              <a:off x="780107" y="3860194"/>
              <a:ext cx="688651" cy="307776"/>
            </a:xfrm>
            <a:prstGeom prst="rect">
              <a:avLst/>
            </a:prstGeom>
            <a:noFill/>
          </p:spPr>
          <p:txBody>
            <a:bodyPr wrap="none" rtlCol="0">
              <a:spAutoFit/>
            </a:bodyPr>
            <a:lstStyle/>
            <a:p>
              <a:r>
                <a:rPr lang="fr-FR" sz="900" dirty="0"/>
                <a:t>3x T</a:t>
              </a:r>
              <a:r>
                <a:rPr lang="fr-FR" sz="900" baseline="-25000" dirty="0"/>
                <a:t>1/2</a:t>
              </a:r>
            </a:p>
          </p:txBody>
        </p:sp>
        <p:cxnSp>
          <p:nvCxnSpPr>
            <p:cNvPr id="11" name="Connecteur droit avec flèche 10">
              <a:extLst>
                <a:ext uri="{FF2B5EF4-FFF2-40B4-BE49-F238E27FC236}">
                  <a16:creationId xmlns:a16="http://schemas.microsoft.com/office/drawing/2014/main" id="{7AF9969D-5C35-AA4D-8F16-DDE96C761EAB}"/>
                </a:ext>
              </a:extLst>
            </p:cNvPr>
            <p:cNvCxnSpPr>
              <a:cxnSpLocks/>
            </p:cNvCxnSpPr>
            <p:nvPr/>
          </p:nvCxnSpPr>
          <p:spPr>
            <a:xfrm>
              <a:off x="1071236" y="4089108"/>
              <a:ext cx="0" cy="204434"/>
            </a:xfrm>
            <a:prstGeom prst="straightConnector1">
              <a:avLst/>
            </a:prstGeom>
            <a:ln>
              <a:tailEnd type="arrow" w="sm" len="med"/>
            </a:ln>
          </p:spPr>
          <p:style>
            <a:lnRef idx="1">
              <a:schemeClr val="accent1"/>
            </a:lnRef>
            <a:fillRef idx="0">
              <a:schemeClr val="accent1"/>
            </a:fillRef>
            <a:effectRef idx="0">
              <a:schemeClr val="accent1"/>
            </a:effectRef>
            <a:fontRef idx="minor">
              <a:schemeClr val="tx1"/>
            </a:fontRef>
          </p:style>
        </p:cxnSp>
      </p:grpSp>
      <p:sp>
        <p:nvSpPr>
          <p:cNvPr id="18" name="ZoneTexte 17">
            <a:extLst>
              <a:ext uri="{FF2B5EF4-FFF2-40B4-BE49-F238E27FC236}">
                <a16:creationId xmlns:a16="http://schemas.microsoft.com/office/drawing/2014/main" id="{3D2905BA-E6FF-B64D-9FE3-9497AF961BCE}"/>
              </a:ext>
            </a:extLst>
          </p:cNvPr>
          <p:cNvSpPr txBox="1"/>
          <p:nvPr/>
        </p:nvSpPr>
        <p:spPr>
          <a:xfrm>
            <a:off x="2652845" y="1275982"/>
            <a:ext cx="814647" cy="323165"/>
          </a:xfrm>
          <a:prstGeom prst="rect">
            <a:avLst/>
          </a:prstGeom>
          <a:noFill/>
        </p:spPr>
        <p:txBody>
          <a:bodyPr wrap="none" rtlCol="0">
            <a:spAutoFit/>
          </a:bodyPr>
          <a:lstStyle/>
          <a:p>
            <a:r>
              <a:rPr lang="fr-FR" sz="1500" dirty="0">
                <a:solidFill>
                  <a:schemeClr val="bg1"/>
                </a:solidFill>
              </a:rPr>
              <a:t>TETRA</a:t>
            </a:r>
          </a:p>
        </p:txBody>
      </p:sp>
    </p:spTree>
    <p:extLst>
      <p:ext uri="{BB962C8B-B14F-4D97-AF65-F5344CB8AC3E}">
        <p14:creationId xmlns:p14="http://schemas.microsoft.com/office/powerpoint/2010/main" val="20915545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05128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Nuclear</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Physics</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and </a:t>
            </a:r>
          </a:p>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Physics</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beyond</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the Standard Model</a:t>
            </a:r>
          </a:p>
        </p:txBody>
      </p:sp>
    </p:spTree>
    <p:extLst>
      <p:ext uri="{BB962C8B-B14F-4D97-AF65-F5344CB8AC3E}">
        <p14:creationId xmlns:p14="http://schemas.microsoft.com/office/powerpoint/2010/main" val="7205105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8117" y="53686"/>
            <a:ext cx="7076361" cy="461665"/>
          </a:xfrm>
          <a:prstGeom prst="rect">
            <a:avLst/>
          </a:prstGeom>
          <a:noFill/>
        </p:spPr>
        <p:txBody>
          <a:bodyPr wrap="none" rtlCol="0">
            <a:spAutoFit/>
          </a:bodyPr>
          <a:lstStyle/>
          <a:p>
            <a:r>
              <a:rPr lang="fr-FR" sz="2400" dirty="0" err="1">
                <a:solidFill>
                  <a:srgbClr val="7030A0"/>
                </a:solidFill>
                <a:latin typeface="Calibri" panose="020F0502020204030204" pitchFamily="34" charset="0"/>
                <a:cs typeface="Calibri" panose="020F0502020204030204" pitchFamily="34" charset="0"/>
              </a:rPr>
              <a:t>Nuclear</a:t>
            </a:r>
            <a:r>
              <a:rPr lang="fr-FR" sz="2400" dirty="0">
                <a:solidFill>
                  <a:srgbClr val="7030A0"/>
                </a:solidFill>
                <a:latin typeface="Calibri" panose="020F0502020204030204" pitchFamily="34" charset="0"/>
                <a:cs typeface="Calibri" panose="020F0502020204030204" pitchFamily="34" charset="0"/>
              </a:rPr>
              <a:t> beta </a:t>
            </a:r>
            <a:r>
              <a:rPr lang="fr-FR" sz="2400" dirty="0" err="1">
                <a:solidFill>
                  <a:srgbClr val="7030A0"/>
                </a:solidFill>
                <a:latin typeface="Calibri" panose="020F0502020204030204" pitchFamily="34" charset="0"/>
                <a:cs typeface="Calibri" panose="020F0502020204030204" pitchFamily="34" charset="0"/>
              </a:rPr>
              <a:t>decay</a:t>
            </a:r>
            <a:r>
              <a:rPr lang="fr-FR" sz="2400" dirty="0">
                <a:solidFill>
                  <a:srgbClr val="7030A0"/>
                </a:solidFill>
                <a:latin typeface="Calibri" panose="020F0502020204030204" pitchFamily="34" charset="0"/>
                <a:cs typeface="Calibri" panose="020F0502020204030204" pitchFamily="34" charset="0"/>
              </a:rPr>
              <a:t> as a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for </a:t>
            </a:r>
            <a:r>
              <a:rPr lang="fr-FR" sz="2400" dirty="0" err="1">
                <a:solidFill>
                  <a:srgbClr val="7030A0"/>
                </a:solidFill>
                <a:latin typeface="Calibri" panose="020F0502020204030204" pitchFamily="34" charset="0"/>
                <a:cs typeface="Calibri" panose="020F0502020204030204" pitchFamily="34" charset="0"/>
              </a:rPr>
              <a:t>weak</a:t>
            </a:r>
            <a:r>
              <a:rPr lang="fr-FR" sz="2400" dirty="0">
                <a:solidFill>
                  <a:srgbClr val="7030A0"/>
                </a:solidFill>
                <a:latin typeface="Calibri" panose="020F0502020204030204" pitchFamily="34" charset="0"/>
                <a:cs typeface="Calibri" panose="020F0502020204030204" pitchFamily="34" charset="0"/>
              </a:rPr>
              <a:t> interaction</a:t>
            </a:r>
          </a:p>
        </p:txBody>
      </p:sp>
      <p:sp>
        <p:nvSpPr>
          <p:cNvPr id="9" name="ZoneTexte 8"/>
          <p:cNvSpPr txBox="1"/>
          <p:nvPr/>
        </p:nvSpPr>
        <p:spPr>
          <a:xfrm>
            <a:off x="174370" y="4237763"/>
            <a:ext cx="8470864" cy="2308324"/>
          </a:xfrm>
          <a:prstGeom prst="rect">
            <a:avLst/>
          </a:prstGeom>
          <a:noFill/>
        </p:spPr>
        <p:txBody>
          <a:bodyPr wrap="square" rtlCol="0">
            <a:spAutoFit/>
          </a:bodyPr>
          <a:lstStyle/>
          <a:p>
            <a:pPr marL="214313" indent="-214313">
              <a:buFont typeface="Arial" panose="020B0604020202020204" pitchFamily="34" charset="0"/>
              <a:buChar char="•"/>
            </a:pPr>
            <a:r>
              <a:rPr lang="en-US" sz="1600" i="1" dirty="0">
                <a:latin typeface="Calibri" panose="020F0502020204030204" pitchFamily="34" charset="0"/>
                <a:cs typeface="Calibri" panose="020F0502020204030204" pitchFamily="34" charset="0"/>
              </a:rPr>
              <a:t>b</a:t>
            </a:r>
            <a:r>
              <a:rPr lang="en-US" sz="1600" dirty="0">
                <a:latin typeface="Calibri" panose="020F0502020204030204" pitchFamily="34" charset="0"/>
                <a:cs typeface="Calibri" panose="020F0502020204030204" pitchFamily="34" charset="0"/>
              </a:rPr>
              <a:t>: Search for Tensor Interactions in </a:t>
            </a:r>
            <a:r>
              <a:rPr lang="en-US" sz="1600" dirty="0" err="1">
                <a:latin typeface="Calibri" panose="020F0502020204030204" pitchFamily="34" charset="0"/>
                <a:cs typeface="Calibri" panose="020F0502020204030204" pitchFamily="34" charset="0"/>
              </a:rPr>
              <a:t>nucLear</a:t>
            </a:r>
            <a:r>
              <a:rPr lang="en-US" sz="1600" dirty="0">
                <a:latin typeface="Calibri" panose="020F0502020204030204" pitchFamily="34" charset="0"/>
                <a:cs typeface="Calibri" panose="020F0502020204030204" pitchFamily="34" charset="0"/>
              </a:rPr>
              <a:t> </a:t>
            </a:r>
            <a:r>
              <a:rPr lang="en-US" sz="1600" dirty="0" err="1">
                <a:latin typeface="Calibri" panose="020F0502020204030204" pitchFamily="34" charset="0"/>
                <a:cs typeface="Calibri" panose="020F0502020204030204" pitchFamily="34" charset="0"/>
              </a:rPr>
              <a:t>bEta</a:t>
            </a:r>
            <a:r>
              <a:rPr lang="en-US" sz="1600" dirty="0">
                <a:latin typeface="Calibri" panose="020F0502020204030204" pitchFamily="34" charset="0"/>
                <a:cs typeface="Calibri" panose="020F0502020204030204" pitchFamily="34" charset="0"/>
              </a:rPr>
              <a:t> Decay (</a:t>
            </a:r>
            <a:r>
              <a:rPr lang="en-US" sz="1600" dirty="0" err="1">
                <a:latin typeface="Calibri" panose="020F0502020204030204" pitchFamily="34" charset="0"/>
                <a:cs typeface="Calibri" panose="020F0502020204030204" pitchFamily="34" charset="0"/>
              </a:rPr>
              <a:t>bSTILED</a:t>
            </a:r>
            <a:r>
              <a:rPr lang="en-US" sz="1600" dirty="0">
                <a:latin typeface="Calibri" panose="020F0502020204030204" pitchFamily="34" charset="0"/>
                <a:cs typeface="Calibri" panose="020F0502020204030204" pitchFamily="34" charset="0"/>
              </a:rPr>
              <a:t>)</a:t>
            </a:r>
          </a:p>
          <a:p>
            <a:pPr lvl="1"/>
            <a:r>
              <a:rPr lang="en-US" sz="1600" dirty="0">
                <a:latin typeface="Calibri" panose="020F0502020204030204" pitchFamily="34" charset="0"/>
                <a:cs typeface="Calibri" panose="020F0502020204030204" pitchFamily="34" charset="0"/>
              </a:rPr>
              <a:t>Searching for exotic tensor currents via a </a:t>
            </a:r>
            <a:r>
              <a:rPr lang="en-US" sz="1600" i="1" dirty="0">
                <a:latin typeface="Calibri" panose="020F0502020204030204" pitchFamily="34" charset="0"/>
                <a:cs typeface="Calibri" panose="020F0502020204030204" pitchFamily="34" charset="0"/>
              </a:rPr>
              <a:t>b</a:t>
            </a:r>
            <a:r>
              <a:rPr lang="en-US" sz="1600" dirty="0">
                <a:latin typeface="Calibri" panose="020F0502020204030204" pitchFamily="34" charset="0"/>
                <a:cs typeface="Calibri" panose="020F0502020204030204" pitchFamily="34" charset="0"/>
              </a:rPr>
              <a:t> correlation measurement to the 10</a:t>
            </a:r>
            <a:r>
              <a:rPr lang="en-US" sz="1600" baseline="30000" dirty="0">
                <a:latin typeface="Calibri" panose="020F0502020204030204" pitchFamily="34" charset="0"/>
                <a:cs typeface="Calibri" panose="020F0502020204030204" pitchFamily="34" charset="0"/>
              </a:rPr>
              <a:t>-4</a:t>
            </a:r>
            <a:r>
              <a:rPr lang="en-US" sz="1600" dirty="0">
                <a:latin typeface="Calibri" panose="020F0502020204030204" pitchFamily="34" charset="0"/>
                <a:cs typeface="Calibri" panose="020F0502020204030204" pitchFamily="34" charset="0"/>
              </a:rPr>
              <a:t> level</a:t>
            </a:r>
            <a:endParaRPr lang="fr-FR" sz="1600" dirty="0">
              <a:latin typeface="Calibri" panose="020F0502020204030204" pitchFamily="34" charset="0"/>
              <a:cs typeface="Calibri" panose="020F0502020204030204" pitchFamily="34" charset="0"/>
            </a:endParaRPr>
          </a:p>
          <a:p>
            <a:pPr marL="214313" indent="-214313">
              <a:buFont typeface="Arial" panose="020B0604020202020204" pitchFamily="34" charset="0"/>
              <a:buChar char="•"/>
            </a:pPr>
            <a:endParaRPr lang="fr-FR" sz="1600" dirty="0">
              <a:latin typeface="Calibri" panose="020F0502020204030204" pitchFamily="34" charset="0"/>
              <a:cs typeface="Calibri" panose="020F0502020204030204" pitchFamily="34" charset="0"/>
            </a:endParaRPr>
          </a:p>
          <a:p>
            <a:pPr marL="214313" indent="-214313">
              <a:buFont typeface="Arial" panose="020B0604020202020204" pitchFamily="34" charset="0"/>
              <a:buChar char="•"/>
            </a:pPr>
            <a:r>
              <a:rPr lang="fr-FR" sz="1600" dirty="0" err="1">
                <a:latin typeface="Calibri" panose="020F0502020204030204" pitchFamily="34" charset="0"/>
                <a:cs typeface="Calibri" panose="020F0502020204030204" pitchFamily="34" charset="0"/>
              </a:rPr>
              <a:t>Matter’s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Origin</a:t>
            </a:r>
            <a:r>
              <a:rPr lang="fr-FR" sz="1600" dirty="0">
                <a:latin typeface="Calibri" panose="020F0502020204030204" pitchFamily="34" charset="0"/>
                <a:cs typeface="Calibri" panose="020F0502020204030204" pitchFamily="34" charset="0"/>
              </a:rPr>
              <a:t> from </a:t>
            </a:r>
            <a:r>
              <a:rPr lang="fr-FR" sz="1600" dirty="0" err="1">
                <a:latin typeface="Calibri" panose="020F0502020204030204" pitchFamily="34" charset="0"/>
                <a:cs typeface="Calibri" panose="020F0502020204030204" pitchFamily="34" charset="0"/>
              </a:rPr>
              <a:t>RadioActivity</a:t>
            </a:r>
            <a:r>
              <a:rPr lang="fr-FR" sz="1600" dirty="0">
                <a:latin typeface="Calibri" panose="020F0502020204030204" pitchFamily="34" charset="0"/>
                <a:cs typeface="Calibri" panose="020F0502020204030204" pitchFamily="34" charset="0"/>
              </a:rPr>
              <a:t> (MORA)</a:t>
            </a:r>
          </a:p>
          <a:p>
            <a:pPr lvl="1"/>
            <a:r>
              <a:rPr lang="fr-FR" sz="1600" dirty="0" err="1">
                <a:latin typeface="Calibri" panose="020F0502020204030204" pitchFamily="34" charset="0"/>
                <a:cs typeface="Calibri" panose="020F0502020204030204" pitchFamily="34" charset="0"/>
              </a:rPr>
              <a:t>searching</a:t>
            </a:r>
            <a:r>
              <a:rPr lang="fr-FR" sz="1600" dirty="0">
                <a:latin typeface="Calibri" panose="020F0502020204030204" pitchFamily="34" charset="0"/>
                <a:cs typeface="Calibri" panose="020F0502020204030204" pitchFamily="34" charset="0"/>
              </a:rPr>
              <a:t> for CP violation in </a:t>
            </a:r>
            <a:r>
              <a:rPr lang="fr-FR" sz="1600" dirty="0" err="1">
                <a:latin typeface="Calibri" panose="020F0502020204030204" pitchFamily="34" charset="0"/>
                <a:cs typeface="Calibri" panose="020F0502020204030204" pitchFamily="34" charset="0"/>
              </a:rPr>
              <a:t>nuclear</a:t>
            </a:r>
            <a:r>
              <a:rPr lang="fr-FR" sz="1600" dirty="0">
                <a:latin typeface="Calibri" panose="020F0502020204030204" pitchFamily="34" charset="0"/>
                <a:cs typeface="Calibri" panose="020F0502020204030204" pitchFamily="34" charset="0"/>
              </a:rPr>
              <a:t> </a:t>
            </a:r>
            <a:r>
              <a:rPr lang="fr-FR" sz="1600" dirty="0">
                <a:latin typeface="Symbol" pitchFamily="2" charset="2"/>
                <a:cs typeface="Calibri" panose="020F0502020204030204" pitchFamily="34" charset="0"/>
              </a:rPr>
              <a:t>b</a:t>
            </a:r>
            <a:r>
              <a:rPr lang="fr-FR" sz="1600" dirty="0">
                <a:latin typeface="Calibri" panose="020F0502020204030204" pitchFamily="34" charset="0"/>
                <a:cs typeface="Calibri" panose="020F0502020204030204" pitchFamily="34" charset="0"/>
              </a:rPr>
              <a:t>-</a:t>
            </a:r>
            <a:r>
              <a:rPr lang="fr-FR" sz="1600" dirty="0" err="1">
                <a:latin typeface="Calibri" panose="020F0502020204030204" pitchFamily="34" charset="0"/>
                <a:cs typeface="Calibri" panose="020F0502020204030204" pitchFamily="34" charset="0"/>
              </a:rPr>
              <a:t>decay</a:t>
            </a:r>
            <a:r>
              <a:rPr lang="fr-FR" sz="1600" dirty="0">
                <a:latin typeface="Calibri" panose="020F0502020204030204" pitchFamily="34" charset="0"/>
                <a:cs typeface="Calibri" panose="020F0502020204030204" pitchFamily="34" charset="0"/>
              </a:rPr>
              <a:t> via a </a:t>
            </a:r>
            <a:r>
              <a:rPr lang="fr-FR" sz="1600" i="1" dirty="0">
                <a:latin typeface="Calibri" panose="020F0502020204030204" pitchFamily="34" charset="0"/>
                <a:cs typeface="Calibri" panose="020F0502020204030204" pitchFamily="34" charset="0"/>
              </a:rPr>
              <a:t>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correlation</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measurement</a:t>
            </a:r>
            <a:r>
              <a:rPr lang="fr-FR" sz="1600" dirty="0">
                <a:latin typeface="Calibri" panose="020F0502020204030204" pitchFamily="34" charset="0"/>
                <a:cs typeface="Calibri" panose="020F0502020204030204" pitchFamily="34" charset="0"/>
              </a:rPr>
              <a:t> to the 10</a:t>
            </a:r>
            <a:r>
              <a:rPr lang="fr-FR" sz="1600" baseline="30000" dirty="0">
                <a:latin typeface="Calibri" panose="020F0502020204030204" pitchFamily="34" charset="0"/>
                <a:cs typeface="Calibri" panose="020F0502020204030204" pitchFamily="34" charset="0"/>
              </a:rPr>
              <a:t>-5</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level</a:t>
            </a:r>
            <a:endParaRPr lang="fr-FR" sz="1600" dirty="0">
              <a:latin typeface="Calibri" panose="020F0502020204030204" pitchFamily="34" charset="0"/>
              <a:cs typeface="Calibri" panose="020F0502020204030204" pitchFamily="34" charset="0"/>
            </a:endParaRPr>
          </a:p>
          <a:p>
            <a:pPr lvl="1"/>
            <a:endParaRPr lang="fr-FR" sz="1600" dirty="0">
              <a:latin typeface="Calibri" panose="020F0502020204030204" pitchFamily="34" charset="0"/>
              <a:cs typeface="Calibri" panose="020F0502020204030204" pitchFamily="34" charset="0"/>
            </a:endParaRPr>
          </a:p>
          <a:p>
            <a:pPr marL="214313" indent="-214313">
              <a:buFont typeface="Arial" panose="020B0604020202020204" pitchFamily="34" charset="0"/>
              <a:buChar char="•"/>
            </a:pPr>
            <a:r>
              <a:rPr lang="fr-FR" sz="1600" dirty="0" err="1">
                <a:latin typeface="Calibri" panose="020F0502020204030204" pitchFamily="34" charset="0"/>
                <a:cs typeface="Calibri" panose="020F0502020204030204" pitchFamily="34" charset="0"/>
              </a:rPr>
              <a:t>Measurement</a:t>
            </a:r>
            <a:r>
              <a:rPr lang="fr-FR" sz="1600" dirty="0">
                <a:latin typeface="Calibri" panose="020F0502020204030204" pitchFamily="34" charset="0"/>
                <a:cs typeface="Calibri" panose="020F0502020204030204" pitchFamily="34" charset="0"/>
              </a:rPr>
              <a:t> of </a:t>
            </a:r>
            <a:r>
              <a:rPr lang="fr-FR" sz="1600" dirty="0" err="1">
                <a:latin typeface="Calibri" panose="020F0502020204030204" pitchFamily="34" charset="0"/>
                <a:cs typeface="Calibri" panose="020F0502020204030204" pitchFamily="34" charset="0"/>
              </a:rPr>
              <a:t>Ft</a:t>
            </a:r>
            <a:r>
              <a:rPr lang="fr-FR" sz="1600" dirty="0">
                <a:latin typeface="Calibri" panose="020F0502020204030204" pitchFamily="34" charset="0"/>
                <a:cs typeface="Calibri" panose="020F0502020204030204" pitchFamily="34" charset="0"/>
              </a:rPr>
              <a:t> values (</a:t>
            </a:r>
            <a:r>
              <a:rPr lang="fr-FR" sz="1600" dirty="0" err="1">
                <a:latin typeface="Calibri" panose="020F0502020204030204" pitchFamily="34" charset="0"/>
                <a:cs typeface="Calibri" panose="020F0502020204030204" pitchFamily="34" charset="0"/>
              </a:rPr>
              <a:t>half-lifes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branching</a:t>
            </a:r>
            <a:r>
              <a:rPr lang="fr-FR" sz="1600" dirty="0">
                <a:latin typeface="Calibri" panose="020F0502020204030204" pitchFamily="34" charset="0"/>
                <a:cs typeface="Calibri" panose="020F0502020204030204" pitchFamily="34" charset="0"/>
              </a:rPr>
              <a:t> ratios) of </a:t>
            </a:r>
            <a:r>
              <a:rPr lang="fr-FR" sz="1600" dirty="0" err="1">
                <a:latin typeface="Calibri" panose="020F0502020204030204" pitchFamily="34" charset="0"/>
                <a:cs typeface="Calibri" panose="020F0502020204030204" pitchFamily="34" charset="0"/>
              </a:rPr>
              <a:t>superallowed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decays</a:t>
            </a:r>
            <a:r>
              <a:rPr lang="fr-FR" sz="1600" dirty="0">
                <a:latin typeface="Calibri" panose="020F0502020204030204" pitchFamily="34" charset="0"/>
                <a:cs typeface="Calibri" panose="020F0502020204030204" pitchFamily="34" charset="0"/>
              </a:rPr>
              <a:t> for tests of CVC to the 10</a:t>
            </a:r>
            <a:r>
              <a:rPr lang="fr-FR" sz="1600" baseline="30000" dirty="0">
                <a:latin typeface="Calibri" panose="020F0502020204030204" pitchFamily="34" charset="0"/>
                <a:cs typeface="Calibri" panose="020F0502020204030204" pitchFamily="34" charset="0"/>
              </a:rPr>
              <a:t>-4</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level</a:t>
            </a:r>
            <a:r>
              <a:rPr lang="fr-FR" sz="1600" dirty="0">
                <a:latin typeface="Calibri" panose="020F0502020204030204" pitchFamily="34" charset="0"/>
                <a:cs typeface="Calibri" panose="020F0502020204030204" pitchFamily="34" charset="0"/>
              </a:rPr>
              <a:t> and the </a:t>
            </a:r>
            <a:r>
              <a:rPr lang="fr-FR" sz="1600" dirty="0" err="1">
                <a:latin typeface="Calibri" panose="020F0502020204030204" pitchFamily="34" charset="0"/>
                <a:cs typeface="Calibri" panose="020F0502020204030204" pitchFamily="34" charset="0"/>
              </a:rPr>
              <a:t>search</a:t>
            </a:r>
            <a:r>
              <a:rPr lang="fr-FR" sz="1600" dirty="0">
                <a:latin typeface="Calibri" panose="020F0502020204030204" pitchFamily="34" charset="0"/>
                <a:cs typeface="Calibri" panose="020F0502020204030204" pitchFamily="34" charset="0"/>
              </a:rPr>
              <a:t> for </a:t>
            </a:r>
            <a:r>
              <a:rPr lang="fr-FR" sz="1600" dirty="0" err="1">
                <a:latin typeface="Calibri" panose="020F0502020204030204" pitchFamily="34" charset="0"/>
                <a:cs typeface="Calibri" panose="020F0502020204030204" pitchFamily="34" charset="0"/>
              </a:rPr>
              <a:t>exotic</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scalar</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currents</a:t>
            </a:r>
            <a:endParaRPr lang="fr-FR" sz="1600" dirty="0">
              <a:latin typeface="Calibri" panose="020F0502020204030204" pitchFamily="34" charset="0"/>
              <a:cs typeface="Calibri" panose="020F0502020204030204" pitchFamily="34" charset="0"/>
            </a:endParaRPr>
          </a:p>
          <a:p>
            <a:pPr marL="214313" indent="-214313">
              <a:buFont typeface="Arial" panose="020B0604020202020204" pitchFamily="34" charset="0"/>
              <a:buChar char="•"/>
            </a:pPr>
            <a:endParaRPr lang="fr-FR" sz="1600" dirty="0">
              <a:latin typeface="Calibri" panose="020F0502020204030204" pitchFamily="34" charset="0"/>
              <a:cs typeface="Calibri" panose="020F0502020204030204" pitchFamily="34" charset="0"/>
            </a:endParaRPr>
          </a:p>
        </p:txBody>
      </p:sp>
      <p:grpSp>
        <p:nvGrpSpPr>
          <p:cNvPr id="20" name="Groupe 19">
            <a:extLst>
              <a:ext uri="{FF2B5EF4-FFF2-40B4-BE49-F238E27FC236}">
                <a16:creationId xmlns:a16="http://schemas.microsoft.com/office/drawing/2014/main" id="{997DF7AC-112B-7CA2-CFC9-EE9DACB2DF18}"/>
              </a:ext>
            </a:extLst>
          </p:cNvPr>
          <p:cNvGrpSpPr/>
          <p:nvPr/>
        </p:nvGrpSpPr>
        <p:grpSpPr>
          <a:xfrm>
            <a:off x="663428" y="845126"/>
            <a:ext cx="7677008" cy="3158838"/>
            <a:chOff x="604649" y="2508893"/>
            <a:chExt cx="9901672" cy="3710753"/>
          </a:xfrm>
        </p:grpSpPr>
        <p:pic>
          <p:nvPicPr>
            <p:cNvPr id="21" name="Graphic 5">
              <a:extLst>
                <a:ext uri="{FF2B5EF4-FFF2-40B4-BE49-F238E27FC236}">
                  <a16:creationId xmlns:a16="http://schemas.microsoft.com/office/drawing/2014/main" id="{3B9DC7A7-C941-BFFE-0B36-012FE872C39A}"/>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575203" y="2993583"/>
              <a:ext cx="1995505" cy="1909369"/>
            </a:xfrm>
            <a:prstGeom prst="rect">
              <a:avLst/>
            </a:prstGeom>
          </p:spPr>
        </p:pic>
        <p:grpSp>
          <p:nvGrpSpPr>
            <p:cNvPr id="22" name="Groupe 21">
              <a:extLst>
                <a:ext uri="{FF2B5EF4-FFF2-40B4-BE49-F238E27FC236}">
                  <a16:creationId xmlns:a16="http://schemas.microsoft.com/office/drawing/2014/main" id="{6D5ED04E-C0CA-3990-E66B-0B68A4B7EA21}"/>
                </a:ext>
              </a:extLst>
            </p:cNvPr>
            <p:cNvGrpSpPr/>
            <p:nvPr/>
          </p:nvGrpSpPr>
          <p:grpSpPr>
            <a:xfrm>
              <a:off x="604649" y="2508893"/>
              <a:ext cx="9901672" cy="3710753"/>
              <a:chOff x="880116" y="3276637"/>
              <a:chExt cx="9901672" cy="3710753"/>
            </a:xfrm>
          </p:grpSpPr>
          <p:sp>
            <p:nvSpPr>
              <p:cNvPr id="23" name="Espace réservé du contenu 2">
                <a:extLst>
                  <a:ext uri="{FF2B5EF4-FFF2-40B4-BE49-F238E27FC236}">
                    <a16:creationId xmlns:a16="http://schemas.microsoft.com/office/drawing/2014/main" id="{BF0309C6-B6E6-CB22-AEDD-7FAD9A714EAC}"/>
                  </a:ext>
                </a:extLst>
              </p:cNvPr>
              <p:cNvSpPr txBox="1">
                <a:spLocks/>
              </p:cNvSpPr>
              <p:nvPr/>
            </p:nvSpPr>
            <p:spPr>
              <a:xfrm>
                <a:off x="3650548" y="3276637"/>
                <a:ext cx="5716716" cy="389134"/>
              </a:xfrm>
              <a:prstGeom prst="rect">
                <a:avLst/>
              </a:prstGeom>
            </p:spPr>
            <p:txBody>
              <a:bodyPr/>
              <a:lstStyle>
                <a:lvl1pPr marL="228600" indent="-228600" algn="l" defTabSz="914400" rtl="0" eaLnBrk="1" latinLnBrk="0" hangingPunct="1">
                  <a:lnSpc>
                    <a:spcPct val="90000"/>
                  </a:lnSpc>
                  <a:spcBef>
                    <a:spcPts val="1000"/>
                  </a:spcBef>
                  <a:buClr>
                    <a:srgbClr val="FFAE00"/>
                  </a:buClr>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spcBef>
                    <a:spcPct val="20000"/>
                  </a:spcBef>
                  <a:buSzPct val="130000"/>
                  <a:defRPr/>
                </a:pPr>
                <a:r>
                  <a:rPr lang="en-US" sz="1050" b="1" kern="0" dirty="0">
                    <a:ea typeface="SimSun"/>
                  </a:rPr>
                  <a:t> </a:t>
                </a:r>
                <a:r>
                  <a:rPr lang="en-US" sz="1200" b="1" kern="0" dirty="0">
                    <a:ea typeface="SimSun"/>
                  </a:rPr>
                  <a:t>Two complementary approaches:</a:t>
                </a:r>
              </a:p>
            </p:txBody>
          </p:sp>
          <p:grpSp>
            <p:nvGrpSpPr>
              <p:cNvPr id="24" name="Groupe 23">
                <a:extLst>
                  <a:ext uri="{FF2B5EF4-FFF2-40B4-BE49-F238E27FC236}">
                    <a16:creationId xmlns:a16="http://schemas.microsoft.com/office/drawing/2014/main" id="{2AEE40C0-3D43-6168-03F8-293DA4C3E3A0}"/>
                  </a:ext>
                </a:extLst>
              </p:cNvPr>
              <p:cNvGrpSpPr/>
              <p:nvPr/>
            </p:nvGrpSpPr>
            <p:grpSpPr>
              <a:xfrm>
                <a:off x="880116" y="3837078"/>
                <a:ext cx="3820484" cy="3150312"/>
                <a:chOff x="3449422" y="3830031"/>
                <a:chExt cx="3820484" cy="3150312"/>
              </a:xfrm>
            </p:grpSpPr>
            <p:sp>
              <p:nvSpPr>
                <p:cNvPr id="27" name="Espace réservé du contenu 2">
                  <a:extLst>
                    <a:ext uri="{FF2B5EF4-FFF2-40B4-BE49-F238E27FC236}">
                      <a16:creationId xmlns:a16="http://schemas.microsoft.com/office/drawing/2014/main" id="{CC408C6A-CA2E-FA31-4C20-7EAB25750161}"/>
                    </a:ext>
                  </a:extLst>
                </p:cNvPr>
                <p:cNvSpPr txBox="1">
                  <a:spLocks/>
                </p:cNvSpPr>
                <p:nvPr/>
              </p:nvSpPr>
              <p:spPr>
                <a:xfrm>
                  <a:off x="3449422" y="3830031"/>
                  <a:ext cx="3820484" cy="3150312"/>
                </a:xfrm>
                <a:prstGeom prst="rect">
                  <a:avLst/>
                </a:prstGeom>
                <a:ln>
                  <a:solidFill>
                    <a:schemeClr val="tx1"/>
                  </a:solidFill>
                </a:ln>
              </p:spPr>
              <p:txBody>
                <a:bodyPr/>
                <a:lstStyle>
                  <a:lvl1pPr marL="228600" indent="-228600" algn="l" defTabSz="914400" rtl="0" eaLnBrk="1" latinLnBrk="0" hangingPunct="1">
                    <a:lnSpc>
                      <a:spcPct val="90000"/>
                    </a:lnSpc>
                    <a:spcBef>
                      <a:spcPts val="1000"/>
                    </a:spcBef>
                    <a:buClr>
                      <a:srgbClr val="FFAE00"/>
                    </a:buClr>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fr-FR" sz="1200" b="1" dirty="0">
                      <a:ea typeface="Verdana" panose="020B0604030504040204" pitchFamily="34" charset="0"/>
                    </a:rPr>
                    <a:t>High energy frontier</a:t>
                  </a:r>
                </a:p>
                <a:p>
                  <a:pPr marL="0" indent="0" algn="ctr">
                    <a:buNone/>
                  </a:pPr>
                  <a:r>
                    <a:rPr lang="en-US" altLang="fr-FR" sz="1050" i="1" dirty="0">
                      <a:solidFill>
                        <a:srgbClr val="0070C0"/>
                      </a:solidFill>
                      <a:ea typeface="Verdana" panose="020B0604030504040204" pitchFamily="34" charset="0"/>
                    </a:rPr>
                    <a:t>« Direct » observation of new particles at high energy colliders (LHC)</a:t>
                  </a:r>
                </a:p>
                <a:p>
                  <a:pPr marL="0" indent="0" algn="ctr">
                    <a:buNone/>
                  </a:pPr>
                  <a:endParaRPr lang="en-US" altLang="fr-FR" sz="1050" i="1" dirty="0">
                    <a:solidFill>
                      <a:srgbClr val="0070C0"/>
                    </a:solidFill>
                    <a:ea typeface="Verdana" panose="020B0604030504040204" pitchFamily="34" charset="0"/>
                  </a:endParaRPr>
                </a:p>
                <a:p>
                  <a:pPr marL="0" indent="0" algn="ctr">
                    <a:buNone/>
                  </a:pPr>
                  <a:endParaRPr lang="en-US" altLang="fr-FR" sz="1050" i="1" dirty="0">
                    <a:solidFill>
                      <a:srgbClr val="0070C0"/>
                    </a:solidFill>
                    <a:ea typeface="Verdana" panose="020B0604030504040204" pitchFamily="34" charset="0"/>
                  </a:endParaRPr>
                </a:p>
                <a:p>
                  <a:pPr marL="0" indent="0" algn="ctr">
                    <a:buNone/>
                  </a:pPr>
                  <a:endParaRPr lang="en-US" altLang="fr-FR" sz="1050" i="1" dirty="0">
                    <a:solidFill>
                      <a:srgbClr val="0070C0"/>
                    </a:solidFill>
                    <a:ea typeface="Verdana" panose="020B0604030504040204" pitchFamily="34" charset="0"/>
                  </a:endParaRPr>
                </a:p>
                <a:p>
                  <a:pPr marL="0" indent="0" algn="ctr">
                    <a:buNone/>
                  </a:pPr>
                  <a:endParaRPr lang="en-US" altLang="fr-FR" sz="1050" i="1" dirty="0">
                    <a:solidFill>
                      <a:srgbClr val="0070C0"/>
                    </a:solidFill>
                    <a:ea typeface="Verdana" panose="020B0604030504040204" pitchFamily="34" charset="0"/>
                  </a:endParaRPr>
                </a:p>
                <a:p>
                  <a:pPr marL="0" indent="0">
                    <a:buFont typeface="Wingdings" panose="05000000000000000000" pitchFamily="2" charset="2"/>
                    <a:buNone/>
                  </a:pPr>
                  <a:r>
                    <a:rPr lang="en-US" sz="1050" dirty="0"/>
                    <a:t>   </a:t>
                  </a:r>
                </a:p>
                <a:p>
                  <a:pPr marL="0" indent="0">
                    <a:buFont typeface="Wingdings" panose="05000000000000000000" pitchFamily="2" charset="2"/>
                    <a:buNone/>
                  </a:pPr>
                  <a:endParaRPr lang="en-US" sz="1050" b="1" dirty="0"/>
                </a:p>
                <a:p>
                  <a:pPr marL="0" indent="0">
                    <a:buFont typeface="Wingdings" panose="05000000000000000000" pitchFamily="2" charset="2"/>
                    <a:buNone/>
                  </a:pPr>
                  <a:endParaRPr lang="en-US" sz="1050" b="1" dirty="0"/>
                </a:p>
                <a:p>
                  <a:pPr marL="0" indent="0">
                    <a:buFont typeface="Wingdings" panose="05000000000000000000" pitchFamily="2" charset="2"/>
                    <a:buNone/>
                  </a:pPr>
                  <a:endParaRPr lang="en-US" sz="100" b="1" dirty="0"/>
                </a:p>
              </p:txBody>
            </p:sp>
            <p:pic>
              <p:nvPicPr>
                <p:cNvPr id="28" name="Image 17">
                  <a:extLst>
                    <a:ext uri="{FF2B5EF4-FFF2-40B4-BE49-F238E27FC236}">
                      <a16:creationId xmlns:a16="http://schemas.microsoft.com/office/drawing/2014/main" id="{307AA30C-1071-F3BD-FF17-6FC103474B28}"/>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57000" y="4821631"/>
                  <a:ext cx="3206571" cy="181128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sp>
            <p:nvSpPr>
              <p:cNvPr id="25" name="Espace réservé du contenu 2">
                <a:extLst>
                  <a:ext uri="{FF2B5EF4-FFF2-40B4-BE49-F238E27FC236}">
                    <a16:creationId xmlns:a16="http://schemas.microsoft.com/office/drawing/2014/main" id="{E8DEA4A0-72A5-EE38-9C9B-84C7ADC74CEB}"/>
                  </a:ext>
                </a:extLst>
              </p:cNvPr>
              <p:cNvSpPr txBox="1">
                <a:spLocks/>
              </p:cNvSpPr>
              <p:nvPr/>
            </p:nvSpPr>
            <p:spPr>
              <a:xfrm>
                <a:off x="6961304" y="3869520"/>
                <a:ext cx="3820484" cy="3117870"/>
              </a:xfrm>
              <a:prstGeom prst="rect">
                <a:avLst/>
              </a:prstGeom>
              <a:ln>
                <a:solidFill>
                  <a:schemeClr val="tx1"/>
                </a:solidFill>
              </a:ln>
            </p:spPr>
            <p:txBody>
              <a:bodyPr/>
              <a:lstStyle>
                <a:lvl1pPr marL="228600" indent="-228600" algn="l" defTabSz="914400" rtl="0" eaLnBrk="1" latinLnBrk="0" hangingPunct="1">
                  <a:lnSpc>
                    <a:spcPct val="90000"/>
                  </a:lnSpc>
                  <a:spcBef>
                    <a:spcPts val="1000"/>
                  </a:spcBef>
                  <a:buClr>
                    <a:srgbClr val="FFAE00"/>
                  </a:buClr>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FAE00"/>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fr-FR" sz="1200" b="1" dirty="0">
                    <a:ea typeface="Verdana" panose="020B0604030504040204" pitchFamily="34" charset="0"/>
                  </a:rPr>
                  <a:t>Precision/intensity frontier</a:t>
                </a:r>
              </a:p>
              <a:p>
                <a:pPr marL="0" indent="0" algn="ctr">
                  <a:buNone/>
                </a:pPr>
                <a:r>
                  <a:rPr lang="en-US" altLang="fr-FR" sz="1050" i="1" dirty="0">
                    <a:solidFill>
                      <a:srgbClr val="0070C0"/>
                    </a:solidFill>
                    <a:ea typeface="Verdana" panose="020B0604030504040204" pitchFamily="34" charset="0"/>
                  </a:rPr>
                  <a:t>Look for tiny deviations from SM predictions</a:t>
                </a:r>
              </a:p>
              <a:p>
                <a:pPr marL="0" indent="0" algn="ctr">
                  <a:buNone/>
                </a:pPr>
                <a:endParaRPr lang="en-US" altLang="fr-FR" sz="100" i="1" dirty="0">
                  <a:solidFill>
                    <a:srgbClr val="0070C0"/>
                  </a:solidFill>
                  <a:ea typeface="Verdana" panose="020B0604030504040204" pitchFamily="34" charset="0"/>
                </a:endParaRPr>
              </a:p>
              <a:p>
                <a:pPr lvl="1">
                  <a:spcBef>
                    <a:spcPts val="0"/>
                  </a:spcBef>
                  <a:buFont typeface="Arial" panose="020B0604020202020204" pitchFamily="34" charset="0"/>
                  <a:buChar char="•"/>
                </a:pPr>
                <a:r>
                  <a:rPr lang="en-US" altLang="fr-FR" sz="1050" dirty="0">
                    <a:solidFill>
                      <a:schemeClr val="accent6">
                        <a:lumMod val="10000"/>
                      </a:schemeClr>
                    </a:solidFill>
                    <a:ea typeface="Verdana" panose="020B0604030504040204" pitchFamily="34" charset="0"/>
                  </a:rPr>
                  <a:t>Non zero EDMs</a:t>
                </a:r>
              </a:p>
              <a:p>
                <a:pPr lvl="1">
                  <a:spcBef>
                    <a:spcPts val="0"/>
                  </a:spcBef>
                  <a:buFont typeface="Arial" panose="020B0604020202020204" pitchFamily="34" charset="0"/>
                  <a:buChar char="•"/>
                </a:pPr>
                <a:r>
                  <a:rPr lang="en-US" altLang="fr-FR" sz="1050" dirty="0">
                    <a:solidFill>
                      <a:schemeClr val="accent6">
                        <a:lumMod val="10000"/>
                      </a:schemeClr>
                    </a:solidFill>
                    <a:latin typeface="Symbol" panose="05050102010706020507" pitchFamily="18" charset="2"/>
                    <a:ea typeface="Verdana" panose="020B0604030504040204" pitchFamily="34" charset="0"/>
                  </a:rPr>
                  <a:t>n</a:t>
                </a:r>
                <a:r>
                  <a:rPr lang="en-US" altLang="fr-FR" sz="1050" dirty="0">
                    <a:solidFill>
                      <a:schemeClr val="accent6">
                        <a:lumMod val="10000"/>
                      </a:schemeClr>
                    </a:solidFill>
                    <a:ea typeface="Verdana" panose="020B0604030504040204" pitchFamily="34" charset="0"/>
                  </a:rPr>
                  <a:t> oscillations</a:t>
                </a:r>
              </a:p>
              <a:p>
                <a:pPr lvl="1">
                  <a:spcBef>
                    <a:spcPts val="0"/>
                  </a:spcBef>
                  <a:buFont typeface="Arial" panose="020B0604020202020204" pitchFamily="34" charset="0"/>
                  <a:buChar char="•"/>
                </a:pPr>
                <a:r>
                  <a:rPr lang="en-US" altLang="fr-FR" sz="1050" dirty="0">
                    <a:solidFill>
                      <a:schemeClr val="accent6">
                        <a:lumMod val="10000"/>
                      </a:schemeClr>
                    </a:solidFill>
                    <a:ea typeface="Verdana" panose="020B0604030504040204" pitchFamily="34" charset="0"/>
                  </a:rPr>
                  <a:t>Search for WIMPs</a:t>
                </a:r>
              </a:p>
              <a:p>
                <a:pPr lvl="1">
                  <a:spcBef>
                    <a:spcPts val="0"/>
                  </a:spcBef>
                  <a:buFont typeface="Arial" panose="020B0604020202020204" pitchFamily="34" charset="0"/>
                  <a:buChar char="•"/>
                </a:pPr>
                <a:r>
                  <a:rPr lang="en-US" altLang="fr-FR" sz="1050" dirty="0">
                    <a:solidFill>
                      <a:schemeClr val="accent6">
                        <a:lumMod val="10000"/>
                      </a:schemeClr>
                    </a:solidFill>
                    <a:ea typeface="Verdana" panose="020B0604030504040204" pitchFamily="34" charset="0"/>
                  </a:rPr>
                  <a:t>Dark decay of neutron</a:t>
                </a:r>
              </a:p>
              <a:p>
                <a:pPr lvl="1">
                  <a:spcBef>
                    <a:spcPts val="0"/>
                  </a:spcBef>
                  <a:buFont typeface="Arial" panose="020B0604020202020204" pitchFamily="34" charset="0"/>
                  <a:buChar char="•"/>
                </a:pPr>
                <a:r>
                  <a:rPr lang="en-US" altLang="fr-FR" sz="1050" dirty="0">
                    <a:solidFill>
                      <a:schemeClr val="accent6">
                        <a:lumMod val="10000"/>
                      </a:schemeClr>
                    </a:solidFill>
                    <a:ea typeface="Verdana" panose="020B0604030504040204" pitchFamily="34" charset="0"/>
                  </a:rPr>
                  <a:t>…</a:t>
                </a:r>
              </a:p>
              <a:p>
                <a:pPr lvl="1">
                  <a:spcBef>
                    <a:spcPts val="0"/>
                  </a:spcBef>
                  <a:buFont typeface="Arial" panose="020B0604020202020204" pitchFamily="34" charset="0"/>
                  <a:buChar char="•"/>
                </a:pPr>
                <a:r>
                  <a:rPr lang="en-US" altLang="fr-FR" sz="1100" b="1" dirty="0">
                    <a:solidFill>
                      <a:schemeClr val="accent6">
                        <a:lumMod val="10000"/>
                      </a:schemeClr>
                    </a:solidFill>
                    <a:ea typeface="Verdana" panose="020B0604030504040204" pitchFamily="34" charset="0"/>
                  </a:rPr>
                  <a:t>Correlation measurements in nuclear beta decay </a:t>
                </a:r>
              </a:p>
              <a:p>
                <a:pPr marL="457200" lvl="1" indent="0">
                  <a:spcBef>
                    <a:spcPts val="0"/>
                  </a:spcBef>
                  <a:buNone/>
                </a:pPr>
                <a:r>
                  <a:rPr lang="en-US" altLang="fr-FR" sz="1100" dirty="0">
                    <a:solidFill>
                      <a:schemeClr val="accent6">
                        <a:lumMod val="10000"/>
                      </a:schemeClr>
                    </a:solidFill>
                    <a:ea typeface="Verdana" panose="020B0604030504040204" pitchFamily="34" charset="0"/>
                    <a:sym typeface="Wingdings" panose="05000000000000000000" pitchFamily="2" charset="2"/>
                  </a:rPr>
                  <a:t>       </a:t>
                </a:r>
                <a:r>
                  <a:rPr lang="en-US" altLang="fr-FR" sz="1100" dirty="0">
                    <a:solidFill>
                      <a:srgbClr val="FF0000"/>
                    </a:solidFill>
                    <a:ea typeface="Verdana" panose="020B0604030504040204" pitchFamily="34" charset="0"/>
                    <a:sym typeface="Wingdings" panose="05000000000000000000" pitchFamily="2" charset="2"/>
                  </a:rPr>
                  <a:t>exotic couplings</a:t>
                </a:r>
              </a:p>
              <a:p>
                <a:pPr marL="457200" lvl="1" indent="0">
                  <a:spcBef>
                    <a:spcPts val="0"/>
                  </a:spcBef>
                  <a:buNone/>
                </a:pPr>
                <a:r>
                  <a:rPr lang="en-US" altLang="fr-FR" sz="1100" dirty="0">
                    <a:solidFill>
                      <a:srgbClr val="FF0000"/>
                    </a:solidFill>
                    <a:ea typeface="Verdana" panose="020B0604030504040204" pitchFamily="34" charset="0"/>
                    <a:sym typeface="Wingdings" panose="05000000000000000000" pitchFamily="2" charset="2"/>
                  </a:rPr>
                  <a:t>        of electroweak interaction</a:t>
                </a:r>
                <a:endParaRPr lang="en-US" altLang="fr-FR" sz="1050" i="1" dirty="0">
                  <a:solidFill>
                    <a:srgbClr val="FF0000"/>
                  </a:solidFill>
                  <a:ea typeface="Verdana" panose="020B0604030504040204" pitchFamily="34" charset="0"/>
                </a:endParaRPr>
              </a:p>
              <a:p>
                <a:pPr marL="0" indent="0">
                  <a:buFont typeface="Wingdings" panose="05000000000000000000" pitchFamily="2" charset="2"/>
                  <a:buNone/>
                </a:pPr>
                <a:r>
                  <a:rPr lang="en-US" sz="1050" dirty="0"/>
                  <a:t>   </a:t>
                </a:r>
                <a:endParaRPr lang="en-US" sz="100" b="1" dirty="0"/>
              </a:p>
            </p:txBody>
          </p:sp>
          <p:sp>
            <p:nvSpPr>
              <p:cNvPr id="26" name="Double flèche horizontale 25">
                <a:extLst>
                  <a:ext uri="{FF2B5EF4-FFF2-40B4-BE49-F238E27FC236}">
                    <a16:creationId xmlns:a16="http://schemas.microsoft.com/office/drawing/2014/main" id="{1CB7652F-863D-8373-90A8-B37A11985B1C}"/>
                  </a:ext>
                </a:extLst>
              </p:cNvPr>
              <p:cNvSpPr/>
              <p:nvPr/>
            </p:nvSpPr>
            <p:spPr>
              <a:xfrm>
                <a:off x="4444335" y="5592651"/>
                <a:ext cx="2773234" cy="104730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Linked through EFT</a:t>
                </a:r>
              </a:p>
            </p:txBody>
          </p:sp>
        </p:grpSp>
      </p:grpSp>
    </p:spTree>
    <p:extLst>
      <p:ext uri="{BB962C8B-B14F-4D97-AF65-F5344CB8AC3E}">
        <p14:creationId xmlns:p14="http://schemas.microsoft.com/office/powerpoint/2010/main" val="2835129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170724" y="5051289"/>
            <a:ext cx="8344239"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Programs</a:t>
            </a:r>
          </a:p>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at GANIL-SPIRAL2</a:t>
            </a:r>
          </a:p>
        </p:txBody>
      </p:sp>
    </p:spTree>
    <p:extLst>
      <p:ext uri="{BB962C8B-B14F-4D97-AF65-F5344CB8AC3E}">
        <p14:creationId xmlns:p14="http://schemas.microsoft.com/office/powerpoint/2010/main" val="10296253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980193" y="5501933"/>
            <a:ext cx="6634810" cy="953117"/>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Materials </a:t>
            </a: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under</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irradiation</a:t>
            </a:r>
          </a:p>
        </p:txBody>
      </p:sp>
    </p:spTree>
    <p:extLst>
      <p:ext uri="{BB962C8B-B14F-4D97-AF65-F5344CB8AC3E}">
        <p14:creationId xmlns:p14="http://schemas.microsoft.com/office/powerpoint/2010/main" val="17706800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Espace réservé du contenu 13"/>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420813" y="935161"/>
            <a:ext cx="3222625" cy="2751138"/>
          </a:xfrm>
        </p:spPr>
      </p:pic>
      <p:pic>
        <p:nvPicPr>
          <p:cNvPr id="1843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10113" y="2071688"/>
            <a:ext cx="1878012"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550" y="4221163"/>
            <a:ext cx="5580063"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ZoneTexte 8"/>
          <p:cNvSpPr txBox="1">
            <a:spLocks noChangeArrowheads="1"/>
          </p:cNvSpPr>
          <p:nvPr/>
        </p:nvSpPr>
        <p:spPr bwMode="auto">
          <a:xfrm>
            <a:off x="6605588" y="5164847"/>
            <a:ext cx="2270125" cy="112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100" b="1" dirty="0">
                <a:solidFill>
                  <a:srgbClr val="7030A0"/>
                </a:solidFill>
                <a:latin typeface="Calibri" panose="020F0502020204030204" pitchFamily="34" charset="0"/>
                <a:cs typeface="Calibri" panose="020F0502020204030204" pitchFamily="34" charset="0"/>
              </a:rPr>
              <a:t>H. </a:t>
            </a:r>
            <a:r>
              <a:rPr lang="fr-FR" altLang="fr-FR" sz="1100" b="1" dirty="0" err="1">
                <a:solidFill>
                  <a:srgbClr val="7030A0"/>
                </a:solidFill>
                <a:latin typeface="Calibri" panose="020F0502020204030204" pitchFamily="34" charset="0"/>
                <a:cs typeface="Calibri" panose="020F0502020204030204" pitchFamily="34" charset="0"/>
              </a:rPr>
              <a:t>Vázquez</a:t>
            </a:r>
            <a:r>
              <a:rPr lang="fr-FR" altLang="fr-FR" sz="1100" b="1" dirty="0">
                <a:solidFill>
                  <a:srgbClr val="7030A0"/>
                </a:solidFill>
                <a:latin typeface="Calibri" panose="020F0502020204030204" pitchFamily="34" charset="0"/>
                <a:cs typeface="Calibri" panose="020F0502020204030204" pitchFamily="34" charset="0"/>
              </a:rPr>
              <a:t> </a:t>
            </a:r>
            <a:r>
              <a:rPr lang="fr-FR" altLang="fr-FR" sz="1100" b="1" i="1" dirty="0">
                <a:solidFill>
                  <a:srgbClr val="7030A0"/>
                </a:solidFill>
                <a:latin typeface="Calibri" panose="020F0502020204030204" pitchFamily="34" charset="0"/>
                <a:cs typeface="Calibri" panose="020F0502020204030204" pitchFamily="34" charset="0"/>
              </a:rPr>
              <a:t>et al. </a:t>
            </a:r>
          </a:p>
          <a:p>
            <a:pPr eaLnBrk="1" hangingPunct="1"/>
            <a:r>
              <a:rPr lang="fr-FR" altLang="fr-FR" sz="1100" b="1" dirty="0">
                <a:solidFill>
                  <a:srgbClr val="7030A0"/>
                </a:solidFill>
                <a:latin typeface="Calibri" panose="020F0502020204030204" pitchFamily="34" charset="0"/>
                <a:cs typeface="Calibri" panose="020F0502020204030204" pitchFamily="34" charset="0"/>
              </a:rPr>
              <a:t>Carbon 114 (2017) 511</a:t>
            </a:r>
          </a:p>
          <a:p>
            <a:pPr eaLnBrk="1" hangingPunct="1"/>
            <a:endParaRPr lang="fr-FR" altLang="fr-FR" sz="1200" b="1" dirty="0">
              <a:solidFill>
                <a:srgbClr val="7030A0"/>
              </a:solidFill>
              <a:latin typeface="Calibri" panose="020F0502020204030204" pitchFamily="34" charset="0"/>
              <a:cs typeface="Calibri" panose="020F0502020204030204" pitchFamily="34" charset="0"/>
            </a:endParaRPr>
          </a:p>
          <a:p>
            <a:pPr eaLnBrk="1" hangingPunct="1"/>
            <a:r>
              <a:rPr lang="fr-FR" altLang="fr-FR" sz="1100" b="1" dirty="0">
                <a:solidFill>
                  <a:srgbClr val="7030A0"/>
                </a:solidFill>
                <a:latin typeface="Calibri" panose="020F0502020204030204" pitchFamily="34" charset="0"/>
                <a:cs typeface="Calibri" panose="020F0502020204030204" pitchFamily="34" charset="0"/>
              </a:rPr>
              <a:t>L. </a:t>
            </a:r>
            <a:r>
              <a:rPr lang="fr-FR" altLang="fr-FR" sz="1100" b="1" dirty="0" err="1">
                <a:solidFill>
                  <a:srgbClr val="7030A0"/>
                </a:solidFill>
                <a:latin typeface="Calibri" panose="020F0502020204030204" pitchFamily="34" charset="0"/>
                <a:cs typeface="Calibri" panose="020F0502020204030204" pitchFamily="34" charset="0"/>
              </a:rPr>
              <a:t>Madauß</a:t>
            </a:r>
            <a:r>
              <a:rPr lang="fr-FR" altLang="fr-FR" sz="1100" b="1" dirty="0">
                <a:solidFill>
                  <a:srgbClr val="7030A0"/>
                </a:solidFill>
                <a:latin typeface="Calibri" panose="020F0502020204030204" pitchFamily="34" charset="0"/>
                <a:cs typeface="Calibri" panose="020F0502020204030204" pitchFamily="34" charset="0"/>
              </a:rPr>
              <a:t> </a:t>
            </a:r>
            <a:r>
              <a:rPr lang="fr-FR" altLang="fr-FR" sz="1100" b="1" i="1" dirty="0">
                <a:solidFill>
                  <a:srgbClr val="7030A0"/>
                </a:solidFill>
                <a:latin typeface="Calibri" panose="020F0502020204030204" pitchFamily="34" charset="0"/>
                <a:cs typeface="Calibri" panose="020F0502020204030204" pitchFamily="34" charset="0"/>
              </a:rPr>
              <a:t>et al. </a:t>
            </a:r>
          </a:p>
          <a:p>
            <a:pPr eaLnBrk="1" hangingPunct="1"/>
            <a:r>
              <a:rPr lang="fr-FR" altLang="fr-FR" sz="1100" b="1" dirty="0" err="1">
                <a:solidFill>
                  <a:srgbClr val="7030A0"/>
                </a:solidFill>
                <a:latin typeface="Calibri" panose="020F0502020204030204" pitchFamily="34" charset="0"/>
                <a:cs typeface="Calibri" panose="020F0502020204030204" pitchFamily="34" charset="0"/>
              </a:rPr>
              <a:t>Nanoscale</a:t>
            </a:r>
            <a:r>
              <a:rPr lang="fr-FR" altLang="fr-FR" sz="1100" b="1" dirty="0">
                <a:solidFill>
                  <a:srgbClr val="7030A0"/>
                </a:solidFill>
                <a:latin typeface="Calibri" panose="020F0502020204030204" pitchFamily="34" charset="0"/>
                <a:cs typeface="Calibri" panose="020F0502020204030204" pitchFamily="34" charset="0"/>
              </a:rPr>
              <a:t> 9 (2017) 10487</a:t>
            </a:r>
          </a:p>
          <a:p>
            <a:pPr eaLnBrk="1" hangingPunct="1"/>
            <a:endParaRPr lang="fr-FR" altLang="fr-FR" sz="1100" dirty="0">
              <a:solidFill>
                <a:srgbClr val="7030A0"/>
              </a:solidFill>
              <a:latin typeface="Calibri" panose="020F0502020204030204" pitchFamily="34" charset="0"/>
              <a:cs typeface="Calibri" panose="020F0502020204030204" pitchFamily="34" charset="0"/>
            </a:endParaRPr>
          </a:p>
        </p:txBody>
      </p:sp>
      <p:sp>
        <p:nvSpPr>
          <p:cNvPr id="18441" name="ZoneTexte 9"/>
          <p:cNvSpPr txBox="1">
            <a:spLocks noChangeArrowheads="1"/>
          </p:cNvSpPr>
          <p:nvPr/>
        </p:nvSpPr>
        <p:spPr bwMode="auto">
          <a:xfrm>
            <a:off x="6654800" y="1049338"/>
            <a:ext cx="23399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200" b="1" dirty="0">
                <a:solidFill>
                  <a:srgbClr val="000000"/>
                </a:solidFill>
                <a:latin typeface="Calibri" panose="020F0502020204030204" pitchFamily="34" charset="0"/>
                <a:cs typeface="Calibri" panose="020F0502020204030204" pitchFamily="34" charset="0"/>
              </a:rPr>
              <a:t>Collaboration:</a:t>
            </a:r>
            <a:endParaRPr lang="en-US" altLang="fr-FR" sz="1200" b="1" dirty="0">
              <a:solidFill>
                <a:srgbClr val="000000"/>
              </a:solidFill>
              <a:latin typeface="Calibri" panose="020F0502020204030204" pitchFamily="34" charset="0"/>
              <a:cs typeface="Calibri" panose="020F0502020204030204" pitchFamily="34" charset="0"/>
            </a:endParaRPr>
          </a:p>
          <a:p>
            <a:pPr eaLnBrk="1" hangingPunct="1"/>
            <a:endParaRPr lang="en-US" altLang="fr-FR" sz="500" dirty="0">
              <a:solidFill>
                <a:srgbClr val="000000"/>
              </a:solidFill>
              <a:latin typeface="Calibri" panose="020F0502020204030204" pitchFamily="34" charset="0"/>
              <a:cs typeface="Calibri" panose="020F0502020204030204" pitchFamily="34" charset="0"/>
            </a:endParaRPr>
          </a:p>
          <a:p>
            <a:pPr eaLnBrk="1" hangingPunct="1"/>
            <a:r>
              <a:rPr lang="en-US" altLang="fr-FR" sz="1100" dirty="0">
                <a:solidFill>
                  <a:srgbClr val="000000"/>
                </a:solidFill>
                <a:latin typeface="Calibri" panose="020F0502020204030204" pitchFamily="34" charset="0"/>
                <a:cs typeface="Calibri" panose="020F0502020204030204" pitchFamily="34" charset="0"/>
              </a:rPr>
              <a:t>Universities of </a:t>
            </a:r>
          </a:p>
          <a:p>
            <a:pPr eaLnBrk="1" hangingPunct="1"/>
            <a:r>
              <a:rPr lang="en-US" altLang="fr-FR" sz="1100" dirty="0">
                <a:solidFill>
                  <a:srgbClr val="000000"/>
                </a:solidFill>
                <a:latin typeface="Calibri" panose="020F0502020204030204" pitchFamily="34" charset="0"/>
                <a:cs typeface="Calibri" panose="020F0502020204030204" pitchFamily="34" charset="0"/>
              </a:rPr>
              <a:t>Helsinki and Aalto, Finland</a:t>
            </a:r>
          </a:p>
          <a:p>
            <a:pPr eaLnBrk="1" hangingPunct="1"/>
            <a:r>
              <a:rPr lang="en-US" altLang="fr-FR" sz="1100" dirty="0">
                <a:solidFill>
                  <a:srgbClr val="000000"/>
                </a:solidFill>
                <a:latin typeface="Calibri" panose="020F0502020204030204" pitchFamily="34" charset="0"/>
                <a:cs typeface="Calibri" panose="020F0502020204030204" pitchFamily="34" charset="0"/>
              </a:rPr>
              <a:t>Nottingham, UK </a:t>
            </a:r>
          </a:p>
          <a:p>
            <a:pPr eaLnBrk="1" hangingPunct="1"/>
            <a:r>
              <a:rPr lang="fr-FR" altLang="fr-FR" sz="1100" dirty="0">
                <a:solidFill>
                  <a:srgbClr val="000000"/>
                </a:solidFill>
                <a:latin typeface="Calibri" panose="020F0502020204030204" pitchFamily="34" charset="0"/>
                <a:cs typeface="Calibri" panose="020F0502020204030204" pitchFamily="34" charset="0"/>
              </a:rPr>
              <a:t>Duisburg-Essen, Germany</a:t>
            </a:r>
          </a:p>
          <a:p>
            <a:pPr eaLnBrk="1" hangingPunct="1"/>
            <a:r>
              <a:rPr lang="fr-FR" altLang="fr-FR" sz="1100" dirty="0">
                <a:solidFill>
                  <a:srgbClr val="000000"/>
                </a:solidFill>
                <a:latin typeface="Calibri" panose="020F0502020204030204" pitchFamily="34" charset="0"/>
                <a:cs typeface="Calibri" panose="020F0502020204030204" pitchFamily="34" charset="0"/>
              </a:rPr>
              <a:t>Wien, </a:t>
            </a:r>
            <a:r>
              <a:rPr lang="fr-FR" altLang="fr-FR" sz="1100" dirty="0" err="1">
                <a:solidFill>
                  <a:srgbClr val="000000"/>
                </a:solidFill>
                <a:latin typeface="Calibri" panose="020F0502020204030204" pitchFamily="34" charset="0"/>
                <a:cs typeface="Calibri" panose="020F0502020204030204" pitchFamily="34" charset="0"/>
              </a:rPr>
              <a:t>Austria</a:t>
            </a:r>
            <a:endParaRPr lang="fr-FR" altLang="fr-FR" sz="1100" dirty="0">
              <a:solidFill>
                <a:srgbClr val="000000"/>
              </a:solidFill>
              <a:latin typeface="Calibri" panose="020F0502020204030204" pitchFamily="34" charset="0"/>
              <a:cs typeface="Calibri" panose="020F0502020204030204" pitchFamily="34" charset="0"/>
            </a:endParaRPr>
          </a:p>
          <a:p>
            <a:pPr eaLnBrk="1" hangingPunct="1"/>
            <a:r>
              <a:rPr lang="en-US" altLang="fr-FR" sz="1100" dirty="0">
                <a:solidFill>
                  <a:srgbClr val="000000"/>
                </a:solidFill>
                <a:latin typeface="Calibri" panose="020F0502020204030204" pitchFamily="34" charset="0"/>
                <a:cs typeface="Calibri" panose="020F0502020204030204" pitchFamily="34" charset="0"/>
              </a:rPr>
              <a:t>Science and Technology </a:t>
            </a:r>
            <a:r>
              <a:rPr lang="en-US" altLang="fr-FR" sz="1100" dirty="0" err="1">
                <a:solidFill>
                  <a:srgbClr val="000000"/>
                </a:solidFill>
                <a:latin typeface="Calibri" panose="020F0502020204030204" pitchFamily="34" charset="0"/>
                <a:cs typeface="Calibri" panose="020F0502020204030204" pitchFamily="34" charset="0"/>
              </a:rPr>
              <a:t>MISiS</a:t>
            </a:r>
            <a:r>
              <a:rPr lang="en-US" altLang="fr-FR" sz="1100" dirty="0">
                <a:solidFill>
                  <a:srgbClr val="000000"/>
                </a:solidFill>
                <a:latin typeface="Calibri" panose="020F0502020204030204" pitchFamily="34" charset="0"/>
                <a:cs typeface="Calibri" panose="020F0502020204030204" pitchFamily="34" charset="0"/>
              </a:rPr>
              <a:t>, Russian Federation</a:t>
            </a:r>
            <a:endParaRPr lang="fr-FR" altLang="fr-FR" sz="1100" dirty="0">
              <a:solidFill>
                <a:srgbClr val="000000"/>
              </a:solidFill>
              <a:latin typeface="Calibri" panose="020F0502020204030204" pitchFamily="34" charset="0"/>
              <a:cs typeface="Calibri" panose="020F0502020204030204" pitchFamily="34" charset="0"/>
            </a:endParaRPr>
          </a:p>
          <a:p>
            <a:pPr eaLnBrk="1" hangingPunct="1"/>
            <a:endParaRPr lang="fr-FR" altLang="fr-FR" sz="600" dirty="0">
              <a:solidFill>
                <a:srgbClr val="000000"/>
              </a:solidFill>
              <a:latin typeface="Calibri" panose="020F0502020204030204" pitchFamily="34" charset="0"/>
              <a:cs typeface="Calibri" panose="020F0502020204030204" pitchFamily="34" charset="0"/>
            </a:endParaRPr>
          </a:p>
          <a:p>
            <a:pPr eaLnBrk="1" hangingPunct="1"/>
            <a:r>
              <a:rPr lang="fr-FR" altLang="fr-FR" sz="1100" dirty="0">
                <a:solidFill>
                  <a:srgbClr val="000000"/>
                </a:solidFill>
                <a:latin typeface="Calibri" panose="020F0502020204030204" pitchFamily="34" charset="0"/>
                <a:cs typeface="Calibri" panose="020F0502020204030204" pitchFamily="34" charset="0"/>
              </a:rPr>
              <a:t>CIMAP, France</a:t>
            </a:r>
          </a:p>
          <a:p>
            <a:pPr eaLnBrk="1" hangingPunct="1"/>
            <a:r>
              <a:rPr lang="fr-FR" altLang="fr-FR" sz="1100" dirty="0" err="1">
                <a:solidFill>
                  <a:srgbClr val="000000"/>
                </a:solidFill>
                <a:latin typeface="Calibri" panose="020F0502020204030204" pitchFamily="34" charset="0"/>
                <a:cs typeface="Calibri" panose="020F0502020204030204" pitchFamily="34" charset="0"/>
              </a:rPr>
              <a:t>Ruder</a:t>
            </a:r>
            <a:r>
              <a:rPr lang="fr-FR" altLang="fr-FR" sz="1100" dirty="0">
                <a:solidFill>
                  <a:srgbClr val="000000"/>
                </a:solidFill>
                <a:latin typeface="Calibri" panose="020F0502020204030204" pitchFamily="34" charset="0"/>
                <a:cs typeface="Calibri" panose="020F0502020204030204" pitchFamily="34" charset="0"/>
              </a:rPr>
              <a:t> </a:t>
            </a:r>
            <a:r>
              <a:rPr lang="fr-FR" altLang="fr-FR" sz="1100" dirty="0" err="1">
                <a:solidFill>
                  <a:srgbClr val="000000"/>
                </a:solidFill>
                <a:latin typeface="Calibri" panose="020F0502020204030204" pitchFamily="34" charset="0"/>
                <a:cs typeface="Calibri" panose="020F0502020204030204" pitchFamily="34" charset="0"/>
              </a:rPr>
              <a:t>Boskovic</a:t>
            </a:r>
            <a:r>
              <a:rPr lang="fr-FR" altLang="fr-FR" sz="1100" dirty="0">
                <a:solidFill>
                  <a:srgbClr val="000000"/>
                </a:solidFill>
                <a:latin typeface="Calibri" panose="020F0502020204030204" pitchFamily="34" charset="0"/>
                <a:cs typeface="Calibri" panose="020F0502020204030204" pitchFamily="34" charset="0"/>
              </a:rPr>
              <a:t> </a:t>
            </a:r>
            <a:r>
              <a:rPr lang="fr-FR" altLang="fr-FR" sz="1100" dirty="0" err="1">
                <a:solidFill>
                  <a:srgbClr val="000000"/>
                </a:solidFill>
                <a:latin typeface="Calibri" panose="020F0502020204030204" pitchFamily="34" charset="0"/>
                <a:cs typeface="Calibri" panose="020F0502020204030204" pitchFamily="34" charset="0"/>
              </a:rPr>
              <a:t>Inst</a:t>
            </a:r>
            <a:r>
              <a:rPr lang="fr-FR" altLang="fr-FR" sz="1100" dirty="0">
                <a:solidFill>
                  <a:srgbClr val="000000"/>
                </a:solidFill>
                <a:latin typeface="Calibri" panose="020F0502020204030204" pitchFamily="34" charset="0"/>
                <a:cs typeface="Calibri" panose="020F0502020204030204" pitchFamily="34" charset="0"/>
              </a:rPr>
              <a:t>., </a:t>
            </a:r>
            <a:r>
              <a:rPr lang="fr-FR" altLang="fr-FR" sz="1100" dirty="0" err="1">
                <a:solidFill>
                  <a:srgbClr val="000000"/>
                </a:solidFill>
                <a:latin typeface="Calibri" panose="020F0502020204030204" pitchFamily="34" charset="0"/>
                <a:cs typeface="Calibri" panose="020F0502020204030204" pitchFamily="34" charset="0"/>
              </a:rPr>
              <a:t>Croatia</a:t>
            </a:r>
            <a:endParaRPr lang="fr-FR" altLang="fr-FR" sz="1100" dirty="0">
              <a:solidFill>
                <a:srgbClr val="000000"/>
              </a:solidFill>
              <a:latin typeface="Calibri" panose="020F0502020204030204" pitchFamily="34" charset="0"/>
              <a:cs typeface="Calibri" panose="020F0502020204030204" pitchFamily="34" charset="0"/>
            </a:endParaRPr>
          </a:p>
          <a:p>
            <a:pPr eaLnBrk="1" hangingPunct="1"/>
            <a:r>
              <a:rPr lang="fr-FR" altLang="fr-FR" sz="1100" dirty="0">
                <a:solidFill>
                  <a:srgbClr val="000000"/>
                </a:solidFill>
                <a:latin typeface="Calibri" panose="020F0502020204030204" pitchFamily="34" charset="0"/>
                <a:cs typeface="Calibri" panose="020F0502020204030204" pitchFamily="34" charset="0"/>
              </a:rPr>
              <a:t>Helmholtz-Zentrum Dresden-</a:t>
            </a:r>
            <a:r>
              <a:rPr lang="fr-FR" altLang="fr-FR" sz="1100" dirty="0" err="1">
                <a:solidFill>
                  <a:srgbClr val="000000"/>
                </a:solidFill>
                <a:latin typeface="Calibri" panose="020F0502020204030204" pitchFamily="34" charset="0"/>
                <a:cs typeface="Calibri" panose="020F0502020204030204" pitchFamily="34" charset="0"/>
              </a:rPr>
              <a:t>Rossendorf</a:t>
            </a:r>
            <a:r>
              <a:rPr lang="fr-FR" altLang="fr-FR" sz="1100" dirty="0">
                <a:solidFill>
                  <a:srgbClr val="000000"/>
                </a:solidFill>
                <a:latin typeface="Calibri" panose="020F0502020204030204" pitchFamily="34" charset="0"/>
                <a:cs typeface="Calibri" panose="020F0502020204030204" pitchFamily="34" charset="0"/>
              </a:rPr>
              <a:t>, Germany</a:t>
            </a:r>
          </a:p>
        </p:txBody>
      </p:sp>
      <p:sp>
        <p:nvSpPr>
          <p:cNvPr id="11" name="ZoneTexte 10"/>
          <p:cNvSpPr txBox="1"/>
          <p:nvPr/>
        </p:nvSpPr>
        <p:spPr>
          <a:xfrm>
            <a:off x="6626225" y="3522663"/>
            <a:ext cx="2270125" cy="876300"/>
          </a:xfrm>
          <a:prstGeom prst="rect">
            <a:avLst/>
          </a:prstGeom>
          <a:noFill/>
          <a:ln w="12700">
            <a:solidFill>
              <a:schemeClr val="tx2">
                <a:lumMod val="75000"/>
              </a:schemeClr>
            </a:solidFill>
          </a:ln>
        </p:spPr>
        <p:txBody>
          <a:bodyPr>
            <a:spAutoFit/>
          </a:bodyPr>
          <a:lstStyle/>
          <a:p>
            <a:pPr eaLnBrk="1" hangingPunct="1">
              <a:defRPr/>
            </a:pPr>
            <a:r>
              <a:rPr lang="fr-FR" sz="1200" b="1" i="1" dirty="0">
                <a:solidFill>
                  <a:prstClr val="black"/>
                </a:solidFill>
                <a:latin typeface="Calibri" panose="020F0502020204030204" pitchFamily="34" charset="0"/>
                <a:cs typeface="Calibri" panose="020F0502020204030204" pitchFamily="34" charset="0"/>
              </a:rPr>
              <a:t>Application:</a:t>
            </a:r>
          </a:p>
          <a:p>
            <a:pPr eaLnBrk="1" hangingPunct="1">
              <a:defRPr/>
            </a:pPr>
            <a:endParaRPr lang="fr-FR" sz="100" b="1" i="1" dirty="0">
              <a:solidFill>
                <a:prstClr val="black"/>
              </a:solidFill>
              <a:latin typeface="Calibri" panose="020F0502020204030204" pitchFamily="34" charset="0"/>
              <a:cs typeface="Calibri" panose="020F0502020204030204" pitchFamily="34" charset="0"/>
            </a:endParaRPr>
          </a:p>
          <a:p>
            <a:pPr eaLnBrk="1" hangingPunct="1">
              <a:defRPr/>
            </a:pPr>
            <a:r>
              <a:rPr lang="fr-FR" sz="1200" dirty="0" err="1">
                <a:solidFill>
                  <a:prstClr val="black"/>
                </a:solidFill>
                <a:latin typeface="Calibri" panose="020F0502020204030204" pitchFamily="34" charset="0"/>
                <a:cs typeface="Calibri" panose="020F0502020204030204" pitchFamily="34" charset="0"/>
              </a:rPr>
              <a:t>Desalination</a:t>
            </a:r>
            <a:r>
              <a:rPr lang="fr-FR" sz="1200" dirty="0">
                <a:solidFill>
                  <a:prstClr val="black"/>
                </a:solidFill>
                <a:latin typeface="Calibri" panose="020F0502020204030204" pitchFamily="34" charset="0"/>
                <a:cs typeface="Calibri" panose="020F0502020204030204" pitchFamily="34" charset="0"/>
              </a:rPr>
              <a:t> of </a:t>
            </a:r>
            <a:r>
              <a:rPr lang="fr-FR" sz="1200" dirty="0" err="1">
                <a:solidFill>
                  <a:prstClr val="black"/>
                </a:solidFill>
                <a:latin typeface="Calibri" panose="020F0502020204030204" pitchFamily="34" charset="0"/>
                <a:cs typeface="Calibri" panose="020F0502020204030204" pitchFamily="34" charset="0"/>
              </a:rPr>
              <a:t>sea</a:t>
            </a:r>
            <a:r>
              <a:rPr lang="fr-FR" sz="1200" dirty="0">
                <a:solidFill>
                  <a:prstClr val="black"/>
                </a:solidFill>
                <a:latin typeface="Calibri" panose="020F0502020204030204" pitchFamily="34" charset="0"/>
                <a:cs typeface="Calibri" panose="020F0502020204030204" pitchFamily="34" charset="0"/>
              </a:rPr>
              <a:t> water</a:t>
            </a:r>
          </a:p>
          <a:p>
            <a:pPr eaLnBrk="1" hangingPunct="1">
              <a:defRPr/>
            </a:pPr>
            <a:r>
              <a:rPr lang="de-DE" sz="1200" dirty="0">
                <a:solidFill>
                  <a:prstClr val="black"/>
                </a:solidFill>
                <a:latin typeface="Calibri" panose="020F0502020204030204" pitchFamily="34" charset="0"/>
                <a:cs typeface="Calibri" panose="020F0502020204030204" pitchFamily="34" charset="0"/>
              </a:rPr>
              <a:t>Project NU TEGRAM</a:t>
            </a:r>
            <a:endParaRPr lang="fr-FR" sz="1200" dirty="0">
              <a:solidFill>
                <a:prstClr val="black"/>
              </a:solidFill>
              <a:latin typeface="Calibri" panose="020F0502020204030204" pitchFamily="34" charset="0"/>
              <a:cs typeface="Calibri" panose="020F0502020204030204" pitchFamily="34" charset="0"/>
            </a:endParaRPr>
          </a:p>
          <a:p>
            <a:pPr eaLnBrk="1" hangingPunct="1">
              <a:defRPr/>
            </a:pPr>
            <a:r>
              <a:rPr lang="de-DE" sz="1200" dirty="0">
                <a:solidFill>
                  <a:prstClr val="black"/>
                </a:solidFill>
                <a:latin typeface="Calibri" panose="020F0502020204030204" pitchFamily="34" charset="0"/>
                <a:cs typeface="Calibri" panose="020F0502020204030204" pitchFamily="34" charset="0"/>
              </a:rPr>
              <a:t>Flagship </a:t>
            </a:r>
            <a:r>
              <a:rPr lang="de-DE" sz="1200" dirty="0" err="1">
                <a:solidFill>
                  <a:prstClr val="black"/>
                </a:solidFill>
                <a:latin typeface="Calibri" panose="020F0502020204030204" pitchFamily="34" charset="0"/>
                <a:cs typeface="Calibri" panose="020F0502020204030204" pitchFamily="34" charset="0"/>
              </a:rPr>
              <a:t>Graphene</a:t>
            </a:r>
            <a:r>
              <a:rPr lang="de-DE" sz="1200" dirty="0">
                <a:solidFill>
                  <a:prstClr val="black"/>
                </a:solidFill>
                <a:latin typeface="Calibri" panose="020F0502020204030204" pitchFamily="34" charset="0"/>
                <a:cs typeface="Calibri" panose="020F0502020204030204" pitchFamily="34" charset="0"/>
              </a:rPr>
              <a:t> </a:t>
            </a:r>
            <a:endParaRPr lang="fr-FR" sz="1200" dirty="0">
              <a:solidFill>
                <a:prstClr val="black"/>
              </a:solidFill>
              <a:latin typeface="Calibri" panose="020F0502020204030204" pitchFamily="34" charset="0"/>
              <a:cs typeface="Calibri" panose="020F0502020204030204" pitchFamily="34" charset="0"/>
            </a:endParaRPr>
          </a:p>
        </p:txBody>
      </p:sp>
      <p:sp>
        <p:nvSpPr>
          <p:cNvPr id="18443" name="ZoneTexte 11"/>
          <p:cNvSpPr txBox="1">
            <a:spLocks noChangeArrowheads="1"/>
          </p:cNvSpPr>
          <p:nvPr/>
        </p:nvSpPr>
        <p:spPr bwMode="auto">
          <a:xfrm rot="-5400000">
            <a:off x="-251617" y="5123011"/>
            <a:ext cx="19097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fr-FR" altLang="fr-FR" sz="1200" dirty="0">
                <a:solidFill>
                  <a:srgbClr val="000000"/>
                </a:solidFill>
                <a:latin typeface="Calibri" panose="020F0502020204030204" pitchFamily="34" charset="0"/>
                <a:cs typeface="Calibri" panose="020F0502020204030204" pitchFamily="34" charset="0"/>
              </a:rPr>
              <a:t>Pores </a:t>
            </a:r>
            <a:r>
              <a:rPr lang="fr-FR" altLang="fr-FR" sz="1200" dirty="0" err="1">
                <a:solidFill>
                  <a:srgbClr val="000000"/>
                </a:solidFill>
                <a:latin typeface="Calibri" panose="020F0502020204030204" pitchFamily="34" charset="0"/>
                <a:cs typeface="Calibri" panose="020F0502020204030204" pitchFamily="34" charset="0"/>
              </a:rPr>
              <a:t>diameter</a:t>
            </a:r>
            <a:r>
              <a:rPr lang="fr-FR" altLang="fr-FR" sz="1200" dirty="0">
                <a:solidFill>
                  <a:srgbClr val="000000"/>
                </a:solidFill>
                <a:latin typeface="Calibri" panose="020F0502020204030204" pitchFamily="34" charset="0"/>
                <a:cs typeface="Calibri" panose="020F0502020204030204" pitchFamily="34" charset="0"/>
              </a:rPr>
              <a:t> as a </a:t>
            </a:r>
            <a:r>
              <a:rPr lang="fr-FR" altLang="fr-FR" sz="1200" dirty="0" err="1">
                <a:solidFill>
                  <a:srgbClr val="000000"/>
                </a:solidFill>
                <a:latin typeface="Calibri" panose="020F0502020204030204" pitchFamily="34" charset="0"/>
                <a:cs typeface="Calibri" panose="020F0502020204030204" pitchFamily="34" charset="0"/>
              </a:rPr>
              <a:t>function</a:t>
            </a:r>
            <a:r>
              <a:rPr lang="fr-FR" altLang="fr-FR" sz="1200" dirty="0">
                <a:solidFill>
                  <a:srgbClr val="000000"/>
                </a:solidFill>
                <a:latin typeface="Calibri" panose="020F0502020204030204" pitchFamily="34" charset="0"/>
                <a:cs typeface="Calibri" panose="020F0502020204030204" pitchFamily="34" charset="0"/>
              </a:rPr>
              <a:t> of time</a:t>
            </a:r>
          </a:p>
        </p:txBody>
      </p:sp>
      <p:sp>
        <p:nvSpPr>
          <p:cNvPr id="13" name="ZoneTexte 12"/>
          <p:cNvSpPr txBox="1"/>
          <p:nvPr/>
        </p:nvSpPr>
        <p:spPr>
          <a:xfrm>
            <a:off x="101600" y="1500188"/>
            <a:ext cx="1165225" cy="277812"/>
          </a:xfrm>
          <a:prstGeom prst="rect">
            <a:avLst/>
          </a:prstGeom>
          <a:noFill/>
          <a:ln w="12700">
            <a:solidFill>
              <a:schemeClr val="tx2">
                <a:lumMod val="75000"/>
              </a:schemeClr>
            </a:solidFill>
          </a:ln>
        </p:spPr>
        <p:txBody>
          <a:bodyPr>
            <a:spAutoFit/>
          </a:bodyPr>
          <a:lstStyle/>
          <a:p>
            <a:pPr algn="ctr" eaLnBrk="1" hangingPunct="1">
              <a:defRPr/>
            </a:pPr>
            <a:r>
              <a:rPr lang="fr-FR" sz="1200" b="1" i="1" dirty="0" err="1">
                <a:solidFill>
                  <a:prstClr val="black"/>
                </a:solidFill>
                <a:latin typeface="Calibri" panose="020F0502020204030204" pitchFamily="34" charset="0"/>
                <a:cs typeface="Calibri" panose="020F0502020204030204" pitchFamily="34" charset="0"/>
              </a:rPr>
              <a:t>Experiment</a:t>
            </a:r>
            <a:endParaRPr lang="fr-FR" sz="1200" b="1" i="1" dirty="0">
              <a:solidFill>
                <a:prstClr val="black"/>
              </a:solidFill>
              <a:latin typeface="Calibri" panose="020F0502020204030204" pitchFamily="34" charset="0"/>
              <a:cs typeface="Calibri" panose="020F0502020204030204" pitchFamily="34" charset="0"/>
            </a:endParaRPr>
          </a:p>
        </p:txBody>
      </p:sp>
      <p:pic>
        <p:nvPicPr>
          <p:cNvPr id="18445" name="Image 14"/>
          <p:cNvPicPr>
            <a:picLocks noChangeAspect="1"/>
          </p:cNvPicPr>
          <p:nvPr/>
        </p:nvPicPr>
        <p:blipFill>
          <a:blip r:embed="rId6" cstate="screen">
            <a:extLst>
              <a:ext uri="{28A0092B-C50C-407E-A947-70E740481C1C}">
                <a14:useLocalDpi xmlns:a14="http://schemas.microsoft.com/office/drawing/2010/main"/>
              </a:ext>
            </a:extLst>
          </a:blip>
          <a:srcRect l="77037" t="64424" r="1511" b="12224"/>
          <a:stretch>
            <a:fillRect/>
          </a:stretch>
        </p:blipFill>
        <p:spPr bwMode="auto">
          <a:xfrm>
            <a:off x="168955" y="2928003"/>
            <a:ext cx="1217120" cy="1116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ZoneTexte 15"/>
          <p:cNvSpPr txBox="1"/>
          <p:nvPr/>
        </p:nvSpPr>
        <p:spPr>
          <a:xfrm>
            <a:off x="4917065" y="1139930"/>
            <a:ext cx="1439863" cy="830997"/>
          </a:xfrm>
          <a:prstGeom prst="rect">
            <a:avLst/>
          </a:prstGeom>
          <a:noFill/>
          <a:ln w="12700">
            <a:solidFill>
              <a:schemeClr val="tx2">
                <a:lumMod val="75000"/>
              </a:schemeClr>
            </a:solidFill>
          </a:ln>
        </p:spPr>
        <p:txBody>
          <a:bodyPr>
            <a:spAutoFit/>
          </a:bodyPr>
          <a:lstStyle/>
          <a:p>
            <a:pPr eaLnBrk="1" hangingPunct="1">
              <a:defRPr/>
            </a:pPr>
            <a:r>
              <a:rPr lang="fr-FR" sz="1200" b="1" i="1" dirty="0">
                <a:solidFill>
                  <a:prstClr val="black"/>
                </a:solidFill>
                <a:latin typeface="Calibri" panose="020F0502020204030204" pitchFamily="34" charset="0"/>
                <a:cs typeface="Calibri" panose="020F0502020204030204" pitchFamily="34" charset="0"/>
              </a:rPr>
              <a:t>Simulation</a:t>
            </a:r>
          </a:p>
          <a:p>
            <a:pPr eaLnBrk="1" hangingPunct="1">
              <a:defRPr/>
            </a:pPr>
            <a:r>
              <a:rPr lang="fr-FR" sz="1200" dirty="0">
                <a:solidFill>
                  <a:prstClr val="black"/>
                </a:solidFill>
                <a:latin typeface="Calibri" panose="020F0502020204030204" pitchFamily="34" charset="0"/>
                <a:cs typeface="Calibri" panose="020F0502020204030204" pitchFamily="34" charset="0"/>
              </a:rPr>
              <a:t>Pore </a:t>
            </a:r>
            <a:r>
              <a:rPr lang="fr-FR" sz="1200" dirty="0" err="1">
                <a:solidFill>
                  <a:prstClr val="black"/>
                </a:solidFill>
                <a:latin typeface="Calibri" panose="020F0502020204030204" pitchFamily="34" charset="0"/>
                <a:cs typeface="Calibri" panose="020F0502020204030204" pitchFamily="34" charset="0"/>
              </a:rPr>
              <a:t>diameter</a:t>
            </a:r>
            <a:r>
              <a:rPr lang="fr-FR" sz="1200" dirty="0">
                <a:solidFill>
                  <a:prstClr val="black"/>
                </a:solidFill>
                <a:latin typeface="Calibri" panose="020F0502020204030204" pitchFamily="34" charset="0"/>
                <a:cs typeface="Calibri" panose="020F0502020204030204" pitchFamily="34" charset="0"/>
              </a:rPr>
              <a:t> as a </a:t>
            </a:r>
            <a:r>
              <a:rPr lang="fr-FR" sz="1200" dirty="0" err="1">
                <a:solidFill>
                  <a:prstClr val="black"/>
                </a:solidFill>
                <a:latin typeface="Calibri" panose="020F0502020204030204" pitchFamily="34" charset="0"/>
                <a:cs typeface="Calibri" panose="020F0502020204030204" pitchFamily="34" charset="0"/>
              </a:rPr>
              <a:t>function</a:t>
            </a:r>
            <a:r>
              <a:rPr lang="fr-FR" sz="1200" dirty="0">
                <a:solidFill>
                  <a:prstClr val="black"/>
                </a:solidFill>
                <a:latin typeface="Calibri" panose="020F0502020204030204" pitchFamily="34" charset="0"/>
                <a:cs typeface="Calibri" panose="020F0502020204030204" pitchFamily="34" charset="0"/>
              </a:rPr>
              <a:t> of </a:t>
            </a:r>
            <a:r>
              <a:rPr lang="fr-FR" sz="1200" dirty="0" err="1">
                <a:solidFill>
                  <a:prstClr val="black"/>
                </a:solidFill>
                <a:latin typeface="Calibri" panose="020F0502020204030204" pitchFamily="34" charset="0"/>
                <a:cs typeface="Calibri" panose="020F0502020204030204" pitchFamily="34" charset="0"/>
              </a:rPr>
              <a:t>stopping</a:t>
            </a:r>
            <a:r>
              <a:rPr lang="fr-FR" sz="1200" dirty="0">
                <a:solidFill>
                  <a:prstClr val="black"/>
                </a:solidFill>
                <a:latin typeface="Calibri" panose="020F0502020204030204" pitchFamily="34" charset="0"/>
                <a:cs typeface="Calibri" panose="020F0502020204030204" pitchFamily="34" charset="0"/>
              </a:rPr>
              <a:t> power</a:t>
            </a:r>
          </a:p>
        </p:txBody>
      </p:sp>
      <p:sp>
        <p:nvSpPr>
          <p:cNvPr id="15" name="Rectangle 2"/>
          <p:cNvSpPr>
            <a:spLocks noChangeArrowheads="1"/>
          </p:cNvSpPr>
          <p:nvPr/>
        </p:nvSpPr>
        <p:spPr bwMode="auto">
          <a:xfrm>
            <a:off x="0" y="-7814"/>
            <a:ext cx="9144000" cy="561975"/>
          </a:xfrm>
          <a:prstGeom prst="rect">
            <a:avLst/>
          </a:prstGeom>
          <a:noFill/>
          <a:ln w="9525">
            <a:noFill/>
            <a:miter lim="800000"/>
            <a:headEnd/>
            <a:tailEnd/>
          </a:ln>
        </p:spPr>
        <p:txBody>
          <a:bodyPr anchor="ctr"/>
          <a:lstStyle/>
          <a:p>
            <a:r>
              <a:rPr lang="en-US" sz="2400" dirty="0">
                <a:solidFill>
                  <a:srgbClr val="7030A0"/>
                </a:solidFill>
                <a:latin typeface="Calibri" panose="020F0502020204030204" pitchFamily="34" charset="0"/>
                <a:cs typeface="Calibri" panose="020F0502020204030204" pitchFamily="34" charset="0"/>
              </a:rPr>
              <a:t>Graphene/polymer </a:t>
            </a:r>
            <a:r>
              <a:rPr lang="en-US" sz="2400" dirty="0" err="1">
                <a:solidFill>
                  <a:srgbClr val="7030A0"/>
                </a:solidFill>
                <a:latin typeface="Calibri" panose="020F0502020204030204" pitchFamily="34" charset="0"/>
                <a:cs typeface="Calibri" panose="020F0502020204030204" pitchFamily="34" charset="0"/>
              </a:rPr>
              <a:t>nanoporous</a:t>
            </a:r>
            <a:r>
              <a:rPr lang="en-US" sz="2400" dirty="0">
                <a:solidFill>
                  <a:srgbClr val="7030A0"/>
                </a:solidFill>
                <a:latin typeface="Calibri" panose="020F0502020204030204" pitchFamily="34" charset="0"/>
                <a:cs typeface="Calibri" panose="020F0502020204030204" pitchFamily="34" charset="0"/>
              </a:rPr>
              <a:t> membranes</a:t>
            </a:r>
            <a:endParaRPr lang="en-GB" sz="2400" dirty="0">
              <a:solidFill>
                <a:srgbClr val="7030A0"/>
              </a:solidFill>
              <a:latin typeface="Calibri" panose="020F0502020204030204" pitchFamily="34" charset="0"/>
              <a:cs typeface="Calibri" panose="020F0502020204030204" pitchFamily="34" charset="0"/>
            </a:endParaRPr>
          </a:p>
        </p:txBody>
      </p:sp>
      <p:pic>
        <p:nvPicPr>
          <p:cNvPr id="14" name="Espace réservé du contenu 13">
            <a:extLst>
              <a:ext uri="{FF2B5EF4-FFF2-40B4-BE49-F238E27FC236}">
                <a16:creationId xmlns:a16="http://schemas.microsoft.com/office/drawing/2014/main" id="{60C4AD12-DEED-1EFC-3E1C-5819C265F8D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573213" y="1087561"/>
            <a:ext cx="3222625" cy="2751138"/>
          </a:xfrm>
        </p:spPr>
      </p:pic>
      <p:pic>
        <p:nvPicPr>
          <p:cNvPr id="17" name="Espace réservé du contenu 13">
            <a:extLst>
              <a:ext uri="{FF2B5EF4-FFF2-40B4-BE49-F238E27FC236}">
                <a16:creationId xmlns:a16="http://schemas.microsoft.com/office/drawing/2014/main" id="{F47BC0D6-5869-915C-C5E4-FB0F14AAE74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06956" y="962867"/>
            <a:ext cx="3222625" cy="2751138"/>
          </a:xfrm>
        </p:spPr>
      </p:pic>
      <p:pic>
        <p:nvPicPr>
          <p:cNvPr id="18" name="Espace réservé du contenu 13">
            <a:extLst>
              <a:ext uri="{FF2B5EF4-FFF2-40B4-BE49-F238E27FC236}">
                <a16:creationId xmlns:a16="http://schemas.microsoft.com/office/drawing/2014/main" id="{8DD2067C-99C0-18B8-87C4-165889094638}"/>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32976" y="1051841"/>
            <a:ext cx="3183321" cy="2717584"/>
          </a:xfrm>
          <a:prstGeom prst="rect">
            <a:avLst/>
          </a:prstGeom>
        </p:spPr>
      </p:pic>
    </p:spTree>
    <p:extLst>
      <p:ext uri="{BB962C8B-B14F-4D97-AF65-F5344CB8AC3E}">
        <p14:creationId xmlns:p14="http://schemas.microsoft.com/office/powerpoint/2010/main" val="41907414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980193" y="5344767"/>
            <a:ext cx="6634810" cy="7970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Radiobiology</a:t>
            </a:r>
            <a:r>
              <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 </a:t>
            </a:r>
          </a:p>
        </p:txBody>
      </p:sp>
    </p:spTree>
    <p:extLst>
      <p:ext uri="{BB962C8B-B14F-4D97-AF65-F5344CB8AC3E}">
        <p14:creationId xmlns:p14="http://schemas.microsoft.com/office/powerpoint/2010/main" val="36641010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95536" y="2973159"/>
            <a:ext cx="8572197" cy="400110"/>
          </a:xfrm>
          <a:prstGeom prst="rect">
            <a:avLst/>
          </a:prstGeom>
          <a:noFill/>
        </p:spPr>
        <p:txBody>
          <a:bodyPr wrap="square" rtlCol="0">
            <a:spAutoFit/>
          </a:bodyPr>
          <a:lstStyle/>
          <a:p>
            <a:r>
              <a:rPr lang="en-US" sz="2000" dirty="0" err="1">
                <a:latin typeface="Calibri" panose="020F0502020204030204" pitchFamily="34" charset="0"/>
                <a:cs typeface="Calibri" panose="020F0502020204030204" pitchFamily="34" charset="0"/>
              </a:rPr>
              <a:t>Clonogenic</a:t>
            </a:r>
            <a:r>
              <a:rPr lang="en-US" sz="2000" dirty="0">
                <a:latin typeface="Calibri" panose="020F0502020204030204" pitchFamily="34" charset="0"/>
                <a:cs typeface="Calibri" panose="020F0502020204030204" pitchFamily="34" charset="0"/>
              </a:rPr>
              <a:t> assays: comparison between X-rays and C-ions (+/- PARPi)</a:t>
            </a:r>
          </a:p>
        </p:txBody>
      </p:sp>
      <p:sp>
        <p:nvSpPr>
          <p:cNvPr id="4" name="Rectangle 3"/>
          <p:cNvSpPr/>
          <p:nvPr/>
        </p:nvSpPr>
        <p:spPr>
          <a:xfrm>
            <a:off x="577178" y="6121142"/>
            <a:ext cx="4104456" cy="792525"/>
          </a:xfrm>
          <a:prstGeom prst="rect">
            <a:avLst/>
          </a:prstGeom>
        </p:spPr>
        <p:txBody>
          <a:bodyPr wrap="square">
            <a:spAutoFit/>
          </a:bodyPr>
          <a:lstStyle/>
          <a:p>
            <a:r>
              <a:rPr lang="en-US" sz="1050" dirty="0">
                <a:latin typeface="Calibri" panose="020F0502020204030204" pitchFamily="34" charset="0"/>
                <a:cs typeface="Calibri" panose="020F0502020204030204" pitchFamily="34" charset="0"/>
              </a:rPr>
              <a:t>Cell survival (%) is a mean +/- SD of 3 independent experiments performed in triplicate</a:t>
            </a:r>
          </a:p>
          <a:p>
            <a:endParaRPr lang="en-US" sz="1050" dirty="0">
              <a:latin typeface="Calibri" panose="020F0502020204030204" pitchFamily="34" charset="0"/>
              <a:cs typeface="Calibri" panose="020F0502020204030204" pitchFamily="34" charset="0"/>
            </a:endParaRPr>
          </a:p>
          <a:p>
            <a:endParaRPr lang="en-US" sz="1400" b="1" dirty="0">
              <a:latin typeface="Calibri" panose="020F0502020204030204" pitchFamily="34" charset="0"/>
              <a:cs typeface="Calibri" panose="020F0502020204030204"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053" y="3670042"/>
            <a:ext cx="3603625" cy="245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55207" y="3663786"/>
            <a:ext cx="3603625" cy="243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2"/>
          <p:cNvSpPr>
            <a:spLocks noChangeArrowheads="1"/>
          </p:cNvSpPr>
          <p:nvPr/>
        </p:nvSpPr>
        <p:spPr bwMode="auto">
          <a:xfrm>
            <a:off x="0" y="-7814"/>
            <a:ext cx="9144000" cy="561975"/>
          </a:xfrm>
          <a:prstGeom prst="rect">
            <a:avLst/>
          </a:prstGeom>
          <a:noFill/>
          <a:ln w="9525">
            <a:noFill/>
            <a:miter lim="800000"/>
            <a:headEnd/>
            <a:tailEnd/>
          </a:ln>
        </p:spPr>
        <p:txBody>
          <a:bodyPr anchor="ctr"/>
          <a:lstStyle/>
          <a:p>
            <a:r>
              <a:rPr lang="en-US" sz="2400" dirty="0">
                <a:solidFill>
                  <a:srgbClr val="7030A0"/>
                </a:solidFill>
              </a:rPr>
              <a:t>Chondrosarcoma / pre-clinical experiments</a:t>
            </a:r>
            <a:endParaRPr lang="en-GB" sz="2400" dirty="0">
              <a:solidFill>
                <a:srgbClr val="7030A0"/>
              </a:solidFill>
              <a:latin typeface="+mn-lt"/>
            </a:endParaRP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536" y="764704"/>
            <a:ext cx="1719263"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151074" y="632993"/>
            <a:ext cx="3767137" cy="230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195736" y="843012"/>
            <a:ext cx="2880320" cy="1477328"/>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Chondrosarcoma</a:t>
            </a:r>
          </a:p>
          <a:p>
            <a:r>
              <a:rPr lang="en-US" dirty="0">
                <a:latin typeface="Calibri" panose="020F0502020204030204" pitchFamily="34" charset="0"/>
                <a:cs typeface="Calibri" panose="020F0502020204030204" pitchFamily="34" charset="0"/>
              </a:rPr>
              <a:t>malignant tumor of cartilage with bad prognostic - highly radio-resistant =&gt; use of </a:t>
            </a:r>
            <a:r>
              <a:rPr lang="en-US" dirty="0" err="1">
                <a:latin typeface="Calibri" panose="020F0502020204030204" pitchFamily="34" charset="0"/>
                <a:cs typeface="Calibri" panose="020F0502020204030204" pitchFamily="34" charset="0"/>
              </a:rPr>
              <a:t>hadrontherapy</a:t>
            </a:r>
            <a:r>
              <a:rPr lang="en-US" dirty="0">
                <a:latin typeface="Calibri" panose="020F0502020204030204" pitchFamily="34" charset="0"/>
                <a:cs typeface="Calibri" panose="020F0502020204030204" pitchFamily="34" charset="0"/>
              </a:rPr>
              <a:t> ?</a:t>
            </a:r>
            <a:endParaRPr lang="fr-FR" dirty="0">
              <a:latin typeface="Calibri" panose="020F0502020204030204" pitchFamily="34" charset="0"/>
              <a:cs typeface="Calibri" panose="020F0502020204030204" pitchFamily="34" charset="0"/>
            </a:endParaRPr>
          </a:p>
        </p:txBody>
      </p:sp>
      <p:sp>
        <p:nvSpPr>
          <p:cNvPr id="5" name="Rectangle 4"/>
          <p:cNvSpPr/>
          <p:nvPr/>
        </p:nvSpPr>
        <p:spPr>
          <a:xfrm>
            <a:off x="4572000" y="6039323"/>
            <a:ext cx="4475361" cy="923330"/>
          </a:xfrm>
          <a:prstGeom prst="rect">
            <a:avLst/>
          </a:prstGeom>
        </p:spPr>
        <p:txBody>
          <a:bodyPr wrap="square">
            <a:spAutoFit/>
          </a:bodyPr>
          <a:lstStyle/>
          <a:p>
            <a:r>
              <a:rPr lang="en-US" b="1" dirty="0">
                <a:latin typeface="Calibri" panose="020F0502020204030204" pitchFamily="34" charset="0"/>
                <a:cs typeface="Calibri" panose="020F0502020204030204" pitchFamily="34" charset="0"/>
              </a:rPr>
              <a:t>Comparison of C-ions and X-rays:</a:t>
            </a:r>
          </a:p>
          <a:p>
            <a:r>
              <a:rPr lang="en-US" b="1" dirty="0">
                <a:latin typeface="Calibri" panose="020F0502020204030204" pitchFamily="34" charset="0"/>
                <a:cs typeface="Calibri" panose="020F0502020204030204" pitchFamily="34" charset="0"/>
              </a:rPr>
              <a:t>Relative Biological Effectiveness 2,95</a:t>
            </a:r>
          </a:p>
          <a:p>
            <a:endParaRPr lang="en-US" b="1" dirty="0">
              <a:latin typeface="Calibri" panose="020F0502020204030204" pitchFamily="34" charset="0"/>
              <a:cs typeface="Calibri" panose="020F0502020204030204" pitchFamily="34" charset="0"/>
            </a:endParaRPr>
          </a:p>
        </p:txBody>
      </p:sp>
      <p:sp>
        <p:nvSpPr>
          <p:cNvPr id="10" name="ZoneTexte 9"/>
          <p:cNvSpPr txBox="1"/>
          <p:nvPr/>
        </p:nvSpPr>
        <p:spPr>
          <a:xfrm>
            <a:off x="251520" y="6597352"/>
            <a:ext cx="3816424" cy="307777"/>
          </a:xfrm>
          <a:prstGeom prst="rect">
            <a:avLst/>
          </a:prstGeom>
          <a:noFill/>
        </p:spPr>
        <p:txBody>
          <a:bodyPr wrap="square" rtlCol="0">
            <a:spAutoFit/>
          </a:bodyPr>
          <a:lstStyle/>
          <a:p>
            <a:r>
              <a:rPr lang="fr-FR" sz="1400" i="1" dirty="0">
                <a:latin typeface="Calibri" panose="020F0502020204030204" pitchFamily="34" charset="0"/>
                <a:cs typeface="Calibri" panose="020F0502020204030204" pitchFamily="34" charset="0"/>
              </a:rPr>
              <a:t>M. </a:t>
            </a:r>
            <a:r>
              <a:rPr lang="fr-FR" sz="1400" i="1" dirty="0" err="1">
                <a:latin typeface="Calibri" panose="020F0502020204030204" pitchFamily="34" charset="0"/>
                <a:cs typeface="Calibri" panose="020F0502020204030204" pitchFamily="34" charset="0"/>
              </a:rPr>
              <a:t>Cesaire</a:t>
            </a:r>
            <a:r>
              <a:rPr lang="fr-FR" sz="1400" i="1" dirty="0">
                <a:latin typeface="Calibri" panose="020F0502020204030204" pitchFamily="34" charset="0"/>
                <a:cs typeface="Calibri" panose="020F0502020204030204" pitchFamily="34" charset="0"/>
              </a:rPr>
              <a:t>, J. of </a:t>
            </a:r>
            <a:r>
              <a:rPr lang="fr-FR" sz="1400" i="1" dirty="0" err="1">
                <a:latin typeface="Calibri" panose="020F0502020204030204" pitchFamily="34" charset="0"/>
                <a:cs typeface="Calibri" panose="020F0502020204030204" pitchFamily="34" charset="0"/>
              </a:rPr>
              <a:t>bone</a:t>
            </a:r>
            <a:r>
              <a:rPr lang="fr-FR" sz="1400" i="1" dirty="0">
                <a:latin typeface="Calibri" panose="020F0502020204030204" pitchFamily="34" charset="0"/>
                <a:cs typeface="Calibri" panose="020F0502020204030204" pitchFamily="34" charset="0"/>
              </a:rPr>
              <a:t> </a:t>
            </a:r>
            <a:r>
              <a:rPr lang="fr-FR" sz="1400" i="1" dirty="0" err="1">
                <a:latin typeface="Calibri" panose="020F0502020204030204" pitchFamily="34" charset="0"/>
                <a:cs typeface="Calibri" panose="020F0502020204030204" pitchFamily="34" charset="0"/>
              </a:rPr>
              <a:t>oncology</a:t>
            </a:r>
            <a:r>
              <a:rPr lang="fr-FR" sz="1400" i="1" dirty="0">
                <a:latin typeface="Calibri" panose="020F0502020204030204" pitchFamily="34" charset="0"/>
                <a:cs typeface="Calibri" panose="020F0502020204030204" pitchFamily="34" charset="0"/>
              </a:rPr>
              <a:t> 17 (2019) 100246  </a:t>
            </a:r>
          </a:p>
        </p:txBody>
      </p:sp>
    </p:spTree>
    <p:extLst>
      <p:ext uri="{BB962C8B-B14F-4D97-AF65-F5344CB8AC3E}">
        <p14:creationId xmlns:p14="http://schemas.microsoft.com/office/powerpoint/2010/main" val="40301964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g actuel+desir+newgain">
            <a:extLst>
              <a:ext uri="{FF2B5EF4-FFF2-40B4-BE49-F238E27FC236}">
                <a16:creationId xmlns:a16="http://schemas.microsoft.com/office/drawing/2014/main" id="{63AEEA3B-ADC9-2A43-B2AC-F935D9117B3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655" y="688704"/>
            <a:ext cx="8611869" cy="5324476"/>
          </a:xfrm>
          <a:prstGeom prst="rect">
            <a:avLst/>
          </a:prstGeom>
        </p:spPr>
      </p:pic>
      <p:sp>
        <p:nvSpPr>
          <p:cNvPr id="5" name="Titre 1">
            <a:extLst>
              <a:ext uri="{FF2B5EF4-FFF2-40B4-BE49-F238E27FC236}">
                <a16:creationId xmlns:a16="http://schemas.microsoft.com/office/drawing/2014/main" id="{1D977A2D-380E-0543-8C78-1D7257B920CD}"/>
              </a:ext>
            </a:extLst>
          </p:cNvPr>
          <p:cNvSpPr txBox="1">
            <a:spLocks/>
          </p:cNvSpPr>
          <p:nvPr/>
        </p:nvSpPr>
        <p:spPr>
          <a:xfrm>
            <a:off x="897064" y="5216179"/>
            <a:ext cx="6634810" cy="1447801"/>
          </a:xfrm>
          <a:prstGeom prst="rect">
            <a:avLst/>
          </a:prstGeo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r-FR" sz="3600" b="1" i="1" kern="0" dirty="0" err="1">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rPr>
              <a:t>Astrochemistry</a:t>
            </a:r>
            <a:endParaRPr lang="fr-FR" sz="3600" b="1" i="1" kern="0" dirty="0">
              <a:ln>
                <a:prstDash val="solid"/>
              </a:ln>
              <a:solidFill>
                <a:srgbClr val="623681"/>
              </a:solidFill>
              <a:effectLst>
                <a:outerShdw blurRad="88000" dist="50800" dir="5040000" algn="tl">
                  <a:srgbClr val="4A66AC">
                    <a:tint val="80000"/>
                    <a:satMod val="250000"/>
                    <a:alpha val="45000"/>
                  </a:srgbClr>
                </a:outerShdw>
              </a:effectLst>
              <a:latin typeface="Arial"/>
              <a:ea typeface="ＭＳ Ｐゴシック"/>
              <a:cs typeface="+mj-cs"/>
            </a:endParaRPr>
          </a:p>
        </p:txBody>
      </p:sp>
    </p:spTree>
    <p:extLst>
      <p:ext uri="{BB962C8B-B14F-4D97-AF65-F5344CB8AC3E}">
        <p14:creationId xmlns:p14="http://schemas.microsoft.com/office/powerpoint/2010/main" val="23976010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descr="C:\Documents and Settings\rothard\Bureau\J2012\newsletter-Cimap-english.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25393" y="2328881"/>
            <a:ext cx="4306149" cy="2052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2562" y="1332791"/>
            <a:ext cx="2329619"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2876" y="-11364"/>
            <a:ext cx="9001124" cy="830997"/>
          </a:xfrm>
          <a:prstGeom prst="rect">
            <a:avLst/>
          </a:prstGeom>
        </p:spPr>
        <p:txBody>
          <a:bodyPr wrap="square">
            <a:spAutoFit/>
          </a:bodyPr>
          <a:lstStyle/>
          <a:p>
            <a:pPr marL="0" marR="0" lvl="0" indent="0" algn="l" defTabSz="914400" rtl="0" eaLnBrk="1" fontAlgn="base" latinLnBrk="0" hangingPunct="1">
              <a:spcBef>
                <a:spcPct val="0"/>
              </a:spcBef>
              <a:spcAft>
                <a:spcPct val="0"/>
              </a:spcAft>
              <a:buClrTx/>
              <a:buSzTx/>
              <a:buFontTx/>
              <a:buNone/>
              <a:tabLst/>
              <a:defRPr/>
            </a:pPr>
            <a:r>
              <a:rPr kumimoji="0" lang="fr-FR" sz="2400" i="0" u="none" strike="noStrike" kern="1200" cap="none" spc="0" normalizeH="0" baseline="0" noProof="0" dirty="0" err="1">
                <a:ln>
                  <a:noFill/>
                </a:ln>
                <a:solidFill>
                  <a:srgbClr val="7030A0"/>
                </a:solidFill>
                <a:effectLst/>
                <a:uLnTx/>
                <a:uFillTx/>
                <a:latin typeface="Calibri" panose="020F0502020204030204" pitchFamily="34" charset="0"/>
                <a:cs typeface="Calibri" panose="020F0502020204030204" pitchFamily="34" charset="0"/>
              </a:rPr>
              <a:t>Role</a:t>
            </a:r>
            <a:r>
              <a:rPr kumimoji="0" lang="fr-FR" sz="2400" i="0" u="none" strike="noStrike" kern="1200" cap="none" spc="0" normalizeH="0" baseline="0" noProof="0" dirty="0">
                <a:ln>
                  <a:noFill/>
                </a:ln>
                <a:solidFill>
                  <a:srgbClr val="7030A0"/>
                </a:solidFill>
                <a:effectLst/>
                <a:uLnTx/>
                <a:uFillTx/>
                <a:latin typeface="Calibri" panose="020F0502020204030204" pitchFamily="34" charset="0"/>
                <a:cs typeface="Calibri" panose="020F0502020204030204" pitchFamily="34" charset="0"/>
              </a:rPr>
              <a:t> of </a:t>
            </a:r>
            <a:r>
              <a:rPr lang="fr-FR" sz="2400" dirty="0" err="1">
                <a:solidFill>
                  <a:srgbClr val="7030A0"/>
                </a:solidFill>
                <a:latin typeface="Calibri" panose="020F0502020204030204" pitchFamily="34" charset="0"/>
                <a:cs typeface="Calibri" panose="020F0502020204030204" pitchFamily="34" charset="0"/>
              </a:rPr>
              <a:t>cosmic</a:t>
            </a:r>
            <a:r>
              <a:rPr lang="fr-FR" sz="2400" dirty="0">
                <a:solidFill>
                  <a:srgbClr val="7030A0"/>
                </a:solidFill>
                <a:latin typeface="Calibri" panose="020F0502020204030204" pitchFamily="34" charset="0"/>
                <a:cs typeface="Calibri" panose="020F0502020204030204" pitchFamily="34" charset="0"/>
              </a:rPr>
              <a:t> rays and </a:t>
            </a:r>
            <a:r>
              <a:rPr lang="fr-FR" sz="2400" dirty="0" err="1">
                <a:solidFill>
                  <a:srgbClr val="7030A0"/>
                </a:solidFill>
                <a:latin typeface="Calibri" panose="020F0502020204030204" pitchFamily="34" charset="0"/>
                <a:cs typeface="Calibri" panose="020F0502020204030204" pitchFamily="34" charset="0"/>
              </a:rPr>
              <a:t>stellar</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winds</a:t>
            </a:r>
            <a:r>
              <a:rPr lang="fr-FR" sz="2400" dirty="0">
                <a:solidFill>
                  <a:srgbClr val="7030A0"/>
                </a:solidFill>
                <a:latin typeface="Calibri" panose="020F0502020204030204" pitchFamily="34" charset="0"/>
                <a:cs typeface="Calibri" panose="020F0502020204030204" pitchFamily="34" charset="0"/>
              </a:rPr>
              <a:t> on </a:t>
            </a:r>
            <a:r>
              <a:rPr lang="fr-FR" sz="2400" dirty="0" err="1">
                <a:solidFill>
                  <a:srgbClr val="7030A0"/>
                </a:solidFill>
                <a:latin typeface="Calibri" panose="020F0502020204030204" pitchFamily="34" charset="0"/>
                <a:cs typeface="Calibri" panose="020F0502020204030204" pitchFamily="34" charset="0"/>
              </a:rPr>
              <a:t>ices</a:t>
            </a:r>
            <a:r>
              <a:rPr lang="fr-FR" sz="2400" dirty="0">
                <a:solidFill>
                  <a:srgbClr val="7030A0"/>
                </a:solidFill>
                <a:latin typeface="Calibri" panose="020F0502020204030204" pitchFamily="34" charset="0"/>
                <a:cs typeface="Calibri" panose="020F0502020204030204" pitchFamily="34" charset="0"/>
              </a:rPr>
              <a:t> for the </a:t>
            </a:r>
          </a:p>
          <a:p>
            <a:pPr marL="0" marR="0" lvl="0" indent="0" algn="l" defTabSz="914400" rtl="0" eaLnBrk="1" fontAlgn="base" latinLnBrk="0" hangingPunct="1">
              <a:spcBef>
                <a:spcPct val="0"/>
              </a:spcBef>
              <a:spcAft>
                <a:spcPct val="0"/>
              </a:spcAft>
              <a:buClrTx/>
              <a:buSzTx/>
              <a:buFontTx/>
              <a:buNone/>
              <a:tabLst/>
              <a:defRPr/>
            </a:pPr>
            <a:r>
              <a:rPr kumimoji="0" lang="fr-FR" sz="2400" i="0" u="none" strike="noStrike" kern="1200" cap="none" spc="0" normalizeH="0" baseline="0" noProof="0" dirty="0" err="1">
                <a:ln>
                  <a:noFill/>
                </a:ln>
                <a:solidFill>
                  <a:srgbClr val="7030A0"/>
                </a:solidFill>
                <a:effectLst/>
                <a:uLnTx/>
                <a:uFillTx/>
                <a:latin typeface="Calibri" panose="020F0502020204030204" pitchFamily="34" charset="0"/>
                <a:cs typeface="Calibri" panose="020F0502020204030204" pitchFamily="34" charset="0"/>
              </a:rPr>
              <a:t>appearance</a:t>
            </a:r>
            <a:r>
              <a:rPr kumimoji="0" lang="fr-FR" sz="2400" i="0" u="none" strike="noStrike" kern="1200" cap="none" spc="0" normalizeH="0" noProof="0" dirty="0">
                <a:ln>
                  <a:noFill/>
                </a:ln>
                <a:solidFill>
                  <a:srgbClr val="7030A0"/>
                </a:solidFill>
                <a:effectLst/>
                <a:uLnTx/>
                <a:uFillTx/>
                <a:latin typeface="Calibri" panose="020F0502020204030204" pitchFamily="34" charset="0"/>
                <a:cs typeface="Calibri" panose="020F0502020204030204" pitchFamily="34" charset="0"/>
              </a:rPr>
              <a:t> of </a:t>
            </a:r>
            <a:r>
              <a:rPr kumimoji="0" lang="fr-FR" sz="2400" i="0" u="none" strike="noStrike" kern="1200" cap="none" spc="0" normalizeH="0" noProof="0" dirty="0" err="1">
                <a:ln>
                  <a:noFill/>
                </a:ln>
                <a:solidFill>
                  <a:srgbClr val="7030A0"/>
                </a:solidFill>
                <a:effectLst/>
                <a:uLnTx/>
                <a:uFillTx/>
                <a:latin typeface="Calibri" panose="020F0502020204030204" pitchFamily="34" charset="0"/>
                <a:cs typeface="Calibri" panose="020F0502020204030204" pitchFamily="34" charset="0"/>
              </a:rPr>
              <a:t>molecules</a:t>
            </a:r>
            <a:r>
              <a:rPr kumimoji="0" lang="fr-FR" sz="2400" i="0" u="none" strike="noStrike" kern="1200" cap="none" spc="0" normalizeH="0" noProof="0" dirty="0">
                <a:ln>
                  <a:noFill/>
                </a:ln>
                <a:solidFill>
                  <a:srgbClr val="7030A0"/>
                </a:solidFill>
                <a:effectLst/>
                <a:uLnTx/>
                <a:uFillTx/>
                <a:latin typeface="Calibri" panose="020F0502020204030204" pitchFamily="34" charset="0"/>
                <a:cs typeface="Calibri" panose="020F0502020204030204" pitchFamily="34" charset="0"/>
              </a:rPr>
              <a:t> in the </a:t>
            </a:r>
            <a:r>
              <a:rPr kumimoji="0" lang="fr-FR" sz="2400" i="0" u="none" strike="noStrike" kern="1200" cap="none" spc="0" normalizeH="0" noProof="0" dirty="0" err="1">
                <a:ln>
                  <a:noFill/>
                </a:ln>
                <a:solidFill>
                  <a:srgbClr val="7030A0"/>
                </a:solidFill>
                <a:effectLst/>
                <a:uLnTx/>
                <a:uFillTx/>
                <a:latin typeface="Calibri" panose="020F0502020204030204" pitchFamily="34" charset="0"/>
                <a:cs typeface="Calibri" panose="020F0502020204030204" pitchFamily="34" charset="0"/>
              </a:rPr>
              <a:t>universe</a:t>
            </a:r>
            <a:endParaRPr kumimoji="0" lang="fr-FR" sz="2400" i="0" u="none" strike="noStrike" kern="1200" cap="none" spc="0" normalizeH="0" baseline="0" noProof="0" dirty="0">
              <a:ln>
                <a:noFill/>
              </a:ln>
              <a:solidFill>
                <a:srgbClr val="7030A0"/>
              </a:solidFill>
              <a:effectLst/>
              <a:uLnTx/>
              <a:uFillTx/>
              <a:latin typeface="Calibri" panose="020F0502020204030204" pitchFamily="34" charset="0"/>
              <a:cs typeface="Calibri" panose="020F0502020204030204" pitchFamily="34" charset="0"/>
            </a:endParaRPr>
          </a:p>
        </p:txBody>
      </p:sp>
      <p:pic>
        <p:nvPicPr>
          <p:cNvPr id="18"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4447" y="4306157"/>
            <a:ext cx="2688331" cy="2008717"/>
          </a:xfrm>
          <a:prstGeom prst="rect">
            <a:avLst/>
          </a:prstGeom>
          <a:noFill/>
          <a:ln w="127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Image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99140" y="1669786"/>
            <a:ext cx="2222229" cy="1315265"/>
          </a:xfrm>
          <a:prstGeom prst="rect">
            <a:avLst/>
          </a:prstGeom>
        </p:spPr>
      </p:pic>
      <p:sp>
        <p:nvSpPr>
          <p:cNvPr id="28" name="Rectangle 2"/>
          <p:cNvSpPr>
            <a:spLocks noChangeArrowheads="1"/>
          </p:cNvSpPr>
          <p:nvPr/>
        </p:nvSpPr>
        <p:spPr bwMode="auto">
          <a:xfrm>
            <a:off x="0" y="864633"/>
            <a:ext cx="9144000" cy="510145"/>
          </a:xfrm>
          <a:prstGeom prst="rect">
            <a:avLst/>
          </a:prstGeom>
          <a:noFill/>
          <a:ln w="9525">
            <a:noFill/>
            <a:miter lim="800000"/>
            <a:headEnd/>
            <a:tailEnd/>
          </a:ln>
        </p:spPr>
        <p:txBody>
          <a:bodyPr anchor="ctr"/>
          <a:lstStyle/>
          <a:p>
            <a:r>
              <a:rPr lang="en-GB" sz="2000" dirty="0">
                <a:latin typeface="Calibri" panose="020F0502020204030204" pitchFamily="34" charset="0"/>
                <a:cs typeface="Calibri" panose="020F0502020204030204" pitchFamily="34" charset="0"/>
              </a:rPr>
              <a:t>IGLIAS setup to mimic interstellar ices exposed to radiation</a:t>
            </a:r>
          </a:p>
        </p:txBody>
      </p:sp>
      <p:sp>
        <p:nvSpPr>
          <p:cNvPr id="4" name="Rectangle 3"/>
          <p:cNvSpPr/>
          <p:nvPr/>
        </p:nvSpPr>
        <p:spPr>
          <a:xfrm>
            <a:off x="2912778" y="1067548"/>
            <a:ext cx="4747162" cy="1421928"/>
          </a:xfrm>
          <a:prstGeom prst="rect">
            <a:avLst/>
          </a:prstGeom>
        </p:spPr>
        <p:txBody>
          <a:bodyPr wrap="square">
            <a:spAutoFit/>
          </a:bodyPr>
          <a:lstStyle/>
          <a:p>
            <a:pPr eaLnBrk="1" hangingPunct="1">
              <a:lnSpc>
                <a:spcPct val="80000"/>
              </a:lnSpc>
              <a:spcBef>
                <a:spcPct val="20000"/>
              </a:spcBef>
            </a:pPr>
            <a:endParaRPr lang="fr-FR" altLang="fr-FR" dirty="0">
              <a:latin typeface="Calibri" panose="020F0502020204030204" pitchFamily="34" charset="0"/>
              <a:cs typeface="Calibri" panose="020F0502020204030204" pitchFamily="34" charset="0"/>
            </a:endParaRPr>
          </a:p>
          <a:p>
            <a:pPr eaLnBrk="1" hangingPunct="1">
              <a:lnSpc>
                <a:spcPct val="80000"/>
              </a:lnSpc>
              <a:spcBef>
                <a:spcPct val="20000"/>
              </a:spcBef>
            </a:pPr>
            <a:r>
              <a:rPr lang="fr-FR" altLang="fr-FR" dirty="0">
                <a:latin typeface="Calibri" panose="020F0502020204030204" pitchFamily="34" charset="0"/>
                <a:cs typeface="Calibri" panose="020F0502020204030204" pitchFamily="34" charset="0"/>
              </a:rPr>
              <a:t>fragmentation/destruction</a:t>
            </a:r>
          </a:p>
          <a:p>
            <a:pPr eaLnBrk="1" hangingPunct="1">
              <a:lnSpc>
                <a:spcPct val="80000"/>
              </a:lnSpc>
              <a:spcBef>
                <a:spcPct val="20000"/>
              </a:spcBef>
            </a:pPr>
            <a:r>
              <a:rPr lang="fr-FR" altLang="fr-FR" dirty="0">
                <a:latin typeface="Calibri" panose="020F0502020204030204" pitchFamily="34" charset="0"/>
                <a:cs typeface="Calibri" panose="020F0502020204030204" pitchFamily="34" charset="0"/>
              </a:rPr>
              <a:t>formation of </a:t>
            </a:r>
            <a:r>
              <a:rPr lang="fr-FR" altLang="fr-FR" dirty="0" err="1">
                <a:latin typeface="Calibri" panose="020F0502020204030204" pitchFamily="34" charset="0"/>
                <a:cs typeface="Calibri" panose="020F0502020204030204" pitchFamily="34" charset="0"/>
              </a:rPr>
              <a:t>molecules</a:t>
            </a:r>
            <a:r>
              <a:rPr lang="fr-FR" altLang="fr-FR" dirty="0">
                <a:latin typeface="Calibri" panose="020F0502020204030204" pitchFamily="34" charset="0"/>
                <a:cs typeface="Calibri" panose="020F0502020204030204" pitchFamily="34" charset="0"/>
              </a:rPr>
              <a:t> </a:t>
            </a:r>
          </a:p>
          <a:p>
            <a:pPr eaLnBrk="1" hangingPunct="1">
              <a:lnSpc>
                <a:spcPct val="80000"/>
              </a:lnSpc>
              <a:spcBef>
                <a:spcPct val="20000"/>
              </a:spcBef>
            </a:pPr>
            <a:r>
              <a:rPr lang="fr-FR" altLang="fr-FR" dirty="0" err="1">
                <a:latin typeface="Calibri" panose="020F0502020204030204" pitchFamily="34" charset="0"/>
                <a:cs typeface="Calibri" panose="020F0502020204030204" pitchFamily="34" charset="0"/>
              </a:rPr>
              <a:t>Desorption</a:t>
            </a:r>
            <a:r>
              <a:rPr lang="fr-FR" altLang="fr-FR" dirty="0">
                <a:latin typeface="Calibri" panose="020F0502020204030204" pitchFamily="34" charset="0"/>
                <a:cs typeface="Calibri" panose="020F0502020204030204" pitchFamily="34" charset="0"/>
              </a:rPr>
              <a:t> / </a:t>
            </a:r>
            <a:r>
              <a:rPr lang="fr-FR" altLang="fr-FR" dirty="0" err="1">
                <a:latin typeface="Calibri" panose="020F0502020204030204" pitchFamily="34" charset="0"/>
                <a:cs typeface="Calibri" panose="020F0502020204030204" pitchFamily="34" charset="0"/>
              </a:rPr>
              <a:t>Sputtering</a:t>
            </a:r>
            <a:r>
              <a:rPr lang="fr-FR" altLang="fr-FR" dirty="0">
                <a:latin typeface="Calibri" panose="020F0502020204030204" pitchFamily="34" charset="0"/>
                <a:cs typeface="Calibri" panose="020F0502020204030204" pitchFamily="34" charset="0"/>
              </a:rPr>
              <a:t> /implantation</a:t>
            </a:r>
            <a:endParaRPr lang="fr-FR" altLang="fr-FR" sz="1000" dirty="0">
              <a:latin typeface="Calibri" panose="020F0502020204030204" pitchFamily="34" charset="0"/>
              <a:cs typeface="Calibri" panose="020F0502020204030204" pitchFamily="34" charset="0"/>
            </a:endParaRPr>
          </a:p>
          <a:p>
            <a:pPr eaLnBrk="1" hangingPunct="1">
              <a:lnSpc>
                <a:spcPct val="80000"/>
              </a:lnSpc>
              <a:spcBef>
                <a:spcPct val="20000"/>
              </a:spcBef>
            </a:pPr>
            <a:r>
              <a:rPr lang="fr-FR" altLang="fr-FR" dirty="0" err="1">
                <a:latin typeface="Calibri" panose="020F0502020204030204" pitchFamily="34" charset="0"/>
                <a:cs typeface="Calibri" panose="020F0502020204030204" pitchFamily="34" charset="0"/>
              </a:rPr>
              <a:t>Compactation</a:t>
            </a:r>
            <a:r>
              <a:rPr lang="fr-FR" altLang="fr-FR" dirty="0">
                <a:latin typeface="Calibri" panose="020F0502020204030204" pitchFamily="34" charset="0"/>
                <a:cs typeface="Calibri" panose="020F0502020204030204" pitchFamily="34" charset="0"/>
              </a:rPr>
              <a:t> / </a:t>
            </a:r>
            <a:r>
              <a:rPr lang="fr-FR" altLang="fr-FR" dirty="0" err="1">
                <a:latin typeface="Calibri" panose="020F0502020204030204" pitchFamily="34" charset="0"/>
                <a:cs typeface="Calibri" panose="020F0502020204030204" pitchFamily="34" charset="0"/>
              </a:rPr>
              <a:t>Amorphization</a:t>
            </a:r>
            <a:endParaRPr lang="pl-PL" altLang="fr-FR" dirty="0">
              <a:latin typeface="Calibri" panose="020F0502020204030204" pitchFamily="34" charset="0"/>
              <a:cs typeface="Calibri" panose="020F0502020204030204" pitchFamily="34" charset="0"/>
            </a:endParaRPr>
          </a:p>
        </p:txBody>
      </p:sp>
      <p:pic>
        <p:nvPicPr>
          <p:cNvPr id="11" name="Image 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72585" y="3861048"/>
            <a:ext cx="3933806" cy="221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oneTexte 11"/>
          <p:cNvSpPr txBox="1"/>
          <p:nvPr/>
        </p:nvSpPr>
        <p:spPr>
          <a:xfrm>
            <a:off x="3491880" y="6078921"/>
            <a:ext cx="4990354" cy="646331"/>
          </a:xfrm>
          <a:prstGeom prst="rect">
            <a:avLst/>
          </a:prstGeom>
          <a:noFill/>
          <a:ln w="28575">
            <a:solidFill>
              <a:srgbClr val="FF0000"/>
            </a:solidFill>
          </a:ln>
        </p:spPr>
        <p:txBody>
          <a:bodyPr wrap="square" rtlCol="0">
            <a:spAutoFit/>
          </a:bodyPr>
          <a:lstStyle/>
          <a:p>
            <a:pPr>
              <a:defRPr/>
            </a:pPr>
            <a:r>
              <a:rPr lang="fr-FR" dirty="0">
                <a:latin typeface="Calibri" panose="020F0502020204030204" pitchFamily="34" charset="0"/>
                <a:cs typeface="Calibri" panose="020F0502020204030204" pitchFamily="34" charset="0"/>
              </a:rPr>
              <a:t>In-situ </a:t>
            </a:r>
            <a:r>
              <a:rPr lang="fr-FR" dirty="0" err="1">
                <a:latin typeface="Calibri" panose="020F0502020204030204" pitchFamily="34" charset="0"/>
                <a:cs typeface="Calibri" panose="020F0502020204030204" pitchFamily="34" charset="0"/>
              </a:rPr>
              <a:t>gas</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deposition</a:t>
            </a:r>
            <a:r>
              <a:rPr lang="fr-FR" dirty="0">
                <a:latin typeface="Calibri" panose="020F0502020204030204" pitchFamily="34" charset="0"/>
                <a:cs typeface="Calibri" panose="020F0502020204030204" pitchFamily="34" charset="0"/>
              </a:rPr>
              <a:t> </a:t>
            </a:r>
          </a:p>
          <a:p>
            <a:pPr>
              <a:defRPr/>
            </a:pPr>
            <a:r>
              <a:rPr lang="fr-FR" dirty="0">
                <a:latin typeface="Calibri" panose="020F0502020204030204" pitchFamily="34" charset="0"/>
                <a:cs typeface="Calibri" panose="020F0502020204030204" pitchFamily="34" charset="0"/>
              </a:rPr>
              <a:t>3 </a:t>
            </a:r>
            <a:r>
              <a:rPr lang="fr-FR" dirty="0" err="1">
                <a:latin typeface="Calibri" panose="020F0502020204030204" pitchFamily="34" charset="0"/>
                <a:cs typeface="Calibri" panose="020F0502020204030204" pitchFamily="34" charset="0"/>
              </a:rPr>
              <a:t>spectrometers</a:t>
            </a:r>
            <a:r>
              <a:rPr lang="fr-FR"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UV-visible, FTIR, QMS)</a:t>
            </a:r>
            <a:endParaRPr lang="fr-F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44288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B22FF1A-D34B-E252-01C7-402AD3EBD280}"/>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grpSp>
        <p:nvGrpSpPr>
          <p:cNvPr id="25" name="Groupe 24">
            <a:extLst>
              <a:ext uri="{FF2B5EF4-FFF2-40B4-BE49-F238E27FC236}">
                <a16:creationId xmlns:a16="http://schemas.microsoft.com/office/drawing/2014/main" id="{B28BE76A-2292-A1EC-6230-6CBB38CC3F1C}"/>
              </a:ext>
            </a:extLst>
          </p:cNvPr>
          <p:cNvGrpSpPr/>
          <p:nvPr/>
        </p:nvGrpSpPr>
        <p:grpSpPr>
          <a:xfrm>
            <a:off x="7164164" y="715742"/>
            <a:ext cx="2195737" cy="5930971"/>
            <a:chOff x="7164164" y="715742"/>
            <a:chExt cx="2195737" cy="5930971"/>
          </a:xfrm>
        </p:grpSpPr>
        <p:sp>
          <p:nvSpPr>
            <p:cNvPr id="6" name="Rectangle 23">
              <a:extLst>
                <a:ext uri="{FF2B5EF4-FFF2-40B4-BE49-F238E27FC236}">
                  <a16:creationId xmlns:a16="http://schemas.microsoft.com/office/drawing/2014/main" id="{EBE6D415-A263-6683-D98F-F46F4DF1B2BF}"/>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7" name="Rectangle 24">
              <a:extLst>
                <a:ext uri="{FF2B5EF4-FFF2-40B4-BE49-F238E27FC236}">
                  <a16:creationId xmlns:a16="http://schemas.microsoft.com/office/drawing/2014/main" id="{ED7530CB-2D6D-0BA2-DC87-A8E66E0A3BBE}"/>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8" name="Rectangle 31">
              <a:extLst>
                <a:ext uri="{FF2B5EF4-FFF2-40B4-BE49-F238E27FC236}">
                  <a16:creationId xmlns:a16="http://schemas.microsoft.com/office/drawing/2014/main" id="{8F3F3247-8816-2299-B92E-C39ED51F583C}"/>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9" name="Picture 12" descr="slide1.jpg">
              <a:extLst>
                <a:ext uri="{FF2B5EF4-FFF2-40B4-BE49-F238E27FC236}">
                  <a16:creationId xmlns:a16="http://schemas.microsoft.com/office/drawing/2014/main" id="{0F0F233E-4574-476E-3E67-FD06DB6E5839}"/>
                </a:ext>
              </a:extLst>
            </p:cNvPr>
            <p:cNvPicPr>
              <a:picLocks noChangeAspect="1" noChangeArrowheads="1"/>
            </p:cNvPicPr>
            <p:nvPr/>
          </p:nvPicPr>
          <p:blipFill>
            <a:blip r:embed="rId3" cstate="print"/>
            <a:srcRect/>
            <a:stretch>
              <a:fillRect/>
            </a:stretch>
          </p:blipFill>
          <p:spPr bwMode="auto">
            <a:xfrm>
              <a:off x="7486095" y="6000927"/>
              <a:ext cx="1095988" cy="645786"/>
            </a:xfrm>
            <a:prstGeom prst="rect">
              <a:avLst/>
            </a:prstGeom>
            <a:noFill/>
            <a:ln w="9525">
              <a:noFill/>
              <a:miter lim="800000"/>
              <a:headEnd/>
              <a:tailEnd/>
            </a:ln>
          </p:spPr>
        </p:pic>
        <p:pic>
          <p:nvPicPr>
            <p:cNvPr id="10" name="Picture 8" descr="Résultat de recherche d'images pour &quot;glace de comete&quot;">
              <a:extLst>
                <a:ext uri="{FF2B5EF4-FFF2-40B4-BE49-F238E27FC236}">
                  <a16:creationId xmlns:a16="http://schemas.microsoft.com/office/drawing/2014/main" id="{2E5A252E-7AA0-B6A4-031E-BD72858B0ED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11" name="Picture 22" descr="Inorganic_materials_under_irradiation">
              <a:extLst>
                <a:ext uri="{FF2B5EF4-FFF2-40B4-BE49-F238E27FC236}">
                  <a16:creationId xmlns:a16="http://schemas.microsoft.com/office/drawing/2014/main" id="{8DDD005E-27B2-79C0-79C0-591E0575FFB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12" name="Picture 14" descr="2190-4286-3-97-3">
              <a:extLst>
                <a:ext uri="{FF2B5EF4-FFF2-40B4-BE49-F238E27FC236}">
                  <a16:creationId xmlns:a16="http://schemas.microsoft.com/office/drawing/2014/main" id="{C2270EF8-D250-EDC3-6042-8E8AEFA56DA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13" name="Rectangle 26">
              <a:extLst>
                <a:ext uri="{FF2B5EF4-FFF2-40B4-BE49-F238E27FC236}">
                  <a16:creationId xmlns:a16="http://schemas.microsoft.com/office/drawing/2014/main" id="{7C8A38F9-F61B-925A-5C06-C10C77FF1E68}"/>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14" name="Image 41" descr="Screen shot 2012-08-27 at 10.20.08 PM.png">
              <a:extLst>
                <a:ext uri="{FF2B5EF4-FFF2-40B4-BE49-F238E27FC236}">
                  <a16:creationId xmlns:a16="http://schemas.microsoft.com/office/drawing/2014/main" id="{6ED808B8-894A-5773-CEE6-CB6A58676273}"/>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Rectangle 24">
              <a:extLst>
                <a:ext uri="{FF2B5EF4-FFF2-40B4-BE49-F238E27FC236}">
                  <a16:creationId xmlns:a16="http://schemas.microsoft.com/office/drawing/2014/main" id="{920A40FE-3B0D-ADA8-E18C-9DFCCE1C2A84}"/>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16" name="Image 15">
              <a:extLst>
                <a:ext uri="{FF2B5EF4-FFF2-40B4-BE49-F238E27FC236}">
                  <a16:creationId xmlns:a16="http://schemas.microsoft.com/office/drawing/2014/main" id="{0932CECE-5E4E-3054-F96C-1834A6E2401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17" name="Rectangle 24">
              <a:extLst>
                <a:ext uri="{FF2B5EF4-FFF2-40B4-BE49-F238E27FC236}">
                  <a16:creationId xmlns:a16="http://schemas.microsoft.com/office/drawing/2014/main" id="{C7E54F83-7FD6-1FD4-105A-5BBE139A19C1}"/>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grpSp>
        <p:nvGrpSpPr>
          <p:cNvPr id="18" name="Group 34">
            <a:extLst>
              <a:ext uri="{FF2B5EF4-FFF2-40B4-BE49-F238E27FC236}">
                <a16:creationId xmlns:a16="http://schemas.microsoft.com/office/drawing/2014/main" id="{364C6633-0A42-79AF-167E-F029FE170DB0}"/>
              </a:ext>
            </a:extLst>
          </p:cNvPr>
          <p:cNvGrpSpPr/>
          <p:nvPr/>
        </p:nvGrpSpPr>
        <p:grpSpPr>
          <a:xfrm>
            <a:off x="100103" y="2945569"/>
            <a:ext cx="6922136" cy="3577304"/>
            <a:chOff x="245327" y="1931594"/>
            <a:chExt cx="8653346" cy="4025590"/>
          </a:xfrm>
        </p:grpSpPr>
        <p:pic>
          <p:nvPicPr>
            <p:cNvPr id="19" name="Picture 29">
              <a:extLst>
                <a:ext uri="{FF2B5EF4-FFF2-40B4-BE49-F238E27FC236}">
                  <a16:creationId xmlns:a16="http://schemas.microsoft.com/office/drawing/2014/main" id="{FC546FEF-1399-0B73-7DC4-FFB63A69715B}"/>
                </a:ext>
              </a:extLst>
            </p:cNvPr>
            <p:cNvPicPr>
              <a:picLocks noChangeAspect="1"/>
            </p:cNvPicPr>
            <p:nvPr/>
          </p:nvPicPr>
          <p:blipFill>
            <a:blip r:embed="rId9"/>
            <a:stretch>
              <a:fillRect/>
            </a:stretch>
          </p:blipFill>
          <p:spPr>
            <a:xfrm>
              <a:off x="245327" y="1931594"/>
              <a:ext cx="8653346" cy="4025590"/>
            </a:xfrm>
            <a:prstGeom prst="rect">
              <a:avLst/>
            </a:prstGeom>
          </p:spPr>
        </p:pic>
        <p:sp>
          <p:nvSpPr>
            <p:cNvPr id="20" name="Rectangle 19">
              <a:extLst>
                <a:ext uri="{FF2B5EF4-FFF2-40B4-BE49-F238E27FC236}">
                  <a16:creationId xmlns:a16="http://schemas.microsoft.com/office/drawing/2014/main" id="{A5A108A5-B048-AAD1-A83D-B39FF27BB252}"/>
                </a:ext>
              </a:extLst>
            </p:cNvPr>
            <p:cNvSpPr/>
            <p:nvPr/>
          </p:nvSpPr>
          <p:spPr>
            <a:xfrm>
              <a:off x="5353396" y="3607724"/>
              <a:ext cx="3250277" cy="1695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cxnSp>
        <p:nvCxnSpPr>
          <p:cNvPr id="32" name="Straight Arrow Connector 36">
            <a:extLst>
              <a:ext uri="{FF2B5EF4-FFF2-40B4-BE49-F238E27FC236}">
                <a16:creationId xmlns:a16="http://schemas.microsoft.com/office/drawing/2014/main" id="{38F78C40-083C-7B64-9516-2C0363D2AA05}"/>
              </a:ext>
            </a:extLst>
          </p:cNvPr>
          <p:cNvCxnSpPr>
            <a:cxnSpLocks/>
          </p:cNvCxnSpPr>
          <p:nvPr/>
        </p:nvCxnSpPr>
        <p:spPr>
          <a:xfrm flipH="1" flipV="1">
            <a:off x="2039246" y="5058264"/>
            <a:ext cx="1646859" cy="839781"/>
          </a:xfrm>
          <a:prstGeom prst="straightConnector1">
            <a:avLst/>
          </a:prstGeom>
          <a:ln w="28575">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40">
            <a:extLst>
              <a:ext uri="{FF2B5EF4-FFF2-40B4-BE49-F238E27FC236}">
                <a16:creationId xmlns:a16="http://schemas.microsoft.com/office/drawing/2014/main" id="{1F4A2D32-4AE4-7DA5-E08A-B67E2B56B92B}"/>
              </a:ext>
            </a:extLst>
          </p:cNvPr>
          <p:cNvCxnSpPr>
            <a:cxnSpLocks/>
          </p:cNvCxnSpPr>
          <p:nvPr/>
        </p:nvCxnSpPr>
        <p:spPr>
          <a:xfrm flipH="1" flipV="1">
            <a:off x="3867464" y="4006125"/>
            <a:ext cx="1317658" cy="557035"/>
          </a:xfrm>
          <a:prstGeom prst="straightConnector1">
            <a:avLst/>
          </a:prstGeom>
          <a:ln w="28575">
            <a:solidFill>
              <a:srgbClr val="969696"/>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5">
            <a:extLst>
              <a:ext uri="{FF2B5EF4-FFF2-40B4-BE49-F238E27FC236}">
                <a16:creationId xmlns:a16="http://schemas.microsoft.com/office/drawing/2014/main" id="{BE432360-13AA-E692-E449-D7F1F8874A3E}"/>
              </a:ext>
            </a:extLst>
          </p:cNvPr>
          <p:cNvSpPr txBox="1"/>
          <p:nvPr/>
        </p:nvSpPr>
        <p:spPr>
          <a:xfrm>
            <a:off x="3416282" y="5288872"/>
            <a:ext cx="2488367" cy="738664"/>
          </a:xfrm>
          <a:prstGeom prst="rect">
            <a:avLst/>
          </a:prstGeom>
          <a:solidFill>
            <a:srgbClr val="92D050"/>
          </a:solidFill>
        </p:spPr>
        <p:txBody>
          <a:bodyPr wrap="square" rtlCol="0">
            <a:spAutoFit/>
          </a:bodyPr>
          <a:lstStyle/>
          <a:p>
            <a:r>
              <a:rPr lang="en-US" sz="1400" dirty="0"/>
              <a:t>~ 3300 radioactive isotopes produced and studied at accelerator facilities</a:t>
            </a:r>
            <a:endParaRPr lang="nl-BE" sz="1400" dirty="0"/>
          </a:p>
        </p:txBody>
      </p:sp>
      <p:sp>
        <p:nvSpPr>
          <p:cNvPr id="37" name="TextBox 39">
            <a:extLst>
              <a:ext uri="{FF2B5EF4-FFF2-40B4-BE49-F238E27FC236}">
                <a16:creationId xmlns:a16="http://schemas.microsoft.com/office/drawing/2014/main" id="{6FC97A9B-99D6-8183-BE01-963FB790679A}"/>
              </a:ext>
            </a:extLst>
          </p:cNvPr>
          <p:cNvSpPr txBox="1"/>
          <p:nvPr/>
        </p:nvSpPr>
        <p:spPr>
          <a:xfrm>
            <a:off x="4210764" y="4463653"/>
            <a:ext cx="2488367" cy="738664"/>
          </a:xfrm>
          <a:prstGeom prst="rect">
            <a:avLst/>
          </a:prstGeom>
          <a:solidFill>
            <a:srgbClr val="969696"/>
          </a:solidFill>
        </p:spPr>
        <p:txBody>
          <a:bodyPr wrap="square" rtlCol="0">
            <a:spAutoFit/>
          </a:bodyPr>
          <a:lstStyle/>
          <a:p>
            <a:r>
              <a:rPr lang="en-US" sz="1400" dirty="0">
                <a:solidFill>
                  <a:schemeClr val="bg1"/>
                </a:solidFill>
              </a:rPr>
              <a:t>~ 3000 more predicted by nuclear models (produced in reactions in stars)</a:t>
            </a:r>
            <a:endParaRPr lang="nl-BE" sz="1400" dirty="0">
              <a:solidFill>
                <a:schemeClr val="bg1"/>
              </a:solidFill>
            </a:endParaRPr>
          </a:p>
        </p:txBody>
      </p:sp>
      <p:sp>
        <p:nvSpPr>
          <p:cNvPr id="2" name="ZoneTexte 1">
            <a:extLst>
              <a:ext uri="{FF2B5EF4-FFF2-40B4-BE49-F238E27FC236}">
                <a16:creationId xmlns:a16="http://schemas.microsoft.com/office/drawing/2014/main" id="{DBAADC53-B7D4-8687-C7B7-5456DF862212}"/>
              </a:ext>
            </a:extLst>
          </p:cNvPr>
          <p:cNvSpPr txBox="1"/>
          <p:nvPr/>
        </p:nvSpPr>
        <p:spPr>
          <a:xfrm>
            <a:off x="370798" y="904598"/>
            <a:ext cx="6651442" cy="2062103"/>
          </a:xfrm>
          <a:prstGeom prst="rect">
            <a:avLst/>
          </a:prstGeom>
          <a:noFill/>
        </p:spPr>
        <p:txBody>
          <a:bodyPr wrap="square" rtlCol="0">
            <a:spAutoFit/>
          </a:bodyPr>
          <a:lstStyle/>
          <a:p>
            <a:r>
              <a:rPr lang="fr-FR" sz="1600" b="1" dirty="0" err="1">
                <a:latin typeface="Calibri" panose="020F0502020204030204" pitchFamily="34" charset="0"/>
                <a:cs typeface="Calibri" panose="020F0502020204030204" pitchFamily="34" charset="0"/>
              </a:rPr>
              <a:t>Nuclear</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Physics@GANIL</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study</a:t>
            </a:r>
            <a:r>
              <a:rPr lang="fr-FR" sz="1600" b="1" dirty="0">
                <a:latin typeface="Calibri" panose="020F0502020204030204" pitchFamily="34" charset="0"/>
                <a:cs typeface="Calibri" panose="020F0502020204030204" pitchFamily="34" charset="0"/>
              </a:rPr>
              <a:t> of </a:t>
            </a:r>
            <a:r>
              <a:rPr lang="fr-FR" sz="1600" b="1" dirty="0" err="1">
                <a:latin typeface="Calibri" panose="020F0502020204030204" pitchFamily="34" charset="0"/>
                <a:cs typeface="Calibri" panose="020F0502020204030204" pitchFamily="34" charset="0"/>
              </a:rPr>
              <a:t>exotic</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nuclei</a:t>
            </a:r>
            <a:endParaRPr lang="fr-FR" sz="1600" b="1" dirty="0">
              <a:latin typeface="Calibri" panose="020F0502020204030204" pitchFamily="34" charset="0"/>
              <a:cs typeface="Calibri" panose="020F0502020204030204" pitchFamily="34" charset="0"/>
            </a:endParaRPr>
          </a:p>
          <a:p>
            <a:endParaRPr lang="fr-FR" sz="1600" b="1" dirty="0">
              <a:latin typeface="Calibri" panose="020F0502020204030204" pitchFamily="34" charset="0"/>
              <a:cs typeface="Calibri" panose="020F0502020204030204" pitchFamily="34" charset="0"/>
            </a:endParaRPr>
          </a:p>
          <a:p>
            <a:r>
              <a:rPr lang="fr-FR" sz="1600" dirty="0">
                <a:latin typeface="Calibri" panose="020F0502020204030204" pitchFamily="34" charset="0"/>
                <a:cs typeface="Calibri" panose="020F0502020204030204" pitchFamily="34" charset="0"/>
              </a:rPr>
              <a:t>Main questions to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answered</a:t>
            </a:r>
            <a:r>
              <a:rPr lang="fr-FR" sz="1600" dirty="0">
                <a:latin typeface="Calibri" panose="020F0502020204030204" pitchFamily="34" charset="0"/>
                <a:cs typeface="Calibri" panose="020F0502020204030204" pitchFamily="34" charset="0"/>
              </a:rPr>
              <a:t> :</a:t>
            </a:r>
          </a:p>
          <a:p>
            <a:pPr marL="285750" indent="-285750">
              <a:buFont typeface="Wingdings" pitchFamily="2" charset="2"/>
              <a:buChar char="Ø"/>
            </a:pPr>
            <a:r>
              <a:rPr lang="fr-FR" sz="1600" dirty="0" err="1">
                <a:latin typeface="Calibri" panose="020F0502020204030204" pitchFamily="34" charset="0"/>
                <a:cs typeface="Calibri" panose="020F0502020204030204" pitchFamily="34" charset="0"/>
              </a:rPr>
              <a:t>What</a:t>
            </a:r>
            <a:r>
              <a:rPr lang="fr-FR" sz="1600" dirty="0">
                <a:latin typeface="Calibri" panose="020F0502020204030204" pitchFamily="34" charset="0"/>
                <a:cs typeface="Calibri" panose="020F0502020204030204" pitchFamily="34" charset="0"/>
              </a:rPr>
              <a:t> are the </a:t>
            </a:r>
            <a:r>
              <a:rPr lang="fr-FR" sz="1600" dirty="0" err="1">
                <a:latin typeface="Calibri" panose="020F0502020204030204" pitchFamily="34" charset="0"/>
                <a:cs typeface="Calibri" panose="020F0502020204030204" pitchFamily="34" charset="0"/>
              </a:rPr>
              <a:t>limits</a:t>
            </a:r>
            <a:r>
              <a:rPr lang="fr-FR" sz="1600" dirty="0">
                <a:latin typeface="Calibri" panose="020F0502020204030204" pitchFamily="34" charset="0"/>
                <a:cs typeface="Calibri" panose="020F0502020204030204" pitchFamily="34" charset="0"/>
              </a:rPr>
              <a:t> of existence of </a:t>
            </a:r>
            <a:r>
              <a:rPr lang="fr-FR" sz="1600" dirty="0" err="1">
                <a:latin typeface="Calibri" panose="020F0502020204030204" pitchFamily="34" charset="0"/>
                <a:cs typeface="Calibri" panose="020F0502020204030204" pitchFamily="34" charset="0"/>
              </a:rPr>
              <a:t>nuclei</a:t>
            </a:r>
            <a:r>
              <a:rPr lang="fr-FR" sz="1600" dirty="0">
                <a:latin typeface="Calibri" panose="020F0502020204030204" pitchFamily="34" charset="0"/>
                <a:cs typeface="Calibri" panose="020F0502020204030204" pitchFamily="34" charset="0"/>
              </a:rPr>
              <a:t> ?</a:t>
            </a:r>
          </a:p>
          <a:p>
            <a:pPr marL="285750" indent="-285750">
              <a:buFont typeface="Wingdings" pitchFamily="2" charset="2"/>
              <a:buChar char="Ø"/>
            </a:pPr>
            <a:r>
              <a:rPr lang="fr-FR" sz="1600" dirty="0" err="1">
                <a:latin typeface="Calibri" panose="020F0502020204030204" pitchFamily="34" charset="0"/>
                <a:cs typeface="Calibri" panose="020F0502020204030204" pitchFamily="34" charset="0"/>
              </a:rPr>
              <a:t>What</a:t>
            </a:r>
            <a:r>
              <a:rPr lang="fr-FR" sz="1600" dirty="0">
                <a:latin typeface="Calibri" panose="020F0502020204030204" pitchFamily="34" charset="0"/>
                <a:cs typeface="Calibri" panose="020F0502020204030204" pitchFamily="34" charset="0"/>
              </a:rPr>
              <a:t> are the </a:t>
            </a:r>
            <a:r>
              <a:rPr lang="fr-FR" sz="1600" dirty="0" err="1">
                <a:latin typeface="Calibri" panose="020F0502020204030204" pitchFamily="34" charset="0"/>
                <a:cs typeface="Calibri" panose="020F0502020204030204" pitchFamily="34" charset="0"/>
              </a:rPr>
              <a:t>underlying</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fundamental</a:t>
            </a:r>
            <a:r>
              <a:rPr lang="fr-FR" sz="1600" dirty="0">
                <a:latin typeface="Calibri" panose="020F0502020204030204" pitchFamily="34" charset="0"/>
                <a:cs typeface="Calibri" panose="020F0502020204030204" pitchFamily="34" charset="0"/>
              </a:rPr>
              <a:t> interactions ?</a:t>
            </a:r>
          </a:p>
          <a:p>
            <a:pPr marL="285750" indent="-285750">
              <a:buFont typeface="Wingdings" pitchFamily="2" charset="2"/>
              <a:buChar char="Ø"/>
            </a:pPr>
            <a:r>
              <a:rPr lang="fr-FR" sz="1600" dirty="0">
                <a:latin typeface="Calibri" panose="020F0502020204030204" pitchFamily="34" charset="0"/>
                <a:cs typeface="Calibri" panose="020F0502020204030204" pitchFamily="34" charset="0"/>
              </a:rPr>
              <a:t>How </a:t>
            </a:r>
            <a:r>
              <a:rPr lang="fr-FR" sz="1600" dirty="0" err="1">
                <a:latin typeface="Calibri" panose="020F0502020204030204" pitchFamily="34" charset="0"/>
                <a:cs typeface="Calibri" panose="020F0502020204030204" pitchFamily="34" charset="0"/>
              </a:rPr>
              <a:t>regular</a:t>
            </a:r>
            <a:r>
              <a:rPr lang="fr-FR" sz="1600" dirty="0">
                <a:latin typeface="Calibri" panose="020F0502020204030204" pitchFamily="34" charset="0"/>
                <a:cs typeface="Calibri" panose="020F0502020204030204" pitchFamily="34" charset="0"/>
              </a:rPr>
              <a:t> patterns </a:t>
            </a:r>
            <a:r>
              <a:rPr lang="fr-FR" sz="1600" dirty="0" err="1">
                <a:latin typeface="Calibri" panose="020F0502020204030204" pitchFamily="34" charset="0"/>
                <a:cs typeface="Calibri" panose="020F0502020204030204" pitchFamily="34" charset="0"/>
              </a:rPr>
              <a:t>emerge</a:t>
            </a:r>
            <a:r>
              <a:rPr lang="fr-FR" sz="1600" dirty="0">
                <a:latin typeface="Calibri" panose="020F0502020204030204" pitchFamily="34" charset="0"/>
                <a:cs typeface="Calibri" panose="020F0502020204030204" pitchFamily="34" charset="0"/>
              </a:rPr>
              <a:t> in the </a:t>
            </a:r>
            <a:r>
              <a:rPr lang="fr-FR" sz="1600" dirty="0" err="1">
                <a:latin typeface="Calibri" panose="020F0502020204030204" pitchFamily="34" charset="0"/>
                <a:cs typeface="Calibri" panose="020F0502020204030204" pitchFamily="34" charset="0"/>
              </a:rPr>
              <a:t>intrinsic</a:t>
            </a:r>
            <a:r>
              <a:rPr lang="fr-FR" sz="1600" dirty="0">
                <a:latin typeface="Calibri" panose="020F0502020204030204" pitchFamily="34" charset="0"/>
                <a:cs typeface="Calibri" panose="020F0502020204030204" pitchFamily="34" charset="0"/>
              </a:rPr>
              <a:t> structure of </a:t>
            </a:r>
            <a:r>
              <a:rPr lang="fr-FR" sz="1600" dirty="0" err="1">
                <a:latin typeface="Calibri" panose="020F0502020204030204" pitchFamily="34" charset="0"/>
                <a:cs typeface="Calibri" panose="020F0502020204030204" pitchFamily="34" charset="0"/>
              </a:rPr>
              <a:t>complex</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many</a:t>
            </a:r>
            <a:r>
              <a:rPr lang="fr-FR" sz="1600" dirty="0">
                <a:latin typeface="Calibri" panose="020F0502020204030204" pitchFamily="34" charset="0"/>
                <a:cs typeface="Calibri" panose="020F0502020204030204" pitchFamily="34" charset="0"/>
              </a:rPr>
              <a:t> body </a:t>
            </a:r>
            <a:r>
              <a:rPr lang="fr-FR" sz="1600" dirty="0" err="1">
                <a:latin typeface="Calibri" panose="020F0502020204030204" pitchFamily="34" charset="0"/>
                <a:cs typeface="Calibri" panose="020F0502020204030204" pitchFamily="34" charset="0"/>
              </a:rPr>
              <a:t>nuclei</a:t>
            </a:r>
            <a:r>
              <a:rPr lang="fr-FR" sz="1600" dirty="0">
                <a:latin typeface="Calibri" panose="020F0502020204030204" pitchFamily="34" charset="0"/>
                <a:cs typeface="Calibri" panose="020F0502020204030204" pitchFamily="34" charset="0"/>
              </a:rPr>
              <a:t> ?</a:t>
            </a:r>
          </a:p>
          <a:p>
            <a:endParaRPr lang="fr-FR" sz="1600" dirty="0">
              <a:latin typeface="Calibri" panose="020F0502020204030204" pitchFamily="34" charset="0"/>
              <a:cs typeface="Calibri" panose="020F0502020204030204" pitchFamily="34" charset="0"/>
            </a:endParaRPr>
          </a:p>
        </p:txBody>
      </p:sp>
      <p:sp>
        <p:nvSpPr>
          <p:cNvPr id="21" name="Rectangle 20">
            <a:extLst>
              <a:ext uri="{FF2B5EF4-FFF2-40B4-BE49-F238E27FC236}">
                <a16:creationId xmlns:a16="http://schemas.microsoft.com/office/drawing/2014/main" id="{42C807C5-7B81-4FA1-4100-1D3302B56B75}"/>
              </a:ext>
            </a:extLst>
          </p:cNvPr>
          <p:cNvSpPr/>
          <p:nvPr/>
        </p:nvSpPr>
        <p:spPr>
          <a:xfrm>
            <a:off x="803563" y="3954461"/>
            <a:ext cx="1221828" cy="4087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7528BBBD-38FD-6C52-62A7-3D6DB9CEE1E2}"/>
              </a:ext>
            </a:extLst>
          </p:cNvPr>
          <p:cNvSpPr txBox="1"/>
          <p:nvPr/>
        </p:nvSpPr>
        <p:spPr>
          <a:xfrm>
            <a:off x="347245" y="5856788"/>
            <a:ext cx="412292" cy="276999"/>
          </a:xfrm>
          <a:prstGeom prst="rect">
            <a:avLst/>
          </a:prstGeom>
          <a:noFill/>
        </p:spPr>
        <p:txBody>
          <a:bodyPr wrap="none" rtlCol="0">
            <a:spAutoFit/>
          </a:bodyPr>
          <a:lstStyle/>
          <a:p>
            <a:r>
              <a:rPr lang="fr-FR" sz="1200" dirty="0">
                <a:latin typeface="Calibri" panose="020F0502020204030204" pitchFamily="34" charset="0"/>
                <a:cs typeface="Calibri" panose="020F0502020204030204" pitchFamily="34" charset="0"/>
              </a:rPr>
              <a:t>Z=2</a:t>
            </a:r>
          </a:p>
        </p:txBody>
      </p:sp>
      <p:sp>
        <p:nvSpPr>
          <p:cNvPr id="26" name="ZoneTexte 25">
            <a:extLst>
              <a:ext uri="{FF2B5EF4-FFF2-40B4-BE49-F238E27FC236}">
                <a16:creationId xmlns:a16="http://schemas.microsoft.com/office/drawing/2014/main" id="{CB6E6247-AC33-E762-1CD6-F722B1A8304D}"/>
              </a:ext>
            </a:extLst>
          </p:cNvPr>
          <p:cNvSpPr txBox="1"/>
          <p:nvPr/>
        </p:nvSpPr>
        <p:spPr>
          <a:xfrm>
            <a:off x="349170" y="5719822"/>
            <a:ext cx="412292" cy="276999"/>
          </a:xfrm>
          <a:prstGeom prst="rect">
            <a:avLst/>
          </a:prstGeom>
          <a:noFill/>
        </p:spPr>
        <p:txBody>
          <a:bodyPr wrap="none" rtlCol="0">
            <a:spAutoFit/>
          </a:bodyPr>
          <a:lstStyle/>
          <a:p>
            <a:r>
              <a:rPr lang="fr-FR" sz="1200" dirty="0">
                <a:latin typeface="Calibri" panose="020F0502020204030204" pitchFamily="34" charset="0"/>
                <a:cs typeface="Calibri" panose="020F0502020204030204" pitchFamily="34" charset="0"/>
              </a:rPr>
              <a:t>Z=8</a:t>
            </a:r>
          </a:p>
        </p:txBody>
      </p:sp>
    </p:spTree>
    <p:extLst>
      <p:ext uri="{BB962C8B-B14F-4D97-AF65-F5344CB8AC3E}">
        <p14:creationId xmlns:p14="http://schemas.microsoft.com/office/powerpoint/2010/main" val="643815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D6FAF63D-0DCF-EFF9-4885-F9FFB6AA004A}"/>
              </a:ext>
            </a:extLst>
          </p:cNvPr>
          <p:cNvGrpSpPr/>
          <p:nvPr/>
        </p:nvGrpSpPr>
        <p:grpSpPr>
          <a:xfrm>
            <a:off x="96710" y="2028917"/>
            <a:ext cx="7011348" cy="4603431"/>
            <a:chOff x="67566" y="823881"/>
            <a:chExt cx="8768677" cy="4722959"/>
          </a:xfrm>
        </p:grpSpPr>
        <p:pic>
          <p:nvPicPr>
            <p:cNvPr id="5" name="Picture 2" descr="Table">
              <a:extLst>
                <a:ext uri="{FF2B5EF4-FFF2-40B4-BE49-F238E27FC236}">
                  <a16:creationId xmlns:a16="http://schemas.microsoft.com/office/drawing/2014/main" id="{9AD66B05-2978-521C-9315-30C669F9E72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566" y="1250679"/>
              <a:ext cx="8055302" cy="42961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a:extLst>
                <a:ext uri="{FF2B5EF4-FFF2-40B4-BE49-F238E27FC236}">
                  <a16:creationId xmlns:a16="http://schemas.microsoft.com/office/drawing/2014/main" id="{E1CE63F7-4A7F-765E-9503-9E9F12D491F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81567" y="4333313"/>
              <a:ext cx="742950" cy="5119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7" name="Picture 5">
              <a:extLst>
                <a:ext uri="{FF2B5EF4-FFF2-40B4-BE49-F238E27FC236}">
                  <a16:creationId xmlns:a16="http://schemas.microsoft.com/office/drawing/2014/main" id="{1AA87402-56A7-97E5-8457-2CC147B71897}"/>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14650" y="2465600"/>
              <a:ext cx="10715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8" name="Picture 6">
              <a:extLst>
                <a:ext uri="{FF2B5EF4-FFF2-40B4-BE49-F238E27FC236}">
                  <a16:creationId xmlns:a16="http://schemas.microsoft.com/office/drawing/2014/main" id="{D1132F88-4AA0-6D0B-4A0F-C12716E0589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429001" y="4230395"/>
              <a:ext cx="465535" cy="5000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9" name="Picture 11">
              <a:extLst>
                <a:ext uri="{FF2B5EF4-FFF2-40B4-BE49-F238E27FC236}">
                  <a16:creationId xmlns:a16="http://schemas.microsoft.com/office/drawing/2014/main" id="{4B717796-F01F-3183-0BB7-4C0D53A96687}"/>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281333" y="1494051"/>
              <a:ext cx="742951" cy="7405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 name="Picture 12">
              <a:extLst>
                <a:ext uri="{FF2B5EF4-FFF2-40B4-BE49-F238E27FC236}">
                  <a16:creationId xmlns:a16="http://schemas.microsoft.com/office/drawing/2014/main" id="{3CE13179-0B43-27C9-ABA3-53A247B34592}"/>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894153" y="3134723"/>
              <a:ext cx="1000782" cy="8481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1" name="Text Box 17">
              <a:extLst>
                <a:ext uri="{FF2B5EF4-FFF2-40B4-BE49-F238E27FC236}">
                  <a16:creationId xmlns:a16="http://schemas.microsoft.com/office/drawing/2014/main" id="{5C1D2F06-1508-92A0-4C56-4A2E9B03B321}"/>
                </a:ext>
              </a:extLst>
            </p:cNvPr>
            <p:cNvSpPr txBox="1">
              <a:spLocks noChangeArrowheads="1"/>
            </p:cNvSpPr>
            <p:nvPr/>
          </p:nvSpPr>
          <p:spPr bwMode="auto">
            <a:xfrm>
              <a:off x="6173228" y="823881"/>
              <a:ext cx="1139541" cy="5408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Fission dynamics</a:t>
              </a:r>
            </a:p>
          </p:txBody>
        </p:sp>
        <p:sp>
          <p:nvSpPr>
            <p:cNvPr id="12" name="Text Box 18">
              <a:extLst>
                <a:ext uri="{FF2B5EF4-FFF2-40B4-BE49-F238E27FC236}">
                  <a16:creationId xmlns:a16="http://schemas.microsoft.com/office/drawing/2014/main" id="{42AC25A1-9218-5927-14D5-DA195287FF25}"/>
                </a:ext>
              </a:extLst>
            </p:cNvPr>
            <p:cNvSpPr txBox="1">
              <a:spLocks noChangeArrowheads="1"/>
            </p:cNvSpPr>
            <p:nvPr/>
          </p:nvSpPr>
          <p:spPr bwMode="auto">
            <a:xfrm>
              <a:off x="2696008" y="1955864"/>
              <a:ext cx="1307342" cy="5408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73" tIns="34286" rIns="68573" bIns="34286">
              <a:spAutoFit/>
            </a:bodyPr>
            <a:lstStyle/>
            <a:p>
              <a:pPr>
                <a:defRPr/>
              </a:pPr>
              <a:r>
                <a:rPr lang="en-US" sz="1400" dirty="0">
                  <a:latin typeface="Calibri" panose="020F0502020204030204" pitchFamily="34" charset="0"/>
                  <a:cs typeface="Calibri" panose="020F0502020204030204" pitchFamily="34" charset="0"/>
                </a:rPr>
                <a:t>2p </a:t>
              </a:r>
            </a:p>
            <a:p>
              <a:pPr>
                <a:defRPr/>
              </a:pPr>
              <a:r>
                <a:rPr lang="en-US" sz="1400" dirty="0">
                  <a:latin typeface="Calibri" panose="020F0502020204030204" pitchFamily="34" charset="0"/>
                  <a:cs typeface="Calibri" panose="020F0502020204030204" pitchFamily="34" charset="0"/>
                </a:rPr>
                <a:t>radioactivity</a:t>
              </a:r>
            </a:p>
          </p:txBody>
        </p:sp>
        <p:sp>
          <p:nvSpPr>
            <p:cNvPr id="13" name="Text Box 20">
              <a:extLst>
                <a:ext uri="{FF2B5EF4-FFF2-40B4-BE49-F238E27FC236}">
                  <a16:creationId xmlns:a16="http://schemas.microsoft.com/office/drawing/2014/main" id="{0461C336-48DF-2040-B884-71E7318E0ED0}"/>
                </a:ext>
              </a:extLst>
            </p:cNvPr>
            <p:cNvSpPr txBox="1">
              <a:spLocks noChangeArrowheads="1"/>
            </p:cNvSpPr>
            <p:nvPr/>
          </p:nvSpPr>
          <p:spPr bwMode="auto">
            <a:xfrm>
              <a:off x="3154995" y="4746578"/>
              <a:ext cx="1071565" cy="307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Clusters</a:t>
              </a:r>
            </a:p>
          </p:txBody>
        </p:sp>
        <p:pic>
          <p:nvPicPr>
            <p:cNvPr id="14" name="Picture 21">
              <a:extLst>
                <a:ext uri="{FF2B5EF4-FFF2-40B4-BE49-F238E27FC236}">
                  <a16:creationId xmlns:a16="http://schemas.microsoft.com/office/drawing/2014/main" id="{16E166B1-37D9-B245-C35E-5090DAE90554}"/>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158575" y="2033858"/>
              <a:ext cx="614640" cy="6492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5" name="Text Box 22">
              <a:extLst>
                <a:ext uri="{FF2B5EF4-FFF2-40B4-BE49-F238E27FC236}">
                  <a16:creationId xmlns:a16="http://schemas.microsoft.com/office/drawing/2014/main" id="{3412FA10-4FFB-342B-B6F7-D509FD7E9762}"/>
                </a:ext>
              </a:extLst>
            </p:cNvPr>
            <p:cNvSpPr txBox="1">
              <a:spLocks noChangeArrowheads="1"/>
            </p:cNvSpPr>
            <p:nvPr/>
          </p:nvSpPr>
          <p:spPr bwMode="auto">
            <a:xfrm>
              <a:off x="3746912" y="1513862"/>
              <a:ext cx="1388553" cy="7738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Pairing Correlations </a:t>
              </a:r>
            </a:p>
            <a:p>
              <a:pPr>
                <a:defRPr/>
              </a:pPr>
              <a:endParaRPr lang="en-US" sz="1400" dirty="0">
                <a:latin typeface="Calibri" panose="020F0502020204030204" pitchFamily="34" charset="0"/>
                <a:cs typeface="Calibri" panose="020F0502020204030204" pitchFamily="34" charset="0"/>
              </a:endParaRPr>
            </a:p>
          </p:txBody>
        </p:sp>
        <p:pic>
          <p:nvPicPr>
            <p:cNvPr id="16" name="Picture 23">
              <a:extLst>
                <a:ext uri="{FF2B5EF4-FFF2-40B4-BE49-F238E27FC236}">
                  <a16:creationId xmlns:a16="http://schemas.microsoft.com/office/drawing/2014/main" id="{2F8D2B2D-7124-2050-229B-EE1ED5BA4C28}"/>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167732" y="1654976"/>
              <a:ext cx="914400" cy="782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7" name="Text Box 24">
              <a:extLst>
                <a:ext uri="{FF2B5EF4-FFF2-40B4-BE49-F238E27FC236}">
                  <a16:creationId xmlns:a16="http://schemas.microsoft.com/office/drawing/2014/main" id="{97D7DBE7-E887-C150-DF32-CC7E97A3913F}"/>
                </a:ext>
              </a:extLst>
            </p:cNvPr>
            <p:cNvSpPr txBox="1">
              <a:spLocks noChangeArrowheads="1"/>
            </p:cNvSpPr>
            <p:nvPr/>
          </p:nvSpPr>
          <p:spPr bwMode="auto">
            <a:xfrm>
              <a:off x="4723123" y="1112040"/>
              <a:ext cx="1787667" cy="5408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Nuclear matter</a:t>
              </a:r>
            </a:p>
            <a:p>
              <a:pPr>
                <a:defRPr/>
              </a:pPr>
              <a:r>
                <a:rPr lang="en-US" sz="1400" dirty="0">
                  <a:latin typeface="Calibri" panose="020F0502020204030204" pitchFamily="34" charset="0"/>
                  <a:cs typeface="Calibri" panose="020F0502020204030204" pitchFamily="34" charset="0"/>
                </a:rPr>
                <a:t>Equation of State</a:t>
              </a:r>
            </a:p>
          </p:txBody>
        </p:sp>
        <p:sp>
          <p:nvSpPr>
            <p:cNvPr id="18" name="Text Box 17">
              <a:extLst>
                <a:ext uri="{FF2B5EF4-FFF2-40B4-BE49-F238E27FC236}">
                  <a16:creationId xmlns:a16="http://schemas.microsoft.com/office/drawing/2014/main" id="{BF344479-38EE-CAB2-3F5F-F856E97D2475}"/>
                </a:ext>
              </a:extLst>
            </p:cNvPr>
            <p:cNvSpPr txBox="1">
              <a:spLocks noChangeArrowheads="1"/>
            </p:cNvSpPr>
            <p:nvPr/>
          </p:nvSpPr>
          <p:spPr bwMode="auto">
            <a:xfrm>
              <a:off x="7391026" y="966053"/>
              <a:ext cx="1293467" cy="5408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73" tIns="34286" rIns="68573" bIns="34286">
              <a:spAutoFit/>
            </a:bodyPr>
            <a:lstStyle/>
            <a:p>
              <a:pPr>
                <a:defRPr/>
              </a:pPr>
              <a:r>
                <a:rPr lang="en-US" sz="1400" dirty="0" err="1">
                  <a:latin typeface="Calibri" panose="020F0502020204030204" pitchFamily="34" charset="0"/>
                  <a:cs typeface="Calibri" panose="020F0502020204030204" pitchFamily="34" charset="0"/>
                </a:rPr>
                <a:t>Superheavy</a:t>
              </a:r>
              <a:r>
                <a:rPr lang="en-US" sz="1400" dirty="0">
                  <a:latin typeface="Calibri" panose="020F0502020204030204" pitchFamily="34" charset="0"/>
                  <a:cs typeface="Calibri" panose="020F0502020204030204" pitchFamily="34" charset="0"/>
                </a:rPr>
                <a:t> </a:t>
              </a:r>
            </a:p>
            <a:p>
              <a:pPr>
                <a:defRPr/>
              </a:pPr>
              <a:r>
                <a:rPr lang="en-US" sz="1400" dirty="0">
                  <a:latin typeface="Calibri" panose="020F0502020204030204" pitchFamily="34" charset="0"/>
                  <a:cs typeface="Calibri" panose="020F0502020204030204" pitchFamily="34" charset="0"/>
                </a:rPr>
                <a:t>nuclei</a:t>
              </a:r>
            </a:p>
          </p:txBody>
        </p:sp>
        <p:pic>
          <p:nvPicPr>
            <p:cNvPr id="19" name="Picture 3">
              <a:extLst>
                <a:ext uri="{FF2B5EF4-FFF2-40B4-BE49-F238E27FC236}">
                  <a16:creationId xmlns:a16="http://schemas.microsoft.com/office/drawing/2014/main" id="{171D4072-D31F-C148-B47F-BEE40366BA10}"/>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191479" y="1557353"/>
              <a:ext cx="1271413" cy="751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9" descr="shape_isomer">
              <a:extLst>
                <a:ext uri="{FF2B5EF4-FFF2-40B4-BE49-F238E27FC236}">
                  <a16:creationId xmlns:a16="http://schemas.microsoft.com/office/drawing/2014/main" id="{2681A692-743F-1A06-D234-14B2B78EDBE0}"/>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124484" y="2694200"/>
              <a:ext cx="1038482" cy="772754"/>
            </a:xfrm>
            <a:prstGeom prst="rect">
              <a:avLst/>
            </a:prstGeom>
            <a:noFill/>
            <a:ln w="9525">
              <a:solidFill>
                <a:srgbClr val="003399"/>
              </a:solidFill>
              <a:miter lim="800000"/>
              <a:headEnd/>
              <a:tailEnd/>
            </a:ln>
          </p:spPr>
        </p:pic>
        <p:sp>
          <p:nvSpPr>
            <p:cNvPr id="21" name="CasellaDiTesto 20">
              <a:extLst>
                <a:ext uri="{FF2B5EF4-FFF2-40B4-BE49-F238E27FC236}">
                  <a16:creationId xmlns:a16="http://schemas.microsoft.com/office/drawing/2014/main" id="{D95CB85A-301C-D942-6562-11D984846A44}"/>
                </a:ext>
              </a:extLst>
            </p:cNvPr>
            <p:cNvSpPr txBox="1"/>
            <p:nvPr/>
          </p:nvSpPr>
          <p:spPr>
            <a:xfrm>
              <a:off x="7062367" y="3518199"/>
              <a:ext cx="1773876" cy="584775"/>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Nuclear shapes and coexistences</a:t>
              </a:r>
            </a:p>
          </p:txBody>
        </p:sp>
        <p:sp>
          <p:nvSpPr>
            <p:cNvPr id="22" name="Text Box 17">
              <a:extLst>
                <a:ext uri="{FF2B5EF4-FFF2-40B4-BE49-F238E27FC236}">
                  <a16:creationId xmlns:a16="http://schemas.microsoft.com/office/drawing/2014/main" id="{AC5C2835-36E6-07A1-A99E-2111CBC12CCC}"/>
                </a:ext>
              </a:extLst>
            </p:cNvPr>
            <p:cNvSpPr txBox="1">
              <a:spLocks noChangeArrowheads="1"/>
            </p:cNvSpPr>
            <p:nvPr/>
          </p:nvSpPr>
          <p:spPr bwMode="auto">
            <a:xfrm>
              <a:off x="5882816" y="4053367"/>
              <a:ext cx="1361114" cy="315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Shell effects</a:t>
              </a:r>
            </a:p>
          </p:txBody>
        </p:sp>
        <p:pic>
          <p:nvPicPr>
            <p:cNvPr id="23" name="Picture 4">
              <a:extLst>
                <a:ext uri="{FF2B5EF4-FFF2-40B4-BE49-F238E27FC236}">
                  <a16:creationId xmlns:a16="http://schemas.microsoft.com/office/drawing/2014/main" id="{1EB928C8-685F-0DBA-97DB-D68129D7EF70}"/>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28542" y="2809544"/>
              <a:ext cx="1156651" cy="10470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Box 22">
              <a:extLst>
                <a:ext uri="{FF2B5EF4-FFF2-40B4-BE49-F238E27FC236}">
                  <a16:creationId xmlns:a16="http://schemas.microsoft.com/office/drawing/2014/main" id="{09A863A3-1C4E-2D0A-CF6A-2097D219EFD2}"/>
                </a:ext>
              </a:extLst>
            </p:cNvPr>
            <p:cNvSpPr txBox="1">
              <a:spLocks noChangeArrowheads="1"/>
            </p:cNvSpPr>
            <p:nvPr/>
          </p:nvSpPr>
          <p:spPr bwMode="auto">
            <a:xfrm>
              <a:off x="161184" y="2251059"/>
              <a:ext cx="1388552" cy="5616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Coupling to continuum</a:t>
              </a:r>
            </a:p>
          </p:txBody>
        </p:sp>
        <p:sp>
          <p:nvSpPr>
            <p:cNvPr id="25" name="Text Box 17">
              <a:extLst>
                <a:ext uri="{FF2B5EF4-FFF2-40B4-BE49-F238E27FC236}">
                  <a16:creationId xmlns:a16="http://schemas.microsoft.com/office/drawing/2014/main" id="{42FFC741-27E0-9D79-329C-9DEEDA36542B}"/>
                </a:ext>
              </a:extLst>
            </p:cNvPr>
            <p:cNvSpPr txBox="1">
              <a:spLocks noChangeArrowheads="1"/>
            </p:cNvSpPr>
            <p:nvPr/>
          </p:nvSpPr>
          <p:spPr bwMode="auto">
            <a:xfrm>
              <a:off x="2069960" y="4944515"/>
              <a:ext cx="1189620" cy="307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8573" tIns="34286" rIns="68573" bIns="34286">
              <a:spAutoFit/>
            </a:bodyPr>
            <a:lstStyle/>
            <a:p>
              <a:pPr>
                <a:defRPr/>
              </a:pPr>
              <a:r>
                <a:rPr lang="en-US" sz="1400" dirty="0">
                  <a:latin typeface="Calibri" panose="020F0502020204030204" pitchFamily="34" charset="0"/>
                  <a:cs typeface="Calibri" panose="020F0502020204030204" pitchFamily="34" charset="0"/>
                </a:rPr>
                <a:t>Halo nuclei</a:t>
              </a:r>
            </a:p>
          </p:txBody>
        </p:sp>
        <p:grpSp>
          <p:nvGrpSpPr>
            <p:cNvPr id="26" name="Gruppo 38">
              <a:extLst>
                <a:ext uri="{FF2B5EF4-FFF2-40B4-BE49-F238E27FC236}">
                  <a16:creationId xmlns:a16="http://schemas.microsoft.com/office/drawing/2014/main" id="{1010F8D4-CD6B-C2A3-4EAD-326ACE1A495F}"/>
                </a:ext>
              </a:extLst>
            </p:cNvPr>
            <p:cNvGrpSpPr/>
            <p:nvPr/>
          </p:nvGrpSpPr>
          <p:grpSpPr>
            <a:xfrm>
              <a:off x="3989843" y="3406230"/>
              <a:ext cx="1661863" cy="1513743"/>
              <a:chOff x="2141006" y="5385797"/>
              <a:chExt cx="2215816" cy="2018321"/>
            </a:xfrm>
          </p:grpSpPr>
          <p:pic>
            <p:nvPicPr>
              <p:cNvPr id="29" name="Picture 5">
                <a:extLst>
                  <a:ext uri="{FF2B5EF4-FFF2-40B4-BE49-F238E27FC236}">
                    <a16:creationId xmlns:a16="http://schemas.microsoft.com/office/drawing/2014/main" id="{DEEE426B-5F38-B780-CA5D-0655F1A48FB4}"/>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141006" y="5385797"/>
                <a:ext cx="2058637" cy="1307281"/>
              </a:xfrm>
              <a:prstGeom prst="rect">
                <a:avLst/>
              </a:prstGeom>
              <a:noFill/>
              <a:ln w="12700">
                <a:noFill/>
                <a:miter lim="800000"/>
                <a:headEnd/>
                <a:tailEnd/>
              </a:ln>
              <a:effectLst/>
            </p:spPr>
          </p:pic>
          <p:sp>
            <p:nvSpPr>
              <p:cNvPr id="30" name="CasellaDiTesto 32">
                <a:extLst>
                  <a:ext uri="{FF2B5EF4-FFF2-40B4-BE49-F238E27FC236}">
                    <a16:creationId xmlns:a16="http://schemas.microsoft.com/office/drawing/2014/main" id="{EB43EE18-EA04-E567-75FF-1B93DCE996FC}"/>
                  </a:ext>
                </a:extLst>
              </p:cNvPr>
              <p:cNvSpPr txBox="1"/>
              <p:nvPr/>
            </p:nvSpPr>
            <p:spPr>
              <a:xfrm>
                <a:off x="2298185" y="6649649"/>
                <a:ext cx="2058637" cy="754469"/>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Nuclear astrophysics</a:t>
                </a:r>
              </a:p>
            </p:txBody>
          </p:sp>
        </p:grpSp>
        <p:sp>
          <p:nvSpPr>
            <p:cNvPr id="27" name="Text Box 22">
              <a:extLst>
                <a:ext uri="{FF2B5EF4-FFF2-40B4-BE49-F238E27FC236}">
                  <a16:creationId xmlns:a16="http://schemas.microsoft.com/office/drawing/2014/main" id="{97B1ED43-ECBD-707E-2CAA-A9DDFFDD4CDA}"/>
                </a:ext>
              </a:extLst>
            </p:cNvPr>
            <p:cNvSpPr txBox="1">
              <a:spLocks noChangeArrowheads="1"/>
            </p:cNvSpPr>
            <p:nvPr/>
          </p:nvSpPr>
          <p:spPr bwMode="auto">
            <a:xfrm>
              <a:off x="1471913" y="2383389"/>
              <a:ext cx="1388553" cy="5616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68573" tIns="34286" rIns="68573" bIns="34286">
              <a:spAutoFit/>
            </a:bodyPr>
            <a:lstStyle/>
            <a:p>
              <a:pPr>
                <a:defRPr/>
              </a:pPr>
              <a:r>
                <a:rPr lang="en-US" sz="1400" dirty="0">
                  <a:latin typeface="Calibri" panose="020F0502020204030204" pitchFamily="34" charset="0"/>
                  <a:cs typeface="Calibri" panose="020F0502020204030204" pitchFamily="34" charset="0"/>
                </a:rPr>
                <a:t>Fundamental interactions</a:t>
              </a:r>
            </a:p>
          </p:txBody>
        </p:sp>
        <p:pic>
          <p:nvPicPr>
            <p:cNvPr id="28" name="Picture 3">
              <a:extLst>
                <a:ext uri="{FF2B5EF4-FFF2-40B4-BE49-F238E27FC236}">
                  <a16:creationId xmlns:a16="http://schemas.microsoft.com/office/drawing/2014/main" id="{D9C41965-0EB5-CA3A-250F-056F83A504D6}"/>
                </a:ext>
              </a:extLst>
            </p:cNvPr>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l="47253" t="21270"/>
            <a:stretch/>
          </p:blipFill>
          <p:spPr bwMode="auto">
            <a:xfrm>
              <a:off x="1970304" y="2954856"/>
              <a:ext cx="584765" cy="581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4" name="ZoneTexte 43">
            <a:extLst>
              <a:ext uri="{FF2B5EF4-FFF2-40B4-BE49-F238E27FC236}">
                <a16:creationId xmlns:a16="http://schemas.microsoft.com/office/drawing/2014/main" id="{9AFEC50F-B0AD-E4DF-4762-D512DF7BC7E0}"/>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sp>
        <p:nvSpPr>
          <p:cNvPr id="45" name="ZoneTexte 44">
            <a:extLst>
              <a:ext uri="{FF2B5EF4-FFF2-40B4-BE49-F238E27FC236}">
                <a16:creationId xmlns:a16="http://schemas.microsoft.com/office/drawing/2014/main" id="{1A81385F-C1CF-21E2-C41C-FF86566249BF}"/>
              </a:ext>
            </a:extLst>
          </p:cNvPr>
          <p:cNvSpPr txBox="1"/>
          <p:nvPr/>
        </p:nvSpPr>
        <p:spPr>
          <a:xfrm>
            <a:off x="387926" y="734285"/>
            <a:ext cx="6583088" cy="1815882"/>
          </a:xfrm>
          <a:prstGeom prst="rect">
            <a:avLst/>
          </a:prstGeom>
          <a:noFill/>
        </p:spPr>
        <p:txBody>
          <a:bodyPr wrap="square" rtlCol="0">
            <a:spAutoFit/>
          </a:bodyPr>
          <a:lstStyle/>
          <a:p>
            <a:r>
              <a:rPr lang="fr-FR" sz="1600" b="1" dirty="0" err="1">
                <a:latin typeface="Calibri" panose="020F0502020204030204" pitchFamily="34" charset="0"/>
                <a:cs typeface="Calibri" panose="020F0502020204030204" pitchFamily="34" charset="0"/>
              </a:rPr>
              <a:t>Nuclear</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Physics@GANIL</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study</a:t>
            </a:r>
            <a:r>
              <a:rPr lang="fr-FR" sz="1600" b="1" dirty="0">
                <a:latin typeface="Calibri" panose="020F0502020204030204" pitchFamily="34" charset="0"/>
                <a:cs typeface="Calibri" panose="020F0502020204030204" pitchFamily="34" charset="0"/>
              </a:rPr>
              <a:t> of </a:t>
            </a:r>
            <a:r>
              <a:rPr lang="fr-FR" sz="1600" b="1" dirty="0" err="1">
                <a:latin typeface="Calibri" panose="020F0502020204030204" pitchFamily="34" charset="0"/>
                <a:cs typeface="Calibri" panose="020F0502020204030204" pitchFamily="34" charset="0"/>
              </a:rPr>
              <a:t>exotic</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nuclei</a:t>
            </a:r>
            <a:endParaRPr lang="fr-FR" sz="1600" b="1" dirty="0">
              <a:latin typeface="Calibri" panose="020F0502020204030204" pitchFamily="34" charset="0"/>
              <a:cs typeface="Calibri" panose="020F0502020204030204" pitchFamily="34" charset="0"/>
            </a:endParaRPr>
          </a:p>
          <a:p>
            <a:endParaRPr lang="fr-FR" sz="1600" b="1" dirty="0">
              <a:latin typeface="Calibri" panose="020F0502020204030204" pitchFamily="34" charset="0"/>
              <a:cs typeface="Calibri" panose="020F0502020204030204" pitchFamily="34" charset="0"/>
            </a:endParaRPr>
          </a:p>
          <a:p>
            <a:pPr marL="285750" indent="-285750">
              <a:buFont typeface="Wingdings" pitchFamily="2" charset="2"/>
              <a:buChar char="Ø"/>
            </a:pPr>
            <a:r>
              <a:rPr lang="fr-FR" sz="1600" dirty="0">
                <a:latin typeface="Calibri" panose="020F0502020204030204" pitchFamily="34" charset="0"/>
                <a:cs typeface="Calibri" panose="020F0502020204030204" pitchFamily="34" charset="0"/>
              </a:rPr>
              <a:t>Are </a:t>
            </a:r>
            <a:r>
              <a:rPr lang="fr-FR" sz="1600" dirty="0" err="1">
                <a:latin typeface="Calibri" panose="020F0502020204030204" pitchFamily="34" charset="0"/>
                <a:cs typeface="Calibri" panose="020F0502020204030204" pitchFamily="34" charset="0"/>
              </a:rPr>
              <a:t>there</a:t>
            </a:r>
            <a:r>
              <a:rPr lang="fr-FR" sz="1600" dirty="0">
                <a:latin typeface="Calibri" panose="020F0502020204030204" pitchFamily="34" charset="0"/>
                <a:cs typeface="Calibri" panose="020F0502020204030204" pitchFamily="34" charset="0"/>
              </a:rPr>
              <a:t> more </a:t>
            </a:r>
            <a:r>
              <a:rPr lang="fr-FR" sz="1600" dirty="0" err="1">
                <a:latin typeface="Calibri" panose="020F0502020204030204" pitchFamily="34" charset="0"/>
                <a:cs typeface="Calibri" panose="020F0502020204030204" pitchFamily="34" charset="0"/>
              </a:rPr>
              <a:t>unexpected</a:t>
            </a:r>
            <a:r>
              <a:rPr lang="fr-FR" sz="1600" dirty="0">
                <a:latin typeface="Calibri" panose="020F0502020204030204" pitchFamily="34" charset="0"/>
                <a:cs typeface="Calibri" panose="020F0502020204030204" pitchFamily="34" charset="0"/>
              </a:rPr>
              <a:t> new </a:t>
            </a:r>
            <a:r>
              <a:rPr lang="fr-FR" sz="1600" dirty="0" err="1">
                <a:latin typeface="Calibri" panose="020F0502020204030204" pitchFamily="34" charset="0"/>
                <a:cs typeface="Calibri" panose="020F0502020204030204" pitchFamily="34" charset="0"/>
              </a:rPr>
              <a:t>phenomena</a:t>
            </a:r>
            <a:r>
              <a:rPr lang="fr-FR" sz="1600" dirty="0">
                <a:latin typeface="Calibri" panose="020F0502020204030204" pitchFamily="34" charset="0"/>
                <a:cs typeface="Calibri" panose="020F0502020204030204" pitchFamily="34" charset="0"/>
              </a:rPr>
              <a:t> to </a:t>
            </a:r>
            <a:r>
              <a:rPr lang="fr-FR" sz="1600" dirty="0" err="1">
                <a:latin typeface="Calibri" panose="020F0502020204030204" pitchFamily="34" charset="0"/>
                <a:cs typeface="Calibri" panose="020F0502020204030204" pitchFamily="34" charset="0"/>
              </a:rPr>
              <a:t>be</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discovered</a:t>
            </a:r>
            <a:r>
              <a:rPr lang="fr-FR" sz="1600" dirty="0">
                <a:latin typeface="Calibri" panose="020F0502020204030204" pitchFamily="34" charset="0"/>
                <a:cs typeface="Calibri" panose="020F0502020204030204" pitchFamily="34" charset="0"/>
              </a:rPr>
              <a:t> ?</a:t>
            </a:r>
          </a:p>
          <a:p>
            <a:pPr marL="742950" lvl="1" indent="-285750">
              <a:buFont typeface="Wingdings" pitchFamily="2" charset="2"/>
              <a:buChar char="ü"/>
            </a:pPr>
            <a:r>
              <a:rPr lang="fr-FR" sz="1600" dirty="0">
                <a:latin typeface="Calibri" panose="020F0502020204030204" pitchFamily="34" charset="0"/>
                <a:cs typeface="Calibri" panose="020F0502020204030204" pitchFamily="34" charset="0"/>
              </a:rPr>
              <a:t>Shell structure modification and new </a:t>
            </a:r>
            <a:r>
              <a:rPr lang="fr-FR" sz="1600" dirty="0" err="1">
                <a:latin typeface="Calibri" panose="020F0502020204030204" pitchFamily="34" charset="0"/>
                <a:cs typeface="Calibri" panose="020F0502020204030204" pitchFamily="34" charset="0"/>
              </a:rPr>
              <a:t>magic</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numbers</a:t>
            </a:r>
            <a:endParaRPr lang="fr-FR" sz="1600" dirty="0">
              <a:latin typeface="Calibri" panose="020F0502020204030204" pitchFamily="34" charset="0"/>
              <a:cs typeface="Calibri" panose="020F0502020204030204" pitchFamily="34" charset="0"/>
            </a:endParaRPr>
          </a:p>
          <a:p>
            <a:pPr marL="742950" lvl="1" indent="-285750">
              <a:buFont typeface="Wingdings" pitchFamily="2" charset="2"/>
              <a:buChar char="ü"/>
            </a:pPr>
            <a:r>
              <a:rPr lang="fr-FR" sz="1600" dirty="0">
                <a:latin typeface="Calibri" panose="020F0502020204030204" pitchFamily="34" charset="0"/>
                <a:cs typeface="Calibri" panose="020F0502020204030204" pitchFamily="34" charset="0"/>
              </a:rPr>
              <a:t>Halo </a:t>
            </a:r>
            <a:r>
              <a:rPr lang="fr-FR" sz="1600" dirty="0" err="1">
                <a:latin typeface="Calibri" panose="020F0502020204030204" pitchFamily="34" charset="0"/>
                <a:cs typeface="Calibri" panose="020F0502020204030204" pitchFamily="34" charset="0"/>
              </a:rPr>
              <a:t>nuclei</a:t>
            </a:r>
            <a:endParaRPr lang="fr-FR" sz="1600" dirty="0">
              <a:latin typeface="Calibri" panose="020F0502020204030204" pitchFamily="34" charset="0"/>
              <a:cs typeface="Calibri" panose="020F0502020204030204" pitchFamily="34" charset="0"/>
            </a:endParaRPr>
          </a:p>
          <a:p>
            <a:pPr marL="742950" lvl="1" indent="-285750">
              <a:buFont typeface="Wingdings" pitchFamily="2" charset="2"/>
              <a:buChar char="ü"/>
            </a:pPr>
            <a:r>
              <a:rPr lang="fr-FR" sz="1600" dirty="0">
                <a:latin typeface="Calibri" panose="020F0502020204030204" pitchFamily="34" charset="0"/>
                <a:cs typeface="Calibri" panose="020F0502020204030204" pitchFamily="34" charset="0"/>
              </a:rPr>
              <a:t>New </a:t>
            </a:r>
            <a:r>
              <a:rPr lang="fr-FR" sz="1600" dirty="0" err="1">
                <a:latin typeface="Calibri" panose="020F0502020204030204" pitchFamily="34" charset="0"/>
                <a:cs typeface="Calibri" panose="020F0502020204030204" pitchFamily="34" charset="0"/>
              </a:rPr>
              <a:t>radioactivities</a:t>
            </a:r>
            <a:endParaRPr lang="fr-FR" sz="1600" dirty="0">
              <a:latin typeface="Calibri" panose="020F0502020204030204" pitchFamily="34" charset="0"/>
              <a:cs typeface="Calibri" panose="020F0502020204030204" pitchFamily="34" charset="0"/>
            </a:endParaRPr>
          </a:p>
          <a:p>
            <a:pPr marL="742950" lvl="1" indent="-285750">
              <a:buFont typeface="Wingdings" pitchFamily="2" charset="2"/>
              <a:buChar char="ü"/>
            </a:pPr>
            <a:r>
              <a:rPr lang="fr-FR" sz="1600" dirty="0">
                <a:latin typeface="Calibri" panose="020F0502020204030204" pitchFamily="34" charset="0"/>
                <a:cs typeface="Calibri" panose="020F0502020204030204" pitchFamily="34" charset="0"/>
              </a:rPr>
              <a:t>????</a:t>
            </a:r>
          </a:p>
        </p:txBody>
      </p:sp>
      <p:grpSp>
        <p:nvGrpSpPr>
          <p:cNvPr id="57" name="Groupe 56">
            <a:extLst>
              <a:ext uri="{FF2B5EF4-FFF2-40B4-BE49-F238E27FC236}">
                <a16:creationId xmlns:a16="http://schemas.microsoft.com/office/drawing/2014/main" id="{C2616D69-C5B7-6462-29B8-78B2E1445E99}"/>
              </a:ext>
            </a:extLst>
          </p:cNvPr>
          <p:cNvGrpSpPr/>
          <p:nvPr/>
        </p:nvGrpSpPr>
        <p:grpSpPr>
          <a:xfrm>
            <a:off x="7164164" y="715742"/>
            <a:ext cx="2195737" cy="5930971"/>
            <a:chOff x="7164164" y="715742"/>
            <a:chExt cx="2195737" cy="5930971"/>
          </a:xfrm>
        </p:grpSpPr>
        <p:sp>
          <p:nvSpPr>
            <p:cNvPr id="58" name="Rectangle 23">
              <a:extLst>
                <a:ext uri="{FF2B5EF4-FFF2-40B4-BE49-F238E27FC236}">
                  <a16:creationId xmlns:a16="http://schemas.microsoft.com/office/drawing/2014/main" id="{AF7B9495-5B84-9B11-524A-A68B1AD212DF}"/>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59" name="Rectangle 24">
              <a:extLst>
                <a:ext uri="{FF2B5EF4-FFF2-40B4-BE49-F238E27FC236}">
                  <a16:creationId xmlns:a16="http://schemas.microsoft.com/office/drawing/2014/main" id="{7093ADE6-793E-DDDB-DDEC-2A67D8F34754}"/>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60" name="Rectangle 31">
              <a:extLst>
                <a:ext uri="{FF2B5EF4-FFF2-40B4-BE49-F238E27FC236}">
                  <a16:creationId xmlns:a16="http://schemas.microsoft.com/office/drawing/2014/main" id="{9EB4E060-3A78-DF2C-AA62-0EBC0A892AC9}"/>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61" name="Picture 12" descr="slide1.jpg">
              <a:extLst>
                <a:ext uri="{FF2B5EF4-FFF2-40B4-BE49-F238E27FC236}">
                  <a16:creationId xmlns:a16="http://schemas.microsoft.com/office/drawing/2014/main" id="{80E156B7-94F4-F041-5052-48D805BCEA8B}"/>
                </a:ext>
              </a:extLst>
            </p:cNvPr>
            <p:cNvPicPr>
              <a:picLocks noChangeAspect="1" noChangeArrowheads="1"/>
            </p:cNvPicPr>
            <p:nvPr/>
          </p:nvPicPr>
          <p:blipFill>
            <a:blip r:embed="rId16" cstate="print"/>
            <a:srcRect/>
            <a:stretch>
              <a:fillRect/>
            </a:stretch>
          </p:blipFill>
          <p:spPr bwMode="auto">
            <a:xfrm>
              <a:off x="7486095" y="6000927"/>
              <a:ext cx="1095988" cy="645786"/>
            </a:xfrm>
            <a:prstGeom prst="rect">
              <a:avLst/>
            </a:prstGeom>
            <a:noFill/>
            <a:ln w="9525">
              <a:noFill/>
              <a:miter lim="800000"/>
              <a:headEnd/>
              <a:tailEnd/>
            </a:ln>
          </p:spPr>
        </p:pic>
        <p:pic>
          <p:nvPicPr>
            <p:cNvPr id="62" name="Picture 8" descr="Résultat de recherche d'images pour &quot;glace de comete&quot;">
              <a:extLst>
                <a:ext uri="{FF2B5EF4-FFF2-40B4-BE49-F238E27FC236}">
                  <a16:creationId xmlns:a16="http://schemas.microsoft.com/office/drawing/2014/main" id="{F81BFF20-D944-6A02-2658-2A51831BE127}"/>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63" name="Picture 22" descr="Inorganic_materials_under_irradiation">
              <a:extLst>
                <a:ext uri="{FF2B5EF4-FFF2-40B4-BE49-F238E27FC236}">
                  <a16:creationId xmlns:a16="http://schemas.microsoft.com/office/drawing/2014/main" id="{BA88923F-D566-3350-6467-E0B1A03EA1F9}"/>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64" name="Picture 14" descr="2190-4286-3-97-3">
              <a:extLst>
                <a:ext uri="{FF2B5EF4-FFF2-40B4-BE49-F238E27FC236}">
                  <a16:creationId xmlns:a16="http://schemas.microsoft.com/office/drawing/2014/main" id="{A656B858-80A6-91F9-867D-B6396C8FCA92}"/>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65" name="Rectangle 26">
              <a:extLst>
                <a:ext uri="{FF2B5EF4-FFF2-40B4-BE49-F238E27FC236}">
                  <a16:creationId xmlns:a16="http://schemas.microsoft.com/office/drawing/2014/main" id="{B26C0D42-8DF9-07D2-98E0-A61812F9BA7B}"/>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66" name="Image 41" descr="Screen shot 2012-08-27 at 10.20.08 PM.png">
              <a:extLst>
                <a:ext uri="{FF2B5EF4-FFF2-40B4-BE49-F238E27FC236}">
                  <a16:creationId xmlns:a16="http://schemas.microsoft.com/office/drawing/2014/main" id="{54E3C2C0-8429-B97E-60F3-3ADCE4CAB844}"/>
                </a:ext>
              </a:extLst>
            </p:cNvPr>
            <p:cNvPicPr>
              <a:picLocks noChangeAspect="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 name="Rectangle 24">
              <a:extLst>
                <a:ext uri="{FF2B5EF4-FFF2-40B4-BE49-F238E27FC236}">
                  <a16:creationId xmlns:a16="http://schemas.microsoft.com/office/drawing/2014/main" id="{62829B63-648C-83EE-6B87-C0F5D1BB3178}"/>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68" name="Image 67">
              <a:extLst>
                <a:ext uri="{FF2B5EF4-FFF2-40B4-BE49-F238E27FC236}">
                  <a16:creationId xmlns:a16="http://schemas.microsoft.com/office/drawing/2014/main" id="{F486BECC-A6CE-994C-DDEA-EF3700800A49}"/>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69" name="Rectangle 24">
              <a:extLst>
                <a:ext uri="{FF2B5EF4-FFF2-40B4-BE49-F238E27FC236}">
                  <a16:creationId xmlns:a16="http://schemas.microsoft.com/office/drawing/2014/main" id="{15DF2E11-7391-637F-7B6C-C089F431BF71}"/>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120034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B22FF1A-D34B-E252-01C7-402AD3EBD280}"/>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sp>
        <p:nvSpPr>
          <p:cNvPr id="2" name="ZoneTexte 1">
            <a:extLst>
              <a:ext uri="{FF2B5EF4-FFF2-40B4-BE49-F238E27FC236}">
                <a16:creationId xmlns:a16="http://schemas.microsoft.com/office/drawing/2014/main" id="{DBAADC53-B7D4-8687-C7B7-5456DF862212}"/>
              </a:ext>
            </a:extLst>
          </p:cNvPr>
          <p:cNvSpPr txBox="1"/>
          <p:nvPr/>
        </p:nvSpPr>
        <p:spPr>
          <a:xfrm>
            <a:off x="415637" y="692722"/>
            <a:ext cx="6428508" cy="1569660"/>
          </a:xfrm>
          <a:prstGeom prst="rect">
            <a:avLst/>
          </a:prstGeom>
          <a:noFill/>
        </p:spPr>
        <p:txBody>
          <a:bodyPr wrap="square" rtlCol="0">
            <a:spAutoFit/>
          </a:bodyPr>
          <a:lstStyle/>
          <a:p>
            <a:r>
              <a:rPr lang="fr-FR" sz="1600" b="1" dirty="0" err="1">
                <a:latin typeface="Calibri" panose="020F0502020204030204" pitchFamily="34" charset="0"/>
                <a:cs typeface="Calibri" panose="020F0502020204030204" pitchFamily="34" charset="0"/>
              </a:rPr>
              <a:t>Nuclear</a:t>
            </a:r>
            <a:r>
              <a:rPr lang="fr-FR" sz="1600" b="1" dirty="0">
                <a:latin typeface="Calibri" panose="020F0502020204030204" pitchFamily="34" charset="0"/>
                <a:cs typeface="Calibri" panose="020F0502020204030204" pitchFamily="34" charset="0"/>
              </a:rPr>
              <a:t> </a:t>
            </a:r>
            <a:r>
              <a:rPr lang="fr-FR" sz="1600" b="1" dirty="0" err="1">
                <a:latin typeface="Calibri" panose="020F0502020204030204" pitchFamily="34" charset="0"/>
                <a:cs typeface="Calibri" panose="020F0502020204030204" pitchFamily="34" charset="0"/>
              </a:rPr>
              <a:t>astrophysics</a:t>
            </a:r>
            <a:r>
              <a:rPr lang="fr-FR" sz="1600" b="1" dirty="0">
                <a:latin typeface="Calibri" panose="020F0502020204030204" pitchFamily="34" charset="0"/>
                <a:cs typeface="Calibri" panose="020F0502020204030204" pitchFamily="34" charset="0"/>
              </a:rPr>
              <a:t>:</a:t>
            </a:r>
          </a:p>
          <a:p>
            <a:r>
              <a:rPr lang="fr-FR" sz="1600" dirty="0">
                <a:latin typeface="Calibri" panose="020F0502020204030204" pitchFamily="34" charset="0"/>
                <a:cs typeface="Calibri" panose="020F0502020204030204" pitchFamily="34" charset="0"/>
              </a:rPr>
              <a:t>How </a:t>
            </a:r>
            <a:r>
              <a:rPr lang="fr-FR" sz="1600" dirty="0" err="1">
                <a:latin typeface="Calibri" panose="020F0502020204030204" pitchFamily="34" charset="0"/>
                <a:cs typeface="Calibri" panose="020F0502020204030204" pitchFamily="34" charset="0"/>
              </a:rPr>
              <a:t>nuclei</a:t>
            </a:r>
            <a:r>
              <a:rPr lang="fr-FR" sz="1600" dirty="0">
                <a:latin typeface="Calibri" panose="020F0502020204030204" pitchFamily="34" charset="0"/>
                <a:cs typeface="Calibri" panose="020F0502020204030204" pitchFamily="34" charset="0"/>
              </a:rPr>
              <a:t> have </a:t>
            </a:r>
            <a:r>
              <a:rPr lang="fr-FR" sz="1600" dirty="0" err="1">
                <a:latin typeface="Calibri" panose="020F0502020204030204" pitchFamily="34" charset="0"/>
                <a:cs typeface="Calibri" panose="020F0502020204030204" pitchFamily="34" charset="0"/>
              </a:rPr>
              <a:t>participated</a:t>
            </a:r>
            <a:r>
              <a:rPr lang="fr-FR" sz="1600" dirty="0">
                <a:latin typeface="Calibri" panose="020F0502020204030204" pitchFamily="34" charset="0"/>
                <a:cs typeface="Calibri" panose="020F0502020204030204" pitchFamily="34" charset="0"/>
              </a:rPr>
              <a:t> and </a:t>
            </a:r>
            <a:r>
              <a:rPr lang="fr-FR" sz="1600" dirty="0" err="1">
                <a:latin typeface="Calibri" panose="020F0502020204030204" pitchFamily="34" charset="0"/>
                <a:cs typeface="Calibri" panose="020F0502020204030204" pitchFamily="34" charset="0"/>
              </a:rPr>
              <a:t>still</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participate</a:t>
            </a:r>
            <a:r>
              <a:rPr lang="fr-FR" sz="1600" dirty="0">
                <a:latin typeface="Calibri" panose="020F0502020204030204" pitchFamily="34" charset="0"/>
                <a:cs typeface="Calibri" panose="020F0502020204030204" pitchFamily="34" charset="0"/>
              </a:rPr>
              <a:t> in the </a:t>
            </a:r>
            <a:r>
              <a:rPr lang="fr-FR" sz="1600" dirty="0" err="1">
                <a:latin typeface="Calibri" panose="020F0502020204030204" pitchFamily="34" charset="0"/>
                <a:cs typeface="Calibri" panose="020F0502020204030204" pitchFamily="34" charset="0"/>
              </a:rPr>
              <a:t>creation</a:t>
            </a:r>
            <a:r>
              <a:rPr lang="fr-FR" sz="1600" dirty="0">
                <a:latin typeface="Calibri" panose="020F0502020204030204" pitchFamily="34" charset="0"/>
                <a:cs typeface="Calibri" panose="020F0502020204030204" pitchFamily="34" charset="0"/>
              </a:rPr>
              <a:t> of </a:t>
            </a:r>
            <a:r>
              <a:rPr lang="fr-FR" sz="1600" dirty="0" err="1">
                <a:latin typeface="Calibri" panose="020F0502020204030204" pitchFamily="34" charset="0"/>
                <a:cs typeface="Calibri" panose="020F0502020204030204" pitchFamily="34" charset="0"/>
              </a:rPr>
              <a:t>elements</a:t>
            </a:r>
            <a:r>
              <a:rPr lang="fr-FR" sz="1600" dirty="0">
                <a:latin typeface="Calibri" panose="020F0502020204030204" pitchFamily="34" charset="0"/>
                <a:cs typeface="Calibri" panose="020F0502020204030204" pitchFamily="34" charset="0"/>
              </a:rPr>
              <a:t> in the </a:t>
            </a:r>
            <a:r>
              <a:rPr lang="fr-FR" sz="1600" dirty="0" err="1">
                <a:latin typeface="Calibri" panose="020F0502020204030204" pitchFamily="34" charset="0"/>
                <a:cs typeface="Calibri" panose="020F0502020204030204" pitchFamily="34" charset="0"/>
              </a:rPr>
              <a:t>universe</a:t>
            </a:r>
            <a:r>
              <a:rPr lang="fr-FR" sz="1600" dirty="0">
                <a:latin typeface="Calibri" panose="020F0502020204030204" pitchFamily="34" charset="0"/>
                <a:cs typeface="Calibri" panose="020F0502020204030204" pitchFamily="34" charset="0"/>
              </a:rPr>
              <a:t>?</a:t>
            </a:r>
          </a:p>
          <a:p>
            <a:r>
              <a:rPr lang="fr-FR" sz="1600" dirty="0" err="1">
                <a:latin typeface="Calibri" panose="020F0502020204030204" pitchFamily="34" charset="0"/>
                <a:cs typeface="Calibri" panose="020F0502020204030204" pitchFamily="34" charset="0"/>
              </a:rPr>
              <a:t>Renewed</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interest</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since</a:t>
            </a:r>
            <a:r>
              <a:rPr lang="fr-FR" sz="1600" dirty="0">
                <a:latin typeface="Calibri" panose="020F0502020204030204" pitchFamily="34" charset="0"/>
                <a:cs typeface="Calibri" panose="020F0502020204030204" pitchFamily="34" charset="0"/>
              </a:rPr>
              <a:t> the </a:t>
            </a:r>
            <a:r>
              <a:rPr lang="fr-FR" sz="1600" dirty="0" err="1">
                <a:latin typeface="Calibri" panose="020F0502020204030204" pitchFamily="34" charset="0"/>
                <a:cs typeface="Calibri" panose="020F0502020204030204" pitchFamily="34" charset="0"/>
              </a:rPr>
              <a:t>discovery</a:t>
            </a:r>
            <a:r>
              <a:rPr lang="fr-FR" sz="1600" dirty="0">
                <a:latin typeface="Calibri" panose="020F0502020204030204" pitchFamily="34" charset="0"/>
                <a:cs typeface="Calibri" panose="020F0502020204030204" pitchFamily="34" charset="0"/>
              </a:rPr>
              <a:t> of </a:t>
            </a:r>
            <a:r>
              <a:rPr lang="fr-FR" sz="1600" dirty="0" err="1">
                <a:latin typeface="Calibri" panose="020F0502020204030204" pitchFamily="34" charset="0"/>
                <a:cs typeface="Calibri" panose="020F0502020204030204" pitchFamily="34" charset="0"/>
              </a:rPr>
              <a:t>gravitational</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waves</a:t>
            </a:r>
            <a:r>
              <a:rPr lang="fr-FR" sz="1600" dirty="0">
                <a:latin typeface="Calibri" panose="020F0502020204030204" pitchFamily="34" charset="0"/>
                <a:cs typeface="Calibri" panose="020F0502020204030204" pitchFamily="34" charset="0"/>
              </a:rPr>
              <a:t> : EM </a:t>
            </a:r>
            <a:r>
              <a:rPr lang="fr-FR" sz="1600" dirty="0" err="1">
                <a:latin typeface="Calibri" panose="020F0502020204030204" pitchFamily="34" charset="0"/>
                <a:cs typeface="Calibri" panose="020F0502020204030204" pitchFamily="34" charset="0"/>
              </a:rPr>
              <a:t>counterpart</a:t>
            </a:r>
            <a:r>
              <a:rPr lang="fr-FR" sz="1600" dirty="0">
                <a:latin typeface="Calibri" panose="020F0502020204030204" pitchFamily="34" charset="0"/>
                <a:cs typeface="Calibri" panose="020F0502020204030204" pitchFamily="34" charset="0"/>
              </a:rPr>
              <a:t> of GW170817 </a:t>
            </a:r>
            <a:r>
              <a:rPr lang="fr-FR" sz="1600" dirty="0" err="1">
                <a:latin typeface="Calibri" panose="020F0502020204030204" pitchFamily="34" charset="0"/>
                <a:cs typeface="Calibri" panose="020F0502020204030204" pitchFamily="34" charset="0"/>
              </a:rPr>
              <a:t>is</a:t>
            </a:r>
            <a:r>
              <a:rPr lang="fr-FR" sz="1600" dirty="0">
                <a:latin typeface="Calibri" panose="020F0502020204030204" pitchFamily="34" charset="0"/>
                <a:cs typeface="Calibri" panose="020F0502020204030204" pitchFamily="34" charset="0"/>
              </a:rPr>
              <a:t> the </a:t>
            </a:r>
            <a:r>
              <a:rPr lang="fr-FR" sz="1600" dirty="0" err="1">
                <a:latin typeface="Calibri" panose="020F0502020204030204" pitchFamily="34" charset="0"/>
                <a:cs typeface="Calibri" panose="020F0502020204030204" pitchFamily="34" charset="0"/>
              </a:rPr>
              <a:t>strongest</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evidence</a:t>
            </a:r>
            <a:r>
              <a:rPr lang="fr-FR" sz="1600" dirty="0">
                <a:latin typeface="Calibri" panose="020F0502020204030204" pitchFamily="34" charset="0"/>
                <a:cs typeface="Calibri" panose="020F0502020204030204" pitchFamily="34" charset="0"/>
              </a:rPr>
              <a:t> of </a:t>
            </a:r>
            <a:r>
              <a:rPr lang="fr-FR" sz="1600" dirty="0" err="1">
                <a:latin typeface="Calibri" panose="020F0502020204030204" pitchFamily="34" charset="0"/>
                <a:cs typeface="Calibri" panose="020F0502020204030204" pitchFamily="34" charset="0"/>
              </a:rPr>
              <a:t>heavy</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elements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nucleosynthesis</a:t>
            </a:r>
            <a:r>
              <a:rPr lang="fr-FR" sz="1600" dirty="0">
                <a:latin typeface="Calibri" panose="020F0502020204030204" pitchFamily="34" charset="0"/>
                <a:cs typeface="Calibri" panose="020F0502020204030204" pitchFamily="34" charset="0"/>
              </a:rPr>
              <a:t> </a:t>
            </a:r>
            <a:r>
              <a:rPr lang="fr-FR" sz="1600" dirty="0" err="1">
                <a:latin typeface="Calibri" panose="020F0502020204030204" pitchFamily="34" charset="0"/>
                <a:cs typeface="Calibri" panose="020F0502020204030204" pitchFamily="34" charset="0"/>
              </a:rPr>
              <a:t>through</a:t>
            </a:r>
            <a:r>
              <a:rPr lang="fr-FR" sz="1600" dirty="0">
                <a:latin typeface="Calibri" panose="020F0502020204030204" pitchFamily="34" charset="0"/>
                <a:cs typeface="Calibri" panose="020F0502020204030204" pitchFamily="34" charset="0"/>
              </a:rPr>
              <a:t> the r-process.</a:t>
            </a:r>
          </a:p>
        </p:txBody>
      </p:sp>
      <p:pic>
        <p:nvPicPr>
          <p:cNvPr id="24" name="Picture 1" descr="page3image1238415536">
            <a:extLst>
              <a:ext uri="{FF2B5EF4-FFF2-40B4-BE49-F238E27FC236}">
                <a16:creationId xmlns:a16="http://schemas.microsoft.com/office/drawing/2014/main" id="{7CBB9CA3-2438-D821-DECF-3D64EE1EA66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2878" y="2361823"/>
            <a:ext cx="4469336" cy="3016001"/>
          </a:xfrm>
          <a:prstGeom prst="rect">
            <a:avLst/>
          </a:prstGeom>
          <a:noFill/>
          <a:extLst>
            <a:ext uri="{909E8E84-426E-40DD-AFC4-6F175D3DCCD1}">
              <a14:hiddenFill xmlns:a14="http://schemas.microsoft.com/office/drawing/2010/main">
                <a:solidFill>
                  <a:srgbClr val="FFFFFF"/>
                </a:solidFill>
              </a14:hiddenFill>
            </a:ext>
          </a:extLst>
        </p:spPr>
      </p:pic>
      <p:sp>
        <p:nvSpPr>
          <p:cNvPr id="21" name="ZoneTexte 20">
            <a:extLst>
              <a:ext uri="{FF2B5EF4-FFF2-40B4-BE49-F238E27FC236}">
                <a16:creationId xmlns:a16="http://schemas.microsoft.com/office/drawing/2014/main" id="{CCABD282-89AC-9C21-7342-2FF5FDC9D01A}"/>
              </a:ext>
            </a:extLst>
          </p:cNvPr>
          <p:cNvSpPr txBox="1"/>
          <p:nvPr/>
        </p:nvSpPr>
        <p:spPr>
          <a:xfrm>
            <a:off x="3879275" y="5888181"/>
            <a:ext cx="1551707" cy="461665"/>
          </a:xfrm>
          <a:prstGeom prst="rect">
            <a:avLst/>
          </a:prstGeom>
          <a:noFill/>
        </p:spPr>
        <p:txBody>
          <a:bodyPr wrap="square" rtlCol="0">
            <a:spAutoFit/>
          </a:bodyPr>
          <a:lstStyle/>
          <a:p>
            <a:r>
              <a:rPr lang="fr-FR" sz="1200" dirty="0">
                <a:latin typeface="Calibri" panose="020F0502020204030204" pitchFamily="34" charset="0"/>
                <a:cs typeface="Calibri" panose="020F0502020204030204" pitchFamily="34" charset="0"/>
              </a:rPr>
              <a:t>Arnould et al, </a:t>
            </a:r>
          </a:p>
          <a:p>
            <a:r>
              <a:rPr lang="fr-FR" sz="1200" dirty="0" err="1">
                <a:latin typeface="Calibri" panose="020F0502020204030204" pitchFamily="34" charset="0"/>
                <a:cs typeface="Calibri" panose="020F0502020204030204" pitchFamily="34" charset="0"/>
              </a:rPr>
              <a:t>Physics</a:t>
            </a:r>
            <a:r>
              <a:rPr lang="fr-FR" sz="1200" dirty="0">
                <a:latin typeface="Calibri" panose="020F0502020204030204" pitchFamily="34" charset="0"/>
                <a:cs typeface="Calibri" panose="020F0502020204030204" pitchFamily="34" charset="0"/>
              </a:rPr>
              <a:t> Reports 2007</a:t>
            </a:r>
          </a:p>
        </p:txBody>
      </p:sp>
      <p:grpSp>
        <p:nvGrpSpPr>
          <p:cNvPr id="27" name="Grouper 13">
            <a:extLst>
              <a:ext uri="{FF2B5EF4-FFF2-40B4-BE49-F238E27FC236}">
                <a16:creationId xmlns:a16="http://schemas.microsoft.com/office/drawing/2014/main" id="{C4142DE3-8A83-970B-9C9F-AA9C2695841E}"/>
              </a:ext>
            </a:extLst>
          </p:cNvPr>
          <p:cNvGrpSpPr/>
          <p:nvPr/>
        </p:nvGrpSpPr>
        <p:grpSpPr>
          <a:xfrm>
            <a:off x="3158836" y="4378036"/>
            <a:ext cx="4298995" cy="2454141"/>
            <a:chOff x="5308738" y="3562520"/>
            <a:chExt cx="4799304" cy="3315268"/>
          </a:xfrm>
        </p:grpSpPr>
        <p:grpSp>
          <p:nvGrpSpPr>
            <p:cNvPr id="28" name="Grouper 11">
              <a:extLst>
                <a:ext uri="{FF2B5EF4-FFF2-40B4-BE49-F238E27FC236}">
                  <a16:creationId xmlns:a16="http://schemas.microsoft.com/office/drawing/2014/main" id="{C007A416-6F19-DBD1-B2F5-585199E35994}"/>
                </a:ext>
              </a:extLst>
            </p:cNvPr>
            <p:cNvGrpSpPr/>
            <p:nvPr/>
          </p:nvGrpSpPr>
          <p:grpSpPr>
            <a:xfrm>
              <a:off x="5308738" y="3562520"/>
              <a:ext cx="3795791" cy="3295480"/>
              <a:chOff x="5302644" y="3562520"/>
              <a:chExt cx="3795791" cy="3295480"/>
            </a:xfrm>
          </p:grpSpPr>
          <p:sp>
            <p:nvSpPr>
              <p:cNvPr id="30" name="Rectangle 29">
                <a:extLst>
                  <a:ext uri="{FF2B5EF4-FFF2-40B4-BE49-F238E27FC236}">
                    <a16:creationId xmlns:a16="http://schemas.microsoft.com/office/drawing/2014/main" id="{DBEE8EC4-3E6F-D033-CFD9-4565686EA4AC}"/>
                  </a:ext>
                </a:extLst>
              </p:cNvPr>
              <p:cNvSpPr/>
              <p:nvPr/>
            </p:nvSpPr>
            <p:spPr>
              <a:xfrm>
                <a:off x="5306533" y="3562520"/>
                <a:ext cx="3740551" cy="3295480"/>
              </a:xfrm>
              <a:prstGeom prst="rect">
                <a:avLst/>
              </a:prstGeom>
              <a:solidFill>
                <a:srgbClr val="333399">
                  <a:lumMod val="20000"/>
                  <a:lumOff val="80000"/>
                </a:srgbClr>
              </a:solidFill>
              <a:ln w="9525" cap="flat" cmpd="sng" algn="ctr">
                <a:solidFill>
                  <a:srgbClr val="BBE0E3">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a:ea typeface="+mn-ea"/>
                  <a:cs typeface="+mn-cs"/>
                </a:endParaRPr>
              </a:p>
            </p:txBody>
          </p:sp>
          <p:pic>
            <p:nvPicPr>
              <p:cNvPr id="31" name="Picture 14">
                <a:extLst>
                  <a:ext uri="{FF2B5EF4-FFF2-40B4-BE49-F238E27FC236}">
                    <a16:creationId xmlns:a16="http://schemas.microsoft.com/office/drawing/2014/main" id="{8D0E4FF6-D5FE-EA3F-926E-B7AF1FDC8DA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l="6909" b="7985"/>
              <a:stretch>
                <a:fillRect/>
              </a:stretch>
            </p:blipFill>
            <p:spPr bwMode="auto">
              <a:xfrm>
                <a:off x="5302644" y="3661312"/>
                <a:ext cx="3751959" cy="2862928"/>
              </a:xfrm>
              <a:prstGeom prst="rect">
                <a:avLst/>
              </a:prstGeom>
              <a:noFill/>
              <a:ln>
                <a:noFill/>
              </a:ln>
              <a:effectLst/>
              <a:extLst>
                <a:ext uri="{909E8E84-426E-40dd-AFC4-6F175D3DCCD1}">
                  <a14:hiddenFill xmlns="" xmlns:a14="http://schemas.microsoft.com/office/drawing/2010/main">
                    <a:blipFill dpi="0" rotWithShape="0">
                      <a:blip/>
                      <a:srcRect l="6909" b="7985"/>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5" name="Rectangle 34">
                <a:extLst>
                  <a:ext uri="{FF2B5EF4-FFF2-40B4-BE49-F238E27FC236}">
                    <a16:creationId xmlns:a16="http://schemas.microsoft.com/office/drawing/2014/main" id="{8891CEB4-7311-1DD4-D219-BABE65A0D367}"/>
                  </a:ext>
                </a:extLst>
              </p:cNvPr>
              <p:cNvSpPr/>
              <p:nvPr/>
            </p:nvSpPr>
            <p:spPr>
              <a:xfrm>
                <a:off x="5746404" y="5559882"/>
                <a:ext cx="1899716" cy="642298"/>
              </a:xfrm>
              <a:prstGeom prst="rect">
                <a:avLst/>
              </a:prstGeom>
              <a:solidFill>
                <a:srgbClr val="FFFFFF"/>
              </a:solidFill>
              <a:ln w="9525" cap="flat" cmpd="sng" algn="ctr">
                <a:solidFill>
                  <a:srgbClr val="BBE0E3">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rgbClr val="FFFFFF"/>
                  </a:solidFill>
                  <a:effectLst/>
                  <a:uLnTx/>
                  <a:uFillTx/>
                  <a:latin typeface="Arial"/>
                  <a:ea typeface="+mn-ea"/>
                  <a:cs typeface="+mn-cs"/>
                </a:endParaRPr>
              </a:p>
            </p:txBody>
          </p:sp>
          <p:cxnSp>
            <p:nvCxnSpPr>
              <p:cNvPr id="36" name="Connecteur droit 35">
                <a:extLst>
                  <a:ext uri="{FF2B5EF4-FFF2-40B4-BE49-F238E27FC236}">
                    <a16:creationId xmlns:a16="http://schemas.microsoft.com/office/drawing/2014/main" id="{221E6CA4-9EE1-677A-8643-7BEF2FA3456E}"/>
                  </a:ext>
                </a:extLst>
              </p:cNvPr>
              <p:cNvCxnSpPr/>
              <p:nvPr/>
            </p:nvCxnSpPr>
            <p:spPr>
              <a:xfrm>
                <a:off x="5859268" y="5616804"/>
                <a:ext cx="5080" cy="151766"/>
              </a:xfrm>
              <a:prstGeom prst="line">
                <a:avLst/>
              </a:prstGeom>
              <a:noFill/>
              <a:ln w="19050" cap="flat" cmpd="sng" algn="ctr">
                <a:solidFill>
                  <a:srgbClr val="FF0000"/>
                </a:solidFill>
                <a:prstDash val="solid"/>
              </a:ln>
              <a:effectLst/>
            </p:spPr>
          </p:cxnSp>
          <p:sp>
            <p:nvSpPr>
              <p:cNvPr id="38" name="ZoneTexte 37">
                <a:extLst>
                  <a:ext uri="{FF2B5EF4-FFF2-40B4-BE49-F238E27FC236}">
                    <a16:creationId xmlns:a16="http://schemas.microsoft.com/office/drawing/2014/main" id="{8FA7814F-2FF4-13A1-B2FA-5D6728DAE8BC}"/>
                  </a:ext>
                </a:extLst>
              </p:cNvPr>
              <p:cNvSpPr txBox="1"/>
              <p:nvPr/>
            </p:nvSpPr>
            <p:spPr>
              <a:xfrm>
                <a:off x="5921092" y="5480878"/>
                <a:ext cx="1808871" cy="760928"/>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fr-FR" sz="1200" b="0" i="0" u="none" strike="noStrike" kern="0" cap="none" spc="0" normalizeH="0" baseline="0" noProof="0" dirty="0">
                    <a:ln>
                      <a:noFill/>
                    </a:ln>
                    <a:solidFill>
                      <a:sysClr val="windowText" lastClr="000000"/>
                    </a:solidFill>
                    <a:effectLst/>
                    <a:uLnTx/>
                    <a:uFillTx/>
                  </a:rPr>
                  <a:t>Observations</a:t>
                </a:r>
              </a:p>
              <a:p>
                <a:pPr marL="0" marR="0" lvl="0" indent="0" defTabSz="914400" eaLnBrk="1" fontAlgn="auto" latinLnBrk="0" hangingPunct="1">
                  <a:lnSpc>
                    <a:spcPct val="90000"/>
                  </a:lnSpc>
                  <a:spcBef>
                    <a:spcPts val="0"/>
                  </a:spcBef>
                  <a:spcAft>
                    <a:spcPts val="0"/>
                  </a:spcAft>
                  <a:buClrTx/>
                  <a:buSzTx/>
                  <a:buFontTx/>
                  <a:buNone/>
                  <a:tabLst/>
                  <a:defRPr/>
                </a:pPr>
                <a:r>
                  <a:rPr kumimoji="0" lang="fr-FR" sz="1200" b="0" i="0" u="none" strike="noStrike" kern="0" cap="none" spc="0" normalizeH="0" baseline="0" noProof="0" dirty="0" err="1">
                    <a:ln>
                      <a:noFill/>
                    </a:ln>
                    <a:solidFill>
                      <a:sysClr val="windowText" lastClr="000000"/>
                    </a:solidFill>
                    <a:effectLst/>
                    <a:uLnTx/>
                    <a:uFillTx/>
                  </a:rPr>
                  <a:t>Strong</a:t>
                </a:r>
                <a:r>
                  <a:rPr kumimoji="0" lang="fr-FR" sz="1200" b="0" i="0" u="none" strike="noStrike" kern="0" cap="none" spc="0" normalizeH="0" baseline="0" noProof="0" dirty="0">
                    <a:ln>
                      <a:noFill/>
                    </a:ln>
                    <a:solidFill>
                      <a:sysClr val="windowText" lastClr="000000"/>
                    </a:solidFill>
                    <a:effectLst/>
                    <a:uLnTx/>
                    <a:uFillTx/>
                  </a:rPr>
                  <a:t> </a:t>
                </a:r>
                <a:r>
                  <a:rPr kumimoji="0" lang="fr-FR" sz="1200" b="0" i="0" u="none" strike="noStrike" kern="0" cap="none" spc="0" normalizeH="0" baseline="0" noProof="0" dirty="0" err="1">
                    <a:ln>
                      <a:noFill/>
                    </a:ln>
                    <a:solidFill>
                      <a:sysClr val="windowText" lastClr="000000"/>
                    </a:solidFill>
                    <a:effectLst/>
                    <a:uLnTx/>
                    <a:uFillTx/>
                  </a:rPr>
                  <a:t>shell</a:t>
                </a:r>
                <a:r>
                  <a:rPr kumimoji="0" lang="fr-FR" sz="1200" b="0" i="0" u="none" strike="noStrike" kern="0" cap="none" spc="0" normalizeH="0" baseline="0" noProof="0" dirty="0">
                    <a:ln>
                      <a:noFill/>
                    </a:ln>
                    <a:solidFill>
                      <a:sysClr val="windowText" lastClr="000000"/>
                    </a:solidFill>
                    <a:effectLst/>
                    <a:uLnTx/>
                    <a:uFillTx/>
                  </a:rPr>
                  <a:t> </a:t>
                </a:r>
                <a:r>
                  <a:rPr kumimoji="0" lang="fr-FR" sz="1200" b="0" i="0" u="none" strike="noStrike" kern="0" cap="none" spc="0" normalizeH="0" baseline="0" noProof="0" dirty="0" err="1">
                    <a:ln>
                      <a:noFill/>
                    </a:ln>
                    <a:solidFill>
                      <a:sysClr val="windowText" lastClr="000000"/>
                    </a:solidFill>
                    <a:effectLst/>
                    <a:uLnTx/>
                    <a:uFillTx/>
                  </a:rPr>
                  <a:t>closure</a:t>
                </a:r>
                <a:endParaRPr kumimoji="0" lang="fr-FR" sz="1200" b="0" i="0" u="none" strike="noStrike" kern="0" cap="none" spc="0" normalizeH="0" baseline="0" noProof="0" dirty="0">
                  <a:ln>
                    <a:noFill/>
                  </a:ln>
                  <a:solidFill>
                    <a:sysClr val="windowText" lastClr="000000"/>
                  </a:solidFill>
                  <a:effectLst/>
                  <a:uLnTx/>
                  <a:uFillTx/>
                </a:endParaRPr>
              </a:p>
              <a:p>
                <a:pPr marL="0" marR="0" lvl="0" indent="0" defTabSz="914400" eaLnBrk="1" fontAlgn="auto" latinLnBrk="0" hangingPunct="1">
                  <a:lnSpc>
                    <a:spcPct val="90000"/>
                  </a:lnSpc>
                  <a:spcBef>
                    <a:spcPts val="0"/>
                  </a:spcBef>
                  <a:spcAft>
                    <a:spcPts val="0"/>
                  </a:spcAft>
                  <a:buClrTx/>
                  <a:buSzTx/>
                  <a:buFontTx/>
                  <a:buNone/>
                  <a:tabLst/>
                  <a:defRPr/>
                </a:pPr>
                <a:r>
                  <a:rPr kumimoji="0" lang="fr-FR" sz="1200" b="0" i="0" u="none" strike="noStrike" kern="0" cap="none" spc="0" normalizeH="0" baseline="0" noProof="0" dirty="0">
                    <a:ln>
                      <a:noFill/>
                    </a:ln>
                    <a:solidFill>
                      <a:sysClr val="windowText" lastClr="000000"/>
                    </a:solidFill>
                    <a:effectLst/>
                    <a:uLnTx/>
                    <a:uFillTx/>
                  </a:rPr>
                  <a:t>Shell </a:t>
                </a:r>
                <a:r>
                  <a:rPr kumimoji="0" lang="fr-FR" sz="1200" b="0" i="0" u="none" strike="noStrike" kern="0" cap="none" spc="0" normalizeH="0" baseline="0" noProof="0" dirty="0" err="1">
                    <a:ln>
                      <a:noFill/>
                    </a:ln>
                    <a:solidFill>
                      <a:sysClr val="windowText" lastClr="000000"/>
                    </a:solidFill>
                    <a:effectLst/>
                    <a:uLnTx/>
                    <a:uFillTx/>
                  </a:rPr>
                  <a:t>quenching</a:t>
                </a:r>
                <a:r>
                  <a:rPr kumimoji="0" lang="fr-FR" sz="1200" b="0" i="0" u="none" strike="noStrike" kern="0" cap="none" spc="0" normalizeH="0" baseline="0" noProof="0" dirty="0">
                    <a:ln>
                      <a:noFill/>
                    </a:ln>
                    <a:solidFill>
                      <a:sysClr val="windowText" lastClr="000000"/>
                    </a:solidFill>
                    <a:effectLst/>
                    <a:uLnTx/>
                    <a:uFillTx/>
                  </a:rPr>
                  <a:t> </a:t>
                </a:r>
              </a:p>
            </p:txBody>
          </p:sp>
          <p:cxnSp>
            <p:nvCxnSpPr>
              <p:cNvPr id="39" name="Connecteur droit 38">
                <a:extLst>
                  <a:ext uri="{FF2B5EF4-FFF2-40B4-BE49-F238E27FC236}">
                    <a16:creationId xmlns:a16="http://schemas.microsoft.com/office/drawing/2014/main" id="{F227A13C-11FC-C66E-E132-4177A1F0C2A7}"/>
                  </a:ext>
                </a:extLst>
              </p:cNvPr>
              <p:cNvCxnSpPr/>
              <p:nvPr/>
            </p:nvCxnSpPr>
            <p:spPr>
              <a:xfrm>
                <a:off x="5768579" y="5893400"/>
                <a:ext cx="197254" cy="640"/>
              </a:xfrm>
              <a:prstGeom prst="line">
                <a:avLst/>
              </a:prstGeom>
              <a:noFill/>
              <a:ln w="25400" cap="flat" cmpd="sng" algn="ctr">
                <a:solidFill>
                  <a:srgbClr val="008000"/>
                </a:solidFill>
                <a:prstDash val="solid"/>
              </a:ln>
              <a:effectLst/>
            </p:spPr>
          </p:cxnSp>
          <p:cxnSp>
            <p:nvCxnSpPr>
              <p:cNvPr id="40" name="Connecteur droit 39">
                <a:extLst>
                  <a:ext uri="{FF2B5EF4-FFF2-40B4-BE49-F238E27FC236}">
                    <a16:creationId xmlns:a16="http://schemas.microsoft.com/office/drawing/2014/main" id="{52644045-E11F-5F3B-B677-9BB321E5290C}"/>
                  </a:ext>
                </a:extLst>
              </p:cNvPr>
              <p:cNvCxnSpPr/>
              <p:nvPr/>
            </p:nvCxnSpPr>
            <p:spPr>
              <a:xfrm>
                <a:off x="5769774" y="6087284"/>
                <a:ext cx="216071" cy="535"/>
              </a:xfrm>
              <a:prstGeom prst="line">
                <a:avLst/>
              </a:prstGeom>
              <a:noFill/>
              <a:ln w="25400" cap="flat" cmpd="sng" algn="ctr">
                <a:solidFill>
                  <a:srgbClr val="0000FF"/>
                </a:solidFill>
                <a:prstDash val="solid"/>
              </a:ln>
              <a:effectLst/>
            </p:spPr>
          </p:cxnSp>
          <p:sp>
            <p:nvSpPr>
              <p:cNvPr id="41" name="ZoneTexte 40">
                <a:extLst>
                  <a:ext uri="{FF2B5EF4-FFF2-40B4-BE49-F238E27FC236}">
                    <a16:creationId xmlns:a16="http://schemas.microsoft.com/office/drawing/2014/main" id="{AFB085A3-BD9D-0A6A-7EC0-229B700C2617}"/>
                  </a:ext>
                </a:extLst>
              </p:cNvPr>
              <p:cNvSpPr txBox="1"/>
              <p:nvPr/>
            </p:nvSpPr>
            <p:spPr>
              <a:xfrm>
                <a:off x="6864186" y="3779841"/>
                <a:ext cx="1870446" cy="41577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kern="0" dirty="0">
                    <a:solidFill>
                      <a:srgbClr val="800080"/>
                    </a:solidFill>
                  </a:rPr>
                  <a:t>r</a:t>
                </a:r>
                <a:r>
                  <a:rPr kumimoji="0" lang="fr-FR" sz="1400" b="0" i="0" u="none" strike="noStrike" kern="0" cap="none" spc="0" normalizeH="0" baseline="0" noProof="0" dirty="0">
                    <a:ln>
                      <a:noFill/>
                    </a:ln>
                    <a:solidFill>
                      <a:srgbClr val="800080"/>
                    </a:solidFill>
                    <a:effectLst/>
                    <a:uLnTx/>
                    <a:uFillTx/>
                  </a:rPr>
                  <a:t>-</a:t>
                </a:r>
                <a:r>
                  <a:rPr lang="fr-FR" sz="1400" kern="0" dirty="0" err="1">
                    <a:solidFill>
                      <a:srgbClr val="800080"/>
                    </a:solidFill>
                  </a:rPr>
                  <a:t>abundance</a:t>
                </a:r>
                <a:r>
                  <a:rPr lang="fr-FR" sz="1400" kern="0" dirty="0">
                    <a:solidFill>
                      <a:srgbClr val="800080"/>
                    </a:solidFill>
                  </a:rPr>
                  <a:t> </a:t>
                </a:r>
                <a:r>
                  <a:rPr lang="fr-FR" sz="1400" kern="0" dirty="0" err="1">
                    <a:solidFill>
                      <a:srgbClr val="800080"/>
                    </a:solidFill>
                  </a:rPr>
                  <a:t>curve</a:t>
                </a:r>
                <a:endParaRPr kumimoji="0" lang="fr-FR" sz="1400" b="0" i="0" u="none" strike="noStrike" kern="0" cap="none" spc="0" normalizeH="0" baseline="0" noProof="0" dirty="0">
                  <a:ln>
                    <a:noFill/>
                  </a:ln>
                  <a:solidFill>
                    <a:srgbClr val="800080"/>
                  </a:solidFill>
                  <a:effectLst/>
                  <a:uLnTx/>
                  <a:uFillTx/>
                </a:endParaRPr>
              </a:p>
            </p:txBody>
          </p:sp>
          <p:sp>
            <p:nvSpPr>
              <p:cNvPr id="42" name="ZoneTexte 41">
                <a:extLst>
                  <a:ext uri="{FF2B5EF4-FFF2-40B4-BE49-F238E27FC236}">
                    <a16:creationId xmlns:a16="http://schemas.microsoft.com/office/drawing/2014/main" id="{0E6490A1-CCB9-FDD0-2555-66AF98660452}"/>
                  </a:ext>
                </a:extLst>
              </p:cNvPr>
              <p:cNvSpPr txBox="1"/>
              <p:nvPr/>
            </p:nvSpPr>
            <p:spPr>
              <a:xfrm>
                <a:off x="8759806" y="6215222"/>
                <a:ext cx="338629" cy="369332"/>
              </a:xfrm>
              <a:prstGeom prst="rect">
                <a:avLst/>
              </a:prstGeom>
              <a:noFill/>
            </p:spPr>
            <p:txBody>
              <a:bodyPr wrap="none" rtlCol="0">
                <a:spAutoFit/>
              </a:bodyPr>
              <a:lstStyle/>
              <a:p>
                <a:r>
                  <a:rPr lang="fr-FR" dirty="0"/>
                  <a:t>A</a:t>
                </a:r>
              </a:p>
            </p:txBody>
          </p:sp>
        </p:grpSp>
        <p:sp>
          <p:nvSpPr>
            <p:cNvPr id="29" name="Rectangle 28">
              <a:extLst>
                <a:ext uri="{FF2B5EF4-FFF2-40B4-BE49-F238E27FC236}">
                  <a16:creationId xmlns:a16="http://schemas.microsoft.com/office/drawing/2014/main" id="{F721ACB8-FFB4-7EA1-E99E-D6C2BC72A64D}"/>
                </a:ext>
              </a:extLst>
            </p:cNvPr>
            <p:cNvSpPr/>
            <p:nvPr/>
          </p:nvSpPr>
          <p:spPr>
            <a:xfrm>
              <a:off x="5536042" y="6521103"/>
              <a:ext cx="4572000" cy="356685"/>
            </a:xfrm>
            <a:prstGeom prst="rect">
              <a:avLst/>
            </a:prstGeom>
          </p:spPr>
          <p:txBody>
            <a:bodyPr>
              <a:spAutoFit/>
            </a:bodyPr>
            <a:lstStyle/>
            <a:p>
              <a:r>
                <a:rPr lang="de-DE" sz="1200" dirty="0"/>
                <a:t>B. Pfeiffer, et al., NPA 693 (2001) 282</a:t>
              </a:r>
              <a:endParaRPr lang="fr-FR" sz="1200" dirty="0"/>
            </a:p>
          </p:txBody>
        </p:sp>
      </p:grpSp>
      <p:cxnSp>
        <p:nvCxnSpPr>
          <p:cNvPr id="23" name="Connecteur droit avec flèche 22">
            <a:extLst>
              <a:ext uri="{FF2B5EF4-FFF2-40B4-BE49-F238E27FC236}">
                <a16:creationId xmlns:a16="http://schemas.microsoft.com/office/drawing/2014/main" id="{FA9E4593-D202-A270-33CA-B99C0D734EAE}"/>
              </a:ext>
            </a:extLst>
          </p:cNvPr>
          <p:cNvCxnSpPr>
            <a:cxnSpLocks/>
          </p:cNvCxnSpPr>
          <p:nvPr/>
        </p:nvCxnSpPr>
        <p:spPr>
          <a:xfrm flipH="1" flipV="1">
            <a:off x="4102672" y="3263794"/>
            <a:ext cx="607871" cy="736315"/>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43" name="ZoneTexte 42">
            <a:extLst>
              <a:ext uri="{FF2B5EF4-FFF2-40B4-BE49-F238E27FC236}">
                <a16:creationId xmlns:a16="http://schemas.microsoft.com/office/drawing/2014/main" id="{CC064D3A-E4CA-E3C0-1EEC-3129C9A375A5}"/>
              </a:ext>
            </a:extLst>
          </p:cNvPr>
          <p:cNvSpPr txBox="1"/>
          <p:nvPr/>
        </p:nvSpPr>
        <p:spPr>
          <a:xfrm>
            <a:off x="4724396" y="3837706"/>
            <a:ext cx="1146468" cy="369332"/>
          </a:xfrm>
          <a:prstGeom prst="rect">
            <a:avLst/>
          </a:prstGeom>
          <a:noFill/>
        </p:spPr>
        <p:txBody>
          <a:bodyPr wrap="none" rtlCol="0">
            <a:spAutoFit/>
          </a:bodyPr>
          <a:lstStyle/>
          <a:p>
            <a:r>
              <a:rPr lang="fr-FR" dirty="0">
                <a:solidFill>
                  <a:srgbClr val="00633E"/>
                </a:solidFill>
              </a:rPr>
              <a:t>r-process</a:t>
            </a:r>
          </a:p>
        </p:txBody>
      </p:sp>
      <p:grpSp>
        <p:nvGrpSpPr>
          <p:cNvPr id="52" name="Groupe 51">
            <a:extLst>
              <a:ext uri="{FF2B5EF4-FFF2-40B4-BE49-F238E27FC236}">
                <a16:creationId xmlns:a16="http://schemas.microsoft.com/office/drawing/2014/main" id="{01752B04-9C8D-9ACE-7FD2-349764ABF708}"/>
              </a:ext>
            </a:extLst>
          </p:cNvPr>
          <p:cNvGrpSpPr/>
          <p:nvPr/>
        </p:nvGrpSpPr>
        <p:grpSpPr>
          <a:xfrm>
            <a:off x="7164164" y="715742"/>
            <a:ext cx="2195737" cy="5930971"/>
            <a:chOff x="7164164" y="715742"/>
            <a:chExt cx="2195737" cy="5930971"/>
          </a:xfrm>
        </p:grpSpPr>
        <p:sp>
          <p:nvSpPr>
            <p:cNvPr id="53" name="Rectangle 23">
              <a:extLst>
                <a:ext uri="{FF2B5EF4-FFF2-40B4-BE49-F238E27FC236}">
                  <a16:creationId xmlns:a16="http://schemas.microsoft.com/office/drawing/2014/main" id="{9A856E25-794B-5F17-8485-ABBA3AD376B1}"/>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54" name="Rectangle 24">
              <a:extLst>
                <a:ext uri="{FF2B5EF4-FFF2-40B4-BE49-F238E27FC236}">
                  <a16:creationId xmlns:a16="http://schemas.microsoft.com/office/drawing/2014/main" id="{F8DD061E-E2DC-CA8D-3BBE-337672C63AC3}"/>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66" name="Rectangle 31">
              <a:extLst>
                <a:ext uri="{FF2B5EF4-FFF2-40B4-BE49-F238E27FC236}">
                  <a16:creationId xmlns:a16="http://schemas.microsoft.com/office/drawing/2014/main" id="{81BBC83D-6F82-1BC3-5151-B34B1BBA4C87}"/>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67" name="Picture 12" descr="slide1.jpg">
              <a:extLst>
                <a:ext uri="{FF2B5EF4-FFF2-40B4-BE49-F238E27FC236}">
                  <a16:creationId xmlns:a16="http://schemas.microsoft.com/office/drawing/2014/main" id="{B239EA57-8624-8262-D5CF-E3FB9E7C0B3D}"/>
                </a:ext>
              </a:extLst>
            </p:cNvPr>
            <p:cNvPicPr>
              <a:picLocks noChangeAspect="1" noChangeArrowheads="1"/>
            </p:cNvPicPr>
            <p:nvPr/>
          </p:nvPicPr>
          <p:blipFill>
            <a:blip r:embed="rId5" cstate="print"/>
            <a:srcRect/>
            <a:stretch>
              <a:fillRect/>
            </a:stretch>
          </p:blipFill>
          <p:spPr bwMode="auto">
            <a:xfrm>
              <a:off x="7486095" y="6000927"/>
              <a:ext cx="1095988" cy="645786"/>
            </a:xfrm>
            <a:prstGeom prst="rect">
              <a:avLst/>
            </a:prstGeom>
            <a:noFill/>
            <a:ln w="9525">
              <a:noFill/>
              <a:miter lim="800000"/>
              <a:headEnd/>
              <a:tailEnd/>
            </a:ln>
          </p:spPr>
        </p:pic>
        <p:pic>
          <p:nvPicPr>
            <p:cNvPr id="68" name="Picture 8" descr="Résultat de recherche d'images pour &quot;glace de comete&quot;">
              <a:extLst>
                <a:ext uri="{FF2B5EF4-FFF2-40B4-BE49-F238E27FC236}">
                  <a16:creationId xmlns:a16="http://schemas.microsoft.com/office/drawing/2014/main" id="{A7CC5D89-87A2-C6CC-9905-623AFBFF468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69" name="Picture 22" descr="Inorganic_materials_under_irradiation">
              <a:extLst>
                <a:ext uri="{FF2B5EF4-FFF2-40B4-BE49-F238E27FC236}">
                  <a16:creationId xmlns:a16="http://schemas.microsoft.com/office/drawing/2014/main" id="{6CABE183-7E64-DC60-9E99-D14F290D70F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70" name="Picture 14" descr="2190-4286-3-97-3">
              <a:extLst>
                <a:ext uri="{FF2B5EF4-FFF2-40B4-BE49-F238E27FC236}">
                  <a16:creationId xmlns:a16="http://schemas.microsoft.com/office/drawing/2014/main" id="{CDAF93CD-39C2-8023-FB9A-4B04376EB594}"/>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71" name="Rectangle 26">
              <a:extLst>
                <a:ext uri="{FF2B5EF4-FFF2-40B4-BE49-F238E27FC236}">
                  <a16:creationId xmlns:a16="http://schemas.microsoft.com/office/drawing/2014/main" id="{05FF5E74-D750-2AE9-17F3-E19B3B2BFC81}"/>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72" name="Image 41" descr="Screen shot 2012-08-27 at 10.20.08 PM.png">
              <a:extLst>
                <a:ext uri="{FF2B5EF4-FFF2-40B4-BE49-F238E27FC236}">
                  <a16:creationId xmlns:a16="http://schemas.microsoft.com/office/drawing/2014/main" id="{1EC94E60-3956-39C5-030B-22248C8E1F9F}"/>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3" name="Rectangle 24">
              <a:extLst>
                <a:ext uri="{FF2B5EF4-FFF2-40B4-BE49-F238E27FC236}">
                  <a16:creationId xmlns:a16="http://schemas.microsoft.com/office/drawing/2014/main" id="{3023FB5D-86B5-E93C-A6D3-815A67077454}"/>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74" name="Image 73">
              <a:extLst>
                <a:ext uri="{FF2B5EF4-FFF2-40B4-BE49-F238E27FC236}">
                  <a16:creationId xmlns:a16="http://schemas.microsoft.com/office/drawing/2014/main" id="{D024F5A7-822C-43CC-CCA0-158DC38301F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75" name="Rectangle 24">
              <a:extLst>
                <a:ext uri="{FF2B5EF4-FFF2-40B4-BE49-F238E27FC236}">
                  <a16:creationId xmlns:a16="http://schemas.microsoft.com/office/drawing/2014/main" id="{E43E03D8-A585-23DA-A5C2-F96BFF1F57C9}"/>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463787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descr="C:\Documents and Settings\rothard\Bureau\J2012\newsletter-Cimap-english.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25393" y="2328881"/>
            <a:ext cx="4306149" cy="2052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362" y="1624891"/>
            <a:ext cx="2329619"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2876" y="699836"/>
            <a:ext cx="9001124" cy="923330"/>
          </a:xfrm>
          <a:prstGeom prst="rect">
            <a:avLst/>
          </a:prstGeom>
        </p:spPr>
        <p:txBody>
          <a:bodyPr wrap="square">
            <a:spAutoFit/>
          </a:bodyPr>
          <a:lstStyle/>
          <a:p>
            <a:pPr marL="0" marR="0" lvl="0" indent="0" algn="l" defTabSz="914400" rtl="0" eaLnBrk="1" fontAlgn="base" latinLnBrk="0" hangingPunct="1">
              <a:spcBef>
                <a:spcPct val="0"/>
              </a:spcBef>
              <a:spcAft>
                <a:spcPct val="0"/>
              </a:spcAft>
              <a:buClrTx/>
              <a:buSzTx/>
              <a:buFontTx/>
              <a:buNone/>
              <a:tabLst/>
              <a:defRPr/>
            </a:pPr>
            <a:r>
              <a:rPr kumimoji="0" lang="fr-FR" b="1" i="0" u="none" strike="noStrike" kern="1200" cap="none" spc="0" normalizeH="0" baseline="0" noProof="0" dirty="0" err="1">
                <a:ln>
                  <a:noFill/>
                </a:ln>
                <a:effectLst/>
                <a:uLnTx/>
                <a:uFillTx/>
                <a:latin typeface="Calibri" panose="020F0502020204030204" pitchFamily="34" charset="0"/>
                <a:cs typeface="Calibri" panose="020F0502020204030204" pitchFamily="34" charset="0"/>
              </a:rPr>
              <a:t>Astrochemistry</a:t>
            </a:r>
            <a:r>
              <a:rPr kumimoji="0" lang="fr-FR" b="1" i="0" u="none" strike="noStrike" kern="1200" cap="none" spc="0" normalizeH="0" baseline="0" noProof="0" dirty="0">
                <a:ln>
                  <a:noFill/>
                </a:ln>
                <a:effectLst/>
                <a:uLnTx/>
                <a:uFillTx/>
                <a:latin typeface="Calibri" panose="020F0502020204030204" pitchFamily="34" charset="0"/>
                <a:cs typeface="Calibri" panose="020F0502020204030204" pitchFamily="34" charset="0"/>
              </a:rPr>
              <a:t>: </a:t>
            </a:r>
          </a:p>
          <a:p>
            <a:pPr marL="0" marR="0" lvl="0" indent="0" algn="l" defTabSz="914400" rtl="0" eaLnBrk="1" fontAlgn="base" latinLnBrk="0" hangingPunct="1">
              <a:spcBef>
                <a:spcPct val="0"/>
              </a:spcBef>
              <a:spcAft>
                <a:spcPct val="0"/>
              </a:spcAft>
              <a:buClrTx/>
              <a:buSzTx/>
              <a:buFontTx/>
              <a:buNone/>
              <a:tabLst/>
              <a:defRPr/>
            </a:pPr>
            <a:r>
              <a:rPr kumimoji="0" lang="fr-FR" i="0" u="none" strike="noStrike" kern="1200" cap="none" spc="0" normalizeH="0" baseline="0" noProof="0" dirty="0" err="1">
                <a:ln>
                  <a:noFill/>
                </a:ln>
                <a:effectLst/>
                <a:uLnTx/>
                <a:uFillTx/>
                <a:latin typeface="Calibri" panose="020F0502020204030204" pitchFamily="34" charset="0"/>
                <a:cs typeface="Calibri" panose="020F0502020204030204" pitchFamily="34" charset="0"/>
              </a:rPr>
              <a:t>Role</a:t>
            </a:r>
            <a:r>
              <a:rPr kumimoji="0" lang="fr-FR" i="0" u="none" strike="noStrike" kern="1200" cap="none" spc="0" normalizeH="0" baseline="0" noProof="0" dirty="0">
                <a:ln>
                  <a:noFill/>
                </a:ln>
                <a:effectLst/>
                <a:uLnTx/>
                <a:uFillTx/>
                <a:latin typeface="Calibri" panose="020F0502020204030204" pitchFamily="34" charset="0"/>
                <a:cs typeface="Calibri" panose="020F0502020204030204" pitchFamily="34" charset="0"/>
              </a:rPr>
              <a:t> of </a:t>
            </a:r>
            <a:r>
              <a:rPr lang="fr-FR" dirty="0" err="1">
                <a:latin typeface="Calibri" panose="020F0502020204030204" pitchFamily="34" charset="0"/>
                <a:cs typeface="Calibri" panose="020F0502020204030204" pitchFamily="34" charset="0"/>
              </a:rPr>
              <a:t>cosmic</a:t>
            </a:r>
            <a:r>
              <a:rPr lang="fr-FR" dirty="0">
                <a:latin typeface="Calibri" panose="020F0502020204030204" pitchFamily="34" charset="0"/>
                <a:cs typeface="Calibri" panose="020F0502020204030204" pitchFamily="34" charset="0"/>
              </a:rPr>
              <a:t> rays and </a:t>
            </a:r>
            <a:r>
              <a:rPr lang="fr-FR" dirty="0" err="1">
                <a:latin typeface="Calibri" panose="020F0502020204030204" pitchFamily="34" charset="0"/>
                <a:cs typeface="Calibri" panose="020F0502020204030204" pitchFamily="34" charset="0"/>
              </a:rPr>
              <a:t>stellar</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winds</a:t>
            </a:r>
            <a:r>
              <a:rPr lang="fr-FR" dirty="0">
                <a:latin typeface="Calibri" panose="020F0502020204030204" pitchFamily="34" charset="0"/>
                <a:cs typeface="Calibri" panose="020F0502020204030204" pitchFamily="34" charset="0"/>
              </a:rPr>
              <a:t> on </a:t>
            </a:r>
            <a:r>
              <a:rPr lang="fr-FR" dirty="0" err="1">
                <a:latin typeface="Calibri" panose="020F0502020204030204" pitchFamily="34" charset="0"/>
                <a:cs typeface="Calibri" panose="020F0502020204030204" pitchFamily="34" charset="0"/>
              </a:rPr>
              <a:t>ices</a:t>
            </a:r>
            <a:r>
              <a:rPr lang="fr-FR" dirty="0">
                <a:latin typeface="Calibri" panose="020F0502020204030204" pitchFamily="34" charset="0"/>
                <a:cs typeface="Calibri" panose="020F0502020204030204" pitchFamily="34" charset="0"/>
              </a:rPr>
              <a:t> for the </a:t>
            </a:r>
            <a:r>
              <a:rPr kumimoji="0" lang="fr-FR" i="0" u="none" strike="noStrike" kern="1200" cap="none" spc="0" normalizeH="0" baseline="0" noProof="0" dirty="0" err="1">
                <a:ln>
                  <a:noFill/>
                </a:ln>
                <a:effectLst/>
                <a:uLnTx/>
                <a:uFillTx/>
                <a:latin typeface="Calibri" panose="020F0502020204030204" pitchFamily="34" charset="0"/>
                <a:cs typeface="Calibri" panose="020F0502020204030204" pitchFamily="34" charset="0"/>
              </a:rPr>
              <a:t>appearance</a:t>
            </a:r>
            <a:r>
              <a:rPr kumimoji="0" lang="fr-FR" i="0" u="none" strike="noStrike" kern="1200" cap="none" spc="0" normalizeH="0" noProof="0" dirty="0">
                <a:ln>
                  <a:noFill/>
                </a:ln>
                <a:effectLst/>
                <a:uLnTx/>
                <a:uFillTx/>
                <a:latin typeface="Calibri" panose="020F0502020204030204" pitchFamily="34" charset="0"/>
                <a:cs typeface="Calibri" panose="020F0502020204030204" pitchFamily="34" charset="0"/>
              </a:rPr>
              <a:t> of </a:t>
            </a:r>
          </a:p>
          <a:p>
            <a:pPr marL="0" marR="0" lvl="0" indent="0" algn="l" defTabSz="914400" rtl="0" eaLnBrk="1" fontAlgn="base" latinLnBrk="0" hangingPunct="1">
              <a:spcBef>
                <a:spcPct val="0"/>
              </a:spcBef>
              <a:spcAft>
                <a:spcPct val="0"/>
              </a:spcAft>
              <a:buClrTx/>
              <a:buSzTx/>
              <a:buFontTx/>
              <a:buNone/>
              <a:tabLst/>
              <a:defRPr/>
            </a:pPr>
            <a:r>
              <a:rPr kumimoji="0" lang="fr-FR" i="0" u="none" strike="noStrike" kern="1200" cap="none" spc="0" normalizeH="0" noProof="0" dirty="0" err="1">
                <a:ln>
                  <a:noFill/>
                </a:ln>
                <a:effectLst/>
                <a:uLnTx/>
                <a:uFillTx/>
                <a:latin typeface="Calibri" panose="020F0502020204030204" pitchFamily="34" charset="0"/>
                <a:cs typeface="Calibri" panose="020F0502020204030204" pitchFamily="34" charset="0"/>
              </a:rPr>
              <a:t>molecules</a:t>
            </a:r>
            <a:r>
              <a:rPr kumimoji="0" lang="fr-FR" i="0" u="none" strike="noStrike" kern="1200" cap="none" spc="0" normalizeH="0" noProof="0" dirty="0">
                <a:ln>
                  <a:noFill/>
                </a:ln>
                <a:effectLst/>
                <a:uLnTx/>
                <a:uFillTx/>
                <a:latin typeface="Calibri" panose="020F0502020204030204" pitchFamily="34" charset="0"/>
                <a:cs typeface="Calibri" panose="020F0502020204030204" pitchFamily="34" charset="0"/>
              </a:rPr>
              <a:t> in the </a:t>
            </a:r>
            <a:r>
              <a:rPr kumimoji="0" lang="fr-FR" i="0" u="none" strike="noStrike" kern="1200" cap="none" spc="0" normalizeH="0" noProof="0" dirty="0" err="1">
                <a:ln>
                  <a:noFill/>
                </a:ln>
                <a:effectLst/>
                <a:uLnTx/>
                <a:uFillTx/>
                <a:latin typeface="Calibri" panose="020F0502020204030204" pitchFamily="34" charset="0"/>
                <a:cs typeface="Calibri" panose="020F0502020204030204" pitchFamily="34" charset="0"/>
              </a:rPr>
              <a:t>universe</a:t>
            </a:r>
            <a:endParaRPr kumimoji="0" lang="fr-FR" i="0" u="none" strike="noStrike" kern="1200" cap="none" spc="0" normalizeH="0" baseline="0" noProof="0" dirty="0">
              <a:ln>
                <a:noFill/>
              </a:ln>
              <a:effectLst/>
              <a:uLnTx/>
              <a:uFillTx/>
              <a:latin typeface="Calibri" panose="020F0502020204030204" pitchFamily="34" charset="0"/>
              <a:cs typeface="Calibri" panose="020F0502020204030204" pitchFamily="34" charset="0"/>
            </a:endParaRPr>
          </a:p>
        </p:txBody>
      </p:sp>
      <p:pic>
        <p:nvPicPr>
          <p:cNvPr id="18"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4447" y="4306157"/>
            <a:ext cx="2688331" cy="2008717"/>
          </a:xfrm>
          <a:prstGeom prst="rect">
            <a:avLst/>
          </a:prstGeom>
          <a:noFill/>
          <a:ln w="12700">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2"/>
          <p:cNvSpPr>
            <a:spLocks noChangeArrowheads="1"/>
          </p:cNvSpPr>
          <p:nvPr/>
        </p:nvSpPr>
        <p:spPr bwMode="auto">
          <a:xfrm>
            <a:off x="0" y="3772933"/>
            <a:ext cx="3314700" cy="510145"/>
          </a:xfrm>
          <a:prstGeom prst="rect">
            <a:avLst/>
          </a:prstGeom>
          <a:noFill/>
          <a:ln w="9525">
            <a:noFill/>
            <a:miter lim="800000"/>
            <a:headEnd/>
            <a:tailEnd/>
          </a:ln>
        </p:spPr>
        <p:txBody>
          <a:bodyPr anchor="ctr"/>
          <a:lstStyle/>
          <a:p>
            <a:r>
              <a:rPr lang="en-GB" sz="1600" dirty="0">
                <a:latin typeface="Calibri" panose="020F0502020204030204" pitchFamily="34" charset="0"/>
                <a:cs typeface="Calibri" panose="020F0502020204030204" pitchFamily="34" charset="0"/>
              </a:rPr>
              <a:t>IGLIAS setup to mimic interstellar ices exposed to radiation</a:t>
            </a:r>
          </a:p>
        </p:txBody>
      </p:sp>
      <p:sp>
        <p:nvSpPr>
          <p:cNvPr id="4" name="Rectangle 3"/>
          <p:cNvSpPr/>
          <p:nvPr/>
        </p:nvSpPr>
        <p:spPr>
          <a:xfrm>
            <a:off x="2912778" y="1410448"/>
            <a:ext cx="3616707" cy="1032911"/>
          </a:xfrm>
          <a:prstGeom prst="rect">
            <a:avLst/>
          </a:prstGeom>
        </p:spPr>
        <p:txBody>
          <a:bodyPr wrap="square">
            <a:spAutoFit/>
          </a:bodyPr>
          <a:lstStyle/>
          <a:p>
            <a:pPr eaLnBrk="1" hangingPunct="1">
              <a:lnSpc>
                <a:spcPct val="80000"/>
              </a:lnSpc>
              <a:spcBef>
                <a:spcPct val="20000"/>
              </a:spcBef>
            </a:pPr>
            <a:endParaRPr lang="fr-FR" altLang="fr-FR" sz="1600" dirty="0">
              <a:latin typeface="Calibri" panose="020F0502020204030204" pitchFamily="34" charset="0"/>
              <a:cs typeface="Calibri" panose="020F0502020204030204" pitchFamily="34" charset="0"/>
            </a:endParaRPr>
          </a:p>
          <a:p>
            <a:pPr eaLnBrk="1" hangingPunct="1">
              <a:lnSpc>
                <a:spcPct val="80000"/>
              </a:lnSpc>
              <a:spcBef>
                <a:spcPct val="20000"/>
              </a:spcBef>
            </a:pPr>
            <a:r>
              <a:rPr lang="fr-FR" altLang="fr-FR" sz="1600" dirty="0">
                <a:latin typeface="Calibri" panose="020F0502020204030204" pitchFamily="34" charset="0"/>
                <a:cs typeface="Calibri" panose="020F0502020204030204" pitchFamily="34" charset="0"/>
              </a:rPr>
              <a:t>fragmentation/destruction</a:t>
            </a:r>
          </a:p>
          <a:p>
            <a:pPr eaLnBrk="1" hangingPunct="1">
              <a:lnSpc>
                <a:spcPct val="80000"/>
              </a:lnSpc>
              <a:spcBef>
                <a:spcPct val="20000"/>
              </a:spcBef>
            </a:pPr>
            <a:r>
              <a:rPr lang="fr-FR" altLang="fr-FR" sz="1600" dirty="0">
                <a:latin typeface="Calibri" panose="020F0502020204030204" pitchFamily="34" charset="0"/>
                <a:cs typeface="Calibri" panose="020F0502020204030204" pitchFamily="34" charset="0"/>
              </a:rPr>
              <a:t>formation of </a:t>
            </a:r>
            <a:r>
              <a:rPr lang="fr-FR" altLang="fr-FR" sz="1600" dirty="0" err="1">
                <a:latin typeface="Calibri" panose="020F0502020204030204" pitchFamily="34" charset="0"/>
                <a:cs typeface="Calibri" panose="020F0502020204030204" pitchFamily="34" charset="0"/>
              </a:rPr>
              <a:t>molecules</a:t>
            </a:r>
            <a:r>
              <a:rPr lang="fr-FR" altLang="fr-FR" sz="1600" dirty="0">
                <a:latin typeface="Calibri" panose="020F0502020204030204" pitchFamily="34" charset="0"/>
                <a:cs typeface="Calibri" panose="020F0502020204030204" pitchFamily="34" charset="0"/>
              </a:rPr>
              <a:t> </a:t>
            </a:r>
          </a:p>
          <a:p>
            <a:pPr eaLnBrk="1" hangingPunct="1">
              <a:lnSpc>
                <a:spcPct val="80000"/>
              </a:lnSpc>
              <a:spcBef>
                <a:spcPct val="20000"/>
              </a:spcBef>
            </a:pPr>
            <a:r>
              <a:rPr lang="fr-FR" altLang="fr-FR" sz="1600" dirty="0" err="1">
                <a:latin typeface="Calibri" panose="020F0502020204030204" pitchFamily="34" charset="0"/>
                <a:cs typeface="Calibri" panose="020F0502020204030204" pitchFamily="34" charset="0"/>
              </a:rPr>
              <a:t>Desorption</a:t>
            </a:r>
            <a:r>
              <a:rPr lang="fr-FR" altLang="fr-FR" sz="1600" dirty="0">
                <a:latin typeface="Calibri" panose="020F0502020204030204" pitchFamily="34" charset="0"/>
                <a:cs typeface="Calibri" panose="020F0502020204030204" pitchFamily="34" charset="0"/>
              </a:rPr>
              <a:t> / </a:t>
            </a:r>
            <a:r>
              <a:rPr lang="fr-FR" altLang="fr-FR" sz="1600" dirty="0" err="1">
                <a:latin typeface="Calibri" panose="020F0502020204030204" pitchFamily="34" charset="0"/>
                <a:cs typeface="Calibri" panose="020F0502020204030204" pitchFamily="34" charset="0"/>
              </a:rPr>
              <a:t>Sputtering</a:t>
            </a:r>
            <a:r>
              <a:rPr lang="fr-FR" altLang="fr-FR" sz="1600" dirty="0">
                <a:latin typeface="Calibri" panose="020F0502020204030204" pitchFamily="34" charset="0"/>
                <a:cs typeface="Calibri" panose="020F0502020204030204" pitchFamily="34" charset="0"/>
              </a:rPr>
              <a:t> /implantation</a:t>
            </a:r>
            <a:endParaRPr lang="fr-FR" altLang="fr-FR" sz="900" dirty="0">
              <a:latin typeface="Calibri" panose="020F0502020204030204" pitchFamily="34" charset="0"/>
              <a:cs typeface="Calibri" panose="020F0502020204030204" pitchFamily="34" charset="0"/>
            </a:endParaRPr>
          </a:p>
        </p:txBody>
      </p:sp>
      <p:pic>
        <p:nvPicPr>
          <p:cNvPr id="11" name="Image 2"/>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02061" y="4070204"/>
            <a:ext cx="3562829" cy="2008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oneTexte 11"/>
          <p:cNvSpPr txBox="1"/>
          <p:nvPr/>
        </p:nvSpPr>
        <p:spPr>
          <a:xfrm>
            <a:off x="3123580" y="6078921"/>
            <a:ext cx="4051920" cy="646331"/>
          </a:xfrm>
          <a:prstGeom prst="rect">
            <a:avLst/>
          </a:prstGeom>
          <a:noFill/>
          <a:ln w="28575">
            <a:solidFill>
              <a:srgbClr val="FF0000"/>
            </a:solidFill>
          </a:ln>
        </p:spPr>
        <p:txBody>
          <a:bodyPr wrap="square" rtlCol="0">
            <a:spAutoFit/>
          </a:bodyPr>
          <a:lstStyle/>
          <a:p>
            <a:pPr>
              <a:defRPr/>
            </a:pPr>
            <a:r>
              <a:rPr lang="fr-FR" dirty="0">
                <a:latin typeface="Calibri" panose="020F0502020204030204" pitchFamily="34" charset="0"/>
                <a:cs typeface="Calibri" panose="020F0502020204030204" pitchFamily="34" charset="0"/>
              </a:rPr>
              <a:t>In-situ </a:t>
            </a:r>
            <a:r>
              <a:rPr lang="fr-FR" dirty="0" err="1">
                <a:latin typeface="Calibri" panose="020F0502020204030204" pitchFamily="34" charset="0"/>
                <a:cs typeface="Calibri" panose="020F0502020204030204" pitchFamily="34" charset="0"/>
              </a:rPr>
              <a:t>gas</a:t>
            </a:r>
            <a:r>
              <a:rPr lang="fr-FR" dirty="0">
                <a:latin typeface="Calibri" panose="020F0502020204030204" pitchFamily="34" charset="0"/>
                <a:cs typeface="Calibri" panose="020F0502020204030204" pitchFamily="34" charset="0"/>
              </a:rPr>
              <a:t> </a:t>
            </a:r>
            <a:r>
              <a:rPr lang="fr-FR" dirty="0" err="1">
                <a:latin typeface="Calibri" panose="020F0502020204030204" pitchFamily="34" charset="0"/>
                <a:cs typeface="Calibri" panose="020F0502020204030204" pitchFamily="34" charset="0"/>
              </a:rPr>
              <a:t>deposition</a:t>
            </a:r>
            <a:r>
              <a:rPr lang="fr-FR" dirty="0">
                <a:latin typeface="Calibri" panose="020F0502020204030204" pitchFamily="34" charset="0"/>
                <a:cs typeface="Calibri" panose="020F0502020204030204" pitchFamily="34" charset="0"/>
              </a:rPr>
              <a:t> </a:t>
            </a:r>
          </a:p>
          <a:p>
            <a:pPr>
              <a:defRPr/>
            </a:pPr>
            <a:r>
              <a:rPr lang="fr-FR" dirty="0">
                <a:latin typeface="Calibri" panose="020F0502020204030204" pitchFamily="34" charset="0"/>
                <a:cs typeface="Calibri" panose="020F0502020204030204" pitchFamily="34" charset="0"/>
              </a:rPr>
              <a:t>3 </a:t>
            </a:r>
            <a:r>
              <a:rPr lang="fr-FR" dirty="0" err="1">
                <a:latin typeface="Calibri" panose="020F0502020204030204" pitchFamily="34" charset="0"/>
                <a:cs typeface="Calibri" panose="020F0502020204030204" pitchFamily="34" charset="0"/>
              </a:rPr>
              <a:t>spectrometers</a:t>
            </a:r>
            <a:r>
              <a:rPr lang="fr-FR"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UV-visible, FTIR, QMS)</a:t>
            </a:r>
            <a:endParaRPr lang="fr-FR" dirty="0">
              <a:latin typeface="Calibri" panose="020F0502020204030204" pitchFamily="34" charset="0"/>
              <a:cs typeface="Calibri" panose="020F0502020204030204" pitchFamily="34" charset="0"/>
            </a:endParaRPr>
          </a:p>
        </p:txBody>
      </p:sp>
      <p:grpSp>
        <p:nvGrpSpPr>
          <p:cNvPr id="13" name="Groupe 12">
            <a:extLst>
              <a:ext uri="{FF2B5EF4-FFF2-40B4-BE49-F238E27FC236}">
                <a16:creationId xmlns:a16="http://schemas.microsoft.com/office/drawing/2014/main" id="{1A0B9578-EAAD-B0E3-1575-B9888822AABB}"/>
              </a:ext>
            </a:extLst>
          </p:cNvPr>
          <p:cNvGrpSpPr/>
          <p:nvPr/>
        </p:nvGrpSpPr>
        <p:grpSpPr>
          <a:xfrm>
            <a:off x="7164164" y="715742"/>
            <a:ext cx="2195737" cy="5930971"/>
            <a:chOff x="7164164" y="715742"/>
            <a:chExt cx="2195737" cy="5930971"/>
          </a:xfrm>
        </p:grpSpPr>
        <p:sp>
          <p:nvSpPr>
            <p:cNvPr id="15" name="Rectangle 23">
              <a:extLst>
                <a:ext uri="{FF2B5EF4-FFF2-40B4-BE49-F238E27FC236}">
                  <a16:creationId xmlns:a16="http://schemas.microsoft.com/office/drawing/2014/main" id="{968452AC-89E6-B86A-97FA-437C5F69EB14}"/>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16" name="Rectangle 24">
              <a:extLst>
                <a:ext uri="{FF2B5EF4-FFF2-40B4-BE49-F238E27FC236}">
                  <a16:creationId xmlns:a16="http://schemas.microsoft.com/office/drawing/2014/main" id="{55595B5A-C397-107D-1862-BDBA1307654A}"/>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17" name="Rectangle 31">
              <a:extLst>
                <a:ext uri="{FF2B5EF4-FFF2-40B4-BE49-F238E27FC236}">
                  <a16:creationId xmlns:a16="http://schemas.microsoft.com/office/drawing/2014/main" id="{FAD04461-30AA-067B-8A58-7B6AA03180F2}"/>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19" name="Picture 12" descr="slide1.jpg">
              <a:extLst>
                <a:ext uri="{FF2B5EF4-FFF2-40B4-BE49-F238E27FC236}">
                  <a16:creationId xmlns:a16="http://schemas.microsoft.com/office/drawing/2014/main" id="{754E86DD-BC0B-37B4-0369-DD24CD5B34C7}"/>
                </a:ext>
              </a:extLst>
            </p:cNvPr>
            <p:cNvPicPr>
              <a:picLocks noChangeAspect="1" noChangeArrowheads="1"/>
            </p:cNvPicPr>
            <p:nvPr/>
          </p:nvPicPr>
          <p:blipFill>
            <a:blip r:embed="rId7" cstate="print"/>
            <a:srcRect/>
            <a:stretch>
              <a:fillRect/>
            </a:stretch>
          </p:blipFill>
          <p:spPr bwMode="auto">
            <a:xfrm>
              <a:off x="7486095" y="6000927"/>
              <a:ext cx="1095988" cy="645786"/>
            </a:xfrm>
            <a:prstGeom prst="rect">
              <a:avLst/>
            </a:prstGeom>
            <a:noFill/>
            <a:ln w="9525">
              <a:noFill/>
              <a:miter lim="800000"/>
              <a:headEnd/>
              <a:tailEnd/>
            </a:ln>
          </p:spPr>
        </p:pic>
        <p:pic>
          <p:nvPicPr>
            <p:cNvPr id="20" name="Picture 8" descr="Résultat de recherche d'images pour &quot;glace de comete&quot;">
              <a:extLst>
                <a:ext uri="{FF2B5EF4-FFF2-40B4-BE49-F238E27FC236}">
                  <a16:creationId xmlns:a16="http://schemas.microsoft.com/office/drawing/2014/main" id="{B3A76881-4CB5-7DC2-693E-69D10B58B0B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21" name="Picture 22" descr="Inorganic_materials_under_irradiation">
              <a:extLst>
                <a:ext uri="{FF2B5EF4-FFF2-40B4-BE49-F238E27FC236}">
                  <a16:creationId xmlns:a16="http://schemas.microsoft.com/office/drawing/2014/main" id="{A26DAEA0-E246-051F-9251-557CEC2C5E0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22" name="Picture 14" descr="2190-4286-3-97-3">
              <a:extLst>
                <a:ext uri="{FF2B5EF4-FFF2-40B4-BE49-F238E27FC236}">
                  <a16:creationId xmlns:a16="http://schemas.microsoft.com/office/drawing/2014/main" id="{F942230A-A82D-C53D-E3EB-4A57733FB577}"/>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23" name="Rectangle 26">
              <a:extLst>
                <a:ext uri="{FF2B5EF4-FFF2-40B4-BE49-F238E27FC236}">
                  <a16:creationId xmlns:a16="http://schemas.microsoft.com/office/drawing/2014/main" id="{507BFCE9-C57C-74D4-C5DF-61EA5BEE96F2}"/>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24" name="Image 41" descr="Screen shot 2012-08-27 at 10.20.08 PM.png">
              <a:extLst>
                <a:ext uri="{FF2B5EF4-FFF2-40B4-BE49-F238E27FC236}">
                  <a16:creationId xmlns:a16="http://schemas.microsoft.com/office/drawing/2014/main" id="{B6DDE5F7-95E6-D330-AE17-061524355A0E}"/>
                </a:ext>
              </a:extLst>
            </p:cNvPr>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 name="Rectangle 24">
              <a:extLst>
                <a:ext uri="{FF2B5EF4-FFF2-40B4-BE49-F238E27FC236}">
                  <a16:creationId xmlns:a16="http://schemas.microsoft.com/office/drawing/2014/main" id="{6E9E095C-32F6-5D6C-B080-EAC4ADD7E787}"/>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26" name="Image 25">
              <a:extLst>
                <a:ext uri="{FF2B5EF4-FFF2-40B4-BE49-F238E27FC236}">
                  <a16:creationId xmlns:a16="http://schemas.microsoft.com/office/drawing/2014/main" id="{A2ACE35B-184E-526A-8DF5-F32ED3FF873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27" name="Rectangle 24">
              <a:extLst>
                <a:ext uri="{FF2B5EF4-FFF2-40B4-BE49-F238E27FC236}">
                  <a16:creationId xmlns:a16="http://schemas.microsoft.com/office/drawing/2014/main" id="{1D93AE93-6CB9-1701-6083-4992DFD3F7D4}"/>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sp>
        <p:nvSpPr>
          <p:cNvPr id="29" name="ZoneTexte 28">
            <a:extLst>
              <a:ext uri="{FF2B5EF4-FFF2-40B4-BE49-F238E27FC236}">
                <a16:creationId xmlns:a16="http://schemas.microsoft.com/office/drawing/2014/main" id="{4836CDF8-9672-C2E2-4484-ED422FB5AB88}"/>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059872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age 51" descr="TEL.png">
            <a:extLst>
              <a:ext uri="{FF2B5EF4-FFF2-40B4-BE49-F238E27FC236}">
                <a16:creationId xmlns:a16="http://schemas.microsoft.com/office/drawing/2014/main" id="{83388AE4-8D41-974A-A54C-916ADA415440}"/>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04891" y="2498607"/>
            <a:ext cx="4634902" cy="2463917"/>
          </a:xfrm>
          <a:prstGeom prst="rect">
            <a:avLst/>
          </a:prstGeom>
          <a:noFill/>
          <a:ln w="9525">
            <a:noFill/>
            <a:miter lim="800000"/>
            <a:headEnd/>
            <a:tailEnd/>
          </a:ln>
        </p:spPr>
      </p:pic>
      <p:sp>
        <p:nvSpPr>
          <p:cNvPr id="41" name="Espace réservé du numéro de diapositive 4">
            <a:extLst>
              <a:ext uri="{FF2B5EF4-FFF2-40B4-BE49-F238E27FC236}">
                <a16:creationId xmlns:a16="http://schemas.microsoft.com/office/drawing/2014/main" id="{F7FD4B91-1C86-C747-A863-F89E3482E7CF}"/>
              </a:ext>
            </a:extLst>
          </p:cNvPr>
          <p:cNvSpPr txBox="1">
            <a:spLocks noGrp="1"/>
          </p:cNvSpPr>
          <p:nvPr/>
        </p:nvSpPr>
        <p:spPr>
          <a:xfrm>
            <a:off x="4500441" y="6384734"/>
            <a:ext cx="797826" cy="314833"/>
          </a:xfrm>
          <a:prstGeom prst="rect">
            <a:avLst/>
          </a:prstGeom>
          <a:noFill/>
        </p:spPr>
        <p:txBody>
          <a:bodyPr anchor="ctr"/>
          <a:lstStyle/>
          <a:p>
            <a:pPr algn="r" fontAlgn="auto">
              <a:spcBef>
                <a:spcPts val="0"/>
              </a:spcBef>
              <a:spcAft>
                <a:spcPts val="0"/>
              </a:spcAft>
              <a:defRPr/>
            </a:pPr>
            <a:fld id="{EA4EA88D-33D0-4251-9B9C-076BBA05C0F5}" type="slidenum">
              <a:rPr lang="fr-FR" sz="1000">
                <a:solidFill>
                  <a:schemeClr val="accent1">
                    <a:lumMod val="75000"/>
                  </a:schemeClr>
                </a:solidFill>
                <a:latin typeface="+mn-lt"/>
                <a:cs typeface="+mn-cs"/>
              </a:rPr>
              <a:pPr algn="r" fontAlgn="auto">
                <a:spcBef>
                  <a:spcPts val="0"/>
                </a:spcBef>
                <a:spcAft>
                  <a:spcPts val="0"/>
                </a:spcAft>
                <a:defRPr/>
              </a:pPr>
              <a:t>9</a:t>
            </a:fld>
            <a:endParaRPr lang="fr-FR" sz="1000">
              <a:solidFill>
                <a:schemeClr val="accent1">
                  <a:lumMod val="75000"/>
                </a:schemeClr>
              </a:solidFill>
              <a:latin typeface="+mn-lt"/>
              <a:cs typeface="+mn-cs"/>
            </a:endParaRPr>
          </a:p>
        </p:txBody>
      </p:sp>
      <p:grpSp>
        <p:nvGrpSpPr>
          <p:cNvPr id="76" name="Groupe 75">
            <a:extLst>
              <a:ext uri="{FF2B5EF4-FFF2-40B4-BE49-F238E27FC236}">
                <a16:creationId xmlns:a16="http://schemas.microsoft.com/office/drawing/2014/main" id="{B7A98D48-1AF3-6340-AC48-C6B87E0E133D}"/>
              </a:ext>
            </a:extLst>
          </p:cNvPr>
          <p:cNvGrpSpPr/>
          <p:nvPr/>
        </p:nvGrpSpPr>
        <p:grpSpPr>
          <a:xfrm>
            <a:off x="2750488" y="4859273"/>
            <a:ext cx="4053760" cy="585953"/>
            <a:chOff x="2753663" y="4737100"/>
            <a:chExt cx="5484950" cy="679552"/>
          </a:xfrm>
        </p:grpSpPr>
        <p:sp>
          <p:nvSpPr>
            <p:cNvPr id="45" name="Text Box 7">
              <a:extLst>
                <a:ext uri="{FF2B5EF4-FFF2-40B4-BE49-F238E27FC236}">
                  <a16:creationId xmlns:a16="http://schemas.microsoft.com/office/drawing/2014/main" id="{BC98E333-944F-6F49-9737-8399084F78F6}"/>
                </a:ext>
              </a:extLst>
            </p:cNvPr>
            <p:cNvSpPr txBox="1">
              <a:spLocks noChangeArrowheads="1"/>
            </p:cNvSpPr>
            <p:nvPr/>
          </p:nvSpPr>
          <p:spPr bwMode="auto">
            <a:xfrm>
              <a:off x="6980189" y="5024018"/>
              <a:ext cx="1258424" cy="392634"/>
            </a:xfrm>
            <a:prstGeom prst="rect">
              <a:avLst/>
            </a:prstGeom>
            <a:noFill/>
            <a:ln w="9525">
              <a:noFill/>
              <a:miter lim="800000"/>
              <a:headEnd/>
              <a:tailEnd/>
            </a:ln>
          </p:spPr>
          <p:txBody>
            <a:bodyPr wrap="none">
              <a:spAutoFit/>
            </a:bodyPr>
            <a:lstStyle/>
            <a:p>
              <a:r>
                <a:rPr lang="fr-FR" sz="1600" b="1" dirty="0">
                  <a:solidFill>
                    <a:srgbClr val="FF0000"/>
                  </a:solidFill>
                  <a:latin typeface="Calibri" pitchFamily="34" charset="0"/>
                </a:rPr>
                <a:t>1500 µm</a:t>
              </a:r>
            </a:p>
          </p:txBody>
        </p:sp>
        <p:sp>
          <p:nvSpPr>
            <p:cNvPr id="46" name="Text Box 8">
              <a:extLst>
                <a:ext uri="{FF2B5EF4-FFF2-40B4-BE49-F238E27FC236}">
                  <a16:creationId xmlns:a16="http://schemas.microsoft.com/office/drawing/2014/main" id="{3AF0371B-9822-1141-9A0A-30F70558958C}"/>
                </a:ext>
              </a:extLst>
            </p:cNvPr>
            <p:cNvSpPr txBox="1">
              <a:spLocks noChangeArrowheads="1"/>
            </p:cNvSpPr>
            <p:nvPr/>
          </p:nvSpPr>
          <p:spPr bwMode="auto">
            <a:xfrm>
              <a:off x="4327402" y="4759325"/>
              <a:ext cx="1612901" cy="392634"/>
            </a:xfrm>
            <a:prstGeom prst="rect">
              <a:avLst/>
            </a:prstGeom>
            <a:noFill/>
            <a:ln w="9525">
              <a:noFill/>
              <a:miter lim="800000"/>
              <a:headEnd/>
              <a:tailEnd/>
            </a:ln>
          </p:spPr>
          <p:txBody>
            <a:bodyPr>
              <a:spAutoFit/>
            </a:bodyPr>
            <a:lstStyle/>
            <a:p>
              <a:r>
                <a:rPr lang="fr-FR" sz="1600" b="1" dirty="0">
                  <a:solidFill>
                    <a:srgbClr val="FF0000"/>
                  </a:solidFill>
                  <a:latin typeface="Calibri" pitchFamily="34" charset="0"/>
                </a:rPr>
                <a:t>5 µm</a:t>
              </a:r>
            </a:p>
          </p:txBody>
        </p:sp>
        <p:sp>
          <p:nvSpPr>
            <p:cNvPr id="47" name="Text Box 9">
              <a:extLst>
                <a:ext uri="{FF2B5EF4-FFF2-40B4-BE49-F238E27FC236}">
                  <a16:creationId xmlns:a16="http://schemas.microsoft.com/office/drawing/2014/main" id="{DA219AA0-65BF-6F49-8C2C-08EEA4084473}"/>
                </a:ext>
              </a:extLst>
            </p:cNvPr>
            <p:cNvSpPr txBox="1">
              <a:spLocks noChangeArrowheads="1"/>
            </p:cNvSpPr>
            <p:nvPr/>
          </p:nvSpPr>
          <p:spPr bwMode="auto">
            <a:xfrm>
              <a:off x="2753663" y="4737100"/>
              <a:ext cx="1086903" cy="392634"/>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surface</a:t>
              </a:r>
            </a:p>
          </p:txBody>
        </p:sp>
        <p:sp>
          <p:nvSpPr>
            <p:cNvPr id="48" name="Text Box 10">
              <a:extLst>
                <a:ext uri="{FF2B5EF4-FFF2-40B4-BE49-F238E27FC236}">
                  <a16:creationId xmlns:a16="http://schemas.microsoft.com/office/drawing/2014/main" id="{05FD1F6A-6A2E-5444-A738-98C6B02EF522}"/>
                </a:ext>
              </a:extLst>
            </p:cNvPr>
            <p:cNvSpPr txBox="1">
              <a:spLocks noChangeArrowheads="1"/>
            </p:cNvSpPr>
            <p:nvPr/>
          </p:nvSpPr>
          <p:spPr bwMode="auto">
            <a:xfrm>
              <a:off x="6049435" y="4832077"/>
              <a:ext cx="1117441" cy="392634"/>
            </a:xfrm>
            <a:prstGeom prst="rect">
              <a:avLst/>
            </a:prstGeom>
            <a:noFill/>
            <a:ln w="9525">
              <a:noFill/>
              <a:miter lim="800000"/>
              <a:headEnd/>
              <a:tailEnd/>
            </a:ln>
          </p:spPr>
          <p:txBody>
            <a:bodyPr wrap="none">
              <a:spAutoFit/>
            </a:bodyPr>
            <a:lstStyle/>
            <a:p>
              <a:r>
                <a:rPr lang="fr-FR" sz="1600" b="1" dirty="0">
                  <a:solidFill>
                    <a:srgbClr val="FF0000"/>
                  </a:solidFill>
                  <a:latin typeface="Calibri" pitchFamily="34" charset="0"/>
                </a:rPr>
                <a:t>100 µm</a:t>
              </a:r>
            </a:p>
          </p:txBody>
        </p:sp>
      </p:grpSp>
      <p:sp>
        <p:nvSpPr>
          <p:cNvPr id="49" name="Text Box 14">
            <a:extLst>
              <a:ext uri="{FF2B5EF4-FFF2-40B4-BE49-F238E27FC236}">
                <a16:creationId xmlns:a16="http://schemas.microsoft.com/office/drawing/2014/main" id="{21E0CFD0-E489-FC4D-8539-8D55C153878A}"/>
              </a:ext>
            </a:extLst>
          </p:cNvPr>
          <p:cNvSpPr txBox="1">
            <a:spLocks noChangeArrowheads="1"/>
          </p:cNvSpPr>
          <p:nvPr/>
        </p:nvSpPr>
        <p:spPr bwMode="auto">
          <a:xfrm>
            <a:off x="2627784" y="3573596"/>
            <a:ext cx="534730" cy="215444"/>
          </a:xfrm>
          <a:prstGeom prst="rect">
            <a:avLst/>
          </a:prstGeom>
          <a:solidFill>
            <a:schemeClr val="bg1"/>
          </a:solidFill>
          <a:ln w="9525">
            <a:noFill/>
            <a:miter lim="800000"/>
            <a:headEnd/>
            <a:tailEnd/>
          </a:ln>
        </p:spPr>
        <p:txBody>
          <a:bodyPr wrap="square">
            <a:spAutoFit/>
          </a:bodyPr>
          <a:lstStyle/>
          <a:p>
            <a:r>
              <a:rPr lang="fr-FR" sz="800" dirty="0">
                <a:latin typeface="Calibri" pitchFamily="34" charset="0"/>
              </a:rPr>
              <a:t>ARIBE</a:t>
            </a:r>
          </a:p>
        </p:txBody>
      </p:sp>
      <p:grpSp>
        <p:nvGrpSpPr>
          <p:cNvPr id="75" name="Groupe 74">
            <a:extLst>
              <a:ext uri="{FF2B5EF4-FFF2-40B4-BE49-F238E27FC236}">
                <a16:creationId xmlns:a16="http://schemas.microsoft.com/office/drawing/2014/main" id="{76C6EA91-F528-B246-9422-735BEEA411ED}"/>
              </a:ext>
            </a:extLst>
          </p:cNvPr>
          <p:cNvGrpSpPr/>
          <p:nvPr/>
        </p:nvGrpSpPr>
        <p:grpSpPr>
          <a:xfrm>
            <a:off x="3493311" y="1303408"/>
            <a:ext cx="1582745" cy="722749"/>
            <a:chOff x="2557340" y="1238250"/>
            <a:chExt cx="2141537" cy="838200"/>
          </a:xfrm>
        </p:grpSpPr>
        <p:pic>
          <p:nvPicPr>
            <p:cNvPr id="51" name="Image 17" descr="Image3.tif">
              <a:extLst>
                <a:ext uri="{FF2B5EF4-FFF2-40B4-BE49-F238E27FC236}">
                  <a16:creationId xmlns:a16="http://schemas.microsoft.com/office/drawing/2014/main" id="{5D2E2D98-F268-0847-9C6A-F9B65DB59DE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55161" y="1280723"/>
              <a:ext cx="1781314" cy="684614"/>
            </a:xfrm>
            <a:prstGeom prst="rect">
              <a:avLst/>
            </a:prstGeom>
            <a:noFill/>
            <a:ln w="9525">
              <a:noFill/>
              <a:miter lim="800000"/>
              <a:headEnd/>
              <a:tailEnd/>
            </a:ln>
          </p:spPr>
        </p:pic>
        <p:sp>
          <p:nvSpPr>
            <p:cNvPr id="52" name="Ellipse 51">
              <a:extLst>
                <a:ext uri="{FF2B5EF4-FFF2-40B4-BE49-F238E27FC236}">
                  <a16:creationId xmlns:a16="http://schemas.microsoft.com/office/drawing/2014/main" id="{A043294E-E504-FC4D-88DE-87AF68B1CF26}"/>
                </a:ext>
              </a:extLst>
            </p:cNvPr>
            <p:cNvSpPr/>
            <p:nvPr/>
          </p:nvSpPr>
          <p:spPr bwMode="auto">
            <a:xfrm>
              <a:off x="2557340" y="1238250"/>
              <a:ext cx="2141537" cy="838200"/>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p>
          </p:txBody>
        </p:sp>
      </p:grpSp>
      <p:grpSp>
        <p:nvGrpSpPr>
          <p:cNvPr id="16" name="Groupe 15">
            <a:extLst>
              <a:ext uri="{FF2B5EF4-FFF2-40B4-BE49-F238E27FC236}">
                <a16:creationId xmlns:a16="http://schemas.microsoft.com/office/drawing/2014/main" id="{C7321F6A-2558-524A-8D48-904E73B81BC8}"/>
              </a:ext>
            </a:extLst>
          </p:cNvPr>
          <p:cNvGrpSpPr/>
          <p:nvPr/>
        </p:nvGrpSpPr>
        <p:grpSpPr>
          <a:xfrm>
            <a:off x="4355978" y="5517232"/>
            <a:ext cx="1120085" cy="1036671"/>
            <a:chOff x="4355977" y="5467183"/>
            <a:chExt cx="1515533" cy="1202267"/>
          </a:xfrm>
        </p:grpSpPr>
        <p:pic>
          <p:nvPicPr>
            <p:cNvPr id="54" name="Image 53" descr="Image2.tif">
              <a:extLst>
                <a:ext uri="{FF2B5EF4-FFF2-40B4-BE49-F238E27FC236}">
                  <a16:creationId xmlns:a16="http://schemas.microsoft.com/office/drawing/2014/main" id="{1EAE9ED2-D6FE-C849-BC1C-64BF798EA52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63582" y="5528341"/>
              <a:ext cx="1066420" cy="1057643"/>
            </a:xfrm>
            <a:prstGeom prst="rect">
              <a:avLst/>
            </a:prstGeom>
            <a:noFill/>
          </p:spPr>
        </p:pic>
        <p:sp>
          <p:nvSpPr>
            <p:cNvPr id="55" name="Ellipse 54">
              <a:extLst>
                <a:ext uri="{FF2B5EF4-FFF2-40B4-BE49-F238E27FC236}">
                  <a16:creationId xmlns:a16="http://schemas.microsoft.com/office/drawing/2014/main" id="{62F2563B-D800-1947-BB10-55B290C3B02E}"/>
                </a:ext>
              </a:extLst>
            </p:cNvPr>
            <p:cNvSpPr/>
            <p:nvPr/>
          </p:nvSpPr>
          <p:spPr>
            <a:xfrm>
              <a:off x="4355977" y="5467183"/>
              <a:ext cx="1515533" cy="1202267"/>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p>
          </p:txBody>
        </p:sp>
      </p:grpSp>
      <p:cxnSp>
        <p:nvCxnSpPr>
          <p:cNvPr id="56" name="Connecteur droit avec flèche 55">
            <a:extLst>
              <a:ext uri="{FF2B5EF4-FFF2-40B4-BE49-F238E27FC236}">
                <a16:creationId xmlns:a16="http://schemas.microsoft.com/office/drawing/2014/main" id="{0B8FFAA1-CD5A-9248-9700-BE821D95429E}"/>
              </a:ext>
            </a:extLst>
          </p:cNvPr>
          <p:cNvCxnSpPr>
            <a:cxnSpLocks/>
          </p:cNvCxnSpPr>
          <p:nvPr/>
        </p:nvCxnSpPr>
        <p:spPr>
          <a:xfrm>
            <a:off x="4046415" y="2033588"/>
            <a:ext cx="386334" cy="9386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e 1">
            <a:extLst>
              <a:ext uri="{FF2B5EF4-FFF2-40B4-BE49-F238E27FC236}">
                <a16:creationId xmlns:a16="http://schemas.microsoft.com/office/drawing/2014/main" id="{9176226E-F7CA-334B-B382-625AE3977BE5}"/>
              </a:ext>
            </a:extLst>
          </p:cNvPr>
          <p:cNvGrpSpPr/>
          <p:nvPr/>
        </p:nvGrpSpPr>
        <p:grpSpPr>
          <a:xfrm>
            <a:off x="810371" y="3991869"/>
            <a:ext cx="2393477" cy="2317451"/>
            <a:chOff x="239590" y="3768725"/>
            <a:chExt cx="3238500" cy="2687638"/>
          </a:xfrm>
        </p:grpSpPr>
        <p:pic>
          <p:nvPicPr>
            <p:cNvPr id="64" name="Picture 29" descr="http://cimap.ensicaen.fr/IMG/jpg/icd_s.jpg">
              <a:extLst>
                <a:ext uri="{FF2B5EF4-FFF2-40B4-BE49-F238E27FC236}">
                  <a16:creationId xmlns:a16="http://schemas.microsoft.com/office/drawing/2014/main" id="{608EA785-ADB8-C340-B30E-BED413CC6A3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39590" y="3768725"/>
              <a:ext cx="1535113" cy="923925"/>
            </a:xfrm>
            <a:prstGeom prst="rect">
              <a:avLst/>
            </a:prstGeom>
            <a:noFill/>
            <a:ln w="9525">
              <a:noFill/>
              <a:miter lim="800000"/>
              <a:headEnd/>
              <a:tailEnd/>
            </a:ln>
          </p:spPr>
        </p:pic>
        <p:pic>
          <p:nvPicPr>
            <p:cNvPr id="65" name="Picture 31" descr="http://cimap.ensicaen.fr/IMG/jpg/pahs.jpg">
              <a:extLst>
                <a:ext uri="{FF2B5EF4-FFF2-40B4-BE49-F238E27FC236}">
                  <a16:creationId xmlns:a16="http://schemas.microsoft.com/office/drawing/2014/main" id="{5D834583-D806-D74F-BA9F-0A5E3B2B78E8}"/>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9778" y="5006975"/>
              <a:ext cx="1304925" cy="960437"/>
            </a:xfrm>
            <a:prstGeom prst="rect">
              <a:avLst/>
            </a:prstGeom>
            <a:noFill/>
            <a:ln w="9525">
              <a:noFill/>
              <a:miter lim="800000"/>
              <a:headEnd/>
              <a:tailEnd/>
            </a:ln>
          </p:spPr>
        </p:pic>
        <p:pic>
          <p:nvPicPr>
            <p:cNvPr id="66" name="Picture 33" descr="http://cimap.ensicaen.fr/IMG/jpg/resultats_peliicaen.jpg">
              <a:extLst>
                <a:ext uri="{FF2B5EF4-FFF2-40B4-BE49-F238E27FC236}">
                  <a16:creationId xmlns:a16="http://schemas.microsoft.com/office/drawing/2014/main" id="{96A2AAE1-A43A-FF49-8DC7-E6C960983EF6}"/>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004890" y="5281613"/>
              <a:ext cx="1473200" cy="1055688"/>
            </a:xfrm>
            <a:prstGeom prst="rect">
              <a:avLst/>
            </a:prstGeom>
            <a:noFill/>
            <a:ln w="9525">
              <a:noFill/>
              <a:miter lim="800000"/>
              <a:headEnd/>
              <a:tailEnd/>
            </a:ln>
          </p:spPr>
        </p:pic>
        <p:sp>
          <p:nvSpPr>
            <p:cNvPr id="67" name="Ellipse 66">
              <a:extLst>
                <a:ext uri="{FF2B5EF4-FFF2-40B4-BE49-F238E27FC236}">
                  <a16:creationId xmlns:a16="http://schemas.microsoft.com/office/drawing/2014/main" id="{7EE328DB-6914-5343-94F8-C95AB761B783}"/>
                </a:ext>
              </a:extLst>
            </p:cNvPr>
            <p:cNvSpPr/>
            <p:nvPr/>
          </p:nvSpPr>
          <p:spPr bwMode="auto">
            <a:xfrm>
              <a:off x="282452" y="4814888"/>
              <a:ext cx="1703388" cy="1152525"/>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p>
          </p:txBody>
        </p:sp>
        <p:sp>
          <p:nvSpPr>
            <p:cNvPr id="68" name="Ellipse 67">
              <a:extLst>
                <a:ext uri="{FF2B5EF4-FFF2-40B4-BE49-F238E27FC236}">
                  <a16:creationId xmlns:a16="http://schemas.microsoft.com/office/drawing/2014/main" id="{0CB53BBC-19DB-B14F-97C0-F219F4E62AD2}"/>
                </a:ext>
              </a:extLst>
            </p:cNvPr>
            <p:cNvSpPr/>
            <p:nvPr/>
          </p:nvSpPr>
          <p:spPr bwMode="auto">
            <a:xfrm>
              <a:off x="263402" y="3768725"/>
              <a:ext cx="1633538" cy="923925"/>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p>
          </p:txBody>
        </p:sp>
        <p:sp>
          <p:nvSpPr>
            <p:cNvPr id="69" name="Ellipse 68">
              <a:extLst>
                <a:ext uri="{FF2B5EF4-FFF2-40B4-BE49-F238E27FC236}">
                  <a16:creationId xmlns:a16="http://schemas.microsoft.com/office/drawing/2014/main" id="{E097FD72-397A-B247-9085-618B000A3F1E}"/>
                </a:ext>
              </a:extLst>
            </p:cNvPr>
            <p:cNvSpPr/>
            <p:nvPr/>
          </p:nvSpPr>
          <p:spPr bwMode="auto">
            <a:xfrm>
              <a:off x="2004890" y="5303838"/>
              <a:ext cx="1473200" cy="1152525"/>
            </a:xfrm>
            <a:prstGeom prst="ellipse">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800"/>
            </a:p>
          </p:txBody>
        </p:sp>
        <p:cxnSp>
          <p:nvCxnSpPr>
            <p:cNvPr id="70" name="Connecteur droit avec flèche 69">
              <a:extLst>
                <a:ext uri="{FF2B5EF4-FFF2-40B4-BE49-F238E27FC236}">
                  <a16:creationId xmlns:a16="http://schemas.microsoft.com/office/drawing/2014/main" id="{DE024E38-41E3-BB42-9278-F7C426A30594}"/>
                </a:ext>
              </a:extLst>
            </p:cNvPr>
            <p:cNvCxnSpPr/>
            <p:nvPr/>
          </p:nvCxnSpPr>
          <p:spPr bwMode="auto">
            <a:xfrm flipV="1">
              <a:off x="2274765" y="4381500"/>
              <a:ext cx="466725" cy="4445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Connecteur droit 70">
              <a:extLst>
                <a:ext uri="{FF2B5EF4-FFF2-40B4-BE49-F238E27FC236}">
                  <a16:creationId xmlns:a16="http://schemas.microsoft.com/office/drawing/2014/main" id="{FD2C3525-2D6E-F74A-AC6F-5E1F076B953E}"/>
                </a:ext>
              </a:extLst>
            </p:cNvPr>
            <p:cNvCxnSpPr>
              <a:stCxn id="68" idx="5"/>
            </p:cNvCxnSpPr>
            <p:nvPr/>
          </p:nvCxnSpPr>
          <p:spPr bwMode="auto">
            <a:xfrm>
              <a:off x="1657227" y="4557713"/>
              <a:ext cx="617538" cy="26828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Connecteur droit 71">
              <a:extLst>
                <a:ext uri="{FF2B5EF4-FFF2-40B4-BE49-F238E27FC236}">
                  <a16:creationId xmlns:a16="http://schemas.microsoft.com/office/drawing/2014/main" id="{BC2F4BC8-21AA-3C41-B32A-5C1EDE1D2F23}"/>
                </a:ext>
              </a:extLst>
            </p:cNvPr>
            <p:cNvCxnSpPr/>
            <p:nvPr/>
          </p:nvCxnSpPr>
          <p:spPr bwMode="auto">
            <a:xfrm flipV="1">
              <a:off x="1896940" y="4826000"/>
              <a:ext cx="377825" cy="28733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Connecteur droit 72">
              <a:extLst>
                <a:ext uri="{FF2B5EF4-FFF2-40B4-BE49-F238E27FC236}">
                  <a16:creationId xmlns:a16="http://schemas.microsoft.com/office/drawing/2014/main" id="{41DCDC52-BB90-814A-9DAD-3ABCC24505FB}"/>
                </a:ext>
              </a:extLst>
            </p:cNvPr>
            <p:cNvCxnSpPr>
              <a:endCxn id="69" idx="0"/>
            </p:cNvCxnSpPr>
            <p:nvPr/>
          </p:nvCxnSpPr>
          <p:spPr bwMode="auto">
            <a:xfrm>
              <a:off x="2274765" y="4814888"/>
              <a:ext cx="466725" cy="4889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88" name="Connecteur droit avec flèche 87">
            <a:extLst>
              <a:ext uri="{FF2B5EF4-FFF2-40B4-BE49-F238E27FC236}">
                <a16:creationId xmlns:a16="http://schemas.microsoft.com/office/drawing/2014/main" id="{F11F2698-F0A6-5546-B548-C8B5427AC10D}"/>
              </a:ext>
            </a:extLst>
          </p:cNvPr>
          <p:cNvCxnSpPr/>
          <p:nvPr/>
        </p:nvCxnSpPr>
        <p:spPr>
          <a:xfrm flipV="1">
            <a:off x="5021957" y="3758754"/>
            <a:ext cx="431800" cy="174783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9" name="Connecteur droit avec flèche 88">
            <a:extLst>
              <a:ext uri="{FF2B5EF4-FFF2-40B4-BE49-F238E27FC236}">
                <a16:creationId xmlns:a16="http://schemas.microsoft.com/office/drawing/2014/main" id="{507987EA-B02B-E840-95DA-6B667A55C868}"/>
              </a:ext>
            </a:extLst>
          </p:cNvPr>
          <p:cNvCxnSpPr/>
          <p:nvPr/>
        </p:nvCxnSpPr>
        <p:spPr>
          <a:xfrm flipH="1" flipV="1">
            <a:off x="4860032" y="3573016"/>
            <a:ext cx="474662" cy="60007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0" name="Connecteur droit avec flèche 89">
            <a:extLst>
              <a:ext uri="{FF2B5EF4-FFF2-40B4-BE49-F238E27FC236}">
                <a16:creationId xmlns:a16="http://schemas.microsoft.com/office/drawing/2014/main" id="{207D4231-0629-4E48-8918-F1F6DE82B834}"/>
              </a:ext>
            </a:extLst>
          </p:cNvPr>
          <p:cNvCxnSpPr/>
          <p:nvPr/>
        </p:nvCxnSpPr>
        <p:spPr>
          <a:xfrm flipV="1">
            <a:off x="5326757" y="4139754"/>
            <a:ext cx="777875" cy="3333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2" name="Picture 9">
            <a:extLst>
              <a:ext uri="{FF2B5EF4-FFF2-40B4-BE49-F238E27FC236}">
                <a16:creationId xmlns:a16="http://schemas.microsoft.com/office/drawing/2014/main" id="{A3F8241B-1F81-684F-B280-7EC0911FFD1C}"/>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794176" y="969592"/>
            <a:ext cx="1866056" cy="1667320"/>
          </a:xfrm>
          <a:prstGeom prst="rect">
            <a:avLst/>
          </a:prstGeom>
          <a:noFill/>
          <a:ln w="9525">
            <a:noFill/>
            <a:miter lim="800000"/>
            <a:headEnd/>
            <a:tailEnd/>
          </a:ln>
        </p:spPr>
      </p:pic>
      <p:sp>
        <p:nvSpPr>
          <p:cNvPr id="53" name="ZoneTexte 52">
            <a:extLst>
              <a:ext uri="{FF2B5EF4-FFF2-40B4-BE49-F238E27FC236}">
                <a16:creationId xmlns:a16="http://schemas.microsoft.com/office/drawing/2014/main" id="{7BB2F25E-A5A5-5A4A-956C-42E97F19F0D3}"/>
              </a:ext>
            </a:extLst>
          </p:cNvPr>
          <p:cNvSpPr txBox="1"/>
          <p:nvPr/>
        </p:nvSpPr>
        <p:spPr>
          <a:xfrm>
            <a:off x="179512" y="917228"/>
            <a:ext cx="4614664" cy="1569660"/>
          </a:xfrm>
          <a:prstGeom prst="rect">
            <a:avLst/>
          </a:prstGeom>
          <a:noFill/>
        </p:spPr>
        <p:txBody>
          <a:bodyPr wrap="square" rtlCol="0">
            <a:spAutoFit/>
          </a:bodyPr>
          <a:lstStyle/>
          <a:p>
            <a:pPr algn="l"/>
            <a:r>
              <a:rPr lang="fr-FR" sz="1600" b="1" dirty="0"/>
              <a:t>Materials </a:t>
            </a:r>
            <a:r>
              <a:rPr lang="fr-FR" sz="1600" b="1" dirty="0" err="1"/>
              <a:t>under</a:t>
            </a:r>
            <a:r>
              <a:rPr lang="fr-FR" sz="1600" b="1" dirty="0"/>
              <a:t> irradiation/</a:t>
            </a:r>
            <a:r>
              <a:rPr lang="fr-FR" sz="1600" b="1" dirty="0" err="1"/>
              <a:t>Nanostructuration</a:t>
            </a:r>
            <a:endParaRPr lang="fr-FR" sz="1600" dirty="0"/>
          </a:p>
          <a:p>
            <a:pPr algn="l"/>
            <a:r>
              <a:rPr lang="fr-FR" sz="1600" dirty="0"/>
              <a:t>- Materials </a:t>
            </a:r>
            <a:r>
              <a:rPr lang="fr-FR" sz="1600" dirty="0" err="1"/>
              <a:t>study</a:t>
            </a:r>
            <a:endParaRPr lang="fr-FR" sz="1600" dirty="0"/>
          </a:p>
          <a:p>
            <a:pPr algn="l"/>
            <a:r>
              <a:rPr lang="fr-FR" sz="1600" dirty="0"/>
              <a:t>- Contribution to </a:t>
            </a:r>
            <a:r>
              <a:rPr lang="fr-FR" sz="1600" dirty="0" err="1"/>
              <a:t>improving</a:t>
            </a:r>
            <a:r>
              <a:rPr lang="fr-FR" sz="1600" dirty="0"/>
              <a:t> the </a:t>
            </a:r>
          </a:p>
          <a:p>
            <a:pPr algn="l"/>
            <a:r>
              <a:rPr lang="fr-FR" sz="1600" dirty="0" err="1"/>
              <a:t>nuclear</a:t>
            </a:r>
            <a:r>
              <a:rPr lang="fr-FR" sz="1600" dirty="0"/>
              <a:t> power plants </a:t>
            </a:r>
            <a:r>
              <a:rPr lang="fr-FR" sz="1600" dirty="0" err="1"/>
              <a:t>safety</a:t>
            </a:r>
            <a:r>
              <a:rPr lang="fr-FR" sz="1600" dirty="0"/>
              <a:t> </a:t>
            </a:r>
          </a:p>
          <a:p>
            <a:pPr algn="l"/>
            <a:r>
              <a:rPr lang="fr-FR" sz="1600" dirty="0"/>
              <a:t>(fuel tubes, </a:t>
            </a:r>
            <a:r>
              <a:rPr lang="fr-FR" sz="1600" dirty="0" err="1"/>
              <a:t>nuclear</a:t>
            </a:r>
            <a:r>
              <a:rPr lang="fr-FR" sz="1600" dirty="0"/>
              <a:t> packaging)</a:t>
            </a:r>
          </a:p>
          <a:p>
            <a:pPr algn="l"/>
            <a:r>
              <a:rPr lang="fr-FR" sz="1600" dirty="0"/>
              <a:t> </a:t>
            </a:r>
          </a:p>
        </p:txBody>
      </p:sp>
      <p:sp>
        <p:nvSpPr>
          <p:cNvPr id="18" name="ZoneTexte 17">
            <a:extLst>
              <a:ext uri="{FF2B5EF4-FFF2-40B4-BE49-F238E27FC236}">
                <a16:creationId xmlns:a16="http://schemas.microsoft.com/office/drawing/2014/main" id="{A3543D67-A9D4-3341-A587-A0F81DB9B14E}"/>
              </a:ext>
            </a:extLst>
          </p:cNvPr>
          <p:cNvSpPr txBox="1"/>
          <p:nvPr/>
        </p:nvSpPr>
        <p:spPr>
          <a:xfrm>
            <a:off x="28974" y="6289575"/>
            <a:ext cx="4615366" cy="276999"/>
          </a:xfrm>
          <a:prstGeom prst="rect">
            <a:avLst/>
          </a:prstGeom>
          <a:noFill/>
        </p:spPr>
        <p:txBody>
          <a:bodyPr wrap="none" rtlCol="0">
            <a:spAutoFit/>
          </a:bodyPr>
          <a:lstStyle/>
          <a:p>
            <a:r>
              <a:rPr lang="fr-FR" sz="1200" dirty="0" err="1"/>
              <a:t>Studies</a:t>
            </a:r>
            <a:r>
              <a:rPr lang="fr-FR" sz="1200" dirty="0"/>
              <a:t> </a:t>
            </a:r>
            <a:r>
              <a:rPr lang="fr-FR" sz="1200" dirty="0" err="1"/>
              <a:t>perfomed</a:t>
            </a:r>
            <a:r>
              <a:rPr lang="fr-FR" sz="1200" dirty="0"/>
              <a:t> by </a:t>
            </a:r>
            <a:r>
              <a:rPr lang="fr-FR" sz="1200" dirty="0" err="1"/>
              <a:t>scientific</a:t>
            </a:r>
            <a:r>
              <a:rPr lang="fr-FR" sz="1200" dirty="0"/>
              <a:t> </a:t>
            </a:r>
            <a:r>
              <a:rPr lang="fr-FR" sz="1200" dirty="0" err="1"/>
              <a:t>community</a:t>
            </a:r>
            <a:r>
              <a:rPr lang="fr-FR" sz="1200" dirty="0"/>
              <a:t> </a:t>
            </a:r>
            <a:r>
              <a:rPr lang="fr-FR" sz="1200" dirty="0" err="1"/>
              <a:t>related</a:t>
            </a:r>
            <a:r>
              <a:rPr lang="fr-FR" sz="1200" dirty="0"/>
              <a:t> to CIMAP/CIRIL</a:t>
            </a:r>
          </a:p>
        </p:txBody>
      </p:sp>
      <p:sp>
        <p:nvSpPr>
          <p:cNvPr id="95" name="ZoneTexte 94">
            <a:extLst>
              <a:ext uri="{FF2B5EF4-FFF2-40B4-BE49-F238E27FC236}">
                <a16:creationId xmlns:a16="http://schemas.microsoft.com/office/drawing/2014/main" id="{D4F56E77-89F5-EFBC-CB05-915F0455DAD1}"/>
              </a:ext>
            </a:extLst>
          </p:cNvPr>
          <p:cNvSpPr txBox="1">
            <a:spLocks noChangeArrowheads="1"/>
          </p:cNvSpPr>
          <p:nvPr/>
        </p:nvSpPr>
        <p:spPr bwMode="auto">
          <a:xfrm>
            <a:off x="107503" y="144033"/>
            <a:ext cx="8161733" cy="461665"/>
          </a:xfrm>
          <a:prstGeom prst="rect">
            <a:avLst/>
          </a:prstGeom>
          <a:noFill/>
          <a:ln w="9525">
            <a:noFill/>
            <a:miter lim="800000"/>
            <a:headEnd/>
            <a:tailEnd/>
          </a:ln>
          <a:effectLst>
            <a:outerShdw dist="23000" dir="5400000" rotWithShape="0">
              <a:srgbClr val="808080">
                <a:alpha val="34999"/>
              </a:srgbClr>
            </a:outerShdw>
          </a:effec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sz="2400" dirty="0">
                <a:solidFill>
                  <a:srgbClr val="7030A0"/>
                </a:solidFill>
                <a:latin typeface="Calibri" panose="020F0502020204030204" pitchFamily="34" charset="0"/>
                <a:cs typeface="Calibri" panose="020F0502020204030204" pitchFamily="34" charset="0"/>
              </a:rPr>
              <a:t>GANIL: a </a:t>
            </a:r>
            <a:r>
              <a:rPr lang="fr-FR" sz="2400" dirty="0" err="1">
                <a:solidFill>
                  <a:srgbClr val="7030A0"/>
                </a:solidFill>
                <a:latin typeface="Calibri" panose="020F0502020204030204" pitchFamily="34" charset="0"/>
                <a:cs typeface="Calibri" panose="020F0502020204030204" pitchFamily="34" charset="0"/>
              </a:rPr>
              <a:t>multidisciplinary</a:t>
            </a:r>
            <a:r>
              <a:rPr lang="fr-FR" sz="2400" dirty="0">
                <a:solidFill>
                  <a:srgbClr val="7030A0"/>
                </a:solidFill>
                <a:latin typeface="Calibri" panose="020F0502020204030204" pitchFamily="34" charset="0"/>
                <a:cs typeface="Calibri" panose="020F0502020204030204" pitchFamily="34" charset="0"/>
              </a:rPr>
              <a:t> and multi-</a:t>
            </a:r>
            <a:r>
              <a:rPr lang="fr-FR" sz="2400" dirty="0" err="1">
                <a:solidFill>
                  <a:srgbClr val="7030A0"/>
                </a:solidFill>
                <a:latin typeface="Calibri" panose="020F0502020204030204" pitchFamily="34" charset="0"/>
                <a:cs typeface="Calibri" panose="020F0502020204030204" pitchFamily="34" charset="0"/>
              </a:rPr>
              <a:t>users</a:t>
            </a:r>
            <a:r>
              <a:rPr lang="fr-FR" sz="2400" dirty="0">
                <a:solidFill>
                  <a:srgbClr val="7030A0"/>
                </a:solidFill>
                <a:latin typeface="Calibri" panose="020F0502020204030204" pitchFamily="34" charset="0"/>
                <a:cs typeface="Calibri" panose="020F0502020204030204" pitchFamily="34" charset="0"/>
              </a:rPr>
              <a:t> </a:t>
            </a:r>
            <a:r>
              <a:rPr lang="fr-FR" sz="2400" dirty="0" err="1">
                <a:solidFill>
                  <a:srgbClr val="7030A0"/>
                </a:solidFill>
                <a:latin typeface="Calibri" panose="020F0502020204030204" pitchFamily="34" charset="0"/>
                <a:cs typeface="Calibri" panose="020F0502020204030204" pitchFamily="34" charset="0"/>
              </a:rPr>
              <a:t>laboratory</a:t>
            </a:r>
            <a:r>
              <a:rPr lang="fr-FR" sz="2400" dirty="0">
                <a:solidFill>
                  <a:srgbClr val="7030A0"/>
                </a:solidFill>
                <a:latin typeface="Calibri" panose="020F0502020204030204" pitchFamily="34" charset="0"/>
                <a:cs typeface="Calibri" panose="020F0502020204030204" pitchFamily="34" charset="0"/>
              </a:rPr>
              <a:t> </a:t>
            </a:r>
          </a:p>
        </p:txBody>
      </p:sp>
      <p:grpSp>
        <p:nvGrpSpPr>
          <p:cNvPr id="96" name="Groupe 95">
            <a:extLst>
              <a:ext uri="{FF2B5EF4-FFF2-40B4-BE49-F238E27FC236}">
                <a16:creationId xmlns:a16="http://schemas.microsoft.com/office/drawing/2014/main" id="{9475A9AC-A5C5-11F9-555A-AFE1F8A6F547}"/>
              </a:ext>
            </a:extLst>
          </p:cNvPr>
          <p:cNvGrpSpPr/>
          <p:nvPr/>
        </p:nvGrpSpPr>
        <p:grpSpPr>
          <a:xfrm>
            <a:off x="7164164" y="715742"/>
            <a:ext cx="2195737" cy="5930971"/>
            <a:chOff x="7164164" y="715742"/>
            <a:chExt cx="2195737" cy="5930971"/>
          </a:xfrm>
        </p:grpSpPr>
        <p:sp>
          <p:nvSpPr>
            <p:cNvPr id="97" name="Rectangle 23">
              <a:extLst>
                <a:ext uri="{FF2B5EF4-FFF2-40B4-BE49-F238E27FC236}">
                  <a16:creationId xmlns:a16="http://schemas.microsoft.com/office/drawing/2014/main" id="{DA315E9A-3807-14DE-3208-2F1A9FEC2BD0}"/>
                </a:ext>
              </a:extLst>
            </p:cNvPr>
            <p:cNvSpPr>
              <a:spLocks noChangeArrowheads="1"/>
            </p:cNvSpPr>
            <p:nvPr/>
          </p:nvSpPr>
          <p:spPr bwMode="auto">
            <a:xfrm>
              <a:off x="7171592" y="4652986"/>
              <a:ext cx="1834206" cy="300082"/>
            </a:xfrm>
            <a:prstGeom prst="rect">
              <a:avLst/>
            </a:prstGeom>
            <a:noFill/>
            <a:ln w="9525">
              <a:noFill/>
              <a:miter lim="800000"/>
              <a:headEnd/>
              <a:tailEnd/>
            </a:ln>
            <a:effectLst/>
          </p:spPr>
          <p:txBody>
            <a:bodyPr wrap="square">
              <a:spAutoFit/>
            </a:bodyPr>
            <a:lstStyle/>
            <a:p>
              <a:pPr algn="l">
                <a:defRPr/>
              </a:pPr>
              <a:r>
                <a:rPr lang="en-US" sz="1350" dirty="0" err="1">
                  <a:latin typeface="Calibri" panose="020F0502020204030204" pitchFamily="34" charset="0"/>
                  <a:cs typeface="Calibri" panose="020F0502020204030204" pitchFamily="34" charset="0"/>
                </a:rPr>
                <a:t>Nanostructuration</a:t>
              </a:r>
              <a:endParaRPr lang="en-US" sz="1350" dirty="0">
                <a:latin typeface="Calibri" panose="020F0502020204030204" pitchFamily="34" charset="0"/>
                <a:cs typeface="Calibri" panose="020F0502020204030204" pitchFamily="34" charset="0"/>
              </a:endParaRPr>
            </a:p>
          </p:txBody>
        </p:sp>
        <p:sp>
          <p:nvSpPr>
            <p:cNvPr id="98" name="Rectangle 24">
              <a:extLst>
                <a:ext uri="{FF2B5EF4-FFF2-40B4-BE49-F238E27FC236}">
                  <a16:creationId xmlns:a16="http://schemas.microsoft.com/office/drawing/2014/main" id="{1BC761D0-36AE-FD06-EF8C-EB0A9ACF5143}"/>
                </a:ext>
              </a:extLst>
            </p:cNvPr>
            <p:cNvSpPr>
              <a:spLocks noChangeArrowheads="1"/>
            </p:cNvSpPr>
            <p:nvPr/>
          </p:nvSpPr>
          <p:spPr bwMode="auto">
            <a:xfrm>
              <a:off x="7171591" y="3749756"/>
              <a:ext cx="2188310"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Materials  under irradiation</a:t>
              </a:r>
            </a:p>
          </p:txBody>
        </p:sp>
        <p:sp>
          <p:nvSpPr>
            <p:cNvPr id="99" name="Rectangle 31">
              <a:extLst>
                <a:ext uri="{FF2B5EF4-FFF2-40B4-BE49-F238E27FC236}">
                  <a16:creationId xmlns:a16="http://schemas.microsoft.com/office/drawing/2014/main" id="{0E9F579E-9358-5E0F-FDFF-4212075128E9}"/>
                </a:ext>
              </a:extLst>
            </p:cNvPr>
            <p:cNvSpPr>
              <a:spLocks noChangeArrowheads="1"/>
            </p:cNvSpPr>
            <p:nvPr/>
          </p:nvSpPr>
          <p:spPr bwMode="auto">
            <a:xfrm>
              <a:off x="7171590" y="5692683"/>
              <a:ext cx="1949033"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Radiobiology</a:t>
              </a:r>
            </a:p>
          </p:txBody>
        </p:sp>
        <p:pic>
          <p:nvPicPr>
            <p:cNvPr id="100" name="Picture 12" descr="slide1.jpg">
              <a:extLst>
                <a:ext uri="{FF2B5EF4-FFF2-40B4-BE49-F238E27FC236}">
                  <a16:creationId xmlns:a16="http://schemas.microsoft.com/office/drawing/2014/main" id="{B1167867-0111-BEF9-1F62-4331F1A51FD6}"/>
                </a:ext>
              </a:extLst>
            </p:cNvPr>
            <p:cNvPicPr>
              <a:picLocks noChangeAspect="1" noChangeArrowheads="1"/>
            </p:cNvPicPr>
            <p:nvPr/>
          </p:nvPicPr>
          <p:blipFill>
            <a:blip r:embed="rId10" cstate="print"/>
            <a:srcRect/>
            <a:stretch>
              <a:fillRect/>
            </a:stretch>
          </p:blipFill>
          <p:spPr bwMode="auto">
            <a:xfrm>
              <a:off x="7486095" y="6000927"/>
              <a:ext cx="1095988" cy="645786"/>
            </a:xfrm>
            <a:prstGeom prst="rect">
              <a:avLst/>
            </a:prstGeom>
            <a:noFill/>
            <a:ln w="9525">
              <a:noFill/>
              <a:miter lim="800000"/>
              <a:headEnd/>
              <a:tailEnd/>
            </a:ln>
          </p:spPr>
        </p:pic>
        <p:pic>
          <p:nvPicPr>
            <p:cNvPr id="101" name="Picture 8" descr="Résultat de recherche d'images pour &quot;glace de comete&quot;">
              <a:extLst>
                <a:ext uri="{FF2B5EF4-FFF2-40B4-BE49-F238E27FC236}">
                  <a16:creationId xmlns:a16="http://schemas.microsoft.com/office/drawing/2014/main" id="{4FA0A5D7-7020-A4AB-6F17-7CB5CA07BA55}"/>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465756" y="3014625"/>
              <a:ext cx="1102833" cy="673275"/>
            </a:xfrm>
            <a:prstGeom prst="rect">
              <a:avLst/>
            </a:prstGeom>
            <a:noFill/>
            <a:ln w="9525">
              <a:noFill/>
              <a:miter lim="800000"/>
              <a:headEnd/>
              <a:tailEnd/>
            </a:ln>
          </p:spPr>
        </p:pic>
        <p:pic>
          <p:nvPicPr>
            <p:cNvPr id="102" name="Picture 22" descr="Inorganic_materials_under_irradiation">
              <a:extLst>
                <a:ext uri="{FF2B5EF4-FFF2-40B4-BE49-F238E27FC236}">
                  <a16:creationId xmlns:a16="http://schemas.microsoft.com/office/drawing/2014/main" id="{5A1779D4-8391-0386-73A7-77DAAA5C6A45}"/>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490448" y="4037788"/>
              <a:ext cx="1091634" cy="627248"/>
            </a:xfrm>
            <a:prstGeom prst="rect">
              <a:avLst/>
            </a:prstGeom>
            <a:noFill/>
            <a:ln w="9525">
              <a:noFill/>
              <a:miter lim="800000"/>
              <a:headEnd/>
              <a:tailEnd/>
            </a:ln>
          </p:spPr>
        </p:pic>
        <p:pic>
          <p:nvPicPr>
            <p:cNvPr id="103" name="Picture 14" descr="2190-4286-3-97-3">
              <a:extLst>
                <a:ext uri="{FF2B5EF4-FFF2-40B4-BE49-F238E27FC236}">
                  <a16:creationId xmlns:a16="http://schemas.microsoft.com/office/drawing/2014/main" id="{83BDE632-3E59-5E9E-67E0-CAA07B121B2E}"/>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496600" y="4959006"/>
              <a:ext cx="1071990" cy="780066"/>
            </a:xfrm>
            <a:prstGeom prst="rect">
              <a:avLst/>
            </a:prstGeom>
            <a:noFill/>
            <a:ln w="9525">
              <a:noFill/>
              <a:miter lim="800000"/>
              <a:headEnd/>
              <a:tailEnd/>
            </a:ln>
          </p:spPr>
        </p:pic>
        <p:sp>
          <p:nvSpPr>
            <p:cNvPr id="104" name="Rectangle 26">
              <a:extLst>
                <a:ext uri="{FF2B5EF4-FFF2-40B4-BE49-F238E27FC236}">
                  <a16:creationId xmlns:a16="http://schemas.microsoft.com/office/drawing/2014/main" id="{592FC012-E09D-D951-2A10-E4DFBBC8542E}"/>
                </a:ext>
              </a:extLst>
            </p:cNvPr>
            <p:cNvSpPr>
              <a:spLocks noChangeArrowheads="1"/>
            </p:cNvSpPr>
            <p:nvPr/>
          </p:nvSpPr>
          <p:spPr bwMode="auto">
            <a:xfrm>
              <a:off x="7171590" y="2738446"/>
              <a:ext cx="179482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Astrochemistry</a:t>
              </a:r>
            </a:p>
          </p:txBody>
        </p:sp>
        <p:pic>
          <p:nvPicPr>
            <p:cNvPr id="105" name="Image 41" descr="Screen shot 2012-08-27 at 10.20.08 PM.png">
              <a:extLst>
                <a:ext uri="{FF2B5EF4-FFF2-40B4-BE49-F238E27FC236}">
                  <a16:creationId xmlns:a16="http://schemas.microsoft.com/office/drawing/2014/main" id="{9EF4EF36-6D67-24DC-4C20-3067775EAB42}"/>
                </a:ext>
              </a:extLst>
            </p:cNvPr>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7434253" y="1069448"/>
              <a:ext cx="1075068" cy="611309"/>
            </a:xfrm>
            <a:prstGeom prst="rect">
              <a:avLst/>
            </a:prstGeom>
            <a:noFill/>
            <a:ln>
              <a:noFill/>
            </a:ln>
            <a:effectLst>
              <a:outerShdw blurRad="50800" dist="38100" algn="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6" name="Rectangle 24">
              <a:extLst>
                <a:ext uri="{FF2B5EF4-FFF2-40B4-BE49-F238E27FC236}">
                  <a16:creationId xmlns:a16="http://schemas.microsoft.com/office/drawing/2014/main" id="{9E042882-1463-4430-5900-C62D90F96827}"/>
                </a:ext>
              </a:extLst>
            </p:cNvPr>
            <p:cNvSpPr>
              <a:spLocks noChangeArrowheads="1"/>
            </p:cNvSpPr>
            <p:nvPr/>
          </p:nvSpPr>
          <p:spPr bwMode="auto">
            <a:xfrm>
              <a:off x="7164165" y="715742"/>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Physics</a:t>
              </a:r>
            </a:p>
          </p:txBody>
        </p:sp>
        <p:pic>
          <p:nvPicPr>
            <p:cNvPr id="107" name="Image 106">
              <a:extLst>
                <a:ext uri="{FF2B5EF4-FFF2-40B4-BE49-F238E27FC236}">
                  <a16:creationId xmlns:a16="http://schemas.microsoft.com/office/drawing/2014/main" id="{71C5BE59-1543-707F-775C-A2C58F9AF42B}"/>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7465757" y="2009569"/>
              <a:ext cx="1116326" cy="688353"/>
            </a:xfrm>
            <a:prstGeom prst="rect">
              <a:avLst/>
            </a:prstGeom>
          </p:spPr>
        </p:pic>
        <p:sp>
          <p:nvSpPr>
            <p:cNvPr id="108" name="Rectangle 24">
              <a:extLst>
                <a:ext uri="{FF2B5EF4-FFF2-40B4-BE49-F238E27FC236}">
                  <a16:creationId xmlns:a16="http://schemas.microsoft.com/office/drawing/2014/main" id="{92ABF700-17C4-907C-9E19-B34FDC574CC8}"/>
                </a:ext>
              </a:extLst>
            </p:cNvPr>
            <p:cNvSpPr>
              <a:spLocks noChangeArrowheads="1"/>
            </p:cNvSpPr>
            <p:nvPr/>
          </p:nvSpPr>
          <p:spPr bwMode="auto">
            <a:xfrm>
              <a:off x="7164164" y="1680756"/>
              <a:ext cx="1824937" cy="300082"/>
            </a:xfrm>
            <a:prstGeom prst="rect">
              <a:avLst/>
            </a:prstGeom>
            <a:noFill/>
            <a:ln w="9525">
              <a:noFill/>
              <a:miter lim="800000"/>
              <a:headEnd/>
              <a:tailEnd/>
            </a:ln>
            <a:effectLst/>
          </p:spPr>
          <p:txBody>
            <a:bodyPr wrap="square">
              <a:spAutoFit/>
            </a:bodyPr>
            <a:lstStyle/>
            <a:p>
              <a:pPr algn="l">
                <a:defRPr/>
              </a:pPr>
              <a:r>
                <a:rPr lang="en-US" sz="1350" dirty="0">
                  <a:latin typeface="Calibri" panose="020F0502020204030204" pitchFamily="34" charset="0"/>
                  <a:cs typeface="Calibri" panose="020F0502020204030204" pitchFamily="34" charset="0"/>
                </a:rPr>
                <a:t>Nuclear </a:t>
              </a:r>
              <a:r>
                <a:rPr lang="en-US" sz="1350" dirty="0" err="1">
                  <a:latin typeface="Calibri" panose="020F0502020204030204" pitchFamily="34" charset="0"/>
                  <a:cs typeface="Calibri" panose="020F0502020204030204" pitchFamily="34" charset="0"/>
                </a:rPr>
                <a:t>Astrohysics</a:t>
              </a:r>
              <a:endParaRPr lang="en-US" sz="135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4211392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64579</TotalTime>
  <Words>4926</Words>
  <Application>Microsoft Macintosh PowerPoint</Application>
  <PresentationFormat>Affichage à l'écran (4:3)</PresentationFormat>
  <Paragraphs>791</Paragraphs>
  <Slides>45</Slides>
  <Notes>17</Notes>
  <HiddenSlides>0</HiddenSlides>
  <MMClips>0</MMClips>
  <ScaleCrop>false</ScaleCrop>
  <HeadingPairs>
    <vt:vector size="8" baseType="variant">
      <vt:variant>
        <vt:lpstr>Polices utilisées</vt:lpstr>
      </vt:variant>
      <vt:variant>
        <vt:i4>10</vt:i4>
      </vt:variant>
      <vt:variant>
        <vt:lpstr>Thème</vt:lpstr>
      </vt:variant>
      <vt:variant>
        <vt:i4>1</vt:i4>
      </vt:variant>
      <vt:variant>
        <vt:lpstr>Serveurs OLE incorporés</vt:lpstr>
      </vt:variant>
      <vt:variant>
        <vt:i4>1</vt:i4>
      </vt:variant>
      <vt:variant>
        <vt:lpstr>Titres des diapositives</vt:lpstr>
      </vt:variant>
      <vt:variant>
        <vt:i4>45</vt:i4>
      </vt:variant>
    </vt:vector>
  </HeadingPairs>
  <TitlesOfParts>
    <vt:vector size="57" baseType="lpstr">
      <vt:lpstr>Abadi MT Condensed Light</vt:lpstr>
      <vt:lpstr>Andalus</vt:lpstr>
      <vt:lpstr>Arial</vt:lpstr>
      <vt:lpstr>Calibri</vt:lpstr>
      <vt:lpstr>Cambria Math</vt:lpstr>
      <vt:lpstr>Helvetica</vt:lpstr>
      <vt:lpstr>Optima</vt:lpstr>
      <vt:lpstr>Symbol</vt:lpstr>
      <vt:lpstr>Times New Roman</vt:lpstr>
      <vt:lpstr>Wingdings</vt:lpstr>
      <vt:lpstr>Office Theme</vt:lpstr>
      <vt:lpstr>Graph</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Thank you  for your attention</vt:lpstr>
      <vt:lpstr>Back up slides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The neutron lifetime puzzle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syremi GANIL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syremi GANIL</dc:creator>
  <dc:description/>
  <cp:lastModifiedBy>Microsoft Office User</cp:lastModifiedBy>
  <cp:revision>712</cp:revision>
  <cp:lastPrinted>2022-06-01T16:57:26Z</cp:lastPrinted>
  <dcterms:created xsi:type="dcterms:W3CDTF">2012-02-17T09:33:24Z</dcterms:created>
  <dcterms:modified xsi:type="dcterms:W3CDTF">2022-06-01T16:58:12Z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Company">
    <vt:lpwstr>syremi GANIL</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Affichage à l'écran (4:3)</vt:lpwstr>
  </property>
  <property fmtid="{D5CDD505-2E9C-101B-9397-08002B2CF9AE}" pid="10" name="ScaleCrop">
    <vt:bool>false</vt:bool>
  </property>
  <property fmtid="{D5CDD505-2E9C-101B-9397-08002B2CF9AE}" pid="11" name="ShareDoc">
    <vt:bool>false</vt:bool>
  </property>
  <property fmtid="{D5CDD505-2E9C-101B-9397-08002B2CF9AE}" pid="12" name="Slides">
    <vt:i4>1</vt:i4>
  </property>
</Properties>
</file>