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1" r:id="rId3"/>
    <p:sldId id="257" r:id="rId4"/>
    <p:sldId id="259" r:id="rId5"/>
    <p:sldId id="258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29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20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057CA-9617-5548-8380-D9554F827C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BBB618-8056-9A41-9218-26A4009614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E00712-D015-E041-B593-11CECFB76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07EE-6574-4046-BD0A-B7ABE82A2C8C}" type="datetimeFigureOut">
              <a:rPr lang="en-US" smtClean="0"/>
              <a:t>8/5/21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73AE48-1368-C444-8286-F7BBC16A6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89E8E6-2A03-7F40-A4CA-4A1A214D4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A073A-66D9-3A48-A8EA-A48AD579F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518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732ADE-5853-774A-876C-E646DF4D4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F669F9-BC15-854A-A4CD-A59F78CBBF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E07033-9707-5B49-B952-AA91A84C9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07EE-6574-4046-BD0A-B7ABE82A2C8C}" type="datetimeFigureOut">
              <a:rPr lang="en-US" smtClean="0"/>
              <a:t>8/5/21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55754C-2659-B041-A4FD-1B0287E57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803279-6043-5E46-AD48-F38CB657C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A073A-66D9-3A48-A8EA-A48AD579F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206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E914286-BB7C-9346-B49D-5D3FD574C2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B5F07E-7E17-EC45-8602-9AB315EE66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CF7BDC-B401-9748-903E-E1994B476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07EE-6574-4046-BD0A-B7ABE82A2C8C}" type="datetimeFigureOut">
              <a:rPr lang="en-US" smtClean="0"/>
              <a:t>8/5/21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9C1A66-336D-6F4E-8441-285284379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9C22EC-2BDF-FE4C-9FB0-59DB9E73E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A073A-66D9-3A48-A8EA-A48AD579F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844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CC17A-CEA4-8347-8EBC-7FF73D393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9444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E3103D-A430-1B4C-B515-4209CB1D6F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12704"/>
            <a:ext cx="10515600" cy="5064259"/>
          </a:xfrm>
        </p:spPr>
        <p:txBody>
          <a:bodyPr/>
          <a:lstStyle>
            <a:lvl3pPr>
              <a:defRPr sz="2400"/>
            </a:lvl3pPr>
            <a:lvl4pPr>
              <a:defRPr sz="2000">
                <a:solidFill>
                  <a:srgbClr val="0070C0"/>
                </a:solidFill>
              </a:defRPr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64F744-B054-9E4F-B0C8-CDCCBE241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07EE-6574-4046-BD0A-B7ABE82A2C8C}" type="datetimeFigureOut">
              <a:rPr lang="en-US" smtClean="0"/>
              <a:t>8/5/21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C25957-8780-564D-8CCB-51DF7B73B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9936A2-3087-FF4E-A02D-64A61A434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A073A-66D9-3A48-A8EA-A48AD579F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64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52D956-EBEC-4A4A-A6BF-0195C1622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2CBF15-2FB1-5B4B-9B36-981D73416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2337C-D12F-9A4B-BF55-C0C5A77CE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07EE-6574-4046-BD0A-B7ABE82A2C8C}" type="datetimeFigureOut">
              <a:rPr lang="en-US" smtClean="0"/>
              <a:t>8/5/21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6B78FE-0A23-AD45-AFF6-412A4E487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BF4BE8-D6F8-9244-9C94-E6A4078E4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A073A-66D9-3A48-A8EA-A48AD579F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547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62474-2DAB-5D4C-8AEE-0E2D07E05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50A6A0-64CA-644D-BD23-293EDF9F8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2C4A9D-F38C-1F42-AABB-22AD70134F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CAD2F1-E8AB-9D45-BE93-7E82E4CE4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07EE-6574-4046-BD0A-B7ABE82A2C8C}" type="datetimeFigureOut">
              <a:rPr lang="en-US" smtClean="0"/>
              <a:t>8/5/21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9FDA06-2FBB-8048-A5FF-5600CD40A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D57C97-9A87-B94E-AE77-0995A73AA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A073A-66D9-3A48-A8EA-A48AD579F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334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5A3A7-A619-AE48-9224-B0E80F46D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CDC575-BD42-9A45-95C2-1FBB7AEBB0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CBEFB0-DEEA-2648-A8F2-79C3B32991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C476B6-390C-2344-8419-8E7B6CCD17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29D4E4-9CA7-6446-A59A-CAEE677541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8E4607-F00D-D440-884D-B3C40394D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07EE-6574-4046-BD0A-B7ABE82A2C8C}" type="datetimeFigureOut">
              <a:rPr lang="en-US" smtClean="0"/>
              <a:t>8/5/21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0C2395D-F62C-DF4B-81CA-C25B452BB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214878-1BDD-E54A-A144-21DACC8E0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A073A-66D9-3A48-A8EA-A48AD579F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432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994BC-6D0E-D44E-8A55-09AD22B1C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E0FD11-0920-4142-A616-99A49B3C6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07EE-6574-4046-BD0A-B7ABE82A2C8C}" type="datetimeFigureOut">
              <a:rPr lang="en-US" smtClean="0"/>
              <a:t>8/5/21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E32A54-72BA-E94F-B12F-65DB850BD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01C356-5228-DC45-9A3C-5B1654BCE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A073A-66D9-3A48-A8EA-A48AD579F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603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1D1229-C811-D34A-A704-26A58D9E3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07EE-6574-4046-BD0A-B7ABE82A2C8C}" type="datetimeFigureOut">
              <a:rPr lang="en-US" smtClean="0"/>
              <a:t>8/5/21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45E0A6-05F4-0E48-9A18-5B6781D48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F7D45D-07BF-F448-A462-BEFE14CD0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A073A-66D9-3A48-A8EA-A48AD579F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552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DA30C-BB0A-714F-A076-50EF9586AB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CE08A4-4A01-3542-BCE3-EA8506E373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49243E-875C-4742-AB76-65960ED94E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69279B-5A1A-1F44-AFB0-D3BB17A74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07EE-6574-4046-BD0A-B7ABE82A2C8C}" type="datetimeFigureOut">
              <a:rPr lang="en-US" smtClean="0"/>
              <a:t>8/5/21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E0F0AB-4F49-8745-8813-A0226B43B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15B668-925A-6B42-BC0E-CA2BFB607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A073A-66D9-3A48-A8EA-A48AD579F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477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77197-FDBD-2442-85A8-716EF28E4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3CA803-5A62-014C-A6B5-659EA19538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3C18B8-D4F1-104A-9CC5-0688A334C8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4DCB01-7C15-F14E-B7A4-BA172C56A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E07EE-6574-4046-BD0A-B7ABE82A2C8C}" type="datetimeFigureOut">
              <a:rPr lang="en-US" smtClean="0"/>
              <a:t>8/5/21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F6E74F-8456-FE45-AF6F-C1DF9C207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9D1005-4965-3E4A-9575-52CE85592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A073A-66D9-3A48-A8EA-A48AD579F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923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B4D024-A5DD-804E-809C-22386AF11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DEB1D6-CFD6-A745-B5E1-79137AF456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A99F7A-8724-EE43-A31D-E414EBD789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E07EE-6574-4046-BD0A-B7ABE82A2C8C}" type="datetimeFigureOut">
              <a:rPr lang="en-US" smtClean="0"/>
              <a:t>8/5/21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AB16AA-6AA9-754B-9E89-D6710BD817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619935-B51B-4849-A912-1B1BAD4AF2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A073A-66D9-3A48-A8EA-A48AD579F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314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EE58F28-D17F-2E4D-9981-E389CC0E85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Report on the vertical drift CDR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96618A7C-1144-6B4A-A168-84BB15F16B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Anne </a:t>
            </a:r>
            <a:r>
              <a:rPr lang="en-US" dirty="0" err="1"/>
              <a:t>Heavey</a:t>
            </a:r>
            <a:r>
              <a:rPr lang="en-US" dirty="0"/>
              <a:t>, Marvin </a:t>
            </a:r>
            <a:r>
              <a:rPr lang="en-US" dirty="0" err="1"/>
              <a:t>Marshak</a:t>
            </a:r>
            <a:r>
              <a:rPr lang="en-US" dirty="0"/>
              <a:t>, Sandro </a:t>
            </a:r>
            <a:r>
              <a:rPr lang="en-US" dirty="0" err="1"/>
              <a:t>Palestini</a:t>
            </a:r>
            <a:endParaRPr lang="en-US" dirty="0"/>
          </a:p>
          <a:p>
            <a:r>
              <a:rPr lang="en-US" dirty="0"/>
              <a:t>August 5, 2021</a:t>
            </a:r>
          </a:p>
        </p:txBody>
      </p:sp>
    </p:spTree>
    <p:extLst>
      <p:ext uri="{BB962C8B-B14F-4D97-AF65-F5344CB8AC3E}">
        <p14:creationId xmlns:p14="http://schemas.microsoft.com/office/powerpoint/2010/main" val="4028353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92E52-216D-8945-BECD-A63B0EC31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CDR status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66EEA-8470-6341-8725-BE8D97D5B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Approaching conclusion of work on CDR draft for LBNC evaluation.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Basic writing/editing now only on Chapter 1 and final brief summary </a:t>
            </a:r>
          </a:p>
          <a:p>
            <a:r>
              <a:rPr lang="en-US" sz="2400" dirty="0"/>
              <a:t>Active work on other chapter for LBNC preliminary comments  (work together with chapters contact persons)</a:t>
            </a:r>
          </a:p>
          <a:p>
            <a:r>
              <a:rPr lang="en-US" sz="2400" dirty="0"/>
              <a:t>Cross-links, coherence checks underway on full document </a:t>
            </a:r>
          </a:p>
          <a:p>
            <a:r>
              <a:rPr lang="en-US" sz="2400" dirty="0"/>
              <a:t>Chapters on CRPs, TDAQ, TPC electronics, Physics, PDS  sent in preview to Spalding and Montgomery   (starting last week)</a:t>
            </a:r>
          </a:p>
          <a:p>
            <a:endParaRPr lang="en-US" sz="2400" dirty="0"/>
          </a:p>
          <a:p>
            <a:r>
              <a:rPr lang="en-US" sz="2400" dirty="0"/>
              <a:t>Current plan:  complete document by Monday or Tuesday</a:t>
            </a:r>
          </a:p>
        </p:txBody>
      </p:sp>
    </p:spTree>
    <p:extLst>
      <p:ext uri="{BB962C8B-B14F-4D97-AF65-F5344CB8AC3E}">
        <p14:creationId xmlns:p14="http://schemas.microsoft.com/office/powerpoint/2010/main" val="1453646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CF1FB-01FD-A344-9659-E16A4DBEC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 CRP and TDAQ chapters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B8F7B-2441-CD48-B184-531D5EB802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12705"/>
            <a:ext cx="10515600" cy="51839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/>
              <a:t>Spalding:</a:t>
            </a:r>
          </a:p>
          <a:p>
            <a:r>
              <a:rPr lang="en-US" sz="2000" i="1" dirty="0"/>
              <a:t>They look well written and easy to read. </a:t>
            </a:r>
          </a:p>
          <a:p>
            <a:r>
              <a:rPr lang="en-US" sz="2000" dirty="0"/>
              <a:t>comment on need to be clear about physics and engineering driven requirements, presumably in one place/table of the document.  Presumably referring, when possible, to standard identifiers</a:t>
            </a:r>
          </a:p>
          <a:p>
            <a:pPr lvl="1"/>
            <a:r>
              <a:rPr lang="en-US" sz="1800" dirty="0">
                <a:solidFill>
                  <a:srgbClr val="0070C0"/>
                </a:solidFill>
              </a:rPr>
              <a:t>Done/being done, reference table in Chapter 1</a:t>
            </a:r>
            <a:r>
              <a:rPr lang="en-US" sz="1600" dirty="0">
                <a:solidFill>
                  <a:srgbClr val="0070C0"/>
                </a:solidFill>
              </a:rPr>
              <a:t>.</a:t>
            </a:r>
          </a:p>
          <a:p>
            <a:r>
              <a:rPr lang="en-US" sz="2000" dirty="0"/>
              <a:t>Consistent naming/counting for CRUs/CRPs</a:t>
            </a:r>
            <a:endParaRPr lang="en-US" sz="2000" dirty="0">
              <a:solidFill>
                <a:srgbClr val="0070C0"/>
              </a:solidFill>
            </a:endParaRPr>
          </a:p>
          <a:p>
            <a:r>
              <a:rPr lang="en-US" sz="2000" dirty="0"/>
              <a:t>Question on connections between CRP layers, and on CRP transparency, some editorial fixes 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Montgomery</a:t>
            </a:r>
          </a:p>
          <a:p>
            <a:r>
              <a:rPr lang="en-US" sz="2000" i="1" dirty="0"/>
              <a:t>scope and level about right for a TDR, the TDAQ ended a little abruptly.</a:t>
            </a:r>
          </a:p>
          <a:p>
            <a:r>
              <a:rPr lang="en-US" sz="2000" dirty="0"/>
              <a:t>More figures for CRPS?</a:t>
            </a:r>
          </a:p>
          <a:p>
            <a:r>
              <a:rPr lang="en-US" sz="2000" dirty="0"/>
              <a:t>TDAQ: more on relationship HD – VD?      More on TDAQ for PDS in near future?</a:t>
            </a:r>
          </a:p>
          <a:p>
            <a:r>
              <a:rPr lang="en-US" sz="2000" dirty="0"/>
              <a:t>Some editorial  fixes</a:t>
            </a:r>
            <a:br>
              <a:rPr lang="en-US" sz="2000" i="1" dirty="0"/>
            </a:br>
            <a:endParaRPr lang="en-US" sz="2000" i="1" dirty="0"/>
          </a:p>
          <a:p>
            <a:endParaRPr lang="en-US" sz="20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marL="914400" lvl="2" indent="0">
              <a:buNone/>
            </a:pPr>
            <a:endParaRPr lang="en-US" sz="12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7383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CF1FB-01FD-A344-9659-E16A4DBEC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TPC electronics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B8F7B-2441-CD48-B184-531D5EB802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12705"/>
            <a:ext cx="10515600" cy="51839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Spalding:</a:t>
            </a:r>
          </a:p>
          <a:p>
            <a:r>
              <a:rPr lang="en-US" sz="2000" i="1" dirty="0"/>
              <a:t>The introduction does a good job justifying the 2-system choice</a:t>
            </a:r>
            <a:r>
              <a:rPr lang="en-US" dirty="0"/>
              <a:t> </a:t>
            </a:r>
          </a:p>
          <a:p>
            <a:r>
              <a:rPr lang="en-US" sz="2000" dirty="0"/>
              <a:t>Comments/request of info on:</a:t>
            </a:r>
          </a:p>
          <a:p>
            <a:pPr lvl="1"/>
            <a:r>
              <a:rPr lang="en-US" sz="1600" dirty="0"/>
              <a:t>Reference for thermal/fluid flow, stability </a:t>
            </a:r>
          </a:p>
          <a:p>
            <a:pPr lvl="1"/>
            <a:r>
              <a:rPr lang="en-US" sz="1600" dirty="0"/>
              <a:t>Requirement on fraction of dead channels, length of cables for bottom, strip capacitance matching,  </a:t>
            </a:r>
            <a:r>
              <a:rPr lang="en-US" sz="1600" dirty="0" err="1"/>
              <a:t>valoidation</a:t>
            </a:r>
            <a:r>
              <a:rPr lang="en-US" sz="1600" dirty="0"/>
              <a:t> of design of feedthroughs, for increased number of cards</a:t>
            </a:r>
          </a:p>
          <a:p>
            <a:pPr lvl="1"/>
            <a:endParaRPr lang="en-US" sz="1600" dirty="0"/>
          </a:p>
          <a:p>
            <a:pPr marL="0" indent="0">
              <a:buNone/>
            </a:pPr>
            <a:endParaRPr lang="en-US" sz="20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marL="914400" lvl="2" indent="0">
              <a:buNone/>
            </a:pPr>
            <a:endParaRPr lang="en-US" sz="12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34093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CF1FB-01FD-A344-9659-E16A4DBEC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chapters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B8F7B-2441-CD48-B184-531D5EB802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12705"/>
            <a:ext cx="10515600" cy="51839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Spalding:</a:t>
            </a:r>
          </a:p>
          <a:p>
            <a:r>
              <a:rPr lang="en-US" sz="2000" i="1" dirty="0"/>
              <a:t>In general the chapter covers things well</a:t>
            </a:r>
          </a:p>
          <a:p>
            <a:r>
              <a:rPr lang="en-US" sz="2000" dirty="0"/>
              <a:t>Charge signal:  </a:t>
            </a:r>
          </a:p>
          <a:p>
            <a:pPr lvl="1"/>
            <a:r>
              <a:rPr lang="en-US" sz="1600" dirty="0"/>
              <a:t>What software development is needed</a:t>
            </a:r>
          </a:p>
          <a:p>
            <a:pPr lvl="1"/>
            <a:r>
              <a:rPr lang="en-US" sz="1600" dirty="0"/>
              <a:t>Benchmark validation of simulation with </a:t>
            </a:r>
            <a:r>
              <a:rPr lang="en-US" sz="1600" dirty="0" err="1"/>
              <a:t>ProtoDUNE</a:t>
            </a:r>
            <a:r>
              <a:rPr lang="en-US" sz="1600" dirty="0"/>
              <a:t> II</a:t>
            </a:r>
          </a:p>
          <a:p>
            <a:pPr lvl="1"/>
            <a:r>
              <a:rPr lang="en-US" sz="1600" dirty="0"/>
              <a:t>Some clarification on performance comparison</a:t>
            </a:r>
          </a:p>
          <a:p>
            <a:pPr lvl="1"/>
            <a:r>
              <a:rPr lang="en-US" sz="1600" dirty="0"/>
              <a:t>(lack of) relevance of reporting on two-view reconstruction (actually the text is explicit)</a:t>
            </a:r>
          </a:p>
          <a:p>
            <a:r>
              <a:rPr lang="en-US" sz="2000" dirty="0"/>
              <a:t>Light signal:</a:t>
            </a:r>
          </a:p>
          <a:p>
            <a:pPr lvl="1"/>
            <a:r>
              <a:rPr lang="en-US" sz="1600" dirty="0"/>
              <a:t>More explicit in the design being simulated</a:t>
            </a:r>
          </a:p>
          <a:p>
            <a:pPr lvl="1"/>
            <a:r>
              <a:rPr lang="en-US" sz="1600" dirty="0"/>
              <a:t>Justification  when mentioning large </a:t>
            </a:r>
            <a:r>
              <a:rPr lang="en-US" sz="1600" dirty="0" err="1"/>
              <a:t>inprovements</a:t>
            </a:r>
            <a:r>
              <a:rPr lang="en-US" sz="1600" dirty="0"/>
              <a:t> in performance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Montgomery  (preliminary reading)</a:t>
            </a:r>
          </a:p>
          <a:p>
            <a:r>
              <a:rPr lang="en-US" sz="2000" i="1" dirty="0"/>
              <a:t>I like it, it reads clearly and contains the message you want/need</a:t>
            </a:r>
          </a:p>
          <a:p>
            <a:r>
              <a:rPr lang="en-US" sz="2000" dirty="0"/>
              <a:t>Several editorial corrections/suggestions, same comment as above about 2-view studies</a:t>
            </a:r>
            <a:br>
              <a:rPr lang="en-US" sz="2000" i="1" dirty="0"/>
            </a:br>
            <a:endParaRPr lang="en-US" sz="2000" i="1" dirty="0"/>
          </a:p>
          <a:p>
            <a:endParaRPr lang="en-US" sz="20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marL="914400" lvl="2" indent="0">
              <a:buNone/>
            </a:pPr>
            <a:endParaRPr lang="en-US" sz="12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19461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CF1FB-01FD-A344-9659-E16A4DBEC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B8F7B-2441-CD48-B184-531D5EB802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12705"/>
            <a:ext cx="10515600" cy="51839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Spalding:</a:t>
            </a:r>
          </a:p>
          <a:p>
            <a:r>
              <a:rPr lang="en-US" sz="2000" i="1" dirty="0"/>
              <a:t>As before it looks pretty good and I see nothing that’s really major.</a:t>
            </a:r>
            <a:r>
              <a:rPr lang="en-US" dirty="0"/>
              <a:t> </a:t>
            </a:r>
          </a:p>
          <a:p>
            <a:r>
              <a:rPr lang="en-US" sz="2000" dirty="0"/>
              <a:t>Comments</a:t>
            </a:r>
          </a:p>
          <a:p>
            <a:pPr lvl="1"/>
            <a:r>
              <a:rPr lang="en-US" sz="2000" dirty="0"/>
              <a:t>does a good job describing the reference and alternative, making the case for their performance in terms of signal size and uniformity versus the specs. The physics chapter should reference directly</a:t>
            </a:r>
          </a:p>
          <a:p>
            <a:pPr lvl="1"/>
            <a:r>
              <a:rPr lang="en-US" sz="2000" dirty="0"/>
              <a:t>Labeling specification</a:t>
            </a:r>
          </a:p>
          <a:p>
            <a:pPr lvl="1"/>
            <a:r>
              <a:rPr lang="en-US" sz="2000" dirty="0"/>
              <a:t>More accurate specification of transparency</a:t>
            </a:r>
          </a:p>
          <a:p>
            <a:pPr lvl="1"/>
            <a:r>
              <a:rPr lang="en-US" sz="2000" dirty="0"/>
              <a:t>Check that schedule/review/milestones are shown coherently with  CRP</a:t>
            </a:r>
          </a:p>
          <a:p>
            <a:pPr lvl="1"/>
            <a:r>
              <a:rPr lang="en-US" sz="2000" dirty="0"/>
              <a:t>New ASIC for two stage amplification?</a:t>
            </a:r>
          </a:p>
          <a:p>
            <a:pPr lvl="1"/>
            <a:r>
              <a:rPr lang="en-US" sz="2000" dirty="0"/>
              <a:t>Various editorial comments</a:t>
            </a:r>
          </a:p>
          <a:p>
            <a:pPr lvl="1"/>
            <a:endParaRPr lang="en-US" sz="14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marL="914400" lvl="2" indent="0">
              <a:buNone/>
            </a:pPr>
            <a:endParaRPr lang="en-US" sz="12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22888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468</Words>
  <Application>Microsoft Macintosh PowerPoint</Application>
  <PresentationFormat>Widescreen</PresentationFormat>
  <Paragraphs>68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Report on the vertical drift CDR</vt:lpstr>
      <vt:lpstr>CDR status </vt:lpstr>
      <vt:lpstr>On CRP and TDAQ chapters</vt:lpstr>
      <vt:lpstr>TPC electronics</vt:lpstr>
      <vt:lpstr>Physics chapters</vt:lpstr>
      <vt:lpstr>PDS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Vertical Drift Detector (VD)</dc:title>
  <dc:creator>Microsoft Office User</dc:creator>
  <cp:lastModifiedBy>Sandro Palestini</cp:lastModifiedBy>
  <cp:revision>20</cp:revision>
  <dcterms:created xsi:type="dcterms:W3CDTF">2021-03-08T14:26:03Z</dcterms:created>
  <dcterms:modified xsi:type="dcterms:W3CDTF">2021-08-05T17:49:47Z</dcterms:modified>
</cp:coreProperties>
</file>