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4" r:id="rId2"/>
    <p:sldId id="265" r:id="rId3"/>
    <p:sldId id="266" r:id="rId4"/>
  </p:sldIdLst>
  <p:sldSz cx="12192000" cy="6858000"/>
  <p:notesSz cx="7099300" cy="1023461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DE"/>
    <a:srgbClr val="002E8A"/>
    <a:srgbClr val="9A0000"/>
    <a:srgbClr val="003FBC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45"/>
    <p:restoredTop sz="99821" autoAdjust="0"/>
  </p:normalViewPr>
  <p:slideViewPr>
    <p:cSldViewPr snapToGrid="0">
      <p:cViewPr varScale="1">
        <p:scale>
          <a:sx n="169" d="100"/>
          <a:sy n="169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294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89100CC-7E80-0A4E-A694-EC391BAE0D0E}" type="datetimeFigureOut">
              <a:rPr lang="en-US"/>
              <a:t>8/26/2021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90600" y="576263"/>
            <a:ext cx="5118100" cy="2878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930" y="3646081"/>
            <a:ext cx="5679440" cy="345418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294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C2FEBE-04E2-2949-ACFA-1F7B99823A8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197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5ADD75-35EA-EA42-A9B9-F4CAF35E61B5}" type="datetime1">
              <a:rPr lang="en-US"/>
              <a:t>8/26/2021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9C4228-A435-CF4A-AB1E-A6957B1B34D6}" type="datetime1">
              <a:rPr lang="en-US"/>
              <a:t>8/26/2021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833FF9-F8D0-A64E-BAA5-F88E466D267A}" type="datetime1">
              <a:rPr lang="en-US"/>
              <a:t>8/26/2021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48E15D9-E517-F64D-8595-7BEC0356D83D}" type="datetime1">
              <a:rPr lang="en-US"/>
              <a:t>8/26/2021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5D2C5AD-4902-8747-9B57-E99CBA4FF034}" type="datetime1">
              <a:rPr lang="en-US"/>
              <a:t>8/26/2021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D33EF3-4619-F44A-9167-B3445F4395B1}" type="datetime1">
              <a:rPr lang="en-US"/>
              <a:t>8/26/2021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1AA866-3CFE-054A-91A8-222A7BC51759}" type="datetime1">
              <a:rPr lang="en-US"/>
              <a:t>8/26/2021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5B98234-DED0-6A49-990A-20F492ACC1A2}" type="datetime1">
              <a:rPr lang="en-US"/>
              <a:t>8/26/2021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3FD2B9-9BAD-4140-A444-DF4A71B50114}" type="datetime1">
              <a:rPr lang="en-US"/>
              <a:t>8/26/2021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F9A4AD-10ED-DE4A-AA8B-87CACE40C81A}" type="datetime1">
              <a:rPr lang="en-US"/>
              <a:t>8/26/2021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E525E3-D914-6E48-9FB3-BF8773628134}" type="datetime1">
              <a:rPr lang="en-US"/>
              <a:t>8/26/2021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198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7F3518-A001-374A-BBBB-2286D010B2D1}" type="datetime1">
              <a:rPr lang="en-US"/>
              <a:t>8/26/2021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 b="1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>
        <a:lnSpc>
          <a:spcPct val="10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4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5.pn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31023" y="908720"/>
            <a:ext cx="12191998" cy="712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Frequency Options at H</a:t>
            </a: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721658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D. </a:t>
            </a:r>
            <a:r>
              <a:rPr lang="en-US" sz="2800" b="1" dirty="0" err="1" smtClean="0"/>
              <a:t>Shatilov</a:t>
            </a:r>
            <a:r>
              <a:rPr lang="en-US" sz="2800" b="1" dirty="0"/>
              <a:t> </a:t>
            </a:r>
            <a:r>
              <a:rPr lang="en-US" sz="2800" b="1" dirty="0" smtClean="0"/>
              <a:t>(BINP)</a:t>
            </a:r>
            <a:endParaRPr lang="en-US" sz="2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08400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143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</a:t>
            </a:r>
            <a:r>
              <a:rPr lang="en-US" sz="2000" dirty="0"/>
              <a:t>FCC-</a:t>
            </a:r>
            <a:r>
              <a:rPr lang="en-US" sz="2000" dirty="0" err="1"/>
              <a:t>ee</a:t>
            </a:r>
            <a:r>
              <a:rPr lang="en-US" sz="2000" dirty="0"/>
              <a:t> Optics Design Meeting</a:t>
            </a:r>
          </a:p>
          <a:p>
            <a:pPr algn="ctr"/>
            <a:r>
              <a:rPr lang="en-US" sz="2000" dirty="0" smtClean="0"/>
              <a:t>CERN, 26 Aug 2021</a:t>
            </a:r>
            <a:endParaRPr lang="ru-RU" sz="20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017508"/>
            <a:ext cx="21145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77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678" y="7135"/>
            <a:ext cx="1219199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Mitigation of Coherent Beam-Beam Instability</a:t>
            </a: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/>
              <a:t>Shatilov</a:t>
            </a:r>
            <a:r>
              <a:rPr lang="en-US" sz="1400" dirty="0"/>
              <a:t>                                    </a:t>
            </a:r>
            <a:r>
              <a:rPr lang="en-US" sz="1400" dirty="0" smtClean="0"/>
              <a:t>                                     </a:t>
            </a:r>
            <a:r>
              <a:rPr lang="en-US" sz="1400" dirty="0"/>
              <a:t> </a:t>
            </a:r>
            <a:r>
              <a:rPr lang="en-US" sz="1400" dirty="0" smtClean="0"/>
              <a:t>              143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Optics  design  meeting,  CERN, 26 Aug 2021                                                                                                    </a:t>
            </a:r>
            <a:r>
              <a:rPr lang="en-US" sz="1400" dirty="0"/>
              <a:t>2</a:t>
            </a:r>
            <a:endParaRPr lang="ru-RU" sz="1400" dirty="0"/>
          </a:p>
        </p:txBody>
      </p:sp>
      <p:sp>
        <p:nvSpPr>
          <p:cNvPr id="7" name="AutoShape 53"/>
          <p:cNvSpPr>
            <a:spLocks noChangeArrowheads="1"/>
          </p:cNvSpPr>
          <p:nvPr/>
        </p:nvSpPr>
        <p:spPr bwMode="auto">
          <a:xfrm>
            <a:off x="1612480" y="1732388"/>
            <a:ext cx="1150336" cy="294958"/>
          </a:xfrm>
          <a:prstGeom prst="diamond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ru-RU" altLang="ru-RU"/>
          </a:p>
        </p:txBody>
      </p:sp>
      <p:sp>
        <p:nvSpPr>
          <p:cNvPr id="8" name="Freeform 52"/>
          <p:cNvSpPr>
            <a:spLocks/>
          </p:cNvSpPr>
          <p:nvPr/>
        </p:nvSpPr>
        <p:spPr bwMode="auto">
          <a:xfrm>
            <a:off x="562994" y="1879867"/>
            <a:ext cx="3686973" cy="0"/>
          </a:xfrm>
          <a:custGeom>
            <a:avLst/>
            <a:gdLst>
              <a:gd name="T0" fmla="*/ 0 w 3037"/>
              <a:gd name="T1" fmla="*/ 2147483647 h 4"/>
              <a:gd name="T2" fmla="*/ 2147483647 w 3037"/>
              <a:gd name="T3" fmla="*/ 0 h 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3037" h="4">
                <a:moveTo>
                  <a:pt x="0" y="4"/>
                </a:moveTo>
                <a:lnTo>
                  <a:pt x="3037" y="0"/>
                </a:lnTo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9" name="Text Box 49"/>
          <p:cNvSpPr txBox="1">
            <a:spLocks noChangeArrowheads="1"/>
          </p:cNvSpPr>
          <p:nvPr/>
        </p:nvSpPr>
        <p:spPr bwMode="auto">
          <a:xfrm>
            <a:off x="4072992" y="1879867"/>
            <a:ext cx="166487" cy="202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9026" tIns="39514" rIns="79026" bIns="39514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altLang="ru-RU" sz="14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z</a:t>
            </a:r>
            <a:endParaRPr lang="en-US" altLang="ru-RU" sz="1400" dirty="0">
              <a:ea typeface="Times New Roman" pitchFamily="18" charset="0"/>
              <a:cs typeface="Arial" charset="0"/>
            </a:endParaRPr>
          </a:p>
        </p:txBody>
      </p:sp>
      <p:sp>
        <p:nvSpPr>
          <p:cNvPr id="10" name="Rectangle 48"/>
          <p:cNvSpPr>
            <a:spLocks noChangeArrowheads="1"/>
          </p:cNvSpPr>
          <p:nvPr/>
        </p:nvSpPr>
        <p:spPr bwMode="auto">
          <a:xfrm rot="840000">
            <a:off x="710473" y="1732388"/>
            <a:ext cx="2949579" cy="294958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ru-RU" altLang="ru-RU"/>
          </a:p>
        </p:txBody>
      </p:sp>
      <p:sp>
        <p:nvSpPr>
          <p:cNvPr id="11" name="Rectangle 47"/>
          <p:cNvSpPr>
            <a:spLocks noChangeArrowheads="1"/>
          </p:cNvSpPr>
          <p:nvPr/>
        </p:nvSpPr>
        <p:spPr bwMode="auto">
          <a:xfrm rot="20760000">
            <a:off x="710473" y="1732388"/>
            <a:ext cx="2949579" cy="294958"/>
          </a:xfrm>
          <a:prstGeom prst="rect">
            <a:avLst/>
          </a:prstGeom>
          <a:noFill/>
          <a:ln w="158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ru-RU" altLang="ru-RU"/>
          </a:p>
        </p:txBody>
      </p:sp>
      <p:sp>
        <p:nvSpPr>
          <p:cNvPr id="12" name="Text Box 44"/>
          <p:cNvSpPr txBox="1">
            <a:spLocks noChangeArrowheads="1"/>
          </p:cNvSpPr>
          <p:nvPr/>
        </p:nvSpPr>
        <p:spPr bwMode="auto">
          <a:xfrm>
            <a:off x="504002" y="1171967"/>
            <a:ext cx="198882" cy="210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6655" tIns="38329" rIns="76655" bIns="38329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altLang="ru-RU" sz="1600" dirty="0" smtClean="0">
                <a:solidFill>
                  <a:srgbClr val="FF0000"/>
                </a:solidFill>
                <a:latin typeface="+mn-lt"/>
                <a:ea typeface="Times New Roman" pitchFamily="18" charset="0"/>
                <a:cs typeface="Arial" charset="0"/>
              </a:rPr>
              <a:t>e</a:t>
            </a:r>
            <a:endParaRPr lang="en-US" altLang="ru-RU" sz="1600" dirty="0">
              <a:latin typeface="+mn-lt"/>
              <a:ea typeface="Times New Roman" pitchFamily="18" charset="0"/>
              <a:cs typeface="Arial" charset="0"/>
            </a:endParaRPr>
          </a:p>
        </p:txBody>
      </p:sp>
      <p:sp>
        <p:nvSpPr>
          <p:cNvPr id="13" name="Freeform 34"/>
          <p:cNvSpPr>
            <a:spLocks/>
          </p:cNvSpPr>
          <p:nvPr/>
        </p:nvSpPr>
        <p:spPr bwMode="auto">
          <a:xfrm>
            <a:off x="2185262" y="1024488"/>
            <a:ext cx="0" cy="1386303"/>
          </a:xfrm>
          <a:custGeom>
            <a:avLst/>
            <a:gdLst>
              <a:gd name="T0" fmla="*/ 2147483647 w 6"/>
              <a:gd name="T1" fmla="*/ 2147483647 h 3472"/>
              <a:gd name="T2" fmla="*/ 0 w 6"/>
              <a:gd name="T3" fmla="*/ 0 h 347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6" h="3472">
                <a:moveTo>
                  <a:pt x="6" y="3472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Text Box 33"/>
          <p:cNvSpPr txBox="1">
            <a:spLocks noChangeArrowheads="1"/>
          </p:cNvSpPr>
          <p:nvPr/>
        </p:nvSpPr>
        <p:spPr bwMode="auto">
          <a:xfrm>
            <a:off x="2214758" y="936001"/>
            <a:ext cx="166487" cy="202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9026" tIns="39514" rIns="79026" bIns="39514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altLang="ru-RU" sz="1400" dirty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x</a:t>
            </a:r>
            <a:endParaRPr lang="en-US" altLang="ru-RU" sz="1400" dirty="0">
              <a:ea typeface="Times New Roman" pitchFamily="18" charset="0"/>
              <a:cs typeface="Arial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185262" y="1496421"/>
            <a:ext cx="575168" cy="0"/>
          </a:xfrm>
          <a:prstGeom prst="straightConnector1">
            <a:avLst/>
          </a:prstGeom>
          <a:ln w="6350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775178" y="1201463"/>
            <a:ext cx="0" cy="678403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30"/>
          <p:cNvSpPr txBox="1">
            <a:spLocks noChangeArrowheads="1"/>
          </p:cNvSpPr>
          <p:nvPr/>
        </p:nvSpPr>
        <p:spPr bwMode="auto">
          <a:xfrm>
            <a:off x="2362237" y="1201463"/>
            <a:ext cx="35085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14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</a:t>
            </a:r>
            <a:r>
              <a:rPr lang="en-US" altLang="ru-RU" sz="1400" i="1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</a:t>
            </a:r>
            <a:endParaRPr lang="ru-RU" altLang="ru-RU" sz="1400" i="1" baseline="-25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840000" flipH="1" flipV="1">
            <a:off x="533498" y="1879867"/>
            <a:ext cx="3244537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20760000" flipH="1" flipV="1">
            <a:off x="592489" y="1879867"/>
            <a:ext cx="3244537" cy="0"/>
          </a:xfrm>
          <a:prstGeom prst="straightConnector1">
            <a:avLst/>
          </a:prstGeom>
          <a:ln w="12700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2489" y="1142472"/>
            <a:ext cx="228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+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21" name="Text Box 44"/>
          <p:cNvSpPr txBox="1">
            <a:spLocks noChangeArrowheads="1"/>
          </p:cNvSpPr>
          <p:nvPr/>
        </p:nvSpPr>
        <p:spPr bwMode="auto">
          <a:xfrm>
            <a:off x="3636000" y="1188000"/>
            <a:ext cx="198882" cy="18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6655" tIns="38329" rIns="76655" bIns="38329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altLang="ru-RU" sz="1600" dirty="0" smtClean="0">
                <a:solidFill>
                  <a:srgbClr val="002060"/>
                </a:solidFill>
                <a:latin typeface="+mn-lt"/>
                <a:ea typeface="Times New Roman" pitchFamily="18" charset="0"/>
                <a:cs typeface="Arial" charset="0"/>
              </a:rPr>
              <a:t>e</a:t>
            </a:r>
            <a:endParaRPr lang="en-US" altLang="ru-RU" sz="1600" dirty="0">
              <a:solidFill>
                <a:srgbClr val="002060"/>
              </a:solidFill>
              <a:latin typeface="+mn-lt"/>
              <a:ea typeface="Times New Roman" pitchFamily="18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08000" y="1116000"/>
            <a:ext cx="298404" cy="37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-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3727572" y="2129568"/>
            <a:ext cx="70096" cy="306004"/>
          </a:xfrm>
          <a:prstGeom prst="straightConnector1">
            <a:avLst/>
          </a:prstGeom>
          <a:ln w="635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15724" y="2176391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</a:t>
            </a:r>
            <a:r>
              <a:rPr lang="en-US" sz="1400" i="1" dirty="0" smtClean="0">
                <a:sym typeface="Symbol" panose="05050102010706020507" pitchFamily="18" charset="2"/>
              </a:rPr>
              <a:t></a:t>
            </a:r>
            <a:r>
              <a:rPr lang="en-US" sz="1400" baseline="-25000" dirty="0" smtClean="0"/>
              <a:t>x</a:t>
            </a:r>
            <a:endParaRPr lang="ru-RU" sz="1400" baseline="-25000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684632" y="1772983"/>
            <a:ext cx="2861612" cy="721754"/>
          </a:xfrm>
          <a:prstGeom prst="straightConnector1">
            <a:avLst/>
          </a:prstGeom>
          <a:ln w="635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 rot="875728">
            <a:off x="2308184" y="2168690"/>
            <a:ext cx="330128" cy="153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 rot="821312">
            <a:off x="2268000" y="205200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</a:t>
            </a:r>
            <a:r>
              <a:rPr lang="en-US" sz="1400" i="1" dirty="0" smtClean="0">
                <a:sym typeface="Symbol" panose="05050102010706020507" pitchFamily="18" charset="2"/>
              </a:rPr>
              <a:t></a:t>
            </a:r>
            <a:r>
              <a:rPr lang="en-US" sz="1400" baseline="-25000" dirty="0">
                <a:sym typeface="Symbol" panose="05050102010706020507" pitchFamily="18" charset="2"/>
              </a:rPr>
              <a:t>z</a:t>
            </a:r>
            <a:endParaRPr lang="ru-RU" sz="1400" baseline="-25000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flipV="1">
            <a:off x="3866522" y="1555413"/>
            <a:ext cx="0" cy="324454"/>
          </a:xfrm>
          <a:prstGeom prst="straightConnector1">
            <a:avLst/>
          </a:prstGeom>
          <a:ln w="635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3630555" y="1547261"/>
            <a:ext cx="442437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837026" y="1555413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ym typeface="Symbol" panose="05050102010706020507" pitchFamily="18" charset="2"/>
              </a:rPr>
              <a:t> ∙</a:t>
            </a:r>
            <a:r>
              <a:rPr lang="en-US" sz="1400" baseline="-25000" dirty="0" smtClean="0"/>
              <a:t>x</a:t>
            </a:r>
            <a:endParaRPr lang="ru-RU" sz="1400" baseline="-25000" dirty="0"/>
          </a:p>
        </p:txBody>
      </p:sp>
      <p:sp>
        <p:nvSpPr>
          <p:cNvPr id="31" name="Arc 29"/>
          <p:cNvSpPr>
            <a:spLocks/>
          </p:cNvSpPr>
          <p:nvPr/>
        </p:nvSpPr>
        <p:spPr bwMode="auto">
          <a:xfrm rot="2700000">
            <a:off x="3247110" y="1782531"/>
            <a:ext cx="191723" cy="19172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Text Box 30"/>
          <p:cNvSpPr txBox="1">
            <a:spLocks noChangeArrowheads="1"/>
          </p:cNvSpPr>
          <p:nvPr/>
        </p:nvSpPr>
        <p:spPr bwMode="auto">
          <a:xfrm>
            <a:off x="3365093" y="1630800"/>
            <a:ext cx="25883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400" i="1" dirty="0" smtClean="0">
                <a:sym typeface="Symbol" pitchFamily="18" charset="2"/>
              </a:rPr>
              <a:t></a:t>
            </a:r>
            <a:endParaRPr lang="ru-RU" altLang="ru-RU" sz="1400" i="1" dirty="0">
              <a:sym typeface="Symbol" pitchFamily="18" charset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8000" y="2628000"/>
            <a:ext cx="3401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Sketch of collision with large Piwinski angle</a:t>
            </a:r>
            <a:endParaRPr lang="ru-RU" sz="1400" dirty="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252000" y="3204000"/>
            <a:ext cx="117360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" t="911" r="1784" b="665"/>
          <a:stretch>
            <a:fillRect/>
          </a:stretch>
        </p:blipFill>
        <p:spPr bwMode="auto">
          <a:xfrm>
            <a:off x="5129316" y="1071205"/>
            <a:ext cx="2708994" cy="1754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5381316" y="826402"/>
            <a:ext cx="2316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</a:t>
            </a:r>
            <a:r>
              <a:rPr lang="en-US" sz="1400" dirty="0" smtClean="0"/>
              <a:t>unch shape at some turns</a:t>
            </a:r>
            <a:endParaRPr lang="ru-RU" sz="1400" dirty="0"/>
          </a:p>
        </p:txBody>
      </p:sp>
      <p:sp>
        <p:nvSpPr>
          <p:cNvPr id="40" name="TextBox 8"/>
          <p:cNvSpPr txBox="1">
            <a:spLocks noChangeArrowheads="1"/>
          </p:cNvSpPr>
          <p:nvPr/>
        </p:nvSpPr>
        <p:spPr bwMode="auto">
          <a:xfrm rot="16200000">
            <a:off x="4769316" y="1798402"/>
            <a:ext cx="5294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1200" dirty="0" smtClean="0">
                <a:latin typeface="Calibri" panose="020F0502020204030204" pitchFamily="34" charset="0"/>
              </a:rPr>
              <a:t>x</a:t>
            </a:r>
            <a:r>
              <a:rPr lang="en-US" altLang="ru-RU" sz="400" dirty="0" smtClean="0">
                <a:latin typeface="Calibri" panose="020F0502020204030204" pitchFamily="34" charset="0"/>
              </a:rPr>
              <a:t> </a:t>
            </a:r>
            <a:r>
              <a:rPr lang="en-US" altLang="ru-RU" sz="1200" dirty="0" smtClean="0">
                <a:latin typeface="Calibri" panose="020F0502020204030204" pitchFamily="34" charset="0"/>
              </a:rPr>
              <a:t>/</a:t>
            </a:r>
            <a:r>
              <a:rPr lang="en-US" altLang="ru-RU" sz="1200" i="1" dirty="0" smtClean="0">
                <a:latin typeface="Calibri" panose="020F0502020204030204" pitchFamily="34" charset="0"/>
                <a:sym typeface="Symbol" panose="05050102010706020507" pitchFamily="18" charset="2"/>
              </a:rPr>
              <a:t></a:t>
            </a:r>
            <a:r>
              <a:rPr lang="en-US" altLang="ru-RU" sz="1200" baseline="-25000" dirty="0">
                <a:latin typeface="Calibri" panose="020F0502020204030204" pitchFamily="34" charset="0"/>
                <a:sym typeface="Symbol" panose="05050102010706020507" pitchFamily="18" charset="2"/>
              </a:rPr>
              <a:t>x</a:t>
            </a:r>
            <a:endParaRPr lang="ru-RU" altLang="ru-RU" sz="1200" baseline="-25000" dirty="0">
              <a:latin typeface="Calibri" panose="020F0502020204030204" pitchFamily="34" charset="0"/>
            </a:endParaRPr>
          </a:p>
        </p:txBody>
      </p:sp>
      <p:sp>
        <p:nvSpPr>
          <p:cNvPr id="41" name="TextBox 7"/>
          <p:cNvSpPr txBox="1">
            <a:spLocks noChangeArrowheads="1"/>
          </p:cNvSpPr>
          <p:nvPr/>
        </p:nvSpPr>
        <p:spPr bwMode="auto">
          <a:xfrm>
            <a:off x="6317316" y="2734402"/>
            <a:ext cx="54531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1200" dirty="0">
                <a:latin typeface="Calibri" panose="020F0502020204030204" pitchFamily="34" charset="0"/>
              </a:rPr>
              <a:t>z</a:t>
            </a:r>
            <a:r>
              <a:rPr lang="en-US" altLang="ru-RU" sz="400" dirty="0">
                <a:latin typeface="Calibri" panose="020F0502020204030204" pitchFamily="34" charset="0"/>
              </a:rPr>
              <a:t> </a:t>
            </a:r>
            <a:r>
              <a:rPr lang="en-US" altLang="ru-RU" sz="1200" dirty="0" smtClean="0">
                <a:latin typeface="Calibri" panose="020F0502020204030204" pitchFamily="34" charset="0"/>
              </a:rPr>
              <a:t>/</a:t>
            </a:r>
            <a:r>
              <a:rPr lang="en-US" altLang="ru-RU" sz="1200" i="1" dirty="0" smtClean="0">
                <a:latin typeface="Calibri" panose="020F0502020204030204" pitchFamily="34" charset="0"/>
                <a:sym typeface="Symbol" panose="05050102010706020507" pitchFamily="18" charset="2"/>
              </a:rPr>
              <a:t></a:t>
            </a:r>
            <a:r>
              <a:rPr lang="en-US" altLang="ru-RU" sz="1200" baseline="-25000" dirty="0">
                <a:latin typeface="Calibri" panose="020F0502020204030204" pitchFamily="34" charset="0"/>
              </a:rPr>
              <a:t>z</a:t>
            </a:r>
            <a:endParaRPr lang="ru-RU" altLang="ru-RU" sz="1200" baseline="-25000" dirty="0"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331200" y="887487"/>
            <a:ext cx="3589867" cy="192360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Excited coherent modes are associated with synchrotron satellites of half-integer </a:t>
            </a:r>
            <a:r>
              <a:rPr lang="en-US" sz="1100" dirty="0" smtClean="0"/>
              <a:t>resonance:</a:t>
            </a:r>
          </a:p>
          <a:p>
            <a:endParaRPr lang="en-US" sz="1200" dirty="0"/>
          </a:p>
          <a:p>
            <a:endParaRPr lang="en-US" sz="1200" dirty="0" smtClean="0"/>
          </a:p>
          <a:p>
            <a:r>
              <a:rPr lang="en-US" sz="1100" dirty="0" smtClean="0"/>
              <a:t>Since the wavelength </a:t>
            </a:r>
            <a:r>
              <a:rPr lang="en-US" sz="1100" dirty="0"/>
              <a:t>cannot be less </a:t>
            </a:r>
            <a:r>
              <a:rPr lang="en-US" sz="1100" dirty="0" smtClean="0"/>
              <a:t>than  2</a:t>
            </a:r>
            <a:r>
              <a:rPr lang="en-US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1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100" dirty="0" smtClean="0"/>
              <a:t>, we get the condition:</a:t>
            </a:r>
          </a:p>
          <a:p>
            <a:endParaRPr lang="en-US" sz="1400" dirty="0"/>
          </a:p>
          <a:p>
            <a:r>
              <a:rPr lang="en-US" sz="1100" dirty="0" smtClean="0"/>
              <a:t>If  </a:t>
            </a:r>
            <a:r>
              <a:rPr lang="en-US" sz="1100" i="1" dirty="0" smtClean="0">
                <a:sym typeface="Symbol"/>
              </a:rPr>
              <a:t></a:t>
            </a:r>
            <a:r>
              <a:rPr lang="en-US" sz="1100" dirty="0" smtClean="0">
                <a:sym typeface="Symbol"/>
              </a:rPr>
              <a:t>  is not too large, we can solve the problem by choosing</a:t>
            </a:r>
          </a:p>
          <a:p>
            <a:endParaRPr lang="en-US" sz="1200" dirty="0">
              <a:sym typeface="Symbol"/>
            </a:endParaRPr>
          </a:p>
          <a:p>
            <a:endParaRPr lang="en-US" sz="1400" dirty="0" smtClean="0">
              <a:sym typeface="Symbol"/>
            </a:endParaRPr>
          </a:p>
        </p:txBody>
      </p:sp>
      <p:graphicFrame>
        <p:nvGraphicFramePr>
          <p:cNvPr id="43" name="Объект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6398129"/>
              </p:ext>
            </p:extLst>
          </p:nvPr>
        </p:nvGraphicFramePr>
        <p:xfrm>
          <a:off x="9368366" y="1319487"/>
          <a:ext cx="1127520" cy="262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Equation" r:id="rId4" imgW="939600" imgH="228600" progId="Equation.DSMT4">
                  <p:embed/>
                </p:oleObj>
              </mc:Choice>
              <mc:Fallback>
                <p:oleObj name="Equation" r:id="rId4" imgW="9396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368366" y="1319487"/>
                        <a:ext cx="1127520" cy="262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Объект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4714896"/>
              </p:ext>
            </p:extLst>
          </p:nvPr>
        </p:nvGraphicFramePr>
        <p:xfrm>
          <a:off x="9601725" y="1888440"/>
          <a:ext cx="473075" cy="23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Equation" r:id="rId6" imgW="393480" imgH="203040" progId="Equation.DSMT4">
                  <p:embed/>
                </p:oleObj>
              </mc:Choice>
              <mc:Fallback>
                <p:oleObj name="Equation" r:id="rId6" imgW="393480" imgH="203040" progId="Equation.DSMT4">
                  <p:embed/>
                  <p:pic>
                    <p:nvPicPr>
                      <p:cNvPr id="0" name="Объект 42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01725" y="1888440"/>
                        <a:ext cx="473075" cy="233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Объект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7174919"/>
              </p:ext>
            </p:extLst>
          </p:nvPr>
        </p:nvGraphicFramePr>
        <p:xfrm>
          <a:off x="9251950" y="2430463"/>
          <a:ext cx="13716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Equation" r:id="rId8" imgW="1143000" imgH="241200" progId="Equation.DSMT4">
                  <p:embed/>
                </p:oleObj>
              </mc:Choice>
              <mc:Fallback>
                <p:oleObj name="Equation" r:id="rId8" imgW="1143000" imgH="241200" progId="Equation.DSMT4">
                  <p:embed/>
                  <p:pic>
                    <p:nvPicPr>
                      <p:cNvPr id="0" name="Объект 42"/>
                      <p:cNvPicPr>
                        <a:picLocks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1950" y="2430463"/>
                        <a:ext cx="137160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4684888" y="3369734"/>
            <a:ext cx="2549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E8A"/>
                </a:solidFill>
              </a:rPr>
              <a:t>RF voltage at low energy (Z)</a:t>
            </a:r>
            <a:endParaRPr lang="ru-RU" sz="1600" dirty="0">
              <a:solidFill>
                <a:srgbClr val="002E8A"/>
              </a:solidFill>
            </a:endParaRPr>
          </a:p>
        </p:txBody>
      </p:sp>
      <p:pic>
        <p:nvPicPr>
          <p:cNvPr id="67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6" t="984" r="862" b="2167"/>
          <a:stretch>
            <a:fillRect/>
          </a:stretch>
        </p:blipFill>
        <p:spPr bwMode="auto">
          <a:xfrm>
            <a:off x="562994" y="3996000"/>
            <a:ext cx="2754104" cy="199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Box 12"/>
          <p:cNvSpPr txBox="1">
            <a:spLocks noChangeArrowheads="1"/>
          </p:cNvSpPr>
          <p:nvPr/>
        </p:nvSpPr>
        <p:spPr bwMode="auto">
          <a:xfrm>
            <a:off x="1787786" y="5904000"/>
            <a:ext cx="4499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400" i="1" dirty="0">
                <a:sym typeface="Symbol" panose="05050102010706020507" pitchFamily="18" charset="2"/>
              </a:rPr>
              <a:t></a:t>
            </a:r>
            <a:r>
              <a:rPr lang="en-US" altLang="ru-RU" sz="1400" baseline="-25000" dirty="0">
                <a:sym typeface="Symbol" panose="05050102010706020507" pitchFamily="18" charset="2"/>
              </a:rPr>
              <a:t>x</a:t>
            </a:r>
            <a:endParaRPr lang="ru-RU" altLang="ru-RU" sz="1400" dirty="0"/>
          </a:p>
        </p:txBody>
      </p:sp>
      <p:sp>
        <p:nvSpPr>
          <p:cNvPr id="69" name="TextBox 11"/>
          <p:cNvSpPr txBox="1">
            <a:spLocks noChangeArrowheads="1"/>
          </p:cNvSpPr>
          <p:nvPr/>
        </p:nvSpPr>
        <p:spPr bwMode="auto">
          <a:xfrm rot="16200000">
            <a:off x="101322" y="4716000"/>
            <a:ext cx="7272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200" i="1" dirty="0">
                <a:sym typeface="Symbol" panose="05050102010706020507" pitchFamily="18" charset="2"/>
              </a:rPr>
              <a:t></a:t>
            </a:r>
            <a:r>
              <a:rPr lang="en-US" altLang="ru-RU" sz="1200" baseline="-25000" dirty="0">
                <a:sym typeface="Symbol" panose="05050102010706020507" pitchFamily="18" charset="2"/>
              </a:rPr>
              <a:t>x</a:t>
            </a:r>
            <a:r>
              <a:rPr lang="en-US" altLang="ru-RU" sz="1200" dirty="0">
                <a:sym typeface="Symbol" panose="05050102010706020507" pitchFamily="18" charset="2"/>
              </a:rPr>
              <a:t> (cm)</a:t>
            </a:r>
            <a:endParaRPr lang="ru-RU" altLang="ru-RU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576000" y="3672000"/>
            <a:ext cx="303742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ru-RU" sz="1200" i="1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U</a:t>
            </a:r>
            <a:r>
              <a:rPr lang="en-US" altLang="ru-RU" sz="1200" baseline="-25000" dirty="0" smtClean="0">
                <a:sym typeface="Symbol" panose="05050102010706020507" pitchFamily="18" charset="2"/>
              </a:rPr>
              <a:t>RF</a:t>
            </a:r>
            <a:r>
              <a:rPr lang="en-US" altLang="ru-RU" sz="1200" dirty="0" smtClean="0">
                <a:sym typeface="Symbol" panose="05050102010706020507" pitchFamily="18" charset="2"/>
              </a:rPr>
              <a:t> = 250 MV (</a:t>
            </a:r>
            <a:r>
              <a:rPr lang="en-US" altLang="ru-RU" sz="1200" dirty="0" smtClean="0">
                <a:solidFill>
                  <a:srgbClr val="FF0000"/>
                </a:solidFill>
                <a:sym typeface="Symbol" panose="05050102010706020507" pitchFamily="18" charset="2"/>
              </a:rPr>
              <a:t>red</a:t>
            </a:r>
            <a:r>
              <a:rPr lang="en-US" altLang="ru-RU" sz="1200" dirty="0" smtClean="0">
                <a:sym typeface="Symbol" panose="05050102010706020507" pitchFamily="18" charset="2"/>
              </a:rPr>
              <a:t>) and 100 MV (</a:t>
            </a:r>
            <a:r>
              <a:rPr lang="en-US" altLang="ru-RU" sz="1200" dirty="0" smtClean="0">
                <a:solidFill>
                  <a:srgbClr val="006600"/>
                </a:solidFill>
                <a:sym typeface="Symbol" panose="05050102010706020507" pitchFamily="18" charset="2"/>
              </a:rPr>
              <a:t>green</a:t>
            </a:r>
            <a:r>
              <a:rPr lang="en-US" altLang="ru-RU" sz="1200" dirty="0" smtClean="0">
                <a:sym typeface="Symbol" panose="05050102010706020507" pitchFamily="18" charset="2"/>
              </a:rPr>
              <a:t>, </a:t>
            </a:r>
            <a:r>
              <a:rPr lang="en-US" altLang="ru-RU" sz="1200" dirty="0" smtClean="0">
                <a:solidFill>
                  <a:srgbClr val="0033CC"/>
                </a:solidFill>
                <a:sym typeface="Symbol" panose="05050102010706020507" pitchFamily="18" charset="2"/>
              </a:rPr>
              <a:t>blue</a:t>
            </a:r>
            <a:r>
              <a:rPr lang="en-US" altLang="ru-RU" sz="1200" dirty="0" smtClean="0">
                <a:sym typeface="Symbol" panose="05050102010706020507" pitchFamily="18" charset="2"/>
              </a:rPr>
              <a:t>).</a:t>
            </a:r>
            <a:endParaRPr lang="ru-RU" altLang="ru-RU" sz="1200" dirty="0"/>
          </a:p>
        </p:txBody>
      </p:sp>
      <p:sp>
        <p:nvSpPr>
          <p:cNvPr id="71" name="TextBox 16"/>
          <p:cNvSpPr txBox="1">
            <a:spLocks noChangeArrowheads="1"/>
          </p:cNvSpPr>
          <p:nvPr/>
        </p:nvSpPr>
        <p:spPr bwMode="auto">
          <a:xfrm>
            <a:off x="1738320" y="4406012"/>
            <a:ext cx="684000" cy="1958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72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800" dirty="0"/>
              <a:t>2</a:t>
            </a:r>
            <a:r>
              <a:rPr lang="en-US" altLang="ru-RU" sz="800" i="1" dirty="0">
                <a:sym typeface="Symbol" panose="05050102010706020507" pitchFamily="18" charset="2"/>
              </a:rPr>
              <a:t></a:t>
            </a:r>
            <a:r>
              <a:rPr lang="en-US" altLang="ru-RU" sz="800" baseline="-25000" dirty="0">
                <a:sym typeface="Symbol" panose="05050102010706020507" pitchFamily="18" charset="2"/>
              </a:rPr>
              <a:t>x</a:t>
            </a:r>
            <a:r>
              <a:rPr lang="en-US" altLang="ru-RU" sz="800" dirty="0">
                <a:sym typeface="Symbol" panose="05050102010706020507" pitchFamily="18" charset="2"/>
              </a:rPr>
              <a:t> - 8</a:t>
            </a:r>
            <a:r>
              <a:rPr lang="en-US" altLang="ru-RU" sz="800" i="1" dirty="0" smtClean="0">
                <a:sym typeface="Symbol" panose="05050102010706020507" pitchFamily="18" charset="2"/>
              </a:rPr>
              <a:t></a:t>
            </a:r>
            <a:r>
              <a:rPr lang="en-US" altLang="ru-RU" sz="800" baseline="-25000" dirty="0">
                <a:sym typeface="Symbol" panose="05050102010706020507" pitchFamily="18" charset="2"/>
              </a:rPr>
              <a:t>z</a:t>
            </a:r>
            <a:r>
              <a:rPr lang="en-US" altLang="ru-RU" sz="800" dirty="0" smtClean="0">
                <a:sym typeface="Symbol" panose="05050102010706020507" pitchFamily="18" charset="2"/>
              </a:rPr>
              <a:t> </a:t>
            </a:r>
            <a:r>
              <a:rPr lang="en-US" altLang="ru-RU" sz="800" dirty="0">
                <a:sym typeface="Symbol" panose="05050102010706020507" pitchFamily="18" charset="2"/>
              </a:rPr>
              <a:t>= 1</a:t>
            </a:r>
            <a:endParaRPr lang="ru-RU" altLang="ru-RU" sz="800" dirty="0"/>
          </a:p>
        </p:txBody>
      </p:sp>
      <p:cxnSp>
        <p:nvCxnSpPr>
          <p:cNvPr id="72" name="Прямая со стрелкой 71"/>
          <p:cNvCxnSpPr/>
          <p:nvPr/>
        </p:nvCxnSpPr>
        <p:spPr bwMode="auto">
          <a:xfrm flipH="1">
            <a:off x="1416756" y="4599433"/>
            <a:ext cx="633840" cy="22674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 bwMode="auto">
          <a:xfrm>
            <a:off x="2044106" y="4599433"/>
            <a:ext cx="668986" cy="7176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16"/>
          <p:cNvSpPr txBox="1">
            <a:spLocks noChangeArrowheads="1"/>
          </p:cNvSpPr>
          <p:nvPr/>
        </p:nvSpPr>
        <p:spPr bwMode="auto">
          <a:xfrm>
            <a:off x="2447530" y="4701687"/>
            <a:ext cx="720000" cy="1958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72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800" dirty="0"/>
              <a:t>2</a:t>
            </a:r>
            <a:r>
              <a:rPr lang="en-US" altLang="ru-RU" sz="800" i="1" dirty="0">
                <a:sym typeface="Symbol" panose="05050102010706020507" pitchFamily="18" charset="2"/>
              </a:rPr>
              <a:t></a:t>
            </a:r>
            <a:r>
              <a:rPr lang="en-US" altLang="ru-RU" sz="800" baseline="-25000" dirty="0">
                <a:sym typeface="Symbol" panose="05050102010706020507" pitchFamily="18" charset="2"/>
              </a:rPr>
              <a:t>x</a:t>
            </a:r>
            <a:r>
              <a:rPr lang="en-US" altLang="ru-RU" sz="800" dirty="0">
                <a:sym typeface="Symbol" panose="05050102010706020507" pitchFamily="18" charset="2"/>
              </a:rPr>
              <a:t> - </a:t>
            </a:r>
            <a:r>
              <a:rPr lang="en-US" altLang="ru-RU" sz="800" dirty="0" smtClean="0">
                <a:sym typeface="Symbol" panose="05050102010706020507" pitchFamily="18" charset="2"/>
              </a:rPr>
              <a:t>10</a:t>
            </a:r>
            <a:r>
              <a:rPr lang="en-US" altLang="ru-RU" sz="800" i="1" dirty="0" smtClean="0">
                <a:sym typeface="Symbol" panose="05050102010706020507" pitchFamily="18" charset="2"/>
              </a:rPr>
              <a:t></a:t>
            </a:r>
            <a:r>
              <a:rPr lang="en-US" altLang="ru-RU" sz="800" baseline="-25000" dirty="0">
                <a:sym typeface="Symbol" panose="05050102010706020507" pitchFamily="18" charset="2"/>
              </a:rPr>
              <a:t>z</a:t>
            </a:r>
            <a:r>
              <a:rPr lang="en-US" altLang="ru-RU" sz="800" dirty="0" smtClean="0">
                <a:sym typeface="Symbol" panose="05050102010706020507" pitchFamily="18" charset="2"/>
              </a:rPr>
              <a:t> </a:t>
            </a:r>
            <a:r>
              <a:rPr lang="en-US" altLang="ru-RU" sz="800" dirty="0">
                <a:sym typeface="Symbol" panose="05050102010706020507" pitchFamily="18" charset="2"/>
              </a:rPr>
              <a:t>= 1</a:t>
            </a:r>
            <a:endParaRPr lang="ru-RU" altLang="ru-RU" sz="800" dirty="0"/>
          </a:p>
        </p:txBody>
      </p:sp>
      <p:cxnSp>
        <p:nvCxnSpPr>
          <p:cNvPr id="75" name="Прямая со стрелкой 74"/>
          <p:cNvCxnSpPr/>
          <p:nvPr/>
        </p:nvCxnSpPr>
        <p:spPr bwMode="auto">
          <a:xfrm flipH="1">
            <a:off x="2012760" y="4901736"/>
            <a:ext cx="762418" cy="33751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 bwMode="auto">
          <a:xfrm>
            <a:off x="2792969" y="4901736"/>
            <a:ext cx="414433" cy="3375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Таблица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228819"/>
              </p:ext>
            </p:extLst>
          </p:nvPr>
        </p:nvGraphicFramePr>
        <p:xfrm>
          <a:off x="4104000" y="3996000"/>
          <a:ext cx="385887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861"/>
                <a:gridCol w="1010091"/>
                <a:gridCol w="934924"/>
              </a:tblGrid>
              <a:tr h="263969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RF voltage                 [MV]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250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6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RF frequency          [MHz]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400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400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6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Synchrotron tune       [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sym typeface="Symbol"/>
                        </a:rPr>
                        <a:t></a:t>
                      </a:r>
                      <a:r>
                        <a:rPr lang="en-US" sz="12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z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sym typeface="Symbol"/>
                        </a:rPr>
                        <a:t>]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0.0125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0.02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6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Bunch length (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bs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)   [mm]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12.1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7.6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6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Bunch population  [10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1.7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1.08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69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Piwinski angle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28.5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969"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</a:t>
                      </a:r>
                      <a:r>
                        <a:rPr lang="en-US" sz="12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x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  <a:sym typeface="Symbol"/>
                        </a:rPr>
                        <a:t>*</a:t>
                      </a:r>
                      <a:endParaRPr lang="ru-RU" sz="12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0.86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0.86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3" name="TextBox 82"/>
          <p:cNvSpPr txBox="1"/>
          <p:nvPr/>
        </p:nvSpPr>
        <p:spPr>
          <a:xfrm>
            <a:off x="8331200" y="4147683"/>
            <a:ext cx="3589867" cy="135421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i="1" dirty="0">
                <a:sym typeface="Symbol"/>
              </a:rPr>
              <a:t></a:t>
            </a:r>
            <a:r>
              <a:rPr lang="en-US" sz="1200" baseline="-25000" dirty="0">
                <a:sym typeface="Symbol"/>
              </a:rPr>
              <a:t>x</a:t>
            </a:r>
            <a:r>
              <a:rPr lang="en-US" sz="1200" baseline="30000" dirty="0">
                <a:sym typeface="Symbol"/>
              </a:rPr>
              <a:t>*</a:t>
            </a:r>
            <a:r>
              <a:rPr lang="en-US" sz="1200" dirty="0">
                <a:sym typeface="Symbol"/>
              </a:rPr>
              <a:t> is too big and it does not depend on </a:t>
            </a:r>
            <a:r>
              <a:rPr lang="en-US" sz="1200" dirty="0" err="1">
                <a:sym typeface="Symbol"/>
              </a:rPr>
              <a:t>U</a:t>
            </a:r>
            <a:r>
              <a:rPr lang="en-US" sz="1200" baseline="-25000" dirty="0" err="1">
                <a:sym typeface="Symbol"/>
              </a:rPr>
              <a:t>rf</a:t>
            </a:r>
            <a:r>
              <a:rPr lang="en-US" sz="1200" dirty="0">
                <a:sym typeface="Symbol"/>
              </a:rPr>
              <a:t>. So, we have to work with </a:t>
            </a:r>
            <a:r>
              <a:rPr lang="ru-RU" sz="1200" i="1" dirty="0">
                <a:sym typeface="Symbol"/>
              </a:rPr>
              <a:t></a:t>
            </a:r>
            <a:r>
              <a:rPr lang="en-US" sz="1200" baseline="-25000" dirty="0">
                <a:sym typeface="Symbol"/>
              </a:rPr>
              <a:t>x</a:t>
            </a:r>
            <a:r>
              <a:rPr lang="en-US" sz="1200" baseline="30000" dirty="0">
                <a:sym typeface="Symbol"/>
              </a:rPr>
              <a:t>  </a:t>
            </a:r>
            <a:r>
              <a:rPr lang="en-US" sz="1200" dirty="0">
                <a:sym typeface="Symbol"/>
              </a:rPr>
              <a:t>&lt; </a:t>
            </a:r>
            <a:r>
              <a:rPr lang="ru-RU" sz="1200" i="1" dirty="0">
                <a:sym typeface="Symbol"/>
              </a:rPr>
              <a:t></a:t>
            </a:r>
            <a:r>
              <a:rPr lang="en-US" sz="1200" baseline="-25000" dirty="0">
                <a:sym typeface="Symbol"/>
              </a:rPr>
              <a:t>x</a:t>
            </a:r>
            <a:r>
              <a:rPr lang="en-US" sz="1200" baseline="30000" dirty="0" smtClean="0">
                <a:sym typeface="Symbol"/>
              </a:rPr>
              <a:t>*</a:t>
            </a:r>
            <a:r>
              <a:rPr lang="en-US" sz="1200" dirty="0" smtClean="0">
                <a:sym typeface="Symbol"/>
              </a:rPr>
              <a:t>. The </a:t>
            </a:r>
            <a:r>
              <a:rPr lang="en-US" sz="1200" dirty="0">
                <a:sym typeface="Symbol"/>
              </a:rPr>
              <a:t>main </a:t>
            </a:r>
            <a:r>
              <a:rPr lang="en-US" sz="1200" dirty="0" smtClean="0">
                <a:sym typeface="Symbol"/>
              </a:rPr>
              <a:t>reason is a very </a:t>
            </a:r>
            <a:r>
              <a:rPr lang="en-US" sz="1200" dirty="0">
                <a:sym typeface="Symbol"/>
              </a:rPr>
              <a:t>large Piwinski angle</a:t>
            </a:r>
            <a:r>
              <a:rPr lang="en-US" sz="1200" dirty="0" smtClean="0">
                <a:sym typeface="Symbol"/>
              </a:rPr>
              <a:t>.</a:t>
            </a:r>
            <a:endParaRPr lang="en-US" sz="1200" dirty="0">
              <a:sym typeface="Symbol"/>
            </a:endParaRPr>
          </a:p>
          <a:p>
            <a:endParaRPr lang="en-US" sz="10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 smtClean="0"/>
              <a:t>Reducing </a:t>
            </a:r>
            <a:r>
              <a:rPr lang="en-US" sz="1200" dirty="0" smtClean="0">
                <a:sym typeface="Symbol"/>
              </a:rPr>
              <a:t></a:t>
            </a:r>
            <a:r>
              <a:rPr lang="en-US" sz="1200" baseline="-25000" dirty="0" smtClean="0">
                <a:sym typeface="Symbol"/>
              </a:rPr>
              <a:t>z</a:t>
            </a:r>
            <a:r>
              <a:rPr lang="en-US" sz="1200" dirty="0" smtClean="0">
                <a:sym typeface="Symbol"/>
              </a:rPr>
              <a:t> we increase the order of resonances near the working point, that makes them weaker.</a:t>
            </a:r>
            <a:endParaRPr lang="en-US" sz="1000" dirty="0" smtClean="0">
              <a:sym typeface="Symbol"/>
            </a:endParaRPr>
          </a:p>
          <a:p>
            <a:endParaRPr lang="en-US" sz="1200" dirty="0" smtClean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13822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/>
              <a:t>Shatilov</a:t>
            </a:r>
            <a:r>
              <a:rPr lang="en-US" sz="1400" dirty="0"/>
              <a:t>                                    </a:t>
            </a:r>
            <a:r>
              <a:rPr lang="en-US" sz="1400" dirty="0" smtClean="0"/>
              <a:t>                                     </a:t>
            </a:r>
            <a:r>
              <a:rPr lang="en-US" sz="1400" dirty="0"/>
              <a:t> </a:t>
            </a:r>
            <a:r>
              <a:rPr lang="en-US" sz="1400" dirty="0" smtClean="0"/>
              <a:t>              143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Optics  design  meeting,  CERN, 26 Aug 2021                                                                                                    </a:t>
            </a:r>
            <a:r>
              <a:rPr lang="en-US" sz="1400" dirty="0"/>
              <a:t>3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-2678" y="7135"/>
            <a:ext cx="1219199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800 MHz  vs.  400 MHz  at  H</a:t>
            </a: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43" y="960617"/>
            <a:ext cx="4093845" cy="2780348"/>
          </a:xfrm>
          <a:prstGeom prst="rect">
            <a:avLst/>
          </a:prstGeom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317215"/>
              </p:ext>
            </p:extLst>
          </p:nvPr>
        </p:nvGraphicFramePr>
        <p:xfrm>
          <a:off x="6564488" y="960617"/>
          <a:ext cx="4296134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0725"/>
                <a:gridCol w="1124547"/>
                <a:gridCol w="1040862"/>
              </a:tblGrid>
              <a:tr h="263738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RF frequency          [MHz]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400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800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RF voltage                  [GV]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2.0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2.0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RF acceptance             [%]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2.3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1.66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Momentum accept.   [%]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kumimoji="0" lang="en-GB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7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Synchrotron tune       [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sym typeface="Symbol"/>
                        </a:rPr>
                        <a:t></a:t>
                      </a:r>
                      <a:r>
                        <a:rPr lang="en-US" sz="12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z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sym typeface="Symbol"/>
                        </a:rPr>
                        <a:t>]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0.018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0.025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Bunch length (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bs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)   [mm]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5.3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3.7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Bunch population  [10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1.25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38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Number of bunches  [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200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ru-RU" sz="12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328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472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3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Piwinski angle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5.8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4.1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738"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</a:t>
                      </a:r>
                      <a:r>
                        <a:rPr lang="en-US" sz="12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x</a:t>
                      </a:r>
                      <a:r>
                        <a:rPr lang="en-US" sz="1200" baseline="30000" dirty="0" smtClean="0">
                          <a:solidFill>
                            <a:schemeClr val="tx1"/>
                          </a:solidFill>
                          <a:sym typeface="Symbol"/>
                        </a:rPr>
                        <a:t>*</a:t>
                      </a:r>
                      <a:endParaRPr lang="ru-RU" sz="12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0.6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TextBox 16"/>
          <p:cNvSpPr txBox="1">
            <a:spLocks noChangeArrowheads="1"/>
          </p:cNvSpPr>
          <p:nvPr/>
        </p:nvSpPr>
        <p:spPr bwMode="auto">
          <a:xfrm>
            <a:off x="2297143" y="1406649"/>
            <a:ext cx="684000" cy="1958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72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800" dirty="0"/>
              <a:t>2</a:t>
            </a:r>
            <a:r>
              <a:rPr lang="en-US" altLang="ru-RU" sz="800" i="1" dirty="0">
                <a:sym typeface="Symbol" panose="05050102010706020507" pitchFamily="18" charset="2"/>
              </a:rPr>
              <a:t></a:t>
            </a:r>
            <a:r>
              <a:rPr lang="en-US" altLang="ru-RU" sz="800" baseline="-25000" dirty="0">
                <a:sym typeface="Symbol" panose="05050102010706020507" pitchFamily="18" charset="2"/>
              </a:rPr>
              <a:t>x</a:t>
            </a:r>
            <a:r>
              <a:rPr lang="en-US" altLang="ru-RU" sz="800" dirty="0">
                <a:sym typeface="Symbol" panose="05050102010706020507" pitchFamily="18" charset="2"/>
              </a:rPr>
              <a:t> - </a:t>
            </a:r>
            <a:r>
              <a:rPr lang="en-US" altLang="ru-RU" sz="800" dirty="0" smtClean="0">
                <a:sym typeface="Symbol" panose="05050102010706020507" pitchFamily="18" charset="2"/>
              </a:rPr>
              <a:t>4</a:t>
            </a:r>
            <a:r>
              <a:rPr lang="en-US" altLang="ru-RU" sz="800" i="1" dirty="0" smtClean="0">
                <a:sym typeface="Symbol" panose="05050102010706020507" pitchFamily="18" charset="2"/>
              </a:rPr>
              <a:t></a:t>
            </a:r>
            <a:r>
              <a:rPr lang="en-US" altLang="ru-RU" sz="800" baseline="-25000" dirty="0">
                <a:sym typeface="Symbol" panose="05050102010706020507" pitchFamily="18" charset="2"/>
              </a:rPr>
              <a:t>z</a:t>
            </a:r>
            <a:r>
              <a:rPr lang="en-US" altLang="ru-RU" sz="800" dirty="0" smtClean="0">
                <a:sym typeface="Symbol" panose="05050102010706020507" pitchFamily="18" charset="2"/>
              </a:rPr>
              <a:t> </a:t>
            </a:r>
            <a:r>
              <a:rPr lang="en-US" altLang="ru-RU" sz="800" dirty="0">
                <a:sym typeface="Symbol" panose="05050102010706020507" pitchFamily="18" charset="2"/>
              </a:rPr>
              <a:t>= 1</a:t>
            </a:r>
            <a:endParaRPr lang="ru-RU" altLang="ru-RU" sz="800" dirty="0"/>
          </a:p>
        </p:txBody>
      </p:sp>
      <p:cxnSp>
        <p:nvCxnSpPr>
          <p:cNvPr id="26" name="Прямая со стрелкой 25"/>
          <p:cNvCxnSpPr/>
          <p:nvPr/>
        </p:nvCxnSpPr>
        <p:spPr bwMode="auto">
          <a:xfrm flipH="1">
            <a:off x="1050787" y="1612466"/>
            <a:ext cx="1575116" cy="829973"/>
          </a:xfrm>
          <a:prstGeom prst="straightConnector1">
            <a:avLst/>
          </a:prstGeom>
          <a:ln>
            <a:solidFill>
              <a:srgbClr val="004AD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 bwMode="auto">
          <a:xfrm flipH="1">
            <a:off x="1931321" y="1602463"/>
            <a:ext cx="719662" cy="7483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6"/>
          <p:cNvSpPr txBox="1">
            <a:spLocks noChangeArrowheads="1"/>
          </p:cNvSpPr>
          <p:nvPr/>
        </p:nvSpPr>
        <p:spPr bwMode="auto">
          <a:xfrm>
            <a:off x="3023064" y="2025501"/>
            <a:ext cx="720000" cy="1958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72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800" dirty="0"/>
              <a:t>2</a:t>
            </a:r>
            <a:r>
              <a:rPr lang="en-US" altLang="ru-RU" sz="800" i="1" dirty="0">
                <a:sym typeface="Symbol" panose="05050102010706020507" pitchFamily="18" charset="2"/>
              </a:rPr>
              <a:t></a:t>
            </a:r>
            <a:r>
              <a:rPr lang="en-US" altLang="ru-RU" sz="800" baseline="-25000" dirty="0">
                <a:sym typeface="Symbol" panose="05050102010706020507" pitchFamily="18" charset="2"/>
              </a:rPr>
              <a:t>x</a:t>
            </a:r>
            <a:r>
              <a:rPr lang="en-US" altLang="ru-RU" sz="800" dirty="0">
                <a:sym typeface="Symbol" panose="05050102010706020507" pitchFamily="18" charset="2"/>
              </a:rPr>
              <a:t> - 6</a:t>
            </a:r>
            <a:r>
              <a:rPr lang="en-US" altLang="ru-RU" sz="800" i="1" dirty="0" smtClean="0">
                <a:sym typeface="Symbol" panose="05050102010706020507" pitchFamily="18" charset="2"/>
              </a:rPr>
              <a:t></a:t>
            </a:r>
            <a:r>
              <a:rPr lang="en-US" altLang="ru-RU" sz="800" baseline="-25000" dirty="0">
                <a:sym typeface="Symbol" panose="05050102010706020507" pitchFamily="18" charset="2"/>
              </a:rPr>
              <a:t>z</a:t>
            </a:r>
            <a:r>
              <a:rPr lang="en-US" altLang="ru-RU" sz="800" dirty="0" smtClean="0">
                <a:sym typeface="Symbol" panose="05050102010706020507" pitchFamily="18" charset="2"/>
              </a:rPr>
              <a:t> </a:t>
            </a:r>
            <a:r>
              <a:rPr lang="en-US" altLang="ru-RU" sz="800" dirty="0">
                <a:sym typeface="Symbol" panose="05050102010706020507" pitchFamily="18" charset="2"/>
              </a:rPr>
              <a:t>= 1</a:t>
            </a:r>
            <a:endParaRPr lang="ru-RU" altLang="ru-RU" sz="800" dirty="0"/>
          </a:p>
        </p:txBody>
      </p:sp>
      <p:cxnSp>
        <p:nvCxnSpPr>
          <p:cNvPr id="29" name="Прямая со стрелкой 28"/>
          <p:cNvCxnSpPr/>
          <p:nvPr/>
        </p:nvCxnSpPr>
        <p:spPr bwMode="auto">
          <a:xfrm flipH="1">
            <a:off x="2206901" y="2221315"/>
            <a:ext cx="1092617" cy="712191"/>
          </a:xfrm>
          <a:prstGeom prst="straightConnector1">
            <a:avLst/>
          </a:prstGeom>
          <a:ln>
            <a:solidFill>
              <a:srgbClr val="004AD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 bwMode="auto">
          <a:xfrm>
            <a:off x="3299518" y="2221315"/>
            <a:ext cx="167092" cy="7968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789288" y="4323644"/>
            <a:ext cx="8726311" cy="147732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Piwinski angle at high energy is not very big, so we are close to </a:t>
            </a:r>
            <a:r>
              <a:rPr lang="ru-RU" i="1" dirty="0">
                <a:sym typeface="Symbol"/>
              </a:rPr>
              <a:t></a:t>
            </a:r>
            <a:r>
              <a:rPr lang="en-US" baseline="-25000" dirty="0">
                <a:sym typeface="Symbol"/>
              </a:rPr>
              <a:t>x</a:t>
            </a:r>
            <a:r>
              <a:rPr lang="en-US" baseline="30000" dirty="0" smtClean="0">
                <a:sym typeface="Symbol"/>
              </a:rPr>
              <a:t>*</a:t>
            </a:r>
            <a:r>
              <a:rPr lang="en-US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The resonances (coherent beam-beam instability) are mainly suppressed by this factor.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We can safely increase RF frequency and find a good working point.</a:t>
            </a:r>
            <a:endParaRPr lang="ru-RU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592000" y="3636000"/>
            <a:ext cx="4499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400" i="1" dirty="0">
                <a:sym typeface="Symbol" panose="05050102010706020507" pitchFamily="18" charset="2"/>
              </a:rPr>
              <a:t></a:t>
            </a:r>
            <a:r>
              <a:rPr lang="en-US" altLang="ru-RU" sz="1400" baseline="-25000" dirty="0">
                <a:sym typeface="Symbol" panose="05050102010706020507" pitchFamily="18" charset="2"/>
              </a:rPr>
              <a:t>x</a:t>
            </a:r>
            <a:endParaRPr lang="ru-RU" altLang="ru-RU" sz="1400" dirty="0"/>
          </a:p>
        </p:txBody>
      </p:sp>
      <p:sp>
        <p:nvSpPr>
          <p:cNvPr id="14" name="TextBox 11"/>
          <p:cNvSpPr txBox="1">
            <a:spLocks noChangeArrowheads="1"/>
          </p:cNvSpPr>
          <p:nvPr/>
        </p:nvSpPr>
        <p:spPr bwMode="auto">
          <a:xfrm rot="16200000">
            <a:off x="338389" y="2126038"/>
            <a:ext cx="5758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200" i="1" dirty="0">
                <a:sym typeface="Symbol" panose="05050102010706020507" pitchFamily="18" charset="2"/>
              </a:rPr>
              <a:t></a:t>
            </a:r>
            <a:r>
              <a:rPr lang="en-US" altLang="ru-RU" sz="1200" baseline="-25000" dirty="0">
                <a:sym typeface="Symbol" panose="05050102010706020507" pitchFamily="18" charset="2"/>
              </a:rPr>
              <a:t>x</a:t>
            </a:r>
            <a:r>
              <a:rPr lang="en-US" altLang="ru-RU" sz="1200" dirty="0">
                <a:sym typeface="Symbol" panose="05050102010706020507" pitchFamily="18" charset="2"/>
              </a:rPr>
              <a:t> </a:t>
            </a:r>
            <a:r>
              <a:rPr lang="en-US" altLang="ru-RU" sz="1200" dirty="0" smtClean="0">
                <a:sym typeface="Symbol" panose="05050102010706020507" pitchFamily="18" charset="2"/>
              </a:rPr>
              <a:t>/</a:t>
            </a:r>
            <a:r>
              <a:rPr lang="ru-RU" altLang="ru-RU" sz="1200" i="1" dirty="0" smtClean="0">
                <a:sym typeface="Symbol" panose="05050102010706020507" pitchFamily="18" charset="2"/>
              </a:rPr>
              <a:t></a:t>
            </a:r>
            <a:r>
              <a:rPr lang="en-US" altLang="ru-RU" sz="1200" baseline="-25000" dirty="0" smtClean="0">
                <a:sym typeface="Symbol" panose="05050102010706020507" pitchFamily="18" charset="2"/>
              </a:rPr>
              <a:t>x0</a:t>
            </a:r>
            <a:endParaRPr lang="ru-RU" altLang="ru-RU" sz="1200" dirty="0"/>
          </a:p>
        </p:txBody>
      </p:sp>
    </p:spTree>
    <p:extLst>
      <p:ext uri="{BB962C8B-B14F-4D97-AF65-F5344CB8AC3E}">
        <p14:creationId xmlns:p14="http://schemas.microsoft.com/office/powerpoint/2010/main" val="369239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9463</TotalTime>
  <Words>428</Words>
  <Application>Microsoft Office PowerPoint</Application>
  <DocSecurity>0</DocSecurity>
  <PresentationFormat>Произвольный</PresentationFormat>
  <Paragraphs>97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Office Theme</vt:lpstr>
      <vt:lpstr>Equation</vt:lpstr>
      <vt:lpstr>Презентация PowerPoint</vt:lpstr>
      <vt:lpstr>Презентация PowerPoint</vt:lpstr>
      <vt:lpstr>Презентация PowerPoint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User</cp:lastModifiedBy>
  <cp:revision>798</cp:revision>
  <cp:lastPrinted>2021-04-19T12:35:47Z</cp:lastPrinted>
  <dcterms:created xsi:type="dcterms:W3CDTF">2016-07-07T11:05:41Z</dcterms:created>
  <dcterms:modified xsi:type="dcterms:W3CDTF">2021-08-26T14:23:06Z</dcterms:modified>
  <dc:identifier/>
  <dc:language/>
  <cp:version/>
</cp:coreProperties>
</file>