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2" r:id="rId5"/>
  </p:sldMasterIdLst>
  <p:notesMasterIdLst>
    <p:notesMasterId r:id="rId106"/>
  </p:notesMasterIdLst>
  <p:sldIdLst>
    <p:sldId id="513" r:id="rId6"/>
    <p:sldId id="318" r:id="rId7"/>
    <p:sldId id="514" r:id="rId8"/>
    <p:sldId id="316" r:id="rId9"/>
    <p:sldId id="261" r:id="rId10"/>
    <p:sldId id="512" r:id="rId11"/>
    <p:sldId id="263" r:id="rId12"/>
    <p:sldId id="264" r:id="rId13"/>
    <p:sldId id="506" r:id="rId14"/>
    <p:sldId id="486" r:id="rId15"/>
    <p:sldId id="496" r:id="rId16"/>
    <p:sldId id="504" r:id="rId17"/>
    <p:sldId id="489" r:id="rId18"/>
    <p:sldId id="491" r:id="rId19"/>
    <p:sldId id="501" r:id="rId20"/>
    <p:sldId id="492" r:id="rId21"/>
    <p:sldId id="497" r:id="rId22"/>
    <p:sldId id="494" r:id="rId23"/>
    <p:sldId id="507" r:id="rId24"/>
    <p:sldId id="418" r:id="rId25"/>
    <p:sldId id="425" r:id="rId26"/>
    <p:sldId id="420" r:id="rId27"/>
    <p:sldId id="421" r:id="rId28"/>
    <p:sldId id="426" r:id="rId29"/>
    <p:sldId id="427" r:id="rId30"/>
    <p:sldId id="428" r:id="rId31"/>
    <p:sldId id="429" r:id="rId32"/>
    <p:sldId id="433" r:id="rId33"/>
    <p:sldId id="440" r:id="rId34"/>
    <p:sldId id="441" r:id="rId35"/>
    <p:sldId id="423" r:id="rId36"/>
    <p:sldId id="424" r:id="rId37"/>
    <p:sldId id="432" r:id="rId38"/>
    <p:sldId id="434" r:id="rId39"/>
    <p:sldId id="430" r:id="rId40"/>
    <p:sldId id="442" r:id="rId41"/>
    <p:sldId id="431" r:id="rId42"/>
    <p:sldId id="436" r:id="rId43"/>
    <p:sldId id="437" r:id="rId44"/>
    <p:sldId id="422" r:id="rId45"/>
    <p:sldId id="516" r:id="rId46"/>
    <p:sldId id="499" r:id="rId47"/>
    <p:sldId id="515" r:id="rId48"/>
    <p:sldId id="267" r:id="rId49"/>
    <p:sldId id="268" r:id="rId50"/>
    <p:sldId id="269" r:id="rId51"/>
    <p:sldId id="270" r:id="rId52"/>
    <p:sldId id="271" r:id="rId53"/>
    <p:sldId id="272" r:id="rId54"/>
    <p:sldId id="273" r:id="rId55"/>
    <p:sldId id="274" r:id="rId56"/>
    <p:sldId id="275" r:id="rId57"/>
    <p:sldId id="276" r:id="rId58"/>
    <p:sldId id="277" r:id="rId59"/>
    <p:sldId id="278" r:id="rId60"/>
    <p:sldId id="279" r:id="rId61"/>
    <p:sldId id="280" r:id="rId62"/>
    <p:sldId id="281" r:id="rId63"/>
    <p:sldId id="282" r:id="rId64"/>
    <p:sldId id="283" r:id="rId65"/>
    <p:sldId id="284" r:id="rId66"/>
    <p:sldId id="285" r:id="rId67"/>
    <p:sldId id="286" r:id="rId68"/>
    <p:sldId id="287" r:id="rId69"/>
    <p:sldId id="288" r:id="rId70"/>
    <p:sldId id="289" r:id="rId71"/>
    <p:sldId id="290" r:id="rId72"/>
    <p:sldId id="291" r:id="rId73"/>
    <p:sldId id="292" r:id="rId74"/>
    <p:sldId id="293" r:id="rId75"/>
    <p:sldId id="294" r:id="rId76"/>
    <p:sldId id="295" r:id="rId77"/>
    <p:sldId id="296" r:id="rId78"/>
    <p:sldId id="297" r:id="rId79"/>
    <p:sldId id="298" r:id="rId80"/>
    <p:sldId id="299" r:id="rId81"/>
    <p:sldId id="300" r:id="rId82"/>
    <p:sldId id="301" r:id="rId83"/>
    <p:sldId id="302" r:id="rId84"/>
    <p:sldId id="303" r:id="rId85"/>
    <p:sldId id="304" r:id="rId86"/>
    <p:sldId id="305" r:id="rId87"/>
    <p:sldId id="306" r:id="rId88"/>
    <p:sldId id="307" r:id="rId89"/>
    <p:sldId id="308" r:id="rId90"/>
    <p:sldId id="309" r:id="rId91"/>
    <p:sldId id="310" r:id="rId92"/>
    <p:sldId id="311" r:id="rId93"/>
    <p:sldId id="312" r:id="rId94"/>
    <p:sldId id="313" r:id="rId95"/>
    <p:sldId id="314" r:id="rId96"/>
    <p:sldId id="315" r:id="rId97"/>
    <p:sldId id="498" r:id="rId98"/>
    <p:sldId id="490" r:id="rId99"/>
    <p:sldId id="419" r:id="rId100"/>
    <p:sldId id="439" r:id="rId101"/>
    <p:sldId id="435" r:id="rId102"/>
    <p:sldId id="508" r:id="rId103"/>
    <p:sldId id="509" r:id="rId104"/>
    <p:sldId id="510" r:id="rId105"/>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o Rodrigues Simoes Moreira" initials="PRSM" lastIdx="2" clrIdx="0">
    <p:extLst>
      <p:ext uri="{19B8F6BF-5375-455C-9EA6-DF929625EA0E}">
        <p15:presenceInfo xmlns:p15="http://schemas.microsoft.com/office/powerpoint/2012/main" userId="S-1-5-21-1526224874-1540688658-1361462980-5184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2CC"/>
    <a:srgbClr val="000000"/>
    <a:srgbClr val="D9D9D9"/>
    <a:srgbClr val="FF6699"/>
    <a:srgbClr val="04D6EC"/>
    <a:srgbClr val="FFFFFF"/>
    <a:srgbClr val="95B3D7"/>
    <a:srgbClr val="C8C8C8"/>
    <a:srgbClr val="ADB9CA"/>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695552-A51C-49C6-B241-F31F74BA23F9}" v="159" dt="2022-06-27T11:02:47.485"/>
    <p1510:client id="{308CF75B-0FF0-4F03-82C0-044779D0C887}" v="350" dt="2022-06-27T10:22:57.963"/>
    <p1510:client id="{DAA29505-D9AA-4670-BA3C-B6F2E1B59708}" v="637" dt="2022-06-27T08:28:59.7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64" autoAdjust="0"/>
    <p:restoredTop sz="94434" autoAdjust="0"/>
  </p:normalViewPr>
  <p:slideViewPr>
    <p:cSldViewPr snapToGrid="0">
      <p:cViewPr varScale="1">
        <p:scale>
          <a:sx n="117" d="100"/>
          <a:sy n="117" d="100"/>
        </p:scale>
        <p:origin x="354" y="102"/>
      </p:cViewPr>
      <p:guideLst/>
    </p:cSldViewPr>
  </p:slideViewPr>
  <p:outlineViewPr>
    <p:cViewPr>
      <p:scale>
        <a:sx n="33" d="100"/>
        <a:sy n="33" d="100"/>
      </p:scale>
      <p:origin x="0" y="-9032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79" d="100"/>
          <a:sy n="79" d="100"/>
        </p:scale>
        <p:origin x="3054" y="1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12" Type="http://schemas.microsoft.com/office/2016/11/relationships/changesInfo" Target="changesInfos/changesInfo1.xml"/><Relationship Id="rId16" Type="http://schemas.openxmlformats.org/officeDocument/2006/relationships/slide" Target="slides/slide11.xml"/><Relationship Id="rId107" Type="http://schemas.openxmlformats.org/officeDocument/2006/relationships/commentAuthors" Target="commentAuthors.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113" Type="http://schemas.microsoft.com/office/2015/10/relationships/revisionInfo" Target="revisionInfo.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08" Type="http://schemas.openxmlformats.org/officeDocument/2006/relationships/presProps" Target="presProps.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openxmlformats.org/officeDocument/2006/relationships/notesMaster" Target="notesMasters/notesMaster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viewProps" Target="viewProps.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theme" Target="theme/theme1.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3" Type="http://schemas.openxmlformats.org/officeDocument/2006/relationships/customXml" Target="../customXml/item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hvw" providerId="None" clId="Web-{308CF75B-0FF0-4F03-82C0-044779D0C887}"/>
    <pc:docChg chg="addSld delSld modSld">
      <pc:chgData name="Guest hvw" userId="" providerId="None" clId="Web-{308CF75B-0FF0-4F03-82C0-044779D0C887}" dt="2022-06-27T10:22:57.963" v="306" actId="1076"/>
      <pc:docMkLst>
        <pc:docMk/>
      </pc:docMkLst>
      <pc:sldChg chg="modSp">
        <pc:chgData name="Guest hvw" userId="" providerId="None" clId="Web-{308CF75B-0FF0-4F03-82C0-044779D0C887}" dt="2022-06-27T10:15:54.871" v="108" actId="1076"/>
        <pc:sldMkLst>
          <pc:docMk/>
          <pc:sldMk cId="0" sldId="261"/>
        </pc:sldMkLst>
        <pc:spChg chg="mod">
          <ac:chgData name="Guest hvw" userId="" providerId="None" clId="Web-{308CF75B-0FF0-4F03-82C0-044779D0C887}" dt="2022-06-27T10:15:54.871" v="108" actId="1076"/>
          <ac:spMkLst>
            <pc:docMk/>
            <pc:sldMk cId="0" sldId="261"/>
            <ac:spMk id="406" creationId="{00000000-0000-0000-0000-000000000000}"/>
          </ac:spMkLst>
        </pc:spChg>
      </pc:sldChg>
      <pc:sldChg chg="modSp">
        <pc:chgData name="Guest hvw" userId="" providerId="None" clId="Web-{308CF75B-0FF0-4F03-82C0-044779D0C887}" dt="2022-06-27T10:19:21.956" v="181" actId="20577"/>
        <pc:sldMkLst>
          <pc:docMk/>
          <pc:sldMk cId="0" sldId="264"/>
        </pc:sldMkLst>
        <pc:spChg chg="mod">
          <ac:chgData name="Guest hvw" userId="" providerId="None" clId="Web-{308CF75B-0FF0-4F03-82C0-044779D0C887}" dt="2022-06-27T10:19:21.956" v="181" actId="20577"/>
          <ac:spMkLst>
            <pc:docMk/>
            <pc:sldMk cId="0" sldId="264"/>
            <ac:spMk id="569" creationId="{00000000-0000-0000-0000-000000000000}"/>
          </ac:spMkLst>
        </pc:spChg>
        <pc:spChg chg="mod">
          <ac:chgData name="Guest hvw" userId="" providerId="None" clId="Web-{308CF75B-0FF0-4F03-82C0-044779D0C887}" dt="2022-06-27T10:18:31.329" v="148" actId="20577"/>
          <ac:spMkLst>
            <pc:docMk/>
            <pc:sldMk cId="0" sldId="264"/>
            <ac:spMk id="570" creationId="{00000000-0000-0000-0000-000000000000}"/>
          </ac:spMkLst>
        </pc:spChg>
      </pc:sldChg>
      <pc:sldChg chg="modSp del">
        <pc:chgData name="Guest hvw" userId="" providerId="None" clId="Web-{308CF75B-0FF0-4F03-82C0-044779D0C887}" dt="2022-06-27T10:19:25.800" v="182"/>
        <pc:sldMkLst>
          <pc:docMk/>
          <pc:sldMk cId="0" sldId="265"/>
        </pc:sldMkLst>
        <pc:spChg chg="mod">
          <ac:chgData name="Guest hvw" userId="" providerId="None" clId="Web-{308CF75B-0FF0-4F03-82C0-044779D0C887}" dt="2022-06-27T10:18:42.752" v="149" actId="20577"/>
          <ac:spMkLst>
            <pc:docMk/>
            <pc:sldMk cId="0" sldId="265"/>
            <ac:spMk id="575" creationId="{00000000-0000-0000-0000-000000000000}"/>
          </ac:spMkLst>
        </pc:spChg>
      </pc:sldChg>
      <pc:sldChg chg="addSp delSp modSp">
        <pc:chgData name="Guest hvw" userId="" providerId="None" clId="Web-{308CF75B-0FF0-4F03-82C0-044779D0C887}" dt="2022-06-27T10:14:46.526" v="91" actId="1076"/>
        <pc:sldMkLst>
          <pc:docMk/>
          <pc:sldMk cId="4065288749" sldId="316"/>
        </pc:sldMkLst>
        <pc:spChg chg="mod">
          <ac:chgData name="Guest hvw" userId="" providerId="None" clId="Web-{308CF75B-0FF0-4F03-82C0-044779D0C887}" dt="2022-06-27T10:14:34.931" v="89"/>
          <ac:spMkLst>
            <pc:docMk/>
            <pc:sldMk cId="4065288749" sldId="316"/>
            <ac:spMk id="2" creationId="{00000000-0000-0000-0000-000000000000}"/>
          </ac:spMkLst>
        </pc:spChg>
        <pc:spChg chg="add mod">
          <ac:chgData name="Guest hvw" userId="" providerId="None" clId="Web-{308CF75B-0FF0-4F03-82C0-044779D0C887}" dt="2022-06-27T10:10:47.862" v="58"/>
          <ac:spMkLst>
            <pc:docMk/>
            <pc:sldMk cId="4065288749" sldId="316"/>
            <ac:spMk id="3" creationId="{41DF66BD-DE9C-22CE-6E9E-FD022CE835A2}"/>
          </ac:spMkLst>
        </pc:spChg>
        <pc:spChg chg="add del mod">
          <ac:chgData name="Guest hvw" userId="" providerId="None" clId="Web-{308CF75B-0FF0-4F03-82C0-044779D0C887}" dt="2022-06-27T10:10:42.659" v="57"/>
          <ac:spMkLst>
            <pc:docMk/>
            <pc:sldMk cId="4065288749" sldId="316"/>
            <ac:spMk id="4" creationId="{12D7A49E-D4A0-C953-A9E5-220BE7CFD4EA}"/>
          </ac:spMkLst>
        </pc:spChg>
        <pc:spChg chg="mod ord">
          <ac:chgData name="Guest hvw" userId="" providerId="None" clId="Web-{308CF75B-0FF0-4F03-82C0-044779D0C887}" dt="2022-06-27T10:14:46.526" v="91" actId="1076"/>
          <ac:spMkLst>
            <pc:docMk/>
            <pc:sldMk cId="4065288749" sldId="316"/>
            <ac:spMk id="8" creationId="{808BDB3D-DD2C-2780-0653-AD2DEFAD2C13}"/>
          </ac:spMkLst>
        </pc:spChg>
        <pc:spChg chg="del">
          <ac:chgData name="Guest hvw" userId="" providerId="None" clId="Web-{308CF75B-0FF0-4F03-82C0-044779D0C887}" dt="2022-06-27T10:09:09.093" v="36"/>
          <ac:spMkLst>
            <pc:docMk/>
            <pc:sldMk cId="4065288749" sldId="316"/>
            <ac:spMk id="27" creationId="{00000000-0000-0000-0000-000000000000}"/>
          </ac:spMkLst>
        </pc:spChg>
        <pc:spChg chg="mod">
          <ac:chgData name="Guest hvw" userId="" providerId="None" clId="Web-{308CF75B-0FF0-4F03-82C0-044779D0C887}" dt="2022-06-27T10:12:21.380" v="62" actId="1076"/>
          <ac:spMkLst>
            <pc:docMk/>
            <pc:sldMk cId="4065288749" sldId="316"/>
            <ac:spMk id="29" creationId="{00000000-0000-0000-0000-000000000000}"/>
          </ac:spMkLst>
        </pc:spChg>
        <pc:spChg chg="mod">
          <ac:chgData name="Guest hvw" userId="" providerId="None" clId="Web-{308CF75B-0FF0-4F03-82C0-044779D0C887}" dt="2022-06-27T10:12:24.177" v="63" actId="1076"/>
          <ac:spMkLst>
            <pc:docMk/>
            <pc:sldMk cId="4065288749" sldId="316"/>
            <ac:spMk id="142" creationId="{00000000-0000-0000-0000-000000000000}"/>
          </ac:spMkLst>
        </pc:spChg>
        <pc:spChg chg="del mod">
          <ac:chgData name="Guest hvw" userId="" providerId="None" clId="Web-{308CF75B-0FF0-4F03-82C0-044779D0C887}" dt="2022-06-27T10:09:49.485" v="46"/>
          <ac:spMkLst>
            <pc:docMk/>
            <pc:sldMk cId="4065288749" sldId="316"/>
            <ac:spMk id="147" creationId="{00000000-0000-0000-0000-000000000000}"/>
          </ac:spMkLst>
        </pc:spChg>
        <pc:spChg chg="mod">
          <ac:chgData name="Guest hvw" userId="" providerId="None" clId="Web-{308CF75B-0FF0-4F03-82C0-044779D0C887}" dt="2022-06-27T10:10:09.111" v="51"/>
          <ac:spMkLst>
            <pc:docMk/>
            <pc:sldMk cId="4065288749" sldId="316"/>
            <ac:spMk id="155" creationId="{00000000-0000-0000-0000-000000000000}"/>
          </ac:spMkLst>
        </pc:spChg>
        <pc:cxnChg chg="mod">
          <ac:chgData name="Guest hvw" userId="" providerId="None" clId="Web-{308CF75B-0FF0-4F03-82C0-044779D0C887}" dt="2022-06-27T10:09:35.406" v="43" actId="14100"/>
          <ac:cxnSpMkLst>
            <pc:docMk/>
            <pc:sldMk cId="4065288749" sldId="316"/>
            <ac:cxnSpMk id="99" creationId="{00000000-0000-0000-0000-000000000000}"/>
          </ac:cxnSpMkLst>
        </pc:cxnChg>
        <pc:cxnChg chg="mod">
          <ac:chgData name="Guest hvw" userId="" providerId="None" clId="Web-{308CF75B-0FF0-4F03-82C0-044779D0C887}" dt="2022-06-27T10:14:05.571" v="88"/>
          <ac:cxnSpMkLst>
            <pc:docMk/>
            <pc:sldMk cId="4065288749" sldId="316"/>
            <ac:cxnSpMk id="116" creationId="{00000000-0000-0000-0000-000000000000}"/>
          </ac:cxnSpMkLst>
        </pc:cxnChg>
        <pc:cxnChg chg="mod">
          <ac:chgData name="Guest hvw" userId="" providerId="None" clId="Web-{308CF75B-0FF0-4F03-82C0-044779D0C887}" dt="2022-06-27T10:12:52.819" v="84" actId="1076"/>
          <ac:cxnSpMkLst>
            <pc:docMk/>
            <pc:sldMk cId="4065288749" sldId="316"/>
            <ac:cxnSpMk id="146" creationId="{00000000-0000-0000-0000-000000000000}"/>
          </ac:cxnSpMkLst>
        </pc:cxnChg>
        <pc:cxnChg chg="del mod">
          <ac:chgData name="Guest hvw" userId="" providerId="None" clId="Web-{308CF75B-0FF0-4F03-82C0-044779D0C887}" dt="2022-06-27T10:09:51.876" v="47"/>
          <ac:cxnSpMkLst>
            <pc:docMk/>
            <pc:sldMk cId="4065288749" sldId="316"/>
            <ac:cxnSpMk id="148" creationId="{00000000-0000-0000-0000-000000000000}"/>
          </ac:cxnSpMkLst>
        </pc:cxnChg>
        <pc:cxnChg chg="mod">
          <ac:chgData name="Guest hvw" userId="" providerId="None" clId="Web-{308CF75B-0FF0-4F03-82C0-044779D0C887}" dt="2022-06-27T10:14:05.477" v="85"/>
          <ac:cxnSpMkLst>
            <pc:docMk/>
            <pc:sldMk cId="4065288749" sldId="316"/>
            <ac:cxnSpMk id="150" creationId="{00000000-0000-0000-0000-000000000000}"/>
          </ac:cxnSpMkLst>
        </pc:cxnChg>
        <pc:cxnChg chg="mod">
          <ac:chgData name="Guest hvw" userId="" providerId="None" clId="Web-{308CF75B-0FF0-4F03-82C0-044779D0C887}" dt="2022-06-27T10:14:05.509" v="86"/>
          <ac:cxnSpMkLst>
            <pc:docMk/>
            <pc:sldMk cId="4065288749" sldId="316"/>
            <ac:cxnSpMk id="154" creationId="{00000000-0000-0000-0000-000000000000}"/>
          </ac:cxnSpMkLst>
        </pc:cxnChg>
        <pc:cxnChg chg="mod">
          <ac:chgData name="Guest hvw" userId="" providerId="None" clId="Web-{308CF75B-0FF0-4F03-82C0-044779D0C887}" dt="2022-06-27T10:10:20.002" v="53" actId="14100"/>
          <ac:cxnSpMkLst>
            <pc:docMk/>
            <pc:sldMk cId="4065288749" sldId="316"/>
            <ac:cxnSpMk id="156" creationId="{00000000-0000-0000-0000-000000000000}"/>
          </ac:cxnSpMkLst>
        </pc:cxnChg>
        <pc:cxnChg chg="mod">
          <ac:chgData name="Guest hvw" userId="" providerId="None" clId="Web-{308CF75B-0FF0-4F03-82C0-044779D0C887}" dt="2022-06-27T10:14:05.540" v="87"/>
          <ac:cxnSpMkLst>
            <pc:docMk/>
            <pc:sldMk cId="4065288749" sldId="316"/>
            <ac:cxnSpMk id="158" creationId="{00000000-0000-0000-0000-000000000000}"/>
          </ac:cxnSpMkLst>
        </pc:cxnChg>
      </pc:sldChg>
      <pc:sldChg chg="modSp">
        <pc:chgData name="Guest hvw" userId="" providerId="None" clId="Web-{308CF75B-0FF0-4F03-82C0-044779D0C887}" dt="2022-06-27T10:08:26.545" v="26" actId="20577"/>
        <pc:sldMkLst>
          <pc:docMk/>
          <pc:sldMk cId="1785016397" sldId="318"/>
        </pc:sldMkLst>
        <pc:spChg chg="mod">
          <ac:chgData name="Guest hvw" userId="" providerId="None" clId="Web-{308CF75B-0FF0-4F03-82C0-044779D0C887}" dt="2022-06-27T10:08:26.545" v="26" actId="20577"/>
          <ac:spMkLst>
            <pc:docMk/>
            <pc:sldMk cId="1785016397" sldId="318"/>
            <ac:spMk id="8" creationId="{34E1E236-2E2D-5FA9-138C-AC15C500D65B}"/>
          </ac:spMkLst>
        </pc:spChg>
      </pc:sldChg>
      <pc:sldChg chg="modSp">
        <pc:chgData name="Guest hvw" userId="" providerId="None" clId="Web-{308CF75B-0FF0-4F03-82C0-044779D0C887}" dt="2022-06-27T10:20:57.912" v="301" actId="20577"/>
        <pc:sldMkLst>
          <pc:docMk/>
          <pc:sldMk cId="1857660914" sldId="422"/>
        </pc:sldMkLst>
        <pc:spChg chg="mod">
          <ac:chgData name="Guest hvw" userId="" providerId="None" clId="Web-{308CF75B-0FF0-4F03-82C0-044779D0C887}" dt="2022-06-27T10:20:03.473" v="184" actId="20577"/>
          <ac:spMkLst>
            <pc:docMk/>
            <pc:sldMk cId="1857660914" sldId="422"/>
            <ac:spMk id="2" creationId="{547287FC-F1CF-23B3-8802-306CE5DBA7C9}"/>
          </ac:spMkLst>
        </pc:spChg>
        <pc:spChg chg="mod">
          <ac:chgData name="Guest hvw" userId="" providerId="None" clId="Web-{308CF75B-0FF0-4F03-82C0-044779D0C887}" dt="2022-06-27T10:20:57.912" v="301" actId="20577"/>
          <ac:spMkLst>
            <pc:docMk/>
            <pc:sldMk cId="1857660914" sldId="422"/>
            <ac:spMk id="3" creationId="{266955BE-6000-3769-9F1B-28F249E578B1}"/>
          </ac:spMkLst>
        </pc:spChg>
      </pc:sldChg>
      <pc:sldChg chg="delSp modSp">
        <pc:chgData name="Guest hvw" userId="" providerId="None" clId="Web-{308CF75B-0FF0-4F03-82C0-044779D0C887}" dt="2022-06-27T10:17:51" v="133"/>
        <pc:sldMkLst>
          <pc:docMk/>
          <pc:sldMk cId="0" sldId="512"/>
        </pc:sldMkLst>
        <pc:spChg chg="mod">
          <ac:chgData name="Guest hvw" userId="" providerId="None" clId="Web-{308CF75B-0FF0-4F03-82C0-044779D0C887}" dt="2022-06-27T10:15:32.949" v="107" actId="20577"/>
          <ac:spMkLst>
            <pc:docMk/>
            <pc:sldMk cId="0" sldId="512"/>
            <ac:spMk id="411" creationId="{00000000-0000-0000-0000-000000000000}"/>
          </ac:spMkLst>
        </pc:spChg>
        <pc:spChg chg="mod">
          <ac:chgData name="Guest hvw" userId="" providerId="None" clId="Web-{308CF75B-0FF0-4F03-82C0-044779D0C887}" dt="2022-06-27T10:16:20.029" v="113" actId="20577"/>
          <ac:spMkLst>
            <pc:docMk/>
            <pc:sldMk cId="0" sldId="512"/>
            <ac:spMk id="412" creationId="{00000000-0000-0000-0000-000000000000}"/>
          </ac:spMkLst>
        </pc:spChg>
        <pc:spChg chg="mod">
          <ac:chgData name="Guest hvw" userId="" providerId="None" clId="Web-{308CF75B-0FF0-4F03-82C0-044779D0C887}" dt="2022-06-27T10:16:24.888" v="116" actId="20577"/>
          <ac:spMkLst>
            <pc:docMk/>
            <pc:sldMk cId="0" sldId="512"/>
            <ac:spMk id="413" creationId="{00000000-0000-0000-0000-000000000000}"/>
          </ac:spMkLst>
        </pc:spChg>
        <pc:spChg chg="topLvl">
          <ac:chgData name="Guest hvw" userId="" providerId="None" clId="Web-{308CF75B-0FF0-4F03-82C0-044779D0C887}" dt="2022-06-27T10:17:21.609" v="125"/>
          <ac:spMkLst>
            <pc:docMk/>
            <pc:sldMk cId="0" sldId="512"/>
            <ac:spMk id="423" creationId="{00000000-0000-0000-0000-000000000000}"/>
          </ac:spMkLst>
        </pc:spChg>
        <pc:spChg chg="mod topLvl">
          <ac:chgData name="Guest hvw" userId="" providerId="None" clId="Web-{308CF75B-0FF0-4F03-82C0-044779D0C887}" dt="2022-06-27T10:17:29.281" v="127" actId="1076"/>
          <ac:spMkLst>
            <pc:docMk/>
            <pc:sldMk cId="0" sldId="512"/>
            <ac:spMk id="424" creationId="{00000000-0000-0000-0000-000000000000}"/>
          </ac:spMkLst>
        </pc:spChg>
        <pc:spChg chg="mod topLvl">
          <ac:chgData name="Guest hvw" userId="" providerId="None" clId="Web-{308CF75B-0FF0-4F03-82C0-044779D0C887}" dt="2022-06-27T10:17:34.859" v="128" actId="1076"/>
          <ac:spMkLst>
            <pc:docMk/>
            <pc:sldMk cId="0" sldId="512"/>
            <ac:spMk id="425" creationId="{00000000-0000-0000-0000-000000000000}"/>
          </ac:spMkLst>
        </pc:spChg>
        <pc:spChg chg="mod">
          <ac:chgData name="Guest hvw" userId="" providerId="None" clId="Web-{308CF75B-0FF0-4F03-82C0-044779D0C887}" dt="2022-06-27T10:17:09.046" v="123" actId="1076"/>
          <ac:spMkLst>
            <pc:docMk/>
            <pc:sldMk cId="0" sldId="512"/>
            <ac:spMk id="426" creationId="{00000000-0000-0000-0000-000000000000}"/>
          </ac:spMkLst>
        </pc:spChg>
        <pc:spChg chg="mod">
          <ac:chgData name="Guest hvw" userId="" providerId="None" clId="Web-{308CF75B-0FF0-4F03-82C0-044779D0C887}" dt="2022-06-27T10:17:14.218" v="124" actId="1076"/>
          <ac:spMkLst>
            <pc:docMk/>
            <pc:sldMk cId="0" sldId="512"/>
            <ac:spMk id="427" creationId="{00000000-0000-0000-0000-000000000000}"/>
          </ac:spMkLst>
        </pc:spChg>
        <pc:spChg chg="mod">
          <ac:chgData name="Guest hvw" userId="" providerId="None" clId="Web-{308CF75B-0FF0-4F03-82C0-044779D0C887}" dt="2022-06-27T10:17:40.375" v="129" actId="1076"/>
          <ac:spMkLst>
            <pc:docMk/>
            <pc:sldMk cId="0" sldId="512"/>
            <ac:spMk id="430" creationId="{00000000-0000-0000-0000-000000000000}"/>
          </ac:spMkLst>
        </pc:spChg>
        <pc:spChg chg="mod">
          <ac:chgData name="Guest hvw" userId="" providerId="None" clId="Web-{308CF75B-0FF0-4F03-82C0-044779D0C887}" dt="2022-06-27T10:17:40.406" v="130" actId="1076"/>
          <ac:spMkLst>
            <pc:docMk/>
            <pc:sldMk cId="0" sldId="512"/>
            <ac:spMk id="431" creationId="{00000000-0000-0000-0000-000000000000}"/>
          </ac:spMkLst>
        </pc:spChg>
        <pc:spChg chg="del">
          <ac:chgData name="Guest hvw" userId="" providerId="None" clId="Web-{308CF75B-0FF0-4F03-82C0-044779D0C887}" dt="2022-06-27T10:17:51" v="133"/>
          <ac:spMkLst>
            <pc:docMk/>
            <pc:sldMk cId="0" sldId="512"/>
            <ac:spMk id="436" creationId="{00000000-0000-0000-0000-000000000000}"/>
          </ac:spMkLst>
        </pc:spChg>
        <pc:spChg chg="del mod">
          <ac:chgData name="Guest hvw" userId="" providerId="None" clId="Web-{308CF75B-0FF0-4F03-82C0-044779D0C887}" dt="2022-06-27T10:17:51" v="132"/>
          <ac:spMkLst>
            <pc:docMk/>
            <pc:sldMk cId="0" sldId="512"/>
            <ac:spMk id="437" creationId="{00000000-0000-0000-0000-000000000000}"/>
          </ac:spMkLst>
        </pc:spChg>
        <pc:spChg chg="mod">
          <ac:chgData name="Guest hvw" userId="" providerId="None" clId="Web-{308CF75B-0FF0-4F03-82C0-044779D0C887}" dt="2022-06-27T10:17:43.453" v="131" actId="1076"/>
          <ac:spMkLst>
            <pc:docMk/>
            <pc:sldMk cId="0" sldId="512"/>
            <ac:spMk id="439" creationId="{00000000-0000-0000-0000-000000000000}"/>
          </ac:spMkLst>
        </pc:spChg>
        <pc:grpChg chg="del">
          <ac:chgData name="Guest hvw" userId="" providerId="None" clId="Web-{308CF75B-0FF0-4F03-82C0-044779D0C887}" dt="2022-06-27T10:17:21.609" v="125"/>
          <ac:grpSpMkLst>
            <pc:docMk/>
            <pc:sldMk cId="0" sldId="512"/>
            <ac:grpSpMk id="422" creationId="{00000000-0000-0000-0000-000000000000}"/>
          </ac:grpSpMkLst>
        </pc:grpChg>
      </pc:sldChg>
      <pc:sldChg chg="modSp">
        <pc:chgData name="Guest hvw" userId="" providerId="None" clId="Web-{308CF75B-0FF0-4F03-82C0-044779D0C887}" dt="2022-06-27T10:07:50.544" v="0" actId="14100"/>
        <pc:sldMkLst>
          <pc:docMk/>
          <pc:sldMk cId="4186228252" sldId="513"/>
        </pc:sldMkLst>
        <pc:picChg chg="mod">
          <ac:chgData name="Guest hvw" userId="" providerId="None" clId="Web-{308CF75B-0FF0-4F03-82C0-044779D0C887}" dt="2022-06-27T10:07:50.544" v="0" actId="14100"/>
          <ac:picMkLst>
            <pc:docMk/>
            <pc:sldMk cId="4186228252" sldId="513"/>
            <ac:picMk id="4" creationId="{00000000-0000-0000-0000-000000000000}"/>
          </ac:picMkLst>
        </pc:picChg>
      </pc:sldChg>
      <pc:sldChg chg="modSp">
        <pc:chgData name="Guest hvw" userId="" providerId="None" clId="Web-{308CF75B-0FF0-4F03-82C0-044779D0C887}" dt="2022-06-27T10:22:57.963" v="306" actId="1076"/>
        <pc:sldMkLst>
          <pc:docMk/>
          <pc:sldMk cId="425180677" sldId="514"/>
        </pc:sldMkLst>
        <pc:spChg chg="mod">
          <ac:chgData name="Guest hvw" userId="" providerId="None" clId="Web-{308CF75B-0FF0-4F03-82C0-044779D0C887}" dt="2022-06-27T10:08:38.545" v="28" actId="20577"/>
          <ac:spMkLst>
            <pc:docMk/>
            <pc:sldMk cId="425180677" sldId="514"/>
            <ac:spMk id="287" creationId="{00000000-0000-0000-0000-000000000000}"/>
          </ac:spMkLst>
        </pc:spChg>
        <pc:spChg chg="mod">
          <ac:chgData name="Guest hvw" userId="" providerId="None" clId="Web-{308CF75B-0FF0-4F03-82C0-044779D0C887}" dt="2022-06-27T10:22:30.884" v="305" actId="20577"/>
          <ac:spMkLst>
            <pc:docMk/>
            <pc:sldMk cId="425180677" sldId="514"/>
            <ac:spMk id="288" creationId="{00000000-0000-0000-0000-000000000000}"/>
          </ac:spMkLst>
        </pc:spChg>
        <pc:grpChg chg="mod">
          <ac:chgData name="Guest hvw" userId="" providerId="None" clId="Web-{308CF75B-0FF0-4F03-82C0-044779D0C887}" dt="2022-06-27T10:22:57.963" v="306" actId="1076"/>
          <ac:grpSpMkLst>
            <pc:docMk/>
            <pc:sldMk cId="425180677" sldId="514"/>
            <ac:grpSpMk id="289" creationId="{00000000-0000-0000-0000-000000000000}"/>
          </ac:grpSpMkLst>
        </pc:grpChg>
      </pc:sldChg>
      <pc:sldChg chg="add">
        <pc:chgData name="Guest hvw" userId="" providerId="None" clId="Web-{308CF75B-0FF0-4F03-82C0-044779D0C887}" dt="2022-06-27T10:19:56.676" v="183"/>
        <pc:sldMkLst>
          <pc:docMk/>
          <pc:sldMk cId="453100359" sldId="516"/>
        </pc:sldMkLst>
      </pc:sldChg>
    </pc:docChg>
  </pc:docChgLst>
  <pc:docChgLst>
    <pc:chgData name="Guest fab" providerId="None" clId="Web-{2E695552-A51C-49C6-B241-F31F74BA23F9}"/>
    <pc:docChg chg="modSld">
      <pc:chgData name="Guest fab" userId="" providerId="None" clId="Web-{2E695552-A51C-49C6-B241-F31F74BA23F9}" dt="2022-06-27T11:02:47.047" v="146" actId="20577"/>
      <pc:docMkLst>
        <pc:docMk/>
      </pc:docMkLst>
      <pc:sldChg chg="modSp">
        <pc:chgData name="Guest fab" userId="" providerId="None" clId="Web-{2E695552-A51C-49C6-B241-F31F74BA23F9}" dt="2022-06-27T10:50:59.059" v="18" actId="1076"/>
        <pc:sldMkLst>
          <pc:docMk/>
          <pc:sldMk cId="0" sldId="261"/>
        </pc:sldMkLst>
        <pc:spChg chg="mod">
          <ac:chgData name="Guest fab" userId="" providerId="None" clId="Web-{2E695552-A51C-49C6-B241-F31F74BA23F9}" dt="2022-06-27T10:50:40.886" v="15" actId="1076"/>
          <ac:spMkLst>
            <pc:docMk/>
            <pc:sldMk cId="0" sldId="261"/>
            <ac:spMk id="391" creationId="{00000000-0000-0000-0000-000000000000}"/>
          </ac:spMkLst>
        </pc:spChg>
        <pc:spChg chg="mod">
          <ac:chgData name="Guest fab" userId="" providerId="None" clId="Web-{2E695552-A51C-49C6-B241-F31F74BA23F9}" dt="2022-06-27T10:50:46.089" v="16" actId="1076"/>
          <ac:spMkLst>
            <pc:docMk/>
            <pc:sldMk cId="0" sldId="261"/>
            <ac:spMk id="392" creationId="{00000000-0000-0000-0000-000000000000}"/>
          </ac:spMkLst>
        </pc:spChg>
        <pc:spChg chg="mod">
          <ac:chgData name="Guest fab" userId="" providerId="None" clId="Web-{2E695552-A51C-49C6-B241-F31F74BA23F9}" dt="2022-06-27T10:50:52.277" v="17" actId="1076"/>
          <ac:spMkLst>
            <pc:docMk/>
            <pc:sldMk cId="0" sldId="261"/>
            <ac:spMk id="393" creationId="{00000000-0000-0000-0000-000000000000}"/>
          </ac:spMkLst>
        </pc:spChg>
        <pc:spChg chg="mod">
          <ac:chgData name="Guest fab" userId="" providerId="None" clId="Web-{2E695552-A51C-49C6-B241-F31F74BA23F9}" dt="2022-06-27T10:50:59.059" v="18" actId="1076"/>
          <ac:spMkLst>
            <pc:docMk/>
            <pc:sldMk cId="0" sldId="261"/>
            <ac:spMk id="401" creationId="{00000000-0000-0000-0000-000000000000}"/>
          </ac:spMkLst>
        </pc:spChg>
      </pc:sldChg>
      <pc:sldChg chg="modSp">
        <pc:chgData name="Guest fab" userId="" providerId="None" clId="Web-{2E695552-A51C-49C6-B241-F31F74BA23F9}" dt="2022-06-27T10:51:59.060" v="30" actId="1076"/>
        <pc:sldMkLst>
          <pc:docMk/>
          <pc:sldMk cId="0" sldId="263"/>
        </pc:sldMkLst>
        <pc:spChg chg="mod">
          <ac:chgData name="Guest fab" userId="" providerId="None" clId="Web-{2E695552-A51C-49C6-B241-F31F74BA23F9}" dt="2022-06-27T10:51:38.075" v="28" actId="1076"/>
          <ac:spMkLst>
            <pc:docMk/>
            <pc:sldMk cId="0" sldId="263"/>
            <ac:spMk id="510" creationId="{00000000-0000-0000-0000-000000000000}"/>
          </ac:spMkLst>
        </pc:spChg>
        <pc:spChg chg="mod">
          <ac:chgData name="Guest fab" userId="" providerId="None" clId="Web-{2E695552-A51C-49C6-B241-F31F74BA23F9}" dt="2022-06-27T10:51:31.716" v="27" actId="1076"/>
          <ac:spMkLst>
            <pc:docMk/>
            <pc:sldMk cId="0" sldId="263"/>
            <ac:spMk id="511" creationId="{00000000-0000-0000-0000-000000000000}"/>
          </ac:spMkLst>
        </pc:spChg>
        <pc:spChg chg="mod">
          <ac:chgData name="Guest fab" userId="" providerId="None" clId="Web-{2E695552-A51C-49C6-B241-F31F74BA23F9}" dt="2022-06-27T10:51:59.060" v="30" actId="1076"/>
          <ac:spMkLst>
            <pc:docMk/>
            <pc:sldMk cId="0" sldId="263"/>
            <ac:spMk id="512" creationId="{00000000-0000-0000-0000-000000000000}"/>
          </ac:spMkLst>
        </pc:spChg>
        <pc:spChg chg="mod">
          <ac:chgData name="Guest fab" userId="" providerId="None" clId="Web-{2E695552-A51C-49C6-B241-F31F74BA23F9}" dt="2022-06-27T10:51:50.435" v="29" actId="1076"/>
          <ac:spMkLst>
            <pc:docMk/>
            <pc:sldMk cId="0" sldId="263"/>
            <ac:spMk id="514" creationId="{00000000-0000-0000-0000-000000000000}"/>
          </ac:spMkLst>
        </pc:spChg>
      </pc:sldChg>
      <pc:sldChg chg="modSp">
        <pc:chgData name="Guest fab" userId="" providerId="None" clId="Web-{2E695552-A51C-49C6-B241-F31F74BA23F9}" dt="2022-06-27T10:50:21.729" v="13" actId="20577"/>
        <pc:sldMkLst>
          <pc:docMk/>
          <pc:sldMk cId="4065288749" sldId="316"/>
        </pc:sldMkLst>
        <pc:spChg chg="mod">
          <ac:chgData name="Guest fab" userId="" providerId="None" clId="Web-{2E695552-A51C-49C6-B241-F31F74BA23F9}" dt="2022-06-27T10:50:21.729" v="13" actId="20577"/>
          <ac:spMkLst>
            <pc:docMk/>
            <pc:sldMk cId="4065288749" sldId="316"/>
            <ac:spMk id="3" creationId="{41DF66BD-DE9C-22CE-6E9E-FD022CE835A2}"/>
          </ac:spMkLst>
        </pc:spChg>
      </pc:sldChg>
      <pc:sldChg chg="modSp">
        <pc:chgData name="Guest fab" userId="" providerId="None" clId="Web-{2E695552-A51C-49C6-B241-F31F74BA23F9}" dt="2022-06-27T10:49:56.026" v="8" actId="20577"/>
        <pc:sldMkLst>
          <pc:docMk/>
          <pc:sldMk cId="1785016397" sldId="318"/>
        </pc:sldMkLst>
        <pc:spChg chg="mod">
          <ac:chgData name="Guest fab" userId="" providerId="None" clId="Web-{2E695552-A51C-49C6-B241-F31F74BA23F9}" dt="2022-06-27T10:49:56.026" v="8" actId="20577"/>
          <ac:spMkLst>
            <pc:docMk/>
            <pc:sldMk cId="1785016397" sldId="318"/>
            <ac:spMk id="8" creationId="{34E1E236-2E2D-5FA9-138C-AC15C500D65B}"/>
          </ac:spMkLst>
        </pc:spChg>
      </pc:sldChg>
      <pc:sldChg chg="modSp">
        <pc:chgData name="Guest fab" userId="" providerId="None" clId="Web-{2E695552-A51C-49C6-B241-F31F74BA23F9}" dt="2022-06-27T10:58:58.259" v="83" actId="20577"/>
        <pc:sldMkLst>
          <pc:docMk/>
          <pc:sldMk cId="3988223291" sldId="418"/>
        </pc:sldMkLst>
        <pc:spChg chg="mod">
          <ac:chgData name="Guest fab" userId="" providerId="None" clId="Web-{2E695552-A51C-49C6-B241-F31F74BA23F9}" dt="2022-06-27T10:58:58.259" v="83" actId="20577"/>
          <ac:spMkLst>
            <pc:docMk/>
            <pc:sldMk cId="3988223291" sldId="418"/>
            <ac:spMk id="3" creationId="{398924D8-2021-BC43-01D7-31CF84FBED89}"/>
          </ac:spMkLst>
        </pc:spChg>
      </pc:sldChg>
      <pc:sldChg chg="modSp">
        <pc:chgData name="Guest fab" userId="" providerId="None" clId="Web-{2E695552-A51C-49C6-B241-F31F74BA23F9}" dt="2022-06-27T10:59:31.307" v="92" actId="20577"/>
        <pc:sldMkLst>
          <pc:docMk/>
          <pc:sldMk cId="3256837589" sldId="421"/>
        </pc:sldMkLst>
        <pc:spChg chg="mod">
          <ac:chgData name="Guest fab" userId="" providerId="None" clId="Web-{2E695552-A51C-49C6-B241-F31F74BA23F9}" dt="2022-06-27T10:59:31.307" v="92" actId="20577"/>
          <ac:spMkLst>
            <pc:docMk/>
            <pc:sldMk cId="3256837589" sldId="421"/>
            <ac:spMk id="3" creationId="{F200BC8B-8F37-A2D0-9279-DC98D8D4114C}"/>
          </ac:spMkLst>
        </pc:spChg>
      </pc:sldChg>
      <pc:sldChg chg="modSp">
        <pc:chgData name="Guest fab" userId="" providerId="None" clId="Web-{2E695552-A51C-49C6-B241-F31F74BA23F9}" dt="2022-06-27T11:02:36.047" v="143" actId="20577"/>
        <pc:sldMkLst>
          <pc:docMk/>
          <pc:sldMk cId="1857660914" sldId="422"/>
        </pc:sldMkLst>
        <pc:spChg chg="mod">
          <ac:chgData name="Guest fab" userId="" providerId="None" clId="Web-{2E695552-A51C-49C6-B241-F31F74BA23F9}" dt="2022-06-27T11:02:36.047" v="143" actId="20577"/>
          <ac:spMkLst>
            <pc:docMk/>
            <pc:sldMk cId="1857660914" sldId="422"/>
            <ac:spMk id="3" creationId="{266955BE-6000-3769-9F1B-28F249E578B1}"/>
          </ac:spMkLst>
        </pc:spChg>
      </pc:sldChg>
      <pc:sldChg chg="modSp">
        <pc:chgData name="Guest fab" userId="" providerId="None" clId="Web-{2E695552-A51C-49C6-B241-F31F74BA23F9}" dt="2022-06-27T11:01:24.576" v="123" actId="20577"/>
        <pc:sldMkLst>
          <pc:docMk/>
          <pc:sldMk cId="1370576822" sldId="424"/>
        </pc:sldMkLst>
        <pc:spChg chg="mod">
          <ac:chgData name="Guest fab" userId="" providerId="None" clId="Web-{2E695552-A51C-49C6-B241-F31F74BA23F9}" dt="2022-06-27T11:01:24.576" v="123" actId="20577"/>
          <ac:spMkLst>
            <pc:docMk/>
            <pc:sldMk cId="1370576822" sldId="424"/>
            <ac:spMk id="3" creationId="{C0CC3E8A-AB3E-A9AC-9108-D5D005491D76}"/>
          </ac:spMkLst>
        </pc:spChg>
      </pc:sldChg>
      <pc:sldChg chg="modSp">
        <pc:chgData name="Guest fab" userId="" providerId="None" clId="Web-{2E695552-A51C-49C6-B241-F31F74BA23F9}" dt="2022-06-27T10:59:14.588" v="87" actId="20577"/>
        <pc:sldMkLst>
          <pc:docMk/>
          <pc:sldMk cId="3508323347" sldId="425"/>
        </pc:sldMkLst>
        <pc:spChg chg="mod">
          <ac:chgData name="Guest fab" userId="" providerId="None" clId="Web-{2E695552-A51C-49C6-B241-F31F74BA23F9}" dt="2022-06-27T10:59:14.588" v="87" actId="20577"/>
          <ac:spMkLst>
            <pc:docMk/>
            <pc:sldMk cId="3508323347" sldId="425"/>
            <ac:spMk id="3" creationId="{5F3477C1-C83C-F192-20A6-A24B78B592F4}"/>
          </ac:spMkLst>
        </pc:spChg>
      </pc:sldChg>
      <pc:sldChg chg="modSp">
        <pc:chgData name="Guest fab" userId="" providerId="None" clId="Web-{2E695552-A51C-49C6-B241-F31F74BA23F9}" dt="2022-06-27T10:59:42.261" v="95" actId="20577"/>
        <pc:sldMkLst>
          <pc:docMk/>
          <pc:sldMk cId="229091216" sldId="426"/>
        </pc:sldMkLst>
        <pc:spChg chg="mod">
          <ac:chgData name="Guest fab" userId="" providerId="None" clId="Web-{2E695552-A51C-49C6-B241-F31F74BA23F9}" dt="2022-06-27T10:59:42.261" v="95" actId="20577"/>
          <ac:spMkLst>
            <pc:docMk/>
            <pc:sldMk cId="229091216" sldId="426"/>
            <ac:spMk id="3" creationId="{0D25BD65-C0F4-9906-6CF9-D433662C38B9}"/>
          </ac:spMkLst>
        </pc:spChg>
      </pc:sldChg>
      <pc:sldChg chg="modSp">
        <pc:chgData name="Guest fab" userId="" providerId="None" clId="Web-{2E695552-A51C-49C6-B241-F31F74BA23F9}" dt="2022-06-27T11:00:06.589" v="102" actId="20577"/>
        <pc:sldMkLst>
          <pc:docMk/>
          <pc:sldMk cId="2458677352" sldId="427"/>
        </pc:sldMkLst>
        <pc:spChg chg="mod">
          <ac:chgData name="Guest fab" userId="" providerId="None" clId="Web-{2E695552-A51C-49C6-B241-F31F74BA23F9}" dt="2022-06-27T11:00:03.480" v="101" actId="20577"/>
          <ac:spMkLst>
            <pc:docMk/>
            <pc:sldMk cId="2458677352" sldId="427"/>
            <ac:spMk id="3" creationId="{653E03EA-95C7-30C9-5236-BEEB0C5D8A79}"/>
          </ac:spMkLst>
        </pc:spChg>
        <pc:spChg chg="mod">
          <ac:chgData name="Guest fab" userId="" providerId="None" clId="Web-{2E695552-A51C-49C6-B241-F31F74BA23F9}" dt="2022-06-27T11:00:06.589" v="102" actId="20577"/>
          <ac:spMkLst>
            <pc:docMk/>
            <pc:sldMk cId="2458677352" sldId="427"/>
            <ac:spMk id="4" creationId="{CDBC54E6-CF0C-4869-958D-903E2C108CB4}"/>
          </ac:spMkLst>
        </pc:spChg>
      </pc:sldChg>
      <pc:sldChg chg="modSp">
        <pc:chgData name="Guest fab" userId="" providerId="None" clId="Web-{2E695552-A51C-49C6-B241-F31F74BA23F9}" dt="2022-06-27T11:00:25.637" v="109" actId="20577"/>
        <pc:sldMkLst>
          <pc:docMk/>
          <pc:sldMk cId="981678195" sldId="428"/>
        </pc:sldMkLst>
        <pc:spChg chg="mod">
          <ac:chgData name="Guest fab" userId="" providerId="None" clId="Web-{2E695552-A51C-49C6-B241-F31F74BA23F9}" dt="2022-06-27T11:00:25.637" v="109" actId="20577"/>
          <ac:spMkLst>
            <pc:docMk/>
            <pc:sldMk cId="981678195" sldId="428"/>
            <ac:spMk id="3" creationId="{653E03EA-95C7-30C9-5236-BEEB0C5D8A79}"/>
          </ac:spMkLst>
        </pc:spChg>
      </pc:sldChg>
      <pc:sldChg chg="modSp">
        <pc:chgData name="Guest fab" userId="" providerId="None" clId="Web-{2E695552-A51C-49C6-B241-F31F74BA23F9}" dt="2022-06-27T11:00:34.121" v="112" actId="20577"/>
        <pc:sldMkLst>
          <pc:docMk/>
          <pc:sldMk cId="1819401202" sldId="429"/>
        </pc:sldMkLst>
        <pc:spChg chg="mod">
          <ac:chgData name="Guest fab" userId="" providerId="None" clId="Web-{2E695552-A51C-49C6-B241-F31F74BA23F9}" dt="2022-06-27T11:00:34.121" v="112" actId="20577"/>
          <ac:spMkLst>
            <pc:docMk/>
            <pc:sldMk cId="1819401202" sldId="429"/>
            <ac:spMk id="3" creationId="{653E03EA-95C7-30C9-5236-BEEB0C5D8A79}"/>
          </ac:spMkLst>
        </pc:spChg>
      </pc:sldChg>
      <pc:sldChg chg="modSp">
        <pc:chgData name="Guest fab" userId="" providerId="None" clId="Web-{2E695552-A51C-49C6-B241-F31F74BA23F9}" dt="2022-06-27T11:01:54.421" v="131" actId="20577"/>
        <pc:sldMkLst>
          <pc:docMk/>
          <pc:sldMk cId="2173994702" sldId="430"/>
        </pc:sldMkLst>
        <pc:spChg chg="mod">
          <ac:chgData name="Guest fab" userId="" providerId="None" clId="Web-{2E695552-A51C-49C6-B241-F31F74BA23F9}" dt="2022-06-27T11:01:54.421" v="131" actId="20577"/>
          <ac:spMkLst>
            <pc:docMk/>
            <pc:sldMk cId="2173994702" sldId="430"/>
            <ac:spMk id="3" creationId="{BD38B331-0F63-71E7-F520-7EE66047691A}"/>
          </ac:spMkLst>
        </pc:spChg>
      </pc:sldChg>
      <pc:sldChg chg="modSp">
        <pc:chgData name="Guest fab" userId="" providerId="None" clId="Web-{2E695552-A51C-49C6-B241-F31F74BA23F9}" dt="2022-06-27T10:53:47.579" v="42" actId="20577"/>
        <pc:sldMkLst>
          <pc:docMk/>
          <pc:sldMk cId="3366102754" sldId="431"/>
        </pc:sldMkLst>
        <pc:spChg chg="mod">
          <ac:chgData name="Guest fab" userId="" providerId="None" clId="Web-{2E695552-A51C-49C6-B241-F31F74BA23F9}" dt="2022-06-27T10:53:47.579" v="42" actId="20577"/>
          <ac:spMkLst>
            <pc:docMk/>
            <pc:sldMk cId="3366102754" sldId="431"/>
            <ac:spMk id="3" creationId="{BD38B331-0F63-71E7-F520-7EE66047691A}"/>
          </ac:spMkLst>
        </pc:spChg>
      </pc:sldChg>
      <pc:sldChg chg="modSp">
        <pc:chgData name="Guest fab" userId="" providerId="None" clId="Web-{2E695552-A51C-49C6-B241-F31F74BA23F9}" dt="2022-06-27T11:01:32.404" v="125" actId="20577"/>
        <pc:sldMkLst>
          <pc:docMk/>
          <pc:sldMk cId="2070619423" sldId="432"/>
        </pc:sldMkLst>
        <pc:spChg chg="mod">
          <ac:chgData name="Guest fab" userId="" providerId="None" clId="Web-{2E695552-A51C-49C6-B241-F31F74BA23F9}" dt="2022-06-27T11:01:32.404" v="125" actId="20577"/>
          <ac:spMkLst>
            <pc:docMk/>
            <pc:sldMk cId="2070619423" sldId="432"/>
            <ac:spMk id="3" creationId="{534AD0A7-FD1D-368D-14D4-2B7463C92CFF}"/>
          </ac:spMkLst>
        </pc:spChg>
      </pc:sldChg>
      <pc:sldChg chg="modSp">
        <pc:chgData name="Guest fab" userId="" providerId="None" clId="Web-{2E695552-A51C-49C6-B241-F31F74BA23F9}" dt="2022-06-27T11:00:39.247" v="113" actId="20577"/>
        <pc:sldMkLst>
          <pc:docMk/>
          <pc:sldMk cId="67687087" sldId="433"/>
        </pc:sldMkLst>
        <pc:spChg chg="mod">
          <ac:chgData name="Guest fab" userId="" providerId="None" clId="Web-{2E695552-A51C-49C6-B241-F31F74BA23F9}" dt="2022-06-27T11:00:39.247" v="113" actId="20577"/>
          <ac:spMkLst>
            <pc:docMk/>
            <pc:sldMk cId="67687087" sldId="433"/>
            <ac:spMk id="3" creationId="{653E03EA-95C7-30C9-5236-BEEB0C5D8A79}"/>
          </ac:spMkLst>
        </pc:spChg>
      </pc:sldChg>
      <pc:sldChg chg="modSp">
        <pc:chgData name="Guest fab" userId="" providerId="None" clId="Web-{2E695552-A51C-49C6-B241-F31F74BA23F9}" dt="2022-06-27T11:01:41.623" v="128" actId="20577"/>
        <pc:sldMkLst>
          <pc:docMk/>
          <pc:sldMk cId="463809200" sldId="434"/>
        </pc:sldMkLst>
        <pc:spChg chg="mod">
          <ac:chgData name="Guest fab" userId="" providerId="None" clId="Web-{2E695552-A51C-49C6-B241-F31F74BA23F9}" dt="2022-06-27T11:01:41.623" v="128" actId="20577"/>
          <ac:spMkLst>
            <pc:docMk/>
            <pc:sldMk cId="463809200" sldId="434"/>
            <ac:spMk id="3" creationId="{2617FD18-34D0-05DA-626F-F0454B3CAC36}"/>
          </ac:spMkLst>
        </pc:spChg>
      </pc:sldChg>
      <pc:sldChg chg="modSp">
        <pc:chgData name="Guest fab" userId="" providerId="None" clId="Web-{2E695552-A51C-49C6-B241-F31F74BA23F9}" dt="2022-06-27T11:02:11.515" v="134" actId="20577"/>
        <pc:sldMkLst>
          <pc:docMk/>
          <pc:sldMk cId="22974769" sldId="437"/>
        </pc:sldMkLst>
        <pc:spChg chg="mod">
          <ac:chgData name="Guest fab" userId="" providerId="None" clId="Web-{2E695552-A51C-49C6-B241-F31F74BA23F9}" dt="2022-06-27T11:02:11.515" v="134" actId="20577"/>
          <ac:spMkLst>
            <pc:docMk/>
            <pc:sldMk cId="22974769" sldId="437"/>
            <ac:spMk id="3" creationId="{A3C2B837-A88D-D77D-E9A0-B4BD2421A647}"/>
          </ac:spMkLst>
        </pc:spChg>
      </pc:sldChg>
      <pc:sldChg chg="modSp">
        <pc:chgData name="Guest fab" userId="" providerId="None" clId="Web-{2E695552-A51C-49C6-B241-F31F74BA23F9}" dt="2022-06-27T11:00:49.872" v="116" actId="20577"/>
        <pc:sldMkLst>
          <pc:docMk/>
          <pc:sldMk cId="2400008951" sldId="440"/>
        </pc:sldMkLst>
        <pc:spChg chg="mod">
          <ac:chgData name="Guest fab" userId="" providerId="None" clId="Web-{2E695552-A51C-49C6-B241-F31F74BA23F9}" dt="2022-06-27T11:00:49.872" v="116" actId="20577"/>
          <ac:spMkLst>
            <pc:docMk/>
            <pc:sldMk cId="2400008951" sldId="440"/>
            <ac:spMk id="3" creationId="{49673908-2AF6-1EE9-0D49-868C7E817AD3}"/>
          </ac:spMkLst>
        </pc:spChg>
      </pc:sldChg>
      <pc:sldChg chg="modSp">
        <pc:chgData name="Guest fab" userId="" providerId="None" clId="Web-{2E695552-A51C-49C6-B241-F31F74BA23F9}" dt="2022-06-27T11:01:07.654" v="120" actId="20577"/>
        <pc:sldMkLst>
          <pc:docMk/>
          <pc:sldMk cId="3137670479" sldId="441"/>
        </pc:sldMkLst>
        <pc:spChg chg="mod">
          <ac:chgData name="Guest fab" userId="" providerId="None" clId="Web-{2E695552-A51C-49C6-B241-F31F74BA23F9}" dt="2022-06-27T11:01:07.654" v="120" actId="20577"/>
          <ac:spMkLst>
            <pc:docMk/>
            <pc:sldMk cId="3137670479" sldId="441"/>
            <ac:spMk id="3" creationId="{49673908-2AF6-1EE9-0D49-868C7E817AD3}"/>
          </ac:spMkLst>
        </pc:spChg>
      </pc:sldChg>
      <pc:sldChg chg="modSp">
        <pc:chgData name="Guest fab" userId="" providerId="None" clId="Web-{2E695552-A51C-49C6-B241-F31F74BA23F9}" dt="2022-06-27T11:02:02.265" v="133" actId="20577"/>
        <pc:sldMkLst>
          <pc:docMk/>
          <pc:sldMk cId="1975975430" sldId="442"/>
        </pc:sldMkLst>
        <pc:spChg chg="mod">
          <ac:chgData name="Guest fab" userId="" providerId="None" clId="Web-{2E695552-A51C-49C6-B241-F31F74BA23F9}" dt="2022-06-27T11:02:02.265" v="133" actId="20577"/>
          <ac:spMkLst>
            <pc:docMk/>
            <pc:sldMk cId="1975975430" sldId="442"/>
            <ac:spMk id="3" creationId="{41A3DE84-A050-5544-0273-F8B658C51DFC}"/>
          </ac:spMkLst>
        </pc:spChg>
      </pc:sldChg>
      <pc:sldChg chg="modSp">
        <pc:chgData name="Guest fab" userId="" providerId="None" clId="Web-{2E695552-A51C-49C6-B241-F31F74BA23F9}" dt="2022-06-27T10:58:43.572" v="81" actId="20577"/>
        <pc:sldMkLst>
          <pc:docMk/>
          <pc:sldMk cId="947395971" sldId="496"/>
        </pc:sldMkLst>
        <pc:spChg chg="mod">
          <ac:chgData name="Guest fab" userId="" providerId="None" clId="Web-{2E695552-A51C-49C6-B241-F31F74BA23F9}" dt="2022-06-27T10:58:43.572" v="81" actId="20577"/>
          <ac:spMkLst>
            <pc:docMk/>
            <pc:sldMk cId="947395971" sldId="496"/>
            <ac:spMk id="9" creationId="{7CE29234-C26A-05BC-77C6-E01C214A7FB3}"/>
          </ac:spMkLst>
        </pc:spChg>
      </pc:sldChg>
      <pc:sldChg chg="modSp">
        <pc:chgData name="Guest fab" userId="" providerId="None" clId="Web-{2E695552-A51C-49C6-B241-F31F74BA23F9}" dt="2022-06-27T10:51:14.903" v="21" actId="1076"/>
        <pc:sldMkLst>
          <pc:docMk/>
          <pc:sldMk cId="0" sldId="512"/>
        </pc:sldMkLst>
        <pc:spChg chg="mod">
          <ac:chgData name="Guest fab" userId="" providerId="None" clId="Web-{2E695552-A51C-49C6-B241-F31F74BA23F9}" dt="2022-06-27T10:51:07.137" v="20" actId="20577"/>
          <ac:spMkLst>
            <pc:docMk/>
            <pc:sldMk cId="0" sldId="512"/>
            <ac:spMk id="412" creationId="{00000000-0000-0000-0000-000000000000}"/>
          </ac:spMkLst>
        </pc:spChg>
        <pc:spChg chg="mod">
          <ac:chgData name="Guest fab" userId="" providerId="None" clId="Web-{2E695552-A51C-49C6-B241-F31F74BA23F9}" dt="2022-06-27T10:51:14.903" v="21" actId="1076"/>
          <ac:spMkLst>
            <pc:docMk/>
            <pc:sldMk cId="0" sldId="512"/>
            <ac:spMk id="413" creationId="{00000000-0000-0000-0000-000000000000}"/>
          </ac:spMkLst>
        </pc:spChg>
      </pc:sldChg>
      <pc:sldChg chg="modSp">
        <pc:chgData name="Guest fab" userId="" providerId="None" clId="Web-{2E695552-A51C-49C6-B241-F31F74BA23F9}" dt="2022-06-27T11:02:47.047" v="146" actId="20577"/>
        <pc:sldMkLst>
          <pc:docMk/>
          <pc:sldMk cId="453100359" sldId="516"/>
        </pc:sldMkLst>
        <pc:spChg chg="mod">
          <ac:chgData name="Guest fab" userId="" providerId="None" clId="Web-{2E695552-A51C-49C6-B241-F31F74BA23F9}" dt="2022-06-27T11:02:47.047" v="146" actId="20577"/>
          <ac:spMkLst>
            <pc:docMk/>
            <pc:sldMk cId="453100359" sldId="516"/>
            <ac:spMk id="575" creationId="{00000000-0000-0000-0000-000000000000}"/>
          </ac:spMkLst>
        </pc:spChg>
      </pc:sldChg>
    </pc:docChg>
  </pc:docChgLst>
  <pc:docChgLst>
    <pc:chgData name="Guest lkg" providerId="None" clId="Web-{DAA29505-D9AA-4670-BA3C-B6F2E1B59708}"/>
    <pc:docChg chg="addSld delSld modSld">
      <pc:chgData name="Guest lkg" userId="" providerId="None" clId="Web-{DAA29505-D9AA-4670-BA3C-B6F2E1B59708}" dt="2022-06-27T08:28:35.540" v="75" actId="14100"/>
      <pc:docMkLst>
        <pc:docMk/>
      </pc:docMkLst>
      <pc:sldChg chg="del">
        <pc:chgData name="Guest lkg" userId="" providerId="None" clId="Web-{DAA29505-D9AA-4670-BA3C-B6F2E1B59708}" dt="2022-06-27T08:26:42.314" v="2"/>
        <pc:sldMkLst>
          <pc:docMk/>
          <pc:sldMk cId="0" sldId="259"/>
        </pc:sldMkLst>
      </pc:sldChg>
      <pc:sldChg chg="modSp">
        <pc:chgData name="Guest lkg" userId="" providerId="None" clId="Web-{DAA29505-D9AA-4670-BA3C-B6F2E1B59708}" dt="2022-06-27T08:28:35.540" v="75" actId="14100"/>
        <pc:sldMkLst>
          <pc:docMk/>
          <pc:sldMk cId="4065288749" sldId="316"/>
        </pc:sldMkLst>
        <pc:spChg chg="mod">
          <ac:chgData name="Guest lkg" userId="" providerId="None" clId="Web-{DAA29505-D9AA-4670-BA3C-B6F2E1B59708}" dt="2022-06-27T08:28:35.540" v="75" actId="14100"/>
          <ac:spMkLst>
            <pc:docMk/>
            <pc:sldMk cId="4065288749" sldId="316"/>
            <ac:spMk id="8" creationId="{808BDB3D-DD2C-2780-0653-AD2DEFAD2C13}"/>
          </ac:spMkLst>
        </pc:spChg>
      </pc:sldChg>
      <pc:sldChg chg="addSp delSp">
        <pc:chgData name="Guest lkg" userId="" providerId="None" clId="Web-{DAA29505-D9AA-4670-BA3C-B6F2E1B59708}" dt="2022-06-27T08:27:26.926" v="5"/>
        <pc:sldMkLst>
          <pc:docMk/>
          <pc:sldMk cId="1785016397" sldId="318"/>
        </pc:sldMkLst>
        <pc:spChg chg="add del">
          <ac:chgData name="Guest lkg" userId="" providerId="None" clId="Web-{DAA29505-D9AA-4670-BA3C-B6F2E1B59708}" dt="2022-06-27T08:27:26.926" v="5"/>
          <ac:spMkLst>
            <pc:docMk/>
            <pc:sldMk cId="1785016397" sldId="318"/>
            <ac:spMk id="2" creationId="{408E2A84-B4E1-9665-80E8-38EF22E9AD70}"/>
          </ac:spMkLst>
        </pc:spChg>
      </pc:sldChg>
      <pc:sldChg chg="del">
        <pc:chgData name="Guest lkg" userId="" providerId="None" clId="Web-{DAA29505-D9AA-4670-BA3C-B6F2E1B59708}" dt="2022-06-27T08:26:25.688" v="0"/>
        <pc:sldMkLst>
          <pc:docMk/>
          <pc:sldMk cId="2023824285" sldId="319"/>
        </pc:sldMkLst>
      </pc:sldChg>
      <pc:sldChg chg="delSp add">
        <pc:chgData name="Guest lkg" userId="" providerId="None" clId="Web-{DAA29505-D9AA-4670-BA3C-B6F2E1B59708}" dt="2022-06-27T08:27:44.021" v="7"/>
        <pc:sldMkLst>
          <pc:docMk/>
          <pc:sldMk cId="425180677" sldId="514"/>
        </pc:sldMkLst>
        <pc:spChg chg="del">
          <ac:chgData name="Guest lkg" userId="" providerId="None" clId="Web-{DAA29505-D9AA-4670-BA3C-B6F2E1B59708}" dt="2022-06-27T08:27:43.334" v="6"/>
          <ac:spMkLst>
            <pc:docMk/>
            <pc:sldMk cId="425180677" sldId="514"/>
            <ac:spMk id="304" creationId="{00000000-0000-0000-0000-000000000000}"/>
          </ac:spMkLst>
        </pc:spChg>
        <pc:spChg chg="del">
          <ac:chgData name="Guest lkg" userId="" providerId="None" clId="Web-{DAA29505-D9AA-4670-BA3C-B6F2E1B59708}" dt="2022-06-27T08:27:44.021" v="7"/>
          <ac:spMkLst>
            <pc:docMk/>
            <pc:sldMk cId="425180677" sldId="514"/>
            <ac:spMk id="305" creationId="{00000000-0000-0000-0000-000000000000}"/>
          </ac:spMkLst>
        </pc:spChg>
      </pc:sldChg>
      <pc:sldChg chg="add">
        <pc:chgData name="Guest lkg" userId="" providerId="None" clId="Web-{DAA29505-D9AA-4670-BA3C-B6F2E1B59708}" dt="2022-06-27T08:26:50.471" v="3"/>
        <pc:sldMkLst>
          <pc:docMk/>
          <pc:sldMk cId="2414393447" sldId="515"/>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apulli\cernbox\Documents\lpgbt\presentations\bug_trend.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plots!$B$1</c:f>
              <c:strCache>
                <c:ptCount val="1"/>
                <c:pt idx="0">
                  <c:v>Bugs found</c:v>
                </c:pt>
              </c:strCache>
            </c:strRef>
          </c:tx>
          <c:spPr>
            <a:solidFill>
              <a:schemeClr val="accent1"/>
            </a:solidFill>
            <a:ln>
              <a:noFill/>
            </a:ln>
            <a:effectLst/>
          </c:spPr>
          <c:invertIfNegative val="0"/>
          <c:cat>
            <c:numRef>
              <c:f>plots!$A$2:$A$41</c:f>
              <c:numCache>
                <c:formatCode>m/d/yyyy</c:formatCode>
                <c:ptCount val="40"/>
                <c:pt idx="0">
                  <c:v>43983</c:v>
                </c:pt>
                <c:pt idx="1">
                  <c:v>43997</c:v>
                </c:pt>
                <c:pt idx="2">
                  <c:v>44004</c:v>
                </c:pt>
                <c:pt idx="3">
                  <c:v>44011</c:v>
                </c:pt>
                <c:pt idx="4">
                  <c:v>44018</c:v>
                </c:pt>
                <c:pt idx="5">
                  <c:v>44025</c:v>
                </c:pt>
                <c:pt idx="6">
                  <c:v>44032</c:v>
                </c:pt>
                <c:pt idx="7">
                  <c:v>44039</c:v>
                </c:pt>
                <c:pt idx="8">
                  <c:v>44046</c:v>
                </c:pt>
                <c:pt idx="9">
                  <c:v>44053</c:v>
                </c:pt>
                <c:pt idx="10">
                  <c:v>44060</c:v>
                </c:pt>
                <c:pt idx="11">
                  <c:v>44067</c:v>
                </c:pt>
                <c:pt idx="12">
                  <c:v>44074</c:v>
                </c:pt>
                <c:pt idx="13">
                  <c:v>44081</c:v>
                </c:pt>
                <c:pt idx="14">
                  <c:v>44088</c:v>
                </c:pt>
                <c:pt idx="15">
                  <c:v>44095</c:v>
                </c:pt>
                <c:pt idx="16">
                  <c:v>44102</c:v>
                </c:pt>
                <c:pt idx="17">
                  <c:v>44109</c:v>
                </c:pt>
                <c:pt idx="18">
                  <c:v>44116</c:v>
                </c:pt>
                <c:pt idx="19">
                  <c:v>44123</c:v>
                </c:pt>
                <c:pt idx="20">
                  <c:v>44130</c:v>
                </c:pt>
                <c:pt idx="21">
                  <c:v>44137</c:v>
                </c:pt>
                <c:pt idx="22">
                  <c:v>44144</c:v>
                </c:pt>
                <c:pt idx="23">
                  <c:v>44151</c:v>
                </c:pt>
                <c:pt idx="24">
                  <c:v>44158</c:v>
                </c:pt>
                <c:pt idx="25">
                  <c:v>44165</c:v>
                </c:pt>
                <c:pt idx="26">
                  <c:v>44172</c:v>
                </c:pt>
                <c:pt idx="27">
                  <c:v>44179</c:v>
                </c:pt>
                <c:pt idx="28">
                  <c:v>44186</c:v>
                </c:pt>
                <c:pt idx="29">
                  <c:v>44193</c:v>
                </c:pt>
                <c:pt idx="30">
                  <c:v>44200</c:v>
                </c:pt>
                <c:pt idx="31">
                  <c:v>44207</c:v>
                </c:pt>
                <c:pt idx="32">
                  <c:v>44214</c:v>
                </c:pt>
                <c:pt idx="33">
                  <c:v>44221</c:v>
                </c:pt>
                <c:pt idx="34">
                  <c:v>44228</c:v>
                </c:pt>
                <c:pt idx="35">
                  <c:v>44235</c:v>
                </c:pt>
                <c:pt idx="36">
                  <c:v>44242</c:v>
                </c:pt>
                <c:pt idx="37">
                  <c:v>44249</c:v>
                </c:pt>
                <c:pt idx="38">
                  <c:v>44256</c:v>
                </c:pt>
                <c:pt idx="39">
                  <c:v>44263</c:v>
                </c:pt>
              </c:numCache>
            </c:numRef>
          </c:cat>
          <c:val>
            <c:numRef>
              <c:f>plots!$B$2:$B$42</c:f>
              <c:numCache>
                <c:formatCode>General</c:formatCode>
                <c:ptCount val="41"/>
                <c:pt idx="0">
                  <c:v>0</c:v>
                </c:pt>
                <c:pt idx="1">
                  <c:v>0</c:v>
                </c:pt>
                <c:pt idx="2">
                  <c:v>0</c:v>
                </c:pt>
                <c:pt idx="3">
                  <c:v>1</c:v>
                </c:pt>
                <c:pt idx="4">
                  <c:v>1</c:v>
                </c:pt>
                <c:pt idx="5">
                  <c:v>3</c:v>
                </c:pt>
                <c:pt idx="6">
                  <c:v>1</c:v>
                </c:pt>
                <c:pt idx="7">
                  <c:v>2</c:v>
                </c:pt>
                <c:pt idx="8">
                  <c:v>2</c:v>
                </c:pt>
                <c:pt idx="9">
                  <c:v>0</c:v>
                </c:pt>
                <c:pt idx="10">
                  <c:v>2</c:v>
                </c:pt>
                <c:pt idx="11">
                  <c:v>0</c:v>
                </c:pt>
                <c:pt idx="12">
                  <c:v>1</c:v>
                </c:pt>
                <c:pt idx="13">
                  <c:v>1</c:v>
                </c:pt>
                <c:pt idx="14">
                  <c:v>0</c:v>
                </c:pt>
                <c:pt idx="15">
                  <c:v>4</c:v>
                </c:pt>
                <c:pt idx="16">
                  <c:v>1</c:v>
                </c:pt>
                <c:pt idx="17">
                  <c:v>5</c:v>
                </c:pt>
                <c:pt idx="18">
                  <c:v>2</c:v>
                </c:pt>
                <c:pt idx="19">
                  <c:v>6</c:v>
                </c:pt>
                <c:pt idx="20">
                  <c:v>4</c:v>
                </c:pt>
                <c:pt idx="21">
                  <c:v>2</c:v>
                </c:pt>
                <c:pt idx="22">
                  <c:v>1</c:v>
                </c:pt>
                <c:pt idx="23">
                  <c:v>2</c:v>
                </c:pt>
                <c:pt idx="24">
                  <c:v>2</c:v>
                </c:pt>
                <c:pt idx="25">
                  <c:v>1</c:v>
                </c:pt>
                <c:pt idx="26">
                  <c:v>0</c:v>
                </c:pt>
                <c:pt idx="27">
                  <c:v>1</c:v>
                </c:pt>
                <c:pt idx="28">
                  <c:v>0</c:v>
                </c:pt>
                <c:pt idx="29">
                  <c:v>0</c:v>
                </c:pt>
                <c:pt idx="30">
                  <c:v>0</c:v>
                </c:pt>
                <c:pt idx="31">
                  <c:v>2</c:v>
                </c:pt>
                <c:pt idx="32">
                  <c:v>3</c:v>
                </c:pt>
                <c:pt idx="33">
                  <c:v>2</c:v>
                </c:pt>
                <c:pt idx="34">
                  <c:v>0</c:v>
                </c:pt>
                <c:pt idx="35">
                  <c:v>1</c:v>
                </c:pt>
                <c:pt idx="36">
                  <c:v>2</c:v>
                </c:pt>
                <c:pt idx="37">
                  <c:v>2</c:v>
                </c:pt>
                <c:pt idx="38">
                  <c:v>2</c:v>
                </c:pt>
                <c:pt idx="39">
                  <c:v>0</c:v>
                </c:pt>
                <c:pt idx="40">
                  <c:v>2</c:v>
                </c:pt>
              </c:numCache>
            </c:numRef>
          </c:val>
          <c:extLst>
            <c:ext xmlns:c16="http://schemas.microsoft.com/office/drawing/2014/chart" uri="{C3380CC4-5D6E-409C-BE32-E72D297353CC}">
              <c16:uniqueId val="{00000000-D74F-45C1-AC6F-8AEE58A6DB81}"/>
            </c:ext>
          </c:extLst>
        </c:ser>
        <c:dLbls>
          <c:showLegendKey val="0"/>
          <c:showVal val="0"/>
          <c:showCatName val="0"/>
          <c:showSerName val="0"/>
          <c:showPercent val="0"/>
          <c:showBubbleSize val="0"/>
        </c:dLbls>
        <c:gapWidth val="219"/>
        <c:overlap val="100"/>
        <c:axId val="574444976"/>
        <c:axId val="578728912"/>
      </c:barChart>
      <c:lineChart>
        <c:grouping val="standard"/>
        <c:varyColors val="0"/>
        <c:ser>
          <c:idx val="1"/>
          <c:order val="1"/>
          <c:tx>
            <c:strRef>
              <c:f>plots!$C$1</c:f>
              <c:strCache>
                <c:ptCount val="1"/>
                <c:pt idx="0">
                  <c:v>Lines of code</c:v>
                </c:pt>
              </c:strCache>
            </c:strRef>
          </c:tx>
          <c:spPr>
            <a:ln w="28575" cap="rnd">
              <a:solidFill>
                <a:schemeClr val="accent2"/>
              </a:solidFill>
              <a:round/>
            </a:ln>
            <a:effectLst/>
          </c:spPr>
          <c:marker>
            <c:symbol val="none"/>
          </c:marker>
          <c:cat>
            <c:numRef>
              <c:f>plots!$A$2:$A$41</c:f>
              <c:numCache>
                <c:formatCode>m/d/yyyy</c:formatCode>
                <c:ptCount val="40"/>
                <c:pt idx="0">
                  <c:v>43983</c:v>
                </c:pt>
                <c:pt idx="1">
                  <c:v>43997</c:v>
                </c:pt>
                <c:pt idx="2">
                  <c:v>44004</c:v>
                </c:pt>
                <c:pt idx="3">
                  <c:v>44011</c:v>
                </c:pt>
                <c:pt idx="4">
                  <c:v>44018</c:v>
                </c:pt>
                <c:pt idx="5">
                  <c:v>44025</c:v>
                </c:pt>
                <c:pt idx="6">
                  <c:v>44032</c:v>
                </c:pt>
                <c:pt idx="7">
                  <c:v>44039</c:v>
                </c:pt>
                <c:pt idx="8">
                  <c:v>44046</c:v>
                </c:pt>
                <c:pt idx="9">
                  <c:v>44053</c:v>
                </c:pt>
                <c:pt idx="10">
                  <c:v>44060</c:v>
                </c:pt>
                <c:pt idx="11">
                  <c:v>44067</c:v>
                </c:pt>
                <c:pt idx="12">
                  <c:v>44074</c:v>
                </c:pt>
                <c:pt idx="13">
                  <c:v>44081</c:v>
                </c:pt>
                <c:pt idx="14">
                  <c:v>44088</c:v>
                </c:pt>
                <c:pt idx="15">
                  <c:v>44095</c:v>
                </c:pt>
                <c:pt idx="16">
                  <c:v>44102</c:v>
                </c:pt>
                <c:pt idx="17">
                  <c:v>44109</c:v>
                </c:pt>
                <c:pt idx="18">
                  <c:v>44116</c:v>
                </c:pt>
                <c:pt idx="19">
                  <c:v>44123</c:v>
                </c:pt>
                <c:pt idx="20">
                  <c:v>44130</c:v>
                </c:pt>
                <c:pt idx="21">
                  <c:v>44137</c:v>
                </c:pt>
                <c:pt idx="22">
                  <c:v>44144</c:v>
                </c:pt>
                <c:pt idx="23">
                  <c:v>44151</c:v>
                </c:pt>
                <c:pt idx="24">
                  <c:v>44158</c:v>
                </c:pt>
                <c:pt idx="25">
                  <c:v>44165</c:v>
                </c:pt>
                <c:pt idx="26">
                  <c:v>44172</c:v>
                </c:pt>
                <c:pt idx="27">
                  <c:v>44179</c:v>
                </c:pt>
                <c:pt idx="28">
                  <c:v>44186</c:v>
                </c:pt>
                <c:pt idx="29">
                  <c:v>44193</c:v>
                </c:pt>
                <c:pt idx="30">
                  <c:v>44200</c:v>
                </c:pt>
                <c:pt idx="31">
                  <c:v>44207</c:v>
                </c:pt>
                <c:pt idx="32">
                  <c:v>44214</c:v>
                </c:pt>
                <c:pt idx="33">
                  <c:v>44221</c:v>
                </c:pt>
                <c:pt idx="34">
                  <c:v>44228</c:v>
                </c:pt>
                <c:pt idx="35">
                  <c:v>44235</c:v>
                </c:pt>
                <c:pt idx="36">
                  <c:v>44242</c:v>
                </c:pt>
                <c:pt idx="37">
                  <c:v>44249</c:v>
                </c:pt>
                <c:pt idx="38">
                  <c:v>44256</c:v>
                </c:pt>
                <c:pt idx="39">
                  <c:v>44263</c:v>
                </c:pt>
              </c:numCache>
            </c:numRef>
          </c:cat>
          <c:val>
            <c:numRef>
              <c:f>plots!$C$2:$C$42</c:f>
              <c:numCache>
                <c:formatCode>General</c:formatCode>
                <c:ptCount val="41"/>
                <c:pt idx="0">
                  <c:v>494</c:v>
                </c:pt>
                <c:pt idx="1">
                  <c:v>1562</c:v>
                </c:pt>
                <c:pt idx="2">
                  <c:v>1850</c:v>
                </c:pt>
                <c:pt idx="3">
                  <c:v>3100</c:v>
                </c:pt>
                <c:pt idx="4">
                  <c:v>3647</c:v>
                </c:pt>
                <c:pt idx="5">
                  <c:v>3930</c:v>
                </c:pt>
                <c:pt idx="6">
                  <c:v>3798</c:v>
                </c:pt>
                <c:pt idx="7">
                  <c:v>4170</c:v>
                </c:pt>
                <c:pt idx="8">
                  <c:v>3562</c:v>
                </c:pt>
                <c:pt idx="9">
                  <c:v>4260</c:v>
                </c:pt>
                <c:pt idx="10">
                  <c:v>4260</c:v>
                </c:pt>
                <c:pt idx="11">
                  <c:v>5810</c:v>
                </c:pt>
                <c:pt idx="12">
                  <c:v>5810</c:v>
                </c:pt>
                <c:pt idx="13">
                  <c:v>6161</c:v>
                </c:pt>
                <c:pt idx="14">
                  <c:v>6017</c:v>
                </c:pt>
                <c:pt idx="15">
                  <c:v>6584</c:v>
                </c:pt>
                <c:pt idx="16">
                  <c:v>6267</c:v>
                </c:pt>
                <c:pt idx="17">
                  <c:v>6267</c:v>
                </c:pt>
                <c:pt idx="18">
                  <c:v>6267</c:v>
                </c:pt>
                <c:pt idx="19">
                  <c:v>8369</c:v>
                </c:pt>
                <c:pt idx="20">
                  <c:v>8503</c:v>
                </c:pt>
                <c:pt idx="21">
                  <c:v>8890</c:v>
                </c:pt>
                <c:pt idx="22">
                  <c:v>9817</c:v>
                </c:pt>
                <c:pt idx="23">
                  <c:v>9896</c:v>
                </c:pt>
                <c:pt idx="24">
                  <c:v>10292</c:v>
                </c:pt>
                <c:pt idx="25">
                  <c:v>11004</c:v>
                </c:pt>
                <c:pt idx="26">
                  <c:v>11161</c:v>
                </c:pt>
                <c:pt idx="27">
                  <c:v>11154</c:v>
                </c:pt>
                <c:pt idx="28">
                  <c:v>11154</c:v>
                </c:pt>
                <c:pt idx="29">
                  <c:v>11154</c:v>
                </c:pt>
                <c:pt idx="30">
                  <c:v>11154</c:v>
                </c:pt>
                <c:pt idx="31">
                  <c:v>11375</c:v>
                </c:pt>
                <c:pt idx="32">
                  <c:v>11018</c:v>
                </c:pt>
                <c:pt idx="33">
                  <c:v>11018</c:v>
                </c:pt>
                <c:pt idx="34">
                  <c:v>11157</c:v>
                </c:pt>
                <c:pt idx="35">
                  <c:v>11988</c:v>
                </c:pt>
                <c:pt idx="36">
                  <c:v>11306</c:v>
                </c:pt>
                <c:pt idx="37">
                  <c:v>12672</c:v>
                </c:pt>
                <c:pt idx="38">
                  <c:v>12774</c:v>
                </c:pt>
                <c:pt idx="39">
                  <c:v>12774</c:v>
                </c:pt>
                <c:pt idx="40">
                  <c:v>12774</c:v>
                </c:pt>
              </c:numCache>
            </c:numRef>
          </c:val>
          <c:smooth val="0"/>
          <c:extLst>
            <c:ext xmlns:c16="http://schemas.microsoft.com/office/drawing/2014/chart" uri="{C3380CC4-5D6E-409C-BE32-E72D297353CC}">
              <c16:uniqueId val="{00000001-D74F-45C1-AC6F-8AEE58A6DB81}"/>
            </c:ext>
          </c:extLst>
        </c:ser>
        <c:dLbls>
          <c:showLegendKey val="0"/>
          <c:showVal val="0"/>
          <c:showCatName val="0"/>
          <c:showSerName val="0"/>
          <c:showPercent val="0"/>
          <c:showBubbleSize val="0"/>
        </c:dLbls>
        <c:marker val="1"/>
        <c:smooth val="0"/>
        <c:axId val="564535776"/>
        <c:axId val="578716016"/>
      </c:lineChart>
      <c:catAx>
        <c:axId val="574444976"/>
        <c:scaling>
          <c:orientation val="minMax"/>
        </c:scaling>
        <c:delete val="0"/>
        <c:axPos val="b"/>
        <c:numFmt formatCode="mm/yyyy"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578728912"/>
        <c:crosses val="autoZero"/>
        <c:auto val="0"/>
        <c:lblAlgn val="ctr"/>
        <c:lblOffset val="100"/>
        <c:tickLblSkip val="4"/>
        <c:tickMarkSkip val="4"/>
        <c:noMultiLvlLbl val="0"/>
      </c:catAx>
      <c:valAx>
        <c:axId val="5787289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GB" sz="1100"/>
                  <a:t>Bugs found</a:t>
                </a:r>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4444976"/>
        <c:crosses val="autoZero"/>
        <c:crossBetween val="midCat"/>
      </c:valAx>
      <c:valAx>
        <c:axId val="578716016"/>
        <c:scaling>
          <c:orientation val="minMax"/>
        </c:scaling>
        <c:delete val="0"/>
        <c:axPos val="r"/>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GB" sz="1100"/>
                  <a:t>Verification Lines of Code</a:t>
                </a:r>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4535776"/>
        <c:crosses val="max"/>
        <c:crossBetween val="between"/>
      </c:valAx>
      <c:dateAx>
        <c:axId val="564535776"/>
        <c:scaling>
          <c:orientation val="minMax"/>
        </c:scaling>
        <c:delete val="1"/>
        <c:axPos val="t"/>
        <c:minorGridlines>
          <c:spPr>
            <a:ln w="9525" cap="flat" cmpd="sng" algn="ctr">
              <a:solidFill>
                <a:schemeClr val="tx1">
                  <a:lumMod val="5000"/>
                  <a:lumOff val="95000"/>
                </a:schemeClr>
              </a:solidFill>
              <a:round/>
            </a:ln>
            <a:effectLst/>
          </c:spPr>
        </c:minorGridlines>
        <c:numFmt formatCode="m/d/yyyy" sourceLinked="1"/>
        <c:majorTickMark val="out"/>
        <c:minorTickMark val="none"/>
        <c:tickLblPos val="nextTo"/>
        <c:crossAx val="578716016"/>
        <c:crosses val="max"/>
        <c:auto val="1"/>
        <c:lblOffset val="100"/>
        <c:baseTimeUnit val="days"/>
      </c:date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2BBA66E-71BE-4AD3-B2E6-298D100C45BB}" type="datetimeFigureOut">
              <a:rPr lang="en-GB" smtClean="0"/>
              <a:t>27/06/2022</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F09CA6FC-C179-428E-84AB-E76212CE46D0}" type="slidenum">
              <a:rPr lang="en-GB" smtClean="0"/>
              <a:t>‹#›</a:t>
            </a:fld>
            <a:endParaRPr lang="en-GB" dirty="0"/>
          </a:p>
        </p:txBody>
      </p:sp>
    </p:spTree>
    <p:extLst>
      <p:ext uri="{BB962C8B-B14F-4D97-AF65-F5344CB8AC3E}">
        <p14:creationId xmlns:p14="http://schemas.microsoft.com/office/powerpoint/2010/main" val="4107920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09CA6FC-C179-428E-84AB-E76212CE46D0}" type="slidenum">
              <a:rPr lang="en-GB" smtClean="0"/>
              <a:t>1</a:t>
            </a:fld>
            <a:endParaRPr lang="en-GB" dirty="0"/>
          </a:p>
        </p:txBody>
      </p:sp>
    </p:spTree>
    <p:extLst>
      <p:ext uri="{BB962C8B-B14F-4D97-AF65-F5344CB8AC3E}">
        <p14:creationId xmlns:p14="http://schemas.microsoft.com/office/powerpoint/2010/main" val="34133631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09CA6FC-C179-428E-84AB-E76212CE46D0}" type="slidenum">
              <a:rPr lang="en-GB" smtClean="0"/>
              <a:t>11</a:t>
            </a:fld>
            <a:endParaRPr lang="en-GB" dirty="0"/>
          </a:p>
        </p:txBody>
      </p:sp>
    </p:spTree>
    <p:extLst>
      <p:ext uri="{BB962C8B-B14F-4D97-AF65-F5344CB8AC3E}">
        <p14:creationId xmlns:p14="http://schemas.microsoft.com/office/powerpoint/2010/main" val="24030546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09CA6FC-C179-428E-84AB-E76212CE46D0}" type="slidenum">
              <a:rPr lang="en-GB" smtClean="0"/>
              <a:t>12</a:t>
            </a:fld>
            <a:endParaRPr lang="en-GB" dirty="0"/>
          </a:p>
        </p:txBody>
      </p:sp>
    </p:spTree>
    <p:extLst>
      <p:ext uri="{BB962C8B-B14F-4D97-AF65-F5344CB8AC3E}">
        <p14:creationId xmlns:p14="http://schemas.microsoft.com/office/powerpoint/2010/main" val="3946494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09CA6FC-C179-428E-84AB-E76212CE46D0}" type="slidenum">
              <a:rPr lang="en-GB" smtClean="0"/>
              <a:t>13</a:t>
            </a:fld>
            <a:endParaRPr lang="en-GB" dirty="0"/>
          </a:p>
        </p:txBody>
      </p:sp>
    </p:spTree>
    <p:extLst>
      <p:ext uri="{BB962C8B-B14F-4D97-AF65-F5344CB8AC3E}">
        <p14:creationId xmlns:p14="http://schemas.microsoft.com/office/powerpoint/2010/main" val="6703864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09CA6FC-C179-428E-84AB-E76212CE46D0}" type="slidenum">
              <a:rPr lang="en-GB" smtClean="0"/>
              <a:t>17</a:t>
            </a:fld>
            <a:endParaRPr lang="en-GB" dirty="0"/>
          </a:p>
        </p:txBody>
      </p:sp>
    </p:spTree>
    <p:extLst>
      <p:ext uri="{BB962C8B-B14F-4D97-AF65-F5344CB8AC3E}">
        <p14:creationId xmlns:p14="http://schemas.microsoft.com/office/powerpoint/2010/main" val="4926996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09CA6FC-C179-428E-84AB-E76212CE46D0}" type="slidenum">
              <a:rPr lang="en-GB" smtClean="0"/>
              <a:t>19</a:t>
            </a:fld>
            <a:endParaRPr lang="en-GB" dirty="0"/>
          </a:p>
        </p:txBody>
      </p:sp>
    </p:spTree>
    <p:extLst>
      <p:ext uri="{BB962C8B-B14F-4D97-AF65-F5344CB8AC3E}">
        <p14:creationId xmlns:p14="http://schemas.microsoft.com/office/powerpoint/2010/main" val="16406780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9" name="PlaceHolder 1"/>
          <p:cNvSpPr>
            <a:spLocks noGrp="1" noRot="1" noChangeAspect="1"/>
          </p:cNvSpPr>
          <p:nvPr>
            <p:ph type="sldImg"/>
          </p:nvPr>
        </p:nvSpPr>
        <p:spPr>
          <a:xfrm>
            <a:off x="422275" y="1241425"/>
            <a:ext cx="5953125" cy="3348038"/>
          </a:xfrm>
          <a:prstGeom prst="rect">
            <a:avLst/>
          </a:prstGeom>
          <a:ln w="0">
            <a:noFill/>
          </a:ln>
        </p:spPr>
      </p:sp>
      <p:sp>
        <p:nvSpPr>
          <p:cNvPr id="3140"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41" name="PlaceHolder 3"/>
          <p:cNvSpPr>
            <a:spLocks noGrp="1"/>
          </p:cNvSpPr>
          <p:nvPr>
            <p:ph type="sldNum"/>
          </p:nvPr>
        </p:nvSpPr>
        <p:spPr>
          <a:xfrm>
            <a:off x="3850560" y="9430200"/>
            <a:ext cx="2945160" cy="497160"/>
          </a:xfrm>
          <a:prstGeom prst="rect">
            <a:avLst/>
          </a:prstGeom>
          <a:noFill/>
          <a:ln w="0">
            <a:noFill/>
          </a:ln>
        </p:spPr>
        <p:txBody>
          <a:bodyPr lIns="0" tIns="0" rIns="0" bIns="0" anchor="b">
            <a:noAutofit/>
          </a:bodyPr>
          <a:lstStyle/>
          <a:p>
            <a:pPr algn="r">
              <a:lnSpc>
                <a:spcPct val="100000"/>
              </a:lnSpc>
              <a:buNone/>
              <a:tabLst>
                <a:tab pos="0" algn="l"/>
              </a:tabLst>
            </a:pPr>
            <a:fld id="{432D4DB5-4658-4BF1-9A5E-D08312A07DAF}" type="slidenum">
              <a:rPr lang="en-GB" sz="1800" b="0" strike="noStrike" spc="-1">
                <a:latin typeface="Times New Roman"/>
              </a:rPr>
              <a:t>43</a:t>
            </a:fld>
            <a:endParaRPr lang="en-GB" sz="1800" b="0" strike="noStrike" spc="-1">
              <a:latin typeface="Times New Roman"/>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1" name="PlaceHolder 1"/>
          <p:cNvSpPr>
            <a:spLocks noGrp="1" noRot="1" noChangeAspect="1"/>
          </p:cNvSpPr>
          <p:nvPr>
            <p:ph type="sldImg"/>
          </p:nvPr>
        </p:nvSpPr>
        <p:spPr>
          <a:xfrm>
            <a:off x="420688" y="1241425"/>
            <a:ext cx="5954712" cy="3349625"/>
          </a:xfrm>
          <a:prstGeom prst="rect">
            <a:avLst/>
          </a:prstGeom>
          <a:ln w="0">
            <a:noFill/>
          </a:ln>
        </p:spPr>
      </p:sp>
      <p:sp>
        <p:nvSpPr>
          <p:cNvPr id="3152"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53"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2982436F-2016-45C1-BA9F-3D529CA13E9C}" type="slidenum">
              <a:rPr lang="en-GB" sz="1200" b="0" strike="noStrike" spc="-1">
                <a:solidFill>
                  <a:srgbClr val="000000"/>
                </a:solidFill>
                <a:latin typeface="+mn-lt"/>
                <a:ea typeface="+mn-ea"/>
              </a:rPr>
              <a:t>44</a:t>
            </a:fld>
            <a:endParaRPr lang="en-GB" sz="1200" b="0" strike="noStrike" spc="-1">
              <a:latin typeface="Times New Roman"/>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4" name="PlaceHolder 1"/>
          <p:cNvSpPr>
            <a:spLocks noGrp="1" noRot="1" noChangeAspect="1"/>
          </p:cNvSpPr>
          <p:nvPr>
            <p:ph type="sldImg"/>
          </p:nvPr>
        </p:nvSpPr>
        <p:spPr>
          <a:xfrm>
            <a:off x="420688" y="1241425"/>
            <a:ext cx="5954712" cy="3349625"/>
          </a:xfrm>
          <a:prstGeom prst="rect">
            <a:avLst/>
          </a:prstGeom>
          <a:ln w="0">
            <a:noFill/>
          </a:ln>
        </p:spPr>
      </p:sp>
      <p:sp>
        <p:nvSpPr>
          <p:cNvPr id="3155"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56"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4DB7BE76-A318-4A76-8D7D-46155098FB54}" type="slidenum">
              <a:rPr lang="en-GB" sz="1200" b="0" strike="noStrike" spc="-1">
                <a:solidFill>
                  <a:srgbClr val="000000"/>
                </a:solidFill>
                <a:latin typeface="+mn-lt"/>
                <a:ea typeface="+mn-ea"/>
              </a:rPr>
              <a:t>47</a:t>
            </a:fld>
            <a:endParaRPr lang="en-GB" sz="1200" b="0" strike="noStrike" spc="-1">
              <a:latin typeface="Times New Roman"/>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7" name="PlaceHolder 1"/>
          <p:cNvSpPr>
            <a:spLocks noGrp="1" noRot="1" noChangeAspect="1"/>
          </p:cNvSpPr>
          <p:nvPr>
            <p:ph type="sldImg"/>
          </p:nvPr>
        </p:nvSpPr>
        <p:spPr>
          <a:xfrm>
            <a:off x="420688" y="1241425"/>
            <a:ext cx="5954712" cy="3349625"/>
          </a:xfrm>
          <a:prstGeom prst="rect">
            <a:avLst/>
          </a:prstGeom>
          <a:ln w="0">
            <a:noFill/>
          </a:ln>
        </p:spPr>
      </p:sp>
      <p:sp>
        <p:nvSpPr>
          <p:cNvPr id="3158"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59"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90CB1C8A-0C2F-461B-91D0-747E36EDA877}" type="slidenum">
              <a:rPr lang="en-GB" sz="1200" b="0" strike="noStrike" spc="-1">
                <a:solidFill>
                  <a:srgbClr val="000000"/>
                </a:solidFill>
                <a:latin typeface="+mn-lt"/>
                <a:ea typeface="+mn-ea"/>
              </a:rPr>
              <a:t>51</a:t>
            </a:fld>
            <a:endParaRPr lang="en-GB" sz="1200" b="0" strike="noStrike" spc="-1">
              <a:latin typeface="Times New Roman"/>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0" name="PlaceHolder 1"/>
          <p:cNvSpPr>
            <a:spLocks noGrp="1" noRot="1" noChangeAspect="1"/>
          </p:cNvSpPr>
          <p:nvPr>
            <p:ph type="sldImg"/>
          </p:nvPr>
        </p:nvSpPr>
        <p:spPr>
          <a:xfrm>
            <a:off x="420688" y="1241425"/>
            <a:ext cx="5954712" cy="3349625"/>
          </a:xfrm>
          <a:prstGeom prst="rect">
            <a:avLst/>
          </a:prstGeom>
          <a:ln w="0">
            <a:noFill/>
          </a:ln>
        </p:spPr>
      </p:sp>
      <p:sp>
        <p:nvSpPr>
          <p:cNvPr id="3161"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62"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5EF29295-D6B2-461F-9745-C54C64D32302}" type="slidenum">
              <a:rPr lang="en-GB" sz="1200" b="0" strike="noStrike" spc="-1">
                <a:solidFill>
                  <a:srgbClr val="000000"/>
                </a:solidFill>
                <a:latin typeface="+mn-lt"/>
                <a:ea typeface="+mn-ea"/>
              </a:rPr>
              <a:t>52</a:t>
            </a:fld>
            <a:endParaRPr lang="en-GB" sz="1200" b="0" strike="noStrike" spc="-1">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5" name="PlaceHolder 1"/>
          <p:cNvSpPr>
            <a:spLocks noGrp="1" noRot="1" noChangeAspect="1"/>
          </p:cNvSpPr>
          <p:nvPr>
            <p:ph type="sldImg"/>
          </p:nvPr>
        </p:nvSpPr>
        <p:spPr>
          <a:xfrm>
            <a:off x="420688" y="1241425"/>
            <a:ext cx="5954712" cy="3349625"/>
          </a:xfrm>
          <a:prstGeom prst="rect">
            <a:avLst/>
          </a:prstGeom>
          <a:ln w="0">
            <a:noFill/>
          </a:ln>
        </p:spPr>
      </p:sp>
      <p:sp>
        <p:nvSpPr>
          <p:cNvPr id="3146"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US" sz="2000" b="0" strike="noStrike" spc="-1" dirty="0">
              <a:latin typeface="Arial"/>
              <a:cs typeface="Arial"/>
            </a:endParaRPr>
          </a:p>
        </p:txBody>
      </p:sp>
      <p:sp>
        <p:nvSpPr>
          <p:cNvPr id="3147"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CEF77B6D-750F-4DEC-8DB4-7A509BFF8243}" type="slidenum">
              <a:rPr lang="en-GB" sz="1200" b="0" strike="noStrike" spc="-1">
                <a:solidFill>
                  <a:srgbClr val="000000"/>
                </a:solidFill>
                <a:latin typeface="+mn-lt"/>
                <a:ea typeface="+mn-ea"/>
              </a:rPr>
              <a:t>2</a:t>
            </a:fld>
            <a:endParaRPr lang="en-GB" sz="1200" b="0" strike="noStrike" spc="-1">
              <a:latin typeface="Times New Roman"/>
            </a:endParaRPr>
          </a:p>
        </p:txBody>
      </p:sp>
    </p:spTree>
    <p:extLst>
      <p:ext uri="{BB962C8B-B14F-4D97-AF65-F5344CB8AC3E}">
        <p14:creationId xmlns:p14="http://schemas.microsoft.com/office/powerpoint/2010/main" val="14879194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3" name="PlaceHolder 1"/>
          <p:cNvSpPr>
            <a:spLocks noGrp="1" noRot="1" noChangeAspect="1"/>
          </p:cNvSpPr>
          <p:nvPr>
            <p:ph type="sldImg"/>
          </p:nvPr>
        </p:nvSpPr>
        <p:spPr>
          <a:xfrm>
            <a:off x="420688" y="1241425"/>
            <a:ext cx="5954712" cy="3349625"/>
          </a:xfrm>
          <a:prstGeom prst="rect">
            <a:avLst/>
          </a:prstGeom>
          <a:ln w="0">
            <a:noFill/>
          </a:ln>
        </p:spPr>
      </p:sp>
      <p:sp>
        <p:nvSpPr>
          <p:cNvPr id="3164"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65"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9BD656B5-8B5F-4849-A304-A433360A70A7}" type="slidenum">
              <a:rPr lang="en-GB" sz="1200" b="0" strike="noStrike" spc="-1">
                <a:solidFill>
                  <a:srgbClr val="000000"/>
                </a:solidFill>
                <a:latin typeface="+mn-lt"/>
                <a:ea typeface="+mn-ea"/>
              </a:rPr>
              <a:t>53</a:t>
            </a:fld>
            <a:endParaRPr lang="en-GB" sz="1200" b="0" strike="noStrike" spc="-1">
              <a:latin typeface="Times New Roman"/>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6" name="PlaceHolder 1"/>
          <p:cNvSpPr>
            <a:spLocks noGrp="1" noRot="1" noChangeAspect="1"/>
          </p:cNvSpPr>
          <p:nvPr>
            <p:ph type="sldImg"/>
          </p:nvPr>
        </p:nvSpPr>
        <p:spPr>
          <a:xfrm>
            <a:off x="420688" y="1241425"/>
            <a:ext cx="5954712" cy="3349625"/>
          </a:xfrm>
          <a:prstGeom prst="rect">
            <a:avLst/>
          </a:prstGeom>
          <a:ln w="0">
            <a:noFill/>
          </a:ln>
        </p:spPr>
      </p:sp>
      <p:sp>
        <p:nvSpPr>
          <p:cNvPr id="3167"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68"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BD4A2DC9-FC2A-4842-9910-B2C378837398}" type="slidenum">
              <a:rPr lang="en-GB" sz="1200" b="0" strike="noStrike" spc="-1">
                <a:solidFill>
                  <a:srgbClr val="000000"/>
                </a:solidFill>
                <a:latin typeface="+mn-lt"/>
                <a:ea typeface="+mn-ea"/>
              </a:rPr>
              <a:t>54</a:t>
            </a:fld>
            <a:endParaRPr lang="en-GB" sz="1200" b="0" strike="noStrike" spc="-1">
              <a:latin typeface="Times New Roman"/>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9" name="PlaceHolder 1"/>
          <p:cNvSpPr>
            <a:spLocks noGrp="1" noRot="1" noChangeAspect="1"/>
          </p:cNvSpPr>
          <p:nvPr>
            <p:ph type="sldImg"/>
          </p:nvPr>
        </p:nvSpPr>
        <p:spPr>
          <a:xfrm>
            <a:off x="420688" y="1241425"/>
            <a:ext cx="5954712" cy="3349625"/>
          </a:xfrm>
          <a:prstGeom prst="rect">
            <a:avLst/>
          </a:prstGeom>
          <a:ln w="0">
            <a:noFill/>
          </a:ln>
        </p:spPr>
      </p:sp>
      <p:sp>
        <p:nvSpPr>
          <p:cNvPr id="3170"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71"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F3B2EC97-4506-4C65-878F-B45AC0A55713}" type="slidenum">
              <a:rPr lang="en-GB" sz="1200" b="0" strike="noStrike" spc="-1">
                <a:solidFill>
                  <a:srgbClr val="000000"/>
                </a:solidFill>
                <a:latin typeface="+mn-lt"/>
                <a:ea typeface="+mn-ea"/>
              </a:rPr>
              <a:t>58</a:t>
            </a:fld>
            <a:endParaRPr lang="en-GB" sz="1200" b="0" strike="noStrike" spc="-1">
              <a:latin typeface="Times New Roman"/>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2" name="PlaceHolder 1"/>
          <p:cNvSpPr>
            <a:spLocks noGrp="1" noRot="1" noChangeAspect="1"/>
          </p:cNvSpPr>
          <p:nvPr>
            <p:ph type="sldImg"/>
          </p:nvPr>
        </p:nvSpPr>
        <p:spPr>
          <a:xfrm>
            <a:off x="420688" y="1241425"/>
            <a:ext cx="5954712" cy="3349625"/>
          </a:xfrm>
          <a:prstGeom prst="rect">
            <a:avLst/>
          </a:prstGeom>
          <a:ln w="0">
            <a:noFill/>
          </a:ln>
        </p:spPr>
      </p:sp>
      <p:sp>
        <p:nvSpPr>
          <p:cNvPr id="3173"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74"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2CB96E65-BB45-43CA-A89B-76B9EFF3832D}" type="slidenum">
              <a:rPr lang="en-GB" sz="1200" b="0" strike="noStrike" spc="-1">
                <a:solidFill>
                  <a:srgbClr val="000000"/>
                </a:solidFill>
                <a:latin typeface="+mn-lt"/>
                <a:ea typeface="+mn-ea"/>
              </a:rPr>
              <a:t>60</a:t>
            </a:fld>
            <a:endParaRPr lang="en-GB" sz="1200" b="0" strike="noStrike" spc="-1">
              <a:latin typeface="Times New Roman"/>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 name="PlaceHolder 1"/>
          <p:cNvSpPr>
            <a:spLocks noGrp="1" noRot="1" noChangeAspect="1"/>
          </p:cNvSpPr>
          <p:nvPr>
            <p:ph type="sldImg"/>
          </p:nvPr>
        </p:nvSpPr>
        <p:spPr>
          <a:xfrm>
            <a:off x="420688" y="1241425"/>
            <a:ext cx="5954712" cy="3349625"/>
          </a:xfrm>
          <a:prstGeom prst="rect">
            <a:avLst/>
          </a:prstGeom>
          <a:ln w="0">
            <a:noFill/>
          </a:ln>
        </p:spPr>
      </p:sp>
      <p:sp>
        <p:nvSpPr>
          <p:cNvPr id="3176"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77"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912592AA-FA81-4694-94D6-61F03C0DAE1C}" type="slidenum">
              <a:rPr lang="en-GB" sz="1200" b="0" strike="noStrike" spc="-1">
                <a:solidFill>
                  <a:srgbClr val="000000"/>
                </a:solidFill>
                <a:latin typeface="+mn-lt"/>
                <a:ea typeface="+mn-ea"/>
              </a:rPr>
              <a:t>61</a:t>
            </a:fld>
            <a:endParaRPr lang="en-GB" sz="1200" b="0" strike="noStrike" spc="-1">
              <a:latin typeface="Times New Roman"/>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8" name="PlaceHolder 1"/>
          <p:cNvSpPr>
            <a:spLocks noGrp="1" noRot="1" noChangeAspect="1"/>
          </p:cNvSpPr>
          <p:nvPr>
            <p:ph type="sldImg"/>
          </p:nvPr>
        </p:nvSpPr>
        <p:spPr>
          <a:xfrm>
            <a:off x="420688" y="1241425"/>
            <a:ext cx="5954712" cy="3349625"/>
          </a:xfrm>
          <a:prstGeom prst="rect">
            <a:avLst/>
          </a:prstGeom>
          <a:ln w="0">
            <a:noFill/>
          </a:ln>
        </p:spPr>
      </p:sp>
      <p:sp>
        <p:nvSpPr>
          <p:cNvPr id="3179"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80"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78038DF5-6505-42EE-890A-1C22C74733AA}" type="slidenum">
              <a:rPr lang="en-GB" sz="1200" b="0" strike="noStrike" spc="-1">
                <a:solidFill>
                  <a:srgbClr val="000000"/>
                </a:solidFill>
                <a:latin typeface="+mn-lt"/>
                <a:ea typeface="+mn-ea"/>
              </a:rPr>
              <a:t>63</a:t>
            </a:fld>
            <a:endParaRPr lang="en-GB" sz="1200" b="0" strike="noStrike" spc="-1">
              <a:latin typeface="Times New Roman"/>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1" name="PlaceHolder 1"/>
          <p:cNvSpPr>
            <a:spLocks noGrp="1" noRot="1" noChangeAspect="1"/>
          </p:cNvSpPr>
          <p:nvPr>
            <p:ph type="sldImg"/>
          </p:nvPr>
        </p:nvSpPr>
        <p:spPr>
          <a:xfrm>
            <a:off x="420688" y="1241425"/>
            <a:ext cx="5954712" cy="3349625"/>
          </a:xfrm>
          <a:prstGeom prst="rect">
            <a:avLst/>
          </a:prstGeom>
          <a:ln w="0">
            <a:noFill/>
          </a:ln>
        </p:spPr>
      </p:sp>
      <p:sp>
        <p:nvSpPr>
          <p:cNvPr id="3182"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83"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117DCE60-483F-4446-B8A6-E5EBEE12BD8F}" type="slidenum">
              <a:rPr lang="en-GB" sz="1200" b="0" strike="noStrike" spc="-1">
                <a:solidFill>
                  <a:srgbClr val="000000"/>
                </a:solidFill>
                <a:latin typeface="+mn-lt"/>
                <a:ea typeface="+mn-ea"/>
              </a:rPr>
              <a:t>64</a:t>
            </a:fld>
            <a:endParaRPr lang="en-GB" sz="1200" b="0" strike="noStrike" spc="-1">
              <a:latin typeface="Times New Roman"/>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 name="PlaceHolder 1"/>
          <p:cNvSpPr>
            <a:spLocks noGrp="1" noRot="1" noChangeAspect="1"/>
          </p:cNvSpPr>
          <p:nvPr>
            <p:ph type="sldImg"/>
          </p:nvPr>
        </p:nvSpPr>
        <p:spPr>
          <a:xfrm>
            <a:off x="420688" y="1241425"/>
            <a:ext cx="5954712" cy="3349625"/>
          </a:xfrm>
          <a:prstGeom prst="rect">
            <a:avLst/>
          </a:prstGeom>
          <a:ln w="0">
            <a:noFill/>
          </a:ln>
        </p:spPr>
      </p:sp>
      <p:sp>
        <p:nvSpPr>
          <p:cNvPr id="3185"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86"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E64038B6-AFA9-446F-AE93-3CF135E549B2}" type="slidenum">
              <a:rPr lang="en-GB" sz="1200" b="0" strike="noStrike" spc="-1">
                <a:solidFill>
                  <a:srgbClr val="000000"/>
                </a:solidFill>
                <a:latin typeface="+mn-lt"/>
                <a:ea typeface="+mn-ea"/>
              </a:rPr>
              <a:t>65</a:t>
            </a:fld>
            <a:endParaRPr lang="en-GB" sz="1200" b="0" strike="noStrike" spc="-1">
              <a:latin typeface="Times New Roman"/>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7" name="PlaceHolder 1"/>
          <p:cNvSpPr>
            <a:spLocks noGrp="1" noRot="1" noChangeAspect="1"/>
          </p:cNvSpPr>
          <p:nvPr>
            <p:ph type="sldImg"/>
          </p:nvPr>
        </p:nvSpPr>
        <p:spPr>
          <a:xfrm>
            <a:off x="420688" y="1241425"/>
            <a:ext cx="5954712" cy="3349625"/>
          </a:xfrm>
          <a:prstGeom prst="rect">
            <a:avLst/>
          </a:prstGeom>
          <a:ln w="0">
            <a:noFill/>
          </a:ln>
        </p:spPr>
      </p:sp>
      <p:sp>
        <p:nvSpPr>
          <p:cNvPr id="3188"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89"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921168C8-9BBF-4D25-9BB8-1457F87847D0}" type="slidenum">
              <a:rPr lang="en-GB" sz="1200" b="0" strike="noStrike" spc="-1">
                <a:solidFill>
                  <a:srgbClr val="000000"/>
                </a:solidFill>
                <a:latin typeface="+mn-lt"/>
                <a:ea typeface="+mn-ea"/>
              </a:rPr>
              <a:t>66</a:t>
            </a:fld>
            <a:endParaRPr lang="en-GB" sz="1200" b="0" strike="noStrike" spc="-1">
              <a:latin typeface="Times New Roman"/>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0" name="PlaceHolder 1"/>
          <p:cNvSpPr>
            <a:spLocks noGrp="1" noRot="1" noChangeAspect="1"/>
          </p:cNvSpPr>
          <p:nvPr>
            <p:ph type="sldImg"/>
          </p:nvPr>
        </p:nvSpPr>
        <p:spPr>
          <a:xfrm>
            <a:off x="420688" y="1241425"/>
            <a:ext cx="5954712" cy="3349625"/>
          </a:xfrm>
          <a:prstGeom prst="rect">
            <a:avLst/>
          </a:prstGeom>
          <a:ln w="0">
            <a:noFill/>
          </a:ln>
        </p:spPr>
      </p:sp>
      <p:sp>
        <p:nvSpPr>
          <p:cNvPr id="3191"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92"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82922755-05F8-4932-BE9D-EC6786A89F37}" type="slidenum">
              <a:rPr lang="en-GB" sz="1200" b="0" strike="noStrike" spc="-1">
                <a:solidFill>
                  <a:srgbClr val="000000"/>
                </a:solidFill>
                <a:latin typeface="+mn-lt"/>
                <a:ea typeface="+mn-ea"/>
              </a:rPr>
              <a:t>68</a:t>
            </a:fld>
            <a:endParaRPr lang="en-GB" sz="1200" b="0" strike="noStrike" spc="-1">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endParaRPr lang="en-US" dirty="0">
              <a:cs typeface="Arial"/>
            </a:endParaRPr>
          </a:p>
        </p:txBody>
      </p:sp>
      <p:sp>
        <p:nvSpPr>
          <p:cNvPr id="4" name="Slide Number Placeholder 3"/>
          <p:cNvSpPr>
            <a:spLocks noGrp="1"/>
          </p:cNvSpPr>
          <p:nvPr>
            <p:ph type="sldNum"/>
          </p:nvPr>
        </p:nvSpPr>
        <p:spPr/>
        <p:txBody>
          <a:bodyPr/>
          <a:lstStyle/>
          <a:p>
            <a:pPr algn="r">
              <a:buNone/>
            </a:pPr>
            <a:fld id="{01CD6303-8135-41C7-A5C5-F463AF00F717}" type="slidenum">
              <a:rPr lang="en-GB" sz="1400" b="0" strike="noStrike" spc="-1" smtClean="0">
                <a:latin typeface="Times New Roman"/>
              </a:rPr>
              <a:t>3</a:t>
            </a:fld>
            <a:endParaRPr lang="en-GB" sz="1400" b="0" strike="noStrike" spc="-1">
              <a:latin typeface="Times New Roman"/>
            </a:endParaRPr>
          </a:p>
        </p:txBody>
      </p:sp>
    </p:spTree>
    <p:extLst>
      <p:ext uri="{BB962C8B-B14F-4D97-AF65-F5344CB8AC3E}">
        <p14:creationId xmlns:p14="http://schemas.microsoft.com/office/powerpoint/2010/main" val="38320868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3" name="PlaceHolder 1"/>
          <p:cNvSpPr>
            <a:spLocks noGrp="1" noRot="1" noChangeAspect="1"/>
          </p:cNvSpPr>
          <p:nvPr>
            <p:ph type="sldImg"/>
          </p:nvPr>
        </p:nvSpPr>
        <p:spPr>
          <a:xfrm>
            <a:off x="420688" y="1241425"/>
            <a:ext cx="5954712" cy="3349625"/>
          </a:xfrm>
          <a:prstGeom prst="rect">
            <a:avLst/>
          </a:prstGeom>
          <a:ln w="0">
            <a:noFill/>
          </a:ln>
        </p:spPr>
      </p:sp>
      <p:sp>
        <p:nvSpPr>
          <p:cNvPr id="3194"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95"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D654C572-01A7-40FE-8FE6-74EDC143F842}" type="slidenum">
              <a:rPr lang="en-GB" sz="1200" b="0" strike="noStrike" spc="-1">
                <a:solidFill>
                  <a:srgbClr val="000000"/>
                </a:solidFill>
                <a:latin typeface="+mn-lt"/>
                <a:ea typeface="+mn-ea"/>
              </a:rPr>
              <a:t>69</a:t>
            </a:fld>
            <a:endParaRPr lang="en-GB" sz="1200" b="0" strike="noStrike" spc="-1">
              <a:latin typeface="Times New Roman"/>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6" name="PlaceHolder 1"/>
          <p:cNvSpPr>
            <a:spLocks noGrp="1" noRot="1" noChangeAspect="1"/>
          </p:cNvSpPr>
          <p:nvPr>
            <p:ph type="sldImg"/>
          </p:nvPr>
        </p:nvSpPr>
        <p:spPr>
          <a:xfrm>
            <a:off x="420688" y="1241425"/>
            <a:ext cx="5954712" cy="3349625"/>
          </a:xfrm>
          <a:prstGeom prst="rect">
            <a:avLst/>
          </a:prstGeom>
          <a:ln w="0">
            <a:noFill/>
          </a:ln>
        </p:spPr>
      </p:sp>
      <p:sp>
        <p:nvSpPr>
          <p:cNvPr id="3197"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198"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4E4AFE88-BF93-47F9-81E2-3157ADC1D131}" type="slidenum">
              <a:rPr lang="en-GB" sz="1200" b="0" strike="noStrike" spc="-1">
                <a:solidFill>
                  <a:srgbClr val="000000"/>
                </a:solidFill>
                <a:latin typeface="+mn-lt"/>
                <a:ea typeface="+mn-ea"/>
              </a:rPr>
              <a:t>70</a:t>
            </a:fld>
            <a:endParaRPr lang="en-GB" sz="1200" b="0" strike="noStrike" spc="-1">
              <a:latin typeface="Times New Roman"/>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9" name="PlaceHolder 1"/>
          <p:cNvSpPr>
            <a:spLocks noGrp="1" noRot="1" noChangeAspect="1"/>
          </p:cNvSpPr>
          <p:nvPr>
            <p:ph type="sldImg"/>
          </p:nvPr>
        </p:nvSpPr>
        <p:spPr>
          <a:xfrm>
            <a:off x="420688" y="1241425"/>
            <a:ext cx="5954712" cy="3349625"/>
          </a:xfrm>
          <a:prstGeom prst="rect">
            <a:avLst/>
          </a:prstGeom>
          <a:ln w="0">
            <a:noFill/>
          </a:ln>
        </p:spPr>
      </p:sp>
      <p:sp>
        <p:nvSpPr>
          <p:cNvPr id="3200"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pPr marL="216000" indent="-216000">
              <a:lnSpc>
                <a:spcPct val="100000"/>
              </a:lnSpc>
              <a:buNone/>
              <a:tabLst>
                <a:tab pos="0" algn="l"/>
              </a:tabLst>
            </a:pPr>
            <a:r>
              <a:rPr lang="pt-PT" sz="2000" b="0" strike="noStrike" spc="-1">
                <a:latin typeface="Arial"/>
              </a:rPr>
              <a:t>The DAC is designed with a resistive network plus passgates</a:t>
            </a:r>
            <a:endParaRPr lang="en-GB" sz="2000" b="0" strike="noStrike" spc="-1">
              <a:latin typeface="Arial"/>
            </a:endParaRPr>
          </a:p>
        </p:txBody>
      </p:sp>
      <p:sp>
        <p:nvSpPr>
          <p:cNvPr id="3201"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662A6DE4-E933-427A-B379-AF9FFDD2BE2D}" type="slidenum">
              <a:rPr lang="en-GB" sz="1200" b="0" strike="noStrike" spc="-1">
                <a:solidFill>
                  <a:srgbClr val="000000"/>
                </a:solidFill>
                <a:latin typeface="+mn-lt"/>
                <a:ea typeface="+mn-ea"/>
              </a:rPr>
              <a:t>71</a:t>
            </a:fld>
            <a:endParaRPr lang="en-GB" sz="1200" b="0" strike="noStrike" spc="-1">
              <a:latin typeface="Times New Roman"/>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2" name="PlaceHolder 1"/>
          <p:cNvSpPr>
            <a:spLocks noGrp="1" noRot="1" noChangeAspect="1"/>
          </p:cNvSpPr>
          <p:nvPr>
            <p:ph type="sldImg"/>
          </p:nvPr>
        </p:nvSpPr>
        <p:spPr>
          <a:xfrm>
            <a:off x="420688" y="1241425"/>
            <a:ext cx="5954712" cy="3349625"/>
          </a:xfrm>
          <a:prstGeom prst="rect">
            <a:avLst/>
          </a:prstGeom>
          <a:ln w="0">
            <a:noFill/>
          </a:ln>
        </p:spPr>
      </p:sp>
      <p:sp>
        <p:nvSpPr>
          <p:cNvPr id="3203"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204"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21418D8C-FC14-49C4-A384-0552DDE07E94}" type="slidenum">
              <a:rPr lang="en-GB" sz="1200" b="0" strike="noStrike" spc="-1">
                <a:solidFill>
                  <a:srgbClr val="000000"/>
                </a:solidFill>
                <a:latin typeface="+mn-lt"/>
                <a:ea typeface="+mn-ea"/>
              </a:rPr>
              <a:t>72</a:t>
            </a:fld>
            <a:endParaRPr lang="en-GB" sz="1200" b="0" strike="noStrike" spc="-1">
              <a:latin typeface="Times New Roman"/>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 name="PlaceHolder 1"/>
          <p:cNvSpPr>
            <a:spLocks noGrp="1" noRot="1" noChangeAspect="1"/>
          </p:cNvSpPr>
          <p:nvPr>
            <p:ph type="sldImg"/>
          </p:nvPr>
        </p:nvSpPr>
        <p:spPr>
          <a:xfrm>
            <a:off x="420688" y="1241425"/>
            <a:ext cx="5954712" cy="3349625"/>
          </a:xfrm>
          <a:prstGeom prst="rect">
            <a:avLst/>
          </a:prstGeom>
          <a:ln w="0">
            <a:noFill/>
          </a:ln>
        </p:spPr>
      </p:sp>
      <p:sp>
        <p:nvSpPr>
          <p:cNvPr id="3206"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207"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1F64CBEC-B5B5-40A7-B041-2E3BFF9058FD}" type="slidenum">
              <a:rPr lang="en-GB" sz="1200" b="0" strike="noStrike" spc="-1">
                <a:solidFill>
                  <a:srgbClr val="000000"/>
                </a:solidFill>
                <a:latin typeface="+mn-lt"/>
                <a:ea typeface="+mn-ea"/>
              </a:rPr>
              <a:t>74</a:t>
            </a:fld>
            <a:endParaRPr lang="en-GB" sz="1200" b="0" strike="noStrike" spc="-1">
              <a:latin typeface="Times New Roman"/>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8" name="PlaceHolder 1"/>
          <p:cNvSpPr>
            <a:spLocks noGrp="1" noRot="1" noChangeAspect="1"/>
          </p:cNvSpPr>
          <p:nvPr>
            <p:ph type="sldImg"/>
          </p:nvPr>
        </p:nvSpPr>
        <p:spPr>
          <a:xfrm>
            <a:off x="420688" y="1241425"/>
            <a:ext cx="5954712" cy="3349625"/>
          </a:xfrm>
          <a:prstGeom prst="rect">
            <a:avLst/>
          </a:prstGeom>
          <a:ln w="0">
            <a:noFill/>
          </a:ln>
        </p:spPr>
      </p:sp>
      <p:sp>
        <p:nvSpPr>
          <p:cNvPr id="3209"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210"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1A29B913-A28F-4DC9-A601-A7B152EFE7CD}" type="slidenum">
              <a:rPr lang="en-GB" sz="1200" b="0" strike="noStrike" spc="-1">
                <a:solidFill>
                  <a:srgbClr val="000000"/>
                </a:solidFill>
                <a:latin typeface="+mn-lt"/>
                <a:ea typeface="+mn-ea"/>
              </a:rPr>
              <a:t>75</a:t>
            </a:fld>
            <a:endParaRPr lang="en-GB" sz="1200" b="0" strike="noStrike" spc="-1">
              <a:latin typeface="Times New Roman"/>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1" name="PlaceHolder 1"/>
          <p:cNvSpPr>
            <a:spLocks noGrp="1" noRot="1" noChangeAspect="1"/>
          </p:cNvSpPr>
          <p:nvPr>
            <p:ph type="sldImg"/>
          </p:nvPr>
        </p:nvSpPr>
        <p:spPr>
          <a:xfrm>
            <a:off x="420688" y="1241425"/>
            <a:ext cx="5954712" cy="3349625"/>
          </a:xfrm>
          <a:prstGeom prst="rect">
            <a:avLst/>
          </a:prstGeom>
          <a:ln w="0">
            <a:noFill/>
          </a:ln>
        </p:spPr>
      </p:sp>
      <p:sp>
        <p:nvSpPr>
          <p:cNvPr id="3212"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213"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04C4B27E-E1F5-4B8C-BBE4-9603EB5B8250}" type="slidenum">
              <a:rPr lang="en-GB" sz="1200" b="0" strike="noStrike" spc="-1">
                <a:solidFill>
                  <a:srgbClr val="000000"/>
                </a:solidFill>
                <a:latin typeface="+mn-lt"/>
                <a:ea typeface="+mn-ea"/>
              </a:rPr>
              <a:t>76</a:t>
            </a:fld>
            <a:endParaRPr lang="en-GB" sz="1200" b="0" strike="noStrike" spc="-1">
              <a:latin typeface="Times New Roman"/>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4" name="PlaceHolder 1"/>
          <p:cNvSpPr>
            <a:spLocks noGrp="1" noRot="1" noChangeAspect="1"/>
          </p:cNvSpPr>
          <p:nvPr>
            <p:ph type="sldImg"/>
          </p:nvPr>
        </p:nvSpPr>
        <p:spPr>
          <a:xfrm>
            <a:off x="420688" y="1241425"/>
            <a:ext cx="5954712" cy="3349625"/>
          </a:xfrm>
          <a:prstGeom prst="rect">
            <a:avLst/>
          </a:prstGeom>
          <a:ln w="0">
            <a:noFill/>
          </a:ln>
        </p:spPr>
      </p:sp>
      <p:sp>
        <p:nvSpPr>
          <p:cNvPr id="3215"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216"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9F3A8AC5-3DBE-436A-81CE-59EA1E0E6ADF}" type="slidenum">
              <a:rPr lang="en-GB" sz="1200" b="0" strike="noStrike" spc="-1">
                <a:solidFill>
                  <a:srgbClr val="000000"/>
                </a:solidFill>
                <a:latin typeface="+mn-lt"/>
                <a:ea typeface="+mn-ea"/>
              </a:rPr>
              <a:t>79</a:t>
            </a:fld>
            <a:endParaRPr lang="en-GB" sz="1200" b="0" strike="noStrike" spc="-1">
              <a:latin typeface="Times New Roman"/>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7" name="PlaceHolder 1"/>
          <p:cNvSpPr>
            <a:spLocks noGrp="1" noRot="1" noChangeAspect="1"/>
          </p:cNvSpPr>
          <p:nvPr>
            <p:ph type="sldImg"/>
          </p:nvPr>
        </p:nvSpPr>
        <p:spPr>
          <a:xfrm>
            <a:off x="420688" y="1241425"/>
            <a:ext cx="5954712" cy="3349625"/>
          </a:xfrm>
          <a:prstGeom prst="rect">
            <a:avLst/>
          </a:prstGeom>
          <a:ln w="0">
            <a:noFill/>
          </a:ln>
        </p:spPr>
      </p:sp>
      <p:sp>
        <p:nvSpPr>
          <p:cNvPr id="3218"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219"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56BB46E7-DA6B-436D-8216-DB85CA206864}" type="slidenum">
              <a:rPr lang="en-GB" sz="1200" b="0" strike="noStrike" spc="-1">
                <a:solidFill>
                  <a:srgbClr val="000000"/>
                </a:solidFill>
                <a:latin typeface="+mn-lt"/>
                <a:ea typeface="+mn-ea"/>
              </a:rPr>
              <a:t>80</a:t>
            </a:fld>
            <a:endParaRPr lang="en-GB" sz="1200" b="0" strike="noStrike" spc="-1">
              <a:latin typeface="Times New Roman"/>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0" name="PlaceHolder 1"/>
          <p:cNvSpPr>
            <a:spLocks noGrp="1" noRot="1" noChangeAspect="1"/>
          </p:cNvSpPr>
          <p:nvPr>
            <p:ph type="sldImg"/>
          </p:nvPr>
        </p:nvSpPr>
        <p:spPr>
          <a:xfrm>
            <a:off x="420688" y="1241425"/>
            <a:ext cx="5954712" cy="3349625"/>
          </a:xfrm>
          <a:prstGeom prst="rect">
            <a:avLst/>
          </a:prstGeom>
          <a:ln w="0">
            <a:noFill/>
          </a:ln>
        </p:spPr>
      </p:sp>
      <p:sp>
        <p:nvSpPr>
          <p:cNvPr id="3221"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222"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A94DF58B-DAFF-44B7-8C8F-4DC23CF30B09}" type="slidenum">
              <a:rPr lang="en-GB" sz="1200" b="0" strike="noStrike" spc="-1">
                <a:solidFill>
                  <a:srgbClr val="000000"/>
                </a:solidFill>
                <a:latin typeface="+mn-lt"/>
                <a:ea typeface="+mn-ea"/>
              </a:rPr>
              <a:t>81</a:t>
            </a:fld>
            <a:endParaRPr lang="en-GB" sz="1200" b="0" strike="noStrike" spc="-1">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9891415a10_0_6: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9891415a10_0_6:notes"/>
          <p:cNvSpPr txBox="1">
            <a:spLocks noGrp="1"/>
          </p:cNvSpPr>
          <p:nvPr>
            <p:ph type="body" idx="1"/>
          </p:nvPr>
        </p:nvSpPr>
        <p:spPr>
          <a:xfrm>
            <a:off x="679768" y="4777958"/>
            <a:ext cx="5438100" cy="3909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lang="en-GB" sz="1600" dirty="0">
              <a:cs typeface="Arial"/>
            </a:endParaRPr>
          </a:p>
          <a:p>
            <a:pPr marL="0" lvl="0" indent="0" algn="l" rtl="0">
              <a:spcBef>
                <a:spcPts val="0"/>
              </a:spcBef>
              <a:spcAft>
                <a:spcPts val="0"/>
              </a:spcAft>
              <a:buClr>
                <a:schemeClr val="dk1"/>
              </a:buClr>
              <a:buSzPts val="1100"/>
              <a:buFont typeface="Arial"/>
              <a:buNone/>
            </a:pPr>
            <a:endParaRPr sz="1600"/>
          </a:p>
          <a:p>
            <a:pPr marL="0" lvl="0" indent="0" algn="l" rtl="0">
              <a:spcBef>
                <a:spcPts val="0"/>
              </a:spcBef>
              <a:spcAft>
                <a:spcPts val="0"/>
              </a:spcAft>
              <a:buNone/>
            </a:pPr>
            <a:endParaRPr sz="1600"/>
          </a:p>
        </p:txBody>
      </p:sp>
      <p:sp>
        <p:nvSpPr>
          <p:cNvPr id="100" name="Google Shape;100;g9891415a10_0_6:notes"/>
          <p:cNvSpPr txBox="1">
            <a:spLocks noGrp="1"/>
          </p:cNvSpPr>
          <p:nvPr>
            <p:ph type="sldNum" idx="12"/>
          </p:nvPr>
        </p:nvSpPr>
        <p:spPr>
          <a:xfrm>
            <a:off x="3850443" y="9430091"/>
            <a:ext cx="2945700" cy="498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3" name="PlaceHolder 1"/>
          <p:cNvSpPr>
            <a:spLocks noGrp="1" noRot="1" noChangeAspect="1"/>
          </p:cNvSpPr>
          <p:nvPr>
            <p:ph type="sldImg"/>
          </p:nvPr>
        </p:nvSpPr>
        <p:spPr>
          <a:xfrm>
            <a:off x="420688" y="1241425"/>
            <a:ext cx="5954712" cy="3349625"/>
          </a:xfrm>
          <a:prstGeom prst="rect">
            <a:avLst/>
          </a:prstGeom>
          <a:ln w="0">
            <a:noFill/>
          </a:ln>
        </p:spPr>
      </p:sp>
      <p:sp>
        <p:nvSpPr>
          <p:cNvPr id="3224"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225"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21951E4E-88C2-419A-8F82-814BFDD5D4B5}" type="slidenum">
              <a:rPr lang="en-GB" sz="1200" b="0" strike="noStrike" spc="-1">
                <a:solidFill>
                  <a:srgbClr val="000000"/>
                </a:solidFill>
                <a:latin typeface="+mn-lt"/>
                <a:ea typeface="+mn-ea"/>
              </a:rPr>
              <a:t>82</a:t>
            </a:fld>
            <a:endParaRPr lang="en-GB" sz="1200" b="0" strike="noStrike" spc="-1">
              <a:latin typeface="Times New Roman"/>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6" name="PlaceHolder 1"/>
          <p:cNvSpPr>
            <a:spLocks noGrp="1" noRot="1" noChangeAspect="1"/>
          </p:cNvSpPr>
          <p:nvPr>
            <p:ph type="sldImg"/>
          </p:nvPr>
        </p:nvSpPr>
        <p:spPr>
          <a:xfrm>
            <a:off x="420688" y="1241425"/>
            <a:ext cx="5954712" cy="3349625"/>
          </a:xfrm>
          <a:prstGeom prst="rect">
            <a:avLst/>
          </a:prstGeom>
          <a:ln w="0">
            <a:noFill/>
          </a:ln>
        </p:spPr>
      </p:sp>
      <p:sp>
        <p:nvSpPr>
          <p:cNvPr id="3227"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228"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17232658-CD5D-4A1F-BB56-AF0045D43CF8}" type="slidenum">
              <a:rPr lang="en-GB" sz="1200" b="0" strike="noStrike" spc="-1">
                <a:solidFill>
                  <a:srgbClr val="000000"/>
                </a:solidFill>
                <a:latin typeface="+mn-lt"/>
                <a:ea typeface="+mn-ea"/>
              </a:rPr>
              <a:t>84</a:t>
            </a:fld>
            <a:endParaRPr lang="en-GB" sz="1200" b="0" strike="noStrike" spc="-1">
              <a:latin typeface="Times New Roman"/>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9" name="PlaceHolder 1"/>
          <p:cNvSpPr>
            <a:spLocks noGrp="1" noRot="1" noChangeAspect="1"/>
          </p:cNvSpPr>
          <p:nvPr>
            <p:ph type="sldImg"/>
          </p:nvPr>
        </p:nvSpPr>
        <p:spPr>
          <a:xfrm>
            <a:off x="420688" y="1241425"/>
            <a:ext cx="5954712" cy="3349625"/>
          </a:xfrm>
          <a:prstGeom prst="rect">
            <a:avLst/>
          </a:prstGeom>
          <a:ln w="0">
            <a:noFill/>
          </a:ln>
        </p:spPr>
      </p:sp>
      <p:sp>
        <p:nvSpPr>
          <p:cNvPr id="3230"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231"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64376C4A-631D-43EE-86BE-B9ED6E94E968}" type="slidenum">
              <a:rPr lang="en-GB" sz="1200" b="0" strike="noStrike" spc="-1">
                <a:solidFill>
                  <a:srgbClr val="000000"/>
                </a:solidFill>
                <a:latin typeface="+mn-lt"/>
                <a:ea typeface="+mn-ea"/>
              </a:rPr>
              <a:t>86</a:t>
            </a:fld>
            <a:endParaRPr lang="en-GB" sz="1200" b="0" strike="noStrike" spc="-1">
              <a:latin typeface="Times New Roman"/>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2" name="PlaceHolder 1"/>
          <p:cNvSpPr>
            <a:spLocks noGrp="1" noRot="1" noChangeAspect="1"/>
          </p:cNvSpPr>
          <p:nvPr>
            <p:ph type="sldImg"/>
          </p:nvPr>
        </p:nvSpPr>
        <p:spPr>
          <a:xfrm>
            <a:off x="420688" y="1241425"/>
            <a:ext cx="5954712" cy="3349625"/>
          </a:xfrm>
          <a:prstGeom prst="rect">
            <a:avLst/>
          </a:prstGeom>
          <a:ln w="0">
            <a:noFill/>
          </a:ln>
        </p:spPr>
      </p:sp>
      <p:sp>
        <p:nvSpPr>
          <p:cNvPr id="3233"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endParaRPr lang="en-GB" sz="2000" b="0" strike="noStrike" spc="-1">
              <a:latin typeface="Arial"/>
            </a:endParaRPr>
          </a:p>
        </p:txBody>
      </p:sp>
      <p:sp>
        <p:nvSpPr>
          <p:cNvPr id="3234"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858B9B8C-E6BB-42A4-AE61-FCD0F660E8A8}" type="slidenum">
              <a:rPr lang="en-GB" sz="1200" b="0" strike="noStrike" spc="-1">
                <a:solidFill>
                  <a:srgbClr val="000000"/>
                </a:solidFill>
                <a:latin typeface="+mn-lt"/>
                <a:ea typeface="+mn-ea"/>
              </a:rPr>
              <a:t>87</a:t>
            </a:fld>
            <a:endParaRPr lang="en-GB" sz="1200" b="0" strike="noStrike" spc="-1">
              <a:latin typeface="Times New Roman"/>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09CA6FC-C179-428E-84AB-E76212CE46D0}" type="slidenum">
              <a:rPr lang="en-GB" smtClean="0"/>
              <a:t>93</a:t>
            </a:fld>
            <a:endParaRPr lang="en-GB" dirty="0"/>
          </a:p>
        </p:txBody>
      </p:sp>
    </p:spTree>
    <p:extLst>
      <p:ext uri="{BB962C8B-B14F-4D97-AF65-F5344CB8AC3E}">
        <p14:creationId xmlns:p14="http://schemas.microsoft.com/office/powerpoint/2010/main" val="2823083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5" name="PlaceHolder 1"/>
          <p:cNvSpPr>
            <a:spLocks noGrp="1" noRot="1" noChangeAspect="1"/>
          </p:cNvSpPr>
          <p:nvPr>
            <p:ph type="sldImg"/>
          </p:nvPr>
        </p:nvSpPr>
        <p:spPr>
          <a:xfrm>
            <a:off x="420688" y="1241425"/>
            <a:ext cx="5954712" cy="3349625"/>
          </a:xfrm>
          <a:prstGeom prst="rect">
            <a:avLst/>
          </a:prstGeom>
          <a:ln w="0">
            <a:noFill/>
          </a:ln>
        </p:spPr>
      </p:sp>
      <p:sp>
        <p:nvSpPr>
          <p:cNvPr id="3146"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r>
              <a:rPr lang="en-US" sz="2000" b="0" strike="noStrike" spc="-1" dirty="0">
                <a:latin typeface="Arial"/>
              </a:rPr>
              <a:t>Update the footer</a:t>
            </a:r>
          </a:p>
          <a:p>
            <a:r>
              <a:rPr lang="en-US" sz="2000" b="0" strike="noStrike" spc="-1" dirty="0">
                <a:latin typeface="Arial"/>
              </a:rPr>
              <a:t>Add disclaimer for temperature sensor and mention that </a:t>
            </a:r>
            <a:endParaRPr lang="en-GB" sz="2000" b="0" strike="noStrike" spc="-1" dirty="0">
              <a:latin typeface="Arial"/>
            </a:endParaRPr>
          </a:p>
        </p:txBody>
      </p:sp>
      <p:sp>
        <p:nvSpPr>
          <p:cNvPr id="3147"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F77B6D-750F-4DEC-8DB4-7A509BFF8243}" type="slidenum">
              <a:rPr kumimoji="0" lang="en-GB" sz="1200" b="0" i="0" u="none" strike="noStrike" kern="1200" cap="none" spc="-1" normalizeH="0" baseline="0" noProof="0">
                <a:ln>
                  <a:noFill/>
                </a:ln>
                <a:solidFill>
                  <a:srgbClr val="000000"/>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1" normalizeH="0" baseline="0" noProof="0">
              <a:ln>
                <a:noFill/>
              </a:ln>
              <a:solidFill>
                <a:prstClr val="black"/>
              </a:solidFill>
              <a:effectLst/>
              <a:uLnTx/>
              <a:uFillTx/>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8" name="PlaceHolder 1"/>
          <p:cNvSpPr>
            <a:spLocks noGrp="1" noRot="1" noChangeAspect="1"/>
          </p:cNvSpPr>
          <p:nvPr>
            <p:ph type="sldImg"/>
          </p:nvPr>
        </p:nvSpPr>
        <p:spPr>
          <a:xfrm>
            <a:off x="420688" y="1241425"/>
            <a:ext cx="5954712" cy="3349625"/>
          </a:xfrm>
          <a:prstGeom prst="rect">
            <a:avLst/>
          </a:prstGeom>
          <a:ln w="0">
            <a:noFill/>
          </a:ln>
        </p:spPr>
      </p:sp>
      <p:sp>
        <p:nvSpPr>
          <p:cNvPr id="3149" name="PlaceHolder 2"/>
          <p:cNvSpPr>
            <a:spLocks noGrp="1"/>
          </p:cNvSpPr>
          <p:nvPr>
            <p:ph type="body"/>
          </p:nvPr>
        </p:nvSpPr>
        <p:spPr>
          <a:xfrm>
            <a:off x="679680" y="4777920"/>
            <a:ext cx="5437440" cy="3908520"/>
          </a:xfrm>
          <a:prstGeom prst="rect">
            <a:avLst/>
          </a:prstGeom>
          <a:noFill/>
          <a:ln w="0">
            <a:noFill/>
          </a:ln>
        </p:spPr>
        <p:txBody>
          <a:bodyPr lIns="0" tIns="0" rIns="0" bIns="0" anchor="t">
            <a:noAutofit/>
          </a:bodyPr>
          <a:lstStyle/>
          <a:p>
            <a:r>
              <a:rPr lang="en-US" sz="2000" b="0" strike="noStrike" spc="-1" dirty="0" err="1">
                <a:latin typeface="Arial"/>
              </a:rPr>
              <a:t>lpGBT</a:t>
            </a:r>
            <a:r>
              <a:rPr lang="en-US" sz="2000" b="0" strike="noStrike" spc="-1" dirty="0">
                <a:latin typeface="Arial"/>
              </a:rPr>
              <a:t> is communication hub on hybrid – mention to introduce PUSM, brownout, POR</a:t>
            </a:r>
            <a:endParaRPr lang="en-GB" sz="2000" b="0" strike="noStrike" spc="-1" dirty="0">
              <a:latin typeface="Arial"/>
            </a:endParaRPr>
          </a:p>
        </p:txBody>
      </p:sp>
      <p:sp>
        <p:nvSpPr>
          <p:cNvPr id="3150" name="PlaceHolder 3"/>
          <p:cNvSpPr>
            <a:spLocks noGrp="1"/>
          </p:cNvSpPr>
          <p:nvPr>
            <p:ph type="sldNum"/>
          </p:nvPr>
        </p:nvSpPr>
        <p:spPr>
          <a:xfrm>
            <a:off x="3850560" y="9430200"/>
            <a:ext cx="2944800" cy="497520"/>
          </a:xfrm>
          <a:prstGeom prst="rect">
            <a:avLst/>
          </a:prstGeom>
          <a:noFill/>
          <a:ln w="0">
            <a:noFill/>
          </a:ln>
        </p:spPr>
        <p:txBody>
          <a:bodyPr lIns="0" tIns="0" rIns="0" bIns="0" anchor="b">
            <a:noAutofit/>
          </a:bodyPr>
          <a:lstStyle/>
          <a:p>
            <a:pPr algn="r">
              <a:lnSpc>
                <a:spcPct val="100000"/>
              </a:lnSpc>
              <a:buNone/>
            </a:pPr>
            <a:fld id="{194F3CC0-C6BD-4757-8E83-58132A25EE84}" type="slidenum">
              <a:rPr lang="en-GB" sz="1200" b="0" strike="noStrike" spc="-1">
                <a:solidFill>
                  <a:srgbClr val="000000"/>
                </a:solidFill>
                <a:latin typeface="+mn-lt"/>
                <a:ea typeface="+mn-ea"/>
              </a:rPr>
              <a:t>7</a:t>
            </a:fld>
            <a:endParaRPr lang="en-GB" sz="1200" b="0" strike="noStrike" spc="-1">
              <a:latin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r>
              <a:rPr lang="en-US" dirty="0"/>
              <a:t>Move last bullet about ELT to TID section</a:t>
            </a:r>
          </a:p>
          <a:p>
            <a:r>
              <a:rPr lang="en-US" dirty="0"/>
              <a:t>Align TID spec between Stefan and Pedro</a:t>
            </a:r>
            <a:endParaRPr lang="en-GB" dirty="0"/>
          </a:p>
        </p:txBody>
      </p:sp>
      <p:sp>
        <p:nvSpPr>
          <p:cNvPr id="4" name="Slide Number Placeholder 3"/>
          <p:cNvSpPr>
            <a:spLocks noGrp="1"/>
          </p:cNvSpPr>
          <p:nvPr>
            <p:ph type="sldNum"/>
          </p:nvPr>
        </p:nvSpPr>
        <p:spPr/>
        <p:txBody>
          <a:bodyPr/>
          <a:lstStyle/>
          <a:p>
            <a:pPr algn="r">
              <a:buNone/>
            </a:pPr>
            <a:fld id="{01CD6303-8135-41C7-A5C5-F463AF00F717}" type="slidenum">
              <a:rPr lang="en-GB" sz="1400" b="0" strike="noStrike" spc="-1" smtClean="0">
                <a:latin typeface="Times New Roman"/>
              </a:rPr>
              <a:t>8</a:t>
            </a:fld>
            <a:endParaRPr lang="en-GB" sz="1400" b="0" strike="noStrike" spc="-1">
              <a:latin typeface="Times New Roman"/>
            </a:endParaRPr>
          </a:p>
        </p:txBody>
      </p:sp>
    </p:spTree>
    <p:extLst>
      <p:ext uri="{BB962C8B-B14F-4D97-AF65-F5344CB8AC3E}">
        <p14:creationId xmlns:p14="http://schemas.microsoft.com/office/powerpoint/2010/main" val="14683494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09CA6FC-C179-428E-84AB-E76212CE46D0}" type="slidenum">
              <a:rPr lang="en-GB" smtClean="0"/>
              <a:t>9</a:t>
            </a:fld>
            <a:endParaRPr lang="en-GB" dirty="0"/>
          </a:p>
        </p:txBody>
      </p:sp>
    </p:spTree>
    <p:extLst>
      <p:ext uri="{BB962C8B-B14F-4D97-AF65-F5344CB8AC3E}">
        <p14:creationId xmlns:p14="http://schemas.microsoft.com/office/powerpoint/2010/main" val="26852152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09CA6FC-C179-428E-84AB-E76212CE46D0}" type="slidenum">
              <a:rPr lang="en-GB" smtClean="0"/>
              <a:t>10</a:t>
            </a:fld>
            <a:endParaRPr lang="en-GB" dirty="0"/>
          </a:p>
        </p:txBody>
      </p:sp>
    </p:spTree>
    <p:extLst>
      <p:ext uri="{BB962C8B-B14F-4D97-AF65-F5344CB8AC3E}">
        <p14:creationId xmlns:p14="http://schemas.microsoft.com/office/powerpoint/2010/main" val="2928154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rgbClr val="002060"/>
                </a:solidFill>
              </a:defRPr>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sz="1000">
                <a:solidFill>
                  <a:schemeClr val="tx1"/>
                </a:solidFill>
              </a:defRPr>
            </a:lvl1pPr>
          </a:lstStyle>
          <a:p>
            <a:r>
              <a:rPr lang="en-US"/>
              <a:t>CERN EP-ESE Seminar, 28 June 2022</a:t>
            </a:r>
            <a:endParaRPr lang="en-GB" dirty="0"/>
          </a:p>
        </p:txBody>
      </p:sp>
      <p:sp>
        <p:nvSpPr>
          <p:cNvPr id="5" name="Footer Placeholder 4"/>
          <p:cNvSpPr>
            <a:spLocks noGrp="1"/>
          </p:cNvSpPr>
          <p:nvPr>
            <p:ph type="ftr" sz="quarter" idx="11"/>
          </p:nvPr>
        </p:nvSpPr>
        <p:spPr/>
        <p:txBody>
          <a:bodyPr/>
          <a:lstStyle>
            <a:lvl1pPr>
              <a:defRPr sz="1000">
                <a:solidFill>
                  <a:schemeClr val="tx1"/>
                </a:solidFill>
              </a:defRPr>
            </a:lvl1pPr>
          </a:lstStyle>
          <a:p>
            <a:r>
              <a:rPr lang="en-GB"/>
              <a:t>https://indico.cern.ch/event/1065136 </a:t>
            </a:r>
            <a:endParaRPr lang="en-GB" dirty="0"/>
          </a:p>
        </p:txBody>
      </p:sp>
      <p:sp>
        <p:nvSpPr>
          <p:cNvPr id="6" name="Slide Number Placeholder 5"/>
          <p:cNvSpPr>
            <a:spLocks noGrp="1"/>
          </p:cNvSpPr>
          <p:nvPr>
            <p:ph type="sldNum" sz="quarter" idx="12"/>
          </p:nvPr>
        </p:nvSpPr>
        <p:spPr/>
        <p:txBody>
          <a:bodyPr/>
          <a:lstStyle>
            <a:lvl1pPr>
              <a:defRPr sz="1000">
                <a:solidFill>
                  <a:schemeClr val="tx1"/>
                </a:solidFill>
              </a:defRPr>
            </a:lvl1pPr>
          </a:lstStyle>
          <a:p>
            <a:fld id="{9E4E57FD-46AB-4497-A1ED-13B00B4C8F0D}" type="slidenum">
              <a:rPr lang="en-GB" smtClean="0"/>
              <a:pPr/>
              <a:t>‹#›</a:t>
            </a:fld>
            <a:endParaRPr lang="en-GB" dirty="0"/>
          </a:p>
        </p:txBody>
      </p:sp>
    </p:spTree>
    <p:extLst>
      <p:ext uri="{BB962C8B-B14F-4D97-AF65-F5344CB8AC3E}">
        <p14:creationId xmlns:p14="http://schemas.microsoft.com/office/powerpoint/2010/main" val="1143916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sz="1000"/>
            </a:lvl1pPr>
          </a:lstStyle>
          <a:p>
            <a:r>
              <a:rPr lang="en-US"/>
              <a:t>CERN EP-ESE Seminar, 28 June 2022</a:t>
            </a:r>
            <a:endParaRPr lang="en-GB" dirty="0"/>
          </a:p>
        </p:txBody>
      </p:sp>
      <p:sp>
        <p:nvSpPr>
          <p:cNvPr id="5" name="Footer Placeholder 4"/>
          <p:cNvSpPr>
            <a:spLocks noGrp="1"/>
          </p:cNvSpPr>
          <p:nvPr>
            <p:ph type="ftr" sz="quarter" idx="11"/>
          </p:nvPr>
        </p:nvSpPr>
        <p:spPr/>
        <p:txBody>
          <a:bodyPr/>
          <a:lstStyle>
            <a:lvl1pPr>
              <a:defRPr sz="1000"/>
            </a:lvl1pPr>
          </a:lstStyle>
          <a:p>
            <a:r>
              <a:rPr lang="en-GB"/>
              <a:t>https://indico.cern.ch/event/1065136 </a:t>
            </a:r>
            <a:endParaRPr lang="en-GB" dirty="0"/>
          </a:p>
        </p:txBody>
      </p:sp>
      <p:sp>
        <p:nvSpPr>
          <p:cNvPr id="6" name="Slide Number Placeholder 5"/>
          <p:cNvSpPr>
            <a:spLocks noGrp="1"/>
          </p:cNvSpPr>
          <p:nvPr>
            <p:ph type="sldNum" sz="quarter" idx="12"/>
          </p:nvPr>
        </p:nvSpPr>
        <p:spPr/>
        <p:txBody>
          <a:bodyPr/>
          <a:lstStyle>
            <a:lvl1pPr>
              <a:defRPr sz="1000"/>
            </a:lvl1pPr>
          </a:lstStyle>
          <a:p>
            <a:fld id="{9E4E57FD-46AB-4497-A1ED-13B00B4C8F0D}" type="slidenum">
              <a:rPr lang="en-GB" smtClean="0"/>
              <a:pPr/>
              <a:t>‹#›</a:t>
            </a:fld>
            <a:endParaRPr lang="en-GB" dirty="0"/>
          </a:p>
        </p:txBody>
      </p:sp>
    </p:spTree>
    <p:extLst>
      <p:ext uri="{BB962C8B-B14F-4D97-AF65-F5344CB8AC3E}">
        <p14:creationId xmlns:p14="http://schemas.microsoft.com/office/powerpoint/2010/main" val="1867447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sz="1000"/>
            </a:lvl1pPr>
          </a:lstStyle>
          <a:p>
            <a:r>
              <a:rPr lang="en-US"/>
              <a:t>CERN EP-ESE Seminar, 28 June 2022</a:t>
            </a:r>
            <a:endParaRPr lang="en-GB" dirty="0"/>
          </a:p>
        </p:txBody>
      </p:sp>
      <p:sp>
        <p:nvSpPr>
          <p:cNvPr id="5" name="Footer Placeholder 4"/>
          <p:cNvSpPr>
            <a:spLocks noGrp="1"/>
          </p:cNvSpPr>
          <p:nvPr>
            <p:ph type="ftr" sz="quarter" idx="11"/>
          </p:nvPr>
        </p:nvSpPr>
        <p:spPr/>
        <p:txBody>
          <a:bodyPr/>
          <a:lstStyle>
            <a:lvl1pPr>
              <a:defRPr sz="1000"/>
            </a:lvl1pPr>
          </a:lstStyle>
          <a:p>
            <a:r>
              <a:rPr lang="en-GB"/>
              <a:t>https://indico.cern.ch/event/1065136 </a:t>
            </a:r>
            <a:endParaRPr lang="en-GB" dirty="0"/>
          </a:p>
        </p:txBody>
      </p:sp>
      <p:sp>
        <p:nvSpPr>
          <p:cNvPr id="6" name="Slide Number Placeholder 5"/>
          <p:cNvSpPr>
            <a:spLocks noGrp="1"/>
          </p:cNvSpPr>
          <p:nvPr>
            <p:ph type="sldNum" sz="quarter" idx="12"/>
          </p:nvPr>
        </p:nvSpPr>
        <p:spPr/>
        <p:txBody>
          <a:bodyPr/>
          <a:lstStyle>
            <a:lvl1pPr>
              <a:defRPr sz="1000"/>
            </a:lvl1pPr>
          </a:lstStyle>
          <a:p>
            <a:fld id="{9E4E57FD-46AB-4497-A1ED-13B00B4C8F0D}" type="slidenum">
              <a:rPr lang="en-GB" smtClean="0"/>
              <a:pPr/>
              <a:t>‹#›</a:t>
            </a:fld>
            <a:endParaRPr lang="en-GB" dirty="0"/>
          </a:p>
        </p:txBody>
      </p:sp>
    </p:spTree>
    <p:extLst>
      <p:ext uri="{BB962C8B-B14F-4D97-AF65-F5344CB8AC3E}">
        <p14:creationId xmlns:p14="http://schemas.microsoft.com/office/powerpoint/2010/main" val="17806344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Title, 2 Content">
    <p:spTree>
      <p:nvGrpSpPr>
        <p:cNvPr id="1" name=""/>
        <p:cNvGrpSpPr/>
        <p:nvPr/>
      </p:nvGrpSpPr>
      <p:grpSpPr>
        <a:xfrm>
          <a:off x="0" y="0"/>
          <a:ext cx="0" cy="0"/>
          <a:chOff x="0" y="0"/>
          <a:chExt cx="0" cy="0"/>
        </a:xfrm>
      </p:grpSpPr>
      <p:sp>
        <p:nvSpPr>
          <p:cNvPr id="16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66"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67"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n-GB" sz="3200" b="0" strike="noStrike" spc="-1">
              <a:latin typeface="Arial"/>
            </a:endParaRPr>
          </a:p>
        </p:txBody>
      </p:sp>
    </p:spTree>
    <p:extLst>
      <p:ext uri="{BB962C8B-B14F-4D97-AF65-F5344CB8AC3E}">
        <p14:creationId xmlns:p14="http://schemas.microsoft.com/office/powerpoint/2010/main" val="881539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9139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6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62"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extLst>
      <p:ext uri="{BB962C8B-B14F-4D97-AF65-F5344CB8AC3E}">
        <p14:creationId xmlns:p14="http://schemas.microsoft.com/office/powerpoint/2010/main" val="34031941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64"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endParaRPr lang="en-GB" sz="3200" b="0" strike="noStrike" spc="-1">
              <a:latin typeface="Arial"/>
            </a:endParaRPr>
          </a:p>
        </p:txBody>
      </p:sp>
    </p:spTree>
    <p:extLst>
      <p:ext uri="{BB962C8B-B14F-4D97-AF65-F5344CB8AC3E}">
        <p14:creationId xmlns:p14="http://schemas.microsoft.com/office/powerpoint/2010/main" val="961505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6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66"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67"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n-GB" sz="3200" b="0" strike="noStrike" spc="-1">
              <a:latin typeface="Arial"/>
            </a:endParaRPr>
          </a:p>
        </p:txBody>
      </p:sp>
    </p:spTree>
    <p:extLst>
      <p:ext uri="{BB962C8B-B14F-4D97-AF65-F5344CB8AC3E}">
        <p14:creationId xmlns:p14="http://schemas.microsoft.com/office/powerpoint/2010/main" val="16364543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8"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Tree>
    <p:extLst>
      <p:ext uri="{BB962C8B-B14F-4D97-AF65-F5344CB8AC3E}">
        <p14:creationId xmlns:p14="http://schemas.microsoft.com/office/powerpoint/2010/main" val="5959458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9" name="PlaceHolder 1"/>
          <p:cNvSpPr>
            <a:spLocks noGrp="1"/>
          </p:cNvSpPr>
          <p:nvPr>
            <p:ph type="subTitle"/>
          </p:nvPr>
        </p:nvSpPr>
        <p:spPr>
          <a:xfrm>
            <a:off x="609480" y="273600"/>
            <a:ext cx="10972440" cy="530784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extLst>
      <p:ext uri="{BB962C8B-B14F-4D97-AF65-F5344CB8AC3E}">
        <p14:creationId xmlns:p14="http://schemas.microsoft.com/office/powerpoint/2010/main" val="19564282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7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71"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72"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73"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n-GB" sz="3200" b="0" strike="noStrike" spc="-1">
              <a:latin typeface="Arial"/>
            </a:endParaRPr>
          </a:p>
        </p:txBody>
      </p:sp>
    </p:spTree>
    <p:extLst>
      <p:ext uri="{BB962C8B-B14F-4D97-AF65-F5344CB8AC3E}">
        <p14:creationId xmlns:p14="http://schemas.microsoft.com/office/powerpoint/2010/main" val="625600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225643"/>
            <a:ext cx="10515600" cy="456285"/>
          </a:xfrm>
        </p:spPr>
        <p:txBody>
          <a:bodyPr>
            <a:noAutofit/>
          </a:bodyPr>
          <a:lstStyle>
            <a:lvl1pPr algn="ctr">
              <a:defRPr sz="3200" b="1">
                <a:solidFill>
                  <a:srgbClr val="002060"/>
                </a:solidFill>
                <a:latin typeface="+mj-lt"/>
                <a:ea typeface="Verdana" panose="020B0604030504040204" pitchFamily="34" charset="0"/>
                <a:cs typeface="Verdana" panose="020B060403050404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838200" y="836909"/>
            <a:ext cx="10515600" cy="5548392"/>
          </a:xfrm>
        </p:spPr>
        <p:txBody>
          <a:bodyPr>
            <a:normAutofit/>
          </a:bodyPr>
          <a:lstStyle>
            <a:lvl1pPr>
              <a:buClr>
                <a:srgbClr val="C00000"/>
              </a:buClr>
              <a:defRPr sz="2400">
                <a:solidFill>
                  <a:schemeClr val="accent5">
                    <a:lumMod val="50000"/>
                  </a:schemeClr>
                </a:solidFill>
                <a:latin typeface="+mj-lt"/>
                <a:ea typeface="Verdana" panose="020B0604030504040204" pitchFamily="34" charset="0"/>
                <a:cs typeface="Verdana" panose="020B0604030504040204" pitchFamily="34" charset="0"/>
              </a:defRPr>
            </a:lvl1pPr>
            <a:lvl2pPr>
              <a:buClr>
                <a:srgbClr val="C00000"/>
              </a:buClr>
              <a:defRPr sz="2000">
                <a:solidFill>
                  <a:schemeClr val="accent5"/>
                </a:solidFill>
                <a:latin typeface="+mj-lt"/>
                <a:ea typeface="Verdana" panose="020B0604030504040204" pitchFamily="34" charset="0"/>
                <a:cs typeface="Verdana" panose="020B0604030504040204" pitchFamily="34" charset="0"/>
              </a:defRPr>
            </a:lvl2pPr>
            <a:lvl3pPr>
              <a:buClr>
                <a:srgbClr val="C00000"/>
              </a:buClr>
              <a:defRPr sz="1800">
                <a:solidFill>
                  <a:schemeClr val="accent5">
                    <a:lumMod val="50000"/>
                  </a:schemeClr>
                </a:solidFill>
                <a:latin typeface="+mj-lt"/>
                <a:ea typeface="Verdana" panose="020B0604030504040204" pitchFamily="34" charset="0"/>
                <a:cs typeface="Verdana" panose="020B0604030504040204" pitchFamily="34" charset="0"/>
              </a:defRPr>
            </a:lvl3pPr>
            <a:lvl4pPr>
              <a:buClr>
                <a:srgbClr val="C00000"/>
              </a:buClr>
              <a:defRPr sz="1600">
                <a:solidFill>
                  <a:schemeClr val="accent5"/>
                </a:solidFill>
                <a:latin typeface="+mj-lt"/>
                <a:ea typeface="Verdana" panose="020B0604030504040204" pitchFamily="34" charset="0"/>
                <a:cs typeface="Verdana" panose="020B0604030504040204" pitchFamily="34" charset="0"/>
              </a:defRPr>
            </a:lvl4pPr>
            <a:lvl5pPr>
              <a:buClr>
                <a:srgbClr val="C00000"/>
              </a:buClr>
              <a:defRPr sz="1600">
                <a:solidFill>
                  <a:schemeClr val="accent5">
                    <a:lumMod val="50000"/>
                  </a:schemeClr>
                </a:solidFill>
                <a:latin typeface="+mj-lt"/>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a:xfrm>
            <a:off x="838200" y="6509288"/>
            <a:ext cx="2743200" cy="212187"/>
          </a:xfrm>
        </p:spPr>
        <p:txBody>
          <a:bodyPr/>
          <a:lstStyle>
            <a:lvl1pPr>
              <a:defRPr sz="1000">
                <a:solidFill>
                  <a:schemeClr val="bg1">
                    <a:lumMod val="50000"/>
                  </a:schemeClr>
                </a:solidFill>
                <a:latin typeface="+mj-lt"/>
                <a:ea typeface="Verdana" panose="020B0604030504040204" pitchFamily="34" charset="0"/>
                <a:cs typeface="Verdana" panose="020B0604030504040204" pitchFamily="34" charset="0"/>
              </a:defRPr>
            </a:lvl1pPr>
          </a:lstStyle>
          <a:p>
            <a:r>
              <a:rPr lang="en-US"/>
              <a:t>CERN EP-ESE Seminar, 28 June 2022</a:t>
            </a:r>
            <a:endParaRPr lang="en-GB" dirty="0"/>
          </a:p>
        </p:txBody>
      </p:sp>
      <p:sp>
        <p:nvSpPr>
          <p:cNvPr id="5" name="Footer Placeholder 4"/>
          <p:cNvSpPr>
            <a:spLocks noGrp="1"/>
          </p:cNvSpPr>
          <p:nvPr>
            <p:ph type="ftr" sz="quarter" idx="11"/>
          </p:nvPr>
        </p:nvSpPr>
        <p:spPr>
          <a:xfrm>
            <a:off x="4038600" y="6509288"/>
            <a:ext cx="4114800" cy="212187"/>
          </a:xfrm>
        </p:spPr>
        <p:txBody>
          <a:bodyPr/>
          <a:lstStyle>
            <a:lvl1pPr>
              <a:defRPr sz="1000">
                <a:solidFill>
                  <a:schemeClr val="bg1">
                    <a:lumMod val="50000"/>
                  </a:schemeClr>
                </a:solidFill>
                <a:latin typeface="+mj-lt"/>
                <a:ea typeface="Verdana" panose="020B0604030504040204" pitchFamily="34" charset="0"/>
                <a:cs typeface="Verdana" panose="020B0604030504040204" pitchFamily="34" charset="0"/>
              </a:defRPr>
            </a:lvl1pPr>
          </a:lstStyle>
          <a:p>
            <a:r>
              <a:rPr lang="en-GB"/>
              <a:t>https://indico.cern.ch/event/1065136 </a:t>
            </a:r>
            <a:endParaRPr lang="en-GB" dirty="0"/>
          </a:p>
        </p:txBody>
      </p:sp>
      <p:sp>
        <p:nvSpPr>
          <p:cNvPr id="6" name="Slide Number Placeholder 5"/>
          <p:cNvSpPr>
            <a:spLocks noGrp="1"/>
          </p:cNvSpPr>
          <p:nvPr>
            <p:ph type="sldNum" sz="quarter" idx="12"/>
          </p:nvPr>
        </p:nvSpPr>
        <p:spPr>
          <a:xfrm>
            <a:off x="8610600" y="6509288"/>
            <a:ext cx="2743200" cy="212187"/>
          </a:xfrm>
        </p:spPr>
        <p:txBody>
          <a:bodyPr/>
          <a:lstStyle>
            <a:lvl1pPr>
              <a:defRPr sz="1000">
                <a:solidFill>
                  <a:schemeClr val="bg1">
                    <a:lumMod val="50000"/>
                  </a:schemeClr>
                </a:solidFill>
                <a:latin typeface="+mj-lt"/>
                <a:ea typeface="Verdana" panose="020B0604030504040204" pitchFamily="34" charset="0"/>
                <a:cs typeface="Verdana" panose="020B0604030504040204" pitchFamily="34" charset="0"/>
              </a:defRPr>
            </a:lvl1pPr>
          </a:lstStyle>
          <a:p>
            <a:fld id="{9E4E57FD-46AB-4497-A1ED-13B00B4C8F0D}" type="slidenum">
              <a:rPr lang="en-GB" smtClean="0"/>
              <a:pPr/>
              <a:t>‹#›</a:t>
            </a:fld>
            <a:endParaRPr lang="en-GB" dirty="0"/>
          </a:p>
        </p:txBody>
      </p:sp>
    </p:spTree>
    <p:extLst>
      <p:ext uri="{BB962C8B-B14F-4D97-AF65-F5344CB8AC3E}">
        <p14:creationId xmlns:p14="http://schemas.microsoft.com/office/powerpoint/2010/main" val="36657602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75"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7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77"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n-GB" sz="3200" b="0" strike="noStrike" spc="-1">
              <a:latin typeface="Arial"/>
            </a:endParaRPr>
          </a:p>
        </p:txBody>
      </p:sp>
    </p:spTree>
    <p:extLst>
      <p:ext uri="{BB962C8B-B14F-4D97-AF65-F5344CB8AC3E}">
        <p14:creationId xmlns:p14="http://schemas.microsoft.com/office/powerpoint/2010/main" val="18071910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78"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79"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80"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81"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n-GB" sz="3200" b="0" strike="noStrike" spc="-1">
              <a:latin typeface="Arial"/>
            </a:endParaRPr>
          </a:p>
        </p:txBody>
      </p:sp>
    </p:spTree>
    <p:extLst>
      <p:ext uri="{BB962C8B-B14F-4D97-AF65-F5344CB8AC3E}">
        <p14:creationId xmlns:p14="http://schemas.microsoft.com/office/powerpoint/2010/main" val="19183667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8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83"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84"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n-GB" sz="3200" b="0" strike="noStrike" spc="-1">
              <a:latin typeface="Arial"/>
            </a:endParaRPr>
          </a:p>
        </p:txBody>
      </p:sp>
    </p:spTree>
    <p:extLst>
      <p:ext uri="{BB962C8B-B14F-4D97-AF65-F5344CB8AC3E}">
        <p14:creationId xmlns:p14="http://schemas.microsoft.com/office/powerpoint/2010/main" val="6706664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8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86"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87"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88"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89"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n-GB" sz="3200" b="0" strike="noStrike" spc="-1">
              <a:latin typeface="Arial"/>
            </a:endParaRPr>
          </a:p>
        </p:txBody>
      </p:sp>
    </p:spTree>
    <p:extLst>
      <p:ext uri="{BB962C8B-B14F-4D97-AF65-F5344CB8AC3E}">
        <p14:creationId xmlns:p14="http://schemas.microsoft.com/office/powerpoint/2010/main" val="2046065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91"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92"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93"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94"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95"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96"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endParaRPr lang="en-GB" sz="3200" b="0" strike="noStrike" spc="-1">
              <a:latin typeface="Arial"/>
            </a:endParaRPr>
          </a:p>
        </p:txBody>
      </p:sp>
    </p:spTree>
    <p:extLst>
      <p:ext uri="{BB962C8B-B14F-4D97-AF65-F5344CB8AC3E}">
        <p14:creationId xmlns:p14="http://schemas.microsoft.com/office/powerpoint/2010/main" val="2136045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sz="1000"/>
            </a:lvl1pPr>
          </a:lstStyle>
          <a:p>
            <a:r>
              <a:rPr lang="en-US"/>
              <a:t>CERN EP-ESE Seminar, 28 June 2022</a:t>
            </a:r>
            <a:endParaRPr lang="en-GB" dirty="0"/>
          </a:p>
        </p:txBody>
      </p:sp>
      <p:sp>
        <p:nvSpPr>
          <p:cNvPr id="5" name="Footer Placeholder 4"/>
          <p:cNvSpPr>
            <a:spLocks noGrp="1"/>
          </p:cNvSpPr>
          <p:nvPr>
            <p:ph type="ftr" sz="quarter" idx="11"/>
          </p:nvPr>
        </p:nvSpPr>
        <p:spPr/>
        <p:txBody>
          <a:bodyPr/>
          <a:lstStyle>
            <a:lvl1pPr>
              <a:defRPr sz="1000"/>
            </a:lvl1pPr>
          </a:lstStyle>
          <a:p>
            <a:r>
              <a:rPr lang="en-GB"/>
              <a:t>https://indico.cern.ch/event/1065136 </a:t>
            </a:r>
            <a:endParaRPr lang="en-GB" dirty="0"/>
          </a:p>
        </p:txBody>
      </p:sp>
      <p:sp>
        <p:nvSpPr>
          <p:cNvPr id="6" name="Slide Number Placeholder 5"/>
          <p:cNvSpPr>
            <a:spLocks noGrp="1"/>
          </p:cNvSpPr>
          <p:nvPr>
            <p:ph type="sldNum" sz="quarter" idx="12"/>
          </p:nvPr>
        </p:nvSpPr>
        <p:spPr/>
        <p:txBody>
          <a:bodyPr/>
          <a:lstStyle>
            <a:lvl1pPr>
              <a:defRPr sz="1000"/>
            </a:lvl1pPr>
          </a:lstStyle>
          <a:p>
            <a:fld id="{9E4E57FD-46AB-4497-A1ED-13B00B4C8F0D}" type="slidenum">
              <a:rPr lang="en-GB" smtClean="0"/>
              <a:pPr/>
              <a:t>‹#›</a:t>
            </a:fld>
            <a:endParaRPr lang="en-GB" dirty="0"/>
          </a:p>
        </p:txBody>
      </p:sp>
    </p:spTree>
    <p:extLst>
      <p:ext uri="{BB962C8B-B14F-4D97-AF65-F5344CB8AC3E}">
        <p14:creationId xmlns:p14="http://schemas.microsoft.com/office/powerpoint/2010/main" val="1975276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GB" noProof="0" dirty="0"/>
              <a:t>Click to edit Master title style</a:t>
            </a:r>
          </a:p>
        </p:txBody>
      </p:sp>
      <p:sp>
        <p:nvSpPr>
          <p:cNvPr id="3" name="Content Placeholder 2"/>
          <p:cNvSpPr>
            <a:spLocks noGrp="1"/>
          </p:cNvSpPr>
          <p:nvPr>
            <p:ph sz="half" idx="1"/>
          </p:nvPr>
        </p:nvSpPr>
        <p:spPr>
          <a:xfrm>
            <a:off x="838200" y="866774"/>
            <a:ext cx="5181600" cy="5572125"/>
          </a:xfrm>
        </p:spPr>
        <p:txBody>
          <a:bodyPr/>
          <a:lstStyle>
            <a:lvl1pPr>
              <a:buClr>
                <a:srgbClr val="C00000"/>
              </a:buClr>
              <a:defRPr/>
            </a:lvl1pPr>
            <a:lvl2pPr>
              <a:buClr>
                <a:srgbClr val="C00000"/>
              </a:buClr>
              <a:defRPr/>
            </a:lvl2pPr>
            <a:lvl3pPr>
              <a:buClr>
                <a:srgbClr val="C00000"/>
              </a:buClr>
              <a:defRPr/>
            </a:lvl3pPr>
            <a:lvl4pPr>
              <a:buClr>
                <a:srgbClr val="C00000"/>
              </a:buClr>
              <a:defRPr/>
            </a:lvl4pPr>
            <a:lvl5pPr>
              <a:buClr>
                <a:srgbClr val="C00000"/>
              </a:buClr>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6172200" y="866775"/>
            <a:ext cx="5181600" cy="5572124"/>
          </a:xfrm>
        </p:spPr>
        <p:txBody>
          <a:bodyPr/>
          <a:lstStyle>
            <a:lvl1pPr>
              <a:buClr>
                <a:srgbClr val="C00000"/>
              </a:buClr>
              <a:defRPr/>
            </a:lvl1pPr>
            <a:lvl2pPr>
              <a:buClr>
                <a:srgbClr val="C00000"/>
              </a:buClr>
              <a:defRPr/>
            </a:lvl2pPr>
            <a:lvl3pPr>
              <a:buClr>
                <a:srgbClr val="C00000"/>
              </a:buClr>
              <a:defRPr/>
            </a:lvl3pPr>
            <a:lvl4pPr>
              <a:buClr>
                <a:srgbClr val="C00000"/>
              </a:buClr>
              <a:defRPr/>
            </a:lvl4pPr>
            <a:lvl5pPr>
              <a:buClr>
                <a:srgbClr val="C00000"/>
              </a:buClr>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Date Placeholder 4"/>
          <p:cNvSpPr>
            <a:spLocks noGrp="1"/>
          </p:cNvSpPr>
          <p:nvPr>
            <p:ph type="dt" sz="half" idx="10"/>
          </p:nvPr>
        </p:nvSpPr>
        <p:spPr/>
        <p:txBody>
          <a:bodyPr/>
          <a:lstStyle>
            <a:lvl1pPr>
              <a:defRPr sz="1000"/>
            </a:lvl1pPr>
          </a:lstStyle>
          <a:p>
            <a:r>
              <a:rPr lang="en-US"/>
              <a:t>CERN EP-ESE Seminar, 28 June 2022</a:t>
            </a:r>
            <a:endParaRPr lang="en-GB" dirty="0"/>
          </a:p>
        </p:txBody>
      </p:sp>
      <p:sp>
        <p:nvSpPr>
          <p:cNvPr id="6" name="Footer Placeholder 5"/>
          <p:cNvSpPr>
            <a:spLocks noGrp="1"/>
          </p:cNvSpPr>
          <p:nvPr>
            <p:ph type="ftr" sz="quarter" idx="11"/>
          </p:nvPr>
        </p:nvSpPr>
        <p:spPr/>
        <p:txBody>
          <a:bodyPr/>
          <a:lstStyle>
            <a:lvl1pPr>
              <a:defRPr sz="1000"/>
            </a:lvl1pPr>
          </a:lstStyle>
          <a:p>
            <a:r>
              <a:rPr lang="en-GB"/>
              <a:t>https://indico.cern.ch/event/1065136 </a:t>
            </a:r>
            <a:endParaRPr lang="en-GB" dirty="0"/>
          </a:p>
        </p:txBody>
      </p:sp>
      <p:sp>
        <p:nvSpPr>
          <p:cNvPr id="7" name="Slide Number Placeholder 6"/>
          <p:cNvSpPr>
            <a:spLocks noGrp="1"/>
          </p:cNvSpPr>
          <p:nvPr>
            <p:ph type="sldNum" sz="quarter" idx="12"/>
          </p:nvPr>
        </p:nvSpPr>
        <p:spPr/>
        <p:txBody>
          <a:bodyPr/>
          <a:lstStyle>
            <a:lvl1pPr>
              <a:defRPr sz="1000"/>
            </a:lvl1pPr>
          </a:lstStyle>
          <a:p>
            <a:fld id="{9E4E57FD-46AB-4497-A1ED-13B00B4C8F0D}" type="slidenum">
              <a:rPr lang="en-GB" smtClean="0"/>
              <a:pPr/>
              <a:t>‹#›</a:t>
            </a:fld>
            <a:endParaRPr lang="en-GB" dirty="0"/>
          </a:p>
        </p:txBody>
      </p:sp>
    </p:spTree>
    <p:extLst>
      <p:ext uri="{BB962C8B-B14F-4D97-AF65-F5344CB8AC3E}">
        <p14:creationId xmlns:p14="http://schemas.microsoft.com/office/powerpoint/2010/main" val="896502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sz="1000"/>
            </a:lvl1pPr>
          </a:lstStyle>
          <a:p>
            <a:r>
              <a:rPr lang="en-US"/>
              <a:t>CERN EP-ESE Seminar, 28 June 2022</a:t>
            </a:r>
            <a:endParaRPr lang="en-GB" dirty="0"/>
          </a:p>
        </p:txBody>
      </p:sp>
      <p:sp>
        <p:nvSpPr>
          <p:cNvPr id="8" name="Footer Placeholder 7"/>
          <p:cNvSpPr>
            <a:spLocks noGrp="1"/>
          </p:cNvSpPr>
          <p:nvPr>
            <p:ph type="ftr" sz="quarter" idx="11"/>
          </p:nvPr>
        </p:nvSpPr>
        <p:spPr/>
        <p:txBody>
          <a:bodyPr/>
          <a:lstStyle>
            <a:lvl1pPr>
              <a:defRPr sz="1000"/>
            </a:lvl1pPr>
          </a:lstStyle>
          <a:p>
            <a:r>
              <a:rPr lang="en-GB"/>
              <a:t>https://indico.cern.ch/event/1065136 </a:t>
            </a:r>
            <a:endParaRPr lang="en-GB" dirty="0"/>
          </a:p>
        </p:txBody>
      </p:sp>
      <p:sp>
        <p:nvSpPr>
          <p:cNvPr id="9" name="Slide Number Placeholder 8"/>
          <p:cNvSpPr>
            <a:spLocks noGrp="1"/>
          </p:cNvSpPr>
          <p:nvPr>
            <p:ph type="sldNum" sz="quarter" idx="12"/>
          </p:nvPr>
        </p:nvSpPr>
        <p:spPr/>
        <p:txBody>
          <a:bodyPr/>
          <a:lstStyle>
            <a:lvl1pPr>
              <a:defRPr sz="1000"/>
            </a:lvl1pPr>
          </a:lstStyle>
          <a:p>
            <a:fld id="{9E4E57FD-46AB-4497-A1ED-13B00B4C8F0D}" type="slidenum">
              <a:rPr lang="en-GB" smtClean="0"/>
              <a:pPr/>
              <a:t>‹#›</a:t>
            </a:fld>
            <a:endParaRPr lang="en-GB" dirty="0"/>
          </a:p>
        </p:txBody>
      </p:sp>
    </p:spTree>
    <p:extLst>
      <p:ext uri="{BB962C8B-B14F-4D97-AF65-F5344CB8AC3E}">
        <p14:creationId xmlns:p14="http://schemas.microsoft.com/office/powerpoint/2010/main" val="3108374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sz="1000"/>
            </a:lvl1pPr>
          </a:lstStyle>
          <a:p>
            <a:r>
              <a:rPr lang="en-US"/>
              <a:t>CERN EP-ESE Seminar, 28 June 2022</a:t>
            </a:r>
            <a:endParaRPr lang="en-GB" dirty="0"/>
          </a:p>
        </p:txBody>
      </p:sp>
      <p:sp>
        <p:nvSpPr>
          <p:cNvPr id="4" name="Footer Placeholder 3"/>
          <p:cNvSpPr>
            <a:spLocks noGrp="1"/>
          </p:cNvSpPr>
          <p:nvPr>
            <p:ph type="ftr" sz="quarter" idx="11"/>
          </p:nvPr>
        </p:nvSpPr>
        <p:spPr/>
        <p:txBody>
          <a:bodyPr/>
          <a:lstStyle>
            <a:lvl1pPr>
              <a:defRPr sz="1000"/>
            </a:lvl1pPr>
          </a:lstStyle>
          <a:p>
            <a:r>
              <a:rPr lang="en-GB"/>
              <a:t>https://indico.cern.ch/event/1065136 </a:t>
            </a:r>
            <a:endParaRPr lang="en-GB" dirty="0"/>
          </a:p>
        </p:txBody>
      </p:sp>
      <p:sp>
        <p:nvSpPr>
          <p:cNvPr id="5" name="Slide Number Placeholder 4"/>
          <p:cNvSpPr>
            <a:spLocks noGrp="1"/>
          </p:cNvSpPr>
          <p:nvPr>
            <p:ph type="sldNum" sz="quarter" idx="12"/>
          </p:nvPr>
        </p:nvSpPr>
        <p:spPr/>
        <p:txBody>
          <a:bodyPr/>
          <a:lstStyle>
            <a:lvl1pPr>
              <a:defRPr sz="1000"/>
            </a:lvl1pPr>
          </a:lstStyle>
          <a:p>
            <a:fld id="{9E4E57FD-46AB-4497-A1ED-13B00B4C8F0D}" type="slidenum">
              <a:rPr lang="en-GB" smtClean="0"/>
              <a:pPr/>
              <a:t>‹#›</a:t>
            </a:fld>
            <a:endParaRPr lang="en-GB" dirty="0"/>
          </a:p>
        </p:txBody>
      </p:sp>
    </p:spTree>
    <p:extLst>
      <p:ext uri="{BB962C8B-B14F-4D97-AF65-F5344CB8AC3E}">
        <p14:creationId xmlns:p14="http://schemas.microsoft.com/office/powerpoint/2010/main" val="1047552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z="1000"/>
            </a:lvl1pPr>
          </a:lstStyle>
          <a:p>
            <a:r>
              <a:rPr lang="en-US"/>
              <a:t>CERN EP-ESE Seminar, 28 June 2022</a:t>
            </a:r>
            <a:endParaRPr lang="en-GB" dirty="0"/>
          </a:p>
        </p:txBody>
      </p:sp>
      <p:sp>
        <p:nvSpPr>
          <p:cNvPr id="3" name="Footer Placeholder 2"/>
          <p:cNvSpPr>
            <a:spLocks noGrp="1"/>
          </p:cNvSpPr>
          <p:nvPr>
            <p:ph type="ftr" sz="quarter" idx="11"/>
          </p:nvPr>
        </p:nvSpPr>
        <p:spPr/>
        <p:txBody>
          <a:bodyPr/>
          <a:lstStyle>
            <a:lvl1pPr>
              <a:defRPr sz="1000"/>
            </a:lvl1pPr>
          </a:lstStyle>
          <a:p>
            <a:r>
              <a:rPr lang="en-GB"/>
              <a:t>https://indico.cern.ch/event/1065136 </a:t>
            </a:r>
            <a:endParaRPr lang="en-GB" dirty="0"/>
          </a:p>
        </p:txBody>
      </p:sp>
      <p:sp>
        <p:nvSpPr>
          <p:cNvPr id="4" name="Slide Number Placeholder 3"/>
          <p:cNvSpPr>
            <a:spLocks noGrp="1"/>
          </p:cNvSpPr>
          <p:nvPr>
            <p:ph type="sldNum" sz="quarter" idx="12"/>
          </p:nvPr>
        </p:nvSpPr>
        <p:spPr/>
        <p:txBody>
          <a:bodyPr/>
          <a:lstStyle>
            <a:lvl1pPr>
              <a:defRPr sz="1000"/>
            </a:lvl1pPr>
          </a:lstStyle>
          <a:p>
            <a:fld id="{9E4E57FD-46AB-4497-A1ED-13B00B4C8F0D}" type="slidenum">
              <a:rPr lang="en-GB" smtClean="0"/>
              <a:pPr/>
              <a:t>‹#›</a:t>
            </a:fld>
            <a:endParaRPr lang="en-GB" dirty="0"/>
          </a:p>
        </p:txBody>
      </p:sp>
    </p:spTree>
    <p:extLst>
      <p:ext uri="{BB962C8B-B14F-4D97-AF65-F5344CB8AC3E}">
        <p14:creationId xmlns:p14="http://schemas.microsoft.com/office/powerpoint/2010/main" val="1785687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sz="1000"/>
            </a:lvl1pPr>
          </a:lstStyle>
          <a:p>
            <a:r>
              <a:rPr lang="en-US"/>
              <a:t>CERN EP-ESE Seminar, 28 June 2022</a:t>
            </a:r>
            <a:endParaRPr lang="en-GB" dirty="0"/>
          </a:p>
        </p:txBody>
      </p:sp>
      <p:sp>
        <p:nvSpPr>
          <p:cNvPr id="6" name="Footer Placeholder 5"/>
          <p:cNvSpPr>
            <a:spLocks noGrp="1"/>
          </p:cNvSpPr>
          <p:nvPr>
            <p:ph type="ftr" sz="quarter" idx="11"/>
          </p:nvPr>
        </p:nvSpPr>
        <p:spPr/>
        <p:txBody>
          <a:bodyPr/>
          <a:lstStyle>
            <a:lvl1pPr>
              <a:defRPr sz="1000"/>
            </a:lvl1pPr>
          </a:lstStyle>
          <a:p>
            <a:r>
              <a:rPr lang="en-GB"/>
              <a:t>https://indico.cern.ch/event/1065136 </a:t>
            </a:r>
            <a:endParaRPr lang="en-GB" dirty="0"/>
          </a:p>
        </p:txBody>
      </p:sp>
      <p:sp>
        <p:nvSpPr>
          <p:cNvPr id="7" name="Slide Number Placeholder 6"/>
          <p:cNvSpPr>
            <a:spLocks noGrp="1"/>
          </p:cNvSpPr>
          <p:nvPr>
            <p:ph type="sldNum" sz="quarter" idx="12"/>
          </p:nvPr>
        </p:nvSpPr>
        <p:spPr/>
        <p:txBody>
          <a:bodyPr/>
          <a:lstStyle>
            <a:lvl1pPr>
              <a:defRPr sz="1000"/>
            </a:lvl1pPr>
          </a:lstStyle>
          <a:p>
            <a:fld id="{9E4E57FD-46AB-4497-A1ED-13B00B4C8F0D}" type="slidenum">
              <a:rPr lang="en-GB" smtClean="0"/>
              <a:pPr/>
              <a:t>‹#›</a:t>
            </a:fld>
            <a:endParaRPr lang="en-GB" dirty="0"/>
          </a:p>
        </p:txBody>
      </p:sp>
    </p:spTree>
    <p:extLst>
      <p:ext uri="{BB962C8B-B14F-4D97-AF65-F5344CB8AC3E}">
        <p14:creationId xmlns:p14="http://schemas.microsoft.com/office/powerpoint/2010/main" val="822708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sz="1000"/>
            </a:lvl1pPr>
          </a:lstStyle>
          <a:p>
            <a:r>
              <a:rPr lang="en-US"/>
              <a:t>CERN EP-ESE Seminar, 28 June 2022</a:t>
            </a:r>
            <a:endParaRPr lang="en-GB" dirty="0"/>
          </a:p>
        </p:txBody>
      </p:sp>
      <p:sp>
        <p:nvSpPr>
          <p:cNvPr id="6" name="Footer Placeholder 5"/>
          <p:cNvSpPr>
            <a:spLocks noGrp="1"/>
          </p:cNvSpPr>
          <p:nvPr>
            <p:ph type="ftr" sz="quarter" idx="11"/>
          </p:nvPr>
        </p:nvSpPr>
        <p:spPr/>
        <p:txBody>
          <a:bodyPr/>
          <a:lstStyle>
            <a:lvl1pPr>
              <a:defRPr sz="1000"/>
            </a:lvl1pPr>
          </a:lstStyle>
          <a:p>
            <a:r>
              <a:rPr lang="en-GB"/>
              <a:t>https://indico.cern.ch/event/1065136 </a:t>
            </a:r>
            <a:endParaRPr lang="en-GB" dirty="0"/>
          </a:p>
        </p:txBody>
      </p:sp>
      <p:sp>
        <p:nvSpPr>
          <p:cNvPr id="7" name="Slide Number Placeholder 6"/>
          <p:cNvSpPr>
            <a:spLocks noGrp="1"/>
          </p:cNvSpPr>
          <p:nvPr>
            <p:ph type="sldNum" sz="quarter" idx="12"/>
          </p:nvPr>
        </p:nvSpPr>
        <p:spPr/>
        <p:txBody>
          <a:bodyPr/>
          <a:lstStyle>
            <a:lvl1pPr>
              <a:defRPr sz="1000"/>
            </a:lvl1pPr>
          </a:lstStyle>
          <a:p>
            <a:fld id="{9E4E57FD-46AB-4497-A1ED-13B00B4C8F0D}" type="slidenum">
              <a:rPr lang="en-GB" smtClean="0"/>
              <a:pPr/>
              <a:t>‹#›</a:t>
            </a:fld>
            <a:endParaRPr lang="en-GB" dirty="0"/>
          </a:p>
        </p:txBody>
      </p:sp>
    </p:spTree>
    <p:extLst>
      <p:ext uri="{BB962C8B-B14F-4D97-AF65-F5344CB8AC3E}">
        <p14:creationId xmlns:p14="http://schemas.microsoft.com/office/powerpoint/2010/main" val="3594710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241142"/>
            <a:ext cx="10515600" cy="471782"/>
          </a:xfrm>
          <a:prstGeom prst="rect">
            <a:avLst/>
          </a:prstGeom>
        </p:spPr>
        <p:txBody>
          <a:bodyPr vert="horz" lIns="91440" tIns="45720" rIns="91440" bIns="45720" rtlCol="0" anchor="ctr">
            <a:noAutofit/>
          </a:bodyPr>
          <a:lstStyle/>
          <a:p>
            <a:r>
              <a:rPr lang="en-GB" noProof="0" dirty="0"/>
              <a:t>Click to edit Master title style</a:t>
            </a:r>
          </a:p>
        </p:txBody>
      </p:sp>
      <p:sp>
        <p:nvSpPr>
          <p:cNvPr id="3" name="Text Placeholder 2"/>
          <p:cNvSpPr>
            <a:spLocks noGrp="1"/>
          </p:cNvSpPr>
          <p:nvPr>
            <p:ph type="body" idx="1"/>
          </p:nvPr>
        </p:nvSpPr>
        <p:spPr>
          <a:xfrm>
            <a:off x="838200" y="836913"/>
            <a:ext cx="10515600" cy="5563887"/>
          </a:xfrm>
          <a:prstGeom prst="rect">
            <a:avLst/>
          </a:prstGeom>
        </p:spPr>
        <p:txBody>
          <a:bodyPr vert="horz" lIns="91440" tIns="45720" rIns="91440" bIns="45720" rtlCol="0">
            <a:norm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p:cNvSpPr>
            <a:spLocks noGrp="1"/>
          </p:cNvSpPr>
          <p:nvPr>
            <p:ph type="dt" sz="half" idx="2"/>
          </p:nvPr>
        </p:nvSpPr>
        <p:spPr>
          <a:xfrm>
            <a:off x="838200" y="6524786"/>
            <a:ext cx="2743200" cy="196689"/>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CERN EP-ESE Seminar, 28 June 2022</a:t>
            </a:r>
            <a:endParaRPr lang="en-GB" dirty="0"/>
          </a:p>
        </p:txBody>
      </p:sp>
      <p:sp>
        <p:nvSpPr>
          <p:cNvPr id="5" name="Footer Placeholder 4"/>
          <p:cNvSpPr>
            <a:spLocks noGrp="1"/>
          </p:cNvSpPr>
          <p:nvPr>
            <p:ph type="ftr" sz="quarter" idx="3"/>
          </p:nvPr>
        </p:nvSpPr>
        <p:spPr>
          <a:xfrm>
            <a:off x="4038600" y="6524786"/>
            <a:ext cx="4114800" cy="196689"/>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https://indico.cern.ch/event/1065136 </a:t>
            </a:r>
            <a:endParaRPr lang="en-GB" dirty="0"/>
          </a:p>
        </p:txBody>
      </p:sp>
      <p:sp>
        <p:nvSpPr>
          <p:cNvPr id="6" name="Slide Number Placeholder 5"/>
          <p:cNvSpPr>
            <a:spLocks noGrp="1"/>
          </p:cNvSpPr>
          <p:nvPr>
            <p:ph type="sldNum" sz="quarter" idx="4"/>
          </p:nvPr>
        </p:nvSpPr>
        <p:spPr>
          <a:xfrm>
            <a:off x="8610600" y="6524786"/>
            <a:ext cx="2743200" cy="196689"/>
          </a:xfrm>
          <a:prstGeom prst="rect">
            <a:avLst/>
          </a:prstGeom>
        </p:spPr>
        <p:txBody>
          <a:bodyPr vert="horz" lIns="91440" tIns="45720" rIns="91440" bIns="45720" rtlCol="0" anchor="ctr"/>
          <a:lstStyle>
            <a:lvl1pPr algn="r">
              <a:defRPr sz="1200">
                <a:solidFill>
                  <a:schemeClr val="tx1">
                    <a:tint val="75000"/>
                  </a:schemeClr>
                </a:solidFill>
              </a:defRPr>
            </a:lvl1pPr>
          </a:lstStyle>
          <a:p>
            <a:fld id="{9E4E57FD-46AB-4497-A1ED-13B00B4C8F0D}" type="slidenum">
              <a:rPr lang="en-GB" smtClean="0"/>
              <a:t>‹#›</a:t>
            </a:fld>
            <a:endParaRPr lang="en-GB" dirty="0"/>
          </a:p>
        </p:txBody>
      </p:sp>
      <p:cxnSp>
        <p:nvCxnSpPr>
          <p:cNvPr id="8" name="Straight Connector 7"/>
          <p:cNvCxnSpPr/>
          <p:nvPr userDrawn="1"/>
        </p:nvCxnSpPr>
        <p:spPr>
          <a:xfrm>
            <a:off x="838200" y="774918"/>
            <a:ext cx="10515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5745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hf hdr="0"/>
  <p:txStyles>
    <p:titleStyle>
      <a:lvl1pPr algn="ctr" defTabSz="914400" rtl="0" eaLnBrk="1" latinLnBrk="0" hangingPunct="1">
        <a:lnSpc>
          <a:spcPct val="90000"/>
        </a:lnSpc>
        <a:spcBef>
          <a:spcPct val="0"/>
        </a:spcBef>
        <a:buNone/>
        <a:defRPr sz="3200" kern="1200">
          <a:solidFill>
            <a:srgbClr val="00206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70C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70C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7" name="Straight Connector 7"/>
          <p:cNvSpPr/>
          <p:nvPr/>
        </p:nvSpPr>
        <p:spPr>
          <a:xfrm>
            <a:off x="838080" y="774720"/>
            <a:ext cx="10515600" cy="360"/>
          </a:xfrm>
          <a:prstGeom prst="line">
            <a:avLst/>
          </a:prstGeom>
          <a:ln w="38100">
            <a:solidFill>
              <a:srgbClr val="FF0000"/>
            </a:solidFill>
          </a:ln>
        </p:spPr>
        <p:style>
          <a:lnRef idx="1">
            <a:schemeClr val="accent1"/>
          </a:lnRef>
          <a:fillRef idx="0">
            <a:schemeClr val="accent1"/>
          </a:fillRef>
          <a:effectRef idx="0">
            <a:schemeClr val="accent1"/>
          </a:effectRef>
          <a:fontRef idx="minor"/>
        </p:style>
      </p:sp>
      <p:sp>
        <p:nvSpPr>
          <p:cNvPr id="158" name="PlaceHolder 1"/>
          <p:cNvSpPr>
            <a:spLocks noGrp="1"/>
          </p:cNvSpPr>
          <p:nvPr>
            <p:ph type="title"/>
          </p:nvPr>
        </p:nvSpPr>
        <p:spPr>
          <a:xfrm>
            <a:off x="838080" y="225720"/>
            <a:ext cx="10514880" cy="455400"/>
          </a:xfrm>
          <a:prstGeom prst="rect">
            <a:avLst/>
          </a:prstGeom>
          <a:noFill/>
          <a:ln w="0">
            <a:noFill/>
          </a:ln>
        </p:spPr>
        <p:txBody>
          <a:bodyPr lIns="0" tIns="0" rIns="0" bIns="0" anchor="ctr">
            <a:noAutofit/>
          </a:bodyPr>
          <a:lstStyle/>
          <a:p>
            <a:r>
              <a:rPr lang="en-GB" sz="1800" b="0" strike="noStrike" spc="-1">
                <a:latin typeface="Arial"/>
              </a:rPr>
              <a:t>Click to edit the title text format</a:t>
            </a:r>
          </a:p>
        </p:txBody>
      </p:sp>
      <p:sp>
        <p:nvSpPr>
          <p:cNvPr id="159" name="PlaceHolder 2"/>
          <p:cNvSpPr>
            <a:spLocks noGrp="1"/>
          </p:cNvSpPr>
          <p:nvPr>
            <p:ph type="body"/>
          </p:nvPr>
        </p:nvSpPr>
        <p:spPr>
          <a:xfrm>
            <a:off x="838080" y="837000"/>
            <a:ext cx="5130720" cy="554760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latin typeface="Arial"/>
              </a:rPr>
              <a:t>Second Outline Level</a:t>
            </a:r>
          </a:p>
          <a:p>
            <a:pPr marL="1296000" lvl="2" indent="-288000">
              <a:spcBef>
                <a:spcPts val="850"/>
              </a:spcBef>
              <a:buClr>
                <a:srgbClr val="000000"/>
              </a:buClr>
              <a:buSzPct val="45000"/>
              <a:buFont typeface="Wingdings" charset="2"/>
              <a:buChar char=""/>
            </a:pPr>
            <a:r>
              <a:rPr lang="en-GB" sz="1800" b="0" strike="noStrike" spc="-1">
                <a:latin typeface="Arial"/>
              </a:rPr>
              <a:t>Third Outline Level</a:t>
            </a:r>
          </a:p>
          <a:p>
            <a:pPr marL="1728000" lvl="3" indent="-216000">
              <a:spcBef>
                <a:spcPts val="567"/>
              </a:spcBef>
              <a:buClr>
                <a:srgbClr val="000000"/>
              </a:buClr>
              <a:buSzPct val="75000"/>
              <a:buFont typeface="Symbol" charset="2"/>
              <a:buChar char=""/>
            </a:pPr>
            <a:r>
              <a:rPr lang="en-GB" sz="1800" b="0" strike="noStrike" spc="-1">
                <a:latin typeface="Arial"/>
              </a:rPr>
              <a:t>Fourth Outline Level</a:t>
            </a:r>
          </a:p>
          <a:p>
            <a:pPr marL="2160000" lvl="4" indent="-216000">
              <a:spcBef>
                <a:spcPts val="283"/>
              </a:spcBef>
              <a:buClr>
                <a:srgbClr val="000000"/>
              </a:buClr>
              <a:buSzPct val="45000"/>
              <a:buFont typeface="Wingdings" charset="2"/>
              <a:buChar char=""/>
            </a:pPr>
            <a:r>
              <a:rPr lang="en-GB" sz="1800" b="0" strike="noStrike" spc="-1">
                <a:latin typeface="Arial"/>
              </a:rPr>
              <a:t>Fifth Outline Level</a:t>
            </a:r>
          </a:p>
          <a:p>
            <a:pPr marL="2592000" lvl="5" indent="-216000">
              <a:spcBef>
                <a:spcPts val="283"/>
              </a:spcBef>
              <a:buClr>
                <a:srgbClr val="000000"/>
              </a:buClr>
              <a:buSzPct val="45000"/>
              <a:buFont typeface="Wingdings" charset="2"/>
              <a:buChar char=""/>
            </a:pPr>
            <a:r>
              <a:rPr lang="en-GB" sz="1800" b="0" strike="noStrike" spc="-1">
                <a:latin typeface="Arial"/>
              </a:rPr>
              <a:t>Sixth Outline Level</a:t>
            </a:r>
          </a:p>
          <a:p>
            <a:pPr marL="3024000" lvl="6" indent="-216000">
              <a:spcBef>
                <a:spcPts val="283"/>
              </a:spcBef>
              <a:buClr>
                <a:srgbClr val="000000"/>
              </a:buClr>
              <a:buSzPct val="45000"/>
              <a:buFont typeface="Wingdings" charset="2"/>
              <a:buChar char=""/>
            </a:pPr>
            <a:r>
              <a:rPr lang="en-GB" sz="1800" b="0" strike="noStrike" spc="-1">
                <a:latin typeface="Arial"/>
              </a:rPr>
              <a:t>Seventh Outline Level</a:t>
            </a:r>
          </a:p>
        </p:txBody>
      </p:sp>
      <p:sp>
        <p:nvSpPr>
          <p:cNvPr id="160" name="PlaceHolder 3"/>
          <p:cNvSpPr>
            <a:spLocks noGrp="1"/>
          </p:cNvSpPr>
          <p:nvPr>
            <p:ph type="body"/>
          </p:nvPr>
        </p:nvSpPr>
        <p:spPr>
          <a:xfrm>
            <a:off x="6226200" y="837000"/>
            <a:ext cx="5130720" cy="554760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latin typeface="Arial"/>
              </a:rPr>
              <a:t>Second Outline Level</a:t>
            </a:r>
          </a:p>
          <a:p>
            <a:pPr marL="1296000" lvl="2" indent="-288000">
              <a:spcBef>
                <a:spcPts val="850"/>
              </a:spcBef>
              <a:buClr>
                <a:srgbClr val="000000"/>
              </a:buClr>
              <a:buSzPct val="45000"/>
              <a:buFont typeface="Wingdings" charset="2"/>
              <a:buChar char=""/>
            </a:pPr>
            <a:r>
              <a:rPr lang="en-GB" sz="1800" b="0" strike="noStrike" spc="-1">
                <a:latin typeface="Arial"/>
              </a:rPr>
              <a:t>Third Outline Level</a:t>
            </a:r>
          </a:p>
          <a:p>
            <a:pPr marL="1728000" lvl="3" indent="-216000">
              <a:spcBef>
                <a:spcPts val="567"/>
              </a:spcBef>
              <a:buClr>
                <a:srgbClr val="000000"/>
              </a:buClr>
              <a:buSzPct val="75000"/>
              <a:buFont typeface="Symbol" charset="2"/>
              <a:buChar char=""/>
            </a:pPr>
            <a:r>
              <a:rPr lang="en-GB" sz="1800" b="0" strike="noStrike" spc="-1">
                <a:latin typeface="Arial"/>
              </a:rPr>
              <a:t>Fourth Outline Level</a:t>
            </a:r>
          </a:p>
          <a:p>
            <a:pPr marL="2160000" lvl="4" indent="-216000">
              <a:spcBef>
                <a:spcPts val="283"/>
              </a:spcBef>
              <a:buClr>
                <a:srgbClr val="000000"/>
              </a:buClr>
              <a:buSzPct val="45000"/>
              <a:buFont typeface="Wingdings" charset="2"/>
              <a:buChar char=""/>
            </a:pPr>
            <a:r>
              <a:rPr lang="en-GB" sz="1800" b="0" strike="noStrike" spc="-1">
                <a:latin typeface="Arial"/>
              </a:rPr>
              <a:t>Fifth Outline Level</a:t>
            </a:r>
          </a:p>
          <a:p>
            <a:pPr marL="2592000" lvl="5" indent="-216000">
              <a:spcBef>
                <a:spcPts val="283"/>
              </a:spcBef>
              <a:buClr>
                <a:srgbClr val="000000"/>
              </a:buClr>
              <a:buSzPct val="45000"/>
              <a:buFont typeface="Wingdings" charset="2"/>
              <a:buChar char=""/>
            </a:pPr>
            <a:r>
              <a:rPr lang="en-GB" sz="1800" b="0" strike="noStrike" spc="-1">
                <a:latin typeface="Arial"/>
              </a:rPr>
              <a:t>Sixth Outline Level</a:t>
            </a:r>
          </a:p>
          <a:p>
            <a:pPr marL="3024000" lvl="6" indent="-216000">
              <a:spcBef>
                <a:spcPts val="283"/>
              </a:spcBef>
              <a:buClr>
                <a:srgbClr val="000000"/>
              </a:buClr>
              <a:buSzPct val="45000"/>
              <a:buFont typeface="Wingdings" charset="2"/>
              <a:buChar char=""/>
            </a:pPr>
            <a:r>
              <a:rPr lang="en-GB" sz="1800" b="0" strike="noStrike" spc="-1">
                <a:latin typeface="Arial"/>
              </a:rPr>
              <a:t>Seventh Outline Level</a:t>
            </a:r>
          </a:p>
        </p:txBody>
      </p:sp>
    </p:spTree>
    <p:extLst>
      <p:ext uri="{BB962C8B-B14F-4D97-AF65-F5344CB8AC3E}">
        <p14:creationId xmlns:p14="http://schemas.microsoft.com/office/powerpoint/2010/main" val="398524563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065136"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lpgbt.web.cern.ch/lpgbt" TargetMode="External"/><Relationship Id="rId2" Type="http://schemas.openxmlformats.org/officeDocument/2006/relationships/hyperlink" Target="https://ep-ese.web.cern.ch/content/lpgbt-vl-dcdc-schedule" TargetMode="External"/><Relationship Id="rId1" Type="http://schemas.openxmlformats.org/officeDocument/2006/relationships/slideLayout" Target="../slideLayouts/slideLayout7.xml"/><Relationship Id="rId6" Type="http://schemas.openxmlformats.org/officeDocument/2006/relationships/hyperlink" Target="https://lpgbt-support.web.cern.ch/" TargetMode="External"/><Relationship Id="rId5" Type="http://schemas.openxmlformats.org/officeDocument/2006/relationships/hyperlink" Target="mailto:lpgbt-support@cern.ch" TargetMode="External"/><Relationship Id="rId4" Type="http://schemas.openxmlformats.org/officeDocument/2006/relationships/hyperlink" Target="https://gitlab.cern.ch/gbt-fpga/lpgbt-fpga"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37.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12.xml"/><Relationship Id="rId4" Type="http://schemas.openxmlformats.org/officeDocument/2006/relationships/image" Target="../media/image3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41.wmf"/></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 Id="rId5" Type="http://schemas.openxmlformats.org/officeDocument/2006/relationships/image" Target="../media/image47.png"/><Relationship Id="rId4" Type="http://schemas.openxmlformats.org/officeDocument/2006/relationships/image" Target="../media/image46.png"/></Relationships>
</file>

<file path=ppt/slides/_rels/slide9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9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839498"/>
          </a:xfrm>
        </p:spPr>
        <p:txBody>
          <a:bodyPr/>
          <a:lstStyle/>
          <a:p>
            <a:r>
              <a:rPr kumimoji="0" lang="en-GB" sz="3600" b="1" i="0" u="none" strike="noStrike" kern="1200" cap="none" spc="-1" normalizeH="0" baseline="0" noProof="0" dirty="0">
                <a:ln>
                  <a:noFill/>
                </a:ln>
                <a:solidFill>
                  <a:srgbClr val="0070C0"/>
                </a:solidFill>
                <a:effectLst/>
                <a:uLnTx/>
                <a:uFillTx/>
                <a:latin typeface="Calibri Light"/>
                <a:ea typeface="+mj-ea"/>
                <a:cs typeface="+mj-cs"/>
              </a:rPr>
              <a:t>The </a:t>
            </a:r>
            <a:r>
              <a:rPr kumimoji="0" lang="en-GB" sz="3600" b="1" i="0" u="none" strike="noStrike" kern="1200" cap="none" spc="-1" normalizeH="0" baseline="0" noProof="0" dirty="0" err="1">
                <a:ln>
                  <a:noFill/>
                </a:ln>
                <a:solidFill>
                  <a:srgbClr val="0070C0"/>
                </a:solidFill>
                <a:effectLst/>
                <a:uLnTx/>
                <a:uFillTx/>
                <a:latin typeface="Calibri Light"/>
                <a:ea typeface="+mj-ea"/>
                <a:cs typeface="+mj-cs"/>
              </a:rPr>
              <a:t>lpGBT</a:t>
            </a:r>
            <a:r>
              <a:rPr kumimoji="0" lang="en-GB" sz="3600" b="1" i="0" u="none" strike="noStrike" kern="1200" cap="none" spc="-1" normalizeH="0" baseline="0" noProof="0" dirty="0">
                <a:ln>
                  <a:noFill/>
                </a:ln>
                <a:solidFill>
                  <a:srgbClr val="0070C0"/>
                </a:solidFill>
                <a:effectLst/>
                <a:uLnTx/>
                <a:uFillTx/>
                <a:latin typeface="Calibri Light"/>
                <a:ea typeface="+mj-ea"/>
                <a:cs typeface="+mj-cs"/>
              </a:rPr>
              <a:t>: from concept to a radiation-tolerant high-speed communication ASIC for the HL-LHC upgrade</a:t>
            </a:r>
            <a:endParaRPr lang="en-GB" b="1" dirty="0">
              <a:solidFill>
                <a:srgbClr val="0070C0"/>
              </a:solidFill>
              <a:cs typeface="Calibri Light"/>
            </a:endParaRPr>
          </a:p>
        </p:txBody>
      </p:sp>
      <p:sp>
        <p:nvSpPr>
          <p:cNvPr id="3" name="Subtitle 2"/>
          <p:cNvSpPr>
            <a:spLocks noGrp="1"/>
          </p:cNvSpPr>
          <p:nvPr>
            <p:ph type="subTitle" idx="1"/>
          </p:nvPr>
        </p:nvSpPr>
        <p:spPr>
          <a:xfrm>
            <a:off x="1524000" y="3343620"/>
            <a:ext cx="9144000" cy="2798763"/>
          </a:xfrm>
        </p:spPr>
        <p:txBody>
          <a:bodyPr vert="horz" lIns="91440" tIns="45720" rIns="91440" bIns="45720" rtlCol="0" anchor="t">
            <a:normAutofit fontScale="92500" lnSpcReduction="20000"/>
          </a:bodyPr>
          <a:lstStyle/>
          <a:p>
            <a:pPr marL="0" marR="0" lvl="0" indent="0" algn="ctr" defTabSz="914400" rtl="0" eaLnBrk="1" fontAlgn="auto" latinLnBrk="0" hangingPunct="1">
              <a:lnSpc>
                <a:spcPct val="90000"/>
              </a:lnSpc>
              <a:spcBef>
                <a:spcPts val="1001"/>
              </a:spcBef>
              <a:spcAft>
                <a:spcPts val="0"/>
              </a:spcAft>
              <a:buClrTx/>
              <a:buSzTx/>
              <a:buFontTx/>
              <a:buNone/>
              <a:tabLst>
                <a:tab pos="0" algn="l"/>
              </a:tabLst>
              <a:defRPr/>
            </a:pPr>
            <a:r>
              <a:rPr kumimoji="0" lang="en-GB" sz="1700" b="0" i="0" u="none" strike="noStrike" kern="1200" cap="none" spc="-1" normalizeH="0" baseline="0" noProof="0" dirty="0">
                <a:ln>
                  <a:noFill/>
                </a:ln>
                <a:solidFill>
                  <a:srgbClr val="002060"/>
                </a:solidFill>
                <a:effectLst/>
                <a:uLnTx/>
                <a:uFillTx/>
                <a:latin typeface="Calibri"/>
                <a:ea typeface="+mj-ea"/>
                <a:cs typeface="+mj-cs"/>
              </a:rPr>
              <a:t>Adithya Pulli, CERN</a:t>
            </a:r>
            <a:endParaRPr kumimoji="0" lang="en-GB" sz="1700" b="0" i="0" u="none" strike="noStrike" kern="1200" cap="none" spc="-1" normalizeH="0" baseline="0" noProof="0" dirty="0">
              <a:ln>
                <a:noFill/>
              </a:ln>
              <a:solidFill>
                <a:srgbClr val="002060"/>
              </a:solidFill>
              <a:effectLst/>
              <a:uLnTx/>
              <a:uFillTx/>
              <a:latin typeface="Arial"/>
              <a:ea typeface="+mj-ea"/>
              <a:cs typeface="+mj-cs"/>
            </a:endParaRPr>
          </a:p>
          <a:p>
            <a:pPr marL="0" marR="0" lvl="0" indent="0" algn="ctr" defTabSz="914400" rtl="0" eaLnBrk="1" fontAlgn="auto" latinLnBrk="0" hangingPunct="1">
              <a:lnSpc>
                <a:spcPct val="90000"/>
              </a:lnSpc>
              <a:spcBef>
                <a:spcPts val="1001"/>
              </a:spcBef>
              <a:spcAft>
                <a:spcPts val="0"/>
              </a:spcAft>
              <a:buClrTx/>
              <a:buSzTx/>
              <a:buFontTx/>
              <a:buNone/>
              <a:tabLst>
                <a:tab pos="0" algn="l"/>
              </a:tabLst>
              <a:defRPr/>
            </a:pPr>
            <a:r>
              <a:rPr kumimoji="0" lang="en-GB" sz="1700" b="0" i="0" u="none" strike="noStrike" kern="1200" cap="none" spc="-1" normalizeH="0" baseline="0" noProof="0" dirty="0">
                <a:ln>
                  <a:noFill/>
                </a:ln>
                <a:solidFill>
                  <a:srgbClr val="002060"/>
                </a:solidFill>
                <a:effectLst/>
                <a:uLnTx/>
                <a:uFillTx/>
                <a:latin typeface="Calibri"/>
                <a:ea typeface="+mj-ea"/>
                <a:cs typeface="+mj-cs"/>
              </a:rPr>
              <a:t>Pedro Vicente Leitao, CERN</a:t>
            </a:r>
            <a:endParaRPr kumimoji="0" lang="en-GB" sz="1700" b="0" i="0" u="none" strike="noStrike" kern="1200" cap="none" spc="-1" normalizeH="0" baseline="0" noProof="0" dirty="0">
              <a:ln>
                <a:noFill/>
              </a:ln>
              <a:solidFill>
                <a:srgbClr val="002060"/>
              </a:solidFill>
              <a:effectLst/>
              <a:uLnTx/>
              <a:uFillTx/>
              <a:latin typeface="Arial"/>
              <a:ea typeface="+mj-ea"/>
              <a:cs typeface="+mj-cs"/>
            </a:endParaRPr>
          </a:p>
          <a:p>
            <a:pPr marL="0" marR="0" lvl="0" indent="0" algn="ctr" defTabSz="914400" rtl="0" eaLnBrk="1" fontAlgn="auto" latinLnBrk="0" hangingPunct="1">
              <a:lnSpc>
                <a:spcPct val="90000"/>
              </a:lnSpc>
              <a:spcBef>
                <a:spcPts val="1001"/>
              </a:spcBef>
              <a:spcAft>
                <a:spcPts val="0"/>
              </a:spcAft>
              <a:buClrTx/>
              <a:buSzTx/>
              <a:buFontTx/>
              <a:buNone/>
              <a:tabLst>
                <a:tab pos="0" algn="l"/>
              </a:tabLst>
              <a:defRPr/>
            </a:pPr>
            <a:r>
              <a:rPr kumimoji="0" lang="en-GB" sz="1700" b="0" i="0" u="none" strike="noStrike" kern="1200" cap="none" spc="-1" normalizeH="0" baseline="0" noProof="0" dirty="0">
                <a:ln>
                  <a:noFill/>
                </a:ln>
                <a:solidFill>
                  <a:srgbClr val="002060"/>
                </a:solidFill>
                <a:effectLst/>
                <a:uLnTx/>
                <a:uFillTx/>
                <a:latin typeface="Calibri"/>
                <a:ea typeface="+mj-ea"/>
                <a:cs typeface="+mj-cs"/>
              </a:rPr>
              <a:t>Stefan Biereigel, CERN</a:t>
            </a:r>
            <a:endParaRPr kumimoji="0" lang="en-GB" sz="1700" b="0" i="0" u="none" strike="noStrike" kern="1200" cap="none" spc="-1" normalizeH="0" baseline="0" noProof="0" dirty="0">
              <a:ln>
                <a:noFill/>
              </a:ln>
              <a:solidFill>
                <a:srgbClr val="002060"/>
              </a:solidFill>
              <a:effectLst/>
              <a:uLnTx/>
              <a:uFillTx/>
              <a:latin typeface="Arial"/>
              <a:ea typeface="+mj-ea"/>
              <a:cs typeface="+mj-cs"/>
            </a:endParaRPr>
          </a:p>
          <a:p>
            <a:pPr marL="0" marR="0" lvl="0" indent="0" algn="ctr" defTabSz="914400" rtl="0" eaLnBrk="1" fontAlgn="auto" latinLnBrk="0" hangingPunct="1">
              <a:lnSpc>
                <a:spcPct val="90000"/>
              </a:lnSpc>
              <a:spcBef>
                <a:spcPts val="1001"/>
              </a:spcBef>
              <a:spcAft>
                <a:spcPts val="0"/>
              </a:spcAft>
              <a:buClrTx/>
              <a:buSzTx/>
              <a:buFontTx/>
              <a:buNone/>
              <a:tabLst>
                <a:tab pos="0" algn="l"/>
              </a:tabLst>
              <a:defRPr/>
            </a:pPr>
            <a:endParaRPr kumimoji="0" lang="en-GB" sz="1700" b="0" i="0" u="none" strike="noStrike" kern="1200" cap="none" spc="-1" normalizeH="0" baseline="0" noProof="0" dirty="0">
              <a:ln>
                <a:noFill/>
              </a:ln>
              <a:solidFill>
                <a:srgbClr val="002060"/>
              </a:solidFill>
              <a:effectLst/>
              <a:uLnTx/>
              <a:uFillTx/>
              <a:latin typeface="Arial"/>
              <a:ea typeface="+mj-ea"/>
              <a:cs typeface="+mj-cs"/>
            </a:endParaRPr>
          </a:p>
          <a:p>
            <a:pPr marL="0" marR="0" lvl="0" indent="0" algn="ctr" defTabSz="914400" rtl="0" eaLnBrk="1" fontAlgn="auto" latinLnBrk="0" hangingPunct="1">
              <a:lnSpc>
                <a:spcPct val="90000"/>
              </a:lnSpc>
              <a:spcBef>
                <a:spcPts val="1001"/>
              </a:spcBef>
              <a:spcAft>
                <a:spcPts val="0"/>
              </a:spcAft>
              <a:buClrTx/>
              <a:buSzTx/>
              <a:buFontTx/>
              <a:buNone/>
              <a:tabLst>
                <a:tab pos="0" algn="l"/>
              </a:tabLst>
              <a:defRPr/>
            </a:pPr>
            <a:r>
              <a:rPr kumimoji="0" lang="en-GB" sz="1700" b="0" i="0" u="none" strike="noStrike" kern="1200" cap="none" spc="-1" normalizeH="0" baseline="0" noProof="0" dirty="0">
                <a:ln>
                  <a:noFill/>
                </a:ln>
                <a:solidFill>
                  <a:srgbClr val="002060"/>
                </a:solidFill>
                <a:effectLst/>
                <a:uLnTx/>
                <a:uFillTx/>
                <a:latin typeface="Calibri"/>
                <a:ea typeface="+mj-ea"/>
                <a:cs typeface="+mj-cs"/>
              </a:rPr>
              <a:t>on behalf of the </a:t>
            </a:r>
            <a:r>
              <a:rPr kumimoji="0" lang="en-GB" sz="1700" b="0" i="0" u="none" strike="noStrike" kern="1200" cap="none" spc="-1" normalizeH="0" baseline="0" noProof="0" dirty="0" err="1">
                <a:ln>
                  <a:noFill/>
                </a:ln>
                <a:solidFill>
                  <a:srgbClr val="002060"/>
                </a:solidFill>
                <a:effectLst/>
                <a:uLnTx/>
                <a:uFillTx/>
                <a:latin typeface="Calibri"/>
                <a:ea typeface="+mj-ea"/>
                <a:cs typeface="+mj-cs"/>
              </a:rPr>
              <a:t>lpGBT</a:t>
            </a:r>
            <a:r>
              <a:rPr kumimoji="0" lang="en-GB" sz="1700" b="0" i="0" u="none" strike="noStrike" kern="1200" cap="none" spc="-1" normalizeH="0" baseline="0" noProof="0" dirty="0">
                <a:ln>
                  <a:noFill/>
                </a:ln>
                <a:solidFill>
                  <a:srgbClr val="002060"/>
                </a:solidFill>
                <a:effectLst/>
                <a:uLnTx/>
                <a:uFillTx/>
                <a:latin typeface="Calibri"/>
                <a:ea typeface="+mj-ea"/>
                <a:cs typeface="+mj-cs"/>
              </a:rPr>
              <a:t> team</a:t>
            </a:r>
            <a:endParaRPr kumimoji="0" lang="en-GB" sz="1700" b="0" i="0" u="none" strike="noStrike" kern="1200" cap="none" spc="-1" normalizeH="0" baseline="0" noProof="0" dirty="0">
              <a:ln>
                <a:noFill/>
              </a:ln>
              <a:solidFill>
                <a:srgbClr val="002060"/>
              </a:solidFill>
              <a:effectLst/>
              <a:uLnTx/>
              <a:uFillTx/>
              <a:latin typeface="Arial"/>
              <a:ea typeface="+mj-ea"/>
              <a:cs typeface="+mj-cs"/>
            </a:endParaRPr>
          </a:p>
          <a:p>
            <a:pPr marL="0" marR="0" lvl="0" indent="0" algn="ctr" defTabSz="914400" rtl="0" eaLnBrk="1" fontAlgn="auto" latinLnBrk="0" hangingPunct="1">
              <a:lnSpc>
                <a:spcPct val="90000"/>
              </a:lnSpc>
              <a:spcBef>
                <a:spcPts val="1001"/>
              </a:spcBef>
              <a:spcAft>
                <a:spcPts val="0"/>
              </a:spcAft>
              <a:buClrTx/>
              <a:buSzTx/>
              <a:buFontTx/>
              <a:buNone/>
              <a:tabLst>
                <a:tab pos="0" algn="l"/>
              </a:tabLst>
              <a:defRPr/>
            </a:pPr>
            <a:endParaRPr kumimoji="0" lang="en-GB" sz="1700" b="0" i="0" u="none" strike="noStrike" kern="1200" cap="none" spc="-1" normalizeH="0" baseline="0" noProof="0" dirty="0">
              <a:ln>
                <a:noFill/>
              </a:ln>
              <a:solidFill>
                <a:srgbClr val="002060"/>
              </a:solidFill>
              <a:effectLst/>
              <a:uLnTx/>
              <a:uFillTx/>
              <a:latin typeface="Arial"/>
              <a:ea typeface="+mj-ea"/>
              <a:cs typeface="+mj-cs"/>
            </a:endParaRPr>
          </a:p>
          <a:p>
            <a:pPr marL="0" marR="0" lvl="0" indent="0" algn="ctr" defTabSz="914400" rtl="0" eaLnBrk="1" fontAlgn="auto" latinLnBrk="0" hangingPunct="1">
              <a:lnSpc>
                <a:spcPct val="90000"/>
              </a:lnSpc>
              <a:spcBef>
                <a:spcPts val="1001"/>
              </a:spcBef>
              <a:spcAft>
                <a:spcPts val="0"/>
              </a:spcAft>
              <a:buClrTx/>
              <a:buSzTx/>
              <a:buFontTx/>
              <a:buNone/>
              <a:tabLst>
                <a:tab pos="0" algn="l"/>
              </a:tabLst>
              <a:defRPr/>
            </a:pPr>
            <a:r>
              <a:rPr kumimoji="0" lang="en-US" sz="1700" b="0" i="0" u="none" strike="noStrike" kern="1200" cap="none" spc="-1" normalizeH="0" baseline="0" noProof="0" dirty="0">
                <a:ln>
                  <a:noFill/>
                </a:ln>
                <a:solidFill>
                  <a:srgbClr val="0070C0"/>
                </a:solidFill>
                <a:effectLst/>
                <a:uLnTx/>
                <a:uFillTx/>
                <a:latin typeface="Calibri"/>
                <a:ea typeface="+mj-ea"/>
                <a:cs typeface="+mj-cs"/>
              </a:rPr>
              <a:t>EP-ESE Seminar, </a:t>
            </a:r>
            <a:r>
              <a:rPr kumimoji="0" lang="en-US" sz="1700" b="0" i="0" u="sng" strike="noStrike" kern="1200" cap="none" spc="-1" normalizeH="0" baseline="0" noProof="0" dirty="0">
                <a:ln>
                  <a:noFill/>
                </a:ln>
                <a:solidFill>
                  <a:srgbClr val="0563C1"/>
                </a:solidFill>
                <a:effectLst/>
                <a:uLnTx/>
                <a:uFillTx/>
                <a:latin typeface="Calibri"/>
                <a:ea typeface="+mj-ea"/>
                <a:cs typeface="+mj-cs"/>
                <a:hlinkClick r:id="rId3"/>
              </a:rPr>
              <a:t>https://indico.cern.ch/event/1065136</a:t>
            </a:r>
          </a:p>
          <a:p>
            <a:pPr marL="0" marR="0" lvl="0" indent="0" algn="ctr" defTabSz="914400" rtl="0" eaLnBrk="1" fontAlgn="auto" latinLnBrk="0" hangingPunct="1">
              <a:lnSpc>
                <a:spcPct val="90000"/>
              </a:lnSpc>
              <a:spcBef>
                <a:spcPts val="1001"/>
              </a:spcBef>
              <a:spcAft>
                <a:spcPts val="0"/>
              </a:spcAft>
              <a:buClrTx/>
              <a:buSzTx/>
              <a:buFontTx/>
              <a:buNone/>
              <a:tabLst>
                <a:tab pos="0" algn="l"/>
              </a:tabLst>
              <a:defRPr/>
            </a:pPr>
            <a:endParaRPr kumimoji="0" lang="en-US" sz="1700" b="0" i="0" u="sng" strike="noStrike" kern="1200" cap="none" spc="-1" normalizeH="0" baseline="0" noProof="0" dirty="0">
              <a:ln>
                <a:noFill/>
              </a:ln>
              <a:solidFill>
                <a:srgbClr val="0563C1"/>
              </a:solidFill>
              <a:effectLst/>
              <a:uLnTx/>
              <a:uFillTx/>
              <a:latin typeface="Calibri"/>
              <a:ea typeface="+mj-ea"/>
              <a:cs typeface="+mj-cs"/>
            </a:endParaRPr>
          </a:p>
          <a:p>
            <a:pPr marL="0" marR="0" lvl="0" indent="0" algn="ctr" defTabSz="914400" rtl="0" eaLnBrk="1" fontAlgn="auto" latinLnBrk="0" hangingPunct="1">
              <a:lnSpc>
                <a:spcPct val="90000"/>
              </a:lnSpc>
              <a:spcBef>
                <a:spcPts val="1001"/>
              </a:spcBef>
              <a:spcAft>
                <a:spcPts val="0"/>
              </a:spcAft>
              <a:buClrTx/>
              <a:buSzTx/>
              <a:buFontTx/>
              <a:buNone/>
              <a:tabLst>
                <a:tab pos="0" algn="l"/>
              </a:tabLst>
              <a:defRPr/>
            </a:pPr>
            <a:r>
              <a:rPr kumimoji="0" lang="en-US" sz="1700" b="0" i="0" u="none" strike="noStrike" kern="1200" cap="none" spc="-1" normalizeH="0" baseline="0" noProof="0" dirty="0">
                <a:ln>
                  <a:noFill/>
                </a:ln>
                <a:solidFill>
                  <a:srgbClr val="0563C1"/>
                </a:solidFill>
                <a:effectLst/>
                <a:uLnTx/>
                <a:uFillTx/>
                <a:latin typeface="Calibri"/>
                <a:ea typeface="+mj-ea"/>
                <a:cs typeface="+mj-cs"/>
              </a:rPr>
              <a:t>28th June 2022</a:t>
            </a:r>
            <a:endParaRPr lang="en-GB" dirty="0">
              <a:solidFill>
                <a:srgbClr val="0070C0"/>
              </a:solidFill>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25432" y="0"/>
            <a:ext cx="1766568" cy="1089290"/>
          </a:xfrm>
          <a:prstGeom prst="rect">
            <a:avLst/>
          </a:prstGeom>
          <a:solidFill>
            <a:schemeClr val="bg1"/>
          </a:solidFill>
        </p:spPr>
      </p:pic>
    </p:spTree>
    <p:extLst>
      <p:ext uri="{BB962C8B-B14F-4D97-AF65-F5344CB8AC3E}">
        <p14:creationId xmlns:p14="http://schemas.microsoft.com/office/powerpoint/2010/main" val="41862282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Verification - Introduction</a:t>
            </a:r>
          </a:p>
        </p:txBody>
      </p:sp>
      <p:sp>
        <p:nvSpPr>
          <p:cNvPr id="2" name="Date Placeholder 1"/>
          <p:cNvSpPr>
            <a:spLocks noGrp="1"/>
          </p:cNvSpPr>
          <p:nvPr>
            <p:ph type="dt" sz="half" idx="10"/>
          </p:nvPr>
        </p:nvSpPr>
        <p:spPr/>
        <p:txBody>
          <a:bodyPr/>
          <a:lstStyle/>
          <a:p>
            <a:r>
              <a:rPr lang="en-US"/>
              <a:t>CERN EP-ESE Seminar, 28 June 2022</a:t>
            </a:r>
            <a:endParaRPr lang="en-GB" dirty="0"/>
          </a:p>
        </p:txBody>
      </p:sp>
      <p:sp>
        <p:nvSpPr>
          <p:cNvPr id="3" name="Slide Number Placeholder 2"/>
          <p:cNvSpPr>
            <a:spLocks noGrp="1"/>
          </p:cNvSpPr>
          <p:nvPr>
            <p:ph type="sldNum" sz="quarter" idx="12"/>
          </p:nvPr>
        </p:nvSpPr>
        <p:spPr/>
        <p:txBody>
          <a:bodyPr/>
          <a:lstStyle/>
          <a:p>
            <a:fld id="{9E4E57FD-46AB-4497-A1ED-13B00B4C8F0D}" type="slidenum">
              <a:rPr lang="en-GB" smtClean="0"/>
              <a:pPr/>
              <a:t>10</a:t>
            </a:fld>
            <a:endParaRPr lang="en-GB" dirty="0"/>
          </a:p>
        </p:txBody>
      </p:sp>
      <p:sp>
        <p:nvSpPr>
          <p:cNvPr id="9" name="Content Placeholder 2">
            <a:extLst>
              <a:ext uri="{FF2B5EF4-FFF2-40B4-BE49-F238E27FC236}">
                <a16:creationId xmlns:a16="http://schemas.microsoft.com/office/drawing/2014/main" id="{7CE29234-C26A-05BC-77C6-E01C214A7FB3}"/>
              </a:ext>
            </a:extLst>
          </p:cNvPr>
          <p:cNvSpPr txBox="1">
            <a:spLocks/>
          </p:cNvSpPr>
          <p:nvPr/>
        </p:nvSpPr>
        <p:spPr>
          <a:xfrm>
            <a:off x="838200" y="898903"/>
            <a:ext cx="10515600" cy="55483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C00000"/>
              </a:buClr>
              <a:buFont typeface="Arial" panose="020B0604020202020204" pitchFamily="34" charset="0"/>
              <a:buChar char="•"/>
              <a:defRPr sz="2400" kern="1200">
                <a:solidFill>
                  <a:schemeClr val="accent5">
                    <a:lumMod val="50000"/>
                  </a:schemeClr>
                </a:solidFill>
                <a:latin typeface="+mj-lt"/>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Clr>
                <a:srgbClr val="C00000"/>
              </a:buClr>
              <a:buFont typeface="Arial" panose="020B0604020202020204" pitchFamily="34" charset="0"/>
              <a:buChar char="•"/>
              <a:defRPr sz="2000" kern="1200">
                <a:solidFill>
                  <a:schemeClr val="accent5"/>
                </a:solidFill>
                <a:latin typeface="+mj-lt"/>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Clr>
                <a:srgbClr val="C00000"/>
              </a:buClr>
              <a:buFont typeface="Arial" panose="020B0604020202020204" pitchFamily="34" charset="0"/>
              <a:buChar char="•"/>
              <a:defRPr sz="1800" kern="1200">
                <a:solidFill>
                  <a:schemeClr val="accent5">
                    <a:lumMod val="50000"/>
                  </a:schemeClr>
                </a:solidFill>
                <a:latin typeface="+mj-lt"/>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Clr>
                <a:srgbClr val="C00000"/>
              </a:buClr>
              <a:buFont typeface="Arial" panose="020B0604020202020204" pitchFamily="34" charset="0"/>
              <a:buChar char="•"/>
              <a:defRPr sz="1600" kern="1200">
                <a:solidFill>
                  <a:schemeClr val="accent5"/>
                </a:solidFill>
                <a:latin typeface="+mj-lt"/>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Clr>
                <a:srgbClr val="C00000"/>
              </a:buClr>
              <a:buFont typeface="Arial" panose="020B0604020202020204" pitchFamily="34" charset="0"/>
              <a:buChar char="•"/>
              <a:defRPr sz="1600" kern="1200">
                <a:solidFill>
                  <a:schemeClr val="accent5">
                    <a:lumMod val="50000"/>
                  </a:schemeClr>
                </a:solidFill>
                <a:latin typeface="+mj-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t>What?</a:t>
            </a:r>
          </a:p>
          <a:p>
            <a:pPr lvl="1"/>
            <a:r>
              <a:rPr lang="en-GB" dirty="0"/>
              <a:t>ASIC verification is one of the crucial steps of ASIC design process which ensures that the design specification is preserved in the actual design implementation</a:t>
            </a:r>
          </a:p>
          <a:p>
            <a:pPr lvl="1"/>
            <a:r>
              <a:rPr lang="en-GB" dirty="0"/>
              <a:t>It can consume as much as 70-80% of the total ASIC design time</a:t>
            </a:r>
          </a:p>
          <a:p>
            <a:endParaRPr lang="en-GB" dirty="0"/>
          </a:p>
          <a:p>
            <a:r>
              <a:rPr lang="en-GB" b="1" dirty="0"/>
              <a:t>Why?</a:t>
            </a:r>
          </a:p>
          <a:p>
            <a:pPr lvl="1"/>
            <a:r>
              <a:rPr lang="en-GB" dirty="0"/>
              <a:t>Humans tend to make mistakes</a:t>
            </a:r>
          </a:p>
          <a:p>
            <a:pPr lvl="1"/>
            <a:r>
              <a:rPr lang="en-GB" dirty="0"/>
              <a:t>Cost of finding and fixing a mistake (AKA bug) increases significantly over project lifetime</a:t>
            </a:r>
          </a:p>
          <a:p>
            <a:endParaRPr lang="en-GB" dirty="0"/>
          </a:p>
          <a:p>
            <a:r>
              <a:rPr lang="en-GB" b="1" dirty="0"/>
              <a:t>How?</a:t>
            </a:r>
          </a:p>
          <a:p>
            <a:pPr lvl="1"/>
            <a:r>
              <a:rPr lang="en-GB" dirty="0"/>
              <a:t>Build a realistic world (AKA verification environment) around a design (AKA Design Under Test - DUT)</a:t>
            </a:r>
          </a:p>
          <a:p>
            <a:pPr lvl="1"/>
            <a:r>
              <a:rPr lang="en-GB" dirty="0"/>
              <a:t>Exercise the DUT in all possible ways* using the verification environment</a:t>
            </a:r>
          </a:p>
          <a:p>
            <a:pPr lvl="1"/>
            <a:r>
              <a:rPr lang="en-GB" dirty="0"/>
              <a:t>Check all the outcomes of the DUT are as expected</a:t>
            </a:r>
          </a:p>
          <a:p>
            <a:endParaRPr lang="en-GB" dirty="0"/>
          </a:p>
          <a:p>
            <a:endParaRPr lang="en-GB" dirty="0"/>
          </a:p>
          <a:p>
            <a:pPr lvl="1"/>
            <a:endParaRPr lang="en-GB" dirty="0"/>
          </a:p>
        </p:txBody>
      </p:sp>
      <p:sp>
        <p:nvSpPr>
          <p:cNvPr id="5" name="Footer Placeholder 4">
            <a:extLst>
              <a:ext uri="{FF2B5EF4-FFF2-40B4-BE49-F238E27FC236}">
                <a16:creationId xmlns:a16="http://schemas.microsoft.com/office/drawing/2014/main" id="{F406ED96-DAA4-A231-2D56-6BD00EB6E7BC}"/>
              </a:ext>
            </a:extLst>
          </p:cNvPr>
          <p:cNvSpPr>
            <a:spLocks noGrp="1"/>
          </p:cNvSpPr>
          <p:nvPr>
            <p:ph type="ftr" sz="quarter" idx="11"/>
          </p:nvPr>
        </p:nvSpPr>
        <p:spPr/>
        <p:txBody>
          <a:bodyPr/>
          <a:lstStyle/>
          <a:p>
            <a:r>
              <a:rPr lang="en-GB"/>
              <a:t>https://indico.cern.ch/event/1065136 </a:t>
            </a:r>
            <a:endParaRPr lang="en-GB" dirty="0"/>
          </a:p>
        </p:txBody>
      </p:sp>
    </p:spTree>
    <p:extLst>
      <p:ext uri="{BB962C8B-B14F-4D97-AF65-F5344CB8AC3E}">
        <p14:creationId xmlns:p14="http://schemas.microsoft.com/office/powerpoint/2010/main" val="331394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500"/>
                                        <p:tgtEl>
                                          <p:spTgt spid="9">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fade">
                                      <p:cBhvr>
                                        <p:cTn id="13" dur="500"/>
                                        <p:tgtEl>
                                          <p:spTgt spid="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xEl>
                                              <p:pRg st="4" end="4"/>
                                            </p:txEl>
                                          </p:spTgt>
                                        </p:tgtEl>
                                        <p:attrNameLst>
                                          <p:attrName>style.visibility</p:attrName>
                                        </p:attrNameLst>
                                      </p:cBhvr>
                                      <p:to>
                                        <p:strVal val="visible"/>
                                      </p:to>
                                    </p:set>
                                    <p:animEffect transition="in" filter="fade">
                                      <p:cBhvr>
                                        <p:cTn id="18" dur="500"/>
                                        <p:tgtEl>
                                          <p:spTgt spid="9">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animEffect transition="in" filter="fade">
                                      <p:cBhvr>
                                        <p:cTn id="21" dur="500"/>
                                        <p:tgtEl>
                                          <p:spTgt spid="9">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9">
                                            <p:txEl>
                                              <p:pRg st="6" end="6"/>
                                            </p:txEl>
                                          </p:spTgt>
                                        </p:tgtEl>
                                        <p:attrNameLst>
                                          <p:attrName>style.visibility</p:attrName>
                                        </p:attrNameLst>
                                      </p:cBhvr>
                                      <p:to>
                                        <p:strVal val="visible"/>
                                      </p:to>
                                    </p:set>
                                    <p:animEffect transition="in" filter="fade">
                                      <p:cBhvr>
                                        <p:cTn id="24" dur="500"/>
                                        <p:tgtEl>
                                          <p:spTgt spid="9">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9">
                                            <p:txEl>
                                              <p:pRg st="8" end="8"/>
                                            </p:txEl>
                                          </p:spTgt>
                                        </p:tgtEl>
                                        <p:attrNameLst>
                                          <p:attrName>style.visibility</p:attrName>
                                        </p:attrNameLst>
                                      </p:cBhvr>
                                      <p:to>
                                        <p:strVal val="visible"/>
                                      </p:to>
                                    </p:set>
                                    <p:animEffect transition="in" filter="fade">
                                      <p:cBhvr>
                                        <p:cTn id="29" dur="500"/>
                                        <p:tgtEl>
                                          <p:spTgt spid="9">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9">
                                            <p:txEl>
                                              <p:pRg st="9" end="9"/>
                                            </p:txEl>
                                          </p:spTgt>
                                        </p:tgtEl>
                                        <p:attrNameLst>
                                          <p:attrName>style.visibility</p:attrName>
                                        </p:attrNameLst>
                                      </p:cBhvr>
                                      <p:to>
                                        <p:strVal val="visible"/>
                                      </p:to>
                                    </p:set>
                                    <p:animEffect transition="in" filter="fade">
                                      <p:cBhvr>
                                        <p:cTn id="32" dur="500"/>
                                        <p:tgtEl>
                                          <p:spTgt spid="9">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9">
                                            <p:txEl>
                                              <p:pRg st="10" end="10"/>
                                            </p:txEl>
                                          </p:spTgt>
                                        </p:tgtEl>
                                        <p:attrNameLst>
                                          <p:attrName>style.visibility</p:attrName>
                                        </p:attrNameLst>
                                      </p:cBhvr>
                                      <p:to>
                                        <p:strVal val="visible"/>
                                      </p:to>
                                    </p:set>
                                    <p:animEffect transition="in" filter="fade">
                                      <p:cBhvr>
                                        <p:cTn id="35" dur="500"/>
                                        <p:tgtEl>
                                          <p:spTgt spid="9">
                                            <p:txEl>
                                              <p:pRg st="10" end="1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9">
                                            <p:txEl>
                                              <p:pRg st="11" end="11"/>
                                            </p:txEl>
                                          </p:spTgt>
                                        </p:tgtEl>
                                        <p:attrNameLst>
                                          <p:attrName>style.visibility</p:attrName>
                                        </p:attrNameLst>
                                      </p:cBhvr>
                                      <p:to>
                                        <p:strVal val="visible"/>
                                      </p:to>
                                    </p:set>
                                    <p:animEffect transition="in" filter="fade">
                                      <p:cBhvr>
                                        <p:cTn id="38" dur="500"/>
                                        <p:tgtEl>
                                          <p:spTgt spid="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86DBB-9585-6723-6AFE-3BBACCAC01DE}"/>
              </a:ext>
            </a:extLst>
          </p:cNvPr>
          <p:cNvSpPr>
            <a:spLocks noGrp="1"/>
          </p:cNvSpPr>
          <p:nvPr>
            <p:ph type="title"/>
          </p:nvPr>
        </p:nvSpPr>
        <p:spPr/>
        <p:txBody>
          <a:bodyPr/>
          <a:lstStyle/>
          <a:p>
            <a:r>
              <a:rPr lang="en-US" dirty="0" err="1">
                <a:ea typeface="+mj-lt"/>
                <a:cs typeface="+mj-lt"/>
              </a:rPr>
              <a:t>lpGBT</a:t>
            </a:r>
            <a:r>
              <a:rPr lang="en-US" dirty="0">
                <a:ea typeface="+mj-lt"/>
                <a:cs typeface="+mj-lt"/>
              </a:rPr>
              <a:t> X-ray TID Testing – </a:t>
            </a:r>
            <a:r>
              <a:rPr lang="en-US" dirty="0" err="1">
                <a:ea typeface="+mj-lt"/>
                <a:cs typeface="+mj-lt"/>
              </a:rPr>
              <a:t>eClock</a:t>
            </a:r>
            <a:r>
              <a:rPr lang="en-US" dirty="0">
                <a:ea typeface="+mj-lt"/>
                <a:cs typeface="+mj-lt"/>
              </a:rPr>
              <a:t> and </a:t>
            </a:r>
            <a:r>
              <a:rPr lang="en-US" dirty="0" err="1">
                <a:ea typeface="+mj-lt"/>
                <a:cs typeface="+mj-lt"/>
              </a:rPr>
              <a:t>eLink</a:t>
            </a:r>
            <a:r>
              <a:rPr lang="en-US" dirty="0">
                <a:ea typeface="+mj-lt"/>
                <a:cs typeface="+mj-lt"/>
              </a:rPr>
              <a:t> Delay</a:t>
            </a:r>
            <a:endParaRPr lang="en-US" b="0" dirty="0">
              <a:ea typeface="+mj-lt"/>
              <a:cs typeface="+mj-lt"/>
            </a:endParaRPr>
          </a:p>
        </p:txBody>
      </p:sp>
      <p:sp>
        <p:nvSpPr>
          <p:cNvPr id="3" name="Content Placeholder 2">
            <a:extLst>
              <a:ext uri="{FF2B5EF4-FFF2-40B4-BE49-F238E27FC236}">
                <a16:creationId xmlns:a16="http://schemas.microsoft.com/office/drawing/2014/main" id="{29D9F7F8-7D76-69FD-5C92-CD3BA97719E0}"/>
              </a:ext>
            </a:extLst>
          </p:cNvPr>
          <p:cNvSpPr>
            <a:spLocks noGrp="1"/>
          </p:cNvSpPr>
          <p:nvPr>
            <p:ph sz="half" idx="1"/>
          </p:nvPr>
        </p:nvSpPr>
        <p:spPr/>
        <p:txBody>
          <a:bodyPr vert="horz" lIns="91440" tIns="45720" rIns="91440" bIns="45720" rtlCol="0" anchor="t">
            <a:normAutofit/>
          </a:bodyPr>
          <a:lstStyle/>
          <a:p>
            <a:pPr marL="0" indent="0">
              <a:buNone/>
            </a:pPr>
            <a:r>
              <a:rPr lang="en-US" b="1" dirty="0">
                <a:cs typeface="Calibri"/>
              </a:rPr>
              <a:t>Clock and Data Delay</a:t>
            </a:r>
            <a:endParaRPr lang="en-US" dirty="0"/>
          </a:p>
          <a:p>
            <a:r>
              <a:rPr lang="en-US" dirty="0">
                <a:cs typeface="Calibri"/>
              </a:rPr>
              <a:t>Clock and data delay through chip varies with VDD and TID</a:t>
            </a:r>
          </a:p>
          <a:p>
            <a:pPr lvl="1"/>
            <a:r>
              <a:rPr lang="en-US" dirty="0">
                <a:cs typeface="Calibri"/>
              </a:rPr>
              <a:t>Variations across supply range on the same level as drift over TID</a:t>
            </a:r>
          </a:p>
          <a:p>
            <a:r>
              <a:rPr lang="en-US" b="1" dirty="0">
                <a:cs typeface="Calibri"/>
              </a:rPr>
              <a:t>Achieves excellent repeatability across power cycles</a:t>
            </a:r>
          </a:p>
          <a:p>
            <a:pPr lvl="1"/>
            <a:r>
              <a:rPr lang="en-US" dirty="0">
                <a:cs typeface="Calibri"/>
              </a:rPr>
              <a:t>Only long-term drift needs to be accounted for</a:t>
            </a:r>
          </a:p>
          <a:p>
            <a:pPr>
              <a:buFont typeface="Arial"/>
              <a:buChar char="•"/>
            </a:pPr>
            <a:r>
              <a:rPr lang="en-US" b="1" dirty="0">
                <a:cs typeface="Calibri"/>
              </a:rPr>
              <a:t>Degradation of different </a:t>
            </a:r>
            <a:r>
              <a:rPr lang="en-US" b="1" dirty="0" err="1">
                <a:cs typeface="Calibri"/>
              </a:rPr>
              <a:t>eClocks</a:t>
            </a:r>
            <a:r>
              <a:rPr lang="en-US" b="1" dirty="0">
                <a:cs typeface="Calibri"/>
              </a:rPr>
              <a:t> is consistent</a:t>
            </a:r>
            <a:endParaRPr lang="en-US">
              <a:cs typeface="Calibri" panose="020F0502020204030204"/>
            </a:endParaRPr>
          </a:p>
          <a:p>
            <a:endParaRPr lang="en-US" dirty="0">
              <a:cs typeface="Calibri"/>
            </a:endParaRPr>
          </a:p>
        </p:txBody>
      </p:sp>
      <p:sp>
        <p:nvSpPr>
          <p:cNvPr id="5" name="Date Placeholder 4">
            <a:extLst>
              <a:ext uri="{FF2B5EF4-FFF2-40B4-BE49-F238E27FC236}">
                <a16:creationId xmlns:a16="http://schemas.microsoft.com/office/drawing/2014/main" id="{57B08CDF-E351-ED7B-CC23-A736AB1CA854}"/>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5ACC8E37-07D5-2AAD-1B67-85677E3E8E9E}"/>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8EF425E9-CF50-F46E-25B3-CDBC41387C7B}"/>
              </a:ext>
            </a:extLst>
          </p:cNvPr>
          <p:cNvSpPr>
            <a:spLocks noGrp="1"/>
          </p:cNvSpPr>
          <p:nvPr>
            <p:ph type="sldNum" sz="quarter" idx="12"/>
          </p:nvPr>
        </p:nvSpPr>
        <p:spPr/>
        <p:txBody>
          <a:bodyPr/>
          <a:lstStyle/>
          <a:p>
            <a:fld id="{9E4E57FD-46AB-4497-A1ED-13B00B4C8F0D}" type="slidenum">
              <a:rPr lang="en-GB" dirty="0" smtClean="0"/>
              <a:pPr/>
              <a:t>100</a:t>
            </a:fld>
            <a:endParaRPr lang="en-GB" dirty="0"/>
          </a:p>
        </p:txBody>
      </p:sp>
      <p:pic>
        <p:nvPicPr>
          <p:cNvPr id="4" name="Picture 8" descr="Chart&#10;&#10;Description automatically generated">
            <a:extLst>
              <a:ext uri="{FF2B5EF4-FFF2-40B4-BE49-F238E27FC236}">
                <a16:creationId xmlns:a16="http://schemas.microsoft.com/office/drawing/2014/main" id="{08EBF6F4-E951-56BA-E86D-E581DC6DA0B8}"/>
              </a:ext>
            </a:extLst>
          </p:cNvPr>
          <p:cNvPicPr>
            <a:picLocks noChangeAspect="1"/>
          </p:cNvPicPr>
          <p:nvPr/>
        </p:nvPicPr>
        <p:blipFill rotWithShape="1">
          <a:blip r:embed="rId2"/>
          <a:srcRect t="58748" r="-242" b="160"/>
          <a:stretch/>
        </p:blipFill>
        <p:spPr>
          <a:xfrm>
            <a:off x="6778083" y="1167161"/>
            <a:ext cx="4731840" cy="2917145"/>
          </a:xfrm>
          <a:prstGeom prst="rect">
            <a:avLst/>
          </a:prstGeom>
        </p:spPr>
      </p:pic>
      <p:sp>
        <p:nvSpPr>
          <p:cNvPr id="9" name="TextBox 8">
            <a:extLst>
              <a:ext uri="{FF2B5EF4-FFF2-40B4-BE49-F238E27FC236}">
                <a16:creationId xmlns:a16="http://schemas.microsoft.com/office/drawing/2014/main" id="{FAD1EDE2-AA42-9824-0F53-A8F5F54FC515}"/>
              </a:ext>
            </a:extLst>
          </p:cNvPr>
          <p:cNvSpPr txBox="1"/>
          <p:nvPr/>
        </p:nvSpPr>
        <p:spPr>
          <a:xfrm>
            <a:off x="7367009" y="4114569"/>
            <a:ext cx="41092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Evolution of </a:t>
            </a:r>
            <a:r>
              <a:rPr lang="en-US" dirty="0" err="1"/>
              <a:t>eClock</a:t>
            </a:r>
            <a:r>
              <a:rPr lang="en-US" dirty="0"/>
              <a:t> delay with TID</a:t>
            </a:r>
          </a:p>
        </p:txBody>
      </p:sp>
    </p:spTree>
    <p:extLst>
      <p:ext uri="{BB962C8B-B14F-4D97-AF65-F5344CB8AC3E}">
        <p14:creationId xmlns:p14="http://schemas.microsoft.com/office/powerpoint/2010/main" val="23096974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Verification - Introduction</a:t>
            </a:r>
          </a:p>
        </p:txBody>
      </p:sp>
      <p:sp>
        <p:nvSpPr>
          <p:cNvPr id="2" name="Date Placeholder 1"/>
          <p:cNvSpPr>
            <a:spLocks noGrp="1"/>
          </p:cNvSpPr>
          <p:nvPr>
            <p:ph type="dt" sz="half" idx="10"/>
          </p:nvPr>
        </p:nvSpPr>
        <p:spPr/>
        <p:txBody>
          <a:bodyPr/>
          <a:lstStyle/>
          <a:p>
            <a:r>
              <a:rPr lang="en-US"/>
              <a:t>CERN EP-ESE Seminar, 28 June 2022</a:t>
            </a:r>
            <a:endParaRPr lang="en-GB" dirty="0"/>
          </a:p>
        </p:txBody>
      </p:sp>
      <p:sp>
        <p:nvSpPr>
          <p:cNvPr id="3" name="Slide Number Placeholder 2"/>
          <p:cNvSpPr>
            <a:spLocks noGrp="1"/>
          </p:cNvSpPr>
          <p:nvPr>
            <p:ph type="sldNum" sz="quarter" idx="12"/>
          </p:nvPr>
        </p:nvSpPr>
        <p:spPr/>
        <p:txBody>
          <a:bodyPr/>
          <a:lstStyle/>
          <a:p>
            <a:fld id="{9E4E57FD-46AB-4497-A1ED-13B00B4C8F0D}" type="slidenum">
              <a:rPr lang="en-GB" smtClean="0"/>
              <a:pPr/>
              <a:t>11</a:t>
            </a:fld>
            <a:endParaRPr lang="en-GB" dirty="0"/>
          </a:p>
        </p:txBody>
      </p:sp>
      <p:sp>
        <p:nvSpPr>
          <p:cNvPr id="9" name="Content Placeholder 2">
            <a:extLst>
              <a:ext uri="{FF2B5EF4-FFF2-40B4-BE49-F238E27FC236}">
                <a16:creationId xmlns:a16="http://schemas.microsoft.com/office/drawing/2014/main" id="{7CE29234-C26A-05BC-77C6-E01C214A7FB3}"/>
              </a:ext>
            </a:extLst>
          </p:cNvPr>
          <p:cNvSpPr txBox="1">
            <a:spLocks/>
          </p:cNvSpPr>
          <p:nvPr/>
        </p:nvSpPr>
        <p:spPr>
          <a:xfrm>
            <a:off x="838200" y="898903"/>
            <a:ext cx="10515600" cy="554839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C00000"/>
              </a:buClr>
              <a:buFont typeface="Arial" panose="020B0604020202020204" pitchFamily="34" charset="0"/>
              <a:buChar char="•"/>
              <a:defRPr sz="2400" kern="1200">
                <a:solidFill>
                  <a:schemeClr val="accent5">
                    <a:lumMod val="50000"/>
                  </a:schemeClr>
                </a:solidFill>
                <a:latin typeface="+mj-lt"/>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Clr>
                <a:srgbClr val="C00000"/>
              </a:buClr>
              <a:buFont typeface="Arial" panose="020B0604020202020204" pitchFamily="34" charset="0"/>
              <a:buChar char="•"/>
              <a:defRPr sz="2000" kern="1200">
                <a:solidFill>
                  <a:schemeClr val="accent5"/>
                </a:solidFill>
                <a:latin typeface="+mj-lt"/>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Clr>
                <a:srgbClr val="C00000"/>
              </a:buClr>
              <a:buFont typeface="Arial" panose="020B0604020202020204" pitchFamily="34" charset="0"/>
              <a:buChar char="•"/>
              <a:defRPr sz="1800" kern="1200">
                <a:solidFill>
                  <a:schemeClr val="accent5">
                    <a:lumMod val="50000"/>
                  </a:schemeClr>
                </a:solidFill>
                <a:latin typeface="+mj-lt"/>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Clr>
                <a:srgbClr val="C00000"/>
              </a:buClr>
              <a:buFont typeface="Arial" panose="020B0604020202020204" pitchFamily="34" charset="0"/>
              <a:buChar char="•"/>
              <a:defRPr sz="1600" kern="1200">
                <a:solidFill>
                  <a:schemeClr val="accent5"/>
                </a:solidFill>
                <a:latin typeface="+mj-lt"/>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Clr>
                <a:srgbClr val="C00000"/>
              </a:buClr>
              <a:buFont typeface="Arial" panose="020B0604020202020204" pitchFamily="34" charset="0"/>
              <a:buChar char="•"/>
              <a:defRPr sz="1600" kern="1200">
                <a:solidFill>
                  <a:schemeClr val="accent5">
                    <a:lumMod val="50000"/>
                  </a:schemeClr>
                </a:solidFill>
                <a:latin typeface="+mj-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t>*Catch</a:t>
            </a:r>
          </a:p>
          <a:p>
            <a:pPr lvl="1"/>
            <a:r>
              <a:rPr lang="en-GB" dirty="0"/>
              <a:t>It is impossible to exercise DUT in all possible ways in a reasonable amount of time</a:t>
            </a:r>
          </a:p>
          <a:p>
            <a:pPr lvl="1"/>
            <a:r>
              <a:rPr lang="en-GB" dirty="0"/>
              <a:t>Algorithmically, verification is a PSPACE-complete problem</a:t>
            </a:r>
          </a:p>
          <a:p>
            <a:endParaRPr lang="en-GB" b="1" dirty="0"/>
          </a:p>
          <a:p>
            <a:r>
              <a:rPr lang="en-GB" b="1" dirty="0"/>
              <a:t>What now?</a:t>
            </a:r>
          </a:p>
          <a:p>
            <a:pPr lvl="1"/>
            <a:r>
              <a:rPr lang="en-GB" dirty="0"/>
              <a:t>Rely on constrained random stimulus to maximize the design space exercised</a:t>
            </a:r>
          </a:p>
          <a:p>
            <a:pPr lvl="1"/>
            <a:r>
              <a:rPr lang="en-GB" dirty="0">
                <a:ea typeface="Verdana"/>
              </a:rPr>
              <a:t>Use a methodology </a:t>
            </a:r>
            <a:r>
              <a:rPr lang="en-GB" dirty="0">
                <a:solidFill>
                  <a:srgbClr val="0070C0"/>
                </a:solidFill>
                <a:ea typeface="Verdana"/>
              </a:rPr>
              <a:t>which </a:t>
            </a:r>
            <a:r>
              <a:rPr lang="en-GB" dirty="0">
                <a:ea typeface="Verdana"/>
              </a:rPr>
              <a:t>supports efficient implementation of constrained random tests</a:t>
            </a:r>
          </a:p>
          <a:p>
            <a:pPr lvl="1"/>
            <a:r>
              <a:rPr lang="en-GB" dirty="0"/>
              <a:t>Use metrics to gain confidence in the verification effort</a:t>
            </a:r>
          </a:p>
          <a:p>
            <a:pPr lvl="2"/>
            <a:r>
              <a:rPr lang="en-GB" i="1" dirty="0">
                <a:ea typeface="Verdana"/>
              </a:rPr>
              <a:t>Quis </a:t>
            </a:r>
            <a:r>
              <a:rPr lang="en-GB" i="1" dirty="0" err="1">
                <a:ea typeface="Verdana"/>
              </a:rPr>
              <a:t>custodiet</a:t>
            </a:r>
            <a:r>
              <a:rPr lang="en-GB" i="1" dirty="0">
                <a:ea typeface="Verdana"/>
              </a:rPr>
              <a:t> </a:t>
            </a:r>
            <a:r>
              <a:rPr lang="en-GB" i="1" dirty="0" err="1">
                <a:ea typeface="Verdana"/>
              </a:rPr>
              <a:t>ipsos</a:t>
            </a:r>
            <a:r>
              <a:rPr lang="en-GB" i="1" dirty="0">
                <a:ea typeface="Verdana"/>
              </a:rPr>
              <a:t> custodes? </a:t>
            </a:r>
            <a:r>
              <a:rPr lang="en-GB" dirty="0">
                <a:ea typeface="Verdana"/>
              </a:rPr>
              <a:t>(Who will guard the guards themselves?)</a:t>
            </a:r>
          </a:p>
          <a:p>
            <a:pPr lvl="2"/>
            <a:r>
              <a:rPr lang="en-GB" dirty="0"/>
              <a:t>Coverage, regression testing, bug-rate etc. </a:t>
            </a:r>
          </a:p>
          <a:p>
            <a:endParaRPr lang="en-GB" dirty="0"/>
          </a:p>
          <a:p>
            <a:r>
              <a:rPr lang="en-GB" dirty="0"/>
              <a:t>Verification reduces the risk of finding a bug after fabrication. It cannot assure absence of any bugs</a:t>
            </a:r>
          </a:p>
          <a:p>
            <a:pPr lvl="1"/>
            <a:endParaRPr lang="en-GB" dirty="0"/>
          </a:p>
          <a:p>
            <a:endParaRPr lang="en-GB" dirty="0"/>
          </a:p>
          <a:p>
            <a:endParaRPr lang="en-GB" dirty="0"/>
          </a:p>
          <a:p>
            <a:endParaRPr lang="en-GB" dirty="0"/>
          </a:p>
          <a:p>
            <a:pPr lvl="1"/>
            <a:endParaRPr lang="en-GB" dirty="0"/>
          </a:p>
        </p:txBody>
      </p:sp>
      <p:sp>
        <p:nvSpPr>
          <p:cNvPr id="5" name="Footer Placeholder 4">
            <a:extLst>
              <a:ext uri="{FF2B5EF4-FFF2-40B4-BE49-F238E27FC236}">
                <a16:creationId xmlns:a16="http://schemas.microsoft.com/office/drawing/2014/main" id="{BF4FBBC7-0CCA-2A9A-A814-10E5E225751A}"/>
              </a:ext>
            </a:extLst>
          </p:cNvPr>
          <p:cNvSpPr>
            <a:spLocks noGrp="1"/>
          </p:cNvSpPr>
          <p:nvPr>
            <p:ph type="ftr" sz="quarter" idx="11"/>
          </p:nvPr>
        </p:nvSpPr>
        <p:spPr/>
        <p:txBody>
          <a:bodyPr/>
          <a:lstStyle/>
          <a:p>
            <a:r>
              <a:rPr lang="en-GB"/>
              <a:t>https://indico.cern.ch/event/1065136 </a:t>
            </a:r>
            <a:endParaRPr lang="en-GB" dirty="0"/>
          </a:p>
        </p:txBody>
      </p:sp>
    </p:spTree>
    <p:extLst>
      <p:ext uri="{BB962C8B-B14F-4D97-AF65-F5344CB8AC3E}">
        <p14:creationId xmlns:p14="http://schemas.microsoft.com/office/powerpoint/2010/main" val="947395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500"/>
                                        <p:tgtEl>
                                          <p:spTgt spid="9">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fade">
                                      <p:cBhvr>
                                        <p:cTn id="13" dur="500"/>
                                        <p:tgtEl>
                                          <p:spTgt spid="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9">
                                            <p:txEl>
                                              <p:pRg st="4" end="4"/>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9">
                                            <p:txEl>
                                              <p:pRg st="5" end="5"/>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9">
                                            <p:txEl>
                                              <p:pRg st="6" end="6"/>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9">
                                            <p:txEl>
                                              <p:pRg st="7" end="7"/>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9">
                                            <p:txEl>
                                              <p:pRg st="8" end="8"/>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9">
                                            <p:txEl>
                                              <p:pRg st="9" end="9"/>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xEl>
                                              <p:pRg st="11" end="11"/>
                                            </p:txEl>
                                          </p:spTgt>
                                        </p:tgtEl>
                                        <p:attrNameLst>
                                          <p:attrName>style.visibility</p:attrName>
                                        </p:attrNameLst>
                                      </p:cBhvr>
                                      <p:to>
                                        <p:strVal val="visible"/>
                                      </p:to>
                                    </p:set>
                                    <p:animEffect transition="in" filter="fade">
                                      <p:cBhvr>
                                        <p:cTn id="32" dur="500"/>
                                        <p:tgtEl>
                                          <p:spTgt spid="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a:t>lpGBT</a:t>
            </a:r>
            <a:r>
              <a:rPr lang="en-US" dirty="0"/>
              <a:t> </a:t>
            </a:r>
            <a:r>
              <a:rPr lang="en-GB" dirty="0"/>
              <a:t>Verification</a:t>
            </a:r>
          </a:p>
        </p:txBody>
      </p:sp>
      <p:sp>
        <p:nvSpPr>
          <p:cNvPr id="2" name="Date Placeholder 1"/>
          <p:cNvSpPr>
            <a:spLocks noGrp="1"/>
          </p:cNvSpPr>
          <p:nvPr>
            <p:ph type="dt" sz="half" idx="10"/>
          </p:nvPr>
        </p:nvSpPr>
        <p:spPr/>
        <p:txBody>
          <a:bodyPr/>
          <a:lstStyle/>
          <a:p>
            <a:r>
              <a:rPr lang="en-US"/>
              <a:t>CERN EP-ESE Seminar, 28 June 2022</a:t>
            </a:r>
            <a:endParaRPr lang="en-GB" dirty="0"/>
          </a:p>
        </p:txBody>
      </p:sp>
      <p:sp>
        <p:nvSpPr>
          <p:cNvPr id="3" name="Slide Number Placeholder 2"/>
          <p:cNvSpPr>
            <a:spLocks noGrp="1"/>
          </p:cNvSpPr>
          <p:nvPr>
            <p:ph type="sldNum" sz="quarter" idx="12"/>
          </p:nvPr>
        </p:nvSpPr>
        <p:spPr/>
        <p:txBody>
          <a:bodyPr/>
          <a:lstStyle/>
          <a:p>
            <a:fld id="{9E4E57FD-46AB-4497-A1ED-13B00B4C8F0D}" type="slidenum">
              <a:rPr lang="en-GB" smtClean="0"/>
              <a:pPr/>
              <a:t>12</a:t>
            </a:fld>
            <a:endParaRPr lang="en-GB" dirty="0"/>
          </a:p>
        </p:txBody>
      </p:sp>
      <p:sp>
        <p:nvSpPr>
          <p:cNvPr id="9" name="Content Placeholder 2">
            <a:extLst>
              <a:ext uri="{FF2B5EF4-FFF2-40B4-BE49-F238E27FC236}">
                <a16:creationId xmlns:a16="http://schemas.microsoft.com/office/drawing/2014/main" id="{7CE29234-C26A-05BC-77C6-E01C214A7FB3}"/>
              </a:ext>
            </a:extLst>
          </p:cNvPr>
          <p:cNvSpPr txBox="1">
            <a:spLocks/>
          </p:cNvSpPr>
          <p:nvPr/>
        </p:nvSpPr>
        <p:spPr>
          <a:xfrm>
            <a:off x="838200" y="898903"/>
            <a:ext cx="10515600" cy="554839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Clr>
                <a:srgbClr val="C00000"/>
              </a:buClr>
              <a:buFont typeface="Arial" panose="020B0604020202020204" pitchFamily="34" charset="0"/>
              <a:buChar char="•"/>
              <a:defRPr sz="2400" kern="1200">
                <a:solidFill>
                  <a:schemeClr val="accent5">
                    <a:lumMod val="50000"/>
                  </a:schemeClr>
                </a:solidFill>
                <a:latin typeface="+mj-lt"/>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Clr>
                <a:srgbClr val="C00000"/>
              </a:buClr>
              <a:buFont typeface="Arial" panose="020B0604020202020204" pitchFamily="34" charset="0"/>
              <a:buChar char="•"/>
              <a:defRPr sz="2000" kern="1200">
                <a:solidFill>
                  <a:schemeClr val="accent5"/>
                </a:solidFill>
                <a:latin typeface="+mj-lt"/>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Clr>
                <a:srgbClr val="C00000"/>
              </a:buClr>
              <a:buFont typeface="Arial" panose="020B0604020202020204" pitchFamily="34" charset="0"/>
              <a:buChar char="•"/>
              <a:defRPr sz="1800" kern="1200">
                <a:solidFill>
                  <a:schemeClr val="accent5">
                    <a:lumMod val="50000"/>
                  </a:schemeClr>
                </a:solidFill>
                <a:latin typeface="+mj-lt"/>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Clr>
                <a:srgbClr val="C00000"/>
              </a:buClr>
              <a:buFont typeface="Arial" panose="020B0604020202020204" pitchFamily="34" charset="0"/>
              <a:buChar char="•"/>
              <a:defRPr sz="1600" kern="1200">
                <a:solidFill>
                  <a:schemeClr val="accent5"/>
                </a:solidFill>
                <a:latin typeface="+mj-lt"/>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Clr>
                <a:srgbClr val="C00000"/>
              </a:buClr>
              <a:buFont typeface="Arial" panose="020B0604020202020204" pitchFamily="34" charset="0"/>
              <a:buChar char="•"/>
              <a:defRPr sz="1600" kern="1200">
                <a:solidFill>
                  <a:schemeClr val="accent5">
                    <a:lumMod val="50000"/>
                  </a:schemeClr>
                </a:solidFill>
                <a:latin typeface="+mj-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err="1"/>
              <a:t>lpGBT</a:t>
            </a:r>
            <a:r>
              <a:rPr lang="en-GB" dirty="0"/>
              <a:t> verification landscape</a:t>
            </a:r>
          </a:p>
          <a:p>
            <a:pPr lvl="1"/>
            <a:r>
              <a:rPr lang="en-GB" dirty="0"/>
              <a:t>Unit-level directed (and random) tests written in System Verilog and </a:t>
            </a:r>
            <a:r>
              <a:rPr lang="en-GB" dirty="0" err="1"/>
              <a:t>cocotb</a:t>
            </a:r>
            <a:r>
              <a:rPr lang="en-GB" dirty="0"/>
              <a:t> which mainly served as design sanity tests</a:t>
            </a:r>
          </a:p>
          <a:p>
            <a:pPr lvl="1"/>
            <a:r>
              <a:rPr lang="en-GB" dirty="0"/>
              <a:t>Top-level directed tests written in System Verilog which mainly exercised debug features</a:t>
            </a:r>
          </a:p>
          <a:p>
            <a:pPr lvl="1"/>
            <a:r>
              <a:rPr lang="en-GB" dirty="0"/>
              <a:t>Top-level highly random tests written in System Verilog following UVM methodology</a:t>
            </a:r>
          </a:p>
          <a:p>
            <a:endParaRPr lang="en-GB" dirty="0"/>
          </a:p>
          <a:p>
            <a:r>
              <a:rPr lang="en-GB" dirty="0" err="1"/>
              <a:t>lpGBT</a:t>
            </a:r>
            <a:r>
              <a:rPr lang="en-GB" dirty="0"/>
              <a:t> UVM environment</a:t>
            </a:r>
          </a:p>
          <a:p>
            <a:pPr lvl="1"/>
            <a:r>
              <a:rPr lang="en-GB" dirty="0"/>
              <a:t>The verification infrastructure built around </a:t>
            </a:r>
            <a:r>
              <a:rPr lang="en-GB" dirty="0" err="1"/>
              <a:t>lpGBT</a:t>
            </a:r>
            <a:r>
              <a:rPr lang="en-GB" dirty="0"/>
              <a:t> DUT to drive its inputs and observe its outputs</a:t>
            </a:r>
          </a:p>
          <a:p>
            <a:pPr lvl="1"/>
            <a:endParaRPr lang="en-GB" dirty="0"/>
          </a:p>
          <a:p>
            <a:r>
              <a:rPr lang="en-GB" dirty="0" err="1"/>
              <a:t>lpGBT</a:t>
            </a:r>
            <a:r>
              <a:rPr lang="en-GB" dirty="0"/>
              <a:t> UVM tests</a:t>
            </a:r>
          </a:p>
          <a:p>
            <a:pPr lvl="1"/>
            <a:r>
              <a:rPr lang="en-GB" dirty="0"/>
              <a:t>11 tests were defined for </a:t>
            </a:r>
            <a:r>
              <a:rPr lang="en-GB" dirty="0" err="1"/>
              <a:t>lpGBT</a:t>
            </a:r>
            <a:r>
              <a:rPr lang="en-GB" dirty="0"/>
              <a:t>. 8 tests are very simple tests which mainly focus on checking the sanity of the environment</a:t>
            </a:r>
          </a:p>
          <a:p>
            <a:pPr lvl="1"/>
            <a:r>
              <a:rPr lang="en-GB" i="1" dirty="0" err="1"/>
              <a:t>lpgbt_reg_rw_test</a:t>
            </a:r>
            <a:r>
              <a:rPr lang="en-GB" dirty="0"/>
              <a:t> exhaustively verifies register instantiation and connectivity from all configuration ports of </a:t>
            </a:r>
            <a:r>
              <a:rPr lang="en-GB" dirty="0" err="1"/>
              <a:t>lpGBT</a:t>
            </a:r>
            <a:endParaRPr lang="en-GB" dirty="0"/>
          </a:p>
          <a:p>
            <a:pPr lvl="1"/>
            <a:r>
              <a:rPr lang="en-GB" i="1" dirty="0" err="1"/>
              <a:t>lpgbt_fuse_burning_test</a:t>
            </a:r>
            <a:r>
              <a:rPr lang="en-GB" i="1" dirty="0"/>
              <a:t> </a:t>
            </a:r>
            <a:r>
              <a:rPr lang="en-GB" dirty="0"/>
              <a:t>exercises and verifies fuse burning process</a:t>
            </a:r>
            <a:endParaRPr lang="en-GB" i="1" dirty="0"/>
          </a:p>
          <a:p>
            <a:pPr lvl="1"/>
            <a:r>
              <a:rPr lang="en-GB" i="1" dirty="0" err="1"/>
              <a:t>lpgbt_rand_test</a:t>
            </a:r>
            <a:r>
              <a:rPr lang="en-GB" i="1" dirty="0"/>
              <a:t> </a:t>
            </a:r>
            <a:r>
              <a:rPr lang="en-GB" dirty="0"/>
              <a:t>randomly exercises most of the features of </a:t>
            </a:r>
            <a:r>
              <a:rPr lang="en-GB" dirty="0" err="1"/>
              <a:t>lpGBT</a:t>
            </a:r>
            <a:endParaRPr lang="en-GB" i="1" dirty="0"/>
          </a:p>
          <a:p>
            <a:endParaRPr lang="en-GB" dirty="0"/>
          </a:p>
          <a:p>
            <a:endParaRPr lang="en-GB" dirty="0"/>
          </a:p>
          <a:p>
            <a:endParaRPr lang="en-GB" dirty="0"/>
          </a:p>
          <a:p>
            <a:pPr lvl="1"/>
            <a:endParaRPr lang="en-GB" dirty="0"/>
          </a:p>
        </p:txBody>
      </p:sp>
      <p:sp>
        <p:nvSpPr>
          <p:cNvPr id="5" name="Rectangle: Rounded Corners 4">
            <a:extLst>
              <a:ext uri="{FF2B5EF4-FFF2-40B4-BE49-F238E27FC236}">
                <a16:creationId xmlns:a16="http://schemas.microsoft.com/office/drawing/2014/main" id="{9759479F-BCD8-C5B5-BAF4-78B1D38F1A4C}"/>
              </a:ext>
            </a:extLst>
          </p:cNvPr>
          <p:cNvSpPr/>
          <p:nvPr/>
        </p:nvSpPr>
        <p:spPr>
          <a:xfrm>
            <a:off x="1123122" y="2832652"/>
            <a:ext cx="3289852" cy="477078"/>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Rounded Corners 7">
            <a:extLst>
              <a:ext uri="{FF2B5EF4-FFF2-40B4-BE49-F238E27FC236}">
                <a16:creationId xmlns:a16="http://schemas.microsoft.com/office/drawing/2014/main" id="{A7C8C9C5-CA7E-AAA1-B956-E6ECA952BDB7}"/>
              </a:ext>
            </a:extLst>
          </p:cNvPr>
          <p:cNvSpPr/>
          <p:nvPr/>
        </p:nvSpPr>
        <p:spPr>
          <a:xfrm>
            <a:off x="1543878" y="5934837"/>
            <a:ext cx="6864626" cy="37212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ooter Placeholder 5">
            <a:extLst>
              <a:ext uri="{FF2B5EF4-FFF2-40B4-BE49-F238E27FC236}">
                <a16:creationId xmlns:a16="http://schemas.microsoft.com/office/drawing/2014/main" id="{C91AC797-E094-74D5-A9CD-ECF25C479CCA}"/>
              </a:ext>
            </a:extLst>
          </p:cNvPr>
          <p:cNvSpPr>
            <a:spLocks noGrp="1"/>
          </p:cNvSpPr>
          <p:nvPr>
            <p:ph type="ftr" sz="quarter" idx="11"/>
          </p:nvPr>
        </p:nvSpPr>
        <p:spPr/>
        <p:txBody>
          <a:bodyPr/>
          <a:lstStyle/>
          <a:p>
            <a:r>
              <a:rPr lang="en-GB"/>
              <a:t>https://indico.cern.ch/event/1065136 </a:t>
            </a:r>
            <a:endParaRPr lang="en-GB" dirty="0"/>
          </a:p>
        </p:txBody>
      </p:sp>
    </p:spTree>
    <p:extLst>
      <p:ext uri="{BB962C8B-B14F-4D97-AF65-F5344CB8AC3E}">
        <p14:creationId xmlns:p14="http://schemas.microsoft.com/office/powerpoint/2010/main" val="431258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500"/>
                                        <p:tgtEl>
                                          <p:spTgt spid="9">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fade">
                                      <p:cBhvr>
                                        <p:cTn id="13" dur="500"/>
                                        <p:tgtEl>
                                          <p:spTgt spid="9">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9">
                                            <p:txEl>
                                              <p:pRg st="3" end="3"/>
                                            </p:txEl>
                                          </p:spTgt>
                                        </p:tgtEl>
                                        <p:attrNameLst>
                                          <p:attrName>style.visibility</p:attrName>
                                        </p:attrNameLst>
                                      </p:cBhvr>
                                      <p:to>
                                        <p:strVal val="visible"/>
                                      </p:to>
                                    </p:set>
                                    <p:animEffect transition="in" filter="fade">
                                      <p:cBhvr>
                                        <p:cTn id="16" dur="500"/>
                                        <p:tgtEl>
                                          <p:spTgt spid="9">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animEffect transition="in" filter="fade">
                                      <p:cBhvr>
                                        <p:cTn id="21" dur="500"/>
                                        <p:tgtEl>
                                          <p:spTgt spid="9">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9">
                                            <p:txEl>
                                              <p:pRg st="6" end="6"/>
                                            </p:txEl>
                                          </p:spTgt>
                                        </p:tgtEl>
                                        <p:attrNameLst>
                                          <p:attrName>style.visibility</p:attrName>
                                        </p:attrNameLst>
                                      </p:cBhvr>
                                      <p:to>
                                        <p:strVal val="visible"/>
                                      </p:to>
                                    </p:set>
                                    <p:animEffect transition="in" filter="fade">
                                      <p:cBhvr>
                                        <p:cTn id="24" dur="500"/>
                                        <p:tgtEl>
                                          <p:spTgt spid="9">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9">
                                            <p:txEl>
                                              <p:pRg st="8" end="8"/>
                                            </p:txEl>
                                          </p:spTgt>
                                        </p:tgtEl>
                                        <p:attrNameLst>
                                          <p:attrName>style.visibility</p:attrName>
                                        </p:attrNameLst>
                                      </p:cBhvr>
                                      <p:to>
                                        <p:strVal val="visible"/>
                                      </p:to>
                                    </p:set>
                                    <p:animEffect transition="in" filter="fade">
                                      <p:cBhvr>
                                        <p:cTn id="29" dur="500"/>
                                        <p:tgtEl>
                                          <p:spTgt spid="9">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9">
                                            <p:txEl>
                                              <p:pRg st="9" end="9"/>
                                            </p:txEl>
                                          </p:spTgt>
                                        </p:tgtEl>
                                        <p:attrNameLst>
                                          <p:attrName>style.visibility</p:attrName>
                                        </p:attrNameLst>
                                      </p:cBhvr>
                                      <p:to>
                                        <p:strVal val="visible"/>
                                      </p:to>
                                    </p:set>
                                    <p:animEffect transition="in" filter="fade">
                                      <p:cBhvr>
                                        <p:cTn id="32" dur="500"/>
                                        <p:tgtEl>
                                          <p:spTgt spid="9">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9">
                                            <p:txEl>
                                              <p:pRg st="10" end="10"/>
                                            </p:txEl>
                                          </p:spTgt>
                                        </p:tgtEl>
                                        <p:attrNameLst>
                                          <p:attrName>style.visibility</p:attrName>
                                        </p:attrNameLst>
                                      </p:cBhvr>
                                      <p:to>
                                        <p:strVal val="visible"/>
                                      </p:to>
                                    </p:set>
                                    <p:animEffect transition="in" filter="fade">
                                      <p:cBhvr>
                                        <p:cTn id="35" dur="500"/>
                                        <p:tgtEl>
                                          <p:spTgt spid="9">
                                            <p:txEl>
                                              <p:pRg st="10" end="1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9">
                                            <p:txEl>
                                              <p:pRg st="11" end="11"/>
                                            </p:txEl>
                                          </p:spTgt>
                                        </p:tgtEl>
                                        <p:attrNameLst>
                                          <p:attrName>style.visibility</p:attrName>
                                        </p:attrNameLst>
                                      </p:cBhvr>
                                      <p:to>
                                        <p:strVal val="visible"/>
                                      </p:to>
                                    </p:set>
                                    <p:animEffect transition="in" filter="fade">
                                      <p:cBhvr>
                                        <p:cTn id="38" dur="500"/>
                                        <p:tgtEl>
                                          <p:spTgt spid="9">
                                            <p:txEl>
                                              <p:pRg st="11" end="11"/>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9">
                                            <p:txEl>
                                              <p:pRg st="12" end="12"/>
                                            </p:txEl>
                                          </p:spTgt>
                                        </p:tgtEl>
                                        <p:attrNameLst>
                                          <p:attrName>style.visibility</p:attrName>
                                        </p:attrNameLst>
                                      </p:cBhvr>
                                      <p:to>
                                        <p:strVal val="visible"/>
                                      </p:to>
                                    </p:set>
                                    <p:animEffect transition="in" filter="fade">
                                      <p:cBhvr>
                                        <p:cTn id="41" dur="500"/>
                                        <p:tgtEl>
                                          <p:spTgt spid="9">
                                            <p:txEl>
                                              <p:pRg st="12" end="1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a:t>lpGBT</a:t>
            </a:r>
            <a:r>
              <a:rPr lang="en-US" dirty="0"/>
              <a:t> UVM Environment</a:t>
            </a:r>
            <a:endParaRPr lang="en-GB" dirty="0"/>
          </a:p>
        </p:txBody>
      </p:sp>
      <p:sp>
        <p:nvSpPr>
          <p:cNvPr id="8" name="Content Placeholder 7"/>
          <p:cNvSpPr>
            <a:spLocks noGrp="1"/>
          </p:cNvSpPr>
          <p:nvPr>
            <p:ph idx="1"/>
          </p:nvPr>
        </p:nvSpPr>
        <p:spPr/>
        <p:txBody>
          <a:bodyPr>
            <a:normAutofit/>
          </a:bodyPr>
          <a:lstStyle/>
          <a:p>
            <a:pPr marL="0" indent="0">
              <a:buNone/>
            </a:pPr>
            <a:r>
              <a:rPr lang="en-US" b="1" dirty="0"/>
              <a:t> </a:t>
            </a:r>
            <a:endParaRPr lang="en-GB" dirty="0"/>
          </a:p>
        </p:txBody>
      </p:sp>
      <p:sp>
        <p:nvSpPr>
          <p:cNvPr id="2" name="Date Placeholder 1"/>
          <p:cNvSpPr>
            <a:spLocks noGrp="1"/>
          </p:cNvSpPr>
          <p:nvPr>
            <p:ph type="dt" sz="half" idx="10"/>
          </p:nvPr>
        </p:nvSpPr>
        <p:spPr/>
        <p:txBody>
          <a:bodyPr/>
          <a:lstStyle/>
          <a:p>
            <a:r>
              <a:rPr lang="en-US"/>
              <a:t>CERN EP-ESE Seminar, 28 June 2022</a:t>
            </a:r>
            <a:endParaRPr lang="en-GB" dirty="0"/>
          </a:p>
        </p:txBody>
      </p:sp>
      <p:sp>
        <p:nvSpPr>
          <p:cNvPr id="3" name="Slide Number Placeholder 2"/>
          <p:cNvSpPr>
            <a:spLocks noGrp="1"/>
          </p:cNvSpPr>
          <p:nvPr>
            <p:ph type="sldNum" sz="quarter" idx="12"/>
          </p:nvPr>
        </p:nvSpPr>
        <p:spPr/>
        <p:txBody>
          <a:bodyPr/>
          <a:lstStyle/>
          <a:p>
            <a:fld id="{9E4E57FD-46AB-4497-A1ED-13B00B4C8F0D}" type="slidenum">
              <a:rPr lang="en-GB" smtClean="0"/>
              <a:pPr/>
              <a:t>13</a:t>
            </a:fld>
            <a:endParaRPr lang="en-GB" dirty="0"/>
          </a:p>
        </p:txBody>
      </p:sp>
      <p:pic>
        <p:nvPicPr>
          <p:cNvPr id="10" name="Picture 9" descr="Graphical user interface&#10;&#10;Description automatically generated with medium confidence">
            <a:extLst>
              <a:ext uri="{FF2B5EF4-FFF2-40B4-BE49-F238E27FC236}">
                <a16:creationId xmlns:a16="http://schemas.microsoft.com/office/drawing/2014/main" id="{F44C8673-CA89-9A38-E769-982612289319}"/>
              </a:ext>
            </a:extLst>
          </p:cNvPr>
          <p:cNvPicPr>
            <a:picLocks noChangeAspect="1"/>
          </p:cNvPicPr>
          <p:nvPr/>
        </p:nvPicPr>
        <p:blipFill>
          <a:blip r:embed="rId3"/>
          <a:stretch>
            <a:fillRect/>
          </a:stretch>
        </p:blipFill>
        <p:spPr>
          <a:xfrm>
            <a:off x="438713" y="1011273"/>
            <a:ext cx="5662425" cy="5325119"/>
          </a:xfrm>
          <a:prstGeom prst="rect">
            <a:avLst/>
          </a:prstGeom>
        </p:spPr>
      </p:pic>
      <p:sp>
        <p:nvSpPr>
          <p:cNvPr id="12" name="Content Placeholder 2">
            <a:extLst>
              <a:ext uri="{FF2B5EF4-FFF2-40B4-BE49-F238E27FC236}">
                <a16:creationId xmlns:a16="http://schemas.microsoft.com/office/drawing/2014/main" id="{1ECC3DF2-AB1E-76AA-9EBC-DE1025C17CD3}"/>
              </a:ext>
            </a:extLst>
          </p:cNvPr>
          <p:cNvSpPr txBox="1">
            <a:spLocks/>
          </p:cNvSpPr>
          <p:nvPr/>
        </p:nvSpPr>
        <p:spPr>
          <a:xfrm>
            <a:off x="6742545" y="960976"/>
            <a:ext cx="4611255" cy="5424325"/>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Clr>
                <a:srgbClr val="C00000"/>
              </a:buClr>
              <a:buFont typeface="Arial" panose="020B0604020202020204" pitchFamily="34" charset="0"/>
              <a:buChar char="•"/>
              <a:defRPr sz="2400" kern="1200">
                <a:solidFill>
                  <a:schemeClr val="accent5">
                    <a:lumMod val="50000"/>
                  </a:schemeClr>
                </a:solidFill>
                <a:latin typeface="+mj-lt"/>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Clr>
                <a:srgbClr val="C00000"/>
              </a:buClr>
              <a:buFont typeface="Arial" panose="020B0604020202020204" pitchFamily="34" charset="0"/>
              <a:buChar char="•"/>
              <a:defRPr sz="2000" kern="1200">
                <a:solidFill>
                  <a:schemeClr val="accent5"/>
                </a:solidFill>
                <a:latin typeface="+mj-lt"/>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Clr>
                <a:srgbClr val="C00000"/>
              </a:buClr>
              <a:buFont typeface="Arial" panose="020B0604020202020204" pitchFamily="34" charset="0"/>
              <a:buChar char="•"/>
              <a:defRPr sz="1800" kern="1200">
                <a:solidFill>
                  <a:schemeClr val="accent5">
                    <a:lumMod val="50000"/>
                  </a:schemeClr>
                </a:solidFill>
                <a:latin typeface="+mj-lt"/>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Clr>
                <a:srgbClr val="C00000"/>
              </a:buClr>
              <a:buFont typeface="Arial" panose="020B0604020202020204" pitchFamily="34" charset="0"/>
              <a:buChar char="•"/>
              <a:defRPr sz="1600" kern="1200">
                <a:solidFill>
                  <a:schemeClr val="accent5"/>
                </a:solidFill>
                <a:latin typeface="+mj-lt"/>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Clr>
                <a:srgbClr val="C00000"/>
              </a:buClr>
              <a:buFont typeface="Arial" panose="020B0604020202020204" pitchFamily="34" charset="0"/>
              <a:buChar char="•"/>
              <a:defRPr sz="1600" kern="1200">
                <a:solidFill>
                  <a:schemeClr val="accent5">
                    <a:lumMod val="50000"/>
                  </a:schemeClr>
                </a:solidFill>
                <a:latin typeface="+mj-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Key design considerations</a:t>
            </a:r>
          </a:p>
          <a:p>
            <a:pPr lvl="1"/>
            <a:r>
              <a:rPr lang="en-US" dirty="0"/>
              <a:t>Modularity</a:t>
            </a:r>
          </a:p>
          <a:p>
            <a:pPr lvl="1"/>
            <a:r>
              <a:rPr lang="en-US" dirty="0"/>
              <a:t>Ease of randomization</a:t>
            </a:r>
          </a:p>
          <a:p>
            <a:endParaRPr lang="en-US" dirty="0"/>
          </a:p>
          <a:p>
            <a:r>
              <a:rPr lang="en-US" dirty="0"/>
              <a:t>Supports RTL, triplicated RTL (</a:t>
            </a:r>
            <a:r>
              <a:rPr lang="en-US" dirty="0" err="1"/>
              <a:t>tmr</a:t>
            </a:r>
            <a:r>
              <a:rPr lang="en-US" dirty="0"/>
              <a:t>) and netlist (</a:t>
            </a:r>
            <a:r>
              <a:rPr lang="en-US" dirty="0" err="1"/>
              <a:t>impl</a:t>
            </a:r>
            <a:r>
              <a:rPr lang="en-US" dirty="0"/>
              <a:t>) versions of DUT</a:t>
            </a:r>
          </a:p>
          <a:p>
            <a:endParaRPr lang="en-US" dirty="0"/>
          </a:p>
          <a:p>
            <a:r>
              <a:rPr lang="en-US" dirty="0"/>
              <a:t>Partially synthesizable drivers which are reused in post-</a:t>
            </a:r>
            <a:r>
              <a:rPr lang="en-US" dirty="0" err="1"/>
              <a:t>si</a:t>
            </a:r>
            <a:r>
              <a:rPr lang="en-US" dirty="0"/>
              <a:t> test setup</a:t>
            </a:r>
          </a:p>
          <a:p>
            <a:endParaRPr lang="en-US" dirty="0"/>
          </a:p>
          <a:p>
            <a:r>
              <a:rPr lang="en-US" dirty="0"/>
              <a:t>SEE aware checkers</a:t>
            </a:r>
          </a:p>
          <a:p>
            <a:endParaRPr lang="en-US" dirty="0"/>
          </a:p>
          <a:p>
            <a:r>
              <a:rPr lang="en-US" dirty="0"/>
              <a:t>Register Access Layer (RAL) with support for accesses through different interfaces</a:t>
            </a:r>
          </a:p>
          <a:p>
            <a:endParaRPr lang="en-US" dirty="0"/>
          </a:p>
          <a:p>
            <a:endParaRPr lang="en-US" dirty="0"/>
          </a:p>
        </p:txBody>
      </p:sp>
      <p:sp>
        <p:nvSpPr>
          <p:cNvPr id="5" name="Footer Placeholder 4">
            <a:extLst>
              <a:ext uri="{FF2B5EF4-FFF2-40B4-BE49-F238E27FC236}">
                <a16:creationId xmlns:a16="http://schemas.microsoft.com/office/drawing/2014/main" id="{EE0A2CF9-6CF2-C15E-FAB7-C693AEAF00DE}"/>
              </a:ext>
            </a:extLst>
          </p:cNvPr>
          <p:cNvSpPr>
            <a:spLocks noGrp="1"/>
          </p:cNvSpPr>
          <p:nvPr>
            <p:ph type="ftr" sz="quarter" idx="11"/>
          </p:nvPr>
        </p:nvSpPr>
        <p:spPr/>
        <p:txBody>
          <a:bodyPr/>
          <a:lstStyle/>
          <a:p>
            <a:r>
              <a:rPr lang="en-GB"/>
              <a:t>https://indico.cern.ch/event/1065136 </a:t>
            </a:r>
            <a:endParaRPr lang="en-GB" dirty="0"/>
          </a:p>
        </p:txBody>
      </p:sp>
    </p:spTree>
    <p:extLst>
      <p:ext uri="{BB962C8B-B14F-4D97-AF65-F5344CB8AC3E}">
        <p14:creationId xmlns:p14="http://schemas.microsoft.com/office/powerpoint/2010/main" val="1997678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xEl>
                                              <p:pRg st="4" end="4"/>
                                            </p:txEl>
                                          </p:spTgt>
                                        </p:tgtEl>
                                        <p:attrNameLst>
                                          <p:attrName>style.visibility</p:attrName>
                                        </p:attrNameLst>
                                      </p:cBhvr>
                                      <p:to>
                                        <p:strVal val="visible"/>
                                      </p:to>
                                    </p:set>
                                    <p:animEffect transition="in" filter="fade">
                                      <p:cBhvr>
                                        <p:cTn id="7" dur="500"/>
                                        <p:tgtEl>
                                          <p:spTgt spid="12">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xEl>
                                              <p:pRg st="6" end="6"/>
                                            </p:txEl>
                                          </p:spTgt>
                                        </p:tgtEl>
                                        <p:attrNameLst>
                                          <p:attrName>style.visibility</p:attrName>
                                        </p:attrNameLst>
                                      </p:cBhvr>
                                      <p:to>
                                        <p:strVal val="visible"/>
                                      </p:to>
                                    </p:set>
                                    <p:animEffect transition="in" filter="fade">
                                      <p:cBhvr>
                                        <p:cTn id="12" dur="500"/>
                                        <p:tgtEl>
                                          <p:spTgt spid="12">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xEl>
                                              <p:pRg st="8" end="8"/>
                                            </p:txEl>
                                          </p:spTgt>
                                        </p:tgtEl>
                                        <p:attrNameLst>
                                          <p:attrName>style.visibility</p:attrName>
                                        </p:attrNameLst>
                                      </p:cBhvr>
                                      <p:to>
                                        <p:strVal val="visible"/>
                                      </p:to>
                                    </p:set>
                                    <p:animEffect transition="in" filter="fade">
                                      <p:cBhvr>
                                        <p:cTn id="17" dur="500"/>
                                        <p:tgtEl>
                                          <p:spTgt spid="12">
                                            <p:txEl>
                                              <p:pRg st="8" end="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xEl>
                                              <p:pRg st="10" end="10"/>
                                            </p:txEl>
                                          </p:spTgt>
                                        </p:tgtEl>
                                        <p:attrNameLst>
                                          <p:attrName>style.visibility</p:attrName>
                                        </p:attrNameLst>
                                      </p:cBhvr>
                                      <p:to>
                                        <p:strVal val="visible"/>
                                      </p:to>
                                    </p:set>
                                    <p:animEffect transition="in" filter="fade">
                                      <p:cBhvr>
                                        <p:cTn id="22" dur="500"/>
                                        <p:tgtEl>
                                          <p:spTgt spid="1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a:t>lpGBT</a:t>
            </a:r>
            <a:r>
              <a:rPr lang="en-US" dirty="0"/>
              <a:t> Rand Test</a:t>
            </a:r>
            <a:endParaRPr lang="en-GB" dirty="0"/>
          </a:p>
        </p:txBody>
      </p:sp>
      <p:sp>
        <p:nvSpPr>
          <p:cNvPr id="2" name="Date Placeholder 1"/>
          <p:cNvSpPr>
            <a:spLocks noGrp="1"/>
          </p:cNvSpPr>
          <p:nvPr>
            <p:ph type="dt" sz="half" idx="10"/>
          </p:nvPr>
        </p:nvSpPr>
        <p:spPr/>
        <p:txBody>
          <a:bodyPr/>
          <a:lstStyle/>
          <a:p>
            <a:r>
              <a:rPr lang="en-US"/>
              <a:t>CERN EP-ESE Seminar, 28 June 2022</a:t>
            </a:r>
            <a:endParaRPr lang="en-GB" dirty="0"/>
          </a:p>
        </p:txBody>
      </p:sp>
      <p:sp>
        <p:nvSpPr>
          <p:cNvPr id="3" name="Slide Number Placeholder 2"/>
          <p:cNvSpPr>
            <a:spLocks noGrp="1"/>
          </p:cNvSpPr>
          <p:nvPr>
            <p:ph type="sldNum" sz="quarter" idx="12"/>
          </p:nvPr>
        </p:nvSpPr>
        <p:spPr/>
        <p:txBody>
          <a:bodyPr/>
          <a:lstStyle/>
          <a:p>
            <a:fld id="{9E4E57FD-46AB-4497-A1ED-13B00B4C8F0D}" type="slidenum">
              <a:rPr lang="en-GB" smtClean="0"/>
              <a:pPr/>
              <a:t>14</a:t>
            </a:fld>
            <a:endParaRPr lang="en-GB" dirty="0"/>
          </a:p>
        </p:txBody>
      </p:sp>
      <p:sp>
        <p:nvSpPr>
          <p:cNvPr id="43" name="TextBox 42">
            <a:extLst>
              <a:ext uri="{FF2B5EF4-FFF2-40B4-BE49-F238E27FC236}">
                <a16:creationId xmlns:a16="http://schemas.microsoft.com/office/drawing/2014/main" id="{404BAA4D-EECD-8D7F-BC5C-2C03A76207A7}"/>
              </a:ext>
            </a:extLst>
          </p:cNvPr>
          <p:cNvSpPr txBox="1"/>
          <p:nvPr/>
        </p:nvSpPr>
        <p:spPr>
          <a:xfrm>
            <a:off x="4104385" y="1270068"/>
            <a:ext cx="3983230" cy="1221488"/>
          </a:xfrm>
          <a:prstGeom prst="rect">
            <a:avLst/>
          </a:prstGeom>
          <a:solidFill>
            <a:schemeClr val="accent2">
              <a:lumMod val="20000"/>
              <a:lumOff val="80000"/>
            </a:schemeClr>
          </a:solidFill>
          <a:ln>
            <a:solidFill>
              <a:sysClr val="windowText" lastClr="000000"/>
            </a:solidFill>
          </a:ln>
        </p:spPr>
        <p:txBody>
          <a:bodyPr wrap="square" rtlCol="0">
            <a:spAutoFit/>
          </a:bodyPr>
          <a:lstStyle/>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Simulate a catastrophic event by injecting a sequence of operations which trigger frame-aligner/lock-filter/PLL/DLL/channel to unlock</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Sequence blocks until chip recovers and reaches ready state</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Data integrity checkers are disabled during this phase</a:t>
            </a:r>
          </a:p>
        </p:txBody>
      </p:sp>
      <p:sp>
        <p:nvSpPr>
          <p:cNvPr id="44" name="TextBox 43">
            <a:extLst>
              <a:ext uri="{FF2B5EF4-FFF2-40B4-BE49-F238E27FC236}">
                <a16:creationId xmlns:a16="http://schemas.microsoft.com/office/drawing/2014/main" id="{B5A2FB07-AB05-FB9C-9574-98474CEFD205}"/>
              </a:ext>
            </a:extLst>
          </p:cNvPr>
          <p:cNvSpPr txBox="1"/>
          <p:nvPr/>
        </p:nvSpPr>
        <p:spPr>
          <a:xfrm>
            <a:off x="3485229" y="3653608"/>
            <a:ext cx="3191342" cy="2727029"/>
          </a:xfrm>
          <a:prstGeom prst="rect">
            <a:avLst/>
          </a:prstGeom>
          <a:solidFill>
            <a:srgbClr val="4472C4">
              <a:lumMod val="20000"/>
              <a:lumOff val="80000"/>
            </a:srgbClr>
          </a:solidFill>
          <a:ln>
            <a:solidFill>
              <a:sysClr val="windowText" lastClr="000000"/>
            </a:solidFill>
          </a:ln>
        </p:spPr>
        <p:txBody>
          <a:bodyPr wrap="square" rtlCol="0">
            <a:spAutoFit/>
          </a:bodyPr>
          <a:lstStyle/>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Number of operations and their order</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Thresholds for filters and timeout actions</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Enable/disable of watchdog actions</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23" kern="0" dirty="0">
                <a:solidFill>
                  <a:prstClr val="black"/>
                </a:solidFill>
                <a:latin typeface="Calibri" panose="020F0502020204030204"/>
              </a:rPr>
              <a:t>Operations include:</a:t>
            </a:r>
            <a:endParaRPr lang="en-GB" sz="1223" kern="0" dirty="0">
              <a:solidFill>
                <a:prstClr val="black"/>
              </a:solidFill>
            </a:endParaRPr>
          </a:p>
          <a:p>
            <a:pPr marL="640903" lvl="1" indent="-174792" defTabSz="457200">
              <a:buFont typeface="Arial" panose="020B0604020202020204" pitchFamily="34" charset="0"/>
              <a:buChar char="•"/>
              <a:defRPr/>
            </a:pPr>
            <a:r>
              <a:rPr lang="en-GB" sz="1223" kern="0" dirty="0">
                <a:solidFill>
                  <a:prstClr val="black"/>
                </a:solidFill>
              </a:rPr>
              <a:t>Lock-filter unlock</a:t>
            </a:r>
          </a:p>
          <a:p>
            <a:pPr marL="640903" lvl="1" indent="-174792" defTabSz="457200">
              <a:buFont typeface="Arial" panose="020B0604020202020204" pitchFamily="34" charset="0"/>
              <a:buChar char="•"/>
              <a:defRPr/>
            </a:pPr>
            <a:r>
              <a:rPr lang="en-GB" sz="1223" kern="0" dirty="0">
                <a:solidFill>
                  <a:prstClr val="black"/>
                </a:solidFill>
              </a:rPr>
              <a:t>Frame-aligner unlock</a:t>
            </a:r>
          </a:p>
          <a:p>
            <a:pPr marL="640903" lvl="1" indent="-174792" defTabSz="457200">
              <a:buFont typeface="Arial" panose="020B0604020202020204" pitchFamily="34" charset="0"/>
              <a:buChar char="•"/>
              <a:defRPr/>
            </a:pPr>
            <a:r>
              <a:rPr lang="en-GB" sz="1223" kern="0" dirty="0">
                <a:solidFill>
                  <a:prstClr val="black"/>
                </a:solidFill>
              </a:rPr>
              <a:t>PLL timeout</a:t>
            </a:r>
          </a:p>
          <a:p>
            <a:pPr marL="640903" lvl="1" indent="-174792" defTabSz="457200">
              <a:buFont typeface="Arial" panose="020B0604020202020204" pitchFamily="34" charset="0"/>
              <a:buChar char="•"/>
              <a:defRPr/>
            </a:pPr>
            <a:r>
              <a:rPr lang="en-GB" sz="1223" kern="0" dirty="0">
                <a:solidFill>
                  <a:prstClr val="black"/>
                </a:solidFill>
              </a:rPr>
              <a:t>PLL watchdog</a:t>
            </a:r>
          </a:p>
          <a:p>
            <a:pPr marL="640903" lvl="1" indent="-174792" defTabSz="457200">
              <a:buFont typeface="Arial" panose="020B0604020202020204" pitchFamily="34" charset="0"/>
              <a:buChar char="•"/>
              <a:defRPr/>
            </a:pPr>
            <a:r>
              <a:rPr lang="en-GB" sz="1223" kern="0" dirty="0">
                <a:solidFill>
                  <a:prstClr val="black"/>
                </a:solidFill>
              </a:rPr>
              <a:t>DLL watchdog</a:t>
            </a:r>
          </a:p>
          <a:p>
            <a:pPr marL="640903" lvl="1" indent="-174792" defTabSz="457200">
              <a:buFont typeface="Arial" panose="020B0604020202020204" pitchFamily="34" charset="0"/>
              <a:buChar char="•"/>
              <a:defRPr/>
            </a:pPr>
            <a:r>
              <a:rPr lang="en-GB" sz="1223" kern="0" dirty="0">
                <a:solidFill>
                  <a:prstClr val="black"/>
                </a:solidFill>
              </a:rPr>
              <a:t>DLL timeout</a:t>
            </a:r>
          </a:p>
          <a:p>
            <a:pPr marL="640903" lvl="1" indent="-174792" defTabSz="457200">
              <a:buFont typeface="Arial" panose="020B0604020202020204" pitchFamily="34" charset="0"/>
              <a:buChar char="•"/>
              <a:defRPr/>
            </a:pPr>
            <a:r>
              <a:rPr lang="en-GB" sz="1223" kern="0" dirty="0">
                <a:solidFill>
                  <a:prstClr val="black"/>
                </a:solidFill>
              </a:rPr>
              <a:t>Channel timeout</a:t>
            </a:r>
          </a:p>
          <a:p>
            <a:pPr marL="640903" lvl="1" indent="-174792" defTabSz="457200">
              <a:buFont typeface="Arial" panose="020B0604020202020204" pitchFamily="34" charset="0"/>
              <a:buChar char="•"/>
              <a:defRPr/>
            </a:pPr>
            <a:r>
              <a:rPr lang="en-GB" sz="1223" kern="0" dirty="0">
                <a:solidFill>
                  <a:prstClr val="black"/>
                </a:solidFill>
              </a:rPr>
              <a:t>Brownout</a:t>
            </a:r>
          </a:p>
          <a:p>
            <a:pPr marL="640903" lvl="1" indent="-174792" defTabSz="457200">
              <a:buFont typeface="Arial" panose="020B0604020202020204" pitchFamily="34" charset="0"/>
              <a:buChar char="•"/>
              <a:defRPr/>
            </a:pPr>
            <a:r>
              <a:rPr lang="en-GB" sz="1223" kern="0" dirty="0">
                <a:solidFill>
                  <a:prstClr val="black"/>
                </a:solidFill>
              </a:rPr>
              <a:t>State machine force override through configuration</a:t>
            </a:r>
          </a:p>
        </p:txBody>
      </p:sp>
      <p:sp>
        <p:nvSpPr>
          <p:cNvPr id="45" name="TextBox 44">
            <a:extLst>
              <a:ext uri="{FF2B5EF4-FFF2-40B4-BE49-F238E27FC236}">
                <a16:creationId xmlns:a16="http://schemas.microsoft.com/office/drawing/2014/main" id="{3CE2C482-9C5D-5EE8-8DD9-F31B41CCE91B}"/>
              </a:ext>
            </a:extLst>
          </p:cNvPr>
          <p:cNvSpPr txBox="1"/>
          <p:nvPr/>
        </p:nvSpPr>
        <p:spPr>
          <a:xfrm>
            <a:off x="6778744" y="3818653"/>
            <a:ext cx="1621512" cy="866688"/>
          </a:xfrm>
          <a:prstGeom prst="rect">
            <a:avLst/>
          </a:prstGeom>
          <a:solidFill>
            <a:srgbClr val="FFC000">
              <a:lumMod val="20000"/>
              <a:lumOff val="80000"/>
            </a:srgbClr>
          </a:solidFill>
          <a:ln>
            <a:solidFill>
              <a:sysClr val="windowText" lastClr="000000"/>
            </a:solidFill>
          </a:ln>
        </p:spPr>
        <p:txBody>
          <a:bodyPr wrap="square" rtlCol="0">
            <a:spAutoFit/>
          </a:bodyPr>
          <a:lstStyle/>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Status of state machines</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Action counter values</a:t>
            </a:r>
          </a:p>
        </p:txBody>
      </p:sp>
      <p:sp>
        <p:nvSpPr>
          <p:cNvPr id="46" name="TextBox 45">
            <a:extLst>
              <a:ext uri="{FF2B5EF4-FFF2-40B4-BE49-F238E27FC236}">
                <a16:creationId xmlns:a16="http://schemas.microsoft.com/office/drawing/2014/main" id="{5AC27D98-0F16-8AEF-396C-C6E306B93A2E}"/>
              </a:ext>
            </a:extLst>
          </p:cNvPr>
          <p:cNvSpPr txBox="1"/>
          <p:nvPr/>
        </p:nvSpPr>
        <p:spPr>
          <a:xfrm>
            <a:off x="8400256" y="1117306"/>
            <a:ext cx="3315156" cy="1033296"/>
          </a:xfrm>
          <a:prstGeom prst="rect">
            <a:avLst/>
          </a:prstGeom>
          <a:solidFill>
            <a:schemeClr val="accent2">
              <a:lumMod val="20000"/>
              <a:lumOff val="80000"/>
            </a:schemeClr>
          </a:solidFill>
          <a:ln>
            <a:solidFill>
              <a:sysClr val="windowText" lastClr="000000"/>
            </a:solidFill>
          </a:ln>
        </p:spPr>
        <p:txBody>
          <a:bodyPr wrap="square" rtlCol="0">
            <a:spAutoFit/>
          </a:bodyPr>
          <a:lstStyle/>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23" b="0" i="0" u="none" strike="noStrike" kern="0" cap="none" spc="0" normalizeH="0" baseline="0" noProof="0" dirty="0">
                <a:ln>
                  <a:noFill/>
                </a:ln>
                <a:solidFill>
                  <a:prstClr val="black"/>
                </a:solidFill>
                <a:effectLst/>
                <a:uLnTx/>
                <a:uFillTx/>
                <a:latin typeface="Calibri" panose="020F0502020204030204"/>
              </a:rPr>
              <a:t>Continuous uplink/downlink data</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23" b="0" i="0" u="none" strike="noStrike" kern="0" cap="none" spc="0" normalizeH="0" baseline="0" noProof="0" dirty="0">
                <a:ln>
                  <a:noFill/>
                </a:ln>
                <a:solidFill>
                  <a:prstClr val="black"/>
                </a:solidFill>
                <a:effectLst/>
                <a:uLnTx/>
                <a:uFillTx/>
                <a:latin typeface="Calibri" panose="020F0502020204030204"/>
              </a:rPr>
              <a:t>I2C masters</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23" b="0" i="0" u="none" strike="noStrike" kern="0" cap="none" spc="0" normalizeH="0" baseline="0" noProof="0" dirty="0">
                <a:ln>
                  <a:noFill/>
                </a:ln>
                <a:solidFill>
                  <a:prstClr val="black"/>
                </a:solidFill>
                <a:effectLst/>
                <a:uLnTx/>
                <a:uFillTx/>
                <a:latin typeface="Calibri" panose="020F0502020204030204"/>
              </a:rPr>
              <a:t>Programmable IO</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23" b="0" i="0" u="none" strike="noStrike" kern="0" cap="none" spc="0" normalizeH="0" baseline="0" noProof="0" dirty="0">
                <a:ln>
                  <a:noFill/>
                </a:ln>
                <a:solidFill>
                  <a:prstClr val="black"/>
                </a:solidFill>
                <a:effectLst/>
                <a:uLnTx/>
                <a:uFillTx/>
                <a:latin typeface="Calibri" panose="020F0502020204030204"/>
              </a:rPr>
              <a:t>Random register accesses with error injection</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Induce correctible FEC errors</a:t>
            </a:r>
          </a:p>
        </p:txBody>
      </p:sp>
      <p:sp>
        <p:nvSpPr>
          <p:cNvPr id="47" name="TextBox 46">
            <a:extLst>
              <a:ext uri="{FF2B5EF4-FFF2-40B4-BE49-F238E27FC236}">
                <a16:creationId xmlns:a16="http://schemas.microsoft.com/office/drawing/2014/main" id="{81B6E41B-2E34-C565-AD97-5F8A9B1A3F35}"/>
              </a:ext>
            </a:extLst>
          </p:cNvPr>
          <p:cNvSpPr txBox="1"/>
          <p:nvPr/>
        </p:nvSpPr>
        <p:spPr>
          <a:xfrm>
            <a:off x="9745620" y="2358095"/>
            <a:ext cx="2290988" cy="1221488"/>
          </a:xfrm>
          <a:prstGeom prst="rect">
            <a:avLst/>
          </a:prstGeom>
          <a:solidFill>
            <a:srgbClr val="4472C4">
              <a:lumMod val="20000"/>
              <a:lumOff val="80000"/>
            </a:srgbClr>
          </a:solidFill>
          <a:ln>
            <a:solidFill>
              <a:sysClr val="windowText" lastClr="000000"/>
            </a:solidFill>
          </a:ln>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23" b="0" i="0" u="none" strike="noStrike" kern="0" cap="none" spc="0" normalizeH="0" baseline="0" noProof="0" dirty="0">
                <a:ln>
                  <a:noFill/>
                </a:ln>
                <a:solidFill>
                  <a:prstClr val="black"/>
                </a:solidFill>
                <a:effectLst/>
                <a:uLnTx/>
                <a:uFillTx/>
                <a:latin typeface="Calibri" panose="020F0502020204030204"/>
              </a:rPr>
              <a:t>Random variables:</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23" b="0" i="0" u="none" strike="noStrike" kern="0" cap="none" spc="0" normalizeH="0" baseline="0" noProof="0" dirty="0">
                <a:ln>
                  <a:noFill/>
                </a:ln>
                <a:solidFill>
                  <a:prstClr val="black"/>
                </a:solidFill>
                <a:effectLst/>
                <a:uLnTx/>
                <a:uFillTx/>
                <a:latin typeface="Calibri" panose="020F0502020204030204"/>
              </a:rPr>
              <a:t>Number of operations and their order</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23" b="0" i="0" u="none" strike="noStrike" kern="0" cap="none" spc="0" normalizeH="0" baseline="0" noProof="0" dirty="0">
                <a:ln>
                  <a:noFill/>
                </a:ln>
                <a:solidFill>
                  <a:prstClr val="black"/>
                </a:solidFill>
                <a:effectLst/>
                <a:uLnTx/>
                <a:uFillTx/>
                <a:latin typeface="Calibri" panose="020F0502020204030204"/>
              </a:rPr>
              <a:t>Config access mechanisms</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23" b="0" i="0" u="none" strike="noStrike" kern="0" cap="none" spc="0" normalizeH="0" baseline="0" noProof="0" dirty="0">
                <a:ln>
                  <a:noFill/>
                </a:ln>
                <a:solidFill>
                  <a:prstClr val="black"/>
                </a:solidFill>
                <a:effectLst/>
                <a:uLnTx/>
                <a:uFillTx/>
                <a:latin typeface="Calibri" panose="020F0502020204030204"/>
              </a:rPr>
              <a:t>Configuration values</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23" b="0" i="0" u="none" strike="noStrike" kern="0" cap="none" spc="0" normalizeH="0" baseline="0" noProof="0" dirty="0">
                <a:ln>
                  <a:noFill/>
                </a:ln>
                <a:solidFill>
                  <a:prstClr val="black"/>
                </a:solidFill>
                <a:effectLst/>
                <a:uLnTx/>
                <a:uFillTx/>
                <a:latin typeface="Calibri" panose="020F0502020204030204"/>
              </a:rPr>
              <a:t>clock phase and jitter</a:t>
            </a:r>
            <a:endParaRPr kumimoji="0" lang="en-GB" sz="1223" b="0" i="0" u="none" strike="noStrike" kern="0" cap="none" spc="0" normalizeH="0" baseline="0" noProof="0" dirty="0">
              <a:ln>
                <a:noFill/>
              </a:ln>
              <a:solidFill>
                <a:prstClr val="black"/>
              </a:solidFill>
              <a:effectLst/>
              <a:uLnTx/>
              <a:uFillTx/>
              <a:latin typeface="Calibri" panose="020F0502020204030204"/>
            </a:endParaRPr>
          </a:p>
        </p:txBody>
      </p:sp>
      <p:sp>
        <p:nvSpPr>
          <p:cNvPr id="48" name="TextBox 47">
            <a:extLst>
              <a:ext uri="{FF2B5EF4-FFF2-40B4-BE49-F238E27FC236}">
                <a16:creationId xmlns:a16="http://schemas.microsoft.com/office/drawing/2014/main" id="{752852E3-F329-7649-CC3F-5714B96336A9}"/>
              </a:ext>
            </a:extLst>
          </p:cNvPr>
          <p:cNvSpPr txBox="1"/>
          <p:nvPr/>
        </p:nvSpPr>
        <p:spPr>
          <a:xfrm>
            <a:off x="8637332" y="3692533"/>
            <a:ext cx="3338616" cy="2410683"/>
          </a:xfrm>
          <a:prstGeom prst="rect">
            <a:avLst/>
          </a:prstGeom>
          <a:solidFill>
            <a:srgbClr val="FFC000">
              <a:lumMod val="20000"/>
              <a:lumOff val="80000"/>
            </a:srgbClr>
          </a:solidFill>
          <a:ln>
            <a:solidFill>
              <a:sysClr val="windowText" lastClr="000000"/>
            </a:solidFill>
          </a:ln>
        </p:spPr>
        <p:txBody>
          <a:bodyPr wrap="square" rtlCol="0">
            <a:spAutoFit/>
          </a:bodyPr>
          <a:lstStyle/>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23" b="0" i="0" u="none" strike="noStrike" kern="0" cap="none" spc="0" normalizeH="0" baseline="0" noProof="0" dirty="0">
                <a:ln>
                  <a:noFill/>
                </a:ln>
                <a:solidFill>
                  <a:prstClr val="black"/>
                </a:solidFill>
                <a:effectLst/>
                <a:uLnTx/>
                <a:uFillTx/>
                <a:latin typeface="Calibri" panose="020F0502020204030204"/>
              </a:rPr>
              <a:t>Data integrity checks</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23" b="0" i="0" u="none" strike="noStrike" kern="0" cap="none" spc="0" normalizeH="0" baseline="0" noProof="0" dirty="0">
                <a:ln>
                  <a:noFill/>
                </a:ln>
                <a:solidFill>
                  <a:prstClr val="black"/>
                </a:solidFill>
                <a:effectLst/>
                <a:uLnTx/>
                <a:uFillTx/>
                <a:latin typeface="Calibri" panose="020F0502020204030204"/>
              </a:rPr>
              <a:t>Clock frequency and phase checks</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23" b="0" i="0" u="none" strike="noStrike" kern="0" cap="none" spc="0" normalizeH="0" baseline="0" noProof="0" dirty="0">
                <a:ln>
                  <a:noFill/>
                </a:ln>
                <a:solidFill>
                  <a:prstClr val="black"/>
                </a:solidFill>
                <a:effectLst/>
                <a:uLnTx/>
                <a:uFillTx/>
                <a:latin typeface="Calibri" panose="020F0502020204030204"/>
              </a:rPr>
              <a:t>Reset out check</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23" b="0" i="0" u="none" strike="noStrike" kern="0" cap="none" spc="0" normalizeH="0" baseline="0" noProof="0" dirty="0">
                <a:ln>
                  <a:noFill/>
                </a:ln>
                <a:solidFill>
                  <a:prstClr val="black"/>
                </a:solidFill>
                <a:effectLst/>
                <a:uLnTx/>
                <a:uFillTx/>
                <a:latin typeface="Calibri" panose="020F0502020204030204"/>
              </a:rPr>
              <a:t>I2C master transaction check</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Dedicated checks for each operation</a:t>
            </a:r>
          </a:p>
          <a:p>
            <a:pPr marL="365769" marR="0" lvl="1" indent="-89014"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Data checks for I2CM</a:t>
            </a:r>
          </a:p>
          <a:p>
            <a:pPr marL="365769" marR="0" lvl="1" indent="-89014"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IO values for PIO tests</a:t>
            </a:r>
          </a:p>
          <a:p>
            <a:pPr marL="365769" marR="0" lvl="1" indent="-89014"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Expected register values after random reg access with error injection</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Check status registers values of critical state machines</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Action counter values</a:t>
            </a:r>
          </a:p>
        </p:txBody>
      </p:sp>
      <p:cxnSp>
        <p:nvCxnSpPr>
          <p:cNvPr id="49" name="Straight Connector 48">
            <a:extLst>
              <a:ext uri="{FF2B5EF4-FFF2-40B4-BE49-F238E27FC236}">
                <a16:creationId xmlns:a16="http://schemas.microsoft.com/office/drawing/2014/main" id="{7EB21CC5-27CA-5454-E12E-9F2A98798C7F}"/>
              </a:ext>
            </a:extLst>
          </p:cNvPr>
          <p:cNvCxnSpPr>
            <a:cxnSpLocks/>
          </p:cNvCxnSpPr>
          <p:nvPr/>
        </p:nvCxnSpPr>
        <p:spPr>
          <a:xfrm>
            <a:off x="8637332" y="3346929"/>
            <a:ext cx="827528" cy="341958"/>
          </a:xfrm>
          <a:prstGeom prst="line">
            <a:avLst/>
          </a:prstGeom>
          <a:noFill/>
          <a:ln w="25400" cap="flat" cmpd="sng" algn="ctr">
            <a:solidFill>
              <a:sysClr val="windowText" lastClr="000000"/>
            </a:solidFill>
            <a:prstDash val="dash"/>
            <a:miter lim="800000"/>
            <a:tailEnd type="triangle" w="med" len="lg"/>
          </a:ln>
          <a:effectLst/>
        </p:spPr>
      </p:cxnSp>
      <p:sp>
        <p:nvSpPr>
          <p:cNvPr id="50" name="TextBox 49">
            <a:extLst>
              <a:ext uri="{FF2B5EF4-FFF2-40B4-BE49-F238E27FC236}">
                <a16:creationId xmlns:a16="http://schemas.microsoft.com/office/drawing/2014/main" id="{2D7608FA-B22E-7184-B63A-AF46DB88A338}"/>
              </a:ext>
            </a:extLst>
          </p:cNvPr>
          <p:cNvSpPr txBox="1"/>
          <p:nvPr/>
        </p:nvSpPr>
        <p:spPr>
          <a:xfrm>
            <a:off x="263352" y="3654682"/>
            <a:ext cx="3119704" cy="1597873"/>
          </a:xfrm>
          <a:prstGeom prst="rect">
            <a:avLst/>
          </a:prstGeom>
          <a:solidFill>
            <a:srgbClr val="4472C4">
              <a:lumMod val="20000"/>
              <a:lumOff val="80000"/>
            </a:srgbClr>
          </a:solidFill>
          <a:ln>
            <a:solidFill>
              <a:sysClr val="windowText" lastClr="000000"/>
            </a:solidFill>
          </a:ln>
        </p:spPr>
        <p:txBody>
          <a:bodyPr wrap="square" rtlCol="0">
            <a:spAutoFit/>
          </a:bodyPr>
          <a:lstStyle/>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Mode: </a:t>
            </a:r>
            <a:r>
              <a:rPr kumimoji="0" lang="en-GB" sz="1223" b="0" i="0" u="none" strike="noStrike" kern="0" cap="none" spc="0" normalizeH="0" baseline="0" noProof="0" dirty="0" err="1">
                <a:ln>
                  <a:noFill/>
                </a:ln>
                <a:solidFill>
                  <a:prstClr val="black"/>
                </a:solidFill>
                <a:effectLst/>
                <a:uLnTx/>
                <a:uFillTx/>
                <a:latin typeface="Calibri" panose="020F0502020204030204"/>
              </a:rPr>
              <a:t>simplex_rx</a:t>
            </a:r>
            <a:r>
              <a:rPr kumimoji="0" lang="en-GB" sz="1223" b="0" i="0" u="none" strike="noStrike" kern="0" cap="none" spc="0" normalizeH="0" baseline="0" noProof="0" dirty="0">
                <a:ln>
                  <a:noFill/>
                </a:ln>
                <a:solidFill>
                  <a:prstClr val="black"/>
                </a:solidFill>
                <a:effectLst/>
                <a:uLnTx/>
                <a:uFillTx/>
                <a:latin typeface="Calibri" panose="020F0502020204030204"/>
              </a:rPr>
              <a:t>, </a:t>
            </a:r>
            <a:r>
              <a:rPr kumimoji="0" lang="en-GB" sz="1223" b="0" i="0" u="none" strike="noStrike" kern="0" cap="none" spc="0" normalizeH="0" baseline="0" noProof="0" dirty="0" err="1">
                <a:ln>
                  <a:noFill/>
                </a:ln>
                <a:solidFill>
                  <a:prstClr val="black"/>
                </a:solidFill>
                <a:effectLst/>
                <a:uLnTx/>
                <a:uFillTx/>
                <a:latin typeface="Calibri" panose="020F0502020204030204"/>
              </a:rPr>
              <a:t>simplex_tx</a:t>
            </a:r>
            <a:r>
              <a:rPr kumimoji="0" lang="en-GB" sz="1223" b="0" i="0" u="none" strike="noStrike" kern="0" cap="none" spc="0" normalizeH="0" baseline="0" noProof="0" dirty="0">
                <a:ln>
                  <a:noFill/>
                </a:ln>
                <a:solidFill>
                  <a:prstClr val="black"/>
                </a:solidFill>
                <a:effectLst/>
                <a:uLnTx/>
                <a:uFillTx/>
                <a:latin typeface="Calibri" panose="020F0502020204030204"/>
              </a:rPr>
              <a:t>, transceiver</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Boot config: fuses, ROM, none</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TX </a:t>
            </a:r>
            <a:r>
              <a:rPr kumimoji="0" lang="en-GB" sz="1223" b="0" i="0" u="none" strike="noStrike" kern="0" cap="none" spc="0" normalizeH="0" baseline="0" noProof="0" dirty="0" err="1">
                <a:ln>
                  <a:noFill/>
                </a:ln>
                <a:solidFill>
                  <a:prstClr val="black"/>
                </a:solidFill>
                <a:effectLst/>
                <a:uLnTx/>
                <a:uFillTx/>
                <a:latin typeface="Calibri" panose="020F0502020204030204"/>
              </a:rPr>
              <a:t>datarate</a:t>
            </a:r>
            <a:r>
              <a:rPr kumimoji="0" lang="en-GB" sz="1223" b="0" i="0" u="none" strike="noStrike" kern="0" cap="none" spc="0" normalizeH="0" baseline="0" noProof="0" dirty="0">
                <a:ln>
                  <a:noFill/>
                </a:ln>
                <a:solidFill>
                  <a:prstClr val="black"/>
                </a:solidFill>
                <a:effectLst/>
                <a:uLnTx/>
                <a:uFillTx/>
                <a:latin typeface="Calibri" panose="020F0502020204030204"/>
              </a:rPr>
              <a:t>: 5.12Gbps, 10.24Gbps</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TX FEC modes: FEC5, FEC12</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E-groups configuration: </a:t>
            </a:r>
            <a:r>
              <a:rPr kumimoji="0" lang="en-GB" sz="1223" b="0" i="0" u="none" strike="noStrike" kern="0" cap="none" spc="0" normalizeH="0" baseline="0" noProof="0" dirty="0" err="1">
                <a:ln>
                  <a:noFill/>
                </a:ln>
                <a:solidFill>
                  <a:prstClr val="black"/>
                </a:solidFill>
                <a:effectLst/>
                <a:uLnTx/>
                <a:uFillTx/>
                <a:latin typeface="Calibri" panose="020F0502020204030204"/>
              </a:rPr>
              <a:t>datarates</a:t>
            </a:r>
            <a:r>
              <a:rPr kumimoji="0" lang="en-GB" sz="1223" b="0" i="0" u="none" strike="noStrike" kern="0" cap="none" spc="0" normalizeH="0" baseline="0" noProof="0" dirty="0">
                <a:ln>
                  <a:noFill/>
                </a:ln>
                <a:solidFill>
                  <a:prstClr val="black"/>
                </a:solidFill>
                <a:effectLst/>
                <a:uLnTx/>
                <a:uFillTx/>
                <a:latin typeface="Calibri" panose="020F0502020204030204"/>
              </a:rPr>
              <a:t>, channels enabled etc</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CRC error injection in fuses</a:t>
            </a: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err="1">
                <a:ln>
                  <a:noFill/>
                </a:ln>
                <a:solidFill>
                  <a:prstClr val="black"/>
                </a:solidFill>
                <a:effectLst/>
                <a:uLnTx/>
                <a:uFillTx/>
                <a:latin typeface="Calibri" panose="020F0502020204030204"/>
              </a:rPr>
              <a:t>config_mechanism</a:t>
            </a:r>
            <a:r>
              <a:rPr kumimoji="0" lang="en-GB" sz="1223" b="0" i="0" u="none" strike="noStrike" kern="0" cap="none" spc="0" normalizeH="0" baseline="0" noProof="0" dirty="0">
                <a:ln>
                  <a:noFill/>
                </a:ln>
                <a:solidFill>
                  <a:prstClr val="black"/>
                </a:solidFill>
                <a:effectLst/>
                <a:uLnTx/>
                <a:uFillTx/>
                <a:latin typeface="Calibri" panose="020F0502020204030204"/>
              </a:rPr>
              <a:t>: fuses, ROM, IC, EC, I2C</a:t>
            </a:r>
          </a:p>
        </p:txBody>
      </p:sp>
      <p:sp>
        <p:nvSpPr>
          <p:cNvPr id="51" name="TextBox 50">
            <a:extLst>
              <a:ext uri="{FF2B5EF4-FFF2-40B4-BE49-F238E27FC236}">
                <a16:creationId xmlns:a16="http://schemas.microsoft.com/office/drawing/2014/main" id="{C9E4E78E-A76C-64E1-0C5C-DB63B59F3725}"/>
              </a:ext>
            </a:extLst>
          </p:cNvPr>
          <p:cNvSpPr txBox="1"/>
          <p:nvPr/>
        </p:nvSpPr>
        <p:spPr>
          <a:xfrm>
            <a:off x="226593" y="1225350"/>
            <a:ext cx="1612195" cy="1033296"/>
          </a:xfrm>
          <a:prstGeom prst="rect">
            <a:avLst/>
          </a:prstGeom>
          <a:solidFill>
            <a:schemeClr val="accent2">
              <a:lumMod val="20000"/>
              <a:lumOff val="80000"/>
            </a:schemeClr>
          </a:solidFill>
          <a:ln>
            <a:solidFill>
              <a:sysClr val="windowText" lastClr="000000"/>
            </a:solidFill>
          </a:ln>
        </p:spPr>
        <p:txBody>
          <a:bodyPr wrap="square" rtlCol="0">
            <a:spAutoFit/>
          </a:bodyPr>
          <a:lstStyle/>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Program PLL and </a:t>
            </a:r>
            <a:r>
              <a:rPr kumimoji="0" lang="en-GB" sz="1223" b="0" i="0" u="none" strike="noStrike" kern="0" cap="none" spc="0" normalizeH="0" baseline="0" noProof="0" dirty="0" err="1">
                <a:ln>
                  <a:noFill/>
                </a:ln>
                <a:solidFill>
                  <a:prstClr val="black"/>
                </a:solidFill>
                <a:effectLst/>
                <a:uLnTx/>
                <a:uFillTx/>
                <a:latin typeface="Calibri" panose="020F0502020204030204"/>
              </a:rPr>
              <a:t>datapath</a:t>
            </a:r>
            <a:endParaRPr kumimoji="0" lang="en-GB" sz="1223" b="0" i="0" u="none" strike="noStrike" kern="0" cap="none" spc="0" normalizeH="0" baseline="0" noProof="0" dirty="0">
              <a:ln>
                <a:noFill/>
              </a:ln>
              <a:solidFill>
                <a:prstClr val="black"/>
              </a:solidFill>
              <a:effectLst/>
              <a:uLnTx/>
              <a:uFillTx/>
              <a:latin typeface="Calibri" panose="020F0502020204030204"/>
            </a:endParaRPr>
          </a:p>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Trigger </a:t>
            </a:r>
            <a:r>
              <a:rPr kumimoji="0" lang="en-GB" sz="1223" b="0" i="0" u="none" strike="noStrike" kern="0" cap="none" spc="0" normalizeH="0" baseline="0" noProof="0" dirty="0" err="1">
                <a:ln>
                  <a:noFill/>
                </a:ln>
                <a:solidFill>
                  <a:prstClr val="black"/>
                </a:solidFill>
                <a:effectLst/>
                <a:uLnTx/>
                <a:uFillTx/>
                <a:latin typeface="Calibri" panose="020F0502020204030204"/>
              </a:rPr>
              <a:t>lpGBT</a:t>
            </a:r>
            <a:r>
              <a:rPr kumimoji="0" lang="en-GB" sz="1223" b="0" i="0" u="none" strike="noStrike" kern="0" cap="none" spc="0" normalizeH="0" baseline="0" noProof="0" dirty="0">
                <a:ln>
                  <a:noFill/>
                </a:ln>
                <a:solidFill>
                  <a:prstClr val="black"/>
                </a:solidFill>
                <a:effectLst/>
                <a:uLnTx/>
                <a:uFillTx/>
                <a:latin typeface="Calibri" panose="020F0502020204030204"/>
              </a:rPr>
              <a:t> to boot and get to a ready state</a:t>
            </a:r>
          </a:p>
        </p:txBody>
      </p:sp>
      <p:cxnSp>
        <p:nvCxnSpPr>
          <p:cNvPr id="52" name="Straight Connector 51">
            <a:extLst>
              <a:ext uri="{FF2B5EF4-FFF2-40B4-BE49-F238E27FC236}">
                <a16:creationId xmlns:a16="http://schemas.microsoft.com/office/drawing/2014/main" id="{B8ED5073-BA05-E1D0-80E3-02DD34DDFD23}"/>
              </a:ext>
            </a:extLst>
          </p:cNvPr>
          <p:cNvCxnSpPr>
            <a:cxnSpLocks/>
            <a:endCxn id="47" idx="1"/>
          </p:cNvCxnSpPr>
          <p:nvPr/>
        </p:nvCxnSpPr>
        <p:spPr>
          <a:xfrm flipV="1">
            <a:off x="8723208" y="2968839"/>
            <a:ext cx="1022412" cy="236342"/>
          </a:xfrm>
          <a:prstGeom prst="line">
            <a:avLst/>
          </a:prstGeom>
          <a:noFill/>
          <a:ln w="25400" cap="flat" cmpd="sng" algn="ctr">
            <a:solidFill>
              <a:sysClr val="windowText" lastClr="000000"/>
            </a:solidFill>
            <a:prstDash val="dash"/>
            <a:miter lim="800000"/>
            <a:tailEnd type="triangle" w="med" len="lg"/>
          </a:ln>
          <a:effectLst/>
        </p:spPr>
      </p:cxnSp>
      <p:cxnSp>
        <p:nvCxnSpPr>
          <p:cNvPr id="53" name="Straight Connector 52">
            <a:extLst>
              <a:ext uri="{FF2B5EF4-FFF2-40B4-BE49-F238E27FC236}">
                <a16:creationId xmlns:a16="http://schemas.microsoft.com/office/drawing/2014/main" id="{C3B3212D-B31A-C9C7-92D5-B65EE77CFD25}"/>
              </a:ext>
            </a:extLst>
          </p:cNvPr>
          <p:cNvCxnSpPr>
            <a:cxnSpLocks/>
            <a:stCxn id="65" idx="0"/>
          </p:cNvCxnSpPr>
          <p:nvPr/>
        </p:nvCxnSpPr>
        <p:spPr>
          <a:xfrm flipV="1">
            <a:off x="8400256" y="2139882"/>
            <a:ext cx="807354" cy="890623"/>
          </a:xfrm>
          <a:prstGeom prst="line">
            <a:avLst/>
          </a:prstGeom>
          <a:noFill/>
          <a:ln w="25400" cap="flat" cmpd="sng" algn="ctr">
            <a:solidFill>
              <a:sysClr val="windowText" lastClr="000000"/>
            </a:solidFill>
            <a:prstDash val="dash"/>
            <a:miter lim="800000"/>
            <a:tailEnd type="triangle" w="med" len="lg"/>
          </a:ln>
          <a:effectLst/>
        </p:spPr>
      </p:cxnSp>
      <p:cxnSp>
        <p:nvCxnSpPr>
          <p:cNvPr id="54" name="Straight Connector 53">
            <a:extLst>
              <a:ext uri="{FF2B5EF4-FFF2-40B4-BE49-F238E27FC236}">
                <a16:creationId xmlns:a16="http://schemas.microsoft.com/office/drawing/2014/main" id="{AB1496C1-A31E-317F-B180-185D4151E558}"/>
              </a:ext>
            </a:extLst>
          </p:cNvPr>
          <p:cNvCxnSpPr>
            <a:cxnSpLocks/>
            <a:stCxn id="63" idx="0"/>
          </p:cNvCxnSpPr>
          <p:nvPr/>
        </p:nvCxnSpPr>
        <p:spPr>
          <a:xfrm flipV="1">
            <a:off x="6518565" y="2497426"/>
            <a:ext cx="11185" cy="533079"/>
          </a:xfrm>
          <a:prstGeom prst="line">
            <a:avLst/>
          </a:prstGeom>
          <a:noFill/>
          <a:ln w="25400" cap="flat" cmpd="sng" algn="ctr">
            <a:solidFill>
              <a:sysClr val="windowText" lastClr="000000"/>
            </a:solidFill>
            <a:prstDash val="dash"/>
            <a:miter lim="800000"/>
            <a:tailEnd type="triangle" w="med" len="lg"/>
          </a:ln>
          <a:effectLst/>
        </p:spPr>
      </p:cxnSp>
      <p:cxnSp>
        <p:nvCxnSpPr>
          <p:cNvPr id="55" name="Straight Connector 54">
            <a:extLst>
              <a:ext uri="{FF2B5EF4-FFF2-40B4-BE49-F238E27FC236}">
                <a16:creationId xmlns:a16="http://schemas.microsoft.com/office/drawing/2014/main" id="{B490FE8B-6F36-068B-2530-8DB57BDDBFC7}"/>
              </a:ext>
            </a:extLst>
          </p:cNvPr>
          <p:cNvCxnSpPr>
            <a:cxnSpLocks/>
            <a:stCxn id="63" idx="2"/>
          </p:cNvCxnSpPr>
          <p:nvPr/>
        </p:nvCxnSpPr>
        <p:spPr>
          <a:xfrm flipH="1">
            <a:off x="5533272" y="3390505"/>
            <a:ext cx="985293" cy="251363"/>
          </a:xfrm>
          <a:prstGeom prst="line">
            <a:avLst/>
          </a:prstGeom>
          <a:noFill/>
          <a:ln w="25400" cap="flat" cmpd="sng" algn="ctr">
            <a:solidFill>
              <a:sysClr val="windowText" lastClr="000000"/>
            </a:solidFill>
            <a:prstDash val="dash"/>
            <a:miter lim="800000"/>
            <a:tailEnd type="triangle" w="med" len="lg"/>
          </a:ln>
          <a:effectLst/>
        </p:spPr>
      </p:cxnSp>
      <p:cxnSp>
        <p:nvCxnSpPr>
          <p:cNvPr id="56" name="Straight Connector 55">
            <a:extLst>
              <a:ext uri="{FF2B5EF4-FFF2-40B4-BE49-F238E27FC236}">
                <a16:creationId xmlns:a16="http://schemas.microsoft.com/office/drawing/2014/main" id="{DBB843A1-BF7F-8441-69ED-C661C2ECF34B}"/>
              </a:ext>
            </a:extLst>
          </p:cNvPr>
          <p:cNvCxnSpPr>
            <a:cxnSpLocks/>
          </p:cNvCxnSpPr>
          <p:nvPr/>
        </p:nvCxnSpPr>
        <p:spPr>
          <a:xfrm>
            <a:off x="6622718" y="3183773"/>
            <a:ext cx="938142" cy="634876"/>
          </a:xfrm>
          <a:prstGeom prst="line">
            <a:avLst/>
          </a:prstGeom>
          <a:noFill/>
          <a:ln w="25400" cap="flat" cmpd="sng" algn="ctr">
            <a:solidFill>
              <a:sysClr val="windowText" lastClr="000000"/>
            </a:solidFill>
            <a:prstDash val="dash"/>
            <a:miter lim="800000"/>
            <a:tailEnd type="triangle" w="med" len="lg"/>
          </a:ln>
          <a:effectLst/>
        </p:spPr>
      </p:cxnSp>
      <p:cxnSp>
        <p:nvCxnSpPr>
          <p:cNvPr id="57" name="Straight Connector 56">
            <a:extLst>
              <a:ext uri="{FF2B5EF4-FFF2-40B4-BE49-F238E27FC236}">
                <a16:creationId xmlns:a16="http://schemas.microsoft.com/office/drawing/2014/main" id="{8CBB7263-65F6-E6BC-6E16-0EC535AE20BE}"/>
              </a:ext>
            </a:extLst>
          </p:cNvPr>
          <p:cNvCxnSpPr>
            <a:cxnSpLocks/>
            <a:endCxn id="51" idx="2"/>
          </p:cNvCxnSpPr>
          <p:nvPr/>
        </p:nvCxnSpPr>
        <p:spPr>
          <a:xfrm flipV="1">
            <a:off x="693764" y="2258646"/>
            <a:ext cx="338927" cy="753244"/>
          </a:xfrm>
          <a:prstGeom prst="line">
            <a:avLst/>
          </a:prstGeom>
          <a:noFill/>
          <a:ln w="25400" cap="flat" cmpd="sng" algn="ctr">
            <a:solidFill>
              <a:sysClr val="windowText" lastClr="000000"/>
            </a:solidFill>
            <a:prstDash val="dash"/>
            <a:miter lim="800000"/>
            <a:tailEnd type="triangle" w="med" len="lg"/>
          </a:ln>
          <a:effectLst/>
        </p:spPr>
      </p:cxnSp>
      <p:cxnSp>
        <p:nvCxnSpPr>
          <p:cNvPr id="58" name="Straight Connector 57">
            <a:extLst>
              <a:ext uri="{FF2B5EF4-FFF2-40B4-BE49-F238E27FC236}">
                <a16:creationId xmlns:a16="http://schemas.microsoft.com/office/drawing/2014/main" id="{F29BFACA-3E16-7316-9D80-29B16F26578F}"/>
              </a:ext>
            </a:extLst>
          </p:cNvPr>
          <p:cNvCxnSpPr>
            <a:cxnSpLocks/>
          </p:cNvCxnSpPr>
          <p:nvPr/>
        </p:nvCxnSpPr>
        <p:spPr>
          <a:xfrm>
            <a:off x="901096" y="3332346"/>
            <a:ext cx="203579" cy="311106"/>
          </a:xfrm>
          <a:prstGeom prst="line">
            <a:avLst/>
          </a:prstGeom>
          <a:noFill/>
          <a:ln w="25400" cap="flat" cmpd="sng" algn="ctr">
            <a:solidFill>
              <a:sysClr val="windowText" lastClr="000000"/>
            </a:solidFill>
            <a:prstDash val="dash"/>
            <a:miter lim="800000"/>
            <a:tailEnd type="triangle" w="med" len="lg"/>
          </a:ln>
          <a:effectLst/>
        </p:spPr>
      </p:cxnSp>
      <p:grpSp>
        <p:nvGrpSpPr>
          <p:cNvPr id="16" name="Group 15">
            <a:extLst>
              <a:ext uri="{FF2B5EF4-FFF2-40B4-BE49-F238E27FC236}">
                <a16:creationId xmlns:a16="http://schemas.microsoft.com/office/drawing/2014/main" id="{B26C1D5D-4314-FF43-3479-F2331C8FEF62}"/>
              </a:ext>
            </a:extLst>
          </p:cNvPr>
          <p:cNvGrpSpPr/>
          <p:nvPr/>
        </p:nvGrpSpPr>
        <p:grpSpPr>
          <a:xfrm>
            <a:off x="346171" y="5351302"/>
            <a:ext cx="2482337" cy="1059238"/>
            <a:chOff x="346171" y="5351302"/>
            <a:chExt cx="2482337" cy="1059238"/>
          </a:xfrm>
        </p:grpSpPr>
        <p:sp>
          <p:nvSpPr>
            <p:cNvPr id="42" name="TextBox 41">
              <a:extLst>
                <a:ext uri="{FF2B5EF4-FFF2-40B4-BE49-F238E27FC236}">
                  <a16:creationId xmlns:a16="http://schemas.microsoft.com/office/drawing/2014/main" id="{B26E622C-7E72-D931-CEE3-4F36EEFDB89D}"/>
                </a:ext>
              </a:extLst>
            </p:cNvPr>
            <p:cNvSpPr txBox="1"/>
            <p:nvPr/>
          </p:nvSpPr>
          <p:spPr>
            <a:xfrm>
              <a:off x="346171" y="5409374"/>
              <a:ext cx="2371357" cy="983227"/>
            </a:xfrm>
            <a:prstGeom prst="rect">
              <a:avLst/>
            </a:prstGeom>
            <a:noFill/>
            <a:ln>
              <a:solidFill>
                <a:sysClr val="windowText" lastClr="000000"/>
              </a:solidFill>
            </a:ln>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223"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GB" sz="1223"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GB" sz="1223"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GB" sz="1223"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GB" sz="1223" b="0" i="0" u="none" strike="noStrike" kern="0" cap="none" spc="0" normalizeH="0" baseline="0" noProof="0" dirty="0">
                <a:ln>
                  <a:noFill/>
                </a:ln>
                <a:solidFill>
                  <a:prstClr val="black"/>
                </a:solidFill>
                <a:effectLst/>
                <a:uLnTx/>
                <a:uFillTx/>
                <a:latin typeface="Calibri" panose="020F0502020204030204"/>
              </a:endParaRPr>
            </a:p>
          </p:txBody>
        </p:sp>
        <p:grpSp>
          <p:nvGrpSpPr>
            <p:cNvPr id="59" name="Group 58">
              <a:extLst>
                <a:ext uri="{FF2B5EF4-FFF2-40B4-BE49-F238E27FC236}">
                  <a16:creationId xmlns:a16="http://schemas.microsoft.com/office/drawing/2014/main" id="{892A07FF-EE88-6BCB-8B6B-E13BA47F62EE}"/>
                </a:ext>
              </a:extLst>
            </p:cNvPr>
            <p:cNvGrpSpPr/>
            <p:nvPr/>
          </p:nvGrpSpPr>
          <p:grpSpPr>
            <a:xfrm>
              <a:off x="457151" y="5586346"/>
              <a:ext cx="2371357" cy="824194"/>
              <a:chOff x="187327" y="48523"/>
              <a:chExt cx="1871766" cy="768198"/>
            </a:xfrm>
          </p:grpSpPr>
          <p:sp>
            <p:nvSpPr>
              <p:cNvPr id="66" name="TextBox 65">
                <a:extLst>
                  <a:ext uri="{FF2B5EF4-FFF2-40B4-BE49-F238E27FC236}">
                    <a16:creationId xmlns:a16="http://schemas.microsoft.com/office/drawing/2014/main" id="{EE40A704-4DD5-A9FB-DF41-92199E6DA66C}"/>
                  </a:ext>
                </a:extLst>
              </p:cNvPr>
              <p:cNvSpPr txBox="1"/>
              <p:nvPr/>
            </p:nvSpPr>
            <p:spPr>
              <a:xfrm>
                <a:off x="187327" y="112412"/>
                <a:ext cx="178016" cy="156582"/>
              </a:xfrm>
              <a:prstGeom prst="rect">
                <a:avLst/>
              </a:prstGeom>
              <a:solidFill>
                <a:schemeClr val="accent2">
                  <a:lumMod val="20000"/>
                  <a:lumOff val="80000"/>
                </a:schemeClr>
              </a:solidFill>
              <a:ln>
                <a:solidFill>
                  <a:sysClr val="windowText" lastClr="000000"/>
                </a:solidFill>
              </a:ln>
            </p:spPr>
            <p:txBody>
              <a:bodyPr wrap="square" rtlCol="0">
                <a:spAutoFit/>
              </a:bodyPr>
              <a:lstStyle/>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23" b="0" i="0" u="none" strike="noStrike" kern="0" cap="none" spc="0" normalizeH="0" baseline="0" noProof="0" dirty="0">
                  <a:ln>
                    <a:noFill/>
                  </a:ln>
                  <a:solidFill>
                    <a:prstClr val="black"/>
                  </a:solidFill>
                  <a:effectLst/>
                  <a:uLnTx/>
                  <a:uFillTx/>
                  <a:latin typeface="Calibri" panose="020F0502020204030204"/>
                </a:endParaRPr>
              </a:p>
            </p:txBody>
          </p:sp>
          <p:sp>
            <p:nvSpPr>
              <p:cNvPr id="67" name="TextBox 66">
                <a:extLst>
                  <a:ext uri="{FF2B5EF4-FFF2-40B4-BE49-F238E27FC236}">
                    <a16:creationId xmlns:a16="http://schemas.microsoft.com/office/drawing/2014/main" id="{7DA70259-7B7D-C4CA-020C-EED25B970BE5}"/>
                  </a:ext>
                </a:extLst>
              </p:cNvPr>
              <p:cNvSpPr txBox="1"/>
              <p:nvPr/>
            </p:nvSpPr>
            <p:spPr>
              <a:xfrm>
                <a:off x="397035" y="48523"/>
                <a:ext cx="1041131" cy="276663"/>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27" b="0" i="0" u="none" strike="noStrike" kern="0" cap="none" spc="0" normalizeH="0" baseline="0" noProof="0" dirty="0">
                    <a:ln>
                      <a:noFill/>
                    </a:ln>
                    <a:solidFill>
                      <a:prstClr val="black"/>
                    </a:solidFill>
                    <a:effectLst/>
                    <a:uLnTx/>
                    <a:uFillTx/>
                    <a:latin typeface="Calibri" panose="020F0502020204030204"/>
                  </a:rPr>
                  <a:t>Description</a:t>
                </a:r>
                <a:endParaRPr kumimoji="0" lang="en-GB" sz="1427" b="0" i="0" u="none" strike="noStrike" kern="0" cap="none" spc="0" normalizeH="0" baseline="0" noProof="0" dirty="0">
                  <a:ln>
                    <a:noFill/>
                  </a:ln>
                  <a:solidFill>
                    <a:prstClr val="black"/>
                  </a:solidFill>
                  <a:effectLst/>
                  <a:uLnTx/>
                  <a:uFillTx/>
                  <a:latin typeface="Calibri" panose="020F0502020204030204"/>
                </a:endParaRPr>
              </a:p>
            </p:txBody>
          </p:sp>
          <p:sp>
            <p:nvSpPr>
              <p:cNvPr id="68" name="TextBox 67">
                <a:extLst>
                  <a:ext uri="{FF2B5EF4-FFF2-40B4-BE49-F238E27FC236}">
                    <a16:creationId xmlns:a16="http://schemas.microsoft.com/office/drawing/2014/main" id="{BD3D22BA-90B0-5C18-317B-A7836A830B31}"/>
                  </a:ext>
                </a:extLst>
              </p:cNvPr>
              <p:cNvSpPr txBox="1"/>
              <p:nvPr/>
            </p:nvSpPr>
            <p:spPr>
              <a:xfrm>
                <a:off x="187327" y="356301"/>
                <a:ext cx="178016" cy="156582"/>
              </a:xfrm>
              <a:prstGeom prst="rect">
                <a:avLst/>
              </a:prstGeom>
              <a:solidFill>
                <a:srgbClr val="DAE3F3"/>
              </a:solidFill>
              <a:ln>
                <a:solidFill>
                  <a:sysClr val="windowText" lastClr="000000"/>
                </a:solidFill>
              </a:ln>
            </p:spPr>
            <p:txBody>
              <a:bodyPr wrap="square" rtlCol="0">
                <a:spAutoFit/>
              </a:bodyPr>
              <a:lstStyle/>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23" b="0" i="0" u="none" strike="noStrike" kern="0" cap="none" spc="0" normalizeH="0" baseline="0" noProof="0" dirty="0">
                  <a:ln>
                    <a:noFill/>
                  </a:ln>
                  <a:solidFill>
                    <a:prstClr val="black"/>
                  </a:solidFill>
                  <a:effectLst/>
                  <a:uLnTx/>
                  <a:uFillTx/>
                  <a:latin typeface="Calibri" panose="020F0502020204030204"/>
                </a:endParaRPr>
              </a:p>
            </p:txBody>
          </p:sp>
          <p:sp>
            <p:nvSpPr>
              <p:cNvPr id="69" name="TextBox 68">
                <a:extLst>
                  <a:ext uri="{FF2B5EF4-FFF2-40B4-BE49-F238E27FC236}">
                    <a16:creationId xmlns:a16="http://schemas.microsoft.com/office/drawing/2014/main" id="{0072ACCD-2238-568D-5123-EBF14E84E5F7}"/>
                  </a:ext>
                </a:extLst>
              </p:cNvPr>
              <p:cNvSpPr txBox="1"/>
              <p:nvPr/>
            </p:nvSpPr>
            <p:spPr>
              <a:xfrm>
                <a:off x="397035" y="292412"/>
                <a:ext cx="1662058" cy="276663"/>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27" b="0" i="0" u="none" strike="noStrike" kern="0" cap="none" spc="0" normalizeH="0" baseline="0" noProof="0" dirty="0">
                    <a:ln>
                      <a:noFill/>
                    </a:ln>
                    <a:solidFill>
                      <a:prstClr val="black"/>
                    </a:solidFill>
                    <a:effectLst/>
                    <a:uLnTx/>
                    <a:uFillTx/>
                    <a:latin typeface="Calibri" panose="020F0502020204030204"/>
                  </a:rPr>
                  <a:t>Random variables</a:t>
                </a:r>
                <a:endParaRPr kumimoji="0" lang="en-GB" sz="1427" b="0" i="0" u="none" strike="noStrike" kern="0" cap="none" spc="0" normalizeH="0" baseline="0" noProof="0" dirty="0">
                  <a:ln>
                    <a:noFill/>
                  </a:ln>
                  <a:solidFill>
                    <a:prstClr val="black"/>
                  </a:solidFill>
                  <a:effectLst/>
                  <a:uLnTx/>
                  <a:uFillTx/>
                  <a:latin typeface="Calibri" panose="020F0502020204030204"/>
                </a:endParaRPr>
              </a:p>
            </p:txBody>
          </p:sp>
          <p:sp>
            <p:nvSpPr>
              <p:cNvPr id="70" name="TextBox 69">
                <a:extLst>
                  <a:ext uri="{FF2B5EF4-FFF2-40B4-BE49-F238E27FC236}">
                    <a16:creationId xmlns:a16="http://schemas.microsoft.com/office/drawing/2014/main" id="{F03D07B5-56F6-C948-D078-CBC84BBDAF5C}"/>
                  </a:ext>
                </a:extLst>
              </p:cNvPr>
              <p:cNvSpPr txBox="1"/>
              <p:nvPr/>
            </p:nvSpPr>
            <p:spPr>
              <a:xfrm>
                <a:off x="189546" y="603946"/>
                <a:ext cx="178016" cy="156582"/>
              </a:xfrm>
              <a:prstGeom prst="rect">
                <a:avLst/>
              </a:prstGeom>
              <a:solidFill>
                <a:srgbClr val="FFF2CC"/>
              </a:solidFill>
              <a:ln>
                <a:solidFill>
                  <a:sysClr val="windowText" lastClr="000000"/>
                </a:solidFill>
              </a:ln>
            </p:spPr>
            <p:txBody>
              <a:bodyPr wrap="square" rtlCol="0">
                <a:spAutoFit/>
              </a:bodyPr>
              <a:lstStyle/>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23" b="0" i="0" u="none" strike="noStrike" kern="0" cap="none" spc="0" normalizeH="0" baseline="0" noProof="0" dirty="0">
                  <a:ln>
                    <a:noFill/>
                  </a:ln>
                  <a:solidFill>
                    <a:prstClr val="black"/>
                  </a:solidFill>
                  <a:effectLst/>
                  <a:uLnTx/>
                  <a:uFillTx/>
                  <a:latin typeface="Calibri" panose="020F0502020204030204"/>
                </a:endParaRPr>
              </a:p>
            </p:txBody>
          </p:sp>
          <p:sp>
            <p:nvSpPr>
              <p:cNvPr id="71" name="TextBox 70">
                <a:extLst>
                  <a:ext uri="{FF2B5EF4-FFF2-40B4-BE49-F238E27FC236}">
                    <a16:creationId xmlns:a16="http://schemas.microsoft.com/office/drawing/2014/main" id="{14273DC8-ED52-B9CD-3F16-E74A8C39DDD2}"/>
                  </a:ext>
                </a:extLst>
              </p:cNvPr>
              <p:cNvSpPr txBox="1"/>
              <p:nvPr/>
            </p:nvSpPr>
            <p:spPr>
              <a:xfrm>
                <a:off x="399254" y="540058"/>
                <a:ext cx="1041131" cy="276663"/>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27" b="0" i="0" u="none" strike="noStrike" kern="0" cap="none" spc="0" normalizeH="0" baseline="0" noProof="0" dirty="0">
                    <a:ln>
                      <a:noFill/>
                    </a:ln>
                    <a:solidFill>
                      <a:prstClr val="black"/>
                    </a:solidFill>
                    <a:effectLst/>
                    <a:uLnTx/>
                    <a:uFillTx/>
                    <a:latin typeface="Calibri" panose="020F0502020204030204"/>
                  </a:rPr>
                  <a:t>Checks</a:t>
                </a:r>
                <a:endParaRPr kumimoji="0" lang="en-GB" sz="1427" b="0" i="0" u="none" strike="noStrike" kern="0" cap="none" spc="0" normalizeH="0" baseline="0" noProof="0" dirty="0">
                  <a:ln>
                    <a:noFill/>
                  </a:ln>
                  <a:solidFill>
                    <a:prstClr val="black"/>
                  </a:solidFill>
                  <a:effectLst/>
                  <a:uLnTx/>
                  <a:uFillTx/>
                  <a:latin typeface="Calibri" panose="020F0502020204030204"/>
                </a:endParaRPr>
              </a:p>
            </p:txBody>
          </p:sp>
        </p:grpSp>
        <p:sp>
          <p:nvSpPr>
            <p:cNvPr id="60" name="TextBox 59">
              <a:extLst>
                <a:ext uri="{FF2B5EF4-FFF2-40B4-BE49-F238E27FC236}">
                  <a16:creationId xmlns:a16="http://schemas.microsoft.com/office/drawing/2014/main" id="{3852D9F1-A662-B8D5-5FFC-35633AE05EFF}"/>
                </a:ext>
              </a:extLst>
            </p:cNvPr>
            <p:cNvSpPr txBox="1"/>
            <p:nvPr/>
          </p:nvSpPr>
          <p:spPr>
            <a:xfrm>
              <a:off x="346171" y="5351302"/>
              <a:ext cx="1329970" cy="296829"/>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27" b="0" i="0" u="sng" strike="noStrike" kern="0" cap="none" spc="0" normalizeH="0" baseline="0" noProof="0" dirty="0">
                  <a:ln>
                    <a:noFill/>
                  </a:ln>
                  <a:solidFill>
                    <a:prstClr val="black"/>
                  </a:solidFill>
                  <a:effectLst/>
                  <a:uLnTx/>
                  <a:uFillTx/>
                  <a:latin typeface="Calibri" panose="020F0502020204030204"/>
                </a:rPr>
                <a:t>Legend</a:t>
              </a:r>
              <a:endParaRPr kumimoji="0" lang="en-GB" sz="1427" b="0" i="0" u="sng" strike="noStrike" kern="0" cap="none" spc="0" normalizeH="0" baseline="0" noProof="0" dirty="0">
                <a:ln>
                  <a:noFill/>
                </a:ln>
                <a:solidFill>
                  <a:prstClr val="black"/>
                </a:solidFill>
                <a:effectLst/>
                <a:uLnTx/>
                <a:uFillTx/>
                <a:latin typeface="Calibri" panose="020F0502020204030204"/>
              </a:endParaRPr>
            </a:p>
          </p:txBody>
        </p:sp>
      </p:grpSp>
      <p:sp>
        <p:nvSpPr>
          <p:cNvPr id="61" name="Rectangle: Rounded Corners 60">
            <a:extLst>
              <a:ext uri="{FF2B5EF4-FFF2-40B4-BE49-F238E27FC236}">
                <a16:creationId xmlns:a16="http://schemas.microsoft.com/office/drawing/2014/main" id="{624D9B15-9AFF-55EE-98B4-F9BB320FCB4D}"/>
              </a:ext>
            </a:extLst>
          </p:cNvPr>
          <p:cNvSpPr/>
          <p:nvPr/>
        </p:nvSpPr>
        <p:spPr>
          <a:xfrm>
            <a:off x="488969" y="3032087"/>
            <a:ext cx="1440000" cy="360000"/>
          </a:xfrm>
          <a:prstGeom prst="roundRect">
            <a:avLst>
              <a:gd name="adj" fmla="val 10000"/>
            </a:avLst>
          </a:prstGeom>
          <a:solidFill>
            <a:srgbClr val="FFFFFF"/>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latin typeface="Calibri" panose="020F0502020204030204"/>
                <a:ea typeface="+mn-ea"/>
                <a:cs typeface="+mn-cs"/>
              </a:rPr>
              <a:t>boot up</a:t>
            </a:r>
            <a:endParaRPr kumimoji="0" lang="en-GB"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62" name="Rectangle: Rounded Corners 61">
            <a:extLst>
              <a:ext uri="{FF2B5EF4-FFF2-40B4-BE49-F238E27FC236}">
                <a16:creationId xmlns:a16="http://schemas.microsoft.com/office/drawing/2014/main" id="{78BC5222-4433-76D2-0982-F4B616F1E658}"/>
              </a:ext>
            </a:extLst>
          </p:cNvPr>
          <p:cNvSpPr/>
          <p:nvPr/>
        </p:nvSpPr>
        <p:spPr>
          <a:xfrm>
            <a:off x="1928508" y="3030505"/>
            <a:ext cx="1800000" cy="360000"/>
          </a:xfrm>
          <a:prstGeom prst="roundRect">
            <a:avLst>
              <a:gd name="adj" fmla="val 10000"/>
            </a:avLst>
          </a:prstGeom>
          <a:solidFill>
            <a:srgbClr val="FFFFFF"/>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latin typeface="Calibri" panose="020F0502020204030204"/>
                <a:ea typeface="+mn-ea"/>
                <a:cs typeface="+mn-cs"/>
              </a:rPr>
              <a:t>regular actions</a:t>
            </a:r>
            <a:endParaRPr kumimoji="0" lang="en-GB"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63" name="Rectangle: Rounded Corners 62">
            <a:extLst>
              <a:ext uri="{FF2B5EF4-FFF2-40B4-BE49-F238E27FC236}">
                <a16:creationId xmlns:a16="http://schemas.microsoft.com/office/drawing/2014/main" id="{9A0C7A82-4BCA-C7E1-5B66-DDA3DF0988AB}"/>
              </a:ext>
            </a:extLst>
          </p:cNvPr>
          <p:cNvSpPr/>
          <p:nvPr/>
        </p:nvSpPr>
        <p:spPr>
          <a:xfrm>
            <a:off x="5528565" y="3030505"/>
            <a:ext cx="1980000" cy="360000"/>
          </a:xfrm>
          <a:prstGeom prst="roundRect">
            <a:avLst>
              <a:gd name="adj" fmla="val 10000"/>
            </a:avLst>
          </a:prstGeom>
          <a:solidFill>
            <a:srgbClr val="FFFFFF"/>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a:ln>
                  <a:noFill/>
                </a:ln>
                <a:solidFill>
                  <a:prstClr val="black"/>
                </a:solidFill>
                <a:effectLst/>
                <a:uLnTx/>
                <a:uFillTx/>
                <a:latin typeface="Calibri" panose="020F0502020204030204"/>
                <a:ea typeface="+mn-ea"/>
                <a:cs typeface="+mn-cs"/>
              </a:rPr>
              <a:t>catastrophic events</a:t>
            </a:r>
            <a:endParaRPr kumimoji="0" lang="en-GB" sz="17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64" name="Rectangle: Rounded Corners 63">
            <a:extLst>
              <a:ext uri="{FF2B5EF4-FFF2-40B4-BE49-F238E27FC236}">
                <a16:creationId xmlns:a16="http://schemas.microsoft.com/office/drawing/2014/main" id="{0816BA2A-E1F0-08F6-8577-1D106DA93D08}"/>
              </a:ext>
            </a:extLst>
          </p:cNvPr>
          <p:cNvSpPr/>
          <p:nvPr/>
        </p:nvSpPr>
        <p:spPr>
          <a:xfrm>
            <a:off x="3728565" y="3030505"/>
            <a:ext cx="1800000" cy="360000"/>
          </a:xfrm>
          <a:prstGeom prst="roundRect">
            <a:avLst>
              <a:gd name="adj" fmla="val 10000"/>
            </a:avLst>
          </a:prstGeom>
          <a:solidFill>
            <a:srgbClr val="FFFFFF"/>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latin typeface="Calibri" panose="020F0502020204030204"/>
                <a:ea typeface="+mn-ea"/>
                <a:cs typeface="+mn-cs"/>
              </a:rPr>
              <a:t>regular actions</a:t>
            </a:r>
            <a:endParaRPr kumimoji="0" lang="en-GB"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65" name="Rectangle: Rounded Corners 64">
            <a:extLst>
              <a:ext uri="{FF2B5EF4-FFF2-40B4-BE49-F238E27FC236}">
                <a16:creationId xmlns:a16="http://schemas.microsoft.com/office/drawing/2014/main" id="{85D641AC-071F-7D48-F3FF-2B8F35F6B71F}"/>
              </a:ext>
            </a:extLst>
          </p:cNvPr>
          <p:cNvSpPr/>
          <p:nvPr/>
        </p:nvSpPr>
        <p:spPr>
          <a:xfrm>
            <a:off x="7500256" y="3030505"/>
            <a:ext cx="1800000" cy="360000"/>
          </a:xfrm>
          <a:prstGeom prst="roundRect">
            <a:avLst>
              <a:gd name="adj" fmla="val 10000"/>
            </a:avLst>
          </a:prstGeom>
          <a:solidFill>
            <a:srgbClr val="FFFFFF"/>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latin typeface="Calibri" panose="020F0502020204030204"/>
                <a:ea typeface="+mn-ea"/>
                <a:cs typeface="+mn-cs"/>
              </a:rPr>
              <a:t>regular actions</a:t>
            </a:r>
            <a:endParaRPr kumimoji="0" lang="en-GB"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64874281-5324-F618-B384-1D2E1D775D85}"/>
              </a:ext>
            </a:extLst>
          </p:cNvPr>
          <p:cNvSpPr>
            <a:spLocks noGrp="1"/>
          </p:cNvSpPr>
          <p:nvPr>
            <p:ph type="ftr" sz="quarter" idx="11"/>
          </p:nvPr>
        </p:nvSpPr>
        <p:spPr/>
        <p:txBody>
          <a:bodyPr/>
          <a:lstStyle/>
          <a:p>
            <a:r>
              <a:rPr lang="en-GB"/>
              <a:t>https://indico.cern.ch/event/1065136 </a:t>
            </a:r>
            <a:endParaRPr lang="en-GB" dirty="0"/>
          </a:p>
        </p:txBody>
      </p:sp>
      <p:sp>
        <p:nvSpPr>
          <p:cNvPr id="37" name="TextBox 36">
            <a:extLst>
              <a:ext uri="{FF2B5EF4-FFF2-40B4-BE49-F238E27FC236}">
                <a16:creationId xmlns:a16="http://schemas.microsoft.com/office/drawing/2014/main" id="{648138CC-D5BC-8004-4D0C-5EE5A674DBE0}"/>
              </a:ext>
            </a:extLst>
          </p:cNvPr>
          <p:cNvSpPr txBox="1"/>
          <p:nvPr/>
        </p:nvSpPr>
        <p:spPr>
          <a:xfrm>
            <a:off x="2041849" y="1232861"/>
            <a:ext cx="1744117" cy="845103"/>
          </a:xfrm>
          <a:prstGeom prst="rect">
            <a:avLst/>
          </a:prstGeom>
          <a:solidFill>
            <a:srgbClr val="FFF2CC"/>
          </a:solidFill>
          <a:ln>
            <a:solidFill>
              <a:sysClr val="windowText" lastClr="000000"/>
            </a:solidFill>
          </a:ln>
        </p:spPr>
        <p:txBody>
          <a:bodyPr wrap="square" rtlCol="0">
            <a:spAutoFit/>
          </a:bodyPr>
          <a:lstStyle/>
          <a:p>
            <a:pPr marL="174792" marR="0" lvl="0" indent="-174792"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23" b="0" i="0" u="none" strike="noStrike" kern="0" cap="none" spc="0" normalizeH="0" baseline="0" noProof="0" dirty="0">
                <a:ln>
                  <a:noFill/>
                </a:ln>
                <a:solidFill>
                  <a:prstClr val="black"/>
                </a:solidFill>
                <a:effectLst/>
                <a:uLnTx/>
                <a:uFillTx/>
                <a:latin typeface="Calibri" panose="020F0502020204030204"/>
              </a:rPr>
              <a:t>Reports an error if the chip doesn’t get to ready state in expected duration</a:t>
            </a:r>
          </a:p>
        </p:txBody>
      </p:sp>
      <p:cxnSp>
        <p:nvCxnSpPr>
          <p:cNvPr id="38" name="Straight Connector 37">
            <a:extLst>
              <a:ext uri="{FF2B5EF4-FFF2-40B4-BE49-F238E27FC236}">
                <a16:creationId xmlns:a16="http://schemas.microsoft.com/office/drawing/2014/main" id="{0C7BEB21-75EB-6F3F-CC46-EBAD467C52AA}"/>
              </a:ext>
            </a:extLst>
          </p:cNvPr>
          <p:cNvCxnSpPr>
            <a:cxnSpLocks/>
            <a:endCxn id="37" idx="2"/>
          </p:cNvCxnSpPr>
          <p:nvPr/>
        </p:nvCxnSpPr>
        <p:spPr>
          <a:xfrm flipV="1">
            <a:off x="1319115" y="2077964"/>
            <a:ext cx="1594793" cy="944025"/>
          </a:xfrm>
          <a:prstGeom prst="line">
            <a:avLst/>
          </a:prstGeom>
          <a:noFill/>
          <a:ln w="25400" cap="flat" cmpd="sng" algn="ctr">
            <a:solidFill>
              <a:sysClr val="windowText" lastClr="000000"/>
            </a:solidFill>
            <a:prstDash val="dash"/>
            <a:miter lim="800000"/>
            <a:tailEnd type="triangle" w="med" len="lg"/>
          </a:ln>
          <a:effectLst/>
        </p:spPr>
      </p:cxnSp>
    </p:spTree>
    <p:extLst>
      <p:ext uri="{BB962C8B-B14F-4D97-AF65-F5344CB8AC3E}">
        <p14:creationId xmlns:p14="http://schemas.microsoft.com/office/powerpoint/2010/main" val="703788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par>
                                <p:cTn id="8" presetID="10" presetClass="entr" presetSubtype="0" fill="hold"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par>
                                <p:cTn id="11" presetID="10" presetClass="entr" presetSubtype="0"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fade">
                                      <p:cBhvr>
                                        <p:cTn id="13" dur="500"/>
                                        <p:tgtEl>
                                          <p:spTgt spid="5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500"/>
                                        <p:tgtEl>
                                          <p:spTgt spid="53"/>
                                        </p:tgtEl>
                                      </p:cBhvr>
                                    </p:animEffect>
                                  </p:childTnLst>
                                </p:cTn>
                              </p:par>
                              <p:par>
                                <p:cTn id="31" presetID="10" presetClass="entr" presetSubtype="0"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500"/>
                                        <p:tgtEl>
                                          <p:spTgt spid="52"/>
                                        </p:tgtEl>
                                      </p:cBhvr>
                                    </p:animEffect>
                                  </p:childTnLst>
                                </p:cTn>
                              </p:par>
                              <p:par>
                                <p:cTn id="34" presetID="10" presetClass="entr" presetSubtype="0" fill="hold" nodeType="with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fade">
                                      <p:cBhvr>
                                        <p:cTn id="36" dur="500"/>
                                        <p:tgtEl>
                                          <p:spTgt spid="4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500"/>
                                        <p:tgtEl>
                                          <p:spTgt spid="4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500"/>
                                        <p:tgtEl>
                                          <p:spTgt spid="46"/>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55"/>
                                        </p:tgtEl>
                                        <p:attrNameLst>
                                          <p:attrName>style.visibility</p:attrName>
                                        </p:attrNameLst>
                                      </p:cBhvr>
                                      <p:to>
                                        <p:strVal val="visible"/>
                                      </p:to>
                                    </p:set>
                                    <p:animEffect transition="in" filter="fade">
                                      <p:cBhvr>
                                        <p:cTn id="50" dur="500"/>
                                        <p:tgtEl>
                                          <p:spTgt spid="55"/>
                                        </p:tgtEl>
                                      </p:cBhvr>
                                    </p:animEffect>
                                  </p:childTnLst>
                                </p:cTn>
                              </p:par>
                              <p:par>
                                <p:cTn id="51" presetID="10" presetClass="entr" presetSubtype="0" fill="hold"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500"/>
                                        <p:tgtEl>
                                          <p:spTgt spid="54"/>
                                        </p:tgtEl>
                                      </p:cBhvr>
                                    </p:animEffect>
                                  </p:childTnLst>
                                </p:cTn>
                              </p:par>
                              <p:par>
                                <p:cTn id="54" presetID="10" presetClass="entr" presetSubtype="0" fill="hold" nodeType="withEffect">
                                  <p:stCondLst>
                                    <p:cond delay="0"/>
                                  </p:stCondLst>
                                  <p:childTnLst>
                                    <p:set>
                                      <p:cBhvr>
                                        <p:cTn id="55" dur="1" fill="hold">
                                          <p:stCondLst>
                                            <p:cond delay="0"/>
                                          </p:stCondLst>
                                        </p:cTn>
                                        <p:tgtEl>
                                          <p:spTgt spid="56"/>
                                        </p:tgtEl>
                                        <p:attrNameLst>
                                          <p:attrName>style.visibility</p:attrName>
                                        </p:attrNameLst>
                                      </p:cBhvr>
                                      <p:to>
                                        <p:strVal val="visible"/>
                                      </p:to>
                                    </p:set>
                                    <p:animEffect transition="in" filter="fade">
                                      <p:cBhvr>
                                        <p:cTn id="56" dur="500"/>
                                        <p:tgtEl>
                                          <p:spTgt spid="5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fade">
                                      <p:cBhvr>
                                        <p:cTn id="59" dur="500"/>
                                        <p:tgtEl>
                                          <p:spTgt spid="4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500"/>
                                        <p:tgtEl>
                                          <p:spTgt spid="45"/>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P spid="50" grpId="0" animBg="1"/>
      <p:bldP spid="51" grpId="0" animBg="1"/>
      <p:bldP spid="3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a:t>lpGBT</a:t>
            </a:r>
            <a:r>
              <a:rPr lang="en-US" dirty="0"/>
              <a:t> Rand Test</a:t>
            </a:r>
            <a:endParaRPr lang="en-GB" dirty="0"/>
          </a:p>
        </p:txBody>
      </p:sp>
      <p:sp>
        <p:nvSpPr>
          <p:cNvPr id="2" name="Date Placeholder 1"/>
          <p:cNvSpPr>
            <a:spLocks noGrp="1"/>
          </p:cNvSpPr>
          <p:nvPr>
            <p:ph type="dt" sz="half" idx="10"/>
          </p:nvPr>
        </p:nvSpPr>
        <p:spPr/>
        <p:txBody>
          <a:bodyPr/>
          <a:lstStyle/>
          <a:p>
            <a:r>
              <a:rPr lang="en-US"/>
              <a:t>CERN EP-ESE Seminar, 28 June 2022</a:t>
            </a:r>
            <a:endParaRPr lang="en-GB" dirty="0"/>
          </a:p>
        </p:txBody>
      </p:sp>
      <p:sp>
        <p:nvSpPr>
          <p:cNvPr id="3" name="Slide Number Placeholder 2"/>
          <p:cNvSpPr>
            <a:spLocks noGrp="1"/>
          </p:cNvSpPr>
          <p:nvPr>
            <p:ph type="sldNum" sz="quarter" idx="12"/>
          </p:nvPr>
        </p:nvSpPr>
        <p:spPr/>
        <p:txBody>
          <a:bodyPr/>
          <a:lstStyle/>
          <a:p>
            <a:fld id="{9E4E57FD-46AB-4497-A1ED-13B00B4C8F0D}" type="slidenum">
              <a:rPr lang="en-GB" smtClean="0"/>
              <a:pPr/>
              <a:t>15</a:t>
            </a:fld>
            <a:endParaRPr lang="en-GB" dirty="0"/>
          </a:p>
        </p:txBody>
      </p:sp>
      <p:graphicFrame>
        <p:nvGraphicFramePr>
          <p:cNvPr id="5" name="Table 5">
            <a:extLst>
              <a:ext uri="{FF2B5EF4-FFF2-40B4-BE49-F238E27FC236}">
                <a16:creationId xmlns:a16="http://schemas.microsoft.com/office/drawing/2014/main" id="{E6EF5DE3-BF77-7910-3932-D8FFCEF61001}"/>
              </a:ext>
            </a:extLst>
          </p:cNvPr>
          <p:cNvGraphicFramePr>
            <a:graphicFrameLocks noGrp="1"/>
          </p:cNvGraphicFramePr>
          <p:nvPr>
            <p:extLst>
              <p:ext uri="{D42A27DB-BD31-4B8C-83A1-F6EECF244321}">
                <p14:modId xmlns:p14="http://schemas.microsoft.com/office/powerpoint/2010/main" val="1535632820"/>
              </p:ext>
            </p:extLst>
          </p:nvPr>
        </p:nvGraphicFramePr>
        <p:xfrm>
          <a:off x="838200" y="3500927"/>
          <a:ext cx="10515600" cy="2849880"/>
        </p:xfrm>
        <a:graphic>
          <a:graphicData uri="http://schemas.openxmlformats.org/drawingml/2006/table">
            <a:tbl>
              <a:tblPr firstRow="1" bandRow="1">
                <a:tableStyleId>{2D5ABB26-0587-4C30-8999-92F81FD0307C}</a:tableStyleId>
              </a:tblPr>
              <a:tblGrid>
                <a:gridCol w="2628900">
                  <a:extLst>
                    <a:ext uri="{9D8B030D-6E8A-4147-A177-3AD203B41FA5}">
                      <a16:colId xmlns:a16="http://schemas.microsoft.com/office/drawing/2014/main" val="2952760274"/>
                    </a:ext>
                  </a:extLst>
                </a:gridCol>
                <a:gridCol w="2628900">
                  <a:extLst>
                    <a:ext uri="{9D8B030D-6E8A-4147-A177-3AD203B41FA5}">
                      <a16:colId xmlns:a16="http://schemas.microsoft.com/office/drawing/2014/main" val="397725589"/>
                    </a:ext>
                  </a:extLst>
                </a:gridCol>
                <a:gridCol w="2628900">
                  <a:extLst>
                    <a:ext uri="{9D8B030D-6E8A-4147-A177-3AD203B41FA5}">
                      <a16:colId xmlns:a16="http://schemas.microsoft.com/office/drawing/2014/main" val="1366307509"/>
                    </a:ext>
                  </a:extLst>
                </a:gridCol>
                <a:gridCol w="2628900">
                  <a:extLst>
                    <a:ext uri="{9D8B030D-6E8A-4147-A177-3AD203B41FA5}">
                      <a16:colId xmlns:a16="http://schemas.microsoft.com/office/drawing/2014/main" val="1525592921"/>
                    </a:ext>
                  </a:extLst>
                </a:gridCol>
              </a:tblGrid>
              <a:tr h="370840">
                <a:tc>
                  <a:txBody>
                    <a:bodyPr/>
                    <a:lstStyle/>
                    <a:p>
                      <a:endParaRPr lang="en-GB" dirty="0">
                        <a:latin typeface="+mn-lt"/>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b="1" dirty="0">
                          <a:latin typeface="+mn-lt"/>
                        </a:rPr>
                        <a:t>Full injection</a:t>
                      </a:r>
                      <a:endParaRPr lang="en-GB"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7C80"/>
                    </a:solidFill>
                  </a:tcPr>
                </a:tc>
                <a:tc>
                  <a:txBody>
                    <a:bodyPr/>
                    <a:lstStyle/>
                    <a:p>
                      <a:r>
                        <a:rPr lang="en-US" b="1" dirty="0">
                          <a:latin typeface="+mn-lt"/>
                        </a:rPr>
                        <a:t>Partial injection</a:t>
                      </a:r>
                      <a:endParaRPr lang="en-GB"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699"/>
                    </a:solidFill>
                  </a:tcPr>
                </a:tc>
                <a:tc>
                  <a:txBody>
                    <a:bodyPr/>
                    <a:lstStyle/>
                    <a:p>
                      <a:r>
                        <a:rPr lang="en-US" b="1" dirty="0">
                          <a:latin typeface="+mn-lt"/>
                        </a:rPr>
                        <a:t>No injection</a:t>
                      </a:r>
                      <a:endParaRPr lang="en-GB"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9D18E"/>
                    </a:solidFill>
                  </a:tcPr>
                </a:tc>
                <a:extLst>
                  <a:ext uri="{0D108BD9-81ED-4DB2-BD59-A6C34878D82A}">
                    <a16:rowId xmlns:a16="http://schemas.microsoft.com/office/drawing/2014/main" val="3843824877"/>
                  </a:ext>
                </a:extLst>
              </a:tr>
              <a:tr h="370840">
                <a:tc>
                  <a:txBody>
                    <a:bodyPr/>
                    <a:lstStyle/>
                    <a:p>
                      <a:r>
                        <a:rPr lang="en-US" b="1" dirty="0">
                          <a:latin typeface="+mn-lt"/>
                        </a:rPr>
                        <a:t>Fault injection scope</a:t>
                      </a:r>
                      <a:endParaRPr lang="en-GB"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latin typeface="+mn-lt"/>
                        </a:rPr>
                        <a:t>All nodes</a:t>
                      </a:r>
                      <a:endParaRPr lang="en-GB"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7C80"/>
                    </a:solidFill>
                  </a:tcPr>
                </a:tc>
                <a:tc>
                  <a:txBody>
                    <a:bodyPr/>
                    <a:lstStyle/>
                    <a:p>
                      <a:r>
                        <a:rPr lang="en-US" dirty="0">
                          <a:latin typeface="+mn-lt"/>
                        </a:rPr>
                        <a:t>Only triplicated modules</a:t>
                      </a:r>
                      <a:endParaRPr lang="en-GB"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699"/>
                    </a:solidFill>
                  </a:tcPr>
                </a:tc>
                <a:tc>
                  <a:txBody>
                    <a:bodyPr/>
                    <a:lstStyle/>
                    <a:p>
                      <a:r>
                        <a:rPr lang="en-US" dirty="0">
                          <a:latin typeface="+mn-lt"/>
                        </a:rPr>
                        <a:t>No faults injected</a:t>
                      </a:r>
                      <a:endParaRPr lang="en-GB"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9D18E"/>
                    </a:solidFill>
                  </a:tcPr>
                </a:tc>
                <a:extLst>
                  <a:ext uri="{0D108BD9-81ED-4DB2-BD59-A6C34878D82A}">
                    <a16:rowId xmlns:a16="http://schemas.microsoft.com/office/drawing/2014/main" val="3266857723"/>
                  </a:ext>
                </a:extLst>
              </a:tr>
              <a:tr h="370840">
                <a:tc>
                  <a:txBody>
                    <a:bodyPr/>
                    <a:lstStyle/>
                    <a:p>
                      <a:r>
                        <a:rPr lang="en-US" b="1" dirty="0">
                          <a:latin typeface="+mn-lt"/>
                        </a:rPr>
                        <a:t>Checkers</a:t>
                      </a:r>
                      <a:endParaRPr lang="en-GB"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latin typeface="+mn-lt"/>
                        </a:rPr>
                        <a:t>Relaxed (allow up to 8 consecutive bits of data corruption in downlink and up to 3 consecutive frames corruption in uplink)</a:t>
                      </a:r>
                      <a:endParaRPr lang="en-GB"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7C80"/>
                    </a:solidFill>
                  </a:tcPr>
                </a:tc>
                <a:tc>
                  <a:txBody>
                    <a:bodyPr/>
                    <a:lstStyle/>
                    <a:p>
                      <a:r>
                        <a:rPr lang="en-US" dirty="0">
                          <a:latin typeface="+mn-lt"/>
                        </a:rPr>
                        <a:t>Strict (doesn’t tolerate any corruption of uplink and downlink data)</a:t>
                      </a:r>
                      <a:endParaRPr lang="en-GB"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699"/>
                    </a:solidFill>
                  </a:tcPr>
                </a:tc>
                <a:tc>
                  <a:txBody>
                    <a:bodyPr/>
                    <a:lstStyle/>
                    <a:p>
                      <a:r>
                        <a:rPr lang="en-US" dirty="0">
                          <a:latin typeface="+mn-lt"/>
                        </a:rPr>
                        <a:t>Strict (doesn’t tolerate any corruption of uplink and downlink data)</a:t>
                      </a:r>
                      <a:endParaRPr lang="en-GB"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9D18E"/>
                    </a:solidFill>
                  </a:tcPr>
                </a:tc>
                <a:extLst>
                  <a:ext uri="{0D108BD9-81ED-4DB2-BD59-A6C34878D82A}">
                    <a16:rowId xmlns:a16="http://schemas.microsoft.com/office/drawing/2014/main" val="3086162781"/>
                  </a:ext>
                </a:extLst>
              </a:tr>
              <a:tr h="370840">
                <a:tc>
                  <a:txBody>
                    <a:bodyPr/>
                    <a:lstStyle/>
                    <a:p>
                      <a:r>
                        <a:rPr lang="en-US" b="1" dirty="0">
                          <a:latin typeface="+mn-lt"/>
                        </a:rPr>
                        <a:t>Fault injection frequency</a:t>
                      </a:r>
                      <a:endParaRPr lang="en-GB"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err="1">
                          <a:latin typeface="+mn-lt"/>
                        </a:rPr>
                        <a:t>F</a:t>
                      </a:r>
                      <a:r>
                        <a:rPr lang="en-US" baseline="-25000" dirty="0" err="1">
                          <a:latin typeface="+mn-lt"/>
                        </a:rPr>
                        <a:t>clk</a:t>
                      </a:r>
                      <a:r>
                        <a:rPr lang="en-US" dirty="0">
                          <a:latin typeface="+mn-lt"/>
                        </a:rPr>
                        <a:t>/2</a:t>
                      </a:r>
                      <a:endParaRPr lang="en-GB"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7C80"/>
                    </a:solidFill>
                  </a:tcPr>
                </a:tc>
                <a:tc>
                  <a:txBody>
                    <a:bodyPr/>
                    <a:lstStyle/>
                    <a:p>
                      <a:r>
                        <a:rPr lang="en-US" dirty="0" err="1">
                          <a:latin typeface="+mn-lt"/>
                        </a:rPr>
                        <a:t>F</a:t>
                      </a:r>
                      <a:r>
                        <a:rPr lang="en-US" baseline="-25000" dirty="0" err="1">
                          <a:latin typeface="+mn-lt"/>
                        </a:rPr>
                        <a:t>clk</a:t>
                      </a:r>
                      <a:r>
                        <a:rPr lang="en-US" dirty="0">
                          <a:latin typeface="+mn-lt"/>
                        </a:rPr>
                        <a:t>/2</a:t>
                      </a:r>
                      <a:endParaRPr lang="en-GB"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699"/>
                    </a:solidFill>
                  </a:tcPr>
                </a:tc>
                <a:tc>
                  <a:txBody>
                    <a:bodyPr/>
                    <a:lstStyle/>
                    <a:p>
                      <a:r>
                        <a:rPr lang="en-US" dirty="0">
                          <a:latin typeface="+mn-lt"/>
                        </a:rPr>
                        <a:t>-</a:t>
                      </a:r>
                      <a:endParaRPr lang="en-GB"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9D18E"/>
                    </a:solidFill>
                  </a:tcPr>
                </a:tc>
                <a:extLst>
                  <a:ext uri="{0D108BD9-81ED-4DB2-BD59-A6C34878D82A}">
                    <a16:rowId xmlns:a16="http://schemas.microsoft.com/office/drawing/2014/main" val="2845613063"/>
                  </a:ext>
                </a:extLst>
              </a:tr>
            </a:tbl>
          </a:graphicData>
        </a:graphic>
      </p:graphicFrame>
      <p:sp>
        <p:nvSpPr>
          <p:cNvPr id="27" name="Rectangle: Rounded Corners 26">
            <a:extLst>
              <a:ext uri="{FF2B5EF4-FFF2-40B4-BE49-F238E27FC236}">
                <a16:creationId xmlns:a16="http://schemas.microsoft.com/office/drawing/2014/main" id="{A90CF092-CA05-1FAC-4572-5C17DE17E2A2}"/>
              </a:ext>
            </a:extLst>
          </p:cNvPr>
          <p:cNvSpPr/>
          <p:nvPr/>
        </p:nvSpPr>
        <p:spPr>
          <a:xfrm>
            <a:off x="1699061" y="1031837"/>
            <a:ext cx="1440000" cy="360000"/>
          </a:xfrm>
          <a:prstGeom prst="roundRect">
            <a:avLst>
              <a:gd name="adj" fmla="val 10000"/>
            </a:avLst>
          </a:prstGeom>
          <a:solidFill>
            <a:srgbClr val="FF7C80"/>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latin typeface="Calibri" panose="020F0502020204030204"/>
                <a:ea typeface="+mn-ea"/>
                <a:cs typeface="+mn-cs"/>
              </a:rPr>
              <a:t>boot up</a:t>
            </a:r>
            <a:endParaRPr kumimoji="0" lang="en-GB"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28" name="Rectangle: Rounded Corners 27">
            <a:extLst>
              <a:ext uri="{FF2B5EF4-FFF2-40B4-BE49-F238E27FC236}">
                <a16:creationId xmlns:a16="http://schemas.microsoft.com/office/drawing/2014/main" id="{0ED24E96-76F4-F073-9AB2-1023CDBD6AC0}"/>
              </a:ext>
            </a:extLst>
          </p:cNvPr>
          <p:cNvSpPr/>
          <p:nvPr/>
        </p:nvSpPr>
        <p:spPr>
          <a:xfrm>
            <a:off x="3138600" y="1030255"/>
            <a:ext cx="1800000" cy="360000"/>
          </a:xfrm>
          <a:prstGeom prst="roundRect">
            <a:avLst>
              <a:gd name="adj" fmla="val 10000"/>
            </a:avLst>
          </a:prstGeom>
          <a:solidFill>
            <a:srgbClr val="FFE699"/>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latin typeface="Calibri" panose="020F0502020204030204"/>
                <a:ea typeface="+mn-ea"/>
                <a:cs typeface="+mn-cs"/>
              </a:rPr>
              <a:t>regular actions</a:t>
            </a:r>
            <a:endParaRPr kumimoji="0" lang="en-GB"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29" name="Rectangle: Rounded Corners 28">
            <a:extLst>
              <a:ext uri="{FF2B5EF4-FFF2-40B4-BE49-F238E27FC236}">
                <a16:creationId xmlns:a16="http://schemas.microsoft.com/office/drawing/2014/main" id="{8A42075D-E940-2990-D8DD-C1D3FD4BA0DF}"/>
              </a:ext>
            </a:extLst>
          </p:cNvPr>
          <p:cNvSpPr/>
          <p:nvPr/>
        </p:nvSpPr>
        <p:spPr>
          <a:xfrm>
            <a:off x="6738657" y="1030255"/>
            <a:ext cx="1980000" cy="360000"/>
          </a:xfrm>
          <a:prstGeom prst="roundRect">
            <a:avLst>
              <a:gd name="adj" fmla="val 10000"/>
            </a:avLst>
          </a:prstGeom>
          <a:solidFill>
            <a:srgbClr val="FF7C80"/>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a:ln>
                  <a:noFill/>
                </a:ln>
                <a:solidFill>
                  <a:prstClr val="black"/>
                </a:solidFill>
                <a:effectLst/>
                <a:uLnTx/>
                <a:uFillTx/>
                <a:latin typeface="Calibri" panose="020F0502020204030204"/>
                <a:ea typeface="+mn-ea"/>
                <a:cs typeface="+mn-cs"/>
              </a:rPr>
              <a:t>catastrophic events</a:t>
            </a:r>
            <a:endParaRPr kumimoji="0" lang="en-GB" sz="17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30" name="Rectangle: Rounded Corners 29">
            <a:extLst>
              <a:ext uri="{FF2B5EF4-FFF2-40B4-BE49-F238E27FC236}">
                <a16:creationId xmlns:a16="http://schemas.microsoft.com/office/drawing/2014/main" id="{70B6BC1A-2171-2BA1-044A-BBDBFC4108AC}"/>
              </a:ext>
            </a:extLst>
          </p:cNvPr>
          <p:cNvSpPr/>
          <p:nvPr/>
        </p:nvSpPr>
        <p:spPr>
          <a:xfrm>
            <a:off x="4938657" y="1030255"/>
            <a:ext cx="1800000" cy="360000"/>
          </a:xfrm>
          <a:prstGeom prst="roundRect">
            <a:avLst>
              <a:gd name="adj" fmla="val 10000"/>
            </a:avLst>
          </a:prstGeom>
          <a:solidFill>
            <a:srgbClr val="A9D18E"/>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latin typeface="Calibri" panose="020F0502020204030204"/>
                <a:ea typeface="+mn-ea"/>
                <a:cs typeface="+mn-cs"/>
              </a:rPr>
              <a:t>regular actions</a:t>
            </a:r>
            <a:endParaRPr kumimoji="0" lang="en-GB"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31" name="Rectangle: Rounded Corners 30">
            <a:extLst>
              <a:ext uri="{FF2B5EF4-FFF2-40B4-BE49-F238E27FC236}">
                <a16:creationId xmlns:a16="http://schemas.microsoft.com/office/drawing/2014/main" id="{D6527AC6-2C72-8404-8BF5-34B459A1D6C1}"/>
              </a:ext>
            </a:extLst>
          </p:cNvPr>
          <p:cNvSpPr/>
          <p:nvPr/>
        </p:nvSpPr>
        <p:spPr>
          <a:xfrm>
            <a:off x="8710348" y="1030255"/>
            <a:ext cx="1800000" cy="360000"/>
          </a:xfrm>
          <a:prstGeom prst="roundRect">
            <a:avLst>
              <a:gd name="adj" fmla="val 10000"/>
            </a:avLst>
          </a:prstGeom>
          <a:solidFill>
            <a:srgbClr val="FF7C80"/>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latin typeface="Calibri" panose="020F0502020204030204"/>
                <a:ea typeface="+mn-ea"/>
                <a:cs typeface="+mn-cs"/>
              </a:rPr>
              <a:t>regular actions</a:t>
            </a:r>
            <a:endParaRPr kumimoji="0" lang="en-GB"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32" name="Rectangle: Rounded Corners 31">
            <a:extLst>
              <a:ext uri="{FF2B5EF4-FFF2-40B4-BE49-F238E27FC236}">
                <a16:creationId xmlns:a16="http://schemas.microsoft.com/office/drawing/2014/main" id="{5BAB128B-9DA7-F706-E3AA-032A1E97BCF9}"/>
              </a:ext>
            </a:extLst>
          </p:cNvPr>
          <p:cNvSpPr/>
          <p:nvPr/>
        </p:nvSpPr>
        <p:spPr>
          <a:xfrm>
            <a:off x="1699061" y="1740164"/>
            <a:ext cx="1440000" cy="360000"/>
          </a:xfrm>
          <a:prstGeom prst="roundRect">
            <a:avLst>
              <a:gd name="adj" fmla="val 10000"/>
            </a:avLst>
          </a:prstGeom>
          <a:solidFill>
            <a:srgbClr val="FF7C80"/>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latin typeface="Calibri" panose="020F0502020204030204"/>
                <a:ea typeface="+mn-ea"/>
                <a:cs typeface="+mn-cs"/>
              </a:rPr>
              <a:t>boot up</a:t>
            </a:r>
            <a:endParaRPr kumimoji="0" lang="en-GB"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33" name="Rectangle: Rounded Corners 32">
            <a:extLst>
              <a:ext uri="{FF2B5EF4-FFF2-40B4-BE49-F238E27FC236}">
                <a16:creationId xmlns:a16="http://schemas.microsoft.com/office/drawing/2014/main" id="{2BB82F69-E345-2E16-C03E-23F436724231}"/>
              </a:ext>
            </a:extLst>
          </p:cNvPr>
          <p:cNvSpPr/>
          <p:nvPr/>
        </p:nvSpPr>
        <p:spPr>
          <a:xfrm>
            <a:off x="4938600" y="1744592"/>
            <a:ext cx="1800000" cy="360000"/>
          </a:xfrm>
          <a:prstGeom prst="roundRect">
            <a:avLst>
              <a:gd name="adj" fmla="val 10000"/>
            </a:avLst>
          </a:prstGeom>
          <a:solidFill>
            <a:srgbClr val="FFE699"/>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latin typeface="Calibri" panose="020F0502020204030204"/>
                <a:ea typeface="+mn-ea"/>
                <a:cs typeface="+mn-cs"/>
              </a:rPr>
              <a:t>regular actions</a:t>
            </a:r>
            <a:endParaRPr kumimoji="0" lang="en-GB"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34" name="Rectangle: Rounded Corners 33">
            <a:extLst>
              <a:ext uri="{FF2B5EF4-FFF2-40B4-BE49-F238E27FC236}">
                <a16:creationId xmlns:a16="http://schemas.microsoft.com/office/drawing/2014/main" id="{1AB03D78-07DA-BB78-B0BE-EC5F16F93F00}"/>
              </a:ext>
            </a:extLst>
          </p:cNvPr>
          <p:cNvSpPr/>
          <p:nvPr/>
        </p:nvSpPr>
        <p:spPr>
          <a:xfrm>
            <a:off x="6738657" y="1738582"/>
            <a:ext cx="1980000" cy="360000"/>
          </a:xfrm>
          <a:prstGeom prst="roundRect">
            <a:avLst>
              <a:gd name="adj" fmla="val 10000"/>
            </a:avLst>
          </a:prstGeom>
          <a:solidFill>
            <a:srgbClr val="FF7C80"/>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a:ln>
                  <a:noFill/>
                </a:ln>
                <a:solidFill>
                  <a:prstClr val="black"/>
                </a:solidFill>
                <a:effectLst/>
                <a:uLnTx/>
                <a:uFillTx/>
                <a:latin typeface="Calibri" panose="020F0502020204030204"/>
                <a:ea typeface="+mn-ea"/>
                <a:cs typeface="+mn-cs"/>
              </a:rPr>
              <a:t>catastrophic events</a:t>
            </a:r>
            <a:endParaRPr kumimoji="0" lang="en-GB" sz="17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0F1A5A3F-43C9-7215-D9C4-27C689AAAC29}"/>
              </a:ext>
            </a:extLst>
          </p:cNvPr>
          <p:cNvSpPr/>
          <p:nvPr/>
        </p:nvSpPr>
        <p:spPr>
          <a:xfrm>
            <a:off x="8718714" y="1738582"/>
            <a:ext cx="1800000" cy="360000"/>
          </a:xfrm>
          <a:prstGeom prst="roundRect">
            <a:avLst>
              <a:gd name="adj" fmla="val 10000"/>
            </a:avLst>
          </a:prstGeom>
          <a:solidFill>
            <a:srgbClr val="A9D18E"/>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latin typeface="Calibri" panose="020F0502020204030204"/>
                <a:ea typeface="+mn-ea"/>
                <a:cs typeface="+mn-cs"/>
              </a:rPr>
              <a:t>regular actions</a:t>
            </a:r>
            <a:endParaRPr kumimoji="0" lang="en-GB"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36" name="Rectangle: Rounded Corners 35">
            <a:extLst>
              <a:ext uri="{FF2B5EF4-FFF2-40B4-BE49-F238E27FC236}">
                <a16:creationId xmlns:a16="http://schemas.microsoft.com/office/drawing/2014/main" id="{EE70C8A6-3993-A626-9359-D7F2A93F357B}"/>
              </a:ext>
            </a:extLst>
          </p:cNvPr>
          <p:cNvSpPr/>
          <p:nvPr/>
        </p:nvSpPr>
        <p:spPr>
          <a:xfrm>
            <a:off x="3138600" y="1738582"/>
            <a:ext cx="1800000" cy="360000"/>
          </a:xfrm>
          <a:prstGeom prst="roundRect">
            <a:avLst>
              <a:gd name="adj" fmla="val 10000"/>
            </a:avLst>
          </a:prstGeom>
          <a:solidFill>
            <a:srgbClr val="FF7C80"/>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latin typeface="Calibri" panose="020F0502020204030204"/>
                <a:ea typeface="+mn-ea"/>
                <a:cs typeface="+mn-cs"/>
              </a:rPr>
              <a:t>regular actions</a:t>
            </a:r>
            <a:endParaRPr kumimoji="0" lang="en-GB"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37" name="Rectangle: Rounded Corners 36">
            <a:extLst>
              <a:ext uri="{FF2B5EF4-FFF2-40B4-BE49-F238E27FC236}">
                <a16:creationId xmlns:a16="http://schemas.microsoft.com/office/drawing/2014/main" id="{A87335D2-0427-A91C-594D-115B62917003}"/>
              </a:ext>
            </a:extLst>
          </p:cNvPr>
          <p:cNvSpPr/>
          <p:nvPr/>
        </p:nvSpPr>
        <p:spPr>
          <a:xfrm>
            <a:off x="1699061" y="2481170"/>
            <a:ext cx="1440000" cy="360000"/>
          </a:xfrm>
          <a:prstGeom prst="roundRect">
            <a:avLst>
              <a:gd name="adj" fmla="val 10000"/>
            </a:avLst>
          </a:prstGeom>
          <a:solidFill>
            <a:srgbClr val="FF7C80"/>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latin typeface="Calibri" panose="020F0502020204030204"/>
                <a:ea typeface="+mn-ea"/>
                <a:cs typeface="+mn-cs"/>
              </a:rPr>
              <a:t>boot up</a:t>
            </a:r>
            <a:endParaRPr kumimoji="0" lang="en-GB"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38" name="Rectangle: Rounded Corners 37">
            <a:extLst>
              <a:ext uri="{FF2B5EF4-FFF2-40B4-BE49-F238E27FC236}">
                <a16:creationId xmlns:a16="http://schemas.microsoft.com/office/drawing/2014/main" id="{761FCD8F-A610-159F-4B4E-4527D5A1201C}"/>
              </a:ext>
            </a:extLst>
          </p:cNvPr>
          <p:cNvSpPr/>
          <p:nvPr/>
        </p:nvSpPr>
        <p:spPr>
          <a:xfrm>
            <a:off x="8710348" y="2479588"/>
            <a:ext cx="1800000" cy="360000"/>
          </a:xfrm>
          <a:prstGeom prst="roundRect">
            <a:avLst>
              <a:gd name="adj" fmla="val 10000"/>
            </a:avLst>
          </a:prstGeom>
          <a:solidFill>
            <a:srgbClr val="FFE699"/>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latin typeface="Calibri" panose="020F0502020204030204"/>
                <a:ea typeface="+mn-ea"/>
                <a:cs typeface="+mn-cs"/>
              </a:rPr>
              <a:t>regular actions</a:t>
            </a:r>
            <a:endParaRPr kumimoji="0" lang="en-GB"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39" name="Rectangle: Rounded Corners 38">
            <a:extLst>
              <a:ext uri="{FF2B5EF4-FFF2-40B4-BE49-F238E27FC236}">
                <a16:creationId xmlns:a16="http://schemas.microsoft.com/office/drawing/2014/main" id="{A8116918-3055-0593-9D6E-5B6FCB4E4597}"/>
              </a:ext>
            </a:extLst>
          </p:cNvPr>
          <p:cNvSpPr/>
          <p:nvPr/>
        </p:nvSpPr>
        <p:spPr>
          <a:xfrm>
            <a:off x="3134907" y="2479588"/>
            <a:ext cx="1980000" cy="360000"/>
          </a:xfrm>
          <a:prstGeom prst="roundRect">
            <a:avLst>
              <a:gd name="adj" fmla="val 10000"/>
            </a:avLst>
          </a:prstGeom>
          <a:solidFill>
            <a:srgbClr val="FF7C80"/>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a:ln>
                  <a:noFill/>
                </a:ln>
                <a:solidFill>
                  <a:prstClr val="black"/>
                </a:solidFill>
                <a:effectLst/>
                <a:uLnTx/>
                <a:uFillTx/>
                <a:latin typeface="Calibri" panose="020F0502020204030204"/>
                <a:ea typeface="+mn-ea"/>
                <a:cs typeface="+mn-cs"/>
              </a:rPr>
              <a:t>catastrophic events</a:t>
            </a:r>
            <a:endParaRPr kumimoji="0" lang="en-GB" sz="17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40" name="Rectangle: Rounded Corners 39">
            <a:extLst>
              <a:ext uri="{FF2B5EF4-FFF2-40B4-BE49-F238E27FC236}">
                <a16:creationId xmlns:a16="http://schemas.microsoft.com/office/drawing/2014/main" id="{69E80E12-5DB7-7B10-1B91-4390743E9FC5}"/>
              </a:ext>
            </a:extLst>
          </p:cNvPr>
          <p:cNvSpPr/>
          <p:nvPr/>
        </p:nvSpPr>
        <p:spPr>
          <a:xfrm>
            <a:off x="6918657" y="2479588"/>
            <a:ext cx="1800000" cy="360000"/>
          </a:xfrm>
          <a:prstGeom prst="roundRect">
            <a:avLst>
              <a:gd name="adj" fmla="val 10000"/>
            </a:avLst>
          </a:prstGeom>
          <a:solidFill>
            <a:srgbClr val="A9D18E"/>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latin typeface="Calibri" panose="020F0502020204030204"/>
                <a:ea typeface="+mn-ea"/>
                <a:cs typeface="+mn-cs"/>
              </a:rPr>
              <a:t>regular actions</a:t>
            </a:r>
            <a:endParaRPr kumimoji="0" lang="en-GB"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41" name="Rectangle: Rounded Corners 40">
            <a:extLst>
              <a:ext uri="{FF2B5EF4-FFF2-40B4-BE49-F238E27FC236}">
                <a16:creationId xmlns:a16="http://schemas.microsoft.com/office/drawing/2014/main" id="{85F15289-7B2A-38C4-0668-64420EE47EFD}"/>
              </a:ext>
            </a:extLst>
          </p:cNvPr>
          <p:cNvSpPr/>
          <p:nvPr/>
        </p:nvSpPr>
        <p:spPr>
          <a:xfrm>
            <a:off x="5114907" y="2484258"/>
            <a:ext cx="1800000" cy="360000"/>
          </a:xfrm>
          <a:prstGeom prst="roundRect">
            <a:avLst>
              <a:gd name="adj" fmla="val 10000"/>
            </a:avLst>
          </a:prstGeom>
          <a:solidFill>
            <a:srgbClr val="FF7C80"/>
          </a:solidFill>
          <a:ln w="19050" cap="flat" cmpd="sng" algn="ctr">
            <a:solidFill>
              <a:schemeClr val="tx1"/>
            </a:solidFill>
            <a:prstDash val="solid"/>
            <a:miter lim="800000"/>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latin typeface="Calibri" panose="020F0502020204030204"/>
                <a:ea typeface="+mn-ea"/>
                <a:cs typeface="+mn-cs"/>
              </a:rPr>
              <a:t>regular actions</a:t>
            </a:r>
            <a:endParaRPr kumimoji="0" lang="en-GB"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6" name="Footer Placeholder 5">
            <a:extLst>
              <a:ext uri="{FF2B5EF4-FFF2-40B4-BE49-F238E27FC236}">
                <a16:creationId xmlns:a16="http://schemas.microsoft.com/office/drawing/2014/main" id="{699BDCA8-A6C9-C22B-AAAF-A7EFC0CC149C}"/>
              </a:ext>
            </a:extLst>
          </p:cNvPr>
          <p:cNvSpPr>
            <a:spLocks noGrp="1"/>
          </p:cNvSpPr>
          <p:nvPr>
            <p:ph type="ftr" sz="quarter" idx="11"/>
          </p:nvPr>
        </p:nvSpPr>
        <p:spPr/>
        <p:txBody>
          <a:bodyPr/>
          <a:lstStyle/>
          <a:p>
            <a:r>
              <a:rPr lang="en-GB"/>
              <a:t>https://indico.cern.ch/event/1065136 </a:t>
            </a:r>
            <a:endParaRPr lang="en-GB" dirty="0"/>
          </a:p>
        </p:txBody>
      </p:sp>
    </p:spTree>
    <p:extLst>
      <p:ext uri="{BB962C8B-B14F-4D97-AF65-F5344CB8AC3E}">
        <p14:creationId xmlns:p14="http://schemas.microsoft.com/office/powerpoint/2010/main" val="999716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500"/>
                                        <p:tgtEl>
                                          <p:spTgt spid="3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fade">
                                      <p:cBhvr>
                                        <p:cTn id="3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a:t>lpGBT</a:t>
            </a:r>
            <a:r>
              <a:rPr lang="en-US" dirty="0"/>
              <a:t> Signoff</a:t>
            </a:r>
            <a:endParaRPr lang="en-GB" dirty="0"/>
          </a:p>
        </p:txBody>
      </p:sp>
      <p:sp>
        <p:nvSpPr>
          <p:cNvPr id="8" name="Content Placeholder 7"/>
          <p:cNvSpPr>
            <a:spLocks noGrp="1"/>
          </p:cNvSpPr>
          <p:nvPr>
            <p:ph idx="1"/>
          </p:nvPr>
        </p:nvSpPr>
        <p:spPr/>
        <p:txBody>
          <a:bodyPr>
            <a:normAutofit/>
          </a:bodyPr>
          <a:lstStyle/>
          <a:p>
            <a:pPr marL="0" indent="0">
              <a:buNone/>
            </a:pPr>
            <a:r>
              <a:rPr lang="en-US" b="1" dirty="0"/>
              <a:t> </a:t>
            </a:r>
            <a:endParaRPr lang="en-GB" dirty="0"/>
          </a:p>
        </p:txBody>
      </p:sp>
      <p:sp>
        <p:nvSpPr>
          <p:cNvPr id="2" name="Date Placeholder 1"/>
          <p:cNvSpPr>
            <a:spLocks noGrp="1"/>
          </p:cNvSpPr>
          <p:nvPr>
            <p:ph type="dt" sz="half" idx="10"/>
          </p:nvPr>
        </p:nvSpPr>
        <p:spPr/>
        <p:txBody>
          <a:bodyPr/>
          <a:lstStyle/>
          <a:p>
            <a:r>
              <a:rPr lang="en-US"/>
              <a:t>CERN EP-ESE Seminar, 28 June 2022</a:t>
            </a:r>
            <a:endParaRPr lang="en-GB" dirty="0"/>
          </a:p>
        </p:txBody>
      </p:sp>
      <p:sp>
        <p:nvSpPr>
          <p:cNvPr id="3" name="Slide Number Placeholder 2"/>
          <p:cNvSpPr>
            <a:spLocks noGrp="1"/>
          </p:cNvSpPr>
          <p:nvPr>
            <p:ph type="sldNum" sz="quarter" idx="12"/>
          </p:nvPr>
        </p:nvSpPr>
        <p:spPr/>
        <p:txBody>
          <a:bodyPr/>
          <a:lstStyle/>
          <a:p>
            <a:fld id="{9E4E57FD-46AB-4497-A1ED-13B00B4C8F0D}" type="slidenum">
              <a:rPr lang="en-GB" smtClean="0"/>
              <a:pPr/>
              <a:t>16</a:t>
            </a:fld>
            <a:endParaRPr lang="en-GB" dirty="0"/>
          </a:p>
        </p:txBody>
      </p:sp>
      <p:sp>
        <p:nvSpPr>
          <p:cNvPr id="9" name="Content Placeholder 2">
            <a:extLst>
              <a:ext uri="{FF2B5EF4-FFF2-40B4-BE49-F238E27FC236}">
                <a16:creationId xmlns:a16="http://schemas.microsoft.com/office/drawing/2014/main" id="{7CE29234-C26A-05BC-77C6-E01C214A7FB3}"/>
              </a:ext>
            </a:extLst>
          </p:cNvPr>
          <p:cNvSpPr txBox="1">
            <a:spLocks/>
          </p:cNvSpPr>
          <p:nvPr/>
        </p:nvSpPr>
        <p:spPr>
          <a:xfrm>
            <a:off x="838200" y="898903"/>
            <a:ext cx="10515600" cy="55483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C00000"/>
              </a:buClr>
              <a:buFont typeface="Arial" panose="020B0604020202020204" pitchFamily="34" charset="0"/>
              <a:buChar char="•"/>
              <a:defRPr sz="2400" kern="1200">
                <a:solidFill>
                  <a:schemeClr val="accent5">
                    <a:lumMod val="50000"/>
                  </a:schemeClr>
                </a:solidFill>
                <a:latin typeface="+mj-lt"/>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Clr>
                <a:srgbClr val="C00000"/>
              </a:buClr>
              <a:buFont typeface="Arial" panose="020B0604020202020204" pitchFamily="34" charset="0"/>
              <a:buChar char="•"/>
              <a:defRPr sz="2000" kern="1200">
                <a:solidFill>
                  <a:schemeClr val="accent5"/>
                </a:solidFill>
                <a:latin typeface="+mj-lt"/>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Clr>
                <a:srgbClr val="C00000"/>
              </a:buClr>
              <a:buFont typeface="Arial" panose="020B0604020202020204" pitchFamily="34" charset="0"/>
              <a:buChar char="•"/>
              <a:defRPr sz="1800" kern="1200">
                <a:solidFill>
                  <a:schemeClr val="accent5">
                    <a:lumMod val="50000"/>
                  </a:schemeClr>
                </a:solidFill>
                <a:latin typeface="+mj-lt"/>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Clr>
                <a:srgbClr val="C00000"/>
              </a:buClr>
              <a:buFont typeface="Arial" panose="020B0604020202020204" pitchFamily="34" charset="0"/>
              <a:buChar char="•"/>
              <a:defRPr sz="1600" kern="1200">
                <a:solidFill>
                  <a:schemeClr val="accent5"/>
                </a:solidFill>
                <a:latin typeface="+mj-lt"/>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Clr>
                <a:srgbClr val="C00000"/>
              </a:buClr>
              <a:buFont typeface="Arial" panose="020B0604020202020204" pitchFamily="34" charset="0"/>
              <a:buChar char="•"/>
              <a:defRPr sz="1600" kern="1200">
                <a:solidFill>
                  <a:schemeClr val="accent5">
                    <a:lumMod val="50000"/>
                  </a:schemeClr>
                </a:solidFill>
                <a:latin typeface="+mj-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t>Tools and techniques</a:t>
            </a:r>
          </a:p>
          <a:p>
            <a:pPr lvl="1"/>
            <a:r>
              <a:rPr lang="en-GB" dirty="0"/>
              <a:t>Massive parallel regression testing using Oracle Grid Engine (OGE) batch system</a:t>
            </a:r>
          </a:p>
          <a:p>
            <a:pPr lvl="1"/>
            <a:r>
              <a:rPr lang="en-GB" dirty="0"/>
              <a:t>Gitlab for content and project management using issues and merge requests</a:t>
            </a:r>
          </a:p>
          <a:p>
            <a:pPr lvl="1"/>
            <a:r>
              <a:rPr lang="en-GB" dirty="0" err="1"/>
              <a:t>tmake</a:t>
            </a:r>
            <a:r>
              <a:rPr lang="en-GB" dirty="0"/>
              <a:t> based build system</a:t>
            </a:r>
          </a:p>
          <a:p>
            <a:pPr lvl="1"/>
            <a:r>
              <a:rPr lang="en-GB" dirty="0" err="1"/>
              <a:t>vManager</a:t>
            </a:r>
            <a:r>
              <a:rPr lang="en-GB" dirty="0"/>
              <a:t> for regression management and metrics tracking</a:t>
            </a:r>
          </a:p>
          <a:p>
            <a:endParaRPr lang="en-GB" b="1" dirty="0"/>
          </a:p>
          <a:p>
            <a:r>
              <a:rPr lang="en-GB" b="1" dirty="0"/>
              <a:t>Metrics</a:t>
            </a:r>
          </a:p>
          <a:p>
            <a:pPr lvl="1"/>
            <a:r>
              <a:rPr lang="en-GB" dirty="0"/>
              <a:t>Regression pass-rate (98.24%)</a:t>
            </a:r>
          </a:p>
          <a:p>
            <a:pPr lvl="2"/>
            <a:r>
              <a:rPr lang="en-GB" dirty="0"/>
              <a:t>10k simulations on the final netlist</a:t>
            </a:r>
          </a:p>
          <a:p>
            <a:pPr lvl="1"/>
            <a:r>
              <a:rPr lang="en-GB" dirty="0"/>
              <a:t>Code coverage (94.35%)</a:t>
            </a:r>
          </a:p>
          <a:p>
            <a:pPr lvl="1"/>
            <a:r>
              <a:rPr lang="en-GB" dirty="0"/>
              <a:t>Functional coverage (100%)</a:t>
            </a:r>
          </a:p>
          <a:p>
            <a:pPr lvl="1"/>
            <a:r>
              <a:rPr lang="en-GB" dirty="0"/>
              <a:t>Fault coverage (100%)</a:t>
            </a:r>
          </a:p>
          <a:p>
            <a:pPr lvl="2"/>
            <a:r>
              <a:rPr lang="en-US" dirty="0"/>
              <a:t>&gt;2k SEU/node, 200 SET/node</a:t>
            </a:r>
            <a:endParaRPr lang="en-GB" dirty="0"/>
          </a:p>
          <a:p>
            <a:pPr lvl="1"/>
            <a:endParaRPr lang="en-GB" dirty="0"/>
          </a:p>
        </p:txBody>
      </p:sp>
      <p:sp>
        <p:nvSpPr>
          <p:cNvPr id="5" name="Footer Placeholder 4">
            <a:extLst>
              <a:ext uri="{FF2B5EF4-FFF2-40B4-BE49-F238E27FC236}">
                <a16:creationId xmlns:a16="http://schemas.microsoft.com/office/drawing/2014/main" id="{1006EA44-AF80-8E96-56BE-9E4319188953}"/>
              </a:ext>
            </a:extLst>
          </p:cNvPr>
          <p:cNvSpPr>
            <a:spLocks noGrp="1"/>
          </p:cNvSpPr>
          <p:nvPr>
            <p:ph type="ftr" sz="quarter" idx="11"/>
          </p:nvPr>
        </p:nvSpPr>
        <p:spPr/>
        <p:txBody>
          <a:bodyPr/>
          <a:lstStyle/>
          <a:p>
            <a:r>
              <a:rPr lang="en-GB"/>
              <a:t>https://indico.cern.ch/event/1065136 </a:t>
            </a:r>
            <a:endParaRPr lang="en-GB" dirty="0"/>
          </a:p>
        </p:txBody>
      </p:sp>
    </p:spTree>
    <p:extLst>
      <p:ext uri="{BB962C8B-B14F-4D97-AF65-F5344CB8AC3E}">
        <p14:creationId xmlns:p14="http://schemas.microsoft.com/office/powerpoint/2010/main" val="24520073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a:t>lpGBT</a:t>
            </a:r>
            <a:r>
              <a:rPr lang="en-US" dirty="0"/>
              <a:t> verification timeline</a:t>
            </a:r>
            <a:endParaRPr lang="en-GB" dirty="0"/>
          </a:p>
        </p:txBody>
      </p:sp>
      <p:sp>
        <p:nvSpPr>
          <p:cNvPr id="8" name="Content Placeholder 7"/>
          <p:cNvSpPr>
            <a:spLocks noGrp="1"/>
          </p:cNvSpPr>
          <p:nvPr>
            <p:ph idx="1"/>
          </p:nvPr>
        </p:nvSpPr>
        <p:spPr/>
        <p:txBody>
          <a:bodyPr>
            <a:normAutofit/>
          </a:bodyPr>
          <a:lstStyle/>
          <a:p>
            <a:pPr marL="0" indent="0">
              <a:buNone/>
            </a:pPr>
            <a:r>
              <a:rPr lang="en-US" b="1" dirty="0"/>
              <a:t> </a:t>
            </a:r>
            <a:endParaRPr lang="en-GB" dirty="0"/>
          </a:p>
        </p:txBody>
      </p:sp>
      <p:sp>
        <p:nvSpPr>
          <p:cNvPr id="2" name="Date Placeholder 1"/>
          <p:cNvSpPr>
            <a:spLocks noGrp="1"/>
          </p:cNvSpPr>
          <p:nvPr>
            <p:ph type="dt" sz="half" idx="10"/>
          </p:nvPr>
        </p:nvSpPr>
        <p:spPr/>
        <p:txBody>
          <a:bodyPr/>
          <a:lstStyle/>
          <a:p>
            <a:r>
              <a:rPr lang="en-US"/>
              <a:t>CERN EP-ESE Seminar, 28 June 2022</a:t>
            </a:r>
            <a:endParaRPr lang="en-GB" dirty="0"/>
          </a:p>
        </p:txBody>
      </p:sp>
      <p:sp>
        <p:nvSpPr>
          <p:cNvPr id="3" name="Slide Number Placeholder 2"/>
          <p:cNvSpPr>
            <a:spLocks noGrp="1"/>
          </p:cNvSpPr>
          <p:nvPr>
            <p:ph type="sldNum" sz="quarter" idx="12"/>
          </p:nvPr>
        </p:nvSpPr>
        <p:spPr/>
        <p:txBody>
          <a:bodyPr/>
          <a:lstStyle/>
          <a:p>
            <a:fld id="{9E4E57FD-46AB-4497-A1ED-13B00B4C8F0D}" type="slidenum">
              <a:rPr lang="en-GB" smtClean="0"/>
              <a:pPr/>
              <a:t>17</a:t>
            </a:fld>
            <a:endParaRPr lang="en-GB" dirty="0"/>
          </a:p>
        </p:txBody>
      </p:sp>
      <p:graphicFrame>
        <p:nvGraphicFramePr>
          <p:cNvPr id="9" name="Chart 8">
            <a:extLst>
              <a:ext uri="{FF2B5EF4-FFF2-40B4-BE49-F238E27FC236}">
                <a16:creationId xmlns:a16="http://schemas.microsoft.com/office/drawing/2014/main" id="{3BAA5307-273A-4911-AAFF-D2C9121A0B6D}"/>
              </a:ext>
            </a:extLst>
          </p:cNvPr>
          <p:cNvGraphicFramePr>
            <a:graphicFrameLocks noGrp="1"/>
          </p:cNvGraphicFramePr>
          <p:nvPr/>
        </p:nvGraphicFramePr>
        <p:xfrm>
          <a:off x="417961" y="805915"/>
          <a:ext cx="11356078" cy="4988598"/>
        </p:xfrm>
        <a:graphic>
          <a:graphicData uri="http://schemas.openxmlformats.org/drawingml/2006/chart">
            <c:chart xmlns:c="http://schemas.openxmlformats.org/drawingml/2006/chart" xmlns:r="http://schemas.openxmlformats.org/officeDocument/2006/relationships" r:id="rId3"/>
          </a:graphicData>
        </a:graphic>
      </p:graphicFrame>
      <p:cxnSp>
        <p:nvCxnSpPr>
          <p:cNvPr id="11" name="Straight Connector 10">
            <a:extLst>
              <a:ext uri="{FF2B5EF4-FFF2-40B4-BE49-F238E27FC236}">
                <a16:creationId xmlns:a16="http://schemas.microsoft.com/office/drawing/2014/main" id="{67EE1021-A176-15FA-87E2-F4A09BAC805C}"/>
              </a:ext>
            </a:extLst>
          </p:cNvPr>
          <p:cNvCxnSpPr>
            <a:cxnSpLocks/>
            <a:stCxn id="12" idx="2"/>
          </p:cNvCxnSpPr>
          <p:nvPr/>
        </p:nvCxnSpPr>
        <p:spPr>
          <a:xfrm flipH="1">
            <a:off x="934278" y="3042699"/>
            <a:ext cx="918710" cy="1668449"/>
          </a:xfrm>
          <a:prstGeom prst="line">
            <a:avLst/>
          </a:prstGeom>
          <a:ln w="25400">
            <a:solidFill>
              <a:srgbClr val="C00000"/>
            </a:solidFill>
            <a:prstDash val="dash"/>
            <a:tailEnd type="triangle" w="med" len="lg"/>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B231EDD7-D174-801F-35A6-3E97B514CAAD}"/>
              </a:ext>
            </a:extLst>
          </p:cNvPr>
          <p:cNvSpPr txBox="1"/>
          <p:nvPr/>
        </p:nvSpPr>
        <p:spPr>
          <a:xfrm>
            <a:off x="986885" y="2396368"/>
            <a:ext cx="1732205" cy="646331"/>
          </a:xfrm>
          <a:prstGeom prst="rect">
            <a:avLst/>
          </a:prstGeom>
          <a:noFill/>
        </p:spPr>
        <p:txBody>
          <a:bodyPr wrap="square" rtlCol="0">
            <a:spAutoFit/>
          </a:bodyPr>
          <a:lstStyle/>
          <a:p>
            <a:pPr algn="ctr"/>
            <a:r>
              <a:rPr lang="en-GB" sz="1200" dirty="0">
                <a:solidFill>
                  <a:srgbClr val="C00000"/>
                </a:solidFill>
              </a:rPr>
              <a:t>01-Jun-2020:</a:t>
            </a:r>
            <a:br>
              <a:rPr lang="en-GB" sz="1200" dirty="0">
                <a:solidFill>
                  <a:srgbClr val="C00000"/>
                </a:solidFill>
              </a:rPr>
            </a:br>
            <a:r>
              <a:rPr lang="en-GB" sz="1200" dirty="0">
                <a:solidFill>
                  <a:srgbClr val="C00000"/>
                </a:solidFill>
              </a:rPr>
              <a:t>Start of verification</a:t>
            </a:r>
            <a:br>
              <a:rPr lang="en-GB" sz="1200" dirty="0">
                <a:solidFill>
                  <a:srgbClr val="C00000"/>
                </a:solidFill>
              </a:rPr>
            </a:br>
            <a:r>
              <a:rPr lang="en-GB" sz="1200" dirty="0">
                <a:solidFill>
                  <a:srgbClr val="C00000"/>
                </a:solidFill>
              </a:rPr>
              <a:t>framework development</a:t>
            </a:r>
          </a:p>
        </p:txBody>
      </p:sp>
      <p:sp>
        <p:nvSpPr>
          <p:cNvPr id="13" name="TextBox 12">
            <a:extLst>
              <a:ext uri="{FF2B5EF4-FFF2-40B4-BE49-F238E27FC236}">
                <a16:creationId xmlns:a16="http://schemas.microsoft.com/office/drawing/2014/main" id="{07C14219-ADEF-186F-8A6C-A938C4EDD817}"/>
              </a:ext>
            </a:extLst>
          </p:cNvPr>
          <p:cNvSpPr txBox="1"/>
          <p:nvPr/>
        </p:nvSpPr>
        <p:spPr>
          <a:xfrm>
            <a:off x="586115" y="5675247"/>
            <a:ext cx="2385391" cy="830997"/>
          </a:xfrm>
          <a:prstGeom prst="rect">
            <a:avLst/>
          </a:prstGeom>
          <a:noFill/>
        </p:spPr>
        <p:txBody>
          <a:bodyPr wrap="square" rtlCol="0">
            <a:spAutoFit/>
          </a:bodyPr>
          <a:lstStyle/>
          <a:p>
            <a:pPr algn="ctr"/>
            <a:r>
              <a:rPr lang="en-GB" sz="1200" dirty="0">
                <a:solidFill>
                  <a:srgbClr val="C00000"/>
                </a:solidFill>
              </a:rPr>
              <a:t>June/July-2020:</a:t>
            </a:r>
            <a:br>
              <a:rPr lang="en-GB" sz="1200" dirty="0">
                <a:solidFill>
                  <a:srgbClr val="C00000"/>
                </a:solidFill>
              </a:rPr>
            </a:br>
            <a:r>
              <a:rPr lang="en-GB" sz="1200" dirty="0">
                <a:solidFill>
                  <a:srgbClr val="C00000"/>
                </a:solidFill>
              </a:rPr>
              <a:t>Verification environment bring-up</a:t>
            </a:r>
            <a:br>
              <a:rPr lang="en-GB" sz="1200" dirty="0">
                <a:solidFill>
                  <a:srgbClr val="C00000"/>
                </a:solidFill>
              </a:rPr>
            </a:br>
            <a:r>
              <a:rPr lang="en-GB" sz="1200" dirty="0">
                <a:solidFill>
                  <a:srgbClr val="C00000"/>
                </a:solidFill>
              </a:rPr>
              <a:t>Configuration sequences</a:t>
            </a:r>
            <a:br>
              <a:rPr lang="en-GB" sz="1200" dirty="0">
                <a:solidFill>
                  <a:srgbClr val="C00000"/>
                </a:solidFill>
              </a:rPr>
            </a:br>
            <a:r>
              <a:rPr lang="en-GB" sz="1200" dirty="0">
                <a:solidFill>
                  <a:srgbClr val="C00000"/>
                </a:solidFill>
              </a:rPr>
              <a:t>First functional tests</a:t>
            </a:r>
          </a:p>
        </p:txBody>
      </p:sp>
      <p:sp>
        <p:nvSpPr>
          <p:cNvPr id="14" name="Right Brace 13">
            <a:extLst>
              <a:ext uri="{FF2B5EF4-FFF2-40B4-BE49-F238E27FC236}">
                <a16:creationId xmlns:a16="http://schemas.microsoft.com/office/drawing/2014/main" id="{6CB78B87-6F6A-ADD2-2B78-AC499048F41C}"/>
              </a:ext>
            </a:extLst>
          </p:cNvPr>
          <p:cNvSpPr/>
          <p:nvPr/>
        </p:nvSpPr>
        <p:spPr>
          <a:xfrm rot="5400000">
            <a:off x="1662393" y="4638428"/>
            <a:ext cx="232836" cy="1880557"/>
          </a:xfrm>
          <a:prstGeom prst="rightBrace">
            <a:avLst>
              <a:gd name="adj1" fmla="val 136111"/>
              <a:gd name="adj2" fmla="val 50000"/>
            </a:avLst>
          </a:prstGeom>
          <a:ln w="254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 name="TextBox 14">
            <a:extLst>
              <a:ext uri="{FF2B5EF4-FFF2-40B4-BE49-F238E27FC236}">
                <a16:creationId xmlns:a16="http://schemas.microsoft.com/office/drawing/2014/main" id="{A6C202B8-12C7-4BF6-FAE7-BEF4F35D51BE}"/>
              </a:ext>
            </a:extLst>
          </p:cNvPr>
          <p:cNvSpPr txBox="1"/>
          <p:nvPr/>
        </p:nvSpPr>
        <p:spPr>
          <a:xfrm>
            <a:off x="1655903" y="1595056"/>
            <a:ext cx="1994777" cy="646331"/>
          </a:xfrm>
          <a:prstGeom prst="rect">
            <a:avLst/>
          </a:prstGeom>
          <a:noFill/>
        </p:spPr>
        <p:txBody>
          <a:bodyPr wrap="none" rtlCol="0">
            <a:spAutoFit/>
          </a:bodyPr>
          <a:lstStyle/>
          <a:p>
            <a:pPr algn="ctr"/>
            <a:r>
              <a:rPr lang="en-GB" sz="1200" dirty="0">
                <a:solidFill>
                  <a:srgbClr val="C00000"/>
                </a:solidFill>
              </a:rPr>
              <a:t>early August 2020:</a:t>
            </a:r>
            <a:br>
              <a:rPr lang="en-GB" sz="1200" dirty="0">
                <a:solidFill>
                  <a:srgbClr val="C00000"/>
                </a:solidFill>
              </a:rPr>
            </a:br>
            <a:r>
              <a:rPr lang="en-GB" sz="1200" dirty="0">
                <a:solidFill>
                  <a:srgbClr val="C00000"/>
                </a:solidFill>
              </a:rPr>
              <a:t>Setting up verification flow</a:t>
            </a:r>
            <a:br>
              <a:rPr lang="en-GB" sz="1200" dirty="0">
                <a:solidFill>
                  <a:srgbClr val="C00000"/>
                </a:solidFill>
              </a:rPr>
            </a:br>
            <a:r>
              <a:rPr lang="en-GB" sz="1200" dirty="0">
                <a:solidFill>
                  <a:srgbClr val="C00000"/>
                </a:solidFill>
              </a:rPr>
              <a:t>(</a:t>
            </a:r>
            <a:r>
              <a:rPr lang="en-GB" sz="1200" dirty="0" err="1">
                <a:solidFill>
                  <a:srgbClr val="C00000"/>
                </a:solidFill>
              </a:rPr>
              <a:t>vmanager</a:t>
            </a:r>
            <a:r>
              <a:rPr lang="en-GB" sz="1200" dirty="0">
                <a:solidFill>
                  <a:srgbClr val="C00000"/>
                </a:solidFill>
              </a:rPr>
              <a:t>, fault simulations)</a:t>
            </a:r>
          </a:p>
        </p:txBody>
      </p:sp>
      <p:cxnSp>
        <p:nvCxnSpPr>
          <p:cNvPr id="16" name="Straight Connector 15">
            <a:extLst>
              <a:ext uri="{FF2B5EF4-FFF2-40B4-BE49-F238E27FC236}">
                <a16:creationId xmlns:a16="http://schemas.microsoft.com/office/drawing/2014/main" id="{E5BF6145-EB07-E131-DF6F-501600A3F775}"/>
              </a:ext>
            </a:extLst>
          </p:cNvPr>
          <p:cNvCxnSpPr>
            <a:cxnSpLocks/>
          </p:cNvCxnSpPr>
          <p:nvPr/>
        </p:nvCxnSpPr>
        <p:spPr>
          <a:xfrm>
            <a:off x="2653291" y="2241387"/>
            <a:ext cx="388083" cy="1475848"/>
          </a:xfrm>
          <a:prstGeom prst="line">
            <a:avLst/>
          </a:prstGeom>
          <a:ln w="25400">
            <a:solidFill>
              <a:srgbClr val="C00000"/>
            </a:solidFill>
            <a:prstDash val="dash"/>
            <a:tailEnd type="triangle" w="med" len="lg"/>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A2E8EB7-4541-7E07-C0E5-D165DC882EDA}"/>
              </a:ext>
            </a:extLst>
          </p:cNvPr>
          <p:cNvSpPr txBox="1"/>
          <p:nvPr/>
        </p:nvSpPr>
        <p:spPr>
          <a:xfrm>
            <a:off x="2994366" y="2268201"/>
            <a:ext cx="1177694" cy="646331"/>
          </a:xfrm>
          <a:prstGeom prst="rect">
            <a:avLst/>
          </a:prstGeom>
          <a:noFill/>
        </p:spPr>
        <p:txBody>
          <a:bodyPr wrap="none" rtlCol="0">
            <a:spAutoFit/>
          </a:bodyPr>
          <a:lstStyle/>
          <a:p>
            <a:pPr algn="ctr"/>
            <a:r>
              <a:rPr lang="en-GB" sz="1200" dirty="0">
                <a:solidFill>
                  <a:srgbClr val="C00000"/>
                </a:solidFill>
              </a:rPr>
              <a:t>~21-Aug-2020</a:t>
            </a:r>
          </a:p>
          <a:p>
            <a:pPr algn="ctr"/>
            <a:r>
              <a:rPr lang="en-GB" sz="1200" dirty="0">
                <a:solidFill>
                  <a:srgbClr val="C00000"/>
                </a:solidFill>
              </a:rPr>
              <a:t>First version of </a:t>
            </a:r>
          </a:p>
          <a:p>
            <a:pPr algn="ctr"/>
            <a:r>
              <a:rPr lang="en-GB" sz="1200" dirty="0" err="1">
                <a:solidFill>
                  <a:srgbClr val="C00000"/>
                </a:solidFill>
              </a:rPr>
              <a:t>lpgbt_rand_test</a:t>
            </a:r>
            <a:endParaRPr lang="en-GB" sz="1200" dirty="0">
              <a:solidFill>
                <a:srgbClr val="C00000"/>
              </a:solidFill>
            </a:endParaRPr>
          </a:p>
        </p:txBody>
      </p:sp>
      <p:cxnSp>
        <p:nvCxnSpPr>
          <p:cNvPr id="19" name="Straight Connector 18">
            <a:extLst>
              <a:ext uri="{FF2B5EF4-FFF2-40B4-BE49-F238E27FC236}">
                <a16:creationId xmlns:a16="http://schemas.microsoft.com/office/drawing/2014/main" id="{96F095CE-39FF-6BC2-2A87-99653F004D58}"/>
              </a:ext>
            </a:extLst>
          </p:cNvPr>
          <p:cNvCxnSpPr>
            <a:cxnSpLocks/>
          </p:cNvCxnSpPr>
          <p:nvPr/>
        </p:nvCxnSpPr>
        <p:spPr>
          <a:xfrm>
            <a:off x="3519393" y="2941346"/>
            <a:ext cx="131287" cy="358868"/>
          </a:xfrm>
          <a:prstGeom prst="line">
            <a:avLst/>
          </a:prstGeom>
          <a:ln w="25400">
            <a:solidFill>
              <a:srgbClr val="C00000"/>
            </a:solidFill>
            <a:prstDash val="dash"/>
            <a:tailEnd type="triangle" w="med"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23C73B8-78B2-DA20-55FF-A2A75121615F}"/>
              </a:ext>
            </a:extLst>
          </p:cNvPr>
          <p:cNvSpPr txBox="1"/>
          <p:nvPr/>
        </p:nvSpPr>
        <p:spPr>
          <a:xfrm>
            <a:off x="4083282" y="948725"/>
            <a:ext cx="2127377" cy="646331"/>
          </a:xfrm>
          <a:prstGeom prst="rect">
            <a:avLst/>
          </a:prstGeom>
          <a:noFill/>
        </p:spPr>
        <p:txBody>
          <a:bodyPr wrap="none" rtlCol="0">
            <a:spAutoFit/>
          </a:bodyPr>
          <a:lstStyle/>
          <a:p>
            <a:pPr algn="ctr"/>
            <a:r>
              <a:rPr lang="en-GB" sz="1200" dirty="0">
                <a:solidFill>
                  <a:srgbClr val="C00000"/>
                </a:solidFill>
              </a:rPr>
              <a:t>Oct-2020</a:t>
            </a:r>
          </a:p>
          <a:p>
            <a:pPr algn="ctr"/>
            <a:r>
              <a:rPr lang="en-GB" sz="1200" dirty="0">
                <a:solidFill>
                  <a:srgbClr val="C00000"/>
                </a:solidFill>
              </a:rPr>
              <a:t>Catastrophic events test phase </a:t>
            </a:r>
          </a:p>
          <a:p>
            <a:pPr algn="ctr"/>
            <a:r>
              <a:rPr lang="en-GB" sz="1200" dirty="0">
                <a:solidFill>
                  <a:srgbClr val="C00000"/>
                </a:solidFill>
              </a:rPr>
              <a:t>added to </a:t>
            </a:r>
            <a:r>
              <a:rPr lang="en-GB" sz="1200" dirty="0" err="1">
                <a:solidFill>
                  <a:srgbClr val="C00000"/>
                </a:solidFill>
              </a:rPr>
              <a:t>lpgbt_rand_test</a:t>
            </a:r>
            <a:endParaRPr lang="en-GB" sz="1200" dirty="0">
              <a:solidFill>
                <a:srgbClr val="C00000"/>
              </a:solidFill>
            </a:endParaRPr>
          </a:p>
        </p:txBody>
      </p:sp>
      <p:cxnSp>
        <p:nvCxnSpPr>
          <p:cNvPr id="23" name="Straight Connector 22">
            <a:extLst>
              <a:ext uri="{FF2B5EF4-FFF2-40B4-BE49-F238E27FC236}">
                <a16:creationId xmlns:a16="http://schemas.microsoft.com/office/drawing/2014/main" id="{7A65A947-CEFC-741D-5276-463C288BA550}"/>
              </a:ext>
            </a:extLst>
          </p:cNvPr>
          <p:cNvCxnSpPr>
            <a:cxnSpLocks/>
          </p:cNvCxnSpPr>
          <p:nvPr/>
        </p:nvCxnSpPr>
        <p:spPr>
          <a:xfrm>
            <a:off x="5146970" y="1562626"/>
            <a:ext cx="458700" cy="951974"/>
          </a:xfrm>
          <a:prstGeom prst="line">
            <a:avLst/>
          </a:prstGeom>
          <a:ln w="25400">
            <a:solidFill>
              <a:srgbClr val="C00000"/>
            </a:solidFill>
            <a:prstDash val="dash"/>
            <a:tailEnd type="triangle" w="med" len="lg"/>
          </a:ln>
        </p:spPr>
        <p:style>
          <a:lnRef idx="1">
            <a:schemeClr val="accent1"/>
          </a:lnRef>
          <a:fillRef idx="0">
            <a:schemeClr val="accent1"/>
          </a:fillRef>
          <a:effectRef idx="0">
            <a:schemeClr val="accent1"/>
          </a:effectRef>
          <a:fontRef idx="minor">
            <a:schemeClr val="tx1"/>
          </a:fontRef>
        </p:style>
      </p:cxnSp>
      <p:sp>
        <p:nvSpPr>
          <p:cNvPr id="25" name="Right Brace 24">
            <a:extLst>
              <a:ext uri="{FF2B5EF4-FFF2-40B4-BE49-F238E27FC236}">
                <a16:creationId xmlns:a16="http://schemas.microsoft.com/office/drawing/2014/main" id="{1A2415AF-C289-4CF9-8E5F-8456428A0EC2}"/>
              </a:ext>
            </a:extLst>
          </p:cNvPr>
          <p:cNvSpPr/>
          <p:nvPr/>
        </p:nvSpPr>
        <p:spPr>
          <a:xfrm rot="5400000">
            <a:off x="9679407" y="4368709"/>
            <a:ext cx="269386" cy="2456547"/>
          </a:xfrm>
          <a:prstGeom prst="rightBrace">
            <a:avLst>
              <a:gd name="adj1" fmla="val 136111"/>
              <a:gd name="adj2" fmla="val 50000"/>
            </a:avLst>
          </a:prstGeom>
          <a:ln w="254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6" name="TextBox 25">
            <a:extLst>
              <a:ext uri="{FF2B5EF4-FFF2-40B4-BE49-F238E27FC236}">
                <a16:creationId xmlns:a16="http://schemas.microsoft.com/office/drawing/2014/main" id="{B0B56861-CF40-C1E6-006B-D3714EC0C49E}"/>
              </a:ext>
            </a:extLst>
          </p:cNvPr>
          <p:cNvSpPr txBox="1"/>
          <p:nvPr/>
        </p:nvSpPr>
        <p:spPr>
          <a:xfrm>
            <a:off x="8621404" y="5736397"/>
            <a:ext cx="2385391" cy="646331"/>
          </a:xfrm>
          <a:prstGeom prst="rect">
            <a:avLst/>
          </a:prstGeom>
          <a:noFill/>
        </p:spPr>
        <p:txBody>
          <a:bodyPr wrap="square" rtlCol="0">
            <a:spAutoFit/>
          </a:bodyPr>
          <a:lstStyle/>
          <a:p>
            <a:pPr algn="ctr"/>
            <a:r>
              <a:rPr lang="en-GB" sz="1200" dirty="0">
                <a:solidFill>
                  <a:srgbClr val="C00000"/>
                </a:solidFill>
              </a:rPr>
              <a:t>Jan-2020 to Mar-2020:</a:t>
            </a:r>
            <a:br>
              <a:rPr lang="en-GB" sz="1200" dirty="0">
                <a:solidFill>
                  <a:srgbClr val="C00000"/>
                </a:solidFill>
              </a:rPr>
            </a:br>
            <a:r>
              <a:rPr lang="en-GB" sz="1200" dirty="0">
                <a:solidFill>
                  <a:srgbClr val="C00000"/>
                </a:solidFill>
              </a:rPr>
              <a:t>Fault campaigns and netlist simulations</a:t>
            </a:r>
          </a:p>
        </p:txBody>
      </p:sp>
      <p:sp>
        <p:nvSpPr>
          <p:cNvPr id="27" name="TextBox 26">
            <a:extLst>
              <a:ext uri="{FF2B5EF4-FFF2-40B4-BE49-F238E27FC236}">
                <a16:creationId xmlns:a16="http://schemas.microsoft.com/office/drawing/2014/main" id="{31D4615E-B832-ACD7-DFD6-72B0E3991279}"/>
              </a:ext>
            </a:extLst>
          </p:cNvPr>
          <p:cNvSpPr txBox="1"/>
          <p:nvPr/>
        </p:nvSpPr>
        <p:spPr>
          <a:xfrm>
            <a:off x="8376429" y="2206641"/>
            <a:ext cx="1779591" cy="276999"/>
          </a:xfrm>
          <a:prstGeom prst="rect">
            <a:avLst/>
          </a:prstGeom>
          <a:noFill/>
        </p:spPr>
        <p:txBody>
          <a:bodyPr wrap="none" rtlCol="0">
            <a:spAutoFit/>
          </a:bodyPr>
          <a:lstStyle/>
          <a:p>
            <a:pPr algn="ctr"/>
            <a:r>
              <a:rPr lang="en-GB" sz="1200" dirty="0">
                <a:solidFill>
                  <a:srgbClr val="C00000"/>
                </a:solidFill>
              </a:rPr>
              <a:t>Mostly SEE vulnerabilities</a:t>
            </a:r>
          </a:p>
        </p:txBody>
      </p:sp>
      <p:sp>
        <p:nvSpPr>
          <p:cNvPr id="28" name="Right Brace 27">
            <a:extLst>
              <a:ext uri="{FF2B5EF4-FFF2-40B4-BE49-F238E27FC236}">
                <a16:creationId xmlns:a16="http://schemas.microsoft.com/office/drawing/2014/main" id="{F3DEAB1A-2DBA-5361-6401-DA3053A2AC7B}"/>
              </a:ext>
            </a:extLst>
          </p:cNvPr>
          <p:cNvSpPr/>
          <p:nvPr/>
        </p:nvSpPr>
        <p:spPr>
          <a:xfrm rot="16200000">
            <a:off x="9131532" y="852264"/>
            <a:ext cx="269386" cy="3481144"/>
          </a:xfrm>
          <a:prstGeom prst="rightBrace">
            <a:avLst>
              <a:gd name="adj1" fmla="val 136111"/>
              <a:gd name="adj2" fmla="val 50000"/>
            </a:avLst>
          </a:prstGeom>
          <a:ln w="254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GB" dirty="0"/>
          </a:p>
        </p:txBody>
      </p:sp>
      <p:sp>
        <p:nvSpPr>
          <p:cNvPr id="29" name="TextBox 28">
            <a:extLst>
              <a:ext uri="{FF2B5EF4-FFF2-40B4-BE49-F238E27FC236}">
                <a16:creationId xmlns:a16="http://schemas.microsoft.com/office/drawing/2014/main" id="{389C0435-5185-21E4-4B47-24CF5D8578FD}"/>
              </a:ext>
            </a:extLst>
          </p:cNvPr>
          <p:cNvSpPr txBox="1"/>
          <p:nvPr/>
        </p:nvSpPr>
        <p:spPr>
          <a:xfrm>
            <a:off x="6486103" y="832654"/>
            <a:ext cx="2207015" cy="461665"/>
          </a:xfrm>
          <a:prstGeom prst="rect">
            <a:avLst/>
          </a:prstGeom>
          <a:noFill/>
        </p:spPr>
        <p:txBody>
          <a:bodyPr wrap="none" rtlCol="0">
            <a:spAutoFit/>
          </a:bodyPr>
          <a:lstStyle/>
          <a:p>
            <a:pPr algn="ctr"/>
            <a:r>
              <a:rPr lang="en-GB" sz="1200" dirty="0">
                <a:solidFill>
                  <a:srgbClr val="C00000"/>
                </a:solidFill>
              </a:rPr>
              <a:t>Dec-2020</a:t>
            </a:r>
          </a:p>
          <a:p>
            <a:pPr algn="ctr"/>
            <a:r>
              <a:rPr lang="en-GB" sz="1200" dirty="0">
                <a:solidFill>
                  <a:srgbClr val="C00000"/>
                </a:solidFill>
              </a:rPr>
              <a:t>SEE tolerance built into checkers</a:t>
            </a:r>
          </a:p>
        </p:txBody>
      </p:sp>
      <p:cxnSp>
        <p:nvCxnSpPr>
          <p:cNvPr id="30" name="Straight Connector 29">
            <a:extLst>
              <a:ext uri="{FF2B5EF4-FFF2-40B4-BE49-F238E27FC236}">
                <a16:creationId xmlns:a16="http://schemas.microsoft.com/office/drawing/2014/main" id="{D81B5FA1-4F1E-CA93-52A9-858DC7F4F79B}"/>
              </a:ext>
            </a:extLst>
          </p:cNvPr>
          <p:cNvCxnSpPr>
            <a:cxnSpLocks/>
          </p:cNvCxnSpPr>
          <p:nvPr/>
        </p:nvCxnSpPr>
        <p:spPr>
          <a:xfrm flipH="1">
            <a:off x="7178649" y="1253585"/>
            <a:ext cx="398894" cy="485848"/>
          </a:xfrm>
          <a:prstGeom prst="line">
            <a:avLst/>
          </a:prstGeom>
          <a:ln w="25400">
            <a:solidFill>
              <a:srgbClr val="C00000"/>
            </a:solidFill>
            <a:prstDash val="dash"/>
            <a:tailEnd type="triangle" w="med" len="lg"/>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0752EEB5-1141-8B24-2273-EE9B9178A4C3}"/>
              </a:ext>
            </a:extLst>
          </p:cNvPr>
          <p:cNvSpPr>
            <a:spLocks noGrp="1"/>
          </p:cNvSpPr>
          <p:nvPr>
            <p:ph type="ftr" sz="quarter" idx="11"/>
          </p:nvPr>
        </p:nvSpPr>
        <p:spPr/>
        <p:txBody>
          <a:bodyPr/>
          <a:lstStyle/>
          <a:p>
            <a:r>
              <a:rPr lang="en-GB"/>
              <a:t>https://indico.cern.ch/event/1065136 </a:t>
            </a:r>
            <a:endParaRPr lang="en-GB" dirty="0"/>
          </a:p>
        </p:txBody>
      </p:sp>
    </p:spTree>
    <p:extLst>
      <p:ext uri="{BB962C8B-B14F-4D97-AF65-F5344CB8AC3E}">
        <p14:creationId xmlns:p14="http://schemas.microsoft.com/office/powerpoint/2010/main" val="1900538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a:t>lpGBT</a:t>
            </a:r>
            <a:r>
              <a:rPr lang="en-US" dirty="0"/>
              <a:t> Verification – Key takeaways</a:t>
            </a:r>
            <a:endParaRPr lang="en-GB" dirty="0"/>
          </a:p>
        </p:txBody>
      </p:sp>
      <p:sp>
        <p:nvSpPr>
          <p:cNvPr id="8" name="Content Placeholder 7"/>
          <p:cNvSpPr>
            <a:spLocks noGrp="1"/>
          </p:cNvSpPr>
          <p:nvPr>
            <p:ph idx="1"/>
          </p:nvPr>
        </p:nvSpPr>
        <p:spPr/>
        <p:txBody>
          <a:bodyPr>
            <a:normAutofit/>
          </a:bodyPr>
          <a:lstStyle/>
          <a:p>
            <a:pPr marL="0" indent="0">
              <a:buNone/>
            </a:pPr>
            <a:r>
              <a:rPr lang="en-US" b="1" dirty="0"/>
              <a:t> </a:t>
            </a:r>
            <a:endParaRPr lang="en-GB" dirty="0"/>
          </a:p>
        </p:txBody>
      </p:sp>
      <p:sp>
        <p:nvSpPr>
          <p:cNvPr id="2" name="Date Placeholder 1"/>
          <p:cNvSpPr>
            <a:spLocks noGrp="1"/>
          </p:cNvSpPr>
          <p:nvPr>
            <p:ph type="dt" sz="half" idx="10"/>
          </p:nvPr>
        </p:nvSpPr>
        <p:spPr/>
        <p:txBody>
          <a:bodyPr/>
          <a:lstStyle/>
          <a:p>
            <a:r>
              <a:rPr lang="en-US"/>
              <a:t>CERN EP-ESE Seminar, 28 June 2022</a:t>
            </a:r>
            <a:endParaRPr lang="en-GB" dirty="0"/>
          </a:p>
        </p:txBody>
      </p:sp>
      <p:sp>
        <p:nvSpPr>
          <p:cNvPr id="3" name="Slide Number Placeholder 2"/>
          <p:cNvSpPr>
            <a:spLocks noGrp="1"/>
          </p:cNvSpPr>
          <p:nvPr>
            <p:ph type="sldNum" sz="quarter" idx="12"/>
          </p:nvPr>
        </p:nvSpPr>
        <p:spPr/>
        <p:txBody>
          <a:bodyPr/>
          <a:lstStyle/>
          <a:p>
            <a:fld id="{9E4E57FD-46AB-4497-A1ED-13B00B4C8F0D}" type="slidenum">
              <a:rPr lang="en-GB" smtClean="0"/>
              <a:pPr/>
              <a:t>18</a:t>
            </a:fld>
            <a:endParaRPr lang="en-GB" dirty="0"/>
          </a:p>
        </p:txBody>
      </p:sp>
      <p:sp>
        <p:nvSpPr>
          <p:cNvPr id="9" name="Content Placeholder 2">
            <a:extLst>
              <a:ext uri="{FF2B5EF4-FFF2-40B4-BE49-F238E27FC236}">
                <a16:creationId xmlns:a16="http://schemas.microsoft.com/office/drawing/2014/main" id="{7CE29234-C26A-05BC-77C6-E01C214A7FB3}"/>
              </a:ext>
            </a:extLst>
          </p:cNvPr>
          <p:cNvSpPr txBox="1">
            <a:spLocks/>
          </p:cNvSpPr>
          <p:nvPr/>
        </p:nvSpPr>
        <p:spPr>
          <a:xfrm>
            <a:off x="838200" y="898903"/>
            <a:ext cx="10515600" cy="55483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C00000"/>
              </a:buClr>
              <a:buFont typeface="Arial" panose="020B0604020202020204" pitchFamily="34" charset="0"/>
              <a:buChar char="•"/>
              <a:defRPr sz="2400" kern="1200">
                <a:solidFill>
                  <a:schemeClr val="accent5">
                    <a:lumMod val="50000"/>
                  </a:schemeClr>
                </a:solidFill>
                <a:latin typeface="+mj-lt"/>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Clr>
                <a:srgbClr val="C00000"/>
              </a:buClr>
              <a:buFont typeface="Arial" panose="020B0604020202020204" pitchFamily="34" charset="0"/>
              <a:buChar char="•"/>
              <a:defRPr sz="2000" kern="1200">
                <a:solidFill>
                  <a:schemeClr val="accent5"/>
                </a:solidFill>
                <a:latin typeface="+mj-lt"/>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Clr>
                <a:srgbClr val="C00000"/>
              </a:buClr>
              <a:buFont typeface="Arial" panose="020B0604020202020204" pitchFamily="34" charset="0"/>
              <a:buChar char="•"/>
              <a:defRPr sz="1800" kern="1200">
                <a:solidFill>
                  <a:schemeClr val="accent5">
                    <a:lumMod val="50000"/>
                  </a:schemeClr>
                </a:solidFill>
                <a:latin typeface="+mj-lt"/>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Clr>
                <a:srgbClr val="C00000"/>
              </a:buClr>
              <a:buFont typeface="Arial" panose="020B0604020202020204" pitchFamily="34" charset="0"/>
              <a:buChar char="•"/>
              <a:defRPr sz="1600" kern="1200">
                <a:solidFill>
                  <a:schemeClr val="accent5"/>
                </a:solidFill>
                <a:latin typeface="+mj-lt"/>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Clr>
                <a:srgbClr val="C00000"/>
              </a:buClr>
              <a:buFont typeface="Arial" panose="020B0604020202020204" pitchFamily="34" charset="0"/>
              <a:buChar char="•"/>
              <a:defRPr sz="1600" kern="1200">
                <a:solidFill>
                  <a:schemeClr val="accent5">
                    <a:lumMod val="50000"/>
                  </a:schemeClr>
                </a:solidFill>
                <a:latin typeface="+mj-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Verification can only show presence of bugs, but cannot prove their absence</a:t>
            </a:r>
          </a:p>
          <a:p>
            <a:endParaRPr lang="en-GB" dirty="0"/>
          </a:p>
          <a:p>
            <a:r>
              <a:rPr lang="en-GB" dirty="0"/>
              <a:t>Start early! Verification is a resource intensive activity</a:t>
            </a:r>
          </a:p>
          <a:p>
            <a:endParaRPr lang="en-GB" dirty="0"/>
          </a:p>
          <a:p>
            <a:r>
              <a:rPr lang="en-GB" dirty="0"/>
              <a:t>Before embarking on verification, define a verification strategy which considers</a:t>
            </a:r>
          </a:p>
          <a:p>
            <a:pPr lvl="1"/>
            <a:r>
              <a:rPr lang="en-GB" dirty="0"/>
              <a:t>Functional verification</a:t>
            </a:r>
          </a:p>
          <a:p>
            <a:pPr lvl="1"/>
            <a:r>
              <a:rPr lang="en-GB" dirty="0"/>
              <a:t>SEE verification</a:t>
            </a:r>
          </a:p>
          <a:p>
            <a:pPr lvl="1"/>
            <a:r>
              <a:rPr lang="en-GB" dirty="0"/>
              <a:t>Netlist verification</a:t>
            </a:r>
          </a:p>
          <a:p>
            <a:pPr lvl="1"/>
            <a:endParaRPr lang="en-GB" dirty="0"/>
          </a:p>
          <a:p>
            <a:r>
              <a:rPr lang="en-GB" dirty="0"/>
              <a:t>Use constrained random verification approaches. Randomize as much as possible</a:t>
            </a:r>
          </a:p>
          <a:p>
            <a:endParaRPr lang="en-GB" dirty="0"/>
          </a:p>
          <a:p>
            <a:r>
              <a:rPr lang="en-GB" dirty="0"/>
              <a:t>Benefit from already existing verification IPs and verification productivity tools. Don’t reinvent the wheel</a:t>
            </a:r>
          </a:p>
          <a:p>
            <a:endParaRPr lang="en-GB" dirty="0"/>
          </a:p>
          <a:p>
            <a:endParaRPr lang="en-GB" dirty="0"/>
          </a:p>
          <a:p>
            <a:endParaRPr lang="en-GB" dirty="0"/>
          </a:p>
          <a:p>
            <a:endParaRPr lang="en-GB" dirty="0"/>
          </a:p>
          <a:p>
            <a:pPr lvl="1"/>
            <a:endParaRPr lang="en-GB" dirty="0"/>
          </a:p>
        </p:txBody>
      </p:sp>
      <p:sp>
        <p:nvSpPr>
          <p:cNvPr id="5" name="Footer Placeholder 4">
            <a:extLst>
              <a:ext uri="{FF2B5EF4-FFF2-40B4-BE49-F238E27FC236}">
                <a16:creationId xmlns:a16="http://schemas.microsoft.com/office/drawing/2014/main" id="{E1A69263-9761-F260-AE68-CB9787E0570A}"/>
              </a:ext>
            </a:extLst>
          </p:cNvPr>
          <p:cNvSpPr>
            <a:spLocks noGrp="1"/>
          </p:cNvSpPr>
          <p:nvPr>
            <p:ph type="ftr" sz="quarter" idx="11"/>
          </p:nvPr>
        </p:nvSpPr>
        <p:spPr/>
        <p:txBody>
          <a:bodyPr/>
          <a:lstStyle/>
          <a:p>
            <a:r>
              <a:rPr lang="en-GB"/>
              <a:t>https://indico.cern.ch/event/1065136 </a:t>
            </a:r>
            <a:endParaRPr lang="en-GB" dirty="0"/>
          </a:p>
        </p:txBody>
      </p:sp>
    </p:spTree>
    <p:extLst>
      <p:ext uri="{BB962C8B-B14F-4D97-AF65-F5344CB8AC3E}">
        <p14:creationId xmlns:p14="http://schemas.microsoft.com/office/powerpoint/2010/main" val="842893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839498"/>
          </a:xfrm>
        </p:spPr>
        <p:txBody>
          <a:bodyPr/>
          <a:lstStyle/>
          <a:p>
            <a:r>
              <a:rPr lang="en-GB" b="1" dirty="0" err="1">
                <a:solidFill>
                  <a:srgbClr val="0070C0"/>
                </a:solidFill>
                <a:cs typeface="Calibri Light"/>
              </a:rPr>
              <a:t>lpGBT</a:t>
            </a:r>
            <a:r>
              <a:rPr lang="en-GB" b="1" dirty="0">
                <a:solidFill>
                  <a:srgbClr val="0070C0"/>
                </a:solidFill>
                <a:cs typeface="Calibri Light"/>
              </a:rPr>
              <a:t> - Validation and Testing</a:t>
            </a:r>
          </a:p>
        </p:txBody>
      </p:sp>
      <p:sp>
        <p:nvSpPr>
          <p:cNvPr id="3" name="Subtitle 2"/>
          <p:cNvSpPr>
            <a:spLocks noGrp="1"/>
          </p:cNvSpPr>
          <p:nvPr>
            <p:ph type="subTitle" idx="1"/>
          </p:nvPr>
        </p:nvSpPr>
        <p:spPr>
          <a:xfrm>
            <a:off x="1524000" y="3343620"/>
            <a:ext cx="9144000" cy="2798763"/>
          </a:xfrm>
        </p:spPr>
        <p:txBody>
          <a:bodyPr vert="horz" lIns="91440" tIns="45720" rIns="91440" bIns="45720" rtlCol="0" anchor="t">
            <a:normAutofit/>
          </a:bodyPr>
          <a:lstStyle/>
          <a:p>
            <a:r>
              <a:rPr lang="en-GB" dirty="0"/>
              <a:t>Stefan </a:t>
            </a:r>
            <a:r>
              <a:rPr lang="en-GB" dirty="0" err="1"/>
              <a:t>Biereigel</a:t>
            </a:r>
            <a:r>
              <a:rPr lang="en-GB" dirty="0"/>
              <a:t>, CERN</a:t>
            </a:r>
          </a:p>
          <a:p>
            <a:r>
              <a:rPr lang="en-GB" dirty="0"/>
              <a:t>on behalf of the lpGBT team</a:t>
            </a:r>
          </a:p>
          <a:p>
            <a:endParaRPr lang="en-GB" dirty="0"/>
          </a:p>
          <a:p>
            <a:r>
              <a:rPr lang="en-US" dirty="0">
                <a:solidFill>
                  <a:srgbClr val="0070C0"/>
                </a:solidFill>
              </a:rPr>
              <a:t>EP-ESE Seminar</a:t>
            </a:r>
            <a:endParaRPr lang="en-US" dirty="0"/>
          </a:p>
          <a:p>
            <a:r>
              <a:rPr lang="en-US" dirty="0">
                <a:solidFill>
                  <a:srgbClr val="0070C0"/>
                </a:solidFill>
              </a:rPr>
              <a:t>28 June 2022 – CERN</a:t>
            </a:r>
            <a:endParaRPr lang="en-GB" dirty="0">
              <a:solidFill>
                <a:srgbClr val="0070C0"/>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544" y="0"/>
            <a:ext cx="2641456" cy="1625512"/>
          </a:xfrm>
          <a:prstGeom prst="rect">
            <a:avLst/>
          </a:prstGeom>
          <a:solidFill>
            <a:schemeClr val="bg1"/>
          </a:solidFill>
        </p:spPr>
      </p:pic>
    </p:spTree>
    <p:extLst>
      <p:ext uri="{BB962C8B-B14F-4D97-AF65-F5344CB8AC3E}">
        <p14:creationId xmlns:p14="http://schemas.microsoft.com/office/powerpoint/2010/main" val="1034807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 name="PlaceHolder 1"/>
          <p:cNvSpPr>
            <a:spLocks noGrp="1"/>
          </p:cNvSpPr>
          <p:nvPr>
            <p:ph type="title"/>
          </p:nvPr>
        </p:nvSpPr>
        <p:spPr>
          <a:prstGeom prst="rect">
            <a:avLst/>
          </a:prstGeom>
          <a:noFill/>
          <a:ln w="0">
            <a:noFill/>
          </a:ln>
        </p:spPr>
        <p:txBody>
          <a:bodyPr lIns="0" tIns="0" rIns="0" bIns="0" anchor="ctr">
            <a:noAutofit/>
          </a:bodyPr>
          <a:lstStyle/>
          <a:p>
            <a:pPr algn="ctr">
              <a:lnSpc>
                <a:spcPct val="90000"/>
              </a:lnSpc>
              <a:buNone/>
            </a:pPr>
            <a:r>
              <a:rPr lang="en-GB" sz="3200" b="1" spc="-1" dirty="0">
                <a:solidFill>
                  <a:srgbClr val="002060"/>
                </a:solidFill>
                <a:latin typeface="Calibri Light"/>
              </a:rPr>
              <a:t>Outline</a:t>
            </a:r>
            <a:endParaRPr lang="en-US" dirty="0"/>
          </a:p>
        </p:txBody>
      </p:sp>
      <p:sp>
        <p:nvSpPr>
          <p:cNvPr id="440" name="PlaceHolder 4"/>
          <p:cNvSpPr>
            <a:spLocks noGrp="1"/>
          </p:cNvSpPr>
          <p:nvPr>
            <p:ph type="dt" sz="half" idx="10"/>
          </p:nvPr>
        </p:nvSpPr>
        <p:spPr>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8" name="PlaceHolder 2">
            <a:extLst>
              <a:ext uri="{FF2B5EF4-FFF2-40B4-BE49-F238E27FC236}">
                <a16:creationId xmlns:a16="http://schemas.microsoft.com/office/drawing/2014/main" id="{34E1E236-2E2D-5FA9-138C-AC15C500D65B}"/>
              </a:ext>
            </a:extLst>
          </p:cNvPr>
          <p:cNvSpPr txBox="1">
            <a:spLocks/>
          </p:cNvSpPr>
          <p:nvPr/>
        </p:nvSpPr>
        <p:spPr>
          <a:xfrm>
            <a:off x="838080" y="1058040"/>
            <a:ext cx="5180760" cy="5380200"/>
          </a:xfrm>
          <a:prstGeom prst="rect">
            <a:avLst/>
          </a:prstGeom>
          <a:noFill/>
          <a:ln w="0">
            <a:noFill/>
          </a:ln>
        </p:spPr>
        <p:txBody>
          <a:bodyPr lIns="0" tIns="0" rIns="0" bIns="0" anchor="t">
            <a:normAutofit fontScale="96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228600" marR="0" lvl="0" indent="-228600" algn="l" defTabSz="914400" rtl="0" eaLnBrk="1" fontAlgn="auto" latinLnBrk="0" hangingPunct="1">
              <a:lnSpc>
                <a:spcPct val="90000"/>
              </a:lnSpc>
              <a:spcBef>
                <a:spcPts val="1001"/>
              </a:spcBef>
              <a:spcAft>
                <a:spcPts val="0"/>
              </a:spcAft>
              <a:buClr>
                <a:srgbClr val="C00000"/>
              </a:buClr>
              <a:buSzTx/>
              <a:buFont typeface="Arial"/>
              <a:buChar char="•"/>
              <a:tabLst/>
              <a:defRPr/>
            </a:pPr>
            <a:r>
              <a:rPr kumimoji="0" lang="en-GB" sz="2800" b="0" i="0" u="none" strike="noStrike" kern="1200" cap="none" spc="-1" normalizeH="0" baseline="0" noProof="0" dirty="0">
                <a:ln>
                  <a:noFill/>
                </a:ln>
                <a:solidFill>
                  <a:srgbClr val="002060"/>
                </a:solidFill>
                <a:effectLst/>
                <a:uLnTx/>
                <a:uFillTx/>
              </a:rPr>
              <a:t>Introduction [Pedro]</a:t>
            </a:r>
          </a:p>
          <a:p>
            <a:pPr marL="228600" indent="-228600">
              <a:spcBef>
                <a:spcPts val="1001"/>
              </a:spcBef>
              <a:buClr>
                <a:srgbClr val="C00000"/>
              </a:buClr>
              <a:buFont typeface="Arial"/>
              <a:buChar char="•"/>
              <a:defRPr/>
            </a:pPr>
            <a:endParaRPr lang="en-GB" sz="2800" spc="-1" dirty="0">
              <a:solidFill>
                <a:srgbClr val="002060"/>
              </a:solidFill>
            </a:endParaRPr>
          </a:p>
          <a:p>
            <a:pPr marL="228600" marR="0" indent="-228600" defTabSz="914400" eaLnBrk="1" fontAlgn="auto" latinLnBrk="0" hangingPunct="1">
              <a:lnSpc>
                <a:spcPct val="90000"/>
              </a:lnSpc>
              <a:spcBef>
                <a:spcPts val="1001"/>
              </a:spcBef>
              <a:spcAft>
                <a:spcPts val="0"/>
              </a:spcAft>
              <a:buClr>
                <a:srgbClr val="C00000"/>
              </a:buClr>
              <a:buSzTx/>
              <a:buFont typeface="Arial"/>
              <a:buChar char="•"/>
              <a:tabLst/>
              <a:defRPr/>
            </a:pPr>
            <a:r>
              <a:rPr kumimoji="0" lang="en-GB" sz="2800" b="0" i="0" u="none" strike="noStrike" kern="1200" cap="none" spc="-1" normalizeH="0" baseline="0" noProof="0" dirty="0">
                <a:ln>
                  <a:noFill/>
                </a:ln>
                <a:solidFill>
                  <a:srgbClr val="002060"/>
                </a:solidFill>
                <a:effectLst/>
                <a:uLnTx/>
                <a:uFillTx/>
              </a:rPr>
              <a:t>UVM Verification [Adi]</a:t>
            </a:r>
            <a:endParaRPr kumimoji="0" lang="en-GB" sz="2800" b="0" i="0" u="none" strike="noStrike" kern="1200" cap="none" spc="-1" normalizeH="0" baseline="0" noProof="0" dirty="0">
              <a:ln>
                <a:noFill/>
              </a:ln>
              <a:solidFill>
                <a:sysClr val="windowText" lastClr="000000"/>
              </a:solidFill>
              <a:effectLst/>
              <a:uLnTx/>
              <a:uFillTx/>
            </a:endParaRPr>
          </a:p>
          <a:p>
            <a:pPr marL="228600" marR="0" indent="-228600" defTabSz="914400">
              <a:lnSpc>
                <a:spcPct val="90000"/>
              </a:lnSpc>
              <a:spcBef>
                <a:spcPts val="1001"/>
              </a:spcBef>
              <a:spcAft>
                <a:spcPts val="0"/>
              </a:spcAft>
              <a:buClr>
                <a:srgbClr val="C00000"/>
              </a:buClr>
              <a:buSzTx/>
              <a:buFont typeface="Arial"/>
              <a:buChar char="•"/>
              <a:tabLst/>
              <a:defRPr/>
            </a:pPr>
            <a:endParaRPr kumimoji="0" lang="en-GB" sz="2400" b="0" i="0" u="none" strike="noStrike" kern="0" cap="none" spc="-1" normalizeH="0" baseline="0" noProof="0" dirty="0">
              <a:ln>
                <a:noFill/>
              </a:ln>
              <a:solidFill>
                <a:srgbClr val="0070C0"/>
              </a:solidFill>
              <a:effectLst/>
              <a:uLnTx/>
              <a:uFillTx/>
              <a:latin typeface="+mj-lt"/>
              <a:cs typeface="Calibri"/>
            </a:endParaRPr>
          </a:p>
          <a:p>
            <a:pPr marL="228600" indent="-228600">
              <a:spcBef>
                <a:spcPts val="1001"/>
              </a:spcBef>
              <a:buClr>
                <a:srgbClr val="C00000"/>
              </a:buClr>
              <a:buFont typeface="Arial"/>
              <a:buChar char="•"/>
              <a:defRPr/>
            </a:pPr>
            <a:r>
              <a:rPr lang="en-GB" sz="2800" spc="-1" dirty="0">
                <a:solidFill>
                  <a:srgbClr val="002060"/>
                </a:solidFill>
              </a:rPr>
              <a:t>Testing / Validation </a:t>
            </a:r>
            <a:r>
              <a:rPr kumimoji="0" lang="en-GB" sz="2800" b="0" i="0" u="none" strike="noStrike" kern="1200" cap="none" spc="-1" normalizeH="0" baseline="0" noProof="0" dirty="0">
                <a:ln>
                  <a:noFill/>
                </a:ln>
                <a:solidFill>
                  <a:srgbClr val="002060"/>
                </a:solidFill>
                <a:effectLst/>
                <a:uLnTx/>
                <a:uFillTx/>
              </a:rPr>
              <a:t>[Stefan</a:t>
            </a:r>
            <a:r>
              <a:rPr lang="en-GB" sz="2800" spc="-1" dirty="0">
                <a:solidFill>
                  <a:srgbClr val="002060"/>
                </a:solidFill>
              </a:rPr>
              <a:t>]</a:t>
            </a:r>
            <a:endParaRPr lang="en-GB" sz="2800" b="0" i="0" u="none" strike="noStrike" kern="1200" cap="none" spc="-1" normalizeH="0" baseline="0" noProof="0" dirty="0">
              <a:ln>
                <a:noFill/>
              </a:ln>
              <a:solidFill>
                <a:sysClr val="windowText" lastClr="000000"/>
              </a:solidFill>
              <a:effectLst/>
              <a:uLnTx/>
              <a:uFillTx/>
              <a:cs typeface="Calibri Light" panose="020F0302020204030204"/>
            </a:endParaRPr>
          </a:p>
          <a:p>
            <a:pPr marL="228600" indent="-228600">
              <a:spcBef>
                <a:spcPts val="1001"/>
              </a:spcBef>
              <a:buClr>
                <a:srgbClr val="C00000"/>
              </a:buClr>
              <a:buFont typeface="Arial"/>
              <a:buChar char="•"/>
              <a:defRPr/>
            </a:pPr>
            <a:endParaRPr lang="en-GB" sz="2800" spc="-1" dirty="0">
              <a:solidFill>
                <a:srgbClr val="002060"/>
              </a:solidFill>
              <a:latin typeface="Calibri Light"/>
              <a:cs typeface="Calibri Light"/>
            </a:endParaRPr>
          </a:p>
          <a:p>
            <a:pPr marL="228600" indent="-228600">
              <a:spcBef>
                <a:spcPts val="1001"/>
              </a:spcBef>
              <a:buClr>
                <a:srgbClr val="C00000"/>
              </a:buClr>
              <a:buFont typeface="Arial"/>
              <a:buChar char="•"/>
              <a:defRPr/>
            </a:pPr>
            <a:r>
              <a:rPr lang="en-GB" sz="2800" spc="-1" dirty="0">
                <a:solidFill>
                  <a:srgbClr val="002060"/>
                </a:solidFill>
                <a:latin typeface="Calibri Light"/>
                <a:cs typeface="Calibri Light"/>
              </a:rPr>
              <a:t>Conclusions [Stefan]</a:t>
            </a:r>
            <a:endParaRPr kumimoji="0" lang="en-GB" sz="1800" b="0" i="0" u="none" strike="noStrike" kern="0" cap="none" spc="0" normalizeH="0" baseline="0" noProof="0" dirty="0">
              <a:ln>
                <a:noFill/>
              </a:ln>
              <a:solidFill>
                <a:srgbClr val="000000"/>
              </a:solidFill>
              <a:effectLst/>
              <a:uLnTx/>
              <a:uFillTx/>
              <a:latin typeface="+mj-lt"/>
            </a:endParaRPr>
          </a:p>
        </p:txBody>
      </p:sp>
      <p:sp>
        <p:nvSpPr>
          <p:cNvPr id="4" name="Footer Placeholder 3">
            <a:extLst>
              <a:ext uri="{FF2B5EF4-FFF2-40B4-BE49-F238E27FC236}">
                <a16:creationId xmlns:a16="http://schemas.microsoft.com/office/drawing/2014/main" id="{A28BDD96-DBE3-09E0-F9A0-7FCCAA4AA0C4}"/>
              </a:ext>
            </a:extLst>
          </p:cNvPr>
          <p:cNvSpPr>
            <a:spLocks noGrp="1"/>
          </p:cNvSpPr>
          <p:nvPr>
            <p:ph type="ftr" sz="quarter" idx="11"/>
          </p:nvPr>
        </p:nvSpPr>
        <p:spPr/>
        <p:txBody>
          <a:bodyPr/>
          <a:lstStyle/>
          <a:p>
            <a:r>
              <a:rPr lang="en-GB"/>
              <a:t>https://indico.cern.ch/event/1065136 </a:t>
            </a:r>
            <a:endParaRPr lang="en-GB" dirty="0"/>
          </a:p>
        </p:txBody>
      </p:sp>
      <p:sp>
        <p:nvSpPr>
          <p:cNvPr id="5" name="Slide Number Placeholder 4">
            <a:extLst>
              <a:ext uri="{FF2B5EF4-FFF2-40B4-BE49-F238E27FC236}">
                <a16:creationId xmlns:a16="http://schemas.microsoft.com/office/drawing/2014/main" id="{79E3873B-AA79-F732-BDC0-8F380CB843E4}"/>
              </a:ext>
            </a:extLst>
          </p:cNvPr>
          <p:cNvSpPr>
            <a:spLocks noGrp="1"/>
          </p:cNvSpPr>
          <p:nvPr>
            <p:ph type="sldNum" sz="quarter" idx="12"/>
          </p:nvPr>
        </p:nvSpPr>
        <p:spPr/>
        <p:txBody>
          <a:bodyPr/>
          <a:lstStyle/>
          <a:p>
            <a:fld id="{9E4E57FD-46AB-4497-A1ED-13B00B4C8F0D}" type="slidenum">
              <a:rPr lang="en-GB" smtClean="0"/>
              <a:pPr/>
              <a:t>2</a:t>
            </a:fld>
            <a:endParaRPr lang="en-GB" dirty="0"/>
          </a:p>
        </p:txBody>
      </p:sp>
    </p:spTree>
    <p:extLst>
      <p:ext uri="{BB962C8B-B14F-4D97-AF65-F5344CB8AC3E}">
        <p14:creationId xmlns:p14="http://schemas.microsoft.com/office/powerpoint/2010/main" val="17850163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BD8D2-2AB5-21AD-195E-AAFAEBB121FE}"/>
              </a:ext>
            </a:extLst>
          </p:cNvPr>
          <p:cNvSpPr>
            <a:spLocks noGrp="1"/>
          </p:cNvSpPr>
          <p:nvPr>
            <p:ph type="title"/>
          </p:nvPr>
        </p:nvSpPr>
        <p:spPr/>
        <p:txBody>
          <a:bodyPr/>
          <a:lstStyle/>
          <a:p>
            <a:r>
              <a:rPr lang="en-US" dirty="0" err="1">
                <a:ea typeface="Verdana"/>
              </a:rPr>
              <a:t>lpGBT</a:t>
            </a:r>
            <a:r>
              <a:rPr lang="en-US" dirty="0">
                <a:ea typeface="Verdana"/>
              </a:rPr>
              <a:t>  - Testing Ecosystem</a:t>
            </a:r>
            <a:endParaRPr lang="en-US" dirty="0"/>
          </a:p>
        </p:txBody>
      </p:sp>
      <p:sp>
        <p:nvSpPr>
          <p:cNvPr id="3" name="Content Placeholder 2">
            <a:extLst>
              <a:ext uri="{FF2B5EF4-FFF2-40B4-BE49-F238E27FC236}">
                <a16:creationId xmlns:a16="http://schemas.microsoft.com/office/drawing/2014/main" id="{398924D8-2021-BC43-01D7-31CF84FBED89}"/>
              </a:ext>
            </a:extLst>
          </p:cNvPr>
          <p:cNvSpPr>
            <a:spLocks noGrp="1"/>
          </p:cNvSpPr>
          <p:nvPr>
            <p:ph idx="1"/>
          </p:nvPr>
        </p:nvSpPr>
        <p:spPr>
          <a:xfrm>
            <a:off x="838200" y="1038192"/>
            <a:ext cx="6231148" cy="5347109"/>
          </a:xfrm>
        </p:spPr>
        <p:txBody>
          <a:bodyPr vert="horz" lIns="91440" tIns="45720" rIns="91440" bIns="45720" rtlCol="0" anchor="t">
            <a:normAutofit lnSpcReduction="10000"/>
          </a:bodyPr>
          <a:lstStyle/>
          <a:p>
            <a:r>
              <a:rPr lang="en-US" b="1" dirty="0">
                <a:ea typeface="+mj-lt"/>
                <a:cs typeface="+mj-lt"/>
              </a:rPr>
              <a:t>Complex, rad-hard mixed-signal ASICs require extensive silicon validation efforts</a:t>
            </a:r>
            <a:endParaRPr lang="en-US" b="1" dirty="0">
              <a:cs typeface="+mj-lt"/>
            </a:endParaRPr>
          </a:p>
          <a:p>
            <a:r>
              <a:rPr lang="en-US" dirty="0">
                <a:solidFill>
                  <a:srgbClr val="0070C0"/>
                </a:solidFill>
                <a:ea typeface="+mj-lt"/>
                <a:cs typeface="+mj-lt"/>
              </a:rPr>
              <a:t>The „</a:t>
            </a:r>
            <a:r>
              <a:rPr lang="en-US" dirty="0" err="1">
                <a:solidFill>
                  <a:srgbClr val="0070C0"/>
                </a:solidFill>
                <a:ea typeface="+mj-lt"/>
                <a:cs typeface="+mj-lt"/>
              </a:rPr>
              <a:t>lpGBT</a:t>
            </a:r>
            <a:r>
              <a:rPr lang="en-US" dirty="0">
                <a:solidFill>
                  <a:srgbClr val="0070C0"/>
                </a:solidFill>
                <a:ea typeface="+mj-lt"/>
                <a:cs typeface="+mj-lt"/>
              </a:rPr>
              <a:t> tester“: dedicated, FPGA-based test system [1], enabling:</a:t>
            </a:r>
            <a:endParaRPr lang="en-US" dirty="0">
              <a:solidFill>
                <a:srgbClr val="0070C0"/>
              </a:solidFill>
              <a:cs typeface="+mj-lt"/>
            </a:endParaRPr>
          </a:p>
          <a:p>
            <a:pPr lvl="1"/>
            <a:r>
              <a:rPr lang="en-US" dirty="0">
                <a:solidFill>
                  <a:srgbClr val="203864"/>
                </a:solidFill>
                <a:ea typeface="+mj-lt"/>
                <a:cs typeface="+mj-lt"/>
              </a:rPr>
              <a:t>Lab characterization (functional tests &amp; electrical characteristics)</a:t>
            </a:r>
            <a:endParaRPr lang="en-US" dirty="0">
              <a:solidFill>
                <a:srgbClr val="203864"/>
              </a:solidFill>
              <a:cs typeface="+mj-lt"/>
            </a:endParaRPr>
          </a:p>
          <a:p>
            <a:pPr lvl="1"/>
            <a:r>
              <a:rPr lang="en-US" dirty="0">
                <a:solidFill>
                  <a:srgbClr val="203864"/>
                </a:solidFill>
                <a:ea typeface="+mj-lt"/>
                <a:cs typeface="+mj-lt"/>
              </a:rPr>
              <a:t>Environmental testing (temperature)</a:t>
            </a:r>
          </a:p>
          <a:p>
            <a:pPr lvl="1"/>
            <a:r>
              <a:rPr lang="en-US" dirty="0">
                <a:solidFill>
                  <a:srgbClr val="203864"/>
                </a:solidFill>
                <a:ea typeface="+mj-lt"/>
                <a:cs typeface="+mj-lt"/>
              </a:rPr>
              <a:t>Heavy Ion / Laser SEE testing</a:t>
            </a:r>
            <a:endParaRPr lang="en-US" dirty="0">
              <a:solidFill>
                <a:srgbClr val="203864"/>
              </a:solidFill>
              <a:cs typeface="+mj-lt"/>
            </a:endParaRPr>
          </a:p>
          <a:p>
            <a:pPr lvl="1"/>
            <a:r>
              <a:rPr lang="en-US" dirty="0">
                <a:solidFill>
                  <a:srgbClr val="203864"/>
                </a:solidFill>
                <a:ea typeface="+mj-lt"/>
                <a:cs typeface="+mj-lt"/>
              </a:rPr>
              <a:t>X-ray total ionizing dose testing</a:t>
            </a:r>
            <a:endParaRPr lang="en-US" dirty="0">
              <a:solidFill>
                <a:srgbClr val="203864"/>
              </a:solidFill>
              <a:cs typeface="+mj-lt"/>
            </a:endParaRPr>
          </a:p>
          <a:p>
            <a:pPr lvl="1"/>
            <a:r>
              <a:rPr lang="en-US" dirty="0">
                <a:solidFill>
                  <a:srgbClr val="203864"/>
                </a:solidFill>
                <a:ea typeface="+mj-lt"/>
                <a:cs typeface="+mj-lt"/>
              </a:rPr>
              <a:t>Automated volume production testing</a:t>
            </a:r>
            <a:endParaRPr lang="en-US" dirty="0">
              <a:solidFill>
                <a:srgbClr val="203864"/>
              </a:solidFill>
              <a:cs typeface="+mj-lt"/>
            </a:endParaRPr>
          </a:p>
          <a:p>
            <a:r>
              <a:rPr lang="en-US" dirty="0">
                <a:solidFill>
                  <a:srgbClr val="0070C0"/>
                </a:solidFill>
                <a:ea typeface="+mj-lt"/>
                <a:cs typeface="+mj-lt"/>
              </a:rPr>
              <a:t>Based on high performance Xilinx Virtex 7 FPGA Reference Board (Xilinx VC707)</a:t>
            </a:r>
            <a:endParaRPr lang="en-US">
              <a:solidFill>
                <a:srgbClr val="0070C0"/>
              </a:solidFill>
              <a:cs typeface="+mj-lt"/>
            </a:endParaRPr>
          </a:p>
          <a:p>
            <a:r>
              <a:rPr lang="en-US" dirty="0">
                <a:solidFill>
                  <a:srgbClr val="0070C0"/>
                </a:solidFill>
                <a:ea typeface="+mj-lt"/>
                <a:cs typeface="+mj-lt"/>
              </a:rPr>
              <a:t>Supplemented by further testing hardware (VLDB+ Demo Board, </a:t>
            </a:r>
            <a:r>
              <a:rPr lang="en-US" dirty="0" err="1">
                <a:solidFill>
                  <a:srgbClr val="0070C0"/>
                </a:solidFill>
                <a:ea typeface="+mj-lt"/>
                <a:cs typeface="+mj-lt"/>
              </a:rPr>
              <a:t>lpGBT</a:t>
            </a:r>
            <a:r>
              <a:rPr lang="en-US" dirty="0">
                <a:solidFill>
                  <a:srgbClr val="0070C0"/>
                </a:solidFill>
                <a:ea typeface="+mj-lt"/>
                <a:cs typeface="+mj-lt"/>
              </a:rPr>
              <a:t> characterization PCB)</a:t>
            </a:r>
            <a:endParaRPr lang="en-US" dirty="0">
              <a:solidFill>
                <a:srgbClr val="0070C0"/>
              </a:solidFill>
              <a:cs typeface="Calibri Light"/>
            </a:endParaRPr>
          </a:p>
        </p:txBody>
      </p:sp>
      <p:sp>
        <p:nvSpPr>
          <p:cNvPr id="4" name="Date Placeholder 3">
            <a:extLst>
              <a:ext uri="{FF2B5EF4-FFF2-40B4-BE49-F238E27FC236}">
                <a16:creationId xmlns:a16="http://schemas.microsoft.com/office/drawing/2014/main" id="{8B223C8B-65D0-DE85-EEA1-CF4376142238}"/>
              </a:ext>
            </a:extLst>
          </p:cNvPr>
          <p:cNvSpPr>
            <a:spLocks noGrp="1"/>
          </p:cNvSpPr>
          <p:nvPr>
            <p:ph type="dt" sz="half" idx="10"/>
          </p:nvPr>
        </p:nvSpPr>
        <p:spPr/>
        <p:txBody>
          <a:bodyPr/>
          <a:lstStyle/>
          <a:p>
            <a:r>
              <a:rPr lang="en-US"/>
              <a:t>CERN EP-ESE Seminar, 28 June 2022</a:t>
            </a:r>
            <a:endParaRPr lang="en-GB" dirty="0"/>
          </a:p>
        </p:txBody>
      </p:sp>
      <p:sp>
        <p:nvSpPr>
          <p:cNvPr id="5" name="Footer Placeholder 4">
            <a:extLst>
              <a:ext uri="{FF2B5EF4-FFF2-40B4-BE49-F238E27FC236}">
                <a16:creationId xmlns:a16="http://schemas.microsoft.com/office/drawing/2014/main" id="{4184819A-CA92-13B8-4459-F640CE72DEA2}"/>
              </a:ext>
            </a:extLst>
          </p:cNvPr>
          <p:cNvSpPr>
            <a:spLocks noGrp="1"/>
          </p:cNvSpPr>
          <p:nvPr>
            <p:ph type="ftr" sz="quarter" idx="11"/>
          </p:nvPr>
        </p:nvSpPr>
        <p:spPr/>
        <p:txBody>
          <a:bodyPr/>
          <a:lstStyle/>
          <a:p>
            <a:r>
              <a:rPr lang="en-GB"/>
              <a:t>https://indico.cern.ch/event/1065136 </a:t>
            </a:r>
            <a:endParaRPr lang="en-GB" dirty="0"/>
          </a:p>
        </p:txBody>
      </p:sp>
      <p:sp>
        <p:nvSpPr>
          <p:cNvPr id="6" name="Slide Number Placeholder 5">
            <a:extLst>
              <a:ext uri="{FF2B5EF4-FFF2-40B4-BE49-F238E27FC236}">
                <a16:creationId xmlns:a16="http://schemas.microsoft.com/office/drawing/2014/main" id="{F891DB85-7062-63FA-F706-A08B19CBB9DE}"/>
              </a:ext>
            </a:extLst>
          </p:cNvPr>
          <p:cNvSpPr>
            <a:spLocks noGrp="1"/>
          </p:cNvSpPr>
          <p:nvPr>
            <p:ph type="sldNum" sz="quarter" idx="12"/>
          </p:nvPr>
        </p:nvSpPr>
        <p:spPr/>
        <p:txBody>
          <a:bodyPr/>
          <a:lstStyle/>
          <a:p>
            <a:fld id="{9E4E57FD-46AB-4497-A1ED-13B00B4C8F0D}" type="slidenum">
              <a:rPr lang="en-GB" smtClean="0"/>
              <a:pPr/>
              <a:t>20</a:t>
            </a:fld>
            <a:endParaRPr lang="en-GB" dirty="0"/>
          </a:p>
        </p:txBody>
      </p:sp>
      <p:sp>
        <p:nvSpPr>
          <p:cNvPr id="7" name="TextBox 6">
            <a:extLst>
              <a:ext uri="{FF2B5EF4-FFF2-40B4-BE49-F238E27FC236}">
                <a16:creationId xmlns:a16="http://schemas.microsoft.com/office/drawing/2014/main" id="{D6D525D9-5FD0-F08E-E1BA-3BE0466EEF11}"/>
              </a:ext>
            </a:extLst>
          </p:cNvPr>
          <p:cNvSpPr txBox="1"/>
          <p:nvPr/>
        </p:nvSpPr>
        <p:spPr>
          <a:xfrm>
            <a:off x="7702933" y="4854074"/>
            <a:ext cx="3907766"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[1] </a:t>
            </a:r>
            <a:r>
              <a:rPr lang="en-US" dirty="0">
                <a:ea typeface="+mn-lt"/>
                <a:cs typeface="+mn-lt"/>
              </a:rPr>
              <a:t>J. Mendes et al: "</a:t>
            </a:r>
            <a:r>
              <a:rPr lang="en-US" dirty="0" err="1">
                <a:ea typeface="+mn-lt"/>
                <a:cs typeface="+mn-lt"/>
              </a:rPr>
              <a:t>lpGBT</a:t>
            </a:r>
            <a:r>
              <a:rPr lang="en-US" dirty="0">
                <a:ea typeface="+mn-lt"/>
                <a:cs typeface="+mn-lt"/>
              </a:rPr>
              <a:t> Tester: an FPGA based test system for</a:t>
            </a:r>
            <a:br>
              <a:rPr lang="en-US" dirty="0">
                <a:ea typeface="+mn-lt"/>
                <a:cs typeface="+mn-lt"/>
              </a:rPr>
            </a:br>
            <a:r>
              <a:rPr lang="en-US" dirty="0">
                <a:ea typeface="+mn-lt"/>
                <a:cs typeface="+mn-lt"/>
              </a:rPr>
              <a:t>the </a:t>
            </a:r>
            <a:r>
              <a:rPr lang="en-US" dirty="0" err="1">
                <a:ea typeface="+mn-lt"/>
                <a:cs typeface="+mn-lt"/>
              </a:rPr>
              <a:t>lpGBT</a:t>
            </a:r>
            <a:r>
              <a:rPr lang="en-US" dirty="0">
                <a:ea typeface="+mn-lt"/>
                <a:cs typeface="+mn-lt"/>
              </a:rPr>
              <a:t> ASIC", TWEPP2019</a:t>
            </a:r>
            <a:endParaRPr lang="en-US" dirty="0">
              <a:ea typeface="Calibri"/>
              <a:cs typeface="Calibri"/>
            </a:endParaRPr>
          </a:p>
        </p:txBody>
      </p:sp>
      <p:pic>
        <p:nvPicPr>
          <p:cNvPr id="8" name="Picture 8" descr="A picture containing electronics, circuit, toy&#10;&#10;Description automatically generated">
            <a:extLst>
              <a:ext uri="{FF2B5EF4-FFF2-40B4-BE49-F238E27FC236}">
                <a16:creationId xmlns:a16="http://schemas.microsoft.com/office/drawing/2014/main" id="{92B9FE81-4EDE-2BA7-8928-C3DF137EE26F}"/>
              </a:ext>
            </a:extLst>
          </p:cNvPr>
          <p:cNvPicPr>
            <a:picLocks noChangeAspect="1"/>
          </p:cNvPicPr>
          <p:nvPr/>
        </p:nvPicPr>
        <p:blipFill rotWithShape="1">
          <a:blip r:embed="rId2"/>
          <a:srcRect l="1057" t="1587" r="211" b="317"/>
          <a:stretch/>
        </p:blipFill>
        <p:spPr>
          <a:xfrm>
            <a:off x="7264400" y="1766396"/>
            <a:ext cx="4560306" cy="3012710"/>
          </a:xfrm>
          <a:prstGeom prst="rect">
            <a:avLst/>
          </a:prstGeom>
        </p:spPr>
      </p:pic>
    </p:spTree>
    <p:extLst>
      <p:ext uri="{BB962C8B-B14F-4D97-AF65-F5344CB8AC3E}">
        <p14:creationId xmlns:p14="http://schemas.microsoft.com/office/powerpoint/2010/main" val="39882232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9F5D3-9279-1C7D-E3F8-BF1FCF520C66}"/>
              </a:ext>
            </a:extLst>
          </p:cNvPr>
          <p:cNvSpPr>
            <a:spLocks noGrp="1"/>
          </p:cNvSpPr>
          <p:nvPr>
            <p:ph type="title"/>
          </p:nvPr>
        </p:nvSpPr>
        <p:spPr/>
        <p:txBody>
          <a:bodyPr/>
          <a:lstStyle/>
          <a:p>
            <a:r>
              <a:rPr lang="en-US" dirty="0" err="1">
                <a:ea typeface="+mj-lt"/>
                <a:cs typeface="+mj-lt"/>
              </a:rPr>
              <a:t>lpGBT</a:t>
            </a:r>
            <a:r>
              <a:rPr lang="en-US" dirty="0">
                <a:ea typeface="+mj-lt"/>
                <a:cs typeface="+mj-lt"/>
              </a:rPr>
              <a:t> – Functional &amp; Performance Characterization</a:t>
            </a:r>
            <a:endParaRPr lang="en-US" b="0" dirty="0">
              <a:ea typeface="+mj-lt"/>
              <a:cs typeface="+mj-lt"/>
            </a:endParaRPr>
          </a:p>
        </p:txBody>
      </p:sp>
      <p:sp>
        <p:nvSpPr>
          <p:cNvPr id="3" name="Content Placeholder 2">
            <a:extLst>
              <a:ext uri="{FF2B5EF4-FFF2-40B4-BE49-F238E27FC236}">
                <a16:creationId xmlns:a16="http://schemas.microsoft.com/office/drawing/2014/main" id="{5F3477C1-C83C-F192-20A6-A24B78B592F4}"/>
              </a:ext>
            </a:extLst>
          </p:cNvPr>
          <p:cNvSpPr>
            <a:spLocks noGrp="1"/>
          </p:cNvSpPr>
          <p:nvPr>
            <p:ph idx="1"/>
          </p:nvPr>
        </p:nvSpPr>
        <p:spPr>
          <a:xfrm>
            <a:off x="838200" y="1053477"/>
            <a:ext cx="5934896" cy="5192434"/>
          </a:xfrm>
        </p:spPr>
        <p:txBody>
          <a:bodyPr vert="horz" lIns="91440" tIns="45720" rIns="91440" bIns="45720" rtlCol="0" anchor="t">
            <a:normAutofit fontScale="77500" lnSpcReduction="20000"/>
          </a:bodyPr>
          <a:lstStyle/>
          <a:p>
            <a:r>
              <a:rPr lang="en-US" dirty="0">
                <a:ea typeface="Verdana"/>
              </a:rPr>
              <a:t>Extensive validation performed on lpGBTv0,  </a:t>
            </a:r>
            <a:r>
              <a:rPr lang="en-US" b="1" dirty="0">
                <a:solidFill>
                  <a:srgbClr val="00B050"/>
                </a:solidFill>
                <a:ea typeface="Verdana"/>
              </a:rPr>
              <a:t>functionality &amp; performance OK for most features</a:t>
            </a:r>
            <a:endParaRPr lang="en-US" dirty="0">
              <a:ea typeface="Verdana"/>
            </a:endParaRPr>
          </a:p>
          <a:p>
            <a:r>
              <a:rPr lang="en-US" dirty="0">
                <a:ea typeface="Verdana"/>
              </a:rPr>
              <a:t>Remaining functional &amp; performance issues identified </a:t>
            </a:r>
            <a:r>
              <a:rPr lang="en-US" b="1" dirty="0">
                <a:solidFill>
                  <a:srgbClr val="00B050"/>
                </a:solidFill>
                <a:ea typeface="Verdana"/>
              </a:rPr>
              <a:t>successfully addressed in lpGBTv1</a:t>
            </a:r>
            <a:endParaRPr lang="en-US" dirty="0"/>
          </a:p>
          <a:p>
            <a:pPr lvl="1"/>
            <a:r>
              <a:rPr lang="en-US" dirty="0">
                <a:solidFill>
                  <a:srgbClr val="0070C0"/>
                </a:solidFill>
                <a:ea typeface="Verdana"/>
              </a:rPr>
              <a:t>I²C Master yield issue fixed</a:t>
            </a:r>
          </a:p>
          <a:p>
            <a:pPr lvl="1"/>
            <a:r>
              <a:rPr lang="en-US" dirty="0">
                <a:solidFill>
                  <a:srgbClr val="0070C0"/>
                </a:solidFill>
                <a:ea typeface="Verdana"/>
              </a:rPr>
              <a:t>Clock &amp; data latency determinism now at </a:t>
            </a:r>
            <a:r>
              <a:rPr lang="en-US" dirty="0" err="1">
                <a:solidFill>
                  <a:srgbClr val="0070C0"/>
                </a:solidFill>
                <a:ea typeface="Verdana"/>
              </a:rPr>
              <a:t>ps</a:t>
            </a:r>
            <a:r>
              <a:rPr lang="en-US" dirty="0">
                <a:solidFill>
                  <a:srgbClr val="0070C0"/>
                </a:solidFill>
                <a:ea typeface="Verdana"/>
              </a:rPr>
              <a:t>-level</a:t>
            </a:r>
          </a:p>
          <a:p>
            <a:pPr lvl="1"/>
            <a:r>
              <a:rPr lang="en-US" dirty="0">
                <a:solidFill>
                  <a:srgbClr val="0070C0"/>
                </a:solidFill>
                <a:ea typeface="Verdana"/>
              </a:rPr>
              <a:t>Phase shifter performance improved</a:t>
            </a:r>
          </a:p>
          <a:p>
            <a:pPr lvl="2"/>
            <a:r>
              <a:rPr lang="en-US" dirty="0">
                <a:solidFill>
                  <a:srgbClr val="203864"/>
                </a:solidFill>
                <a:ea typeface="Verdana"/>
              </a:rPr>
              <a:t>Two channels had degraded performance: fixed</a:t>
            </a:r>
          </a:p>
          <a:p>
            <a:pPr lvl="2"/>
            <a:r>
              <a:rPr lang="en-US" dirty="0">
                <a:solidFill>
                  <a:srgbClr val="203864"/>
                </a:solidFill>
                <a:ea typeface="Verdana"/>
              </a:rPr>
              <a:t>Improved low-voltage + TID performance</a:t>
            </a:r>
          </a:p>
          <a:p>
            <a:pPr lvl="1"/>
            <a:r>
              <a:rPr lang="en-US" b="1" dirty="0">
                <a:solidFill>
                  <a:srgbClr val="0070C0"/>
                </a:solidFill>
                <a:ea typeface="Verdana"/>
              </a:rPr>
              <a:t>Deterministic jitter significantly reduced</a:t>
            </a:r>
          </a:p>
          <a:p>
            <a:pPr lvl="2"/>
            <a:r>
              <a:rPr lang="en-US" b="1" dirty="0">
                <a:solidFill>
                  <a:srgbClr val="203864"/>
                </a:solidFill>
                <a:ea typeface="Verdana"/>
              </a:rPr>
              <a:t>Improvement about 2x</a:t>
            </a:r>
            <a:endParaRPr lang="en-US" dirty="0">
              <a:solidFill>
                <a:srgbClr val="203864"/>
              </a:solidFill>
              <a:ea typeface="Verdana"/>
            </a:endParaRPr>
          </a:p>
          <a:p>
            <a:r>
              <a:rPr lang="en-US" b="1" dirty="0">
                <a:solidFill>
                  <a:schemeClr val="accent2"/>
                </a:solidFill>
                <a:ea typeface="Verdana"/>
              </a:rPr>
              <a:t>Remaining issue: Reliability of </a:t>
            </a:r>
            <a:r>
              <a:rPr lang="en-US" b="1" dirty="0" err="1">
                <a:solidFill>
                  <a:schemeClr val="accent2"/>
                </a:solidFill>
                <a:ea typeface="Verdana"/>
              </a:rPr>
              <a:t>eFuses</a:t>
            </a:r>
            <a:endParaRPr lang="en-US" dirty="0">
              <a:solidFill>
                <a:schemeClr val="accent2"/>
              </a:solidFill>
              <a:ea typeface="Verdana"/>
            </a:endParaRPr>
          </a:p>
          <a:p>
            <a:pPr lvl="1"/>
            <a:r>
              <a:rPr lang="en-US" dirty="0" err="1">
                <a:solidFill>
                  <a:srgbClr val="0070C0"/>
                </a:solidFill>
                <a:ea typeface="Verdana"/>
              </a:rPr>
              <a:t>eFuses</a:t>
            </a:r>
            <a:r>
              <a:rPr lang="en-US" dirty="0">
                <a:solidFill>
                  <a:srgbClr val="0070C0"/>
                </a:solidFill>
                <a:ea typeface="Verdana"/>
              </a:rPr>
              <a:t> are </a:t>
            </a:r>
            <a:r>
              <a:rPr lang="en-US" dirty="0">
                <a:solidFill>
                  <a:srgbClr val="0070C0"/>
                </a:solidFill>
                <a:ea typeface="+mj-lt"/>
                <a:cs typeface="+mj-lt"/>
              </a:rPr>
              <a:t>foundry </a:t>
            </a:r>
            <a:r>
              <a:rPr lang="en-US" dirty="0">
                <a:solidFill>
                  <a:srgbClr val="0070C0"/>
                </a:solidFill>
                <a:ea typeface="Verdana"/>
              </a:rPr>
              <a:t>IP blocks</a:t>
            </a:r>
          </a:p>
          <a:p>
            <a:pPr lvl="1"/>
            <a:r>
              <a:rPr lang="en-US" dirty="0">
                <a:solidFill>
                  <a:srgbClr val="0070C0"/>
                </a:solidFill>
                <a:ea typeface="Verdana"/>
              </a:rPr>
              <a:t>Fuse burning process unreliable in lpGBTv0 + v1</a:t>
            </a:r>
          </a:p>
          <a:p>
            <a:pPr lvl="1"/>
            <a:r>
              <a:rPr lang="en-US" dirty="0">
                <a:solidFill>
                  <a:srgbClr val="0070C0"/>
                </a:solidFill>
                <a:ea typeface="Verdana"/>
              </a:rPr>
              <a:t>Fuses also degrade with TID (discussed later)</a:t>
            </a:r>
          </a:p>
          <a:p>
            <a:pPr lvl="1"/>
            <a:r>
              <a:rPr lang="en-US" b="1" dirty="0">
                <a:solidFill>
                  <a:srgbClr val="0070C0"/>
                </a:solidFill>
                <a:ea typeface="Verdana"/>
              </a:rPr>
              <a:t>General advisory: Do not use </a:t>
            </a:r>
            <a:r>
              <a:rPr lang="en-US" b="1" dirty="0" err="1">
                <a:solidFill>
                  <a:srgbClr val="0070C0"/>
                </a:solidFill>
                <a:ea typeface="Verdana"/>
              </a:rPr>
              <a:t>eFuses</a:t>
            </a:r>
            <a:r>
              <a:rPr lang="en-US" b="1" dirty="0">
                <a:solidFill>
                  <a:srgbClr val="0070C0"/>
                </a:solidFill>
                <a:ea typeface="Verdana"/>
              </a:rPr>
              <a:t>, baseline other configuration mechanisms (ROM, I²C, IC, EC)</a:t>
            </a:r>
          </a:p>
          <a:p>
            <a:pPr lvl="1"/>
            <a:r>
              <a:rPr lang="en-US" dirty="0">
                <a:solidFill>
                  <a:srgbClr val="0070C0"/>
                </a:solidFill>
                <a:ea typeface="Verdana"/>
              </a:rPr>
              <a:t>Mitigations</a:t>
            </a:r>
          </a:p>
          <a:p>
            <a:pPr lvl="2"/>
            <a:r>
              <a:rPr lang="en-US" dirty="0">
                <a:solidFill>
                  <a:srgbClr val="203864"/>
                </a:solidFill>
                <a:ea typeface="Verdana"/>
              </a:rPr>
              <a:t>Chip ID will be stored redundantly for mass production chips</a:t>
            </a:r>
          </a:p>
          <a:p>
            <a:pPr lvl="2"/>
            <a:r>
              <a:rPr lang="en-US" dirty="0">
                <a:solidFill>
                  <a:srgbClr val="203864"/>
                </a:solidFill>
                <a:ea typeface="Verdana"/>
              </a:rPr>
              <a:t>Per-chip calibration data will be delivered through online database</a:t>
            </a:r>
          </a:p>
          <a:p>
            <a:pPr lvl="1"/>
            <a:endParaRPr lang="en-US" dirty="0">
              <a:solidFill>
                <a:srgbClr val="203864"/>
              </a:solidFill>
              <a:ea typeface="Verdana"/>
            </a:endParaRPr>
          </a:p>
          <a:p>
            <a:pPr lvl="1"/>
            <a:endParaRPr lang="en-US" dirty="0">
              <a:solidFill>
                <a:srgbClr val="203864"/>
              </a:solidFill>
              <a:ea typeface="Verdana"/>
            </a:endParaRPr>
          </a:p>
          <a:p>
            <a:pPr lvl="1"/>
            <a:endParaRPr lang="en-US" dirty="0">
              <a:solidFill>
                <a:srgbClr val="203864"/>
              </a:solidFill>
              <a:ea typeface="Verdana"/>
            </a:endParaRPr>
          </a:p>
        </p:txBody>
      </p:sp>
      <p:sp>
        <p:nvSpPr>
          <p:cNvPr id="4" name="Date Placeholder 3">
            <a:extLst>
              <a:ext uri="{FF2B5EF4-FFF2-40B4-BE49-F238E27FC236}">
                <a16:creationId xmlns:a16="http://schemas.microsoft.com/office/drawing/2014/main" id="{54889DA7-DBDB-9EB0-E1DB-65BD6746FF55}"/>
              </a:ext>
            </a:extLst>
          </p:cNvPr>
          <p:cNvSpPr>
            <a:spLocks noGrp="1"/>
          </p:cNvSpPr>
          <p:nvPr>
            <p:ph type="dt" sz="half" idx="10"/>
          </p:nvPr>
        </p:nvSpPr>
        <p:spPr/>
        <p:txBody>
          <a:bodyPr/>
          <a:lstStyle/>
          <a:p>
            <a:r>
              <a:rPr lang="en-US"/>
              <a:t>CERN EP-ESE Seminar, 28 June 2022</a:t>
            </a:r>
            <a:endParaRPr lang="en-GB" dirty="0"/>
          </a:p>
        </p:txBody>
      </p:sp>
      <p:sp>
        <p:nvSpPr>
          <p:cNvPr id="5" name="Footer Placeholder 4">
            <a:extLst>
              <a:ext uri="{FF2B5EF4-FFF2-40B4-BE49-F238E27FC236}">
                <a16:creationId xmlns:a16="http://schemas.microsoft.com/office/drawing/2014/main" id="{9800E237-6B30-2126-8175-EA4FE3958F67}"/>
              </a:ext>
            </a:extLst>
          </p:cNvPr>
          <p:cNvSpPr>
            <a:spLocks noGrp="1"/>
          </p:cNvSpPr>
          <p:nvPr>
            <p:ph type="ftr" sz="quarter" idx="11"/>
          </p:nvPr>
        </p:nvSpPr>
        <p:spPr/>
        <p:txBody>
          <a:bodyPr/>
          <a:lstStyle/>
          <a:p>
            <a:r>
              <a:rPr lang="en-GB"/>
              <a:t>https://indico.cern.ch/event/1065136 </a:t>
            </a:r>
            <a:endParaRPr lang="en-GB" dirty="0"/>
          </a:p>
        </p:txBody>
      </p:sp>
      <p:sp>
        <p:nvSpPr>
          <p:cNvPr id="6" name="Slide Number Placeholder 5">
            <a:extLst>
              <a:ext uri="{FF2B5EF4-FFF2-40B4-BE49-F238E27FC236}">
                <a16:creationId xmlns:a16="http://schemas.microsoft.com/office/drawing/2014/main" id="{B49A3130-8584-6C1C-07DB-84CFF1DB73C7}"/>
              </a:ext>
            </a:extLst>
          </p:cNvPr>
          <p:cNvSpPr>
            <a:spLocks noGrp="1"/>
          </p:cNvSpPr>
          <p:nvPr>
            <p:ph type="sldNum" sz="quarter" idx="12"/>
          </p:nvPr>
        </p:nvSpPr>
        <p:spPr/>
        <p:txBody>
          <a:bodyPr/>
          <a:lstStyle/>
          <a:p>
            <a:fld id="{9E4E57FD-46AB-4497-A1ED-13B00B4C8F0D}" type="slidenum">
              <a:rPr lang="en-GB" smtClean="0"/>
              <a:pPr/>
              <a:t>21</a:t>
            </a:fld>
            <a:endParaRPr lang="en-GB" dirty="0"/>
          </a:p>
        </p:txBody>
      </p:sp>
      <p:pic>
        <p:nvPicPr>
          <p:cNvPr id="8" name="Picture 8" descr="Chart, line chart&#10;&#10;Description automatically generated">
            <a:extLst>
              <a:ext uri="{FF2B5EF4-FFF2-40B4-BE49-F238E27FC236}">
                <a16:creationId xmlns:a16="http://schemas.microsoft.com/office/drawing/2014/main" id="{B7F5295D-8828-6E6D-3862-4454242B9A64}"/>
              </a:ext>
            </a:extLst>
          </p:cNvPr>
          <p:cNvPicPr>
            <a:picLocks noChangeAspect="1"/>
          </p:cNvPicPr>
          <p:nvPr/>
        </p:nvPicPr>
        <p:blipFill rotWithShape="1">
          <a:blip r:embed="rId2"/>
          <a:srcRect l="781" t="749" r="-261" b="-375"/>
          <a:stretch/>
        </p:blipFill>
        <p:spPr>
          <a:xfrm>
            <a:off x="7642302" y="3457513"/>
            <a:ext cx="3570244" cy="2489140"/>
          </a:xfrm>
          <a:prstGeom prst="rect">
            <a:avLst/>
          </a:prstGeom>
        </p:spPr>
      </p:pic>
      <p:pic>
        <p:nvPicPr>
          <p:cNvPr id="9" name="Picture 9" descr="Chart&#10;&#10;Description automatically generated">
            <a:extLst>
              <a:ext uri="{FF2B5EF4-FFF2-40B4-BE49-F238E27FC236}">
                <a16:creationId xmlns:a16="http://schemas.microsoft.com/office/drawing/2014/main" id="{DF52BC50-02FF-963B-0A1E-3D11804DDE69}"/>
              </a:ext>
            </a:extLst>
          </p:cNvPr>
          <p:cNvPicPr>
            <a:picLocks noChangeAspect="1"/>
          </p:cNvPicPr>
          <p:nvPr/>
        </p:nvPicPr>
        <p:blipFill>
          <a:blip r:embed="rId3"/>
          <a:stretch>
            <a:fillRect/>
          </a:stretch>
        </p:blipFill>
        <p:spPr>
          <a:xfrm>
            <a:off x="7642302" y="1024766"/>
            <a:ext cx="3570248" cy="2429540"/>
          </a:xfrm>
          <a:prstGeom prst="rect">
            <a:avLst/>
          </a:prstGeom>
        </p:spPr>
      </p:pic>
      <p:sp>
        <p:nvSpPr>
          <p:cNvPr id="11" name="TextBox 10">
            <a:extLst>
              <a:ext uri="{FF2B5EF4-FFF2-40B4-BE49-F238E27FC236}">
                <a16:creationId xmlns:a16="http://schemas.microsoft.com/office/drawing/2014/main" id="{41ECA0AC-A52F-EB31-CAAC-201FDBB8AF86}"/>
              </a:ext>
            </a:extLst>
          </p:cNvPr>
          <p:cNvSpPr txBox="1"/>
          <p:nvPr/>
        </p:nvSpPr>
        <p:spPr>
          <a:xfrm>
            <a:off x="7868812" y="5991692"/>
            <a:ext cx="317995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dirty="0"/>
              <a:t>Deterministic Jitter Performance of lpGBTv0 and lpGBTv1</a:t>
            </a:r>
            <a:r>
              <a:rPr lang="en-US" sz="1400" dirty="0">
                <a:cs typeface="Calibri"/>
              </a:rPr>
              <a:t> (Credit J. Troska)</a:t>
            </a:r>
          </a:p>
        </p:txBody>
      </p:sp>
    </p:spTree>
    <p:extLst>
      <p:ext uri="{BB962C8B-B14F-4D97-AF65-F5344CB8AC3E}">
        <p14:creationId xmlns:p14="http://schemas.microsoft.com/office/powerpoint/2010/main" val="35083233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113CE-B896-E544-5F1C-A6443078B109}"/>
              </a:ext>
            </a:extLst>
          </p:cNvPr>
          <p:cNvSpPr>
            <a:spLocks noGrp="1"/>
          </p:cNvSpPr>
          <p:nvPr>
            <p:ph type="ctrTitle"/>
          </p:nvPr>
        </p:nvSpPr>
        <p:spPr/>
        <p:txBody>
          <a:bodyPr/>
          <a:lstStyle/>
          <a:p>
            <a:r>
              <a:rPr lang="en-US" dirty="0">
                <a:cs typeface="Calibri Light"/>
              </a:rPr>
              <a:t>Single-Event Effects Testing</a:t>
            </a:r>
            <a:endParaRPr lang="en-US" dirty="0"/>
          </a:p>
        </p:txBody>
      </p:sp>
      <p:sp>
        <p:nvSpPr>
          <p:cNvPr id="3" name="Content Placeholder 2">
            <a:extLst>
              <a:ext uri="{FF2B5EF4-FFF2-40B4-BE49-F238E27FC236}">
                <a16:creationId xmlns:a16="http://schemas.microsoft.com/office/drawing/2014/main" id="{F200BC8B-8F37-A2D0-9279-DC98D8D4114C}"/>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451585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113CE-B896-E544-5F1C-A6443078B109}"/>
              </a:ext>
            </a:extLst>
          </p:cNvPr>
          <p:cNvSpPr>
            <a:spLocks noGrp="1"/>
          </p:cNvSpPr>
          <p:nvPr>
            <p:ph type="title"/>
          </p:nvPr>
        </p:nvSpPr>
        <p:spPr/>
        <p:txBody>
          <a:bodyPr/>
          <a:lstStyle/>
          <a:p>
            <a:r>
              <a:rPr lang="en-US" b="0" dirty="0">
                <a:ea typeface="+mj-lt"/>
                <a:cs typeface="+mj-lt"/>
              </a:rPr>
              <a:t>Single-Event Effects Testing – General Information</a:t>
            </a:r>
          </a:p>
        </p:txBody>
      </p:sp>
      <p:sp>
        <p:nvSpPr>
          <p:cNvPr id="3" name="Content Placeholder 2">
            <a:extLst>
              <a:ext uri="{FF2B5EF4-FFF2-40B4-BE49-F238E27FC236}">
                <a16:creationId xmlns:a16="http://schemas.microsoft.com/office/drawing/2014/main" id="{F200BC8B-8F37-A2D0-9279-DC98D8D4114C}"/>
              </a:ext>
            </a:extLst>
          </p:cNvPr>
          <p:cNvSpPr>
            <a:spLocks noGrp="1"/>
          </p:cNvSpPr>
          <p:nvPr>
            <p:ph sz="half" idx="1"/>
          </p:nvPr>
        </p:nvSpPr>
        <p:spPr>
          <a:xfrm>
            <a:off x="838200" y="1059279"/>
            <a:ext cx="5181600" cy="5379620"/>
          </a:xfrm>
        </p:spPr>
        <p:txBody>
          <a:bodyPr vert="horz" lIns="91440" tIns="45720" rIns="91440" bIns="45720" rtlCol="0" anchor="t">
            <a:normAutofit fontScale="92500" lnSpcReduction="10000"/>
          </a:bodyPr>
          <a:lstStyle/>
          <a:p>
            <a:r>
              <a:rPr lang="en-US" dirty="0">
                <a:latin typeface="+mj-lt"/>
                <a:ea typeface="+mn-lt"/>
                <a:cs typeface="+mn-lt"/>
              </a:rPr>
              <a:t>High complexity makes SEE testing challenging</a:t>
            </a:r>
          </a:p>
          <a:p>
            <a:pPr lvl="1"/>
            <a:r>
              <a:rPr lang="en-US" dirty="0">
                <a:latin typeface="+mj-lt"/>
                <a:ea typeface="+mn-lt"/>
                <a:cs typeface="+mn-lt"/>
              </a:rPr>
              <a:t>Limited test time available</a:t>
            </a:r>
          </a:p>
          <a:p>
            <a:pPr lvl="2"/>
            <a:r>
              <a:rPr lang="en-US" dirty="0">
                <a:latin typeface="+mj-lt"/>
                <a:cs typeface="Calibri"/>
              </a:rPr>
              <a:t>Exercise &amp; monitor all modes/subsystems</a:t>
            </a:r>
          </a:p>
          <a:p>
            <a:pPr lvl="1"/>
            <a:r>
              <a:rPr lang="en-US" dirty="0">
                <a:latin typeface="+mj-lt"/>
                <a:cs typeface="Calibri"/>
              </a:rPr>
              <a:t>Capture a-priori unknown chip failure behavior</a:t>
            </a:r>
          </a:p>
          <a:p>
            <a:r>
              <a:rPr lang="en-US" dirty="0">
                <a:latin typeface="+mj-lt"/>
                <a:cs typeface="Calibri"/>
              </a:rPr>
              <a:t>Testing of </a:t>
            </a:r>
            <a:r>
              <a:rPr lang="en-US" b="1" dirty="0">
                <a:latin typeface="+mj-lt"/>
                <a:cs typeface="Calibri"/>
              </a:rPr>
              <a:t>lpGBTv0 </a:t>
            </a:r>
            <a:r>
              <a:rPr lang="en-US" dirty="0">
                <a:latin typeface="+mj-lt"/>
                <a:cs typeface="Calibri"/>
              </a:rPr>
              <a:t>revealed several issues</a:t>
            </a:r>
          </a:p>
          <a:p>
            <a:pPr lvl="1"/>
            <a:r>
              <a:rPr lang="en-US" dirty="0">
                <a:latin typeface="+mj-lt"/>
                <a:cs typeface="Calibri"/>
              </a:rPr>
              <a:t>Systematic design issue in configuration memory</a:t>
            </a:r>
          </a:p>
          <a:p>
            <a:pPr lvl="2"/>
            <a:r>
              <a:rPr lang="en-US" dirty="0">
                <a:latin typeface="+mj-lt"/>
                <a:cs typeface="Calibri"/>
              </a:rPr>
              <a:t>Corruption of ASIC configuration</a:t>
            </a:r>
          </a:p>
          <a:p>
            <a:pPr lvl="1"/>
            <a:r>
              <a:rPr lang="en-US" dirty="0">
                <a:latin typeface="+mj-lt"/>
                <a:cs typeface="Calibri"/>
              </a:rPr>
              <a:t>Critical part of clock distribution not TMR-protected</a:t>
            </a:r>
          </a:p>
          <a:p>
            <a:pPr lvl="2"/>
            <a:r>
              <a:rPr lang="en-US" dirty="0">
                <a:latin typeface="+mj-lt"/>
                <a:cs typeface="Calibri"/>
              </a:rPr>
              <a:t>Bursts of errors on high speed link</a:t>
            </a:r>
          </a:p>
          <a:p>
            <a:pPr lvl="1"/>
            <a:r>
              <a:rPr lang="en-US" dirty="0">
                <a:latin typeface="+mj-lt"/>
                <a:cs typeface="Calibri"/>
              </a:rPr>
              <a:t>SEE sensitivity of LC-VCO inductor</a:t>
            </a:r>
          </a:p>
          <a:p>
            <a:pPr lvl="2"/>
            <a:r>
              <a:rPr lang="en-US" dirty="0">
                <a:latin typeface="+mj-lt"/>
                <a:cs typeface="Calibri"/>
              </a:rPr>
              <a:t>Transients of clock phase in PLL mode</a:t>
            </a:r>
          </a:p>
        </p:txBody>
      </p:sp>
      <p:sp>
        <p:nvSpPr>
          <p:cNvPr id="4" name="Content Placeholder 3">
            <a:extLst>
              <a:ext uri="{FF2B5EF4-FFF2-40B4-BE49-F238E27FC236}">
                <a16:creationId xmlns:a16="http://schemas.microsoft.com/office/drawing/2014/main" id="{3F0796C1-0C75-A0A0-D031-EAEB5BD297D1}"/>
              </a:ext>
            </a:extLst>
          </p:cNvPr>
          <p:cNvSpPr>
            <a:spLocks noGrp="1"/>
          </p:cNvSpPr>
          <p:nvPr>
            <p:ph sz="half" idx="2"/>
          </p:nvPr>
        </p:nvSpPr>
        <p:spPr>
          <a:xfrm>
            <a:off x="6172200" y="1059280"/>
            <a:ext cx="5189621" cy="5379619"/>
          </a:xfrm>
        </p:spPr>
        <p:txBody>
          <a:bodyPr vert="horz" lIns="91440" tIns="45720" rIns="91440" bIns="45720" rtlCol="0" anchor="t">
            <a:normAutofit fontScale="92500" lnSpcReduction="10000"/>
          </a:bodyPr>
          <a:lstStyle/>
          <a:p>
            <a:r>
              <a:rPr lang="en-US" b="1" dirty="0">
                <a:latin typeface="+mj-lt"/>
                <a:cs typeface="Calibri"/>
              </a:rPr>
              <a:t>Known issues were addressed in lpGBTv1 design</a:t>
            </a:r>
          </a:p>
          <a:p>
            <a:r>
              <a:rPr lang="en-US" dirty="0">
                <a:latin typeface="+mj-lt"/>
                <a:cs typeface="Calibri"/>
              </a:rPr>
              <a:t>Qualification HI campaign in 2021 @ CRC HIF (Louvain-la-</a:t>
            </a:r>
            <a:r>
              <a:rPr lang="en-US" dirty="0" err="1">
                <a:latin typeface="+mj-lt"/>
                <a:cs typeface="Calibri"/>
              </a:rPr>
              <a:t>Neuve</a:t>
            </a:r>
            <a:r>
              <a:rPr lang="en-US" dirty="0">
                <a:latin typeface="+mj-lt"/>
                <a:cs typeface="Calibri"/>
              </a:rPr>
              <a:t>, Belgium)</a:t>
            </a:r>
          </a:p>
          <a:p>
            <a:pPr marL="457200" lvl="1" indent="0">
              <a:buNone/>
            </a:pPr>
            <a:endParaRPr lang="en-US" dirty="0">
              <a:solidFill>
                <a:srgbClr val="002060"/>
              </a:solidFill>
              <a:latin typeface="+mj-lt"/>
              <a:cs typeface="Calibri"/>
            </a:endParaRPr>
          </a:p>
        </p:txBody>
      </p:sp>
      <p:sp>
        <p:nvSpPr>
          <p:cNvPr id="5" name="Date Placeholder 4">
            <a:extLst>
              <a:ext uri="{FF2B5EF4-FFF2-40B4-BE49-F238E27FC236}">
                <a16:creationId xmlns:a16="http://schemas.microsoft.com/office/drawing/2014/main" id="{6B619690-E79F-1F6F-6989-26CFC6A40EDC}"/>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1202A89F-31BC-D534-5F59-BFDA61F99CC4}"/>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00054760-15DB-6749-1329-348F12A1BF73}"/>
              </a:ext>
            </a:extLst>
          </p:cNvPr>
          <p:cNvSpPr>
            <a:spLocks noGrp="1"/>
          </p:cNvSpPr>
          <p:nvPr>
            <p:ph type="sldNum" sz="quarter" idx="12"/>
          </p:nvPr>
        </p:nvSpPr>
        <p:spPr/>
        <p:txBody>
          <a:bodyPr/>
          <a:lstStyle/>
          <a:p>
            <a:fld id="{9E4E57FD-46AB-4497-A1ED-13B00B4C8F0D}" type="slidenum">
              <a:rPr lang="en-GB" smtClean="0"/>
              <a:pPr/>
              <a:t>23</a:t>
            </a:fld>
            <a:endParaRPr lang="en-GB" dirty="0"/>
          </a:p>
        </p:txBody>
      </p:sp>
    </p:spTree>
    <p:extLst>
      <p:ext uri="{BB962C8B-B14F-4D97-AF65-F5344CB8AC3E}">
        <p14:creationId xmlns:p14="http://schemas.microsoft.com/office/powerpoint/2010/main" val="32568375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38DD0-820F-5E7B-47AF-24C4E9437400}"/>
              </a:ext>
            </a:extLst>
          </p:cNvPr>
          <p:cNvSpPr>
            <a:spLocks noGrp="1"/>
          </p:cNvSpPr>
          <p:nvPr>
            <p:ph type="title"/>
          </p:nvPr>
        </p:nvSpPr>
        <p:spPr/>
        <p:txBody>
          <a:bodyPr/>
          <a:lstStyle/>
          <a:p>
            <a:r>
              <a:rPr lang="en-US" b="0" dirty="0">
                <a:ea typeface="+mj-lt"/>
                <a:cs typeface="+mj-lt"/>
              </a:rPr>
              <a:t>Single-Event Effects Testing – General Information</a:t>
            </a:r>
          </a:p>
        </p:txBody>
      </p:sp>
      <p:sp>
        <p:nvSpPr>
          <p:cNvPr id="3" name="Content Placeholder 2">
            <a:extLst>
              <a:ext uri="{FF2B5EF4-FFF2-40B4-BE49-F238E27FC236}">
                <a16:creationId xmlns:a16="http://schemas.microsoft.com/office/drawing/2014/main" id="{0D25BD65-C0F4-9906-6CF9-D433662C38B9}"/>
              </a:ext>
            </a:extLst>
          </p:cNvPr>
          <p:cNvSpPr>
            <a:spLocks noGrp="1"/>
          </p:cNvSpPr>
          <p:nvPr>
            <p:ph sz="half" idx="1"/>
          </p:nvPr>
        </p:nvSpPr>
        <p:spPr>
          <a:xfrm>
            <a:off x="838200" y="1011152"/>
            <a:ext cx="5181600" cy="5427747"/>
          </a:xfrm>
        </p:spPr>
        <p:txBody>
          <a:bodyPr vert="horz" lIns="91440" tIns="45720" rIns="91440" bIns="45720" rtlCol="0" anchor="t">
            <a:normAutofit fontScale="77500" lnSpcReduction="20000"/>
          </a:bodyPr>
          <a:lstStyle/>
          <a:p>
            <a:r>
              <a:rPr lang="en-US" dirty="0">
                <a:latin typeface="+mj-lt"/>
                <a:ea typeface="+mn-lt"/>
                <a:cs typeface="+mn-lt"/>
              </a:rPr>
              <a:t>Scope of l</a:t>
            </a:r>
            <a:r>
              <a:rPr lang="en-US" dirty="0">
                <a:latin typeface="+mj-lt"/>
                <a:cs typeface="Calibri"/>
              </a:rPr>
              <a:t>pGBTv1 SEE qualification</a:t>
            </a:r>
          </a:p>
          <a:p>
            <a:pPr lvl="1"/>
            <a:r>
              <a:rPr lang="en-US" dirty="0">
                <a:latin typeface="+mj-lt"/>
                <a:cs typeface="Calibri"/>
              </a:rPr>
              <a:t>Key modes of operation</a:t>
            </a:r>
            <a:br>
              <a:rPr lang="en-US" dirty="0">
                <a:latin typeface="+mj-lt"/>
                <a:cs typeface="Calibri"/>
              </a:rPr>
            </a:br>
            <a:r>
              <a:rPr lang="en-US" dirty="0">
                <a:latin typeface="+mj-lt"/>
                <a:cs typeface="Calibri"/>
              </a:rPr>
              <a:t>(Simplex RX, TRX modes)</a:t>
            </a:r>
            <a:endParaRPr lang="en-US">
              <a:latin typeface="+mj-lt"/>
              <a:cs typeface="Calibri Light"/>
            </a:endParaRPr>
          </a:p>
          <a:p>
            <a:pPr lvl="1"/>
            <a:r>
              <a:rPr lang="en-US" dirty="0">
                <a:latin typeface="+mj-lt"/>
                <a:cs typeface="Calibri"/>
              </a:rPr>
              <a:t>Key high speed link modes</a:t>
            </a:r>
            <a:br>
              <a:rPr lang="en-US" dirty="0">
                <a:latin typeface="+mj-lt"/>
                <a:cs typeface="Calibri"/>
              </a:rPr>
            </a:br>
            <a:r>
              <a:rPr lang="en-US" dirty="0">
                <a:latin typeface="+mj-lt"/>
                <a:cs typeface="Calibri"/>
              </a:rPr>
              <a:t>(5 Gbps, 10 Gbps, </a:t>
            </a:r>
            <a:r>
              <a:rPr lang="en-US" dirty="0">
                <a:latin typeface="+mj-lt"/>
                <a:ea typeface="+mn-lt"/>
                <a:cs typeface="+mn-lt"/>
              </a:rPr>
              <a:t>FEC5, FEC12</a:t>
            </a:r>
            <a:r>
              <a:rPr lang="en-US" dirty="0">
                <a:latin typeface="+mj-lt"/>
                <a:cs typeface="Calibri"/>
              </a:rPr>
              <a:t>)</a:t>
            </a:r>
          </a:p>
          <a:p>
            <a:pPr lvl="1"/>
            <a:r>
              <a:rPr lang="en-US" dirty="0">
                <a:latin typeface="+mj-lt"/>
                <a:cs typeface="Calibri"/>
              </a:rPr>
              <a:t>Different </a:t>
            </a:r>
            <a:r>
              <a:rPr lang="en-US" dirty="0" err="1">
                <a:latin typeface="+mj-lt"/>
                <a:cs typeface="Calibri"/>
              </a:rPr>
              <a:t>ePort</a:t>
            </a:r>
            <a:r>
              <a:rPr lang="en-US" dirty="0">
                <a:latin typeface="+mj-lt"/>
                <a:cs typeface="Calibri"/>
              </a:rPr>
              <a:t>/</a:t>
            </a:r>
            <a:r>
              <a:rPr lang="en-US" dirty="0" err="1">
                <a:latin typeface="+mj-lt"/>
                <a:cs typeface="Calibri"/>
              </a:rPr>
              <a:t>eLink</a:t>
            </a:r>
            <a:r>
              <a:rPr lang="en-US" dirty="0">
                <a:latin typeface="+mj-lt"/>
                <a:cs typeface="Calibri"/>
              </a:rPr>
              <a:t> configurations (data rate &amp; group combinations)</a:t>
            </a:r>
          </a:p>
          <a:p>
            <a:pPr lvl="1"/>
            <a:r>
              <a:rPr lang="en-US" dirty="0">
                <a:latin typeface="+mj-lt"/>
                <a:cs typeface="Calibri"/>
              </a:rPr>
              <a:t>Clock phase stability (</a:t>
            </a:r>
            <a:r>
              <a:rPr lang="en-US" dirty="0" err="1">
                <a:latin typeface="+mj-lt"/>
                <a:cs typeface="Calibri"/>
              </a:rPr>
              <a:t>eClock</a:t>
            </a:r>
            <a:r>
              <a:rPr lang="en-US" dirty="0">
                <a:latin typeface="+mj-lt"/>
                <a:cs typeface="Calibri"/>
              </a:rPr>
              <a:t> + Phase Shifters)</a:t>
            </a:r>
          </a:p>
          <a:p>
            <a:pPr lvl="1"/>
            <a:r>
              <a:rPr lang="en-US" dirty="0">
                <a:latin typeface="+mj-lt"/>
                <a:cs typeface="Calibri"/>
              </a:rPr>
              <a:t>Slow-Control, power-up state machine</a:t>
            </a:r>
            <a:br>
              <a:rPr lang="en-US" dirty="0">
                <a:latin typeface="+mj-lt"/>
                <a:cs typeface="Calibri"/>
              </a:rPr>
            </a:br>
            <a:r>
              <a:rPr lang="en-US" dirty="0">
                <a:latin typeface="+mj-lt"/>
                <a:cs typeface="Calibri"/>
              </a:rPr>
              <a:t>(Configuration Memory, I²C Slave, I²C Master, IC, EC, config ROM, ...)</a:t>
            </a:r>
            <a:endParaRPr lang="en-US">
              <a:latin typeface="+mj-lt"/>
              <a:cs typeface="Calibri Light"/>
            </a:endParaRPr>
          </a:p>
          <a:p>
            <a:pPr lvl="1"/>
            <a:endParaRPr lang="en-US" dirty="0">
              <a:solidFill>
                <a:srgbClr val="002060"/>
              </a:solidFill>
              <a:latin typeface="+mj-lt"/>
              <a:cs typeface="Calibri"/>
            </a:endParaRPr>
          </a:p>
          <a:p>
            <a:r>
              <a:rPr lang="en-US" dirty="0">
                <a:latin typeface="+mj-lt"/>
                <a:cs typeface="Calibri"/>
              </a:rPr>
              <a:t>Analog peripherals out of scope</a:t>
            </a:r>
            <a:endParaRPr lang="en-US" dirty="0">
              <a:solidFill>
                <a:srgbClr val="002060"/>
              </a:solidFill>
              <a:latin typeface="+mj-lt"/>
              <a:cs typeface="Calibri"/>
            </a:endParaRPr>
          </a:p>
          <a:p>
            <a:pPr lvl="1"/>
            <a:r>
              <a:rPr lang="en-US" dirty="0">
                <a:latin typeface="+mj-lt"/>
                <a:cs typeface="Calibri"/>
              </a:rPr>
              <a:t>Glitches &amp; single conversion errors in ADCs &amp; DACs to be expected, presence or magnitude not studied</a:t>
            </a:r>
          </a:p>
          <a:p>
            <a:r>
              <a:rPr lang="en-US" dirty="0">
                <a:solidFill>
                  <a:srgbClr val="002060"/>
                </a:solidFill>
                <a:latin typeface="+mj-lt"/>
                <a:cs typeface="Calibri"/>
              </a:rPr>
              <a:t>Similar </a:t>
            </a:r>
            <a:r>
              <a:rPr lang="en-US" dirty="0">
                <a:latin typeface="+mj-lt"/>
                <a:cs typeface="Calibri"/>
              </a:rPr>
              <a:t>expectations for</a:t>
            </a:r>
            <a:r>
              <a:rPr lang="en-US" dirty="0">
                <a:solidFill>
                  <a:srgbClr val="002060"/>
                </a:solidFill>
                <a:latin typeface="+mj-lt"/>
                <a:cs typeface="Calibri"/>
              </a:rPr>
              <a:t> all digital I/</a:t>
            </a:r>
            <a:r>
              <a:rPr lang="en-US" dirty="0" err="1">
                <a:solidFill>
                  <a:srgbClr val="002060"/>
                </a:solidFill>
                <a:latin typeface="+mj-lt"/>
                <a:cs typeface="Calibri"/>
              </a:rPr>
              <a:t>Os</a:t>
            </a:r>
            <a:r>
              <a:rPr lang="en-US" dirty="0">
                <a:latin typeface="+mj-lt"/>
                <a:cs typeface="Calibri"/>
              </a:rPr>
              <a:t> (Data, Clock, GPIOs, …)</a:t>
            </a:r>
          </a:p>
          <a:p>
            <a:pPr lvl="1"/>
            <a:r>
              <a:rPr lang="en-US" dirty="0">
                <a:latin typeface="+mj-lt"/>
                <a:cs typeface="Calibri"/>
              </a:rPr>
              <a:t>Part of their signal path is necessarily unprotected</a:t>
            </a:r>
            <a:endParaRPr lang="en-US">
              <a:latin typeface="+mj-lt"/>
              <a:cs typeface="Calibri Light"/>
            </a:endParaRPr>
          </a:p>
          <a:p>
            <a:pPr lvl="1"/>
            <a:endParaRPr lang="en-US" dirty="0">
              <a:latin typeface="+mj-lt"/>
              <a:cs typeface="Calibri"/>
            </a:endParaRPr>
          </a:p>
        </p:txBody>
      </p:sp>
      <p:sp>
        <p:nvSpPr>
          <p:cNvPr id="5" name="Date Placeholder 4">
            <a:extLst>
              <a:ext uri="{FF2B5EF4-FFF2-40B4-BE49-F238E27FC236}">
                <a16:creationId xmlns:a16="http://schemas.microsoft.com/office/drawing/2014/main" id="{8A90E232-3837-9E58-D793-6C28E0528264}"/>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45DF1B58-3289-A243-47EF-D96694DC7A11}"/>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BBC7A068-5560-2BD8-39A5-5D57E398D771}"/>
              </a:ext>
            </a:extLst>
          </p:cNvPr>
          <p:cNvSpPr>
            <a:spLocks noGrp="1"/>
          </p:cNvSpPr>
          <p:nvPr>
            <p:ph type="sldNum" sz="quarter" idx="12"/>
          </p:nvPr>
        </p:nvSpPr>
        <p:spPr/>
        <p:txBody>
          <a:bodyPr/>
          <a:lstStyle/>
          <a:p>
            <a:fld id="{9E4E57FD-46AB-4497-A1ED-13B00B4C8F0D}" type="slidenum">
              <a:rPr lang="en-GB" smtClean="0"/>
              <a:pPr/>
              <a:t>24</a:t>
            </a:fld>
            <a:endParaRPr lang="en-GB" dirty="0"/>
          </a:p>
        </p:txBody>
      </p:sp>
      <p:pic>
        <p:nvPicPr>
          <p:cNvPr id="9" name="Picture 9" descr="A picture containing engine&#10;&#10;Description automatically generated">
            <a:extLst>
              <a:ext uri="{FF2B5EF4-FFF2-40B4-BE49-F238E27FC236}">
                <a16:creationId xmlns:a16="http://schemas.microsoft.com/office/drawing/2014/main" id="{BAB1B7FC-609D-8D56-6784-ADED02E7676D}"/>
              </a:ext>
            </a:extLst>
          </p:cNvPr>
          <p:cNvPicPr>
            <a:picLocks noChangeAspect="1"/>
          </p:cNvPicPr>
          <p:nvPr/>
        </p:nvPicPr>
        <p:blipFill>
          <a:blip r:embed="rId2"/>
          <a:stretch>
            <a:fillRect/>
          </a:stretch>
        </p:blipFill>
        <p:spPr>
          <a:xfrm>
            <a:off x="6452839" y="1183222"/>
            <a:ext cx="5112834" cy="3841067"/>
          </a:xfrm>
          <a:prstGeom prst="rect">
            <a:avLst/>
          </a:prstGeom>
        </p:spPr>
      </p:pic>
      <p:sp>
        <p:nvSpPr>
          <p:cNvPr id="13" name="TextBox 12">
            <a:extLst>
              <a:ext uri="{FF2B5EF4-FFF2-40B4-BE49-F238E27FC236}">
                <a16:creationId xmlns:a16="http://schemas.microsoft.com/office/drawing/2014/main" id="{8DD57832-A1B9-9DBF-D9EC-EA730D335491}"/>
              </a:ext>
            </a:extLst>
          </p:cNvPr>
          <p:cNvSpPr txBox="1"/>
          <p:nvPr/>
        </p:nvSpPr>
        <p:spPr>
          <a:xfrm>
            <a:off x="7218325" y="5127472"/>
            <a:ext cx="359812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lpGBTv1 installed in HIF Louvain, BE</a:t>
            </a:r>
          </a:p>
        </p:txBody>
      </p:sp>
    </p:spTree>
    <p:extLst>
      <p:ext uri="{BB962C8B-B14F-4D97-AF65-F5344CB8AC3E}">
        <p14:creationId xmlns:p14="http://schemas.microsoft.com/office/powerpoint/2010/main" val="2290912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50E9F-2F6E-1818-4EC0-5DC088B477A5}"/>
              </a:ext>
            </a:extLst>
          </p:cNvPr>
          <p:cNvSpPr>
            <a:spLocks noGrp="1"/>
          </p:cNvSpPr>
          <p:nvPr>
            <p:ph type="title"/>
          </p:nvPr>
        </p:nvSpPr>
        <p:spPr/>
        <p:txBody>
          <a:bodyPr/>
          <a:lstStyle/>
          <a:p>
            <a:r>
              <a:rPr lang="en-US" b="0" dirty="0">
                <a:ea typeface="+mj-lt"/>
                <a:cs typeface="+mj-lt"/>
              </a:rPr>
              <a:t>Single-Event Effects Testing – General Information</a:t>
            </a:r>
          </a:p>
        </p:txBody>
      </p:sp>
      <p:sp>
        <p:nvSpPr>
          <p:cNvPr id="3" name="Content Placeholder 2">
            <a:extLst>
              <a:ext uri="{FF2B5EF4-FFF2-40B4-BE49-F238E27FC236}">
                <a16:creationId xmlns:a16="http://schemas.microsoft.com/office/drawing/2014/main" id="{653E03EA-95C7-30C9-5236-BEEB0C5D8A79}"/>
              </a:ext>
            </a:extLst>
          </p:cNvPr>
          <p:cNvSpPr>
            <a:spLocks noGrp="1"/>
          </p:cNvSpPr>
          <p:nvPr>
            <p:ph sz="half" idx="1"/>
          </p:nvPr>
        </p:nvSpPr>
        <p:spPr>
          <a:xfrm>
            <a:off x="838200" y="1067300"/>
            <a:ext cx="5181600" cy="5371599"/>
          </a:xfrm>
        </p:spPr>
        <p:txBody>
          <a:bodyPr vert="horz" lIns="91440" tIns="45720" rIns="91440" bIns="45720" rtlCol="0" anchor="t">
            <a:normAutofit fontScale="92500" lnSpcReduction="20000"/>
          </a:bodyPr>
          <a:lstStyle/>
          <a:p>
            <a:pPr marL="0" indent="0">
              <a:buNone/>
            </a:pPr>
            <a:r>
              <a:rPr lang="en-US" b="1" dirty="0">
                <a:latin typeface="+mj-lt"/>
                <a:cs typeface="Calibri"/>
              </a:rPr>
              <a:t>Dedicated Slow Control Testing</a:t>
            </a:r>
            <a:endParaRPr lang="en-US" dirty="0">
              <a:latin typeface="+mj-lt"/>
            </a:endParaRPr>
          </a:p>
          <a:p>
            <a:r>
              <a:rPr lang="en-US" dirty="0">
                <a:solidFill>
                  <a:srgbClr val="0070C0"/>
                </a:solidFill>
                <a:latin typeface="+mj-lt"/>
                <a:cs typeface="Calibri"/>
              </a:rPr>
              <a:t>Exercised with single ion at UCL HIF CRC: LET = 32.4 MeV cm²/mg</a:t>
            </a:r>
          </a:p>
          <a:p>
            <a:r>
              <a:rPr lang="en-US" dirty="0">
                <a:solidFill>
                  <a:srgbClr val="0070C0"/>
                </a:solidFill>
                <a:latin typeface="+mj-lt"/>
                <a:cs typeface="Calibri"/>
              </a:rPr>
              <a:t>Power-up + configuration sequence w/ beam over 1 hour: no issues</a:t>
            </a:r>
          </a:p>
          <a:p>
            <a:r>
              <a:rPr lang="en-US" dirty="0">
                <a:solidFill>
                  <a:srgbClr val="0070C0"/>
                </a:solidFill>
                <a:latin typeface="+mj-lt"/>
                <a:cs typeface="Calibri"/>
              </a:rPr>
              <a:t>Exercised I²C Masters over 1 hour: no issues</a:t>
            </a:r>
          </a:p>
          <a:p>
            <a:r>
              <a:rPr lang="en-US" dirty="0">
                <a:solidFill>
                  <a:srgbClr val="0070C0"/>
                </a:solidFill>
                <a:latin typeface="+mj-lt"/>
                <a:cs typeface="Calibri"/>
              </a:rPr>
              <a:t>Saturation HI cross section for both subsystems &lt; 2x10</a:t>
            </a:r>
            <a:r>
              <a:rPr lang="en-US" baseline="30000" dirty="0">
                <a:solidFill>
                  <a:srgbClr val="0070C0"/>
                </a:solidFill>
                <a:latin typeface="+mj-lt"/>
                <a:cs typeface="Calibri"/>
              </a:rPr>
              <a:t>-8</a:t>
            </a:r>
            <a:r>
              <a:rPr lang="en-US" dirty="0">
                <a:solidFill>
                  <a:srgbClr val="0070C0"/>
                </a:solidFill>
                <a:latin typeface="+mj-lt"/>
                <a:cs typeface="Calibri"/>
              </a:rPr>
              <a:t> cm²</a:t>
            </a:r>
            <a:endParaRPr lang="en-US" b="1" dirty="0">
              <a:solidFill>
                <a:srgbClr val="0070C0"/>
              </a:solidFill>
              <a:latin typeface="+mj-lt"/>
              <a:cs typeface="Calibri"/>
            </a:endParaRPr>
          </a:p>
          <a:p>
            <a:pPr marL="0" indent="0">
              <a:buNone/>
            </a:pPr>
            <a:r>
              <a:rPr lang="en-US" b="1" dirty="0">
                <a:solidFill>
                  <a:srgbClr val="002060"/>
                </a:solidFill>
                <a:latin typeface="+mj-lt"/>
                <a:cs typeface="Calibri"/>
              </a:rPr>
              <a:t>Power </a:t>
            </a:r>
            <a:r>
              <a:rPr lang="en-US" b="1" dirty="0">
                <a:latin typeface="+mj-lt"/>
                <a:cs typeface="Calibri"/>
              </a:rPr>
              <a:t>consumption</a:t>
            </a:r>
          </a:p>
          <a:p>
            <a:r>
              <a:rPr lang="en-US" dirty="0">
                <a:solidFill>
                  <a:srgbClr val="0070C0"/>
                </a:solidFill>
                <a:latin typeface="+mj-lt"/>
                <a:cs typeface="Calibri"/>
              </a:rPr>
              <a:t>Monitored throughout all tests</a:t>
            </a:r>
          </a:p>
          <a:p>
            <a:r>
              <a:rPr lang="en-US" b="1" dirty="0">
                <a:solidFill>
                  <a:srgbClr val="0070C0"/>
                </a:solidFill>
                <a:latin typeface="+mj-lt"/>
                <a:cs typeface="Calibri"/>
              </a:rPr>
              <a:t>No latch-up sensitivity found</a:t>
            </a:r>
            <a:endParaRPr lang="en-US">
              <a:solidFill>
                <a:srgbClr val="0070C0"/>
              </a:solidFill>
              <a:latin typeface="+mj-lt"/>
              <a:cs typeface="Calibri"/>
            </a:endParaRPr>
          </a:p>
          <a:p>
            <a:endParaRPr lang="en-US" dirty="0">
              <a:latin typeface="+mj-lt"/>
              <a:cs typeface="Calibri"/>
            </a:endParaRPr>
          </a:p>
        </p:txBody>
      </p:sp>
      <p:sp>
        <p:nvSpPr>
          <p:cNvPr id="4" name="Content Placeholder 3">
            <a:extLst>
              <a:ext uri="{FF2B5EF4-FFF2-40B4-BE49-F238E27FC236}">
                <a16:creationId xmlns:a16="http://schemas.microsoft.com/office/drawing/2014/main" id="{CDBC54E6-CF0C-4869-958D-903E2C108CB4}"/>
              </a:ext>
            </a:extLst>
          </p:cNvPr>
          <p:cNvSpPr>
            <a:spLocks noGrp="1"/>
          </p:cNvSpPr>
          <p:nvPr>
            <p:ph sz="half" idx="2"/>
          </p:nvPr>
        </p:nvSpPr>
        <p:spPr>
          <a:xfrm>
            <a:off x="6172200" y="1067301"/>
            <a:ext cx="5189621" cy="5371598"/>
          </a:xfrm>
        </p:spPr>
        <p:txBody>
          <a:bodyPr vert="horz" lIns="91440" tIns="45720" rIns="91440" bIns="45720" rtlCol="0" anchor="t">
            <a:normAutofit fontScale="92500" lnSpcReduction="20000"/>
          </a:bodyPr>
          <a:lstStyle/>
          <a:p>
            <a:pPr marL="0" indent="0">
              <a:buNone/>
            </a:pPr>
            <a:r>
              <a:rPr lang="en-US" b="1" dirty="0">
                <a:latin typeface="+mj-lt"/>
                <a:cs typeface="Calibri"/>
              </a:rPr>
              <a:t>Data path testing</a:t>
            </a:r>
            <a:endParaRPr lang="en-US"/>
          </a:p>
          <a:p>
            <a:r>
              <a:rPr lang="en-US" dirty="0">
                <a:solidFill>
                  <a:srgbClr val="002060"/>
                </a:solidFill>
                <a:latin typeface="+mj-lt"/>
                <a:cs typeface="Calibri"/>
              </a:rPr>
              <a:t>Some data errors expected, since part of data path is not fully redundant</a:t>
            </a:r>
          </a:p>
          <a:p>
            <a:pPr lvl="1"/>
            <a:r>
              <a:rPr lang="en-US" dirty="0">
                <a:latin typeface="+mj-lt"/>
                <a:cs typeface="Calibri"/>
              </a:rPr>
              <a:t>Some correctable: HS link protected by FEC</a:t>
            </a:r>
          </a:p>
          <a:p>
            <a:pPr lvl="1"/>
            <a:r>
              <a:rPr lang="en-US" dirty="0">
                <a:latin typeface="+mj-lt"/>
                <a:cs typeface="Calibri"/>
              </a:rPr>
              <a:t>Some uncorrectable: </a:t>
            </a:r>
            <a:r>
              <a:rPr lang="en-US" dirty="0" err="1">
                <a:latin typeface="+mj-lt"/>
                <a:cs typeface="Calibri"/>
              </a:rPr>
              <a:t>eLink</a:t>
            </a:r>
            <a:r>
              <a:rPr lang="en-US" dirty="0">
                <a:latin typeface="+mj-lt"/>
                <a:cs typeface="Calibri" panose="020F0502020204030204"/>
              </a:rPr>
              <a:t> and associated logic cannot be fully protected</a:t>
            </a:r>
          </a:p>
          <a:p>
            <a:r>
              <a:rPr lang="en-US" dirty="0">
                <a:solidFill>
                  <a:srgbClr val="002060"/>
                </a:solidFill>
                <a:latin typeface="+mj-lt"/>
                <a:cs typeface="Calibri" panose="020F0502020204030204"/>
              </a:rPr>
              <a:t>Goal: Enable conservative estimates of in-experiment error rates</a:t>
            </a:r>
          </a:p>
          <a:p>
            <a:pPr lvl="1"/>
            <a:r>
              <a:rPr lang="en-US" dirty="0">
                <a:latin typeface="+mj-lt"/>
                <a:cs typeface="Calibri" panose="020F0502020204030204"/>
              </a:rPr>
              <a:t>Using LET between 1.3 and 32.4 MeV cm²/mg - constrain threshold LET and saturation cross section</a:t>
            </a:r>
          </a:p>
          <a:p>
            <a:pPr lvl="1"/>
            <a:r>
              <a:rPr lang="en-US" dirty="0">
                <a:latin typeface="+mj-lt"/>
                <a:cs typeface="Calibri" panose="020F0502020204030204"/>
              </a:rPr>
              <a:t>1 hour per ion, 11 minutes per mode (</a:t>
            </a:r>
            <a:r>
              <a:rPr lang="en-US" dirty="0">
                <a:latin typeface="+mj-lt"/>
                <a:ea typeface="+mn-lt"/>
                <a:cs typeface="+mn-lt"/>
              </a:rPr>
              <a:t>TRX 5G FEC5, TRX 5G FEC12, TRX 10G FEC5, TRX 10G FEC12, TX 10G FEC12)</a:t>
            </a:r>
            <a:endParaRPr lang="en-US" dirty="0">
              <a:latin typeface="+mj-lt"/>
              <a:cs typeface="Calibri" panose="020F0502020204030204"/>
            </a:endParaRPr>
          </a:p>
        </p:txBody>
      </p:sp>
      <p:sp>
        <p:nvSpPr>
          <p:cNvPr id="5" name="Date Placeholder 4">
            <a:extLst>
              <a:ext uri="{FF2B5EF4-FFF2-40B4-BE49-F238E27FC236}">
                <a16:creationId xmlns:a16="http://schemas.microsoft.com/office/drawing/2014/main" id="{A5A7339D-0029-4174-654E-0D7DA14219E4}"/>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4B9F1742-22E7-4283-42FB-8EC59C523957}"/>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120DEB4E-F480-A51E-5941-E533E7A2F55D}"/>
              </a:ext>
            </a:extLst>
          </p:cNvPr>
          <p:cNvSpPr>
            <a:spLocks noGrp="1"/>
          </p:cNvSpPr>
          <p:nvPr>
            <p:ph type="sldNum" sz="quarter" idx="12"/>
          </p:nvPr>
        </p:nvSpPr>
        <p:spPr/>
        <p:txBody>
          <a:bodyPr/>
          <a:lstStyle/>
          <a:p>
            <a:fld id="{9E4E57FD-46AB-4497-A1ED-13B00B4C8F0D}" type="slidenum">
              <a:rPr lang="en-GB" smtClean="0"/>
              <a:pPr/>
              <a:t>25</a:t>
            </a:fld>
            <a:endParaRPr lang="en-GB" dirty="0"/>
          </a:p>
        </p:txBody>
      </p:sp>
    </p:spTree>
    <p:extLst>
      <p:ext uri="{BB962C8B-B14F-4D97-AF65-F5344CB8AC3E}">
        <p14:creationId xmlns:p14="http://schemas.microsoft.com/office/powerpoint/2010/main" val="24586773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50E9F-2F6E-1818-4EC0-5DC088B477A5}"/>
              </a:ext>
            </a:extLst>
          </p:cNvPr>
          <p:cNvSpPr>
            <a:spLocks noGrp="1"/>
          </p:cNvSpPr>
          <p:nvPr>
            <p:ph type="title"/>
          </p:nvPr>
        </p:nvSpPr>
        <p:spPr/>
        <p:txBody>
          <a:bodyPr/>
          <a:lstStyle/>
          <a:p>
            <a:r>
              <a:rPr lang="en-US" b="0" dirty="0">
                <a:ea typeface="+mj-lt"/>
                <a:cs typeface="+mj-lt"/>
              </a:rPr>
              <a:t>Single-Event Effects Testing – Data Path</a:t>
            </a:r>
          </a:p>
        </p:txBody>
      </p:sp>
      <p:sp>
        <p:nvSpPr>
          <p:cNvPr id="3" name="Content Placeholder 2">
            <a:extLst>
              <a:ext uri="{FF2B5EF4-FFF2-40B4-BE49-F238E27FC236}">
                <a16:creationId xmlns:a16="http://schemas.microsoft.com/office/drawing/2014/main" id="{653E03EA-95C7-30C9-5236-BEEB0C5D8A79}"/>
              </a:ext>
            </a:extLst>
          </p:cNvPr>
          <p:cNvSpPr>
            <a:spLocks noGrp="1"/>
          </p:cNvSpPr>
          <p:nvPr>
            <p:ph sz="half" idx="1"/>
          </p:nvPr>
        </p:nvSpPr>
        <p:spPr>
          <a:xfrm>
            <a:off x="838200" y="1067300"/>
            <a:ext cx="5544015" cy="5371599"/>
          </a:xfrm>
        </p:spPr>
        <p:txBody>
          <a:bodyPr vert="horz" lIns="91440" tIns="45720" rIns="91440" bIns="45720" rtlCol="0" anchor="t">
            <a:normAutofit/>
          </a:bodyPr>
          <a:lstStyle/>
          <a:p>
            <a:pPr marL="0" indent="0">
              <a:buNone/>
            </a:pPr>
            <a:r>
              <a:rPr lang="en-US" b="1" dirty="0">
                <a:latin typeface="+mj-lt"/>
                <a:cs typeface="Calibri"/>
              </a:rPr>
              <a:t>Data Path Reliability</a:t>
            </a:r>
          </a:p>
          <a:p>
            <a:r>
              <a:rPr lang="en-US" dirty="0">
                <a:solidFill>
                  <a:srgbClr val="0070C0"/>
                </a:solidFill>
                <a:latin typeface="+mj-lt"/>
                <a:cs typeface="Calibri"/>
              </a:rPr>
              <a:t>Key observation: Improved clock generator now fully robust against unlocks</a:t>
            </a:r>
          </a:p>
          <a:p>
            <a:pPr lvl="1"/>
            <a:r>
              <a:rPr lang="en-US" dirty="0">
                <a:solidFill>
                  <a:srgbClr val="002060"/>
                </a:solidFill>
                <a:latin typeface="+mj-lt"/>
                <a:cs typeface="Calibri"/>
              </a:rPr>
              <a:t>In GBTX, BER is dominated by PLL unlocks producing long bursts of errors</a:t>
            </a:r>
            <a:endParaRPr lang="en-US" dirty="0">
              <a:solidFill>
                <a:srgbClr val="002060"/>
              </a:solidFill>
              <a:latin typeface="+mj-lt"/>
              <a:ea typeface="+mn-lt"/>
              <a:cs typeface="+mn-lt"/>
            </a:endParaRPr>
          </a:p>
          <a:p>
            <a:r>
              <a:rPr lang="en-US" b="1" dirty="0">
                <a:solidFill>
                  <a:srgbClr val="002060"/>
                </a:solidFill>
                <a:latin typeface="+mj-lt"/>
                <a:cs typeface="Calibri"/>
              </a:rPr>
              <a:t>Link </a:t>
            </a:r>
            <a:r>
              <a:rPr lang="en-US" b="1" dirty="0">
                <a:latin typeface="+mj-lt"/>
                <a:cs typeface="Calibri"/>
              </a:rPr>
              <a:t>errors now dominated</a:t>
            </a:r>
            <a:r>
              <a:rPr lang="en-US" b="1" dirty="0">
                <a:solidFill>
                  <a:srgbClr val="002060"/>
                </a:solidFill>
                <a:latin typeface="+mj-lt"/>
                <a:cs typeface="Calibri"/>
              </a:rPr>
              <a:t> by single- and multi-bit </a:t>
            </a:r>
            <a:r>
              <a:rPr lang="en-US" b="1" dirty="0">
                <a:latin typeface="+mj-lt"/>
                <a:cs typeface="Calibri"/>
              </a:rPr>
              <a:t>errors</a:t>
            </a:r>
          </a:p>
          <a:p>
            <a:pPr lvl="1"/>
            <a:r>
              <a:rPr lang="en-US" dirty="0">
                <a:latin typeface="+mj-lt"/>
                <a:cs typeface="Calibri"/>
              </a:rPr>
              <a:t>Originating in different parts of the data path</a:t>
            </a:r>
            <a:endParaRPr lang="en-US"/>
          </a:p>
          <a:p>
            <a:pPr lvl="1"/>
            <a:endParaRPr lang="en-US" dirty="0">
              <a:solidFill>
                <a:srgbClr val="002060"/>
              </a:solidFill>
              <a:latin typeface="+mj-lt"/>
              <a:cs typeface="Calibri"/>
            </a:endParaRPr>
          </a:p>
          <a:p>
            <a:pPr lvl="1"/>
            <a:endParaRPr lang="en-US" dirty="0">
              <a:solidFill>
                <a:srgbClr val="002060"/>
              </a:solidFill>
              <a:latin typeface="+mj-lt"/>
              <a:cs typeface="Calibri"/>
            </a:endParaRPr>
          </a:p>
        </p:txBody>
      </p:sp>
      <p:sp>
        <p:nvSpPr>
          <p:cNvPr id="5" name="Date Placeholder 4">
            <a:extLst>
              <a:ext uri="{FF2B5EF4-FFF2-40B4-BE49-F238E27FC236}">
                <a16:creationId xmlns:a16="http://schemas.microsoft.com/office/drawing/2014/main" id="{A5A7339D-0029-4174-654E-0D7DA14219E4}"/>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4B9F1742-22E7-4283-42FB-8EC59C523957}"/>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120DEB4E-F480-A51E-5941-E533E7A2F55D}"/>
              </a:ext>
            </a:extLst>
          </p:cNvPr>
          <p:cNvSpPr>
            <a:spLocks noGrp="1"/>
          </p:cNvSpPr>
          <p:nvPr>
            <p:ph type="sldNum" sz="quarter" idx="12"/>
          </p:nvPr>
        </p:nvSpPr>
        <p:spPr/>
        <p:txBody>
          <a:bodyPr/>
          <a:lstStyle/>
          <a:p>
            <a:fld id="{9E4E57FD-46AB-4497-A1ED-13B00B4C8F0D}" type="slidenum">
              <a:rPr lang="en-GB" smtClean="0"/>
              <a:pPr/>
              <a:t>26</a:t>
            </a:fld>
            <a:endParaRPr lang="en-GB" dirty="0"/>
          </a:p>
        </p:txBody>
      </p:sp>
      <p:pic>
        <p:nvPicPr>
          <p:cNvPr id="8" name="Picture 8" descr="Diagram&#10;&#10;Description automatically generated">
            <a:extLst>
              <a:ext uri="{FF2B5EF4-FFF2-40B4-BE49-F238E27FC236}">
                <a16:creationId xmlns:a16="http://schemas.microsoft.com/office/drawing/2014/main" id="{0712DA66-13FE-9F3B-F730-B537F8C037E3}"/>
              </a:ext>
            </a:extLst>
          </p:cNvPr>
          <p:cNvPicPr>
            <a:picLocks noChangeAspect="1"/>
          </p:cNvPicPr>
          <p:nvPr/>
        </p:nvPicPr>
        <p:blipFill>
          <a:blip r:embed="rId2"/>
          <a:stretch>
            <a:fillRect/>
          </a:stretch>
        </p:blipFill>
        <p:spPr>
          <a:xfrm>
            <a:off x="6601522" y="1990440"/>
            <a:ext cx="5205760" cy="3165190"/>
          </a:xfrm>
          <a:prstGeom prst="rect">
            <a:avLst/>
          </a:prstGeom>
        </p:spPr>
      </p:pic>
      <p:sp>
        <p:nvSpPr>
          <p:cNvPr id="10" name="TextBox 9">
            <a:extLst>
              <a:ext uri="{FF2B5EF4-FFF2-40B4-BE49-F238E27FC236}">
                <a16:creationId xmlns:a16="http://schemas.microsoft.com/office/drawing/2014/main" id="{6E2EBE49-21EF-2DF0-A30C-DED53951650F}"/>
              </a:ext>
            </a:extLst>
          </p:cNvPr>
          <p:cNvSpPr txBox="1"/>
          <p:nvPr/>
        </p:nvSpPr>
        <p:spPr>
          <a:xfrm>
            <a:off x="7413471" y="5294740"/>
            <a:ext cx="359812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err="1"/>
              <a:t>lpGBT</a:t>
            </a:r>
            <a:r>
              <a:rPr lang="en-US" dirty="0"/>
              <a:t> data path architecture</a:t>
            </a:r>
          </a:p>
        </p:txBody>
      </p:sp>
    </p:spTree>
    <p:extLst>
      <p:ext uri="{BB962C8B-B14F-4D97-AF65-F5344CB8AC3E}">
        <p14:creationId xmlns:p14="http://schemas.microsoft.com/office/powerpoint/2010/main" val="9816781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50E9F-2F6E-1818-4EC0-5DC088B477A5}"/>
              </a:ext>
            </a:extLst>
          </p:cNvPr>
          <p:cNvSpPr>
            <a:spLocks noGrp="1"/>
          </p:cNvSpPr>
          <p:nvPr>
            <p:ph type="title"/>
          </p:nvPr>
        </p:nvSpPr>
        <p:spPr/>
        <p:txBody>
          <a:bodyPr/>
          <a:lstStyle/>
          <a:p>
            <a:r>
              <a:rPr lang="en-US" b="0" dirty="0">
                <a:ea typeface="+mj-lt"/>
                <a:cs typeface="+mj-lt"/>
              </a:rPr>
              <a:t>Single-Event Effects Testing – Data Path</a:t>
            </a:r>
          </a:p>
        </p:txBody>
      </p:sp>
      <p:sp>
        <p:nvSpPr>
          <p:cNvPr id="3" name="Content Placeholder 2">
            <a:extLst>
              <a:ext uri="{FF2B5EF4-FFF2-40B4-BE49-F238E27FC236}">
                <a16:creationId xmlns:a16="http://schemas.microsoft.com/office/drawing/2014/main" id="{653E03EA-95C7-30C9-5236-BEEB0C5D8A79}"/>
              </a:ext>
            </a:extLst>
          </p:cNvPr>
          <p:cNvSpPr>
            <a:spLocks noGrp="1"/>
          </p:cNvSpPr>
          <p:nvPr>
            <p:ph sz="half" idx="1"/>
          </p:nvPr>
        </p:nvSpPr>
        <p:spPr>
          <a:xfrm>
            <a:off x="838200" y="1067300"/>
            <a:ext cx="5181600" cy="5223433"/>
          </a:xfrm>
        </p:spPr>
        <p:txBody>
          <a:bodyPr vert="horz" lIns="91440" tIns="45720" rIns="91440" bIns="45720" rtlCol="0" anchor="t">
            <a:normAutofit fontScale="92500" lnSpcReduction="10000"/>
          </a:bodyPr>
          <a:lstStyle/>
          <a:p>
            <a:pPr marL="0" indent="0">
              <a:buNone/>
            </a:pPr>
            <a:r>
              <a:rPr lang="en-US" b="1" dirty="0">
                <a:latin typeface="+mj-lt"/>
                <a:cs typeface="Calibri"/>
              </a:rPr>
              <a:t>Downlink Data Path</a:t>
            </a:r>
            <a:endParaRPr lang="en-US" dirty="0">
              <a:latin typeface="+mj-lt"/>
              <a:cs typeface="Calibri"/>
            </a:endParaRPr>
          </a:p>
          <a:p>
            <a:r>
              <a:rPr lang="en-US" dirty="0">
                <a:latin typeface="+mj-lt"/>
                <a:cs typeface="Calibri"/>
              </a:rPr>
              <a:t>Only small amount of downlink bit errors observed during 16 hours of testing</a:t>
            </a:r>
          </a:p>
          <a:p>
            <a:r>
              <a:rPr lang="en-US" dirty="0">
                <a:latin typeface="+mj-lt"/>
                <a:cs typeface="Calibri"/>
              </a:rPr>
              <a:t>Three main SEE signatures</a:t>
            </a:r>
          </a:p>
          <a:p>
            <a:pPr lvl="1"/>
            <a:r>
              <a:rPr lang="en-US" dirty="0">
                <a:latin typeface="+mj-lt"/>
                <a:cs typeface="Calibri"/>
              </a:rPr>
              <a:t>FEC-correctable link errors: </a:t>
            </a:r>
            <a:r>
              <a:rPr lang="en-US" i="1" dirty="0">
                <a:latin typeface="+mj-lt"/>
                <a:cs typeface="Calibri" panose="020F0502020204030204"/>
              </a:rPr>
              <a:t>no impact </a:t>
            </a:r>
          </a:p>
          <a:p>
            <a:pPr lvl="1"/>
            <a:r>
              <a:rPr lang="en-US" dirty="0">
                <a:latin typeface="+mj-lt"/>
                <a:ea typeface="+mn-lt"/>
                <a:cs typeface="+mn-lt"/>
              </a:rPr>
              <a:t>SET in </a:t>
            </a:r>
            <a:r>
              <a:rPr lang="en-US" dirty="0" err="1">
                <a:latin typeface="+mj-lt"/>
                <a:ea typeface="+mn-lt"/>
                <a:cs typeface="+mn-lt"/>
              </a:rPr>
              <a:t>eLink</a:t>
            </a:r>
            <a:r>
              <a:rPr lang="en-US" dirty="0">
                <a:latin typeface="+mj-lt"/>
                <a:ea typeface="+mn-lt"/>
                <a:cs typeface="+mn-lt"/>
              </a:rPr>
              <a:t> output driver:</a:t>
            </a:r>
            <a:r>
              <a:rPr lang="en-US" i="1" dirty="0">
                <a:latin typeface="+mj-lt"/>
                <a:ea typeface="+mn-lt"/>
                <a:cs typeface="+mn-lt"/>
              </a:rPr>
              <a:t> </a:t>
            </a:r>
            <a:r>
              <a:rPr lang="en-US" i="1" dirty="0">
                <a:latin typeface="+mj-lt"/>
                <a:cs typeface="Calibri" panose="020F0502020204030204"/>
              </a:rPr>
              <a:t>Single bit errors affecting one </a:t>
            </a:r>
            <a:r>
              <a:rPr lang="en-US" i="1" dirty="0" err="1">
                <a:latin typeface="+mj-lt"/>
                <a:cs typeface="Calibri"/>
              </a:rPr>
              <a:t>eLink</a:t>
            </a:r>
            <a:endParaRPr lang="en-US" i="1">
              <a:latin typeface="+mj-lt"/>
              <a:cs typeface="Calibri"/>
            </a:endParaRPr>
          </a:p>
          <a:p>
            <a:pPr lvl="1"/>
            <a:r>
              <a:rPr lang="en-US" dirty="0">
                <a:latin typeface="+mj-lt"/>
                <a:ea typeface="+mn-lt"/>
                <a:cs typeface="+mn-lt"/>
              </a:rPr>
              <a:t>SET in </a:t>
            </a:r>
            <a:r>
              <a:rPr lang="en-US" dirty="0" err="1">
                <a:latin typeface="+mj-lt"/>
                <a:ea typeface="+mn-lt"/>
                <a:cs typeface="+mn-lt"/>
              </a:rPr>
              <a:t>deserializer</a:t>
            </a:r>
            <a:r>
              <a:rPr lang="en-US" dirty="0">
                <a:latin typeface="+mj-lt"/>
                <a:ea typeface="+mn-lt"/>
                <a:cs typeface="+mn-lt"/>
              </a:rPr>
              <a:t>: </a:t>
            </a:r>
            <a:r>
              <a:rPr lang="en-US" i="1" dirty="0">
                <a:latin typeface="+mj-lt"/>
                <a:cs typeface="Calibri" panose="020F0502020204030204"/>
              </a:rPr>
              <a:t>Frame corruption, simultaneous single errors in multiple groups</a:t>
            </a:r>
            <a:endParaRPr lang="en-US" dirty="0">
              <a:latin typeface="+mj-lt"/>
              <a:cs typeface="Calibri" panose="020F0502020204030204"/>
            </a:endParaRPr>
          </a:p>
          <a:p>
            <a:r>
              <a:rPr lang="en-US" dirty="0">
                <a:solidFill>
                  <a:srgbClr val="002060"/>
                </a:solidFill>
                <a:latin typeface="+mj-lt"/>
                <a:cs typeface="Calibri" panose="020F0502020204030204"/>
              </a:rPr>
              <a:t>Conservative estimate for high-fluence regions (e.g. CMS tracker): </a:t>
            </a:r>
            <a:r>
              <a:rPr lang="en-US" b="1" dirty="0">
                <a:solidFill>
                  <a:srgbClr val="002060"/>
                </a:solidFill>
                <a:latin typeface="+mj-lt"/>
                <a:cs typeface="Calibri" panose="020F0502020204030204"/>
              </a:rPr>
              <a:t>BER </a:t>
            </a:r>
            <a:r>
              <a:rPr lang="en-US" b="1" dirty="0">
                <a:latin typeface="+mj-lt"/>
                <a:cs typeface="Calibri" panose="020F0502020204030204"/>
              </a:rPr>
              <a:t>&lt; 4x10</a:t>
            </a:r>
            <a:r>
              <a:rPr lang="en-US" b="1" baseline="30000" dirty="0">
                <a:latin typeface="+mj-lt"/>
                <a:cs typeface="Calibri" panose="020F0502020204030204"/>
              </a:rPr>
              <a:t>-14</a:t>
            </a:r>
            <a:r>
              <a:rPr lang="en-US" b="1" dirty="0">
                <a:latin typeface="+mj-lt"/>
                <a:cs typeface="Calibri" panose="020F0502020204030204"/>
              </a:rPr>
              <a:t> @ 1.28 Gbps</a:t>
            </a:r>
            <a:endParaRPr lang="en-US" dirty="0">
              <a:latin typeface="+mj-lt"/>
              <a:cs typeface="Calibri" panose="020F0502020204030204"/>
            </a:endParaRPr>
          </a:p>
        </p:txBody>
      </p:sp>
      <p:sp>
        <p:nvSpPr>
          <p:cNvPr id="5" name="Date Placeholder 4">
            <a:extLst>
              <a:ext uri="{FF2B5EF4-FFF2-40B4-BE49-F238E27FC236}">
                <a16:creationId xmlns:a16="http://schemas.microsoft.com/office/drawing/2014/main" id="{A5A7339D-0029-4174-654E-0D7DA14219E4}"/>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4B9F1742-22E7-4283-42FB-8EC59C523957}"/>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120DEB4E-F480-A51E-5941-E533E7A2F55D}"/>
              </a:ext>
            </a:extLst>
          </p:cNvPr>
          <p:cNvSpPr>
            <a:spLocks noGrp="1"/>
          </p:cNvSpPr>
          <p:nvPr>
            <p:ph type="sldNum" sz="quarter" idx="12"/>
          </p:nvPr>
        </p:nvSpPr>
        <p:spPr/>
        <p:txBody>
          <a:bodyPr/>
          <a:lstStyle/>
          <a:p>
            <a:fld id="{9E4E57FD-46AB-4497-A1ED-13B00B4C8F0D}" type="slidenum">
              <a:rPr lang="en-GB" smtClean="0"/>
              <a:pPr/>
              <a:t>27</a:t>
            </a:fld>
            <a:endParaRPr lang="en-GB" dirty="0"/>
          </a:p>
        </p:txBody>
      </p:sp>
      <p:pic>
        <p:nvPicPr>
          <p:cNvPr id="13" name="Picture 13" descr="Chart&#10;&#10;Description automatically generated">
            <a:extLst>
              <a:ext uri="{FF2B5EF4-FFF2-40B4-BE49-F238E27FC236}">
                <a16:creationId xmlns:a16="http://schemas.microsoft.com/office/drawing/2014/main" id="{FBAE0D75-90B7-569A-D2C3-9FB302EBB879}"/>
              </a:ext>
            </a:extLst>
          </p:cNvPr>
          <p:cNvPicPr>
            <a:picLocks noGrp="1" noChangeAspect="1"/>
          </p:cNvPicPr>
          <p:nvPr>
            <p:ph sz="half" idx="2"/>
          </p:nvPr>
        </p:nvPicPr>
        <p:blipFill>
          <a:blip r:embed="rId2"/>
          <a:stretch>
            <a:fillRect/>
          </a:stretch>
        </p:blipFill>
        <p:spPr>
          <a:xfrm>
            <a:off x="6423102" y="1068542"/>
            <a:ext cx="5181600" cy="3886200"/>
          </a:xfrm>
        </p:spPr>
      </p:pic>
      <p:sp>
        <p:nvSpPr>
          <p:cNvPr id="15" name="TextBox 14">
            <a:extLst>
              <a:ext uri="{FF2B5EF4-FFF2-40B4-BE49-F238E27FC236}">
                <a16:creationId xmlns:a16="http://schemas.microsoft.com/office/drawing/2014/main" id="{E308776F-6C5A-3F1E-5398-F189BEB2BC04}"/>
              </a:ext>
            </a:extLst>
          </p:cNvPr>
          <p:cNvSpPr txBox="1"/>
          <p:nvPr/>
        </p:nvSpPr>
        <p:spPr>
          <a:xfrm>
            <a:off x="7292667" y="4950911"/>
            <a:ext cx="381185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Heavy ion cross section for data errors on high-speed downlink</a:t>
            </a:r>
            <a:endParaRPr lang="en-US" dirty="0">
              <a:cs typeface="Calibri"/>
            </a:endParaRPr>
          </a:p>
        </p:txBody>
      </p:sp>
    </p:spTree>
    <p:extLst>
      <p:ext uri="{BB962C8B-B14F-4D97-AF65-F5344CB8AC3E}">
        <p14:creationId xmlns:p14="http://schemas.microsoft.com/office/powerpoint/2010/main" val="18194012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50E9F-2F6E-1818-4EC0-5DC088B477A5}"/>
              </a:ext>
            </a:extLst>
          </p:cNvPr>
          <p:cNvSpPr>
            <a:spLocks noGrp="1"/>
          </p:cNvSpPr>
          <p:nvPr>
            <p:ph type="title"/>
          </p:nvPr>
        </p:nvSpPr>
        <p:spPr/>
        <p:txBody>
          <a:bodyPr/>
          <a:lstStyle/>
          <a:p>
            <a:r>
              <a:rPr lang="en-US" b="0" dirty="0">
                <a:ea typeface="+mj-lt"/>
                <a:cs typeface="+mj-lt"/>
              </a:rPr>
              <a:t>Single-Event Effects Testing – Data Path</a:t>
            </a:r>
            <a:endParaRPr lang="en-US" dirty="0"/>
          </a:p>
        </p:txBody>
      </p:sp>
      <p:sp>
        <p:nvSpPr>
          <p:cNvPr id="3" name="Content Placeholder 2">
            <a:extLst>
              <a:ext uri="{FF2B5EF4-FFF2-40B4-BE49-F238E27FC236}">
                <a16:creationId xmlns:a16="http://schemas.microsoft.com/office/drawing/2014/main" id="{653E03EA-95C7-30C9-5236-BEEB0C5D8A79}"/>
              </a:ext>
            </a:extLst>
          </p:cNvPr>
          <p:cNvSpPr>
            <a:spLocks noGrp="1"/>
          </p:cNvSpPr>
          <p:nvPr>
            <p:ph sz="half" idx="1"/>
          </p:nvPr>
        </p:nvSpPr>
        <p:spPr>
          <a:xfrm>
            <a:off x="838200" y="1067300"/>
            <a:ext cx="5181600" cy="5371599"/>
          </a:xfrm>
        </p:spPr>
        <p:txBody>
          <a:bodyPr vert="horz" lIns="91440" tIns="45720" rIns="91440" bIns="45720" rtlCol="0" anchor="t">
            <a:normAutofit fontScale="92500"/>
          </a:bodyPr>
          <a:lstStyle/>
          <a:p>
            <a:pPr marL="0" indent="0">
              <a:buNone/>
            </a:pPr>
            <a:r>
              <a:rPr lang="en-US" b="1" dirty="0">
                <a:latin typeface="+mj-lt"/>
                <a:cs typeface="Calibri"/>
              </a:rPr>
              <a:t>Uplink Data Path</a:t>
            </a:r>
            <a:endParaRPr lang="en-US" dirty="0">
              <a:latin typeface="+mj-lt"/>
              <a:cs typeface="Calibri"/>
            </a:endParaRPr>
          </a:p>
          <a:p>
            <a:r>
              <a:rPr lang="en-US" dirty="0">
                <a:latin typeface="+mj-lt"/>
                <a:cs typeface="Calibri"/>
              </a:rPr>
              <a:t>BER cross section depending on link data rate and FEC mode</a:t>
            </a:r>
          </a:p>
          <a:p>
            <a:r>
              <a:rPr lang="en-US" dirty="0">
                <a:latin typeface="+mj-lt"/>
                <a:cs typeface="Calibri"/>
              </a:rPr>
              <a:t>Similar SEE signatures</a:t>
            </a:r>
          </a:p>
          <a:p>
            <a:pPr lvl="1"/>
            <a:r>
              <a:rPr lang="en-US" dirty="0">
                <a:latin typeface="+mj-lt"/>
                <a:cs typeface="Calibri"/>
              </a:rPr>
              <a:t>FEC-correctable link errors: </a:t>
            </a:r>
            <a:r>
              <a:rPr lang="en-US" i="1" dirty="0">
                <a:latin typeface="+mj-lt"/>
                <a:cs typeface="Calibri" panose="020F0502020204030204"/>
              </a:rPr>
              <a:t>no impact</a:t>
            </a:r>
            <a:endParaRPr lang="en-US" i="1">
              <a:latin typeface="+mj-lt"/>
              <a:cs typeface="Calibri" panose="020F0502020204030204"/>
            </a:endParaRPr>
          </a:p>
          <a:p>
            <a:pPr lvl="1"/>
            <a:r>
              <a:rPr lang="en-US" dirty="0">
                <a:latin typeface="+mj-lt"/>
                <a:cs typeface="Calibri" panose="020F0502020204030204"/>
              </a:rPr>
              <a:t>Single-bit errors: affecting non-</a:t>
            </a:r>
            <a:r>
              <a:rPr lang="en-US" dirty="0" err="1">
                <a:latin typeface="+mj-lt"/>
                <a:cs typeface="Calibri" panose="020F0502020204030204"/>
              </a:rPr>
              <a:t>TMR'd</a:t>
            </a:r>
            <a:r>
              <a:rPr lang="en-US" dirty="0">
                <a:latin typeface="+mj-lt"/>
                <a:cs typeface="Calibri" panose="020F0502020204030204"/>
              </a:rPr>
              <a:t> parts of </a:t>
            </a:r>
            <a:r>
              <a:rPr lang="en-US" dirty="0" err="1">
                <a:latin typeface="+mj-lt"/>
                <a:cs typeface="Calibri" panose="020F0502020204030204"/>
              </a:rPr>
              <a:t>ePortRxGroup</a:t>
            </a:r>
            <a:r>
              <a:rPr lang="en-US" dirty="0">
                <a:latin typeface="+mj-lt"/>
                <a:cs typeface="Calibri" panose="020F0502020204030204"/>
              </a:rPr>
              <a:t>, scale with data rate</a:t>
            </a:r>
          </a:p>
          <a:p>
            <a:pPr lvl="1"/>
            <a:r>
              <a:rPr lang="en-US" dirty="0">
                <a:latin typeface="+mj-lt"/>
                <a:cs typeface="Calibri" panose="020F0502020204030204"/>
              </a:rPr>
              <a:t>Frame errors: corrupt data of multiple links/groups in a single frame</a:t>
            </a:r>
          </a:p>
          <a:p>
            <a:r>
              <a:rPr lang="en-US" dirty="0">
                <a:latin typeface="+mj-lt"/>
                <a:cs typeface="Calibri" panose="020F0502020204030204"/>
              </a:rPr>
              <a:t>Conservative estimate for high-fluence regions (e.g. CMS tracker): </a:t>
            </a:r>
            <a:r>
              <a:rPr lang="en-US" b="1" dirty="0">
                <a:latin typeface="+mj-lt"/>
                <a:cs typeface="Calibri" panose="020F0502020204030204"/>
              </a:rPr>
              <a:t>BER &lt; 1x10</a:t>
            </a:r>
            <a:r>
              <a:rPr lang="en-US" b="1" baseline="30000" dirty="0">
                <a:latin typeface="+mj-lt"/>
                <a:cs typeface="Calibri" panose="020F0502020204030204"/>
              </a:rPr>
              <a:t>-14</a:t>
            </a:r>
            <a:r>
              <a:rPr lang="en-US" b="1" dirty="0">
                <a:latin typeface="+mj-lt"/>
                <a:cs typeface="Calibri" panose="020F0502020204030204"/>
              </a:rPr>
              <a:t> @ 8.92 Gbps</a:t>
            </a:r>
            <a:endParaRPr lang="en-US" b="1" dirty="0">
              <a:solidFill>
                <a:srgbClr val="002060"/>
              </a:solidFill>
              <a:latin typeface="+mj-lt"/>
              <a:cs typeface="Calibri" panose="020F0502020204030204"/>
            </a:endParaRPr>
          </a:p>
          <a:p>
            <a:endParaRPr lang="en-US" dirty="0">
              <a:latin typeface="+mj-lt"/>
              <a:cs typeface="Calibri" panose="020F0502020204030204"/>
            </a:endParaRPr>
          </a:p>
          <a:p>
            <a:pPr lvl="1"/>
            <a:endParaRPr lang="en-US" dirty="0">
              <a:latin typeface="+mj-lt"/>
              <a:cs typeface="Calibri" panose="020F0502020204030204"/>
            </a:endParaRPr>
          </a:p>
          <a:p>
            <a:endParaRPr lang="en-US" b="1" dirty="0">
              <a:latin typeface="+mj-lt"/>
              <a:cs typeface="Calibri" panose="020F0502020204030204"/>
            </a:endParaRPr>
          </a:p>
          <a:p>
            <a:endParaRPr lang="en-US" dirty="0">
              <a:latin typeface="+mj-lt"/>
              <a:cs typeface="Calibri" panose="020F0502020204030204"/>
            </a:endParaRPr>
          </a:p>
        </p:txBody>
      </p:sp>
      <p:sp>
        <p:nvSpPr>
          <p:cNvPr id="5" name="Date Placeholder 4">
            <a:extLst>
              <a:ext uri="{FF2B5EF4-FFF2-40B4-BE49-F238E27FC236}">
                <a16:creationId xmlns:a16="http://schemas.microsoft.com/office/drawing/2014/main" id="{A5A7339D-0029-4174-654E-0D7DA14219E4}"/>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4B9F1742-22E7-4283-42FB-8EC59C523957}"/>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120DEB4E-F480-A51E-5941-E533E7A2F55D}"/>
              </a:ext>
            </a:extLst>
          </p:cNvPr>
          <p:cNvSpPr>
            <a:spLocks noGrp="1"/>
          </p:cNvSpPr>
          <p:nvPr>
            <p:ph type="sldNum" sz="quarter" idx="12"/>
          </p:nvPr>
        </p:nvSpPr>
        <p:spPr/>
        <p:txBody>
          <a:bodyPr/>
          <a:lstStyle/>
          <a:p>
            <a:fld id="{9E4E57FD-46AB-4497-A1ED-13B00B4C8F0D}" type="slidenum">
              <a:rPr lang="en-GB" smtClean="0"/>
              <a:pPr/>
              <a:t>28</a:t>
            </a:fld>
            <a:endParaRPr lang="en-GB" dirty="0"/>
          </a:p>
        </p:txBody>
      </p:sp>
      <p:pic>
        <p:nvPicPr>
          <p:cNvPr id="13" name="Picture 13" descr="Chart&#10;&#10;Description automatically generated">
            <a:extLst>
              <a:ext uri="{FF2B5EF4-FFF2-40B4-BE49-F238E27FC236}">
                <a16:creationId xmlns:a16="http://schemas.microsoft.com/office/drawing/2014/main" id="{1201E293-D6A4-27DC-9057-8F0EB92F2E6F}"/>
              </a:ext>
            </a:extLst>
          </p:cNvPr>
          <p:cNvPicPr>
            <a:picLocks noGrp="1" noChangeAspect="1"/>
          </p:cNvPicPr>
          <p:nvPr>
            <p:ph sz="half" idx="2"/>
          </p:nvPr>
        </p:nvPicPr>
        <p:blipFill>
          <a:blip r:embed="rId2"/>
          <a:stretch>
            <a:fillRect/>
          </a:stretch>
        </p:blipFill>
        <p:spPr>
          <a:xfrm>
            <a:off x="6395224" y="1068542"/>
            <a:ext cx="5181600" cy="3886200"/>
          </a:xfrm>
        </p:spPr>
      </p:pic>
      <p:sp>
        <p:nvSpPr>
          <p:cNvPr id="15" name="TextBox 14">
            <a:extLst>
              <a:ext uri="{FF2B5EF4-FFF2-40B4-BE49-F238E27FC236}">
                <a16:creationId xmlns:a16="http://schemas.microsoft.com/office/drawing/2014/main" id="{F5EEAACD-C555-0AE6-E92C-00A5CAA8902B}"/>
              </a:ext>
            </a:extLst>
          </p:cNvPr>
          <p:cNvSpPr txBox="1"/>
          <p:nvPr/>
        </p:nvSpPr>
        <p:spPr>
          <a:xfrm>
            <a:off x="7292667" y="4950911"/>
            <a:ext cx="381185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Heavy ion cross section for data errors on high-speed uplink</a:t>
            </a:r>
            <a:endParaRPr lang="en-US" dirty="0">
              <a:cs typeface="Calibri"/>
            </a:endParaRPr>
          </a:p>
        </p:txBody>
      </p:sp>
    </p:spTree>
    <p:extLst>
      <p:ext uri="{BB962C8B-B14F-4D97-AF65-F5344CB8AC3E}">
        <p14:creationId xmlns:p14="http://schemas.microsoft.com/office/powerpoint/2010/main" val="676870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B3890-3AE1-6C42-FB5F-33696FF345D3}"/>
              </a:ext>
            </a:extLst>
          </p:cNvPr>
          <p:cNvSpPr>
            <a:spLocks noGrp="1"/>
          </p:cNvSpPr>
          <p:nvPr>
            <p:ph type="title"/>
          </p:nvPr>
        </p:nvSpPr>
        <p:spPr/>
        <p:txBody>
          <a:bodyPr/>
          <a:lstStyle/>
          <a:p>
            <a:r>
              <a:rPr lang="en-US" b="0" dirty="0">
                <a:ea typeface="+mj-lt"/>
                <a:cs typeface="+mj-lt"/>
              </a:rPr>
              <a:t>Single-Event Effects Testing – Inductor SEE Sensitivity</a:t>
            </a:r>
            <a:endParaRPr lang="en-US" b="0">
              <a:ea typeface="+mj-lt"/>
              <a:cs typeface="+mj-lt"/>
            </a:endParaRPr>
          </a:p>
        </p:txBody>
      </p:sp>
      <p:sp>
        <p:nvSpPr>
          <p:cNvPr id="3" name="Content Placeholder 2">
            <a:extLst>
              <a:ext uri="{FF2B5EF4-FFF2-40B4-BE49-F238E27FC236}">
                <a16:creationId xmlns:a16="http://schemas.microsoft.com/office/drawing/2014/main" id="{49673908-2AF6-1EE9-0D49-868C7E817AD3}"/>
              </a:ext>
            </a:extLst>
          </p:cNvPr>
          <p:cNvSpPr>
            <a:spLocks noGrp="1"/>
          </p:cNvSpPr>
          <p:nvPr>
            <p:ph sz="half" idx="1"/>
          </p:nvPr>
        </p:nvSpPr>
        <p:spPr>
          <a:xfrm>
            <a:off x="838200" y="1099091"/>
            <a:ext cx="5181600" cy="5042443"/>
          </a:xfrm>
        </p:spPr>
        <p:txBody>
          <a:bodyPr vert="horz" lIns="91440" tIns="45720" rIns="91440" bIns="45720" rtlCol="0" anchor="t">
            <a:normAutofit lnSpcReduction="10000"/>
          </a:bodyPr>
          <a:lstStyle/>
          <a:p>
            <a:pPr marL="0" indent="0">
              <a:buNone/>
            </a:pPr>
            <a:r>
              <a:rPr lang="en-US" sz="2400" b="1" dirty="0">
                <a:latin typeface="+mj-lt"/>
                <a:cs typeface="Calibri"/>
              </a:rPr>
              <a:t>Inductor SEE Sensitivity (1/2)</a:t>
            </a:r>
          </a:p>
          <a:p>
            <a:r>
              <a:rPr lang="en-US" sz="2400" dirty="0">
                <a:latin typeface="+mj-lt"/>
                <a:cs typeface="Calibri"/>
              </a:rPr>
              <a:t>New type of radiation sensitivity, discovered during tests of lpGBTv0</a:t>
            </a:r>
            <a:endParaRPr lang="en-US" sz="2400" dirty="0">
              <a:solidFill>
                <a:srgbClr val="002060"/>
              </a:solidFill>
              <a:latin typeface="+mj-lt"/>
              <a:cs typeface="Calibri"/>
            </a:endParaRPr>
          </a:p>
          <a:p>
            <a:pPr lvl="1"/>
            <a:r>
              <a:rPr lang="en-US" sz="2000" dirty="0">
                <a:latin typeface="+mj-lt"/>
                <a:cs typeface="Calibri"/>
              </a:rPr>
              <a:t>Not reported in literature before</a:t>
            </a:r>
          </a:p>
          <a:p>
            <a:r>
              <a:rPr lang="en-US" sz="2400" dirty="0">
                <a:latin typeface="+mj-lt"/>
                <a:cs typeface="Calibri"/>
              </a:rPr>
              <a:t>Affects inductor used in 5.12 GHz VCO of </a:t>
            </a:r>
            <a:r>
              <a:rPr lang="en-US" sz="2400" dirty="0" err="1">
                <a:latin typeface="+mj-lt"/>
                <a:cs typeface="Calibri"/>
              </a:rPr>
              <a:t>lpGBT</a:t>
            </a:r>
            <a:r>
              <a:rPr lang="en-US" sz="2400" dirty="0">
                <a:latin typeface="+mj-lt"/>
                <a:cs typeface="Calibri"/>
              </a:rPr>
              <a:t> clock generator</a:t>
            </a:r>
            <a:endParaRPr lang="en-US" sz="2400" dirty="0">
              <a:solidFill>
                <a:srgbClr val="002060"/>
              </a:solidFill>
              <a:latin typeface="+mj-lt"/>
              <a:cs typeface="Calibri"/>
            </a:endParaRPr>
          </a:p>
          <a:p>
            <a:pPr lvl="1"/>
            <a:r>
              <a:rPr lang="en-US" sz="2000" dirty="0">
                <a:latin typeface="+mj-lt"/>
                <a:cs typeface="Calibri"/>
              </a:rPr>
              <a:t>Long-lived frequency shift (up to 100 ppm, depending on LET) of oscillator</a:t>
            </a:r>
          </a:p>
          <a:p>
            <a:pPr lvl="1"/>
            <a:r>
              <a:rPr lang="en-US" sz="2000" dirty="0">
                <a:latin typeface="+mj-lt"/>
                <a:cs typeface="Calibri"/>
              </a:rPr>
              <a:t>Stimulates temporary phase shift of </a:t>
            </a:r>
            <a:r>
              <a:rPr lang="en-US" sz="2000" dirty="0" err="1">
                <a:latin typeface="+mj-lt"/>
                <a:cs typeface="Calibri"/>
              </a:rPr>
              <a:t>lpGBT</a:t>
            </a:r>
            <a:r>
              <a:rPr lang="en-US" sz="2000" dirty="0">
                <a:latin typeface="+mj-lt"/>
                <a:cs typeface="Calibri"/>
              </a:rPr>
              <a:t> clock generator in PLL mode</a:t>
            </a:r>
          </a:p>
          <a:p>
            <a:pPr lvl="1"/>
            <a:r>
              <a:rPr lang="en-US" sz="2000" dirty="0">
                <a:latin typeface="+mj-lt"/>
                <a:cs typeface="Calibri"/>
              </a:rPr>
              <a:t>Large sensitive area (approaching 10</a:t>
            </a:r>
            <a:r>
              <a:rPr lang="en-US" sz="2000" baseline="30000" dirty="0">
                <a:latin typeface="+mj-lt"/>
                <a:cs typeface="Calibri"/>
              </a:rPr>
              <a:t>-3</a:t>
            </a:r>
            <a:r>
              <a:rPr lang="en-US" sz="2000" dirty="0">
                <a:latin typeface="+mj-lt"/>
                <a:cs typeface="Calibri"/>
              </a:rPr>
              <a:t> cm²)</a:t>
            </a:r>
          </a:p>
          <a:p>
            <a:r>
              <a:rPr lang="en-US" sz="2400" dirty="0">
                <a:latin typeface="+mj-lt"/>
                <a:cs typeface="Calibri"/>
              </a:rPr>
              <a:t>Mechanism not yet fully understood (various studies underway),  so only system-level mitigations available</a:t>
            </a:r>
            <a:endParaRPr lang="en-US" sz="2400" dirty="0">
              <a:solidFill>
                <a:srgbClr val="002060"/>
              </a:solidFill>
              <a:latin typeface="+mj-lt"/>
              <a:cs typeface="Calibri"/>
            </a:endParaRPr>
          </a:p>
          <a:p>
            <a:endParaRPr lang="en-US" sz="2400" dirty="0">
              <a:solidFill>
                <a:srgbClr val="002060"/>
              </a:solidFill>
              <a:latin typeface="+mj-lt"/>
              <a:cs typeface="Calibri"/>
            </a:endParaRPr>
          </a:p>
          <a:p>
            <a:pPr lvl="1"/>
            <a:endParaRPr lang="en-US" sz="2000" dirty="0">
              <a:solidFill>
                <a:srgbClr val="002060"/>
              </a:solidFill>
              <a:latin typeface="+mj-lt"/>
              <a:cs typeface="Calibri"/>
            </a:endParaRPr>
          </a:p>
        </p:txBody>
      </p:sp>
      <p:sp>
        <p:nvSpPr>
          <p:cNvPr id="5" name="Date Placeholder 4">
            <a:extLst>
              <a:ext uri="{FF2B5EF4-FFF2-40B4-BE49-F238E27FC236}">
                <a16:creationId xmlns:a16="http://schemas.microsoft.com/office/drawing/2014/main" id="{93998A31-40EA-0A4A-D04B-6F178FB6B2DE}"/>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DD1CE48E-BE7C-4CA7-6A6E-8F0B073BA97F}"/>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DA7651C8-AFB1-C10C-B9C7-AD186E141F64}"/>
              </a:ext>
            </a:extLst>
          </p:cNvPr>
          <p:cNvSpPr>
            <a:spLocks noGrp="1"/>
          </p:cNvSpPr>
          <p:nvPr>
            <p:ph type="sldNum" sz="quarter" idx="12"/>
          </p:nvPr>
        </p:nvSpPr>
        <p:spPr/>
        <p:txBody>
          <a:bodyPr/>
          <a:lstStyle/>
          <a:p>
            <a:fld id="{9E4E57FD-46AB-4497-A1ED-13B00B4C8F0D}" type="slidenum">
              <a:rPr lang="en-GB" smtClean="0"/>
              <a:pPr/>
              <a:t>29</a:t>
            </a:fld>
            <a:endParaRPr lang="en-GB" dirty="0"/>
          </a:p>
        </p:txBody>
      </p:sp>
      <p:pic>
        <p:nvPicPr>
          <p:cNvPr id="11" name="Picture 11" descr="A picture containing chart&#10;&#10;Description automatically generated">
            <a:extLst>
              <a:ext uri="{FF2B5EF4-FFF2-40B4-BE49-F238E27FC236}">
                <a16:creationId xmlns:a16="http://schemas.microsoft.com/office/drawing/2014/main" id="{DD9B4664-7A36-F2E1-0956-097CB6786AE9}"/>
              </a:ext>
            </a:extLst>
          </p:cNvPr>
          <p:cNvPicPr>
            <a:picLocks noChangeAspect="1"/>
          </p:cNvPicPr>
          <p:nvPr/>
        </p:nvPicPr>
        <p:blipFill>
          <a:blip r:embed="rId2"/>
          <a:stretch>
            <a:fillRect/>
          </a:stretch>
        </p:blipFill>
        <p:spPr>
          <a:xfrm>
            <a:off x="8915400" y="916933"/>
            <a:ext cx="3198542" cy="2515111"/>
          </a:xfrm>
          <a:prstGeom prst="rect">
            <a:avLst/>
          </a:prstGeom>
        </p:spPr>
      </p:pic>
      <p:pic>
        <p:nvPicPr>
          <p:cNvPr id="12" name="Picture 12" descr="Diagram, engineering drawing&#10;&#10;Description automatically generated">
            <a:extLst>
              <a:ext uri="{FF2B5EF4-FFF2-40B4-BE49-F238E27FC236}">
                <a16:creationId xmlns:a16="http://schemas.microsoft.com/office/drawing/2014/main" id="{C7045FC8-C35C-5C90-84FA-59F501D9B7F7}"/>
              </a:ext>
            </a:extLst>
          </p:cNvPr>
          <p:cNvPicPr>
            <a:picLocks noChangeAspect="1"/>
          </p:cNvPicPr>
          <p:nvPr/>
        </p:nvPicPr>
        <p:blipFill rotWithShape="1">
          <a:blip r:embed="rId3"/>
          <a:srcRect l="33898" t="21454" r="12542" b="21454"/>
          <a:stretch/>
        </p:blipFill>
        <p:spPr>
          <a:xfrm>
            <a:off x="6536473" y="1072665"/>
            <a:ext cx="2212656" cy="2193808"/>
          </a:xfrm>
          <a:prstGeom prst="rect">
            <a:avLst/>
          </a:prstGeom>
        </p:spPr>
      </p:pic>
      <p:sp>
        <p:nvSpPr>
          <p:cNvPr id="14" name="TextBox 13">
            <a:extLst>
              <a:ext uri="{FF2B5EF4-FFF2-40B4-BE49-F238E27FC236}">
                <a16:creationId xmlns:a16="http://schemas.microsoft.com/office/drawing/2014/main" id="{108350B3-4F0D-0263-06FA-168708CD997D}"/>
              </a:ext>
            </a:extLst>
          </p:cNvPr>
          <p:cNvSpPr txBox="1"/>
          <p:nvPr/>
        </p:nvSpPr>
        <p:spPr>
          <a:xfrm>
            <a:off x="6874495" y="3426911"/>
            <a:ext cx="173959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cs typeface="Calibri"/>
              </a:rPr>
              <a:t>Inductor</a:t>
            </a:r>
          </a:p>
          <a:p>
            <a:pPr algn="ctr"/>
            <a:r>
              <a:rPr lang="en-US" dirty="0">
                <a:cs typeface="Calibri"/>
              </a:rPr>
              <a:t>Micrograph</a:t>
            </a:r>
          </a:p>
        </p:txBody>
      </p:sp>
      <p:sp>
        <p:nvSpPr>
          <p:cNvPr id="17" name="TextBox 16">
            <a:extLst>
              <a:ext uri="{FF2B5EF4-FFF2-40B4-BE49-F238E27FC236}">
                <a16:creationId xmlns:a16="http://schemas.microsoft.com/office/drawing/2014/main" id="{9143CB29-C5A8-1358-CC93-4469AF042F54}"/>
              </a:ext>
            </a:extLst>
          </p:cNvPr>
          <p:cNvSpPr txBox="1"/>
          <p:nvPr/>
        </p:nvSpPr>
        <p:spPr>
          <a:xfrm>
            <a:off x="9522909" y="3426911"/>
            <a:ext cx="173959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cs typeface="Calibri"/>
              </a:rPr>
              <a:t>Heavy Ion</a:t>
            </a:r>
          </a:p>
          <a:p>
            <a:pPr algn="ctr"/>
            <a:r>
              <a:rPr lang="en-US" dirty="0">
                <a:cs typeface="Calibri"/>
              </a:rPr>
              <a:t>Sensitivity Map</a:t>
            </a:r>
          </a:p>
        </p:txBody>
      </p:sp>
      <p:pic>
        <p:nvPicPr>
          <p:cNvPr id="18" name="Picture 18" descr="Diagram&#10;&#10;Description automatically generated">
            <a:extLst>
              <a:ext uri="{FF2B5EF4-FFF2-40B4-BE49-F238E27FC236}">
                <a16:creationId xmlns:a16="http://schemas.microsoft.com/office/drawing/2014/main" id="{FA66E162-387A-6A20-3482-5EFD82CBADD3}"/>
              </a:ext>
            </a:extLst>
          </p:cNvPr>
          <p:cNvPicPr>
            <a:picLocks noChangeAspect="1"/>
          </p:cNvPicPr>
          <p:nvPr/>
        </p:nvPicPr>
        <p:blipFill>
          <a:blip r:embed="rId4"/>
          <a:stretch>
            <a:fillRect/>
          </a:stretch>
        </p:blipFill>
        <p:spPr>
          <a:xfrm>
            <a:off x="6170246" y="4125800"/>
            <a:ext cx="5566507" cy="1860982"/>
          </a:xfrm>
          <a:prstGeom prst="rect">
            <a:avLst/>
          </a:prstGeom>
        </p:spPr>
      </p:pic>
      <p:sp>
        <p:nvSpPr>
          <p:cNvPr id="8" name="TextBox 7">
            <a:extLst>
              <a:ext uri="{FF2B5EF4-FFF2-40B4-BE49-F238E27FC236}">
                <a16:creationId xmlns:a16="http://schemas.microsoft.com/office/drawing/2014/main" id="{7F5D7CF0-F60A-DE06-4BDF-FD01D1852C47}"/>
              </a:ext>
            </a:extLst>
          </p:cNvPr>
          <p:cNvSpPr txBox="1"/>
          <p:nvPr/>
        </p:nvSpPr>
        <p:spPr>
          <a:xfrm>
            <a:off x="6809448" y="5908058"/>
            <a:ext cx="48154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Qualitative visualization of transient phase errors</a:t>
            </a:r>
          </a:p>
        </p:txBody>
      </p:sp>
    </p:spTree>
    <p:extLst>
      <p:ext uri="{BB962C8B-B14F-4D97-AF65-F5344CB8AC3E}">
        <p14:creationId xmlns:p14="http://schemas.microsoft.com/office/powerpoint/2010/main" val="24000089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CustomShape 1"/>
          <p:cNvSpPr/>
          <p:nvPr/>
        </p:nvSpPr>
        <p:spPr>
          <a:xfrm>
            <a:off x="838080" y="241200"/>
            <a:ext cx="10513080" cy="469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90000"/>
              </a:lnSpc>
            </a:pPr>
            <a:r>
              <a:rPr lang="en-GB" sz="3200" b="1" strike="noStrike" spc="-1" dirty="0">
                <a:solidFill>
                  <a:srgbClr val="002060"/>
                </a:solidFill>
                <a:latin typeface="Calibri Light"/>
                <a:ea typeface="DejaVu Sans"/>
              </a:rPr>
              <a:t>The </a:t>
            </a:r>
            <a:r>
              <a:rPr lang="en-GB" sz="3200" b="1" strike="noStrike" spc="-1" dirty="0" err="1">
                <a:solidFill>
                  <a:srgbClr val="002060"/>
                </a:solidFill>
                <a:latin typeface="Calibri Light"/>
                <a:ea typeface="DejaVu Sans"/>
              </a:rPr>
              <a:t>lpGBT</a:t>
            </a:r>
            <a:r>
              <a:rPr lang="en-GB" sz="3200" b="1" spc="-1" dirty="0">
                <a:solidFill>
                  <a:srgbClr val="002060"/>
                </a:solidFill>
                <a:latin typeface="Calibri Light"/>
                <a:ea typeface="DejaVu Sans"/>
              </a:rPr>
              <a:t> </a:t>
            </a:r>
            <a:r>
              <a:rPr lang="en-GB" sz="3200" b="1" strike="noStrike" spc="-1" dirty="0">
                <a:solidFill>
                  <a:srgbClr val="002060"/>
                </a:solidFill>
                <a:latin typeface="Calibri Light"/>
                <a:ea typeface="DejaVu Sans"/>
              </a:rPr>
              <a:t>Collaboration</a:t>
            </a:r>
            <a:endParaRPr lang="en-GB" sz="3200" b="0" strike="noStrike" spc="-1" dirty="0">
              <a:latin typeface="Arial"/>
              <a:cs typeface="Arial"/>
            </a:endParaRPr>
          </a:p>
        </p:txBody>
      </p:sp>
      <p:sp>
        <p:nvSpPr>
          <p:cNvPr id="288" name="CustomShape 2"/>
          <p:cNvSpPr/>
          <p:nvPr/>
        </p:nvSpPr>
        <p:spPr>
          <a:xfrm>
            <a:off x="838080" y="934560"/>
            <a:ext cx="4755600" cy="2483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fontScale="95500"/>
          </a:bodyPr>
          <a:lstStyle/>
          <a:p>
            <a:pPr marL="228600" indent="-226695">
              <a:lnSpc>
                <a:spcPct val="90000"/>
              </a:lnSpc>
              <a:spcBef>
                <a:spcPts val="1001"/>
              </a:spcBef>
              <a:buClr>
                <a:srgbClr val="C00000"/>
              </a:buClr>
              <a:buFont typeface="Arial"/>
              <a:buChar char="•"/>
            </a:pPr>
            <a:r>
              <a:rPr lang="en-GB" sz="2800" b="0" strike="noStrike" spc="-1" dirty="0">
                <a:solidFill>
                  <a:srgbClr val="002060"/>
                </a:solidFill>
                <a:latin typeface="Calibri"/>
                <a:ea typeface="DejaVu Sans"/>
              </a:rPr>
              <a:t>The </a:t>
            </a:r>
            <a:r>
              <a:rPr lang="en-GB" sz="2800" b="0" strike="noStrike" spc="-1" dirty="0" err="1">
                <a:solidFill>
                  <a:srgbClr val="002060"/>
                </a:solidFill>
                <a:latin typeface="Calibri"/>
                <a:ea typeface="DejaVu Sans"/>
              </a:rPr>
              <a:t>lpGBT</a:t>
            </a:r>
            <a:r>
              <a:rPr lang="en-GB" sz="2800" b="0" strike="noStrike" spc="-1" dirty="0">
                <a:solidFill>
                  <a:srgbClr val="002060"/>
                </a:solidFill>
                <a:latin typeface="Calibri"/>
                <a:ea typeface="DejaVu Sans"/>
              </a:rPr>
              <a:t> wouldn’t have been possible without our collaborators</a:t>
            </a:r>
            <a:r>
              <a:rPr lang="en-GB" sz="2800" spc="-1" dirty="0">
                <a:solidFill>
                  <a:srgbClr val="002060"/>
                </a:solidFill>
                <a:latin typeface="Calibri"/>
                <a:ea typeface="DejaVu Sans"/>
              </a:rPr>
              <a:t>!</a:t>
            </a:r>
            <a:endParaRPr lang="en-GB" sz="2400" b="0" strike="noStrike" spc="-1" dirty="0">
              <a:latin typeface="Arial"/>
              <a:cs typeface="Arial"/>
            </a:endParaRPr>
          </a:p>
        </p:txBody>
      </p:sp>
      <p:grpSp>
        <p:nvGrpSpPr>
          <p:cNvPr id="289" name="Group 2"/>
          <p:cNvGrpSpPr/>
          <p:nvPr/>
        </p:nvGrpSpPr>
        <p:grpSpPr>
          <a:xfrm>
            <a:off x="2885172" y="1850551"/>
            <a:ext cx="8278200" cy="4337280"/>
            <a:chOff x="3073320" y="1963440"/>
            <a:chExt cx="8278200" cy="4337280"/>
          </a:xfrm>
        </p:grpSpPr>
        <p:sp>
          <p:nvSpPr>
            <p:cNvPr id="290" name="CustomShape 4"/>
            <p:cNvSpPr/>
            <p:nvPr/>
          </p:nvSpPr>
          <p:spPr>
            <a:xfrm>
              <a:off x="3073320" y="4118760"/>
              <a:ext cx="1250640" cy="2181960"/>
            </a:xfrm>
            <a:prstGeom prst="roundRect">
              <a:avLst>
                <a:gd name="adj" fmla="val 16667"/>
              </a:avLst>
            </a:prstGeom>
            <a:solidFill>
              <a:srgbClr val="FFFFFF"/>
            </a:solidFill>
            <a:ln>
              <a:solidFill>
                <a:srgbClr val="5B9BD5"/>
              </a:solidFill>
            </a:ln>
            <a:effectLst>
              <a:outerShdw blurRad="50760" dist="37674" dir="8100000" algn="tr" rotWithShape="0">
                <a:srgbClr val="000000">
                  <a:alpha val="40000"/>
                </a:srgbClr>
              </a:outerShdw>
            </a:effectLst>
          </p:spPr>
          <p:style>
            <a:lnRef idx="2">
              <a:schemeClr val="accent1"/>
            </a:lnRef>
            <a:fillRef idx="1">
              <a:schemeClr val="lt1"/>
            </a:fillRef>
            <a:effectRef idx="0">
              <a:schemeClr val="accent1"/>
            </a:effectRef>
            <a:fontRef idx="minor"/>
          </p:style>
          <p:txBody>
            <a:bodyPr lIns="90000" tIns="45000" rIns="90000" bIns="45000" anchor="ctr">
              <a:noAutofit/>
            </a:bodyPr>
            <a:lstStyle/>
            <a:p>
              <a:pPr algn="ctr">
                <a:lnSpc>
                  <a:spcPct val="100000"/>
                </a:lnSpc>
                <a:buNone/>
              </a:pPr>
              <a:r>
                <a:rPr lang="en-US" sz="1400" b="1" strike="noStrike" spc="-1">
                  <a:solidFill>
                    <a:srgbClr val="1F4E79"/>
                  </a:solidFill>
                  <a:latin typeface="Calibri"/>
                  <a:ea typeface="DejaVu Sans"/>
                </a:rPr>
                <a:t>AGH UST</a:t>
              </a: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Poland</a:t>
              </a:r>
              <a:endParaRPr lang="en-GB" sz="1400" b="0" strike="noStrike" spc="-1">
                <a:latin typeface="Arial"/>
              </a:endParaRPr>
            </a:p>
            <a:p>
              <a:pPr algn="ctr">
                <a:lnSpc>
                  <a:spcPct val="100000"/>
                </a:lnSpc>
                <a:buNone/>
              </a:pP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Marek</a:t>
              </a:r>
              <a:br/>
              <a:r>
                <a:rPr lang="en-US" sz="1400" b="1" strike="noStrike" spc="-1">
                  <a:solidFill>
                    <a:srgbClr val="1F4E79"/>
                  </a:solidFill>
                  <a:latin typeface="Calibri"/>
                  <a:ea typeface="DejaVu Sans"/>
                </a:rPr>
                <a:t>Idzik</a:t>
              </a:r>
              <a:endParaRPr lang="en-GB" sz="1400" b="0" strike="noStrike" spc="-1">
                <a:latin typeface="Arial"/>
              </a:endParaRPr>
            </a:p>
            <a:p>
              <a:pPr algn="ctr">
                <a:lnSpc>
                  <a:spcPct val="100000"/>
                </a:lnSpc>
                <a:buNone/>
              </a:pP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5 engineers</a:t>
              </a:r>
              <a:endParaRPr lang="en-GB" sz="1400" b="0" strike="noStrike" spc="-1">
                <a:latin typeface="Arial"/>
              </a:endParaRPr>
            </a:p>
          </p:txBody>
        </p:sp>
        <p:sp>
          <p:nvSpPr>
            <p:cNvPr id="291" name="CustomShape 5"/>
            <p:cNvSpPr/>
            <p:nvPr/>
          </p:nvSpPr>
          <p:spPr>
            <a:xfrm>
              <a:off x="4478760" y="4118760"/>
              <a:ext cx="1250640" cy="2181960"/>
            </a:xfrm>
            <a:prstGeom prst="roundRect">
              <a:avLst>
                <a:gd name="adj" fmla="val 16667"/>
              </a:avLst>
            </a:prstGeom>
            <a:solidFill>
              <a:srgbClr val="FFFFFF"/>
            </a:solidFill>
            <a:ln>
              <a:solidFill>
                <a:srgbClr val="5B9BD5"/>
              </a:solidFill>
            </a:ln>
            <a:effectLst>
              <a:outerShdw blurRad="50760" dist="37674" dir="8100000" algn="tr" rotWithShape="0">
                <a:srgbClr val="000000">
                  <a:alpha val="40000"/>
                </a:srgbClr>
              </a:outerShdw>
            </a:effectLst>
          </p:spPr>
          <p:style>
            <a:lnRef idx="2">
              <a:schemeClr val="accent1"/>
            </a:lnRef>
            <a:fillRef idx="1">
              <a:schemeClr val="lt1"/>
            </a:fillRef>
            <a:effectRef idx="0">
              <a:schemeClr val="accent1"/>
            </a:effectRef>
            <a:fontRef idx="minor"/>
          </p:style>
          <p:txBody>
            <a:bodyPr lIns="90000" tIns="45000" rIns="90000" bIns="45000" anchor="ctr">
              <a:noAutofit/>
            </a:bodyPr>
            <a:lstStyle/>
            <a:p>
              <a:pPr algn="ctr">
                <a:lnSpc>
                  <a:spcPct val="100000"/>
                </a:lnSpc>
                <a:buNone/>
              </a:pPr>
              <a:r>
                <a:rPr lang="en-US" sz="1400" b="1" strike="noStrike" spc="-1" dirty="0">
                  <a:solidFill>
                    <a:srgbClr val="1F4E79"/>
                  </a:solidFill>
                  <a:latin typeface="Calibri"/>
                  <a:ea typeface="DejaVu Sans"/>
                </a:rPr>
                <a:t>CTU</a:t>
              </a:r>
              <a:endParaRPr lang="en-GB" sz="1400" b="0" strike="noStrike" spc="-1" dirty="0">
                <a:latin typeface="Arial"/>
              </a:endParaRPr>
            </a:p>
            <a:p>
              <a:pPr algn="ctr"/>
              <a:r>
                <a:rPr lang="en-US" sz="1400" b="1" spc="-1" dirty="0">
                  <a:solidFill>
                    <a:srgbClr val="1F4E79"/>
                  </a:solidFill>
                  <a:latin typeface="Calibri"/>
                </a:rPr>
                <a:t>Czech Republic</a:t>
              </a:r>
            </a:p>
            <a:p>
              <a:pPr algn="ctr"/>
              <a:endParaRPr lang="en-US" sz="1400" b="1" strike="noStrike" spc="-1" dirty="0">
                <a:solidFill>
                  <a:srgbClr val="1F4E79"/>
                </a:solidFill>
                <a:latin typeface="Calibri"/>
              </a:endParaRPr>
            </a:p>
            <a:p>
              <a:pPr algn="ctr">
                <a:lnSpc>
                  <a:spcPct val="100000"/>
                </a:lnSpc>
                <a:buNone/>
              </a:pPr>
              <a:r>
                <a:rPr lang="en-US" sz="1400" b="1" strike="noStrike" spc="-1" dirty="0">
                  <a:solidFill>
                    <a:srgbClr val="1F4E79"/>
                  </a:solidFill>
                  <a:latin typeface="Calibri"/>
                  <a:ea typeface="DejaVu Sans"/>
                </a:rPr>
                <a:t>Miroslav Havranek</a:t>
              </a:r>
              <a:endParaRPr lang="en-GB" sz="1400" b="0" strike="noStrike" spc="-1" dirty="0">
                <a:latin typeface="Arial"/>
              </a:endParaRPr>
            </a:p>
            <a:p>
              <a:pPr algn="ctr">
                <a:lnSpc>
                  <a:spcPct val="100000"/>
                </a:lnSpc>
                <a:buNone/>
              </a:pPr>
              <a:endParaRPr lang="en-GB" sz="1400" b="0" strike="noStrike" spc="-1" dirty="0">
                <a:latin typeface="Arial"/>
              </a:endParaRPr>
            </a:p>
            <a:p>
              <a:pPr algn="ctr">
                <a:lnSpc>
                  <a:spcPct val="100000"/>
                </a:lnSpc>
                <a:buNone/>
              </a:pPr>
              <a:r>
                <a:rPr lang="en-US" sz="1400" b="1" strike="noStrike" spc="-1" dirty="0">
                  <a:solidFill>
                    <a:srgbClr val="1F4E79"/>
                  </a:solidFill>
                  <a:latin typeface="Calibri"/>
                  <a:ea typeface="DejaVu Sans"/>
                </a:rPr>
                <a:t>2 engineers</a:t>
              </a:r>
              <a:endParaRPr lang="en-GB" sz="1400" b="0" strike="noStrike" spc="-1" dirty="0">
                <a:latin typeface="Arial"/>
              </a:endParaRPr>
            </a:p>
          </p:txBody>
        </p:sp>
        <p:sp>
          <p:nvSpPr>
            <p:cNvPr id="292" name="CustomShape 6"/>
            <p:cNvSpPr/>
            <p:nvPr/>
          </p:nvSpPr>
          <p:spPr>
            <a:xfrm>
              <a:off x="5884200" y="4118760"/>
              <a:ext cx="1250640" cy="2181960"/>
            </a:xfrm>
            <a:prstGeom prst="roundRect">
              <a:avLst>
                <a:gd name="adj" fmla="val 16667"/>
              </a:avLst>
            </a:prstGeom>
            <a:solidFill>
              <a:srgbClr val="FFFFFF"/>
            </a:solidFill>
            <a:ln>
              <a:solidFill>
                <a:srgbClr val="5B9BD5"/>
              </a:solidFill>
            </a:ln>
            <a:effectLst>
              <a:outerShdw blurRad="50760" dist="37674" dir="8100000" algn="tr" rotWithShape="0">
                <a:srgbClr val="000000">
                  <a:alpha val="40000"/>
                </a:srgbClr>
              </a:outerShdw>
            </a:effectLst>
          </p:spPr>
          <p:style>
            <a:lnRef idx="2">
              <a:schemeClr val="accent1"/>
            </a:lnRef>
            <a:fillRef idx="1">
              <a:schemeClr val="lt1"/>
            </a:fillRef>
            <a:effectRef idx="0">
              <a:schemeClr val="accent1"/>
            </a:effectRef>
            <a:fontRef idx="minor"/>
          </p:style>
          <p:txBody>
            <a:bodyPr lIns="90000" tIns="45000" rIns="90000" bIns="45000" anchor="ctr">
              <a:noAutofit/>
            </a:bodyPr>
            <a:lstStyle/>
            <a:p>
              <a:pPr algn="ctr">
                <a:lnSpc>
                  <a:spcPct val="100000"/>
                </a:lnSpc>
                <a:buNone/>
              </a:pPr>
              <a:r>
                <a:rPr lang="en-US" sz="1400" b="1" strike="noStrike" spc="-1">
                  <a:solidFill>
                    <a:srgbClr val="1F4E79"/>
                  </a:solidFill>
                  <a:latin typeface="Calibri"/>
                  <a:ea typeface="DejaVu Sans"/>
                </a:rPr>
                <a:t>CERN</a:t>
              </a: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Switzerland</a:t>
              </a:r>
              <a:endParaRPr lang="en-GB" sz="1400" b="0" strike="noStrike" spc="-1">
                <a:latin typeface="Arial"/>
              </a:endParaRPr>
            </a:p>
            <a:p>
              <a:pPr algn="ctr">
                <a:lnSpc>
                  <a:spcPct val="100000"/>
                </a:lnSpc>
                <a:buNone/>
              </a:pP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Paulo</a:t>
              </a: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Moreira</a:t>
              </a:r>
              <a:endParaRPr lang="en-GB" sz="1400" b="0" strike="noStrike" spc="-1">
                <a:latin typeface="Arial"/>
              </a:endParaRPr>
            </a:p>
            <a:p>
              <a:pPr algn="ctr">
                <a:lnSpc>
                  <a:spcPct val="100000"/>
                </a:lnSpc>
                <a:buNone/>
              </a:pP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15 engineers</a:t>
              </a: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1 technician</a:t>
              </a:r>
              <a:endParaRPr lang="en-GB" sz="1400" b="0" strike="noStrike" spc="-1">
                <a:latin typeface="Arial"/>
              </a:endParaRPr>
            </a:p>
          </p:txBody>
        </p:sp>
        <p:sp>
          <p:nvSpPr>
            <p:cNvPr id="293" name="CustomShape 7"/>
            <p:cNvSpPr/>
            <p:nvPr/>
          </p:nvSpPr>
          <p:spPr>
            <a:xfrm>
              <a:off x="7289640" y="4118760"/>
              <a:ext cx="1250640" cy="2181960"/>
            </a:xfrm>
            <a:prstGeom prst="roundRect">
              <a:avLst>
                <a:gd name="adj" fmla="val 16667"/>
              </a:avLst>
            </a:prstGeom>
            <a:solidFill>
              <a:srgbClr val="FFFFFF"/>
            </a:solidFill>
            <a:ln>
              <a:solidFill>
                <a:srgbClr val="5B9BD5"/>
              </a:solidFill>
            </a:ln>
            <a:effectLst>
              <a:outerShdw blurRad="50760" dist="37674" dir="8100000" algn="tr" rotWithShape="0">
                <a:srgbClr val="000000">
                  <a:alpha val="40000"/>
                </a:srgbClr>
              </a:outerShdw>
            </a:effectLst>
          </p:spPr>
          <p:style>
            <a:lnRef idx="2">
              <a:schemeClr val="accent1"/>
            </a:lnRef>
            <a:fillRef idx="1">
              <a:schemeClr val="lt1"/>
            </a:fillRef>
            <a:effectRef idx="0">
              <a:schemeClr val="accent1"/>
            </a:effectRef>
            <a:fontRef idx="minor"/>
          </p:style>
          <p:txBody>
            <a:bodyPr lIns="90000" tIns="45000" rIns="90000" bIns="45000" anchor="ctr">
              <a:noAutofit/>
            </a:bodyPr>
            <a:lstStyle/>
            <a:p>
              <a:pPr algn="ctr">
                <a:lnSpc>
                  <a:spcPct val="100000"/>
                </a:lnSpc>
                <a:buNone/>
              </a:pPr>
              <a:r>
                <a:rPr lang="en-US" sz="1400" b="1" strike="noStrike" spc="-1">
                  <a:solidFill>
                    <a:srgbClr val="1F4E79"/>
                  </a:solidFill>
                  <a:latin typeface="Calibri"/>
                  <a:ea typeface="DejaVu Sans"/>
                </a:rPr>
                <a:t>KU Leuven</a:t>
              </a: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Belgium</a:t>
              </a:r>
              <a:endParaRPr lang="en-GB" sz="1400" b="0" strike="noStrike" spc="-1">
                <a:latin typeface="Arial"/>
              </a:endParaRPr>
            </a:p>
            <a:p>
              <a:pPr algn="ctr">
                <a:lnSpc>
                  <a:spcPct val="100000"/>
                </a:lnSpc>
                <a:buNone/>
              </a:pP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Paul</a:t>
              </a: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Leroux</a:t>
              </a:r>
              <a:endParaRPr lang="en-GB" sz="1400" b="0" strike="noStrike" spc="-1">
                <a:latin typeface="Arial"/>
              </a:endParaRPr>
            </a:p>
            <a:p>
              <a:pPr algn="ctr">
                <a:lnSpc>
                  <a:spcPct val="100000"/>
                </a:lnSpc>
                <a:buNone/>
              </a:pP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3 Engineers</a:t>
              </a:r>
              <a:endParaRPr lang="en-GB" sz="1400" b="0" strike="noStrike" spc="-1">
                <a:latin typeface="Arial"/>
              </a:endParaRPr>
            </a:p>
          </p:txBody>
        </p:sp>
        <p:sp>
          <p:nvSpPr>
            <p:cNvPr id="294" name="CustomShape 8"/>
            <p:cNvSpPr/>
            <p:nvPr/>
          </p:nvSpPr>
          <p:spPr>
            <a:xfrm>
              <a:off x="8695440" y="4118760"/>
              <a:ext cx="1250640" cy="2181960"/>
            </a:xfrm>
            <a:prstGeom prst="roundRect">
              <a:avLst>
                <a:gd name="adj" fmla="val 16667"/>
              </a:avLst>
            </a:prstGeom>
            <a:solidFill>
              <a:srgbClr val="FFFFFF"/>
            </a:solidFill>
            <a:ln>
              <a:solidFill>
                <a:srgbClr val="5B9BD5"/>
              </a:solidFill>
            </a:ln>
            <a:effectLst>
              <a:outerShdw blurRad="50760" dist="37674" dir="8100000" algn="tr" rotWithShape="0">
                <a:srgbClr val="000000">
                  <a:alpha val="40000"/>
                </a:srgbClr>
              </a:outerShdw>
            </a:effectLst>
          </p:spPr>
          <p:style>
            <a:lnRef idx="2">
              <a:schemeClr val="accent1"/>
            </a:lnRef>
            <a:fillRef idx="1">
              <a:schemeClr val="lt1"/>
            </a:fillRef>
            <a:effectRef idx="0">
              <a:schemeClr val="accent1"/>
            </a:effectRef>
            <a:fontRef idx="minor"/>
          </p:style>
          <p:txBody>
            <a:bodyPr lIns="90000" tIns="45000" rIns="90000" bIns="45000" anchor="ctr">
              <a:noAutofit/>
            </a:bodyPr>
            <a:lstStyle/>
            <a:p>
              <a:pPr algn="ctr">
                <a:lnSpc>
                  <a:spcPct val="100000"/>
                </a:lnSpc>
                <a:buNone/>
              </a:pPr>
              <a:r>
                <a:rPr lang="en-US" sz="1400" b="1" strike="noStrike" spc="-1">
                  <a:solidFill>
                    <a:srgbClr val="1F4E79"/>
                  </a:solidFill>
                  <a:latin typeface="Calibri"/>
                  <a:ea typeface="DejaVu Sans"/>
                </a:rPr>
                <a:t>UNL</a:t>
              </a: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Portugal</a:t>
              </a:r>
              <a:endParaRPr lang="en-GB" sz="1400" b="0" strike="noStrike" spc="-1">
                <a:latin typeface="Arial"/>
              </a:endParaRPr>
            </a:p>
            <a:p>
              <a:pPr algn="ctr">
                <a:lnSpc>
                  <a:spcPct val="100000"/>
                </a:lnSpc>
                <a:buNone/>
              </a:pP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Nuno</a:t>
              </a: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Paulino</a:t>
              </a:r>
              <a:endParaRPr lang="en-GB" sz="1400" b="0" strike="noStrike" spc="-1">
                <a:latin typeface="Arial"/>
              </a:endParaRPr>
            </a:p>
            <a:p>
              <a:pPr algn="ctr">
                <a:lnSpc>
                  <a:spcPct val="100000"/>
                </a:lnSpc>
                <a:buNone/>
              </a:pP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2 Engineers</a:t>
              </a:r>
              <a:endParaRPr lang="en-GB" sz="1400" b="0" strike="noStrike" spc="-1">
                <a:latin typeface="Arial"/>
              </a:endParaRPr>
            </a:p>
          </p:txBody>
        </p:sp>
        <p:sp>
          <p:nvSpPr>
            <p:cNvPr id="295" name="CustomShape 9"/>
            <p:cNvSpPr/>
            <p:nvPr/>
          </p:nvSpPr>
          <p:spPr>
            <a:xfrm>
              <a:off x="10100880" y="4118760"/>
              <a:ext cx="1250640" cy="2181960"/>
            </a:xfrm>
            <a:prstGeom prst="roundRect">
              <a:avLst>
                <a:gd name="adj" fmla="val 16667"/>
              </a:avLst>
            </a:prstGeom>
            <a:solidFill>
              <a:srgbClr val="FFFFFF"/>
            </a:solidFill>
            <a:ln>
              <a:solidFill>
                <a:srgbClr val="5B9BD5"/>
              </a:solidFill>
            </a:ln>
            <a:effectLst>
              <a:outerShdw blurRad="50760" dist="37674" dir="8100000" algn="tr" rotWithShape="0">
                <a:srgbClr val="000000">
                  <a:alpha val="40000"/>
                </a:srgbClr>
              </a:outerShdw>
            </a:effectLst>
          </p:spPr>
          <p:style>
            <a:lnRef idx="2">
              <a:schemeClr val="accent1"/>
            </a:lnRef>
            <a:fillRef idx="1">
              <a:schemeClr val="lt1"/>
            </a:fillRef>
            <a:effectRef idx="0">
              <a:schemeClr val="accent1"/>
            </a:effectRef>
            <a:fontRef idx="minor"/>
          </p:style>
          <p:txBody>
            <a:bodyPr lIns="90000" tIns="45000" rIns="90000" bIns="45000" anchor="ctr">
              <a:noAutofit/>
            </a:bodyPr>
            <a:lstStyle/>
            <a:p>
              <a:pPr algn="ctr">
                <a:lnSpc>
                  <a:spcPct val="100000"/>
                </a:lnSpc>
                <a:buNone/>
              </a:pPr>
              <a:r>
                <a:rPr lang="en-US" sz="1400" b="1" strike="noStrike" spc="-1">
                  <a:solidFill>
                    <a:srgbClr val="1F4E79"/>
                  </a:solidFill>
                  <a:latin typeface="Calibri"/>
                  <a:ea typeface="DejaVu Sans"/>
                </a:rPr>
                <a:t>SMU EE/PH</a:t>
              </a: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USA</a:t>
              </a:r>
              <a:endParaRPr lang="en-GB" sz="1400" b="0" strike="noStrike" spc="-1">
                <a:latin typeface="Arial"/>
              </a:endParaRPr>
            </a:p>
            <a:p>
              <a:pPr algn="ctr">
                <a:lnSpc>
                  <a:spcPct val="100000"/>
                </a:lnSpc>
                <a:buNone/>
              </a:pP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Ping Gui /</a:t>
              </a: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Jingbo Ye</a:t>
              </a:r>
              <a:endParaRPr lang="en-GB" sz="1400" b="0" strike="noStrike" spc="-1">
                <a:latin typeface="Arial"/>
              </a:endParaRPr>
            </a:p>
            <a:p>
              <a:pPr algn="ctr">
                <a:lnSpc>
                  <a:spcPct val="100000"/>
                </a:lnSpc>
                <a:buNone/>
              </a:pPr>
              <a:endParaRPr lang="en-GB" sz="1400" b="0" strike="noStrike" spc="-1">
                <a:latin typeface="Arial"/>
              </a:endParaRPr>
            </a:p>
            <a:p>
              <a:pPr algn="ctr">
                <a:lnSpc>
                  <a:spcPct val="100000"/>
                </a:lnSpc>
                <a:buNone/>
              </a:pPr>
              <a:r>
                <a:rPr lang="en-US" sz="1400" b="1" strike="noStrike" spc="-1">
                  <a:solidFill>
                    <a:srgbClr val="1F4E79"/>
                  </a:solidFill>
                  <a:latin typeface="Calibri"/>
                  <a:ea typeface="DejaVu Sans"/>
                </a:rPr>
                <a:t>8 engineers</a:t>
              </a:r>
              <a:endParaRPr lang="en-GB" sz="1400" b="0" strike="noStrike" spc="-1">
                <a:latin typeface="Arial"/>
              </a:endParaRPr>
            </a:p>
          </p:txBody>
        </p:sp>
        <p:sp>
          <p:nvSpPr>
            <p:cNvPr id="296" name="CustomShape 10"/>
            <p:cNvSpPr/>
            <p:nvPr/>
          </p:nvSpPr>
          <p:spPr>
            <a:xfrm flipH="1">
              <a:off x="3697200" y="2991240"/>
              <a:ext cx="3452040" cy="1125000"/>
            </a:xfrm>
            <a:custGeom>
              <a:avLst/>
              <a:gdLst/>
              <a:ahLst/>
              <a:cxnLst/>
              <a:rect l="l" t="t" r="r" b="b"/>
              <a:pathLst>
                <a:path w="21600" h="21600">
                  <a:moveTo>
                    <a:pt x="0" y="0"/>
                  </a:moveTo>
                  <a:lnTo>
                    <a:pt x="21600" y="21600"/>
                  </a:lnTo>
                </a:path>
              </a:pathLst>
            </a:custGeom>
            <a:noFill/>
            <a:ln w="28575">
              <a:solidFill>
                <a:srgbClr val="4472C4"/>
              </a:solidFill>
              <a:round/>
              <a:headEnd type="stealth" w="lg" len="med"/>
              <a:tailEnd type="stealth" w="lg" len="med"/>
            </a:ln>
          </p:spPr>
          <p:style>
            <a:lnRef idx="0">
              <a:scrgbClr r="0" g="0" b="0"/>
            </a:lnRef>
            <a:fillRef idx="0">
              <a:scrgbClr r="0" g="0" b="0"/>
            </a:fillRef>
            <a:effectRef idx="0">
              <a:scrgbClr r="0" g="0" b="0"/>
            </a:effectRef>
            <a:fontRef idx="minor"/>
          </p:style>
        </p:sp>
        <p:sp>
          <p:nvSpPr>
            <p:cNvPr id="297" name="CustomShape 11"/>
            <p:cNvSpPr/>
            <p:nvPr/>
          </p:nvSpPr>
          <p:spPr>
            <a:xfrm flipH="1">
              <a:off x="5103360" y="2991240"/>
              <a:ext cx="2046240" cy="1125000"/>
            </a:xfrm>
            <a:custGeom>
              <a:avLst/>
              <a:gdLst/>
              <a:ahLst/>
              <a:cxnLst/>
              <a:rect l="l" t="t" r="r" b="b"/>
              <a:pathLst>
                <a:path w="21600" h="21600">
                  <a:moveTo>
                    <a:pt x="0" y="0"/>
                  </a:moveTo>
                  <a:lnTo>
                    <a:pt x="21600" y="21600"/>
                  </a:lnTo>
                </a:path>
              </a:pathLst>
            </a:custGeom>
            <a:noFill/>
            <a:ln w="28575">
              <a:solidFill>
                <a:srgbClr val="4472C4"/>
              </a:solidFill>
              <a:round/>
              <a:headEnd type="stealth" w="lg" len="med"/>
              <a:tailEnd type="stealth" w="lg" len="med"/>
            </a:ln>
          </p:spPr>
          <p:style>
            <a:lnRef idx="0">
              <a:scrgbClr r="0" g="0" b="0"/>
            </a:lnRef>
            <a:fillRef idx="0">
              <a:scrgbClr r="0" g="0" b="0"/>
            </a:fillRef>
            <a:effectRef idx="0">
              <a:scrgbClr r="0" g="0" b="0"/>
            </a:effectRef>
            <a:fontRef idx="minor"/>
          </p:style>
        </p:sp>
        <p:sp>
          <p:nvSpPr>
            <p:cNvPr id="298" name="CustomShape 12"/>
            <p:cNvSpPr/>
            <p:nvPr/>
          </p:nvSpPr>
          <p:spPr>
            <a:xfrm flipH="1">
              <a:off x="6508800" y="2991240"/>
              <a:ext cx="640800" cy="1125000"/>
            </a:xfrm>
            <a:custGeom>
              <a:avLst/>
              <a:gdLst/>
              <a:ahLst/>
              <a:cxnLst/>
              <a:rect l="l" t="t" r="r" b="b"/>
              <a:pathLst>
                <a:path w="21600" h="21600">
                  <a:moveTo>
                    <a:pt x="0" y="0"/>
                  </a:moveTo>
                  <a:lnTo>
                    <a:pt x="21600" y="21600"/>
                  </a:lnTo>
                </a:path>
              </a:pathLst>
            </a:custGeom>
            <a:noFill/>
            <a:ln w="28575">
              <a:solidFill>
                <a:srgbClr val="4472C4"/>
              </a:solidFill>
              <a:round/>
              <a:headEnd type="stealth" w="lg" len="med"/>
              <a:tailEnd type="stealth" w="lg" len="med"/>
            </a:ln>
          </p:spPr>
          <p:style>
            <a:lnRef idx="0">
              <a:scrgbClr r="0" g="0" b="0"/>
            </a:lnRef>
            <a:fillRef idx="0">
              <a:scrgbClr r="0" g="0" b="0"/>
            </a:fillRef>
            <a:effectRef idx="0">
              <a:scrgbClr r="0" g="0" b="0"/>
            </a:effectRef>
            <a:fontRef idx="minor"/>
          </p:style>
        </p:sp>
        <p:sp>
          <p:nvSpPr>
            <p:cNvPr id="299" name="CustomShape 13"/>
            <p:cNvSpPr/>
            <p:nvPr/>
          </p:nvSpPr>
          <p:spPr>
            <a:xfrm>
              <a:off x="7154280" y="2991240"/>
              <a:ext cx="759600" cy="1125000"/>
            </a:xfrm>
            <a:custGeom>
              <a:avLst/>
              <a:gdLst/>
              <a:ahLst/>
              <a:cxnLst/>
              <a:rect l="l" t="t" r="r" b="b"/>
              <a:pathLst>
                <a:path w="21600" h="21600">
                  <a:moveTo>
                    <a:pt x="0" y="0"/>
                  </a:moveTo>
                  <a:lnTo>
                    <a:pt x="21600" y="21600"/>
                  </a:lnTo>
                </a:path>
              </a:pathLst>
            </a:custGeom>
            <a:noFill/>
            <a:ln w="28575">
              <a:solidFill>
                <a:srgbClr val="4472C4"/>
              </a:solidFill>
              <a:round/>
              <a:headEnd type="stealth" w="lg" len="med"/>
              <a:tailEnd type="stealth" w="lg" len="med"/>
            </a:ln>
          </p:spPr>
          <p:style>
            <a:lnRef idx="0">
              <a:scrgbClr r="0" g="0" b="0"/>
            </a:lnRef>
            <a:fillRef idx="0">
              <a:scrgbClr r="0" g="0" b="0"/>
            </a:fillRef>
            <a:effectRef idx="0">
              <a:scrgbClr r="0" g="0" b="0"/>
            </a:effectRef>
            <a:fontRef idx="minor"/>
          </p:style>
        </p:sp>
        <p:sp>
          <p:nvSpPr>
            <p:cNvPr id="300" name="CustomShape 14"/>
            <p:cNvSpPr/>
            <p:nvPr/>
          </p:nvSpPr>
          <p:spPr>
            <a:xfrm>
              <a:off x="7154280" y="2991240"/>
              <a:ext cx="2165040" cy="1125000"/>
            </a:xfrm>
            <a:custGeom>
              <a:avLst/>
              <a:gdLst/>
              <a:ahLst/>
              <a:cxnLst/>
              <a:rect l="l" t="t" r="r" b="b"/>
              <a:pathLst>
                <a:path w="21600" h="21600">
                  <a:moveTo>
                    <a:pt x="0" y="0"/>
                  </a:moveTo>
                  <a:lnTo>
                    <a:pt x="21600" y="21600"/>
                  </a:lnTo>
                </a:path>
              </a:pathLst>
            </a:custGeom>
            <a:noFill/>
            <a:ln w="28575">
              <a:solidFill>
                <a:srgbClr val="4472C4"/>
              </a:solidFill>
              <a:round/>
              <a:headEnd type="stealth" w="lg" len="med"/>
              <a:tailEnd type="stealth" w="lg" len="med"/>
            </a:ln>
          </p:spPr>
          <p:style>
            <a:lnRef idx="0">
              <a:scrgbClr r="0" g="0" b="0"/>
            </a:lnRef>
            <a:fillRef idx="0">
              <a:scrgbClr r="0" g="0" b="0"/>
            </a:fillRef>
            <a:effectRef idx="0">
              <a:scrgbClr r="0" g="0" b="0"/>
            </a:effectRef>
            <a:fontRef idx="minor"/>
          </p:style>
        </p:sp>
        <p:sp>
          <p:nvSpPr>
            <p:cNvPr id="301" name="CustomShape 15"/>
            <p:cNvSpPr/>
            <p:nvPr/>
          </p:nvSpPr>
          <p:spPr>
            <a:xfrm>
              <a:off x="7154280" y="2991240"/>
              <a:ext cx="3570480" cy="1125000"/>
            </a:xfrm>
            <a:custGeom>
              <a:avLst/>
              <a:gdLst/>
              <a:ahLst/>
              <a:cxnLst/>
              <a:rect l="l" t="t" r="r" b="b"/>
              <a:pathLst>
                <a:path w="21600" h="21600">
                  <a:moveTo>
                    <a:pt x="0" y="0"/>
                  </a:moveTo>
                  <a:lnTo>
                    <a:pt x="21600" y="21600"/>
                  </a:lnTo>
                </a:path>
              </a:pathLst>
            </a:custGeom>
            <a:noFill/>
            <a:ln w="28575">
              <a:solidFill>
                <a:srgbClr val="4472C4"/>
              </a:solidFill>
              <a:round/>
              <a:headEnd type="stealth" w="lg" len="med"/>
              <a:tailEnd type="stealth" w="lg" len="med"/>
            </a:ln>
          </p:spPr>
          <p:style>
            <a:lnRef idx="0">
              <a:scrgbClr r="0" g="0" b="0"/>
            </a:lnRef>
            <a:fillRef idx="0">
              <a:scrgbClr r="0" g="0" b="0"/>
            </a:fillRef>
            <a:effectRef idx="0">
              <a:scrgbClr r="0" g="0" b="0"/>
            </a:effectRef>
            <a:fontRef idx="minor"/>
          </p:style>
        </p:sp>
        <p:sp>
          <p:nvSpPr>
            <p:cNvPr id="302" name="CustomShape 16"/>
            <p:cNvSpPr/>
            <p:nvPr/>
          </p:nvSpPr>
          <p:spPr>
            <a:xfrm>
              <a:off x="6392160" y="1963440"/>
              <a:ext cx="1521360" cy="1025640"/>
            </a:xfrm>
            <a:prstGeom prst="roundRect">
              <a:avLst>
                <a:gd name="adj" fmla="val 16667"/>
              </a:avLst>
            </a:prstGeom>
            <a:solidFill>
              <a:srgbClr val="FFFFFF"/>
            </a:solidFill>
            <a:ln>
              <a:solidFill>
                <a:srgbClr val="5B9BD5"/>
              </a:solidFill>
            </a:ln>
            <a:effectLst>
              <a:outerShdw blurRad="50760" dist="37674" dir="8100000" algn="tr" rotWithShape="0">
                <a:srgbClr val="000000">
                  <a:alpha val="40000"/>
                </a:srgbClr>
              </a:outerShdw>
            </a:effectLst>
          </p:spPr>
          <p:style>
            <a:lnRef idx="2">
              <a:schemeClr val="accent1"/>
            </a:lnRef>
            <a:fillRef idx="1">
              <a:schemeClr val="lt1"/>
            </a:fillRef>
            <a:effectRef idx="0">
              <a:schemeClr val="accent1"/>
            </a:effectRef>
            <a:fontRef idx="minor"/>
          </p:style>
          <p:txBody>
            <a:bodyPr lIns="90000" tIns="45000" rIns="90000" bIns="45000" anchor="ctr">
              <a:noAutofit/>
            </a:bodyPr>
            <a:lstStyle/>
            <a:p>
              <a:pPr algn="ctr">
                <a:lnSpc>
                  <a:spcPct val="100000"/>
                </a:lnSpc>
                <a:buNone/>
              </a:pPr>
              <a:r>
                <a:rPr lang="en-US" sz="1600" b="1" strike="noStrike" spc="-1">
                  <a:solidFill>
                    <a:srgbClr val="1F4E79"/>
                  </a:solidFill>
                  <a:latin typeface="Calibri"/>
                  <a:ea typeface="DejaVu Sans"/>
                </a:rPr>
                <a:t>CERN</a:t>
              </a:r>
              <a:endParaRPr lang="en-GB" sz="1600" b="0" strike="noStrike" spc="-1">
                <a:latin typeface="Arial"/>
              </a:endParaRPr>
            </a:p>
            <a:p>
              <a:pPr algn="ctr">
                <a:lnSpc>
                  <a:spcPct val="100000"/>
                </a:lnSpc>
                <a:buNone/>
              </a:pPr>
              <a:r>
                <a:rPr lang="en-US" sz="1600" b="1" strike="noStrike" spc="-1">
                  <a:solidFill>
                    <a:srgbClr val="1F4E79"/>
                  </a:solidFill>
                  <a:latin typeface="Calibri"/>
                  <a:ea typeface="DejaVu Sans"/>
                </a:rPr>
                <a:t>Coordination</a:t>
              </a:r>
              <a:endParaRPr lang="en-GB" sz="1600" b="0" strike="noStrike" spc="-1">
                <a:latin typeface="Arial"/>
              </a:endParaRPr>
            </a:p>
          </p:txBody>
        </p:sp>
      </p:grpSp>
      <p:sp>
        <p:nvSpPr>
          <p:cNvPr id="303" name="CustomShape 17"/>
          <p:cNvSpPr/>
          <p:nvPr/>
        </p:nvSpPr>
        <p:spPr>
          <a:xfrm>
            <a:off x="8610480" y="6524640"/>
            <a:ext cx="2740680" cy="194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pPr>
            <a:fld id="{6A5420C0-B2FE-44FF-857D-62593937E02B}" type="slidenum">
              <a:rPr lang="en-GB" sz="1000" b="0" strike="noStrike" spc="-1">
                <a:solidFill>
                  <a:srgbClr val="8B8B8B"/>
                </a:solidFill>
                <a:latin typeface="Calibri"/>
                <a:ea typeface="DejaVu Sans"/>
              </a:rPr>
              <a:t>3</a:t>
            </a:fld>
            <a:endParaRPr lang="en-GB" sz="1000" b="0" strike="noStrike" spc="-1">
              <a:latin typeface="Arial"/>
            </a:endParaRPr>
          </a:p>
        </p:txBody>
      </p:sp>
    </p:spTree>
    <p:extLst>
      <p:ext uri="{BB962C8B-B14F-4D97-AF65-F5344CB8AC3E}">
        <p14:creationId xmlns:p14="http://schemas.microsoft.com/office/powerpoint/2010/main" val="4251806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B3890-3AE1-6C42-FB5F-33696FF345D3}"/>
              </a:ext>
            </a:extLst>
          </p:cNvPr>
          <p:cNvSpPr>
            <a:spLocks noGrp="1"/>
          </p:cNvSpPr>
          <p:nvPr>
            <p:ph type="title"/>
          </p:nvPr>
        </p:nvSpPr>
        <p:spPr/>
        <p:txBody>
          <a:bodyPr/>
          <a:lstStyle/>
          <a:p>
            <a:r>
              <a:rPr lang="en-US" b="0" dirty="0">
                <a:ea typeface="+mj-lt"/>
                <a:cs typeface="+mj-lt"/>
              </a:rPr>
              <a:t>Single-Event Effects Testing – Inductor SEE Sensitivity</a:t>
            </a:r>
          </a:p>
        </p:txBody>
      </p:sp>
      <p:sp>
        <p:nvSpPr>
          <p:cNvPr id="3" name="Content Placeholder 2">
            <a:extLst>
              <a:ext uri="{FF2B5EF4-FFF2-40B4-BE49-F238E27FC236}">
                <a16:creationId xmlns:a16="http://schemas.microsoft.com/office/drawing/2014/main" id="{49673908-2AF6-1EE9-0D49-868C7E817AD3}"/>
              </a:ext>
            </a:extLst>
          </p:cNvPr>
          <p:cNvSpPr>
            <a:spLocks noGrp="1"/>
          </p:cNvSpPr>
          <p:nvPr>
            <p:ph sz="half" idx="1"/>
          </p:nvPr>
        </p:nvSpPr>
        <p:spPr>
          <a:xfrm>
            <a:off x="838200" y="1043334"/>
            <a:ext cx="5181600" cy="4698614"/>
          </a:xfrm>
        </p:spPr>
        <p:txBody>
          <a:bodyPr vert="horz" lIns="91440" tIns="45720" rIns="91440" bIns="45720" rtlCol="0" anchor="t">
            <a:normAutofit fontScale="70000" lnSpcReduction="20000"/>
          </a:bodyPr>
          <a:lstStyle/>
          <a:p>
            <a:pPr marL="0" indent="0">
              <a:buNone/>
            </a:pPr>
            <a:r>
              <a:rPr lang="en-US" b="1" dirty="0">
                <a:latin typeface="+mj-lt"/>
                <a:ea typeface="+mn-lt"/>
                <a:cs typeface="+mn-lt"/>
              </a:rPr>
              <a:t>Inductor SEE Sensitivity (2/2)</a:t>
            </a:r>
            <a:endParaRPr lang="en-US" dirty="0">
              <a:latin typeface="+mj-lt"/>
              <a:cs typeface="Calibri" panose="020F0502020204030204"/>
            </a:endParaRPr>
          </a:p>
          <a:p>
            <a:r>
              <a:rPr lang="en-US" dirty="0">
                <a:latin typeface="+mj-lt"/>
                <a:cs typeface="Calibri" panose="020F0502020204030204"/>
              </a:rPr>
              <a:t>Impact assessment performed</a:t>
            </a:r>
            <a:endParaRPr lang="en-US" dirty="0">
              <a:solidFill>
                <a:srgbClr val="002060"/>
              </a:solidFill>
              <a:latin typeface="+mj-lt"/>
              <a:cs typeface="Calibri"/>
            </a:endParaRPr>
          </a:p>
          <a:p>
            <a:pPr lvl="1"/>
            <a:r>
              <a:rPr lang="en-US" dirty="0">
                <a:latin typeface="+mj-lt"/>
                <a:ea typeface="+mn-lt"/>
                <a:cs typeface="+mn-lt"/>
              </a:rPr>
              <a:t>Dedicated 200 MeV proton test @ PSI</a:t>
            </a:r>
            <a:endParaRPr lang="en-US" dirty="0">
              <a:latin typeface="+mj-lt"/>
              <a:cs typeface="Calibri"/>
            </a:endParaRPr>
          </a:p>
          <a:p>
            <a:pPr lvl="1"/>
            <a:r>
              <a:rPr lang="en-US" dirty="0">
                <a:latin typeface="+mj-lt"/>
                <a:ea typeface="+mn-lt"/>
                <a:cs typeface="+mn-lt"/>
              </a:rPr>
              <a:t>No danger to data transmission in any mode of operation</a:t>
            </a:r>
          </a:p>
          <a:p>
            <a:pPr lvl="1"/>
            <a:r>
              <a:rPr lang="en-US" dirty="0">
                <a:latin typeface="+mj-lt"/>
                <a:cs typeface="Calibri"/>
              </a:rPr>
              <a:t>Concern only for timing derived from </a:t>
            </a:r>
            <a:r>
              <a:rPr lang="en-US" dirty="0" err="1">
                <a:latin typeface="+mj-lt"/>
                <a:cs typeface="Calibri"/>
              </a:rPr>
              <a:t>lpGBT</a:t>
            </a:r>
            <a:r>
              <a:rPr lang="en-US" dirty="0">
                <a:latin typeface="+mj-lt"/>
                <a:cs typeface="Calibri"/>
              </a:rPr>
              <a:t> clocks when in simplex TX mode</a:t>
            </a:r>
            <a:endParaRPr lang="en-US">
              <a:latin typeface="+mj-lt"/>
              <a:cs typeface="Calibri"/>
            </a:endParaRPr>
          </a:p>
          <a:p>
            <a:pPr lvl="1"/>
            <a:r>
              <a:rPr lang="en-US" dirty="0">
                <a:latin typeface="+mj-lt"/>
                <a:cs typeface="Calibri"/>
              </a:rPr>
              <a:t>Effect suppressed in RX/TRX mode by higher CDR bandwidth</a:t>
            </a:r>
          </a:p>
          <a:p>
            <a:r>
              <a:rPr lang="en-US" dirty="0">
                <a:latin typeface="+mj-lt"/>
                <a:cs typeface="Calibri"/>
              </a:rPr>
              <a:t>Mitigation strategy</a:t>
            </a:r>
            <a:endParaRPr lang="en-US" dirty="0">
              <a:solidFill>
                <a:srgbClr val="002060"/>
              </a:solidFill>
              <a:latin typeface="+mj-lt"/>
              <a:cs typeface="Calibri"/>
            </a:endParaRPr>
          </a:p>
          <a:p>
            <a:pPr lvl="1"/>
            <a:r>
              <a:rPr lang="en-US" dirty="0">
                <a:latin typeface="+mj-lt"/>
                <a:cs typeface="Calibri"/>
              </a:rPr>
              <a:t>N</a:t>
            </a:r>
            <a:r>
              <a:rPr lang="en-US" b="1" dirty="0">
                <a:latin typeface="+mj-lt"/>
                <a:cs typeface="Calibri"/>
              </a:rPr>
              <a:t>ew default clock generator settings</a:t>
            </a:r>
            <a:r>
              <a:rPr lang="en-US" dirty="0">
                <a:latin typeface="+mj-lt"/>
                <a:cs typeface="Calibri"/>
              </a:rPr>
              <a:t>, minimize magnitude of effect</a:t>
            </a:r>
          </a:p>
          <a:p>
            <a:pPr lvl="1"/>
            <a:r>
              <a:rPr lang="en-US" dirty="0">
                <a:latin typeface="+mj-lt"/>
                <a:ea typeface="+mn-lt"/>
                <a:cs typeface="+mn-lt"/>
              </a:rPr>
              <a:t>Recommendation: </a:t>
            </a:r>
            <a:r>
              <a:rPr lang="en-US" b="1" dirty="0">
                <a:latin typeface="+mj-lt"/>
                <a:ea typeface="+mn-lt"/>
                <a:cs typeface="+mn-lt"/>
              </a:rPr>
              <a:t>prefer clocks from transceiver-mode-</a:t>
            </a:r>
            <a:r>
              <a:rPr lang="en-US" b="1" dirty="0" err="1">
                <a:latin typeface="+mj-lt"/>
                <a:ea typeface="+mn-lt"/>
                <a:cs typeface="+mn-lt"/>
              </a:rPr>
              <a:t>lpGBTs</a:t>
            </a:r>
            <a:r>
              <a:rPr lang="en-US" b="1" dirty="0">
                <a:latin typeface="+mj-lt"/>
                <a:ea typeface="+mn-lt"/>
                <a:cs typeface="+mn-lt"/>
              </a:rPr>
              <a:t> for precision timing</a:t>
            </a:r>
            <a:endParaRPr lang="en-US" b="1" dirty="0">
              <a:latin typeface="+mj-lt"/>
              <a:cs typeface="Calibri"/>
            </a:endParaRPr>
          </a:p>
          <a:p>
            <a:r>
              <a:rPr lang="en-US" dirty="0">
                <a:latin typeface="+mj-lt"/>
                <a:cs typeface="Calibri"/>
              </a:rPr>
              <a:t>200 MeV p+ cross section characterized for recommended settings</a:t>
            </a:r>
            <a:endParaRPr lang="en-US" dirty="0">
              <a:solidFill>
                <a:srgbClr val="002060"/>
              </a:solidFill>
              <a:latin typeface="+mj-lt"/>
              <a:cs typeface="Calibri"/>
            </a:endParaRPr>
          </a:p>
          <a:p>
            <a:r>
              <a:rPr lang="en-US" dirty="0">
                <a:latin typeface="+mj-lt"/>
                <a:cs typeface="Calibri"/>
              </a:rPr>
              <a:t>Results &amp; recommendations published in Application Note [2]</a:t>
            </a:r>
            <a:endParaRPr lang="en-US" dirty="0">
              <a:solidFill>
                <a:srgbClr val="002060"/>
              </a:solidFill>
              <a:latin typeface="+mj-lt"/>
              <a:cs typeface="Calibri"/>
            </a:endParaRPr>
          </a:p>
          <a:p>
            <a:pPr lvl="1"/>
            <a:endParaRPr lang="en-US" dirty="0">
              <a:solidFill>
                <a:srgbClr val="002060"/>
              </a:solidFill>
              <a:latin typeface="+mj-lt"/>
              <a:cs typeface="Calibri"/>
            </a:endParaRPr>
          </a:p>
          <a:p>
            <a:endParaRPr lang="en-US" dirty="0">
              <a:solidFill>
                <a:srgbClr val="002060"/>
              </a:solidFill>
              <a:latin typeface="+mj-lt"/>
              <a:cs typeface="Calibri"/>
            </a:endParaRPr>
          </a:p>
          <a:p>
            <a:pPr lvl="1"/>
            <a:endParaRPr lang="en-US" dirty="0">
              <a:solidFill>
                <a:srgbClr val="002060"/>
              </a:solidFill>
              <a:latin typeface="+mj-lt"/>
              <a:cs typeface="Calibri"/>
            </a:endParaRPr>
          </a:p>
        </p:txBody>
      </p:sp>
      <p:sp>
        <p:nvSpPr>
          <p:cNvPr id="5" name="Date Placeholder 4">
            <a:extLst>
              <a:ext uri="{FF2B5EF4-FFF2-40B4-BE49-F238E27FC236}">
                <a16:creationId xmlns:a16="http://schemas.microsoft.com/office/drawing/2014/main" id="{93998A31-40EA-0A4A-D04B-6F178FB6B2DE}"/>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DD1CE48E-BE7C-4CA7-6A6E-8F0B073BA97F}"/>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DA7651C8-AFB1-C10C-B9C7-AD186E141F64}"/>
              </a:ext>
            </a:extLst>
          </p:cNvPr>
          <p:cNvSpPr>
            <a:spLocks noGrp="1"/>
          </p:cNvSpPr>
          <p:nvPr>
            <p:ph type="sldNum" sz="quarter" idx="12"/>
          </p:nvPr>
        </p:nvSpPr>
        <p:spPr/>
        <p:txBody>
          <a:bodyPr/>
          <a:lstStyle/>
          <a:p>
            <a:fld id="{9E4E57FD-46AB-4497-A1ED-13B00B4C8F0D}" type="slidenum">
              <a:rPr lang="en-GB" smtClean="0"/>
              <a:pPr/>
              <a:t>30</a:t>
            </a:fld>
            <a:endParaRPr lang="en-GB" dirty="0"/>
          </a:p>
        </p:txBody>
      </p:sp>
      <p:pic>
        <p:nvPicPr>
          <p:cNvPr id="11" name="Picture 11" descr="Chart, bar chart&#10;&#10;Description automatically generated">
            <a:extLst>
              <a:ext uri="{FF2B5EF4-FFF2-40B4-BE49-F238E27FC236}">
                <a16:creationId xmlns:a16="http://schemas.microsoft.com/office/drawing/2014/main" id="{22B68B8A-6A12-ADB7-B4EA-A1B19415AD8D}"/>
              </a:ext>
            </a:extLst>
          </p:cNvPr>
          <p:cNvPicPr>
            <a:picLocks noChangeAspect="1"/>
          </p:cNvPicPr>
          <p:nvPr/>
        </p:nvPicPr>
        <p:blipFill>
          <a:blip r:embed="rId2"/>
          <a:stretch>
            <a:fillRect/>
          </a:stretch>
        </p:blipFill>
        <p:spPr>
          <a:xfrm>
            <a:off x="6492630" y="4603192"/>
            <a:ext cx="5058507" cy="2047771"/>
          </a:xfrm>
          <a:prstGeom prst="rect">
            <a:avLst/>
          </a:prstGeom>
        </p:spPr>
      </p:pic>
      <p:pic>
        <p:nvPicPr>
          <p:cNvPr id="14" name="Picture 14" descr="Chart, line chart, histogram&#10;&#10;Description automatically generated">
            <a:extLst>
              <a:ext uri="{FF2B5EF4-FFF2-40B4-BE49-F238E27FC236}">
                <a16:creationId xmlns:a16="http://schemas.microsoft.com/office/drawing/2014/main" id="{757BC143-4486-EDED-3322-B3EF590B9DE4}"/>
              </a:ext>
            </a:extLst>
          </p:cNvPr>
          <p:cNvPicPr>
            <a:picLocks noGrp="1" noChangeAspect="1"/>
          </p:cNvPicPr>
          <p:nvPr>
            <p:ph sz="half" idx="2"/>
          </p:nvPr>
        </p:nvPicPr>
        <p:blipFill>
          <a:blip r:embed="rId3"/>
          <a:stretch>
            <a:fillRect/>
          </a:stretch>
        </p:blipFill>
        <p:spPr>
          <a:xfrm>
            <a:off x="6865815" y="903797"/>
            <a:ext cx="4468445" cy="3700542"/>
          </a:xfrm>
        </p:spPr>
      </p:pic>
      <p:sp>
        <p:nvSpPr>
          <p:cNvPr id="4" name="TextBox 1">
            <a:extLst>
              <a:ext uri="{FF2B5EF4-FFF2-40B4-BE49-F238E27FC236}">
                <a16:creationId xmlns:a16="http://schemas.microsoft.com/office/drawing/2014/main" id="{5174C2C8-6A67-7F34-0D17-086573A14D1F}"/>
              </a:ext>
            </a:extLst>
          </p:cNvPr>
          <p:cNvSpPr txBox="1"/>
          <p:nvPr/>
        </p:nvSpPr>
        <p:spPr>
          <a:xfrm>
            <a:off x="982605" y="5995919"/>
            <a:ext cx="5199448"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t>[2] </a:t>
            </a:r>
            <a:r>
              <a:rPr lang="en-US" sz="1400" dirty="0" err="1"/>
              <a:t>lpGBT</a:t>
            </a:r>
            <a:r>
              <a:rPr lang="en-US" sz="1400" dirty="0"/>
              <a:t> team: "</a:t>
            </a:r>
            <a:r>
              <a:rPr lang="en-US" sz="1400" dirty="0">
                <a:ea typeface="+mn-lt"/>
                <a:cs typeface="+mn-lt"/>
              </a:rPr>
              <a:t>Application Note: Single-Event Effect Clock Phase Transients in Simplex Transmitter Mode", 2021</a:t>
            </a:r>
          </a:p>
        </p:txBody>
      </p:sp>
    </p:spTree>
    <p:extLst>
      <p:ext uri="{BB962C8B-B14F-4D97-AF65-F5344CB8AC3E}">
        <p14:creationId xmlns:p14="http://schemas.microsoft.com/office/powerpoint/2010/main" val="31376704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5EF37-CB0B-7986-198A-4EF7D466EEC1}"/>
              </a:ext>
            </a:extLst>
          </p:cNvPr>
          <p:cNvSpPr>
            <a:spLocks noGrp="1"/>
          </p:cNvSpPr>
          <p:nvPr>
            <p:ph type="ctrTitle"/>
          </p:nvPr>
        </p:nvSpPr>
        <p:spPr/>
        <p:txBody>
          <a:bodyPr/>
          <a:lstStyle/>
          <a:p>
            <a:r>
              <a:rPr lang="en-US" dirty="0">
                <a:cs typeface="Calibri Light"/>
              </a:rPr>
              <a:t>Total Ionizing Dose Testing</a:t>
            </a:r>
            <a:endParaRPr lang="en-US" dirty="0"/>
          </a:p>
        </p:txBody>
      </p:sp>
      <p:sp>
        <p:nvSpPr>
          <p:cNvPr id="3" name="Content Placeholder 2">
            <a:extLst>
              <a:ext uri="{FF2B5EF4-FFF2-40B4-BE49-F238E27FC236}">
                <a16:creationId xmlns:a16="http://schemas.microsoft.com/office/drawing/2014/main" id="{BCBC336F-2C46-11B4-FC96-4DF2F224927D}"/>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364893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23363-08B2-6AEA-77C0-2CC75C461656}"/>
              </a:ext>
            </a:extLst>
          </p:cNvPr>
          <p:cNvSpPr>
            <a:spLocks noGrp="1"/>
          </p:cNvSpPr>
          <p:nvPr>
            <p:ph type="title"/>
          </p:nvPr>
        </p:nvSpPr>
        <p:spPr/>
        <p:txBody>
          <a:bodyPr/>
          <a:lstStyle/>
          <a:p>
            <a:r>
              <a:rPr lang="en-US" dirty="0" err="1">
                <a:ea typeface="Verdana"/>
                <a:cs typeface="Calibri Light"/>
              </a:rPr>
              <a:t>lpGBT</a:t>
            </a:r>
            <a:r>
              <a:rPr lang="en-US" dirty="0">
                <a:ea typeface="Verdana"/>
                <a:cs typeface="Calibri Light"/>
              </a:rPr>
              <a:t> X-ray TID Testing - Introduction</a:t>
            </a:r>
            <a:endParaRPr lang="en-US" dirty="0">
              <a:cs typeface="Calibri Light"/>
            </a:endParaRPr>
          </a:p>
        </p:txBody>
      </p:sp>
      <p:sp>
        <p:nvSpPr>
          <p:cNvPr id="3" name="Content Placeholder 2">
            <a:extLst>
              <a:ext uri="{FF2B5EF4-FFF2-40B4-BE49-F238E27FC236}">
                <a16:creationId xmlns:a16="http://schemas.microsoft.com/office/drawing/2014/main" id="{C0CC3E8A-AB3E-A9AC-9108-D5D005491D76}"/>
              </a:ext>
            </a:extLst>
          </p:cNvPr>
          <p:cNvSpPr>
            <a:spLocks noGrp="1"/>
          </p:cNvSpPr>
          <p:nvPr>
            <p:ph idx="1"/>
          </p:nvPr>
        </p:nvSpPr>
        <p:spPr>
          <a:xfrm>
            <a:off x="838200" y="1009437"/>
            <a:ext cx="10515600" cy="5375864"/>
          </a:xfrm>
        </p:spPr>
        <p:txBody>
          <a:bodyPr vert="horz" lIns="91440" tIns="45720" rIns="91440" bIns="45720" rtlCol="0" anchor="t">
            <a:normAutofit/>
          </a:bodyPr>
          <a:lstStyle/>
          <a:p>
            <a:r>
              <a:rPr lang="en-US" dirty="0">
                <a:solidFill>
                  <a:srgbClr val="002060"/>
                </a:solidFill>
                <a:ea typeface="Verdana"/>
                <a:cs typeface="Calibri"/>
              </a:rPr>
              <a:t>TID design spec for </a:t>
            </a:r>
            <a:r>
              <a:rPr lang="en-US" dirty="0" err="1">
                <a:solidFill>
                  <a:srgbClr val="002060"/>
                </a:solidFill>
                <a:ea typeface="Verdana"/>
                <a:cs typeface="Calibri"/>
              </a:rPr>
              <a:t>lpGBT</a:t>
            </a:r>
            <a:r>
              <a:rPr lang="en-US" dirty="0">
                <a:solidFill>
                  <a:srgbClr val="002060"/>
                </a:solidFill>
                <a:ea typeface="Verdana"/>
                <a:cs typeface="Calibri"/>
              </a:rPr>
              <a:t>: </a:t>
            </a:r>
            <a:r>
              <a:rPr lang="en-US" b="1" dirty="0">
                <a:solidFill>
                  <a:srgbClr val="002060"/>
                </a:solidFill>
                <a:ea typeface="Verdana"/>
                <a:cs typeface="Calibri"/>
              </a:rPr>
              <a:t>100 </a:t>
            </a:r>
            <a:r>
              <a:rPr lang="en-US" b="1" dirty="0" err="1">
                <a:solidFill>
                  <a:srgbClr val="002060"/>
                </a:solidFill>
                <a:ea typeface="Verdana"/>
                <a:cs typeface="Calibri"/>
              </a:rPr>
              <a:t>Mrad</a:t>
            </a:r>
            <a:r>
              <a:rPr lang="en-US" b="1" dirty="0">
                <a:solidFill>
                  <a:srgbClr val="002060"/>
                </a:solidFill>
                <a:ea typeface="Verdana"/>
                <a:cs typeface="Calibri"/>
              </a:rPr>
              <a:t> (200 </a:t>
            </a:r>
            <a:r>
              <a:rPr lang="en-US" b="1" dirty="0" err="1">
                <a:solidFill>
                  <a:srgbClr val="002060"/>
                </a:solidFill>
                <a:ea typeface="Verdana"/>
                <a:cs typeface="Calibri"/>
              </a:rPr>
              <a:t>Mrad</a:t>
            </a:r>
            <a:r>
              <a:rPr lang="en-US" b="1" dirty="0">
                <a:solidFill>
                  <a:srgbClr val="002060"/>
                </a:solidFill>
                <a:ea typeface="Verdana"/>
                <a:cs typeface="Calibri"/>
              </a:rPr>
              <a:t> with safety factor)</a:t>
            </a:r>
          </a:p>
          <a:p>
            <a:r>
              <a:rPr lang="en-US" dirty="0">
                <a:solidFill>
                  <a:srgbClr val="002060"/>
                </a:solidFill>
                <a:ea typeface="+mj-lt"/>
                <a:cs typeface="+mj-lt"/>
              </a:rPr>
              <a:t>Common development makes q</a:t>
            </a:r>
            <a:r>
              <a:rPr lang="en-US" dirty="0">
                <a:solidFill>
                  <a:srgbClr val="002060"/>
                </a:solidFill>
                <a:ea typeface="Verdana"/>
                <a:cs typeface="Calibri"/>
              </a:rPr>
              <a:t>ualification difficult </a:t>
            </a:r>
            <a:endParaRPr lang="en-US" dirty="0">
              <a:solidFill>
                <a:srgbClr val="002060"/>
              </a:solidFill>
              <a:cs typeface="Calibri"/>
            </a:endParaRPr>
          </a:p>
          <a:p>
            <a:pPr lvl="1"/>
            <a:r>
              <a:rPr lang="en-US" dirty="0">
                <a:solidFill>
                  <a:srgbClr val="0070C0"/>
                </a:solidFill>
                <a:ea typeface="Verdana"/>
                <a:cs typeface="Calibri"/>
              </a:rPr>
              <a:t>Large variability of use cases: expected lifetime dose, operational chip temperature</a:t>
            </a:r>
            <a:endParaRPr lang="en-US">
              <a:solidFill>
                <a:srgbClr val="0070C0"/>
              </a:solidFill>
              <a:cs typeface="Calibri"/>
            </a:endParaRPr>
          </a:p>
          <a:p>
            <a:pPr lvl="1"/>
            <a:r>
              <a:rPr lang="en-US" dirty="0">
                <a:solidFill>
                  <a:srgbClr val="0070C0"/>
                </a:solidFill>
                <a:ea typeface="Verdana"/>
                <a:cs typeface="Calibri"/>
              </a:rPr>
              <a:t>TID degradation highly dependent on </a:t>
            </a:r>
            <a:r>
              <a:rPr lang="en-US" u="sng" dirty="0">
                <a:solidFill>
                  <a:srgbClr val="0070C0"/>
                </a:solidFill>
                <a:ea typeface="Verdana"/>
                <a:cs typeface="Calibri"/>
              </a:rPr>
              <a:t>dose rate, die temperature</a:t>
            </a:r>
            <a:r>
              <a:rPr lang="en-US" dirty="0">
                <a:solidFill>
                  <a:srgbClr val="0070C0"/>
                </a:solidFill>
                <a:ea typeface="Verdana"/>
                <a:cs typeface="Calibri"/>
              </a:rPr>
              <a:t>, </a:t>
            </a:r>
            <a:r>
              <a:rPr lang="en-US" dirty="0">
                <a:solidFill>
                  <a:srgbClr val="0070C0"/>
                </a:solidFill>
                <a:ea typeface="+mj-lt"/>
                <a:cs typeface="+mj-lt"/>
              </a:rPr>
              <a:t>bias conditions</a:t>
            </a:r>
            <a:endParaRPr lang="en-US" u="sng">
              <a:solidFill>
                <a:srgbClr val="0070C0"/>
              </a:solidFill>
              <a:cs typeface="Calibri"/>
            </a:endParaRPr>
          </a:p>
          <a:p>
            <a:pPr lvl="1"/>
            <a:r>
              <a:rPr lang="en-US" dirty="0">
                <a:solidFill>
                  <a:srgbClr val="0070C0"/>
                </a:solidFill>
                <a:ea typeface="Verdana"/>
                <a:cs typeface="Calibri"/>
              </a:rPr>
              <a:t>Annealing behavior another important aspect</a:t>
            </a:r>
          </a:p>
          <a:p>
            <a:r>
              <a:rPr lang="en-US" dirty="0">
                <a:solidFill>
                  <a:srgbClr val="002060"/>
                </a:solidFill>
                <a:ea typeface="Verdana"/>
                <a:cs typeface="Calibri"/>
              </a:rPr>
              <a:t>Chosen approach</a:t>
            </a:r>
          </a:p>
          <a:p>
            <a:pPr lvl="1"/>
            <a:r>
              <a:rPr lang="en-US" dirty="0">
                <a:solidFill>
                  <a:srgbClr val="0070C0"/>
                </a:solidFill>
                <a:ea typeface="Verdana"/>
                <a:cs typeface="Calibri"/>
              </a:rPr>
              <a:t>Small user survey carried out to identify application environments</a:t>
            </a:r>
          </a:p>
          <a:p>
            <a:pPr lvl="1"/>
            <a:r>
              <a:rPr lang="en-US" dirty="0">
                <a:solidFill>
                  <a:srgbClr val="0070C0"/>
                </a:solidFill>
                <a:ea typeface="Verdana"/>
                <a:cs typeface="Calibri"/>
              </a:rPr>
              <a:t>Irradiation of 7 samples performed in different conditions (temperature, ultimate dose)</a:t>
            </a:r>
          </a:p>
          <a:p>
            <a:pPr lvl="1"/>
            <a:r>
              <a:rPr lang="en-US" dirty="0">
                <a:solidFill>
                  <a:srgbClr val="0070C0"/>
                </a:solidFill>
                <a:ea typeface="Verdana"/>
                <a:cs typeface="Calibri"/>
              </a:rPr>
              <a:t>Dose rate:  approx. 3 </a:t>
            </a:r>
            <a:r>
              <a:rPr lang="en-US" dirty="0" err="1">
                <a:solidFill>
                  <a:srgbClr val="0070C0"/>
                </a:solidFill>
                <a:ea typeface="Verdana"/>
                <a:cs typeface="Calibri"/>
              </a:rPr>
              <a:t>Mrad</a:t>
            </a:r>
            <a:r>
              <a:rPr lang="en-US" dirty="0">
                <a:solidFill>
                  <a:srgbClr val="0070C0"/>
                </a:solidFill>
                <a:ea typeface="Verdana"/>
                <a:cs typeface="Calibri"/>
              </a:rPr>
              <a:t>/h to limit the test time</a:t>
            </a:r>
            <a:endParaRPr lang="en-US">
              <a:solidFill>
                <a:srgbClr val="0070C0"/>
              </a:solidFill>
              <a:cs typeface="Calibri"/>
            </a:endParaRPr>
          </a:p>
          <a:p>
            <a:r>
              <a:rPr lang="en-US" b="1" dirty="0">
                <a:solidFill>
                  <a:srgbClr val="002060"/>
                </a:solidFill>
                <a:ea typeface="Verdana"/>
                <a:cs typeface="Calibri"/>
              </a:rPr>
              <a:t>Caveat for data presented here</a:t>
            </a:r>
            <a:endParaRPr lang="en-US" b="1" dirty="0">
              <a:solidFill>
                <a:srgbClr val="002060"/>
              </a:solidFill>
              <a:cs typeface="Calibri"/>
            </a:endParaRPr>
          </a:p>
          <a:p>
            <a:pPr lvl="1"/>
            <a:r>
              <a:rPr lang="en-US" b="1" dirty="0">
                <a:solidFill>
                  <a:srgbClr val="0070C0"/>
                </a:solidFill>
                <a:ea typeface="Verdana"/>
                <a:cs typeface="Calibri"/>
              </a:rPr>
              <a:t>Due to high dose rate used, </a:t>
            </a:r>
            <a:r>
              <a:rPr lang="en-US" b="1" dirty="0">
                <a:solidFill>
                  <a:srgbClr val="0070C0"/>
                </a:solidFill>
                <a:ea typeface="+mj-lt"/>
                <a:cs typeface="+mj-lt"/>
              </a:rPr>
              <a:t>optimistic by </a:t>
            </a:r>
            <a:r>
              <a:rPr lang="en-US" b="1" dirty="0">
                <a:solidFill>
                  <a:srgbClr val="0070C0"/>
                </a:solidFill>
                <a:ea typeface="Verdana"/>
                <a:cs typeface="Calibri"/>
              </a:rPr>
              <a:t>2x - 4x compared to in-experiment dose rates</a:t>
            </a:r>
            <a:endParaRPr lang="en-US" b="1">
              <a:solidFill>
                <a:srgbClr val="0070C0"/>
              </a:solidFill>
              <a:cs typeface="Calibri"/>
            </a:endParaRPr>
          </a:p>
          <a:p>
            <a:pPr lvl="1"/>
            <a:r>
              <a:rPr lang="en-US" dirty="0">
                <a:solidFill>
                  <a:srgbClr val="0070C0"/>
                </a:solidFill>
                <a:ea typeface="Verdana"/>
                <a:cs typeface="Calibri"/>
              </a:rPr>
              <a:t>Extrapolating the data to different temperatures is not straight forward</a:t>
            </a:r>
            <a:endParaRPr lang="en-US">
              <a:solidFill>
                <a:srgbClr val="0070C0"/>
              </a:solidFill>
              <a:cs typeface="Calibri"/>
            </a:endParaRPr>
          </a:p>
          <a:p>
            <a:pPr marL="0" indent="0">
              <a:buNone/>
            </a:pPr>
            <a:endParaRPr lang="en-US" dirty="0">
              <a:solidFill>
                <a:srgbClr val="002060"/>
              </a:solidFill>
              <a:cs typeface="Calibri"/>
            </a:endParaRPr>
          </a:p>
          <a:p>
            <a:endParaRPr lang="en-US" dirty="0">
              <a:solidFill>
                <a:srgbClr val="002060"/>
              </a:solidFill>
              <a:cs typeface="Calibri"/>
            </a:endParaRPr>
          </a:p>
        </p:txBody>
      </p:sp>
      <p:sp>
        <p:nvSpPr>
          <p:cNvPr id="5" name="Date Placeholder 4">
            <a:extLst>
              <a:ext uri="{FF2B5EF4-FFF2-40B4-BE49-F238E27FC236}">
                <a16:creationId xmlns:a16="http://schemas.microsoft.com/office/drawing/2014/main" id="{00B05E90-88F4-665A-5E4E-C29C8AAC686A}"/>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BB5F9ED9-7B1F-BE4A-493E-E0E1080E2BB0}"/>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30700D9C-B9B6-9A56-3175-3AD15200AEA5}"/>
              </a:ext>
            </a:extLst>
          </p:cNvPr>
          <p:cNvSpPr>
            <a:spLocks noGrp="1"/>
          </p:cNvSpPr>
          <p:nvPr>
            <p:ph type="sldNum" sz="quarter" idx="12"/>
          </p:nvPr>
        </p:nvSpPr>
        <p:spPr/>
        <p:txBody>
          <a:bodyPr/>
          <a:lstStyle/>
          <a:p>
            <a:fld id="{9E4E57FD-46AB-4497-A1ED-13B00B4C8F0D}" type="slidenum">
              <a:rPr lang="en-GB" smtClean="0"/>
              <a:pPr/>
              <a:t>32</a:t>
            </a:fld>
            <a:endParaRPr lang="en-GB" dirty="0"/>
          </a:p>
        </p:txBody>
      </p:sp>
    </p:spTree>
    <p:extLst>
      <p:ext uri="{BB962C8B-B14F-4D97-AF65-F5344CB8AC3E}">
        <p14:creationId xmlns:p14="http://schemas.microsoft.com/office/powerpoint/2010/main" val="13705768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DC5E6-EB53-312B-C661-EF108F01CC65}"/>
              </a:ext>
            </a:extLst>
          </p:cNvPr>
          <p:cNvSpPr>
            <a:spLocks noGrp="1"/>
          </p:cNvSpPr>
          <p:nvPr>
            <p:ph type="title"/>
          </p:nvPr>
        </p:nvSpPr>
        <p:spPr/>
        <p:txBody>
          <a:bodyPr/>
          <a:lstStyle/>
          <a:p>
            <a:r>
              <a:rPr lang="en-US" dirty="0" err="1">
                <a:ea typeface="+mj-lt"/>
                <a:cs typeface="+mj-lt"/>
              </a:rPr>
              <a:t>lpGBT</a:t>
            </a:r>
            <a:r>
              <a:rPr lang="en-US" dirty="0">
                <a:ea typeface="+mj-lt"/>
                <a:cs typeface="+mj-lt"/>
              </a:rPr>
              <a:t> X-ray TID Testing - Introduction</a:t>
            </a:r>
            <a:endParaRPr lang="en-US" b="0" dirty="0">
              <a:ea typeface="+mj-lt"/>
              <a:cs typeface="+mj-lt"/>
            </a:endParaRPr>
          </a:p>
        </p:txBody>
      </p:sp>
      <p:sp>
        <p:nvSpPr>
          <p:cNvPr id="3" name="Content Placeholder 2">
            <a:extLst>
              <a:ext uri="{FF2B5EF4-FFF2-40B4-BE49-F238E27FC236}">
                <a16:creationId xmlns:a16="http://schemas.microsoft.com/office/drawing/2014/main" id="{534AD0A7-FD1D-368D-14D4-2B7463C92CFF}"/>
              </a:ext>
            </a:extLst>
          </p:cNvPr>
          <p:cNvSpPr>
            <a:spLocks noGrp="1"/>
          </p:cNvSpPr>
          <p:nvPr>
            <p:ph sz="half" idx="1"/>
          </p:nvPr>
        </p:nvSpPr>
        <p:spPr>
          <a:xfrm>
            <a:off x="838200" y="1139489"/>
            <a:ext cx="5181600" cy="5039215"/>
          </a:xfrm>
        </p:spPr>
        <p:txBody>
          <a:bodyPr vert="horz" lIns="91440" tIns="45720" rIns="91440" bIns="45720" rtlCol="0" anchor="t">
            <a:normAutofit/>
          </a:bodyPr>
          <a:lstStyle/>
          <a:p>
            <a:r>
              <a:rPr lang="en-US" dirty="0">
                <a:latin typeface="+mj-lt"/>
                <a:ea typeface="+mn-lt"/>
                <a:cs typeface="+mn-lt"/>
              </a:rPr>
              <a:t>Extensive X-ray campaign</a:t>
            </a:r>
          </a:p>
          <a:p>
            <a:pPr lvl="1"/>
            <a:r>
              <a:rPr lang="en-US" dirty="0">
                <a:latin typeface="+mj-lt"/>
                <a:ea typeface="+mn-lt"/>
                <a:cs typeface="+mn-lt"/>
              </a:rPr>
              <a:t>Total test time: 4 weeks</a:t>
            </a:r>
            <a:endParaRPr lang="en-US">
              <a:latin typeface="+mj-lt"/>
              <a:cs typeface="Calibri" panose="020F0502020204030204"/>
            </a:endParaRPr>
          </a:p>
          <a:p>
            <a:pPr lvl="1"/>
            <a:r>
              <a:rPr lang="en-US" dirty="0">
                <a:latin typeface="+mj-lt"/>
                <a:cs typeface="Calibri" panose="020F0502020204030204"/>
              </a:rPr>
              <a:t>Chips 1-6 irradiated deeply into failure in different conditions, to study TID margins of various blocks</a:t>
            </a:r>
          </a:p>
          <a:p>
            <a:pPr lvl="1"/>
            <a:r>
              <a:rPr lang="en-US" dirty="0">
                <a:latin typeface="+mj-lt"/>
                <a:cs typeface="Calibri" panose="020F0502020204030204"/>
              </a:rPr>
              <a:t>Chip 7 irradiated up to 50 </a:t>
            </a:r>
            <a:r>
              <a:rPr lang="en-US" dirty="0" err="1">
                <a:latin typeface="+mj-lt"/>
                <a:cs typeface="Calibri"/>
              </a:rPr>
              <a:t>Mrad</a:t>
            </a:r>
            <a:r>
              <a:rPr lang="en-US" dirty="0">
                <a:latin typeface="+mj-lt"/>
                <a:cs typeface="Calibri"/>
              </a:rPr>
              <a:t> at room temperature, to study annealing behavior after low doses</a:t>
            </a:r>
          </a:p>
          <a:p>
            <a:r>
              <a:rPr lang="en-US" dirty="0">
                <a:latin typeface="+mj-lt"/>
                <a:cs typeface="Calibri"/>
              </a:rPr>
              <a:t>Main goals</a:t>
            </a:r>
          </a:p>
          <a:p>
            <a:pPr lvl="1"/>
            <a:r>
              <a:rPr lang="en-US" dirty="0">
                <a:latin typeface="+mj-lt"/>
                <a:cs typeface="Calibri"/>
              </a:rPr>
              <a:t>Identify key failure mode and dose</a:t>
            </a:r>
          </a:p>
          <a:p>
            <a:pPr lvl="1"/>
            <a:r>
              <a:rPr lang="en-US" dirty="0">
                <a:latin typeface="+mj-lt"/>
                <a:cs typeface="Calibri"/>
              </a:rPr>
              <a:t>Characterize degradation behavior of analog peripherals</a:t>
            </a:r>
            <a:endParaRPr lang="en-US">
              <a:latin typeface="+mj-lt"/>
              <a:cs typeface="Calibri"/>
            </a:endParaRPr>
          </a:p>
          <a:p>
            <a:endParaRPr lang="en-US" dirty="0">
              <a:latin typeface="+mj-lt"/>
              <a:cs typeface="Calibri"/>
            </a:endParaRPr>
          </a:p>
          <a:p>
            <a:endParaRPr lang="en-US" dirty="0">
              <a:latin typeface="+mj-lt"/>
              <a:cs typeface="Calibri"/>
            </a:endParaRPr>
          </a:p>
        </p:txBody>
      </p:sp>
      <p:graphicFrame>
        <p:nvGraphicFramePr>
          <p:cNvPr id="8" name="Table 8">
            <a:extLst>
              <a:ext uri="{FF2B5EF4-FFF2-40B4-BE49-F238E27FC236}">
                <a16:creationId xmlns:a16="http://schemas.microsoft.com/office/drawing/2014/main" id="{758BE156-D29E-5AF0-1799-4AEBB990C0AA}"/>
              </a:ext>
            </a:extLst>
          </p:cNvPr>
          <p:cNvGraphicFramePr>
            <a:graphicFrameLocks noGrp="1"/>
          </p:cNvGraphicFramePr>
          <p:nvPr>
            <p:ph sz="half" idx="2"/>
          </p:nvPr>
        </p:nvGraphicFramePr>
        <p:xfrm>
          <a:off x="6302297" y="1203267"/>
          <a:ext cx="5517131" cy="3235960"/>
        </p:xfrm>
        <a:graphic>
          <a:graphicData uri="http://schemas.openxmlformats.org/drawingml/2006/table">
            <a:tbl>
              <a:tblPr firstRow="1" bandRow="1">
                <a:tableStyleId>{5C22544A-7EE6-4342-B048-85BDC9FD1C3A}</a:tableStyleId>
              </a:tblPr>
              <a:tblGrid>
                <a:gridCol w="761999">
                  <a:extLst>
                    <a:ext uri="{9D8B030D-6E8A-4147-A177-3AD203B41FA5}">
                      <a16:colId xmlns:a16="http://schemas.microsoft.com/office/drawing/2014/main" val="646448095"/>
                    </a:ext>
                  </a:extLst>
                </a:gridCol>
                <a:gridCol w="1124414">
                  <a:extLst>
                    <a:ext uri="{9D8B030D-6E8A-4147-A177-3AD203B41FA5}">
                      <a16:colId xmlns:a16="http://schemas.microsoft.com/office/drawing/2014/main" val="2582995682"/>
                    </a:ext>
                  </a:extLst>
                </a:gridCol>
                <a:gridCol w="1114596">
                  <a:extLst>
                    <a:ext uri="{9D8B030D-6E8A-4147-A177-3AD203B41FA5}">
                      <a16:colId xmlns:a16="http://schemas.microsoft.com/office/drawing/2014/main" val="1641945507"/>
                    </a:ext>
                  </a:extLst>
                </a:gridCol>
                <a:gridCol w="992124">
                  <a:extLst>
                    <a:ext uri="{9D8B030D-6E8A-4147-A177-3AD203B41FA5}">
                      <a16:colId xmlns:a16="http://schemas.microsoft.com/office/drawing/2014/main" val="351230706"/>
                    </a:ext>
                  </a:extLst>
                </a:gridCol>
                <a:gridCol w="1523998">
                  <a:extLst>
                    <a:ext uri="{9D8B030D-6E8A-4147-A177-3AD203B41FA5}">
                      <a16:colId xmlns:a16="http://schemas.microsoft.com/office/drawing/2014/main" val="460335363"/>
                    </a:ext>
                  </a:extLst>
                </a:gridCol>
              </a:tblGrid>
              <a:tr h="370840">
                <a:tc>
                  <a:txBody>
                    <a:bodyPr/>
                    <a:lstStyle/>
                    <a:p>
                      <a:endParaRPr lang="en-US" dirty="0"/>
                    </a:p>
                  </a:txBody>
                  <a:tcPr/>
                </a:tc>
                <a:tc>
                  <a:txBody>
                    <a:bodyPr/>
                    <a:lstStyle/>
                    <a:p>
                      <a:pPr lvl="0">
                        <a:buNone/>
                      </a:pPr>
                      <a:r>
                        <a:rPr lang="en-US" dirty="0"/>
                        <a:t>Mode</a:t>
                      </a:r>
                    </a:p>
                  </a:txBody>
                  <a:tcPr/>
                </a:tc>
                <a:tc>
                  <a:txBody>
                    <a:bodyPr/>
                    <a:lstStyle/>
                    <a:p>
                      <a:r>
                        <a:rPr lang="en-US" dirty="0"/>
                        <a:t>Die Temp (°C)</a:t>
                      </a:r>
                    </a:p>
                  </a:txBody>
                  <a:tcPr/>
                </a:tc>
                <a:tc>
                  <a:txBody>
                    <a:bodyPr/>
                    <a:lstStyle/>
                    <a:p>
                      <a:r>
                        <a:rPr lang="en-US" dirty="0"/>
                        <a:t>TID (</a:t>
                      </a:r>
                      <a:r>
                        <a:rPr lang="en-US" dirty="0" err="1"/>
                        <a:t>Mrad</a:t>
                      </a:r>
                      <a:r>
                        <a:rPr lang="en-US" dirty="0"/>
                        <a:t>)</a:t>
                      </a:r>
                    </a:p>
                  </a:txBody>
                  <a:tcPr/>
                </a:tc>
                <a:tc>
                  <a:txBody>
                    <a:bodyPr/>
                    <a:lstStyle/>
                    <a:p>
                      <a:r>
                        <a:rPr lang="en-US" dirty="0"/>
                        <a:t>Annealing with bias</a:t>
                      </a:r>
                    </a:p>
                  </a:txBody>
                  <a:tcPr/>
                </a:tc>
                <a:extLst>
                  <a:ext uri="{0D108BD9-81ED-4DB2-BD59-A6C34878D82A}">
                    <a16:rowId xmlns:a16="http://schemas.microsoft.com/office/drawing/2014/main" val="3620961337"/>
                  </a:ext>
                </a:extLst>
              </a:tr>
              <a:tr h="370840">
                <a:tc>
                  <a:txBody>
                    <a:bodyPr/>
                    <a:lstStyle/>
                    <a:p>
                      <a:r>
                        <a:rPr lang="en-US" b="1" dirty="0"/>
                        <a:t>CHIP1</a:t>
                      </a:r>
                    </a:p>
                  </a:txBody>
                  <a:tcPr/>
                </a:tc>
                <a:tc>
                  <a:txBody>
                    <a:bodyPr/>
                    <a:lstStyle/>
                    <a:p>
                      <a:pPr lvl="0">
                        <a:buNone/>
                      </a:pPr>
                      <a:r>
                        <a:rPr lang="en-US" dirty="0"/>
                        <a:t>10G FEC5</a:t>
                      </a:r>
                    </a:p>
                  </a:txBody>
                  <a:tcPr/>
                </a:tc>
                <a:tc>
                  <a:txBody>
                    <a:bodyPr/>
                    <a:lstStyle/>
                    <a:p>
                      <a:r>
                        <a:rPr lang="en-US" dirty="0"/>
                        <a:t>30</a:t>
                      </a:r>
                    </a:p>
                  </a:txBody>
                  <a:tcPr/>
                </a:tc>
                <a:tc>
                  <a:txBody>
                    <a:bodyPr/>
                    <a:lstStyle/>
                    <a:p>
                      <a:r>
                        <a:rPr lang="en-US" dirty="0"/>
                        <a:t>340</a:t>
                      </a:r>
                    </a:p>
                  </a:txBody>
                  <a:tcPr/>
                </a:tc>
                <a:tc>
                  <a:txBody>
                    <a:bodyPr/>
                    <a:lstStyle/>
                    <a:p>
                      <a:r>
                        <a:rPr lang="en-US" dirty="0"/>
                        <a:t>-</a:t>
                      </a:r>
                    </a:p>
                  </a:txBody>
                  <a:tcPr/>
                </a:tc>
                <a:extLst>
                  <a:ext uri="{0D108BD9-81ED-4DB2-BD59-A6C34878D82A}">
                    <a16:rowId xmlns:a16="http://schemas.microsoft.com/office/drawing/2014/main" val="574408584"/>
                  </a:ext>
                </a:extLst>
              </a:tr>
              <a:tr h="370840">
                <a:tc>
                  <a:txBody>
                    <a:bodyPr/>
                    <a:lstStyle/>
                    <a:p>
                      <a:r>
                        <a:rPr lang="en-US" b="1" dirty="0"/>
                        <a:t>CHIP2</a:t>
                      </a:r>
                    </a:p>
                  </a:txBody>
                  <a:tcPr/>
                </a:tc>
                <a:tc>
                  <a:txBody>
                    <a:bodyPr/>
                    <a:lstStyle/>
                    <a:p>
                      <a:pPr lvl="0">
                        <a:buNone/>
                      </a:pPr>
                      <a:r>
                        <a:rPr lang="en-US" dirty="0"/>
                        <a:t>10G </a:t>
                      </a:r>
                      <a:r>
                        <a:rPr lang="en-US" sz="1800" b="0" i="0" u="none" strike="noStrike" noProof="0" dirty="0">
                          <a:latin typeface="Calibri"/>
                        </a:rPr>
                        <a:t>FEC5</a:t>
                      </a:r>
                      <a:endParaRPr lang="en-US" dirty="0"/>
                    </a:p>
                  </a:txBody>
                  <a:tcPr/>
                </a:tc>
                <a:tc>
                  <a:txBody>
                    <a:bodyPr/>
                    <a:lstStyle/>
                    <a:p>
                      <a:r>
                        <a:rPr lang="en-US" dirty="0"/>
                        <a:t>30</a:t>
                      </a:r>
                    </a:p>
                  </a:txBody>
                  <a:tcPr/>
                </a:tc>
                <a:tc>
                  <a:txBody>
                    <a:bodyPr/>
                    <a:lstStyle/>
                    <a:p>
                      <a:r>
                        <a:rPr lang="en-US" dirty="0"/>
                        <a:t>400</a:t>
                      </a:r>
                    </a:p>
                  </a:txBody>
                  <a:tcPr/>
                </a:tc>
                <a:tc>
                  <a:txBody>
                    <a:bodyPr/>
                    <a:lstStyle/>
                    <a:p>
                      <a:r>
                        <a:rPr lang="en-US" dirty="0"/>
                        <a:t>1 week</a:t>
                      </a:r>
                    </a:p>
                  </a:txBody>
                  <a:tcPr/>
                </a:tc>
                <a:extLst>
                  <a:ext uri="{0D108BD9-81ED-4DB2-BD59-A6C34878D82A}">
                    <a16:rowId xmlns:a16="http://schemas.microsoft.com/office/drawing/2014/main" val="2397759465"/>
                  </a:ext>
                </a:extLst>
              </a:tr>
              <a:tr h="370840">
                <a:tc>
                  <a:txBody>
                    <a:bodyPr/>
                    <a:lstStyle/>
                    <a:p>
                      <a:r>
                        <a:rPr lang="en-US" b="1" dirty="0"/>
                        <a:t>CHIP3</a:t>
                      </a:r>
                    </a:p>
                  </a:txBody>
                  <a:tcPr/>
                </a:tc>
                <a:tc>
                  <a:txBody>
                    <a:bodyPr/>
                    <a:lstStyle/>
                    <a:p>
                      <a:pPr lvl="0">
                        <a:buNone/>
                      </a:pPr>
                      <a:r>
                        <a:rPr lang="en-US" dirty="0"/>
                        <a:t>5G FEC12</a:t>
                      </a:r>
                    </a:p>
                  </a:txBody>
                  <a:tcPr/>
                </a:tc>
                <a:tc>
                  <a:txBody>
                    <a:bodyPr/>
                    <a:lstStyle/>
                    <a:p>
                      <a:r>
                        <a:rPr lang="en-US" dirty="0"/>
                        <a:t>30</a:t>
                      </a:r>
                    </a:p>
                  </a:txBody>
                  <a:tcPr/>
                </a:tc>
                <a:tc>
                  <a:txBody>
                    <a:bodyPr/>
                    <a:lstStyle/>
                    <a:p>
                      <a:r>
                        <a:rPr lang="en-US" dirty="0"/>
                        <a:t>350</a:t>
                      </a:r>
                    </a:p>
                  </a:txBody>
                  <a:tcPr/>
                </a:tc>
                <a:tc>
                  <a:txBody>
                    <a:bodyPr/>
                    <a:lstStyle/>
                    <a:p>
                      <a:r>
                        <a:rPr lang="en-US" dirty="0"/>
                        <a:t>-</a:t>
                      </a:r>
                    </a:p>
                  </a:txBody>
                  <a:tcPr/>
                </a:tc>
                <a:extLst>
                  <a:ext uri="{0D108BD9-81ED-4DB2-BD59-A6C34878D82A}">
                    <a16:rowId xmlns:a16="http://schemas.microsoft.com/office/drawing/2014/main" val="3397827670"/>
                  </a:ext>
                </a:extLst>
              </a:tr>
              <a:tr h="370840">
                <a:tc>
                  <a:txBody>
                    <a:bodyPr/>
                    <a:lstStyle/>
                    <a:p>
                      <a:r>
                        <a:rPr lang="en-US" b="1" dirty="0"/>
                        <a:t>CHIP4</a:t>
                      </a:r>
                    </a:p>
                  </a:txBody>
                  <a:tcPr/>
                </a:tc>
                <a:tc>
                  <a:txBody>
                    <a:bodyPr/>
                    <a:lstStyle/>
                    <a:p>
                      <a:pPr lvl="0">
                        <a:buNone/>
                      </a:pPr>
                      <a:r>
                        <a:rPr lang="en-US" dirty="0"/>
                        <a:t>5G </a:t>
                      </a:r>
                      <a:r>
                        <a:rPr lang="en-US" sz="1800" b="0" i="0" u="none" strike="noStrike" noProof="0" dirty="0">
                          <a:latin typeface="Calibri"/>
                        </a:rPr>
                        <a:t>FEC12</a:t>
                      </a:r>
                      <a:endParaRPr lang="en-US" dirty="0"/>
                    </a:p>
                  </a:txBody>
                  <a:tcPr/>
                </a:tc>
                <a:tc>
                  <a:txBody>
                    <a:bodyPr/>
                    <a:lstStyle/>
                    <a:p>
                      <a:r>
                        <a:rPr lang="en-US" dirty="0"/>
                        <a:t>30</a:t>
                      </a:r>
                    </a:p>
                  </a:txBody>
                  <a:tcPr/>
                </a:tc>
                <a:tc>
                  <a:txBody>
                    <a:bodyPr/>
                    <a:lstStyle/>
                    <a:p>
                      <a:r>
                        <a:rPr lang="en-US" dirty="0"/>
                        <a:t>400</a:t>
                      </a:r>
                    </a:p>
                  </a:txBody>
                  <a:tcPr/>
                </a:tc>
                <a:tc>
                  <a:txBody>
                    <a:bodyPr/>
                    <a:lstStyle/>
                    <a:p>
                      <a:r>
                        <a:rPr lang="en-US" dirty="0"/>
                        <a:t>1 week</a:t>
                      </a:r>
                    </a:p>
                  </a:txBody>
                  <a:tcPr/>
                </a:tc>
                <a:extLst>
                  <a:ext uri="{0D108BD9-81ED-4DB2-BD59-A6C34878D82A}">
                    <a16:rowId xmlns:a16="http://schemas.microsoft.com/office/drawing/2014/main" val="3569594475"/>
                  </a:ext>
                </a:extLst>
              </a:tr>
              <a:tr h="370840">
                <a:tc>
                  <a:txBody>
                    <a:bodyPr/>
                    <a:lstStyle/>
                    <a:p>
                      <a:r>
                        <a:rPr lang="en-US" b="1" dirty="0"/>
                        <a:t>CHIP5</a:t>
                      </a:r>
                    </a:p>
                  </a:txBody>
                  <a:tcPr/>
                </a:tc>
                <a:tc>
                  <a:txBody>
                    <a:bodyPr/>
                    <a:lstStyle/>
                    <a:p>
                      <a:pPr lvl="0">
                        <a:buNone/>
                      </a:pPr>
                      <a:r>
                        <a:rPr lang="en-US" dirty="0"/>
                        <a:t>10G </a:t>
                      </a:r>
                      <a:r>
                        <a:rPr lang="en-US" sz="1800" b="0" i="0" u="none" strike="noStrike" noProof="0" dirty="0">
                          <a:latin typeface="Calibri"/>
                        </a:rPr>
                        <a:t>FEC5</a:t>
                      </a:r>
                      <a:endParaRPr lang="en-US" dirty="0"/>
                    </a:p>
                  </a:txBody>
                  <a:tcPr/>
                </a:tc>
                <a:tc>
                  <a:txBody>
                    <a:bodyPr/>
                    <a:lstStyle/>
                    <a:p>
                      <a:r>
                        <a:rPr lang="en-US" dirty="0"/>
                        <a:t>-5</a:t>
                      </a:r>
                    </a:p>
                  </a:txBody>
                  <a:tcPr/>
                </a:tc>
                <a:tc>
                  <a:txBody>
                    <a:bodyPr/>
                    <a:lstStyle/>
                    <a:p>
                      <a:r>
                        <a:rPr lang="en-US" dirty="0"/>
                        <a:t>560</a:t>
                      </a:r>
                    </a:p>
                  </a:txBody>
                  <a:tcPr/>
                </a:tc>
                <a:tc>
                  <a:txBody>
                    <a:bodyPr/>
                    <a:lstStyle/>
                    <a:p>
                      <a:r>
                        <a:rPr lang="en-US" dirty="0"/>
                        <a:t>-</a:t>
                      </a:r>
                    </a:p>
                  </a:txBody>
                  <a:tcPr/>
                </a:tc>
                <a:extLst>
                  <a:ext uri="{0D108BD9-81ED-4DB2-BD59-A6C34878D82A}">
                    <a16:rowId xmlns:a16="http://schemas.microsoft.com/office/drawing/2014/main" val="2078481161"/>
                  </a:ext>
                </a:extLst>
              </a:tr>
              <a:tr h="370840">
                <a:tc>
                  <a:txBody>
                    <a:bodyPr/>
                    <a:lstStyle/>
                    <a:p>
                      <a:r>
                        <a:rPr lang="en-US" b="1" dirty="0"/>
                        <a:t>CHIP6</a:t>
                      </a:r>
                    </a:p>
                  </a:txBody>
                  <a:tcPr/>
                </a:tc>
                <a:tc>
                  <a:txBody>
                    <a:bodyPr/>
                    <a:lstStyle/>
                    <a:p>
                      <a:pPr lvl="0">
                        <a:buNone/>
                      </a:pPr>
                      <a:r>
                        <a:rPr lang="en-US" dirty="0"/>
                        <a:t>10G </a:t>
                      </a:r>
                      <a:r>
                        <a:rPr lang="en-US" sz="1800" b="0" i="0" u="none" strike="noStrike" noProof="0" dirty="0">
                          <a:latin typeface="Calibri"/>
                        </a:rPr>
                        <a:t>FEC5</a:t>
                      </a:r>
                      <a:endParaRPr lang="en-US" dirty="0"/>
                    </a:p>
                  </a:txBody>
                  <a:tcPr/>
                </a:tc>
                <a:tc>
                  <a:txBody>
                    <a:bodyPr/>
                    <a:lstStyle/>
                    <a:p>
                      <a:r>
                        <a:rPr lang="en-US" dirty="0"/>
                        <a:t>0</a:t>
                      </a:r>
                    </a:p>
                  </a:txBody>
                  <a:tcPr/>
                </a:tc>
                <a:tc>
                  <a:txBody>
                    <a:bodyPr/>
                    <a:lstStyle/>
                    <a:p>
                      <a:r>
                        <a:rPr lang="en-US" dirty="0"/>
                        <a:t>620</a:t>
                      </a:r>
                    </a:p>
                  </a:txBody>
                  <a:tcPr/>
                </a:tc>
                <a:tc>
                  <a:txBody>
                    <a:bodyPr/>
                    <a:lstStyle/>
                    <a:p>
                      <a:r>
                        <a:rPr lang="en-US" dirty="0"/>
                        <a:t>-</a:t>
                      </a:r>
                    </a:p>
                  </a:txBody>
                  <a:tcPr/>
                </a:tc>
                <a:extLst>
                  <a:ext uri="{0D108BD9-81ED-4DB2-BD59-A6C34878D82A}">
                    <a16:rowId xmlns:a16="http://schemas.microsoft.com/office/drawing/2014/main" val="2001196778"/>
                  </a:ext>
                </a:extLst>
              </a:tr>
              <a:tr h="370840">
                <a:tc>
                  <a:txBody>
                    <a:bodyPr/>
                    <a:lstStyle/>
                    <a:p>
                      <a:r>
                        <a:rPr lang="en-US" b="1" dirty="0"/>
                        <a:t>CHIP7</a:t>
                      </a:r>
                    </a:p>
                  </a:txBody>
                  <a:tcPr/>
                </a:tc>
                <a:tc>
                  <a:txBody>
                    <a:bodyPr/>
                    <a:lstStyle/>
                    <a:p>
                      <a:pPr lvl="0">
                        <a:buNone/>
                      </a:pPr>
                      <a:r>
                        <a:rPr lang="en-US" dirty="0"/>
                        <a:t>10G </a:t>
                      </a:r>
                      <a:r>
                        <a:rPr lang="en-US" sz="1800" b="0" i="0" u="none" strike="noStrike" noProof="0" dirty="0">
                          <a:latin typeface="Calibri"/>
                        </a:rPr>
                        <a:t>FEC5</a:t>
                      </a:r>
                      <a:endParaRPr lang="en-US" dirty="0"/>
                    </a:p>
                  </a:txBody>
                  <a:tcPr/>
                </a:tc>
                <a:tc>
                  <a:txBody>
                    <a:bodyPr/>
                    <a:lstStyle/>
                    <a:p>
                      <a:r>
                        <a:rPr lang="en-US" dirty="0"/>
                        <a:t>30</a:t>
                      </a:r>
                    </a:p>
                  </a:txBody>
                  <a:tcPr/>
                </a:tc>
                <a:tc>
                  <a:txBody>
                    <a:bodyPr/>
                    <a:lstStyle/>
                    <a:p>
                      <a:r>
                        <a:rPr lang="en-US" dirty="0"/>
                        <a:t>50</a:t>
                      </a:r>
                    </a:p>
                  </a:txBody>
                  <a:tcPr/>
                </a:tc>
                <a:tc>
                  <a:txBody>
                    <a:bodyPr/>
                    <a:lstStyle/>
                    <a:p>
                      <a:r>
                        <a:rPr lang="en-US" dirty="0"/>
                        <a:t>3+ weeks</a:t>
                      </a:r>
                    </a:p>
                  </a:txBody>
                  <a:tcPr/>
                </a:tc>
                <a:extLst>
                  <a:ext uri="{0D108BD9-81ED-4DB2-BD59-A6C34878D82A}">
                    <a16:rowId xmlns:a16="http://schemas.microsoft.com/office/drawing/2014/main" val="1097212595"/>
                  </a:ext>
                </a:extLst>
              </a:tr>
            </a:tbl>
          </a:graphicData>
        </a:graphic>
      </p:graphicFrame>
      <p:sp>
        <p:nvSpPr>
          <p:cNvPr id="4" name="Date Placeholder 3">
            <a:extLst>
              <a:ext uri="{FF2B5EF4-FFF2-40B4-BE49-F238E27FC236}">
                <a16:creationId xmlns:a16="http://schemas.microsoft.com/office/drawing/2014/main" id="{32A852F4-E386-3520-8AD7-5F8C9AE451AC}"/>
              </a:ext>
            </a:extLst>
          </p:cNvPr>
          <p:cNvSpPr>
            <a:spLocks noGrp="1"/>
          </p:cNvSpPr>
          <p:nvPr>
            <p:ph type="dt" sz="half" idx="10"/>
          </p:nvPr>
        </p:nvSpPr>
        <p:spPr/>
        <p:txBody>
          <a:bodyPr/>
          <a:lstStyle/>
          <a:p>
            <a:r>
              <a:rPr lang="en-US"/>
              <a:t>CERN EP-ESE Seminar, 28 June 2022</a:t>
            </a:r>
            <a:endParaRPr lang="en-GB" dirty="0"/>
          </a:p>
        </p:txBody>
      </p:sp>
      <p:sp>
        <p:nvSpPr>
          <p:cNvPr id="5" name="Footer Placeholder 4">
            <a:extLst>
              <a:ext uri="{FF2B5EF4-FFF2-40B4-BE49-F238E27FC236}">
                <a16:creationId xmlns:a16="http://schemas.microsoft.com/office/drawing/2014/main" id="{86F631F7-9A8A-3AC0-DE43-2A038BA3CCA5}"/>
              </a:ext>
            </a:extLst>
          </p:cNvPr>
          <p:cNvSpPr>
            <a:spLocks noGrp="1"/>
          </p:cNvSpPr>
          <p:nvPr>
            <p:ph type="ftr" sz="quarter" idx="11"/>
          </p:nvPr>
        </p:nvSpPr>
        <p:spPr/>
        <p:txBody>
          <a:bodyPr/>
          <a:lstStyle/>
          <a:p>
            <a:r>
              <a:rPr lang="en-GB"/>
              <a:t>https://indico.cern.ch/event/1065136 </a:t>
            </a:r>
            <a:endParaRPr lang="en-GB" dirty="0"/>
          </a:p>
        </p:txBody>
      </p:sp>
      <p:sp>
        <p:nvSpPr>
          <p:cNvPr id="6" name="Slide Number Placeholder 5">
            <a:extLst>
              <a:ext uri="{FF2B5EF4-FFF2-40B4-BE49-F238E27FC236}">
                <a16:creationId xmlns:a16="http://schemas.microsoft.com/office/drawing/2014/main" id="{B6850863-C50C-0505-6AF9-D6A19E199D4E}"/>
              </a:ext>
            </a:extLst>
          </p:cNvPr>
          <p:cNvSpPr>
            <a:spLocks noGrp="1"/>
          </p:cNvSpPr>
          <p:nvPr>
            <p:ph type="sldNum" sz="quarter" idx="12"/>
          </p:nvPr>
        </p:nvSpPr>
        <p:spPr/>
        <p:txBody>
          <a:bodyPr/>
          <a:lstStyle/>
          <a:p>
            <a:fld id="{9E4E57FD-46AB-4497-A1ED-13B00B4C8F0D}" type="slidenum">
              <a:rPr lang="en-GB" smtClean="0"/>
              <a:pPr/>
              <a:t>33</a:t>
            </a:fld>
            <a:endParaRPr lang="en-GB" dirty="0"/>
          </a:p>
        </p:txBody>
      </p:sp>
      <p:sp>
        <p:nvSpPr>
          <p:cNvPr id="9" name="TextBox 8">
            <a:extLst>
              <a:ext uri="{FF2B5EF4-FFF2-40B4-BE49-F238E27FC236}">
                <a16:creationId xmlns:a16="http://schemas.microsoft.com/office/drawing/2014/main" id="{E153A2FA-8506-548A-3A0E-BB2B0213D76F}"/>
              </a:ext>
            </a:extLst>
          </p:cNvPr>
          <p:cNvSpPr txBox="1"/>
          <p:nvPr/>
        </p:nvSpPr>
        <p:spPr>
          <a:xfrm>
            <a:off x="7264789" y="4607082"/>
            <a:ext cx="359812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TID test samples &amp; test conditions</a:t>
            </a:r>
          </a:p>
        </p:txBody>
      </p:sp>
    </p:spTree>
    <p:extLst>
      <p:ext uri="{BB962C8B-B14F-4D97-AF65-F5344CB8AC3E}">
        <p14:creationId xmlns:p14="http://schemas.microsoft.com/office/powerpoint/2010/main" val="20706194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12EAD-B4B4-5AB2-4252-117489BB15CD}"/>
              </a:ext>
            </a:extLst>
          </p:cNvPr>
          <p:cNvSpPr>
            <a:spLocks noGrp="1"/>
          </p:cNvSpPr>
          <p:nvPr>
            <p:ph type="title"/>
          </p:nvPr>
        </p:nvSpPr>
        <p:spPr/>
        <p:txBody>
          <a:bodyPr/>
          <a:lstStyle/>
          <a:p>
            <a:r>
              <a:rPr lang="en-US" b="1" dirty="0" err="1">
                <a:solidFill>
                  <a:srgbClr val="002060"/>
                </a:solidFill>
                <a:latin typeface="Calibri Light"/>
              </a:rPr>
              <a:t>lpGBT</a:t>
            </a:r>
            <a:r>
              <a:rPr lang="en-US" b="1" dirty="0">
                <a:solidFill>
                  <a:srgbClr val="002060"/>
                </a:solidFill>
                <a:latin typeface="Calibri Light"/>
              </a:rPr>
              <a:t> X-ray TID Testing</a:t>
            </a:r>
            <a:r>
              <a:rPr lang="en-US" dirty="0">
                <a:latin typeface="Calibri Light"/>
              </a:rPr>
              <a:t> – General Information</a:t>
            </a:r>
            <a:endParaRPr lang="en-US" dirty="0"/>
          </a:p>
        </p:txBody>
      </p:sp>
      <p:sp>
        <p:nvSpPr>
          <p:cNvPr id="3" name="Content Placeholder 2">
            <a:extLst>
              <a:ext uri="{FF2B5EF4-FFF2-40B4-BE49-F238E27FC236}">
                <a16:creationId xmlns:a16="http://schemas.microsoft.com/office/drawing/2014/main" id="{2617FD18-34D0-05DA-626F-F0454B3CAC36}"/>
              </a:ext>
            </a:extLst>
          </p:cNvPr>
          <p:cNvSpPr>
            <a:spLocks noGrp="1"/>
          </p:cNvSpPr>
          <p:nvPr>
            <p:ph sz="half" idx="1"/>
          </p:nvPr>
        </p:nvSpPr>
        <p:spPr>
          <a:xfrm>
            <a:off x="838200" y="987578"/>
            <a:ext cx="5181600" cy="5209712"/>
          </a:xfrm>
        </p:spPr>
        <p:txBody>
          <a:bodyPr vert="horz" lIns="91440" tIns="45720" rIns="91440" bIns="45720" rtlCol="0" anchor="t">
            <a:normAutofit fontScale="77500" lnSpcReduction="20000"/>
          </a:bodyPr>
          <a:lstStyle/>
          <a:p>
            <a:pPr marL="0" indent="0">
              <a:buNone/>
            </a:pPr>
            <a:r>
              <a:rPr lang="en-US" b="1" dirty="0">
                <a:latin typeface="+mj-lt"/>
                <a:cs typeface="Calibri"/>
              </a:rPr>
              <a:t>Configuration </a:t>
            </a:r>
            <a:r>
              <a:rPr lang="en-US" dirty="0">
                <a:latin typeface="+mj-lt"/>
                <a:cs typeface="Calibri"/>
              </a:rPr>
              <a:t>(Config Memory, EC, IC, I²C, ROM, CRC, PUSM)</a:t>
            </a:r>
            <a:endParaRPr lang="en-US" dirty="0">
              <a:latin typeface="+mj-lt"/>
            </a:endParaRPr>
          </a:p>
          <a:p>
            <a:r>
              <a:rPr lang="en-US" dirty="0">
                <a:solidFill>
                  <a:srgbClr val="0070C0"/>
                </a:solidFill>
                <a:latin typeface="+mj-lt"/>
                <a:cs typeface="Calibri"/>
              </a:rPr>
              <a:t>No problems found during testing</a:t>
            </a:r>
          </a:p>
          <a:p>
            <a:endParaRPr lang="en-US" dirty="0">
              <a:latin typeface="+mj-lt"/>
              <a:cs typeface="Calibri"/>
            </a:endParaRPr>
          </a:p>
          <a:p>
            <a:pPr marL="0" indent="0">
              <a:buNone/>
            </a:pPr>
            <a:r>
              <a:rPr lang="en-US" b="1" dirty="0">
                <a:latin typeface="+mj-lt"/>
                <a:ea typeface="+mn-lt"/>
                <a:cs typeface="+mn-lt"/>
              </a:rPr>
              <a:t>Power Consumption</a:t>
            </a:r>
            <a:endParaRPr lang="en-US" dirty="0">
              <a:latin typeface="+mj-lt"/>
              <a:ea typeface="+mn-lt"/>
              <a:cs typeface="+mn-lt"/>
            </a:endParaRPr>
          </a:p>
          <a:p>
            <a:r>
              <a:rPr lang="en-US" dirty="0">
                <a:solidFill>
                  <a:srgbClr val="0070C0"/>
                </a:solidFill>
                <a:latin typeface="+mj-lt"/>
                <a:ea typeface="+mn-lt"/>
                <a:cs typeface="+mn-lt"/>
              </a:rPr>
              <a:t>Degrades gracefully, reducing during irradiation</a:t>
            </a:r>
          </a:p>
          <a:p>
            <a:r>
              <a:rPr lang="en-US" dirty="0">
                <a:solidFill>
                  <a:srgbClr val="0070C0"/>
                </a:solidFill>
                <a:latin typeface="+mj-lt"/>
                <a:ea typeface="+mn-lt"/>
                <a:cs typeface="+mn-lt"/>
              </a:rPr>
              <a:t>Changes in </a:t>
            </a:r>
            <a:r>
              <a:rPr lang="en-US" dirty="0" err="1">
                <a:solidFill>
                  <a:srgbClr val="0070C0"/>
                </a:solidFill>
                <a:latin typeface="+mj-lt"/>
                <a:ea typeface="+mn-lt"/>
                <a:cs typeface="+mn-lt"/>
              </a:rPr>
              <a:t>P</a:t>
            </a:r>
            <a:r>
              <a:rPr lang="en-US" baseline="-25000" dirty="0" err="1">
                <a:solidFill>
                  <a:srgbClr val="0070C0"/>
                </a:solidFill>
                <a:latin typeface="+mj-lt"/>
                <a:ea typeface="+mn-lt"/>
                <a:cs typeface="+mn-lt"/>
              </a:rPr>
              <a:t>tot</a:t>
            </a:r>
            <a:r>
              <a:rPr lang="en-US" dirty="0">
                <a:solidFill>
                  <a:srgbClr val="0070C0"/>
                </a:solidFill>
                <a:latin typeface="+mj-lt"/>
                <a:ea typeface="+mn-lt"/>
                <a:cs typeface="+mn-lt"/>
              </a:rPr>
              <a:t> smaller than variation over supply voltage range</a:t>
            </a:r>
          </a:p>
          <a:p>
            <a:pPr marL="0" indent="0">
              <a:buNone/>
            </a:pPr>
            <a:endParaRPr lang="en-US" dirty="0">
              <a:solidFill>
                <a:srgbClr val="0070C0"/>
              </a:solidFill>
              <a:latin typeface="+mj-lt"/>
              <a:ea typeface="+mn-lt"/>
              <a:cs typeface="+mn-lt"/>
            </a:endParaRPr>
          </a:p>
          <a:p>
            <a:pPr marL="0" indent="0">
              <a:buNone/>
            </a:pPr>
            <a:r>
              <a:rPr lang="en-US" b="1" dirty="0" err="1">
                <a:latin typeface="+mj-lt"/>
                <a:cs typeface="Calibri"/>
              </a:rPr>
              <a:t>eFuses</a:t>
            </a:r>
            <a:r>
              <a:rPr lang="en-US" b="1" dirty="0">
                <a:latin typeface="+mj-lt"/>
                <a:cs typeface="Calibri"/>
              </a:rPr>
              <a:t> </a:t>
            </a:r>
          </a:p>
          <a:p>
            <a:r>
              <a:rPr lang="en-US" dirty="0">
                <a:solidFill>
                  <a:srgbClr val="0070C0"/>
                </a:solidFill>
                <a:latin typeface="+mj-lt"/>
                <a:cs typeface="Calibri"/>
              </a:rPr>
              <a:t>Tend to lose information with TID</a:t>
            </a:r>
          </a:p>
          <a:p>
            <a:r>
              <a:rPr lang="en-US" dirty="0">
                <a:solidFill>
                  <a:srgbClr val="0070C0"/>
                </a:solidFill>
                <a:latin typeface="+mj-lt"/>
                <a:cs typeface="Calibri"/>
              </a:rPr>
              <a:t>High variability from chip to chip</a:t>
            </a:r>
          </a:p>
          <a:p>
            <a:r>
              <a:rPr lang="en-US" b="1" dirty="0">
                <a:solidFill>
                  <a:srgbClr val="0070C0"/>
                </a:solidFill>
                <a:latin typeface="+mj-lt"/>
                <a:cs typeface="Calibri"/>
              </a:rPr>
              <a:t>Once again: Strong advisory against using the </a:t>
            </a:r>
            <a:r>
              <a:rPr lang="en-US" b="1" dirty="0" err="1">
                <a:solidFill>
                  <a:srgbClr val="0070C0"/>
                </a:solidFill>
                <a:latin typeface="+mj-lt"/>
                <a:cs typeface="Calibri"/>
              </a:rPr>
              <a:t>eFuses</a:t>
            </a:r>
            <a:r>
              <a:rPr lang="en-US" b="1" dirty="0">
                <a:solidFill>
                  <a:srgbClr val="0070C0"/>
                </a:solidFill>
                <a:latin typeface="+mj-lt"/>
                <a:cs typeface="Calibri"/>
              </a:rPr>
              <a:t>!</a:t>
            </a:r>
          </a:p>
        </p:txBody>
      </p:sp>
      <p:sp>
        <p:nvSpPr>
          <p:cNvPr id="5" name="Date Placeholder 4">
            <a:extLst>
              <a:ext uri="{FF2B5EF4-FFF2-40B4-BE49-F238E27FC236}">
                <a16:creationId xmlns:a16="http://schemas.microsoft.com/office/drawing/2014/main" id="{791F2E5F-0180-A55D-B176-B0019DAED457}"/>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7AB0CEAD-CCB0-8FF7-5044-1D8D1B0C6E90}"/>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B5D0BA00-8B9B-CD91-4D73-EC069C0D16F9}"/>
              </a:ext>
            </a:extLst>
          </p:cNvPr>
          <p:cNvSpPr>
            <a:spLocks noGrp="1"/>
          </p:cNvSpPr>
          <p:nvPr>
            <p:ph type="sldNum" sz="quarter" idx="12"/>
          </p:nvPr>
        </p:nvSpPr>
        <p:spPr/>
        <p:txBody>
          <a:bodyPr/>
          <a:lstStyle/>
          <a:p>
            <a:fld id="{9E4E57FD-46AB-4497-A1ED-13B00B4C8F0D}" type="slidenum">
              <a:rPr lang="en-GB" smtClean="0"/>
              <a:pPr/>
              <a:t>34</a:t>
            </a:fld>
            <a:endParaRPr lang="en-GB" dirty="0"/>
          </a:p>
        </p:txBody>
      </p:sp>
      <p:pic>
        <p:nvPicPr>
          <p:cNvPr id="11" name="Picture 11" descr="Timeline&#10;&#10;Description automatically generated">
            <a:extLst>
              <a:ext uri="{FF2B5EF4-FFF2-40B4-BE49-F238E27FC236}">
                <a16:creationId xmlns:a16="http://schemas.microsoft.com/office/drawing/2014/main" id="{2C113412-F330-BC16-B3BB-0C51C18BFF66}"/>
              </a:ext>
            </a:extLst>
          </p:cNvPr>
          <p:cNvPicPr>
            <a:picLocks noChangeAspect="1"/>
          </p:cNvPicPr>
          <p:nvPr/>
        </p:nvPicPr>
        <p:blipFill>
          <a:blip r:embed="rId2"/>
          <a:stretch>
            <a:fillRect/>
          </a:stretch>
        </p:blipFill>
        <p:spPr>
          <a:xfrm>
            <a:off x="7186960" y="3970763"/>
            <a:ext cx="3793273" cy="2847278"/>
          </a:xfrm>
          <a:prstGeom prst="rect">
            <a:avLst/>
          </a:prstGeom>
        </p:spPr>
      </p:pic>
      <p:pic>
        <p:nvPicPr>
          <p:cNvPr id="4" name="Picture 7" descr="Chart&#10;&#10;Description automatically generated">
            <a:extLst>
              <a:ext uri="{FF2B5EF4-FFF2-40B4-BE49-F238E27FC236}">
                <a16:creationId xmlns:a16="http://schemas.microsoft.com/office/drawing/2014/main" id="{2D8BBEE0-A809-411A-7767-317B342CE06D}"/>
              </a:ext>
            </a:extLst>
          </p:cNvPr>
          <p:cNvPicPr>
            <a:picLocks noChangeAspect="1"/>
          </p:cNvPicPr>
          <p:nvPr/>
        </p:nvPicPr>
        <p:blipFill>
          <a:blip r:embed="rId3"/>
          <a:stretch>
            <a:fillRect/>
          </a:stretch>
        </p:blipFill>
        <p:spPr>
          <a:xfrm>
            <a:off x="7028986" y="867008"/>
            <a:ext cx="3951248" cy="2977375"/>
          </a:xfrm>
          <a:prstGeom prst="rect">
            <a:avLst/>
          </a:prstGeom>
        </p:spPr>
      </p:pic>
    </p:spTree>
    <p:extLst>
      <p:ext uri="{BB962C8B-B14F-4D97-AF65-F5344CB8AC3E}">
        <p14:creationId xmlns:p14="http://schemas.microsoft.com/office/powerpoint/2010/main" val="4638092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89941-735E-4695-BE49-2C4966768811}"/>
              </a:ext>
            </a:extLst>
          </p:cNvPr>
          <p:cNvSpPr>
            <a:spLocks noGrp="1"/>
          </p:cNvSpPr>
          <p:nvPr>
            <p:ph type="title"/>
          </p:nvPr>
        </p:nvSpPr>
        <p:spPr/>
        <p:txBody>
          <a:bodyPr/>
          <a:lstStyle/>
          <a:p>
            <a:r>
              <a:rPr lang="en-US" dirty="0" err="1">
                <a:ea typeface="+mj-lt"/>
                <a:cs typeface="+mj-lt"/>
              </a:rPr>
              <a:t>lpGBT</a:t>
            </a:r>
            <a:r>
              <a:rPr lang="en-US" dirty="0">
                <a:ea typeface="+mj-lt"/>
                <a:cs typeface="+mj-lt"/>
              </a:rPr>
              <a:t> X-ray TID Testing – Data Path</a:t>
            </a:r>
            <a:endParaRPr lang="en-US" b="0" dirty="0">
              <a:ea typeface="+mj-lt"/>
              <a:cs typeface="+mj-lt"/>
            </a:endParaRPr>
          </a:p>
        </p:txBody>
      </p:sp>
      <p:sp>
        <p:nvSpPr>
          <p:cNvPr id="3" name="Content Placeholder 2">
            <a:extLst>
              <a:ext uri="{FF2B5EF4-FFF2-40B4-BE49-F238E27FC236}">
                <a16:creationId xmlns:a16="http://schemas.microsoft.com/office/drawing/2014/main" id="{BD38B331-0F63-71E7-F520-7EE66047691A}"/>
              </a:ext>
            </a:extLst>
          </p:cNvPr>
          <p:cNvSpPr>
            <a:spLocks noGrp="1"/>
          </p:cNvSpPr>
          <p:nvPr>
            <p:ph sz="half" idx="1"/>
          </p:nvPr>
        </p:nvSpPr>
        <p:spPr>
          <a:xfrm>
            <a:off x="410737" y="1064757"/>
            <a:ext cx="5181600" cy="5355557"/>
          </a:xfrm>
        </p:spPr>
        <p:txBody>
          <a:bodyPr vert="horz" lIns="91440" tIns="45720" rIns="91440" bIns="45720" rtlCol="0" anchor="t">
            <a:normAutofit fontScale="85000" lnSpcReduction="20000"/>
          </a:bodyPr>
          <a:lstStyle/>
          <a:p>
            <a:r>
              <a:rPr lang="en-US" dirty="0">
                <a:latin typeface="+mj-lt"/>
                <a:ea typeface="Verdana"/>
              </a:rPr>
              <a:t>TID failure mode in all tested chips: Data transmission</a:t>
            </a:r>
            <a:endParaRPr lang="en-US" dirty="0">
              <a:latin typeface="+mj-lt"/>
              <a:ea typeface="Verdana"/>
              <a:cs typeface="Calibri"/>
            </a:endParaRPr>
          </a:p>
          <a:p>
            <a:r>
              <a:rPr lang="en-US" dirty="0">
                <a:latin typeface="+mj-lt"/>
                <a:ea typeface="Verdana"/>
                <a:cs typeface="Calibri"/>
              </a:rPr>
              <a:t>Uplink </a:t>
            </a:r>
            <a:r>
              <a:rPr lang="en-US" dirty="0" err="1">
                <a:latin typeface="+mj-lt"/>
                <a:ea typeface="Verdana"/>
                <a:cs typeface="Calibri"/>
              </a:rPr>
              <a:t>datapath</a:t>
            </a:r>
            <a:r>
              <a:rPr lang="en-US" dirty="0">
                <a:latin typeface="+mj-lt"/>
                <a:ea typeface="Verdana"/>
                <a:cs typeface="Calibri"/>
              </a:rPr>
              <a:t> is critical component</a:t>
            </a:r>
          </a:p>
          <a:p>
            <a:pPr lvl="1"/>
            <a:r>
              <a:rPr lang="en-US" dirty="0">
                <a:latin typeface="+mj-lt"/>
                <a:ea typeface="Verdana"/>
                <a:cs typeface="Calibri"/>
              </a:rPr>
              <a:t>High speed serializer</a:t>
            </a:r>
          </a:p>
          <a:p>
            <a:pPr lvl="2"/>
            <a:r>
              <a:rPr lang="en-US" dirty="0">
                <a:latin typeface="+mj-lt"/>
                <a:ea typeface="Verdana"/>
                <a:cs typeface="Calibri"/>
              </a:rPr>
              <a:t>Initially</a:t>
            </a:r>
            <a:r>
              <a:rPr lang="en-US" dirty="0">
                <a:solidFill>
                  <a:srgbClr val="002060"/>
                </a:solidFill>
                <a:latin typeface="+mj-lt"/>
                <a:ea typeface="Verdana"/>
                <a:cs typeface="Calibri"/>
              </a:rPr>
              <a:t> introduces correctable errors</a:t>
            </a:r>
            <a:r>
              <a:rPr lang="en-US" dirty="0">
                <a:latin typeface="+mj-lt"/>
                <a:ea typeface="Verdana"/>
                <a:cs typeface="Calibri"/>
              </a:rPr>
              <a:t>, gradually reducing link margin</a:t>
            </a:r>
          </a:p>
          <a:p>
            <a:pPr lvl="2"/>
            <a:r>
              <a:rPr lang="en-US" dirty="0">
                <a:latin typeface="+mj-lt"/>
                <a:ea typeface="Verdana"/>
                <a:cs typeface="Calibri"/>
              </a:rPr>
              <a:t>At some point, too</a:t>
            </a:r>
            <a:r>
              <a:rPr lang="en-US" dirty="0">
                <a:solidFill>
                  <a:srgbClr val="002060"/>
                </a:solidFill>
                <a:latin typeface="+mj-lt"/>
                <a:ea typeface="Verdana"/>
                <a:cs typeface="Calibri"/>
              </a:rPr>
              <a:t> many errors are produced</a:t>
            </a:r>
            <a:r>
              <a:rPr lang="en-US" dirty="0">
                <a:latin typeface="+mj-lt"/>
                <a:ea typeface="Verdana"/>
                <a:cs typeface="Calibri"/>
              </a:rPr>
              <a:t> </a:t>
            </a:r>
            <a:r>
              <a:rPr lang="en-US" dirty="0">
                <a:latin typeface="+mj-lt"/>
                <a:ea typeface="+mn-lt"/>
                <a:cs typeface="+mn-lt"/>
              </a:rPr>
              <a:t>→</a:t>
            </a:r>
            <a:r>
              <a:rPr lang="en-US" dirty="0">
                <a:latin typeface="+mj-lt"/>
                <a:ea typeface="Verdana"/>
                <a:cs typeface="Calibri"/>
              </a:rPr>
              <a:t> user data corruption</a:t>
            </a:r>
            <a:endParaRPr lang="en-US" dirty="0">
              <a:solidFill>
                <a:srgbClr val="002060"/>
              </a:solidFill>
              <a:latin typeface="+mj-lt"/>
              <a:cs typeface="Calibri"/>
            </a:endParaRPr>
          </a:p>
          <a:p>
            <a:pPr lvl="1"/>
            <a:r>
              <a:rPr lang="en-US" dirty="0">
                <a:latin typeface="+mj-lt"/>
                <a:ea typeface="Verdana"/>
                <a:cs typeface="Calibri"/>
              </a:rPr>
              <a:t>Uplink </a:t>
            </a:r>
            <a:r>
              <a:rPr lang="en-US" dirty="0" err="1">
                <a:latin typeface="+mj-lt"/>
                <a:ea typeface="Verdana"/>
                <a:cs typeface="Calibri"/>
              </a:rPr>
              <a:t>eLinks</a:t>
            </a:r>
            <a:r>
              <a:rPr lang="en-US" dirty="0">
                <a:latin typeface="+mj-lt"/>
                <a:ea typeface="Verdana"/>
                <a:cs typeface="Calibri"/>
              </a:rPr>
              <a:t> (</a:t>
            </a:r>
            <a:r>
              <a:rPr lang="en-US" dirty="0" err="1">
                <a:latin typeface="+mj-lt"/>
                <a:ea typeface="Verdana"/>
                <a:cs typeface="Calibri"/>
              </a:rPr>
              <a:t>ePortRxGroup</a:t>
            </a:r>
            <a:r>
              <a:rPr lang="en-US" dirty="0">
                <a:latin typeface="+mj-lt"/>
                <a:ea typeface="Verdana"/>
                <a:cs typeface="Calibri"/>
              </a:rPr>
              <a:t>)</a:t>
            </a:r>
          </a:p>
          <a:p>
            <a:pPr lvl="2"/>
            <a:r>
              <a:rPr lang="en-US" dirty="0">
                <a:latin typeface="+mj-lt"/>
                <a:ea typeface="Verdana"/>
                <a:cs typeface="Calibri"/>
              </a:rPr>
              <a:t>Fail</a:t>
            </a:r>
            <a:r>
              <a:rPr lang="en-US" dirty="0">
                <a:solidFill>
                  <a:srgbClr val="002060"/>
                </a:solidFill>
                <a:latin typeface="+mj-lt"/>
                <a:ea typeface="Verdana"/>
                <a:cs typeface="Calibri"/>
              </a:rPr>
              <a:t> to </a:t>
            </a:r>
            <a:r>
              <a:rPr lang="en-US" dirty="0">
                <a:latin typeface="+mj-lt"/>
                <a:ea typeface="Verdana"/>
                <a:cs typeface="Calibri"/>
              </a:rPr>
              <a:t>sample/forward data</a:t>
            </a:r>
            <a:r>
              <a:rPr lang="en-US" dirty="0">
                <a:solidFill>
                  <a:srgbClr val="002060"/>
                </a:solidFill>
                <a:latin typeface="+mj-lt"/>
                <a:ea typeface="Verdana"/>
                <a:cs typeface="Calibri"/>
              </a:rPr>
              <a:t> through </a:t>
            </a:r>
            <a:r>
              <a:rPr lang="en-US" dirty="0">
                <a:latin typeface="+mj-lt"/>
                <a:ea typeface="Verdana"/>
                <a:cs typeface="Calibri"/>
              </a:rPr>
              <a:t>uplink data</a:t>
            </a:r>
            <a:r>
              <a:rPr lang="en-US" dirty="0">
                <a:solidFill>
                  <a:srgbClr val="002060"/>
                </a:solidFill>
                <a:latin typeface="+mj-lt"/>
                <a:ea typeface="Verdana"/>
                <a:cs typeface="Calibri"/>
              </a:rPr>
              <a:t> path</a:t>
            </a:r>
            <a:r>
              <a:rPr lang="en-US" dirty="0">
                <a:latin typeface="+mj-lt"/>
                <a:ea typeface="Verdana"/>
                <a:cs typeface="Calibri"/>
              </a:rPr>
              <a:t> </a:t>
            </a:r>
            <a:r>
              <a:rPr lang="en-US" dirty="0">
                <a:latin typeface="+mj-lt"/>
                <a:ea typeface="+mn-lt"/>
                <a:cs typeface="+mn-lt"/>
              </a:rPr>
              <a:t> → user data corruption</a:t>
            </a:r>
            <a:endParaRPr lang="en-US" dirty="0">
              <a:latin typeface="+mj-lt"/>
              <a:cs typeface="Calibri" panose="020F0502020204030204"/>
            </a:endParaRPr>
          </a:p>
          <a:p>
            <a:r>
              <a:rPr lang="en-US" dirty="0">
                <a:latin typeface="+mj-lt"/>
                <a:ea typeface="Verdana"/>
                <a:cs typeface="Calibri"/>
              </a:rPr>
              <a:t>First failures always observed at low supply voltage</a:t>
            </a:r>
            <a:endParaRPr lang="en-US" dirty="0">
              <a:solidFill>
                <a:srgbClr val="002060"/>
              </a:solidFill>
              <a:latin typeface="+mj-lt"/>
              <a:ea typeface="Verdana"/>
              <a:cs typeface="Calibri"/>
            </a:endParaRPr>
          </a:p>
          <a:p>
            <a:pPr lvl="1"/>
            <a:r>
              <a:rPr lang="en-US" b="1" dirty="0">
                <a:solidFill>
                  <a:srgbClr val="00B050"/>
                </a:solidFill>
                <a:latin typeface="+mj-lt"/>
                <a:ea typeface="Verdana"/>
                <a:cs typeface="Calibri"/>
              </a:rPr>
              <a:t>100 </a:t>
            </a:r>
            <a:r>
              <a:rPr lang="en-US" b="1" dirty="0" err="1">
                <a:solidFill>
                  <a:srgbClr val="00B050"/>
                </a:solidFill>
                <a:latin typeface="+mj-lt"/>
                <a:ea typeface="Verdana"/>
                <a:cs typeface="Calibri"/>
              </a:rPr>
              <a:t>Mrad</a:t>
            </a:r>
            <a:r>
              <a:rPr lang="en-US" b="1" dirty="0">
                <a:solidFill>
                  <a:srgbClr val="00B050"/>
                </a:solidFill>
                <a:latin typeface="+mj-lt"/>
                <a:ea typeface="Verdana"/>
                <a:cs typeface="Calibri"/>
              </a:rPr>
              <a:t> difference between failures at 1.08 V and 1.20 V</a:t>
            </a:r>
          </a:p>
          <a:p>
            <a:pPr lvl="1"/>
            <a:r>
              <a:rPr lang="en-US" dirty="0">
                <a:latin typeface="+mj-lt"/>
                <a:ea typeface="Verdana"/>
                <a:cs typeface="Calibri"/>
              </a:rPr>
              <a:t>No failures observed at 1.32 V </a:t>
            </a:r>
          </a:p>
          <a:p>
            <a:pPr lvl="1"/>
            <a:r>
              <a:rPr lang="en-US" dirty="0">
                <a:latin typeface="+mj-lt"/>
                <a:ea typeface="Verdana"/>
                <a:cs typeface="Calibri"/>
              </a:rPr>
              <a:t>ASIC specification: 10% supply voltage variation → failures reported at 1.08 V </a:t>
            </a:r>
            <a:endParaRPr lang="en-US">
              <a:latin typeface="+mj-lt"/>
              <a:cs typeface="Calibri"/>
            </a:endParaRPr>
          </a:p>
          <a:p>
            <a:r>
              <a:rPr lang="en-US" b="1" dirty="0">
                <a:latin typeface="+mj-lt"/>
                <a:ea typeface="Verdana"/>
                <a:cs typeface="Calibri"/>
              </a:rPr>
              <a:t>Downlink data path did not experience any failures during testing</a:t>
            </a:r>
            <a:endParaRPr lang="en-US" b="1" dirty="0">
              <a:solidFill>
                <a:srgbClr val="002060"/>
              </a:solidFill>
              <a:latin typeface="+mj-lt"/>
              <a:ea typeface="Verdana"/>
              <a:cs typeface="Calibri"/>
            </a:endParaRPr>
          </a:p>
          <a:p>
            <a:pPr lvl="1"/>
            <a:endParaRPr lang="en-US" dirty="0">
              <a:solidFill>
                <a:srgbClr val="002060"/>
              </a:solidFill>
              <a:latin typeface="+mj-lt"/>
              <a:ea typeface="Verdana"/>
              <a:cs typeface="Calibri"/>
            </a:endParaRPr>
          </a:p>
        </p:txBody>
      </p:sp>
      <p:graphicFrame>
        <p:nvGraphicFramePr>
          <p:cNvPr id="8" name="Table 8">
            <a:extLst>
              <a:ext uri="{FF2B5EF4-FFF2-40B4-BE49-F238E27FC236}">
                <a16:creationId xmlns:a16="http://schemas.microsoft.com/office/drawing/2014/main" id="{7993808C-3716-126C-8E00-1BCB3C396DF7}"/>
              </a:ext>
            </a:extLst>
          </p:cNvPr>
          <p:cNvGraphicFramePr>
            <a:graphicFrameLocks noGrp="1"/>
          </p:cNvGraphicFramePr>
          <p:nvPr>
            <p:ph sz="half" idx="2"/>
          </p:nvPr>
        </p:nvGraphicFramePr>
        <p:xfrm>
          <a:off x="5977054" y="1257069"/>
          <a:ext cx="5696518" cy="1325430"/>
        </p:xfrm>
        <a:graphic>
          <a:graphicData uri="http://schemas.openxmlformats.org/drawingml/2006/table">
            <a:tbl>
              <a:tblPr firstRow="1" bandRow="1">
                <a:tableStyleId>{5C22544A-7EE6-4342-B048-85BDC9FD1C3A}</a:tableStyleId>
              </a:tblPr>
              <a:tblGrid>
                <a:gridCol w="662634">
                  <a:extLst>
                    <a:ext uri="{9D8B030D-6E8A-4147-A177-3AD203B41FA5}">
                      <a16:colId xmlns:a16="http://schemas.microsoft.com/office/drawing/2014/main" val="2328749354"/>
                    </a:ext>
                  </a:extLst>
                </a:gridCol>
                <a:gridCol w="641258">
                  <a:extLst>
                    <a:ext uri="{9D8B030D-6E8A-4147-A177-3AD203B41FA5}">
                      <a16:colId xmlns:a16="http://schemas.microsoft.com/office/drawing/2014/main" val="153009082"/>
                    </a:ext>
                  </a:extLst>
                </a:gridCol>
                <a:gridCol w="940514">
                  <a:extLst>
                    <a:ext uri="{9D8B030D-6E8A-4147-A177-3AD203B41FA5}">
                      <a16:colId xmlns:a16="http://schemas.microsoft.com/office/drawing/2014/main" val="2010231958"/>
                    </a:ext>
                  </a:extLst>
                </a:gridCol>
                <a:gridCol w="1143579">
                  <a:extLst>
                    <a:ext uri="{9D8B030D-6E8A-4147-A177-3AD203B41FA5}">
                      <a16:colId xmlns:a16="http://schemas.microsoft.com/office/drawing/2014/main" val="510228721"/>
                    </a:ext>
                  </a:extLst>
                </a:gridCol>
                <a:gridCol w="1175643">
                  <a:extLst>
                    <a:ext uri="{9D8B030D-6E8A-4147-A177-3AD203B41FA5}">
                      <a16:colId xmlns:a16="http://schemas.microsoft.com/office/drawing/2014/main" val="3983541917"/>
                    </a:ext>
                  </a:extLst>
                </a:gridCol>
                <a:gridCol w="1132890">
                  <a:extLst>
                    <a:ext uri="{9D8B030D-6E8A-4147-A177-3AD203B41FA5}">
                      <a16:colId xmlns:a16="http://schemas.microsoft.com/office/drawing/2014/main" val="142578740"/>
                    </a:ext>
                  </a:extLst>
                </a:gridCol>
              </a:tblGrid>
              <a:tr h="447508">
                <a:tc>
                  <a:txBody>
                    <a:bodyPr/>
                    <a:lstStyle/>
                    <a:p>
                      <a:endParaRPr lang="en-US" sz="1400" dirty="0"/>
                    </a:p>
                  </a:txBody>
                  <a:tcPr/>
                </a:tc>
                <a:tc>
                  <a:txBody>
                    <a:bodyPr/>
                    <a:lstStyle/>
                    <a:p>
                      <a:pPr lvl="0">
                        <a:buNone/>
                      </a:pPr>
                      <a:r>
                        <a:rPr lang="en-US" sz="1400" dirty="0"/>
                        <a:t>Temp</a:t>
                      </a:r>
                    </a:p>
                  </a:txBody>
                  <a:tcPr/>
                </a:tc>
                <a:tc>
                  <a:txBody>
                    <a:bodyPr/>
                    <a:lstStyle/>
                    <a:p>
                      <a:pPr lvl="0">
                        <a:buNone/>
                      </a:pPr>
                      <a:r>
                        <a:rPr lang="en-US" sz="1400" dirty="0"/>
                        <a:t>UL Errors </a:t>
                      </a:r>
                      <a:r>
                        <a:rPr lang="en-US" sz="1000" dirty="0"/>
                        <a:t>(Correctable)</a:t>
                      </a:r>
                    </a:p>
                  </a:txBody>
                  <a:tcPr/>
                </a:tc>
                <a:tc>
                  <a:txBody>
                    <a:bodyPr/>
                    <a:lstStyle/>
                    <a:p>
                      <a:pPr lvl="0">
                        <a:buNone/>
                      </a:pPr>
                      <a:r>
                        <a:rPr lang="en-US" sz="1400" dirty="0"/>
                        <a:t>Data Errors</a:t>
                      </a:r>
                      <a:br>
                        <a:rPr lang="en-US" sz="1400" dirty="0"/>
                      </a:br>
                      <a:r>
                        <a:rPr lang="en-US" sz="1400" dirty="0"/>
                        <a:t>@ 160 Mbps</a:t>
                      </a:r>
                    </a:p>
                  </a:txBody>
                  <a:tcPr/>
                </a:tc>
                <a:tc>
                  <a:txBody>
                    <a:bodyPr/>
                    <a:lstStyle/>
                    <a:p>
                      <a:pPr lvl="0">
                        <a:buNone/>
                      </a:pPr>
                      <a:r>
                        <a:rPr lang="en-US" sz="1400" dirty="0"/>
                        <a:t>Data Errors</a:t>
                      </a:r>
                      <a:br>
                        <a:rPr lang="en-US" sz="1400" dirty="0"/>
                      </a:br>
                      <a:r>
                        <a:rPr lang="en-US" sz="1400" dirty="0"/>
                        <a:t>@ 320 Mbps</a:t>
                      </a:r>
                    </a:p>
                  </a:txBody>
                  <a:tcPr/>
                </a:tc>
                <a:tc>
                  <a:txBody>
                    <a:bodyPr/>
                    <a:lstStyle/>
                    <a:p>
                      <a:pPr lvl="0">
                        <a:buNone/>
                      </a:pPr>
                      <a:r>
                        <a:rPr lang="en-US" sz="1400" b="1" i="0" u="none" strike="noStrike" noProof="0" dirty="0"/>
                        <a:t>Data Errors</a:t>
                      </a:r>
                      <a:br>
                        <a:rPr lang="en-US" sz="1400" b="1" i="0" u="none" strike="noStrike" noProof="0" dirty="0"/>
                      </a:br>
                      <a:r>
                        <a:rPr lang="en-US" sz="1400" dirty="0"/>
                        <a:t>@ 640 Mbps</a:t>
                      </a:r>
                    </a:p>
                  </a:txBody>
                  <a:tcPr/>
                </a:tc>
                <a:extLst>
                  <a:ext uri="{0D108BD9-81ED-4DB2-BD59-A6C34878D82A}">
                    <a16:rowId xmlns:a16="http://schemas.microsoft.com/office/drawing/2014/main" val="1780721812"/>
                  </a:ext>
                </a:extLst>
              </a:tr>
              <a:tr h="403635">
                <a:tc>
                  <a:txBody>
                    <a:bodyPr/>
                    <a:lstStyle/>
                    <a:p>
                      <a:pPr lvl="0">
                        <a:buNone/>
                      </a:pPr>
                      <a:r>
                        <a:rPr lang="en-US" sz="1400" b="1" dirty="0"/>
                        <a:t>CHIP3</a:t>
                      </a:r>
                    </a:p>
                  </a:txBody>
                  <a:tcPr/>
                </a:tc>
                <a:tc>
                  <a:txBody>
                    <a:bodyPr/>
                    <a:lstStyle/>
                    <a:p>
                      <a:pPr lvl="0">
                        <a:buNone/>
                      </a:pPr>
                      <a:r>
                        <a:rPr lang="en-US" sz="1400" dirty="0"/>
                        <a:t>30 </a:t>
                      </a:r>
                      <a:r>
                        <a:rPr lang="en-US" sz="1400" b="0" i="0" u="none" strike="noStrike" noProof="0" dirty="0">
                          <a:latin typeface="Calibri"/>
                        </a:rPr>
                        <a:t>°C</a:t>
                      </a:r>
                      <a:endParaRPr lang="en-US" sz="1400" dirty="0"/>
                    </a:p>
                  </a:txBody>
                  <a:tcPr/>
                </a:tc>
                <a:tc>
                  <a:txBody>
                    <a:bodyPr/>
                    <a:lstStyle/>
                    <a:p>
                      <a:pPr lvl="0">
                        <a:buNone/>
                      </a:pPr>
                      <a:r>
                        <a:rPr lang="en-US" sz="1400" b="1" i="0" u="none" strike="noStrike" noProof="0" dirty="0">
                          <a:solidFill>
                            <a:srgbClr val="00B050"/>
                          </a:solidFill>
                          <a:latin typeface="Calibri"/>
                        </a:rPr>
                        <a:t>270 </a:t>
                      </a:r>
                      <a:r>
                        <a:rPr lang="en-US" sz="1400" b="1" i="0" u="none" strike="noStrike" noProof="0" dirty="0" err="1">
                          <a:solidFill>
                            <a:srgbClr val="00B050"/>
                          </a:solidFill>
                          <a:latin typeface="Calibri"/>
                        </a:rPr>
                        <a:t>Mrad</a:t>
                      </a:r>
                      <a:endParaRPr lang="en-US" sz="1400" b="1" i="0" u="none" strike="noStrike" noProof="0" dirty="0">
                        <a:solidFill>
                          <a:srgbClr val="00B050"/>
                        </a:solidFill>
                        <a:latin typeface="Calibri"/>
                      </a:endParaRPr>
                    </a:p>
                  </a:txBody>
                  <a:tcPr/>
                </a:tc>
                <a:tc>
                  <a:txBody>
                    <a:bodyPr/>
                    <a:lstStyle/>
                    <a:p>
                      <a:pPr lvl="0">
                        <a:buNone/>
                      </a:pPr>
                      <a:r>
                        <a:rPr lang="en-US" sz="1400" b="1" dirty="0">
                          <a:solidFill>
                            <a:srgbClr val="00B050"/>
                          </a:solidFill>
                        </a:rPr>
                        <a:t>335 </a:t>
                      </a:r>
                      <a:r>
                        <a:rPr lang="en-US" sz="1400" b="1" i="0" u="none" strike="noStrike" noProof="0" dirty="0" err="1">
                          <a:solidFill>
                            <a:srgbClr val="00B050"/>
                          </a:solidFill>
                          <a:latin typeface="Calibri"/>
                        </a:rPr>
                        <a:t>Mrad</a:t>
                      </a:r>
                      <a:endParaRPr lang="en-US" sz="1400" b="1" dirty="0">
                        <a:solidFill>
                          <a:srgbClr val="00B050"/>
                        </a:solidFill>
                      </a:endParaRPr>
                    </a:p>
                  </a:txBody>
                  <a:tcPr/>
                </a:tc>
                <a:tc>
                  <a:txBody>
                    <a:bodyPr/>
                    <a:lstStyle/>
                    <a:p>
                      <a:pPr lvl="0">
                        <a:buNone/>
                      </a:pPr>
                      <a:r>
                        <a:rPr lang="en-US" sz="1400" b="1" dirty="0">
                          <a:solidFill>
                            <a:srgbClr val="00B050"/>
                          </a:solidFill>
                        </a:rPr>
                        <a:t>310 </a:t>
                      </a:r>
                      <a:r>
                        <a:rPr lang="en-US" sz="1400" b="1" i="0" u="none" strike="noStrike" noProof="0" dirty="0" err="1">
                          <a:solidFill>
                            <a:srgbClr val="00B050"/>
                          </a:solidFill>
                          <a:latin typeface="Calibri"/>
                        </a:rPr>
                        <a:t>Mrad</a:t>
                      </a:r>
                      <a:endParaRPr lang="en-US" sz="1400" b="1" dirty="0">
                        <a:solidFill>
                          <a:srgbClr val="00B050"/>
                        </a:solidFill>
                      </a:endParaRPr>
                    </a:p>
                  </a:txBody>
                  <a:tcPr/>
                </a:tc>
                <a:tc>
                  <a:txBody>
                    <a:bodyPr/>
                    <a:lstStyle/>
                    <a:p>
                      <a:pPr lvl="0">
                        <a:buNone/>
                      </a:pPr>
                      <a:r>
                        <a:rPr lang="en-US" sz="1400" b="1" dirty="0">
                          <a:solidFill>
                            <a:srgbClr val="00B050"/>
                          </a:solidFill>
                        </a:rPr>
                        <a:t>310 </a:t>
                      </a:r>
                      <a:r>
                        <a:rPr lang="en-US" sz="1400" b="1" i="0" u="none" strike="noStrike" noProof="0" dirty="0" err="1">
                          <a:solidFill>
                            <a:srgbClr val="00B050"/>
                          </a:solidFill>
                          <a:latin typeface="Calibri"/>
                        </a:rPr>
                        <a:t>Mrad</a:t>
                      </a:r>
                      <a:endParaRPr lang="en-US" sz="1400" b="1" dirty="0">
                        <a:solidFill>
                          <a:srgbClr val="00B050"/>
                        </a:solidFill>
                      </a:endParaRPr>
                    </a:p>
                  </a:txBody>
                  <a:tcPr/>
                </a:tc>
                <a:extLst>
                  <a:ext uri="{0D108BD9-81ED-4DB2-BD59-A6C34878D82A}">
                    <a16:rowId xmlns:a16="http://schemas.microsoft.com/office/drawing/2014/main" val="2143726692"/>
                  </a:ext>
                </a:extLst>
              </a:tr>
              <a:tr h="403635">
                <a:tc>
                  <a:txBody>
                    <a:bodyPr/>
                    <a:lstStyle/>
                    <a:p>
                      <a:pPr lvl="0">
                        <a:buNone/>
                      </a:pPr>
                      <a:r>
                        <a:rPr lang="en-US" sz="1400" b="1" dirty="0"/>
                        <a:t>CHIP4</a:t>
                      </a:r>
                    </a:p>
                  </a:txBody>
                  <a:tcPr/>
                </a:tc>
                <a:tc>
                  <a:txBody>
                    <a:bodyPr/>
                    <a:lstStyle/>
                    <a:p>
                      <a:pPr lvl="0">
                        <a:buNone/>
                      </a:pPr>
                      <a:r>
                        <a:rPr lang="en-US" sz="1400" dirty="0"/>
                        <a:t>30 </a:t>
                      </a:r>
                      <a:r>
                        <a:rPr lang="en-US" sz="1400" b="0" i="0" u="none" strike="noStrike" noProof="0" dirty="0">
                          <a:latin typeface="Calibri"/>
                        </a:rPr>
                        <a:t>°C</a:t>
                      </a:r>
                      <a:endParaRPr lang="en-US" sz="1400" dirty="0"/>
                    </a:p>
                  </a:txBody>
                  <a:tcPr/>
                </a:tc>
                <a:tc>
                  <a:txBody>
                    <a:bodyPr/>
                    <a:lstStyle/>
                    <a:p>
                      <a:pPr lvl="0">
                        <a:buNone/>
                      </a:pPr>
                      <a:r>
                        <a:rPr lang="en-US" sz="1400" b="1" i="0" u="none" strike="noStrike" noProof="0" dirty="0">
                          <a:solidFill>
                            <a:srgbClr val="00B050"/>
                          </a:solidFill>
                          <a:latin typeface="Calibri"/>
                        </a:rPr>
                        <a:t>285 </a:t>
                      </a:r>
                      <a:r>
                        <a:rPr lang="en-US" sz="1400" b="1" i="0" u="none" strike="noStrike" noProof="0" dirty="0" err="1">
                          <a:solidFill>
                            <a:srgbClr val="00B050"/>
                          </a:solidFill>
                          <a:latin typeface="Calibri"/>
                        </a:rPr>
                        <a:t>Mrad</a:t>
                      </a:r>
                      <a:endParaRPr lang="en-US" sz="1400" b="1" i="0" u="none" strike="noStrike" noProof="0" dirty="0">
                        <a:solidFill>
                          <a:srgbClr val="00B050"/>
                        </a:solidFill>
                        <a:latin typeface="Calibri"/>
                      </a:endParaRPr>
                    </a:p>
                  </a:txBody>
                  <a:tcPr/>
                </a:tc>
                <a:tc>
                  <a:txBody>
                    <a:bodyPr/>
                    <a:lstStyle/>
                    <a:p>
                      <a:pPr lvl="0">
                        <a:buNone/>
                      </a:pPr>
                      <a:r>
                        <a:rPr lang="en-US" sz="1400" b="1" dirty="0">
                          <a:solidFill>
                            <a:srgbClr val="00B050"/>
                          </a:solidFill>
                        </a:rPr>
                        <a:t>355 </a:t>
                      </a:r>
                      <a:r>
                        <a:rPr lang="en-US" sz="1400" b="1" i="0" u="none" strike="noStrike" noProof="0" dirty="0" err="1">
                          <a:solidFill>
                            <a:srgbClr val="00B050"/>
                          </a:solidFill>
                          <a:latin typeface="Calibri"/>
                        </a:rPr>
                        <a:t>Mrad</a:t>
                      </a:r>
                      <a:endParaRPr lang="en-US" sz="1400" b="1" dirty="0">
                        <a:solidFill>
                          <a:srgbClr val="00B050"/>
                        </a:solidFill>
                      </a:endParaRPr>
                    </a:p>
                  </a:txBody>
                  <a:tcPr/>
                </a:tc>
                <a:tc>
                  <a:txBody>
                    <a:bodyPr/>
                    <a:lstStyle/>
                    <a:p>
                      <a:pPr lvl="0">
                        <a:buNone/>
                      </a:pPr>
                      <a:r>
                        <a:rPr lang="en-US" sz="1400" b="1" dirty="0">
                          <a:solidFill>
                            <a:srgbClr val="00B050"/>
                          </a:solidFill>
                        </a:rPr>
                        <a:t>320 </a:t>
                      </a:r>
                      <a:r>
                        <a:rPr lang="en-US" sz="1400" b="1" i="0" u="none" strike="noStrike" noProof="0" dirty="0" err="1">
                          <a:solidFill>
                            <a:srgbClr val="00B050"/>
                          </a:solidFill>
                          <a:latin typeface="Calibri"/>
                        </a:rPr>
                        <a:t>Mrad</a:t>
                      </a:r>
                      <a:endParaRPr lang="en-US" sz="1400" b="1" dirty="0">
                        <a:solidFill>
                          <a:srgbClr val="00B050"/>
                        </a:solidFill>
                      </a:endParaRPr>
                    </a:p>
                  </a:txBody>
                  <a:tcPr/>
                </a:tc>
                <a:tc>
                  <a:txBody>
                    <a:bodyPr/>
                    <a:lstStyle/>
                    <a:p>
                      <a:pPr lvl="0">
                        <a:buNone/>
                      </a:pPr>
                      <a:r>
                        <a:rPr lang="en-US" sz="1400" b="1" dirty="0">
                          <a:solidFill>
                            <a:srgbClr val="00B050"/>
                          </a:solidFill>
                        </a:rPr>
                        <a:t>320 </a:t>
                      </a:r>
                      <a:r>
                        <a:rPr lang="en-US" sz="1400" b="1" i="0" u="none" strike="noStrike" noProof="0" dirty="0" err="1">
                          <a:solidFill>
                            <a:srgbClr val="00B050"/>
                          </a:solidFill>
                          <a:latin typeface="Calibri"/>
                        </a:rPr>
                        <a:t>Mrad</a:t>
                      </a:r>
                      <a:endParaRPr lang="en-US" sz="1400" b="1" dirty="0">
                        <a:solidFill>
                          <a:srgbClr val="00B050"/>
                        </a:solidFill>
                      </a:endParaRPr>
                    </a:p>
                  </a:txBody>
                  <a:tcPr/>
                </a:tc>
                <a:extLst>
                  <a:ext uri="{0D108BD9-81ED-4DB2-BD59-A6C34878D82A}">
                    <a16:rowId xmlns:a16="http://schemas.microsoft.com/office/drawing/2014/main" val="4139730223"/>
                  </a:ext>
                </a:extLst>
              </a:tr>
            </a:tbl>
          </a:graphicData>
        </a:graphic>
      </p:graphicFrame>
      <p:sp>
        <p:nvSpPr>
          <p:cNvPr id="4" name="Date Placeholder 3">
            <a:extLst>
              <a:ext uri="{FF2B5EF4-FFF2-40B4-BE49-F238E27FC236}">
                <a16:creationId xmlns:a16="http://schemas.microsoft.com/office/drawing/2014/main" id="{AE7978EA-6288-D1EF-B6DC-4858A4D2B319}"/>
              </a:ext>
            </a:extLst>
          </p:cNvPr>
          <p:cNvSpPr>
            <a:spLocks noGrp="1"/>
          </p:cNvSpPr>
          <p:nvPr>
            <p:ph type="dt" sz="half" idx="10"/>
          </p:nvPr>
        </p:nvSpPr>
        <p:spPr/>
        <p:txBody>
          <a:bodyPr/>
          <a:lstStyle/>
          <a:p>
            <a:r>
              <a:rPr lang="en-US"/>
              <a:t>CERN EP-ESE Seminar, 28 June 2022</a:t>
            </a:r>
            <a:endParaRPr lang="en-GB" dirty="0"/>
          </a:p>
        </p:txBody>
      </p:sp>
      <p:sp>
        <p:nvSpPr>
          <p:cNvPr id="5" name="Footer Placeholder 4">
            <a:extLst>
              <a:ext uri="{FF2B5EF4-FFF2-40B4-BE49-F238E27FC236}">
                <a16:creationId xmlns:a16="http://schemas.microsoft.com/office/drawing/2014/main" id="{0996E945-FA11-222C-4EE5-DAEB502FC65C}"/>
              </a:ext>
            </a:extLst>
          </p:cNvPr>
          <p:cNvSpPr>
            <a:spLocks noGrp="1"/>
          </p:cNvSpPr>
          <p:nvPr>
            <p:ph type="ftr" sz="quarter" idx="11"/>
          </p:nvPr>
        </p:nvSpPr>
        <p:spPr/>
        <p:txBody>
          <a:bodyPr/>
          <a:lstStyle/>
          <a:p>
            <a:r>
              <a:rPr lang="en-GB"/>
              <a:t>https://indico.cern.ch/event/1065136 </a:t>
            </a:r>
            <a:endParaRPr lang="en-GB" dirty="0"/>
          </a:p>
        </p:txBody>
      </p:sp>
      <p:sp>
        <p:nvSpPr>
          <p:cNvPr id="6" name="Slide Number Placeholder 5">
            <a:extLst>
              <a:ext uri="{FF2B5EF4-FFF2-40B4-BE49-F238E27FC236}">
                <a16:creationId xmlns:a16="http://schemas.microsoft.com/office/drawing/2014/main" id="{E91DFCF9-CA41-3BEE-86C5-37BC6D6F492F}"/>
              </a:ext>
            </a:extLst>
          </p:cNvPr>
          <p:cNvSpPr>
            <a:spLocks noGrp="1"/>
          </p:cNvSpPr>
          <p:nvPr>
            <p:ph type="sldNum" sz="quarter" idx="12"/>
          </p:nvPr>
        </p:nvSpPr>
        <p:spPr/>
        <p:txBody>
          <a:bodyPr/>
          <a:lstStyle/>
          <a:p>
            <a:fld id="{9E4E57FD-46AB-4497-A1ED-13B00B4C8F0D}" type="slidenum">
              <a:rPr lang="en-GB" smtClean="0"/>
              <a:pPr/>
              <a:t>35</a:t>
            </a:fld>
            <a:endParaRPr lang="en-GB" dirty="0"/>
          </a:p>
        </p:txBody>
      </p:sp>
      <p:sp>
        <p:nvSpPr>
          <p:cNvPr id="10" name="TextBox 9">
            <a:extLst>
              <a:ext uri="{FF2B5EF4-FFF2-40B4-BE49-F238E27FC236}">
                <a16:creationId xmlns:a16="http://schemas.microsoft.com/office/drawing/2014/main" id="{27DB81DD-0C59-A639-0D42-7A29AC74A462}"/>
              </a:ext>
            </a:extLst>
          </p:cNvPr>
          <p:cNvSpPr txBox="1"/>
          <p:nvPr/>
        </p:nvSpPr>
        <p:spPr>
          <a:xfrm>
            <a:off x="6326227" y="5815129"/>
            <a:ext cx="498273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Uplink data path failure (10 Gbps, VDD = 1.08 V)</a:t>
            </a:r>
            <a:endParaRPr lang="en-US" dirty="0">
              <a:cs typeface="Calibri"/>
            </a:endParaRPr>
          </a:p>
        </p:txBody>
      </p:sp>
      <p:graphicFrame>
        <p:nvGraphicFramePr>
          <p:cNvPr id="9" name="Table 8">
            <a:extLst>
              <a:ext uri="{FF2B5EF4-FFF2-40B4-BE49-F238E27FC236}">
                <a16:creationId xmlns:a16="http://schemas.microsoft.com/office/drawing/2014/main" id="{42E5FAC8-BBE2-05E8-7B1A-F0878F588812}"/>
              </a:ext>
            </a:extLst>
          </p:cNvPr>
          <p:cNvGraphicFramePr>
            <a:graphicFrameLocks/>
          </p:cNvGraphicFramePr>
          <p:nvPr/>
        </p:nvGraphicFramePr>
        <p:xfrm>
          <a:off x="5999358" y="3277298"/>
          <a:ext cx="5733665" cy="2488292"/>
        </p:xfrm>
        <a:graphic>
          <a:graphicData uri="http://schemas.openxmlformats.org/drawingml/2006/table">
            <a:tbl>
              <a:tblPr firstRow="1" bandRow="1">
                <a:tableStyleId>{5C22544A-7EE6-4342-B048-85BDC9FD1C3A}</a:tableStyleId>
              </a:tblPr>
              <a:tblGrid>
                <a:gridCol w="654673">
                  <a:extLst>
                    <a:ext uri="{9D8B030D-6E8A-4147-A177-3AD203B41FA5}">
                      <a16:colId xmlns:a16="http://schemas.microsoft.com/office/drawing/2014/main" val="2328749354"/>
                    </a:ext>
                  </a:extLst>
                </a:gridCol>
                <a:gridCol w="633553">
                  <a:extLst>
                    <a:ext uri="{9D8B030D-6E8A-4147-A177-3AD203B41FA5}">
                      <a16:colId xmlns:a16="http://schemas.microsoft.com/office/drawing/2014/main" val="153009082"/>
                    </a:ext>
                  </a:extLst>
                </a:gridCol>
                <a:gridCol w="929214">
                  <a:extLst>
                    <a:ext uri="{9D8B030D-6E8A-4147-A177-3AD203B41FA5}">
                      <a16:colId xmlns:a16="http://schemas.microsoft.com/office/drawing/2014/main" val="2010231958"/>
                    </a:ext>
                  </a:extLst>
                </a:gridCol>
                <a:gridCol w="1161517">
                  <a:extLst>
                    <a:ext uri="{9D8B030D-6E8A-4147-A177-3AD203B41FA5}">
                      <a16:colId xmlns:a16="http://schemas.microsoft.com/office/drawing/2014/main" val="3983541917"/>
                    </a:ext>
                  </a:extLst>
                </a:gridCol>
                <a:gridCol w="1119278">
                  <a:extLst>
                    <a:ext uri="{9D8B030D-6E8A-4147-A177-3AD203B41FA5}">
                      <a16:colId xmlns:a16="http://schemas.microsoft.com/office/drawing/2014/main" val="142578740"/>
                    </a:ext>
                  </a:extLst>
                </a:gridCol>
                <a:gridCol w="1235430">
                  <a:extLst>
                    <a:ext uri="{9D8B030D-6E8A-4147-A177-3AD203B41FA5}">
                      <a16:colId xmlns:a16="http://schemas.microsoft.com/office/drawing/2014/main" val="945637244"/>
                    </a:ext>
                  </a:extLst>
                </a:gridCol>
              </a:tblGrid>
              <a:tr h="502384">
                <a:tc>
                  <a:txBody>
                    <a:bodyPr/>
                    <a:lstStyle/>
                    <a:p>
                      <a:endParaRPr lang="en-US" sz="1400" dirty="0"/>
                    </a:p>
                  </a:txBody>
                  <a:tcPr/>
                </a:tc>
                <a:tc>
                  <a:txBody>
                    <a:bodyPr/>
                    <a:lstStyle/>
                    <a:p>
                      <a:pPr lvl="0">
                        <a:buNone/>
                      </a:pPr>
                      <a:r>
                        <a:rPr lang="en-US" sz="1400" dirty="0"/>
                        <a:t>Temp</a:t>
                      </a:r>
                    </a:p>
                  </a:txBody>
                  <a:tcPr/>
                </a:tc>
                <a:tc>
                  <a:txBody>
                    <a:bodyPr/>
                    <a:lstStyle/>
                    <a:p>
                      <a:pPr lvl="0">
                        <a:buNone/>
                      </a:pPr>
                      <a:r>
                        <a:rPr lang="en-US" sz="1400" dirty="0"/>
                        <a:t>UL Errors </a:t>
                      </a:r>
                      <a:r>
                        <a:rPr lang="en-US" sz="1000" dirty="0"/>
                        <a:t>(Correctable)</a:t>
                      </a:r>
                    </a:p>
                  </a:txBody>
                  <a:tcPr/>
                </a:tc>
                <a:tc>
                  <a:txBody>
                    <a:bodyPr/>
                    <a:lstStyle/>
                    <a:p>
                      <a:pPr lvl="0">
                        <a:buNone/>
                      </a:pPr>
                      <a:r>
                        <a:rPr lang="en-US" sz="1400" dirty="0"/>
                        <a:t>Data Errors</a:t>
                      </a:r>
                      <a:br>
                        <a:rPr lang="en-US" sz="1400" dirty="0"/>
                      </a:br>
                      <a:r>
                        <a:rPr lang="en-US" sz="1400" dirty="0"/>
                        <a:t>@ 320 Mbps</a:t>
                      </a:r>
                    </a:p>
                  </a:txBody>
                  <a:tcPr/>
                </a:tc>
                <a:tc>
                  <a:txBody>
                    <a:bodyPr/>
                    <a:lstStyle/>
                    <a:p>
                      <a:pPr lvl="0">
                        <a:buNone/>
                      </a:pPr>
                      <a:r>
                        <a:rPr lang="en-US" sz="1400" b="1" i="0" u="none" strike="noStrike" noProof="0" dirty="0"/>
                        <a:t>Data Errors</a:t>
                      </a:r>
                      <a:br>
                        <a:rPr lang="en-US" sz="1400" b="1" i="0" u="none" strike="noStrike" noProof="0" dirty="0"/>
                      </a:br>
                      <a:r>
                        <a:rPr lang="en-US" sz="1400" dirty="0"/>
                        <a:t>@ 640 Mbps</a:t>
                      </a:r>
                    </a:p>
                  </a:txBody>
                  <a:tcPr/>
                </a:tc>
                <a:tc>
                  <a:txBody>
                    <a:bodyPr/>
                    <a:lstStyle/>
                    <a:p>
                      <a:pPr lvl="0">
                        <a:buNone/>
                      </a:pPr>
                      <a:r>
                        <a:rPr lang="en-US" sz="1400" b="1" i="0" u="none" strike="noStrike" noProof="0" dirty="0"/>
                        <a:t>Data Errors</a:t>
                      </a:r>
                      <a:br>
                        <a:rPr lang="en-US" sz="1400" b="1" i="0" u="none" strike="noStrike" noProof="0" dirty="0"/>
                      </a:br>
                      <a:r>
                        <a:rPr lang="en-US" sz="1400" dirty="0"/>
                        <a:t>@ 1280 Mbps</a:t>
                      </a:r>
                      <a:endParaRPr lang="en-US" sz="1400"/>
                    </a:p>
                  </a:txBody>
                  <a:tcPr/>
                </a:tc>
                <a:extLst>
                  <a:ext uri="{0D108BD9-81ED-4DB2-BD59-A6C34878D82A}">
                    <a16:rowId xmlns:a16="http://schemas.microsoft.com/office/drawing/2014/main" val="1780721812"/>
                  </a:ext>
                </a:extLst>
              </a:tr>
              <a:tr h="492533">
                <a:tc>
                  <a:txBody>
                    <a:bodyPr/>
                    <a:lstStyle/>
                    <a:p>
                      <a:pPr lvl="0">
                        <a:buNone/>
                      </a:pPr>
                      <a:r>
                        <a:rPr lang="en-US" sz="1400" b="1" dirty="0"/>
                        <a:t>CHIP1</a:t>
                      </a:r>
                    </a:p>
                  </a:txBody>
                  <a:tcPr/>
                </a:tc>
                <a:tc>
                  <a:txBody>
                    <a:bodyPr/>
                    <a:lstStyle/>
                    <a:p>
                      <a:pPr lvl="0">
                        <a:buNone/>
                      </a:pPr>
                      <a:r>
                        <a:rPr lang="en-US" sz="1400" dirty="0"/>
                        <a:t>30 </a:t>
                      </a:r>
                      <a:r>
                        <a:rPr lang="en-US" sz="1400" b="0" i="0" u="none" strike="noStrike" noProof="0" dirty="0">
                          <a:latin typeface="Calibri"/>
                        </a:rPr>
                        <a:t>°C</a:t>
                      </a:r>
                      <a:endParaRPr lang="en-US" sz="1400" b="0"/>
                    </a:p>
                  </a:txBody>
                  <a:tcPr/>
                </a:tc>
                <a:tc>
                  <a:txBody>
                    <a:bodyPr/>
                    <a:lstStyle/>
                    <a:p>
                      <a:pPr lvl="0">
                        <a:buNone/>
                      </a:pPr>
                      <a:r>
                        <a:rPr lang="en-US" sz="1400" b="1" dirty="0">
                          <a:solidFill>
                            <a:srgbClr val="FF0000"/>
                          </a:solidFill>
                        </a:rPr>
                        <a:t>140 </a:t>
                      </a:r>
                      <a:r>
                        <a:rPr lang="en-US" sz="1400" b="1" dirty="0" err="1">
                          <a:solidFill>
                            <a:srgbClr val="FF0000"/>
                          </a:solidFill>
                        </a:rPr>
                        <a:t>Mrad</a:t>
                      </a:r>
                      <a:endParaRPr lang="en-US" sz="1400" b="1" dirty="0">
                        <a:solidFill>
                          <a:srgbClr val="FF0000"/>
                        </a:solidFill>
                      </a:endParaRPr>
                    </a:p>
                  </a:txBody>
                  <a:tcPr/>
                </a:tc>
                <a:tc>
                  <a:txBody>
                    <a:bodyPr/>
                    <a:lstStyle/>
                    <a:p>
                      <a:r>
                        <a:rPr lang="en-US" sz="1400" b="1" dirty="0">
                          <a:solidFill>
                            <a:schemeClr val="accent2">
                              <a:lumMod val="75000"/>
                            </a:schemeClr>
                          </a:solidFill>
                        </a:rPr>
                        <a:t>210 </a:t>
                      </a:r>
                      <a:r>
                        <a:rPr lang="en-US" sz="1400" b="1" dirty="0" err="1">
                          <a:solidFill>
                            <a:schemeClr val="accent2">
                              <a:lumMod val="75000"/>
                            </a:schemeClr>
                          </a:solidFill>
                        </a:rPr>
                        <a:t>Mrad</a:t>
                      </a:r>
                      <a:endParaRPr lang="en-US" sz="1400" b="1" dirty="0">
                        <a:solidFill>
                          <a:schemeClr val="accent2">
                            <a:lumMod val="75000"/>
                          </a:schemeClr>
                        </a:solidFill>
                      </a:endParaRPr>
                    </a:p>
                  </a:txBody>
                  <a:tcPr/>
                </a:tc>
                <a:tc>
                  <a:txBody>
                    <a:bodyPr/>
                    <a:lstStyle/>
                    <a:p>
                      <a:r>
                        <a:rPr lang="en-US" sz="1400" b="1" dirty="0">
                          <a:solidFill>
                            <a:schemeClr val="accent2">
                              <a:lumMod val="75000"/>
                            </a:schemeClr>
                          </a:solidFill>
                        </a:rPr>
                        <a:t>220 </a:t>
                      </a:r>
                      <a:r>
                        <a:rPr lang="en-US" sz="1400" b="1" i="0" u="none" strike="noStrike" noProof="0" dirty="0" err="1">
                          <a:solidFill>
                            <a:schemeClr val="accent2">
                              <a:lumMod val="75000"/>
                            </a:schemeClr>
                          </a:solidFill>
                          <a:latin typeface="Calibri"/>
                        </a:rPr>
                        <a:t>Mrad</a:t>
                      </a:r>
                      <a:endParaRPr lang="en-US" sz="1400" b="1" dirty="0">
                        <a:solidFill>
                          <a:schemeClr val="accent2">
                            <a:lumMod val="75000"/>
                          </a:schemeClr>
                        </a:solidFill>
                      </a:endParaRPr>
                    </a:p>
                  </a:txBody>
                  <a:tcPr/>
                </a:tc>
                <a:tc>
                  <a:txBody>
                    <a:bodyPr/>
                    <a:lstStyle/>
                    <a:p>
                      <a:r>
                        <a:rPr lang="en-US" sz="1400" b="1" dirty="0">
                          <a:solidFill>
                            <a:schemeClr val="accent2">
                              <a:lumMod val="75000"/>
                            </a:schemeClr>
                          </a:solidFill>
                        </a:rPr>
                        <a:t>210 </a:t>
                      </a:r>
                      <a:r>
                        <a:rPr lang="en-US" sz="1400" b="1" i="0" u="none" strike="noStrike" noProof="0" dirty="0" err="1">
                          <a:solidFill>
                            <a:schemeClr val="accent2">
                              <a:lumMod val="75000"/>
                            </a:schemeClr>
                          </a:solidFill>
                          <a:latin typeface="Calibri"/>
                        </a:rPr>
                        <a:t>Mrad</a:t>
                      </a:r>
                      <a:endParaRPr lang="en-US" sz="1400" b="1" dirty="0">
                        <a:solidFill>
                          <a:schemeClr val="accent2">
                            <a:lumMod val="75000"/>
                          </a:schemeClr>
                        </a:solidFill>
                      </a:endParaRPr>
                    </a:p>
                  </a:txBody>
                  <a:tcPr/>
                </a:tc>
                <a:extLst>
                  <a:ext uri="{0D108BD9-81ED-4DB2-BD59-A6C34878D82A}">
                    <a16:rowId xmlns:a16="http://schemas.microsoft.com/office/drawing/2014/main" val="3913459923"/>
                  </a:ext>
                </a:extLst>
              </a:tr>
              <a:tr h="492533">
                <a:tc>
                  <a:txBody>
                    <a:bodyPr/>
                    <a:lstStyle/>
                    <a:p>
                      <a:pPr lvl="0">
                        <a:buNone/>
                      </a:pPr>
                      <a:r>
                        <a:rPr lang="en-US" sz="1400" b="1" dirty="0"/>
                        <a:t>CHIP2</a:t>
                      </a:r>
                    </a:p>
                  </a:txBody>
                  <a:tcPr/>
                </a:tc>
                <a:tc>
                  <a:txBody>
                    <a:bodyPr/>
                    <a:lstStyle/>
                    <a:p>
                      <a:pPr lvl="0">
                        <a:buNone/>
                      </a:pPr>
                      <a:r>
                        <a:rPr lang="en-US" sz="1400" dirty="0"/>
                        <a:t>30 </a:t>
                      </a:r>
                      <a:r>
                        <a:rPr lang="en-US" sz="1400" b="0" i="0" u="none" strike="noStrike" noProof="0" dirty="0">
                          <a:latin typeface="Calibri"/>
                        </a:rPr>
                        <a:t>°C</a:t>
                      </a:r>
                      <a:endParaRPr lang="en-US" sz="1400" dirty="0"/>
                    </a:p>
                  </a:txBody>
                  <a:tcPr/>
                </a:tc>
                <a:tc>
                  <a:txBody>
                    <a:bodyPr/>
                    <a:lstStyle/>
                    <a:p>
                      <a:pPr lvl="0">
                        <a:buNone/>
                      </a:pPr>
                      <a:r>
                        <a:rPr lang="en-US" sz="1400" b="1" i="0" u="none" strike="noStrike" noProof="0" dirty="0">
                          <a:solidFill>
                            <a:schemeClr val="accent2">
                              <a:lumMod val="75000"/>
                            </a:schemeClr>
                          </a:solidFill>
                          <a:latin typeface="Calibri"/>
                        </a:rPr>
                        <a:t>200 </a:t>
                      </a:r>
                      <a:r>
                        <a:rPr lang="en-US" sz="1400" b="1" i="0" u="none" strike="noStrike" noProof="0" dirty="0" err="1">
                          <a:solidFill>
                            <a:schemeClr val="accent2">
                              <a:lumMod val="75000"/>
                            </a:schemeClr>
                          </a:solidFill>
                          <a:latin typeface="Calibri"/>
                        </a:rPr>
                        <a:t>Mrad</a:t>
                      </a:r>
                      <a:endParaRPr lang="en-US" sz="1400" b="1" i="0" u="none" strike="noStrike" noProof="0" dirty="0">
                        <a:solidFill>
                          <a:schemeClr val="accent2">
                            <a:lumMod val="75000"/>
                          </a:schemeClr>
                        </a:solidFill>
                        <a:latin typeface="Calibri"/>
                      </a:endParaRPr>
                    </a:p>
                  </a:txBody>
                  <a:tcPr/>
                </a:tc>
                <a:tc>
                  <a:txBody>
                    <a:bodyPr/>
                    <a:lstStyle/>
                    <a:p>
                      <a:r>
                        <a:rPr lang="en-US" sz="1400" b="1" dirty="0">
                          <a:solidFill>
                            <a:schemeClr val="accent2">
                              <a:lumMod val="75000"/>
                            </a:schemeClr>
                          </a:solidFill>
                        </a:rPr>
                        <a:t>285 </a:t>
                      </a:r>
                      <a:r>
                        <a:rPr lang="en-US" sz="1400" b="1" i="0" u="none" strike="noStrike" noProof="0" dirty="0" err="1">
                          <a:solidFill>
                            <a:schemeClr val="accent2">
                              <a:lumMod val="75000"/>
                            </a:schemeClr>
                          </a:solidFill>
                          <a:latin typeface="Calibri"/>
                        </a:rPr>
                        <a:t>Mrad</a:t>
                      </a:r>
                      <a:endParaRPr lang="en-US" sz="1400" b="1" dirty="0">
                        <a:solidFill>
                          <a:schemeClr val="accent2">
                            <a:lumMod val="75000"/>
                          </a:schemeClr>
                        </a:solidFill>
                      </a:endParaRPr>
                    </a:p>
                  </a:txBody>
                  <a:tcPr/>
                </a:tc>
                <a:tc>
                  <a:txBody>
                    <a:bodyPr/>
                    <a:lstStyle/>
                    <a:p>
                      <a:r>
                        <a:rPr lang="en-US" sz="1400" b="1" dirty="0">
                          <a:solidFill>
                            <a:schemeClr val="accent2">
                              <a:lumMod val="75000"/>
                            </a:schemeClr>
                          </a:solidFill>
                        </a:rPr>
                        <a:t>285 </a:t>
                      </a:r>
                      <a:r>
                        <a:rPr lang="en-US" sz="1400" b="1" i="0" u="none" strike="noStrike" noProof="0" dirty="0" err="1">
                          <a:solidFill>
                            <a:schemeClr val="accent2">
                              <a:lumMod val="75000"/>
                            </a:schemeClr>
                          </a:solidFill>
                          <a:latin typeface="Calibri"/>
                        </a:rPr>
                        <a:t>Mrad</a:t>
                      </a:r>
                      <a:endParaRPr lang="en-US" sz="1400" b="1" dirty="0">
                        <a:solidFill>
                          <a:schemeClr val="accent2">
                            <a:lumMod val="75000"/>
                          </a:schemeClr>
                        </a:solidFill>
                      </a:endParaRPr>
                    </a:p>
                  </a:txBody>
                  <a:tcPr/>
                </a:tc>
                <a:tc>
                  <a:txBody>
                    <a:bodyPr/>
                    <a:lstStyle/>
                    <a:p>
                      <a:r>
                        <a:rPr lang="en-US" sz="1400" b="1" dirty="0">
                          <a:solidFill>
                            <a:schemeClr val="accent2">
                              <a:lumMod val="75000"/>
                            </a:schemeClr>
                          </a:solidFill>
                        </a:rPr>
                        <a:t>190 </a:t>
                      </a:r>
                      <a:r>
                        <a:rPr lang="en-US" sz="1400" b="1" i="0" u="none" strike="noStrike" noProof="0" dirty="0" err="1">
                          <a:solidFill>
                            <a:schemeClr val="accent2">
                              <a:lumMod val="75000"/>
                            </a:schemeClr>
                          </a:solidFill>
                          <a:latin typeface="Calibri"/>
                        </a:rPr>
                        <a:t>Mrad</a:t>
                      </a:r>
                      <a:endParaRPr lang="en-US" sz="1400" b="1" dirty="0">
                        <a:solidFill>
                          <a:schemeClr val="accent2">
                            <a:lumMod val="75000"/>
                          </a:schemeClr>
                        </a:solidFill>
                      </a:endParaRPr>
                    </a:p>
                  </a:txBody>
                  <a:tcPr/>
                </a:tc>
                <a:extLst>
                  <a:ext uri="{0D108BD9-81ED-4DB2-BD59-A6C34878D82A}">
                    <a16:rowId xmlns:a16="http://schemas.microsoft.com/office/drawing/2014/main" val="1574588121"/>
                  </a:ext>
                </a:extLst>
              </a:tr>
              <a:tr h="492533">
                <a:tc>
                  <a:txBody>
                    <a:bodyPr/>
                    <a:lstStyle/>
                    <a:p>
                      <a:pPr lvl="0">
                        <a:buNone/>
                      </a:pPr>
                      <a:r>
                        <a:rPr lang="en-US" sz="1400" b="1" dirty="0"/>
                        <a:t>CHIP5</a:t>
                      </a:r>
                    </a:p>
                  </a:txBody>
                  <a:tcPr/>
                </a:tc>
                <a:tc>
                  <a:txBody>
                    <a:bodyPr/>
                    <a:lstStyle/>
                    <a:p>
                      <a:pPr lvl="0">
                        <a:buNone/>
                      </a:pPr>
                      <a:r>
                        <a:rPr lang="en-US" sz="1400" dirty="0"/>
                        <a:t>-5 </a:t>
                      </a:r>
                      <a:r>
                        <a:rPr lang="en-US" sz="1400" b="0" i="0" u="none" strike="noStrike" noProof="0" dirty="0">
                          <a:latin typeface="Calibri"/>
                        </a:rPr>
                        <a:t>°C</a:t>
                      </a:r>
                      <a:endParaRPr lang="en-US" sz="1400" dirty="0"/>
                    </a:p>
                  </a:txBody>
                  <a:tcPr/>
                </a:tc>
                <a:tc>
                  <a:txBody>
                    <a:bodyPr/>
                    <a:lstStyle/>
                    <a:p>
                      <a:pPr lvl="0">
                        <a:buNone/>
                      </a:pPr>
                      <a:r>
                        <a:rPr lang="en-US" sz="1400" b="1" i="0" u="none" strike="noStrike" noProof="0" dirty="0">
                          <a:solidFill>
                            <a:srgbClr val="00B050"/>
                          </a:solidFill>
                          <a:latin typeface="Calibri"/>
                        </a:rPr>
                        <a:t>385 </a:t>
                      </a:r>
                      <a:r>
                        <a:rPr lang="en-US" sz="1400" b="1" i="0" u="none" strike="noStrike" noProof="0" dirty="0" err="1">
                          <a:solidFill>
                            <a:srgbClr val="00B050"/>
                          </a:solidFill>
                          <a:latin typeface="Calibri"/>
                        </a:rPr>
                        <a:t>Mrad</a:t>
                      </a:r>
                      <a:endParaRPr lang="en-US" sz="1400" b="1" i="0" u="none" strike="noStrike" noProof="0" dirty="0">
                        <a:solidFill>
                          <a:srgbClr val="00B050"/>
                        </a:solidFill>
                        <a:latin typeface="Calibri"/>
                      </a:endParaRPr>
                    </a:p>
                  </a:txBody>
                  <a:tcPr/>
                </a:tc>
                <a:tc>
                  <a:txBody>
                    <a:bodyPr/>
                    <a:lstStyle/>
                    <a:p>
                      <a:r>
                        <a:rPr lang="en-US" sz="1400" b="1" dirty="0">
                          <a:solidFill>
                            <a:srgbClr val="00B050"/>
                          </a:solidFill>
                        </a:rPr>
                        <a:t>455 </a:t>
                      </a:r>
                      <a:r>
                        <a:rPr lang="en-US" sz="1400" b="1" i="0" u="none" strike="noStrike" noProof="0" dirty="0" err="1">
                          <a:solidFill>
                            <a:srgbClr val="00B050"/>
                          </a:solidFill>
                          <a:latin typeface="Calibri"/>
                        </a:rPr>
                        <a:t>Mrad</a:t>
                      </a:r>
                      <a:endParaRPr lang="en-US" sz="1400" b="1" dirty="0">
                        <a:solidFill>
                          <a:srgbClr val="00B050"/>
                        </a:solidFill>
                      </a:endParaRPr>
                    </a:p>
                  </a:txBody>
                  <a:tcPr/>
                </a:tc>
                <a:tc>
                  <a:txBody>
                    <a:bodyPr/>
                    <a:lstStyle/>
                    <a:p>
                      <a:r>
                        <a:rPr lang="en-US" sz="1400" b="1" dirty="0">
                          <a:solidFill>
                            <a:srgbClr val="00B050"/>
                          </a:solidFill>
                        </a:rPr>
                        <a:t>470 </a:t>
                      </a:r>
                      <a:r>
                        <a:rPr lang="en-US" sz="1400" b="1" i="0" u="none" strike="noStrike" noProof="0" dirty="0" err="1">
                          <a:solidFill>
                            <a:srgbClr val="00B050"/>
                          </a:solidFill>
                          <a:latin typeface="Calibri"/>
                        </a:rPr>
                        <a:t>Mrad</a:t>
                      </a:r>
                      <a:endParaRPr lang="en-US" sz="1400" b="1" dirty="0">
                        <a:solidFill>
                          <a:srgbClr val="00B050"/>
                        </a:solidFill>
                      </a:endParaRPr>
                    </a:p>
                  </a:txBody>
                  <a:tcPr/>
                </a:tc>
                <a:tc>
                  <a:txBody>
                    <a:bodyPr/>
                    <a:lstStyle/>
                    <a:p>
                      <a:r>
                        <a:rPr lang="en-US" sz="1400" b="1" dirty="0">
                          <a:solidFill>
                            <a:srgbClr val="00B050"/>
                          </a:solidFill>
                        </a:rPr>
                        <a:t>320 </a:t>
                      </a:r>
                      <a:r>
                        <a:rPr lang="en-US" sz="1400" b="1" i="0" u="none" strike="noStrike" noProof="0" dirty="0" err="1">
                          <a:solidFill>
                            <a:srgbClr val="00B050"/>
                          </a:solidFill>
                          <a:latin typeface="Calibri"/>
                        </a:rPr>
                        <a:t>Mrad</a:t>
                      </a:r>
                      <a:endParaRPr lang="en-US" sz="1400" b="1" dirty="0">
                        <a:solidFill>
                          <a:srgbClr val="00B050"/>
                        </a:solidFill>
                      </a:endParaRPr>
                    </a:p>
                  </a:txBody>
                  <a:tcPr/>
                </a:tc>
                <a:extLst>
                  <a:ext uri="{0D108BD9-81ED-4DB2-BD59-A6C34878D82A}">
                    <a16:rowId xmlns:a16="http://schemas.microsoft.com/office/drawing/2014/main" val="3414138336"/>
                  </a:ext>
                </a:extLst>
              </a:tr>
              <a:tr h="492533">
                <a:tc>
                  <a:txBody>
                    <a:bodyPr/>
                    <a:lstStyle/>
                    <a:p>
                      <a:pPr lvl="0">
                        <a:buNone/>
                      </a:pPr>
                      <a:r>
                        <a:rPr lang="en-US" sz="1400" b="1" dirty="0"/>
                        <a:t>CHIP6</a:t>
                      </a:r>
                    </a:p>
                  </a:txBody>
                  <a:tcPr/>
                </a:tc>
                <a:tc>
                  <a:txBody>
                    <a:bodyPr/>
                    <a:lstStyle/>
                    <a:p>
                      <a:pPr lvl="0">
                        <a:buNone/>
                      </a:pPr>
                      <a:r>
                        <a:rPr lang="en-US" sz="1400" dirty="0"/>
                        <a:t>0 </a:t>
                      </a:r>
                      <a:r>
                        <a:rPr lang="en-US" sz="1400" b="0" i="0" u="none" strike="noStrike" noProof="0" dirty="0">
                          <a:latin typeface="Calibri"/>
                        </a:rPr>
                        <a:t>°C</a:t>
                      </a:r>
                      <a:endParaRPr lang="en-US" sz="1400" dirty="0"/>
                    </a:p>
                  </a:txBody>
                  <a:tcPr/>
                </a:tc>
                <a:tc>
                  <a:txBody>
                    <a:bodyPr/>
                    <a:lstStyle/>
                    <a:p>
                      <a:pPr lvl="0">
                        <a:buNone/>
                      </a:pPr>
                      <a:r>
                        <a:rPr lang="en-US" sz="1400" b="1" i="0" u="none" strike="noStrike" noProof="0" dirty="0">
                          <a:solidFill>
                            <a:srgbClr val="00B050"/>
                          </a:solidFill>
                          <a:latin typeface="Calibri"/>
                        </a:rPr>
                        <a:t>415 </a:t>
                      </a:r>
                      <a:r>
                        <a:rPr lang="en-US" sz="1400" b="1" i="0" u="none" strike="noStrike" noProof="0" dirty="0" err="1">
                          <a:solidFill>
                            <a:srgbClr val="00B050"/>
                          </a:solidFill>
                          <a:latin typeface="Calibri"/>
                        </a:rPr>
                        <a:t>Mrad</a:t>
                      </a:r>
                      <a:endParaRPr lang="en-US" sz="1400" b="1" i="0" u="none" strike="noStrike" noProof="0" dirty="0">
                        <a:solidFill>
                          <a:srgbClr val="00B050"/>
                        </a:solidFill>
                        <a:latin typeface="Calibri"/>
                      </a:endParaRPr>
                    </a:p>
                  </a:txBody>
                  <a:tcPr/>
                </a:tc>
                <a:tc>
                  <a:txBody>
                    <a:bodyPr/>
                    <a:lstStyle/>
                    <a:p>
                      <a:r>
                        <a:rPr lang="en-US" sz="1400" b="1" dirty="0">
                          <a:solidFill>
                            <a:srgbClr val="00B050"/>
                          </a:solidFill>
                        </a:rPr>
                        <a:t>520 </a:t>
                      </a:r>
                      <a:r>
                        <a:rPr lang="en-US" sz="1400" b="1" i="0" u="none" strike="noStrike" noProof="0" dirty="0" err="1">
                          <a:solidFill>
                            <a:srgbClr val="00B050"/>
                          </a:solidFill>
                          <a:latin typeface="Calibri"/>
                        </a:rPr>
                        <a:t>Mrad</a:t>
                      </a:r>
                      <a:endParaRPr lang="en-US" sz="1400" b="1" dirty="0">
                        <a:solidFill>
                          <a:srgbClr val="00B050"/>
                        </a:solidFill>
                      </a:endParaRPr>
                    </a:p>
                  </a:txBody>
                  <a:tcPr/>
                </a:tc>
                <a:tc>
                  <a:txBody>
                    <a:bodyPr/>
                    <a:lstStyle/>
                    <a:p>
                      <a:r>
                        <a:rPr lang="en-US" sz="1400" b="1" dirty="0">
                          <a:solidFill>
                            <a:srgbClr val="00B050"/>
                          </a:solidFill>
                        </a:rPr>
                        <a:t>500 </a:t>
                      </a:r>
                      <a:r>
                        <a:rPr lang="en-US" sz="1400" b="1" i="0" u="none" strike="noStrike" noProof="0" dirty="0" err="1">
                          <a:solidFill>
                            <a:srgbClr val="00B050"/>
                          </a:solidFill>
                          <a:latin typeface="Calibri"/>
                        </a:rPr>
                        <a:t>Mrad</a:t>
                      </a:r>
                      <a:endParaRPr lang="en-US" sz="1400" b="1" dirty="0">
                        <a:solidFill>
                          <a:srgbClr val="00B050"/>
                        </a:solidFill>
                      </a:endParaRPr>
                    </a:p>
                  </a:txBody>
                  <a:tcPr/>
                </a:tc>
                <a:tc>
                  <a:txBody>
                    <a:bodyPr/>
                    <a:lstStyle/>
                    <a:p>
                      <a:r>
                        <a:rPr lang="en-US" sz="1400" b="1" dirty="0">
                          <a:solidFill>
                            <a:srgbClr val="00B050"/>
                          </a:solidFill>
                        </a:rPr>
                        <a:t>325 </a:t>
                      </a:r>
                      <a:r>
                        <a:rPr lang="en-US" sz="1400" b="1" i="0" u="none" strike="noStrike" noProof="0" dirty="0" err="1">
                          <a:solidFill>
                            <a:srgbClr val="00B050"/>
                          </a:solidFill>
                          <a:latin typeface="Calibri"/>
                        </a:rPr>
                        <a:t>Mrad</a:t>
                      </a:r>
                      <a:endParaRPr lang="en-US" sz="1400" b="1" dirty="0">
                        <a:solidFill>
                          <a:srgbClr val="00B050"/>
                        </a:solidFill>
                      </a:endParaRPr>
                    </a:p>
                  </a:txBody>
                  <a:tcPr/>
                </a:tc>
                <a:extLst>
                  <a:ext uri="{0D108BD9-81ED-4DB2-BD59-A6C34878D82A}">
                    <a16:rowId xmlns:a16="http://schemas.microsoft.com/office/drawing/2014/main" val="3950060882"/>
                  </a:ext>
                </a:extLst>
              </a:tr>
            </a:tbl>
          </a:graphicData>
        </a:graphic>
      </p:graphicFrame>
      <p:sp>
        <p:nvSpPr>
          <p:cNvPr id="13" name="TextBox 12">
            <a:extLst>
              <a:ext uri="{FF2B5EF4-FFF2-40B4-BE49-F238E27FC236}">
                <a16:creationId xmlns:a16="http://schemas.microsoft.com/office/drawing/2014/main" id="{C74EFA82-76C9-F001-E074-7A43421CC761}"/>
              </a:ext>
            </a:extLst>
          </p:cNvPr>
          <p:cNvSpPr txBox="1"/>
          <p:nvPr/>
        </p:nvSpPr>
        <p:spPr>
          <a:xfrm>
            <a:off x="6326225" y="2599860"/>
            <a:ext cx="498273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Uplink data path failure (5 Gbps, VDD = 1.08 V)</a:t>
            </a:r>
            <a:endParaRPr lang="en-US" dirty="0">
              <a:cs typeface="Calibri"/>
            </a:endParaRPr>
          </a:p>
        </p:txBody>
      </p:sp>
    </p:spTree>
    <p:extLst>
      <p:ext uri="{BB962C8B-B14F-4D97-AF65-F5344CB8AC3E}">
        <p14:creationId xmlns:p14="http://schemas.microsoft.com/office/powerpoint/2010/main" val="21739947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274E3-483D-FD06-0383-65D17479A8C4}"/>
              </a:ext>
            </a:extLst>
          </p:cNvPr>
          <p:cNvSpPr>
            <a:spLocks noGrp="1"/>
          </p:cNvSpPr>
          <p:nvPr>
            <p:ph type="title"/>
          </p:nvPr>
        </p:nvSpPr>
        <p:spPr/>
        <p:txBody>
          <a:bodyPr/>
          <a:lstStyle/>
          <a:p>
            <a:r>
              <a:rPr lang="en-US" dirty="0" err="1">
                <a:ea typeface="+mj-lt"/>
                <a:cs typeface="+mj-lt"/>
              </a:rPr>
              <a:t>lpGBT</a:t>
            </a:r>
            <a:r>
              <a:rPr lang="en-US" dirty="0">
                <a:ea typeface="+mj-lt"/>
                <a:cs typeface="+mj-lt"/>
              </a:rPr>
              <a:t> X-ray TID Testing – Data Path</a:t>
            </a:r>
            <a:endParaRPr lang="en-US" b="0" dirty="0">
              <a:ea typeface="+mj-lt"/>
              <a:cs typeface="+mj-lt"/>
            </a:endParaRPr>
          </a:p>
        </p:txBody>
      </p:sp>
      <p:sp>
        <p:nvSpPr>
          <p:cNvPr id="3" name="Content Placeholder 2">
            <a:extLst>
              <a:ext uri="{FF2B5EF4-FFF2-40B4-BE49-F238E27FC236}">
                <a16:creationId xmlns:a16="http://schemas.microsoft.com/office/drawing/2014/main" id="{41A3DE84-A050-5544-0273-F8B658C51DFC}"/>
              </a:ext>
            </a:extLst>
          </p:cNvPr>
          <p:cNvSpPr>
            <a:spLocks noGrp="1"/>
          </p:cNvSpPr>
          <p:nvPr>
            <p:ph sz="half" idx="1"/>
          </p:nvPr>
        </p:nvSpPr>
        <p:spPr>
          <a:xfrm>
            <a:off x="838200" y="1154847"/>
            <a:ext cx="5432502" cy="5023857"/>
          </a:xfrm>
        </p:spPr>
        <p:txBody>
          <a:bodyPr vert="horz" lIns="91440" tIns="45720" rIns="91440" bIns="45720" rtlCol="0" anchor="t">
            <a:normAutofit fontScale="92500" lnSpcReduction="20000"/>
          </a:bodyPr>
          <a:lstStyle/>
          <a:p>
            <a:r>
              <a:rPr lang="en-US" dirty="0">
                <a:latin typeface="+mj-lt"/>
                <a:cs typeface="Calibri"/>
              </a:rPr>
              <a:t>Room temperature annealing after large TID</a:t>
            </a:r>
          </a:p>
          <a:p>
            <a:pPr lvl="1"/>
            <a:r>
              <a:rPr lang="en-US" dirty="0">
                <a:latin typeface="+mj-lt"/>
                <a:ea typeface="+mn-lt"/>
                <a:cs typeface="+mn-lt"/>
              </a:rPr>
              <a:t>Chip 1/3 without bias</a:t>
            </a:r>
            <a:endParaRPr lang="en-US" dirty="0">
              <a:latin typeface="+mj-lt"/>
              <a:cs typeface="Calibri"/>
            </a:endParaRPr>
          </a:p>
          <a:p>
            <a:pPr lvl="1"/>
            <a:r>
              <a:rPr lang="en-US" dirty="0">
                <a:latin typeface="+mj-lt"/>
                <a:cs typeface="Calibri"/>
              </a:rPr>
              <a:t>Chip 2/4 with bias</a:t>
            </a:r>
            <a:endParaRPr lang="en-US">
              <a:latin typeface="+mj-lt"/>
              <a:cs typeface="Calibri"/>
            </a:endParaRPr>
          </a:p>
          <a:p>
            <a:r>
              <a:rPr lang="en-US" b="1" dirty="0">
                <a:latin typeface="+mj-lt"/>
                <a:ea typeface="+mn-lt"/>
                <a:cs typeface="+mn-lt"/>
              </a:rPr>
              <a:t>Degradation observed when annealing with bias</a:t>
            </a:r>
          </a:p>
          <a:p>
            <a:pPr lvl="1"/>
            <a:r>
              <a:rPr lang="en-US" dirty="0">
                <a:latin typeface="+mj-lt"/>
                <a:ea typeface="+mn-lt"/>
                <a:cs typeface="+mn-lt"/>
              </a:rPr>
              <a:t>Data path failures occur during annealing even at 1.2 V</a:t>
            </a:r>
            <a:endParaRPr lang="en-US">
              <a:latin typeface="+mj-lt"/>
              <a:cs typeface="Calibri Light"/>
            </a:endParaRPr>
          </a:p>
          <a:p>
            <a:pPr lvl="1"/>
            <a:r>
              <a:rPr lang="en-US" dirty="0">
                <a:latin typeface="+mj-lt"/>
                <a:ea typeface="+mn-lt"/>
                <a:cs typeface="+mn-lt"/>
              </a:rPr>
              <a:t>Not seen for samples without bias</a:t>
            </a:r>
            <a:endParaRPr lang="en-US">
              <a:latin typeface="+mj-lt"/>
              <a:ea typeface="+mn-lt"/>
              <a:cs typeface="+mn-lt"/>
            </a:endParaRPr>
          </a:p>
          <a:p>
            <a:r>
              <a:rPr lang="en-US" b="1" dirty="0">
                <a:latin typeface="+mj-lt"/>
                <a:ea typeface="+mn-lt"/>
                <a:cs typeface="+mn-lt"/>
              </a:rPr>
              <a:t>Operational recommendation: Do not power </a:t>
            </a:r>
            <a:r>
              <a:rPr lang="en-US" b="1" dirty="0" err="1">
                <a:latin typeface="+mj-lt"/>
                <a:ea typeface="+mn-lt"/>
                <a:cs typeface="+mn-lt"/>
              </a:rPr>
              <a:t>lpGBTs</a:t>
            </a:r>
            <a:r>
              <a:rPr lang="en-US" b="1" dirty="0">
                <a:latin typeface="+mj-lt"/>
                <a:ea typeface="+mn-lt"/>
                <a:cs typeface="+mn-lt"/>
              </a:rPr>
              <a:t> when detectors are warmed up</a:t>
            </a:r>
            <a:endParaRPr lang="en-US" dirty="0">
              <a:latin typeface="+mj-lt"/>
              <a:ea typeface="+mn-lt"/>
              <a:cs typeface="+mn-lt"/>
            </a:endParaRPr>
          </a:p>
          <a:p>
            <a:r>
              <a:rPr lang="en-US" dirty="0">
                <a:latin typeface="+mj-lt"/>
                <a:ea typeface="+mn-lt"/>
                <a:cs typeface="+mn-lt"/>
              </a:rPr>
              <a:t>For low-dose sample, no failures observed during long-term annealing with bias</a:t>
            </a:r>
          </a:p>
          <a:p>
            <a:endParaRPr lang="en-US" dirty="0">
              <a:solidFill>
                <a:srgbClr val="002060"/>
              </a:solidFill>
              <a:latin typeface="+mj-lt"/>
              <a:ea typeface="+mn-lt"/>
              <a:cs typeface="+mn-lt"/>
            </a:endParaRPr>
          </a:p>
          <a:p>
            <a:endParaRPr lang="en-US" dirty="0">
              <a:latin typeface="+mj-lt"/>
              <a:ea typeface="+mn-lt"/>
              <a:cs typeface="+mn-lt"/>
            </a:endParaRPr>
          </a:p>
          <a:p>
            <a:endParaRPr lang="en-US" dirty="0">
              <a:solidFill>
                <a:srgbClr val="002060"/>
              </a:solidFill>
              <a:latin typeface="+mj-lt"/>
              <a:cs typeface="Calibri"/>
            </a:endParaRPr>
          </a:p>
        </p:txBody>
      </p:sp>
      <p:sp>
        <p:nvSpPr>
          <p:cNvPr id="5" name="Date Placeholder 4">
            <a:extLst>
              <a:ext uri="{FF2B5EF4-FFF2-40B4-BE49-F238E27FC236}">
                <a16:creationId xmlns:a16="http://schemas.microsoft.com/office/drawing/2014/main" id="{F4AEB536-A5CB-4B59-6B02-31A4EFD268B6}"/>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A54CFD0F-0843-0363-4359-2F917E940867}"/>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C9032364-8D43-1EC9-49AA-05352C90E5D4}"/>
              </a:ext>
            </a:extLst>
          </p:cNvPr>
          <p:cNvSpPr>
            <a:spLocks noGrp="1"/>
          </p:cNvSpPr>
          <p:nvPr>
            <p:ph type="sldNum" sz="quarter" idx="12"/>
          </p:nvPr>
        </p:nvSpPr>
        <p:spPr/>
        <p:txBody>
          <a:bodyPr/>
          <a:lstStyle/>
          <a:p>
            <a:fld id="{9E4E57FD-46AB-4497-A1ED-13B00B4C8F0D}" type="slidenum">
              <a:rPr lang="en-GB" smtClean="0"/>
              <a:pPr/>
              <a:t>36</a:t>
            </a:fld>
            <a:endParaRPr lang="en-GB" dirty="0"/>
          </a:p>
        </p:txBody>
      </p:sp>
      <p:pic>
        <p:nvPicPr>
          <p:cNvPr id="14" name="Picture 14" descr="Chart&#10;&#10;Description automatically generated">
            <a:extLst>
              <a:ext uri="{FF2B5EF4-FFF2-40B4-BE49-F238E27FC236}">
                <a16:creationId xmlns:a16="http://schemas.microsoft.com/office/drawing/2014/main" id="{F65FD10D-7297-B497-404D-425B184C7935}"/>
              </a:ext>
            </a:extLst>
          </p:cNvPr>
          <p:cNvPicPr>
            <a:picLocks noGrp="1" noChangeAspect="1"/>
          </p:cNvPicPr>
          <p:nvPr>
            <p:ph sz="half" idx="2"/>
          </p:nvPr>
        </p:nvPicPr>
        <p:blipFill>
          <a:blip r:embed="rId2"/>
          <a:stretch>
            <a:fillRect/>
          </a:stretch>
        </p:blipFill>
        <p:spPr>
          <a:xfrm>
            <a:off x="6490011" y="821474"/>
            <a:ext cx="5261515" cy="5280101"/>
          </a:xfrm>
        </p:spPr>
      </p:pic>
      <p:sp>
        <p:nvSpPr>
          <p:cNvPr id="16" name="TextBox 15">
            <a:extLst>
              <a:ext uri="{FF2B5EF4-FFF2-40B4-BE49-F238E27FC236}">
                <a16:creationId xmlns:a16="http://schemas.microsoft.com/office/drawing/2014/main" id="{4A1E1551-9885-7DBF-4B7B-6F8E809F629B}"/>
              </a:ext>
            </a:extLst>
          </p:cNvPr>
          <p:cNvSpPr txBox="1"/>
          <p:nvPr/>
        </p:nvSpPr>
        <p:spPr>
          <a:xfrm>
            <a:off x="7385594" y="6112496"/>
            <a:ext cx="41092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Uplink data path failures during annealing</a:t>
            </a:r>
          </a:p>
        </p:txBody>
      </p:sp>
    </p:spTree>
    <p:extLst>
      <p:ext uri="{BB962C8B-B14F-4D97-AF65-F5344CB8AC3E}">
        <p14:creationId xmlns:p14="http://schemas.microsoft.com/office/powerpoint/2010/main" val="19759754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89941-735E-4695-BE49-2C4966768811}"/>
              </a:ext>
            </a:extLst>
          </p:cNvPr>
          <p:cNvSpPr>
            <a:spLocks noGrp="1"/>
          </p:cNvSpPr>
          <p:nvPr>
            <p:ph type="title"/>
          </p:nvPr>
        </p:nvSpPr>
        <p:spPr/>
        <p:txBody>
          <a:bodyPr/>
          <a:lstStyle/>
          <a:p>
            <a:r>
              <a:rPr lang="en-US" dirty="0" err="1">
                <a:ea typeface="+mj-lt"/>
                <a:cs typeface="+mj-lt"/>
              </a:rPr>
              <a:t>lpGBT</a:t>
            </a:r>
            <a:r>
              <a:rPr lang="en-US" dirty="0">
                <a:ea typeface="+mj-lt"/>
                <a:cs typeface="+mj-lt"/>
              </a:rPr>
              <a:t> X-ray TID Testing – Analog Peripherals</a:t>
            </a:r>
            <a:endParaRPr lang="en-US" b="0" dirty="0">
              <a:ea typeface="+mj-lt"/>
              <a:cs typeface="+mj-lt"/>
            </a:endParaRPr>
          </a:p>
        </p:txBody>
      </p:sp>
      <p:sp>
        <p:nvSpPr>
          <p:cNvPr id="3" name="Content Placeholder 2">
            <a:extLst>
              <a:ext uri="{FF2B5EF4-FFF2-40B4-BE49-F238E27FC236}">
                <a16:creationId xmlns:a16="http://schemas.microsoft.com/office/drawing/2014/main" id="{BD38B331-0F63-71E7-F520-7EE66047691A}"/>
              </a:ext>
            </a:extLst>
          </p:cNvPr>
          <p:cNvSpPr>
            <a:spLocks noGrp="1"/>
          </p:cNvSpPr>
          <p:nvPr>
            <p:ph sz="half" idx="1"/>
          </p:nvPr>
        </p:nvSpPr>
        <p:spPr>
          <a:xfrm>
            <a:off x="838200" y="1083342"/>
            <a:ext cx="5181600" cy="5355557"/>
          </a:xfrm>
        </p:spPr>
        <p:txBody>
          <a:bodyPr vert="horz" lIns="91440" tIns="45720" rIns="91440" bIns="45720" rtlCol="0" anchor="t">
            <a:normAutofit/>
          </a:bodyPr>
          <a:lstStyle/>
          <a:p>
            <a:pPr marL="0" indent="0">
              <a:buNone/>
            </a:pPr>
            <a:r>
              <a:rPr lang="en-US" b="1" dirty="0">
                <a:latin typeface="+mj-lt"/>
                <a:ea typeface="Verdana"/>
                <a:cs typeface="Calibri"/>
              </a:rPr>
              <a:t>Bandgap Reference Generator</a:t>
            </a:r>
          </a:p>
          <a:p>
            <a:r>
              <a:rPr lang="en-US" dirty="0">
                <a:latin typeface="+mj-lt"/>
                <a:ea typeface="Verdana"/>
                <a:cs typeface="Calibri"/>
              </a:rPr>
              <a:t>Reference for all analog peripherals (</a:t>
            </a:r>
            <a:r>
              <a:rPr lang="en-US" dirty="0" err="1">
                <a:latin typeface="+mj-lt"/>
                <a:ea typeface="Verdana"/>
                <a:cs typeface="Calibri"/>
              </a:rPr>
              <a:t>V</a:t>
            </a:r>
            <a:r>
              <a:rPr lang="en-US" baseline="-25000" dirty="0" err="1">
                <a:latin typeface="+mj-lt"/>
                <a:ea typeface="Verdana"/>
                <a:cs typeface="Calibri"/>
              </a:rPr>
              <a:t>Ref</a:t>
            </a:r>
            <a:r>
              <a:rPr lang="en-US" dirty="0">
                <a:latin typeface="+mj-lt"/>
                <a:ea typeface="Verdana"/>
                <a:cs typeface="Calibri"/>
              </a:rPr>
              <a:t> = 1 V)</a:t>
            </a:r>
            <a:endParaRPr lang="en-US" dirty="0">
              <a:latin typeface="+mj-lt"/>
            </a:endParaRPr>
          </a:p>
          <a:p>
            <a:r>
              <a:rPr lang="en-US" dirty="0">
                <a:latin typeface="+mj-lt"/>
                <a:ea typeface="Verdana"/>
                <a:cs typeface="Calibri"/>
              </a:rPr>
              <a:t>Drift over TID larger than calibration accuracy</a:t>
            </a:r>
            <a:br>
              <a:rPr lang="en-US" dirty="0">
                <a:latin typeface="+mj-lt"/>
                <a:ea typeface="Verdana"/>
                <a:cs typeface="Calibri"/>
              </a:rPr>
            </a:br>
            <a:r>
              <a:rPr lang="en-US" dirty="0">
                <a:latin typeface="+mj-lt"/>
                <a:ea typeface="Verdana"/>
                <a:cs typeface="Calibri"/>
              </a:rPr>
              <a:t>(</a:t>
            </a:r>
            <a:r>
              <a:rPr lang="en-US" b="1" dirty="0" err="1">
                <a:latin typeface="+mj-lt"/>
                <a:ea typeface="Verdana"/>
                <a:cs typeface="Calibri"/>
              </a:rPr>
              <a:t>ΔV</a:t>
            </a:r>
            <a:r>
              <a:rPr lang="en-US" b="1" baseline="-25000" dirty="0" err="1">
                <a:latin typeface="+mj-lt"/>
                <a:ea typeface="Verdana"/>
                <a:cs typeface="Calibri"/>
              </a:rPr>
              <a:t>Ref</a:t>
            </a:r>
            <a:r>
              <a:rPr lang="en-US" b="1" dirty="0">
                <a:latin typeface="+mj-lt"/>
                <a:ea typeface="Verdana"/>
                <a:cs typeface="Calibri"/>
              </a:rPr>
              <a:t> ~ -15 mV)</a:t>
            </a:r>
          </a:p>
          <a:p>
            <a:r>
              <a:rPr lang="en-US" b="1" dirty="0">
                <a:latin typeface="+mj-lt"/>
                <a:ea typeface="Verdana"/>
                <a:cs typeface="Calibri"/>
              </a:rPr>
              <a:t>Results obtained with X-ray irradiation, i.e. no DD effects</a:t>
            </a:r>
          </a:p>
          <a:p>
            <a:r>
              <a:rPr lang="en-US" dirty="0">
                <a:latin typeface="+mj-lt"/>
                <a:ea typeface="Verdana"/>
                <a:cs typeface="Calibri"/>
              </a:rPr>
              <a:t>Degradation observed during neutron testing:</a:t>
            </a:r>
            <a:br>
              <a:rPr lang="en-US" dirty="0">
                <a:latin typeface="+mj-lt"/>
                <a:ea typeface="Verdana"/>
                <a:cs typeface="+mn-lt"/>
              </a:rPr>
            </a:br>
            <a:r>
              <a:rPr lang="en-US" b="1" dirty="0" err="1">
                <a:latin typeface="+mj-lt"/>
                <a:ea typeface="+mn-lt"/>
                <a:cs typeface="+mn-lt"/>
              </a:rPr>
              <a:t>ΔV</a:t>
            </a:r>
            <a:r>
              <a:rPr lang="en-US" b="1" baseline="-25000" dirty="0" err="1">
                <a:latin typeface="+mj-lt"/>
                <a:ea typeface="+mn-lt"/>
                <a:cs typeface="+mn-lt"/>
              </a:rPr>
              <a:t>Ref</a:t>
            </a:r>
            <a:r>
              <a:rPr lang="en-US" b="1" dirty="0">
                <a:latin typeface="+mj-lt"/>
                <a:ea typeface="+mn-lt"/>
                <a:cs typeface="+mn-lt"/>
              </a:rPr>
              <a:t> ~ -4 mV </a:t>
            </a:r>
            <a:r>
              <a:rPr lang="en-US" dirty="0">
                <a:latin typeface="+mj-lt"/>
                <a:ea typeface="+mn-lt"/>
                <a:cs typeface="+mn-lt"/>
              </a:rPr>
              <a:t>at 2.8 x 10</a:t>
            </a:r>
            <a:r>
              <a:rPr lang="en-US" baseline="30000" dirty="0">
                <a:latin typeface="+mj-lt"/>
                <a:ea typeface="+mn-lt"/>
                <a:cs typeface="+mn-lt"/>
              </a:rPr>
              <a:t>14</a:t>
            </a:r>
            <a:r>
              <a:rPr lang="en-US" dirty="0">
                <a:latin typeface="+mj-lt"/>
                <a:ea typeface="+mn-lt"/>
                <a:cs typeface="+mn-lt"/>
              </a:rPr>
              <a:t> n/cm^2</a:t>
            </a:r>
            <a:endParaRPr lang="en-US" b="1" dirty="0">
              <a:latin typeface="+mj-lt"/>
              <a:ea typeface="+mn-lt"/>
              <a:cs typeface="+mn-lt"/>
            </a:endParaRPr>
          </a:p>
        </p:txBody>
      </p:sp>
      <p:sp>
        <p:nvSpPr>
          <p:cNvPr id="4" name="Date Placeholder 3">
            <a:extLst>
              <a:ext uri="{FF2B5EF4-FFF2-40B4-BE49-F238E27FC236}">
                <a16:creationId xmlns:a16="http://schemas.microsoft.com/office/drawing/2014/main" id="{AE7978EA-6288-D1EF-B6DC-4858A4D2B319}"/>
              </a:ext>
            </a:extLst>
          </p:cNvPr>
          <p:cNvSpPr>
            <a:spLocks noGrp="1"/>
          </p:cNvSpPr>
          <p:nvPr>
            <p:ph type="dt" sz="half" idx="10"/>
          </p:nvPr>
        </p:nvSpPr>
        <p:spPr/>
        <p:txBody>
          <a:bodyPr/>
          <a:lstStyle/>
          <a:p>
            <a:r>
              <a:rPr lang="en-US"/>
              <a:t>CERN EP-ESE Seminar, 28 June 2022</a:t>
            </a:r>
            <a:endParaRPr lang="en-GB" dirty="0"/>
          </a:p>
        </p:txBody>
      </p:sp>
      <p:sp>
        <p:nvSpPr>
          <p:cNvPr id="5" name="Footer Placeholder 4">
            <a:extLst>
              <a:ext uri="{FF2B5EF4-FFF2-40B4-BE49-F238E27FC236}">
                <a16:creationId xmlns:a16="http://schemas.microsoft.com/office/drawing/2014/main" id="{0996E945-FA11-222C-4EE5-DAEB502FC65C}"/>
              </a:ext>
            </a:extLst>
          </p:cNvPr>
          <p:cNvSpPr>
            <a:spLocks noGrp="1"/>
          </p:cNvSpPr>
          <p:nvPr>
            <p:ph type="ftr" sz="quarter" idx="11"/>
          </p:nvPr>
        </p:nvSpPr>
        <p:spPr/>
        <p:txBody>
          <a:bodyPr/>
          <a:lstStyle/>
          <a:p>
            <a:r>
              <a:rPr lang="en-GB"/>
              <a:t>https://indico.cern.ch/event/1065136 </a:t>
            </a:r>
            <a:endParaRPr lang="en-GB" dirty="0"/>
          </a:p>
        </p:txBody>
      </p:sp>
      <p:sp>
        <p:nvSpPr>
          <p:cNvPr id="6" name="Slide Number Placeholder 5">
            <a:extLst>
              <a:ext uri="{FF2B5EF4-FFF2-40B4-BE49-F238E27FC236}">
                <a16:creationId xmlns:a16="http://schemas.microsoft.com/office/drawing/2014/main" id="{E91DFCF9-CA41-3BEE-86C5-37BC6D6F492F}"/>
              </a:ext>
            </a:extLst>
          </p:cNvPr>
          <p:cNvSpPr>
            <a:spLocks noGrp="1"/>
          </p:cNvSpPr>
          <p:nvPr>
            <p:ph type="sldNum" sz="quarter" idx="12"/>
          </p:nvPr>
        </p:nvSpPr>
        <p:spPr/>
        <p:txBody>
          <a:bodyPr/>
          <a:lstStyle/>
          <a:p>
            <a:fld id="{9E4E57FD-46AB-4497-A1ED-13B00B4C8F0D}" type="slidenum">
              <a:rPr lang="en-GB" smtClean="0"/>
              <a:pPr/>
              <a:t>37</a:t>
            </a:fld>
            <a:endParaRPr lang="en-GB" dirty="0"/>
          </a:p>
        </p:txBody>
      </p:sp>
      <p:pic>
        <p:nvPicPr>
          <p:cNvPr id="9" name="Picture 9" descr="Diagram&#10;&#10;Description automatically generated">
            <a:extLst>
              <a:ext uri="{FF2B5EF4-FFF2-40B4-BE49-F238E27FC236}">
                <a16:creationId xmlns:a16="http://schemas.microsoft.com/office/drawing/2014/main" id="{EB263E58-EA89-1444-0015-ECDD907F57F9}"/>
              </a:ext>
            </a:extLst>
          </p:cNvPr>
          <p:cNvPicPr>
            <a:picLocks noChangeAspect="1"/>
          </p:cNvPicPr>
          <p:nvPr/>
        </p:nvPicPr>
        <p:blipFill>
          <a:blip r:embed="rId2"/>
          <a:stretch>
            <a:fillRect/>
          </a:stretch>
        </p:blipFill>
        <p:spPr>
          <a:xfrm>
            <a:off x="6843132" y="912573"/>
            <a:ext cx="4341540" cy="2784024"/>
          </a:xfrm>
          <a:prstGeom prst="rect">
            <a:avLst/>
          </a:prstGeom>
        </p:spPr>
      </p:pic>
      <p:sp>
        <p:nvSpPr>
          <p:cNvPr id="11" name="Oval 10">
            <a:extLst>
              <a:ext uri="{FF2B5EF4-FFF2-40B4-BE49-F238E27FC236}">
                <a16:creationId xmlns:a16="http://schemas.microsoft.com/office/drawing/2014/main" id="{F8FAF2CE-1DEE-7F57-140A-B2CBD1E2B966}"/>
              </a:ext>
            </a:extLst>
          </p:cNvPr>
          <p:cNvSpPr/>
          <p:nvPr/>
        </p:nvSpPr>
        <p:spPr>
          <a:xfrm>
            <a:off x="8119945" y="3213409"/>
            <a:ext cx="957147" cy="42746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11" descr="Chart&#10;&#10;Description automatically generated">
            <a:extLst>
              <a:ext uri="{FF2B5EF4-FFF2-40B4-BE49-F238E27FC236}">
                <a16:creationId xmlns:a16="http://schemas.microsoft.com/office/drawing/2014/main" id="{AF1D1912-88E9-5589-16F0-D862F162410F}"/>
              </a:ext>
            </a:extLst>
          </p:cNvPr>
          <p:cNvPicPr>
            <a:picLocks noGrp="1" noChangeAspect="1"/>
          </p:cNvPicPr>
          <p:nvPr>
            <p:ph sz="half" idx="2"/>
          </p:nvPr>
        </p:nvPicPr>
        <p:blipFill>
          <a:blip r:embed="rId3"/>
          <a:stretch>
            <a:fillRect/>
          </a:stretch>
        </p:blipFill>
        <p:spPr>
          <a:xfrm>
            <a:off x="7408127" y="3791297"/>
            <a:ext cx="3889917" cy="2929054"/>
          </a:xfrm>
        </p:spPr>
      </p:pic>
    </p:spTree>
    <p:extLst>
      <p:ext uri="{BB962C8B-B14F-4D97-AF65-F5344CB8AC3E}">
        <p14:creationId xmlns:p14="http://schemas.microsoft.com/office/powerpoint/2010/main" val="33661027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15A08-36E2-3AF7-1EED-81AD14AD6154}"/>
              </a:ext>
            </a:extLst>
          </p:cNvPr>
          <p:cNvSpPr>
            <a:spLocks noGrp="1"/>
          </p:cNvSpPr>
          <p:nvPr>
            <p:ph type="title"/>
          </p:nvPr>
        </p:nvSpPr>
        <p:spPr/>
        <p:txBody>
          <a:bodyPr/>
          <a:lstStyle/>
          <a:p>
            <a:r>
              <a:rPr lang="en-US" dirty="0" err="1">
                <a:ea typeface="+mj-lt"/>
                <a:cs typeface="+mj-lt"/>
              </a:rPr>
              <a:t>lpGBT</a:t>
            </a:r>
            <a:r>
              <a:rPr lang="en-US" dirty="0">
                <a:ea typeface="+mj-lt"/>
                <a:cs typeface="+mj-lt"/>
              </a:rPr>
              <a:t> X-ray TID Testing – Analog Peripherals</a:t>
            </a:r>
            <a:endParaRPr lang="en-US" b="0" dirty="0">
              <a:ea typeface="+mj-lt"/>
              <a:cs typeface="+mj-lt"/>
            </a:endParaRPr>
          </a:p>
        </p:txBody>
      </p:sp>
      <p:sp>
        <p:nvSpPr>
          <p:cNvPr id="3" name="Content Placeholder 2">
            <a:extLst>
              <a:ext uri="{FF2B5EF4-FFF2-40B4-BE49-F238E27FC236}">
                <a16:creationId xmlns:a16="http://schemas.microsoft.com/office/drawing/2014/main" id="{E7D1B92B-3C6E-B79E-C6AA-9740E1A6687C}"/>
              </a:ext>
            </a:extLst>
          </p:cNvPr>
          <p:cNvSpPr>
            <a:spLocks noGrp="1"/>
          </p:cNvSpPr>
          <p:nvPr>
            <p:ph sz="half" idx="1"/>
          </p:nvPr>
        </p:nvSpPr>
        <p:spPr>
          <a:xfrm>
            <a:off x="838200" y="866774"/>
            <a:ext cx="6482575" cy="5572125"/>
          </a:xfrm>
        </p:spPr>
        <p:txBody>
          <a:bodyPr vert="horz" lIns="91440" tIns="45720" rIns="91440" bIns="45720" rtlCol="0" anchor="t">
            <a:normAutofit fontScale="85000" lnSpcReduction="20000"/>
          </a:bodyPr>
          <a:lstStyle/>
          <a:p>
            <a:pPr marL="0" indent="0">
              <a:buNone/>
            </a:pPr>
            <a:r>
              <a:rPr lang="en-US" b="1" dirty="0">
                <a:latin typeface="+mj-lt"/>
                <a:cs typeface="Calibri"/>
              </a:rPr>
              <a:t>On-Chip Temperature Sensor</a:t>
            </a:r>
          </a:p>
          <a:p>
            <a:r>
              <a:rPr lang="en-US" dirty="0">
                <a:latin typeface="+mj-lt"/>
                <a:cs typeface="Calibri"/>
              </a:rPr>
              <a:t>Sensor is based on bandgap-like circuit structure</a:t>
            </a:r>
          </a:p>
          <a:p>
            <a:r>
              <a:rPr lang="en-US" dirty="0">
                <a:latin typeface="+mj-lt"/>
                <a:cs typeface="Calibri"/>
              </a:rPr>
              <a:t>Output voltage is affected by TID</a:t>
            </a:r>
          </a:p>
          <a:p>
            <a:r>
              <a:rPr lang="en-US" dirty="0">
                <a:latin typeface="+mj-lt"/>
                <a:cs typeface="Calibri"/>
              </a:rPr>
              <a:t>Leads to uncertainty of up to 30 K across 200 </a:t>
            </a:r>
            <a:r>
              <a:rPr lang="en-US" dirty="0" err="1">
                <a:latin typeface="+mj-lt"/>
                <a:cs typeface="Calibri"/>
              </a:rPr>
              <a:t>Mrad</a:t>
            </a:r>
            <a:r>
              <a:rPr lang="en-US" dirty="0">
                <a:latin typeface="+mj-lt"/>
                <a:cs typeface="Calibri"/>
              </a:rPr>
              <a:t> TID spec</a:t>
            </a:r>
          </a:p>
          <a:p>
            <a:r>
              <a:rPr lang="en-US" b="1" dirty="0">
                <a:latin typeface="+mj-lt"/>
                <a:cs typeface="Calibri"/>
              </a:rPr>
              <a:t>Not useful for absolute measurements, but valuable for detecting transient changes</a:t>
            </a:r>
          </a:p>
          <a:p>
            <a:pPr marL="0" indent="0">
              <a:buNone/>
            </a:pPr>
            <a:endParaRPr lang="en-US" dirty="0">
              <a:latin typeface="+mj-lt"/>
              <a:cs typeface="Calibri"/>
            </a:endParaRPr>
          </a:p>
          <a:p>
            <a:pPr marL="0" indent="0">
              <a:buNone/>
            </a:pPr>
            <a:r>
              <a:rPr lang="en-US" b="1" dirty="0">
                <a:latin typeface="+mj-lt"/>
                <a:cs typeface="Calibri"/>
              </a:rPr>
              <a:t>Current DAC</a:t>
            </a:r>
          </a:p>
          <a:p>
            <a:r>
              <a:rPr lang="en-US" dirty="0">
                <a:latin typeface="+mj-lt"/>
                <a:cs typeface="Calibri"/>
              </a:rPr>
              <a:t>Foreseen for PT1000-based temperature measurements</a:t>
            </a:r>
          </a:p>
          <a:p>
            <a:r>
              <a:rPr lang="en-US" dirty="0">
                <a:latin typeface="+mj-lt"/>
                <a:cs typeface="Calibri"/>
              </a:rPr>
              <a:t>Output current sensitive to VDD and TID</a:t>
            </a:r>
          </a:p>
          <a:p>
            <a:r>
              <a:rPr lang="en-US" dirty="0">
                <a:latin typeface="+mj-lt"/>
                <a:cs typeface="Calibri"/>
              </a:rPr>
              <a:t>Combined uncertainty of 20-30 K across 200 </a:t>
            </a:r>
            <a:r>
              <a:rPr lang="en-US" dirty="0" err="1">
                <a:latin typeface="+mj-lt"/>
                <a:cs typeface="Calibri"/>
              </a:rPr>
              <a:t>Mrad</a:t>
            </a:r>
            <a:r>
              <a:rPr lang="en-US" dirty="0">
                <a:latin typeface="+mj-lt"/>
                <a:cs typeface="Calibri"/>
              </a:rPr>
              <a:t> TID+VDD spec</a:t>
            </a:r>
          </a:p>
          <a:p>
            <a:r>
              <a:rPr lang="en-US" dirty="0">
                <a:latin typeface="+mj-lt"/>
                <a:cs typeface="Calibri"/>
              </a:rPr>
              <a:t>Similar performance as on-chip </a:t>
            </a:r>
            <a:r>
              <a:rPr lang="en-US" b="1" dirty="0">
                <a:latin typeface="+mj-lt"/>
                <a:cs typeface="Calibri"/>
              </a:rPr>
              <a:t>T-sensor</a:t>
            </a:r>
          </a:p>
        </p:txBody>
      </p:sp>
      <p:sp>
        <p:nvSpPr>
          <p:cNvPr id="5" name="Date Placeholder 4">
            <a:extLst>
              <a:ext uri="{FF2B5EF4-FFF2-40B4-BE49-F238E27FC236}">
                <a16:creationId xmlns:a16="http://schemas.microsoft.com/office/drawing/2014/main" id="{4D0416C4-7ECF-24E7-FBFE-70D33A0C11AB}"/>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3D1C9C8D-27C3-5887-90B4-6C5D041BE966}"/>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9327C3BE-5EDF-D345-A1B4-2A07E31C6F93}"/>
              </a:ext>
            </a:extLst>
          </p:cNvPr>
          <p:cNvSpPr>
            <a:spLocks noGrp="1"/>
          </p:cNvSpPr>
          <p:nvPr>
            <p:ph type="sldNum" sz="quarter" idx="12"/>
          </p:nvPr>
        </p:nvSpPr>
        <p:spPr/>
        <p:txBody>
          <a:bodyPr/>
          <a:lstStyle/>
          <a:p>
            <a:fld id="{9E4E57FD-46AB-4497-A1ED-13B00B4C8F0D}" type="slidenum">
              <a:rPr lang="en-GB" smtClean="0"/>
              <a:pPr/>
              <a:t>38</a:t>
            </a:fld>
            <a:endParaRPr lang="en-GB" dirty="0"/>
          </a:p>
        </p:txBody>
      </p:sp>
      <p:pic>
        <p:nvPicPr>
          <p:cNvPr id="8" name="Picture 8" descr="Chart, line chart&#10;&#10;Description automatically generated">
            <a:extLst>
              <a:ext uri="{FF2B5EF4-FFF2-40B4-BE49-F238E27FC236}">
                <a16:creationId xmlns:a16="http://schemas.microsoft.com/office/drawing/2014/main" id="{FB7DC410-874B-79C7-5260-0F9754985CC9}"/>
              </a:ext>
            </a:extLst>
          </p:cNvPr>
          <p:cNvPicPr>
            <a:picLocks noChangeAspect="1"/>
          </p:cNvPicPr>
          <p:nvPr/>
        </p:nvPicPr>
        <p:blipFill>
          <a:blip r:embed="rId2"/>
          <a:stretch>
            <a:fillRect/>
          </a:stretch>
        </p:blipFill>
        <p:spPr>
          <a:xfrm>
            <a:off x="7930375" y="959934"/>
            <a:ext cx="3821151" cy="2865863"/>
          </a:xfrm>
          <a:prstGeom prst="rect">
            <a:avLst/>
          </a:prstGeom>
        </p:spPr>
      </p:pic>
      <p:pic>
        <p:nvPicPr>
          <p:cNvPr id="9" name="Picture 10" descr="Chart&#10;&#10;Description automatically generated">
            <a:extLst>
              <a:ext uri="{FF2B5EF4-FFF2-40B4-BE49-F238E27FC236}">
                <a16:creationId xmlns:a16="http://schemas.microsoft.com/office/drawing/2014/main" id="{9A688E7F-8595-019F-1426-6ECC364BC270}"/>
              </a:ext>
            </a:extLst>
          </p:cNvPr>
          <p:cNvPicPr>
            <a:picLocks noChangeAspect="1"/>
          </p:cNvPicPr>
          <p:nvPr/>
        </p:nvPicPr>
        <p:blipFill>
          <a:blip r:embed="rId3"/>
          <a:stretch>
            <a:fillRect/>
          </a:stretch>
        </p:blipFill>
        <p:spPr>
          <a:xfrm>
            <a:off x="7846741" y="3970763"/>
            <a:ext cx="3644591" cy="2745059"/>
          </a:xfrm>
          <a:prstGeom prst="rect">
            <a:avLst/>
          </a:prstGeom>
        </p:spPr>
      </p:pic>
    </p:spTree>
    <p:extLst>
      <p:ext uri="{BB962C8B-B14F-4D97-AF65-F5344CB8AC3E}">
        <p14:creationId xmlns:p14="http://schemas.microsoft.com/office/powerpoint/2010/main" val="4586827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31E9B-781C-1EED-7E7E-BF35BD0F691A}"/>
              </a:ext>
            </a:extLst>
          </p:cNvPr>
          <p:cNvSpPr>
            <a:spLocks noGrp="1"/>
          </p:cNvSpPr>
          <p:nvPr>
            <p:ph type="title"/>
          </p:nvPr>
        </p:nvSpPr>
        <p:spPr/>
        <p:txBody>
          <a:bodyPr/>
          <a:lstStyle/>
          <a:p>
            <a:r>
              <a:rPr lang="en-US" dirty="0" err="1">
                <a:ea typeface="+mj-lt"/>
                <a:cs typeface="+mj-lt"/>
              </a:rPr>
              <a:t>lpGBT</a:t>
            </a:r>
            <a:r>
              <a:rPr lang="en-US" dirty="0">
                <a:ea typeface="+mj-lt"/>
                <a:cs typeface="+mj-lt"/>
              </a:rPr>
              <a:t> X-ray TID Testing – Analog Peripherals</a:t>
            </a:r>
            <a:endParaRPr lang="en-US" b="0" dirty="0">
              <a:ea typeface="+mj-lt"/>
              <a:cs typeface="+mj-lt"/>
            </a:endParaRPr>
          </a:p>
        </p:txBody>
      </p:sp>
      <p:sp>
        <p:nvSpPr>
          <p:cNvPr id="3" name="Content Placeholder 2">
            <a:extLst>
              <a:ext uri="{FF2B5EF4-FFF2-40B4-BE49-F238E27FC236}">
                <a16:creationId xmlns:a16="http://schemas.microsoft.com/office/drawing/2014/main" id="{A3C2B837-A88D-D77D-E9A0-B4BD2421A647}"/>
              </a:ext>
            </a:extLst>
          </p:cNvPr>
          <p:cNvSpPr>
            <a:spLocks noGrp="1"/>
          </p:cNvSpPr>
          <p:nvPr>
            <p:ph sz="half" idx="1"/>
          </p:nvPr>
        </p:nvSpPr>
        <p:spPr>
          <a:xfrm>
            <a:off x="838200" y="866774"/>
            <a:ext cx="6380356" cy="5572125"/>
          </a:xfrm>
        </p:spPr>
        <p:txBody>
          <a:bodyPr vert="horz" lIns="91440" tIns="45720" rIns="91440" bIns="45720" rtlCol="0" anchor="t">
            <a:normAutofit/>
          </a:bodyPr>
          <a:lstStyle/>
          <a:p>
            <a:pPr marL="0" indent="0">
              <a:buNone/>
            </a:pPr>
            <a:r>
              <a:rPr lang="en-US" b="1" dirty="0">
                <a:latin typeface="+mj-lt"/>
                <a:ea typeface="+mn-lt"/>
                <a:cs typeface="+mn-lt"/>
              </a:rPr>
              <a:t>ADC/DAC</a:t>
            </a:r>
            <a:endParaRPr lang="en-US" b="1" dirty="0">
              <a:latin typeface="+mj-lt"/>
              <a:cs typeface="Calibri"/>
            </a:endParaRPr>
          </a:p>
          <a:p>
            <a:r>
              <a:rPr lang="en-US" dirty="0">
                <a:latin typeface="+mj-lt"/>
                <a:cs typeface="Calibri"/>
              </a:rPr>
              <a:t>Continuously characterized during X-ray irradiation</a:t>
            </a:r>
          </a:p>
          <a:p>
            <a:r>
              <a:rPr lang="en-US" dirty="0">
                <a:latin typeface="+mj-lt"/>
                <a:cs typeface="Calibri"/>
              </a:rPr>
              <a:t>Both very well-behaved</a:t>
            </a:r>
          </a:p>
          <a:p>
            <a:r>
              <a:rPr lang="en-US" dirty="0">
                <a:latin typeface="+mj-lt"/>
                <a:cs typeface="Calibri"/>
              </a:rPr>
              <a:t>When accounting for </a:t>
            </a:r>
            <a:r>
              <a:rPr lang="en-US" dirty="0" err="1">
                <a:latin typeface="+mj-lt"/>
                <a:cs typeface="Calibri"/>
              </a:rPr>
              <a:t>V</a:t>
            </a:r>
            <a:r>
              <a:rPr lang="en-US" baseline="-25000" dirty="0" err="1">
                <a:latin typeface="+mj-lt"/>
                <a:cs typeface="Calibri"/>
              </a:rPr>
              <a:t>Ref</a:t>
            </a:r>
            <a:r>
              <a:rPr lang="en-US" dirty="0">
                <a:latin typeface="+mj-lt"/>
                <a:cs typeface="Calibri"/>
              </a:rPr>
              <a:t> drift</a:t>
            </a:r>
          </a:p>
          <a:p>
            <a:pPr lvl="1"/>
            <a:r>
              <a:rPr lang="en-US" dirty="0">
                <a:latin typeface="+mj-lt"/>
                <a:cs typeface="Calibri"/>
              </a:rPr>
              <a:t>Offset/slope changes limited to a few LSBs</a:t>
            </a:r>
          </a:p>
          <a:p>
            <a:r>
              <a:rPr lang="en-US" b="1" dirty="0">
                <a:solidFill>
                  <a:srgbClr val="002060"/>
                </a:solidFill>
                <a:latin typeface="+mj-lt"/>
                <a:cs typeface="Calibri"/>
              </a:rPr>
              <a:t>Performance limited by reference voltage drift</a:t>
            </a:r>
            <a:endParaRPr lang="en-US" b="1" dirty="0">
              <a:latin typeface="+mj-lt"/>
              <a:cs typeface="Calibri"/>
            </a:endParaRPr>
          </a:p>
          <a:p>
            <a:endParaRPr lang="en-US" dirty="0">
              <a:latin typeface="+mj-lt"/>
              <a:cs typeface="Calibri"/>
            </a:endParaRPr>
          </a:p>
          <a:p>
            <a:endParaRPr lang="en-US" dirty="0">
              <a:latin typeface="+mj-lt"/>
              <a:cs typeface="Calibri"/>
            </a:endParaRPr>
          </a:p>
          <a:p>
            <a:endParaRPr lang="en-US" dirty="0">
              <a:latin typeface="+mj-lt"/>
              <a:cs typeface="Calibri"/>
            </a:endParaRPr>
          </a:p>
        </p:txBody>
      </p:sp>
      <p:sp>
        <p:nvSpPr>
          <p:cNvPr id="5" name="Date Placeholder 4">
            <a:extLst>
              <a:ext uri="{FF2B5EF4-FFF2-40B4-BE49-F238E27FC236}">
                <a16:creationId xmlns:a16="http://schemas.microsoft.com/office/drawing/2014/main" id="{2299A227-180B-FCF3-2626-E252662FCED1}"/>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8FA9C60C-5CF2-9115-D0DE-7058990A8248}"/>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B92ED5F8-3842-4B01-06B1-7524012F1E0E}"/>
              </a:ext>
            </a:extLst>
          </p:cNvPr>
          <p:cNvSpPr>
            <a:spLocks noGrp="1"/>
          </p:cNvSpPr>
          <p:nvPr>
            <p:ph type="sldNum" sz="quarter" idx="12"/>
          </p:nvPr>
        </p:nvSpPr>
        <p:spPr/>
        <p:txBody>
          <a:bodyPr/>
          <a:lstStyle/>
          <a:p>
            <a:fld id="{9E4E57FD-46AB-4497-A1ED-13B00B4C8F0D}" type="slidenum">
              <a:rPr lang="en-GB" smtClean="0"/>
              <a:pPr/>
              <a:t>39</a:t>
            </a:fld>
            <a:endParaRPr lang="en-GB" dirty="0"/>
          </a:p>
        </p:txBody>
      </p:sp>
      <p:pic>
        <p:nvPicPr>
          <p:cNvPr id="11" name="Picture 11" descr="Chart, line chart&#10;&#10;Description automatically generated">
            <a:extLst>
              <a:ext uri="{FF2B5EF4-FFF2-40B4-BE49-F238E27FC236}">
                <a16:creationId xmlns:a16="http://schemas.microsoft.com/office/drawing/2014/main" id="{D21312A4-FF8F-C9D7-C912-79A1F8637366}"/>
              </a:ext>
            </a:extLst>
          </p:cNvPr>
          <p:cNvPicPr>
            <a:picLocks noGrp="1" noChangeAspect="1"/>
          </p:cNvPicPr>
          <p:nvPr>
            <p:ph sz="half" idx="2"/>
          </p:nvPr>
        </p:nvPicPr>
        <p:blipFill>
          <a:blip r:embed="rId2"/>
          <a:stretch>
            <a:fillRect/>
          </a:stretch>
        </p:blipFill>
        <p:spPr>
          <a:xfrm>
            <a:off x="7695503" y="894653"/>
            <a:ext cx="3919188" cy="5878782"/>
          </a:xfrm>
        </p:spPr>
      </p:pic>
    </p:spTree>
    <p:extLst>
      <p:ext uri="{BB962C8B-B14F-4D97-AF65-F5344CB8AC3E}">
        <p14:creationId xmlns:p14="http://schemas.microsoft.com/office/powerpoint/2010/main" val="22974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8" name="Rectangle 7">
            <a:extLst>
              <a:ext uri="{FF2B5EF4-FFF2-40B4-BE49-F238E27FC236}">
                <a16:creationId xmlns:a16="http://schemas.microsoft.com/office/drawing/2014/main" id="{808BDB3D-DD2C-2780-0653-AD2DEFAD2C13}"/>
              </a:ext>
            </a:extLst>
          </p:cNvPr>
          <p:cNvSpPr/>
          <p:nvPr/>
        </p:nvSpPr>
        <p:spPr>
          <a:xfrm>
            <a:off x="9339386" y="4640963"/>
            <a:ext cx="2716569" cy="9964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100" b="1">
                <a:cs typeface="Arial"/>
              </a:rPr>
              <a:t>Dates of interest:</a:t>
            </a:r>
          </a:p>
          <a:p>
            <a:pPr algn="ctr"/>
            <a:r>
              <a:rPr lang="en-US" sz="1100" dirty="0">
                <a:cs typeface="Arial"/>
              </a:rPr>
              <a:t>Specs frozen: 2015</a:t>
            </a:r>
            <a:endParaRPr lang="en-US" dirty="0"/>
          </a:p>
          <a:p>
            <a:pPr algn="ctr"/>
            <a:r>
              <a:rPr lang="en-US" sz="1100" dirty="0" err="1">
                <a:cs typeface="Arial"/>
              </a:rPr>
              <a:t>lpGBT</a:t>
            </a:r>
            <a:r>
              <a:rPr lang="en-US" sz="1100" dirty="0">
                <a:cs typeface="Arial"/>
              </a:rPr>
              <a:t> V0 submission: 07/2018 </a:t>
            </a:r>
          </a:p>
          <a:p>
            <a:pPr algn="ctr"/>
            <a:r>
              <a:rPr lang="en-US" sz="1100">
                <a:cs typeface="Arial"/>
              </a:rPr>
              <a:t>lpGBT V0 prototypes: 11/2018</a:t>
            </a:r>
          </a:p>
          <a:p>
            <a:pPr algn="ctr"/>
            <a:r>
              <a:rPr lang="en-US" sz="1100">
                <a:cs typeface="Arial"/>
              </a:rPr>
              <a:t>lpGBT V0 extensive testing: Q4/18 - Q3/19</a:t>
            </a:r>
            <a:endParaRPr lang="en-US" sz="1100" dirty="0">
              <a:cs typeface="Arial"/>
            </a:endParaRPr>
          </a:p>
        </p:txBody>
      </p:sp>
      <p:cxnSp>
        <p:nvCxnSpPr>
          <p:cNvPr id="120" name="Google Shape;120;p15"/>
          <p:cNvCxnSpPr>
            <a:endCxn id="103" idx="0"/>
          </p:cNvCxnSpPr>
          <p:nvPr/>
        </p:nvCxnSpPr>
        <p:spPr>
          <a:xfrm flipH="1">
            <a:off x="2336463" y="4229422"/>
            <a:ext cx="1260975" cy="1022853"/>
          </a:xfrm>
          <a:prstGeom prst="straightConnector1">
            <a:avLst/>
          </a:prstGeom>
          <a:noFill/>
          <a:ln w="19050" cap="flat" cmpd="sng">
            <a:solidFill>
              <a:srgbClr val="3C78D8"/>
            </a:solidFill>
            <a:prstDash val="solid"/>
            <a:round/>
            <a:headEnd type="none" w="med" len="med"/>
            <a:tailEnd type="arrow" w="med" len="med"/>
          </a:ln>
        </p:spPr>
      </p:cxnSp>
      <p:cxnSp>
        <p:nvCxnSpPr>
          <p:cNvPr id="110" name="Google Shape;110;p15"/>
          <p:cNvCxnSpPr>
            <a:endCxn id="109" idx="2"/>
          </p:cNvCxnSpPr>
          <p:nvPr/>
        </p:nvCxnSpPr>
        <p:spPr>
          <a:xfrm flipV="1">
            <a:off x="914440" y="3075252"/>
            <a:ext cx="44378" cy="783824"/>
          </a:xfrm>
          <a:prstGeom prst="straightConnector1">
            <a:avLst/>
          </a:prstGeom>
          <a:noFill/>
          <a:ln w="19050" cap="flat" cmpd="sng">
            <a:solidFill>
              <a:srgbClr val="3C78D8"/>
            </a:solidFill>
            <a:prstDash val="solid"/>
            <a:round/>
            <a:headEnd type="none" w="med" len="med"/>
            <a:tailEnd type="arrow" w="med" len="med"/>
          </a:ln>
        </p:spPr>
      </p:cxnSp>
      <p:cxnSp>
        <p:nvCxnSpPr>
          <p:cNvPr id="113" name="Google Shape;113;p15"/>
          <p:cNvCxnSpPr>
            <a:stCxn id="69" idx="2"/>
          </p:cNvCxnSpPr>
          <p:nvPr/>
        </p:nvCxnSpPr>
        <p:spPr>
          <a:xfrm flipH="1">
            <a:off x="1354620" y="4229422"/>
            <a:ext cx="2247499" cy="918491"/>
          </a:xfrm>
          <a:prstGeom prst="straightConnector1">
            <a:avLst/>
          </a:prstGeom>
          <a:noFill/>
          <a:ln w="19050" cap="flat" cmpd="sng">
            <a:solidFill>
              <a:srgbClr val="3C78D8"/>
            </a:solidFill>
            <a:prstDash val="solid"/>
            <a:round/>
            <a:headEnd type="none" w="med" len="med"/>
            <a:tailEnd type="arrow" w="med" len="med"/>
          </a:ln>
        </p:spPr>
      </p:cxnSp>
      <p:cxnSp>
        <p:nvCxnSpPr>
          <p:cNvPr id="121" name="Google Shape;121;p15"/>
          <p:cNvCxnSpPr/>
          <p:nvPr/>
        </p:nvCxnSpPr>
        <p:spPr>
          <a:xfrm flipV="1">
            <a:off x="4501154" y="2652892"/>
            <a:ext cx="335385" cy="1199170"/>
          </a:xfrm>
          <a:prstGeom prst="straightConnector1">
            <a:avLst/>
          </a:prstGeom>
          <a:noFill/>
          <a:ln w="19050" cap="flat" cmpd="sng">
            <a:solidFill>
              <a:srgbClr val="3C78D8"/>
            </a:solidFill>
            <a:prstDash val="solid"/>
            <a:round/>
            <a:headEnd type="none" w="med" len="med"/>
            <a:tailEnd type="arrow" w="med" len="med"/>
          </a:ln>
        </p:spPr>
      </p:cxnSp>
      <p:cxnSp>
        <p:nvCxnSpPr>
          <p:cNvPr id="126" name="Google Shape;126;p15"/>
          <p:cNvCxnSpPr>
            <a:stCxn id="69" idx="0"/>
          </p:cNvCxnSpPr>
          <p:nvPr/>
        </p:nvCxnSpPr>
        <p:spPr>
          <a:xfrm flipH="1" flipV="1">
            <a:off x="2541605" y="3371625"/>
            <a:ext cx="1060514" cy="476154"/>
          </a:xfrm>
          <a:prstGeom prst="straightConnector1">
            <a:avLst/>
          </a:prstGeom>
          <a:noFill/>
          <a:ln w="19050" cap="flat" cmpd="sng">
            <a:solidFill>
              <a:srgbClr val="3C78D8"/>
            </a:solidFill>
            <a:prstDash val="solid"/>
            <a:round/>
            <a:headEnd type="none" w="med" len="med"/>
            <a:tailEnd type="arrow" w="med" len="med"/>
          </a:ln>
        </p:spPr>
      </p:cxnSp>
      <p:cxnSp>
        <p:nvCxnSpPr>
          <p:cNvPr id="130" name="Google Shape;130;p15"/>
          <p:cNvCxnSpPr>
            <a:endCxn id="131" idx="0"/>
          </p:cNvCxnSpPr>
          <p:nvPr/>
        </p:nvCxnSpPr>
        <p:spPr>
          <a:xfrm>
            <a:off x="4063088" y="4247007"/>
            <a:ext cx="268053" cy="900906"/>
          </a:xfrm>
          <a:prstGeom prst="straightConnector1">
            <a:avLst/>
          </a:prstGeom>
          <a:noFill/>
          <a:ln w="19050" cap="flat" cmpd="sng">
            <a:solidFill>
              <a:srgbClr val="3C78D8"/>
            </a:solidFill>
            <a:prstDash val="solid"/>
            <a:round/>
            <a:headEnd type="none" w="med" len="med"/>
            <a:tailEnd type="arrow" w="med" len="med"/>
          </a:ln>
        </p:spPr>
      </p:cxnSp>
      <p:cxnSp>
        <p:nvCxnSpPr>
          <p:cNvPr id="135" name="Google Shape;135;p15"/>
          <p:cNvCxnSpPr>
            <a:endCxn id="133" idx="1"/>
          </p:cNvCxnSpPr>
          <p:nvPr/>
        </p:nvCxnSpPr>
        <p:spPr>
          <a:xfrm>
            <a:off x="4490884" y="4229422"/>
            <a:ext cx="980269" cy="1030129"/>
          </a:xfrm>
          <a:prstGeom prst="straightConnector1">
            <a:avLst/>
          </a:prstGeom>
          <a:noFill/>
          <a:ln w="19050" cap="flat" cmpd="sng">
            <a:solidFill>
              <a:srgbClr val="3C78D8"/>
            </a:solidFill>
            <a:prstDash val="solid"/>
            <a:round/>
            <a:headEnd type="none" w="med" len="med"/>
            <a:tailEnd type="arrow" w="med" len="med"/>
          </a:ln>
        </p:spPr>
      </p:cxnSp>
      <p:cxnSp>
        <p:nvCxnSpPr>
          <p:cNvPr id="137" name="Google Shape;137;p15"/>
          <p:cNvCxnSpPr>
            <a:stCxn id="71" idx="0"/>
            <a:endCxn id="125" idx="2"/>
          </p:cNvCxnSpPr>
          <p:nvPr/>
        </p:nvCxnSpPr>
        <p:spPr>
          <a:xfrm flipH="1" flipV="1">
            <a:off x="3652052" y="2600505"/>
            <a:ext cx="846987" cy="1247274"/>
          </a:xfrm>
          <a:prstGeom prst="straightConnector1">
            <a:avLst/>
          </a:prstGeom>
          <a:noFill/>
          <a:ln w="19050" cap="flat" cmpd="sng">
            <a:solidFill>
              <a:srgbClr val="3C78D8"/>
            </a:solidFill>
            <a:prstDash val="solid"/>
            <a:round/>
            <a:headEnd type="none" w="med" len="med"/>
            <a:tailEnd type="arrow" w="med" len="med"/>
          </a:ln>
        </p:spPr>
      </p:cxnSp>
      <p:cxnSp>
        <p:nvCxnSpPr>
          <p:cNvPr id="42" name="Google Shape;121;p15"/>
          <p:cNvCxnSpPr/>
          <p:nvPr/>
        </p:nvCxnSpPr>
        <p:spPr>
          <a:xfrm flipV="1">
            <a:off x="5379702" y="2652892"/>
            <a:ext cx="7489" cy="1181557"/>
          </a:xfrm>
          <a:prstGeom prst="straightConnector1">
            <a:avLst/>
          </a:prstGeom>
          <a:noFill/>
          <a:ln w="19050" cap="flat" cmpd="sng">
            <a:solidFill>
              <a:srgbClr val="3C78D8"/>
            </a:solidFill>
            <a:prstDash val="solid"/>
            <a:round/>
            <a:headEnd type="none" w="med" len="med"/>
            <a:tailEnd type="arrow" w="med" len="med"/>
          </a:ln>
        </p:spPr>
      </p:cxnSp>
      <p:cxnSp>
        <p:nvCxnSpPr>
          <p:cNvPr id="143" name="Google Shape;121;p15"/>
          <p:cNvCxnSpPr/>
          <p:nvPr/>
        </p:nvCxnSpPr>
        <p:spPr>
          <a:xfrm flipV="1">
            <a:off x="5842879" y="2641626"/>
            <a:ext cx="3538" cy="1198454"/>
          </a:xfrm>
          <a:prstGeom prst="straightConnector1">
            <a:avLst/>
          </a:prstGeom>
          <a:noFill/>
          <a:ln w="19050" cap="flat" cmpd="sng">
            <a:solidFill>
              <a:srgbClr val="3C78D8"/>
            </a:solidFill>
            <a:prstDash val="solid"/>
            <a:round/>
            <a:headEnd type="none" w="med" len="med"/>
            <a:tailEnd type="arrow" w="med" len="med"/>
          </a:ln>
        </p:spPr>
      </p:cxnSp>
      <p:cxnSp>
        <p:nvCxnSpPr>
          <p:cNvPr id="144" name="Google Shape;121;p15"/>
          <p:cNvCxnSpPr>
            <a:stCxn id="75" idx="0"/>
          </p:cNvCxnSpPr>
          <p:nvPr/>
        </p:nvCxnSpPr>
        <p:spPr>
          <a:xfrm flipH="1" flipV="1">
            <a:off x="6253319" y="2641627"/>
            <a:ext cx="38020" cy="1206152"/>
          </a:xfrm>
          <a:prstGeom prst="straightConnector1">
            <a:avLst/>
          </a:prstGeom>
          <a:noFill/>
          <a:ln w="19050" cap="flat" cmpd="sng">
            <a:solidFill>
              <a:srgbClr val="3C78D8"/>
            </a:solidFill>
            <a:prstDash val="solid"/>
            <a:round/>
            <a:headEnd type="none" w="med" len="med"/>
            <a:tailEnd type="arrow" w="med" len="med"/>
          </a:ln>
        </p:spPr>
      </p:cxnSp>
      <p:cxnSp>
        <p:nvCxnSpPr>
          <p:cNvPr id="145" name="Google Shape;121;p15"/>
          <p:cNvCxnSpPr/>
          <p:nvPr/>
        </p:nvCxnSpPr>
        <p:spPr>
          <a:xfrm flipH="1" flipV="1">
            <a:off x="6452738" y="2641626"/>
            <a:ext cx="765979" cy="1192824"/>
          </a:xfrm>
          <a:prstGeom prst="straightConnector1">
            <a:avLst/>
          </a:prstGeom>
          <a:noFill/>
          <a:ln w="19050" cap="flat" cmpd="sng">
            <a:solidFill>
              <a:srgbClr val="3C78D8"/>
            </a:solidFill>
            <a:prstDash val="solid"/>
            <a:round/>
            <a:headEnd type="none" w="med" len="med"/>
            <a:tailEnd type="arrow" w="med" len="med"/>
          </a:ln>
        </p:spPr>
      </p:cxnSp>
      <p:cxnSp>
        <p:nvCxnSpPr>
          <p:cNvPr id="146" name="Google Shape;113;p15"/>
          <p:cNvCxnSpPr>
            <a:stCxn id="78" idx="2"/>
            <a:endCxn id="2" idx="0"/>
          </p:cNvCxnSpPr>
          <p:nvPr/>
        </p:nvCxnSpPr>
        <p:spPr>
          <a:xfrm>
            <a:off x="7635179" y="4229422"/>
            <a:ext cx="532527" cy="1466874"/>
          </a:xfrm>
          <a:prstGeom prst="straightConnector1">
            <a:avLst/>
          </a:prstGeom>
          <a:ln>
            <a:solidFill>
              <a:schemeClr val="accent2">
                <a:lumMod val="60000"/>
                <a:lumOff val="40000"/>
              </a:schemeClr>
            </a:solidFill>
            <a:headEnd type="none"/>
            <a:tailEnd type="arrow"/>
          </a:ln>
        </p:spPr>
        <p:style>
          <a:lnRef idx="2">
            <a:schemeClr val="accent4"/>
          </a:lnRef>
          <a:fillRef idx="1">
            <a:schemeClr val="lt1"/>
          </a:fillRef>
          <a:effectRef idx="0">
            <a:schemeClr val="accent4"/>
          </a:effectRef>
          <a:fontRef idx="minor">
            <a:schemeClr val="dk1"/>
          </a:fontRef>
        </p:style>
      </p:cxnSp>
      <p:pic>
        <p:nvPicPr>
          <p:cNvPr id="102" name="Google Shape;102;p15"/>
          <p:cNvPicPr preferRelativeResize="0"/>
          <p:nvPr/>
        </p:nvPicPr>
        <p:blipFill>
          <a:blip r:embed="rId3">
            <a:alphaModFix/>
          </a:blip>
          <a:stretch>
            <a:fillRect/>
          </a:stretch>
        </p:blipFill>
        <p:spPr>
          <a:xfrm>
            <a:off x="415044" y="5080099"/>
            <a:ext cx="939576" cy="930204"/>
          </a:xfrm>
          <a:prstGeom prst="rect">
            <a:avLst/>
          </a:prstGeom>
          <a:noFill/>
          <a:ln>
            <a:noFill/>
          </a:ln>
        </p:spPr>
      </p:pic>
      <p:pic>
        <p:nvPicPr>
          <p:cNvPr id="103" name="Google Shape;103;p15"/>
          <p:cNvPicPr preferRelativeResize="0"/>
          <p:nvPr/>
        </p:nvPicPr>
        <p:blipFill>
          <a:blip r:embed="rId4">
            <a:alphaModFix/>
          </a:blip>
          <a:stretch>
            <a:fillRect/>
          </a:stretch>
        </p:blipFill>
        <p:spPr>
          <a:xfrm>
            <a:off x="1688311" y="5252275"/>
            <a:ext cx="1296303" cy="932175"/>
          </a:xfrm>
          <a:prstGeom prst="rect">
            <a:avLst/>
          </a:prstGeom>
          <a:noFill/>
          <a:ln>
            <a:noFill/>
          </a:ln>
        </p:spPr>
      </p:pic>
      <p:sp>
        <p:nvSpPr>
          <p:cNvPr id="104" name="Google Shape;104;p15"/>
          <p:cNvSpPr txBox="1">
            <a:spLocks noGrp="1"/>
          </p:cNvSpPr>
          <p:nvPr>
            <p:ph type="title"/>
          </p:nvPr>
        </p:nvSpPr>
        <p:spPr>
          <a:xfrm>
            <a:off x="838200" y="245099"/>
            <a:ext cx="10515600" cy="4563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GB" dirty="0"/>
              <a:t>lpGBTv1 Timeline</a:t>
            </a:r>
            <a:endParaRPr dirty="0"/>
          </a:p>
        </p:txBody>
      </p:sp>
      <p:sp>
        <p:nvSpPr>
          <p:cNvPr id="105" name="Google Shape;105;p15"/>
          <p:cNvSpPr/>
          <p:nvPr/>
        </p:nvSpPr>
        <p:spPr>
          <a:xfrm>
            <a:off x="242550" y="3636450"/>
            <a:ext cx="11949450" cy="804300"/>
          </a:xfrm>
          <a:prstGeom prst="rightArrow">
            <a:avLst>
              <a:gd name="adj1" fmla="val 50000"/>
              <a:gd name="adj2" fmla="val 82465"/>
            </a:avLst>
          </a:prstGeom>
          <a:solidFill>
            <a:srgbClr val="CFE2F3"/>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Calibri" panose="020F0502020204030204" pitchFamily="34" charset="0"/>
              <a:cs typeface="Calibri" panose="020F0502020204030204" pitchFamily="34" charset="0"/>
            </a:endParaRPr>
          </a:p>
        </p:txBody>
      </p:sp>
      <p:sp>
        <p:nvSpPr>
          <p:cNvPr id="107" name="Google Shape;107;p15"/>
          <p:cNvSpPr txBox="1"/>
          <p:nvPr/>
        </p:nvSpPr>
        <p:spPr>
          <a:xfrm>
            <a:off x="1677489" y="2604054"/>
            <a:ext cx="1739100" cy="766605"/>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GB" sz="1200" b="1" dirty="0">
                <a:solidFill>
                  <a:srgbClr val="434343"/>
                </a:solidFill>
                <a:latin typeface="Calibri" panose="020F0502020204030204" pitchFamily="34" charset="0"/>
                <a:ea typeface="Calibri"/>
                <a:cs typeface="Calibri" panose="020F0502020204030204" pitchFamily="34" charset="0"/>
                <a:sym typeface="Calibri"/>
              </a:rPr>
              <a:t>27/Sept/2021</a:t>
            </a:r>
            <a:endParaRPr sz="1200" b="1" dirty="0">
              <a:solidFill>
                <a:srgbClr val="434343"/>
              </a:solidFill>
              <a:latin typeface="Calibri" panose="020F0502020204030204" pitchFamily="34" charset="0"/>
              <a:ea typeface="Calibri"/>
              <a:cs typeface="Calibri" panose="020F0502020204030204" pitchFamily="34" charset="0"/>
              <a:sym typeface="Calibri"/>
            </a:endParaRPr>
          </a:p>
          <a:p>
            <a:pPr marL="0" lvl="0" indent="0" algn="ctr" rtl="0">
              <a:spcBef>
                <a:spcPts val="0"/>
              </a:spcBef>
              <a:spcAft>
                <a:spcPts val="0"/>
              </a:spcAft>
              <a:buNone/>
            </a:pPr>
            <a:r>
              <a:rPr lang="en-GB" sz="1200" b="1" dirty="0">
                <a:solidFill>
                  <a:srgbClr val="434343"/>
                </a:solidFill>
                <a:latin typeface="Calibri" panose="020F0502020204030204" pitchFamily="34" charset="0"/>
                <a:ea typeface="Calibri"/>
                <a:cs typeface="Calibri" panose="020F0502020204030204" pitchFamily="34" charset="0"/>
                <a:sym typeface="Calibri"/>
              </a:rPr>
              <a:t>TWEPP 2021</a:t>
            </a:r>
            <a:endParaRPr sz="1200" b="1" dirty="0">
              <a:solidFill>
                <a:srgbClr val="434343"/>
              </a:solidFill>
              <a:latin typeface="Calibri" panose="020F0502020204030204" pitchFamily="34" charset="0"/>
              <a:ea typeface="Calibri"/>
              <a:cs typeface="Calibri" panose="020F0502020204030204" pitchFamily="34" charset="0"/>
              <a:sym typeface="Calibri"/>
            </a:endParaRPr>
          </a:p>
          <a:p>
            <a:pPr marL="0" lvl="0" indent="0" algn="ctr" rtl="0">
              <a:spcBef>
                <a:spcPts val="0"/>
              </a:spcBef>
              <a:spcAft>
                <a:spcPts val="0"/>
              </a:spcAft>
              <a:buNone/>
            </a:pPr>
            <a:r>
              <a:rPr lang="en-GB" sz="1200" b="1" dirty="0">
                <a:solidFill>
                  <a:srgbClr val="434343"/>
                </a:solidFill>
                <a:latin typeface="Calibri" panose="020F0502020204030204" pitchFamily="34" charset="0"/>
                <a:ea typeface="Calibri"/>
                <a:cs typeface="Calibri" panose="020F0502020204030204" pitchFamily="34" charset="0"/>
                <a:sym typeface="Calibri"/>
              </a:rPr>
              <a:t>Public presentation</a:t>
            </a:r>
            <a:endParaRPr sz="1200" b="1" dirty="0">
              <a:solidFill>
                <a:srgbClr val="434343"/>
              </a:solidFill>
              <a:latin typeface="Calibri" panose="020F0502020204030204" pitchFamily="34" charset="0"/>
              <a:ea typeface="Calibri"/>
              <a:cs typeface="Calibri" panose="020F0502020204030204" pitchFamily="34" charset="0"/>
              <a:sym typeface="Calibri"/>
            </a:endParaRPr>
          </a:p>
        </p:txBody>
      </p:sp>
      <p:sp>
        <p:nvSpPr>
          <p:cNvPr id="108" name="Google Shape;108;p15"/>
          <p:cNvSpPr txBox="1"/>
          <p:nvPr/>
        </p:nvSpPr>
        <p:spPr>
          <a:xfrm>
            <a:off x="79063" y="1423077"/>
            <a:ext cx="1759500" cy="370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b="1" dirty="0">
                <a:solidFill>
                  <a:schemeClr val="accent6"/>
                </a:solidFill>
                <a:latin typeface="Calibri" panose="020F0502020204030204" pitchFamily="34" charset="0"/>
                <a:ea typeface="Calibri"/>
                <a:cs typeface="Calibri" panose="020F0502020204030204" pitchFamily="34" charset="0"/>
                <a:sym typeface="Calibri"/>
              </a:rPr>
              <a:t>03/2021</a:t>
            </a:r>
            <a:endParaRPr sz="1200" b="1" dirty="0">
              <a:solidFill>
                <a:schemeClr val="accent6"/>
              </a:solidFill>
              <a:latin typeface="Calibri" panose="020F0502020204030204" pitchFamily="34" charset="0"/>
              <a:ea typeface="Calibri"/>
              <a:cs typeface="Calibri" panose="020F0502020204030204" pitchFamily="34" charset="0"/>
              <a:sym typeface="Calibri"/>
            </a:endParaRPr>
          </a:p>
          <a:p>
            <a:pPr algn="ctr"/>
            <a:r>
              <a:rPr lang="en-GB" sz="1200" b="1" dirty="0" err="1">
                <a:solidFill>
                  <a:schemeClr val="accent6"/>
                </a:solidFill>
                <a:latin typeface="Calibri"/>
                <a:cs typeface="Calibri"/>
                <a:sym typeface="Calibri"/>
              </a:rPr>
              <a:t>lpGBT</a:t>
            </a:r>
            <a:r>
              <a:rPr lang="en-GB" sz="1200" b="1" dirty="0">
                <a:solidFill>
                  <a:schemeClr val="accent6"/>
                </a:solidFill>
                <a:latin typeface="Calibri"/>
                <a:cs typeface="Calibri"/>
                <a:sym typeface="Calibri"/>
              </a:rPr>
              <a:t> v1 submission</a:t>
            </a:r>
            <a:endParaRPr sz="1200" b="1" dirty="0">
              <a:solidFill>
                <a:schemeClr val="accent6"/>
              </a:solidFill>
              <a:latin typeface="Calibri" panose="020F0502020204030204" pitchFamily="34" charset="0"/>
              <a:cs typeface="Calibri" panose="020F0502020204030204" pitchFamily="34" charset="0"/>
            </a:endParaRPr>
          </a:p>
        </p:txBody>
      </p:sp>
      <p:pic>
        <p:nvPicPr>
          <p:cNvPr id="109" name="Google Shape;109;p15"/>
          <p:cNvPicPr preferRelativeResize="0"/>
          <p:nvPr/>
        </p:nvPicPr>
        <p:blipFill>
          <a:blip r:embed="rId5">
            <a:alphaModFix/>
          </a:blip>
          <a:stretch>
            <a:fillRect/>
          </a:stretch>
        </p:blipFill>
        <p:spPr>
          <a:xfrm>
            <a:off x="242955" y="1793588"/>
            <a:ext cx="1431725" cy="1281664"/>
          </a:xfrm>
          <a:prstGeom prst="rect">
            <a:avLst/>
          </a:prstGeom>
          <a:noFill/>
          <a:ln>
            <a:noFill/>
          </a:ln>
        </p:spPr>
      </p:pic>
      <p:cxnSp>
        <p:nvCxnSpPr>
          <p:cNvPr id="111" name="Google Shape;111;p15"/>
          <p:cNvCxnSpPr/>
          <p:nvPr/>
        </p:nvCxnSpPr>
        <p:spPr>
          <a:xfrm>
            <a:off x="690979" y="3845850"/>
            <a:ext cx="0" cy="385500"/>
          </a:xfrm>
          <a:prstGeom prst="straightConnector1">
            <a:avLst/>
          </a:prstGeom>
          <a:noFill/>
          <a:ln w="28575" cap="flat" cmpd="sng">
            <a:noFill/>
            <a:prstDash val="solid"/>
            <a:round/>
            <a:headEnd type="none" w="med" len="med"/>
            <a:tailEnd type="none" w="med" len="med"/>
          </a:ln>
        </p:spPr>
      </p:cxnSp>
      <p:sp>
        <p:nvSpPr>
          <p:cNvPr id="112" name="Google Shape;112;p15"/>
          <p:cNvSpPr txBox="1"/>
          <p:nvPr/>
        </p:nvSpPr>
        <p:spPr>
          <a:xfrm>
            <a:off x="1153374" y="6276661"/>
            <a:ext cx="2474400" cy="48295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GB" sz="1200" b="1" dirty="0">
                <a:solidFill>
                  <a:srgbClr val="434343"/>
                </a:solidFill>
                <a:latin typeface="Calibri" panose="020F0502020204030204" pitchFamily="34" charset="0"/>
                <a:ea typeface="Calibri"/>
                <a:cs typeface="Calibri" panose="020F0502020204030204" pitchFamily="34" charset="0"/>
                <a:sym typeface="Calibri"/>
              </a:rPr>
              <a:t>Functional validation</a:t>
            </a:r>
          </a:p>
          <a:p>
            <a:pPr marL="0" lvl="0" indent="0" algn="ctr" rtl="0">
              <a:spcBef>
                <a:spcPts val="0"/>
              </a:spcBef>
              <a:spcAft>
                <a:spcPts val="0"/>
              </a:spcAft>
              <a:buClr>
                <a:schemeClr val="dk1"/>
              </a:buClr>
              <a:buSzPts val="1100"/>
              <a:buFont typeface="Arial"/>
              <a:buNone/>
            </a:pPr>
            <a:r>
              <a:rPr lang="en-GB" sz="1200" b="1" dirty="0">
                <a:solidFill>
                  <a:srgbClr val="434343"/>
                </a:solidFill>
                <a:latin typeface="Calibri" panose="020F0502020204030204" pitchFamily="34" charset="0"/>
                <a:ea typeface="Calibri"/>
                <a:cs typeface="Calibri" panose="020F0502020204030204" pitchFamily="34" charset="0"/>
                <a:sym typeface="Calibri"/>
              </a:rPr>
              <a:t>and</a:t>
            </a:r>
          </a:p>
          <a:p>
            <a:pPr marL="0" lvl="0" indent="0" algn="ctr" rtl="0">
              <a:spcBef>
                <a:spcPts val="0"/>
              </a:spcBef>
              <a:spcAft>
                <a:spcPts val="0"/>
              </a:spcAft>
              <a:buClr>
                <a:schemeClr val="dk1"/>
              </a:buClr>
              <a:buSzPts val="1100"/>
              <a:buFont typeface="Arial"/>
              <a:buNone/>
            </a:pPr>
            <a:r>
              <a:rPr lang="en-GB" sz="1200" b="1" dirty="0">
                <a:solidFill>
                  <a:srgbClr val="434343"/>
                </a:solidFill>
                <a:latin typeface="Calibri" panose="020F0502020204030204" pitchFamily="34" charset="0"/>
                <a:ea typeface="Calibri"/>
                <a:cs typeface="Calibri" panose="020F0502020204030204" pitchFamily="34" charset="0"/>
                <a:sym typeface="Calibri"/>
              </a:rPr>
              <a:t>characterization started</a:t>
            </a:r>
            <a:endParaRPr sz="1200" b="1" dirty="0">
              <a:solidFill>
                <a:srgbClr val="434343"/>
              </a:solidFill>
              <a:latin typeface="Calibri" panose="020F0502020204030204" pitchFamily="34" charset="0"/>
              <a:ea typeface="Calibri"/>
              <a:cs typeface="Calibri" panose="020F0502020204030204" pitchFamily="34" charset="0"/>
              <a:sym typeface="Calibri"/>
            </a:endParaRPr>
          </a:p>
        </p:txBody>
      </p:sp>
      <p:cxnSp>
        <p:nvCxnSpPr>
          <p:cNvPr id="114" name="Google Shape;114;p15"/>
          <p:cNvCxnSpPr/>
          <p:nvPr/>
        </p:nvCxnSpPr>
        <p:spPr>
          <a:xfrm>
            <a:off x="2034819" y="3845850"/>
            <a:ext cx="0" cy="385500"/>
          </a:xfrm>
          <a:prstGeom prst="straightConnector1">
            <a:avLst/>
          </a:prstGeom>
          <a:noFill/>
          <a:ln w="28575" cap="flat" cmpd="sng">
            <a:noFill/>
            <a:prstDash val="solid"/>
            <a:round/>
            <a:headEnd type="none" w="med" len="med"/>
            <a:tailEnd type="none" w="med" len="med"/>
          </a:ln>
        </p:spPr>
      </p:cxnSp>
      <p:sp>
        <p:nvSpPr>
          <p:cNvPr id="115" name="Google Shape;115;p15"/>
          <p:cNvSpPr txBox="1"/>
          <p:nvPr/>
        </p:nvSpPr>
        <p:spPr>
          <a:xfrm>
            <a:off x="10015270" y="1139883"/>
            <a:ext cx="1693672" cy="27091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b="1" dirty="0">
                <a:solidFill>
                  <a:schemeClr val="tx1"/>
                </a:solidFill>
                <a:latin typeface="Calibri" panose="020F0502020204030204" pitchFamily="34" charset="0"/>
                <a:ea typeface="Calibri"/>
                <a:cs typeface="Calibri" panose="020F0502020204030204" pitchFamily="34" charset="0"/>
                <a:sym typeface="Calibri"/>
              </a:rPr>
              <a:t>Start</a:t>
            </a:r>
            <a:r>
              <a:rPr lang="en-GB" sz="1200" dirty="0">
                <a:solidFill>
                  <a:schemeClr val="tx1"/>
                </a:solidFill>
                <a:latin typeface="Calibri" panose="020F0502020204030204" pitchFamily="34" charset="0"/>
                <a:ea typeface="Calibri"/>
                <a:cs typeface="Calibri" panose="020F0502020204030204" pitchFamily="34" charset="0"/>
                <a:sym typeface="Calibri"/>
              </a:rPr>
              <a:t> large scale testing</a:t>
            </a:r>
            <a:endParaRPr sz="1200" dirty="0">
              <a:solidFill>
                <a:schemeClr val="tx1"/>
              </a:solidFill>
              <a:latin typeface="Calibri" panose="020F0502020204030204" pitchFamily="34" charset="0"/>
              <a:cs typeface="Calibri" panose="020F0502020204030204" pitchFamily="34" charset="0"/>
            </a:endParaRPr>
          </a:p>
        </p:txBody>
      </p:sp>
      <p:cxnSp>
        <p:nvCxnSpPr>
          <p:cNvPr id="118" name="Google Shape;118;p15"/>
          <p:cNvCxnSpPr/>
          <p:nvPr/>
        </p:nvCxnSpPr>
        <p:spPr>
          <a:xfrm>
            <a:off x="7858639" y="3845850"/>
            <a:ext cx="0" cy="385500"/>
          </a:xfrm>
          <a:prstGeom prst="straightConnector1">
            <a:avLst/>
          </a:prstGeom>
          <a:noFill/>
          <a:ln w="28575" cap="flat" cmpd="sng">
            <a:noFill/>
            <a:prstDash val="solid"/>
            <a:round/>
            <a:headEnd type="none" w="med" len="med"/>
            <a:tailEnd type="none" w="med" len="med"/>
          </a:ln>
        </p:spPr>
      </p:cxnSp>
      <p:pic>
        <p:nvPicPr>
          <p:cNvPr id="117" name="Google Shape;117;p15"/>
          <p:cNvPicPr preferRelativeResize="0"/>
          <p:nvPr/>
        </p:nvPicPr>
        <p:blipFill>
          <a:blip r:embed="rId6">
            <a:alphaModFix/>
          </a:blip>
          <a:stretch>
            <a:fillRect/>
          </a:stretch>
        </p:blipFill>
        <p:spPr>
          <a:xfrm>
            <a:off x="10049343" y="1434643"/>
            <a:ext cx="1625526" cy="1081725"/>
          </a:xfrm>
          <a:prstGeom prst="rect">
            <a:avLst/>
          </a:prstGeom>
          <a:noFill/>
          <a:ln w="38100">
            <a:solidFill>
              <a:schemeClr val="accent4"/>
            </a:solidFill>
          </a:ln>
        </p:spPr>
      </p:pic>
      <p:sp>
        <p:nvSpPr>
          <p:cNvPr id="119" name="Google Shape;119;p15"/>
          <p:cNvSpPr txBox="1"/>
          <p:nvPr/>
        </p:nvSpPr>
        <p:spPr>
          <a:xfrm>
            <a:off x="5082" y="4560071"/>
            <a:ext cx="1759500" cy="552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b="1" dirty="0">
                <a:solidFill>
                  <a:schemeClr val="accent6"/>
                </a:solidFill>
                <a:latin typeface="Calibri" panose="020F0502020204030204" pitchFamily="34" charset="0"/>
                <a:ea typeface="Calibri"/>
                <a:cs typeface="Calibri" panose="020F0502020204030204" pitchFamily="34" charset="0"/>
                <a:sym typeface="Calibri"/>
              </a:rPr>
              <a:t>09/2021 </a:t>
            </a:r>
            <a:br>
              <a:rPr lang="en-GB" sz="1200" b="1" dirty="0">
                <a:solidFill>
                  <a:schemeClr val="accent6"/>
                </a:solidFill>
                <a:latin typeface="Calibri" panose="020F0502020204030204" pitchFamily="34" charset="0"/>
                <a:ea typeface="Calibri"/>
                <a:cs typeface="Calibri" panose="020F0502020204030204" pitchFamily="34" charset="0"/>
                <a:sym typeface="Calibri"/>
              </a:rPr>
            </a:br>
            <a:r>
              <a:rPr lang="en-GB" sz="1200" b="1" dirty="0">
                <a:solidFill>
                  <a:schemeClr val="accent6"/>
                </a:solidFill>
                <a:latin typeface="Calibri" panose="020F0502020204030204" pitchFamily="34" charset="0"/>
                <a:ea typeface="Calibri"/>
                <a:cs typeface="Calibri" panose="020F0502020204030204" pitchFamily="34" charset="0"/>
                <a:sym typeface="Calibri"/>
              </a:rPr>
              <a:t> Prototypes @ CERN</a:t>
            </a:r>
            <a:endParaRPr sz="1200" b="1" dirty="0">
              <a:solidFill>
                <a:schemeClr val="accent6"/>
              </a:solidFill>
              <a:latin typeface="Calibri" panose="020F0502020204030204" pitchFamily="34" charset="0"/>
              <a:ea typeface="Calibri"/>
              <a:cs typeface="Calibri" panose="020F0502020204030204" pitchFamily="34" charset="0"/>
              <a:sym typeface="Calibri"/>
            </a:endParaRPr>
          </a:p>
        </p:txBody>
      </p:sp>
      <p:sp>
        <p:nvSpPr>
          <p:cNvPr id="122" name="Google Shape;122;p15"/>
          <p:cNvSpPr txBox="1"/>
          <p:nvPr/>
        </p:nvSpPr>
        <p:spPr>
          <a:xfrm>
            <a:off x="4588601" y="1047881"/>
            <a:ext cx="2226087" cy="404958"/>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GB" sz="1200" b="1" dirty="0">
                <a:solidFill>
                  <a:schemeClr val="accent6"/>
                </a:solidFill>
                <a:latin typeface="Calibri" panose="020F0502020204030204" pitchFamily="34" charset="0"/>
                <a:ea typeface="Calibri"/>
                <a:cs typeface="Calibri" panose="020F0502020204030204" pitchFamily="34" charset="0"/>
                <a:sym typeface="Calibri"/>
              </a:rPr>
              <a:t>TID @ CERN</a:t>
            </a:r>
            <a:endParaRPr sz="1200" b="1" dirty="0">
              <a:solidFill>
                <a:schemeClr val="accent6"/>
              </a:solidFill>
              <a:latin typeface="Calibri" panose="020F0502020204030204" pitchFamily="34" charset="0"/>
              <a:ea typeface="Calibri"/>
              <a:cs typeface="Calibri" panose="020F0502020204030204" pitchFamily="34" charset="0"/>
              <a:sym typeface="Calibri"/>
            </a:endParaRPr>
          </a:p>
        </p:txBody>
      </p:sp>
      <p:cxnSp>
        <p:nvCxnSpPr>
          <p:cNvPr id="123" name="Google Shape;123;p15"/>
          <p:cNvCxnSpPr/>
          <p:nvPr/>
        </p:nvCxnSpPr>
        <p:spPr>
          <a:xfrm>
            <a:off x="10544779" y="3845850"/>
            <a:ext cx="0" cy="385500"/>
          </a:xfrm>
          <a:prstGeom prst="straightConnector1">
            <a:avLst/>
          </a:prstGeom>
          <a:noFill/>
          <a:ln w="28575" cap="flat" cmpd="sng">
            <a:noFill/>
            <a:prstDash val="solid"/>
            <a:round/>
            <a:headEnd type="none" w="med" len="med"/>
            <a:tailEnd type="none" w="med" len="med"/>
          </a:ln>
        </p:spPr>
      </p:cxnSp>
      <p:sp>
        <p:nvSpPr>
          <p:cNvPr id="124" name="Google Shape;124;p15"/>
          <p:cNvSpPr txBox="1">
            <a:spLocks noGrp="1"/>
          </p:cNvSpPr>
          <p:nvPr>
            <p:ph type="sldNum" idx="12"/>
          </p:nvPr>
        </p:nvSpPr>
        <p:spPr>
          <a:xfrm>
            <a:off x="8610600" y="6509288"/>
            <a:ext cx="2743200" cy="212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GB" sz="1200">
                <a:latin typeface="Calibri" panose="020F0502020204030204" pitchFamily="34" charset="0"/>
                <a:cs typeface="Calibri" panose="020F0502020204030204" pitchFamily="34" charset="0"/>
              </a:rPr>
              <a:t>4</a:t>
            </a:fld>
            <a:endParaRPr sz="1200">
              <a:latin typeface="Calibri" panose="020F0502020204030204" pitchFamily="34" charset="0"/>
              <a:cs typeface="Calibri" panose="020F0502020204030204" pitchFamily="34" charset="0"/>
            </a:endParaRPr>
          </a:p>
        </p:txBody>
      </p:sp>
      <p:pic>
        <p:nvPicPr>
          <p:cNvPr id="125" name="Google Shape;125;p15"/>
          <p:cNvPicPr preferRelativeResize="0"/>
          <p:nvPr/>
        </p:nvPicPr>
        <p:blipFill>
          <a:blip r:embed="rId7">
            <a:alphaModFix/>
          </a:blip>
          <a:stretch>
            <a:fillRect/>
          </a:stretch>
        </p:blipFill>
        <p:spPr>
          <a:xfrm>
            <a:off x="2875129" y="1700505"/>
            <a:ext cx="1553846" cy="900000"/>
          </a:xfrm>
          <a:prstGeom prst="rect">
            <a:avLst/>
          </a:prstGeom>
          <a:noFill/>
          <a:ln>
            <a:noFill/>
          </a:ln>
        </p:spPr>
      </p:pic>
      <p:cxnSp>
        <p:nvCxnSpPr>
          <p:cNvPr id="127" name="Google Shape;127;p15"/>
          <p:cNvCxnSpPr/>
          <p:nvPr/>
        </p:nvCxnSpPr>
        <p:spPr>
          <a:xfrm>
            <a:off x="2481739" y="3845850"/>
            <a:ext cx="0" cy="385500"/>
          </a:xfrm>
          <a:prstGeom prst="straightConnector1">
            <a:avLst/>
          </a:prstGeom>
          <a:noFill/>
          <a:ln w="28575" cap="flat" cmpd="sng">
            <a:noFill/>
            <a:prstDash val="solid"/>
            <a:round/>
            <a:headEnd type="none" w="med" len="med"/>
            <a:tailEnd type="none" w="med" len="med"/>
          </a:ln>
        </p:spPr>
      </p:cxnSp>
      <p:cxnSp>
        <p:nvCxnSpPr>
          <p:cNvPr id="129" name="Google Shape;129;p15"/>
          <p:cNvCxnSpPr/>
          <p:nvPr/>
        </p:nvCxnSpPr>
        <p:spPr>
          <a:xfrm>
            <a:off x="4722499" y="3845850"/>
            <a:ext cx="0" cy="385500"/>
          </a:xfrm>
          <a:prstGeom prst="straightConnector1">
            <a:avLst/>
          </a:prstGeom>
          <a:noFill/>
          <a:ln w="28575" cap="flat" cmpd="sng">
            <a:noFill/>
            <a:prstDash val="solid"/>
            <a:round/>
            <a:headEnd type="none" w="med" len="med"/>
            <a:tailEnd type="none" w="med" len="med"/>
          </a:ln>
        </p:spPr>
      </p:cxnSp>
      <p:sp>
        <p:nvSpPr>
          <p:cNvPr id="131" name="Google Shape;131;p15"/>
          <p:cNvSpPr txBox="1"/>
          <p:nvPr/>
        </p:nvSpPr>
        <p:spPr>
          <a:xfrm>
            <a:off x="3327191" y="5147913"/>
            <a:ext cx="2007900" cy="286532"/>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b="1" dirty="0">
                <a:solidFill>
                  <a:schemeClr val="accent6">
                    <a:lumMod val="75000"/>
                  </a:schemeClr>
                </a:solidFill>
                <a:latin typeface="Calibri" panose="020F0502020204030204" pitchFamily="34" charset="0"/>
                <a:ea typeface="Calibri"/>
                <a:cs typeface="Calibri" panose="020F0502020204030204" pitchFamily="34" charset="0"/>
                <a:sym typeface="Calibri"/>
              </a:rPr>
              <a:t>Proton irradiation @ PSI</a:t>
            </a:r>
            <a:endParaRPr sz="1200" b="1" dirty="0">
              <a:solidFill>
                <a:schemeClr val="accent6">
                  <a:lumMod val="75000"/>
                </a:schemeClr>
              </a:solidFill>
              <a:latin typeface="Calibri" panose="020F0502020204030204" pitchFamily="34" charset="0"/>
              <a:ea typeface="Calibri"/>
              <a:cs typeface="Calibri" panose="020F0502020204030204" pitchFamily="34" charset="0"/>
              <a:sym typeface="Calibri"/>
            </a:endParaRPr>
          </a:p>
        </p:txBody>
      </p:sp>
      <p:pic>
        <p:nvPicPr>
          <p:cNvPr id="132" name="Google Shape;132;p15"/>
          <p:cNvPicPr preferRelativeResize="0"/>
          <p:nvPr/>
        </p:nvPicPr>
        <p:blipFill>
          <a:blip r:embed="rId8">
            <a:alphaModFix/>
          </a:blip>
          <a:stretch>
            <a:fillRect/>
          </a:stretch>
        </p:blipFill>
        <p:spPr>
          <a:xfrm>
            <a:off x="3461785" y="5426232"/>
            <a:ext cx="1738713" cy="1333383"/>
          </a:xfrm>
          <a:prstGeom prst="rect">
            <a:avLst/>
          </a:prstGeom>
          <a:noFill/>
          <a:ln>
            <a:noFill/>
          </a:ln>
        </p:spPr>
      </p:pic>
      <p:sp>
        <p:nvSpPr>
          <p:cNvPr id="133" name="Google Shape;133;p15"/>
          <p:cNvSpPr txBox="1"/>
          <p:nvPr/>
        </p:nvSpPr>
        <p:spPr>
          <a:xfrm>
            <a:off x="5471153" y="5112297"/>
            <a:ext cx="1625400" cy="294508"/>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GB" sz="1200" b="1" dirty="0">
                <a:solidFill>
                  <a:schemeClr val="accent6">
                    <a:lumMod val="75000"/>
                  </a:schemeClr>
                </a:solidFill>
                <a:latin typeface="Calibri" panose="020F0502020204030204" pitchFamily="34" charset="0"/>
                <a:ea typeface="Calibri"/>
                <a:cs typeface="Calibri" panose="020F0502020204030204" pitchFamily="34" charset="0"/>
                <a:sym typeface="Calibri"/>
              </a:rPr>
              <a:t>Heavy Ion @ UCL</a:t>
            </a:r>
            <a:endParaRPr sz="1200" b="1" dirty="0">
              <a:solidFill>
                <a:schemeClr val="accent6">
                  <a:lumMod val="75000"/>
                </a:schemeClr>
              </a:solidFill>
              <a:latin typeface="Calibri" panose="020F0502020204030204" pitchFamily="34" charset="0"/>
              <a:ea typeface="Calibri"/>
              <a:cs typeface="Calibri" panose="020F0502020204030204" pitchFamily="34" charset="0"/>
              <a:sym typeface="Calibri"/>
            </a:endParaRPr>
          </a:p>
        </p:txBody>
      </p:sp>
      <p:cxnSp>
        <p:nvCxnSpPr>
          <p:cNvPr id="134" name="Google Shape;134;p15"/>
          <p:cNvCxnSpPr/>
          <p:nvPr/>
        </p:nvCxnSpPr>
        <p:spPr>
          <a:xfrm>
            <a:off x="8754019" y="3845850"/>
            <a:ext cx="0" cy="385500"/>
          </a:xfrm>
          <a:prstGeom prst="straightConnector1">
            <a:avLst/>
          </a:prstGeom>
          <a:noFill/>
          <a:ln w="28575" cap="flat" cmpd="sng">
            <a:noFill/>
            <a:prstDash val="solid"/>
            <a:round/>
            <a:headEnd type="none" w="med" len="med"/>
            <a:tailEnd type="none" w="med" len="med"/>
          </a:ln>
        </p:spPr>
      </p:cxnSp>
      <p:sp>
        <p:nvSpPr>
          <p:cNvPr id="136" name="Google Shape;136;p15"/>
          <p:cNvSpPr txBox="1"/>
          <p:nvPr/>
        </p:nvSpPr>
        <p:spPr>
          <a:xfrm>
            <a:off x="2663267" y="970627"/>
            <a:ext cx="2007900" cy="725596"/>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200" b="1" dirty="0">
                <a:solidFill>
                  <a:schemeClr val="accent6"/>
                </a:solidFill>
                <a:latin typeface="Calibri" panose="020F0502020204030204" pitchFamily="34" charset="0"/>
                <a:ea typeface="Calibri"/>
                <a:cs typeface="Calibri" panose="020F0502020204030204" pitchFamily="34" charset="0"/>
                <a:sym typeface="Calibri"/>
              </a:rPr>
              <a:t>In house testing</a:t>
            </a:r>
          </a:p>
          <a:p>
            <a:pPr marL="0" lvl="0" indent="0" algn="ctr" rtl="0">
              <a:spcBef>
                <a:spcPts val="0"/>
              </a:spcBef>
              <a:spcAft>
                <a:spcPts val="0"/>
              </a:spcAft>
              <a:buNone/>
            </a:pPr>
            <a:r>
              <a:rPr lang="en-US" sz="1200" b="1" dirty="0">
                <a:solidFill>
                  <a:schemeClr val="accent6"/>
                </a:solidFill>
                <a:latin typeface="Calibri" panose="020F0502020204030204" pitchFamily="34" charset="0"/>
                <a:ea typeface="Calibri"/>
                <a:cs typeface="Calibri" panose="020F0502020204030204" pitchFamily="34" charset="0"/>
                <a:sym typeface="Calibri"/>
              </a:rPr>
              <a:t>&amp;</a:t>
            </a:r>
            <a:endParaRPr sz="1200" b="1" dirty="0">
              <a:solidFill>
                <a:schemeClr val="accent6"/>
              </a:solidFill>
              <a:latin typeface="Calibri" panose="020F0502020204030204" pitchFamily="34" charset="0"/>
              <a:ea typeface="Calibri"/>
              <a:cs typeface="Calibri" panose="020F0502020204030204" pitchFamily="34" charset="0"/>
              <a:sym typeface="Calibri"/>
            </a:endParaRPr>
          </a:p>
          <a:p>
            <a:pPr marL="0" lvl="0" indent="0" algn="ctr" rtl="0">
              <a:spcBef>
                <a:spcPts val="0"/>
              </a:spcBef>
              <a:spcAft>
                <a:spcPts val="0"/>
              </a:spcAft>
              <a:buNone/>
            </a:pPr>
            <a:r>
              <a:rPr lang="en-GB" sz="1200" b="1" dirty="0">
                <a:solidFill>
                  <a:schemeClr val="accent6"/>
                </a:solidFill>
                <a:latin typeface="Calibri" panose="020F0502020204030204" pitchFamily="34" charset="0"/>
                <a:ea typeface="Calibri"/>
                <a:cs typeface="Calibri" panose="020F0502020204030204" pitchFamily="34" charset="0"/>
                <a:sym typeface="Calibri"/>
              </a:rPr>
              <a:t>deliveries to the users</a:t>
            </a:r>
            <a:br>
              <a:rPr lang="en-GB" sz="1200" b="1" dirty="0">
                <a:solidFill>
                  <a:schemeClr val="accent6"/>
                </a:solidFill>
                <a:latin typeface="Calibri" panose="020F0502020204030204" pitchFamily="34" charset="0"/>
                <a:ea typeface="Calibri"/>
                <a:cs typeface="Calibri" panose="020F0502020204030204" pitchFamily="34" charset="0"/>
                <a:sym typeface="Calibri"/>
              </a:rPr>
            </a:br>
            <a:endParaRPr sz="1200" b="1" dirty="0">
              <a:solidFill>
                <a:schemeClr val="accent6"/>
              </a:solidFill>
              <a:latin typeface="Calibri" panose="020F0502020204030204" pitchFamily="34" charset="0"/>
              <a:ea typeface="Calibri"/>
              <a:cs typeface="Calibri" panose="020F0502020204030204" pitchFamily="34" charset="0"/>
              <a:sym typeface="Calibri"/>
            </a:endParaRPr>
          </a:p>
        </p:txBody>
      </p:sp>
      <p:cxnSp>
        <p:nvCxnSpPr>
          <p:cNvPr id="138" name="Google Shape;138;p15"/>
          <p:cNvCxnSpPr/>
          <p:nvPr/>
        </p:nvCxnSpPr>
        <p:spPr>
          <a:xfrm>
            <a:off x="6963259" y="3845850"/>
            <a:ext cx="0" cy="385500"/>
          </a:xfrm>
          <a:prstGeom prst="straightConnector1">
            <a:avLst/>
          </a:prstGeom>
          <a:noFill/>
          <a:ln w="28575" cap="flat" cmpd="sng">
            <a:noFill/>
            <a:prstDash val="solid"/>
            <a:round/>
            <a:headEnd type="none" w="med" len="med"/>
            <a:tailEnd type="none" w="med" len="med"/>
          </a:ln>
        </p:spPr>
      </p:cxnSp>
      <p:pic>
        <p:nvPicPr>
          <p:cNvPr id="139" name="Google Shape;139;p15"/>
          <p:cNvPicPr preferRelativeResize="0"/>
          <p:nvPr/>
        </p:nvPicPr>
        <p:blipFill>
          <a:blip r:embed="rId9">
            <a:alphaModFix/>
          </a:blip>
          <a:stretch>
            <a:fillRect/>
          </a:stretch>
        </p:blipFill>
        <p:spPr>
          <a:xfrm>
            <a:off x="5433568" y="5426232"/>
            <a:ext cx="1700570" cy="1334699"/>
          </a:xfrm>
          <a:prstGeom prst="rect">
            <a:avLst/>
          </a:prstGeom>
          <a:noFill/>
          <a:ln>
            <a:noFill/>
          </a:ln>
        </p:spPr>
      </p:pic>
      <p:pic>
        <p:nvPicPr>
          <p:cNvPr id="140" name="Google Shape;140;p15"/>
          <p:cNvPicPr preferRelativeResize="0"/>
          <p:nvPr/>
        </p:nvPicPr>
        <p:blipFill>
          <a:blip r:embed="rId10">
            <a:alphaModFix/>
          </a:blip>
          <a:stretch>
            <a:fillRect/>
          </a:stretch>
        </p:blipFill>
        <p:spPr>
          <a:xfrm>
            <a:off x="4647584" y="1445738"/>
            <a:ext cx="2108123" cy="1187727"/>
          </a:xfrm>
          <a:prstGeom prst="rect">
            <a:avLst/>
          </a:prstGeom>
          <a:noFill/>
          <a:ln>
            <a:noFill/>
          </a:ln>
        </p:spPr>
      </p:pic>
      <p:cxnSp>
        <p:nvCxnSpPr>
          <p:cNvPr id="41" name="Google Shape;118;p15"/>
          <p:cNvCxnSpPr/>
          <p:nvPr/>
        </p:nvCxnSpPr>
        <p:spPr>
          <a:xfrm flipH="1">
            <a:off x="9200939" y="3845850"/>
            <a:ext cx="0" cy="385500"/>
          </a:xfrm>
          <a:prstGeom prst="straightConnector1">
            <a:avLst/>
          </a:prstGeom>
          <a:noFill/>
          <a:ln w="28575" cap="flat" cmpd="sng">
            <a:noFill/>
            <a:prstDash val="solid"/>
            <a:round/>
            <a:headEnd type="none" w="med" len="med"/>
            <a:tailEnd type="none" w="med" len="med"/>
          </a:ln>
        </p:spPr>
      </p:cxnSp>
      <p:sp>
        <p:nvSpPr>
          <p:cNvPr id="2" name="Rectangle 1"/>
          <p:cNvSpPr/>
          <p:nvPr/>
        </p:nvSpPr>
        <p:spPr>
          <a:xfrm rot="20699588">
            <a:off x="7263413" y="5682125"/>
            <a:ext cx="2023760" cy="830997"/>
          </a:xfrm>
          <a:prstGeom prst="rect">
            <a:avLst/>
          </a:prstGeom>
          <a:solidFill>
            <a:schemeClr val="accent2">
              <a:lumMod val="40000"/>
              <a:lumOff val="60000"/>
            </a:schemeClr>
          </a:solidFill>
          <a:ln w="28575">
            <a:solidFill>
              <a:schemeClr val="tx1"/>
            </a:solidFill>
          </a:ln>
        </p:spPr>
        <p:style>
          <a:lnRef idx="2">
            <a:schemeClr val="accent4"/>
          </a:lnRef>
          <a:fillRef idx="1">
            <a:schemeClr val="lt1"/>
          </a:fillRef>
          <a:effectRef idx="0">
            <a:schemeClr val="accent4"/>
          </a:effectRef>
          <a:fontRef idx="minor">
            <a:schemeClr val="dk1"/>
          </a:fontRef>
        </p:style>
        <p:txBody>
          <a:bodyPr wrap="none" lIns="91440" tIns="45720" rIns="91440" bIns="45720" anchor="t">
            <a:spAutoFit/>
          </a:bodyPr>
          <a:lstStyle/>
          <a:p>
            <a:pPr algn="ctr"/>
            <a:r>
              <a:rPr lang="en-GB" sz="1200" dirty="0">
                <a:solidFill>
                  <a:schemeClr val="tx1"/>
                </a:solidFill>
                <a:latin typeface="Calibri" panose="020F0502020204030204" pitchFamily="34" charset="0"/>
                <a:ea typeface="Calibri" panose="020F0502020204030204" pitchFamily="34" charset="0"/>
                <a:cs typeface="Calibri" panose="020F0502020204030204" pitchFamily="34" charset="0"/>
              </a:rPr>
              <a:t>ESE seminar on the lpGBT</a:t>
            </a:r>
          </a:p>
          <a:p>
            <a:pPr algn="ctr"/>
            <a:r>
              <a:rPr lang="en-US" sz="1200" dirty="0">
                <a:solidFill>
                  <a:schemeClr val="tx1"/>
                </a:solidFill>
                <a:latin typeface="Calibri"/>
                <a:cs typeface="Calibri"/>
              </a:rPr>
              <a:t>28 June 2022</a:t>
            </a:r>
            <a:endParaRPr lang="en-GB" sz="1200" dirty="0">
              <a:solidFill>
                <a:schemeClr val="tx1"/>
              </a:solidFill>
              <a:latin typeface="Calibri"/>
              <a:cs typeface="Calibri"/>
            </a:endParaRPr>
          </a:p>
          <a:p>
            <a:pPr algn="ctr"/>
            <a:r>
              <a:rPr lang="en-US" sz="1200" dirty="0">
                <a:solidFill>
                  <a:schemeClr val="tx1"/>
                </a:solidFill>
                <a:latin typeface="Calibri"/>
                <a:cs typeface="Calibri"/>
              </a:rPr>
              <a:t>Today!</a:t>
            </a:r>
          </a:p>
          <a:p>
            <a:pPr algn="ctr"/>
            <a:r>
              <a:rPr lang="en-US" sz="1200" dirty="0">
                <a:solidFill>
                  <a:schemeClr val="tx1"/>
                </a:solidFill>
                <a:latin typeface="Calibri"/>
                <a:cs typeface="Calibri"/>
              </a:rPr>
              <a:t>Wafers on their way to CERN!</a:t>
            </a:r>
          </a:p>
        </p:txBody>
      </p:sp>
      <p:sp>
        <p:nvSpPr>
          <p:cNvPr id="7" name="Rectangle 6"/>
          <p:cNvSpPr/>
          <p:nvPr/>
        </p:nvSpPr>
        <p:spPr>
          <a:xfrm>
            <a:off x="24251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b="1" dirty="0">
              <a:latin typeface="Calibri" panose="020F0502020204030204" pitchFamily="34" charset="0"/>
              <a:cs typeface="Calibri" panose="020F0502020204030204" pitchFamily="34" charset="0"/>
            </a:endParaRPr>
          </a:p>
        </p:txBody>
      </p:sp>
      <p:sp>
        <p:nvSpPr>
          <p:cNvPr id="63" name="Rectangle 62"/>
          <p:cNvSpPr/>
          <p:nvPr/>
        </p:nvSpPr>
        <p:spPr>
          <a:xfrm>
            <a:off x="68943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Mar</a:t>
            </a:r>
            <a:endParaRPr lang="en-GB" sz="900" b="1" dirty="0">
              <a:solidFill>
                <a:schemeClr val="tx1"/>
              </a:solidFill>
              <a:latin typeface="Calibri" panose="020F0502020204030204" pitchFamily="34" charset="0"/>
              <a:cs typeface="Calibri" panose="020F0502020204030204" pitchFamily="34" charset="0"/>
            </a:endParaRPr>
          </a:p>
        </p:txBody>
      </p:sp>
      <p:sp>
        <p:nvSpPr>
          <p:cNvPr id="64" name="Rectangle 63"/>
          <p:cNvSpPr/>
          <p:nvPr/>
        </p:nvSpPr>
        <p:spPr>
          <a:xfrm>
            <a:off x="113789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Apr</a:t>
            </a:r>
            <a:endParaRPr lang="en-GB" sz="900" b="1" dirty="0">
              <a:solidFill>
                <a:schemeClr val="tx1"/>
              </a:solidFill>
              <a:latin typeface="Calibri" panose="020F0502020204030204" pitchFamily="34" charset="0"/>
              <a:cs typeface="Calibri" panose="020F0502020204030204" pitchFamily="34" charset="0"/>
            </a:endParaRPr>
          </a:p>
        </p:txBody>
      </p:sp>
      <p:sp>
        <p:nvSpPr>
          <p:cNvPr id="65" name="Rectangle 64"/>
          <p:cNvSpPr/>
          <p:nvPr/>
        </p:nvSpPr>
        <p:spPr>
          <a:xfrm>
            <a:off x="158635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May</a:t>
            </a:r>
            <a:endParaRPr lang="en-GB" sz="900" b="1" dirty="0">
              <a:solidFill>
                <a:schemeClr val="tx1"/>
              </a:solidFill>
              <a:latin typeface="Calibri" panose="020F0502020204030204" pitchFamily="34" charset="0"/>
              <a:cs typeface="Calibri" panose="020F0502020204030204" pitchFamily="34" charset="0"/>
            </a:endParaRPr>
          </a:p>
        </p:txBody>
      </p:sp>
      <p:sp>
        <p:nvSpPr>
          <p:cNvPr id="66" name="Rectangle 65"/>
          <p:cNvSpPr/>
          <p:nvPr/>
        </p:nvSpPr>
        <p:spPr>
          <a:xfrm>
            <a:off x="203327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June</a:t>
            </a:r>
            <a:endParaRPr lang="en-GB" sz="900" b="1" dirty="0">
              <a:solidFill>
                <a:schemeClr val="tx1"/>
              </a:solidFill>
              <a:latin typeface="Calibri" panose="020F0502020204030204" pitchFamily="34" charset="0"/>
              <a:cs typeface="Calibri" panose="020F0502020204030204" pitchFamily="34" charset="0"/>
            </a:endParaRPr>
          </a:p>
        </p:txBody>
      </p:sp>
      <p:sp>
        <p:nvSpPr>
          <p:cNvPr id="67" name="Rectangle 66"/>
          <p:cNvSpPr/>
          <p:nvPr/>
        </p:nvSpPr>
        <p:spPr>
          <a:xfrm>
            <a:off x="248019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July</a:t>
            </a:r>
            <a:endParaRPr lang="en-GB" sz="900" b="1" dirty="0">
              <a:solidFill>
                <a:schemeClr val="tx1"/>
              </a:solidFill>
              <a:latin typeface="Calibri" panose="020F0502020204030204" pitchFamily="34" charset="0"/>
              <a:cs typeface="Calibri" panose="020F0502020204030204" pitchFamily="34" charset="0"/>
            </a:endParaRPr>
          </a:p>
        </p:txBody>
      </p:sp>
      <p:sp>
        <p:nvSpPr>
          <p:cNvPr id="68" name="Rectangle 67"/>
          <p:cNvSpPr/>
          <p:nvPr/>
        </p:nvSpPr>
        <p:spPr>
          <a:xfrm>
            <a:off x="292865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Aug</a:t>
            </a:r>
            <a:endParaRPr lang="en-GB" sz="900" b="1" dirty="0">
              <a:solidFill>
                <a:schemeClr val="tx1"/>
              </a:solidFill>
              <a:latin typeface="Calibri" panose="020F0502020204030204" pitchFamily="34" charset="0"/>
              <a:cs typeface="Calibri" panose="020F0502020204030204" pitchFamily="34" charset="0"/>
            </a:endParaRPr>
          </a:p>
        </p:txBody>
      </p:sp>
      <p:sp>
        <p:nvSpPr>
          <p:cNvPr id="69" name="Rectangle 68"/>
          <p:cNvSpPr/>
          <p:nvPr/>
        </p:nvSpPr>
        <p:spPr>
          <a:xfrm>
            <a:off x="337711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Sept</a:t>
            </a:r>
            <a:endParaRPr lang="en-GB" sz="900" b="1" dirty="0">
              <a:solidFill>
                <a:schemeClr val="tx1"/>
              </a:solidFill>
              <a:latin typeface="Calibri" panose="020F0502020204030204" pitchFamily="34" charset="0"/>
              <a:cs typeface="Calibri" panose="020F0502020204030204" pitchFamily="34" charset="0"/>
            </a:endParaRPr>
          </a:p>
        </p:txBody>
      </p:sp>
      <p:sp>
        <p:nvSpPr>
          <p:cNvPr id="70" name="Rectangle 69"/>
          <p:cNvSpPr/>
          <p:nvPr/>
        </p:nvSpPr>
        <p:spPr>
          <a:xfrm>
            <a:off x="382557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Oct</a:t>
            </a:r>
            <a:endParaRPr lang="en-GB" sz="900" b="1" dirty="0">
              <a:solidFill>
                <a:schemeClr val="tx1"/>
              </a:solidFill>
              <a:latin typeface="Calibri" panose="020F0502020204030204" pitchFamily="34" charset="0"/>
              <a:cs typeface="Calibri" panose="020F0502020204030204" pitchFamily="34" charset="0"/>
            </a:endParaRPr>
          </a:p>
        </p:txBody>
      </p:sp>
      <p:sp>
        <p:nvSpPr>
          <p:cNvPr id="71" name="Rectangle 70"/>
          <p:cNvSpPr/>
          <p:nvPr/>
        </p:nvSpPr>
        <p:spPr>
          <a:xfrm>
            <a:off x="427403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Nov</a:t>
            </a:r>
            <a:endParaRPr lang="en-GB" sz="900" b="1" dirty="0">
              <a:solidFill>
                <a:schemeClr val="tx1"/>
              </a:solidFill>
              <a:latin typeface="Calibri" panose="020F0502020204030204" pitchFamily="34" charset="0"/>
              <a:cs typeface="Calibri" panose="020F0502020204030204" pitchFamily="34" charset="0"/>
            </a:endParaRPr>
          </a:p>
        </p:txBody>
      </p:sp>
      <p:sp>
        <p:nvSpPr>
          <p:cNvPr id="72" name="Rectangle 71"/>
          <p:cNvSpPr/>
          <p:nvPr/>
        </p:nvSpPr>
        <p:spPr>
          <a:xfrm>
            <a:off x="472095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Dec</a:t>
            </a:r>
            <a:endParaRPr lang="en-GB" sz="900" b="1" dirty="0">
              <a:solidFill>
                <a:schemeClr val="tx1"/>
              </a:solidFill>
              <a:latin typeface="Calibri" panose="020F0502020204030204" pitchFamily="34" charset="0"/>
              <a:cs typeface="Calibri" panose="020F0502020204030204" pitchFamily="34" charset="0"/>
            </a:endParaRPr>
          </a:p>
        </p:txBody>
      </p:sp>
      <p:sp>
        <p:nvSpPr>
          <p:cNvPr id="73" name="Rectangle 72"/>
          <p:cNvSpPr/>
          <p:nvPr/>
        </p:nvSpPr>
        <p:spPr>
          <a:xfrm>
            <a:off x="516941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Jan</a:t>
            </a:r>
            <a:endParaRPr lang="en-GB" sz="900" b="1" dirty="0">
              <a:solidFill>
                <a:schemeClr val="tx1"/>
              </a:solidFill>
              <a:latin typeface="Calibri" panose="020F0502020204030204" pitchFamily="34" charset="0"/>
              <a:cs typeface="Calibri" panose="020F0502020204030204" pitchFamily="34" charset="0"/>
            </a:endParaRPr>
          </a:p>
        </p:txBody>
      </p:sp>
      <p:sp>
        <p:nvSpPr>
          <p:cNvPr id="74" name="Rectangle 73"/>
          <p:cNvSpPr/>
          <p:nvPr/>
        </p:nvSpPr>
        <p:spPr>
          <a:xfrm>
            <a:off x="561787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Feb</a:t>
            </a:r>
            <a:endParaRPr lang="en-GB" sz="900" b="1" dirty="0">
              <a:solidFill>
                <a:schemeClr val="tx1"/>
              </a:solidFill>
              <a:latin typeface="Calibri" panose="020F0502020204030204" pitchFamily="34" charset="0"/>
              <a:cs typeface="Calibri" panose="020F0502020204030204" pitchFamily="34" charset="0"/>
            </a:endParaRPr>
          </a:p>
        </p:txBody>
      </p:sp>
      <p:sp>
        <p:nvSpPr>
          <p:cNvPr id="75" name="Rectangle 74"/>
          <p:cNvSpPr/>
          <p:nvPr/>
        </p:nvSpPr>
        <p:spPr>
          <a:xfrm>
            <a:off x="606633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Mar</a:t>
            </a:r>
            <a:endParaRPr lang="en-GB" sz="900" b="1" dirty="0">
              <a:solidFill>
                <a:schemeClr val="tx1"/>
              </a:solidFill>
              <a:latin typeface="Calibri" panose="020F0502020204030204" pitchFamily="34" charset="0"/>
              <a:cs typeface="Calibri" panose="020F0502020204030204" pitchFamily="34" charset="0"/>
            </a:endParaRPr>
          </a:p>
        </p:txBody>
      </p:sp>
      <p:sp>
        <p:nvSpPr>
          <p:cNvPr id="76" name="Rectangle 75"/>
          <p:cNvSpPr/>
          <p:nvPr/>
        </p:nvSpPr>
        <p:spPr>
          <a:xfrm>
            <a:off x="651479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Apr</a:t>
            </a:r>
            <a:endParaRPr lang="en-GB" sz="900" b="1" dirty="0">
              <a:solidFill>
                <a:schemeClr val="tx1"/>
              </a:solidFill>
              <a:latin typeface="Calibri" panose="020F0502020204030204" pitchFamily="34" charset="0"/>
              <a:cs typeface="Calibri" panose="020F0502020204030204" pitchFamily="34" charset="0"/>
            </a:endParaRPr>
          </a:p>
        </p:txBody>
      </p:sp>
      <p:sp>
        <p:nvSpPr>
          <p:cNvPr id="78" name="Rectangle 77"/>
          <p:cNvSpPr/>
          <p:nvPr/>
        </p:nvSpPr>
        <p:spPr>
          <a:xfrm>
            <a:off x="741017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June</a:t>
            </a:r>
            <a:endParaRPr lang="en-GB" sz="900" b="1" dirty="0">
              <a:solidFill>
                <a:schemeClr val="tx1"/>
              </a:solidFill>
              <a:latin typeface="Calibri" panose="020F0502020204030204" pitchFamily="34" charset="0"/>
              <a:cs typeface="Calibri" panose="020F0502020204030204" pitchFamily="34" charset="0"/>
            </a:endParaRPr>
          </a:p>
        </p:txBody>
      </p:sp>
      <p:sp>
        <p:nvSpPr>
          <p:cNvPr id="79" name="Rectangle 78"/>
          <p:cNvSpPr/>
          <p:nvPr/>
        </p:nvSpPr>
        <p:spPr>
          <a:xfrm>
            <a:off x="785709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July</a:t>
            </a:r>
            <a:endParaRPr lang="en-GB" sz="900" b="1" dirty="0">
              <a:solidFill>
                <a:schemeClr val="tx1"/>
              </a:solidFill>
              <a:latin typeface="Calibri" panose="020F0502020204030204" pitchFamily="34" charset="0"/>
              <a:cs typeface="Calibri" panose="020F0502020204030204" pitchFamily="34" charset="0"/>
            </a:endParaRPr>
          </a:p>
        </p:txBody>
      </p:sp>
      <p:sp>
        <p:nvSpPr>
          <p:cNvPr id="80" name="Rectangle 79"/>
          <p:cNvSpPr/>
          <p:nvPr/>
        </p:nvSpPr>
        <p:spPr>
          <a:xfrm>
            <a:off x="830555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Aug</a:t>
            </a:r>
            <a:endParaRPr lang="en-GB" sz="900" b="1" dirty="0">
              <a:solidFill>
                <a:schemeClr val="tx1"/>
              </a:solidFill>
              <a:latin typeface="Calibri" panose="020F0502020204030204" pitchFamily="34" charset="0"/>
              <a:cs typeface="Calibri" panose="020F0502020204030204" pitchFamily="34" charset="0"/>
            </a:endParaRPr>
          </a:p>
        </p:txBody>
      </p:sp>
      <p:sp>
        <p:nvSpPr>
          <p:cNvPr id="81" name="Rectangle 80"/>
          <p:cNvSpPr/>
          <p:nvPr/>
        </p:nvSpPr>
        <p:spPr>
          <a:xfrm>
            <a:off x="875247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Sept</a:t>
            </a:r>
            <a:endParaRPr lang="en-GB" sz="900" b="1" dirty="0">
              <a:solidFill>
                <a:schemeClr val="tx1"/>
              </a:solidFill>
              <a:latin typeface="Calibri" panose="020F0502020204030204" pitchFamily="34" charset="0"/>
              <a:cs typeface="Calibri" panose="020F0502020204030204" pitchFamily="34" charset="0"/>
            </a:endParaRPr>
          </a:p>
        </p:txBody>
      </p:sp>
      <p:sp>
        <p:nvSpPr>
          <p:cNvPr id="82" name="Rectangle 81"/>
          <p:cNvSpPr/>
          <p:nvPr/>
        </p:nvSpPr>
        <p:spPr>
          <a:xfrm>
            <a:off x="919939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Oct</a:t>
            </a:r>
            <a:endParaRPr lang="en-GB" sz="900" b="1" dirty="0">
              <a:solidFill>
                <a:schemeClr val="tx1"/>
              </a:solidFill>
              <a:latin typeface="Calibri" panose="020F0502020204030204" pitchFamily="34" charset="0"/>
              <a:cs typeface="Calibri" panose="020F0502020204030204" pitchFamily="34" charset="0"/>
            </a:endParaRPr>
          </a:p>
        </p:txBody>
      </p:sp>
      <p:sp>
        <p:nvSpPr>
          <p:cNvPr id="83" name="Rectangle 82"/>
          <p:cNvSpPr/>
          <p:nvPr/>
        </p:nvSpPr>
        <p:spPr>
          <a:xfrm>
            <a:off x="964785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Nov</a:t>
            </a:r>
            <a:endParaRPr lang="en-GB" sz="900" b="1" dirty="0">
              <a:solidFill>
                <a:schemeClr val="tx1"/>
              </a:solidFill>
              <a:latin typeface="Calibri" panose="020F0502020204030204" pitchFamily="34" charset="0"/>
              <a:cs typeface="Calibri" panose="020F0502020204030204" pitchFamily="34" charset="0"/>
            </a:endParaRPr>
          </a:p>
        </p:txBody>
      </p:sp>
      <p:sp>
        <p:nvSpPr>
          <p:cNvPr id="84" name="Rectangle 83"/>
          <p:cNvSpPr/>
          <p:nvPr/>
        </p:nvSpPr>
        <p:spPr>
          <a:xfrm>
            <a:off x="1009631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Dec</a:t>
            </a:r>
            <a:endParaRPr lang="en-GB" sz="900" b="1" dirty="0">
              <a:solidFill>
                <a:schemeClr val="tx1"/>
              </a:solidFill>
              <a:latin typeface="Calibri" panose="020F0502020204030204" pitchFamily="34" charset="0"/>
              <a:cs typeface="Calibri" panose="020F0502020204030204" pitchFamily="34" charset="0"/>
            </a:endParaRPr>
          </a:p>
        </p:txBody>
      </p:sp>
      <p:sp>
        <p:nvSpPr>
          <p:cNvPr id="85" name="Rectangle 84"/>
          <p:cNvSpPr/>
          <p:nvPr/>
        </p:nvSpPr>
        <p:spPr>
          <a:xfrm>
            <a:off x="10543253"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Jan</a:t>
            </a:r>
            <a:endParaRPr lang="en-GB" sz="900" b="1" dirty="0">
              <a:solidFill>
                <a:schemeClr val="tx1"/>
              </a:solidFill>
              <a:latin typeface="Calibri" panose="020F0502020204030204" pitchFamily="34" charset="0"/>
              <a:cs typeface="Calibri" panose="020F0502020204030204" pitchFamily="34" charset="0"/>
            </a:endParaRPr>
          </a:p>
        </p:txBody>
      </p:sp>
      <p:cxnSp>
        <p:nvCxnSpPr>
          <p:cNvPr id="25" name="Straight Connector 24"/>
          <p:cNvCxnSpPr/>
          <p:nvPr/>
        </p:nvCxnSpPr>
        <p:spPr>
          <a:xfrm>
            <a:off x="5183469" y="3727704"/>
            <a:ext cx="0" cy="621792"/>
          </a:xfrm>
          <a:prstGeom prst="line">
            <a:avLst/>
          </a:prstGeom>
          <a:ln w="19050">
            <a:solidFill>
              <a:schemeClr val="accent2">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136956" y="4290003"/>
            <a:ext cx="498855" cy="276999"/>
          </a:xfrm>
          <a:prstGeom prst="rect">
            <a:avLst/>
          </a:prstGeom>
          <a:noFill/>
        </p:spPr>
        <p:txBody>
          <a:bodyPr wrap="none" rtlCol="0">
            <a:spAutoFit/>
          </a:bodyPr>
          <a:lstStyle/>
          <a:p>
            <a:r>
              <a:rPr lang="en-US" sz="1200" b="1" dirty="0">
                <a:solidFill>
                  <a:schemeClr val="accent2">
                    <a:lumMod val="75000"/>
                  </a:schemeClr>
                </a:solidFill>
                <a:latin typeface="Calibri" panose="020F0502020204030204" pitchFamily="34" charset="0"/>
                <a:cs typeface="Calibri" panose="020F0502020204030204" pitchFamily="34" charset="0"/>
              </a:rPr>
              <a:t>2022</a:t>
            </a:r>
            <a:endParaRPr lang="en-GB" sz="1200" b="1" dirty="0">
              <a:solidFill>
                <a:schemeClr val="accent2">
                  <a:lumMod val="75000"/>
                </a:schemeClr>
              </a:solidFill>
              <a:latin typeface="Calibri" panose="020F0502020204030204" pitchFamily="34" charset="0"/>
              <a:cs typeface="Calibri" panose="020F0502020204030204" pitchFamily="34" charset="0"/>
            </a:endParaRPr>
          </a:p>
        </p:txBody>
      </p:sp>
      <p:cxnSp>
        <p:nvCxnSpPr>
          <p:cNvPr id="141" name="Straight Connector 140"/>
          <p:cNvCxnSpPr/>
          <p:nvPr/>
        </p:nvCxnSpPr>
        <p:spPr>
          <a:xfrm>
            <a:off x="10543253" y="3727704"/>
            <a:ext cx="0" cy="621792"/>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42" name="TextBox 141"/>
          <p:cNvSpPr txBox="1"/>
          <p:nvPr/>
        </p:nvSpPr>
        <p:spPr>
          <a:xfrm>
            <a:off x="10496740" y="4236663"/>
            <a:ext cx="498855" cy="276999"/>
          </a:xfrm>
          <a:prstGeom prst="rect">
            <a:avLst/>
          </a:prstGeom>
          <a:noFill/>
        </p:spPr>
        <p:txBody>
          <a:bodyPr wrap="none" rtlCol="0">
            <a:spAutoFit/>
          </a:bodyPr>
          <a:lstStyle/>
          <a:p>
            <a:r>
              <a:rPr lang="en-US" sz="1200" b="1" dirty="0">
                <a:solidFill>
                  <a:schemeClr val="accent2">
                    <a:lumMod val="75000"/>
                  </a:schemeClr>
                </a:solidFill>
                <a:latin typeface="Calibri" panose="020F0502020204030204" pitchFamily="34" charset="0"/>
                <a:cs typeface="Calibri" panose="020F0502020204030204" pitchFamily="34" charset="0"/>
              </a:rPr>
              <a:t>2023</a:t>
            </a:r>
            <a:endParaRPr lang="en-GB" sz="1200" b="1" dirty="0">
              <a:solidFill>
                <a:schemeClr val="accent2">
                  <a:lumMod val="75000"/>
                </a:schemeClr>
              </a:solidFill>
              <a:latin typeface="Calibri" panose="020F0502020204030204" pitchFamily="34" charset="0"/>
              <a:cs typeface="Calibri" panose="020F0502020204030204" pitchFamily="34" charset="0"/>
            </a:endParaRPr>
          </a:p>
        </p:txBody>
      </p:sp>
      <p:sp>
        <p:nvSpPr>
          <p:cNvPr id="77" name="Rectangle 76"/>
          <p:cNvSpPr/>
          <p:nvPr/>
        </p:nvSpPr>
        <p:spPr>
          <a:xfrm>
            <a:off x="6961719"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May</a:t>
            </a:r>
            <a:endParaRPr lang="en-GB" sz="900" b="1" dirty="0">
              <a:solidFill>
                <a:schemeClr val="tx1"/>
              </a:solidFill>
              <a:latin typeface="Calibri" panose="020F0502020204030204" pitchFamily="34" charset="0"/>
              <a:cs typeface="Calibri" panose="020F0502020204030204" pitchFamily="34" charset="0"/>
            </a:endParaRPr>
          </a:p>
        </p:txBody>
      </p:sp>
      <p:sp>
        <p:nvSpPr>
          <p:cNvPr id="89" name="Rectangle 88"/>
          <p:cNvSpPr/>
          <p:nvPr/>
        </p:nvSpPr>
        <p:spPr>
          <a:xfrm>
            <a:off x="6326430" y="4303560"/>
            <a:ext cx="1306960" cy="83099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lIns="91440" tIns="45720" rIns="91440" bIns="45720" anchor="t">
            <a:spAutoFit/>
          </a:bodyPr>
          <a:lstStyle/>
          <a:p>
            <a:pPr algn="ctr"/>
            <a:r>
              <a:rPr lang="en-US" sz="1200" dirty="0">
                <a:solidFill>
                  <a:schemeClr val="tx1"/>
                </a:solidFill>
                <a:latin typeface="Calibri" panose="020F0502020204030204" pitchFamily="34" charset="0"/>
                <a:ea typeface="Calibri" panose="020F0502020204030204" pitchFamily="34" charset="0"/>
                <a:cs typeface="Calibri" panose="020F0502020204030204" pitchFamily="34" charset="0"/>
              </a:rPr>
              <a:t>02/2022</a:t>
            </a:r>
          </a:p>
          <a:p>
            <a:pPr algn="ctr"/>
            <a:r>
              <a:rPr lang="en-US" sz="1200" dirty="0">
                <a:solidFill>
                  <a:schemeClr val="tx1"/>
                </a:solidFill>
                <a:latin typeface="Calibri" panose="020F0502020204030204" pitchFamily="34" charset="0"/>
                <a:cs typeface="Calibri" panose="020F0502020204030204" pitchFamily="34" charset="0"/>
              </a:rPr>
              <a:t>63 Wafer Ordered</a:t>
            </a:r>
          </a:p>
          <a:p>
            <a:pPr algn="ctr"/>
            <a:r>
              <a:rPr lang="en-US" sz="1200" dirty="0">
                <a:solidFill>
                  <a:schemeClr val="tx1"/>
                </a:solidFill>
                <a:latin typeface="Calibri" panose="020F0502020204030204" pitchFamily="34" charset="0"/>
                <a:cs typeface="Calibri" panose="020F0502020204030204" pitchFamily="34" charset="0"/>
              </a:rPr>
              <a:t>3089 die/wafer</a:t>
            </a:r>
          </a:p>
          <a:p>
            <a:pPr algn="ctr"/>
            <a:r>
              <a:rPr lang="en-US" sz="1200" dirty="0">
                <a:solidFill>
                  <a:schemeClr val="tx1"/>
                </a:solidFill>
                <a:latin typeface="Calibri"/>
                <a:cs typeface="Calibri"/>
              </a:rPr>
              <a:t>194k devices</a:t>
            </a:r>
            <a:endParaRPr lang="en-US" sz="1200" dirty="0">
              <a:solidFill>
                <a:schemeClr val="tx1"/>
              </a:solidFill>
              <a:latin typeface="Calibri" panose="020F0502020204030204" pitchFamily="34" charset="0"/>
              <a:cs typeface="Calibri" panose="020F0502020204030204" pitchFamily="34" charset="0"/>
            </a:endParaRPr>
          </a:p>
        </p:txBody>
      </p:sp>
      <p:cxnSp>
        <p:nvCxnSpPr>
          <p:cNvPr id="90" name="Google Shape;135;p15"/>
          <p:cNvCxnSpPr>
            <a:stCxn id="74" idx="2"/>
            <a:endCxn id="89" idx="1"/>
          </p:cNvCxnSpPr>
          <p:nvPr/>
        </p:nvCxnSpPr>
        <p:spPr>
          <a:xfrm>
            <a:off x="5842879" y="4229422"/>
            <a:ext cx="483551" cy="489637"/>
          </a:xfrm>
          <a:prstGeom prst="straightConnector1">
            <a:avLst/>
          </a:prstGeom>
          <a:noFill/>
          <a:ln w="19050" cap="flat" cmpd="sng">
            <a:solidFill>
              <a:srgbClr val="3C78D8"/>
            </a:solidFill>
            <a:prstDash val="solid"/>
            <a:round/>
            <a:headEnd type="none" w="med" len="med"/>
            <a:tailEnd type="arrow" w="med" len="med"/>
          </a:ln>
        </p:spPr>
      </p:cxnSp>
      <p:cxnSp>
        <p:nvCxnSpPr>
          <p:cNvPr id="99" name="Google Shape;121;p15"/>
          <p:cNvCxnSpPr>
            <a:cxnSpLocks/>
          </p:cNvCxnSpPr>
          <p:nvPr/>
        </p:nvCxnSpPr>
        <p:spPr>
          <a:xfrm flipV="1">
            <a:off x="7237619" y="1418813"/>
            <a:ext cx="122181" cy="2415150"/>
          </a:xfrm>
          <a:prstGeom prst="straightConnector1">
            <a:avLst/>
          </a:prstGeom>
          <a:noFill/>
          <a:ln w="19050" cap="flat" cmpd="sng">
            <a:solidFill>
              <a:srgbClr val="3C78D8"/>
            </a:solidFill>
            <a:prstDash val="solid"/>
            <a:round/>
            <a:headEnd type="none" w="med" len="med"/>
            <a:tailEnd type="arrow" w="med" len="med"/>
          </a:ln>
        </p:spPr>
      </p:cxnSp>
      <p:sp>
        <p:nvSpPr>
          <p:cNvPr id="149" name="Rectangle 148"/>
          <p:cNvSpPr/>
          <p:nvPr/>
        </p:nvSpPr>
        <p:spPr>
          <a:xfrm>
            <a:off x="8653288" y="1498528"/>
            <a:ext cx="1178528" cy="461665"/>
          </a:xfrm>
          <a:prstGeom prst="rect">
            <a:avLst/>
          </a:prstGeom>
        </p:spPr>
        <p:style>
          <a:lnRef idx="3">
            <a:schemeClr val="lt1"/>
          </a:lnRef>
          <a:fillRef idx="1">
            <a:schemeClr val="accent4"/>
          </a:fillRef>
          <a:effectRef idx="1">
            <a:schemeClr val="accent4"/>
          </a:effectRef>
          <a:fontRef idx="minor">
            <a:schemeClr val="lt1"/>
          </a:fontRef>
        </p:style>
        <p:txBody>
          <a:bodyPr wrap="none">
            <a:spAutoFit/>
          </a:bodyPr>
          <a:lstStyle/>
          <a:p>
            <a:pPr algn="ctr"/>
            <a:r>
              <a:rPr lang="en-US" sz="1200" b="1" dirty="0">
                <a:solidFill>
                  <a:schemeClr val="tx1"/>
                </a:solidFill>
                <a:latin typeface="Calibri" panose="020F0502020204030204" pitchFamily="34" charset="0"/>
                <a:ea typeface="Calibri" panose="020F0502020204030204" pitchFamily="34" charset="0"/>
                <a:cs typeface="Calibri" panose="020F0502020204030204" pitchFamily="34" charset="0"/>
              </a:rPr>
              <a:t>Start</a:t>
            </a:r>
            <a:r>
              <a:rPr lang="en-US" sz="1200" dirty="0">
                <a:solidFill>
                  <a:schemeClr val="tx1"/>
                </a:solidFill>
                <a:latin typeface="Calibri" panose="020F0502020204030204" pitchFamily="34" charset="0"/>
                <a:ea typeface="Calibri" panose="020F0502020204030204" pitchFamily="34" charset="0"/>
                <a:cs typeface="Calibri" panose="020F0502020204030204" pitchFamily="34" charset="0"/>
              </a:rPr>
              <a:t> large scale</a:t>
            </a:r>
          </a:p>
          <a:p>
            <a:pPr algn="ctr"/>
            <a:r>
              <a:rPr lang="en-US" sz="1200" dirty="0">
                <a:solidFill>
                  <a:schemeClr val="tx1"/>
                </a:solidFill>
                <a:latin typeface="Calibri" panose="020F0502020204030204" pitchFamily="34" charset="0"/>
                <a:ea typeface="Calibri" panose="020F0502020204030204" pitchFamily="34" charset="0"/>
                <a:cs typeface="Calibri" panose="020F0502020204030204" pitchFamily="34" charset="0"/>
              </a:rPr>
              <a:t>packaging</a:t>
            </a:r>
            <a:endParaRPr lang="en-GB" sz="1200" dirty="0">
              <a:solidFill>
                <a:schemeClr val="tx1"/>
              </a:solidFill>
              <a:latin typeface="Calibri" panose="020F0502020204030204" pitchFamily="34" charset="0"/>
              <a:cs typeface="Calibri" panose="020F0502020204030204" pitchFamily="34" charset="0"/>
            </a:endParaRPr>
          </a:p>
        </p:txBody>
      </p:sp>
      <p:cxnSp>
        <p:nvCxnSpPr>
          <p:cNvPr id="150" name="Google Shape;113;p15"/>
          <p:cNvCxnSpPr>
            <a:stCxn id="79" idx="0"/>
            <a:endCxn id="149" idx="2"/>
          </p:cNvCxnSpPr>
          <p:nvPr/>
        </p:nvCxnSpPr>
        <p:spPr>
          <a:xfrm flipV="1">
            <a:off x="8082099" y="1960193"/>
            <a:ext cx="1160453" cy="1887586"/>
          </a:xfrm>
          <a:prstGeom prst="straightConnector1">
            <a:avLst/>
          </a:prstGeom>
          <a:noFill/>
          <a:ln w="19050" cap="flat" cmpd="sng">
            <a:solidFill>
              <a:schemeClr val="accent4">
                <a:lumMod val="60000"/>
                <a:lumOff val="40000"/>
              </a:schemeClr>
            </a:solidFill>
            <a:prstDash val="solid"/>
            <a:round/>
            <a:headEnd type="none" w="med" len="med"/>
            <a:tailEnd type="arrow" w="med" len="med"/>
          </a:ln>
        </p:spPr>
      </p:cxnSp>
      <p:sp>
        <p:nvSpPr>
          <p:cNvPr id="151" name="Rectangle 150"/>
          <p:cNvSpPr/>
          <p:nvPr/>
        </p:nvSpPr>
        <p:spPr>
          <a:xfrm>
            <a:off x="10751002" y="2891330"/>
            <a:ext cx="1308371" cy="276999"/>
          </a:xfrm>
          <a:prstGeom prst="rect">
            <a:avLst/>
          </a:prstGeom>
        </p:spPr>
        <p:style>
          <a:lnRef idx="3">
            <a:schemeClr val="lt1"/>
          </a:lnRef>
          <a:fillRef idx="1">
            <a:schemeClr val="accent4"/>
          </a:fillRef>
          <a:effectRef idx="1">
            <a:schemeClr val="accent4"/>
          </a:effectRef>
          <a:fontRef idx="minor">
            <a:schemeClr val="lt1"/>
          </a:fontRef>
        </p:style>
        <p:txBody>
          <a:bodyPr wrap="none">
            <a:spAutoFit/>
          </a:bodyPr>
          <a:lstStyle/>
          <a:p>
            <a:pPr algn="ctr"/>
            <a:r>
              <a:rPr lang="en-US" sz="1200" dirty="0">
                <a:solidFill>
                  <a:schemeClr val="tx1"/>
                </a:solidFill>
                <a:latin typeface="Calibri" panose="020F0502020204030204" pitchFamily="34" charset="0"/>
                <a:ea typeface="Calibri" panose="020F0502020204030204" pitchFamily="34" charset="0"/>
                <a:cs typeface="Calibri" panose="020F0502020204030204" pitchFamily="34" charset="0"/>
              </a:rPr>
              <a:t>End of Production</a:t>
            </a:r>
            <a:endParaRPr lang="en-GB" sz="1200" dirty="0">
              <a:solidFill>
                <a:schemeClr val="tx1"/>
              </a:solidFill>
              <a:latin typeface="Calibri" panose="020F0502020204030204" pitchFamily="34" charset="0"/>
              <a:cs typeface="Calibri" panose="020F0502020204030204" pitchFamily="34" charset="0"/>
            </a:endParaRPr>
          </a:p>
        </p:txBody>
      </p:sp>
      <p:sp>
        <p:nvSpPr>
          <p:cNvPr id="152" name="Rectangle 151"/>
          <p:cNvSpPr/>
          <p:nvPr/>
        </p:nvSpPr>
        <p:spPr>
          <a:xfrm>
            <a:off x="10994911"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Feb</a:t>
            </a:r>
            <a:endParaRPr lang="en-GB" sz="900" b="1" dirty="0">
              <a:solidFill>
                <a:schemeClr val="tx1"/>
              </a:solidFill>
              <a:latin typeface="Calibri" panose="020F0502020204030204" pitchFamily="34" charset="0"/>
              <a:cs typeface="Calibri" panose="020F0502020204030204" pitchFamily="34" charset="0"/>
            </a:endParaRPr>
          </a:p>
        </p:txBody>
      </p:sp>
      <p:sp>
        <p:nvSpPr>
          <p:cNvPr id="153" name="Rectangle 152"/>
          <p:cNvSpPr/>
          <p:nvPr/>
        </p:nvSpPr>
        <p:spPr>
          <a:xfrm>
            <a:off x="11443371" y="3847779"/>
            <a:ext cx="450000" cy="381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latin typeface="Calibri" panose="020F0502020204030204" pitchFamily="34" charset="0"/>
                <a:cs typeface="Calibri" panose="020F0502020204030204" pitchFamily="34" charset="0"/>
              </a:rPr>
              <a:t>Mar</a:t>
            </a:r>
            <a:endParaRPr lang="en-GB" sz="900" b="1" dirty="0">
              <a:solidFill>
                <a:schemeClr val="tx1"/>
              </a:solidFill>
              <a:latin typeface="Calibri" panose="020F0502020204030204" pitchFamily="34" charset="0"/>
              <a:cs typeface="Calibri" panose="020F0502020204030204" pitchFamily="34" charset="0"/>
            </a:endParaRPr>
          </a:p>
        </p:txBody>
      </p:sp>
      <p:cxnSp>
        <p:nvCxnSpPr>
          <p:cNvPr id="154" name="Google Shape;113;p15"/>
          <p:cNvCxnSpPr>
            <a:endCxn id="151" idx="2"/>
          </p:cNvCxnSpPr>
          <p:nvPr/>
        </p:nvCxnSpPr>
        <p:spPr>
          <a:xfrm flipH="1" flipV="1">
            <a:off x="11405188" y="3168329"/>
            <a:ext cx="230472" cy="689967"/>
          </a:xfrm>
          <a:prstGeom prst="straightConnector1">
            <a:avLst/>
          </a:prstGeom>
          <a:noFill/>
          <a:ln w="19050" cap="flat" cmpd="sng">
            <a:solidFill>
              <a:schemeClr val="accent4">
                <a:lumMod val="60000"/>
                <a:lumOff val="40000"/>
              </a:schemeClr>
            </a:solidFill>
            <a:prstDash val="solid"/>
            <a:round/>
            <a:headEnd type="none" w="med" len="med"/>
            <a:tailEnd type="arrow" w="med" len="med"/>
          </a:ln>
        </p:spPr>
      </p:cxnSp>
      <p:sp>
        <p:nvSpPr>
          <p:cNvPr id="155" name="Rectangle 154"/>
          <p:cNvSpPr/>
          <p:nvPr/>
        </p:nvSpPr>
        <p:spPr>
          <a:xfrm rot="20126984">
            <a:off x="7312462" y="2450207"/>
            <a:ext cx="1550424" cy="46166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lIns="91440" tIns="45720" rIns="91440" bIns="45720" anchor="t">
            <a:spAutoFit/>
          </a:bodyPr>
          <a:lstStyle/>
          <a:p>
            <a:pPr algn="ctr"/>
            <a:r>
              <a:rPr lang="en-US" sz="1200" dirty="0">
                <a:solidFill>
                  <a:schemeClr val="tx1"/>
                </a:solidFill>
                <a:latin typeface="Calibri" panose="020F0502020204030204" pitchFamily="34" charset="0"/>
                <a:cs typeface="Calibri" panose="020F0502020204030204" pitchFamily="34" charset="0"/>
              </a:rPr>
              <a:t>In house testing</a:t>
            </a:r>
          </a:p>
          <a:p>
            <a:pPr algn="ctr"/>
            <a:r>
              <a:rPr lang="en-US" sz="1200" dirty="0">
                <a:solidFill>
                  <a:schemeClr val="tx1"/>
                </a:solidFill>
                <a:latin typeface="Calibri" panose="020F0502020204030204" pitchFamily="34" charset="0"/>
                <a:cs typeface="Calibri" panose="020F0502020204030204" pitchFamily="34" charset="0"/>
              </a:rPr>
              <a:t>2000 ASICs (reserved)</a:t>
            </a:r>
            <a:endParaRPr lang="en-GB" sz="1200" dirty="0">
              <a:solidFill>
                <a:schemeClr val="tx1"/>
              </a:solidFill>
              <a:latin typeface="Calibri" panose="020F0502020204030204" pitchFamily="34" charset="0"/>
              <a:cs typeface="Calibri" panose="020F0502020204030204" pitchFamily="34" charset="0"/>
            </a:endParaRPr>
          </a:p>
        </p:txBody>
      </p:sp>
      <p:cxnSp>
        <p:nvCxnSpPr>
          <p:cNvPr id="156" name="Google Shape;113;p15"/>
          <p:cNvCxnSpPr>
            <a:endCxn id="155" idx="0"/>
          </p:cNvCxnSpPr>
          <p:nvPr/>
        </p:nvCxnSpPr>
        <p:spPr>
          <a:xfrm flipV="1">
            <a:off x="7678716" y="2950852"/>
            <a:ext cx="313049" cy="878458"/>
          </a:xfrm>
          <a:prstGeom prst="straightConnector1">
            <a:avLst/>
          </a:prstGeom>
          <a:noFill/>
          <a:ln w="19050" cap="flat" cmpd="sng">
            <a:solidFill>
              <a:srgbClr val="3C78D8"/>
            </a:solidFill>
            <a:prstDash val="solid"/>
            <a:round/>
            <a:headEnd type="none" w="med" len="med"/>
            <a:tailEnd type="arrow" w="med" len="med"/>
          </a:ln>
        </p:spPr>
      </p:cxnSp>
      <p:sp>
        <p:nvSpPr>
          <p:cNvPr id="157" name="Rectangle 156"/>
          <p:cNvSpPr/>
          <p:nvPr/>
        </p:nvSpPr>
        <p:spPr>
          <a:xfrm>
            <a:off x="8820751" y="2680825"/>
            <a:ext cx="1236236" cy="461665"/>
          </a:xfrm>
          <a:prstGeom prst="rect">
            <a:avLst/>
          </a:prstGeom>
        </p:spPr>
        <p:style>
          <a:lnRef idx="3">
            <a:schemeClr val="lt1"/>
          </a:lnRef>
          <a:fillRef idx="1">
            <a:schemeClr val="accent4"/>
          </a:fillRef>
          <a:effectRef idx="1">
            <a:schemeClr val="accent4"/>
          </a:effectRef>
          <a:fontRef idx="minor">
            <a:schemeClr val="lt1"/>
          </a:fontRef>
        </p:style>
        <p:txBody>
          <a:bodyPr wrap="none">
            <a:spAutoFit/>
          </a:bodyPr>
          <a:lstStyle/>
          <a:p>
            <a:pPr algn="ctr"/>
            <a:r>
              <a:rPr lang="en-US" sz="1200" dirty="0">
                <a:solidFill>
                  <a:schemeClr val="tx1"/>
                </a:solidFill>
                <a:latin typeface="Calibri" panose="020F0502020204030204" pitchFamily="34" charset="0"/>
                <a:ea typeface="Calibri" panose="020F0502020204030204" pitchFamily="34" charset="0"/>
                <a:cs typeface="Calibri" panose="020F0502020204030204" pitchFamily="34" charset="0"/>
              </a:rPr>
              <a:t>Industrial testing</a:t>
            </a:r>
          </a:p>
          <a:p>
            <a:pPr algn="ctr"/>
            <a:r>
              <a:rPr lang="en-US" sz="1200" dirty="0">
                <a:solidFill>
                  <a:schemeClr val="tx1"/>
                </a:solidFill>
                <a:latin typeface="Calibri" panose="020F0502020204030204" pitchFamily="34" charset="0"/>
                <a:cs typeface="Calibri" panose="020F0502020204030204" pitchFamily="34" charset="0"/>
              </a:rPr>
              <a:t>8k ASICs</a:t>
            </a:r>
            <a:endParaRPr lang="en-GB" sz="1200" dirty="0">
              <a:solidFill>
                <a:schemeClr val="tx1"/>
              </a:solidFill>
              <a:latin typeface="Calibri" panose="020F0502020204030204" pitchFamily="34" charset="0"/>
              <a:cs typeface="Calibri" panose="020F0502020204030204" pitchFamily="34" charset="0"/>
            </a:endParaRPr>
          </a:p>
        </p:txBody>
      </p:sp>
      <p:cxnSp>
        <p:nvCxnSpPr>
          <p:cNvPr id="158" name="Google Shape;113;p15"/>
          <p:cNvCxnSpPr>
            <a:endCxn id="157" idx="2"/>
          </p:cNvCxnSpPr>
          <p:nvPr/>
        </p:nvCxnSpPr>
        <p:spPr>
          <a:xfrm flipV="1">
            <a:off x="8099547" y="3142490"/>
            <a:ext cx="1339322" cy="691473"/>
          </a:xfrm>
          <a:prstGeom prst="straightConnector1">
            <a:avLst/>
          </a:prstGeom>
          <a:noFill/>
          <a:ln w="19050" cap="flat" cmpd="sng">
            <a:solidFill>
              <a:schemeClr val="accent4">
                <a:lumMod val="60000"/>
                <a:lumOff val="40000"/>
              </a:schemeClr>
            </a:solidFill>
            <a:prstDash val="solid"/>
            <a:round/>
            <a:headEnd type="none" w="med" len="med"/>
            <a:tailEnd type="arrow" w="med" len="med"/>
          </a:ln>
        </p:spPr>
      </p:cxnSp>
      <p:cxnSp>
        <p:nvCxnSpPr>
          <p:cNvPr id="116" name="Google Shape;116;p15"/>
          <p:cNvCxnSpPr>
            <a:endCxn id="117" idx="2"/>
          </p:cNvCxnSpPr>
          <p:nvPr/>
        </p:nvCxnSpPr>
        <p:spPr>
          <a:xfrm flipV="1">
            <a:off x="9415929" y="2516368"/>
            <a:ext cx="1446177" cy="1329482"/>
          </a:xfrm>
          <a:prstGeom prst="straightConnector1">
            <a:avLst/>
          </a:prstGeom>
          <a:noFill/>
          <a:ln w="19050" cap="flat" cmpd="sng">
            <a:solidFill>
              <a:schemeClr val="accent4">
                <a:lumMod val="60000"/>
                <a:lumOff val="40000"/>
              </a:schemeClr>
            </a:solidFill>
            <a:prstDash val="solid"/>
            <a:round/>
            <a:headEnd type="none" w="med" len="med"/>
            <a:tailEnd type="arrow" w="med" len="med"/>
          </a:ln>
        </p:spPr>
      </p:cxnSp>
      <p:sp>
        <p:nvSpPr>
          <p:cNvPr id="5" name="TextBox 4">
            <a:extLst>
              <a:ext uri="{FF2B5EF4-FFF2-40B4-BE49-F238E27FC236}">
                <a16:creationId xmlns:a16="http://schemas.microsoft.com/office/drawing/2014/main" id="{E6D5F334-2389-E0AE-7F40-809B46498756}"/>
              </a:ext>
            </a:extLst>
          </p:cNvPr>
          <p:cNvSpPr txBox="1"/>
          <p:nvPr/>
        </p:nvSpPr>
        <p:spPr>
          <a:xfrm>
            <a:off x="282733" y="3913706"/>
            <a:ext cx="498855" cy="276999"/>
          </a:xfrm>
          <a:prstGeom prst="rect">
            <a:avLst/>
          </a:prstGeom>
          <a:noFill/>
        </p:spPr>
        <p:txBody>
          <a:bodyPr wrap="none" lIns="91440" tIns="45720" rIns="91440" bIns="45720" rtlCol="0" anchor="t">
            <a:spAutoFit/>
          </a:bodyPr>
          <a:lstStyle/>
          <a:p>
            <a:r>
              <a:rPr lang="en-US" sz="1200" b="1" dirty="0">
                <a:solidFill>
                  <a:schemeClr val="accent2">
                    <a:lumMod val="75000"/>
                  </a:schemeClr>
                </a:solidFill>
                <a:latin typeface="Calibri"/>
                <a:cs typeface="Calibri"/>
              </a:rPr>
              <a:t>2021</a:t>
            </a:r>
            <a:endParaRPr lang="en-GB" sz="1200" b="1" dirty="0">
              <a:solidFill>
                <a:schemeClr val="accent2">
                  <a:lumMod val="75000"/>
                </a:schemeClr>
              </a:solidFill>
              <a:latin typeface="Calibri" panose="020F0502020204030204" pitchFamily="34" charset="0"/>
              <a:cs typeface="Calibri" panose="020F0502020204030204" pitchFamily="34" charset="0"/>
            </a:endParaRPr>
          </a:p>
        </p:txBody>
      </p:sp>
      <p:sp>
        <p:nvSpPr>
          <p:cNvPr id="3" name="Rectangle 2">
            <a:extLst>
              <a:ext uri="{FF2B5EF4-FFF2-40B4-BE49-F238E27FC236}">
                <a16:creationId xmlns:a16="http://schemas.microsoft.com/office/drawing/2014/main" id="{41DF66BD-DE9C-22CE-6E9E-FD022CE835A2}"/>
              </a:ext>
            </a:extLst>
          </p:cNvPr>
          <p:cNvSpPr/>
          <p:nvPr/>
        </p:nvSpPr>
        <p:spPr>
          <a:xfrm>
            <a:off x="7594757" y="971713"/>
            <a:ext cx="2282355" cy="46166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lIns="91440" tIns="45720" rIns="91440" bIns="45720" anchor="t">
            <a:spAutoFit/>
          </a:bodyPr>
          <a:lstStyle/>
          <a:p>
            <a:pPr algn="ctr"/>
            <a:r>
              <a:rPr lang="en-US" sz="1200" dirty="0">
                <a:solidFill>
                  <a:schemeClr val="tx1"/>
                </a:solidFill>
                <a:latin typeface="Calibri"/>
                <a:cs typeface="Calibri"/>
              </a:rPr>
              <a:t>Neutron irradiation VLDB (VTRX+)</a:t>
            </a:r>
            <a:endParaRPr lang="en-US" dirty="0">
              <a:solidFill>
                <a:schemeClr val="tx1"/>
              </a:solidFill>
            </a:endParaRPr>
          </a:p>
          <a:p>
            <a:pPr algn="ctr"/>
            <a:r>
              <a:rPr lang="en-US" sz="1200" dirty="0">
                <a:solidFill>
                  <a:schemeClr val="tx1"/>
                </a:solidFill>
                <a:latin typeface="Calibri"/>
                <a:cs typeface="Calibri"/>
              </a:rPr>
              <a:t>Target: 1014 n/cm-2</a:t>
            </a:r>
            <a:endParaRPr lang="en-GB" sz="1200" dirty="0">
              <a:solidFill>
                <a:schemeClr val="tx1"/>
              </a:solidFill>
              <a:latin typeface="Calibri"/>
              <a:cs typeface="Calibri"/>
            </a:endParaRPr>
          </a:p>
        </p:txBody>
      </p:sp>
    </p:spTree>
    <p:extLst>
      <p:ext uri="{BB962C8B-B14F-4D97-AF65-F5344CB8AC3E}">
        <p14:creationId xmlns:p14="http://schemas.microsoft.com/office/powerpoint/2010/main" val="40652887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287FC-F1CF-23B3-8802-306CE5DBA7C9}"/>
              </a:ext>
            </a:extLst>
          </p:cNvPr>
          <p:cNvSpPr>
            <a:spLocks noGrp="1"/>
          </p:cNvSpPr>
          <p:nvPr>
            <p:ph type="title"/>
          </p:nvPr>
        </p:nvSpPr>
        <p:spPr/>
        <p:txBody>
          <a:bodyPr/>
          <a:lstStyle/>
          <a:p>
            <a:r>
              <a:rPr lang="en-US" dirty="0">
                <a:ea typeface="Verdana"/>
              </a:rPr>
              <a:t>Conclusions</a:t>
            </a:r>
            <a:endParaRPr lang="en-US" i="1" u="sng" dirty="0"/>
          </a:p>
        </p:txBody>
      </p:sp>
      <p:sp>
        <p:nvSpPr>
          <p:cNvPr id="3" name="Content Placeholder 2">
            <a:extLst>
              <a:ext uri="{FF2B5EF4-FFF2-40B4-BE49-F238E27FC236}">
                <a16:creationId xmlns:a16="http://schemas.microsoft.com/office/drawing/2014/main" id="{266955BE-6000-3769-9F1B-28F249E578B1}"/>
              </a:ext>
            </a:extLst>
          </p:cNvPr>
          <p:cNvSpPr>
            <a:spLocks noGrp="1"/>
          </p:cNvSpPr>
          <p:nvPr>
            <p:ph idx="1"/>
          </p:nvPr>
        </p:nvSpPr>
        <p:spPr>
          <a:xfrm>
            <a:off x="838200" y="1124982"/>
            <a:ext cx="10478429" cy="5260319"/>
          </a:xfrm>
        </p:spPr>
        <p:txBody>
          <a:bodyPr vert="horz" lIns="91440" tIns="45720" rIns="91440" bIns="45720" rtlCol="0" anchor="t">
            <a:normAutofit/>
          </a:bodyPr>
          <a:lstStyle/>
          <a:p>
            <a:r>
              <a:rPr lang="en-US" b="1" dirty="0">
                <a:solidFill>
                  <a:srgbClr val="00B050"/>
                </a:solidFill>
                <a:ea typeface="Verdana"/>
                <a:cs typeface="+mj-lt"/>
              </a:rPr>
              <a:t>Silicon </a:t>
            </a:r>
            <a:r>
              <a:rPr lang="en-US" b="1" dirty="0">
                <a:solidFill>
                  <a:srgbClr val="00B050"/>
                </a:solidFill>
                <a:ea typeface="Verdana"/>
              </a:rPr>
              <a:t>validation of lpGBTv1 successful</a:t>
            </a:r>
            <a:endParaRPr lang="en-US" dirty="0">
              <a:ea typeface="Verdana"/>
            </a:endParaRPr>
          </a:p>
          <a:p>
            <a:r>
              <a:rPr lang="en-US" dirty="0">
                <a:ea typeface="Verdana"/>
              </a:rPr>
              <a:t>All critical issues identified in lpGBTv0 </a:t>
            </a:r>
            <a:r>
              <a:rPr lang="en-US" b="1" dirty="0">
                <a:ea typeface="Verdana"/>
              </a:rPr>
              <a:t>successfully mitigated</a:t>
            </a:r>
            <a:endParaRPr lang="en-US" b="1" dirty="0"/>
          </a:p>
          <a:p>
            <a:pPr lvl="1"/>
            <a:r>
              <a:rPr lang="en-US" dirty="0">
                <a:solidFill>
                  <a:srgbClr val="0070C0"/>
                </a:solidFill>
                <a:ea typeface="Verdana"/>
              </a:rPr>
              <a:t>Includes performance, SEE, TID issues</a:t>
            </a:r>
          </a:p>
          <a:p>
            <a:r>
              <a:rPr lang="en-US" b="1" dirty="0">
                <a:ea typeface="Verdana"/>
              </a:rPr>
              <a:t>SEE qualification campaign</a:t>
            </a:r>
          </a:p>
          <a:p>
            <a:pPr lvl="1"/>
            <a:r>
              <a:rPr lang="en-US" b="1" dirty="0">
                <a:solidFill>
                  <a:srgbClr val="00B050"/>
                </a:solidFill>
                <a:ea typeface="Verdana"/>
              </a:rPr>
              <a:t>Big leap in reliability compared to previous generation of high speed links</a:t>
            </a:r>
          </a:p>
          <a:p>
            <a:pPr lvl="1"/>
            <a:r>
              <a:rPr lang="en-US" dirty="0">
                <a:solidFill>
                  <a:srgbClr val="0070C0"/>
                </a:solidFill>
                <a:ea typeface="+mj-lt"/>
                <a:cs typeface="+mj-lt"/>
              </a:rPr>
              <a:t>Extensive SEE verification one of the keys to success</a:t>
            </a:r>
            <a:endParaRPr lang="en-US" dirty="0">
              <a:solidFill>
                <a:srgbClr val="0070C0"/>
              </a:solidFill>
              <a:ea typeface="Verdana"/>
            </a:endParaRPr>
          </a:p>
          <a:p>
            <a:pPr lvl="1"/>
            <a:r>
              <a:rPr lang="en-US" dirty="0">
                <a:solidFill>
                  <a:srgbClr val="0070C0"/>
                </a:solidFill>
                <a:ea typeface="Verdana"/>
              </a:rPr>
              <a:t>Novel radiation sensitivity of inductor characterized and mitigated to possible extent</a:t>
            </a:r>
          </a:p>
          <a:p>
            <a:r>
              <a:rPr lang="en-US" b="1" dirty="0">
                <a:ea typeface="Verdana"/>
              </a:rPr>
              <a:t>Very reassuring TID response </a:t>
            </a:r>
            <a:endParaRPr lang="en-US" b="1" dirty="0">
              <a:solidFill>
                <a:srgbClr val="203864"/>
              </a:solidFill>
            </a:endParaRPr>
          </a:p>
          <a:p>
            <a:pPr lvl="1"/>
            <a:r>
              <a:rPr lang="en-US" b="1" dirty="0">
                <a:solidFill>
                  <a:srgbClr val="00B050"/>
                </a:solidFill>
                <a:ea typeface="Verdana"/>
              </a:rPr>
              <a:t>High confidence of meeting demands of experimental environments</a:t>
            </a:r>
            <a:endParaRPr lang="en-US" b="1">
              <a:solidFill>
                <a:srgbClr val="00B050"/>
              </a:solidFill>
            </a:endParaRPr>
          </a:p>
          <a:p>
            <a:pPr lvl="1"/>
            <a:r>
              <a:rPr lang="en-US" dirty="0">
                <a:solidFill>
                  <a:srgbClr val="0070C0"/>
                </a:solidFill>
                <a:ea typeface="Verdana"/>
              </a:rPr>
              <a:t>Provided operational recommendations to experiments to maximize device lifetime</a:t>
            </a:r>
          </a:p>
          <a:p>
            <a:r>
              <a:rPr lang="en-US" b="1" dirty="0">
                <a:solidFill>
                  <a:srgbClr val="203864"/>
                </a:solidFill>
                <a:ea typeface="Verdana"/>
              </a:rPr>
              <a:t>Volume testing commencing this year</a:t>
            </a:r>
          </a:p>
          <a:p>
            <a:pPr lvl="1"/>
            <a:r>
              <a:rPr lang="en-US" b="1" dirty="0">
                <a:solidFill>
                  <a:srgbClr val="0070C0"/>
                </a:solidFill>
                <a:ea typeface="Verdana"/>
              </a:rPr>
              <a:t>Awaiting arrival of production wafers at CERN</a:t>
            </a:r>
            <a:endParaRPr lang="en-US" b="1">
              <a:solidFill>
                <a:srgbClr val="0070C0"/>
              </a:solidFill>
            </a:endParaRPr>
          </a:p>
          <a:p>
            <a:pPr lvl="1"/>
            <a:r>
              <a:rPr lang="en-US" b="1" dirty="0">
                <a:solidFill>
                  <a:srgbClr val="0070C0"/>
                </a:solidFill>
                <a:ea typeface="Verdana"/>
              </a:rPr>
              <a:t>Next steps: packaging and testing at the contractor</a:t>
            </a:r>
            <a:endParaRPr lang="en-US" b="1">
              <a:solidFill>
                <a:srgbClr val="0070C0"/>
              </a:solidFill>
            </a:endParaRPr>
          </a:p>
        </p:txBody>
      </p:sp>
      <p:sp>
        <p:nvSpPr>
          <p:cNvPr id="5" name="Date Placeholder 4">
            <a:extLst>
              <a:ext uri="{FF2B5EF4-FFF2-40B4-BE49-F238E27FC236}">
                <a16:creationId xmlns:a16="http://schemas.microsoft.com/office/drawing/2014/main" id="{11D0F445-2840-3A8E-73CE-E5E1563BF166}"/>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9A6C34CE-8C24-217D-EC40-518484B80C01}"/>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87C5B6CD-86A4-3048-9AD9-5546CC6F1AFD}"/>
              </a:ext>
            </a:extLst>
          </p:cNvPr>
          <p:cNvSpPr>
            <a:spLocks noGrp="1"/>
          </p:cNvSpPr>
          <p:nvPr>
            <p:ph type="sldNum" sz="quarter" idx="12"/>
          </p:nvPr>
        </p:nvSpPr>
        <p:spPr/>
        <p:txBody>
          <a:bodyPr/>
          <a:lstStyle/>
          <a:p>
            <a:fld id="{9E4E57FD-46AB-4497-A1ED-13B00B4C8F0D}" type="slidenum">
              <a:rPr lang="en-GB" smtClean="0"/>
              <a:pPr/>
              <a:t>40</a:t>
            </a:fld>
            <a:endParaRPr lang="en-GB" dirty="0"/>
          </a:p>
        </p:txBody>
      </p:sp>
    </p:spTree>
    <p:extLst>
      <p:ext uri="{BB962C8B-B14F-4D97-AF65-F5344CB8AC3E}">
        <p14:creationId xmlns:p14="http://schemas.microsoft.com/office/powerpoint/2010/main" val="18576609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Finding Information</a:t>
            </a:r>
            <a:endParaRPr lang="en-GB" sz="3200" b="0" strike="noStrike" spc="-1">
              <a:latin typeface="Arial"/>
            </a:endParaRPr>
          </a:p>
        </p:txBody>
      </p:sp>
      <p:sp>
        <p:nvSpPr>
          <p:cNvPr id="575" name="PlaceHolder 2"/>
          <p:cNvSpPr>
            <a:spLocks noGrp="1"/>
          </p:cNvSpPr>
          <p:nvPr>
            <p:ph/>
          </p:nvPr>
        </p:nvSpPr>
        <p:spPr>
          <a:xfrm>
            <a:off x="838080" y="837000"/>
            <a:ext cx="10514880" cy="5547600"/>
          </a:xfrm>
          <a:prstGeom prst="rect">
            <a:avLst/>
          </a:prstGeom>
          <a:noFill/>
          <a:ln w="0">
            <a:noFill/>
          </a:ln>
        </p:spPr>
        <p:txBody>
          <a:bodyPr lIns="90000" tIns="45000" rIns="90000" bIns="45000" anchor="t">
            <a:normAutofit lnSpcReduction="10000"/>
          </a:bodyPr>
          <a:lstStyle/>
          <a:p>
            <a:pPr marL="228600" indent="-228600">
              <a:lnSpc>
                <a:spcPct val="90000"/>
              </a:lnSpc>
              <a:spcBef>
                <a:spcPts val="1001"/>
              </a:spcBef>
              <a:buClr>
                <a:srgbClr val="C00000"/>
              </a:buClr>
              <a:buFont typeface="Arial"/>
              <a:buChar char="•"/>
            </a:pPr>
            <a:r>
              <a:rPr lang="en-GB" sz="2400" b="1" strike="noStrike" spc="-1" dirty="0">
                <a:solidFill>
                  <a:srgbClr val="203864"/>
                </a:solidFill>
                <a:latin typeface="+mj-lt"/>
                <a:ea typeface="Verdana"/>
              </a:rPr>
              <a:t>Official schedule</a:t>
            </a:r>
            <a:endParaRPr lang="en-GB" sz="2400" b="0" strike="noStrike" spc="-1" dirty="0">
              <a:latin typeface="+mj-lt"/>
            </a:endParaRPr>
          </a:p>
          <a:p>
            <a:pPr lvl="1">
              <a:spcBef>
                <a:spcPts val="1134"/>
              </a:spcBef>
              <a:buClr>
                <a:srgbClr val="C00000"/>
              </a:buClr>
              <a:buFont typeface="Arial"/>
              <a:buChar char="•"/>
            </a:pPr>
            <a:r>
              <a:rPr lang="en-GB" sz="2400" strike="noStrike" spc="-1" dirty="0">
                <a:solidFill>
                  <a:srgbClr val="203864"/>
                </a:solidFill>
                <a:latin typeface="+mj-lt"/>
                <a:ea typeface="Verdana"/>
                <a:hlinkClick r:id="rId2"/>
              </a:rPr>
              <a:t>https://ep-ese.web.cern.ch/content/lpgbt-vl-dcdc-schedule</a:t>
            </a:r>
            <a:r>
              <a:rPr lang="en-GB" b="1" spc="-1" dirty="0">
                <a:solidFill>
                  <a:srgbClr val="203864"/>
                </a:solidFill>
                <a:latin typeface="+mj-lt"/>
                <a:ea typeface="Verdana"/>
              </a:rPr>
              <a:t> </a:t>
            </a:r>
            <a:endParaRPr lang="en-GB" sz="2400" b="0" strike="noStrike" spc="-1" dirty="0">
              <a:latin typeface="+mj-lt"/>
            </a:endParaRPr>
          </a:p>
          <a:p>
            <a:pPr marL="685800" lvl="1" indent="-228600">
              <a:lnSpc>
                <a:spcPct val="90000"/>
              </a:lnSpc>
              <a:spcBef>
                <a:spcPts val="1134"/>
              </a:spcBef>
              <a:buClr>
                <a:srgbClr val="C00000"/>
              </a:buClr>
              <a:buFont typeface="Arial"/>
              <a:buChar char="•"/>
            </a:pPr>
            <a:endParaRPr lang="en-GB" sz="2400" b="0" strike="noStrike" spc="-1" dirty="0">
              <a:latin typeface="+mj-lt"/>
            </a:endParaRPr>
          </a:p>
          <a:p>
            <a:pPr>
              <a:spcBef>
                <a:spcPts val="1417"/>
              </a:spcBef>
              <a:buClr>
                <a:srgbClr val="C00000"/>
              </a:buClr>
              <a:buFont typeface="Arial"/>
              <a:buChar char="•"/>
            </a:pPr>
            <a:r>
              <a:rPr lang="en-GB" sz="2400" b="1" spc="-1" dirty="0" err="1">
                <a:solidFill>
                  <a:srgbClr val="203864"/>
                </a:solidFill>
                <a:latin typeface="+mj-lt"/>
                <a:ea typeface="Verdana"/>
              </a:rPr>
              <a:t>lpGBT</a:t>
            </a:r>
            <a:r>
              <a:rPr lang="en-GB" sz="2400" b="1" spc="-1" dirty="0">
                <a:solidFill>
                  <a:srgbClr val="203864"/>
                </a:solidFill>
                <a:latin typeface="+mj-lt"/>
                <a:ea typeface="Verdana"/>
              </a:rPr>
              <a:t> user</a:t>
            </a:r>
            <a:r>
              <a:rPr lang="en-GB" sz="2400" b="1" strike="noStrike" spc="-1" dirty="0">
                <a:solidFill>
                  <a:srgbClr val="203864"/>
                </a:solidFill>
                <a:latin typeface="+mj-lt"/>
                <a:ea typeface="Verdana"/>
              </a:rPr>
              <a:t> manual</a:t>
            </a:r>
            <a:endParaRPr lang="en-GB" sz="2400" b="0" strike="noStrike" spc="-1" dirty="0">
              <a:latin typeface="+mj-lt"/>
            </a:endParaRPr>
          </a:p>
          <a:p>
            <a:pPr lvl="1">
              <a:spcBef>
                <a:spcPts val="1134"/>
              </a:spcBef>
              <a:buClr>
                <a:srgbClr val="C00000"/>
              </a:buClr>
              <a:buFont typeface="Arial"/>
              <a:buChar char="•"/>
            </a:pPr>
            <a:r>
              <a:rPr lang="en-GB" sz="2400" strike="noStrike" spc="-1" dirty="0">
                <a:solidFill>
                  <a:srgbClr val="203864"/>
                </a:solidFill>
                <a:latin typeface="+mj-lt"/>
                <a:ea typeface="Verdana"/>
                <a:hlinkClick r:id="rId3"/>
              </a:rPr>
              <a:t>https://lpgbt.web.cern.ch/lpgbt</a:t>
            </a:r>
            <a:r>
              <a:rPr lang="en-GB" spc="-1" dirty="0">
                <a:solidFill>
                  <a:srgbClr val="203864"/>
                </a:solidFill>
                <a:latin typeface="+mj-lt"/>
                <a:ea typeface="Verdana"/>
              </a:rPr>
              <a:t> </a:t>
            </a:r>
            <a:endParaRPr lang="en-GB" spc="-1" dirty="0">
              <a:solidFill>
                <a:srgbClr val="000000"/>
              </a:solidFill>
              <a:latin typeface="+mj-lt"/>
              <a:ea typeface="Verdana"/>
            </a:endParaRPr>
          </a:p>
          <a:p>
            <a:pPr marL="457200" lvl="1" indent="0">
              <a:spcBef>
                <a:spcPts val="1134"/>
              </a:spcBef>
              <a:buClr>
                <a:srgbClr val="C00000"/>
              </a:buClr>
              <a:buNone/>
            </a:pPr>
            <a:endParaRPr lang="en-GB" b="1" spc="-1" dirty="0">
              <a:solidFill>
                <a:srgbClr val="203864"/>
              </a:solidFill>
              <a:latin typeface="+mj-lt"/>
              <a:ea typeface="Verdana"/>
            </a:endParaRPr>
          </a:p>
          <a:p>
            <a:pPr>
              <a:spcBef>
                <a:spcPts val="1134"/>
              </a:spcBef>
              <a:buClr>
                <a:srgbClr val="C00000"/>
              </a:buClr>
              <a:buFont typeface="Arial"/>
              <a:buChar char="•"/>
            </a:pPr>
            <a:r>
              <a:rPr lang="en-GB" sz="2400" b="1" spc="-1" dirty="0" err="1">
                <a:solidFill>
                  <a:srgbClr val="203864"/>
                </a:solidFill>
                <a:latin typeface="+mj-lt"/>
                <a:ea typeface="Verdana"/>
              </a:rPr>
              <a:t>LpGBT</a:t>
            </a:r>
            <a:r>
              <a:rPr lang="en-GB" sz="2400" b="1" spc="-1" dirty="0">
                <a:solidFill>
                  <a:srgbClr val="203864"/>
                </a:solidFill>
                <a:latin typeface="+mj-lt"/>
                <a:ea typeface="Verdana"/>
              </a:rPr>
              <a:t>-FPGA core</a:t>
            </a:r>
            <a:endParaRPr lang="en-GB" sz="2400" b="1" strike="noStrike" spc="-1" dirty="0">
              <a:solidFill>
                <a:srgbClr val="203864"/>
              </a:solidFill>
              <a:latin typeface="+mj-lt"/>
              <a:ea typeface="Verdana"/>
              <a:cs typeface="Calibri Light"/>
            </a:endParaRPr>
          </a:p>
          <a:p>
            <a:pPr lvl="1">
              <a:spcBef>
                <a:spcPts val="1134"/>
              </a:spcBef>
              <a:buClr>
                <a:srgbClr val="C00000"/>
              </a:buClr>
              <a:buFont typeface="Arial"/>
              <a:buChar char="•"/>
            </a:pPr>
            <a:r>
              <a:rPr lang="en-GB" spc="-1" dirty="0">
                <a:latin typeface="+mj-lt"/>
                <a:ea typeface="+mn-lt"/>
                <a:cs typeface="+mn-lt"/>
                <a:hlinkClick r:id="rId4"/>
              </a:rPr>
              <a:t>https://gitlab.cern.ch/gbt-fpga/lpgbt-fpga</a:t>
            </a:r>
            <a:r>
              <a:rPr lang="en-GB" spc="-1" dirty="0">
                <a:latin typeface="+mj-lt"/>
                <a:ea typeface="+mn-lt"/>
                <a:cs typeface="+mn-lt"/>
              </a:rPr>
              <a:t> </a:t>
            </a:r>
            <a:endParaRPr lang="en-GB" sz="2400" b="0" strike="noStrike" spc="-1" dirty="0">
              <a:latin typeface="+mj-lt"/>
            </a:endParaRPr>
          </a:p>
          <a:p>
            <a:pPr marL="457200" lvl="1" indent="0">
              <a:spcBef>
                <a:spcPts val="1134"/>
              </a:spcBef>
              <a:buClr>
                <a:srgbClr val="C00000"/>
              </a:buClr>
              <a:buNone/>
            </a:pPr>
            <a:endParaRPr lang="en-GB" spc="-1" dirty="0">
              <a:solidFill>
                <a:srgbClr val="000000"/>
              </a:solidFill>
              <a:latin typeface="+mj-lt"/>
              <a:ea typeface="Verdana"/>
              <a:cs typeface="Arial"/>
            </a:endParaRPr>
          </a:p>
          <a:p>
            <a:pPr marL="228600" indent="-228600">
              <a:lnSpc>
                <a:spcPct val="90000"/>
              </a:lnSpc>
              <a:spcBef>
                <a:spcPts val="1417"/>
              </a:spcBef>
              <a:buClr>
                <a:srgbClr val="C00000"/>
              </a:buClr>
              <a:buFont typeface="Arial"/>
              <a:buChar char="•"/>
            </a:pPr>
            <a:r>
              <a:rPr lang="en-GB" sz="2400" b="1" strike="noStrike" spc="-1" dirty="0">
                <a:solidFill>
                  <a:srgbClr val="203864"/>
                </a:solidFill>
                <a:latin typeface="+mj-lt"/>
                <a:ea typeface="Verdana"/>
              </a:rPr>
              <a:t>Contact and support</a:t>
            </a:r>
            <a:endParaRPr lang="en-GB" sz="2400" b="0" strike="noStrike" spc="-1" dirty="0">
              <a:latin typeface="+mj-lt"/>
            </a:endParaRPr>
          </a:p>
          <a:p>
            <a:pPr marL="685800" lvl="1" indent="-228600">
              <a:lnSpc>
                <a:spcPct val="90000"/>
              </a:lnSpc>
              <a:spcBef>
                <a:spcPts val="1134"/>
              </a:spcBef>
              <a:buClr>
                <a:srgbClr val="C00000"/>
              </a:buClr>
              <a:buFont typeface="Arial"/>
              <a:buChar char="•"/>
            </a:pPr>
            <a:r>
              <a:rPr lang="en-GB" sz="2400" strike="noStrike" spc="-1" dirty="0">
                <a:solidFill>
                  <a:srgbClr val="203864"/>
                </a:solidFill>
                <a:latin typeface="+mj-lt"/>
                <a:ea typeface="Verdana"/>
                <a:hlinkClick r:id="rId5"/>
              </a:rPr>
              <a:t>lpgbt-support@cern.ch</a:t>
            </a:r>
            <a:endParaRPr lang="en-GB" sz="2400" strike="noStrike" spc="-1" dirty="0">
              <a:latin typeface="+mj-lt"/>
            </a:endParaRPr>
          </a:p>
          <a:p>
            <a:pPr lvl="1">
              <a:spcBef>
                <a:spcPts val="1134"/>
              </a:spcBef>
              <a:buClr>
                <a:srgbClr val="C00000"/>
              </a:buClr>
              <a:buFont typeface="Arial"/>
              <a:buChar char="•"/>
            </a:pPr>
            <a:r>
              <a:rPr lang="en-GB" sz="2400" strike="noStrike" spc="-1" dirty="0">
                <a:solidFill>
                  <a:srgbClr val="203864"/>
                </a:solidFill>
                <a:latin typeface="+mj-lt"/>
                <a:ea typeface="Verdana"/>
                <a:hlinkClick r:id="rId6"/>
              </a:rPr>
              <a:t>https://lpgbt-support.web.cern.ch</a:t>
            </a:r>
            <a:r>
              <a:rPr lang="en-GB" b="1" spc="-1" dirty="0">
                <a:solidFill>
                  <a:srgbClr val="203864"/>
                </a:solidFill>
                <a:latin typeface="+mj-lt"/>
                <a:ea typeface="Verdana"/>
              </a:rPr>
              <a:t> </a:t>
            </a:r>
            <a:endParaRPr lang="en-GB" sz="2400" b="0" strike="noStrike" spc="-1" dirty="0">
              <a:latin typeface="+mj-lt"/>
            </a:endParaRPr>
          </a:p>
          <a:p>
            <a:pPr>
              <a:lnSpc>
                <a:spcPct val="90000"/>
              </a:lnSpc>
              <a:spcBef>
                <a:spcPts val="1001"/>
              </a:spcBef>
              <a:buNone/>
            </a:pPr>
            <a:endParaRPr lang="en-GB" sz="2400" b="0" strike="noStrike" spc="-1" dirty="0">
              <a:latin typeface="+mj-lt"/>
            </a:endParaRPr>
          </a:p>
          <a:p>
            <a:pPr>
              <a:lnSpc>
                <a:spcPct val="90000"/>
              </a:lnSpc>
              <a:spcBef>
                <a:spcPts val="1001"/>
              </a:spcBef>
              <a:buNone/>
            </a:pPr>
            <a:endParaRPr lang="en-GB" sz="2400" b="0" strike="noStrike" spc="-1" dirty="0">
              <a:latin typeface="+mj-lt"/>
            </a:endParaRPr>
          </a:p>
          <a:p>
            <a:pPr>
              <a:lnSpc>
                <a:spcPct val="100000"/>
              </a:lnSpc>
              <a:buNone/>
            </a:pPr>
            <a:endParaRPr lang="en-GB" sz="2400" b="0" strike="noStrike" spc="-1" dirty="0">
              <a:latin typeface="+mj-lt"/>
            </a:endParaRPr>
          </a:p>
        </p:txBody>
      </p:sp>
      <p:sp>
        <p:nvSpPr>
          <p:cNvPr id="576"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577"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578" name="PlaceHolder 5"/>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9DC20441-6FC8-4CC0-93DB-39F10B3FADBB}" type="slidenum">
              <a:rPr lang="en-GB" sz="1000" b="0" strike="noStrike" spc="-1">
                <a:solidFill>
                  <a:srgbClr val="808080"/>
                </a:solidFill>
                <a:latin typeface="Calibri Light"/>
                <a:ea typeface="Verdana"/>
              </a:rPr>
              <a:t>41</a:t>
            </a:fld>
            <a:endParaRPr lang="en-GB" sz="1000" b="0" strike="noStrike" spc="-1">
              <a:latin typeface="Times New Roman"/>
            </a:endParaRPr>
          </a:p>
        </p:txBody>
      </p:sp>
    </p:spTree>
    <p:extLst>
      <p:ext uri="{BB962C8B-B14F-4D97-AF65-F5344CB8AC3E}">
        <p14:creationId xmlns:p14="http://schemas.microsoft.com/office/powerpoint/2010/main" val="4531003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94D02D0-9252-6052-5B59-ABD779C6D3F9}"/>
              </a:ext>
            </a:extLst>
          </p:cNvPr>
          <p:cNvSpPr>
            <a:spLocks noGrp="1"/>
          </p:cNvSpPr>
          <p:nvPr>
            <p:ph type="ctrTitle"/>
          </p:nvPr>
        </p:nvSpPr>
        <p:spPr/>
        <p:txBody>
          <a:bodyPr/>
          <a:lstStyle/>
          <a:p>
            <a:r>
              <a:rPr lang="en-US" dirty="0"/>
              <a:t>Backup</a:t>
            </a:r>
            <a:endParaRPr lang="en-GB" dirty="0"/>
          </a:p>
        </p:txBody>
      </p:sp>
      <p:sp>
        <p:nvSpPr>
          <p:cNvPr id="8" name="Subtitle 7">
            <a:extLst>
              <a:ext uri="{FF2B5EF4-FFF2-40B4-BE49-F238E27FC236}">
                <a16:creationId xmlns:a16="http://schemas.microsoft.com/office/drawing/2014/main" id="{02E1B635-6137-EF38-BF8C-8CD48A48FBDF}"/>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30820292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PlaceHolder 1"/>
          <p:cNvSpPr>
            <a:spLocks noGrp="1"/>
          </p:cNvSpPr>
          <p:nvPr>
            <p:ph type="title"/>
          </p:nvPr>
        </p:nvSpPr>
        <p:spPr>
          <a:xfrm>
            <a:off x="838080" y="245160"/>
            <a:ext cx="10514880" cy="455760"/>
          </a:xfrm>
          <a:prstGeom prst="rect">
            <a:avLst/>
          </a:prstGeom>
          <a:noFill/>
          <a:ln w="0">
            <a:noFill/>
          </a:ln>
        </p:spPr>
        <p:txBody>
          <a:bodyPr lIns="90000" tIns="45000" rIns="90000" bIns="45000" anchor="ctr">
            <a:noAutofit/>
          </a:bodyPr>
          <a:lstStyle/>
          <a:p>
            <a:pPr algn="ctr">
              <a:lnSpc>
                <a:spcPct val="90000"/>
              </a:lnSpc>
              <a:buNone/>
              <a:tabLst>
                <a:tab pos="0" algn="l"/>
              </a:tabLst>
            </a:pPr>
            <a:r>
              <a:rPr lang="en-GB" sz="3200" b="1" strike="noStrike" spc="-1">
                <a:solidFill>
                  <a:srgbClr val="002060"/>
                </a:solidFill>
                <a:latin typeface="Calibri"/>
                <a:ea typeface="Calibri"/>
              </a:rPr>
              <a:t>lpGBT team and contributors</a:t>
            </a:r>
            <a:endParaRPr lang="en-GB" sz="3200" b="0" strike="noStrike" spc="-1">
              <a:latin typeface="Arial"/>
            </a:endParaRPr>
          </a:p>
        </p:txBody>
      </p:sp>
      <p:sp>
        <p:nvSpPr>
          <p:cNvPr id="307" name="PlaceHolder 2"/>
          <p:cNvSpPr>
            <a:spLocks noGrp="1"/>
          </p:cNvSpPr>
          <p:nvPr>
            <p:ph/>
          </p:nvPr>
        </p:nvSpPr>
        <p:spPr>
          <a:xfrm>
            <a:off x="838080" y="933840"/>
            <a:ext cx="10514880" cy="5489640"/>
          </a:xfrm>
          <a:prstGeom prst="rect">
            <a:avLst/>
          </a:prstGeom>
          <a:noFill/>
          <a:ln w="0">
            <a:noFill/>
          </a:ln>
        </p:spPr>
        <p:txBody>
          <a:bodyPr lIns="90000" tIns="45000" rIns="90000" bIns="45000" anchor="t">
            <a:noAutofit/>
          </a:bodyPr>
          <a:lstStyle/>
          <a:p>
            <a:pPr>
              <a:lnSpc>
                <a:spcPct val="90000"/>
              </a:lnSpc>
              <a:spcBef>
                <a:spcPts val="1001"/>
              </a:spcBef>
              <a:buNone/>
              <a:tabLst>
                <a:tab pos="0" algn="l"/>
              </a:tabLst>
            </a:pPr>
            <a:r>
              <a:rPr lang="en-GB" sz="1600" b="0" strike="noStrike" spc="-1" dirty="0" err="1">
                <a:solidFill>
                  <a:srgbClr val="1F3864"/>
                </a:solidFill>
                <a:latin typeface="+mj-lt"/>
                <a:ea typeface="Calibri"/>
              </a:rPr>
              <a:t>lpGBT</a:t>
            </a:r>
            <a:r>
              <a:rPr lang="en-GB" sz="1600" b="0" strike="noStrike" spc="-1" dirty="0">
                <a:solidFill>
                  <a:srgbClr val="1F3864"/>
                </a:solidFill>
                <a:latin typeface="+mj-lt"/>
                <a:ea typeface="Calibri"/>
              </a:rPr>
              <a:t> Design team</a:t>
            </a:r>
            <a:endParaRPr lang="en-GB" sz="1600" b="0" strike="noStrike" spc="-1" dirty="0">
              <a:latin typeface="+mj-lt"/>
            </a:endParaRPr>
          </a:p>
          <a:p>
            <a:pPr marL="457200">
              <a:lnSpc>
                <a:spcPct val="90000"/>
              </a:lnSpc>
              <a:spcBef>
                <a:spcPts val="1001"/>
              </a:spcBef>
              <a:buNone/>
              <a:tabLst>
                <a:tab pos="0" algn="l"/>
              </a:tabLst>
            </a:pPr>
            <a:r>
              <a:rPr lang="en-GB" sz="1600" b="0" strike="noStrike" spc="-1" dirty="0">
                <a:solidFill>
                  <a:srgbClr val="1F3864"/>
                </a:solidFill>
                <a:latin typeface="+mj-lt"/>
                <a:ea typeface="Calibri"/>
              </a:rPr>
              <a:t>CERN, Geneva: </a:t>
            </a:r>
            <a:r>
              <a:rPr lang="en-GB" sz="1600" b="0" strike="noStrike" spc="-1" dirty="0">
                <a:solidFill>
                  <a:srgbClr val="0070C0"/>
                </a:solidFill>
                <a:latin typeface="+mj-lt"/>
                <a:ea typeface="Calibri"/>
              </a:rPr>
              <a:t>Sophie Baron, Stefan Biereigel, Jose Fonseca, Rui Francisco, Iraklis Kremastiotis, Thanushan Kugathasan, Szymon Kulis, Pedro Leitao, Paulo Moreira, David Porret, Adithya Pulli, Ken Wyllie</a:t>
            </a:r>
            <a:endParaRPr lang="en-GB" sz="1600" b="0" strike="noStrike" spc="-1" dirty="0">
              <a:latin typeface="+mj-lt"/>
            </a:endParaRPr>
          </a:p>
          <a:p>
            <a:pPr marL="457200">
              <a:lnSpc>
                <a:spcPct val="90000"/>
              </a:lnSpc>
              <a:spcBef>
                <a:spcPts val="1001"/>
              </a:spcBef>
              <a:buNone/>
              <a:tabLst>
                <a:tab pos="0" algn="l"/>
              </a:tabLst>
            </a:pPr>
            <a:r>
              <a:rPr lang="en-GB" sz="1600" b="0" strike="noStrike" spc="-1" dirty="0">
                <a:solidFill>
                  <a:srgbClr val="1F3864"/>
                </a:solidFill>
                <a:latin typeface="+mj-lt"/>
                <a:ea typeface="Calibri"/>
              </a:rPr>
              <a:t>AGH-UST, Cracow: </a:t>
            </a:r>
            <a:r>
              <a:rPr lang="en-GB" sz="1600" b="0" strike="noStrike" spc="-1" dirty="0">
                <a:solidFill>
                  <a:srgbClr val="0070C0"/>
                </a:solidFill>
                <a:latin typeface="+mj-lt"/>
                <a:ea typeface="Calibri"/>
              </a:rPr>
              <a:t>Jakub </a:t>
            </a:r>
            <a:r>
              <a:rPr lang="en-GB" sz="1600" b="0" strike="noStrike" spc="-1" dirty="0" err="1">
                <a:solidFill>
                  <a:srgbClr val="0070C0"/>
                </a:solidFill>
                <a:latin typeface="+mj-lt"/>
                <a:ea typeface="Calibri"/>
              </a:rPr>
              <a:t>Moroń</a:t>
            </a:r>
            <a:r>
              <a:rPr lang="en-GB" sz="1600" b="0" strike="noStrike" spc="-1" dirty="0">
                <a:solidFill>
                  <a:srgbClr val="0070C0"/>
                </a:solidFill>
                <a:latin typeface="+mj-lt"/>
                <a:ea typeface="Calibri"/>
              </a:rPr>
              <a:t>, Krzysztof </a:t>
            </a:r>
            <a:r>
              <a:rPr lang="en-GB" sz="1600" b="0" strike="noStrike" spc="-1" dirty="0" err="1">
                <a:solidFill>
                  <a:srgbClr val="0070C0"/>
                </a:solidFill>
                <a:latin typeface="+mj-lt"/>
                <a:ea typeface="Calibri"/>
              </a:rPr>
              <a:t>Swientek</a:t>
            </a:r>
            <a:r>
              <a:rPr lang="en-GB" sz="1600" b="0" strike="noStrike" spc="-1" dirty="0">
                <a:solidFill>
                  <a:srgbClr val="0070C0"/>
                </a:solidFill>
                <a:latin typeface="+mj-lt"/>
                <a:ea typeface="Calibri"/>
              </a:rPr>
              <a:t>, Marek Idzik, </a:t>
            </a:r>
            <a:r>
              <a:rPr lang="en-GB" sz="1600" b="0" strike="noStrike" spc="-1" dirty="0" err="1">
                <a:solidFill>
                  <a:srgbClr val="0070C0"/>
                </a:solidFill>
                <a:latin typeface="+mj-lt"/>
                <a:ea typeface="Calibri"/>
              </a:rPr>
              <a:t>Miroslaw</a:t>
            </a:r>
            <a:r>
              <a:rPr lang="en-GB" sz="1600" b="0" strike="noStrike" spc="-1" dirty="0">
                <a:solidFill>
                  <a:srgbClr val="0070C0"/>
                </a:solidFill>
                <a:latin typeface="+mj-lt"/>
                <a:ea typeface="Calibri"/>
              </a:rPr>
              <a:t> </a:t>
            </a:r>
            <a:r>
              <a:rPr lang="en-GB" sz="1600" b="0" strike="noStrike" spc="-1" dirty="0" err="1">
                <a:solidFill>
                  <a:srgbClr val="0070C0"/>
                </a:solidFill>
                <a:latin typeface="+mj-lt"/>
                <a:ea typeface="Calibri"/>
              </a:rPr>
              <a:t>Firlej</a:t>
            </a:r>
            <a:r>
              <a:rPr lang="en-GB" sz="1600" b="0" strike="noStrike" spc="-1" dirty="0">
                <a:solidFill>
                  <a:srgbClr val="0070C0"/>
                </a:solidFill>
                <a:latin typeface="+mj-lt"/>
                <a:ea typeface="Calibri"/>
              </a:rPr>
              <a:t>, Tomasz </a:t>
            </a:r>
            <a:r>
              <a:rPr lang="en-GB" sz="1600" b="0" strike="noStrike" spc="-1" dirty="0" err="1">
                <a:solidFill>
                  <a:srgbClr val="0070C0"/>
                </a:solidFill>
                <a:latin typeface="+mj-lt"/>
                <a:ea typeface="Calibri"/>
              </a:rPr>
              <a:t>Fiutowski</a:t>
            </a:r>
            <a:endParaRPr lang="en-GB" sz="1600" b="0" strike="noStrike" spc="-1" dirty="0">
              <a:latin typeface="+mj-lt"/>
            </a:endParaRPr>
          </a:p>
          <a:p>
            <a:pPr marL="457200">
              <a:lnSpc>
                <a:spcPct val="90000"/>
              </a:lnSpc>
              <a:spcBef>
                <a:spcPts val="1001"/>
              </a:spcBef>
              <a:buNone/>
              <a:tabLst>
                <a:tab pos="0" algn="l"/>
              </a:tabLst>
            </a:pPr>
            <a:r>
              <a:rPr lang="en-GB" sz="1600" b="0" strike="noStrike" spc="-1" dirty="0">
                <a:solidFill>
                  <a:srgbClr val="1F3864"/>
                </a:solidFill>
                <a:latin typeface="+mj-lt"/>
                <a:ea typeface="Calibri"/>
              </a:rPr>
              <a:t>KU, Leuven:</a:t>
            </a:r>
            <a:r>
              <a:rPr lang="en-GB" sz="1600" b="0" strike="noStrike" spc="-1" dirty="0">
                <a:solidFill>
                  <a:srgbClr val="0070C0"/>
                </a:solidFill>
                <a:latin typeface="+mj-lt"/>
                <a:ea typeface="Calibri"/>
              </a:rPr>
              <a:t> Bram </a:t>
            </a:r>
            <a:r>
              <a:rPr lang="en-GB" sz="1600" b="0" strike="noStrike" spc="-1" dirty="0" err="1">
                <a:solidFill>
                  <a:srgbClr val="0070C0"/>
                </a:solidFill>
                <a:latin typeface="+mj-lt"/>
                <a:ea typeface="Calibri"/>
              </a:rPr>
              <a:t>Faes</a:t>
            </a:r>
            <a:r>
              <a:rPr lang="en-GB" sz="1600" b="0" strike="noStrike" spc="-1" dirty="0">
                <a:solidFill>
                  <a:srgbClr val="0070C0"/>
                </a:solidFill>
                <a:latin typeface="+mj-lt"/>
                <a:ea typeface="Calibri"/>
              </a:rPr>
              <a:t>, Jeffrey </a:t>
            </a:r>
            <a:r>
              <a:rPr lang="en-GB" sz="1600" b="0" strike="noStrike" spc="-1" dirty="0" err="1">
                <a:solidFill>
                  <a:srgbClr val="0070C0"/>
                </a:solidFill>
                <a:latin typeface="+mj-lt"/>
                <a:ea typeface="Calibri"/>
              </a:rPr>
              <a:t>Prinzie</a:t>
            </a:r>
            <a:r>
              <a:rPr lang="en-GB" sz="1600" b="0" strike="noStrike" spc="-1" dirty="0">
                <a:solidFill>
                  <a:srgbClr val="0070C0"/>
                </a:solidFill>
                <a:latin typeface="+mj-lt"/>
                <a:ea typeface="Calibri"/>
              </a:rPr>
              <a:t>, Paul Leroux</a:t>
            </a:r>
            <a:endParaRPr lang="en-GB" sz="1600" b="0" strike="noStrike" spc="-1" dirty="0">
              <a:latin typeface="+mj-lt"/>
            </a:endParaRPr>
          </a:p>
          <a:p>
            <a:pPr marL="457200">
              <a:lnSpc>
                <a:spcPct val="90000"/>
              </a:lnSpc>
              <a:spcBef>
                <a:spcPts val="1001"/>
              </a:spcBef>
              <a:buNone/>
              <a:tabLst>
                <a:tab pos="0" algn="l"/>
              </a:tabLst>
            </a:pPr>
            <a:r>
              <a:rPr lang="en-GB" sz="1600" b="0" strike="noStrike" spc="-1" dirty="0">
                <a:solidFill>
                  <a:srgbClr val="1F3864"/>
                </a:solidFill>
                <a:latin typeface="+mj-lt"/>
                <a:ea typeface="Calibri"/>
              </a:rPr>
              <a:t>FCT/UNL, Lisbon: </a:t>
            </a:r>
            <a:r>
              <a:rPr lang="en-GB" sz="1600" b="0" strike="noStrike" spc="-1" dirty="0">
                <a:solidFill>
                  <a:srgbClr val="0070C0"/>
                </a:solidFill>
                <a:latin typeface="+mj-lt"/>
                <a:ea typeface="Calibri"/>
              </a:rPr>
              <a:t>João Carvalho, Nuno </a:t>
            </a:r>
            <a:r>
              <a:rPr lang="en-GB" sz="1600" b="0" strike="noStrike" spc="-1" dirty="0" err="1">
                <a:solidFill>
                  <a:srgbClr val="0070C0"/>
                </a:solidFill>
                <a:latin typeface="+mj-lt"/>
                <a:ea typeface="Calibri"/>
              </a:rPr>
              <a:t>Paulino</a:t>
            </a:r>
            <a:endParaRPr lang="en-GB" sz="1600" b="0" strike="noStrike" spc="-1" dirty="0">
              <a:latin typeface="+mj-lt"/>
            </a:endParaRPr>
          </a:p>
          <a:p>
            <a:pPr marL="457200">
              <a:lnSpc>
                <a:spcPct val="90000"/>
              </a:lnSpc>
              <a:spcBef>
                <a:spcPts val="1001"/>
              </a:spcBef>
              <a:buNone/>
              <a:tabLst>
                <a:tab pos="0" algn="l"/>
              </a:tabLst>
            </a:pPr>
            <a:r>
              <a:rPr lang="en-GB" sz="1600" b="0" strike="noStrike" spc="-1" dirty="0">
                <a:solidFill>
                  <a:srgbClr val="1F3864"/>
                </a:solidFill>
                <a:latin typeface="+mj-lt"/>
                <a:ea typeface="Calibri"/>
              </a:rPr>
              <a:t>SMU Physics, Dallas: </a:t>
            </a:r>
            <a:r>
              <a:rPr lang="en-GB" sz="1600" b="0" strike="noStrike" spc="-1" dirty="0" err="1">
                <a:solidFill>
                  <a:srgbClr val="0070C0"/>
                </a:solidFill>
                <a:latin typeface="+mj-lt"/>
                <a:ea typeface="Calibri"/>
              </a:rPr>
              <a:t>Datao</a:t>
            </a:r>
            <a:r>
              <a:rPr lang="en-GB" sz="1600" b="0" strike="noStrike" spc="-1" dirty="0">
                <a:solidFill>
                  <a:srgbClr val="0070C0"/>
                </a:solidFill>
                <a:latin typeface="+mj-lt"/>
                <a:ea typeface="Calibri"/>
              </a:rPr>
              <a:t> Gong, Di Guo, </a:t>
            </a:r>
            <a:r>
              <a:rPr lang="en-GB" sz="1600" b="0" strike="noStrike" spc="-1" dirty="0" err="1">
                <a:solidFill>
                  <a:srgbClr val="0070C0"/>
                </a:solidFill>
                <a:latin typeface="+mj-lt"/>
                <a:ea typeface="Calibri"/>
              </a:rPr>
              <a:t>Dongxu</a:t>
            </a:r>
            <a:r>
              <a:rPr lang="en-GB" sz="1600" b="0" strike="noStrike" spc="-1" dirty="0">
                <a:solidFill>
                  <a:srgbClr val="0070C0"/>
                </a:solidFill>
                <a:latin typeface="+mj-lt"/>
                <a:ea typeface="Calibri"/>
              </a:rPr>
              <a:t> Yang, </a:t>
            </a:r>
            <a:r>
              <a:rPr lang="en-GB" sz="1600" b="0" strike="noStrike" spc="-1" dirty="0" err="1">
                <a:solidFill>
                  <a:srgbClr val="0070C0"/>
                </a:solidFill>
                <a:latin typeface="+mj-lt"/>
                <a:ea typeface="Calibri"/>
              </a:rPr>
              <a:t>Jingbo</a:t>
            </a:r>
            <a:r>
              <a:rPr lang="en-GB" sz="1600" b="0" strike="noStrike" spc="-1" dirty="0">
                <a:solidFill>
                  <a:srgbClr val="0070C0"/>
                </a:solidFill>
                <a:latin typeface="+mj-lt"/>
                <a:ea typeface="Calibri"/>
              </a:rPr>
              <a:t> Ye, Quan Sun, Wei Zhou</a:t>
            </a:r>
            <a:endParaRPr lang="en-GB" sz="1600" b="0" strike="noStrike" spc="-1" dirty="0">
              <a:latin typeface="+mj-lt"/>
            </a:endParaRPr>
          </a:p>
          <a:p>
            <a:pPr marL="457200">
              <a:lnSpc>
                <a:spcPct val="90000"/>
              </a:lnSpc>
              <a:spcBef>
                <a:spcPts val="1001"/>
              </a:spcBef>
              <a:buNone/>
              <a:tabLst>
                <a:tab pos="0" algn="l"/>
              </a:tabLst>
            </a:pPr>
            <a:r>
              <a:rPr lang="en-GB" sz="1600" b="0" strike="noStrike" spc="-1" dirty="0">
                <a:solidFill>
                  <a:srgbClr val="1F3864"/>
                </a:solidFill>
                <a:latin typeface="+mj-lt"/>
                <a:ea typeface="Calibri"/>
              </a:rPr>
              <a:t>SMU Electrical Engineering, Dallas: </a:t>
            </a:r>
            <a:r>
              <a:rPr lang="en-GB" sz="1600" b="0" strike="noStrike" spc="-1" dirty="0">
                <a:solidFill>
                  <a:srgbClr val="0070C0"/>
                </a:solidFill>
                <a:latin typeface="+mj-lt"/>
                <a:ea typeface="Calibri"/>
              </a:rPr>
              <a:t>Ping </a:t>
            </a:r>
            <a:r>
              <a:rPr lang="en-GB" sz="1600" b="0" strike="noStrike" spc="-1" dirty="0" err="1">
                <a:solidFill>
                  <a:srgbClr val="0070C0"/>
                </a:solidFill>
                <a:latin typeface="+mj-lt"/>
                <a:ea typeface="Calibri"/>
              </a:rPr>
              <a:t>Gui</a:t>
            </a:r>
            <a:r>
              <a:rPr lang="en-GB" sz="1600" b="0" strike="noStrike" spc="-1" dirty="0">
                <a:solidFill>
                  <a:srgbClr val="0070C0"/>
                </a:solidFill>
                <a:latin typeface="+mj-lt"/>
                <a:ea typeface="Calibri"/>
              </a:rPr>
              <a:t>, Tao Zhang</a:t>
            </a:r>
            <a:endParaRPr lang="en-GB" sz="1600" b="0" strike="noStrike" spc="-1" dirty="0">
              <a:latin typeface="+mj-lt"/>
            </a:endParaRPr>
          </a:p>
          <a:p>
            <a:pPr marL="457200">
              <a:lnSpc>
                <a:spcPct val="90000"/>
              </a:lnSpc>
              <a:spcBef>
                <a:spcPts val="1001"/>
              </a:spcBef>
              <a:buNone/>
              <a:tabLst>
                <a:tab pos="0" algn="l"/>
              </a:tabLst>
            </a:pPr>
            <a:endParaRPr lang="en-GB" sz="1600" b="0" strike="noStrike" spc="-1" dirty="0">
              <a:latin typeface="+mj-lt"/>
            </a:endParaRPr>
          </a:p>
          <a:p>
            <a:pPr marL="457200">
              <a:lnSpc>
                <a:spcPct val="90000"/>
              </a:lnSpc>
              <a:spcBef>
                <a:spcPts val="1001"/>
              </a:spcBef>
              <a:buNone/>
              <a:tabLst>
                <a:tab pos="0" algn="l"/>
              </a:tabLst>
            </a:pPr>
            <a:r>
              <a:rPr lang="en-GB" sz="1600" b="0" strike="noStrike" spc="-1" dirty="0" err="1">
                <a:solidFill>
                  <a:srgbClr val="1F3864"/>
                </a:solidFill>
                <a:latin typeface="+mj-lt"/>
                <a:ea typeface="Calibri"/>
              </a:rPr>
              <a:t>lpGBT</a:t>
            </a:r>
            <a:r>
              <a:rPr lang="en-GB" sz="1600" b="0" strike="noStrike" spc="-1" dirty="0">
                <a:solidFill>
                  <a:srgbClr val="1F3864"/>
                </a:solidFill>
                <a:latin typeface="+mj-lt"/>
                <a:ea typeface="Calibri"/>
              </a:rPr>
              <a:t> Test team</a:t>
            </a:r>
            <a:endParaRPr lang="en-GB" sz="1600" b="0" strike="noStrike" spc="-1" dirty="0">
              <a:latin typeface="+mj-lt"/>
            </a:endParaRPr>
          </a:p>
          <a:p>
            <a:pPr marL="457200">
              <a:lnSpc>
                <a:spcPct val="90000"/>
              </a:lnSpc>
              <a:spcBef>
                <a:spcPts val="1001"/>
              </a:spcBef>
              <a:buNone/>
              <a:tabLst>
                <a:tab pos="0" algn="l"/>
              </a:tabLst>
            </a:pPr>
            <a:r>
              <a:rPr lang="en-GB" sz="1600" b="0" strike="noStrike" spc="-1" dirty="0">
                <a:solidFill>
                  <a:srgbClr val="1F3864"/>
                </a:solidFill>
                <a:latin typeface="+mj-lt"/>
                <a:ea typeface="Calibri"/>
              </a:rPr>
              <a:t>CERN, Geneva: </a:t>
            </a:r>
            <a:r>
              <a:rPr lang="en-GB" sz="1600" b="0" strike="noStrike" spc="-1" dirty="0">
                <a:solidFill>
                  <a:srgbClr val="0070C0"/>
                </a:solidFill>
                <a:latin typeface="+mj-lt"/>
                <a:ea typeface="Calibri"/>
              </a:rPr>
              <a:t>Sophie Baron, Stefan Biereigel, Eduardo </a:t>
            </a:r>
            <a:r>
              <a:rPr lang="en-GB" sz="1600" b="0" strike="noStrike" spc="-1" dirty="0" err="1">
                <a:solidFill>
                  <a:srgbClr val="0070C0"/>
                </a:solidFill>
                <a:latin typeface="+mj-lt"/>
                <a:ea typeface="Calibri"/>
              </a:rPr>
              <a:t>Brandao</a:t>
            </a:r>
            <a:r>
              <a:rPr lang="en-GB" sz="1600" b="0" strike="noStrike" spc="-1" dirty="0">
                <a:solidFill>
                  <a:srgbClr val="0070C0"/>
                </a:solidFill>
                <a:latin typeface="+mj-lt"/>
                <a:ea typeface="Calibri"/>
              </a:rPr>
              <a:t> De Souza Mendes, Jose Fonseca, Nour </a:t>
            </a:r>
            <a:r>
              <a:rPr lang="en-GB" sz="1600" b="0" strike="noStrike" spc="-1" dirty="0" err="1">
                <a:solidFill>
                  <a:srgbClr val="0070C0"/>
                </a:solidFill>
                <a:latin typeface="+mj-lt"/>
                <a:ea typeface="Calibri"/>
              </a:rPr>
              <a:t>Guettouche</a:t>
            </a:r>
            <a:r>
              <a:rPr lang="en-GB" sz="1600" b="0" strike="noStrike" spc="-1" dirty="0">
                <a:solidFill>
                  <a:srgbClr val="0070C0"/>
                </a:solidFill>
                <a:latin typeface="+mj-lt"/>
                <a:ea typeface="Calibri"/>
              </a:rPr>
              <a:t>, Daniel Hernandez, Szymon Kulis, Pedro Leitao, Julian Mendez, Paulo Moreira, David Porret</a:t>
            </a:r>
            <a:endParaRPr lang="en-GB" sz="1600" b="0" strike="noStrike" spc="-1" dirty="0">
              <a:latin typeface="+mj-lt"/>
            </a:endParaRPr>
          </a:p>
          <a:p>
            <a:pPr marL="457200">
              <a:lnSpc>
                <a:spcPct val="90000"/>
              </a:lnSpc>
              <a:spcBef>
                <a:spcPts val="1001"/>
              </a:spcBef>
              <a:buNone/>
              <a:tabLst>
                <a:tab pos="0" algn="l"/>
              </a:tabLst>
            </a:pPr>
            <a:endParaRPr lang="en-GB" sz="1600" b="0" strike="noStrike" spc="-1" dirty="0">
              <a:latin typeface="+mj-lt"/>
            </a:endParaRPr>
          </a:p>
          <a:p>
            <a:pPr marL="457200">
              <a:lnSpc>
                <a:spcPct val="90000"/>
              </a:lnSpc>
              <a:spcBef>
                <a:spcPts val="1001"/>
              </a:spcBef>
              <a:buNone/>
              <a:tabLst>
                <a:tab pos="0" algn="l"/>
              </a:tabLst>
            </a:pPr>
            <a:r>
              <a:rPr lang="en-GB" sz="1600" b="0" strike="noStrike" spc="-1" dirty="0" err="1">
                <a:solidFill>
                  <a:srgbClr val="1F3864"/>
                </a:solidFill>
                <a:latin typeface="+mj-lt"/>
                <a:ea typeface="Calibri"/>
              </a:rPr>
              <a:t>Macrocell</a:t>
            </a:r>
            <a:r>
              <a:rPr lang="en-GB" sz="1600" b="0" strike="noStrike" spc="-1" dirty="0">
                <a:solidFill>
                  <a:srgbClr val="1F3864"/>
                </a:solidFill>
                <a:latin typeface="+mj-lt"/>
                <a:ea typeface="Calibri"/>
              </a:rPr>
              <a:t> contributors</a:t>
            </a:r>
            <a:endParaRPr lang="en-GB" sz="1600" b="0" strike="noStrike" spc="-1" dirty="0">
              <a:latin typeface="+mj-lt"/>
            </a:endParaRPr>
          </a:p>
          <a:p>
            <a:pPr marL="457200">
              <a:lnSpc>
                <a:spcPct val="90000"/>
              </a:lnSpc>
              <a:spcBef>
                <a:spcPts val="1001"/>
              </a:spcBef>
              <a:buNone/>
              <a:tabLst>
                <a:tab pos="0" algn="l"/>
              </a:tabLst>
            </a:pPr>
            <a:r>
              <a:rPr lang="en-GB" sz="1600" b="0" strike="noStrike" spc="-1" dirty="0">
                <a:solidFill>
                  <a:srgbClr val="1F3864"/>
                </a:solidFill>
                <a:latin typeface="+mj-lt"/>
                <a:ea typeface="Calibri"/>
              </a:rPr>
              <a:t>    	Czech Technical University, Prague: </a:t>
            </a:r>
            <a:r>
              <a:rPr lang="en-GB" sz="1600" b="0" strike="noStrike" spc="-1" dirty="0">
                <a:solidFill>
                  <a:srgbClr val="0070C0"/>
                </a:solidFill>
                <a:latin typeface="+mj-lt"/>
                <a:ea typeface="Calibri"/>
              </a:rPr>
              <a:t>Miroslav </a:t>
            </a:r>
            <a:r>
              <a:rPr lang="en-GB" sz="1600" b="0" strike="noStrike" spc="-1" dirty="0" err="1">
                <a:solidFill>
                  <a:srgbClr val="0070C0"/>
                </a:solidFill>
                <a:latin typeface="+mj-lt"/>
                <a:ea typeface="Calibri"/>
              </a:rPr>
              <a:t>Havranek</a:t>
            </a:r>
            <a:r>
              <a:rPr lang="en-GB" sz="1600" b="0" strike="noStrike" spc="-1" dirty="0">
                <a:solidFill>
                  <a:srgbClr val="0070C0"/>
                </a:solidFill>
                <a:latin typeface="+mj-lt"/>
                <a:ea typeface="Calibri"/>
              </a:rPr>
              <a:t>, Tomas </a:t>
            </a:r>
            <a:r>
              <a:rPr lang="en-GB" sz="1600" b="0" strike="noStrike" spc="-1" dirty="0" err="1">
                <a:solidFill>
                  <a:srgbClr val="0070C0"/>
                </a:solidFill>
                <a:latin typeface="+mj-lt"/>
                <a:ea typeface="Calibri"/>
              </a:rPr>
              <a:t>Benka</a:t>
            </a:r>
            <a:endParaRPr lang="en-GB" sz="1600" b="0" strike="noStrike" spc="-1" dirty="0">
              <a:latin typeface="+mj-lt"/>
            </a:endParaRPr>
          </a:p>
          <a:p>
            <a:pPr marL="457200">
              <a:lnSpc>
                <a:spcPct val="90000"/>
              </a:lnSpc>
              <a:spcBef>
                <a:spcPts val="1001"/>
              </a:spcBef>
              <a:buNone/>
              <a:tabLst>
                <a:tab pos="0" algn="l"/>
              </a:tabLst>
            </a:pPr>
            <a:r>
              <a:rPr lang="en-GB" sz="1600" b="0" strike="noStrike" spc="-1" dirty="0">
                <a:solidFill>
                  <a:srgbClr val="1F3864"/>
                </a:solidFill>
                <a:latin typeface="+mj-lt"/>
                <a:ea typeface="Calibri"/>
              </a:rPr>
              <a:t>    	CERN, Geneva:</a:t>
            </a:r>
            <a:r>
              <a:rPr lang="en-GB" sz="1600" b="0" strike="noStrike" spc="-1" dirty="0">
                <a:solidFill>
                  <a:srgbClr val="0070C0"/>
                </a:solidFill>
                <a:latin typeface="+mj-lt"/>
                <a:ea typeface="Calibri"/>
              </a:rPr>
              <a:t> Alessandro Caratelli, Iraklis Kremastiotis, Stefano </a:t>
            </a:r>
            <a:r>
              <a:rPr lang="en-GB" sz="1600" b="0" strike="noStrike" spc="-1" dirty="0" err="1">
                <a:solidFill>
                  <a:srgbClr val="0070C0"/>
                </a:solidFill>
                <a:latin typeface="+mj-lt"/>
                <a:ea typeface="Calibri"/>
              </a:rPr>
              <a:t>Michelis</a:t>
            </a:r>
            <a:endParaRPr lang="en-GB" sz="1600" b="0" strike="noStrike" spc="-1" dirty="0">
              <a:latin typeface="+mj-lt"/>
            </a:endParaRPr>
          </a:p>
        </p:txBody>
      </p:sp>
      <p:sp>
        <p:nvSpPr>
          <p:cNvPr id="308"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tabLst>
                <a:tab pos="0" algn="l"/>
              </a:tabLst>
            </a:pPr>
            <a:fld id="{75CD795A-6FDC-4AEC-AC90-6F09A7F904DC}" type="slidenum">
              <a:rPr lang="en-GB" sz="1000" b="0" strike="noStrike" spc="-1">
                <a:solidFill>
                  <a:srgbClr val="7F7F7F"/>
                </a:solidFill>
                <a:latin typeface="Calibri"/>
                <a:ea typeface="Calibri"/>
              </a:rPr>
              <a:t>43</a:t>
            </a:fld>
            <a:endParaRPr lang="en-GB" sz="1000" b="0" strike="noStrike" spc="-1">
              <a:latin typeface="Times New Roman"/>
            </a:endParaRPr>
          </a:p>
        </p:txBody>
      </p:sp>
      <p:sp>
        <p:nvSpPr>
          <p:cNvPr id="2" name="Date Placeholder 1">
            <a:extLst>
              <a:ext uri="{FF2B5EF4-FFF2-40B4-BE49-F238E27FC236}">
                <a16:creationId xmlns:a16="http://schemas.microsoft.com/office/drawing/2014/main" id="{4B44202A-4ABA-2393-C10D-1296D6072DCE}"/>
              </a:ext>
            </a:extLst>
          </p:cNvPr>
          <p:cNvSpPr>
            <a:spLocks noGrp="1"/>
          </p:cNvSpPr>
          <p:nvPr>
            <p:ph type="dt" sz="half" idx="10"/>
          </p:nvPr>
        </p:nvSpPr>
        <p:spPr/>
        <p:txBody>
          <a:bodyPr/>
          <a:lstStyle/>
          <a:p>
            <a:r>
              <a:rPr lang="en-US"/>
              <a:t>CERN EP-ESE Seminar, 28 June 2022</a:t>
            </a:r>
            <a:endParaRPr lang="en-GB" dirty="0"/>
          </a:p>
        </p:txBody>
      </p:sp>
      <p:sp>
        <p:nvSpPr>
          <p:cNvPr id="3" name="Footer Placeholder 2">
            <a:extLst>
              <a:ext uri="{FF2B5EF4-FFF2-40B4-BE49-F238E27FC236}">
                <a16:creationId xmlns:a16="http://schemas.microsoft.com/office/drawing/2014/main" id="{479A3857-5071-2B4D-C2A3-C8DADFCDF781}"/>
              </a:ext>
            </a:extLst>
          </p:cNvPr>
          <p:cNvSpPr>
            <a:spLocks noGrp="1"/>
          </p:cNvSpPr>
          <p:nvPr>
            <p:ph type="ftr" sz="quarter" idx="11"/>
          </p:nvPr>
        </p:nvSpPr>
        <p:spPr/>
        <p:txBody>
          <a:bodyPr/>
          <a:lstStyle/>
          <a:p>
            <a:r>
              <a:rPr lang="en-GB"/>
              <a:t>https://indico.cern.ch/event/1065136 </a:t>
            </a:r>
            <a:endParaRPr lang="en-GB" dirty="0"/>
          </a:p>
        </p:txBody>
      </p:sp>
    </p:spTree>
    <p:extLst>
      <p:ext uri="{BB962C8B-B14F-4D97-AF65-F5344CB8AC3E}">
        <p14:creationId xmlns:p14="http://schemas.microsoft.com/office/powerpoint/2010/main" val="24143934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Configuration</a:t>
            </a:r>
            <a:endParaRPr lang="en-GB" sz="3200" b="0" strike="noStrike" spc="-1">
              <a:latin typeface="Arial"/>
            </a:endParaRPr>
          </a:p>
        </p:txBody>
      </p:sp>
      <p:sp>
        <p:nvSpPr>
          <p:cNvPr id="581" name="Straight Arrow Connector 9"/>
          <p:cNvSpPr/>
          <p:nvPr/>
        </p:nvSpPr>
        <p:spPr>
          <a:xfrm flipV="1">
            <a:off x="9439200" y="1802160"/>
            <a:ext cx="360" cy="456480"/>
          </a:xfrm>
          <a:custGeom>
            <a:avLst/>
            <a:gdLst/>
            <a:ahLst/>
            <a:cxnLst/>
            <a:rect l="l" t="t" r="r" b="b"/>
            <a:pathLst>
              <a:path w="21600" h="21600">
                <a:moveTo>
                  <a:pt x="0" y="0"/>
                </a:moveTo>
                <a:lnTo>
                  <a:pt x="21600" y="21600"/>
                </a:lnTo>
              </a:path>
            </a:pathLst>
          </a:custGeom>
          <a:noFill/>
          <a:ln w="19050">
            <a:solidFill>
              <a:srgbClr val="44546A"/>
            </a:solidFill>
            <a:tailEnd type="oval" w="med" len="med"/>
          </a:ln>
        </p:spPr>
        <p:style>
          <a:lnRef idx="1">
            <a:schemeClr val="accent1"/>
          </a:lnRef>
          <a:fillRef idx="0">
            <a:schemeClr val="accent1"/>
          </a:fillRef>
          <a:effectRef idx="0">
            <a:schemeClr val="accent1"/>
          </a:effectRef>
          <a:fontRef idx="minor"/>
        </p:style>
      </p:sp>
      <p:sp>
        <p:nvSpPr>
          <p:cNvPr id="582" name="Rectangle 10"/>
          <p:cNvSpPr/>
          <p:nvPr/>
        </p:nvSpPr>
        <p:spPr>
          <a:xfrm>
            <a:off x="1916280" y="21049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583" name="Rectangle 11"/>
          <p:cNvSpPr/>
          <p:nvPr/>
        </p:nvSpPr>
        <p:spPr>
          <a:xfrm>
            <a:off x="1916280" y="42382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584" name="Rectangle 12"/>
          <p:cNvSpPr/>
          <p:nvPr/>
        </p:nvSpPr>
        <p:spPr>
          <a:xfrm rot="10800000">
            <a:off x="4728240" y="1269360"/>
            <a:ext cx="3733200" cy="4494960"/>
          </a:xfrm>
          <a:prstGeom prst="rect">
            <a:avLst/>
          </a:prstGeom>
          <a:solidFill>
            <a:srgbClr val="95B3D7"/>
          </a:solidFill>
          <a:ln w="25400">
            <a:solidFill>
              <a:srgbClr val="000000"/>
            </a:solidFill>
            <a:round/>
          </a:ln>
        </p:spPr>
        <p:style>
          <a:lnRef idx="0">
            <a:scrgbClr r="0" g="0" b="0"/>
          </a:lnRef>
          <a:fillRef idx="0">
            <a:scrgbClr r="0" g="0" b="0"/>
          </a:fillRef>
          <a:effectRef idx="0">
            <a:scrgbClr r="0" g="0" b="0"/>
          </a:effectRef>
          <a:fontRef idx="minor"/>
        </p:style>
      </p:sp>
      <p:sp>
        <p:nvSpPr>
          <p:cNvPr id="585" name="Rectangle 13"/>
          <p:cNvSpPr/>
          <p:nvPr/>
        </p:nvSpPr>
        <p:spPr>
          <a:xfrm rot="5400000">
            <a:off x="3250440" y="3285720"/>
            <a:ext cx="3504600" cy="5328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buNone/>
              <a:tabLst>
                <a:tab pos="0" algn="l"/>
              </a:tabLst>
            </a:pPr>
            <a:r>
              <a:rPr lang="en-GB" sz="900" b="0" strike="noStrike" spc="-1">
                <a:solidFill>
                  <a:srgbClr val="FFFFFF"/>
                </a:solidFill>
                <a:latin typeface="Calibri"/>
                <a:ea typeface="DejaVu Sans"/>
              </a:rPr>
              <a:t>Phase – Aligners + Ser/Des for E – Ports</a:t>
            </a:r>
            <a:endParaRPr lang="en-GB" sz="900" b="0" strike="noStrike" spc="-1">
              <a:latin typeface="Arial"/>
            </a:endParaRPr>
          </a:p>
        </p:txBody>
      </p:sp>
      <p:sp>
        <p:nvSpPr>
          <p:cNvPr id="586" name="Rectangle 14"/>
          <p:cNvSpPr/>
          <p:nvPr/>
        </p:nvSpPr>
        <p:spPr>
          <a:xfrm>
            <a:off x="1916280" y="10378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587" name="Rectangle 15"/>
          <p:cNvSpPr/>
          <p:nvPr/>
        </p:nvSpPr>
        <p:spPr>
          <a:xfrm rot="5400000">
            <a:off x="2565000" y="13046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588" name="Rectangle 16"/>
          <p:cNvSpPr/>
          <p:nvPr/>
        </p:nvSpPr>
        <p:spPr>
          <a:xfrm rot="5400000">
            <a:off x="2565000" y="23713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589" name="Rectangle 17"/>
          <p:cNvSpPr/>
          <p:nvPr/>
        </p:nvSpPr>
        <p:spPr>
          <a:xfrm rot="5400000">
            <a:off x="2565000" y="45050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590" name="Rectangle 18"/>
          <p:cNvSpPr/>
          <p:nvPr/>
        </p:nvSpPr>
        <p:spPr>
          <a:xfrm>
            <a:off x="2754720" y="53053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GBT – SCA</a:t>
            </a:r>
            <a:endParaRPr lang="en-GB" sz="1050" b="0" strike="noStrike" spc="-1">
              <a:latin typeface="Arial"/>
            </a:endParaRPr>
          </a:p>
        </p:txBody>
      </p:sp>
      <p:sp>
        <p:nvSpPr>
          <p:cNvPr id="591" name="Rectangle 19"/>
          <p:cNvSpPr/>
          <p:nvPr/>
        </p:nvSpPr>
        <p:spPr>
          <a:xfrm rot="5400000">
            <a:off x="3403080" y="55717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592" name="Straight Connector 20"/>
          <p:cNvSpPr/>
          <p:nvPr/>
        </p:nvSpPr>
        <p:spPr>
          <a:xfrm>
            <a:off x="2449440" y="3018960"/>
            <a:ext cx="360" cy="99072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593" name="Rectangle 21"/>
          <p:cNvSpPr/>
          <p:nvPr/>
        </p:nvSpPr>
        <p:spPr>
          <a:xfrm>
            <a:off x="5284080" y="1271160"/>
            <a:ext cx="857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Phase - Shifter</a:t>
            </a:r>
            <a:endParaRPr lang="en-GB" sz="900" b="0" strike="noStrike" spc="-1">
              <a:latin typeface="Arial"/>
            </a:endParaRPr>
          </a:p>
        </p:txBody>
      </p:sp>
      <p:sp>
        <p:nvSpPr>
          <p:cNvPr id="594" name="Rectangle 22"/>
          <p:cNvSpPr/>
          <p:nvPr/>
        </p:nvSpPr>
        <p:spPr>
          <a:xfrm rot="5400000">
            <a:off x="4546080" y="20667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595" name="Rectangle 23"/>
          <p:cNvSpPr/>
          <p:nvPr/>
        </p:nvSpPr>
        <p:spPr>
          <a:xfrm rot="5400000">
            <a:off x="4546080" y="27525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596" name="Rectangle 24"/>
          <p:cNvSpPr/>
          <p:nvPr/>
        </p:nvSpPr>
        <p:spPr>
          <a:xfrm rot="5400000">
            <a:off x="4546080" y="41241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597" name="Rectangle 25"/>
          <p:cNvSpPr/>
          <p:nvPr/>
        </p:nvSpPr>
        <p:spPr>
          <a:xfrm rot="5400000">
            <a:off x="4546080" y="48099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598" name="Straight Connector 26"/>
          <p:cNvSpPr/>
          <p:nvPr/>
        </p:nvSpPr>
        <p:spPr>
          <a:xfrm flipV="1">
            <a:off x="4811760" y="3247560"/>
            <a:ext cx="360" cy="60948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599" name="Curved Connector 27"/>
          <p:cNvSpPr/>
          <p:nvPr/>
        </p:nvSpPr>
        <p:spPr>
          <a:xfrm rot="10800000">
            <a:off x="2984040" y="1418760"/>
            <a:ext cx="175176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600" name="Rectangle 28"/>
          <p:cNvSpPr/>
          <p:nvPr/>
        </p:nvSpPr>
        <p:spPr>
          <a:xfrm>
            <a:off x="7770960" y="5307840"/>
            <a:ext cx="69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Masters</a:t>
            </a:r>
            <a:endParaRPr lang="en-GB" sz="900" b="0" strike="noStrike" spc="-1">
              <a:latin typeface="Arial"/>
            </a:endParaRPr>
          </a:p>
        </p:txBody>
      </p:sp>
      <p:sp>
        <p:nvSpPr>
          <p:cNvPr id="601" name="Rectangle 29"/>
          <p:cNvSpPr/>
          <p:nvPr/>
        </p:nvSpPr>
        <p:spPr>
          <a:xfrm>
            <a:off x="572004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ADC</a:t>
            </a:r>
            <a:endParaRPr lang="en-GB" sz="900" b="0" strike="noStrike" spc="-1">
              <a:latin typeface="Arial"/>
            </a:endParaRPr>
          </a:p>
        </p:txBody>
      </p:sp>
      <p:sp>
        <p:nvSpPr>
          <p:cNvPr id="602" name="Rectangle 30"/>
          <p:cNvSpPr/>
          <p:nvPr/>
        </p:nvSpPr>
        <p:spPr>
          <a:xfrm>
            <a:off x="57200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Control Logic</a:t>
            </a:r>
            <a:endParaRPr lang="en-GB" sz="900" b="0" strike="noStrike" spc="-1">
              <a:latin typeface="Arial"/>
            </a:endParaRPr>
          </a:p>
        </p:txBody>
      </p:sp>
      <p:sp>
        <p:nvSpPr>
          <p:cNvPr id="603" name="Rectangle 31"/>
          <p:cNvSpPr/>
          <p:nvPr/>
        </p:nvSpPr>
        <p:spPr>
          <a:xfrm>
            <a:off x="70916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Configuration</a:t>
            </a:r>
            <a:endParaRPr lang="en-GB" sz="900" b="0" strike="noStrike" spc="-1">
              <a:latin typeface="Arial"/>
            </a:endParaRPr>
          </a:p>
          <a:p>
            <a:pPr algn="ctr">
              <a:lnSpc>
                <a:spcPct val="100000"/>
              </a:lnSpc>
              <a:buNone/>
              <a:tabLst>
                <a:tab pos="0" algn="l"/>
              </a:tabLst>
            </a:pPr>
            <a:r>
              <a:rPr lang="en-US" sz="900" b="0" strike="noStrike" spc="-1">
                <a:solidFill>
                  <a:srgbClr val="FFFFFF"/>
                </a:solidFill>
                <a:latin typeface="Calibri"/>
                <a:ea typeface="DejaVu Sans"/>
              </a:rPr>
              <a:t>(e-Fuses + reg-Bank)</a:t>
            </a:r>
            <a:endParaRPr lang="en-GB" sz="900" b="0" strike="noStrike" spc="-1">
              <a:latin typeface="Arial"/>
            </a:endParaRPr>
          </a:p>
        </p:txBody>
      </p:sp>
      <p:sp>
        <p:nvSpPr>
          <p:cNvPr id="604" name="Straight Arrow Connector 32"/>
          <p:cNvSpPr/>
          <p:nvPr/>
        </p:nvSpPr>
        <p:spPr>
          <a:xfrm rot="5400000" flipH="1" flipV="1">
            <a:off x="660132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605" name="Straight Arrow Connector 33"/>
          <p:cNvSpPr/>
          <p:nvPr/>
        </p:nvSpPr>
        <p:spPr>
          <a:xfrm>
            <a:off x="8071920" y="3762000"/>
            <a:ext cx="608760" cy="720"/>
          </a:xfrm>
          <a:custGeom>
            <a:avLst/>
            <a:gdLst/>
            <a:ahLst/>
            <a:cxnLst/>
            <a:rect l="l" t="t" r="r" b="b"/>
            <a:pathLst>
              <a:path w="21600" h="21600">
                <a:moveTo>
                  <a:pt x="0" y="0"/>
                </a:moveTo>
                <a:lnTo>
                  <a:pt x="21600" y="21600"/>
                </a:lnTo>
              </a:path>
            </a:pathLst>
          </a:custGeom>
          <a:noFill/>
          <a:ln w="19050">
            <a:solidFill>
              <a:srgbClr val="44546A"/>
            </a:solidFill>
            <a:round/>
            <a:tailEnd type="arrow" w="med" len="med"/>
          </a:ln>
        </p:spPr>
        <p:style>
          <a:lnRef idx="0">
            <a:scrgbClr r="0" g="0" b="0"/>
          </a:lnRef>
          <a:fillRef idx="0">
            <a:scrgbClr r="0" g="0" b="0"/>
          </a:fillRef>
          <a:effectRef idx="0">
            <a:scrgbClr r="0" g="0" b="0"/>
          </a:effectRef>
          <a:fontRef idx="minor"/>
        </p:style>
      </p:sp>
      <p:sp>
        <p:nvSpPr>
          <p:cNvPr id="606" name="Isosceles Triangle 34"/>
          <p:cNvSpPr/>
          <p:nvPr/>
        </p:nvSpPr>
        <p:spPr>
          <a:xfrm rot="5400000" flipH="1">
            <a:off x="8642880" y="357228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sp>
        <p:nvSpPr>
          <p:cNvPr id="607" name="Isosceles Triangle 35"/>
          <p:cNvSpPr/>
          <p:nvPr/>
        </p:nvSpPr>
        <p:spPr>
          <a:xfrm>
            <a:off x="9292320" y="19551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608" name="Straight Connector 36"/>
          <p:cNvSpPr/>
          <p:nvPr/>
        </p:nvSpPr>
        <p:spPr>
          <a:xfrm>
            <a:off x="9291960" y="1955160"/>
            <a:ext cx="30492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609" name="Straight Connector 37"/>
          <p:cNvSpPr/>
          <p:nvPr/>
        </p:nvSpPr>
        <p:spPr>
          <a:xfrm>
            <a:off x="9062640" y="3762000"/>
            <a:ext cx="38088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610" name="Straight Connector 38"/>
          <p:cNvSpPr/>
          <p:nvPr/>
        </p:nvSpPr>
        <p:spPr>
          <a:xfrm>
            <a:off x="9443520" y="4066560"/>
            <a:ext cx="360" cy="15264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611" name="Isosceles Triangle 39"/>
          <p:cNvSpPr/>
          <p:nvPr/>
        </p:nvSpPr>
        <p:spPr>
          <a:xfrm flipV="1">
            <a:off x="9291240" y="39135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612" name="Straight Connector 40"/>
          <p:cNvSpPr/>
          <p:nvPr/>
        </p:nvSpPr>
        <p:spPr>
          <a:xfrm>
            <a:off x="9443520" y="3762000"/>
            <a:ext cx="360" cy="15228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613" name="Straight Connector 41"/>
          <p:cNvSpPr/>
          <p:nvPr/>
        </p:nvSpPr>
        <p:spPr>
          <a:xfrm>
            <a:off x="9291240" y="4066560"/>
            <a:ext cx="30456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614" name="Isosceles Triangle 42"/>
          <p:cNvSpPr/>
          <p:nvPr/>
        </p:nvSpPr>
        <p:spPr>
          <a:xfrm flipV="1">
            <a:off x="9367560" y="4218480"/>
            <a:ext cx="151560" cy="151560"/>
          </a:xfrm>
          <a:prstGeom prst="triangle">
            <a:avLst>
              <a:gd name="adj" fmla="val 50000"/>
            </a:avLst>
          </a:prstGeom>
          <a:solidFill>
            <a:schemeClr val="tx2"/>
          </a:solidFill>
          <a:ln w="25400">
            <a:solidFill>
              <a:srgbClr val="44546A"/>
            </a:solidFill>
            <a:round/>
          </a:ln>
        </p:spPr>
        <p:style>
          <a:lnRef idx="0">
            <a:scrgbClr r="0" g="0" b="0"/>
          </a:lnRef>
          <a:fillRef idx="0">
            <a:scrgbClr r="0" g="0" b="0"/>
          </a:fillRef>
          <a:effectRef idx="0">
            <a:scrgbClr r="0" g="0" b="0"/>
          </a:effectRef>
          <a:fontRef idx="minor"/>
        </p:style>
      </p:sp>
      <p:sp>
        <p:nvSpPr>
          <p:cNvPr id="615" name="Straight Connector 43"/>
          <p:cNvSpPr/>
          <p:nvPr/>
        </p:nvSpPr>
        <p:spPr>
          <a:xfrm>
            <a:off x="9291960" y="1802520"/>
            <a:ext cx="30492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616" name="Elbow Connector 44"/>
          <p:cNvSpPr/>
          <p:nvPr/>
        </p:nvSpPr>
        <p:spPr>
          <a:xfrm flipV="1">
            <a:off x="8463240" y="3875760"/>
            <a:ext cx="407880" cy="1659600"/>
          </a:xfrm>
          <a:prstGeom prst="bentConnector2">
            <a:avLst/>
          </a:pr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617" name="Straight Arrow Connector 45"/>
          <p:cNvSpPr/>
          <p:nvPr/>
        </p:nvSpPr>
        <p:spPr>
          <a:xfrm flipH="1">
            <a:off x="5260320" y="3016440"/>
            <a:ext cx="741240" cy="360"/>
          </a:xfrm>
          <a:custGeom>
            <a:avLst/>
            <a:gdLst/>
            <a:ahLst/>
            <a:cxnLst/>
            <a:rect l="l" t="t" r="r" b="b"/>
            <a:pathLst>
              <a:path w="21600" h="21600">
                <a:moveTo>
                  <a:pt x="0" y="0"/>
                </a:moveTo>
                <a:lnTo>
                  <a:pt x="21600" y="21600"/>
                </a:lnTo>
              </a:path>
            </a:pathLst>
          </a:custGeom>
          <a:noFill/>
          <a:ln w="38100">
            <a:solidFill>
              <a:srgbClr val="C0504D"/>
            </a:solidFill>
            <a:round/>
            <a:tailEnd type="arrow" w="med" len="med"/>
          </a:ln>
        </p:spPr>
        <p:style>
          <a:lnRef idx="0">
            <a:scrgbClr r="0" g="0" b="0"/>
          </a:lnRef>
          <a:fillRef idx="0">
            <a:scrgbClr r="0" g="0" b="0"/>
          </a:fillRef>
          <a:effectRef idx="0">
            <a:scrgbClr r="0" g="0" b="0"/>
          </a:effectRef>
          <a:fontRef idx="minor"/>
        </p:style>
      </p:sp>
      <p:sp>
        <p:nvSpPr>
          <p:cNvPr id="618" name="Curved Connector 46"/>
          <p:cNvSpPr/>
          <p:nvPr/>
        </p:nvSpPr>
        <p:spPr>
          <a:xfrm rot="10800000">
            <a:off x="2984040" y="1266480"/>
            <a:ext cx="175176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619" name="Curved Connector 47"/>
          <p:cNvSpPr/>
          <p:nvPr/>
        </p:nvSpPr>
        <p:spPr>
          <a:xfrm rot="10800000">
            <a:off x="2984040" y="1571400"/>
            <a:ext cx="175176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620" name="Curved Connector 48"/>
          <p:cNvSpPr/>
          <p:nvPr/>
        </p:nvSpPr>
        <p:spPr>
          <a:xfrm rot="10800000">
            <a:off x="2984040" y="233352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621" name="Curved Connector 49"/>
          <p:cNvSpPr/>
          <p:nvPr/>
        </p:nvSpPr>
        <p:spPr>
          <a:xfrm rot="10800000">
            <a:off x="2984040" y="248580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622" name="Curved Connector 50"/>
          <p:cNvSpPr/>
          <p:nvPr/>
        </p:nvSpPr>
        <p:spPr>
          <a:xfrm rot="10800000">
            <a:off x="2984040" y="263844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623" name="Curved Connector 51"/>
          <p:cNvSpPr/>
          <p:nvPr/>
        </p:nvSpPr>
        <p:spPr>
          <a:xfrm rot="10800000" flipV="1">
            <a:off x="2984040" y="408600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624" name="Curved Connector 52"/>
          <p:cNvSpPr/>
          <p:nvPr/>
        </p:nvSpPr>
        <p:spPr>
          <a:xfrm rot="10800000" flipV="1">
            <a:off x="2984040" y="423864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625" name="Curved Connector 53"/>
          <p:cNvSpPr/>
          <p:nvPr/>
        </p:nvSpPr>
        <p:spPr>
          <a:xfrm rot="10800000" flipV="1">
            <a:off x="2984040" y="439092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626" name="Curved Connector 54"/>
          <p:cNvSpPr/>
          <p:nvPr/>
        </p:nvSpPr>
        <p:spPr>
          <a:xfrm rot="10800000" flipV="1">
            <a:off x="3822120" y="4771800"/>
            <a:ext cx="91368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627" name="Curved Connector 55"/>
          <p:cNvSpPr/>
          <p:nvPr/>
        </p:nvSpPr>
        <p:spPr>
          <a:xfrm rot="10800000" flipV="1">
            <a:off x="3822120" y="4924080"/>
            <a:ext cx="91368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628" name="Curved Connector 56"/>
          <p:cNvSpPr/>
          <p:nvPr/>
        </p:nvSpPr>
        <p:spPr>
          <a:xfrm rot="10800000" flipV="1">
            <a:off x="3822120" y="5076360"/>
            <a:ext cx="91368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629" name="Straight Arrow Connector 57"/>
          <p:cNvSpPr/>
          <p:nvPr/>
        </p:nvSpPr>
        <p:spPr>
          <a:xfrm flipV="1">
            <a:off x="3889800" y="4699800"/>
            <a:ext cx="791640" cy="4222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630" name="TextBox 58"/>
          <p:cNvSpPr/>
          <p:nvPr/>
        </p:nvSpPr>
        <p:spPr>
          <a:xfrm>
            <a:off x="2694960" y="5000400"/>
            <a:ext cx="12542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000" b="0" strike="noStrike" spc="-1">
                <a:solidFill>
                  <a:srgbClr val="1F497D"/>
                </a:solidFill>
                <a:latin typeface="Calibri"/>
                <a:ea typeface="DejaVu Sans"/>
              </a:rPr>
              <a:t>One 80 Mbps port</a:t>
            </a:r>
            <a:endParaRPr lang="en-GB" sz="1000" b="0" strike="noStrike" spc="-1">
              <a:latin typeface="Arial"/>
            </a:endParaRPr>
          </a:p>
        </p:txBody>
      </p:sp>
      <p:sp>
        <p:nvSpPr>
          <p:cNvPr id="631" name="Straight Arrow Connector 59"/>
          <p:cNvSpPr/>
          <p:nvPr/>
        </p:nvSpPr>
        <p:spPr>
          <a:xfrm flipV="1">
            <a:off x="3928320" y="2397600"/>
            <a:ext cx="795240" cy="14961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632" name="Straight Arrow Connector 60"/>
          <p:cNvSpPr/>
          <p:nvPr/>
        </p:nvSpPr>
        <p:spPr>
          <a:xfrm flipV="1">
            <a:off x="3928320" y="3147120"/>
            <a:ext cx="777240" cy="7470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633" name="Straight Arrow Connector 61"/>
          <p:cNvSpPr/>
          <p:nvPr/>
        </p:nvSpPr>
        <p:spPr>
          <a:xfrm>
            <a:off x="3928320" y="3895920"/>
            <a:ext cx="777240" cy="972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634" name="TextBox 62"/>
          <p:cNvSpPr/>
          <p:nvPr/>
        </p:nvSpPr>
        <p:spPr>
          <a:xfrm>
            <a:off x="7881480" y="6017040"/>
            <a:ext cx="43272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Ports</a:t>
            </a:r>
            <a:endParaRPr lang="en-GB" sz="800" b="0" strike="noStrike" spc="-1">
              <a:latin typeface="Arial"/>
            </a:endParaRPr>
          </a:p>
        </p:txBody>
      </p:sp>
      <p:sp>
        <p:nvSpPr>
          <p:cNvPr id="635" name="TextBox 63"/>
          <p:cNvSpPr/>
          <p:nvPr/>
        </p:nvSpPr>
        <p:spPr>
          <a:xfrm>
            <a:off x="5783760" y="6017040"/>
            <a:ext cx="5454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aIn[7:0]</a:t>
            </a:r>
            <a:endParaRPr lang="en-GB" sz="800" b="0" strike="noStrike" spc="-1">
              <a:latin typeface="Arial"/>
            </a:endParaRPr>
          </a:p>
        </p:txBody>
      </p:sp>
      <p:sp>
        <p:nvSpPr>
          <p:cNvPr id="636" name="TextBox 64"/>
          <p:cNvSpPr/>
          <p:nvPr/>
        </p:nvSpPr>
        <p:spPr>
          <a:xfrm>
            <a:off x="6471360" y="6017040"/>
            <a:ext cx="5623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IO[15:0]</a:t>
            </a:r>
            <a:endParaRPr lang="en-GB" sz="800" b="0" strike="noStrike" spc="-1">
              <a:latin typeface="Arial"/>
            </a:endParaRPr>
          </a:p>
        </p:txBody>
      </p:sp>
      <p:sp>
        <p:nvSpPr>
          <p:cNvPr id="637" name="TextBox 65"/>
          <p:cNvSpPr/>
          <p:nvPr/>
        </p:nvSpPr>
        <p:spPr>
          <a:xfrm>
            <a:off x="2866320" y="3618720"/>
            <a:ext cx="1115280" cy="546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1000" b="0" strike="noStrike" spc="-1">
                <a:solidFill>
                  <a:srgbClr val="1F497D"/>
                </a:solidFill>
                <a:latin typeface="Calibri"/>
                <a:ea typeface="DejaVu Sans"/>
              </a:rPr>
              <a:t>160 Mbps</a:t>
            </a:r>
            <a:br/>
            <a:r>
              <a:rPr lang="en-GB" sz="1000" b="0" strike="noStrike" spc="-1">
                <a:solidFill>
                  <a:srgbClr val="1F497D"/>
                </a:solidFill>
                <a:latin typeface="Calibri"/>
                <a:ea typeface="DejaVu Sans"/>
              </a:rPr>
              <a:t>to</a:t>
            </a:r>
            <a:endParaRPr lang="en-GB" sz="1000" b="0" strike="noStrike" spc="-1">
              <a:latin typeface="Arial"/>
            </a:endParaRPr>
          </a:p>
          <a:p>
            <a:pPr algn="ctr">
              <a:lnSpc>
                <a:spcPct val="100000"/>
              </a:lnSpc>
              <a:buNone/>
              <a:tabLst>
                <a:tab pos="0" algn="l"/>
              </a:tabLst>
            </a:pPr>
            <a:r>
              <a:rPr lang="en-GB" sz="1000" b="0" strike="noStrike" spc="-1">
                <a:solidFill>
                  <a:srgbClr val="1F497D"/>
                </a:solidFill>
                <a:latin typeface="Calibri"/>
                <a:ea typeface="DejaVu Sans"/>
              </a:rPr>
              <a:t>1.28 Gbps ports</a:t>
            </a:r>
            <a:endParaRPr lang="en-GB" sz="1000" b="0" strike="noStrike" spc="-1">
              <a:latin typeface="Arial"/>
            </a:endParaRPr>
          </a:p>
        </p:txBody>
      </p:sp>
      <p:sp>
        <p:nvSpPr>
          <p:cNvPr id="638" name="TextBox 66"/>
          <p:cNvSpPr/>
          <p:nvPr/>
        </p:nvSpPr>
        <p:spPr>
          <a:xfrm>
            <a:off x="8578080" y="1802880"/>
            <a:ext cx="5940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LpGBTIA</a:t>
            </a:r>
            <a:endParaRPr lang="en-GB" sz="800" b="0" strike="noStrike" spc="-1">
              <a:latin typeface="Arial"/>
            </a:endParaRPr>
          </a:p>
        </p:txBody>
      </p:sp>
      <p:sp>
        <p:nvSpPr>
          <p:cNvPr id="639" name="TextBox 67"/>
          <p:cNvSpPr/>
          <p:nvPr/>
        </p:nvSpPr>
        <p:spPr>
          <a:xfrm>
            <a:off x="8577000" y="3304800"/>
            <a:ext cx="5652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LpGBLD</a:t>
            </a:r>
            <a:endParaRPr lang="en-GB" sz="800" b="0" strike="noStrike" spc="-1">
              <a:latin typeface="Arial"/>
            </a:endParaRPr>
          </a:p>
        </p:txBody>
      </p:sp>
      <p:sp>
        <p:nvSpPr>
          <p:cNvPr id="640" name="TextBox 68"/>
          <p:cNvSpPr/>
          <p:nvPr/>
        </p:nvSpPr>
        <p:spPr>
          <a:xfrm>
            <a:off x="7659000" y="1280160"/>
            <a:ext cx="746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400" b="1" strike="noStrike" spc="-1">
                <a:solidFill>
                  <a:srgbClr val="1F497D"/>
                </a:solidFill>
                <a:latin typeface="Calibri"/>
                <a:ea typeface="DejaVu Sans"/>
              </a:rPr>
              <a:t>LpGBT</a:t>
            </a:r>
            <a:endParaRPr lang="en-GB" sz="1400" b="0" strike="noStrike" spc="-1">
              <a:latin typeface="Arial"/>
            </a:endParaRPr>
          </a:p>
        </p:txBody>
      </p:sp>
      <p:sp>
        <p:nvSpPr>
          <p:cNvPr id="641" name="Straight Arrow Connector 69"/>
          <p:cNvSpPr/>
          <p:nvPr/>
        </p:nvSpPr>
        <p:spPr>
          <a:xfrm rot="10800000" flipV="1">
            <a:off x="9673920" y="187920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642" name="Straight Arrow Connector 70"/>
          <p:cNvSpPr/>
          <p:nvPr/>
        </p:nvSpPr>
        <p:spPr>
          <a:xfrm rot="10800000" flipV="1">
            <a:off x="9673920" y="203148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643" name="Straight Arrow Connector 71"/>
          <p:cNvSpPr/>
          <p:nvPr/>
        </p:nvSpPr>
        <p:spPr>
          <a:xfrm rot="10800000" flipH="1">
            <a:off x="9672120" y="368676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644" name="Straight Arrow Connector 72"/>
          <p:cNvSpPr/>
          <p:nvPr/>
        </p:nvSpPr>
        <p:spPr>
          <a:xfrm rot="10800000" flipH="1">
            <a:off x="9672120" y="383904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645" name="Right Brace 73"/>
          <p:cNvSpPr/>
          <p:nvPr/>
        </p:nvSpPr>
        <p:spPr>
          <a:xfrm>
            <a:off x="3747960" y="1443600"/>
            <a:ext cx="266040" cy="400320"/>
          </a:xfrm>
          <a:prstGeom prst="rightBrace">
            <a:avLst>
              <a:gd name="adj1" fmla="val 8333"/>
              <a:gd name="adj2" fmla="val 50000"/>
            </a:avLst>
          </a:prstGeom>
          <a:noFill/>
          <a:ln w="12700">
            <a:solidFill>
              <a:srgbClr val="4A7EBB"/>
            </a:solidFill>
            <a:round/>
          </a:ln>
        </p:spPr>
        <p:style>
          <a:lnRef idx="0">
            <a:scrgbClr r="0" g="0" b="0"/>
          </a:lnRef>
          <a:fillRef idx="0">
            <a:scrgbClr r="0" g="0" b="0"/>
          </a:fillRef>
          <a:effectRef idx="0">
            <a:scrgbClr r="0" g="0" b="0"/>
          </a:effectRef>
          <a:fontRef idx="minor"/>
        </p:style>
      </p:sp>
      <p:sp>
        <p:nvSpPr>
          <p:cNvPr id="646" name="TextBox 74"/>
          <p:cNvSpPr/>
          <p:nvPr/>
        </p:nvSpPr>
        <p:spPr>
          <a:xfrm>
            <a:off x="3956400" y="1509840"/>
            <a:ext cx="4341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eLink</a:t>
            </a:r>
            <a:endParaRPr lang="en-GB" sz="800" b="0" strike="noStrike" spc="-1">
              <a:latin typeface="Arial"/>
            </a:endParaRPr>
          </a:p>
        </p:txBody>
      </p:sp>
      <p:sp>
        <p:nvSpPr>
          <p:cNvPr id="647" name="TextBox 75"/>
          <p:cNvSpPr/>
          <p:nvPr/>
        </p:nvSpPr>
        <p:spPr>
          <a:xfrm>
            <a:off x="3063960" y="3313080"/>
            <a:ext cx="47700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GB" sz="1000" b="0" strike="noStrike" spc="-1">
                <a:solidFill>
                  <a:srgbClr val="C00000"/>
                </a:solidFill>
                <a:latin typeface="Calibri"/>
                <a:ea typeface="DejaVu Sans"/>
              </a:rPr>
              <a:t>clock</a:t>
            </a:r>
            <a:endParaRPr lang="en-GB" sz="1000" b="0" strike="noStrike" spc="-1">
              <a:latin typeface="Arial"/>
            </a:endParaRPr>
          </a:p>
        </p:txBody>
      </p:sp>
      <p:sp>
        <p:nvSpPr>
          <p:cNvPr id="648" name="Straight Arrow Connector 76"/>
          <p:cNvSpPr/>
          <p:nvPr/>
        </p:nvSpPr>
        <p:spPr>
          <a:xfrm flipV="1">
            <a:off x="3526200" y="2901600"/>
            <a:ext cx="589320" cy="532440"/>
          </a:xfrm>
          <a:custGeom>
            <a:avLst/>
            <a:gdLst/>
            <a:ahLst/>
            <a:cxnLst/>
            <a:rect l="l" t="t" r="r" b="b"/>
            <a:pathLst>
              <a:path w="21600" h="21600">
                <a:moveTo>
                  <a:pt x="0" y="0"/>
                </a:moveTo>
                <a:lnTo>
                  <a:pt x="21600" y="21600"/>
                </a:lnTo>
              </a:path>
            </a:pathLst>
          </a:custGeom>
          <a:noFill/>
          <a:ln w="9525">
            <a:solidFill>
              <a:srgbClr val="C00000"/>
            </a:solidFill>
            <a:round/>
            <a:tailEnd type="arrow" w="med" len="med"/>
          </a:ln>
        </p:spPr>
        <p:style>
          <a:lnRef idx="0">
            <a:scrgbClr r="0" g="0" b="0"/>
          </a:lnRef>
          <a:fillRef idx="0">
            <a:scrgbClr r="0" g="0" b="0"/>
          </a:fillRef>
          <a:effectRef idx="0">
            <a:scrgbClr r="0" g="0" b="0"/>
          </a:effectRef>
          <a:fontRef idx="minor"/>
        </p:style>
      </p:sp>
      <p:sp>
        <p:nvSpPr>
          <p:cNvPr id="649" name="TextBox 77"/>
          <p:cNvSpPr/>
          <p:nvPr/>
        </p:nvSpPr>
        <p:spPr>
          <a:xfrm>
            <a:off x="2909880" y="3132720"/>
            <a:ext cx="64296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data-up</a:t>
            </a:r>
            <a:endParaRPr lang="en-GB" sz="1000" b="0" strike="noStrike" spc="-1">
              <a:latin typeface="Arial"/>
            </a:endParaRPr>
          </a:p>
        </p:txBody>
      </p:sp>
      <p:sp>
        <p:nvSpPr>
          <p:cNvPr id="650" name="Straight Arrow Connector 78"/>
          <p:cNvSpPr/>
          <p:nvPr/>
        </p:nvSpPr>
        <p:spPr>
          <a:xfrm flipV="1">
            <a:off x="3526200" y="2763720"/>
            <a:ext cx="513360" cy="4906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651" name="TextBox 79"/>
          <p:cNvSpPr/>
          <p:nvPr/>
        </p:nvSpPr>
        <p:spPr>
          <a:xfrm>
            <a:off x="2743200" y="2904120"/>
            <a:ext cx="8168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data-down</a:t>
            </a:r>
            <a:endParaRPr lang="en-GB" sz="1000" b="0" strike="noStrike" spc="-1">
              <a:latin typeface="Arial"/>
            </a:endParaRPr>
          </a:p>
        </p:txBody>
      </p:sp>
      <p:sp>
        <p:nvSpPr>
          <p:cNvPr id="652" name="Straight Arrow Connector 80"/>
          <p:cNvSpPr/>
          <p:nvPr/>
        </p:nvSpPr>
        <p:spPr>
          <a:xfrm flipV="1">
            <a:off x="3526200" y="2611440"/>
            <a:ext cx="437040" cy="4143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grpSp>
        <p:nvGrpSpPr>
          <p:cNvPr id="653" name="Group 81"/>
          <p:cNvGrpSpPr/>
          <p:nvPr/>
        </p:nvGrpSpPr>
        <p:grpSpPr>
          <a:xfrm>
            <a:off x="8520840" y="6067080"/>
            <a:ext cx="1751760" cy="532800"/>
            <a:chOff x="8520840" y="6067080"/>
            <a:chExt cx="1751760" cy="532800"/>
          </a:xfrm>
        </p:grpSpPr>
        <p:sp>
          <p:nvSpPr>
            <p:cNvPr id="654" name="Rectangle 82"/>
            <p:cNvSpPr/>
            <p:nvPr/>
          </p:nvSpPr>
          <p:spPr>
            <a:xfrm>
              <a:off x="8520840" y="6067080"/>
              <a:ext cx="1751760" cy="532800"/>
            </a:xfrm>
            <a:prstGeom prst="rect">
              <a:avLst/>
            </a:prstGeom>
            <a:solidFill>
              <a:srgbClr val="DCE6F2"/>
            </a:solidFill>
            <a:ln w="25400">
              <a:solidFill>
                <a:srgbClr val="4F81BD"/>
              </a:solidFill>
              <a:prstDash val="dash"/>
              <a:round/>
            </a:ln>
          </p:spPr>
          <p:style>
            <a:lnRef idx="0">
              <a:scrgbClr r="0" g="0" b="0"/>
            </a:lnRef>
            <a:fillRef idx="0">
              <a:scrgbClr r="0" g="0" b="0"/>
            </a:fillRef>
            <a:effectRef idx="0">
              <a:scrgbClr r="0" g="0" b="0"/>
            </a:effectRef>
            <a:fontRef idx="minor"/>
          </p:style>
        </p:sp>
        <p:sp>
          <p:nvSpPr>
            <p:cNvPr id="655" name="Straight Connector 83"/>
            <p:cNvSpPr/>
            <p:nvPr/>
          </p:nvSpPr>
          <p:spPr>
            <a:xfrm>
              <a:off x="8673120" y="6219360"/>
              <a:ext cx="990720" cy="360"/>
            </a:xfrm>
            <a:prstGeom prst="line">
              <a:avLst/>
            </a:prstGeom>
            <a:ln w="12700">
              <a:solidFill>
                <a:srgbClr val="1F497D"/>
              </a:solidFill>
              <a:round/>
            </a:ln>
          </p:spPr>
          <p:style>
            <a:lnRef idx="0">
              <a:scrgbClr r="0" g="0" b="0"/>
            </a:lnRef>
            <a:fillRef idx="0">
              <a:scrgbClr r="0" g="0" b="0"/>
            </a:fillRef>
            <a:effectRef idx="0">
              <a:scrgbClr r="0" g="0" b="0"/>
            </a:effectRef>
            <a:fontRef idx="minor"/>
          </p:style>
        </p:sp>
        <p:sp>
          <p:nvSpPr>
            <p:cNvPr id="656" name="Straight Connector 84"/>
            <p:cNvSpPr/>
            <p:nvPr/>
          </p:nvSpPr>
          <p:spPr>
            <a:xfrm>
              <a:off x="8673120" y="6371640"/>
              <a:ext cx="990720" cy="360"/>
            </a:xfrm>
            <a:prstGeom prst="line">
              <a:avLst/>
            </a:prstGeom>
            <a:ln w="12700">
              <a:solidFill>
                <a:srgbClr val="000000"/>
              </a:solidFill>
              <a:round/>
            </a:ln>
          </p:spPr>
          <p:style>
            <a:lnRef idx="0">
              <a:scrgbClr r="0" g="0" b="0"/>
            </a:lnRef>
            <a:fillRef idx="0">
              <a:scrgbClr r="0" g="0" b="0"/>
            </a:fillRef>
            <a:effectRef idx="0">
              <a:scrgbClr r="0" g="0" b="0"/>
            </a:effectRef>
            <a:fontRef idx="minor"/>
          </p:style>
        </p:sp>
        <p:sp>
          <p:nvSpPr>
            <p:cNvPr id="657" name="Straight Connector 85"/>
            <p:cNvSpPr/>
            <p:nvPr/>
          </p:nvSpPr>
          <p:spPr>
            <a:xfrm>
              <a:off x="8673120" y="6524280"/>
              <a:ext cx="990720" cy="360"/>
            </a:xfrm>
            <a:prstGeom prst="line">
              <a:avLst/>
            </a:prstGeom>
            <a:ln w="12700">
              <a:solidFill>
                <a:srgbClr val="C0504D"/>
              </a:solidFill>
              <a:round/>
            </a:ln>
          </p:spPr>
          <p:style>
            <a:lnRef idx="0">
              <a:scrgbClr r="0" g="0" b="0"/>
            </a:lnRef>
            <a:fillRef idx="0">
              <a:scrgbClr r="0" g="0" b="0"/>
            </a:fillRef>
            <a:effectRef idx="0">
              <a:scrgbClr r="0" g="0" b="0"/>
            </a:effectRef>
            <a:fontRef idx="minor"/>
          </p:style>
        </p:sp>
        <p:sp>
          <p:nvSpPr>
            <p:cNvPr id="658" name="TextBox 86"/>
            <p:cNvSpPr/>
            <p:nvPr/>
          </p:nvSpPr>
          <p:spPr>
            <a:xfrm>
              <a:off x="9651600" y="6219720"/>
              <a:ext cx="5180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000000"/>
                  </a:solidFill>
                  <a:latin typeface="Calibri"/>
                  <a:ea typeface="DejaVu Sans"/>
                </a:rPr>
                <a:t>control</a:t>
              </a:r>
              <a:endParaRPr lang="en-GB" sz="800" b="0" strike="noStrike" spc="-1">
                <a:latin typeface="Arial"/>
              </a:endParaRPr>
            </a:p>
          </p:txBody>
        </p:sp>
        <p:sp>
          <p:nvSpPr>
            <p:cNvPr id="659" name="TextBox 87"/>
            <p:cNvSpPr/>
            <p:nvPr/>
          </p:nvSpPr>
          <p:spPr>
            <a:xfrm>
              <a:off x="9659880" y="6067080"/>
              <a:ext cx="3945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data</a:t>
              </a:r>
              <a:endParaRPr lang="en-GB" sz="800" b="0" strike="noStrike" spc="-1">
                <a:latin typeface="Arial"/>
              </a:endParaRPr>
            </a:p>
          </p:txBody>
        </p:sp>
        <p:sp>
          <p:nvSpPr>
            <p:cNvPr id="660" name="TextBox 88"/>
            <p:cNvSpPr/>
            <p:nvPr/>
          </p:nvSpPr>
          <p:spPr>
            <a:xfrm>
              <a:off x="9663840" y="6372000"/>
              <a:ext cx="4694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FF0000"/>
                  </a:solidFill>
                  <a:latin typeface="Calibri"/>
                  <a:ea typeface="DejaVu Sans"/>
                </a:rPr>
                <a:t>clocks</a:t>
              </a:r>
              <a:endParaRPr lang="en-GB" sz="800" b="0" strike="noStrike" spc="-1">
                <a:latin typeface="Arial"/>
              </a:endParaRPr>
            </a:p>
          </p:txBody>
        </p:sp>
      </p:grpSp>
      <p:grpSp>
        <p:nvGrpSpPr>
          <p:cNvPr id="661" name="Group 89"/>
          <p:cNvGrpSpPr/>
          <p:nvPr/>
        </p:nvGrpSpPr>
        <p:grpSpPr>
          <a:xfrm>
            <a:off x="7825320" y="2032200"/>
            <a:ext cx="454320" cy="456480"/>
            <a:chOff x="7825320" y="2032200"/>
            <a:chExt cx="454320" cy="456480"/>
          </a:xfrm>
        </p:grpSpPr>
        <p:sp>
          <p:nvSpPr>
            <p:cNvPr id="662" name="Isosceles Triangle 90"/>
            <p:cNvSpPr/>
            <p:nvPr/>
          </p:nvSpPr>
          <p:spPr>
            <a:xfrm rot="16200000">
              <a:off x="7787160" y="207036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663" name="TextBox 91"/>
            <p:cNvSpPr/>
            <p:nvPr/>
          </p:nvSpPr>
          <p:spPr>
            <a:xfrm>
              <a:off x="7895880" y="2106000"/>
              <a:ext cx="3837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LR</a:t>
              </a:r>
              <a:endParaRPr lang="en-GB" sz="1400" b="0" strike="noStrike" spc="-1">
                <a:latin typeface="Arial"/>
              </a:endParaRPr>
            </a:p>
          </p:txBody>
        </p:sp>
      </p:grpSp>
      <p:sp>
        <p:nvSpPr>
          <p:cNvPr id="664" name="Straight Arrow Connector 92"/>
          <p:cNvSpPr/>
          <p:nvPr/>
        </p:nvSpPr>
        <p:spPr>
          <a:xfrm flipH="1" flipV="1">
            <a:off x="7583760" y="2258640"/>
            <a:ext cx="24012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665" name="Straight Arrow Connector 93"/>
          <p:cNvSpPr/>
          <p:nvPr/>
        </p:nvSpPr>
        <p:spPr>
          <a:xfrm flipH="1">
            <a:off x="7728120" y="2260800"/>
            <a:ext cx="360" cy="54180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666" name="Straight Arrow Connector 94"/>
          <p:cNvSpPr/>
          <p:nvPr/>
        </p:nvSpPr>
        <p:spPr>
          <a:xfrm flipV="1">
            <a:off x="7317720" y="248796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667" name="Straight Arrow Connector 95"/>
          <p:cNvSpPr/>
          <p:nvPr/>
        </p:nvSpPr>
        <p:spPr>
          <a:xfrm>
            <a:off x="7317720" y="325224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668" name="Straight Arrow Connector 96"/>
          <p:cNvSpPr/>
          <p:nvPr/>
        </p:nvSpPr>
        <p:spPr>
          <a:xfrm flipH="1">
            <a:off x="7824600" y="3004200"/>
            <a:ext cx="1359360" cy="11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669" name="TextBox 97"/>
          <p:cNvSpPr/>
          <p:nvPr/>
        </p:nvSpPr>
        <p:spPr>
          <a:xfrm>
            <a:off x="8466480" y="2804040"/>
            <a:ext cx="745200" cy="3945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000" b="0" strike="noStrike" spc="-1">
                <a:solidFill>
                  <a:srgbClr val="C00000"/>
                </a:solidFill>
                <a:latin typeface="Calibri"/>
                <a:ea typeface="DejaVu Sans"/>
              </a:rPr>
              <a:t>Ref CLK</a:t>
            </a:r>
            <a:br/>
            <a:r>
              <a:rPr lang="en-GB" sz="1000" b="0" strike="noStrike" spc="-1">
                <a:solidFill>
                  <a:srgbClr val="C00000"/>
                </a:solidFill>
                <a:latin typeface="Calibri"/>
                <a:ea typeface="DejaVu Sans"/>
              </a:rPr>
              <a:t>(optional)</a:t>
            </a:r>
            <a:endParaRPr lang="en-GB" sz="1000" b="0" strike="noStrike" spc="-1">
              <a:latin typeface="Arial"/>
            </a:endParaRPr>
          </a:p>
        </p:txBody>
      </p:sp>
      <p:sp>
        <p:nvSpPr>
          <p:cNvPr id="670" name="Straight Arrow Connector 98"/>
          <p:cNvSpPr/>
          <p:nvPr/>
        </p:nvSpPr>
        <p:spPr>
          <a:xfrm flipH="1">
            <a:off x="8208000" y="2262600"/>
            <a:ext cx="12297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671" name="Isosceles Triangle 99"/>
          <p:cNvSpPr/>
          <p:nvPr/>
        </p:nvSpPr>
        <p:spPr>
          <a:xfrm rot="16200000">
            <a:off x="8644320" y="207036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grpSp>
        <p:nvGrpSpPr>
          <p:cNvPr id="672" name="Group 100"/>
          <p:cNvGrpSpPr/>
          <p:nvPr/>
        </p:nvGrpSpPr>
        <p:grpSpPr>
          <a:xfrm>
            <a:off x="7754760" y="3537720"/>
            <a:ext cx="456120" cy="456480"/>
            <a:chOff x="7754760" y="3537720"/>
            <a:chExt cx="456120" cy="456480"/>
          </a:xfrm>
        </p:grpSpPr>
        <p:sp>
          <p:nvSpPr>
            <p:cNvPr id="673" name="Isosceles Triangle 101"/>
            <p:cNvSpPr/>
            <p:nvPr/>
          </p:nvSpPr>
          <p:spPr>
            <a:xfrm rot="5400000" flipH="1">
              <a:off x="7792560" y="357588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674" name="TextBox 102"/>
            <p:cNvSpPr/>
            <p:nvPr/>
          </p:nvSpPr>
          <p:spPr>
            <a:xfrm flipH="1">
              <a:off x="7754400" y="3611520"/>
              <a:ext cx="402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LD</a:t>
              </a:r>
              <a:endParaRPr lang="en-GB" sz="1400" b="0" strike="noStrike" spc="-1">
                <a:latin typeface="Arial"/>
              </a:endParaRPr>
            </a:p>
          </p:txBody>
        </p:sp>
      </p:grpSp>
      <p:sp>
        <p:nvSpPr>
          <p:cNvPr id="675" name="Straight Arrow Connector 103"/>
          <p:cNvSpPr/>
          <p:nvPr/>
        </p:nvSpPr>
        <p:spPr>
          <a:xfrm>
            <a:off x="7583400" y="3765600"/>
            <a:ext cx="2505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676" name="Straight Arrow Connector 104"/>
          <p:cNvSpPr/>
          <p:nvPr/>
        </p:nvSpPr>
        <p:spPr>
          <a:xfrm flipV="1">
            <a:off x="6778080" y="2479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677" name="Straight Arrow Connector 105"/>
          <p:cNvSpPr/>
          <p:nvPr/>
        </p:nvSpPr>
        <p:spPr>
          <a:xfrm>
            <a:off x="6778080" y="3243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678" name="Straight Arrow Connector 106"/>
          <p:cNvSpPr/>
          <p:nvPr/>
        </p:nvSpPr>
        <p:spPr>
          <a:xfrm flipV="1">
            <a:off x="6281640" y="2470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679" name="Straight Arrow Connector 107"/>
          <p:cNvSpPr/>
          <p:nvPr/>
        </p:nvSpPr>
        <p:spPr>
          <a:xfrm>
            <a:off x="6281640" y="3234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680" name="Right Arrow 108"/>
          <p:cNvSpPr/>
          <p:nvPr/>
        </p:nvSpPr>
        <p:spPr>
          <a:xfrm>
            <a:off x="5268240" y="361296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681" name="Straight Arrow Connector 109"/>
          <p:cNvSpPr/>
          <p:nvPr/>
        </p:nvSpPr>
        <p:spPr>
          <a:xfrm flipV="1">
            <a:off x="5707080" y="1727640"/>
            <a:ext cx="5400" cy="1284480"/>
          </a:xfrm>
          <a:custGeom>
            <a:avLst/>
            <a:gdLst/>
            <a:ahLst/>
            <a:cxnLst/>
            <a:rect l="l" t="t" r="r" b="b"/>
            <a:pathLst>
              <a:path w="21600" h="21600">
                <a:moveTo>
                  <a:pt x="0" y="0"/>
                </a:moveTo>
                <a:lnTo>
                  <a:pt x="21600" y="21600"/>
                </a:lnTo>
              </a:path>
            </a:pathLst>
          </a:custGeom>
          <a:noFill/>
          <a:ln w="38100">
            <a:solidFill>
              <a:srgbClr val="C0504D"/>
            </a:solidFill>
            <a:round/>
            <a:headEnd type="oval" w="med" len="med"/>
            <a:tailEnd type="arrow" w="med" len="med"/>
          </a:ln>
        </p:spPr>
        <p:style>
          <a:lnRef idx="0">
            <a:scrgbClr r="0" g="0" b="0"/>
          </a:lnRef>
          <a:fillRef idx="0">
            <a:scrgbClr r="0" g="0" b="0"/>
          </a:fillRef>
          <a:effectRef idx="0">
            <a:scrgbClr r="0" g="0" b="0"/>
          </a:effectRef>
          <a:fontRef idx="minor"/>
        </p:style>
      </p:sp>
      <p:sp>
        <p:nvSpPr>
          <p:cNvPr id="682" name="Right Arrow 110"/>
          <p:cNvSpPr/>
          <p:nvPr/>
        </p:nvSpPr>
        <p:spPr>
          <a:xfrm flipH="1">
            <a:off x="5276880" y="210744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683" name="Rectangle 111"/>
          <p:cNvSpPr/>
          <p:nvPr/>
        </p:nvSpPr>
        <p:spPr>
          <a:xfrm>
            <a:off x="6002640" y="2787840"/>
            <a:ext cx="105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CLK Manager</a:t>
            </a:r>
            <a:endParaRPr lang="en-GB" sz="900" b="0" strike="noStrike" spc="-1">
              <a:latin typeface="Arial"/>
            </a:endParaRPr>
          </a:p>
        </p:txBody>
      </p:sp>
      <p:sp>
        <p:nvSpPr>
          <p:cNvPr id="684" name="Rectangle 112"/>
          <p:cNvSpPr/>
          <p:nvPr/>
        </p:nvSpPr>
        <p:spPr>
          <a:xfrm>
            <a:off x="7050960" y="2788920"/>
            <a:ext cx="78192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CDR/PLL</a:t>
            </a:r>
            <a:endParaRPr lang="en-GB" sz="900" b="0" strike="noStrike" spc="-1">
              <a:latin typeface="Arial"/>
            </a:endParaRPr>
          </a:p>
        </p:txBody>
      </p:sp>
      <p:sp>
        <p:nvSpPr>
          <p:cNvPr id="685" name="Rectangle 113"/>
          <p:cNvSpPr/>
          <p:nvPr/>
        </p:nvSpPr>
        <p:spPr>
          <a:xfrm>
            <a:off x="705096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DeSER</a:t>
            </a:r>
            <a:endParaRPr lang="en-GB" sz="900" b="0" strike="noStrike" spc="-1">
              <a:latin typeface="Arial"/>
            </a:endParaRPr>
          </a:p>
        </p:txBody>
      </p:sp>
      <p:sp>
        <p:nvSpPr>
          <p:cNvPr id="686" name="Rectangle 114"/>
          <p:cNvSpPr/>
          <p:nvPr/>
        </p:nvSpPr>
        <p:spPr>
          <a:xfrm>
            <a:off x="652104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DEC</a:t>
            </a:r>
            <a:endParaRPr lang="en-GB" sz="900" b="0" strike="noStrike" spc="-1">
              <a:latin typeface="Arial"/>
            </a:endParaRPr>
          </a:p>
        </p:txBody>
      </p:sp>
      <p:sp>
        <p:nvSpPr>
          <p:cNvPr id="687" name="Rectangle 115"/>
          <p:cNvSpPr/>
          <p:nvPr/>
        </p:nvSpPr>
        <p:spPr>
          <a:xfrm>
            <a:off x="600372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DSCR</a:t>
            </a:r>
            <a:endParaRPr lang="en-GB" sz="900" b="0" strike="noStrike" spc="-1">
              <a:latin typeface="Arial"/>
            </a:endParaRPr>
          </a:p>
        </p:txBody>
      </p:sp>
      <p:sp>
        <p:nvSpPr>
          <p:cNvPr id="688" name="Rectangle 116"/>
          <p:cNvSpPr/>
          <p:nvPr/>
        </p:nvSpPr>
        <p:spPr>
          <a:xfrm>
            <a:off x="651996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ENC</a:t>
            </a:r>
            <a:endParaRPr lang="en-GB" sz="900" b="0" strike="noStrike" spc="-1">
              <a:latin typeface="Arial"/>
            </a:endParaRPr>
          </a:p>
        </p:txBody>
      </p:sp>
      <p:sp>
        <p:nvSpPr>
          <p:cNvPr id="689" name="Rectangle 117"/>
          <p:cNvSpPr/>
          <p:nvPr/>
        </p:nvSpPr>
        <p:spPr>
          <a:xfrm>
            <a:off x="600264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SCR</a:t>
            </a:r>
            <a:endParaRPr lang="en-GB" sz="900" b="0" strike="noStrike" spc="-1">
              <a:latin typeface="Arial"/>
            </a:endParaRPr>
          </a:p>
        </p:txBody>
      </p:sp>
      <p:sp>
        <p:nvSpPr>
          <p:cNvPr id="690" name="Rectangle 118"/>
          <p:cNvSpPr/>
          <p:nvPr/>
        </p:nvSpPr>
        <p:spPr>
          <a:xfrm>
            <a:off x="704988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SER</a:t>
            </a:r>
            <a:endParaRPr lang="en-GB" sz="900" b="0" strike="noStrike" spc="-1">
              <a:latin typeface="Arial"/>
            </a:endParaRPr>
          </a:p>
        </p:txBody>
      </p:sp>
      <p:sp>
        <p:nvSpPr>
          <p:cNvPr id="691" name="Rectangle 119"/>
          <p:cNvSpPr/>
          <p:nvPr/>
        </p:nvSpPr>
        <p:spPr>
          <a:xfrm>
            <a:off x="7091640" y="5307840"/>
            <a:ext cx="6850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Slave</a:t>
            </a:r>
            <a:endParaRPr lang="en-GB" sz="900" b="0" strike="noStrike" spc="-1">
              <a:latin typeface="Arial"/>
            </a:endParaRPr>
          </a:p>
        </p:txBody>
      </p:sp>
      <p:sp>
        <p:nvSpPr>
          <p:cNvPr id="692" name="Straight Arrow Connector 120"/>
          <p:cNvSpPr/>
          <p:nvPr/>
        </p:nvSpPr>
        <p:spPr>
          <a:xfrm rot="5400000" flipH="1" flipV="1">
            <a:off x="784800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693" name="Straight Arrow Connector 121"/>
          <p:cNvSpPr/>
          <p:nvPr/>
        </p:nvSpPr>
        <p:spPr>
          <a:xfrm rot="5400000" flipH="1" flipV="1">
            <a:off x="805464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694" name="Straight Arrow Connector 122"/>
          <p:cNvSpPr/>
          <p:nvPr/>
        </p:nvSpPr>
        <p:spPr>
          <a:xfrm rot="5400000" flipH="1" flipV="1">
            <a:off x="72910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695" name="TextBox 123"/>
          <p:cNvSpPr/>
          <p:nvPr/>
        </p:nvSpPr>
        <p:spPr>
          <a:xfrm>
            <a:off x="7254720" y="6017040"/>
            <a:ext cx="38376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a:t>
            </a:r>
            <a:endParaRPr lang="en-GB" sz="800" b="0" strike="noStrike" spc="-1">
              <a:latin typeface="Arial"/>
            </a:endParaRPr>
          </a:p>
        </p:txBody>
      </p:sp>
      <p:sp>
        <p:nvSpPr>
          <p:cNvPr id="696" name="Rectangle 124"/>
          <p:cNvSpPr/>
          <p:nvPr/>
        </p:nvSpPr>
        <p:spPr>
          <a:xfrm>
            <a:off x="640512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PIO</a:t>
            </a:r>
            <a:endParaRPr lang="en-GB" sz="900" b="0" strike="noStrike" spc="-1">
              <a:latin typeface="Arial"/>
            </a:endParaRPr>
          </a:p>
        </p:txBody>
      </p:sp>
      <p:sp>
        <p:nvSpPr>
          <p:cNvPr id="697" name="Elbow Connector 125"/>
          <p:cNvSpPr/>
          <p:nvPr/>
        </p:nvSpPr>
        <p:spPr>
          <a:xfrm rot="16200000" flipV="1">
            <a:off x="5054040" y="610560"/>
            <a:ext cx="289080" cy="1028880"/>
          </a:xfrm>
          <a:prstGeom prst="bentConnector2">
            <a:avLst/>
          </a:pr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698" name="Straight Arrow Connector 126"/>
          <p:cNvSpPr/>
          <p:nvPr/>
        </p:nvSpPr>
        <p:spPr>
          <a:xfrm rot="5400000" flipH="1" flipV="1">
            <a:off x="59086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699" name="TextBox 127"/>
          <p:cNvSpPr/>
          <p:nvPr/>
        </p:nvSpPr>
        <p:spPr>
          <a:xfrm>
            <a:off x="9500400" y="1580400"/>
            <a:ext cx="839520" cy="257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2.56 Gbps</a:t>
            </a:r>
            <a:endParaRPr lang="en-GB" sz="1100" b="0" strike="noStrike" spc="-1">
              <a:latin typeface="Arial"/>
            </a:endParaRPr>
          </a:p>
        </p:txBody>
      </p:sp>
      <p:sp>
        <p:nvSpPr>
          <p:cNvPr id="700" name="TextBox 128"/>
          <p:cNvSpPr/>
          <p:nvPr/>
        </p:nvSpPr>
        <p:spPr>
          <a:xfrm>
            <a:off x="9424080" y="3085920"/>
            <a:ext cx="920160" cy="5922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5.12 Gbps</a:t>
            </a:r>
            <a:br/>
            <a:r>
              <a:rPr lang="en-GB" sz="1100" b="0" strike="noStrike" spc="-1">
                <a:solidFill>
                  <a:srgbClr val="C00000"/>
                </a:solidFill>
                <a:latin typeface="Calibri"/>
                <a:ea typeface="DejaVu Sans"/>
              </a:rPr>
              <a:t>or</a:t>
            </a:r>
            <a:br/>
            <a:r>
              <a:rPr lang="en-GB" sz="1100" b="0" strike="noStrike" spc="-1">
                <a:solidFill>
                  <a:srgbClr val="C00000"/>
                </a:solidFill>
                <a:latin typeface="Calibri"/>
                <a:ea typeface="DejaVu Sans"/>
              </a:rPr>
              <a:t>10.24 Gbps</a:t>
            </a:r>
            <a:endParaRPr lang="en-GB" sz="1100" b="0" strike="noStrike" spc="-1">
              <a:latin typeface="Arial"/>
            </a:endParaRPr>
          </a:p>
        </p:txBody>
      </p:sp>
      <p:sp>
        <p:nvSpPr>
          <p:cNvPr id="701" name="PlaceHolder 2"/>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702"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669C1937-C2FC-4A70-BE06-E8D9DE7F54AC}" type="slidenum">
              <a:rPr lang="en-GB" sz="1000" b="0" strike="noStrike" spc="-1">
                <a:solidFill>
                  <a:srgbClr val="808080"/>
                </a:solidFill>
                <a:latin typeface="Calibri Light"/>
                <a:ea typeface="Verdana"/>
              </a:rPr>
              <a:t>44</a:t>
            </a:fld>
            <a:endParaRPr lang="en-GB" sz="1000" b="0" strike="noStrike" spc="-1">
              <a:latin typeface="Times New Roman"/>
            </a:endParaRPr>
          </a:p>
        </p:txBody>
      </p:sp>
      <p:sp>
        <p:nvSpPr>
          <p:cNvPr id="703"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704" name="Rectangle 130"/>
          <p:cNvSpPr/>
          <p:nvPr/>
        </p:nvSpPr>
        <p:spPr>
          <a:xfrm>
            <a:off x="1580400" y="4520880"/>
            <a:ext cx="2952720" cy="182844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705" name="Rectangle 131"/>
          <p:cNvSpPr/>
          <p:nvPr/>
        </p:nvSpPr>
        <p:spPr>
          <a:xfrm>
            <a:off x="8455680" y="4548240"/>
            <a:ext cx="1833840" cy="182844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706" name="Rectangle 132"/>
          <p:cNvSpPr/>
          <p:nvPr/>
        </p:nvSpPr>
        <p:spPr>
          <a:xfrm>
            <a:off x="4524480" y="5329080"/>
            <a:ext cx="2550240" cy="101988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707" name="Rectangle 133"/>
          <p:cNvSpPr/>
          <p:nvPr/>
        </p:nvSpPr>
        <p:spPr>
          <a:xfrm>
            <a:off x="7760520" y="5295240"/>
            <a:ext cx="692280" cy="101988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708" name="Rectangle 134"/>
          <p:cNvSpPr/>
          <p:nvPr/>
        </p:nvSpPr>
        <p:spPr>
          <a:xfrm>
            <a:off x="7075800" y="4543200"/>
            <a:ext cx="1420200" cy="31500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709" name="Rectangle 135"/>
          <p:cNvSpPr/>
          <p:nvPr/>
        </p:nvSpPr>
        <p:spPr>
          <a:xfrm>
            <a:off x="5097600" y="4550760"/>
            <a:ext cx="1985760" cy="77760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710" name="Rectangle 136"/>
          <p:cNvSpPr/>
          <p:nvPr/>
        </p:nvSpPr>
        <p:spPr>
          <a:xfrm>
            <a:off x="7457760" y="1648440"/>
            <a:ext cx="532800" cy="2638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EOM</a:t>
            </a:r>
            <a:endParaRPr lang="en-GB" sz="900" b="0" strike="noStrike" spc="-1">
              <a:latin typeface="Arial"/>
            </a:endParaRPr>
          </a:p>
        </p:txBody>
      </p:sp>
      <p:sp>
        <p:nvSpPr>
          <p:cNvPr id="711" name="Straight Arrow Connector 137"/>
          <p:cNvSpPr/>
          <p:nvPr/>
        </p:nvSpPr>
        <p:spPr>
          <a:xfrm flipV="1">
            <a:off x="7724520" y="1912320"/>
            <a:ext cx="360" cy="34704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712" name="Rectangle 4"/>
          <p:cNvSpPr/>
          <p:nvPr/>
        </p:nvSpPr>
        <p:spPr>
          <a:xfrm>
            <a:off x="1580400" y="887760"/>
            <a:ext cx="8709480" cy="365472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US" sz="3200" b="1" strike="noStrike" spc="-1">
                <a:solidFill>
                  <a:srgbClr val="002060"/>
                </a:solidFill>
                <a:latin typeface="Calibri Light"/>
                <a:ea typeface="Verdana"/>
              </a:rPr>
              <a:t>Programming the lpGBT (1/2)</a:t>
            </a:r>
            <a:endParaRPr lang="en-GB" sz="3200" b="0" strike="noStrike" spc="-1">
              <a:latin typeface="Arial"/>
            </a:endParaRPr>
          </a:p>
        </p:txBody>
      </p:sp>
      <p:sp>
        <p:nvSpPr>
          <p:cNvPr id="714" name="PlaceHolder 2"/>
          <p:cNvSpPr>
            <a:spLocks noGrp="1"/>
          </p:cNvSpPr>
          <p:nvPr>
            <p:ph/>
          </p:nvPr>
        </p:nvSpPr>
        <p:spPr>
          <a:xfrm>
            <a:off x="838080" y="837000"/>
            <a:ext cx="10514880" cy="5547600"/>
          </a:xfrm>
          <a:prstGeom prst="rect">
            <a:avLst/>
          </a:prstGeom>
          <a:noFill/>
          <a:ln w="0">
            <a:noFill/>
          </a:ln>
        </p:spPr>
        <p:txBody>
          <a:bodyPr lIns="90000" tIns="45000" rIns="90000" bIns="45000" anchor="t">
            <a:normAutofit/>
          </a:bodyPr>
          <a:lstStyle/>
          <a:p>
            <a:pPr marL="228600" indent="-228600">
              <a:lnSpc>
                <a:spcPct val="90000"/>
              </a:lnSpc>
              <a:spcBef>
                <a:spcPts val="1001"/>
              </a:spcBef>
              <a:buClr>
                <a:srgbClr val="C00000"/>
              </a:buClr>
              <a:buFont typeface="Arial"/>
              <a:buChar char="•"/>
            </a:pPr>
            <a:r>
              <a:rPr lang="en-US" sz="2400" b="0" strike="noStrike" spc="-1">
                <a:solidFill>
                  <a:srgbClr val="203864"/>
                </a:solidFill>
                <a:latin typeface="Calibri Light"/>
                <a:ea typeface="Verdana"/>
              </a:rPr>
              <a:t>The lpGBT is a highly flexible device:</a:t>
            </a:r>
            <a:endParaRPr lang="en-GB" sz="24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Transceiver modes / Locking modes / Uplink data rate / FEC coding / Clock frequencies / Clock phases / Number of active eLinks / Phase-aligner modes / Pre-emphasis / Equalization / Driving strengths / … / …</a:t>
            </a:r>
            <a:endParaRPr lang="en-GB" sz="2000" b="0" strike="noStrike" spc="-1">
              <a:latin typeface="Arial"/>
            </a:endParaRPr>
          </a:p>
          <a:p>
            <a:pPr marL="228600" indent="-228600">
              <a:lnSpc>
                <a:spcPct val="90000"/>
              </a:lnSpc>
              <a:spcBef>
                <a:spcPts val="1001"/>
              </a:spcBef>
              <a:buClr>
                <a:srgbClr val="C00000"/>
              </a:buClr>
              <a:buFont typeface="Arial"/>
              <a:buChar char="•"/>
            </a:pPr>
            <a:r>
              <a:rPr lang="en-US" sz="2400" b="0" strike="noStrike" spc="-1">
                <a:solidFill>
                  <a:srgbClr val="203864"/>
                </a:solidFill>
                <a:latin typeface="Calibri Light"/>
                <a:ea typeface="Verdana"/>
              </a:rPr>
              <a:t>It won't simply work by just having it installed in your system…!</a:t>
            </a:r>
            <a:endParaRPr lang="en-GB" sz="2400" b="0" strike="noStrike" spc="-1">
              <a:latin typeface="Arial"/>
            </a:endParaRPr>
          </a:p>
          <a:p>
            <a:pPr marL="228600" indent="-228600">
              <a:lnSpc>
                <a:spcPct val="90000"/>
              </a:lnSpc>
              <a:spcBef>
                <a:spcPts val="1001"/>
              </a:spcBef>
              <a:buClr>
                <a:srgbClr val="C00000"/>
              </a:buClr>
              <a:buFont typeface="Arial"/>
              <a:buChar char="•"/>
            </a:pPr>
            <a:r>
              <a:rPr lang="en-US" sz="2400" b="0" u="sng" strike="noStrike" spc="-1">
                <a:solidFill>
                  <a:srgbClr val="203864"/>
                </a:solidFill>
                <a:uFillTx/>
                <a:latin typeface="Calibri Light"/>
                <a:ea typeface="Verdana"/>
              </a:rPr>
              <a:t>It needs to be configured</a:t>
            </a:r>
            <a:r>
              <a:rPr lang="en-US" sz="2400" b="0" strike="noStrike" spc="-1">
                <a:solidFill>
                  <a:srgbClr val="203864"/>
                </a:solidFill>
                <a:latin typeface="Calibri Light"/>
                <a:ea typeface="Verdana"/>
              </a:rPr>
              <a:t>!</a:t>
            </a:r>
            <a:endParaRPr lang="en-GB" sz="2400" b="0" strike="noStrike" spc="-1">
              <a:latin typeface="Arial"/>
            </a:endParaRPr>
          </a:p>
          <a:p>
            <a:pPr marL="228600" indent="-228600">
              <a:lnSpc>
                <a:spcPct val="90000"/>
              </a:lnSpc>
              <a:spcBef>
                <a:spcPts val="1001"/>
              </a:spcBef>
              <a:buClr>
                <a:srgbClr val="C00000"/>
              </a:buClr>
              <a:buFont typeface="Arial"/>
              <a:buChar char="•"/>
            </a:pPr>
            <a:r>
              <a:rPr lang="en-US" sz="2400" b="0" strike="noStrike" spc="-1">
                <a:solidFill>
                  <a:srgbClr val="203864"/>
                </a:solidFill>
                <a:latin typeface="Calibri Light"/>
                <a:ea typeface="Verdana"/>
              </a:rPr>
              <a:t>There are:</a:t>
            </a:r>
            <a:endParaRPr lang="en-GB" sz="24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11 configuration pins to be “hardwired”;</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320 registers to be programed (240 R/W/F + 80 R/W + 142 R (status));</a:t>
            </a:r>
            <a:endParaRPr lang="en-GB" sz="2000" b="0" strike="noStrike" spc="-1">
              <a:latin typeface="Arial"/>
            </a:endParaRPr>
          </a:p>
          <a:p>
            <a:pPr marL="228600" indent="-228600">
              <a:lnSpc>
                <a:spcPct val="90000"/>
              </a:lnSpc>
              <a:spcBef>
                <a:spcPts val="1001"/>
              </a:spcBef>
              <a:buClr>
                <a:srgbClr val="C00000"/>
              </a:buClr>
              <a:buFont typeface="Arial"/>
              <a:buChar char="•"/>
            </a:pPr>
            <a:r>
              <a:rPr lang="en-US" sz="2400" b="0" strike="noStrike" spc="-1">
                <a:solidFill>
                  <a:srgbClr val="203864"/>
                </a:solidFill>
                <a:latin typeface="Calibri Light"/>
                <a:ea typeface="Verdana"/>
              </a:rPr>
              <a:t>Configuration pins define the “basic” operation mode;</a:t>
            </a:r>
            <a:endParaRPr lang="en-GB" sz="2400" b="0" strike="noStrike" spc="-1">
              <a:latin typeface="Arial"/>
            </a:endParaRPr>
          </a:p>
          <a:p>
            <a:pPr marL="228600" indent="-228600">
              <a:lnSpc>
                <a:spcPct val="90000"/>
              </a:lnSpc>
              <a:spcBef>
                <a:spcPts val="1001"/>
              </a:spcBef>
              <a:buClr>
                <a:srgbClr val="C00000"/>
              </a:buClr>
              <a:buFont typeface="Arial"/>
              <a:buChar char="•"/>
            </a:pPr>
            <a:r>
              <a:rPr lang="en-US" sz="2400" b="0" strike="noStrike" spc="-1">
                <a:solidFill>
                  <a:srgbClr val="203864"/>
                </a:solidFill>
                <a:latin typeface="Calibri Light"/>
                <a:ea typeface="Verdana"/>
              </a:rPr>
              <a:t>Configuration registers “customize” for the user application:</a:t>
            </a:r>
            <a:endParaRPr lang="en-GB" sz="24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Some of them also affect the basic operation (e.g. PLLs, DLLs, startup procedure, etc.);</a:t>
            </a:r>
            <a:endParaRPr lang="en-GB" sz="2000" b="0" strike="noStrike" spc="-1">
              <a:latin typeface="Arial"/>
            </a:endParaRPr>
          </a:p>
          <a:p>
            <a:pPr>
              <a:lnSpc>
                <a:spcPct val="100000"/>
              </a:lnSpc>
              <a:buNone/>
            </a:pPr>
            <a:endParaRPr lang="en-GB" sz="2000" b="0" strike="noStrike" spc="-1">
              <a:latin typeface="Arial"/>
            </a:endParaRPr>
          </a:p>
          <a:p>
            <a:pPr>
              <a:lnSpc>
                <a:spcPct val="90000"/>
              </a:lnSpc>
              <a:spcBef>
                <a:spcPts val="1001"/>
              </a:spcBef>
              <a:buNone/>
            </a:pPr>
            <a:endParaRPr lang="en-GB" sz="2000" b="0" strike="noStrike" spc="-1">
              <a:latin typeface="Arial"/>
            </a:endParaRPr>
          </a:p>
        </p:txBody>
      </p:sp>
      <p:sp>
        <p:nvSpPr>
          <p:cNvPr id="715"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716"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717" name="PlaceHolder 5"/>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AC42C75D-6348-4CFF-8022-F2FD40CB7358}" type="slidenum">
              <a:rPr lang="en-GB" sz="1000" b="0" strike="noStrike" spc="-1">
                <a:solidFill>
                  <a:srgbClr val="808080"/>
                </a:solidFill>
                <a:latin typeface="Calibri Light"/>
                <a:ea typeface="Verdana"/>
              </a:rPr>
              <a:t>45</a:t>
            </a:fld>
            <a:endParaRPr lang="en-GB" sz="1000" b="0" strike="noStrike" spc="-1">
              <a:latin typeface="Times New Roman"/>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US" sz="3200" b="1" strike="noStrike" spc="-1" dirty="0">
                <a:solidFill>
                  <a:srgbClr val="002060"/>
                </a:solidFill>
                <a:latin typeface="Calibri Light"/>
                <a:ea typeface="Verdana"/>
              </a:rPr>
              <a:t>Programming the </a:t>
            </a:r>
            <a:r>
              <a:rPr lang="en-US" sz="3200" b="1" strike="noStrike" spc="-1" dirty="0" err="1">
                <a:solidFill>
                  <a:srgbClr val="002060"/>
                </a:solidFill>
                <a:latin typeface="Calibri Light"/>
                <a:ea typeface="Verdana"/>
              </a:rPr>
              <a:t>lpGBT</a:t>
            </a:r>
            <a:r>
              <a:rPr lang="en-US" sz="3200" b="1" strike="noStrike" spc="-1" dirty="0">
                <a:solidFill>
                  <a:srgbClr val="002060"/>
                </a:solidFill>
                <a:latin typeface="Calibri Light"/>
                <a:ea typeface="Verdana"/>
              </a:rPr>
              <a:t> (2/2)</a:t>
            </a:r>
            <a:endParaRPr lang="en-GB" sz="3200" b="0" strike="noStrike" spc="-1" dirty="0">
              <a:latin typeface="Arial"/>
            </a:endParaRPr>
          </a:p>
        </p:txBody>
      </p:sp>
      <p:sp>
        <p:nvSpPr>
          <p:cNvPr id="719" name="PlaceHolder 2"/>
          <p:cNvSpPr>
            <a:spLocks noGrp="1"/>
          </p:cNvSpPr>
          <p:nvPr>
            <p:ph/>
          </p:nvPr>
        </p:nvSpPr>
        <p:spPr>
          <a:xfrm>
            <a:off x="838080" y="837000"/>
            <a:ext cx="10514880" cy="2445840"/>
          </a:xfrm>
          <a:prstGeom prst="rect">
            <a:avLst/>
          </a:prstGeom>
          <a:noFill/>
          <a:ln w="0">
            <a:noFill/>
          </a:ln>
        </p:spPr>
        <p:txBody>
          <a:bodyPr lIns="90000" tIns="45000" rIns="90000" bIns="45000" anchor="t">
            <a:normAutofit fontScale="84000" lnSpcReduction="10000"/>
          </a:bodyPr>
          <a:lstStyle/>
          <a:p>
            <a:pPr marL="228600" indent="-228600">
              <a:lnSpc>
                <a:spcPct val="90000"/>
              </a:lnSpc>
              <a:spcBef>
                <a:spcPts val="1001"/>
              </a:spcBef>
              <a:buClr>
                <a:srgbClr val="C00000"/>
              </a:buClr>
              <a:buFont typeface="Arial"/>
              <a:buChar char="•"/>
            </a:pPr>
            <a:r>
              <a:rPr lang="en-US" sz="2400" b="0" strike="noStrike" spc="-1" dirty="0">
                <a:solidFill>
                  <a:srgbClr val="203864"/>
                </a:solidFill>
                <a:latin typeface="Calibri Light"/>
                <a:ea typeface="Verdana"/>
              </a:rPr>
              <a:t>Several options are available to read / write the configuration registers:</a:t>
            </a:r>
            <a:endParaRPr lang="en-GB" sz="24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dirty="0">
                <a:solidFill>
                  <a:srgbClr val="4472C4"/>
                </a:solidFill>
                <a:latin typeface="Calibri Light"/>
                <a:ea typeface="Verdana"/>
              </a:rPr>
              <a:t>I2C port, always possible;</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dirty="0">
                <a:solidFill>
                  <a:srgbClr val="4472C4"/>
                </a:solidFill>
                <a:latin typeface="Calibri Light"/>
                <a:ea typeface="Verdana"/>
              </a:rPr>
              <a:t>IC channel, only possible in Transceiver mode;</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dirty="0">
                <a:solidFill>
                  <a:srgbClr val="4472C4"/>
                </a:solidFill>
                <a:latin typeface="Calibri Light"/>
                <a:ea typeface="Verdana"/>
              </a:rPr>
              <a:t>EC port, only possible in simplex TX or RX modes;</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dirty="0">
                <a:solidFill>
                  <a:srgbClr val="4472C4"/>
                </a:solidFill>
                <a:latin typeface="Calibri Light"/>
                <a:ea typeface="Verdana"/>
              </a:rPr>
              <a:t>Access mode </a:t>
            </a:r>
            <a:r>
              <a:rPr lang="en-US" sz="2000" b="0" u="sng" strike="noStrike" spc="-1" dirty="0">
                <a:solidFill>
                  <a:srgbClr val="4472C4"/>
                </a:solidFill>
                <a:uFillTx/>
                <a:latin typeface="Calibri Light"/>
                <a:ea typeface="Verdana"/>
              </a:rPr>
              <a:t>needs</a:t>
            </a:r>
            <a:r>
              <a:rPr lang="en-US" sz="2000" b="0" strike="noStrike" spc="-1" dirty="0">
                <a:solidFill>
                  <a:srgbClr val="4472C4"/>
                </a:solidFill>
                <a:latin typeface="Calibri Light"/>
                <a:ea typeface="Verdana"/>
              </a:rPr>
              <a:t> to be configured  </a:t>
            </a:r>
            <a:r>
              <a:rPr lang="en-US" sz="2000" b="0" strike="noStrike" spc="-1" dirty="0">
                <a:solidFill>
                  <a:srgbClr val="808080"/>
                </a:solidFill>
                <a:latin typeface="Calibri Light"/>
                <a:ea typeface="Verdana"/>
              </a:rPr>
              <a:t>[pin “SC_I2C”]</a:t>
            </a:r>
            <a:r>
              <a:rPr lang="en-US" sz="2000" b="0" strike="noStrike" spc="-1" dirty="0">
                <a:solidFill>
                  <a:srgbClr val="4472C4"/>
                </a:solidFill>
                <a:latin typeface="Calibri Light"/>
                <a:ea typeface="Verdana"/>
              </a:rPr>
              <a:t>.</a:t>
            </a:r>
            <a:endParaRPr lang="en-GB" sz="2000" b="0" strike="noStrike" spc="-1">
              <a:latin typeface="Arial"/>
            </a:endParaRPr>
          </a:p>
          <a:p>
            <a:pPr marL="228600" indent="-228600">
              <a:lnSpc>
                <a:spcPct val="90000"/>
              </a:lnSpc>
              <a:spcBef>
                <a:spcPts val="1001"/>
              </a:spcBef>
              <a:buClr>
                <a:srgbClr val="C00000"/>
              </a:buClr>
              <a:buFont typeface="Arial"/>
              <a:buChar char="•"/>
            </a:pPr>
            <a:r>
              <a:rPr lang="en-US" sz="2400" b="0" strike="noStrike" spc="-1" dirty="0">
                <a:solidFill>
                  <a:srgbClr val="203864"/>
                </a:solidFill>
                <a:latin typeface="Calibri Light"/>
                <a:ea typeface="Verdana"/>
              </a:rPr>
              <a:t>Optionally, the user’s configuration can be “burned into” the ASIC on a bank of “</a:t>
            </a:r>
            <a:r>
              <a:rPr lang="en-US" sz="2400" b="0" strike="noStrike" spc="-1" dirty="0" err="1">
                <a:solidFill>
                  <a:srgbClr val="203864"/>
                </a:solidFill>
                <a:latin typeface="Calibri Light"/>
                <a:ea typeface="Verdana"/>
              </a:rPr>
              <a:t>eFuses</a:t>
            </a:r>
            <a:r>
              <a:rPr lang="en-US" sz="2400" b="0" strike="noStrike" spc="-1" dirty="0">
                <a:solidFill>
                  <a:srgbClr val="203864"/>
                </a:solidFill>
                <a:latin typeface="Calibri Light"/>
                <a:ea typeface="Verdana"/>
              </a:rPr>
              <a:t>” and copied at startup into the configuration registers</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FF0000"/>
                </a:solidFill>
                <a:latin typeface="Calibri Light"/>
                <a:ea typeface="Verdana"/>
              </a:rPr>
              <a:t>Requires additional 2.5 V supply voltage during the programming cycle.</a:t>
            </a:r>
            <a:endParaRPr lang="en-GB" sz="2000" b="0" strike="noStrike" spc="-1" dirty="0">
              <a:latin typeface="Arial"/>
            </a:endParaRPr>
          </a:p>
          <a:p>
            <a:pPr>
              <a:lnSpc>
                <a:spcPct val="100000"/>
              </a:lnSpc>
              <a:buNone/>
            </a:pPr>
            <a:endParaRPr lang="en-GB" sz="2000" b="0" strike="noStrike" spc="-1">
              <a:latin typeface="Arial"/>
            </a:endParaRPr>
          </a:p>
          <a:p>
            <a:pPr>
              <a:lnSpc>
                <a:spcPct val="100000"/>
              </a:lnSpc>
              <a:buNone/>
            </a:pPr>
            <a:endParaRPr lang="en-GB" sz="2000" b="0" strike="noStrike" spc="-1">
              <a:latin typeface="Arial"/>
            </a:endParaRPr>
          </a:p>
          <a:p>
            <a:pPr>
              <a:lnSpc>
                <a:spcPct val="90000"/>
              </a:lnSpc>
              <a:spcBef>
                <a:spcPts val="1001"/>
              </a:spcBef>
              <a:buNone/>
            </a:pPr>
            <a:endParaRPr lang="en-GB" sz="2000" b="0" strike="noStrike" spc="-1">
              <a:latin typeface="Arial"/>
            </a:endParaRPr>
          </a:p>
        </p:txBody>
      </p:sp>
      <p:sp>
        <p:nvSpPr>
          <p:cNvPr id="720"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721"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722" name="PlaceHolder 5"/>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9DFFBB30-4C16-4277-9DF7-5AC2DE014664}" type="slidenum">
              <a:rPr lang="en-GB" sz="1000" b="0" strike="noStrike" spc="-1" dirty="0">
                <a:solidFill>
                  <a:srgbClr val="808080"/>
                </a:solidFill>
                <a:latin typeface="Calibri Light"/>
                <a:ea typeface="Verdana"/>
              </a:rPr>
              <a:t>46</a:t>
            </a:fld>
            <a:endParaRPr lang="en-GB" sz="1000" b="0" strike="noStrike" spc="-1" dirty="0">
              <a:latin typeface="Times New Roman"/>
            </a:endParaRPr>
          </a:p>
        </p:txBody>
      </p:sp>
      <p:pic>
        <p:nvPicPr>
          <p:cNvPr id="723" name="Picture 8"/>
          <p:cNvPicPr/>
          <p:nvPr/>
        </p:nvPicPr>
        <p:blipFill>
          <a:blip r:embed="rId2"/>
          <a:stretch/>
        </p:blipFill>
        <p:spPr>
          <a:xfrm>
            <a:off x="2317320" y="3003840"/>
            <a:ext cx="7557120" cy="3601800"/>
          </a:xfrm>
          <a:prstGeom prst="rect">
            <a:avLst/>
          </a:prstGeom>
          <a:ln w="0">
            <a:noFill/>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4"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dirty="0">
                <a:solidFill>
                  <a:srgbClr val="002060"/>
                </a:solidFill>
                <a:latin typeface="Calibri Light"/>
                <a:ea typeface="Verdana"/>
              </a:rPr>
              <a:t>Electrically Interfacing with the Frontends</a:t>
            </a:r>
            <a:endParaRPr lang="en-GB" sz="3200" b="0" strike="noStrike" spc="-1" dirty="0">
              <a:latin typeface="Arial"/>
            </a:endParaRPr>
          </a:p>
        </p:txBody>
      </p:sp>
      <p:sp>
        <p:nvSpPr>
          <p:cNvPr id="725" name="Straight Arrow Connector 9"/>
          <p:cNvSpPr/>
          <p:nvPr/>
        </p:nvSpPr>
        <p:spPr>
          <a:xfrm flipV="1">
            <a:off x="9439200" y="1802160"/>
            <a:ext cx="360" cy="456480"/>
          </a:xfrm>
          <a:custGeom>
            <a:avLst/>
            <a:gdLst/>
            <a:ahLst/>
            <a:cxnLst/>
            <a:rect l="l" t="t" r="r" b="b"/>
            <a:pathLst>
              <a:path w="21600" h="21600">
                <a:moveTo>
                  <a:pt x="0" y="0"/>
                </a:moveTo>
                <a:lnTo>
                  <a:pt x="21600" y="21600"/>
                </a:lnTo>
              </a:path>
            </a:pathLst>
          </a:custGeom>
          <a:noFill/>
          <a:ln w="19050">
            <a:solidFill>
              <a:srgbClr val="44546A"/>
            </a:solidFill>
            <a:tailEnd type="oval" w="med" len="med"/>
          </a:ln>
        </p:spPr>
        <p:style>
          <a:lnRef idx="1">
            <a:schemeClr val="accent1"/>
          </a:lnRef>
          <a:fillRef idx="0">
            <a:schemeClr val="accent1"/>
          </a:fillRef>
          <a:effectRef idx="0">
            <a:schemeClr val="accent1"/>
          </a:effectRef>
          <a:fontRef idx="minor"/>
        </p:style>
      </p:sp>
      <p:sp>
        <p:nvSpPr>
          <p:cNvPr id="726" name="Rectangle 10"/>
          <p:cNvSpPr/>
          <p:nvPr/>
        </p:nvSpPr>
        <p:spPr>
          <a:xfrm>
            <a:off x="1916280" y="21049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dirty="0">
                <a:solidFill>
                  <a:srgbClr val="FFFFFF"/>
                </a:solidFill>
                <a:latin typeface="Calibri"/>
                <a:ea typeface="DejaVu Sans"/>
              </a:rPr>
              <a:t>FE</a:t>
            </a:r>
            <a:br/>
            <a:r>
              <a:rPr lang="en-GB" sz="1050" b="0" strike="noStrike" spc="-1" dirty="0">
                <a:solidFill>
                  <a:srgbClr val="FFFFFF"/>
                </a:solidFill>
                <a:latin typeface="Calibri"/>
                <a:ea typeface="DejaVu Sans"/>
              </a:rPr>
              <a:t>Module</a:t>
            </a:r>
            <a:endParaRPr lang="en-GB" sz="1050" b="0" strike="noStrike" spc="-1" dirty="0">
              <a:latin typeface="Arial"/>
            </a:endParaRPr>
          </a:p>
        </p:txBody>
      </p:sp>
      <p:sp>
        <p:nvSpPr>
          <p:cNvPr id="727" name="Rectangle 11"/>
          <p:cNvSpPr/>
          <p:nvPr/>
        </p:nvSpPr>
        <p:spPr>
          <a:xfrm>
            <a:off x="1916280" y="42382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dirty="0">
                <a:solidFill>
                  <a:srgbClr val="FFFFFF"/>
                </a:solidFill>
                <a:latin typeface="Calibri"/>
                <a:ea typeface="DejaVu Sans"/>
              </a:rPr>
              <a:t>FE</a:t>
            </a:r>
            <a:br/>
            <a:r>
              <a:rPr lang="en-GB" sz="1050" b="0" strike="noStrike" spc="-1" dirty="0">
                <a:solidFill>
                  <a:srgbClr val="FFFFFF"/>
                </a:solidFill>
                <a:latin typeface="Calibri"/>
                <a:ea typeface="DejaVu Sans"/>
              </a:rPr>
              <a:t>Module</a:t>
            </a:r>
            <a:endParaRPr lang="en-GB" sz="1050" b="0" strike="noStrike" spc="-1" dirty="0">
              <a:latin typeface="Arial"/>
            </a:endParaRPr>
          </a:p>
        </p:txBody>
      </p:sp>
      <p:sp>
        <p:nvSpPr>
          <p:cNvPr id="728" name="Rectangle 12"/>
          <p:cNvSpPr/>
          <p:nvPr/>
        </p:nvSpPr>
        <p:spPr>
          <a:xfrm rot="10800000">
            <a:off x="4728240" y="1269360"/>
            <a:ext cx="3733200" cy="4494960"/>
          </a:xfrm>
          <a:prstGeom prst="rect">
            <a:avLst/>
          </a:prstGeom>
          <a:solidFill>
            <a:srgbClr val="95B3D7"/>
          </a:solidFill>
          <a:ln w="25400">
            <a:solidFill>
              <a:srgbClr val="000000"/>
            </a:solidFill>
            <a:round/>
          </a:ln>
        </p:spPr>
        <p:style>
          <a:lnRef idx="0">
            <a:scrgbClr r="0" g="0" b="0"/>
          </a:lnRef>
          <a:fillRef idx="0">
            <a:scrgbClr r="0" g="0" b="0"/>
          </a:fillRef>
          <a:effectRef idx="0">
            <a:scrgbClr r="0" g="0" b="0"/>
          </a:effectRef>
          <a:fontRef idx="minor"/>
        </p:style>
      </p:sp>
      <p:sp>
        <p:nvSpPr>
          <p:cNvPr id="729" name="Rectangle 13"/>
          <p:cNvSpPr/>
          <p:nvPr/>
        </p:nvSpPr>
        <p:spPr>
          <a:xfrm rot="5400000">
            <a:off x="3250440" y="3285720"/>
            <a:ext cx="3504600" cy="5328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buNone/>
              <a:tabLst>
                <a:tab pos="0" algn="l"/>
              </a:tabLst>
            </a:pPr>
            <a:r>
              <a:rPr lang="en-GB" sz="900" b="0" strike="noStrike" spc="-1" dirty="0">
                <a:solidFill>
                  <a:srgbClr val="FFFFFF"/>
                </a:solidFill>
                <a:latin typeface="Calibri"/>
                <a:ea typeface="DejaVu Sans"/>
              </a:rPr>
              <a:t>Phase – Aligners + Ser/Des for E – Ports</a:t>
            </a:r>
            <a:endParaRPr lang="en-GB" sz="900" b="0" strike="noStrike" spc="-1" dirty="0">
              <a:latin typeface="Arial"/>
            </a:endParaRPr>
          </a:p>
        </p:txBody>
      </p:sp>
      <p:sp>
        <p:nvSpPr>
          <p:cNvPr id="730" name="Rectangle 14"/>
          <p:cNvSpPr/>
          <p:nvPr/>
        </p:nvSpPr>
        <p:spPr>
          <a:xfrm>
            <a:off x="1916280" y="10378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dirty="0">
                <a:solidFill>
                  <a:srgbClr val="FFFFFF"/>
                </a:solidFill>
                <a:latin typeface="Calibri"/>
                <a:ea typeface="DejaVu Sans"/>
              </a:rPr>
              <a:t>FE</a:t>
            </a:r>
            <a:br/>
            <a:r>
              <a:rPr lang="en-GB" sz="1050" b="0" strike="noStrike" spc="-1" dirty="0">
                <a:solidFill>
                  <a:srgbClr val="FFFFFF"/>
                </a:solidFill>
                <a:latin typeface="Calibri"/>
                <a:ea typeface="DejaVu Sans"/>
              </a:rPr>
              <a:t>Module</a:t>
            </a:r>
            <a:endParaRPr lang="en-GB" sz="1050" b="0" strike="noStrike" spc="-1" dirty="0">
              <a:latin typeface="Arial"/>
            </a:endParaRPr>
          </a:p>
        </p:txBody>
      </p:sp>
      <p:sp>
        <p:nvSpPr>
          <p:cNvPr id="731" name="Rectangle 15"/>
          <p:cNvSpPr/>
          <p:nvPr/>
        </p:nvSpPr>
        <p:spPr>
          <a:xfrm rot="5400000">
            <a:off x="2565000" y="13046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 – Port</a:t>
            </a:r>
            <a:endParaRPr lang="en-GB" sz="900" b="0" strike="noStrike" spc="-1" dirty="0">
              <a:latin typeface="Arial"/>
            </a:endParaRPr>
          </a:p>
        </p:txBody>
      </p:sp>
      <p:sp>
        <p:nvSpPr>
          <p:cNvPr id="732" name="Rectangle 16"/>
          <p:cNvSpPr/>
          <p:nvPr/>
        </p:nvSpPr>
        <p:spPr>
          <a:xfrm rot="5400000">
            <a:off x="2565000" y="23713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 – Port</a:t>
            </a:r>
            <a:endParaRPr lang="en-GB" sz="900" b="0" strike="noStrike" spc="-1" dirty="0">
              <a:latin typeface="Arial"/>
            </a:endParaRPr>
          </a:p>
        </p:txBody>
      </p:sp>
      <p:sp>
        <p:nvSpPr>
          <p:cNvPr id="733" name="Rectangle 17"/>
          <p:cNvSpPr/>
          <p:nvPr/>
        </p:nvSpPr>
        <p:spPr>
          <a:xfrm rot="5400000">
            <a:off x="2565000" y="45050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 – Port</a:t>
            </a:r>
            <a:endParaRPr lang="en-GB" sz="900" b="0" strike="noStrike" spc="-1" dirty="0">
              <a:latin typeface="Arial"/>
            </a:endParaRPr>
          </a:p>
        </p:txBody>
      </p:sp>
      <p:sp>
        <p:nvSpPr>
          <p:cNvPr id="734" name="Rectangle 18"/>
          <p:cNvSpPr/>
          <p:nvPr/>
        </p:nvSpPr>
        <p:spPr>
          <a:xfrm>
            <a:off x="2754720" y="53053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dirty="0">
                <a:solidFill>
                  <a:srgbClr val="FFFFFF"/>
                </a:solidFill>
                <a:latin typeface="Calibri"/>
                <a:ea typeface="DejaVu Sans"/>
              </a:rPr>
              <a:t>GBT – SCA</a:t>
            </a:r>
            <a:endParaRPr lang="en-GB" sz="1050" b="0" strike="noStrike" spc="-1" dirty="0">
              <a:latin typeface="Arial"/>
            </a:endParaRPr>
          </a:p>
        </p:txBody>
      </p:sp>
      <p:sp>
        <p:nvSpPr>
          <p:cNvPr id="735" name="Rectangle 19"/>
          <p:cNvSpPr/>
          <p:nvPr/>
        </p:nvSpPr>
        <p:spPr>
          <a:xfrm rot="5400000">
            <a:off x="3403080" y="55717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 – Port</a:t>
            </a:r>
            <a:endParaRPr lang="en-GB" sz="900" b="0" strike="noStrike" spc="-1" dirty="0">
              <a:latin typeface="Arial"/>
            </a:endParaRPr>
          </a:p>
        </p:txBody>
      </p:sp>
      <p:sp>
        <p:nvSpPr>
          <p:cNvPr id="736" name="Straight Connector 20"/>
          <p:cNvSpPr/>
          <p:nvPr/>
        </p:nvSpPr>
        <p:spPr>
          <a:xfrm>
            <a:off x="2449440" y="3018960"/>
            <a:ext cx="360" cy="99072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737" name="Rectangle 21"/>
          <p:cNvSpPr/>
          <p:nvPr/>
        </p:nvSpPr>
        <p:spPr>
          <a:xfrm>
            <a:off x="5284080" y="1271160"/>
            <a:ext cx="857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Phase - Shifter</a:t>
            </a:r>
            <a:endParaRPr lang="en-GB" sz="900" b="0" strike="noStrike" spc="-1" dirty="0">
              <a:latin typeface="Arial"/>
            </a:endParaRPr>
          </a:p>
        </p:txBody>
      </p:sp>
      <p:sp>
        <p:nvSpPr>
          <p:cNvPr id="738" name="Rectangle 22"/>
          <p:cNvSpPr/>
          <p:nvPr/>
        </p:nvSpPr>
        <p:spPr>
          <a:xfrm rot="5400000">
            <a:off x="4546080" y="20667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 – Port</a:t>
            </a:r>
            <a:endParaRPr lang="en-GB" sz="900" b="0" strike="noStrike" spc="-1" dirty="0">
              <a:latin typeface="Arial"/>
            </a:endParaRPr>
          </a:p>
        </p:txBody>
      </p:sp>
      <p:sp>
        <p:nvSpPr>
          <p:cNvPr id="739" name="Rectangle 23"/>
          <p:cNvSpPr/>
          <p:nvPr/>
        </p:nvSpPr>
        <p:spPr>
          <a:xfrm rot="5400000">
            <a:off x="4546080" y="27525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 – Port</a:t>
            </a:r>
            <a:endParaRPr lang="en-GB" sz="900" b="0" strike="noStrike" spc="-1" dirty="0">
              <a:latin typeface="Arial"/>
            </a:endParaRPr>
          </a:p>
        </p:txBody>
      </p:sp>
      <p:sp>
        <p:nvSpPr>
          <p:cNvPr id="740" name="Rectangle 24"/>
          <p:cNvSpPr/>
          <p:nvPr/>
        </p:nvSpPr>
        <p:spPr>
          <a:xfrm rot="5400000">
            <a:off x="4546080" y="41241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 – Port</a:t>
            </a:r>
            <a:endParaRPr lang="en-GB" sz="900" b="0" strike="noStrike" spc="-1" dirty="0">
              <a:latin typeface="Arial"/>
            </a:endParaRPr>
          </a:p>
        </p:txBody>
      </p:sp>
      <p:sp>
        <p:nvSpPr>
          <p:cNvPr id="741" name="Rectangle 25"/>
          <p:cNvSpPr/>
          <p:nvPr/>
        </p:nvSpPr>
        <p:spPr>
          <a:xfrm rot="5400000">
            <a:off x="4546080" y="48099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 – Port</a:t>
            </a:r>
            <a:endParaRPr lang="en-GB" sz="900" b="0" strike="noStrike" spc="-1" dirty="0">
              <a:latin typeface="Arial"/>
            </a:endParaRPr>
          </a:p>
        </p:txBody>
      </p:sp>
      <p:sp>
        <p:nvSpPr>
          <p:cNvPr id="742" name="Straight Connector 26"/>
          <p:cNvSpPr/>
          <p:nvPr/>
        </p:nvSpPr>
        <p:spPr>
          <a:xfrm flipV="1">
            <a:off x="4811760" y="3247560"/>
            <a:ext cx="360" cy="60948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743" name="Curved Connector 27"/>
          <p:cNvSpPr/>
          <p:nvPr/>
        </p:nvSpPr>
        <p:spPr>
          <a:xfrm rot="10800000">
            <a:off x="2984040" y="1418760"/>
            <a:ext cx="175176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744" name="Rectangle 28"/>
          <p:cNvSpPr/>
          <p:nvPr/>
        </p:nvSpPr>
        <p:spPr>
          <a:xfrm>
            <a:off x="7770960" y="5307840"/>
            <a:ext cx="69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I2C Masters</a:t>
            </a:r>
            <a:endParaRPr lang="en-GB" sz="900" b="0" strike="noStrike" spc="-1" dirty="0">
              <a:latin typeface="Arial"/>
            </a:endParaRPr>
          </a:p>
        </p:txBody>
      </p:sp>
      <p:sp>
        <p:nvSpPr>
          <p:cNvPr id="745" name="Rectangle 29"/>
          <p:cNvSpPr/>
          <p:nvPr/>
        </p:nvSpPr>
        <p:spPr>
          <a:xfrm>
            <a:off x="572004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ADC</a:t>
            </a:r>
            <a:endParaRPr lang="en-GB" sz="900" b="0" strike="noStrike" spc="-1" dirty="0">
              <a:latin typeface="Arial"/>
            </a:endParaRPr>
          </a:p>
        </p:txBody>
      </p:sp>
      <p:sp>
        <p:nvSpPr>
          <p:cNvPr id="746" name="Rectangle 30"/>
          <p:cNvSpPr/>
          <p:nvPr/>
        </p:nvSpPr>
        <p:spPr>
          <a:xfrm>
            <a:off x="57200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Control Logic</a:t>
            </a:r>
            <a:endParaRPr lang="en-GB" sz="900" b="0" strike="noStrike" spc="-1" dirty="0">
              <a:latin typeface="Arial"/>
            </a:endParaRPr>
          </a:p>
        </p:txBody>
      </p:sp>
      <p:sp>
        <p:nvSpPr>
          <p:cNvPr id="747" name="Rectangle 31"/>
          <p:cNvSpPr/>
          <p:nvPr/>
        </p:nvSpPr>
        <p:spPr>
          <a:xfrm>
            <a:off x="70916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Configuration</a:t>
            </a:r>
            <a:endParaRPr lang="en-GB" sz="900" b="0" strike="noStrike" spc="-1">
              <a:latin typeface="Arial"/>
            </a:endParaRPr>
          </a:p>
          <a:p>
            <a:pPr algn="ctr">
              <a:lnSpc>
                <a:spcPct val="100000"/>
              </a:lnSpc>
              <a:buNone/>
              <a:tabLst>
                <a:tab pos="0" algn="l"/>
              </a:tabLst>
            </a:pPr>
            <a:r>
              <a:rPr lang="en-US" sz="900" b="0" strike="noStrike" spc="-1" dirty="0">
                <a:solidFill>
                  <a:srgbClr val="FFFFFF"/>
                </a:solidFill>
                <a:latin typeface="Calibri"/>
                <a:ea typeface="DejaVu Sans"/>
              </a:rPr>
              <a:t>(e-Fuses + reg-Bank)</a:t>
            </a:r>
            <a:endParaRPr lang="en-GB" sz="900" b="0" strike="noStrike" spc="-1" dirty="0">
              <a:latin typeface="Arial"/>
            </a:endParaRPr>
          </a:p>
        </p:txBody>
      </p:sp>
      <p:sp>
        <p:nvSpPr>
          <p:cNvPr id="748" name="Straight Arrow Connector 32"/>
          <p:cNvSpPr/>
          <p:nvPr/>
        </p:nvSpPr>
        <p:spPr>
          <a:xfrm rot="5400000" flipH="1" flipV="1">
            <a:off x="660132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749" name="Straight Arrow Connector 33"/>
          <p:cNvSpPr/>
          <p:nvPr/>
        </p:nvSpPr>
        <p:spPr>
          <a:xfrm>
            <a:off x="8071920" y="3762000"/>
            <a:ext cx="608760" cy="720"/>
          </a:xfrm>
          <a:custGeom>
            <a:avLst/>
            <a:gdLst/>
            <a:ahLst/>
            <a:cxnLst/>
            <a:rect l="l" t="t" r="r" b="b"/>
            <a:pathLst>
              <a:path w="21600" h="21600">
                <a:moveTo>
                  <a:pt x="0" y="0"/>
                </a:moveTo>
                <a:lnTo>
                  <a:pt x="21600" y="21600"/>
                </a:lnTo>
              </a:path>
            </a:pathLst>
          </a:custGeom>
          <a:noFill/>
          <a:ln w="19050">
            <a:solidFill>
              <a:srgbClr val="44546A"/>
            </a:solidFill>
            <a:round/>
            <a:tailEnd type="arrow" w="med" len="med"/>
          </a:ln>
        </p:spPr>
        <p:style>
          <a:lnRef idx="0">
            <a:scrgbClr r="0" g="0" b="0"/>
          </a:lnRef>
          <a:fillRef idx="0">
            <a:scrgbClr r="0" g="0" b="0"/>
          </a:fillRef>
          <a:effectRef idx="0">
            <a:scrgbClr r="0" g="0" b="0"/>
          </a:effectRef>
          <a:fontRef idx="minor"/>
        </p:style>
      </p:sp>
      <p:sp>
        <p:nvSpPr>
          <p:cNvPr id="750" name="Isosceles Triangle 34"/>
          <p:cNvSpPr/>
          <p:nvPr/>
        </p:nvSpPr>
        <p:spPr>
          <a:xfrm rot="5400000" flipH="1">
            <a:off x="8642880" y="357228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sp>
        <p:nvSpPr>
          <p:cNvPr id="751" name="Isosceles Triangle 35"/>
          <p:cNvSpPr/>
          <p:nvPr/>
        </p:nvSpPr>
        <p:spPr>
          <a:xfrm>
            <a:off x="9292320" y="19551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752" name="Straight Connector 36"/>
          <p:cNvSpPr/>
          <p:nvPr/>
        </p:nvSpPr>
        <p:spPr>
          <a:xfrm>
            <a:off x="9291960" y="1955160"/>
            <a:ext cx="30492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753" name="Straight Connector 37"/>
          <p:cNvSpPr/>
          <p:nvPr/>
        </p:nvSpPr>
        <p:spPr>
          <a:xfrm>
            <a:off x="9062640" y="3762000"/>
            <a:ext cx="38088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754" name="Straight Connector 38"/>
          <p:cNvSpPr/>
          <p:nvPr/>
        </p:nvSpPr>
        <p:spPr>
          <a:xfrm>
            <a:off x="9443520" y="4066560"/>
            <a:ext cx="360" cy="15264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755" name="Isosceles Triangle 39"/>
          <p:cNvSpPr/>
          <p:nvPr/>
        </p:nvSpPr>
        <p:spPr>
          <a:xfrm flipV="1">
            <a:off x="9291240" y="39135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756" name="Straight Connector 40"/>
          <p:cNvSpPr/>
          <p:nvPr/>
        </p:nvSpPr>
        <p:spPr>
          <a:xfrm>
            <a:off x="9443520" y="3762000"/>
            <a:ext cx="360" cy="15228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757" name="Straight Connector 41"/>
          <p:cNvSpPr/>
          <p:nvPr/>
        </p:nvSpPr>
        <p:spPr>
          <a:xfrm>
            <a:off x="9291240" y="4066560"/>
            <a:ext cx="30456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758" name="Isosceles Triangle 42"/>
          <p:cNvSpPr/>
          <p:nvPr/>
        </p:nvSpPr>
        <p:spPr>
          <a:xfrm flipV="1">
            <a:off x="9367560" y="4218480"/>
            <a:ext cx="151560" cy="151560"/>
          </a:xfrm>
          <a:prstGeom prst="triangle">
            <a:avLst>
              <a:gd name="adj" fmla="val 50000"/>
            </a:avLst>
          </a:prstGeom>
          <a:solidFill>
            <a:schemeClr val="tx2"/>
          </a:solidFill>
          <a:ln w="25400">
            <a:solidFill>
              <a:srgbClr val="44546A"/>
            </a:solidFill>
            <a:round/>
          </a:ln>
        </p:spPr>
        <p:style>
          <a:lnRef idx="0">
            <a:scrgbClr r="0" g="0" b="0"/>
          </a:lnRef>
          <a:fillRef idx="0">
            <a:scrgbClr r="0" g="0" b="0"/>
          </a:fillRef>
          <a:effectRef idx="0">
            <a:scrgbClr r="0" g="0" b="0"/>
          </a:effectRef>
          <a:fontRef idx="minor"/>
        </p:style>
      </p:sp>
      <p:sp>
        <p:nvSpPr>
          <p:cNvPr id="759" name="Straight Connector 43"/>
          <p:cNvSpPr/>
          <p:nvPr/>
        </p:nvSpPr>
        <p:spPr>
          <a:xfrm>
            <a:off x="9291960" y="1802520"/>
            <a:ext cx="30492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760" name="Elbow Connector 44"/>
          <p:cNvSpPr/>
          <p:nvPr/>
        </p:nvSpPr>
        <p:spPr>
          <a:xfrm flipV="1">
            <a:off x="8463240" y="3875760"/>
            <a:ext cx="407880" cy="1659600"/>
          </a:xfrm>
          <a:prstGeom prst="bentConnector2">
            <a:avLst/>
          </a:pr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761" name="Straight Arrow Connector 45"/>
          <p:cNvSpPr/>
          <p:nvPr/>
        </p:nvSpPr>
        <p:spPr>
          <a:xfrm flipH="1">
            <a:off x="5260320" y="3016440"/>
            <a:ext cx="741240" cy="360"/>
          </a:xfrm>
          <a:custGeom>
            <a:avLst/>
            <a:gdLst/>
            <a:ahLst/>
            <a:cxnLst/>
            <a:rect l="l" t="t" r="r" b="b"/>
            <a:pathLst>
              <a:path w="21600" h="21600">
                <a:moveTo>
                  <a:pt x="0" y="0"/>
                </a:moveTo>
                <a:lnTo>
                  <a:pt x="21600" y="21600"/>
                </a:lnTo>
              </a:path>
            </a:pathLst>
          </a:custGeom>
          <a:noFill/>
          <a:ln w="38100">
            <a:solidFill>
              <a:srgbClr val="C0504D"/>
            </a:solidFill>
            <a:round/>
            <a:tailEnd type="arrow" w="med" len="med"/>
          </a:ln>
        </p:spPr>
        <p:style>
          <a:lnRef idx="0">
            <a:scrgbClr r="0" g="0" b="0"/>
          </a:lnRef>
          <a:fillRef idx="0">
            <a:scrgbClr r="0" g="0" b="0"/>
          </a:fillRef>
          <a:effectRef idx="0">
            <a:scrgbClr r="0" g="0" b="0"/>
          </a:effectRef>
          <a:fontRef idx="minor"/>
        </p:style>
      </p:sp>
      <p:sp>
        <p:nvSpPr>
          <p:cNvPr id="762" name="Curved Connector 46"/>
          <p:cNvSpPr/>
          <p:nvPr/>
        </p:nvSpPr>
        <p:spPr>
          <a:xfrm rot="10800000">
            <a:off x="2984040" y="1266480"/>
            <a:ext cx="175176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763" name="Curved Connector 47"/>
          <p:cNvSpPr/>
          <p:nvPr/>
        </p:nvSpPr>
        <p:spPr>
          <a:xfrm rot="10800000">
            <a:off x="2984040" y="1571400"/>
            <a:ext cx="175176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764" name="Curved Connector 48"/>
          <p:cNvSpPr/>
          <p:nvPr/>
        </p:nvSpPr>
        <p:spPr>
          <a:xfrm rot="10800000">
            <a:off x="2984040" y="233352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765" name="Curved Connector 49"/>
          <p:cNvSpPr/>
          <p:nvPr/>
        </p:nvSpPr>
        <p:spPr>
          <a:xfrm rot="10800000">
            <a:off x="2984040" y="248580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766" name="Curved Connector 50"/>
          <p:cNvSpPr/>
          <p:nvPr/>
        </p:nvSpPr>
        <p:spPr>
          <a:xfrm rot="10800000">
            <a:off x="2984040" y="263844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767" name="Curved Connector 51"/>
          <p:cNvSpPr/>
          <p:nvPr/>
        </p:nvSpPr>
        <p:spPr>
          <a:xfrm rot="10800000" flipV="1">
            <a:off x="2984040" y="408600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768" name="Curved Connector 52"/>
          <p:cNvSpPr/>
          <p:nvPr/>
        </p:nvSpPr>
        <p:spPr>
          <a:xfrm rot="10800000" flipV="1">
            <a:off x="2984040" y="423864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769" name="Curved Connector 53"/>
          <p:cNvSpPr/>
          <p:nvPr/>
        </p:nvSpPr>
        <p:spPr>
          <a:xfrm rot="10800000" flipV="1">
            <a:off x="2984040" y="439092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770" name="Curved Connector 54"/>
          <p:cNvSpPr/>
          <p:nvPr/>
        </p:nvSpPr>
        <p:spPr>
          <a:xfrm rot="10800000" flipV="1">
            <a:off x="3822120" y="4771800"/>
            <a:ext cx="91368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771" name="Curved Connector 55"/>
          <p:cNvSpPr/>
          <p:nvPr/>
        </p:nvSpPr>
        <p:spPr>
          <a:xfrm rot="10800000" flipV="1">
            <a:off x="3822120" y="4924080"/>
            <a:ext cx="91368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772" name="Curved Connector 56"/>
          <p:cNvSpPr/>
          <p:nvPr/>
        </p:nvSpPr>
        <p:spPr>
          <a:xfrm rot="10800000" flipV="1">
            <a:off x="3822120" y="5076360"/>
            <a:ext cx="91368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773" name="Straight Arrow Connector 57"/>
          <p:cNvSpPr/>
          <p:nvPr/>
        </p:nvSpPr>
        <p:spPr>
          <a:xfrm flipV="1">
            <a:off x="3889800" y="4699800"/>
            <a:ext cx="791640" cy="4222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774" name="TextBox 58"/>
          <p:cNvSpPr/>
          <p:nvPr/>
        </p:nvSpPr>
        <p:spPr>
          <a:xfrm>
            <a:off x="2694960" y="5000400"/>
            <a:ext cx="12542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000" b="0" strike="noStrike" spc="-1" dirty="0">
                <a:solidFill>
                  <a:srgbClr val="1F497D"/>
                </a:solidFill>
                <a:latin typeface="Calibri"/>
                <a:ea typeface="DejaVu Sans"/>
              </a:rPr>
              <a:t>One 80 Mbps port</a:t>
            </a:r>
            <a:endParaRPr lang="en-GB" sz="1000" b="0" strike="noStrike" spc="-1" dirty="0">
              <a:latin typeface="Arial"/>
            </a:endParaRPr>
          </a:p>
        </p:txBody>
      </p:sp>
      <p:sp>
        <p:nvSpPr>
          <p:cNvPr id="775" name="Straight Arrow Connector 59"/>
          <p:cNvSpPr/>
          <p:nvPr/>
        </p:nvSpPr>
        <p:spPr>
          <a:xfrm flipV="1">
            <a:off x="3928320" y="2397600"/>
            <a:ext cx="795240" cy="14961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776" name="Straight Arrow Connector 60"/>
          <p:cNvSpPr/>
          <p:nvPr/>
        </p:nvSpPr>
        <p:spPr>
          <a:xfrm flipV="1">
            <a:off x="3928320" y="3147120"/>
            <a:ext cx="777240" cy="7470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777" name="Straight Arrow Connector 61"/>
          <p:cNvSpPr/>
          <p:nvPr/>
        </p:nvSpPr>
        <p:spPr>
          <a:xfrm>
            <a:off x="3928320" y="3895920"/>
            <a:ext cx="777240" cy="972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778" name="TextBox 62"/>
          <p:cNvSpPr/>
          <p:nvPr/>
        </p:nvSpPr>
        <p:spPr>
          <a:xfrm>
            <a:off x="7881480" y="6017040"/>
            <a:ext cx="43272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dirty="0">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dirty="0">
                <a:solidFill>
                  <a:srgbClr val="000000"/>
                </a:solidFill>
                <a:latin typeface="Calibri"/>
                <a:ea typeface="DejaVu Sans"/>
              </a:rPr>
              <a:t>Ports</a:t>
            </a:r>
            <a:endParaRPr lang="en-GB" sz="800" b="0" strike="noStrike" spc="-1" dirty="0">
              <a:latin typeface="Arial"/>
            </a:endParaRPr>
          </a:p>
        </p:txBody>
      </p:sp>
      <p:sp>
        <p:nvSpPr>
          <p:cNvPr id="779" name="TextBox 63"/>
          <p:cNvSpPr/>
          <p:nvPr/>
        </p:nvSpPr>
        <p:spPr>
          <a:xfrm>
            <a:off x="5783760" y="6017040"/>
            <a:ext cx="5454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dirty="0" err="1">
                <a:solidFill>
                  <a:srgbClr val="000000"/>
                </a:solidFill>
                <a:latin typeface="Calibri"/>
                <a:ea typeface="DejaVu Sans"/>
              </a:rPr>
              <a:t>aIn</a:t>
            </a:r>
            <a:r>
              <a:rPr lang="en-GB" sz="800" b="0" strike="noStrike" spc="-1" dirty="0">
                <a:solidFill>
                  <a:srgbClr val="000000"/>
                </a:solidFill>
                <a:latin typeface="Calibri"/>
                <a:ea typeface="DejaVu Sans"/>
              </a:rPr>
              <a:t>[7:0]</a:t>
            </a:r>
            <a:endParaRPr lang="en-GB" sz="800" b="0" strike="noStrike" spc="-1" dirty="0">
              <a:latin typeface="Arial"/>
            </a:endParaRPr>
          </a:p>
        </p:txBody>
      </p:sp>
      <p:sp>
        <p:nvSpPr>
          <p:cNvPr id="780" name="TextBox 64"/>
          <p:cNvSpPr/>
          <p:nvPr/>
        </p:nvSpPr>
        <p:spPr>
          <a:xfrm>
            <a:off x="6471360" y="6017040"/>
            <a:ext cx="5623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dirty="0">
                <a:solidFill>
                  <a:srgbClr val="000000"/>
                </a:solidFill>
                <a:latin typeface="Calibri"/>
                <a:ea typeface="DejaVu Sans"/>
              </a:rPr>
              <a:t>IO[15:0]</a:t>
            </a:r>
            <a:endParaRPr lang="en-GB" sz="800" b="0" strike="noStrike" spc="-1" dirty="0">
              <a:latin typeface="Arial"/>
            </a:endParaRPr>
          </a:p>
        </p:txBody>
      </p:sp>
      <p:sp>
        <p:nvSpPr>
          <p:cNvPr id="781" name="TextBox 65"/>
          <p:cNvSpPr/>
          <p:nvPr/>
        </p:nvSpPr>
        <p:spPr>
          <a:xfrm>
            <a:off x="2866320" y="3618720"/>
            <a:ext cx="1115280" cy="546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1000" b="0" strike="noStrike" spc="-1" dirty="0">
                <a:solidFill>
                  <a:srgbClr val="1F497D"/>
                </a:solidFill>
                <a:latin typeface="Calibri"/>
                <a:ea typeface="DejaVu Sans"/>
              </a:rPr>
              <a:t>160 Mbps</a:t>
            </a:r>
            <a:br/>
            <a:r>
              <a:rPr lang="en-GB" sz="1000" b="0" strike="noStrike" spc="-1" dirty="0">
                <a:solidFill>
                  <a:srgbClr val="1F497D"/>
                </a:solidFill>
                <a:latin typeface="Calibri"/>
                <a:ea typeface="DejaVu Sans"/>
              </a:rPr>
              <a:t>to</a:t>
            </a:r>
            <a:endParaRPr lang="en-GB" sz="1000" b="0" strike="noStrike" spc="-1">
              <a:latin typeface="Arial"/>
            </a:endParaRPr>
          </a:p>
          <a:p>
            <a:pPr algn="ctr">
              <a:lnSpc>
                <a:spcPct val="100000"/>
              </a:lnSpc>
              <a:buNone/>
              <a:tabLst>
                <a:tab pos="0" algn="l"/>
              </a:tabLst>
            </a:pPr>
            <a:r>
              <a:rPr lang="en-GB" sz="1000" b="0" strike="noStrike" spc="-1" dirty="0">
                <a:solidFill>
                  <a:srgbClr val="1F497D"/>
                </a:solidFill>
                <a:latin typeface="Calibri"/>
                <a:ea typeface="DejaVu Sans"/>
              </a:rPr>
              <a:t>1.28 Gbps ports</a:t>
            </a:r>
            <a:endParaRPr lang="en-GB" sz="1000" b="0" strike="noStrike" spc="-1" dirty="0">
              <a:latin typeface="Arial"/>
            </a:endParaRPr>
          </a:p>
        </p:txBody>
      </p:sp>
      <p:sp>
        <p:nvSpPr>
          <p:cNvPr id="782" name="TextBox 66"/>
          <p:cNvSpPr/>
          <p:nvPr/>
        </p:nvSpPr>
        <p:spPr>
          <a:xfrm>
            <a:off x="8578080" y="1802880"/>
            <a:ext cx="5940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dirty="0" err="1">
                <a:solidFill>
                  <a:srgbClr val="1F497D"/>
                </a:solidFill>
                <a:latin typeface="Calibri"/>
                <a:ea typeface="DejaVu Sans"/>
              </a:rPr>
              <a:t>LpGBTIA</a:t>
            </a:r>
            <a:endParaRPr lang="en-GB" sz="800" b="0" strike="noStrike" spc="-1" dirty="0" err="1">
              <a:latin typeface="Arial"/>
            </a:endParaRPr>
          </a:p>
        </p:txBody>
      </p:sp>
      <p:sp>
        <p:nvSpPr>
          <p:cNvPr id="783" name="TextBox 67"/>
          <p:cNvSpPr/>
          <p:nvPr/>
        </p:nvSpPr>
        <p:spPr>
          <a:xfrm>
            <a:off x="8577000" y="3304800"/>
            <a:ext cx="5652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dirty="0" err="1">
                <a:solidFill>
                  <a:srgbClr val="1F497D"/>
                </a:solidFill>
                <a:latin typeface="Calibri"/>
                <a:ea typeface="DejaVu Sans"/>
              </a:rPr>
              <a:t>LpGBLD</a:t>
            </a:r>
            <a:endParaRPr lang="en-GB" sz="800" b="0" strike="noStrike" spc="-1" dirty="0" err="1">
              <a:latin typeface="Arial"/>
            </a:endParaRPr>
          </a:p>
        </p:txBody>
      </p:sp>
      <p:sp>
        <p:nvSpPr>
          <p:cNvPr id="784" name="TextBox 68"/>
          <p:cNvSpPr/>
          <p:nvPr/>
        </p:nvSpPr>
        <p:spPr>
          <a:xfrm>
            <a:off x="7659000" y="1280160"/>
            <a:ext cx="746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400" b="1" strike="noStrike" spc="-1" dirty="0" err="1">
                <a:solidFill>
                  <a:srgbClr val="1F497D"/>
                </a:solidFill>
                <a:latin typeface="Calibri"/>
                <a:ea typeface="DejaVu Sans"/>
              </a:rPr>
              <a:t>LpGBT</a:t>
            </a:r>
            <a:endParaRPr lang="en-GB" sz="1400" b="0" strike="noStrike" spc="-1" dirty="0" err="1">
              <a:latin typeface="Arial"/>
            </a:endParaRPr>
          </a:p>
        </p:txBody>
      </p:sp>
      <p:sp>
        <p:nvSpPr>
          <p:cNvPr id="785" name="Straight Arrow Connector 69"/>
          <p:cNvSpPr/>
          <p:nvPr/>
        </p:nvSpPr>
        <p:spPr>
          <a:xfrm rot="10800000" flipV="1">
            <a:off x="9673920" y="187920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786" name="Straight Arrow Connector 70"/>
          <p:cNvSpPr/>
          <p:nvPr/>
        </p:nvSpPr>
        <p:spPr>
          <a:xfrm rot="10800000" flipV="1">
            <a:off x="9673920" y="203148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787" name="Straight Arrow Connector 71"/>
          <p:cNvSpPr/>
          <p:nvPr/>
        </p:nvSpPr>
        <p:spPr>
          <a:xfrm rot="10800000" flipH="1">
            <a:off x="9672120" y="368676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788" name="Straight Arrow Connector 72"/>
          <p:cNvSpPr/>
          <p:nvPr/>
        </p:nvSpPr>
        <p:spPr>
          <a:xfrm rot="10800000" flipH="1">
            <a:off x="9672120" y="383904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789" name="Right Brace 73"/>
          <p:cNvSpPr/>
          <p:nvPr/>
        </p:nvSpPr>
        <p:spPr>
          <a:xfrm>
            <a:off x="3747960" y="1443600"/>
            <a:ext cx="266040" cy="400320"/>
          </a:xfrm>
          <a:prstGeom prst="rightBrace">
            <a:avLst>
              <a:gd name="adj1" fmla="val 8333"/>
              <a:gd name="adj2" fmla="val 50000"/>
            </a:avLst>
          </a:prstGeom>
          <a:noFill/>
          <a:ln w="12700">
            <a:solidFill>
              <a:srgbClr val="4A7EBB"/>
            </a:solidFill>
            <a:round/>
          </a:ln>
        </p:spPr>
        <p:style>
          <a:lnRef idx="0">
            <a:scrgbClr r="0" g="0" b="0"/>
          </a:lnRef>
          <a:fillRef idx="0">
            <a:scrgbClr r="0" g="0" b="0"/>
          </a:fillRef>
          <a:effectRef idx="0">
            <a:scrgbClr r="0" g="0" b="0"/>
          </a:effectRef>
          <a:fontRef idx="minor"/>
        </p:style>
      </p:sp>
      <p:sp>
        <p:nvSpPr>
          <p:cNvPr id="790" name="TextBox 74"/>
          <p:cNvSpPr/>
          <p:nvPr/>
        </p:nvSpPr>
        <p:spPr>
          <a:xfrm>
            <a:off x="3956400" y="1509840"/>
            <a:ext cx="4341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dirty="0" err="1">
                <a:solidFill>
                  <a:srgbClr val="1F497D"/>
                </a:solidFill>
                <a:latin typeface="Calibri"/>
                <a:ea typeface="DejaVu Sans"/>
              </a:rPr>
              <a:t>eLink</a:t>
            </a:r>
            <a:endParaRPr lang="en-GB" sz="800" b="0" strike="noStrike" spc="-1" dirty="0" err="1">
              <a:latin typeface="Arial"/>
            </a:endParaRPr>
          </a:p>
        </p:txBody>
      </p:sp>
      <p:sp>
        <p:nvSpPr>
          <p:cNvPr id="791" name="TextBox 75"/>
          <p:cNvSpPr/>
          <p:nvPr/>
        </p:nvSpPr>
        <p:spPr>
          <a:xfrm>
            <a:off x="3063960" y="3313080"/>
            <a:ext cx="47700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GB" sz="1000" b="0" strike="noStrike" spc="-1" dirty="0">
                <a:solidFill>
                  <a:srgbClr val="C00000"/>
                </a:solidFill>
                <a:latin typeface="Calibri"/>
                <a:ea typeface="DejaVu Sans"/>
              </a:rPr>
              <a:t>clock</a:t>
            </a:r>
            <a:endParaRPr lang="en-GB" sz="1000" b="0" strike="noStrike" spc="-1" dirty="0">
              <a:latin typeface="Arial"/>
            </a:endParaRPr>
          </a:p>
        </p:txBody>
      </p:sp>
      <p:sp>
        <p:nvSpPr>
          <p:cNvPr id="792" name="Straight Arrow Connector 76"/>
          <p:cNvSpPr/>
          <p:nvPr/>
        </p:nvSpPr>
        <p:spPr>
          <a:xfrm flipV="1">
            <a:off x="3526200" y="2901600"/>
            <a:ext cx="589320" cy="532440"/>
          </a:xfrm>
          <a:custGeom>
            <a:avLst/>
            <a:gdLst/>
            <a:ahLst/>
            <a:cxnLst/>
            <a:rect l="l" t="t" r="r" b="b"/>
            <a:pathLst>
              <a:path w="21600" h="21600">
                <a:moveTo>
                  <a:pt x="0" y="0"/>
                </a:moveTo>
                <a:lnTo>
                  <a:pt x="21600" y="21600"/>
                </a:lnTo>
              </a:path>
            </a:pathLst>
          </a:custGeom>
          <a:noFill/>
          <a:ln w="9525">
            <a:solidFill>
              <a:srgbClr val="C00000"/>
            </a:solidFill>
            <a:round/>
            <a:tailEnd type="arrow" w="med" len="med"/>
          </a:ln>
        </p:spPr>
        <p:style>
          <a:lnRef idx="0">
            <a:scrgbClr r="0" g="0" b="0"/>
          </a:lnRef>
          <a:fillRef idx="0">
            <a:scrgbClr r="0" g="0" b="0"/>
          </a:fillRef>
          <a:effectRef idx="0">
            <a:scrgbClr r="0" g="0" b="0"/>
          </a:effectRef>
          <a:fontRef idx="minor"/>
        </p:style>
      </p:sp>
      <p:sp>
        <p:nvSpPr>
          <p:cNvPr id="793" name="TextBox 77"/>
          <p:cNvSpPr/>
          <p:nvPr/>
        </p:nvSpPr>
        <p:spPr>
          <a:xfrm>
            <a:off x="2909880" y="3132720"/>
            <a:ext cx="64296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dirty="0">
                <a:solidFill>
                  <a:srgbClr val="1F497D"/>
                </a:solidFill>
                <a:latin typeface="Calibri"/>
                <a:ea typeface="DejaVu Sans"/>
              </a:rPr>
              <a:t>data-up</a:t>
            </a:r>
            <a:endParaRPr lang="en-GB" sz="1000" b="0" strike="noStrike" spc="-1" dirty="0">
              <a:latin typeface="Arial"/>
            </a:endParaRPr>
          </a:p>
        </p:txBody>
      </p:sp>
      <p:sp>
        <p:nvSpPr>
          <p:cNvPr id="794" name="Straight Arrow Connector 78"/>
          <p:cNvSpPr/>
          <p:nvPr/>
        </p:nvSpPr>
        <p:spPr>
          <a:xfrm flipV="1">
            <a:off x="3526200" y="2763720"/>
            <a:ext cx="513360" cy="4906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795" name="TextBox 79"/>
          <p:cNvSpPr/>
          <p:nvPr/>
        </p:nvSpPr>
        <p:spPr>
          <a:xfrm>
            <a:off x="2743200" y="2904120"/>
            <a:ext cx="8168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dirty="0">
                <a:solidFill>
                  <a:srgbClr val="1F497D"/>
                </a:solidFill>
                <a:latin typeface="Calibri"/>
                <a:ea typeface="DejaVu Sans"/>
              </a:rPr>
              <a:t>data-down</a:t>
            </a:r>
            <a:endParaRPr lang="en-GB" sz="1000" b="0" strike="noStrike" spc="-1" dirty="0">
              <a:latin typeface="Arial"/>
            </a:endParaRPr>
          </a:p>
        </p:txBody>
      </p:sp>
      <p:sp>
        <p:nvSpPr>
          <p:cNvPr id="796" name="Straight Arrow Connector 80"/>
          <p:cNvSpPr/>
          <p:nvPr/>
        </p:nvSpPr>
        <p:spPr>
          <a:xfrm flipV="1">
            <a:off x="3526200" y="2611440"/>
            <a:ext cx="437040" cy="4143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grpSp>
        <p:nvGrpSpPr>
          <p:cNvPr id="797" name="Group 81"/>
          <p:cNvGrpSpPr/>
          <p:nvPr/>
        </p:nvGrpSpPr>
        <p:grpSpPr>
          <a:xfrm>
            <a:off x="8520840" y="6067080"/>
            <a:ext cx="1751760" cy="532800"/>
            <a:chOff x="8520840" y="6067080"/>
            <a:chExt cx="1751760" cy="532800"/>
          </a:xfrm>
        </p:grpSpPr>
        <p:sp>
          <p:nvSpPr>
            <p:cNvPr id="798" name="Rectangle 82"/>
            <p:cNvSpPr/>
            <p:nvPr/>
          </p:nvSpPr>
          <p:spPr>
            <a:xfrm>
              <a:off x="8520840" y="6067080"/>
              <a:ext cx="1751760" cy="532800"/>
            </a:xfrm>
            <a:prstGeom prst="rect">
              <a:avLst/>
            </a:prstGeom>
            <a:solidFill>
              <a:srgbClr val="DCE6F2"/>
            </a:solidFill>
            <a:ln w="25400">
              <a:solidFill>
                <a:srgbClr val="4F81BD"/>
              </a:solidFill>
              <a:prstDash val="dash"/>
              <a:round/>
            </a:ln>
          </p:spPr>
          <p:style>
            <a:lnRef idx="0">
              <a:scrgbClr r="0" g="0" b="0"/>
            </a:lnRef>
            <a:fillRef idx="0">
              <a:scrgbClr r="0" g="0" b="0"/>
            </a:fillRef>
            <a:effectRef idx="0">
              <a:scrgbClr r="0" g="0" b="0"/>
            </a:effectRef>
            <a:fontRef idx="minor"/>
          </p:style>
        </p:sp>
        <p:sp>
          <p:nvSpPr>
            <p:cNvPr id="799" name="Straight Connector 83"/>
            <p:cNvSpPr/>
            <p:nvPr/>
          </p:nvSpPr>
          <p:spPr>
            <a:xfrm>
              <a:off x="8673120" y="6219360"/>
              <a:ext cx="990720" cy="360"/>
            </a:xfrm>
            <a:prstGeom prst="line">
              <a:avLst/>
            </a:prstGeom>
            <a:ln w="12700">
              <a:solidFill>
                <a:srgbClr val="1F497D"/>
              </a:solidFill>
              <a:round/>
            </a:ln>
          </p:spPr>
          <p:style>
            <a:lnRef idx="0">
              <a:scrgbClr r="0" g="0" b="0"/>
            </a:lnRef>
            <a:fillRef idx="0">
              <a:scrgbClr r="0" g="0" b="0"/>
            </a:fillRef>
            <a:effectRef idx="0">
              <a:scrgbClr r="0" g="0" b="0"/>
            </a:effectRef>
            <a:fontRef idx="minor"/>
          </p:style>
        </p:sp>
        <p:sp>
          <p:nvSpPr>
            <p:cNvPr id="800" name="Straight Connector 84"/>
            <p:cNvSpPr/>
            <p:nvPr/>
          </p:nvSpPr>
          <p:spPr>
            <a:xfrm>
              <a:off x="8673120" y="6371640"/>
              <a:ext cx="990720" cy="360"/>
            </a:xfrm>
            <a:prstGeom prst="line">
              <a:avLst/>
            </a:prstGeom>
            <a:ln w="12700">
              <a:solidFill>
                <a:srgbClr val="000000"/>
              </a:solidFill>
              <a:round/>
            </a:ln>
          </p:spPr>
          <p:style>
            <a:lnRef idx="0">
              <a:scrgbClr r="0" g="0" b="0"/>
            </a:lnRef>
            <a:fillRef idx="0">
              <a:scrgbClr r="0" g="0" b="0"/>
            </a:fillRef>
            <a:effectRef idx="0">
              <a:scrgbClr r="0" g="0" b="0"/>
            </a:effectRef>
            <a:fontRef idx="minor"/>
          </p:style>
        </p:sp>
        <p:sp>
          <p:nvSpPr>
            <p:cNvPr id="801" name="Straight Connector 85"/>
            <p:cNvSpPr/>
            <p:nvPr/>
          </p:nvSpPr>
          <p:spPr>
            <a:xfrm>
              <a:off x="8673120" y="6524280"/>
              <a:ext cx="990720" cy="360"/>
            </a:xfrm>
            <a:prstGeom prst="line">
              <a:avLst/>
            </a:prstGeom>
            <a:ln w="12700">
              <a:solidFill>
                <a:srgbClr val="C0504D"/>
              </a:solidFill>
              <a:round/>
            </a:ln>
          </p:spPr>
          <p:style>
            <a:lnRef idx="0">
              <a:scrgbClr r="0" g="0" b="0"/>
            </a:lnRef>
            <a:fillRef idx="0">
              <a:scrgbClr r="0" g="0" b="0"/>
            </a:fillRef>
            <a:effectRef idx="0">
              <a:scrgbClr r="0" g="0" b="0"/>
            </a:effectRef>
            <a:fontRef idx="minor"/>
          </p:style>
        </p:sp>
        <p:sp>
          <p:nvSpPr>
            <p:cNvPr id="802" name="TextBox 86"/>
            <p:cNvSpPr/>
            <p:nvPr/>
          </p:nvSpPr>
          <p:spPr>
            <a:xfrm>
              <a:off x="9651600" y="6219720"/>
              <a:ext cx="5180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dirty="0">
                  <a:solidFill>
                    <a:srgbClr val="000000"/>
                  </a:solidFill>
                  <a:latin typeface="Calibri"/>
                  <a:ea typeface="DejaVu Sans"/>
                </a:rPr>
                <a:t>control</a:t>
              </a:r>
              <a:endParaRPr lang="en-GB" sz="800" b="0" strike="noStrike" spc="-1" dirty="0">
                <a:latin typeface="Arial"/>
              </a:endParaRPr>
            </a:p>
          </p:txBody>
        </p:sp>
        <p:sp>
          <p:nvSpPr>
            <p:cNvPr id="803" name="TextBox 87"/>
            <p:cNvSpPr/>
            <p:nvPr/>
          </p:nvSpPr>
          <p:spPr>
            <a:xfrm>
              <a:off x="9659880" y="6067080"/>
              <a:ext cx="3945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dirty="0">
                  <a:solidFill>
                    <a:srgbClr val="1F497D"/>
                  </a:solidFill>
                  <a:latin typeface="Calibri"/>
                  <a:ea typeface="DejaVu Sans"/>
                </a:rPr>
                <a:t>data</a:t>
              </a:r>
              <a:endParaRPr lang="en-GB" sz="800" b="0" strike="noStrike" spc="-1" dirty="0">
                <a:latin typeface="Arial"/>
              </a:endParaRPr>
            </a:p>
          </p:txBody>
        </p:sp>
        <p:sp>
          <p:nvSpPr>
            <p:cNvPr id="804" name="TextBox 88"/>
            <p:cNvSpPr/>
            <p:nvPr/>
          </p:nvSpPr>
          <p:spPr>
            <a:xfrm>
              <a:off x="9663840" y="6372000"/>
              <a:ext cx="4694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dirty="0">
                  <a:solidFill>
                    <a:srgbClr val="FF0000"/>
                  </a:solidFill>
                  <a:latin typeface="Calibri"/>
                  <a:ea typeface="DejaVu Sans"/>
                </a:rPr>
                <a:t>clocks</a:t>
              </a:r>
              <a:endParaRPr lang="en-GB" sz="800" b="0" strike="noStrike" spc="-1" dirty="0">
                <a:latin typeface="Arial"/>
              </a:endParaRPr>
            </a:p>
          </p:txBody>
        </p:sp>
      </p:grpSp>
      <p:grpSp>
        <p:nvGrpSpPr>
          <p:cNvPr id="805" name="Group 89"/>
          <p:cNvGrpSpPr/>
          <p:nvPr/>
        </p:nvGrpSpPr>
        <p:grpSpPr>
          <a:xfrm>
            <a:off x="7825320" y="2032200"/>
            <a:ext cx="454320" cy="456480"/>
            <a:chOff x="7825320" y="2032200"/>
            <a:chExt cx="454320" cy="456480"/>
          </a:xfrm>
        </p:grpSpPr>
        <p:sp>
          <p:nvSpPr>
            <p:cNvPr id="806" name="Isosceles Triangle 90"/>
            <p:cNvSpPr/>
            <p:nvPr/>
          </p:nvSpPr>
          <p:spPr>
            <a:xfrm rot="16200000">
              <a:off x="7787160" y="207036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807" name="TextBox 91"/>
            <p:cNvSpPr/>
            <p:nvPr/>
          </p:nvSpPr>
          <p:spPr>
            <a:xfrm>
              <a:off x="7895880" y="2106000"/>
              <a:ext cx="3837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dirty="0">
                  <a:solidFill>
                    <a:srgbClr val="FFFFFF"/>
                  </a:solidFill>
                  <a:latin typeface="Calibri"/>
                  <a:ea typeface="DejaVu Sans"/>
                </a:rPr>
                <a:t>LR</a:t>
              </a:r>
              <a:endParaRPr lang="en-GB" sz="1400" b="0" strike="noStrike" spc="-1" dirty="0">
                <a:latin typeface="Arial"/>
              </a:endParaRPr>
            </a:p>
          </p:txBody>
        </p:sp>
      </p:grpSp>
      <p:sp>
        <p:nvSpPr>
          <p:cNvPr id="808" name="Straight Arrow Connector 92"/>
          <p:cNvSpPr/>
          <p:nvPr/>
        </p:nvSpPr>
        <p:spPr>
          <a:xfrm flipH="1" flipV="1">
            <a:off x="7583760" y="2258640"/>
            <a:ext cx="24012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809" name="Straight Arrow Connector 93"/>
          <p:cNvSpPr/>
          <p:nvPr/>
        </p:nvSpPr>
        <p:spPr>
          <a:xfrm flipH="1">
            <a:off x="7728120" y="2260800"/>
            <a:ext cx="360" cy="54180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810" name="Straight Arrow Connector 94"/>
          <p:cNvSpPr/>
          <p:nvPr/>
        </p:nvSpPr>
        <p:spPr>
          <a:xfrm flipV="1">
            <a:off x="7317720" y="248796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811" name="Straight Arrow Connector 95"/>
          <p:cNvSpPr/>
          <p:nvPr/>
        </p:nvSpPr>
        <p:spPr>
          <a:xfrm>
            <a:off x="7317720" y="325224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812" name="Straight Arrow Connector 96"/>
          <p:cNvSpPr/>
          <p:nvPr/>
        </p:nvSpPr>
        <p:spPr>
          <a:xfrm flipH="1">
            <a:off x="7824600" y="3004200"/>
            <a:ext cx="1359360" cy="11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813" name="TextBox 97"/>
          <p:cNvSpPr/>
          <p:nvPr/>
        </p:nvSpPr>
        <p:spPr>
          <a:xfrm>
            <a:off x="8466480" y="2804040"/>
            <a:ext cx="745200" cy="3945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000" b="0" strike="noStrike" spc="-1" dirty="0">
                <a:solidFill>
                  <a:srgbClr val="C00000"/>
                </a:solidFill>
                <a:latin typeface="Calibri"/>
                <a:ea typeface="DejaVu Sans"/>
              </a:rPr>
              <a:t>Ref CLK</a:t>
            </a:r>
            <a:br/>
            <a:r>
              <a:rPr lang="en-GB" sz="1000" b="0" strike="noStrike" spc="-1" dirty="0">
                <a:solidFill>
                  <a:srgbClr val="C00000"/>
                </a:solidFill>
                <a:latin typeface="Calibri"/>
                <a:ea typeface="DejaVu Sans"/>
              </a:rPr>
              <a:t>(optional)</a:t>
            </a:r>
            <a:endParaRPr lang="en-GB" sz="1000" b="0" strike="noStrike" spc="-1" dirty="0">
              <a:latin typeface="Arial"/>
            </a:endParaRPr>
          </a:p>
        </p:txBody>
      </p:sp>
      <p:sp>
        <p:nvSpPr>
          <p:cNvPr id="814" name="Straight Arrow Connector 98"/>
          <p:cNvSpPr/>
          <p:nvPr/>
        </p:nvSpPr>
        <p:spPr>
          <a:xfrm flipH="1">
            <a:off x="8208000" y="2262600"/>
            <a:ext cx="12297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815" name="Isosceles Triangle 99"/>
          <p:cNvSpPr/>
          <p:nvPr/>
        </p:nvSpPr>
        <p:spPr>
          <a:xfrm rot="16200000">
            <a:off x="8644320" y="207036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grpSp>
        <p:nvGrpSpPr>
          <p:cNvPr id="816" name="Group 100"/>
          <p:cNvGrpSpPr/>
          <p:nvPr/>
        </p:nvGrpSpPr>
        <p:grpSpPr>
          <a:xfrm>
            <a:off x="7754760" y="3537720"/>
            <a:ext cx="456120" cy="456480"/>
            <a:chOff x="7754760" y="3537720"/>
            <a:chExt cx="456120" cy="456480"/>
          </a:xfrm>
        </p:grpSpPr>
        <p:sp>
          <p:nvSpPr>
            <p:cNvPr id="817" name="Isosceles Triangle 101"/>
            <p:cNvSpPr/>
            <p:nvPr/>
          </p:nvSpPr>
          <p:spPr>
            <a:xfrm rot="5400000" flipH="1">
              <a:off x="7792560" y="357588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818" name="TextBox 102"/>
            <p:cNvSpPr/>
            <p:nvPr/>
          </p:nvSpPr>
          <p:spPr>
            <a:xfrm flipH="1">
              <a:off x="7754400" y="3611520"/>
              <a:ext cx="402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dirty="0">
                  <a:solidFill>
                    <a:srgbClr val="FFFFFF"/>
                  </a:solidFill>
                  <a:latin typeface="Calibri"/>
                  <a:ea typeface="DejaVu Sans"/>
                </a:rPr>
                <a:t>LD</a:t>
              </a:r>
              <a:endParaRPr lang="en-GB" sz="1400" b="0" strike="noStrike" spc="-1" dirty="0">
                <a:latin typeface="Arial"/>
              </a:endParaRPr>
            </a:p>
          </p:txBody>
        </p:sp>
      </p:grpSp>
      <p:sp>
        <p:nvSpPr>
          <p:cNvPr id="819" name="Straight Arrow Connector 103"/>
          <p:cNvSpPr/>
          <p:nvPr/>
        </p:nvSpPr>
        <p:spPr>
          <a:xfrm>
            <a:off x="7583400" y="3765600"/>
            <a:ext cx="2505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820" name="Straight Arrow Connector 104"/>
          <p:cNvSpPr/>
          <p:nvPr/>
        </p:nvSpPr>
        <p:spPr>
          <a:xfrm flipV="1">
            <a:off x="6778080" y="2479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821" name="Straight Arrow Connector 105"/>
          <p:cNvSpPr/>
          <p:nvPr/>
        </p:nvSpPr>
        <p:spPr>
          <a:xfrm>
            <a:off x="6778080" y="3243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822" name="Straight Arrow Connector 106"/>
          <p:cNvSpPr/>
          <p:nvPr/>
        </p:nvSpPr>
        <p:spPr>
          <a:xfrm flipV="1">
            <a:off x="6281640" y="2470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823" name="Straight Arrow Connector 107"/>
          <p:cNvSpPr/>
          <p:nvPr/>
        </p:nvSpPr>
        <p:spPr>
          <a:xfrm>
            <a:off x="6281640" y="3234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824" name="Right Arrow 108"/>
          <p:cNvSpPr/>
          <p:nvPr/>
        </p:nvSpPr>
        <p:spPr>
          <a:xfrm>
            <a:off x="5268240" y="361296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825" name="Straight Arrow Connector 109"/>
          <p:cNvSpPr/>
          <p:nvPr/>
        </p:nvSpPr>
        <p:spPr>
          <a:xfrm flipV="1">
            <a:off x="5707080" y="1727640"/>
            <a:ext cx="5400" cy="1284480"/>
          </a:xfrm>
          <a:custGeom>
            <a:avLst/>
            <a:gdLst/>
            <a:ahLst/>
            <a:cxnLst/>
            <a:rect l="l" t="t" r="r" b="b"/>
            <a:pathLst>
              <a:path w="21600" h="21600">
                <a:moveTo>
                  <a:pt x="0" y="0"/>
                </a:moveTo>
                <a:lnTo>
                  <a:pt x="21600" y="21600"/>
                </a:lnTo>
              </a:path>
            </a:pathLst>
          </a:custGeom>
          <a:noFill/>
          <a:ln w="38100">
            <a:solidFill>
              <a:srgbClr val="C0504D"/>
            </a:solidFill>
            <a:round/>
            <a:headEnd type="oval" w="med" len="med"/>
            <a:tailEnd type="arrow" w="med" len="med"/>
          </a:ln>
        </p:spPr>
        <p:style>
          <a:lnRef idx="0">
            <a:scrgbClr r="0" g="0" b="0"/>
          </a:lnRef>
          <a:fillRef idx="0">
            <a:scrgbClr r="0" g="0" b="0"/>
          </a:fillRef>
          <a:effectRef idx="0">
            <a:scrgbClr r="0" g="0" b="0"/>
          </a:effectRef>
          <a:fontRef idx="minor"/>
        </p:style>
      </p:sp>
      <p:sp>
        <p:nvSpPr>
          <p:cNvPr id="826" name="Right Arrow 110"/>
          <p:cNvSpPr/>
          <p:nvPr/>
        </p:nvSpPr>
        <p:spPr>
          <a:xfrm flipH="1">
            <a:off x="5276880" y="210744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827" name="Rectangle 111"/>
          <p:cNvSpPr/>
          <p:nvPr/>
        </p:nvSpPr>
        <p:spPr>
          <a:xfrm>
            <a:off x="6002640" y="2787840"/>
            <a:ext cx="105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CLK Manager</a:t>
            </a:r>
            <a:endParaRPr lang="en-GB" sz="900" b="0" strike="noStrike" spc="-1" dirty="0">
              <a:latin typeface="Arial"/>
            </a:endParaRPr>
          </a:p>
        </p:txBody>
      </p:sp>
      <p:sp>
        <p:nvSpPr>
          <p:cNvPr id="828" name="Rectangle 112"/>
          <p:cNvSpPr/>
          <p:nvPr/>
        </p:nvSpPr>
        <p:spPr>
          <a:xfrm>
            <a:off x="7050960" y="2788920"/>
            <a:ext cx="78192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CDR/PLL</a:t>
            </a:r>
            <a:endParaRPr lang="en-GB" sz="900" b="0" strike="noStrike" spc="-1" dirty="0">
              <a:latin typeface="Arial"/>
            </a:endParaRPr>
          </a:p>
        </p:txBody>
      </p:sp>
      <p:sp>
        <p:nvSpPr>
          <p:cNvPr id="829" name="Rectangle 113"/>
          <p:cNvSpPr/>
          <p:nvPr/>
        </p:nvSpPr>
        <p:spPr>
          <a:xfrm>
            <a:off x="705096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err="1">
                <a:solidFill>
                  <a:srgbClr val="FFFFFF"/>
                </a:solidFill>
                <a:latin typeface="Calibri"/>
                <a:ea typeface="DejaVu Sans"/>
              </a:rPr>
              <a:t>DeSER</a:t>
            </a:r>
            <a:endParaRPr lang="en-GB" sz="900" b="0" strike="noStrike" spc="-1" dirty="0" err="1">
              <a:latin typeface="Arial"/>
            </a:endParaRPr>
          </a:p>
        </p:txBody>
      </p:sp>
      <p:sp>
        <p:nvSpPr>
          <p:cNvPr id="830" name="Rectangle 114"/>
          <p:cNvSpPr/>
          <p:nvPr/>
        </p:nvSpPr>
        <p:spPr>
          <a:xfrm>
            <a:off x="652104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DEC</a:t>
            </a:r>
            <a:endParaRPr lang="en-GB" sz="900" b="0" strike="noStrike" spc="-1" dirty="0">
              <a:latin typeface="Arial"/>
            </a:endParaRPr>
          </a:p>
        </p:txBody>
      </p:sp>
      <p:sp>
        <p:nvSpPr>
          <p:cNvPr id="831" name="Rectangle 115"/>
          <p:cNvSpPr/>
          <p:nvPr/>
        </p:nvSpPr>
        <p:spPr>
          <a:xfrm>
            <a:off x="600372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DSCR</a:t>
            </a:r>
            <a:endParaRPr lang="en-GB" sz="900" b="0" strike="noStrike" spc="-1" dirty="0">
              <a:latin typeface="Arial"/>
            </a:endParaRPr>
          </a:p>
        </p:txBody>
      </p:sp>
      <p:sp>
        <p:nvSpPr>
          <p:cNvPr id="832" name="Rectangle 116"/>
          <p:cNvSpPr/>
          <p:nvPr/>
        </p:nvSpPr>
        <p:spPr>
          <a:xfrm>
            <a:off x="651996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ENC</a:t>
            </a:r>
            <a:endParaRPr lang="en-GB" sz="900" b="0" strike="noStrike" spc="-1" dirty="0">
              <a:latin typeface="Arial"/>
            </a:endParaRPr>
          </a:p>
        </p:txBody>
      </p:sp>
      <p:sp>
        <p:nvSpPr>
          <p:cNvPr id="833" name="Rectangle 117"/>
          <p:cNvSpPr/>
          <p:nvPr/>
        </p:nvSpPr>
        <p:spPr>
          <a:xfrm>
            <a:off x="600264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SCR</a:t>
            </a:r>
            <a:endParaRPr lang="en-GB" sz="900" b="0" strike="noStrike" spc="-1" dirty="0">
              <a:latin typeface="Arial"/>
            </a:endParaRPr>
          </a:p>
        </p:txBody>
      </p:sp>
      <p:sp>
        <p:nvSpPr>
          <p:cNvPr id="834" name="Rectangle 118"/>
          <p:cNvSpPr/>
          <p:nvPr/>
        </p:nvSpPr>
        <p:spPr>
          <a:xfrm>
            <a:off x="704988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SER</a:t>
            </a:r>
            <a:endParaRPr lang="en-GB" sz="900" b="0" strike="noStrike" spc="-1" dirty="0">
              <a:latin typeface="Arial"/>
            </a:endParaRPr>
          </a:p>
        </p:txBody>
      </p:sp>
      <p:sp>
        <p:nvSpPr>
          <p:cNvPr id="835" name="Rectangle 119"/>
          <p:cNvSpPr/>
          <p:nvPr/>
        </p:nvSpPr>
        <p:spPr>
          <a:xfrm>
            <a:off x="7091640" y="5307840"/>
            <a:ext cx="6850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I2C Slave</a:t>
            </a:r>
            <a:endParaRPr lang="en-GB" sz="900" b="0" strike="noStrike" spc="-1" dirty="0">
              <a:latin typeface="Arial"/>
            </a:endParaRPr>
          </a:p>
        </p:txBody>
      </p:sp>
      <p:sp>
        <p:nvSpPr>
          <p:cNvPr id="836" name="Straight Arrow Connector 120"/>
          <p:cNvSpPr/>
          <p:nvPr/>
        </p:nvSpPr>
        <p:spPr>
          <a:xfrm rot="5400000" flipH="1" flipV="1">
            <a:off x="784800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837" name="Straight Arrow Connector 121"/>
          <p:cNvSpPr/>
          <p:nvPr/>
        </p:nvSpPr>
        <p:spPr>
          <a:xfrm rot="5400000" flipH="1" flipV="1">
            <a:off x="805464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838" name="Straight Arrow Connector 122"/>
          <p:cNvSpPr/>
          <p:nvPr/>
        </p:nvSpPr>
        <p:spPr>
          <a:xfrm rot="5400000" flipH="1" flipV="1">
            <a:off x="72910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839" name="TextBox 123"/>
          <p:cNvSpPr/>
          <p:nvPr/>
        </p:nvSpPr>
        <p:spPr>
          <a:xfrm>
            <a:off x="7254720" y="6017040"/>
            <a:ext cx="38376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dirty="0">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dirty="0">
                <a:solidFill>
                  <a:srgbClr val="000000"/>
                </a:solidFill>
                <a:latin typeface="Calibri"/>
                <a:ea typeface="DejaVu Sans"/>
              </a:rPr>
              <a:t>Port</a:t>
            </a:r>
            <a:endParaRPr lang="en-GB" sz="800" b="0" strike="noStrike" spc="-1" dirty="0">
              <a:latin typeface="Arial"/>
            </a:endParaRPr>
          </a:p>
        </p:txBody>
      </p:sp>
      <p:sp>
        <p:nvSpPr>
          <p:cNvPr id="840" name="Rectangle 124"/>
          <p:cNvSpPr/>
          <p:nvPr/>
        </p:nvSpPr>
        <p:spPr>
          <a:xfrm>
            <a:off x="640512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PIO</a:t>
            </a:r>
            <a:endParaRPr lang="en-GB" sz="900" b="0" strike="noStrike" spc="-1" dirty="0">
              <a:latin typeface="Arial"/>
            </a:endParaRPr>
          </a:p>
        </p:txBody>
      </p:sp>
      <p:sp>
        <p:nvSpPr>
          <p:cNvPr id="841" name="Elbow Connector 125"/>
          <p:cNvSpPr/>
          <p:nvPr/>
        </p:nvSpPr>
        <p:spPr>
          <a:xfrm rot="16200000" flipV="1">
            <a:off x="5054040" y="610560"/>
            <a:ext cx="289080" cy="1028880"/>
          </a:xfrm>
          <a:prstGeom prst="bentConnector2">
            <a:avLst/>
          </a:pr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842" name="Straight Arrow Connector 126"/>
          <p:cNvSpPr/>
          <p:nvPr/>
        </p:nvSpPr>
        <p:spPr>
          <a:xfrm rot="5400000" flipH="1" flipV="1">
            <a:off x="59086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843" name="TextBox 127"/>
          <p:cNvSpPr/>
          <p:nvPr/>
        </p:nvSpPr>
        <p:spPr>
          <a:xfrm>
            <a:off x="9500400" y="1580400"/>
            <a:ext cx="839520" cy="257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dirty="0">
                <a:solidFill>
                  <a:srgbClr val="C00000"/>
                </a:solidFill>
                <a:latin typeface="Calibri"/>
                <a:ea typeface="DejaVu Sans"/>
              </a:rPr>
              <a:t>2.56 Gbps</a:t>
            </a:r>
            <a:endParaRPr lang="en-GB" sz="1100" b="0" strike="noStrike" spc="-1" dirty="0">
              <a:latin typeface="Arial"/>
            </a:endParaRPr>
          </a:p>
        </p:txBody>
      </p:sp>
      <p:sp>
        <p:nvSpPr>
          <p:cNvPr id="844" name="TextBox 128"/>
          <p:cNvSpPr/>
          <p:nvPr/>
        </p:nvSpPr>
        <p:spPr>
          <a:xfrm>
            <a:off x="9424080" y="3085920"/>
            <a:ext cx="920160" cy="5922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dirty="0">
                <a:solidFill>
                  <a:srgbClr val="C00000"/>
                </a:solidFill>
                <a:latin typeface="Calibri"/>
                <a:ea typeface="DejaVu Sans"/>
              </a:rPr>
              <a:t>5.12 Gbps</a:t>
            </a:r>
            <a:br/>
            <a:r>
              <a:rPr lang="en-GB" sz="1100" b="0" strike="noStrike" spc="-1" dirty="0">
                <a:solidFill>
                  <a:srgbClr val="C00000"/>
                </a:solidFill>
                <a:latin typeface="Calibri"/>
                <a:ea typeface="DejaVu Sans"/>
              </a:rPr>
              <a:t>or</a:t>
            </a:r>
            <a:br/>
            <a:r>
              <a:rPr lang="en-GB" sz="1100" b="0" strike="noStrike" spc="-1" dirty="0">
                <a:solidFill>
                  <a:srgbClr val="C00000"/>
                </a:solidFill>
                <a:latin typeface="Calibri"/>
                <a:ea typeface="DejaVu Sans"/>
              </a:rPr>
              <a:t>10.24 Gbps</a:t>
            </a:r>
            <a:endParaRPr lang="en-GB" sz="1100" b="0" strike="noStrike" spc="-1" dirty="0">
              <a:latin typeface="Arial"/>
            </a:endParaRPr>
          </a:p>
        </p:txBody>
      </p:sp>
      <p:sp>
        <p:nvSpPr>
          <p:cNvPr id="845" name="PlaceHolder 2"/>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846"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802D44E6-2DF8-4591-8AAD-C4D969042E9B}" type="slidenum">
              <a:rPr lang="en-GB" sz="1000" b="0" strike="noStrike" spc="-1" dirty="0">
                <a:solidFill>
                  <a:srgbClr val="808080"/>
                </a:solidFill>
                <a:latin typeface="Calibri Light"/>
                <a:ea typeface="Verdana"/>
              </a:rPr>
              <a:t>47</a:t>
            </a:fld>
            <a:endParaRPr lang="en-GB" sz="1000" b="0" strike="noStrike" spc="-1" dirty="0">
              <a:latin typeface="Times New Roman"/>
            </a:endParaRPr>
          </a:p>
        </p:txBody>
      </p:sp>
      <p:sp>
        <p:nvSpPr>
          <p:cNvPr id="847"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848" name="Rectangle 4"/>
          <p:cNvSpPr/>
          <p:nvPr/>
        </p:nvSpPr>
        <p:spPr>
          <a:xfrm>
            <a:off x="1580400" y="887760"/>
            <a:ext cx="1125000" cy="434052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849" name="Rectangle 130"/>
          <p:cNvSpPr/>
          <p:nvPr/>
        </p:nvSpPr>
        <p:spPr>
          <a:xfrm>
            <a:off x="1580400" y="5229000"/>
            <a:ext cx="1945080" cy="112032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850" name="Rectangle 129"/>
          <p:cNvSpPr/>
          <p:nvPr/>
        </p:nvSpPr>
        <p:spPr>
          <a:xfrm>
            <a:off x="7457760" y="1648440"/>
            <a:ext cx="532800" cy="2638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EOM</a:t>
            </a:r>
            <a:endParaRPr lang="en-GB" sz="900" b="0" strike="noStrike" spc="-1" dirty="0">
              <a:latin typeface="Arial"/>
            </a:endParaRPr>
          </a:p>
        </p:txBody>
      </p:sp>
      <p:sp>
        <p:nvSpPr>
          <p:cNvPr id="851" name="Straight Arrow Connector 132"/>
          <p:cNvSpPr/>
          <p:nvPr/>
        </p:nvSpPr>
        <p:spPr>
          <a:xfrm flipV="1">
            <a:off x="7724520" y="1912320"/>
            <a:ext cx="360" cy="34704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852" name="Rectangle 131"/>
          <p:cNvSpPr/>
          <p:nvPr/>
        </p:nvSpPr>
        <p:spPr>
          <a:xfrm>
            <a:off x="4971600" y="887760"/>
            <a:ext cx="5317920" cy="548928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3"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US" sz="3200" b="1" strike="noStrike" spc="-1" dirty="0" err="1">
                <a:solidFill>
                  <a:srgbClr val="002060"/>
                </a:solidFill>
                <a:latin typeface="Calibri Light"/>
                <a:ea typeface="Verdana"/>
              </a:rPr>
              <a:t>eLinks</a:t>
            </a:r>
            <a:r>
              <a:rPr lang="en-US" sz="3200" b="1" strike="noStrike" spc="-1" dirty="0">
                <a:solidFill>
                  <a:srgbClr val="002060"/>
                </a:solidFill>
                <a:latin typeface="Calibri Light"/>
                <a:ea typeface="Verdana"/>
              </a:rPr>
              <a:t> Electrical “Standard”</a:t>
            </a:r>
            <a:endParaRPr lang="en-GB" sz="3200" b="0" strike="noStrike" spc="-1" dirty="0">
              <a:latin typeface="Arial"/>
            </a:endParaRPr>
          </a:p>
        </p:txBody>
      </p:sp>
      <p:sp>
        <p:nvSpPr>
          <p:cNvPr id="854" name="PlaceHolder 2"/>
          <p:cNvSpPr>
            <a:spLocks noGrp="1"/>
          </p:cNvSpPr>
          <p:nvPr>
            <p:ph/>
          </p:nvPr>
        </p:nvSpPr>
        <p:spPr>
          <a:xfrm>
            <a:off x="838080" y="837000"/>
            <a:ext cx="10514880" cy="5547600"/>
          </a:xfrm>
          <a:prstGeom prst="rect">
            <a:avLst/>
          </a:prstGeom>
          <a:noFill/>
          <a:ln w="0">
            <a:noFill/>
          </a:ln>
        </p:spPr>
        <p:txBody>
          <a:bodyPr lIns="90000" tIns="45000" rIns="90000" bIns="45000" anchor="t">
            <a:normAutofit fontScale="89000" lnSpcReduction="10000"/>
          </a:bodyPr>
          <a:lstStyle/>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CLPS “CERN Low Power Signalling”</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808080"/>
                </a:solidFill>
                <a:latin typeface="Calibri Light"/>
                <a:ea typeface="Verdana"/>
              </a:rPr>
              <a:t>[This should]</a:t>
            </a:r>
            <a:r>
              <a:rPr lang="en-GB" sz="2000" b="0" strike="noStrike" spc="-1" dirty="0">
                <a:solidFill>
                  <a:srgbClr val="4472C4"/>
                </a:solidFill>
                <a:latin typeface="Calibri Light"/>
                <a:ea typeface="Verdana"/>
              </a:rPr>
              <a:t> </a:t>
            </a:r>
            <a:r>
              <a:rPr lang="en-GB" sz="2000" b="0" u="sng" strike="noStrike" spc="-1" dirty="0">
                <a:solidFill>
                  <a:srgbClr val="4472C4"/>
                </a:solidFill>
                <a:uFillTx/>
                <a:latin typeface="Calibri Light"/>
                <a:ea typeface="Verdana"/>
              </a:rPr>
              <a:t>avoid any confusion with LVDS or SLVS</a:t>
            </a:r>
            <a:r>
              <a:rPr lang="en-GB" sz="2000" b="0" strike="noStrike" spc="-1" dirty="0">
                <a:solidFill>
                  <a:srgbClr val="4472C4"/>
                </a:solidFill>
                <a:latin typeface="Calibri Light"/>
                <a:ea typeface="Verdana"/>
              </a:rPr>
              <a:t>;</a:t>
            </a:r>
            <a:endParaRPr lang="en-GB" sz="20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Link type:</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Point – to – point</a:t>
            </a:r>
            <a:endParaRPr lang="en-GB" sz="20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Multi – drop transmitter</a:t>
            </a:r>
            <a:endParaRPr lang="en-GB" sz="20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Max data rate:</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1.28 Gbps (NRZ)</a:t>
            </a:r>
            <a:endParaRPr lang="en-GB" sz="20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Max clock frequency:</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1.28 GHz</a:t>
            </a:r>
            <a:endParaRPr lang="en-GB" sz="20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Programmable signalling level:</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100 mV to 400 mV (single-ended PP amplitude)</a:t>
            </a:r>
            <a:endParaRPr lang="en-GB" sz="20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200 mV to 800 mV (differential PP amplitude)</a:t>
            </a:r>
            <a:endParaRPr lang="en-GB" sz="20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Common mode voltage:</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600 mV (nominal)</a:t>
            </a:r>
            <a:endParaRPr lang="en-GB" sz="20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Load impedance:</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100 </a:t>
            </a:r>
            <a:r>
              <a:rPr lang="en-GB" sz="2000" b="0" strike="noStrike" spc="-1" dirty="0">
                <a:solidFill>
                  <a:srgbClr val="4472C4"/>
                </a:solidFill>
                <a:latin typeface="Symbol"/>
                <a:ea typeface="Verdana"/>
              </a:rPr>
              <a:t>W</a:t>
            </a:r>
            <a:endParaRPr lang="en-GB" sz="2000" b="0" strike="noStrike" spc="-1" dirty="0">
              <a:latin typeface="Arial"/>
            </a:endParaRPr>
          </a:p>
          <a:p>
            <a:pPr>
              <a:lnSpc>
                <a:spcPct val="90000"/>
              </a:lnSpc>
              <a:spcBef>
                <a:spcPts val="1001"/>
              </a:spcBef>
              <a:buNone/>
            </a:pPr>
            <a:endParaRPr lang="en-GB" sz="2000" b="0" strike="noStrike" spc="-1">
              <a:latin typeface="Arial"/>
            </a:endParaRPr>
          </a:p>
        </p:txBody>
      </p:sp>
      <p:sp>
        <p:nvSpPr>
          <p:cNvPr id="855"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856"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857" name="PlaceHolder 5"/>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52E39A5A-ED3A-46FB-958B-BB3EA7AC13AA}" type="slidenum">
              <a:rPr lang="en-GB" sz="1000" b="0" strike="noStrike" spc="-1" dirty="0">
                <a:solidFill>
                  <a:srgbClr val="808080"/>
                </a:solidFill>
                <a:latin typeface="Calibri Light"/>
                <a:ea typeface="Verdana"/>
              </a:rPr>
              <a:t>48</a:t>
            </a:fld>
            <a:endParaRPr lang="en-GB" sz="1000" b="0" strike="noStrike" spc="-1" dirty="0">
              <a:latin typeface="Times New Roman"/>
            </a:endParaRPr>
          </a:p>
        </p:txBody>
      </p:sp>
      <p:sp>
        <p:nvSpPr>
          <p:cNvPr id="858" name="Straight Arrow Connector 6"/>
          <p:cNvSpPr/>
          <p:nvPr/>
        </p:nvSpPr>
        <p:spPr>
          <a:xfrm flipH="1" flipV="1">
            <a:off x="3408480" y="5368320"/>
            <a:ext cx="800640" cy="71064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grpSp>
        <p:nvGrpSpPr>
          <p:cNvPr id="859" name="Group 9"/>
          <p:cNvGrpSpPr/>
          <p:nvPr/>
        </p:nvGrpSpPr>
        <p:grpSpPr>
          <a:xfrm>
            <a:off x="7381440" y="1101960"/>
            <a:ext cx="3656880" cy="2208960"/>
            <a:chOff x="7381440" y="1101960"/>
            <a:chExt cx="3656880" cy="2208960"/>
          </a:xfrm>
        </p:grpSpPr>
        <p:sp>
          <p:nvSpPr>
            <p:cNvPr id="860" name="Rectangle 10"/>
            <p:cNvSpPr/>
            <p:nvPr/>
          </p:nvSpPr>
          <p:spPr>
            <a:xfrm>
              <a:off x="7381440" y="1101960"/>
              <a:ext cx="3656880" cy="2208960"/>
            </a:xfrm>
            <a:prstGeom prst="rect">
              <a:avLst/>
            </a:prstGeom>
            <a:solidFill>
              <a:schemeClr val="bg1"/>
            </a:solidFill>
            <a:ln>
              <a:solidFill>
                <a:srgbClr val="43729D"/>
              </a:solidFill>
            </a:ln>
          </p:spPr>
          <p:style>
            <a:lnRef idx="2">
              <a:schemeClr val="accent1">
                <a:shade val="50000"/>
              </a:schemeClr>
            </a:lnRef>
            <a:fillRef idx="1">
              <a:schemeClr val="accent1"/>
            </a:fillRef>
            <a:effectRef idx="0">
              <a:schemeClr val="accent1"/>
            </a:effectRef>
            <a:fontRef idx="minor"/>
          </p:style>
        </p:sp>
        <p:grpSp>
          <p:nvGrpSpPr>
            <p:cNvPr id="861" name="Group 11"/>
            <p:cNvGrpSpPr/>
            <p:nvPr/>
          </p:nvGrpSpPr>
          <p:grpSpPr>
            <a:xfrm>
              <a:off x="7990920" y="1406520"/>
              <a:ext cx="2819520" cy="305280"/>
              <a:chOff x="7990920" y="1406520"/>
              <a:chExt cx="2819520" cy="305280"/>
            </a:xfrm>
          </p:grpSpPr>
          <p:sp>
            <p:nvSpPr>
              <p:cNvPr id="862" name="Straight Connector 30"/>
              <p:cNvSpPr/>
              <p:nvPr/>
            </p:nvSpPr>
            <p:spPr>
              <a:xfrm>
                <a:off x="7990920" y="1406520"/>
                <a:ext cx="457200" cy="360"/>
              </a:xfrm>
              <a:prstGeom prst="line">
                <a:avLst/>
              </a:prstGeom>
              <a:ln w="19050">
                <a:solidFill>
                  <a:srgbClr val="5B9BD5"/>
                </a:solidFill>
              </a:ln>
            </p:spPr>
            <p:style>
              <a:lnRef idx="1">
                <a:schemeClr val="accent1"/>
              </a:lnRef>
              <a:fillRef idx="0">
                <a:schemeClr val="accent1"/>
              </a:fillRef>
              <a:effectRef idx="0">
                <a:schemeClr val="accent1"/>
              </a:effectRef>
              <a:fontRef idx="minor"/>
            </p:style>
          </p:sp>
          <p:sp>
            <p:nvSpPr>
              <p:cNvPr id="863" name="Straight Connector 31"/>
              <p:cNvSpPr/>
              <p:nvPr/>
            </p:nvSpPr>
            <p:spPr>
              <a:xfrm>
                <a:off x="8448120" y="1406520"/>
                <a:ext cx="304920" cy="304920"/>
              </a:xfrm>
              <a:prstGeom prst="line">
                <a:avLst/>
              </a:prstGeom>
              <a:ln w="19050">
                <a:solidFill>
                  <a:srgbClr val="5B9BD5"/>
                </a:solidFill>
              </a:ln>
            </p:spPr>
            <p:style>
              <a:lnRef idx="1">
                <a:schemeClr val="accent1"/>
              </a:lnRef>
              <a:fillRef idx="0">
                <a:schemeClr val="accent1"/>
              </a:fillRef>
              <a:effectRef idx="0">
                <a:schemeClr val="accent1"/>
              </a:effectRef>
              <a:fontRef idx="minor"/>
            </p:style>
          </p:sp>
          <p:sp>
            <p:nvSpPr>
              <p:cNvPr id="864" name="Straight Connector 32"/>
              <p:cNvSpPr/>
              <p:nvPr/>
            </p:nvSpPr>
            <p:spPr>
              <a:xfrm>
                <a:off x="8753040" y="1711440"/>
                <a:ext cx="1295280" cy="360"/>
              </a:xfrm>
              <a:prstGeom prst="line">
                <a:avLst/>
              </a:prstGeom>
              <a:ln w="19050">
                <a:solidFill>
                  <a:srgbClr val="5B9BD5"/>
                </a:solidFill>
              </a:ln>
            </p:spPr>
            <p:style>
              <a:lnRef idx="1">
                <a:schemeClr val="accent1"/>
              </a:lnRef>
              <a:fillRef idx="0">
                <a:schemeClr val="accent1"/>
              </a:fillRef>
              <a:effectRef idx="0">
                <a:schemeClr val="accent1"/>
              </a:effectRef>
              <a:fontRef idx="minor"/>
            </p:style>
          </p:sp>
          <p:sp>
            <p:nvSpPr>
              <p:cNvPr id="865" name="Straight Connector 33"/>
              <p:cNvSpPr/>
              <p:nvPr/>
            </p:nvSpPr>
            <p:spPr>
              <a:xfrm flipH="1">
                <a:off x="10048320" y="1406520"/>
                <a:ext cx="304920" cy="304920"/>
              </a:xfrm>
              <a:prstGeom prst="line">
                <a:avLst/>
              </a:prstGeom>
              <a:ln w="19050">
                <a:solidFill>
                  <a:srgbClr val="5B9BD5"/>
                </a:solidFill>
              </a:ln>
            </p:spPr>
            <p:style>
              <a:lnRef idx="1">
                <a:schemeClr val="accent1"/>
              </a:lnRef>
              <a:fillRef idx="0">
                <a:schemeClr val="accent1"/>
              </a:fillRef>
              <a:effectRef idx="0">
                <a:schemeClr val="accent1"/>
              </a:effectRef>
              <a:fontRef idx="minor"/>
            </p:style>
          </p:sp>
          <p:sp>
            <p:nvSpPr>
              <p:cNvPr id="866" name="Straight Connector 34"/>
              <p:cNvSpPr/>
              <p:nvPr/>
            </p:nvSpPr>
            <p:spPr>
              <a:xfrm>
                <a:off x="10353240" y="1406520"/>
                <a:ext cx="457200" cy="360"/>
              </a:xfrm>
              <a:prstGeom prst="line">
                <a:avLst/>
              </a:prstGeom>
              <a:ln w="19050">
                <a:solidFill>
                  <a:srgbClr val="5B9BD5"/>
                </a:solidFill>
              </a:ln>
            </p:spPr>
            <p:style>
              <a:lnRef idx="1">
                <a:schemeClr val="accent1"/>
              </a:lnRef>
              <a:fillRef idx="0">
                <a:schemeClr val="accent1"/>
              </a:fillRef>
              <a:effectRef idx="0">
                <a:schemeClr val="accent1"/>
              </a:effectRef>
              <a:fontRef idx="minor"/>
            </p:style>
          </p:sp>
        </p:grpSp>
        <p:grpSp>
          <p:nvGrpSpPr>
            <p:cNvPr id="867" name="Group 12"/>
            <p:cNvGrpSpPr/>
            <p:nvPr/>
          </p:nvGrpSpPr>
          <p:grpSpPr>
            <a:xfrm>
              <a:off x="7990920" y="1406520"/>
              <a:ext cx="2819520" cy="305280"/>
              <a:chOff x="7990920" y="1406520"/>
              <a:chExt cx="2819520" cy="305280"/>
            </a:xfrm>
          </p:grpSpPr>
          <p:sp>
            <p:nvSpPr>
              <p:cNvPr id="868" name="Straight Connector 25"/>
              <p:cNvSpPr/>
              <p:nvPr/>
            </p:nvSpPr>
            <p:spPr>
              <a:xfrm>
                <a:off x="7990920" y="1711440"/>
                <a:ext cx="457200" cy="360"/>
              </a:xfrm>
              <a:prstGeom prst="line">
                <a:avLst/>
              </a:prstGeom>
              <a:ln w="19050">
                <a:solidFill>
                  <a:srgbClr val="5B9BD5"/>
                </a:solidFill>
              </a:ln>
            </p:spPr>
            <p:style>
              <a:lnRef idx="1">
                <a:schemeClr val="accent1"/>
              </a:lnRef>
              <a:fillRef idx="0">
                <a:schemeClr val="accent1"/>
              </a:fillRef>
              <a:effectRef idx="0">
                <a:schemeClr val="accent1"/>
              </a:effectRef>
              <a:fontRef idx="minor"/>
            </p:style>
          </p:sp>
          <p:sp>
            <p:nvSpPr>
              <p:cNvPr id="869" name="Straight Connector 26"/>
              <p:cNvSpPr/>
              <p:nvPr/>
            </p:nvSpPr>
            <p:spPr>
              <a:xfrm flipV="1">
                <a:off x="8448120" y="1406520"/>
                <a:ext cx="304920" cy="304920"/>
              </a:xfrm>
              <a:prstGeom prst="line">
                <a:avLst/>
              </a:prstGeom>
              <a:ln w="19050">
                <a:solidFill>
                  <a:srgbClr val="5B9BD5"/>
                </a:solidFill>
              </a:ln>
            </p:spPr>
            <p:style>
              <a:lnRef idx="1">
                <a:schemeClr val="accent1"/>
              </a:lnRef>
              <a:fillRef idx="0">
                <a:schemeClr val="accent1"/>
              </a:fillRef>
              <a:effectRef idx="0">
                <a:schemeClr val="accent1"/>
              </a:effectRef>
              <a:fontRef idx="minor"/>
            </p:style>
          </p:sp>
          <p:sp>
            <p:nvSpPr>
              <p:cNvPr id="870" name="Straight Connector 27"/>
              <p:cNvSpPr/>
              <p:nvPr/>
            </p:nvSpPr>
            <p:spPr>
              <a:xfrm>
                <a:off x="8753040" y="1406520"/>
                <a:ext cx="1295280" cy="360"/>
              </a:xfrm>
              <a:prstGeom prst="line">
                <a:avLst/>
              </a:prstGeom>
              <a:ln w="19050">
                <a:solidFill>
                  <a:srgbClr val="5B9BD5"/>
                </a:solidFill>
              </a:ln>
            </p:spPr>
            <p:style>
              <a:lnRef idx="1">
                <a:schemeClr val="accent1"/>
              </a:lnRef>
              <a:fillRef idx="0">
                <a:schemeClr val="accent1"/>
              </a:fillRef>
              <a:effectRef idx="0">
                <a:schemeClr val="accent1"/>
              </a:effectRef>
              <a:fontRef idx="minor"/>
            </p:style>
          </p:sp>
          <p:sp>
            <p:nvSpPr>
              <p:cNvPr id="871" name="Straight Connector 28"/>
              <p:cNvSpPr/>
              <p:nvPr/>
            </p:nvSpPr>
            <p:spPr>
              <a:xfrm flipH="1" flipV="1">
                <a:off x="10048320" y="1406520"/>
                <a:ext cx="304920" cy="304920"/>
              </a:xfrm>
              <a:prstGeom prst="line">
                <a:avLst/>
              </a:prstGeom>
              <a:ln w="19050">
                <a:solidFill>
                  <a:srgbClr val="5B9BD5"/>
                </a:solidFill>
              </a:ln>
            </p:spPr>
            <p:style>
              <a:lnRef idx="1">
                <a:schemeClr val="accent1"/>
              </a:lnRef>
              <a:fillRef idx="0">
                <a:schemeClr val="accent1"/>
              </a:fillRef>
              <a:effectRef idx="0">
                <a:schemeClr val="accent1"/>
              </a:effectRef>
              <a:fontRef idx="minor"/>
            </p:style>
          </p:sp>
          <p:sp>
            <p:nvSpPr>
              <p:cNvPr id="872" name="Straight Connector 29"/>
              <p:cNvSpPr/>
              <p:nvPr/>
            </p:nvSpPr>
            <p:spPr>
              <a:xfrm>
                <a:off x="10353240" y="1711440"/>
                <a:ext cx="457200" cy="360"/>
              </a:xfrm>
              <a:prstGeom prst="line">
                <a:avLst/>
              </a:prstGeom>
              <a:ln w="19050">
                <a:solidFill>
                  <a:srgbClr val="5B9BD5"/>
                </a:solidFill>
              </a:ln>
            </p:spPr>
            <p:style>
              <a:lnRef idx="1">
                <a:schemeClr val="accent1"/>
              </a:lnRef>
              <a:fillRef idx="0">
                <a:schemeClr val="accent1"/>
              </a:fillRef>
              <a:effectRef idx="0">
                <a:schemeClr val="accent1"/>
              </a:effectRef>
              <a:fontRef idx="minor"/>
            </p:style>
          </p:sp>
        </p:grpSp>
        <p:sp>
          <p:nvSpPr>
            <p:cNvPr id="873" name="TextBox 13"/>
            <p:cNvSpPr/>
            <p:nvPr/>
          </p:nvSpPr>
          <p:spPr>
            <a:xfrm>
              <a:off x="7481160" y="1251360"/>
              <a:ext cx="552960" cy="3319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dirty="0" err="1">
                  <a:solidFill>
                    <a:srgbClr val="44546A"/>
                  </a:solidFill>
                  <a:latin typeface="Calibri"/>
                  <a:ea typeface="DejaVu Sans"/>
                </a:rPr>
                <a:t>V</a:t>
              </a:r>
              <a:r>
                <a:rPr lang="en-GB" sz="1400" b="0" strike="noStrike" spc="-1" baseline="-25000" dirty="0" err="1">
                  <a:solidFill>
                    <a:srgbClr val="44546A"/>
                  </a:solidFill>
                  <a:latin typeface="Calibri"/>
                  <a:ea typeface="DejaVu Sans"/>
                </a:rPr>
                <a:t>out</a:t>
              </a:r>
              <a:r>
                <a:rPr lang="en-GB" sz="1400" b="0" strike="noStrike" spc="-1" dirty="0">
                  <a:solidFill>
                    <a:srgbClr val="44546A"/>
                  </a:solidFill>
                  <a:latin typeface="Calibri"/>
                  <a:ea typeface="DejaVu Sans"/>
                </a:rPr>
                <a:t>+</a:t>
              </a:r>
              <a:endParaRPr lang="en-GB" sz="1400" b="0" strike="noStrike" spc="-1" dirty="0">
                <a:latin typeface="Arial"/>
              </a:endParaRPr>
            </a:p>
          </p:txBody>
        </p:sp>
        <p:sp>
          <p:nvSpPr>
            <p:cNvPr id="874" name="TextBox 14"/>
            <p:cNvSpPr/>
            <p:nvPr/>
          </p:nvSpPr>
          <p:spPr>
            <a:xfrm>
              <a:off x="7480440" y="1520640"/>
              <a:ext cx="508680" cy="3319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dirty="0" err="1">
                  <a:solidFill>
                    <a:srgbClr val="44546A"/>
                  </a:solidFill>
                  <a:latin typeface="Calibri"/>
                  <a:ea typeface="DejaVu Sans"/>
                </a:rPr>
                <a:t>V</a:t>
              </a:r>
              <a:r>
                <a:rPr lang="en-GB" sz="1400" b="0" strike="noStrike" spc="-1" baseline="-25000" dirty="0" err="1">
                  <a:solidFill>
                    <a:srgbClr val="44546A"/>
                  </a:solidFill>
                  <a:latin typeface="Calibri"/>
                  <a:ea typeface="DejaVu Sans"/>
                </a:rPr>
                <a:t>out</a:t>
              </a:r>
              <a:r>
                <a:rPr lang="en-GB" sz="1400" b="0" strike="noStrike" spc="-1" dirty="0">
                  <a:solidFill>
                    <a:srgbClr val="44546A"/>
                  </a:solidFill>
                  <a:latin typeface="Calibri"/>
                  <a:ea typeface="DejaVu Sans"/>
                </a:rPr>
                <a:t>-</a:t>
              </a:r>
              <a:endParaRPr lang="en-GB" sz="1400" b="0" strike="noStrike" spc="-1" dirty="0">
                <a:latin typeface="Arial"/>
              </a:endParaRPr>
            </a:p>
          </p:txBody>
        </p:sp>
        <p:sp>
          <p:nvSpPr>
            <p:cNvPr id="875" name="Straight Connector 15"/>
            <p:cNvSpPr/>
            <p:nvPr/>
          </p:nvSpPr>
          <p:spPr>
            <a:xfrm>
              <a:off x="8143560" y="1559160"/>
              <a:ext cx="2514600" cy="360"/>
            </a:xfrm>
            <a:prstGeom prst="line">
              <a:avLst/>
            </a:prstGeom>
            <a:ln>
              <a:solidFill>
                <a:srgbClr val="808080"/>
              </a:solidFill>
            </a:ln>
          </p:spPr>
          <p:style>
            <a:lnRef idx="1">
              <a:schemeClr val="accent1"/>
            </a:lnRef>
            <a:fillRef idx="0">
              <a:schemeClr val="accent1"/>
            </a:fillRef>
            <a:effectRef idx="0">
              <a:schemeClr val="accent1"/>
            </a:effectRef>
            <a:fontRef idx="minor"/>
          </p:style>
        </p:sp>
        <p:sp>
          <p:nvSpPr>
            <p:cNvPr id="876" name="TextBox 16"/>
            <p:cNvSpPr/>
            <p:nvPr/>
          </p:nvSpPr>
          <p:spPr>
            <a:xfrm>
              <a:off x="7407360" y="2415960"/>
              <a:ext cx="2955600" cy="7722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171360" indent="-171360">
                <a:lnSpc>
                  <a:spcPct val="100000"/>
                </a:lnSpc>
                <a:buClr>
                  <a:srgbClr val="002060"/>
                </a:buClr>
                <a:buFont typeface="Wingdings" charset="2"/>
                <a:buChar char=""/>
              </a:pPr>
              <a:r>
                <a:rPr lang="en-US" sz="1050" b="0" strike="noStrike" spc="-1" dirty="0">
                  <a:solidFill>
                    <a:srgbClr val="002060"/>
                  </a:solidFill>
                  <a:latin typeface="Calibri"/>
                  <a:ea typeface="DejaVu Sans"/>
                </a:rPr>
                <a:t>Single-ended PP amplitude:</a:t>
              </a:r>
              <a:endParaRPr lang="en-GB" sz="1050" b="0" strike="noStrike" spc="-1">
                <a:latin typeface="Arial"/>
              </a:endParaRPr>
            </a:p>
            <a:p>
              <a:pPr marL="628560" lvl="1" indent="-171360">
                <a:lnSpc>
                  <a:spcPct val="100000"/>
                </a:lnSpc>
                <a:buClr>
                  <a:srgbClr val="4472C4"/>
                </a:buClr>
                <a:buFont typeface="Arial"/>
                <a:buChar char="•"/>
              </a:pPr>
              <a:r>
                <a:rPr lang="en-US" sz="1050" b="0" strike="noStrike" spc="-1" dirty="0">
                  <a:solidFill>
                    <a:srgbClr val="4472C4"/>
                  </a:solidFill>
                  <a:latin typeface="Calibri"/>
                  <a:ea typeface="DejaVu Sans"/>
                </a:rPr>
                <a:t>max(</a:t>
              </a:r>
              <a:r>
                <a:rPr lang="en-US" sz="1050" b="0" strike="noStrike" spc="-1" dirty="0" err="1">
                  <a:solidFill>
                    <a:srgbClr val="4472C4"/>
                  </a:solidFill>
                  <a:latin typeface="Calibri"/>
                  <a:ea typeface="DejaVu Sans"/>
                </a:rPr>
                <a:t>V</a:t>
              </a:r>
              <a:r>
                <a:rPr lang="en-US" sz="1050" b="0" strike="noStrike" spc="-1" baseline="-25000" dirty="0" err="1">
                  <a:solidFill>
                    <a:srgbClr val="4472C4"/>
                  </a:solidFill>
                  <a:latin typeface="Calibri"/>
                  <a:ea typeface="DejaVu Sans"/>
                </a:rPr>
                <a:t>out</a:t>
              </a:r>
              <a:r>
                <a:rPr lang="en-US" sz="1050" b="0" strike="noStrike" spc="-1" dirty="0">
                  <a:solidFill>
                    <a:srgbClr val="4472C4"/>
                  </a:solidFill>
                  <a:latin typeface="Calibri"/>
                  <a:ea typeface="DejaVu Sans"/>
                </a:rPr>
                <a:t>+) – min(</a:t>
              </a:r>
              <a:r>
                <a:rPr lang="en-US" sz="1050" b="0" strike="noStrike" spc="-1" dirty="0" err="1">
                  <a:solidFill>
                    <a:srgbClr val="4472C4"/>
                  </a:solidFill>
                  <a:latin typeface="Calibri"/>
                  <a:ea typeface="DejaVu Sans"/>
                </a:rPr>
                <a:t>V</a:t>
              </a:r>
              <a:r>
                <a:rPr lang="en-US" sz="1050" b="0" strike="noStrike" spc="-1" baseline="-25000" dirty="0" err="1">
                  <a:solidFill>
                    <a:srgbClr val="4472C4"/>
                  </a:solidFill>
                  <a:latin typeface="Calibri"/>
                  <a:ea typeface="DejaVu Sans"/>
                </a:rPr>
                <a:t>out</a:t>
              </a:r>
              <a:r>
                <a:rPr lang="en-US" sz="1050" b="0" strike="noStrike" spc="-1" dirty="0">
                  <a:solidFill>
                    <a:srgbClr val="4472C4"/>
                  </a:solidFill>
                  <a:latin typeface="Calibri"/>
                  <a:ea typeface="DejaVu Sans"/>
                </a:rPr>
                <a:t>+)</a:t>
              </a:r>
              <a:endParaRPr lang="en-GB" sz="1050" b="0" strike="noStrike" spc="-1">
                <a:latin typeface="Arial"/>
              </a:endParaRPr>
            </a:p>
            <a:p>
              <a:pPr marL="171360" indent="-171360">
                <a:lnSpc>
                  <a:spcPct val="100000"/>
                </a:lnSpc>
                <a:buClr>
                  <a:srgbClr val="002060"/>
                </a:buClr>
                <a:buFont typeface="Wingdings" charset="2"/>
                <a:buChar char=""/>
              </a:pPr>
              <a:r>
                <a:rPr lang="en-US" sz="1050" b="0" strike="noStrike" spc="-1" dirty="0">
                  <a:solidFill>
                    <a:srgbClr val="002060"/>
                  </a:solidFill>
                  <a:latin typeface="Calibri"/>
                  <a:ea typeface="DejaVu Sans"/>
                </a:rPr>
                <a:t>Differential PP amplitude:</a:t>
              </a:r>
              <a:endParaRPr lang="en-GB" sz="1050" b="0" strike="noStrike" spc="-1">
                <a:latin typeface="Arial"/>
              </a:endParaRPr>
            </a:p>
            <a:p>
              <a:pPr marL="628560" lvl="1" indent="-171360">
                <a:lnSpc>
                  <a:spcPct val="100000"/>
                </a:lnSpc>
                <a:buClr>
                  <a:srgbClr val="4472C4"/>
                </a:buClr>
                <a:buFont typeface="Arial"/>
                <a:buChar char="•"/>
              </a:pPr>
              <a:r>
                <a:rPr lang="en-US" sz="1050" b="0" strike="noStrike" spc="-1" dirty="0">
                  <a:solidFill>
                    <a:srgbClr val="4472C4"/>
                  </a:solidFill>
                  <a:latin typeface="Calibri"/>
                  <a:ea typeface="DejaVu Sans"/>
                </a:rPr>
                <a:t>max(</a:t>
              </a:r>
              <a:r>
                <a:rPr lang="en-US" sz="1050" b="0" strike="noStrike" spc="-1" dirty="0" err="1">
                  <a:solidFill>
                    <a:srgbClr val="4472C4"/>
                  </a:solidFill>
                  <a:latin typeface="Calibri"/>
                  <a:ea typeface="DejaVu Sans"/>
                </a:rPr>
                <a:t>V</a:t>
              </a:r>
              <a:r>
                <a:rPr lang="en-US" sz="1050" b="0" strike="noStrike" spc="-1" baseline="-25000" dirty="0" err="1">
                  <a:solidFill>
                    <a:srgbClr val="4472C4"/>
                  </a:solidFill>
                  <a:latin typeface="Calibri"/>
                  <a:ea typeface="DejaVu Sans"/>
                </a:rPr>
                <a:t>out</a:t>
              </a:r>
              <a:r>
                <a:rPr lang="en-US" sz="1050" b="0" strike="noStrike" spc="-1" dirty="0">
                  <a:solidFill>
                    <a:srgbClr val="4472C4"/>
                  </a:solidFill>
                  <a:latin typeface="Calibri"/>
                  <a:ea typeface="DejaVu Sans"/>
                </a:rPr>
                <a:t>+ -  </a:t>
              </a:r>
              <a:r>
                <a:rPr lang="en-US" sz="1050" b="0" strike="noStrike" spc="-1" dirty="0" err="1">
                  <a:solidFill>
                    <a:srgbClr val="4472C4"/>
                  </a:solidFill>
                  <a:latin typeface="Calibri"/>
                  <a:ea typeface="DejaVu Sans"/>
                </a:rPr>
                <a:t>V</a:t>
              </a:r>
              <a:r>
                <a:rPr lang="en-US" sz="1050" b="0" strike="noStrike" spc="-1" baseline="-25000" dirty="0" err="1">
                  <a:solidFill>
                    <a:srgbClr val="4472C4"/>
                  </a:solidFill>
                  <a:latin typeface="Calibri"/>
                  <a:ea typeface="DejaVu Sans"/>
                </a:rPr>
                <a:t>out</a:t>
              </a:r>
              <a:r>
                <a:rPr lang="en-US" sz="1050" b="0" strike="noStrike" spc="-1" dirty="0">
                  <a:solidFill>
                    <a:srgbClr val="4472C4"/>
                  </a:solidFill>
                  <a:latin typeface="Calibri"/>
                  <a:ea typeface="DejaVu Sans"/>
                </a:rPr>
                <a:t>-)  – min(</a:t>
              </a:r>
              <a:r>
                <a:rPr lang="en-US" sz="1050" b="0" strike="noStrike" spc="-1" dirty="0" err="1">
                  <a:solidFill>
                    <a:srgbClr val="4472C4"/>
                  </a:solidFill>
                  <a:latin typeface="Calibri"/>
                  <a:ea typeface="DejaVu Sans"/>
                </a:rPr>
                <a:t>V</a:t>
              </a:r>
              <a:r>
                <a:rPr lang="en-US" sz="1050" b="0" strike="noStrike" spc="-1" baseline="-25000" dirty="0" err="1">
                  <a:solidFill>
                    <a:srgbClr val="4472C4"/>
                  </a:solidFill>
                  <a:latin typeface="Calibri"/>
                  <a:ea typeface="DejaVu Sans"/>
                </a:rPr>
                <a:t>out</a:t>
              </a:r>
              <a:r>
                <a:rPr lang="en-US" sz="1050" b="0" strike="noStrike" spc="-1" dirty="0">
                  <a:solidFill>
                    <a:srgbClr val="4472C4"/>
                  </a:solidFill>
                  <a:latin typeface="Calibri"/>
                  <a:ea typeface="DejaVu Sans"/>
                </a:rPr>
                <a:t>+ - </a:t>
              </a:r>
              <a:r>
                <a:rPr lang="en-US" sz="1050" b="0" strike="noStrike" spc="-1" dirty="0" err="1">
                  <a:solidFill>
                    <a:srgbClr val="4472C4"/>
                  </a:solidFill>
                  <a:latin typeface="Calibri"/>
                  <a:ea typeface="DejaVu Sans"/>
                </a:rPr>
                <a:t>V</a:t>
              </a:r>
              <a:r>
                <a:rPr lang="en-US" sz="1050" b="0" strike="noStrike" spc="-1" baseline="-25000" dirty="0" err="1">
                  <a:solidFill>
                    <a:srgbClr val="4472C4"/>
                  </a:solidFill>
                  <a:latin typeface="Calibri"/>
                  <a:ea typeface="DejaVu Sans"/>
                </a:rPr>
                <a:t>out</a:t>
              </a:r>
              <a:r>
                <a:rPr lang="en-US" sz="1050" b="0" strike="noStrike" spc="-1" dirty="0">
                  <a:solidFill>
                    <a:srgbClr val="4472C4"/>
                  </a:solidFill>
                  <a:latin typeface="Calibri"/>
                  <a:ea typeface="DejaVu Sans"/>
                </a:rPr>
                <a:t>-)</a:t>
              </a:r>
              <a:endParaRPr lang="en-GB" sz="1050" b="0" strike="noStrike" spc="-1" dirty="0">
                <a:latin typeface="Arial"/>
              </a:endParaRPr>
            </a:p>
          </p:txBody>
        </p:sp>
        <p:grpSp>
          <p:nvGrpSpPr>
            <p:cNvPr id="877" name="Group 17"/>
            <p:cNvGrpSpPr/>
            <p:nvPr/>
          </p:nvGrpSpPr>
          <p:grpSpPr>
            <a:xfrm>
              <a:off x="10509840" y="2640600"/>
              <a:ext cx="151560" cy="379800"/>
              <a:chOff x="10509840" y="2640600"/>
              <a:chExt cx="151560" cy="379800"/>
            </a:xfrm>
          </p:grpSpPr>
          <p:sp>
            <p:nvSpPr>
              <p:cNvPr id="878" name="Straight Connector 23"/>
              <p:cNvSpPr/>
              <p:nvPr/>
            </p:nvSpPr>
            <p:spPr>
              <a:xfrm>
                <a:off x="10585800" y="2640600"/>
                <a:ext cx="360" cy="228600"/>
              </a:xfrm>
              <a:prstGeom prst="line">
                <a:avLst/>
              </a:prstGeom>
              <a:ln w="19050">
                <a:solidFill>
                  <a:srgbClr val="5B9BD5"/>
                </a:solidFill>
                <a:headEnd type="oval" w="med" len="med"/>
              </a:ln>
            </p:spPr>
            <p:style>
              <a:lnRef idx="1">
                <a:schemeClr val="accent1"/>
              </a:lnRef>
              <a:fillRef idx="0">
                <a:schemeClr val="accent1"/>
              </a:fillRef>
              <a:effectRef idx="0">
                <a:schemeClr val="accent1"/>
              </a:effectRef>
              <a:fontRef idx="minor"/>
            </p:style>
          </p:sp>
          <p:sp>
            <p:nvSpPr>
              <p:cNvPr id="879" name="Isosceles Triangle 24"/>
              <p:cNvSpPr/>
              <p:nvPr/>
            </p:nvSpPr>
            <p:spPr>
              <a:xfrm flipV="1">
                <a:off x="10509840" y="2868480"/>
                <a:ext cx="151560" cy="151560"/>
              </a:xfrm>
              <a:prstGeom prst="triangle">
                <a:avLst>
                  <a:gd name="adj" fmla="val 50000"/>
                </a:avLst>
              </a:prstGeom>
              <a:noFill/>
              <a:ln w="19050">
                <a:solidFill>
                  <a:srgbClr val="5B9BD5"/>
                </a:solidFill>
              </a:ln>
            </p:spPr>
            <p:style>
              <a:lnRef idx="2">
                <a:schemeClr val="accent1">
                  <a:shade val="50000"/>
                </a:schemeClr>
              </a:lnRef>
              <a:fillRef idx="1">
                <a:schemeClr val="accent1"/>
              </a:fillRef>
              <a:effectRef idx="0">
                <a:schemeClr val="accent1"/>
              </a:effectRef>
              <a:fontRef idx="minor"/>
            </p:style>
          </p:sp>
        </p:grpSp>
        <p:sp>
          <p:nvSpPr>
            <p:cNvPr id="880" name="TextBox 18"/>
            <p:cNvSpPr/>
            <p:nvPr/>
          </p:nvSpPr>
          <p:spPr>
            <a:xfrm>
              <a:off x="10299240" y="1947960"/>
              <a:ext cx="565200" cy="401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800" b="0" strike="noStrike" spc="-1" dirty="0" err="1">
                  <a:solidFill>
                    <a:srgbClr val="44546A"/>
                  </a:solidFill>
                  <a:latin typeface="Calibri"/>
                  <a:ea typeface="DejaVu Sans"/>
                </a:rPr>
                <a:t>V</a:t>
              </a:r>
              <a:r>
                <a:rPr lang="en-US" sz="1800" b="0" strike="noStrike" spc="-1" baseline="-25000" dirty="0" err="1">
                  <a:solidFill>
                    <a:srgbClr val="44546A"/>
                  </a:solidFill>
                  <a:latin typeface="Calibri"/>
                  <a:ea typeface="DejaVu Sans"/>
                </a:rPr>
                <a:t>cm</a:t>
              </a:r>
              <a:r>
                <a:rPr lang="en-US" sz="1800" b="0" strike="noStrike" spc="-1" dirty="0">
                  <a:solidFill>
                    <a:srgbClr val="44546A"/>
                  </a:solidFill>
                  <a:latin typeface="Calibri"/>
                  <a:ea typeface="DejaVu Sans"/>
                </a:rPr>
                <a:t>:</a:t>
              </a:r>
              <a:endParaRPr lang="en-GB" sz="1800" b="0" strike="noStrike" spc="-1" dirty="0">
                <a:latin typeface="Arial"/>
              </a:endParaRPr>
            </a:p>
          </p:txBody>
        </p:sp>
        <p:sp>
          <p:nvSpPr>
            <p:cNvPr id="881" name="Straight Arrow Connector 19"/>
            <p:cNvSpPr/>
            <p:nvPr/>
          </p:nvSpPr>
          <p:spPr>
            <a:xfrm flipV="1">
              <a:off x="10581840" y="1558440"/>
              <a:ext cx="360" cy="388080"/>
            </a:xfrm>
            <a:custGeom>
              <a:avLst/>
              <a:gdLst/>
              <a:ahLst/>
              <a:cxnLst/>
              <a:rect l="l" t="t" r="r" b="b"/>
              <a:pathLst>
                <a:path w="21600" h="21600">
                  <a:moveTo>
                    <a:pt x="0" y="0"/>
                  </a:moveTo>
                  <a:lnTo>
                    <a:pt x="21600" y="21600"/>
                  </a:lnTo>
                </a:path>
              </a:pathLst>
            </a:custGeom>
            <a:noFill/>
            <a:ln>
              <a:solidFill>
                <a:srgbClr val="808080"/>
              </a:solidFill>
              <a:tailEnd type="triangle" w="med" len="med"/>
            </a:ln>
          </p:spPr>
          <p:style>
            <a:lnRef idx="1">
              <a:schemeClr val="accent1"/>
            </a:lnRef>
            <a:fillRef idx="0">
              <a:schemeClr val="accent1"/>
            </a:fillRef>
            <a:effectRef idx="0">
              <a:schemeClr val="accent1"/>
            </a:effectRef>
            <a:fontRef idx="minor"/>
          </p:style>
        </p:sp>
        <p:sp>
          <p:nvSpPr>
            <p:cNvPr id="882" name="Straight Arrow Connector 20"/>
            <p:cNvSpPr/>
            <p:nvPr/>
          </p:nvSpPr>
          <p:spPr>
            <a:xfrm>
              <a:off x="10581840" y="2317320"/>
              <a:ext cx="360" cy="307800"/>
            </a:xfrm>
            <a:custGeom>
              <a:avLst/>
              <a:gdLst/>
              <a:ahLst/>
              <a:cxnLst/>
              <a:rect l="l" t="t" r="r" b="b"/>
              <a:pathLst>
                <a:path w="21600" h="21600">
                  <a:moveTo>
                    <a:pt x="0" y="0"/>
                  </a:moveTo>
                  <a:lnTo>
                    <a:pt x="21600" y="21600"/>
                  </a:lnTo>
                </a:path>
              </a:pathLst>
            </a:custGeom>
            <a:noFill/>
            <a:ln>
              <a:solidFill>
                <a:srgbClr val="808080"/>
              </a:solidFill>
              <a:tailEnd type="triangle" w="med" len="med"/>
            </a:ln>
          </p:spPr>
          <p:style>
            <a:lnRef idx="1">
              <a:schemeClr val="accent1"/>
            </a:lnRef>
            <a:fillRef idx="0">
              <a:schemeClr val="accent1"/>
            </a:fillRef>
            <a:effectRef idx="0">
              <a:schemeClr val="accent1"/>
            </a:effectRef>
            <a:fontRef idx="minor"/>
          </p:style>
        </p:sp>
        <p:sp>
          <p:nvSpPr>
            <p:cNvPr id="883" name="Straight Arrow Connector 21"/>
            <p:cNvSpPr/>
            <p:nvPr/>
          </p:nvSpPr>
          <p:spPr>
            <a:xfrm flipV="1">
              <a:off x="9401040" y="1402200"/>
              <a:ext cx="360" cy="308160"/>
            </a:xfrm>
            <a:custGeom>
              <a:avLst/>
              <a:gdLst/>
              <a:ahLst/>
              <a:cxnLst/>
              <a:rect l="l" t="t" r="r" b="b"/>
              <a:pathLst>
                <a:path w="21600" h="21600">
                  <a:moveTo>
                    <a:pt x="0" y="0"/>
                  </a:moveTo>
                  <a:lnTo>
                    <a:pt x="21600" y="21600"/>
                  </a:lnTo>
                </a:path>
              </a:pathLst>
            </a:custGeom>
            <a:noFill/>
            <a:ln>
              <a:solidFill>
                <a:srgbClr val="808080"/>
              </a:solidFill>
              <a:headEnd type="triangle" w="med" len="med"/>
              <a:tailEnd type="triangle" w="med" len="med"/>
            </a:ln>
          </p:spPr>
          <p:style>
            <a:lnRef idx="1">
              <a:schemeClr val="accent1"/>
            </a:lnRef>
            <a:fillRef idx="0">
              <a:schemeClr val="accent1"/>
            </a:fillRef>
            <a:effectRef idx="0">
              <a:schemeClr val="accent1"/>
            </a:effectRef>
            <a:fontRef idx="minor"/>
          </p:style>
        </p:sp>
        <p:sp>
          <p:nvSpPr>
            <p:cNvPr id="884" name="Straight Arrow Connector 22"/>
            <p:cNvSpPr/>
            <p:nvPr/>
          </p:nvSpPr>
          <p:spPr>
            <a:xfrm flipV="1">
              <a:off x="8885160" y="1619640"/>
              <a:ext cx="474480" cy="794880"/>
            </a:xfrm>
            <a:custGeom>
              <a:avLst/>
              <a:gdLst/>
              <a:ahLst/>
              <a:cxnLst/>
              <a:rect l="l" t="t" r="r" b="b"/>
              <a:pathLst>
                <a:path w="21600" h="21600">
                  <a:moveTo>
                    <a:pt x="0" y="0"/>
                  </a:moveTo>
                  <a:lnTo>
                    <a:pt x="21600" y="21600"/>
                  </a:lnTo>
                </a:path>
              </a:pathLst>
            </a:custGeom>
            <a:noFill/>
            <a:ln>
              <a:solidFill>
                <a:srgbClr val="808080"/>
              </a:solidFill>
              <a:prstDash val="dash"/>
              <a:tailEnd type="arrow" w="med" len="med"/>
            </a:ln>
          </p:spPr>
          <p:style>
            <a:lnRef idx="1">
              <a:schemeClr val="accent1"/>
            </a:lnRef>
            <a:fillRef idx="0">
              <a:schemeClr val="accent1"/>
            </a:fillRef>
            <a:effectRef idx="0">
              <a:schemeClr val="accent1"/>
            </a:effectRef>
            <a:fontRef idx="minor"/>
          </p:style>
        </p:sp>
      </p:grpSp>
      <p:grpSp>
        <p:nvGrpSpPr>
          <p:cNvPr id="885" name="Group 35"/>
          <p:cNvGrpSpPr/>
          <p:nvPr/>
        </p:nvGrpSpPr>
        <p:grpSpPr>
          <a:xfrm>
            <a:off x="6235560" y="3681000"/>
            <a:ext cx="5431680" cy="2213640"/>
            <a:chOff x="6235560" y="3681000"/>
            <a:chExt cx="5431680" cy="2213640"/>
          </a:xfrm>
        </p:grpSpPr>
        <p:pic>
          <p:nvPicPr>
            <p:cNvPr id="886" name="Picture 36"/>
            <p:cNvPicPr/>
            <p:nvPr/>
          </p:nvPicPr>
          <p:blipFill>
            <a:blip r:embed="rId2"/>
            <a:stretch/>
          </p:blipFill>
          <p:spPr>
            <a:xfrm>
              <a:off x="6235560" y="3681000"/>
              <a:ext cx="5431680" cy="2213640"/>
            </a:xfrm>
            <a:prstGeom prst="rect">
              <a:avLst/>
            </a:prstGeom>
            <a:ln w="0">
              <a:noFill/>
            </a:ln>
          </p:spPr>
        </p:pic>
        <p:sp>
          <p:nvSpPr>
            <p:cNvPr id="887" name="TextBox 37"/>
            <p:cNvSpPr/>
            <p:nvPr/>
          </p:nvSpPr>
          <p:spPr>
            <a:xfrm>
              <a:off x="9624600" y="5369040"/>
              <a:ext cx="1953720" cy="364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900" b="0" strike="noStrike" spc="-1" dirty="0">
                  <a:solidFill>
                    <a:srgbClr val="4472C4"/>
                  </a:solidFill>
                  <a:latin typeface="Calibri"/>
                  <a:ea typeface="DejaVu Sans"/>
                </a:rPr>
                <a:t>Termination load</a:t>
              </a:r>
              <a:r>
                <a:rPr lang="en-GB" sz="900" b="0" strike="noStrike" spc="-1" dirty="0">
                  <a:solidFill>
                    <a:srgbClr val="4472C4"/>
                  </a:solidFill>
                  <a:latin typeface="Calibri"/>
                  <a:ea typeface="DejaVu Sans"/>
                </a:rPr>
                <a:t> close to the last</a:t>
              </a:r>
              <a:br/>
              <a:r>
                <a:rPr lang="en-GB" sz="900" b="0" strike="noStrike" spc="-1" dirty="0">
                  <a:solidFill>
                    <a:srgbClr val="4472C4"/>
                  </a:solidFill>
                  <a:latin typeface="Calibri"/>
                  <a:ea typeface="DejaVu Sans"/>
                </a:rPr>
                <a:t>receiver in the transmission line</a:t>
              </a:r>
              <a:endParaRPr lang="en-GB" sz="900" b="0" strike="noStrike" spc="-1" dirty="0">
                <a:latin typeface="Arial"/>
              </a:endParaRPr>
            </a:p>
          </p:txBody>
        </p:sp>
        <p:sp>
          <p:nvSpPr>
            <p:cNvPr id="888" name="Straight Arrow Connector 38"/>
            <p:cNvSpPr/>
            <p:nvPr/>
          </p:nvSpPr>
          <p:spPr>
            <a:xfrm flipH="1" flipV="1">
              <a:off x="10398960" y="4819680"/>
              <a:ext cx="201240" cy="54792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889" name="Straight Connector 39"/>
            <p:cNvSpPr/>
            <p:nvPr/>
          </p:nvSpPr>
          <p:spPr>
            <a:xfrm flipV="1">
              <a:off x="7381440" y="4762800"/>
              <a:ext cx="360" cy="605880"/>
            </a:xfrm>
            <a:prstGeom prst="line">
              <a:avLst/>
            </a:prstGeom>
            <a:ln>
              <a:solidFill>
                <a:srgbClr val="5B9BD5"/>
              </a:solidFill>
            </a:ln>
          </p:spPr>
          <p:style>
            <a:lnRef idx="1">
              <a:schemeClr val="accent1"/>
            </a:lnRef>
            <a:fillRef idx="0">
              <a:schemeClr val="accent1"/>
            </a:fillRef>
            <a:effectRef idx="0">
              <a:schemeClr val="accent1"/>
            </a:effectRef>
            <a:fontRef idx="minor"/>
          </p:style>
        </p:sp>
        <p:sp>
          <p:nvSpPr>
            <p:cNvPr id="890" name="Straight Arrow Connector 40"/>
            <p:cNvSpPr/>
            <p:nvPr/>
          </p:nvSpPr>
          <p:spPr>
            <a:xfrm>
              <a:off x="7381440" y="4762800"/>
              <a:ext cx="205920" cy="36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891" name="TextBox 41"/>
            <p:cNvSpPr/>
            <p:nvPr/>
          </p:nvSpPr>
          <p:spPr>
            <a:xfrm>
              <a:off x="6648480" y="5317560"/>
              <a:ext cx="1466280" cy="364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900" b="0" strike="noStrike" spc="-1" dirty="0">
                  <a:solidFill>
                    <a:srgbClr val="4472C4"/>
                  </a:solidFill>
                  <a:latin typeface="Calibri"/>
                  <a:ea typeface="DejaVu Sans"/>
                </a:rPr>
                <a:t>100 </a:t>
              </a:r>
              <a:r>
                <a:rPr lang="en-US" sz="900" b="0" strike="noStrike" spc="-1" dirty="0">
                  <a:solidFill>
                    <a:srgbClr val="4472C4"/>
                  </a:solidFill>
                  <a:latin typeface="Symbol"/>
                  <a:ea typeface="DejaVu Sans"/>
                </a:rPr>
                <a:t>W</a:t>
              </a:r>
              <a:r>
                <a:rPr lang="en-US" sz="900" b="0" strike="noStrike" spc="-1" dirty="0">
                  <a:solidFill>
                    <a:srgbClr val="4472C4"/>
                  </a:solidFill>
                  <a:latin typeface="Calibri"/>
                  <a:ea typeface="DejaVu Sans"/>
                </a:rPr>
                <a:t> transmission line,</a:t>
              </a:r>
              <a:br/>
              <a:r>
                <a:rPr lang="en-US" sz="900" b="0" strike="noStrike" spc="-1" dirty="0">
                  <a:solidFill>
                    <a:srgbClr val="4472C4"/>
                  </a:solidFill>
                  <a:latin typeface="Calibri"/>
                  <a:ea typeface="DejaVu Sans"/>
                </a:rPr>
                <a:t>twisted pair, etc.</a:t>
              </a:r>
              <a:endParaRPr lang="en-GB" sz="900" b="0" strike="noStrike" spc="-1" dirty="0">
                <a:latin typeface="Arial"/>
              </a:endParaRPr>
            </a:p>
          </p:txBody>
        </p:sp>
      </p:grpSp>
      <p:sp>
        <p:nvSpPr>
          <p:cNvPr id="892" name="TextBox 7"/>
          <p:cNvSpPr/>
          <p:nvPr/>
        </p:nvSpPr>
        <p:spPr>
          <a:xfrm>
            <a:off x="4089960" y="5803560"/>
            <a:ext cx="2484000" cy="546840"/>
          </a:xfrm>
          <a:prstGeom prst="rect">
            <a:avLst/>
          </a:prstGeom>
          <a:noFill/>
          <a:ln w="0">
            <a:solidFill>
              <a:srgbClr val="000000"/>
            </a:solid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000" b="0" strike="noStrike" spc="-1" dirty="0">
                <a:solidFill>
                  <a:srgbClr val="4472C4"/>
                </a:solidFill>
                <a:latin typeface="Calibri"/>
                <a:ea typeface="DejaVu Sans"/>
              </a:rPr>
              <a:t>Common mode in the middle of the</a:t>
            </a:r>
            <a:br/>
            <a:r>
              <a:rPr lang="en-US" sz="1000" b="0" strike="noStrike" spc="-1" dirty="0">
                <a:solidFill>
                  <a:srgbClr val="4472C4"/>
                </a:solidFill>
                <a:latin typeface="Calibri"/>
                <a:ea typeface="DejaVu Sans"/>
              </a:rPr>
              <a:t>supply (</a:t>
            </a:r>
            <a:r>
              <a:rPr lang="en-US" sz="1000" b="0" strike="noStrike" spc="-1" dirty="0" err="1">
                <a:solidFill>
                  <a:srgbClr val="4472C4"/>
                </a:solidFill>
                <a:latin typeface="Calibri"/>
                <a:ea typeface="DejaVu Sans"/>
              </a:rPr>
              <a:t>Vdd</a:t>
            </a:r>
            <a:r>
              <a:rPr lang="en-US" sz="1000" b="0" strike="noStrike" spc="-1" dirty="0">
                <a:solidFill>
                  <a:srgbClr val="4472C4"/>
                </a:solidFill>
                <a:latin typeface="Calibri"/>
                <a:ea typeface="DejaVu Sans"/>
              </a:rPr>
              <a:t>/2) for best tolerance to</a:t>
            </a:r>
            <a:br/>
            <a:r>
              <a:rPr lang="en-US" sz="1000" b="0" strike="noStrike" spc="-1" dirty="0">
                <a:solidFill>
                  <a:srgbClr val="4472C4"/>
                </a:solidFill>
                <a:latin typeface="Calibri"/>
                <a:ea typeface="DejaVu Sans"/>
              </a:rPr>
              <a:t>ground fluctuations between modules;</a:t>
            </a:r>
            <a:endParaRPr lang="en-GB" sz="1000" b="0" strike="noStrike" spc="-1" dirty="0">
              <a:latin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US" sz="3200" b="1" strike="noStrike" spc="-1" dirty="0" err="1">
                <a:solidFill>
                  <a:srgbClr val="002060"/>
                </a:solidFill>
                <a:latin typeface="Calibri Light"/>
              </a:rPr>
              <a:t>eLink</a:t>
            </a:r>
            <a:r>
              <a:rPr lang="en-US" sz="3200" b="1" strike="noStrike" spc="-1" dirty="0">
                <a:solidFill>
                  <a:srgbClr val="002060"/>
                </a:solidFill>
                <a:latin typeface="Calibri Light"/>
              </a:rPr>
              <a:t> Line Receiver (</a:t>
            </a:r>
            <a:r>
              <a:rPr lang="en-US" sz="3200" b="1" strike="noStrike" spc="-1" dirty="0" err="1">
                <a:solidFill>
                  <a:srgbClr val="002060"/>
                </a:solidFill>
                <a:latin typeface="Calibri Light"/>
              </a:rPr>
              <a:t>eRx</a:t>
            </a:r>
            <a:r>
              <a:rPr lang="en-US" sz="3200" b="1" strike="noStrike" spc="-1" dirty="0">
                <a:solidFill>
                  <a:srgbClr val="002060"/>
                </a:solidFill>
                <a:latin typeface="Calibri Light"/>
              </a:rPr>
              <a:t>)</a:t>
            </a:r>
            <a:endParaRPr lang="en-GB" sz="3200" b="0" strike="noStrike" spc="-1" dirty="0">
              <a:latin typeface="Arial"/>
            </a:endParaRPr>
          </a:p>
        </p:txBody>
      </p:sp>
      <p:sp>
        <p:nvSpPr>
          <p:cNvPr id="894" name="PlaceHolder 2"/>
          <p:cNvSpPr>
            <a:spLocks noGrp="1"/>
          </p:cNvSpPr>
          <p:nvPr>
            <p:ph/>
          </p:nvPr>
        </p:nvSpPr>
        <p:spPr>
          <a:xfrm>
            <a:off x="838080" y="4340160"/>
            <a:ext cx="5180760" cy="2139840"/>
          </a:xfrm>
          <a:prstGeom prst="rect">
            <a:avLst/>
          </a:prstGeom>
          <a:noFill/>
          <a:ln w="0">
            <a:noFill/>
          </a:ln>
        </p:spPr>
        <p:txBody>
          <a:bodyPr lIns="0" tIns="0" rIns="0" bIns="0" anchor="t">
            <a:normAutofit/>
          </a:bodyPr>
          <a:lstStyle/>
          <a:p>
            <a:pPr marL="228600" indent="-228600">
              <a:lnSpc>
                <a:spcPct val="90000"/>
              </a:lnSpc>
              <a:spcBef>
                <a:spcPts val="1001"/>
              </a:spcBef>
              <a:buClr>
                <a:srgbClr val="C00000"/>
              </a:buClr>
              <a:buFont typeface="Arial"/>
              <a:buChar char="•"/>
            </a:pPr>
            <a:r>
              <a:rPr lang="en-US" sz="2000" b="1" strike="noStrike" spc="-1" dirty="0">
                <a:solidFill>
                  <a:srgbClr val="002060"/>
                </a:solidFill>
                <a:latin typeface="Calibri"/>
              </a:rPr>
              <a:t>Specs</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1600" b="0" strike="noStrike" spc="-1" dirty="0">
                <a:solidFill>
                  <a:srgbClr val="0070C0"/>
                </a:solidFill>
                <a:latin typeface="Calibri"/>
              </a:rPr>
              <a:t>Data rate:</a:t>
            </a:r>
            <a:endParaRPr lang="en-GB" sz="1600" b="0" strike="noStrike" spc="-1">
              <a:latin typeface="Arial"/>
            </a:endParaRPr>
          </a:p>
          <a:p>
            <a:pPr marL="1143000" lvl="2" indent="-228600">
              <a:lnSpc>
                <a:spcPct val="90000"/>
              </a:lnSpc>
              <a:spcBef>
                <a:spcPts val="499"/>
              </a:spcBef>
              <a:buClr>
                <a:srgbClr val="C00000"/>
              </a:buClr>
              <a:buFont typeface="Arial"/>
              <a:buChar char="•"/>
            </a:pPr>
            <a:r>
              <a:rPr lang="en-US" sz="1400" b="0" strike="noStrike" spc="-1" dirty="0">
                <a:solidFill>
                  <a:srgbClr val="002060"/>
                </a:solidFill>
                <a:latin typeface="Calibri"/>
              </a:rPr>
              <a:t>Up to 1.28 Gbps</a:t>
            </a:r>
            <a:endParaRPr lang="en-GB" sz="1400" b="0" strike="noStrike" spc="-1">
              <a:latin typeface="Arial"/>
            </a:endParaRPr>
          </a:p>
          <a:p>
            <a:pPr marL="685800" lvl="1" indent="-228600">
              <a:lnSpc>
                <a:spcPct val="90000"/>
              </a:lnSpc>
              <a:spcBef>
                <a:spcPts val="499"/>
              </a:spcBef>
              <a:buClr>
                <a:srgbClr val="C00000"/>
              </a:buClr>
              <a:buFont typeface="Arial"/>
              <a:buChar char="•"/>
            </a:pPr>
            <a:r>
              <a:rPr lang="en-US" sz="1600" b="0" strike="noStrike" spc="-1" dirty="0">
                <a:solidFill>
                  <a:srgbClr val="0070C0"/>
                </a:solidFill>
                <a:latin typeface="Calibri"/>
              </a:rPr>
              <a:t>Common mode voltage range:</a:t>
            </a:r>
            <a:endParaRPr lang="en-GB" sz="1600" b="0" strike="noStrike" spc="-1">
              <a:latin typeface="Arial"/>
            </a:endParaRPr>
          </a:p>
          <a:p>
            <a:pPr marL="1143000" lvl="2" indent="-228600">
              <a:lnSpc>
                <a:spcPct val="90000"/>
              </a:lnSpc>
              <a:spcBef>
                <a:spcPts val="499"/>
              </a:spcBef>
              <a:buClr>
                <a:srgbClr val="C00000"/>
              </a:buClr>
              <a:buFont typeface="Arial"/>
              <a:buChar char="•"/>
            </a:pPr>
            <a:r>
              <a:rPr lang="en-US" sz="1400" b="0" strike="noStrike" spc="-1" dirty="0">
                <a:solidFill>
                  <a:srgbClr val="002060"/>
                </a:solidFill>
                <a:latin typeface="Calibri"/>
              </a:rPr>
              <a:t>70 mV – 1.13V</a:t>
            </a:r>
            <a:endParaRPr lang="en-GB" sz="1400" b="0" strike="noStrike" spc="-1">
              <a:latin typeface="Arial"/>
            </a:endParaRPr>
          </a:p>
          <a:p>
            <a:pPr marL="685800" lvl="1" indent="-228600">
              <a:lnSpc>
                <a:spcPct val="90000"/>
              </a:lnSpc>
              <a:spcBef>
                <a:spcPts val="499"/>
              </a:spcBef>
              <a:buClr>
                <a:srgbClr val="C00000"/>
              </a:buClr>
              <a:buFont typeface="Arial"/>
              <a:buChar char="•"/>
            </a:pPr>
            <a:r>
              <a:rPr lang="en-GB" sz="1600" b="0" strike="noStrike" spc="-1" dirty="0">
                <a:solidFill>
                  <a:srgbClr val="0070C0"/>
                </a:solidFill>
                <a:latin typeface="Calibri"/>
              </a:rPr>
              <a:t>Differential input voltage:</a:t>
            </a:r>
            <a:endParaRPr lang="en-GB" sz="1600" b="0" strike="noStrike" spc="-1">
              <a:latin typeface="Arial"/>
            </a:endParaRPr>
          </a:p>
          <a:p>
            <a:pPr marL="1143000" lvl="2" indent="-228600">
              <a:lnSpc>
                <a:spcPct val="90000"/>
              </a:lnSpc>
              <a:spcBef>
                <a:spcPts val="499"/>
              </a:spcBef>
              <a:buClr>
                <a:srgbClr val="C00000"/>
              </a:buClr>
              <a:buFont typeface="Arial"/>
              <a:buChar char="•"/>
            </a:pPr>
            <a:r>
              <a:rPr lang="en-GB" sz="1400" b="0" strike="noStrike" spc="-1" dirty="0">
                <a:solidFill>
                  <a:srgbClr val="002060"/>
                </a:solidFill>
                <a:latin typeface="Calibri"/>
              </a:rPr>
              <a:t>140 mV – 450 mV</a:t>
            </a:r>
            <a:endParaRPr lang="en-GB" sz="1400" b="0" strike="noStrike" spc="-1" dirty="0">
              <a:latin typeface="Arial"/>
            </a:endParaRPr>
          </a:p>
          <a:p>
            <a:pPr>
              <a:lnSpc>
                <a:spcPct val="90000"/>
              </a:lnSpc>
              <a:spcBef>
                <a:spcPts val="1001"/>
              </a:spcBef>
              <a:buNone/>
            </a:pPr>
            <a:endParaRPr lang="en-GB" sz="1400" b="0" strike="noStrike" spc="-1">
              <a:latin typeface="Arial"/>
            </a:endParaRPr>
          </a:p>
        </p:txBody>
      </p:sp>
      <p:sp>
        <p:nvSpPr>
          <p:cNvPr id="895" name="PlaceHolder 3"/>
          <p:cNvSpPr>
            <a:spLocks noGrp="1"/>
          </p:cNvSpPr>
          <p:nvPr>
            <p:ph/>
          </p:nvPr>
        </p:nvSpPr>
        <p:spPr>
          <a:xfrm>
            <a:off x="6172200" y="4338360"/>
            <a:ext cx="5180760" cy="2141640"/>
          </a:xfrm>
          <a:prstGeom prst="rect">
            <a:avLst/>
          </a:prstGeom>
          <a:noFill/>
          <a:ln w="0">
            <a:noFill/>
          </a:ln>
        </p:spPr>
        <p:txBody>
          <a:bodyPr lIns="0" tIns="0" rIns="0" bIns="0" anchor="t">
            <a:normAutofit fontScale="92500" lnSpcReduction="10000"/>
          </a:bodyPr>
          <a:lstStyle/>
          <a:p>
            <a:pPr marL="228600" indent="-228600">
              <a:lnSpc>
                <a:spcPct val="90000"/>
              </a:lnSpc>
              <a:spcBef>
                <a:spcPts val="1001"/>
              </a:spcBef>
              <a:buClr>
                <a:srgbClr val="C00000"/>
              </a:buClr>
              <a:buFont typeface="Arial"/>
              <a:buChar char="•"/>
            </a:pPr>
            <a:r>
              <a:rPr lang="en-US" sz="2000" b="1" strike="noStrike" spc="-1" dirty="0">
                <a:solidFill>
                  <a:srgbClr val="002060"/>
                </a:solidFill>
                <a:latin typeface="Calibri"/>
              </a:rPr>
              <a:t>Programmable</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1700" b="0" strike="noStrike" spc="-1" dirty="0">
                <a:solidFill>
                  <a:srgbClr val="0070C0"/>
                </a:solidFill>
                <a:latin typeface="Calibri"/>
              </a:rPr>
              <a:t>ON/OFF receiver (for power saving)</a:t>
            </a:r>
            <a:endParaRPr lang="en-GB" sz="1700" b="0" strike="noStrike" spc="-1">
              <a:latin typeface="Arial"/>
            </a:endParaRPr>
          </a:p>
          <a:p>
            <a:pPr marL="685800" lvl="1" indent="-228600">
              <a:lnSpc>
                <a:spcPct val="90000"/>
              </a:lnSpc>
              <a:spcBef>
                <a:spcPts val="499"/>
              </a:spcBef>
              <a:buClr>
                <a:srgbClr val="C00000"/>
              </a:buClr>
              <a:buFont typeface="Arial"/>
              <a:buChar char="•"/>
            </a:pPr>
            <a:r>
              <a:rPr lang="en-US" sz="1700" b="0" strike="noStrike" spc="-1" dirty="0">
                <a:solidFill>
                  <a:srgbClr val="0070C0"/>
                </a:solidFill>
                <a:latin typeface="Calibri"/>
              </a:rPr>
              <a:t>Data polarity (to simplify routing)</a:t>
            </a:r>
            <a:endParaRPr lang="en-GB" sz="1700" b="0" strike="noStrike" spc="-1">
              <a:latin typeface="Arial"/>
            </a:endParaRPr>
          </a:p>
          <a:p>
            <a:pPr marL="685800" lvl="1" indent="-228600">
              <a:lnSpc>
                <a:spcPct val="90000"/>
              </a:lnSpc>
              <a:spcBef>
                <a:spcPts val="499"/>
              </a:spcBef>
              <a:buClr>
                <a:srgbClr val="C00000"/>
              </a:buClr>
              <a:buFont typeface="Arial"/>
              <a:buChar char="•"/>
            </a:pPr>
            <a:r>
              <a:rPr lang="en-US" sz="1700" b="0" strike="noStrike" spc="-1" dirty="0">
                <a:solidFill>
                  <a:srgbClr val="0070C0"/>
                </a:solidFill>
                <a:latin typeface="Calibri"/>
              </a:rPr>
              <a:t>ON/OFF termination (100 </a:t>
            </a:r>
            <a:r>
              <a:rPr lang="en-US" sz="1700" b="0" strike="noStrike" spc="-1" dirty="0">
                <a:solidFill>
                  <a:srgbClr val="0070C0"/>
                </a:solidFill>
                <a:latin typeface="Symbol"/>
              </a:rPr>
              <a:t>W</a:t>
            </a:r>
            <a:r>
              <a:rPr lang="en-US" sz="1700" b="0" strike="noStrike" spc="-1" dirty="0">
                <a:solidFill>
                  <a:srgbClr val="0070C0"/>
                </a:solidFill>
                <a:latin typeface="Calibri"/>
              </a:rPr>
              <a:t>)</a:t>
            </a:r>
            <a:endParaRPr lang="en-GB" sz="1700" b="0" strike="noStrike" spc="-1">
              <a:latin typeface="Arial"/>
            </a:endParaRPr>
          </a:p>
          <a:p>
            <a:pPr marL="685800" lvl="1" indent="-228600">
              <a:lnSpc>
                <a:spcPct val="90000"/>
              </a:lnSpc>
              <a:spcBef>
                <a:spcPts val="499"/>
              </a:spcBef>
              <a:buClr>
                <a:srgbClr val="C00000"/>
              </a:buClr>
              <a:buFont typeface="Arial"/>
              <a:buChar char="•"/>
            </a:pPr>
            <a:r>
              <a:rPr lang="en-US" sz="1700" b="0" strike="noStrike" spc="-1" dirty="0">
                <a:solidFill>
                  <a:srgbClr val="0070C0"/>
                </a:solidFill>
                <a:latin typeface="Calibri"/>
              </a:rPr>
              <a:t>ON/OFF common mode setting (for AC coupling, </a:t>
            </a:r>
            <a:r>
              <a:rPr lang="en-US" sz="1700" b="0" strike="noStrike" spc="-1" dirty="0" err="1">
                <a:solidFill>
                  <a:srgbClr val="0070C0"/>
                </a:solidFill>
                <a:latin typeface="Calibri"/>
              </a:rPr>
              <a:t>V</a:t>
            </a:r>
            <a:r>
              <a:rPr lang="en-US" sz="1700" b="0" strike="noStrike" spc="-1" baseline="-25000" dirty="0" err="1">
                <a:solidFill>
                  <a:srgbClr val="0070C0"/>
                </a:solidFill>
                <a:latin typeface="Calibri"/>
              </a:rPr>
              <a:t>dd</a:t>
            </a:r>
            <a:r>
              <a:rPr lang="en-US" sz="1700" b="0" strike="noStrike" spc="-1" dirty="0">
                <a:solidFill>
                  <a:srgbClr val="0070C0"/>
                </a:solidFill>
                <a:latin typeface="Calibri"/>
              </a:rPr>
              <a:t>/2)</a:t>
            </a:r>
            <a:endParaRPr lang="en-GB" sz="1700" b="0" strike="noStrike" spc="-1">
              <a:latin typeface="Arial"/>
            </a:endParaRPr>
          </a:p>
          <a:p>
            <a:pPr marL="685800" lvl="1" indent="-228600">
              <a:lnSpc>
                <a:spcPct val="90000"/>
              </a:lnSpc>
              <a:spcBef>
                <a:spcPts val="499"/>
              </a:spcBef>
              <a:buClr>
                <a:srgbClr val="C00000"/>
              </a:buClr>
              <a:buFont typeface="Arial"/>
              <a:buChar char="•"/>
            </a:pPr>
            <a:r>
              <a:rPr lang="en-US" sz="1700" b="0" strike="noStrike" spc="-1" dirty="0">
                <a:solidFill>
                  <a:srgbClr val="0070C0"/>
                </a:solidFill>
                <a:latin typeface="Calibri"/>
              </a:rPr>
              <a:t>Programmable equalization:</a:t>
            </a:r>
            <a:endParaRPr lang="en-GB" sz="1700" b="0" strike="noStrike" spc="-1">
              <a:latin typeface="Arial"/>
            </a:endParaRPr>
          </a:p>
          <a:p>
            <a:pPr marL="1143000" lvl="2" indent="-228600">
              <a:lnSpc>
                <a:spcPct val="90000"/>
              </a:lnSpc>
              <a:spcBef>
                <a:spcPts val="499"/>
              </a:spcBef>
              <a:buClr>
                <a:srgbClr val="C00000"/>
              </a:buClr>
              <a:buFont typeface="Arial"/>
              <a:buChar char="•"/>
            </a:pPr>
            <a:r>
              <a:rPr lang="en-US" sz="1500" b="0" strike="noStrike" spc="-1" dirty="0">
                <a:solidFill>
                  <a:srgbClr val="002060"/>
                </a:solidFill>
                <a:latin typeface="Calibri"/>
              </a:rPr>
              <a:t>Optimized for cables with bandwidths of “infinite” (equalization off), 448, 299 and 224 MHz </a:t>
            </a:r>
            <a:endParaRPr lang="en-GB" sz="1500" b="0" strike="noStrike" spc="-1" dirty="0">
              <a:latin typeface="Arial"/>
            </a:endParaRPr>
          </a:p>
          <a:p>
            <a:pPr>
              <a:lnSpc>
                <a:spcPct val="100000"/>
              </a:lnSpc>
              <a:buNone/>
            </a:pPr>
            <a:endParaRPr lang="en-GB" sz="1500" b="0" strike="noStrike" spc="-1">
              <a:latin typeface="Arial"/>
            </a:endParaRPr>
          </a:p>
        </p:txBody>
      </p:sp>
      <p:sp>
        <p:nvSpPr>
          <p:cNvPr id="896" name="PlaceHolder 4"/>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897" name="PlaceHolder 5"/>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
        <p:nvSpPr>
          <p:cNvPr id="898" name="PlaceHolder 6"/>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9A4A7D20-2770-4EAB-9E46-AF8D7D85E143}" type="slidenum">
              <a:rPr lang="en-GB" sz="1000" b="0" strike="noStrike" spc="-1" dirty="0">
                <a:solidFill>
                  <a:srgbClr val="8B8B8B"/>
                </a:solidFill>
                <a:latin typeface="Calibri"/>
              </a:rPr>
              <a:t>49</a:t>
            </a:fld>
            <a:endParaRPr lang="en-GB" sz="1000" b="0" strike="noStrike" spc="-1" dirty="0">
              <a:latin typeface="Times New Roman"/>
            </a:endParaRPr>
          </a:p>
        </p:txBody>
      </p:sp>
      <p:sp>
        <p:nvSpPr>
          <p:cNvPr id="899" name="Rectangle 14"/>
          <p:cNvSpPr/>
          <p:nvPr/>
        </p:nvSpPr>
        <p:spPr>
          <a:xfrm>
            <a:off x="1002960" y="927720"/>
            <a:ext cx="2009160" cy="842040"/>
          </a:xfrm>
          <a:prstGeom prst="rect">
            <a:avLst/>
          </a:prstGeom>
          <a:no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buNone/>
            </a:pPr>
            <a:r>
              <a:rPr lang="en-GB" sz="1600" b="0" strike="noStrike" spc="-1" dirty="0">
                <a:solidFill>
                  <a:srgbClr val="4472C4"/>
                </a:solidFill>
                <a:latin typeface="Calibri"/>
                <a:ea typeface="DejaVu Sans"/>
              </a:rPr>
              <a:t>Off chip capacitors if AC coupling needed!</a:t>
            </a:r>
            <a:endParaRPr lang="en-GB" sz="1600" b="0" strike="noStrike" spc="-1" dirty="0">
              <a:latin typeface="Arial"/>
            </a:endParaRPr>
          </a:p>
        </p:txBody>
      </p:sp>
      <p:sp>
        <p:nvSpPr>
          <p:cNvPr id="900" name="Straight Arrow Connector 16"/>
          <p:cNvSpPr/>
          <p:nvPr/>
        </p:nvSpPr>
        <p:spPr>
          <a:xfrm>
            <a:off x="3013200" y="1349280"/>
            <a:ext cx="1424520" cy="41256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901" name="Straight Arrow Connector 18"/>
          <p:cNvSpPr/>
          <p:nvPr/>
        </p:nvSpPr>
        <p:spPr>
          <a:xfrm>
            <a:off x="3013200" y="1349280"/>
            <a:ext cx="1424520" cy="116856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902" name="Rectangle 19"/>
          <p:cNvSpPr/>
          <p:nvPr/>
        </p:nvSpPr>
        <p:spPr>
          <a:xfrm>
            <a:off x="275400" y="2070000"/>
            <a:ext cx="3273120" cy="2040840"/>
          </a:xfrm>
          <a:prstGeom prst="rect">
            <a:avLst/>
          </a:prstGeom>
          <a:no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buNone/>
            </a:pPr>
            <a:r>
              <a:rPr lang="en-GB" sz="1400" b="0" strike="noStrike" spc="-1" dirty="0">
                <a:solidFill>
                  <a:srgbClr val="4472C4"/>
                </a:solidFill>
                <a:latin typeface="Calibri"/>
                <a:ea typeface="DejaVu Sans"/>
              </a:rPr>
              <a:t>Remember: AC coupling introduces a zero at f = 1/(2</a:t>
            </a:r>
            <a:r>
              <a:rPr lang="en-GB" sz="1400" b="0" strike="noStrike" spc="-1" dirty="0">
                <a:solidFill>
                  <a:srgbClr val="4472C4"/>
                </a:solidFill>
                <a:latin typeface="Symbol"/>
                <a:ea typeface="DejaVu Sans"/>
              </a:rPr>
              <a:t>p</a:t>
            </a:r>
            <a:r>
              <a:rPr lang="en-GB" sz="1400" b="0" strike="noStrike" spc="-1" dirty="0">
                <a:solidFill>
                  <a:srgbClr val="4472C4"/>
                </a:solidFill>
                <a:latin typeface="Calibri"/>
                <a:ea typeface="DejaVu Sans"/>
              </a:rPr>
              <a:t> × Cc × 100  </a:t>
            </a:r>
            <a:r>
              <a:rPr lang="en-GB" sz="1400" b="0" strike="noStrike" spc="-1" dirty="0">
                <a:solidFill>
                  <a:srgbClr val="4472C4"/>
                </a:solidFill>
                <a:latin typeface="Symbol"/>
                <a:ea typeface="DejaVu Sans"/>
              </a:rPr>
              <a:t>W</a:t>
            </a:r>
            <a:r>
              <a:rPr lang="en-GB" sz="1400" b="0" strike="noStrike" spc="-1" dirty="0">
                <a:solidFill>
                  <a:srgbClr val="4472C4"/>
                </a:solidFill>
                <a:latin typeface="Calibri"/>
                <a:ea typeface="DejaVu Sans"/>
              </a:rPr>
              <a:t>)  reducing the number of consecutive zero and ones that can be sent over the line reliably (DC base wander).</a:t>
            </a:r>
            <a:endParaRPr lang="en-GB" sz="1400" b="0" strike="noStrike" spc="-1">
              <a:latin typeface="Arial"/>
            </a:endParaRPr>
          </a:p>
          <a:p>
            <a:pPr>
              <a:lnSpc>
                <a:spcPct val="100000"/>
              </a:lnSpc>
              <a:buNone/>
            </a:pPr>
            <a:r>
              <a:rPr lang="en-GB" sz="1400" b="0" strike="noStrike" spc="-1" dirty="0">
                <a:solidFill>
                  <a:srgbClr val="4472C4"/>
                </a:solidFill>
                <a:latin typeface="Calibri"/>
                <a:ea typeface="DejaVu Sans"/>
              </a:rPr>
              <a:t>An external termination can be used to improve this but will certainly complicate your layout.</a:t>
            </a:r>
            <a:endParaRPr lang="en-GB" sz="1400" b="0" strike="noStrike" spc="-1" dirty="0">
              <a:latin typeface="Arial"/>
            </a:endParaRPr>
          </a:p>
        </p:txBody>
      </p:sp>
      <p:grpSp>
        <p:nvGrpSpPr>
          <p:cNvPr id="903" name="Group 27"/>
          <p:cNvGrpSpPr/>
          <p:nvPr/>
        </p:nvGrpSpPr>
        <p:grpSpPr>
          <a:xfrm>
            <a:off x="3928320" y="1053360"/>
            <a:ext cx="7923600" cy="3062880"/>
            <a:chOff x="3928320" y="1053360"/>
            <a:chExt cx="7923600" cy="3062880"/>
          </a:xfrm>
        </p:grpSpPr>
        <p:sp>
          <p:nvSpPr>
            <p:cNvPr id="904" name="Straight Arrow Connector 12"/>
            <p:cNvSpPr/>
            <p:nvPr/>
          </p:nvSpPr>
          <p:spPr>
            <a:xfrm>
              <a:off x="8797680" y="2118960"/>
              <a:ext cx="194832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905" name="Rectangle 20"/>
            <p:cNvSpPr/>
            <p:nvPr/>
          </p:nvSpPr>
          <p:spPr>
            <a:xfrm>
              <a:off x="5456520" y="1581480"/>
              <a:ext cx="304200" cy="32940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906" name="Rectangle 21"/>
            <p:cNvSpPr/>
            <p:nvPr/>
          </p:nvSpPr>
          <p:spPr>
            <a:xfrm>
              <a:off x="5451480" y="2306880"/>
              <a:ext cx="304200" cy="32940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907" name="TextBox 23"/>
            <p:cNvSpPr/>
            <p:nvPr/>
          </p:nvSpPr>
          <p:spPr>
            <a:xfrm>
              <a:off x="5008320" y="1582560"/>
              <a:ext cx="511920" cy="364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dirty="0">
                  <a:solidFill>
                    <a:srgbClr val="4472C4"/>
                  </a:solidFill>
                  <a:latin typeface="Calibri"/>
                  <a:ea typeface="DejaVu Sans"/>
                </a:rPr>
                <a:t>in+</a:t>
              </a:r>
              <a:endParaRPr lang="en-GB" sz="1800" b="0" strike="noStrike" spc="-1" dirty="0">
                <a:latin typeface="Arial"/>
              </a:endParaRPr>
            </a:p>
          </p:txBody>
        </p:sp>
        <p:sp>
          <p:nvSpPr>
            <p:cNvPr id="908" name="TextBox 24"/>
            <p:cNvSpPr/>
            <p:nvPr/>
          </p:nvSpPr>
          <p:spPr>
            <a:xfrm>
              <a:off x="5014800" y="2313000"/>
              <a:ext cx="453960" cy="364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dirty="0">
                  <a:solidFill>
                    <a:srgbClr val="4472C4"/>
                  </a:solidFill>
                  <a:latin typeface="Calibri"/>
                  <a:ea typeface="DejaVu Sans"/>
                </a:rPr>
                <a:t>in-</a:t>
              </a:r>
              <a:endParaRPr lang="en-GB" sz="1800" b="0" strike="noStrike" spc="-1" dirty="0">
                <a:latin typeface="Arial"/>
              </a:endParaRPr>
            </a:p>
          </p:txBody>
        </p:sp>
        <p:sp>
          <p:nvSpPr>
            <p:cNvPr id="909" name="Straight Arrow Connector 43"/>
            <p:cNvSpPr/>
            <p:nvPr/>
          </p:nvSpPr>
          <p:spPr>
            <a:xfrm>
              <a:off x="5684040" y="1762560"/>
              <a:ext cx="644040" cy="360"/>
            </a:xfrm>
            <a:custGeom>
              <a:avLst/>
              <a:gdLst/>
              <a:ahLst/>
              <a:cxnLst/>
              <a:rect l="l" t="t" r="r" b="b"/>
              <a:pathLst>
                <a:path w="21600" h="21600">
                  <a:moveTo>
                    <a:pt x="0" y="0"/>
                  </a:moveTo>
                  <a:lnTo>
                    <a:pt x="21600" y="21600"/>
                  </a:lnTo>
                </a:path>
              </a:pathLst>
            </a:custGeom>
            <a:noFill/>
            <a:ln w="19050">
              <a:solidFill>
                <a:srgbClr val="5B9BD5"/>
              </a:solidFill>
              <a:tailEnd type="oval" w="med" len="med"/>
            </a:ln>
          </p:spPr>
          <p:style>
            <a:lnRef idx="1">
              <a:schemeClr val="accent1"/>
            </a:lnRef>
            <a:fillRef idx="0">
              <a:schemeClr val="accent1"/>
            </a:fillRef>
            <a:effectRef idx="0">
              <a:schemeClr val="accent1"/>
            </a:effectRef>
            <a:fontRef idx="minor"/>
          </p:style>
        </p:sp>
        <p:sp>
          <p:nvSpPr>
            <p:cNvPr id="910" name="Straight Arrow Connector 44"/>
            <p:cNvSpPr/>
            <p:nvPr/>
          </p:nvSpPr>
          <p:spPr>
            <a:xfrm>
              <a:off x="5679000" y="2488320"/>
              <a:ext cx="649080" cy="360"/>
            </a:xfrm>
            <a:custGeom>
              <a:avLst/>
              <a:gdLst/>
              <a:ahLst/>
              <a:cxnLst/>
              <a:rect l="l" t="t" r="r" b="b"/>
              <a:pathLst>
                <a:path w="21600" h="21600">
                  <a:moveTo>
                    <a:pt x="0" y="0"/>
                  </a:moveTo>
                  <a:lnTo>
                    <a:pt x="21600" y="21600"/>
                  </a:lnTo>
                </a:path>
              </a:pathLst>
            </a:custGeom>
            <a:noFill/>
            <a:ln w="19050">
              <a:solidFill>
                <a:srgbClr val="5B9BD5"/>
              </a:solidFill>
              <a:tailEnd type="oval" w="med" len="med"/>
            </a:ln>
          </p:spPr>
          <p:style>
            <a:lnRef idx="1">
              <a:schemeClr val="accent1"/>
            </a:lnRef>
            <a:fillRef idx="0">
              <a:schemeClr val="accent1"/>
            </a:fillRef>
            <a:effectRef idx="0">
              <a:schemeClr val="accent1"/>
            </a:effectRef>
            <a:fontRef idx="minor"/>
          </p:style>
        </p:sp>
        <p:grpSp>
          <p:nvGrpSpPr>
            <p:cNvPr id="911" name="Group 46"/>
            <p:cNvGrpSpPr/>
            <p:nvPr/>
          </p:nvGrpSpPr>
          <p:grpSpPr>
            <a:xfrm>
              <a:off x="8556120" y="1573920"/>
              <a:ext cx="857880" cy="1082520"/>
              <a:chOff x="8556120" y="1573920"/>
              <a:chExt cx="857880" cy="1082520"/>
            </a:xfrm>
          </p:grpSpPr>
          <p:sp>
            <p:nvSpPr>
              <p:cNvPr id="912" name="Isosceles Triangle 47"/>
              <p:cNvSpPr/>
              <p:nvPr/>
            </p:nvSpPr>
            <p:spPr>
              <a:xfrm rot="5400000">
                <a:off x="8479800" y="1722240"/>
                <a:ext cx="1082520" cy="785880"/>
              </a:xfrm>
              <a:prstGeom prst="triangle">
                <a:avLst>
                  <a:gd name="adj" fmla="val 50000"/>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913" name="TextBox 48"/>
              <p:cNvSpPr/>
              <p:nvPr/>
            </p:nvSpPr>
            <p:spPr>
              <a:xfrm>
                <a:off x="8556120" y="1953000"/>
                <a:ext cx="749520" cy="364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900" b="0" strike="noStrike" spc="-1" dirty="0">
                    <a:solidFill>
                      <a:srgbClr val="FFFFFF"/>
                    </a:solidFill>
                    <a:latin typeface="Calibri"/>
                    <a:ea typeface="DejaVu Sans"/>
                  </a:rPr>
                  <a:t>Rail-to-Rail</a:t>
                </a:r>
                <a:br/>
                <a:r>
                  <a:rPr lang="en-GB" sz="900" b="0" strike="noStrike" spc="-1" dirty="0">
                    <a:solidFill>
                      <a:srgbClr val="FFFFFF"/>
                    </a:solidFill>
                    <a:latin typeface="Calibri"/>
                    <a:ea typeface="DejaVu Sans"/>
                  </a:rPr>
                  <a:t>Receiver</a:t>
                </a:r>
                <a:endParaRPr lang="en-GB" sz="900" b="0" strike="noStrike" spc="-1" dirty="0">
                  <a:latin typeface="Arial"/>
                </a:endParaRPr>
              </a:p>
            </p:txBody>
          </p:sp>
        </p:grpSp>
        <p:sp>
          <p:nvSpPr>
            <p:cNvPr id="914" name="Straight Arrow Connector 51"/>
            <p:cNvSpPr/>
            <p:nvPr/>
          </p:nvSpPr>
          <p:spPr>
            <a:xfrm flipV="1">
              <a:off x="8993160" y="2422080"/>
              <a:ext cx="360" cy="1032840"/>
            </a:xfrm>
            <a:custGeom>
              <a:avLst/>
              <a:gdLst/>
              <a:ahLst/>
              <a:cxnLst/>
              <a:rect l="l" t="t" r="r" b="b"/>
              <a:pathLst>
                <a:path w="21600" h="21600">
                  <a:moveTo>
                    <a:pt x="0" y="0"/>
                  </a:moveTo>
                  <a:lnTo>
                    <a:pt x="21600" y="21600"/>
                  </a:lnTo>
                </a:path>
              </a:pathLst>
            </a:custGeom>
            <a:noFill/>
            <a:ln w="19050">
              <a:solidFill>
                <a:srgbClr val="000000"/>
              </a:solidFill>
              <a:tailEnd type="triangle" w="med" len="med"/>
            </a:ln>
          </p:spPr>
          <p:style>
            <a:lnRef idx="1">
              <a:schemeClr val="accent1"/>
            </a:lnRef>
            <a:fillRef idx="0">
              <a:schemeClr val="accent1"/>
            </a:fillRef>
            <a:effectRef idx="0">
              <a:schemeClr val="accent1"/>
            </a:effectRef>
            <a:fontRef idx="minor"/>
          </p:style>
        </p:sp>
        <p:grpSp>
          <p:nvGrpSpPr>
            <p:cNvPr id="915" name="Group 66"/>
            <p:cNvGrpSpPr/>
            <p:nvPr/>
          </p:nvGrpSpPr>
          <p:grpSpPr>
            <a:xfrm>
              <a:off x="10731600" y="2020680"/>
              <a:ext cx="461520" cy="354960"/>
              <a:chOff x="10731600" y="2020680"/>
              <a:chExt cx="461520" cy="354960"/>
            </a:xfrm>
          </p:grpSpPr>
          <p:sp>
            <p:nvSpPr>
              <p:cNvPr id="916" name="Freeform 67"/>
              <p:cNvSpPr/>
              <p:nvPr/>
            </p:nvSpPr>
            <p:spPr>
              <a:xfrm>
                <a:off x="10776240" y="2020680"/>
                <a:ext cx="416880" cy="177120"/>
              </a:xfrm>
              <a:custGeom>
                <a:avLst/>
                <a:gdLst/>
                <a:ahLst/>
                <a:cxnLst/>
                <a:rect l="l" t="t" r="r" b="b"/>
                <a:pathLst>
                  <a:path w="743578" h="311499">
                    <a:moveTo>
                      <a:pt x="0" y="0"/>
                    </a:moveTo>
                    <a:cubicBezTo>
                      <a:pt x="164123" y="9211"/>
                      <a:pt x="328246" y="18423"/>
                      <a:pt x="452176" y="70339"/>
                    </a:cubicBezTo>
                    <a:cubicBezTo>
                      <a:pt x="576106" y="122255"/>
                      <a:pt x="659842" y="216877"/>
                      <a:pt x="743578" y="311499"/>
                    </a:cubicBezTo>
                  </a:path>
                </a:pathLst>
              </a:custGeom>
              <a:noFill/>
              <a:ln>
                <a:solidFill>
                  <a:srgbClr val="43729D"/>
                </a:solidFill>
              </a:ln>
            </p:spPr>
            <p:style>
              <a:lnRef idx="2">
                <a:schemeClr val="accent1">
                  <a:shade val="50000"/>
                </a:schemeClr>
              </a:lnRef>
              <a:fillRef idx="1">
                <a:schemeClr val="accent1"/>
              </a:fillRef>
              <a:effectRef idx="0">
                <a:schemeClr val="accent1"/>
              </a:effectRef>
              <a:fontRef idx="minor"/>
            </p:style>
          </p:sp>
          <p:sp>
            <p:nvSpPr>
              <p:cNvPr id="917" name="Freeform 68"/>
              <p:cNvSpPr/>
              <p:nvPr/>
            </p:nvSpPr>
            <p:spPr>
              <a:xfrm flipV="1">
                <a:off x="10770120" y="2197800"/>
                <a:ext cx="416880" cy="177120"/>
              </a:xfrm>
              <a:custGeom>
                <a:avLst/>
                <a:gdLst/>
                <a:ahLst/>
                <a:cxnLst/>
                <a:rect l="l" t="t" r="r" b="b"/>
                <a:pathLst>
                  <a:path w="743578" h="311499">
                    <a:moveTo>
                      <a:pt x="0" y="0"/>
                    </a:moveTo>
                    <a:cubicBezTo>
                      <a:pt x="164123" y="9211"/>
                      <a:pt x="328246" y="18423"/>
                      <a:pt x="452176" y="70339"/>
                    </a:cubicBezTo>
                    <a:cubicBezTo>
                      <a:pt x="576106" y="122255"/>
                      <a:pt x="659842" y="216877"/>
                      <a:pt x="743578" y="311499"/>
                    </a:cubicBezTo>
                  </a:path>
                </a:pathLst>
              </a:custGeom>
              <a:noFill/>
              <a:ln>
                <a:solidFill>
                  <a:srgbClr val="43729D"/>
                </a:solidFill>
              </a:ln>
            </p:spPr>
            <p:style>
              <a:lnRef idx="2">
                <a:schemeClr val="accent1">
                  <a:shade val="50000"/>
                </a:schemeClr>
              </a:lnRef>
              <a:fillRef idx="1">
                <a:schemeClr val="accent1"/>
              </a:fillRef>
              <a:effectRef idx="0">
                <a:schemeClr val="accent1"/>
              </a:effectRef>
              <a:fontRef idx="minor"/>
            </p:style>
          </p:sp>
          <p:sp>
            <p:nvSpPr>
              <p:cNvPr id="918" name="Freeform 69"/>
              <p:cNvSpPr/>
              <p:nvPr/>
            </p:nvSpPr>
            <p:spPr>
              <a:xfrm>
                <a:off x="10776240" y="2026440"/>
                <a:ext cx="50040" cy="349200"/>
              </a:xfrm>
              <a:custGeom>
                <a:avLst/>
                <a:gdLst/>
                <a:ahLst/>
                <a:cxnLst/>
                <a:rect l="l" t="t" r="r" b="b"/>
                <a:pathLst>
                  <a:path w="90484" h="612949">
                    <a:moveTo>
                      <a:pt x="0" y="0"/>
                    </a:moveTo>
                    <a:cubicBezTo>
                      <a:pt x="44380" y="99646"/>
                      <a:pt x="88760" y="199292"/>
                      <a:pt x="90435" y="301450"/>
                    </a:cubicBezTo>
                    <a:cubicBezTo>
                      <a:pt x="92110" y="403608"/>
                      <a:pt x="51079" y="508278"/>
                      <a:pt x="10048" y="612949"/>
                    </a:cubicBezTo>
                  </a:path>
                </a:pathLst>
              </a:custGeom>
              <a:noFill/>
              <a:ln>
                <a:solidFill>
                  <a:srgbClr val="43729D"/>
                </a:solidFill>
              </a:ln>
            </p:spPr>
            <p:style>
              <a:lnRef idx="2">
                <a:schemeClr val="accent1">
                  <a:shade val="50000"/>
                </a:schemeClr>
              </a:lnRef>
              <a:fillRef idx="1">
                <a:schemeClr val="accent1"/>
              </a:fillRef>
              <a:effectRef idx="0">
                <a:schemeClr val="accent1"/>
              </a:effectRef>
              <a:fontRef idx="minor"/>
            </p:style>
          </p:sp>
          <p:sp>
            <p:nvSpPr>
              <p:cNvPr id="919" name="Freeform 70"/>
              <p:cNvSpPr/>
              <p:nvPr/>
            </p:nvSpPr>
            <p:spPr>
              <a:xfrm>
                <a:off x="10731600" y="2020680"/>
                <a:ext cx="50040" cy="349200"/>
              </a:xfrm>
              <a:custGeom>
                <a:avLst/>
                <a:gdLst/>
                <a:ahLst/>
                <a:cxnLst/>
                <a:rect l="l" t="t" r="r" b="b"/>
                <a:pathLst>
                  <a:path w="90484" h="612949">
                    <a:moveTo>
                      <a:pt x="0" y="0"/>
                    </a:moveTo>
                    <a:cubicBezTo>
                      <a:pt x="44380" y="99646"/>
                      <a:pt x="88760" y="199292"/>
                      <a:pt x="90435" y="301450"/>
                    </a:cubicBezTo>
                    <a:cubicBezTo>
                      <a:pt x="92110" y="403608"/>
                      <a:pt x="51079" y="508278"/>
                      <a:pt x="10048" y="612949"/>
                    </a:cubicBezTo>
                  </a:path>
                </a:pathLst>
              </a:custGeom>
              <a:noFill/>
              <a:ln>
                <a:solidFill>
                  <a:srgbClr val="43729D"/>
                </a:solidFill>
              </a:ln>
            </p:spPr>
            <p:style>
              <a:lnRef idx="2">
                <a:schemeClr val="accent1">
                  <a:shade val="50000"/>
                </a:schemeClr>
              </a:lnRef>
              <a:fillRef idx="1">
                <a:schemeClr val="accent1"/>
              </a:fillRef>
              <a:effectRef idx="0">
                <a:schemeClr val="accent1"/>
              </a:effectRef>
              <a:fontRef idx="minor"/>
            </p:style>
          </p:sp>
        </p:grpSp>
        <p:sp>
          <p:nvSpPr>
            <p:cNvPr id="920" name="Straight Arrow Connector 71"/>
            <p:cNvSpPr/>
            <p:nvPr/>
          </p:nvSpPr>
          <p:spPr>
            <a:xfrm>
              <a:off x="10404720" y="2291040"/>
              <a:ext cx="344160" cy="360"/>
            </a:xfrm>
            <a:custGeom>
              <a:avLst/>
              <a:gdLst/>
              <a:ahLst/>
              <a:cxnLst/>
              <a:rect l="l" t="t" r="r" b="b"/>
              <a:pathLst>
                <a:path w="21600" h="21600">
                  <a:moveTo>
                    <a:pt x="0" y="0"/>
                  </a:moveTo>
                  <a:lnTo>
                    <a:pt x="21600" y="21600"/>
                  </a:lnTo>
                </a:path>
              </a:pathLst>
            </a:custGeom>
            <a:noFill/>
            <a:ln w="19050">
              <a:solidFill>
                <a:srgbClr val="000000"/>
              </a:solidFill>
              <a:tailEnd type="triangle" w="med" len="med"/>
            </a:ln>
          </p:spPr>
          <p:style>
            <a:lnRef idx="1">
              <a:schemeClr val="accent1"/>
            </a:lnRef>
            <a:fillRef idx="0">
              <a:schemeClr val="accent1"/>
            </a:fillRef>
            <a:effectRef idx="0">
              <a:schemeClr val="accent1"/>
            </a:effectRef>
            <a:fontRef idx="minor"/>
          </p:style>
        </p:sp>
        <p:sp>
          <p:nvSpPr>
            <p:cNvPr id="921" name="Straight Arrow Connector 72"/>
            <p:cNvSpPr/>
            <p:nvPr/>
          </p:nvSpPr>
          <p:spPr>
            <a:xfrm>
              <a:off x="11201400" y="2198520"/>
              <a:ext cx="65052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922" name="TextBox 75"/>
            <p:cNvSpPr/>
            <p:nvPr/>
          </p:nvSpPr>
          <p:spPr>
            <a:xfrm>
              <a:off x="9027360" y="2631600"/>
              <a:ext cx="10573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pPr>
              <a:r>
                <a:rPr lang="en-US" sz="1400" b="0" strike="noStrike" spc="-1" dirty="0" err="1">
                  <a:solidFill>
                    <a:srgbClr val="000000"/>
                  </a:solidFill>
                  <a:latin typeface="Calibri"/>
                  <a:ea typeface="DejaVu Sans"/>
                </a:rPr>
                <a:t>invertData</a:t>
              </a:r>
              <a:endParaRPr lang="en-GB" sz="1400" b="0" strike="noStrike" spc="-1" dirty="0" err="1">
                <a:latin typeface="Arial"/>
              </a:endParaRPr>
            </a:p>
          </p:txBody>
        </p:sp>
        <p:sp>
          <p:nvSpPr>
            <p:cNvPr id="923" name="TextBox 95"/>
            <p:cNvSpPr/>
            <p:nvPr/>
          </p:nvSpPr>
          <p:spPr>
            <a:xfrm>
              <a:off x="7545960" y="3316320"/>
              <a:ext cx="95220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pPr>
              <a:r>
                <a:rPr lang="en-US" sz="1400" b="0" strike="noStrike" spc="-1" dirty="0" err="1">
                  <a:solidFill>
                    <a:srgbClr val="000000"/>
                  </a:solidFill>
                  <a:latin typeface="Calibri"/>
                  <a:ea typeface="DejaVu Sans"/>
                </a:rPr>
                <a:t>enableRx</a:t>
              </a:r>
              <a:endParaRPr lang="en-GB" sz="1400" b="0" strike="noStrike" spc="-1" dirty="0" err="1">
                <a:latin typeface="Arial"/>
              </a:endParaRPr>
            </a:p>
          </p:txBody>
        </p:sp>
        <p:sp>
          <p:nvSpPr>
            <p:cNvPr id="924" name="TextBox 96"/>
            <p:cNvSpPr/>
            <p:nvPr/>
          </p:nvSpPr>
          <p:spPr>
            <a:xfrm>
              <a:off x="4833720" y="3302280"/>
              <a:ext cx="17571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pPr>
              <a:r>
                <a:rPr lang="en-US" sz="1400" b="0" strike="noStrike" spc="-1" dirty="0" err="1">
                  <a:solidFill>
                    <a:srgbClr val="000000"/>
                  </a:solidFill>
                  <a:latin typeface="Calibri"/>
                  <a:ea typeface="DejaVu Sans"/>
                </a:rPr>
                <a:t>enableTermination</a:t>
              </a:r>
              <a:endParaRPr lang="en-GB" sz="1400" b="0" strike="noStrike" spc="-1" dirty="0" err="1">
                <a:latin typeface="Arial"/>
              </a:endParaRPr>
            </a:p>
          </p:txBody>
        </p:sp>
        <p:sp>
          <p:nvSpPr>
            <p:cNvPr id="925" name="TextBox 112"/>
            <p:cNvSpPr/>
            <p:nvPr/>
          </p:nvSpPr>
          <p:spPr>
            <a:xfrm>
              <a:off x="5762520" y="3554280"/>
              <a:ext cx="75708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pPr>
              <a:r>
                <a:rPr lang="en-US" sz="1400" b="0" strike="noStrike" spc="-1" dirty="0">
                  <a:solidFill>
                    <a:srgbClr val="000000"/>
                  </a:solidFill>
                  <a:latin typeface="Calibri"/>
                  <a:ea typeface="DejaVu Sans"/>
                </a:rPr>
                <a:t>eq[1:0]</a:t>
              </a:r>
              <a:endParaRPr lang="en-GB" sz="1400" b="0" strike="noStrike" spc="-1" dirty="0">
                <a:latin typeface="Arial"/>
              </a:endParaRPr>
            </a:p>
          </p:txBody>
        </p:sp>
        <p:sp>
          <p:nvSpPr>
            <p:cNvPr id="926" name="TextBox 122"/>
            <p:cNvSpPr/>
            <p:nvPr/>
          </p:nvSpPr>
          <p:spPr>
            <a:xfrm>
              <a:off x="4901400" y="3813120"/>
              <a:ext cx="16808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pPr>
              <a:r>
                <a:rPr lang="en-US" sz="1400" b="0" strike="noStrike" spc="-1" dirty="0" err="1">
                  <a:solidFill>
                    <a:srgbClr val="000000"/>
                  </a:solidFill>
                  <a:latin typeface="Calibri"/>
                  <a:ea typeface="DejaVu Sans"/>
                </a:rPr>
                <a:t>setCommonMode</a:t>
              </a:r>
              <a:endParaRPr lang="en-GB" sz="1400" b="0" strike="noStrike" spc="-1" dirty="0" err="1">
                <a:latin typeface="Arial"/>
              </a:endParaRPr>
            </a:p>
          </p:txBody>
        </p:sp>
        <p:sp>
          <p:nvSpPr>
            <p:cNvPr id="927" name="Straight Arrow Connector 133"/>
            <p:cNvSpPr/>
            <p:nvPr/>
          </p:nvSpPr>
          <p:spPr>
            <a:xfrm>
              <a:off x="8073360" y="1148760"/>
              <a:ext cx="360" cy="1984320"/>
            </a:xfrm>
            <a:custGeom>
              <a:avLst/>
              <a:gdLst/>
              <a:ahLst/>
              <a:cxnLst/>
              <a:rect l="l" t="t" r="r" b="b"/>
              <a:pathLst>
                <a:path w="21600" h="21600">
                  <a:moveTo>
                    <a:pt x="0" y="0"/>
                  </a:moveTo>
                  <a:lnTo>
                    <a:pt x="21600" y="21600"/>
                  </a:lnTo>
                </a:path>
              </a:pathLst>
            </a:custGeom>
            <a:noFill/>
            <a:ln w="19050">
              <a:solidFill>
                <a:srgbClr val="5B9BD5"/>
              </a:solidFill>
            </a:ln>
          </p:spPr>
          <p:style>
            <a:lnRef idx="1">
              <a:schemeClr val="accent1"/>
            </a:lnRef>
            <a:fillRef idx="0">
              <a:schemeClr val="accent1"/>
            </a:fillRef>
            <a:effectRef idx="0">
              <a:schemeClr val="accent1"/>
            </a:effectRef>
            <a:fontRef idx="minor"/>
          </p:style>
        </p:sp>
        <p:sp>
          <p:nvSpPr>
            <p:cNvPr id="928" name="Straight Arrow Connector 134"/>
            <p:cNvSpPr/>
            <p:nvPr/>
          </p:nvSpPr>
          <p:spPr>
            <a:xfrm flipH="1">
              <a:off x="7413840" y="2134440"/>
              <a:ext cx="240480" cy="360"/>
            </a:xfrm>
            <a:custGeom>
              <a:avLst/>
              <a:gdLst/>
              <a:ahLst/>
              <a:cxnLst/>
              <a:rect l="l" t="t" r="r" b="b"/>
              <a:pathLst>
                <a:path w="21600" h="21600">
                  <a:moveTo>
                    <a:pt x="0" y="0"/>
                  </a:moveTo>
                  <a:lnTo>
                    <a:pt x="21600" y="21600"/>
                  </a:lnTo>
                </a:path>
              </a:pathLst>
            </a:custGeom>
            <a:noFill/>
            <a:ln w="19050">
              <a:solidFill>
                <a:srgbClr val="5B9BD5"/>
              </a:solidFill>
              <a:headEnd type="oval" w="med" len="med"/>
            </a:ln>
          </p:spPr>
          <p:style>
            <a:lnRef idx="1">
              <a:schemeClr val="accent1"/>
            </a:lnRef>
            <a:fillRef idx="0">
              <a:schemeClr val="accent1"/>
            </a:fillRef>
            <a:effectRef idx="0">
              <a:schemeClr val="accent1"/>
            </a:effectRef>
            <a:fontRef idx="minor"/>
          </p:style>
        </p:sp>
        <p:sp>
          <p:nvSpPr>
            <p:cNvPr id="929" name="Straight Arrow Connector 135"/>
            <p:cNvSpPr/>
            <p:nvPr/>
          </p:nvSpPr>
          <p:spPr>
            <a:xfrm>
              <a:off x="6328800" y="2412360"/>
              <a:ext cx="360" cy="554400"/>
            </a:xfrm>
            <a:custGeom>
              <a:avLst/>
              <a:gdLst/>
              <a:ahLst/>
              <a:cxnLst/>
              <a:rect l="l" t="t" r="r" b="b"/>
              <a:pathLst>
                <a:path w="21600" h="21600">
                  <a:moveTo>
                    <a:pt x="0" y="0"/>
                  </a:moveTo>
                  <a:lnTo>
                    <a:pt x="21600" y="21600"/>
                  </a:lnTo>
                </a:path>
              </a:pathLst>
            </a:custGeom>
            <a:noFill/>
            <a:ln w="19050">
              <a:solidFill>
                <a:srgbClr val="5B9BD5"/>
              </a:solidFill>
            </a:ln>
          </p:spPr>
          <p:style>
            <a:lnRef idx="1">
              <a:schemeClr val="accent1"/>
            </a:lnRef>
            <a:fillRef idx="0">
              <a:schemeClr val="accent1"/>
            </a:fillRef>
            <a:effectRef idx="0">
              <a:schemeClr val="accent1"/>
            </a:effectRef>
            <a:fontRef idx="minor"/>
          </p:style>
        </p:sp>
        <p:sp>
          <p:nvSpPr>
            <p:cNvPr id="930" name="Rectangle 136"/>
            <p:cNvSpPr/>
            <p:nvPr/>
          </p:nvSpPr>
          <p:spPr>
            <a:xfrm>
              <a:off x="6285240" y="2156760"/>
              <a:ext cx="96480" cy="25524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931" name="TextBox 137"/>
            <p:cNvSpPr/>
            <p:nvPr/>
          </p:nvSpPr>
          <p:spPr>
            <a:xfrm rot="16200000">
              <a:off x="5950800" y="2165760"/>
              <a:ext cx="495720" cy="2271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900" b="0" strike="noStrike" spc="-1" dirty="0">
                  <a:solidFill>
                    <a:srgbClr val="000000"/>
                  </a:solidFill>
                  <a:latin typeface="Calibri"/>
                  <a:ea typeface="DejaVu Sans"/>
                </a:rPr>
                <a:t>100 </a:t>
              </a:r>
              <a:r>
                <a:rPr lang="en-US" sz="900" b="0" strike="noStrike" spc="-1" dirty="0">
                  <a:solidFill>
                    <a:srgbClr val="000000"/>
                  </a:solidFill>
                  <a:latin typeface="Symbol"/>
                  <a:ea typeface="DejaVu Sans"/>
                </a:rPr>
                <a:t>W</a:t>
              </a:r>
              <a:endParaRPr lang="en-GB" sz="900" b="0" strike="noStrike" spc="-1" dirty="0">
                <a:latin typeface="Arial"/>
              </a:endParaRPr>
            </a:p>
          </p:txBody>
        </p:sp>
        <p:sp>
          <p:nvSpPr>
            <p:cNvPr id="932" name="Straight Arrow Connector 138"/>
            <p:cNvSpPr/>
            <p:nvPr/>
          </p:nvSpPr>
          <p:spPr>
            <a:xfrm flipH="1">
              <a:off x="6328080" y="2497680"/>
              <a:ext cx="1038960" cy="360"/>
            </a:xfrm>
            <a:custGeom>
              <a:avLst/>
              <a:gdLst/>
              <a:ahLst/>
              <a:cxnLst/>
              <a:rect l="l" t="t" r="r" b="b"/>
              <a:pathLst>
                <a:path w="21600" h="21600">
                  <a:moveTo>
                    <a:pt x="0" y="0"/>
                  </a:moveTo>
                  <a:lnTo>
                    <a:pt x="21600" y="21600"/>
                  </a:lnTo>
                </a:path>
              </a:pathLst>
            </a:custGeom>
            <a:noFill/>
            <a:ln w="19050">
              <a:solidFill>
                <a:srgbClr val="5B9BD5"/>
              </a:solidFill>
            </a:ln>
          </p:spPr>
          <p:style>
            <a:lnRef idx="1">
              <a:schemeClr val="accent1"/>
            </a:lnRef>
            <a:fillRef idx="0">
              <a:schemeClr val="accent1"/>
            </a:fillRef>
            <a:effectRef idx="0">
              <a:schemeClr val="accent1"/>
            </a:effectRef>
            <a:fontRef idx="minor"/>
          </p:style>
        </p:sp>
        <p:sp>
          <p:nvSpPr>
            <p:cNvPr id="933" name="Straight Arrow Connector 139"/>
            <p:cNvSpPr/>
            <p:nvPr/>
          </p:nvSpPr>
          <p:spPr>
            <a:xfrm>
              <a:off x="7367040" y="1358640"/>
              <a:ext cx="360" cy="1608120"/>
            </a:xfrm>
            <a:custGeom>
              <a:avLst/>
              <a:gdLst/>
              <a:ahLst/>
              <a:cxnLst/>
              <a:rect l="l" t="t" r="r" b="b"/>
              <a:pathLst>
                <a:path w="21600" h="21600">
                  <a:moveTo>
                    <a:pt x="0" y="0"/>
                  </a:moveTo>
                  <a:lnTo>
                    <a:pt x="21600" y="21600"/>
                  </a:lnTo>
                </a:path>
              </a:pathLst>
            </a:custGeom>
            <a:noFill/>
            <a:ln w="19050">
              <a:solidFill>
                <a:srgbClr val="5B9BD5"/>
              </a:solidFill>
            </a:ln>
          </p:spPr>
          <p:style>
            <a:lnRef idx="1">
              <a:schemeClr val="accent1"/>
            </a:lnRef>
            <a:fillRef idx="0">
              <a:schemeClr val="accent1"/>
            </a:fillRef>
            <a:effectRef idx="0">
              <a:schemeClr val="accent1"/>
            </a:effectRef>
            <a:fontRef idx="minor"/>
          </p:style>
        </p:sp>
        <p:sp>
          <p:nvSpPr>
            <p:cNvPr id="934" name="Rectangle 140"/>
            <p:cNvSpPr/>
            <p:nvPr/>
          </p:nvSpPr>
          <p:spPr>
            <a:xfrm>
              <a:off x="7318440" y="1962000"/>
              <a:ext cx="96480" cy="32940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935" name="Straight Arrow Connector 141"/>
            <p:cNvSpPr/>
            <p:nvPr/>
          </p:nvSpPr>
          <p:spPr>
            <a:xfrm flipH="1">
              <a:off x="6319440" y="1352520"/>
              <a:ext cx="1042920" cy="5760"/>
            </a:xfrm>
            <a:custGeom>
              <a:avLst/>
              <a:gdLst/>
              <a:ahLst/>
              <a:cxnLst/>
              <a:rect l="l" t="t" r="r" b="b"/>
              <a:pathLst>
                <a:path w="21600" h="21600">
                  <a:moveTo>
                    <a:pt x="0" y="0"/>
                  </a:moveTo>
                  <a:lnTo>
                    <a:pt x="21600" y="21600"/>
                  </a:lnTo>
                </a:path>
              </a:pathLst>
            </a:custGeom>
            <a:noFill/>
            <a:ln w="19050">
              <a:solidFill>
                <a:srgbClr val="5B9BD5"/>
              </a:solidFill>
            </a:ln>
          </p:spPr>
          <p:style>
            <a:lnRef idx="1">
              <a:schemeClr val="accent1"/>
            </a:lnRef>
            <a:fillRef idx="0">
              <a:schemeClr val="accent1"/>
            </a:fillRef>
            <a:effectRef idx="0">
              <a:schemeClr val="accent1"/>
            </a:effectRef>
            <a:fontRef idx="minor"/>
          </p:style>
        </p:sp>
        <p:sp>
          <p:nvSpPr>
            <p:cNvPr id="936" name="Straight Arrow Connector 142"/>
            <p:cNvSpPr/>
            <p:nvPr/>
          </p:nvSpPr>
          <p:spPr>
            <a:xfrm flipH="1">
              <a:off x="6319440" y="2967480"/>
              <a:ext cx="1037520" cy="360"/>
            </a:xfrm>
            <a:custGeom>
              <a:avLst/>
              <a:gdLst/>
              <a:ahLst/>
              <a:cxnLst/>
              <a:rect l="l" t="t" r="r" b="b"/>
              <a:pathLst>
                <a:path w="21600" h="21600">
                  <a:moveTo>
                    <a:pt x="0" y="0"/>
                  </a:moveTo>
                  <a:lnTo>
                    <a:pt x="21600" y="21600"/>
                  </a:lnTo>
                </a:path>
              </a:pathLst>
            </a:custGeom>
            <a:noFill/>
            <a:ln w="19050">
              <a:solidFill>
                <a:srgbClr val="5B9BD5"/>
              </a:solidFill>
            </a:ln>
          </p:spPr>
          <p:style>
            <a:lnRef idx="1">
              <a:schemeClr val="accent1"/>
            </a:lnRef>
            <a:fillRef idx="0">
              <a:schemeClr val="accent1"/>
            </a:fillRef>
            <a:effectRef idx="0">
              <a:schemeClr val="accent1"/>
            </a:effectRef>
            <a:fontRef idx="minor"/>
          </p:style>
        </p:sp>
        <p:sp>
          <p:nvSpPr>
            <p:cNvPr id="937" name="Rectangle 143"/>
            <p:cNvSpPr/>
            <p:nvPr/>
          </p:nvSpPr>
          <p:spPr>
            <a:xfrm rot="5400000">
              <a:off x="6807600" y="1194840"/>
              <a:ext cx="96480" cy="32940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938" name="Rectangle 144"/>
            <p:cNvSpPr/>
            <p:nvPr/>
          </p:nvSpPr>
          <p:spPr>
            <a:xfrm rot="5400000">
              <a:off x="6811200" y="2802240"/>
              <a:ext cx="96480" cy="32940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939" name="Straight Arrow Connector 145"/>
            <p:cNvSpPr/>
            <p:nvPr/>
          </p:nvSpPr>
          <p:spPr>
            <a:xfrm rot="18900000">
              <a:off x="6639120" y="1349280"/>
              <a:ext cx="457560" cy="360"/>
            </a:xfrm>
            <a:custGeom>
              <a:avLst/>
              <a:gdLst/>
              <a:ahLst/>
              <a:cxnLst/>
              <a:rect l="l" t="t" r="r" b="b"/>
              <a:pathLst>
                <a:path w="21600" h="21600">
                  <a:moveTo>
                    <a:pt x="0" y="0"/>
                  </a:moveTo>
                  <a:lnTo>
                    <a:pt x="21600" y="21600"/>
                  </a:lnTo>
                </a:path>
              </a:pathLst>
            </a:custGeom>
            <a:noFill/>
            <a:ln w="19050">
              <a:solidFill>
                <a:srgbClr val="000000"/>
              </a:solidFill>
              <a:tailEnd type="triangle" w="med" len="med"/>
            </a:ln>
          </p:spPr>
          <p:style>
            <a:lnRef idx="1">
              <a:schemeClr val="accent1"/>
            </a:lnRef>
            <a:fillRef idx="0">
              <a:schemeClr val="accent1"/>
            </a:fillRef>
            <a:effectRef idx="0">
              <a:schemeClr val="accent1"/>
            </a:effectRef>
            <a:fontRef idx="minor"/>
          </p:style>
        </p:sp>
        <p:sp>
          <p:nvSpPr>
            <p:cNvPr id="940" name="Straight Arrow Connector 146"/>
            <p:cNvSpPr/>
            <p:nvPr/>
          </p:nvSpPr>
          <p:spPr>
            <a:xfrm rot="18900000">
              <a:off x="6634440" y="2967480"/>
              <a:ext cx="457560" cy="360"/>
            </a:xfrm>
            <a:custGeom>
              <a:avLst/>
              <a:gdLst/>
              <a:ahLst/>
              <a:cxnLst/>
              <a:rect l="l" t="t" r="r" b="b"/>
              <a:pathLst>
                <a:path w="21600" h="21600">
                  <a:moveTo>
                    <a:pt x="0" y="0"/>
                  </a:moveTo>
                  <a:lnTo>
                    <a:pt x="21600" y="21600"/>
                  </a:lnTo>
                </a:path>
              </a:pathLst>
            </a:custGeom>
            <a:noFill/>
            <a:ln w="19050">
              <a:solidFill>
                <a:srgbClr val="000000"/>
              </a:solidFill>
              <a:tailEnd type="triangle" w="med" len="med"/>
            </a:ln>
          </p:spPr>
          <p:style>
            <a:lnRef idx="1">
              <a:schemeClr val="accent1"/>
            </a:lnRef>
            <a:fillRef idx="0">
              <a:schemeClr val="accent1"/>
            </a:fillRef>
            <a:effectRef idx="0">
              <a:schemeClr val="accent1"/>
            </a:effectRef>
            <a:fontRef idx="minor"/>
          </p:style>
        </p:sp>
        <p:sp>
          <p:nvSpPr>
            <p:cNvPr id="941" name="Straight Arrow Connector 147"/>
            <p:cNvSpPr/>
            <p:nvPr/>
          </p:nvSpPr>
          <p:spPr>
            <a:xfrm flipH="1">
              <a:off x="6328080" y="1766520"/>
              <a:ext cx="1027440" cy="360"/>
            </a:xfrm>
            <a:custGeom>
              <a:avLst/>
              <a:gdLst/>
              <a:ahLst/>
              <a:cxnLst/>
              <a:rect l="l" t="t" r="r" b="b"/>
              <a:pathLst>
                <a:path w="21600" h="21600">
                  <a:moveTo>
                    <a:pt x="0" y="0"/>
                  </a:moveTo>
                  <a:lnTo>
                    <a:pt x="21600" y="21600"/>
                  </a:lnTo>
                </a:path>
              </a:pathLst>
            </a:custGeom>
            <a:noFill/>
            <a:ln w="19050">
              <a:solidFill>
                <a:srgbClr val="5B9BD5"/>
              </a:solidFill>
            </a:ln>
          </p:spPr>
          <p:style>
            <a:lnRef idx="1">
              <a:schemeClr val="accent1"/>
            </a:lnRef>
            <a:fillRef idx="0">
              <a:schemeClr val="accent1"/>
            </a:fillRef>
            <a:effectRef idx="0">
              <a:schemeClr val="accent1"/>
            </a:effectRef>
            <a:fontRef idx="minor"/>
          </p:style>
        </p:sp>
        <p:grpSp>
          <p:nvGrpSpPr>
            <p:cNvPr id="942" name="Group 148"/>
            <p:cNvGrpSpPr/>
            <p:nvPr/>
          </p:nvGrpSpPr>
          <p:grpSpPr>
            <a:xfrm>
              <a:off x="6823080" y="1692720"/>
              <a:ext cx="76680" cy="152640"/>
              <a:chOff x="6823080" y="1692720"/>
              <a:chExt cx="76680" cy="152640"/>
            </a:xfrm>
          </p:grpSpPr>
          <p:sp>
            <p:nvSpPr>
              <p:cNvPr id="943" name="Rectangle 149"/>
              <p:cNvSpPr/>
              <p:nvPr/>
            </p:nvSpPr>
            <p:spPr>
              <a:xfrm>
                <a:off x="6823440" y="1693080"/>
                <a:ext cx="75600" cy="151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944" name="Straight Connector 150"/>
              <p:cNvSpPr/>
              <p:nvPr/>
            </p:nvSpPr>
            <p:spPr>
              <a:xfrm>
                <a:off x="6823080" y="1692720"/>
                <a:ext cx="360" cy="152640"/>
              </a:xfrm>
              <a:prstGeom prst="line">
                <a:avLst/>
              </a:prstGeom>
              <a:ln w="28575">
                <a:solidFill>
                  <a:srgbClr val="5B9BD5"/>
                </a:solidFill>
              </a:ln>
            </p:spPr>
            <p:style>
              <a:lnRef idx="1">
                <a:schemeClr val="accent1"/>
              </a:lnRef>
              <a:fillRef idx="0">
                <a:schemeClr val="accent1"/>
              </a:fillRef>
              <a:effectRef idx="0">
                <a:schemeClr val="accent1"/>
              </a:effectRef>
              <a:fontRef idx="minor"/>
            </p:style>
          </p:sp>
          <p:sp>
            <p:nvSpPr>
              <p:cNvPr id="945" name="Straight Connector 151"/>
              <p:cNvSpPr/>
              <p:nvPr/>
            </p:nvSpPr>
            <p:spPr>
              <a:xfrm>
                <a:off x="6899400" y="1692720"/>
                <a:ext cx="360" cy="152640"/>
              </a:xfrm>
              <a:prstGeom prst="line">
                <a:avLst/>
              </a:prstGeom>
              <a:ln w="28575">
                <a:solidFill>
                  <a:srgbClr val="5B9BD5"/>
                </a:solidFill>
              </a:ln>
            </p:spPr>
            <p:style>
              <a:lnRef idx="1">
                <a:schemeClr val="accent1"/>
              </a:lnRef>
              <a:fillRef idx="0">
                <a:schemeClr val="accent1"/>
              </a:fillRef>
              <a:effectRef idx="0">
                <a:schemeClr val="accent1"/>
              </a:effectRef>
              <a:fontRef idx="minor"/>
            </p:style>
          </p:sp>
          <p:sp>
            <p:nvSpPr>
              <p:cNvPr id="946" name="Straight Connector 152"/>
              <p:cNvSpPr/>
              <p:nvPr/>
            </p:nvSpPr>
            <p:spPr>
              <a:xfrm>
                <a:off x="6899400" y="1692720"/>
                <a:ext cx="360" cy="152640"/>
              </a:xfrm>
              <a:prstGeom prst="line">
                <a:avLst/>
              </a:prstGeom>
              <a:ln w="28575">
                <a:solidFill>
                  <a:srgbClr val="5B9BD5"/>
                </a:solidFill>
              </a:ln>
            </p:spPr>
            <p:style>
              <a:lnRef idx="1">
                <a:schemeClr val="accent1"/>
              </a:lnRef>
              <a:fillRef idx="0">
                <a:schemeClr val="accent1"/>
              </a:fillRef>
              <a:effectRef idx="0">
                <a:schemeClr val="accent1"/>
              </a:effectRef>
              <a:fontRef idx="minor"/>
            </p:style>
          </p:sp>
        </p:grpSp>
        <p:grpSp>
          <p:nvGrpSpPr>
            <p:cNvPr id="947" name="Group 153"/>
            <p:cNvGrpSpPr/>
            <p:nvPr/>
          </p:nvGrpSpPr>
          <p:grpSpPr>
            <a:xfrm>
              <a:off x="6824880" y="2422440"/>
              <a:ext cx="76680" cy="152640"/>
              <a:chOff x="6824880" y="2422440"/>
              <a:chExt cx="76680" cy="152640"/>
            </a:xfrm>
          </p:grpSpPr>
          <p:sp>
            <p:nvSpPr>
              <p:cNvPr id="948" name="Rectangle 154"/>
              <p:cNvSpPr/>
              <p:nvPr/>
            </p:nvSpPr>
            <p:spPr>
              <a:xfrm>
                <a:off x="6825240" y="2422800"/>
                <a:ext cx="75600" cy="151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949" name="Straight Connector 155"/>
              <p:cNvSpPr/>
              <p:nvPr/>
            </p:nvSpPr>
            <p:spPr>
              <a:xfrm>
                <a:off x="6824880" y="2422440"/>
                <a:ext cx="360" cy="152640"/>
              </a:xfrm>
              <a:prstGeom prst="line">
                <a:avLst/>
              </a:prstGeom>
              <a:ln w="28575">
                <a:solidFill>
                  <a:srgbClr val="5B9BD5"/>
                </a:solidFill>
              </a:ln>
            </p:spPr>
            <p:style>
              <a:lnRef idx="1">
                <a:schemeClr val="accent1"/>
              </a:lnRef>
              <a:fillRef idx="0">
                <a:schemeClr val="accent1"/>
              </a:fillRef>
              <a:effectRef idx="0">
                <a:schemeClr val="accent1"/>
              </a:effectRef>
              <a:fontRef idx="minor"/>
            </p:style>
          </p:sp>
          <p:sp>
            <p:nvSpPr>
              <p:cNvPr id="950" name="Straight Connector 156"/>
              <p:cNvSpPr/>
              <p:nvPr/>
            </p:nvSpPr>
            <p:spPr>
              <a:xfrm>
                <a:off x="6901200" y="2422440"/>
                <a:ext cx="360" cy="152640"/>
              </a:xfrm>
              <a:prstGeom prst="line">
                <a:avLst/>
              </a:prstGeom>
              <a:ln w="28575">
                <a:solidFill>
                  <a:srgbClr val="5B9BD5"/>
                </a:solidFill>
              </a:ln>
            </p:spPr>
            <p:style>
              <a:lnRef idx="1">
                <a:schemeClr val="accent1"/>
              </a:lnRef>
              <a:fillRef idx="0">
                <a:schemeClr val="accent1"/>
              </a:fillRef>
              <a:effectRef idx="0">
                <a:schemeClr val="accent1"/>
              </a:effectRef>
              <a:fontRef idx="minor"/>
            </p:style>
          </p:sp>
          <p:sp>
            <p:nvSpPr>
              <p:cNvPr id="951" name="Straight Connector 157"/>
              <p:cNvSpPr/>
              <p:nvPr/>
            </p:nvSpPr>
            <p:spPr>
              <a:xfrm>
                <a:off x="6901200" y="2422440"/>
                <a:ext cx="360" cy="152640"/>
              </a:xfrm>
              <a:prstGeom prst="line">
                <a:avLst/>
              </a:prstGeom>
              <a:ln w="28575">
                <a:solidFill>
                  <a:srgbClr val="5B9BD5"/>
                </a:solidFill>
              </a:ln>
            </p:spPr>
            <p:style>
              <a:lnRef idx="1">
                <a:schemeClr val="accent1"/>
              </a:lnRef>
              <a:fillRef idx="0">
                <a:schemeClr val="accent1"/>
              </a:fillRef>
              <a:effectRef idx="0">
                <a:schemeClr val="accent1"/>
              </a:effectRef>
              <a:fontRef idx="minor"/>
            </p:style>
          </p:sp>
        </p:grpSp>
        <p:sp>
          <p:nvSpPr>
            <p:cNvPr id="952" name="TextBox 160"/>
            <p:cNvSpPr/>
            <p:nvPr/>
          </p:nvSpPr>
          <p:spPr>
            <a:xfrm>
              <a:off x="7754400" y="1882440"/>
              <a:ext cx="369720" cy="2628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000" b="0" strike="noStrike" spc="-1" dirty="0">
                  <a:solidFill>
                    <a:srgbClr val="000000"/>
                  </a:solidFill>
                  <a:latin typeface="Calibri"/>
                  <a:ea typeface="DejaVu Sans"/>
                </a:rPr>
                <a:t>V</a:t>
              </a:r>
              <a:r>
                <a:rPr lang="en-GB" sz="1000" b="0" strike="noStrike" spc="-1" baseline="-25000" dirty="0">
                  <a:solidFill>
                    <a:srgbClr val="000000"/>
                  </a:solidFill>
                  <a:latin typeface="Calibri"/>
                  <a:ea typeface="DejaVu Sans"/>
                </a:rPr>
                <a:t>CM</a:t>
              </a:r>
              <a:endParaRPr lang="en-GB" sz="1000" b="0" strike="noStrike" spc="-1" dirty="0">
                <a:latin typeface="Arial"/>
              </a:endParaRPr>
            </a:p>
          </p:txBody>
        </p:sp>
        <p:sp>
          <p:nvSpPr>
            <p:cNvPr id="953" name="Straight Arrow Connector 161"/>
            <p:cNvSpPr/>
            <p:nvPr/>
          </p:nvSpPr>
          <p:spPr>
            <a:xfrm>
              <a:off x="7823160" y="2126880"/>
              <a:ext cx="240480" cy="360"/>
            </a:xfrm>
            <a:custGeom>
              <a:avLst/>
              <a:gdLst/>
              <a:ahLst/>
              <a:cxnLst/>
              <a:rect l="l" t="t" r="r" b="b"/>
              <a:pathLst>
                <a:path w="21600" h="21600">
                  <a:moveTo>
                    <a:pt x="0" y="0"/>
                  </a:moveTo>
                  <a:lnTo>
                    <a:pt x="21600" y="21600"/>
                  </a:lnTo>
                </a:path>
              </a:pathLst>
            </a:custGeom>
            <a:noFill/>
            <a:ln w="19050">
              <a:solidFill>
                <a:srgbClr val="5B9BD5"/>
              </a:solidFill>
              <a:headEnd type="oval" w="med" len="med"/>
              <a:tailEnd type="oval" w="med" len="med"/>
            </a:ln>
          </p:spPr>
          <p:style>
            <a:lnRef idx="1">
              <a:schemeClr val="accent1"/>
            </a:lnRef>
            <a:fillRef idx="0">
              <a:schemeClr val="accent1"/>
            </a:fillRef>
            <a:effectRef idx="0">
              <a:schemeClr val="accent1"/>
            </a:effectRef>
            <a:fontRef idx="minor"/>
          </p:style>
        </p:sp>
        <p:sp>
          <p:nvSpPr>
            <p:cNvPr id="954" name="Straight Arrow Connector 162"/>
            <p:cNvSpPr/>
            <p:nvPr/>
          </p:nvSpPr>
          <p:spPr>
            <a:xfrm>
              <a:off x="7651800" y="2020320"/>
              <a:ext cx="170640" cy="113400"/>
            </a:xfrm>
            <a:custGeom>
              <a:avLst/>
              <a:gdLst/>
              <a:ahLst/>
              <a:cxnLst/>
              <a:rect l="l" t="t" r="r" b="b"/>
              <a:pathLst>
                <a:path w="21600" h="21600">
                  <a:moveTo>
                    <a:pt x="0" y="0"/>
                  </a:moveTo>
                  <a:lnTo>
                    <a:pt x="21600" y="21600"/>
                  </a:lnTo>
                </a:path>
              </a:pathLst>
            </a:custGeom>
            <a:noFill/>
            <a:ln w="19050">
              <a:solidFill>
                <a:srgbClr val="5B9BD5"/>
              </a:solidFill>
            </a:ln>
          </p:spPr>
          <p:style>
            <a:lnRef idx="1">
              <a:schemeClr val="accent1"/>
            </a:lnRef>
            <a:fillRef idx="0">
              <a:schemeClr val="accent1"/>
            </a:fillRef>
            <a:effectRef idx="0">
              <a:schemeClr val="accent1"/>
            </a:effectRef>
            <a:fontRef idx="minor"/>
          </p:style>
        </p:sp>
        <p:sp>
          <p:nvSpPr>
            <p:cNvPr id="955" name="Rectangle 163"/>
            <p:cNvSpPr/>
            <p:nvPr/>
          </p:nvSpPr>
          <p:spPr>
            <a:xfrm>
              <a:off x="8024760" y="1314720"/>
              <a:ext cx="96480" cy="32940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956" name="Rectangle 164"/>
            <p:cNvSpPr/>
            <p:nvPr/>
          </p:nvSpPr>
          <p:spPr>
            <a:xfrm>
              <a:off x="8024760" y="2637720"/>
              <a:ext cx="96480" cy="32940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957" name="Rectangle 165"/>
            <p:cNvSpPr/>
            <p:nvPr/>
          </p:nvSpPr>
          <p:spPr>
            <a:xfrm>
              <a:off x="8035200" y="1725120"/>
              <a:ext cx="75600" cy="106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958" name="Rectangle 166"/>
            <p:cNvSpPr/>
            <p:nvPr/>
          </p:nvSpPr>
          <p:spPr>
            <a:xfrm>
              <a:off x="8035200" y="2455200"/>
              <a:ext cx="75600" cy="106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959" name="Straight Arrow Connector 167"/>
            <p:cNvSpPr/>
            <p:nvPr/>
          </p:nvSpPr>
          <p:spPr>
            <a:xfrm flipV="1">
              <a:off x="7732080" y="2182680"/>
              <a:ext cx="360" cy="137160"/>
            </a:xfrm>
            <a:custGeom>
              <a:avLst/>
              <a:gdLst/>
              <a:ahLst/>
              <a:cxnLst/>
              <a:rect l="l" t="t" r="r" b="b"/>
              <a:pathLst>
                <a:path w="21600" h="21600">
                  <a:moveTo>
                    <a:pt x="0" y="0"/>
                  </a:moveTo>
                  <a:lnTo>
                    <a:pt x="21600" y="21600"/>
                  </a:lnTo>
                </a:path>
              </a:pathLst>
            </a:custGeom>
            <a:noFill/>
            <a:ln w="19050">
              <a:solidFill>
                <a:srgbClr val="000000"/>
              </a:solidFill>
              <a:tailEnd type="arrow" w="med" len="med"/>
            </a:ln>
          </p:spPr>
          <p:style>
            <a:lnRef idx="1">
              <a:schemeClr val="accent1"/>
            </a:lnRef>
            <a:fillRef idx="0">
              <a:schemeClr val="accent1"/>
            </a:fillRef>
            <a:effectRef idx="0">
              <a:schemeClr val="accent1"/>
            </a:effectRef>
            <a:fontRef idx="minor"/>
          </p:style>
        </p:sp>
        <p:sp>
          <p:nvSpPr>
            <p:cNvPr id="960" name="Straight Arrow Connector 173"/>
            <p:cNvSpPr/>
            <p:nvPr/>
          </p:nvSpPr>
          <p:spPr>
            <a:xfrm flipH="1">
              <a:off x="6381360" y="1960920"/>
              <a:ext cx="217800" cy="360"/>
            </a:xfrm>
            <a:custGeom>
              <a:avLst/>
              <a:gdLst/>
              <a:ahLst/>
              <a:cxnLst/>
              <a:rect l="l" t="t" r="r" b="b"/>
              <a:pathLst>
                <a:path w="21600" h="21600">
                  <a:moveTo>
                    <a:pt x="0" y="0"/>
                  </a:moveTo>
                  <a:lnTo>
                    <a:pt x="21600" y="21600"/>
                  </a:lnTo>
                </a:path>
              </a:pathLst>
            </a:custGeom>
            <a:noFill/>
            <a:ln w="19050">
              <a:solidFill>
                <a:srgbClr val="000000"/>
              </a:solidFill>
              <a:tailEnd type="triangle" w="med" len="med"/>
            </a:ln>
          </p:spPr>
          <p:style>
            <a:lnRef idx="1">
              <a:schemeClr val="accent1"/>
            </a:lnRef>
            <a:fillRef idx="0">
              <a:schemeClr val="accent1"/>
            </a:fillRef>
            <a:effectRef idx="0">
              <a:schemeClr val="accent1"/>
            </a:effectRef>
            <a:fontRef idx="minor"/>
          </p:style>
        </p:sp>
        <p:sp>
          <p:nvSpPr>
            <p:cNvPr id="961" name="Straight Arrow Connector 174"/>
            <p:cNvSpPr/>
            <p:nvPr/>
          </p:nvSpPr>
          <p:spPr>
            <a:xfrm>
              <a:off x="6328800" y="1352520"/>
              <a:ext cx="360" cy="479160"/>
            </a:xfrm>
            <a:custGeom>
              <a:avLst/>
              <a:gdLst/>
              <a:ahLst/>
              <a:cxnLst/>
              <a:rect l="l" t="t" r="r" b="b"/>
              <a:pathLst>
                <a:path w="21600" h="21600">
                  <a:moveTo>
                    <a:pt x="0" y="0"/>
                  </a:moveTo>
                  <a:lnTo>
                    <a:pt x="21600" y="21600"/>
                  </a:lnTo>
                </a:path>
              </a:pathLst>
            </a:custGeom>
            <a:noFill/>
            <a:ln w="19050">
              <a:solidFill>
                <a:srgbClr val="5B9BD5"/>
              </a:solidFill>
            </a:ln>
          </p:spPr>
          <p:style>
            <a:lnRef idx="1">
              <a:schemeClr val="accent1"/>
            </a:lnRef>
            <a:fillRef idx="0">
              <a:schemeClr val="accent1"/>
            </a:fillRef>
            <a:effectRef idx="0">
              <a:schemeClr val="accent1"/>
            </a:effectRef>
            <a:fontRef idx="minor"/>
          </p:style>
        </p:sp>
        <p:grpSp>
          <p:nvGrpSpPr>
            <p:cNvPr id="962" name="Group 175"/>
            <p:cNvGrpSpPr/>
            <p:nvPr/>
          </p:nvGrpSpPr>
          <p:grpSpPr>
            <a:xfrm>
              <a:off x="6222600" y="1796400"/>
              <a:ext cx="113400" cy="359280"/>
              <a:chOff x="6222600" y="1796400"/>
              <a:chExt cx="113400" cy="359280"/>
            </a:xfrm>
          </p:grpSpPr>
          <p:sp>
            <p:nvSpPr>
              <p:cNvPr id="963" name="Straight Arrow Connector 176"/>
              <p:cNvSpPr/>
              <p:nvPr/>
            </p:nvSpPr>
            <p:spPr>
              <a:xfrm rot="16200000" flipH="1">
                <a:off x="6278400" y="2098800"/>
                <a:ext cx="113400" cy="360"/>
              </a:xfrm>
              <a:custGeom>
                <a:avLst/>
                <a:gdLst/>
                <a:ahLst/>
                <a:cxnLst/>
                <a:rect l="l" t="t" r="r" b="b"/>
                <a:pathLst>
                  <a:path w="21600" h="21600">
                    <a:moveTo>
                      <a:pt x="0" y="0"/>
                    </a:moveTo>
                    <a:lnTo>
                      <a:pt x="21600" y="21600"/>
                    </a:lnTo>
                  </a:path>
                </a:pathLst>
              </a:custGeom>
              <a:noFill/>
              <a:ln w="19050">
                <a:solidFill>
                  <a:srgbClr val="5B9BD5"/>
                </a:solidFill>
                <a:headEnd type="oval" w="med" len="med"/>
              </a:ln>
            </p:spPr>
            <p:style>
              <a:lnRef idx="1">
                <a:schemeClr val="accent1"/>
              </a:lnRef>
              <a:fillRef idx="0">
                <a:schemeClr val="accent1"/>
              </a:fillRef>
              <a:effectRef idx="0">
                <a:schemeClr val="accent1"/>
              </a:effectRef>
              <a:fontRef idx="minor"/>
            </p:style>
          </p:sp>
          <p:sp>
            <p:nvSpPr>
              <p:cNvPr id="964" name="Straight Arrow Connector 177"/>
              <p:cNvSpPr/>
              <p:nvPr/>
            </p:nvSpPr>
            <p:spPr>
              <a:xfrm rot="16200000">
                <a:off x="6289920" y="1835640"/>
                <a:ext cx="78840" cy="360"/>
              </a:xfrm>
              <a:custGeom>
                <a:avLst/>
                <a:gdLst/>
                <a:ahLst/>
                <a:cxnLst/>
                <a:rect l="l" t="t" r="r" b="b"/>
                <a:pathLst>
                  <a:path w="21600" h="21600">
                    <a:moveTo>
                      <a:pt x="0" y="0"/>
                    </a:moveTo>
                    <a:lnTo>
                      <a:pt x="21600" y="21600"/>
                    </a:lnTo>
                  </a:path>
                </a:pathLst>
              </a:custGeom>
              <a:noFill/>
              <a:ln w="19050">
                <a:solidFill>
                  <a:srgbClr val="5B9BD5"/>
                </a:solidFill>
                <a:headEnd type="oval" w="med" len="med"/>
              </a:ln>
            </p:spPr>
            <p:style>
              <a:lnRef idx="1">
                <a:schemeClr val="accent1"/>
              </a:lnRef>
              <a:fillRef idx="0">
                <a:schemeClr val="accent1"/>
              </a:fillRef>
              <a:effectRef idx="0">
                <a:schemeClr val="accent1"/>
              </a:effectRef>
              <a:fontRef idx="minor"/>
            </p:style>
          </p:sp>
          <p:sp>
            <p:nvSpPr>
              <p:cNvPr id="965" name="Straight Arrow Connector 178"/>
              <p:cNvSpPr/>
              <p:nvPr/>
            </p:nvSpPr>
            <p:spPr>
              <a:xfrm rot="16200000">
                <a:off x="6193800" y="1904400"/>
                <a:ext cx="170640" cy="113400"/>
              </a:xfrm>
              <a:custGeom>
                <a:avLst/>
                <a:gdLst/>
                <a:ahLst/>
                <a:cxnLst/>
                <a:rect l="l" t="t" r="r" b="b"/>
                <a:pathLst>
                  <a:path w="21600" h="21600">
                    <a:moveTo>
                      <a:pt x="0" y="0"/>
                    </a:moveTo>
                    <a:lnTo>
                      <a:pt x="21600" y="21600"/>
                    </a:lnTo>
                  </a:path>
                </a:pathLst>
              </a:custGeom>
              <a:noFill/>
              <a:ln w="19050">
                <a:solidFill>
                  <a:srgbClr val="5B9BD5"/>
                </a:solidFill>
              </a:ln>
            </p:spPr>
            <p:style>
              <a:lnRef idx="1">
                <a:schemeClr val="accent1"/>
              </a:lnRef>
              <a:fillRef idx="0">
                <a:schemeClr val="accent1"/>
              </a:fillRef>
              <a:effectRef idx="0">
                <a:schemeClr val="accent1"/>
              </a:effectRef>
              <a:fontRef idx="minor"/>
            </p:style>
          </p:sp>
        </p:grpSp>
        <p:sp>
          <p:nvSpPr>
            <p:cNvPr id="966" name="Straight Arrow Connector 49"/>
            <p:cNvSpPr/>
            <p:nvPr/>
          </p:nvSpPr>
          <p:spPr>
            <a:xfrm>
              <a:off x="7363800" y="1762560"/>
              <a:ext cx="1270080" cy="360"/>
            </a:xfrm>
            <a:custGeom>
              <a:avLst/>
              <a:gdLst/>
              <a:ahLst/>
              <a:cxnLst/>
              <a:rect l="l" t="t" r="r" b="b"/>
              <a:pathLst>
                <a:path w="21600" h="21600">
                  <a:moveTo>
                    <a:pt x="0" y="0"/>
                  </a:moveTo>
                  <a:lnTo>
                    <a:pt x="21600" y="21600"/>
                  </a:lnTo>
                </a:path>
              </a:pathLst>
            </a:custGeom>
            <a:noFill/>
            <a:ln w="19050">
              <a:solidFill>
                <a:srgbClr val="5B9BD5"/>
              </a:solidFill>
              <a:headEnd type="oval" w="med" len="med"/>
              <a:tailEnd type="triangle" w="med" len="med"/>
            </a:ln>
          </p:spPr>
          <p:style>
            <a:lnRef idx="1">
              <a:schemeClr val="accent1"/>
            </a:lnRef>
            <a:fillRef idx="0">
              <a:schemeClr val="accent1"/>
            </a:fillRef>
            <a:effectRef idx="0">
              <a:schemeClr val="accent1"/>
            </a:effectRef>
            <a:fontRef idx="minor"/>
          </p:style>
        </p:sp>
        <p:sp>
          <p:nvSpPr>
            <p:cNvPr id="967" name="Rectangle 187"/>
            <p:cNvSpPr/>
            <p:nvPr/>
          </p:nvSpPr>
          <p:spPr>
            <a:xfrm>
              <a:off x="6088320" y="1053360"/>
              <a:ext cx="2260800" cy="2172960"/>
            </a:xfrm>
            <a:prstGeom prst="rect">
              <a:avLst/>
            </a:prstGeom>
            <a:noFill/>
            <a:ln>
              <a:solidFill>
                <a:srgbClr val="808080"/>
              </a:solidFill>
              <a:prstDash val="dash"/>
            </a:ln>
          </p:spPr>
          <p:style>
            <a:lnRef idx="2">
              <a:schemeClr val="accent1">
                <a:shade val="50000"/>
              </a:schemeClr>
            </a:lnRef>
            <a:fillRef idx="1">
              <a:schemeClr val="accent1"/>
            </a:fillRef>
            <a:effectRef idx="0">
              <a:schemeClr val="accent1"/>
            </a:effectRef>
            <a:fontRef idx="minor"/>
          </p:style>
        </p:sp>
        <p:sp>
          <p:nvSpPr>
            <p:cNvPr id="968" name="Straight Arrow Connector 50"/>
            <p:cNvSpPr/>
            <p:nvPr/>
          </p:nvSpPr>
          <p:spPr>
            <a:xfrm>
              <a:off x="7363800" y="2499480"/>
              <a:ext cx="1263240" cy="360"/>
            </a:xfrm>
            <a:custGeom>
              <a:avLst/>
              <a:gdLst/>
              <a:ahLst/>
              <a:cxnLst/>
              <a:rect l="l" t="t" r="r" b="b"/>
              <a:pathLst>
                <a:path w="21600" h="21600">
                  <a:moveTo>
                    <a:pt x="0" y="0"/>
                  </a:moveTo>
                  <a:lnTo>
                    <a:pt x="21600" y="21600"/>
                  </a:lnTo>
                </a:path>
              </a:pathLst>
            </a:custGeom>
            <a:noFill/>
            <a:ln w="19050">
              <a:solidFill>
                <a:srgbClr val="5B9BD5"/>
              </a:solidFill>
              <a:headEnd type="oval" w="med" len="med"/>
              <a:tailEnd type="triangle" w="med" len="med"/>
            </a:ln>
          </p:spPr>
          <p:style>
            <a:lnRef idx="1">
              <a:schemeClr val="accent1"/>
            </a:lnRef>
            <a:fillRef idx="0">
              <a:schemeClr val="accent1"/>
            </a:fillRef>
            <a:effectRef idx="0">
              <a:schemeClr val="accent1"/>
            </a:effectRef>
            <a:fontRef idx="minor"/>
          </p:style>
        </p:sp>
        <p:sp>
          <p:nvSpPr>
            <p:cNvPr id="969" name="Straight Arrow Connector 191"/>
            <p:cNvSpPr/>
            <p:nvPr/>
          </p:nvSpPr>
          <p:spPr>
            <a:xfrm flipV="1">
              <a:off x="7044480" y="3226320"/>
              <a:ext cx="360" cy="237600"/>
            </a:xfrm>
            <a:custGeom>
              <a:avLst/>
              <a:gdLst/>
              <a:ahLst/>
              <a:cxnLst/>
              <a:rect l="l" t="t" r="r" b="b"/>
              <a:pathLst>
                <a:path w="21600" h="21600">
                  <a:moveTo>
                    <a:pt x="0" y="0"/>
                  </a:moveTo>
                  <a:lnTo>
                    <a:pt x="21600" y="21600"/>
                  </a:lnTo>
                </a:path>
              </a:pathLst>
            </a:custGeom>
            <a:noFill/>
            <a:ln w="19050">
              <a:solidFill>
                <a:srgbClr val="000000"/>
              </a:solidFill>
              <a:tailEnd type="triangle" w="med" len="med"/>
            </a:ln>
          </p:spPr>
          <p:style>
            <a:lnRef idx="1">
              <a:schemeClr val="accent1"/>
            </a:lnRef>
            <a:fillRef idx="0">
              <a:schemeClr val="accent1"/>
            </a:fillRef>
            <a:effectRef idx="0">
              <a:schemeClr val="accent1"/>
            </a:effectRef>
            <a:fontRef idx="minor"/>
          </p:style>
        </p:sp>
        <p:sp>
          <p:nvSpPr>
            <p:cNvPr id="970" name="Straight Arrow Connector 193"/>
            <p:cNvSpPr/>
            <p:nvPr/>
          </p:nvSpPr>
          <p:spPr>
            <a:xfrm>
              <a:off x="6490440" y="3465720"/>
              <a:ext cx="553320" cy="360"/>
            </a:xfrm>
            <a:custGeom>
              <a:avLst/>
              <a:gdLst/>
              <a:ahLst/>
              <a:cxnLst/>
              <a:rect l="l" t="t" r="r" b="b"/>
              <a:pathLst>
                <a:path w="21600" h="21600">
                  <a:moveTo>
                    <a:pt x="0" y="0"/>
                  </a:moveTo>
                  <a:lnTo>
                    <a:pt x="21600" y="21600"/>
                  </a:lnTo>
                </a:path>
              </a:pathLst>
            </a:custGeom>
            <a:noFill/>
            <a:ln w="19050">
              <a:solidFill>
                <a:srgbClr val="000000"/>
              </a:solidFill>
            </a:ln>
          </p:spPr>
          <p:style>
            <a:lnRef idx="1">
              <a:schemeClr val="accent1"/>
            </a:lnRef>
            <a:fillRef idx="0">
              <a:schemeClr val="accent1"/>
            </a:fillRef>
            <a:effectRef idx="0">
              <a:schemeClr val="accent1"/>
            </a:effectRef>
            <a:fontRef idx="minor"/>
          </p:style>
        </p:sp>
        <p:sp>
          <p:nvSpPr>
            <p:cNvPr id="971" name="Straight Arrow Connector 196"/>
            <p:cNvSpPr/>
            <p:nvPr/>
          </p:nvSpPr>
          <p:spPr>
            <a:xfrm>
              <a:off x="6490440" y="3723120"/>
              <a:ext cx="774000" cy="360"/>
            </a:xfrm>
            <a:custGeom>
              <a:avLst/>
              <a:gdLst/>
              <a:ahLst/>
              <a:cxnLst/>
              <a:rect l="l" t="t" r="r" b="b"/>
              <a:pathLst>
                <a:path w="21600" h="21600">
                  <a:moveTo>
                    <a:pt x="0" y="0"/>
                  </a:moveTo>
                  <a:lnTo>
                    <a:pt x="21600" y="21600"/>
                  </a:lnTo>
                </a:path>
              </a:pathLst>
            </a:custGeom>
            <a:noFill/>
            <a:ln w="19050">
              <a:solidFill>
                <a:srgbClr val="000000"/>
              </a:solidFill>
            </a:ln>
          </p:spPr>
          <p:style>
            <a:lnRef idx="1">
              <a:schemeClr val="accent1"/>
            </a:lnRef>
            <a:fillRef idx="0">
              <a:schemeClr val="accent1"/>
            </a:fillRef>
            <a:effectRef idx="0">
              <a:schemeClr val="accent1"/>
            </a:effectRef>
            <a:fontRef idx="minor"/>
          </p:style>
        </p:sp>
        <p:sp>
          <p:nvSpPr>
            <p:cNvPr id="972" name="Straight Arrow Connector 197"/>
            <p:cNvSpPr/>
            <p:nvPr/>
          </p:nvSpPr>
          <p:spPr>
            <a:xfrm>
              <a:off x="6490440" y="3980880"/>
              <a:ext cx="994680" cy="360"/>
            </a:xfrm>
            <a:custGeom>
              <a:avLst/>
              <a:gdLst/>
              <a:ahLst/>
              <a:cxnLst/>
              <a:rect l="l" t="t" r="r" b="b"/>
              <a:pathLst>
                <a:path w="21600" h="21600">
                  <a:moveTo>
                    <a:pt x="0" y="0"/>
                  </a:moveTo>
                  <a:lnTo>
                    <a:pt x="21600" y="21600"/>
                  </a:lnTo>
                </a:path>
              </a:pathLst>
            </a:custGeom>
            <a:noFill/>
            <a:ln w="19050">
              <a:solidFill>
                <a:srgbClr val="000000"/>
              </a:solidFill>
            </a:ln>
          </p:spPr>
          <p:style>
            <a:lnRef idx="1">
              <a:schemeClr val="accent1"/>
            </a:lnRef>
            <a:fillRef idx="0">
              <a:schemeClr val="accent1"/>
            </a:fillRef>
            <a:effectRef idx="0">
              <a:schemeClr val="accent1"/>
            </a:effectRef>
            <a:fontRef idx="minor"/>
          </p:style>
        </p:sp>
        <p:sp>
          <p:nvSpPr>
            <p:cNvPr id="973" name="Straight Arrow Connector 198"/>
            <p:cNvSpPr/>
            <p:nvPr/>
          </p:nvSpPr>
          <p:spPr>
            <a:xfrm flipV="1">
              <a:off x="7265160" y="3226320"/>
              <a:ext cx="360" cy="495360"/>
            </a:xfrm>
            <a:custGeom>
              <a:avLst/>
              <a:gdLst/>
              <a:ahLst/>
              <a:cxnLst/>
              <a:rect l="l" t="t" r="r" b="b"/>
              <a:pathLst>
                <a:path w="21600" h="21600">
                  <a:moveTo>
                    <a:pt x="0" y="0"/>
                  </a:moveTo>
                  <a:lnTo>
                    <a:pt x="21600" y="21600"/>
                  </a:lnTo>
                </a:path>
              </a:pathLst>
            </a:custGeom>
            <a:noFill/>
            <a:ln w="19050">
              <a:solidFill>
                <a:srgbClr val="000000"/>
              </a:solidFill>
              <a:tailEnd type="triangle" w="med" len="med"/>
            </a:ln>
          </p:spPr>
          <p:style>
            <a:lnRef idx="1">
              <a:schemeClr val="accent1"/>
            </a:lnRef>
            <a:fillRef idx="0">
              <a:schemeClr val="accent1"/>
            </a:fillRef>
            <a:effectRef idx="0">
              <a:schemeClr val="accent1"/>
            </a:effectRef>
            <a:fontRef idx="minor"/>
          </p:style>
        </p:sp>
        <p:sp>
          <p:nvSpPr>
            <p:cNvPr id="974" name="Straight Arrow Connector 199"/>
            <p:cNvSpPr/>
            <p:nvPr/>
          </p:nvSpPr>
          <p:spPr>
            <a:xfrm flipV="1">
              <a:off x="7485840" y="3226320"/>
              <a:ext cx="360" cy="753120"/>
            </a:xfrm>
            <a:custGeom>
              <a:avLst/>
              <a:gdLst/>
              <a:ahLst/>
              <a:cxnLst/>
              <a:rect l="l" t="t" r="r" b="b"/>
              <a:pathLst>
                <a:path w="21600" h="21600">
                  <a:moveTo>
                    <a:pt x="0" y="0"/>
                  </a:moveTo>
                  <a:lnTo>
                    <a:pt x="21600" y="21600"/>
                  </a:lnTo>
                </a:path>
              </a:pathLst>
            </a:custGeom>
            <a:noFill/>
            <a:ln w="19050">
              <a:solidFill>
                <a:srgbClr val="000000"/>
              </a:solidFill>
              <a:tailEnd type="triangle" w="med" len="med"/>
            </a:ln>
          </p:spPr>
          <p:style>
            <a:lnRef idx="1">
              <a:schemeClr val="accent1"/>
            </a:lnRef>
            <a:fillRef idx="0">
              <a:schemeClr val="accent1"/>
            </a:fillRef>
            <a:effectRef idx="0">
              <a:schemeClr val="accent1"/>
            </a:effectRef>
            <a:fontRef idx="minor"/>
          </p:style>
        </p:sp>
        <p:sp>
          <p:nvSpPr>
            <p:cNvPr id="975" name="Straight Arrow Connector 206"/>
            <p:cNvSpPr/>
            <p:nvPr/>
          </p:nvSpPr>
          <p:spPr>
            <a:xfrm>
              <a:off x="8444160" y="3465720"/>
              <a:ext cx="553320" cy="360"/>
            </a:xfrm>
            <a:custGeom>
              <a:avLst/>
              <a:gdLst/>
              <a:ahLst/>
              <a:cxnLst/>
              <a:rect l="l" t="t" r="r" b="b"/>
              <a:pathLst>
                <a:path w="21600" h="21600">
                  <a:moveTo>
                    <a:pt x="0" y="0"/>
                  </a:moveTo>
                  <a:lnTo>
                    <a:pt x="21600" y="21600"/>
                  </a:lnTo>
                </a:path>
              </a:pathLst>
            </a:custGeom>
            <a:noFill/>
            <a:ln w="19050">
              <a:solidFill>
                <a:srgbClr val="000000"/>
              </a:solidFill>
            </a:ln>
          </p:spPr>
          <p:style>
            <a:lnRef idx="1">
              <a:schemeClr val="accent1"/>
            </a:lnRef>
            <a:fillRef idx="0">
              <a:schemeClr val="accent1"/>
            </a:fillRef>
            <a:effectRef idx="0">
              <a:schemeClr val="accent1"/>
            </a:effectRef>
            <a:fontRef idx="minor"/>
          </p:style>
        </p:sp>
        <p:sp>
          <p:nvSpPr>
            <p:cNvPr id="976" name="Straight Arrow Connector 207"/>
            <p:cNvSpPr/>
            <p:nvPr/>
          </p:nvSpPr>
          <p:spPr>
            <a:xfrm>
              <a:off x="10028520" y="2799720"/>
              <a:ext cx="394560" cy="360"/>
            </a:xfrm>
            <a:custGeom>
              <a:avLst/>
              <a:gdLst/>
              <a:ahLst/>
              <a:cxnLst/>
              <a:rect l="l" t="t" r="r" b="b"/>
              <a:pathLst>
                <a:path w="21600" h="21600">
                  <a:moveTo>
                    <a:pt x="0" y="0"/>
                  </a:moveTo>
                  <a:lnTo>
                    <a:pt x="21600" y="21600"/>
                  </a:lnTo>
                </a:path>
              </a:pathLst>
            </a:custGeom>
            <a:noFill/>
            <a:ln w="19050">
              <a:solidFill>
                <a:srgbClr val="000000"/>
              </a:solidFill>
            </a:ln>
          </p:spPr>
          <p:style>
            <a:lnRef idx="1">
              <a:schemeClr val="accent1"/>
            </a:lnRef>
            <a:fillRef idx="0">
              <a:schemeClr val="accent1"/>
            </a:fillRef>
            <a:effectRef idx="0">
              <a:schemeClr val="accent1"/>
            </a:effectRef>
            <a:fontRef idx="minor"/>
          </p:style>
        </p:sp>
        <p:sp>
          <p:nvSpPr>
            <p:cNvPr id="977" name="Straight Arrow Connector 208"/>
            <p:cNvSpPr/>
            <p:nvPr/>
          </p:nvSpPr>
          <p:spPr>
            <a:xfrm flipV="1">
              <a:off x="10411200" y="2282400"/>
              <a:ext cx="360" cy="515880"/>
            </a:xfrm>
            <a:custGeom>
              <a:avLst/>
              <a:gdLst/>
              <a:ahLst/>
              <a:cxnLst/>
              <a:rect l="l" t="t" r="r" b="b"/>
              <a:pathLst>
                <a:path w="21600" h="21600">
                  <a:moveTo>
                    <a:pt x="0" y="0"/>
                  </a:moveTo>
                  <a:lnTo>
                    <a:pt x="21600" y="21600"/>
                  </a:lnTo>
                </a:path>
              </a:pathLst>
            </a:custGeom>
            <a:noFill/>
            <a:ln w="19050">
              <a:solidFill>
                <a:srgbClr val="000000"/>
              </a:solidFill>
            </a:ln>
          </p:spPr>
          <p:style>
            <a:lnRef idx="1">
              <a:schemeClr val="accent1"/>
            </a:lnRef>
            <a:fillRef idx="0">
              <a:schemeClr val="accent1"/>
            </a:fillRef>
            <a:effectRef idx="0">
              <a:schemeClr val="accent1"/>
            </a:effectRef>
            <a:fontRef idx="minor"/>
          </p:style>
        </p:sp>
        <p:grpSp>
          <p:nvGrpSpPr>
            <p:cNvPr id="978" name="Group 11"/>
            <p:cNvGrpSpPr/>
            <p:nvPr/>
          </p:nvGrpSpPr>
          <p:grpSpPr>
            <a:xfrm>
              <a:off x="3928320" y="1525320"/>
              <a:ext cx="1108080" cy="473760"/>
              <a:chOff x="3928320" y="1525320"/>
              <a:chExt cx="1108080" cy="473760"/>
            </a:xfrm>
          </p:grpSpPr>
          <p:sp>
            <p:nvSpPr>
              <p:cNvPr id="979" name="Straight Connector 6"/>
              <p:cNvSpPr/>
              <p:nvPr/>
            </p:nvSpPr>
            <p:spPr>
              <a:xfrm>
                <a:off x="3928320" y="1762200"/>
                <a:ext cx="1108080" cy="360"/>
              </a:xfrm>
              <a:prstGeom prst="line">
                <a:avLst/>
              </a:prstGeom>
              <a:ln w="19050">
                <a:solidFill>
                  <a:srgbClr val="808080"/>
                </a:solidFill>
                <a:prstDash val="sysDash"/>
              </a:ln>
            </p:spPr>
            <p:style>
              <a:lnRef idx="1">
                <a:schemeClr val="accent1"/>
              </a:lnRef>
              <a:fillRef idx="0">
                <a:schemeClr val="accent1"/>
              </a:fillRef>
              <a:effectRef idx="0">
                <a:schemeClr val="accent1"/>
              </a:effectRef>
              <a:fontRef idx="minor"/>
            </p:style>
          </p:sp>
          <p:sp>
            <p:nvSpPr>
              <p:cNvPr id="980" name="Rectangle 7"/>
              <p:cNvSpPr/>
              <p:nvPr/>
            </p:nvSpPr>
            <p:spPr>
              <a:xfrm>
                <a:off x="4438440" y="1525320"/>
                <a:ext cx="105480" cy="47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981" name="Straight Connector 9"/>
              <p:cNvSpPr/>
              <p:nvPr/>
            </p:nvSpPr>
            <p:spPr>
              <a:xfrm>
                <a:off x="4544280" y="1525320"/>
                <a:ext cx="360" cy="473760"/>
              </a:xfrm>
              <a:prstGeom prst="line">
                <a:avLst/>
              </a:prstGeom>
              <a:ln w="19050">
                <a:solidFill>
                  <a:srgbClr val="808080"/>
                </a:solidFill>
                <a:prstDash val="sysDash"/>
              </a:ln>
            </p:spPr>
            <p:style>
              <a:lnRef idx="1">
                <a:schemeClr val="accent1"/>
              </a:lnRef>
              <a:fillRef idx="0">
                <a:schemeClr val="accent1"/>
              </a:fillRef>
              <a:effectRef idx="0">
                <a:schemeClr val="accent1"/>
              </a:effectRef>
              <a:fontRef idx="minor"/>
            </p:style>
          </p:sp>
          <p:sp>
            <p:nvSpPr>
              <p:cNvPr id="982" name="Straight Connector 87"/>
              <p:cNvSpPr/>
              <p:nvPr/>
            </p:nvSpPr>
            <p:spPr>
              <a:xfrm>
                <a:off x="4420440" y="1525320"/>
                <a:ext cx="360" cy="473760"/>
              </a:xfrm>
              <a:prstGeom prst="line">
                <a:avLst/>
              </a:prstGeom>
              <a:ln w="19050">
                <a:solidFill>
                  <a:srgbClr val="808080"/>
                </a:solidFill>
                <a:prstDash val="sysDash"/>
              </a:ln>
            </p:spPr>
            <p:style>
              <a:lnRef idx="1">
                <a:schemeClr val="accent1"/>
              </a:lnRef>
              <a:fillRef idx="0">
                <a:schemeClr val="accent1"/>
              </a:fillRef>
              <a:effectRef idx="0">
                <a:schemeClr val="accent1"/>
              </a:effectRef>
              <a:fontRef idx="minor"/>
            </p:style>
          </p:sp>
        </p:grpSp>
        <p:grpSp>
          <p:nvGrpSpPr>
            <p:cNvPr id="983" name="Group 90"/>
            <p:cNvGrpSpPr/>
            <p:nvPr/>
          </p:nvGrpSpPr>
          <p:grpSpPr>
            <a:xfrm>
              <a:off x="3928320" y="2281320"/>
              <a:ext cx="1108080" cy="473760"/>
              <a:chOff x="3928320" y="2281320"/>
              <a:chExt cx="1108080" cy="473760"/>
            </a:xfrm>
          </p:grpSpPr>
          <p:sp>
            <p:nvSpPr>
              <p:cNvPr id="984" name="Straight Connector 91"/>
              <p:cNvSpPr/>
              <p:nvPr/>
            </p:nvSpPr>
            <p:spPr>
              <a:xfrm>
                <a:off x="3928320" y="2518200"/>
                <a:ext cx="1108080" cy="360"/>
              </a:xfrm>
              <a:prstGeom prst="line">
                <a:avLst/>
              </a:prstGeom>
              <a:ln w="19050">
                <a:solidFill>
                  <a:srgbClr val="808080"/>
                </a:solidFill>
                <a:prstDash val="sysDash"/>
              </a:ln>
            </p:spPr>
            <p:style>
              <a:lnRef idx="1">
                <a:schemeClr val="accent1"/>
              </a:lnRef>
              <a:fillRef idx="0">
                <a:schemeClr val="accent1"/>
              </a:fillRef>
              <a:effectRef idx="0">
                <a:schemeClr val="accent1"/>
              </a:effectRef>
              <a:fontRef idx="minor"/>
            </p:style>
          </p:sp>
          <p:sp>
            <p:nvSpPr>
              <p:cNvPr id="985" name="Rectangle 92"/>
              <p:cNvSpPr/>
              <p:nvPr/>
            </p:nvSpPr>
            <p:spPr>
              <a:xfrm>
                <a:off x="4438440" y="2281320"/>
                <a:ext cx="105480" cy="47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986" name="Straight Connector 93"/>
              <p:cNvSpPr/>
              <p:nvPr/>
            </p:nvSpPr>
            <p:spPr>
              <a:xfrm>
                <a:off x="4544280" y="2281320"/>
                <a:ext cx="360" cy="473760"/>
              </a:xfrm>
              <a:prstGeom prst="line">
                <a:avLst/>
              </a:prstGeom>
              <a:ln w="19050">
                <a:solidFill>
                  <a:srgbClr val="808080"/>
                </a:solidFill>
                <a:prstDash val="sysDash"/>
              </a:ln>
            </p:spPr>
            <p:style>
              <a:lnRef idx="1">
                <a:schemeClr val="accent1"/>
              </a:lnRef>
              <a:fillRef idx="0">
                <a:schemeClr val="accent1"/>
              </a:fillRef>
              <a:effectRef idx="0">
                <a:schemeClr val="accent1"/>
              </a:effectRef>
              <a:fontRef idx="minor"/>
            </p:style>
          </p:sp>
          <p:sp>
            <p:nvSpPr>
              <p:cNvPr id="987" name="Straight Connector 94"/>
              <p:cNvSpPr/>
              <p:nvPr/>
            </p:nvSpPr>
            <p:spPr>
              <a:xfrm>
                <a:off x="4420440" y="2281320"/>
                <a:ext cx="360" cy="473760"/>
              </a:xfrm>
              <a:prstGeom prst="line">
                <a:avLst/>
              </a:prstGeom>
              <a:ln w="19050">
                <a:solidFill>
                  <a:srgbClr val="808080"/>
                </a:solidFill>
                <a:prstDash val="sysDash"/>
              </a:ln>
            </p:spPr>
            <p:style>
              <a:lnRef idx="1">
                <a:schemeClr val="accent1"/>
              </a:lnRef>
              <a:fillRef idx="0">
                <a:schemeClr val="accent1"/>
              </a:fillRef>
              <a:effectRef idx="0">
                <a:schemeClr val="accent1"/>
              </a:effectRef>
              <a:fontRef idx="minor"/>
            </p:style>
          </p:sp>
        </p:grpSp>
        <p:sp>
          <p:nvSpPr>
            <p:cNvPr id="988" name="TextBox 26"/>
            <p:cNvSpPr/>
            <p:nvPr/>
          </p:nvSpPr>
          <p:spPr>
            <a:xfrm>
              <a:off x="4086720" y="1244160"/>
              <a:ext cx="388440" cy="401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dirty="0">
                  <a:solidFill>
                    <a:srgbClr val="808080"/>
                  </a:solidFill>
                  <a:latin typeface="Calibri"/>
                  <a:ea typeface="DejaVu Sans"/>
                </a:rPr>
                <a:t>C</a:t>
              </a:r>
              <a:r>
                <a:rPr lang="en-GB" sz="1800" b="0" strike="noStrike" spc="-1" baseline="-25000" dirty="0">
                  <a:solidFill>
                    <a:srgbClr val="808080"/>
                  </a:solidFill>
                  <a:latin typeface="Calibri"/>
                  <a:ea typeface="DejaVu Sans"/>
                </a:rPr>
                <a:t>c</a:t>
              </a:r>
              <a:endParaRPr lang="en-GB" sz="1800" b="0" strike="noStrike" spc="-1" dirty="0">
                <a:latin typeface="Arial"/>
              </a:endParaRPr>
            </a:p>
          </p:txBody>
        </p:sp>
        <p:sp>
          <p:nvSpPr>
            <p:cNvPr id="989" name="TextBox 105"/>
            <p:cNvSpPr/>
            <p:nvPr/>
          </p:nvSpPr>
          <p:spPr>
            <a:xfrm>
              <a:off x="4100400" y="1990800"/>
              <a:ext cx="388440" cy="401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dirty="0">
                  <a:solidFill>
                    <a:srgbClr val="808080"/>
                  </a:solidFill>
                  <a:latin typeface="Calibri"/>
                  <a:ea typeface="DejaVu Sans"/>
                </a:rPr>
                <a:t>C</a:t>
              </a:r>
              <a:r>
                <a:rPr lang="en-GB" sz="1800" b="0" strike="noStrike" spc="-1" baseline="-25000" dirty="0">
                  <a:solidFill>
                    <a:srgbClr val="808080"/>
                  </a:solidFill>
                  <a:latin typeface="Calibri"/>
                  <a:ea typeface="DejaVu Sans"/>
                </a:rPr>
                <a:t>c</a:t>
              </a:r>
              <a:endParaRPr lang="en-GB" sz="1800" b="0" strike="noStrike" spc="-1" dirty="0">
                <a:latin typeface="Arial"/>
              </a:endParaRPr>
            </a:p>
          </p:txBody>
        </p:sp>
      </p:grpSp>
      <p:sp>
        <p:nvSpPr>
          <p:cNvPr id="990" name="Rectangle 2"/>
          <p:cNvSpPr/>
          <p:nvPr/>
        </p:nvSpPr>
        <p:spPr>
          <a:xfrm>
            <a:off x="9279360" y="937440"/>
            <a:ext cx="2707920" cy="680760"/>
          </a:xfrm>
          <a:prstGeom prst="rect">
            <a:avLst/>
          </a:prstGeom>
          <a:solidFill>
            <a:srgbClr val="70AD47"/>
          </a:solidFill>
          <a:ln>
            <a:solidFill>
              <a:srgbClr val="527F34"/>
            </a:solidFill>
          </a:ln>
        </p:spPr>
        <p:style>
          <a:lnRef idx="2">
            <a:schemeClr val="accent6">
              <a:shade val="50000"/>
            </a:schemeClr>
          </a:lnRef>
          <a:fillRef idx="1">
            <a:schemeClr val="accent6"/>
          </a:fillRef>
          <a:effectRef idx="0">
            <a:schemeClr val="accent6"/>
          </a:effectRef>
          <a:fontRef idx="minor"/>
        </p:style>
        <p:txBody>
          <a:bodyPr lIns="90000" tIns="45000" rIns="90000" bIns="45000" anchor="ctr">
            <a:noAutofit/>
          </a:bodyPr>
          <a:lstStyle/>
          <a:p>
            <a:pPr>
              <a:lnSpc>
                <a:spcPct val="100000"/>
              </a:lnSpc>
              <a:buNone/>
            </a:pPr>
            <a:r>
              <a:rPr lang="en-GB" sz="1600" b="0" strike="noStrike" spc="-1" dirty="0">
                <a:solidFill>
                  <a:srgbClr val="FFFFFF"/>
                </a:solidFill>
                <a:latin typeface="Calibri"/>
                <a:ea typeface="DejaVu Sans"/>
              </a:rPr>
              <a:t>Macro cell, available for front-end designers (upon request) </a:t>
            </a:r>
            <a:endParaRPr lang="en-GB" sz="1600" b="0" strike="noStrike" spc="-1" dirty="0">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US" sz="3200" b="1" strike="noStrike" spc="-1">
                <a:solidFill>
                  <a:srgbClr val="002060"/>
                </a:solidFill>
                <a:latin typeface="Calibri Light"/>
              </a:rPr>
              <a:t>lpGBT Link Architecture</a:t>
            </a:r>
            <a:endParaRPr lang="en-GB" sz="3200" b="0" strike="noStrike" spc="-1">
              <a:latin typeface="Arial"/>
            </a:endParaRPr>
          </a:p>
        </p:txBody>
      </p:sp>
      <p:grpSp>
        <p:nvGrpSpPr>
          <p:cNvPr id="353" name="Group 3"/>
          <p:cNvGrpSpPr/>
          <p:nvPr/>
        </p:nvGrpSpPr>
        <p:grpSpPr>
          <a:xfrm>
            <a:off x="1647137" y="2754360"/>
            <a:ext cx="8456983" cy="2246040"/>
            <a:chOff x="1647137" y="2754360"/>
            <a:chExt cx="8456983" cy="2246040"/>
          </a:xfrm>
        </p:grpSpPr>
        <p:sp>
          <p:nvSpPr>
            <p:cNvPr id="354" name="Text Box 3"/>
            <p:cNvSpPr/>
            <p:nvPr/>
          </p:nvSpPr>
          <p:spPr>
            <a:xfrm>
              <a:off x="3291480" y="4583160"/>
              <a:ext cx="1817640" cy="417240"/>
            </a:xfrm>
            <a:prstGeom prst="rect">
              <a:avLst/>
            </a:prstGeom>
            <a:noFill/>
            <a:ln w="9525">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1" strike="noStrike" spc="-1">
                  <a:solidFill>
                    <a:srgbClr val="44546A"/>
                  </a:solidFill>
                  <a:latin typeface="Verdana"/>
                  <a:ea typeface="Verdana"/>
                </a:rPr>
                <a:t>On-Detector</a:t>
              </a:r>
              <a:endParaRPr lang="en-GB" sz="1100" b="0" strike="noStrike" spc="-1">
                <a:latin typeface="Arial"/>
              </a:endParaRPr>
            </a:p>
            <a:p>
              <a:pPr algn="ctr">
                <a:lnSpc>
                  <a:spcPct val="100000"/>
                </a:lnSpc>
                <a:buNone/>
              </a:pPr>
              <a:r>
                <a:rPr lang="en-GB" sz="1050" b="0" strike="noStrike" spc="-1">
                  <a:solidFill>
                    <a:srgbClr val="44546A"/>
                  </a:solidFill>
                  <a:latin typeface="Verdana"/>
                  <a:ea typeface="Verdana"/>
                </a:rPr>
                <a:t>Radiation Hard Electronics</a:t>
              </a:r>
              <a:endParaRPr lang="en-GB" sz="1050" b="0" strike="noStrike" spc="-1">
                <a:latin typeface="Arial"/>
              </a:endParaRPr>
            </a:p>
          </p:txBody>
        </p:sp>
        <p:sp>
          <p:nvSpPr>
            <p:cNvPr id="355" name="Text Box 4"/>
            <p:cNvSpPr/>
            <p:nvPr/>
          </p:nvSpPr>
          <p:spPr>
            <a:xfrm>
              <a:off x="6711480" y="4583160"/>
              <a:ext cx="2215440" cy="417240"/>
            </a:xfrm>
            <a:prstGeom prst="rect">
              <a:avLst/>
            </a:prstGeom>
            <a:noFill/>
            <a:ln w="9525">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1" strike="noStrike" spc="-1">
                  <a:solidFill>
                    <a:srgbClr val="44546A"/>
                  </a:solidFill>
                  <a:latin typeface="Verdana"/>
                  <a:ea typeface="Verdana"/>
                </a:rPr>
                <a:t>Off-Detector</a:t>
              </a:r>
              <a:endParaRPr lang="en-GB" sz="1100" b="0" strike="noStrike" spc="-1">
                <a:latin typeface="Arial"/>
              </a:endParaRPr>
            </a:p>
            <a:p>
              <a:pPr algn="ctr">
                <a:lnSpc>
                  <a:spcPct val="100000"/>
                </a:lnSpc>
                <a:buNone/>
              </a:pPr>
              <a:r>
                <a:rPr lang="en-GB" sz="1050" b="0" strike="noStrike" spc="-1">
                  <a:solidFill>
                    <a:srgbClr val="44546A"/>
                  </a:solidFill>
                  <a:latin typeface="Verdana"/>
                  <a:ea typeface="Verdana"/>
                </a:rPr>
                <a:t>Commercial Off-The-Shelf (COTS)</a:t>
              </a:r>
              <a:endParaRPr lang="en-GB" sz="1050" b="0" strike="noStrike" spc="-1">
                <a:latin typeface="Arial"/>
              </a:endParaRPr>
            </a:p>
          </p:txBody>
        </p:sp>
        <p:sp>
          <p:nvSpPr>
            <p:cNvPr id="356" name="Rounded Rectangle 8"/>
            <p:cNvSpPr/>
            <p:nvPr/>
          </p:nvSpPr>
          <p:spPr>
            <a:xfrm>
              <a:off x="3372840" y="3211560"/>
              <a:ext cx="990000" cy="1065960"/>
            </a:xfrm>
            <a:prstGeom prst="roundRect">
              <a:avLst>
                <a:gd name="adj" fmla="val 16667"/>
              </a:avLst>
            </a:prstGeom>
            <a:solidFill>
              <a:schemeClr val="bg1"/>
            </a:solidFill>
            <a:ln>
              <a:solidFill>
                <a:srgbClr val="43729D"/>
              </a:solidFill>
            </a:ln>
            <a:effectLst>
              <a:outerShdw blurRad="50760" dist="37674"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400" b="0" strike="noStrike" spc="-1">
                  <a:solidFill>
                    <a:srgbClr val="44546A"/>
                  </a:solidFill>
                  <a:latin typeface="Verdana"/>
                  <a:ea typeface="Verdana"/>
                </a:rPr>
                <a:t>lpGBT</a:t>
              </a:r>
              <a:endParaRPr lang="en-GB" sz="1400" b="0" strike="noStrike" spc="-1">
                <a:latin typeface="Arial"/>
              </a:endParaRPr>
            </a:p>
          </p:txBody>
        </p:sp>
        <p:sp>
          <p:nvSpPr>
            <p:cNvPr id="357" name="Isosceles Triangle 9"/>
            <p:cNvSpPr/>
            <p:nvPr/>
          </p:nvSpPr>
          <p:spPr>
            <a:xfrm rot="16200000">
              <a:off x="4629960" y="3174120"/>
              <a:ext cx="456480" cy="532800"/>
            </a:xfrm>
            <a:prstGeom prst="triangle">
              <a:avLst>
                <a:gd name="adj" fmla="val 50000"/>
              </a:avLst>
            </a:prstGeom>
            <a:solidFill>
              <a:schemeClr val="bg1"/>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358" name="TextBox 57"/>
            <p:cNvSpPr/>
            <p:nvPr/>
          </p:nvSpPr>
          <p:spPr>
            <a:xfrm>
              <a:off x="4658040" y="3325680"/>
              <a:ext cx="356040" cy="2271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900" b="0" strike="noStrike" spc="-1">
                  <a:solidFill>
                    <a:srgbClr val="44546A"/>
                  </a:solidFill>
                  <a:latin typeface="Verdana"/>
                  <a:ea typeface="Verdana"/>
                </a:rPr>
                <a:t>TIA</a:t>
              </a:r>
              <a:endParaRPr lang="en-GB" sz="900" b="0" strike="noStrike" spc="-1">
                <a:latin typeface="Arial"/>
              </a:endParaRPr>
            </a:p>
          </p:txBody>
        </p:sp>
        <p:sp>
          <p:nvSpPr>
            <p:cNvPr id="359" name="Isosceles Triangle 10"/>
            <p:cNvSpPr/>
            <p:nvPr/>
          </p:nvSpPr>
          <p:spPr>
            <a:xfrm rot="5400000" flipH="1">
              <a:off x="4629240" y="3707640"/>
              <a:ext cx="456480" cy="532800"/>
            </a:xfrm>
            <a:prstGeom prst="triangle">
              <a:avLst>
                <a:gd name="adj" fmla="val 50000"/>
              </a:avLst>
            </a:prstGeom>
            <a:solidFill>
              <a:schemeClr val="bg1"/>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360" name="TextBox 60"/>
            <p:cNvSpPr/>
            <p:nvPr/>
          </p:nvSpPr>
          <p:spPr>
            <a:xfrm>
              <a:off x="4602960" y="3858120"/>
              <a:ext cx="324000" cy="2271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900" b="0" strike="noStrike" spc="-1">
                  <a:solidFill>
                    <a:srgbClr val="44546A"/>
                  </a:solidFill>
                  <a:latin typeface="Verdana"/>
                  <a:ea typeface="Verdana"/>
                </a:rPr>
                <a:t>LD</a:t>
              </a:r>
              <a:endParaRPr lang="en-GB" sz="900" b="0" strike="noStrike" spc="-1">
                <a:latin typeface="Arial"/>
              </a:endParaRPr>
            </a:p>
          </p:txBody>
        </p:sp>
        <p:sp>
          <p:nvSpPr>
            <p:cNvPr id="361" name="Straight Arrow Connector 29"/>
            <p:cNvSpPr/>
            <p:nvPr/>
          </p:nvSpPr>
          <p:spPr>
            <a:xfrm rot="10800000">
              <a:off x="4363920" y="3441240"/>
              <a:ext cx="227880" cy="720"/>
            </a:xfrm>
            <a:custGeom>
              <a:avLst/>
              <a:gdLst/>
              <a:ahLst/>
              <a:cxnLst/>
              <a:rect l="l" t="t" r="r" b="b"/>
              <a:pathLst>
                <a:path w="21600" h="21600">
                  <a:moveTo>
                    <a:pt x="0" y="0"/>
                  </a:moveTo>
                  <a:lnTo>
                    <a:pt x="21600" y="21600"/>
                  </a:lnTo>
                </a:path>
              </a:pathLst>
            </a:custGeom>
            <a:noFill/>
            <a:ln w="19050">
              <a:solidFill>
                <a:srgbClr val="5B9BD5"/>
              </a:solidFill>
              <a:tailEnd type="arrow" w="med" len="med"/>
            </a:ln>
          </p:spPr>
          <p:style>
            <a:lnRef idx="1">
              <a:schemeClr val="accent1"/>
            </a:lnRef>
            <a:fillRef idx="0">
              <a:schemeClr val="accent1"/>
            </a:fillRef>
            <a:effectRef idx="0">
              <a:schemeClr val="accent1"/>
            </a:effectRef>
            <a:fontRef idx="minor"/>
          </p:style>
        </p:sp>
        <p:sp>
          <p:nvSpPr>
            <p:cNvPr id="362" name="Straight Arrow Connector 47"/>
            <p:cNvSpPr/>
            <p:nvPr/>
          </p:nvSpPr>
          <p:spPr>
            <a:xfrm flipV="1">
              <a:off x="4363200" y="3972960"/>
              <a:ext cx="227880" cy="720"/>
            </a:xfrm>
            <a:custGeom>
              <a:avLst/>
              <a:gdLst/>
              <a:ahLst/>
              <a:cxnLst/>
              <a:rect l="l" t="t" r="r" b="b"/>
              <a:pathLst>
                <a:path w="21600" h="21600">
                  <a:moveTo>
                    <a:pt x="0" y="0"/>
                  </a:moveTo>
                  <a:lnTo>
                    <a:pt x="21600" y="21600"/>
                  </a:lnTo>
                </a:path>
              </a:pathLst>
            </a:custGeom>
            <a:noFill/>
            <a:ln w="19050">
              <a:solidFill>
                <a:srgbClr val="5B9BD5"/>
              </a:solidFill>
              <a:tailEnd type="arrow" w="med" len="med"/>
            </a:ln>
          </p:spPr>
          <p:style>
            <a:lnRef idx="1">
              <a:schemeClr val="accent1"/>
            </a:lnRef>
            <a:fillRef idx="0">
              <a:schemeClr val="accent1"/>
            </a:fillRef>
            <a:effectRef idx="0">
              <a:schemeClr val="accent1"/>
            </a:effectRef>
            <a:fontRef idx="minor"/>
          </p:style>
        </p:sp>
        <p:sp>
          <p:nvSpPr>
            <p:cNvPr id="363" name="Rounded Rectangle 9"/>
            <p:cNvSpPr/>
            <p:nvPr/>
          </p:nvSpPr>
          <p:spPr>
            <a:xfrm>
              <a:off x="5353920" y="3211560"/>
              <a:ext cx="456480" cy="456480"/>
            </a:xfrm>
            <a:prstGeom prst="roundRect">
              <a:avLst>
                <a:gd name="adj" fmla="val 16667"/>
              </a:avLst>
            </a:prstGeom>
            <a:solidFill>
              <a:schemeClr val="bg1"/>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200" b="0" strike="noStrike" spc="-1">
                  <a:solidFill>
                    <a:srgbClr val="44546A"/>
                  </a:solidFill>
                  <a:latin typeface="Verdana"/>
                  <a:ea typeface="Verdana"/>
                </a:rPr>
                <a:t>PD</a:t>
              </a:r>
              <a:endParaRPr lang="en-GB" sz="1200" b="0" strike="noStrike" spc="-1">
                <a:latin typeface="Arial"/>
              </a:endParaRPr>
            </a:p>
          </p:txBody>
        </p:sp>
        <p:sp>
          <p:nvSpPr>
            <p:cNvPr id="364" name="Rounded Rectangle 10"/>
            <p:cNvSpPr/>
            <p:nvPr/>
          </p:nvSpPr>
          <p:spPr>
            <a:xfrm>
              <a:off x="5353920" y="3745080"/>
              <a:ext cx="456480" cy="456480"/>
            </a:xfrm>
            <a:prstGeom prst="roundRect">
              <a:avLst>
                <a:gd name="adj" fmla="val 16667"/>
              </a:avLst>
            </a:prstGeom>
            <a:solidFill>
              <a:schemeClr val="bg1"/>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200" b="0" strike="noStrike" spc="-1">
                  <a:solidFill>
                    <a:srgbClr val="44546A"/>
                  </a:solidFill>
                  <a:latin typeface="Verdana"/>
                  <a:ea typeface="Verdana"/>
                </a:rPr>
                <a:t>LD</a:t>
              </a:r>
              <a:endParaRPr lang="en-GB" sz="1200" b="0" strike="noStrike" spc="-1">
                <a:latin typeface="Arial"/>
              </a:endParaRPr>
            </a:p>
          </p:txBody>
        </p:sp>
        <p:sp>
          <p:nvSpPr>
            <p:cNvPr id="365" name="Straight Arrow Connector 48"/>
            <p:cNvSpPr/>
            <p:nvPr/>
          </p:nvSpPr>
          <p:spPr>
            <a:xfrm rot="10800000">
              <a:off x="5126040" y="3441240"/>
              <a:ext cx="227880" cy="720"/>
            </a:xfrm>
            <a:custGeom>
              <a:avLst/>
              <a:gdLst/>
              <a:ahLst/>
              <a:cxnLst/>
              <a:rect l="l" t="t" r="r" b="b"/>
              <a:pathLst>
                <a:path w="21600" h="21600">
                  <a:moveTo>
                    <a:pt x="0" y="0"/>
                  </a:moveTo>
                  <a:lnTo>
                    <a:pt x="21600" y="21600"/>
                  </a:lnTo>
                </a:path>
              </a:pathLst>
            </a:custGeom>
            <a:noFill/>
            <a:ln w="19050">
              <a:solidFill>
                <a:srgbClr val="5B9BD5"/>
              </a:solidFill>
              <a:tailEnd type="arrow" w="med" len="med"/>
            </a:ln>
          </p:spPr>
          <p:style>
            <a:lnRef idx="1">
              <a:schemeClr val="accent1"/>
            </a:lnRef>
            <a:fillRef idx="0">
              <a:schemeClr val="accent1"/>
            </a:fillRef>
            <a:effectRef idx="0">
              <a:schemeClr val="accent1"/>
            </a:effectRef>
            <a:fontRef idx="minor"/>
          </p:style>
        </p:sp>
        <p:sp>
          <p:nvSpPr>
            <p:cNvPr id="366" name="Straight Arrow Connector 53"/>
            <p:cNvSpPr/>
            <p:nvPr/>
          </p:nvSpPr>
          <p:spPr>
            <a:xfrm flipV="1">
              <a:off x="5125320" y="3972960"/>
              <a:ext cx="227880" cy="720"/>
            </a:xfrm>
            <a:custGeom>
              <a:avLst/>
              <a:gdLst/>
              <a:ahLst/>
              <a:cxnLst/>
              <a:rect l="l" t="t" r="r" b="b"/>
              <a:pathLst>
                <a:path w="21600" h="21600">
                  <a:moveTo>
                    <a:pt x="0" y="0"/>
                  </a:moveTo>
                  <a:lnTo>
                    <a:pt x="21600" y="21600"/>
                  </a:lnTo>
                </a:path>
              </a:pathLst>
            </a:custGeom>
            <a:noFill/>
            <a:ln w="19050">
              <a:solidFill>
                <a:srgbClr val="5B9BD5"/>
              </a:solidFill>
              <a:tailEnd type="arrow" w="med" len="med"/>
            </a:ln>
          </p:spPr>
          <p:style>
            <a:lnRef idx="1">
              <a:schemeClr val="accent1"/>
            </a:lnRef>
            <a:fillRef idx="0">
              <a:schemeClr val="accent1"/>
            </a:fillRef>
            <a:effectRef idx="0">
              <a:schemeClr val="accent1"/>
            </a:effectRef>
            <a:fontRef idx="minor"/>
          </p:style>
        </p:sp>
        <p:sp>
          <p:nvSpPr>
            <p:cNvPr id="367" name="Straight Arrow Connector 54"/>
            <p:cNvSpPr/>
            <p:nvPr/>
          </p:nvSpPr>
          <p:spPr>
            <a:xfrm>
              <a:off x="5811120" y="3745080"/>
              <a:ext cx="837360" cy="720"/>
            </a:xfrm>
            <a:custGeom>
              <a:avLst/>
              <a:gdLst/>
              <a:ahLst/>
              <a:cxnLst/>
              <a:rect l="l" t="t" r="r" b="b"/>
              <a:pathLst>
                <a:path w="21600" h="21600">
                  <a:moveTo>
                    <a:pt x="0" y="0"/>
                  </a:moveTo>
                  <a:lnTo>
                    <a:pt x="21600" y="21600"/>
                  </a:lnTo>
                </a:path>
              </a:pathLst>
            </a:custGeom>
            <a:noFill/>
            <a:ln w="28575">
              <a:solidFill>
                <a:srgbClr val="548235"/>
              </a:solidFill>
              <a:headEnd type="stealth" w="med" len="med"/>
              <a:tailEnd type="stealth" w="med" len="med"/>
            </a:ln>
          </p:spPr>
          <p:style>
            <a:lnRef idx="1">
              <a:schemeClr val="accent1"/>
            </a:lnRef>
            <a:fillRef idx="0">
              <a:schemeClr val="accent1"/>
            </a:fillRef>
            <a:effectRef idx="0">
              <a:schemeClr val="accent1"/>
            </a:effectRef>
            <a:fontRef idx="minor"/>
          </p:style>
        </p:sp>
        <p:sp>
          <p:nvSpPr>
            <p:cNvPr id="368" name="Oval 5"/>
            <p:cNvSpPr/>
            <p:nvPr/>
          </p:nvSpPr>
          <p:spPr>
            <a:xfrm>
              <a:off x="5963400" y="3287880"/>
              <a:ext cx="456480" cy="456480"/>
            </a:xfrm>
            <a:prstGeom prst="ellipse">
              <a:avLst/>
            </a:prstGeom>
            <a:solidFill>
              <a:schemeClr val="bg1"/>
            </a:solidFill>
            <a:ln>
              <a:solidFill>
                <a:srgbClr val="548235"/>
              </a:solidFill>
            </a:ln>
          </p:spPr>
          <p:style>
            <a:lnRef idx="2">
              <a:schemeClr val="accent1">
                <a:shade val="50000"/>
              </a:schemeClr>
            </a:lnRef>
            <a:fillRef idx="1">
              <a:schemeClr val="accent1"/>
            </a:fillRef>
            <a:effectRef idx="0">
              <a:schemeClr val="accent1"/>
            </a:effectRef>
            <a:fontRef idx="minor"/>
          </p:style>
        </p:sp>
        <p:sp>
          <p:nvSpPr>
            <p:cNvPr id="369" name="Rounded Rectangle 11"/>
            <p:cNvSpPr/>
            <p:nvPr/>
          </p:nvSpPr>
          <p:spPr>
            <a:xfrm>
              <a:off x="3220200" y="2982960"/>
              <a:ext cx="2056680" cy="1599480"/>
            </a:xfrm>
            <a:prstGeom prst="roundRect">
              <a:avLst>
                <a:gd name="adj" fmla="val 16667"/>
              </a:avLst>
            </a:prstGeom>
            <a:noFill/>
            <a:ln>
              <a:solidFill>
                <a:srgbClr val="BFBFBF"/>
              </a:solidFill>
              <a:prstDash val="dash"/>
            </a:ln>
          </p:spPr>
          <p:style>
            <a:lnRef idx="2">
              <a:schemeClr val="accent1">
                <a:shade val="50000"/>
              </a:schemeClr>
            </a:lnRef>
            <a:fillRef idx="1">
              <a:schemeClr val="accent1"/>
            </a:fillRef>
            <a:effectRef idx="0">
              <a:schemeClr val="accent1"/>
            </a:effectRef>
            <a:fontRef idx="minor"/>
          </p:style>
        </p:sp>
        <p:sp>
          <p:nvSpPr>
            <p:cNvPr id="370" name="Straight Arrow Connector 65"/>
            <p:cNvSpPr/>
            <p:nvPr/>
          </p:nvSpPr>
          <p:spPr>
            <a:xfrm rot="10800000">
              <a:off x="2764080" y="3745800"/>
              <a:ext cx="608760" cy="720"/>
            </a:xfrm>
            <a:custGeom>
              <a:avLst/>
              <a:gdLst/>
              <a:ahLst/>
              <a:cxnLst/>
              <a:rect l="l" t="t" r="r" b="b"/>
              <a:pathLst>
                <a:path w="21600" h="21600">
                  <a:moveTo>
                    <a:pt x="0" y="0"/>
                  </a:moveTo>
                  <a:lnTo>
                    <a:pt x="21600" y="21600"/>
                  </a:lnTo>
                </a:path>
              </a:pathLst>
            </a:custGeom>
            <a:noFill/>
            <a:ln w="19050">
              <a:solidFill>
                <a:srgbClr val="5B9BD5"/>
              </a:solidFill>
              <a:headEnd type="triangle" w="lg" len="med"/>
              <a:tailEnd type="triangle" w="lg" len="med"/>
            </a:ln>
          </p:spPr>
          <p:style>
            <a:lnRef idx="1">
              <a:schemeClr val="accent1"/>
            </a:lnRef>
            <a:fillRef idx="0">
              <a:schemeClr val="accent1"/>
            </a:fillRef>
            <a:effectRef idx="0">
              <a:schemeClr val="accent1"/>
            </a:effectRef>
            <a:fontRef idx="minor"/>
          </p:style>
        </p:sp>
        <p:sp>
          <p:nvSpPr>
            <p:cNvPr id="371" name="Freeform 5"/>
            <p:cNvSpPr/>
            <p:nvPr/>
          </p:nvSpPr>
          <p:spPr>
            <a:xfrm>
              <a:off x="2809080" y="3973680"/>
              <a:ext cx="565920" cy="233640"/>
            </a:xfrm>
            <a:custGeom>
              <a:avLst/>
              <a:gdLst/>
              <a:ahLst/>
              <a:cxnLst/>
              <a:rect l="l" t="t" r="r" b="b"/>
              <a:pathLst>
                <a:path w="566777" h="234268">
                  <a:moveTo>
                    <a:pt x="0" y="234268"/>
                  </a:moveTo>
                  <a:cubicBezTo>
                    <a:pt x="149251" y="227341"/>
                    <a:pt x="298502" y="220414"/>
                    <a:pt x="392965" y="181369"/>
                  </a:cubicBezTo>
                  <a:cubicBezTo>
                    <a:pt x="487428" y="142324"/>
                    <a:pt x="566777" y="0"/>
                    <a:pt x="566777" y="0"/>
                  </a:cubicBezTo>
                </a:path>
              </a:pathLst>
            </a:custGeom>
            <a:noFill/>
            <a:ln w="19050">
              <a:solidFill>
                <a:srgbClr val="535353"/>
              </a:solidFill>
              <a:headEnd type="triangle" w="lg" len="med"/>
              <a:tailEnd type="triangle" w="lg" len="med"/>
            </a:ln>
          </p:spPr>
          <p:style>
            <a:lnRef idx="1">
              <a:schemeClr val="accent1"/>
            </a:lnRef>
            <a:fillRef idx="0">
              <a:schemeClr val="accent1"/>
            </a:fillRef>
            <a:effectRef idx="0">
              <a:schemeClr val="accent1"/>
            </a:effectRef>
            <a:fontRef idx="minor"/>
          </p:style>
        </p:sp>
        <p:sp>
          <p:nvSpPr>
            <p:cNvPr id="372" name="Freeform 6"/>
            <p:cNvSpPr/>
            <p:nvPr/>
          </p:nvSpPr>
          <p:spPr>
            <a:xfrm flipV="1">
              <a:off x="2805840" y="3287160"/>
              <a:ext cx="565920" cy="233640"/>
            </a:xfrm>
            <a:custGeom>
              <a:avLst/>
              <a:gdLst/>
              <a:ahLst/>
              <a:cxnLst/>
              <a:rect l="l" t="t" r="r" b="b"/>
              <a:pathLst>
                <a:path w="566777" h="234268">
                  <a:moveTo>
                    <a:pt x="0" y="234268"/>
                  </a:moveTo>
                  <a:cubicBezTo>
                    <a:pt x="149251" y="227341"/>
                    <a:pt x="298502" y="220414"/>
                    <a:pt x="392965" y="181369"/>
                  </a:cubicBezTo>
                  <a:cubicBezTo>
                    <a:pt x="487428" y="142324"/>
                    <a:pt x="566777" y="0"/>
                    <a:pt x="566777" y="0"/>
                  </a:cubicBezTo>
                </a:path>
              </a:pathLst>
            </a:custGeom>
            <a:noFill/>
            <a:ln w="19050">
              <a:solidFill>
                <a:srgbClr val="C00000"/>
              </a:solidFill>
              <a:headEnd type="triangle" w="lg" len="med"/>
              <a:tailEnd type="triangle" w="lg" len="med"/>
            </a:ln>
          </p:spPr>
          <p:style>
            <a:lnRef idx="1">
              <a:schemeClr val="accent1"/>
            </a:lnRef>
            <a:fillRef idx="0">
              <a:schemeClr val="accent1"/>
            </a:fillRef>
            <a:effectRef idx="0">
              <a:schemeClr val="accent1"/>
            </a:effectRef>
            <a:fontRef idx="minor"/>
          </p:style>
        </p:sp>
        <p:sp>
          <p:nvSpPr>
            <p:cNvPr id="373" name="Rounded Rectangle 12"/>
            <p:cNvSpPr/>
            <p:nvPr/>
          </p:nvSpPr>
          <p:spPr>
            <a:xfrm>
              <a:off x="6649200" y="3364200"/>
              <a:ext cx="380160" cy="685080"/>
            </a:xfrm>
            <a:prstGeom prst="roundRect">
              <a:avLst>
                <a:gd name="adj" fmla="val 16667"/>
              </a:avLst>
            </a:prstGeom>
            <a:noFill/>
            <a:ln>
              <a:solidFill>
                <a:srgbClr val="43729D"/>
              </a:solidFill>
            </a:ln>
          </p:spPr>
          <p:style>
            <a:lnRef idx="2">
              <a:schemeClr val="accent1">
                <a:shade val="50000"/>
              </a:schemeClr>
            </a:lnRef>
            <a:fillRef idx="1">
              <a:schemeClr val="accent1"/>
            </a:fillRef>
            <a:effectRef idx="0">
              <a:schemeClr val="accent1"/>
            </a:effectRef>
            <a:fontRef idx="minor"/>
          </p:style>
        </p:sp>
        <p:sp>
          <p:nvSpPr>
            <p:cNvPr id="374" name="Isosceles Triangle 11"/>
            <p:cNvSpPr/>
            <p:nvPr/>
          </p:nvSpPr>
          <p:spPr>
            <a:xfrm rot="5400000">
              <a:off x="6726240" y="3440160"/>
              <a:ext cx="227880" cy="227880"/>
            </a:xfrm>
            <a:prstGeom prst="triangle">
              <a:avLst>
                <a:gd name="adj" fmla="val 50000"/>
              </a:avLst>
            </a:prstGeom>
            <a:noFill/>
            <a:ln>
              <a:solidFill>
                <a:srgbClr val="43729D"/>
              </a:solidFill>
            </a:ln>
          </p:spPr>
          <p:style>
            <a:lnRef idx="2">
              <a:schemeClr val="accent1">
                <a:shade val="50000"/>
              </a:schemeClr>
            </a:lnRef>
            <a:fillRef idx="1">
              <a:schemeClr val="accent1"/>
            </a:fillRef>
            <a:effectRef idx="0">
              <a:schemeClr val="accent1"/>
            </a:effectRef>
            <a:fontRef idx="minor"/>
          </p:style>
        </p:sp>
        <p:sp>
          <p:nvSpPr>
            <p:cNvPr id="375" name="Isosceles Triangle 12"/>
            <p:cNvSpPr/>
            <p:nvPr/>
          </p:nvSpPr>
          <p:spPr>
            <a:xfrm rot="16200000" flipH="1">
              <a:off x="6725520" y="3745080"/>
              <a:ext cx="227880" cy="227880"/>
            </a:xfrm>
            <a:prstGeom prst="triangle">
              <a:avLst>
                <a:gd name="adj" fmla="val 50000"/>
              </a:avLst>
            </a:prstGeom>
            <a:noFill/>
            <a:ln>
              <a:solidFill>
                <a:srgbClr val="43729D"/>
              </a:solidFill>
            </a:ln>
          </p:spPr>
          <p:style>
            <a:lnRef idx="2">
              <a:schemeClr val="accent1">
                <a:shade val="50000"/>
              </a:schemeClr>
            </a:lnRef>
            <a:fillRef idx="1">
              <a:schemeClr val="accent1"/>
            </a:fillRef>
            <a:effectRef idx="0">
              <a:schemeClr val="accent1"/>
            </a:effectRef>
            <a:fontRef idx="minor"/>
          </p:style>
        </p:sp>
        <p:sp>
          <p:nvSpPr>
            <p:cNvPr id="376" name="Rounded Rectangle 13"/>
            <p:cNvSpPr/>
            <p:nvPr/>
          </p:nvSpPr>
          <p:spPr>
            <a:xfrm>
              <a:off x="7259040" y="2982960"/>
              <a:ext cx="1218600" cy="1599480"/>
            </a:xfrm>
            <a:prstGeom prst="roundRect">
              <a:avLst>
                <a:gd name="adj" fmla="val 16667"/>
              </a:avLst>
            </a:prstGeom>
            <a:solidFill>
              <a:schemeClr val="bg1"/>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377" name="Isosceles Triangle 13"/>
            <p:cNvSpPr/>
            <p:nvPr/>
          </p:nvSpPr>
          <p:spPr>
            <a:xfrm rot="5400000">
              <a:off x="7335720" y="4050000"/>
              <a:ext cx="227880" cy="227880"/>
            </a:xfrm>
            <a:prstGeom prst="triangle">
              <a:avLst>
                <a:gd name="adj" fmla="val 50000"/>
              </a:avLst>
            </a:prstGeom>
            <a:noFill/>
            <a:ln>
              <a:solidFill>
                <a:srgbClr val="43729D"/>
              </a:solidFill>
            </a:ln>
          </p:spPr>
          <p:style>
            <a:lnRef idx="2">
              <a:schemeClr val="accent1">
                <a:shade val="50000"/>
              </a:schemeClr>
            </a:lnRef>
            <a:fillRef idx="1">
              <a:schemeClr val="accent1"/>
            </a:fillRef>
            <a:effectRef idx="0">
              <a:schemeClr val="accent1"/>
            </a:effectRef>
            <a:fontRef idx="minor"/>
          </p:style>
        </p:sp>
        <p:sp>
          <p:nvSpPr>
            <p:cNvPr id="378" name="Isosceles Triangle 14"/>
            <p:cNvSpPr/>
            <p:nvPr/>
          </p:nvSpPr>
          <p:spPr>
            <a:xfrm rot="16200000" flipH="1">
              <a:off x="7335000" y="4278600"/>
              <a:ext cx="227880" cy="227880"/>
            </a:xfrm>
            <a:prstGeom prst="triangle">
              <a:avLst>
                <a:gd name="adj" fmla="val 50000"/>
              </a:avLst>
            </a:prstGeom>
            <a:noFill/>
            <a:ln>
              <a:solidFill>
                <a:srgbClr val="43729D"/>
              </a:solidFill>
            </a:ln>
          </p:spPr>
          <p:style>
            <a:lnRef idx="2">
              <a:schemeClr val="accent1">
                <a:shade val="50000"/>
              </a:schemeClr>
            </a:lnRef>
            <a:fillRef idx="1">
              <a:schemeClr val="accent1"/>
            </a:fillRef>
            <a:effectRef idx="0">
              <a:schemeClr val="accent1"/>
            </a:effectRef>
            <a:fontRef idx="minor"/>
          </p:style>
        </p:sp>
        <p:sp>
          <p:nvSpPr>
            <p:cNvPr id="379" name="Isosceles Triangle 15"/>
            <p:cNvSpPr/>
            <p:nvPr/>
          </p:nvSpPr>
          <p:spPr>
            <a:xfrm rot="5400000">
              <a:off x="7335720" y="3135600"/>
              <a:ext cx="227880" cy="227880"/>
            </a:xfrm>
            <a:prstGeom prst="triangle">
              <a:avLst>
                <a:gd name="adj" fmla="val 50000"/>
              </a:avLst>
            </a:prstGeom>
            <a:noFill/>
            <a:ln>
              <a:solidFill>
                <a:srgbClr val="43729D"/>
              </a:solidFill>
            </a:ln>
          </p:spPr>
          <p:style>
            <a:lnRef idx="2">
              <a:schemeClr val="accent1">
                <a:shade val="50000"/>
              </a:schemeClr>
            </a:lnRef>
            <a:fillRef idx="1">
              <a:schemeClr val="accent1"/>
            </a:fillRef>
            <a:effectRef idx="0">
              <a:schemeClr val="accent1"/>
            </a:effectRef>
            <a:fontRef idx="minor"/>
          </p:style>
        </p:sp>
        <p:sp>
          <p:nvSpPr>
            <p:cNvPr id="380" name="Isosceles Triangle 16"/>
            <p:cNvSpPr/>
            <p:nvPr/>
          </p:nvSpPr>
          <p:spPr>
            <a:xfrm rot="16200000" flipH="1">
              <a:off x="7335000" y="3364200"/>
              <a:ext cx="227880" cy="227880"/>
            </a:xfrm>
            <a:prstGeom prst="triangle">
              <a:avLst>
                <a:gd name="adj" fmla="val 50000"/>
              </a:avLst>
            </a:prstGeom>
            <a:noFill/>
            <a:ln>
              <a:solidFill>
                <a:srgbClr val="43729D"/>
              </a:solidFill>
            </a:ln>
          </p:spPr>
          <p:style>
            <a:lnRef idx="2">
              <a:schemeClr val="accent1">
                <a:shade val="50000"/>
              </a:schemeClr>
            </a:lnRef>
            <a:fillRef idx="1">
              <a:schemeClr val="accent1"/>
            </a:fillRef>
            <a:effectRef idx="0">
              <a:schemeClr val="accent1"/>
            </a:effectRef>
            <a:fontRef idx="minor"/>
          </p:style>
        </p:sp>
        <p:sp>
          <p:nvSpPr>
            <p:cNvPr id="381" name="TextBox 69"/>
            <p:cNvSpPr/>
            <p:nvPr/>
          </p:nvSpPr>
          <p:spPr>
            <a:xfrm>
              <a:off x="3838680" y="4306320"/>
              <a:ext cx="117756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200" b="0" strike="noStrike" spc="-1">
                  <a:solidFill>
                    <a:srgbClr val="808080"/>
                  </a:solidFill>
                  <a:latin typeface="Verdana"/>
                  <a:ea typeface="Verdana"/>
                </a:rPr>
                <a:t>Custom ASICs</a:t>
              </a:r>
              <a:endParaRPr lang="en-GB" sz="1200" b="0" strike="noStrike" spc="-1">
                <a:latin typeface="Arial"/>
              </a:endParaRPr>
            </a:p>
          </p:txBody>
        </p:sp>
        <p:sp>
          <p:nvSpPr>
            <p:cNvPr id="382" name="Oval 6"/>
            <p:cNvSpPr/>
            <p:nvPr/>
          </p:nvSpPr>
          <p:spPr>
            <a:xfrm>
              <a:off x="7411320" y="3592800"/>
              <a:ext cx="75600" cy="75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p:style>
        </p:sp>
        <p:sp>
          <p:nvSpPr>
            <p:cNvPr id="383" name="Oval 7"/>
            <p:cNvSpPr/>
            <p:nvPr/>
          </p:nvSpPr>
          <p:spPr>
            <a:xfrm>
              <a:off x="7411320" y="3745080"/>
              <a:ext cx="75600" cy="75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p:style>
        </p:sp>
        <p:sp>
          <p:nvSpPr>
            <p:cNvPr id="384" name="Oval 8"/>
            <p:cNvSpPr/>
            <p:nvPr/>
          </p:nvSpPr>
          <p:spPr>
            <a:xfrm>
              <a:off x="7411320" y="3897360"/>
              <a:ext cx="75600" cy="75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p:style>
        </p:sp>
        <p:sp>
          <p:nvSpPr>
            <p:cNvPr id="385" name="Straight Arrow Connector 66"/>
            <p:cNvSpPr/>
            <p:nvPr/>
          </p:nvSpPr>
          <p:spPr>
            <a:xfrm rot="10800000" flipH="1">
              <a:off x="8475120" y="3745800"/>
              <a:ext cx="608760" cy="720"/>
            </a:xfrm>
            <a:custGeom>
              <a:avLst/>
              <a:gdLst/>
              <a:ahLst/>
              <a:cxnLst/>
              <a:rect l="l" t="t" r="r" b="b"/>
              <a:pathLst>
                <a:path w="21600" h="21600">
                  <a:moveTo>
                    <a:pt x="0" y="0"/>
                  </a:moveTo>
                  <a:lnTo>
                    <a:pt x="21600" y="21600"/>
                  </a:lnTo>
                </a:path>
              </a:pathLst>
            </a:custGeom>
            <a:noFill/>
            <a:ln w="19050">
              <a:solidFill>
                <a:srgbClr val="5B9BD5"/>
              </a:solidFill>
              <a:headEnd type="triangle" w="lg" len="med"/>
              <a:tailEnd type="triangle" w="lg" len="med"/>
            </a:ln>
          </p:spPr>
          <p:style>
            <a:lnRef idx="1">
              <a:schemeClr val="accent1"/>
            </a:lnRef>
            <a:fillRef idx="0">
              <a:schemeClr val="accent1"/>
            </a:fillRef>
            <a:effectRef idx="0">
              <a:schemeClr val="accent1"/>
            </a:effectRef>
            <a:fontRef idx="minor"/>
          </p:style>
        </p:sp>
        <p:sp>
          <p:nvSpPr>
            <p:cNvPr id="386" name="Freeform 7"/>
            <p:cNvSpPr/>
            <p:nvPr/>
          </p:nvSpPr>
          <p:spPr>
            <a:xfrm flipH="1">
              <a:off x="8520120" y="3973680"/>
              <a:ext cx="565920" cy="233640"/>
            </a:xfrm>
            <a:custGeom>
              <a:avLst/>
              <a:gdLst/>
              <a:ahLst/>
              <a:cxnLst/>
              <a:rect l="l" t="t" r="r" b="b"/>
              <a:pathLst>
                <a:path w="566777" h="234268">
                  <a:moveTo>
                    <a:pt x="0" y="234268"/>
                  </a:moveTo>
                  <a:cubicBezTo>
                    <a:pt x="149251" y="227341"/>
                    <a:pt x="298502" y="220414"/>
                    <a:pt x="392965" y="181369"/>
                  </a:cubicBezTo>
                  <a:cubicBezTo>
                    <a:pt x="487428" y="142324"/>
                    <a:pt x="566777" y="0"/>
                    <a:pt x="566777" y="0"/>
                  </a:cubicBezTo>
                </a:path>
              </a:pathLst>
            </a:custGeom>
            <a:noFill/>
            <a:ln w="19050">
              <a:solidFill>
                <a:srgbClr val="535353"/>
              </a:solidFill>
              <a:headEnd type="triangle" w="lg" len="med"/>
              <a:tailEnd type="triangle" w="lg" len="med"/>
            </a:ln>
          </p:spPr>
          <p:style>
            <a:lnRef idx="1">
              <a:schemeClr val="accent1"/>
            </a:lnRef>
            <a:fillRef idx="0">
              <a:schemeClr val="accent1"/>
            </a:fillRef>
            <a:effectRef idx="0">
              <a:schemeClr val="accent1"/>
            </a:effectRef>
            <a:fontRef idx="minor"/>
          </p:style>
        </p:sp>
        <p:sp>
          <p:nvSpPr>
            <p:cNvPr id="387" name="Freeform 8"/>
            <p:cNvSpPr/>
            <p:nvPr/>
          </p:nvSpPr>
          <p:spPr>
            <a:xfrm flipH="1" flipV="1">
              <a:off x="8516880" y="3287160"/>
              <a:ext cx="565920" cy="233640"/>
            </a:xfrm>
            <a:custGeom>
              <a:avLst/>
              <a:gdLst/>
              <a:ahLst/>
              <a:cxnLst/>
              <a:rect l="l" t="t" r="r" b="b"/>
              <a:pathLst>
                <a:path w="566777" h="234268">
                  <a:moveTo>
                    <a:pt x="0" y="234268"/>
                  </a:moveTo>
                  <a:cubicBezTo>
                    <a:pt x="149251" y="227341"/>
                    <a:pt x="298502" y="220414"/>
                    <a:pt x="392965" y="181369"/>
                  </a:cubicBezTo>
                  <a:cubicBezTo>
                    <a:pt x="487428" y="142324"/>
                    <a:pt x="566777" y="0"/>
                    <a:pt x="566777" y="0"/>
                  </a:cubicBezTo>
                </a:path>
              </a:pathLst>
            </a:custGeom>
            <a:noFill/>
            <a:ln w="19050">
              <a:solidFill>
                <a:srgbClr val="C00000"/>
              </a:solidFill>
              <a:headEnd type="triangle" w="lg" len="med"/>
              <a:tailEnd type="triangle" w="lg" len="med"/>
            </a:ln>
          </p:spPr>
          <p:style>
            <a:lnRef idx="1">
              <a:schemeClr val="accent1"/>
            </a:lnRef>
            <a:fillRef idx="0">
              <a:schemeClr val="accent1"/>
            </a:fillRef>
            <a:effectRef idx="0">
              <a:schemeClr val="accent1"/>
            </a:effectRef>
            <a:fontRef idx="minor"/>
          </p:style>
        </p:sp>
        <p:sp>
          <p:nvSpPr>
            <p:cNvPr id="388" name="TextBox 70"/>
            <p:cNvSpPr/>
            <p:nvPr/>
          </p:nvSpPr>
          <p:spPr>
            <a:xfrm>
              <a:off x="9079200" y="3135600"/>
              <a:ext cx="10249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800" b="1" strike="noStrike" spc="-1">
                  <a:solidFill>
                    <a:srgbClr val="C00000"/>
                  </a:solidFill>
                  <a:latin typeface="Verdana"/>
                  <a:ea typeface="Verdana"/>
                </a:rPr>
                <a:t>Timing &amp; Trigger</a:t>
              </a:r>
              <a:endParaRPr lang="en-GB" sz="800" b="0" strike="noStrike" spc="-1">
                <a:latin typeface="Arial"/>
              </a:endParaRPr>
            </a:p>
          </p:txBody>
        </p:sp>
        <p:sp>
          <p:nvSpPr>
            <p:cNvPr id="389" name="TextBox 71"/>
            <p:cNvSpPr/>
            <p:nvPr/>
          </p:nvSpPr>
          <p:spPr>
            <a:xfrm>
              <a:off x="9027720" y="3592800"/>
              <a:ext cx="4032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800" b="1" strike="noStrike" spc="-1">
                  <a:solidFill>
                    <a:srgbClr val="44546A"/>
                  </a:solidFill>
                  <a:latin typeface="Verdana"/>
                  <a:ea typeface="Verdana"/>
                </a:rPr>
                <a:t>DAQ</a:t>
              </a:r>
              <a:endParaRPr lang="en-GB" sz="800" b="0" strike="noStrike" spc="-1">
                <a:latin typeface="Arial"/>
              </a:endParaRPr>
            </a:p>
          </p:txBody>
        </p:sp>
        <p:sp>
          <p:nvSpPr>
            <p:cNvPr id="390" name="TextBox 73"/>
            <p:cNvSpPr/>
            <p:nvPr/>
          </p:nvSpPr>
          <p:spPr>
            <a:xfrm>
              <a:off x="9062280" y="4050000"/>
              <a:ext cx="8179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800" b="1" strike="noStrike" spc="-1">
                  <a:solidFill>
                    <a:srgbClr val="535353"/>
                  </a:solidFill>
                  <a:latin typeface="Verdana"/>
                  <a:ea typeface="Verdana"/>
                </a:rPr>
                <a:t>Slow Control</a:t>
              </a:r>
              <a:endParaRPr lang="en-GB" sz="800" b="0" strike="noStrike" spc="-1">
                <a:latin typeface="Arial"/>
              </a:endParaRPr>
            </a:p>
          </p:txBody>
        </p:sp>
        <p:sp>
          <p:nvSpPr>
            <p:cNvPr id="391" name="TextBox 76"/>
            <p:cNvSpPr/>
            <p:nvPr/>
          </p:nvSpPr>
          <p:spPr>
            <a:xfrm>
              <a:off x="1647137" y="3178530"/>
              <a:ext cx="10249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800" b="1" strike="noStrike" spc="-1">
                  <a:solidFill>
                    <a:srgbClr val="C00000"/>
                  </a:solidFill>
                  <a:latin typeface="Verdana"/>
                  <a:ea typeface="Verdana"/>
                </a:rPr>
                <a:t>Timing &amp; Trigger</a:t>
              </a:r>
              <a:endParaRPr lang="en-GB" sz="800" b="0" strike="noStrike" spc="-1">
                <a:latin typeface="Arial"/>
              </a:endParaRPr>
            </a:p>
          </p:txBody>
        </p:sp>
        <p:sp>
          <p:nvSpPr>
            <p:cNvPr id="392" name="TextBox 78"/>
            <p:cNvSpPr/>
            <p:nvPr/>
          </p:nvSpPr>
          <p:spPr>
            <a:xfrm>
              <a:off x="2268946" y="3667927"/>
              <a:ext cx="4032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800" b="1" strike="noStrike" spc="-1">
                  <a:solidFill>
                    <a:srgbClr val="44546A"/>
                  </a:solidFill>
                  <a:latin typeface="Verdana"/>
                  <a:ea typeface="Verdana"/>
                </a:rPr>
                <a:t>DAQ</a:t>
              </a:r>
              <a:endParaRPr lang="en-GB" sz="800" b="0" strike="noStrike" spc="-1">
                <a:latin typeface="Arial"/>
              </a:endParaRPr>
            </a:p>
          </p:txBody>
        </p:sp>
        <p:sp>
          <p:nvSpPr>
            <p:cNvPr id="393" name="TextBox 80"/>
            <p:cNvSpPr/>
            <p:nvPr/>
          </p:nvSpPr>
          <p:spPr>
            <a:xfrm>
              <a:off x="1895626" y="4082197"/>
              <a:ext cx="8179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800" b="1" strike="noStrike" spc="-1">
                  <a:solidFill>
                    <a:srgbClr val="535353"/>
                  </a:solidFill>
                  <a:latin typeface="Verdana"/>
                  <a:ea typeface="Verdana"/>
                </a:rPr>
                <a:t>Slow Control</a:t>
              </a:r>
              <a:endParaRPr lang="en-GB" sz="800" b="0" strike="noStrike" spc="-1">
                <a:latin typeface="Arial"/>
              </a:endParaRPr>
            </a:p>
          </p:txBody>
        </p:sp>
        <p:sp>
          <p:nvSpPr>
            <p:cNvPr id="394" name="TextBox 81"/>
            <p:cNvSpPr/>
            <p:nvPr/>
          </p:nvSpPr>
          <p:spPr>
            <a:xfrm>
              <a:off x="7785720" y="2981520"/>
              <a:ext cx="64260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400" b="1" strike="noStrike" spc="-1">
                  <a:solidFill>
                    <a:srgbClr val="44546A"/>
                  </a:solidFill>
                  <a:latin typeface="Verdana"/>
                  <a:ea typeface="Verdana"/>
                </a:rPr>
                <a:t>FPGA</a:t>
              </a:r>
              <a:endParaRPr lang="en-GB" sz="1400" b="0" strike="noStrike" spc="-1">
                <a:latin typeface="Arial"/>
              </a:endParaRPr>
            </a:p>
          </p:txBody>
        </p:sp>
        <p:sp>
          <p:nvSpPr>
            <p:cNvPr id="395" name="Straight Connector 2"/>
            <p:cNvSpPr/>
            <p:nvPr/>
          </p:nvSpPr>
          <p:spPr>
            <a:xfrm>
              <a:off x="6192000" y="2754360"/>
              <a:ext cx="360" cy="2209680"/>
            </a:xfrm>
            <a:prstGeom prst="line">
              <a:avLst/>
            </a:prstGeom>
            <a:ln w="19050">
              <a:solidFill>
                <a:srgbClr val="808080"/>
              </a:solidFill>
              <a:prstDash val="dash"/>
            </a:ln>
          </p:spPr>
          <p:style>
            <a:lnRef idx="1">
              <a:schemeClr val="accent1"/>
            </a:lnRef>
            <a:fillRef idx="0">
              <a:schemeClr val="accent1"/>
            </a:fillRef>
            <a:effectRef idx="0">
              <a:schemeClr val="accent1"/>
            </a:effectRef>
            <a:fontRef idx="minor"/>
          </p:style>
        </p:sp>
      </p:grpSp>
      <p:sp>
        <p:nvSpPr>
          <p:cNvPr id="396" name="Straight Arrow Connector 73"/>
          <p:cNvSpPr/>
          <p:nvPr/>
        </p:nvSpPr>
        <p:spPr>
          <a:xfrm>
            <a:off x="6192000" y="1811520"/>
            <a:ext cx="2818800" cy="360"/>
          </a:xfrm>
          <a:custGeom>
            <a:avLst/>
            <a:gdLst/>
            <a:ahLst/>
            <a:cxnLst/>
            <a:rect l="l" t="t" r="r" b="b"/>
            <a:pathLst>
              <a:path w="21600" h="21600">
                <a:moveTo>
                  <a:pt x="0" y="0"/>
                </a:moveTo>
                <a:lnTo>
                  <a:pt x="21600" y="21600"/>
                </a:lnTo>
              </a:path>
            </a:pathLst>
          </a:custGeom>
          <a:noFill/>
          <a:ln w="28575">
            <a:solidFill>
              <a:srgbClr val="A5A5A5"/>
            </a:solidFill>
            <a:tailEnd type="arrow" w="med" len="med"/>
          </a:ln>
        </p:spPr>
        <p:style>
          <a:lnRef idx="1">
            <a:schemeClr val="accent1"/>
          </a:lnRef>
          <a:fillRef idx="0">
            <a:schemeClr val="accent1"/>
          </a:fillRef>
          <a:effectRef idx="0">
            <a:schemeClr val="accent1"/>
          </a:effectRef>
          <a:fontRef idx="minor"/>
        </p:style>
      </p:sp>
      <p:sp>
        <p:nvSpPr>
          <p:cNvPr id="397" name="TextBox 82"/>
          <p:cNvSpPr/>
          <p:nvPr/>
        </p:nvSpPr>
        <p:spPr>
          <a:xfrm>
            <a:off x="6186240" y="1458000"/>
            <a:ext cx="279180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600" b="0" strike="noStrike" spc="-1">
                <a:solidFill>
                  <a:srgbClr val="44546A"/>
                </a:solidFill>
                <a:latin typeface="Calibri"/>
                <a:ea typeface="DejaVu Sans"/>
              </a:rPr>
              <a:t>No or small radiation doses</a:t>
            </a:r>
            <a:endParaRPr lang="en-GB" sz="1600" b="0" strike="noStrike" spc="-1">
              <a:latin typeface="Arial"/>
            </a:endParaRPr>
          </a:p>
        </p:txBody>
      </p:sp>
      <p:sp>
        <p:nvSpPr>
          <p:cNvPr id="398" name="Straight Arrow Connector 74"/>
          <p:cNvSpPr/>
          <p:nvPr/>
        </p:nvSpPr>
        <p:spPr>
          <a:xfrm flipH="1">
            <a:off x="2762280" y="1811520"/>
            <a:ext cx="3403080" cy="360"/>
          </a:xfrm>
          <a:custGeom>
            <a:avLst/>
            <a:gdLst/>
            <a:ahLst/>
            <a:cxnLst/>
            <a:rect l="l" t="t" r="r" b="b"/>
            <a:pathLst>
              <a:path w="21600" h="21600">
                <a:moveTo>
                  <a:pt x="0" y="0"/>
                </a:moveTo>
                <a:lnTo>
                  <a:pt x="21600" y="21600"/>
                </a:lnTo>
              </a:path>
            </a:pathLst>
          </a:custGeom>
          <a:noFill/>
          <a:ln w="28575">
            <a:solidFill>
              <a:srgbClr val="C00000"/>
            </a:solidFill>
            <a:tailEnd type="arrow" w="med" len="med"/>
          </a:ln>
        </p:spPr>
        <p:style>
          <a:lnRef idx="1">
            <a:schemeClr val="accent1"/>
          </a:lnRef>
          <a:fillRef idx="0">
            <a:schemeClr val="accent1"/>
          </a:fillRef>
          <a:effectRef idx="0">
            <a:schemeClr val="accent1"/>
          </a:effectRef>
          <a:fontRef idx="minor"/>
        </p:style>
      </p:sp>
      <p:sp>
        <p:nvSpPr>
          <p:cNvPr id="399" name="TextBox 85"/>
          <p:cNvSpPr/>
          <p:nvPr/>
        </p:nvSpPr>
        <p:spPr>
          <a:xfrm>
            <a:off x="3389040" y="1418040"/>
            <a:ext cx="215172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600" b="0" strike="noStrike" spc="-1">
                <a:solidFill>
                  <a:srgbClr val="44546A"/>
                </a:solidFill>
                <a:latin typeface="Calibri"/>
                <a:ea typeface="DejaVu Sans"/>
              </a:rPr>
              <a:t>High radiation doses</a:t>
            </a:r>
            <a:endParaRPr lang="en-GB" sz="1600" b="0" strike="noStrike" spc="-1">
              <a:latin typeface="Arial"/>
            </a:endParaRPr>
          </a:p>
        </p:txBody>
      </p:sp>
      <p:sp>
        <p:nvSpPr>
          <p:cNvPr id="400" name="TextBox 89"/>
          <p:cNvSpPr/>
          <p:nvPr/>
        </p:nvSpPr>
        <p:spPr>
          <a:xfrm>
            <a:off x="2995920" y="1834560"/>
            <a:ext cx="3131640" cy="4248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100" b="0" strike="noStrike" spc="-1">
                <a:solidFill>
                  <a:srgbClr val="44546A"/>
                </a:solidFill>
                <a:latin typeface="Calibri"/>
                <a:ea typeface="DejaVu Sans"/>
              </a:rPr>
              <a:t>LHC:          up to  100 Mrad  (10</a:t>
            </a:r>
            <a:r>
              <a:rPr lang="en-GB" sz="1100" b="0" strike="noStrike" spc="-1" baseline="30000">
                <a:solidFill>
                  <a:srgbClr val="44546A"/>
                </a:solidFill>
                <a:latin typeface="Calibri"/>
                <a:ea typeface="DejaVu Sans"/>
              </a:rPr>
              <a:t>14</a:t>
            </a:r>
            <a:r>
              <a:rPr lang="en-GB" sz="1100" b="0" strike="noStrike" spc="-1">
                <a:solidFill>
                  <a:srgbClr val="44546A"/>
                </a:solidFill>
                <a:latin typeface="Calibri"/>
                <a:ea typeface="DejaVu Sans"/>
              </a:rPr>
              <a:t> 1MeV n/cm</a:t>
            </a:r>
            <a:r>
              <a:rPr lang="en-GB" sz="1100" b="0" strike="noStrike" spc="-1" baseline="30000">
                <a:solidFill>
                  <a:srgbClr val="44546A"/>
                </a:solidFill>
                <a:latin typeface="Calibri"/>
                <a:ea typeface="DejaVu Sans"/>
              </a:rPr>
              <a:t>2</a:t>
            </a:r>
            <a:r>
              <a:rPr lang="en-GB" sz="1100" b="0" strike="noStrike" spc="-1">
                <a:solidFill>
                  <a:srgbClr val="44546A"/>
                </a:solidFill>
                <a:latin typeface="Calibri"/>
                <a:ea typeface="DejaVu Sans"/>
              </a:rPr>
              <a:t>)</a:t>
            </a:r>
            <a:br/>
            <a:r>
              <a:rPr lang="en-GB" sz="1100" b="0" strike="noStrike" spc="-1">
                <a:solidFill>
                  <a:srgbClr val="44546A"/>
                </a:solidFill>
                <a:latin typeface="Calibri"/>
                <a:ea typeface="DejaVu Sans"/>
              </a:rPr>
              <a:t>HL – LHC: up to  1 Grad  (10</a:t>
            </a:r>
            <a:r>
              <a:rPr lang="en-GB" sz="1100" b="0" strike="noStrike" spc="-1" baseline="30000">
                <a:solidFill>
                  <a:srgbClr val="44546A"/>
                </a:solidFill>
                <a:latin typeface="Calibri"/>
                <a:ea typeface="DejaVu Sans"/>
              </a:rPr>
              <a:t>16</a:t>
            </a:r>
            <a:r>
              <a:rPr lang="en-GB" sz="1100" b="0" strike="noStrike" spc="-1">
                <a:solidFill>
                  <a:srgbClr val="44546A"/>
                </a:solidFill>
                <a:latin typeface="Calibri"/>
                <a:ea typeface="DejaVu Sans"/>
              </a:rPr>
              <a:t> 1MeV n/cm</a:t>
            </a:r>
            <a:r>
              <a:rPr lang="en-GB" sz="1100" b="0" strike="noStrike" spc="-1" baseline="30000">
                <a:solidFill>
                  <a:srgbClr val="44546A"/>
                </a:solidFill>
                <a:latin typeface="Calibri"/>
                <a:ea typeface="DejaVu Sans"/>
              </a:rPr>
              <a:t>2</a:t>
            </a:r>
            <a:r>
              <a:rPr lang="en-GB" sz="1100" b="0" strike="noStrike" spc="-1">
                <a:solidFill>
                  <a:srgbClr val="44546A"/>
                </a:solidFill>
                <a:latin typeface="Calibri"/>
                <a:ea typeface="DejaVu Sans"/>
              </a:rPr>
              <a:t>)</a:t>
            </a:r>
            <a:endParaRPr lang="en-GB" sz="1100" b="0" strike="noStrike" spc="-1">
              <a:latin typeface="Arial"/>
            </a:endParaRPr>
          </a:p>
        </p:txBody>
      </p:sp>
      <p:sp>
        <p:nvSpPr>
          <p:cNvPr id="401" name="Straight Arrow Connector 75"/>
          <p:cNvSpPr/>
          <p:nvPr/>
        </p:nvSpPr>
        <p:spPr>
          <a:xfrm flipH="1">
            <a:off x="6325470" y="2480736"/>
            <a:ext cx="423720" cy="543240"/>
          </a:xfrm>
          <a:custGeom>
            <a:avLst/>
            <a:gdLst/>
            <a:ahLst/>
            <a:cxnLst/>
            <a:rect l="l" t="t" r="r" b="b"/>
            <a:pathLst>
              <a:path w="21600" h="21600">
                <a:moveTo>
                  <a:pt x="0" y="0"/>
                </a:moveTo>
                <a:lnTo>
                  <a:pt x="21600" y="21600"/>
                </a:lnTo>
              </a:path>
            </a:pathLst>
          </a:custGeom>
          <a:noFill/>
          <a:ln>
            <a:solidFill>
              <a:srgbClr val="5B9BD5"/>
            </a:solidFill>
            <a:tailEnd type="arrow" w="med" len="med"/>
          </a:ln>
        </p:spPr>
        <p:style>
          <a:lnRef idx="1">
            <a:schemeClr val="accent1"/>
          </a:lnRef>
          <a:fillRef idx="0">
            <a:schemeClr val="accent1"/>
          </a:fillRef>
          <a:effectRef idx="0">
            <a:schemeClr val="accent1"/>
          </a:effectRef>
          <a:fontRef idx="minor"/>
        </p:style>
      </p:sp>
      <p:sp>
        <p:nvSpPr>
          <p:cNvPr id="402" name="TextBox 90"/>
          <p:cNvSpPr/>
          <p:nvPr/>
        </p:nvSpPr>
        <p:spPr>
          <a:xfrm>
            <a:off x="6594840" y="2208960"/>
            <a:ext cx="34898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44546A"/>
                </a:solidFill>
                <a:latin typeface="Calibri"/>
                <a:ea typeface="DejaVu Sans"/>
              </a:rPr>
              <a:t>Short distance optical links: 50 to 300 m</a:t>
            </a:r>
            <a:endParaRPr lang="en-GB" sz="1400" b="0" strike="noStrike" spc="-1">
              <a:latin typeface="Arial"/>
            </a:endParaRPr>
          </a:p>
        </p:txBody>
      </p:sp>
      <p:sp>
        <p:nvSpPr>
          <p:cNvPr id="403" name="TextBox 92"/>
          <p:cNvSpPr/>
          <p:nvPr/>
        </p:nvSpPr>
        <p:spPr>
          <a:xfrm>
            <a:off x="1520280" y="5104800"/>
            <a:ext cx="2790360" cy="5162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44546A"/>
                </a:solidFill>
                <a:latin typeface="Calibri"/>
                <a:ea typeface="DejaVu Sans"/>
              </a:rPr>
              <a:t>Electrical links to the frontend</a:t>
            </a:r>
            <a:br/>
            <a:r>
              <a:rPr lang="en-GB" sz="1400" b="0" strike="noStrike" spc="-1">
                <a:solidFill>
                  <a:srgbClr val="44546A"/>
                </a:solidFill>
                <a:latin typeface="Calibri"/>
                <a:ea typeface="DejaVu Sans"/>
              </a:rPr>
              <a:t>modules. Lengths: </a:t>
            </a:r>
            <a:r>
              <a:rPr lang="en-GB" sz="1400" b="0" i="1" strike="noStrike" spc="-1">
                <a:solidFill>
                  <a:srgbClr val="44546A"/>
                </a:solidFill>
                <a:latin typeface="Calibri"/>
                <a:ea typeface="DejaVu Sans"/>
              </a:rPr>
              <a:t>cm</a:t>
            </a:r>
            <a:r>
              <a:rPr lang="en-GB" sz="1400" b="0" strike="noStrike" spc="-1">
                <a:solidFill>
                  <a:srgbClr val="44546A"/>
                </a:solidFill>
                <a:latin typeface="Calibri"/>
                <a:ea typeface="DejaVu Sans"/>
              </a:rPr>
              <a:t> to few </a:t>
            </a:r>
            <a:r>
              <a:rPr lang="en-GB" sz="1400" b="0" i="1" strike="noStrike" spc="-1">
                <a:solidFill>
                  <a:srgbClr val="44546A"/>
                </a:solidFill>
                <a:latin typeface="Calibri"/>
                <a:ea typeface="DejaVu Sans"/>
              </a:rPr>
              <a:t>m</a:t>
            </a:r>
            <a:r>
              <a:rPr lang="en-GB" sz="1400" b="0" strike="noStrike" spc="-1">
                <a:solidFill>
                  <a:srgbClr val="44546A"/>
                </a:solidFill>
                <a:latin typeface="Calibri"/>
                <a:ea typeface="DejaVu Sans"/>
              </a:rPr>
              <a:t> </a:t>
            </a:r>
            <a:endParaRPr lang="en-GB" sz="1400" b="0" strike="noStrike" spc="-1">
              <a:latin typeface="Arial"/>
            </a:endParaRPr>
          </a:p>
        </p:txBody>
      </p:sp>
      <p:sp>
        <p:nvSpPr>
          <p:cNvPr id="404" name="Straight Arrow Connector 77"/>
          <p:cNvSpPr/>
          <p:nvPr/>
        </p:nvSpPr>
        <p:spPr>
          <a:xfrm flipH="1" flipV="1">
            <a:off x="2864880" y="4336560"/>
            <a:ext cx="48600" cy="766440"/>
          </a:xfrm>
          <a:custGeom>
            <a:avLst/>
            <a:gdLst/>
            <a:ahLst/>
            <a:cxnLst/>
            <a:rect l="l" t="t" r="r" b="b"/>
            <a:pathLst>
              <a:path w="21600" h="21600">
                <a:moveTo>
                  <a:pt x="0" y="0"/>
                </a:moveTo>
                <a:lnTo>
                  <a:pt x="21600" y="21600"/>
                </a:lnTo>
              </a:path>
            </a:pathLst>
          </a:custGeom>
          <a:noFill/>
          <a:ln>
            <a:solidFill>
              <a:srgbClr val="5B9BD5"/>
            </a:solidFill>
            <a:tailEnd type="arrow" w="med" len="med"/>
          </a:ln>
        </p:spPr>
        <p:style>
          <a:lnRef idx="1">
            <a:schemeClr val="accent1"/>
          </a:lnRef>
          <a:fillRef idx="0">
            <a:schemeClr val="accent1"/>
          </a:fillRef>
          <a:effectRef idx="0">
            <a:schemeClr val="accent1"/>
          </a:effectRef>
          <a:fontRef idx="minor"/>
        </p:style>
      </p:sp>
      <p:sp>
        <p:nvSpPr>
          <p:cNvPr id="405" name="Rounded Rectangle 14"/>
          <p:cNvSpPr/>
          <p:nvPr/>
        </p:nvSpPr>
        <p:spPr>
          <a:xfrm>
            <a:off x="5317560" y="2980080"/>
            <a:ext cx="563040" cy="1602360"/>
          </a:xfrm>
          <a:prstGeom prst="roundRect">
            <a:avLst>
              <a:gd name="adj" fmla="val 16667"/>
            </a:avLst>
          </a:prstGeom>
          <a:noFill/>
          <a:ln>
            <a:solidFill>
              <a:srgbClr val="BFBFBF"/>
            </a:solidFill>
            <a:prstDash val="dash"/>
          </a:ln>
        </p:spPr>
        <p:style>
          <a:lnRef idx="2">
            <a:schemeClr val="accent1">
              <a:shade val="50000"/>
            </a:schemeClr>
          </a:lnRef>
          <a:fillRef idx="1">
            <a:schemeClr val="accent1"/>
          </a:fillRef>
          <a:effectRef idx="0">
            <a:schemeClr val="accent1"/>
          </a:effectRef>
          <a:fontRef idx="minor"/>
        </p:style>
      </p:sp>
      <p:sp>
        <p:nvSpPr>
          <p:cNvPr id="406" name="TextBox 93"/>
          <p:cNvSpPr/>
          <p:nvPr/>
        </p:nvSpPr>
        <p:spPr>
          <a:xfrm>
            <a:off x="5701167" y="5740627"/>
            <a:ext cx="21625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44546A"/>
                </a:solidFill>
                <a:latin typeface="Calibri"/>
                <a:ea typeface="DejaVu Sans"/>
              </a:rPr>
              <a:t>Custom optoelectronics</a:t>
            </a:r>
            <a:endParaRPr lang="en-GB" sz="1400" b="0" strike="noStrike" spc="-1">
              <a:latin typeface="Arial"/>
            </a:endParaRPr>
          </a:p>
        </p:txBody>
      </p:sp>
      <p:sp>
        <p:nvSpPr>
          <p:cNvPr id="407" name="Straight Arrow Connector 87"/>
          <p:cNvSpPr/>
          <p:nvPr/>
        </p:nvSpPr>
        <p:spPr>
          <a:xfrm flipH="1" flipV="1">
            <a:off x="5598000" y="4582440"/>
            <a:ext cx="99360" cy="1225800"/>
          </a:xfrm>
          <a:custGeom>
            <a:avLst/>
            <a:gdLst/>
            <a:ahLst/>
            <a:cxnLst/>
            <a:rect l="l" t="t" r="r" b="b"/>
            <a:pathLst>
              <a:path w="21600" h="21600">
                <a:moveTo>
                  <a:pt x="0" y="0"/>
                </a:moveTo>
                <a:lnTo>
                  <a:pt x="21600" y="21600"/>
                </a:lnTo>
              </a:path>
            </a:pathLst>
          </a:custGeom>
          <a:noFill/>
          <a:ln>
            <a:solidFill>
              <a:srgbClr val="5B9BD5"/>
            </a:solidFill>
            <a:tailEnd type="arrow" w="med" len="med"/>
          </a:ln>
        </p:spPr>
        <p:style>
          <a:lnRef idx="1">
            <a:schemeClr val="accent1"/>
          </a:lnRef>
          <a:fillRef idx="0">
            <a:schemeClr val="accent1"/>
          </a:fillRef>
          <a:effectRef idx="0">
            <a:schemeClr val="accent1"/>
          </a:effectRef>
          <a:fontRef idx="minor"/>
        </p:style>
      </p:sp>
      <p:sp>
        <p:nvSpPr>
          <p:cNvPr id="408" name="PlaceHolder 2"/>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dirty="0">
              <a:latin typeface="Times New Roman"/>
            </a:endParaRPr>
          </a:p>
        </p:txBody>
      </p:sp>
      <p:sp>
        <p:nvSpPr>
          <p:cNvPr id="2" name="Footer Placeholder 1">
            <a:extLst>
              <a:ext uri="{FF2B5EF4-FFF2-40B4-BE49-F238E27FC236}">
                <a16:creationId xmlns:a16="http://schemas.microsoft.com/office/drawing/2014/main" id="{77FBF71E-D0B5-673D-44C8-B656248A75B9}"/>
              </a:ext>
            </a:extLst>
          </p:cNvPr>
          <p:cNvSpPr>
            <a:spLocks noGrp="1"/>
          </p:cNvSpPr>
          <p:nvPr>
            <p:ph type="ftr" sz="quarter" idx="11"/>
          </p:nvPr>
        </p:nvSpPr>
        <p:spPr/>
        <p:txBody>
          <a:bodyPr/>
          <a:lstStyle/>
          <a:p>
            <a:r>
              <a:rPr lang="en-GB"/>
              <a:t>https://indico.cern.ch/event/1065136 </a:t>
            </a:r>
            <a:endParaRPr lang="en-GB" dirty="0"/>
          </a:p>
        </p:txBody>
      </p:sp>
      <p:sp>
        <p:nvSpPr>
          <p:cNvPr id="3" name="Slide Number Placeholder 2">
            <a:extLst>
              <a:ext uri="{FF2B5EF4-FFF2-40B4-BE49-F238E27FC236}">
                <a16:creationId xmlns:a16="http://schemas.microsoft.com/office/drawing/2014/main" id="{53ED1667-6967-9D02-0A2F-3CC153FF90C7}"/>
              </a:ext>
            </a:extLst>
          </p:cNvPr>
          <p:cNvSpPr>
            <a:spLocks noGrp="1"/>
          </p:cNvSpPr>
          <p:nvPr>
            <p:ph type="sldNum" sz="quarter" idx="12"/>
          </p:nvPr>
        </p:nvSpPr>
        <p:spPr/>
        <p:txBody>
          <a:bodyPr/>
          <a:lstStyle/>
          <a:p>
            <a:fld id="{9E4E57FD-46AB-4497-A1ED-13B00B4C8F0D}" type="slidenum">
              <a:rPr lang="en-GB" smtClean="0"/>
              <a:pPr/>
              <a:t>5</a:t>
            </a:fld>
            <a:endParaRPr lang="en-GB"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1"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GB" sz="3200" b="1" strike="noStrike" spc="-1" dirty="0">
                <a:solidFill>
                  <a:srgbClr val="002060"/>
                </a:solidFill>
                <a:latin typeface="Calibri Light"/>
              </a:rPr>
              <a:t>Using the </a:t>
            </a:r>
            <a:r>
              <a:rPr lang="en-GB" sz="3200" b="1" strike="noStrike" spc="-1" dirty="0" err="1">
                <a:solidFill>
                  <a:srgbClr val="002060"/>
                </a:solidFill>
                <a:latin typeface="Calibri Light"/>
              </a:rPr>
              <a:t>eRx</a:t>
            </a:r>
            <a:r>
              <a:rPr lang="en-GB" sz="3200" b="1" strike="noStrike" spc="-1" dirty="0">
                <a:solidFill>
                  <a:srgbClr val="808080"/>
                </a:solidFill>
                <a:latin typeface="Calibri Light"/>
              </a:rPr>
              <a:t>(s)</a:t>
            </a:r>
            <a:endParaRPr lang="en-GB" sz="3200" b="0" strike="noStrike" spc="-1" dirty="0">
              <a:latin typeface="Arial"/>
            </a:endParaRPr>
          </a:p>
        </p:txBody>
      </p:sp>
      <p:sp>
        <p:nvSpPr>
          <p:cNvPr id="992" name="PlaceHolder 2"/>
          <p:cNvSpPr>
            <a:spLocks noGrp="1"/>
          </p:cNvSpPr>
          <p:nvPr>
            <p:ph/>
          </p:nvPr>
        </p:nvSpPr>
        <p:spPr>
          <a:xfrm>
            <a:off x="838080" y="866880"/>
            <a:ext cx="5180760" cy="5571360"/>
          </a:xfrm>
          <a:prstGeom prst="rect">
            <a:avLst/>
          </a:prstGeom>
          <a:noFill/>
          <a:ln w="0">
            <a:noFill/>
          </a:ln>
        </p:spPr>
        <p:txBody>
          <a:bodyPr lIns="0" tIns="0" rIns="0" bIns="0" anchor="t">
            <a:normAutofit fontScale="86500" lnSpcReduction="10000"/>
          </a:bodyPr>
          <a:lstStyle/>
          <a:p>
            <a:pPr>
              <a:lnSpc>
                <a:spcPct val="90000"/>
              </a:lnSpc>
              <a:spcBef>
                <a:spcPts val="1001"/>
              </a:spcBef>
              <a:buNone/>
              <a:tabLst>
                <a:tab pos="0" algn="l"/>
              </a:tabLst>
            </a:pPr>
            <a:r>
              <a:rPr lang="en-GB" sz="2800" b="1" strike="noStrike" spc="-1" dirty="0">
                <a:solidFill>
                  <a:srgbClr val="002060"/>
                </a:solidFill>
                <a:latin typeface="Calibri"/>
              </a:rPr>
              <a:t>Equalization:</a:t>
            </a:r>
            <a:endParaRPr lang="en-GB" sz="28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800" b="0" strike="noStrike" spc="-1" dirty="0">
                <a:solidFill>
                  <a:srgbClr val="002060"/>
                </a:solidFill>
                <a:latin typeface="Calibri"/>
              </a:rPr>
              <a:t>Should only be used if needed (low bandwidth transmission line)</a:t>
            </a:r>
            <a:endParaRPr lang="en-GB" sz="28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800" b="0" strike="noStrike" spc="-1" dirty="0">
                <a:solidFill>
                  <a:srgbClr val="002060"/>
                </a:solidFill>
                <a:latin typeface="Calibri"/>
              </a:rPr>
              <a:t>Only effective for the high bit rates</a:t>
            </a:r>
            <a:endParaRPr lang="en-GB" sz="28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800" b="0" strike="noStrike" spc="-1" dirty="0">
                <a:solidFill>
                  <a:srgbClr val="002060"/>
                </a:solidFill>
                <a:latin typeface="Calibri"/>
              </a:rPr>
              <a:t>Equalization has (only) three coarse settings</a:t>
            </a:r>
            <a:endParaRPr lang="en-GB" sz="2800" b="0" strike="noStrike" spc="-1" dirty="0">
              <a:latin typeface="Arial"/>
            </a:endParaRPr>
          </a:p>
          <a:p>
            <a:pPr marL="228600" indent="-228600">
              <a:lnSpc>
                <a:spcPct val="90000"/>
              </a:lnSpc>
              <a:spcBef>
                <a:spcPts val="1001"/>
              </a:spcBef>
              <a:buClr>
                <a:srgbClr val="C00000"/>
              </a:buClr>
              <a:buFont typeface="Arial"/>
              <a:buChar char="•"/>
              <a:tabLst>
                <a:tab pos="0" algn="l"/>
              </a:tabLst>
            </a:pPr>
            <a:r>
              <a:rPr lang="en-GB" sz="2800" b="0" strike="noStrike" spc="-1" dirty="0">
                <a:solidFill>
                  <a:srgbClr val="002060"/>
                </a:solidFill>
                <a:latin typeface="Calibri"/>
              </a:rPr>
              <a:t>User must choose the most appropriate!</a:t>
            </a:r>
            <a:endParaRPr lang="en-GB" sz="2800" b="0" strike="noStrike" spc="-1" dirty="0">
              <a:latin typeface="Arial"/>
            </a:endParaRPr>
          </a:p>
          <a:p>
            <a:pPr marL="228600" indent="-228600">
              <a:lnSpc>
                <a:spcPct val="90000"/>
              </a:lnSpc>
              <a:spcBef>
                <a:spcPts val="1001"/>
              </a:spcBef>
              <a:buClr>
                <a:srgbClr val="C00000"/>
              </a:buClr>
              <a:buFont typeface="Arial"/>
              <a:buChar char="•"/>
              <a:tabLst>
                <a:tab pos="0" algn="l"/>
              </a:tabLst>
            </a:pPr>
            <a:r>
              <a:rPr lang="en-GB" sz="2800" b="0" strike="noStrike" spc="-1" dirty="0">
                <a:solidFill>
                  <a:srgbClr val="002060"/>
                </a:solidFill>
                <a:latin typeface="Calibri"/>
              </a:rPr>
              <a:t>This requires a verification / scanning procedure from the user:</a:t>
            </a:r>
            <a:endParaRPr lang="en-GB" sz="2800" b="0" strike="noStrike" spc="-1">
              <a:latin typeface="Arial"/>
            </a:endParaRPr>
          </a:p>
          <a:p>
            <a:pPr marL="914400" lvl="1" indent="-457200">
              <a:lnSpc>
                <a:spcPct val="90000"/>
              </a:lnSpc>
              <a:spcBef>
                <a:spcPts val="499"/>
              </a:spcBef>
              <a:buClr>
                <a:srgbClr val="C00000"/>
              </a:buClr>
              <a:buFont typeface="Calibri Light"/>
              <a:buAutoNum type="alphaLcParenR"/>
              <a:tabLst>
                <a:tab pos="0" algn="l"/>
              </a:tabLst>
            </a:pPr>
            <a:r>
              <a:rPr lang="en-GB" sz="2400" b="0" strike="noStrike" spc="-1" dirty="0">
                <a:solidFill>
                  <a:srgbClr val="0070C0"/>
                </a:solidFill>
                <a:latin typeface="Calibri"/>
              </a:rPr>
              <a:t>Ideally the front-end designer implements a PRBS7 that the </a:t>
            </a:r>
            <a:r>
              <a:rPr lang="en-GB" sz="2400" b="0" strike="noStrike" spc="-1" dirty="0" err="1">
                <a:solidFill>
                  <a:srgbClr val="0070C0"/>
                </a:solidFill>
                <a:latin typeface="Calibri"/>
              </a:rPr>
              <a:t>lpGBT</a:t>
            </a:r>
            <a:r>
              <a:rPr lang="en-GB" sz="2400" b="0" strike="noStrike" spc="-1" dirty="0">
                <a:solidFill>
                  <a:srgbClr val="0070C0"/>
                </a:solidFill>
                <a:latin typeface="Calibri"/>
              </a:rPr>
              <a:t> can automatically verify;</a:t>
            </a:r>
            <a:endParaRPr lang="en-GB" sz="2400" b="0" strike="noStrike" spc="-1" dirty="0">
              <a:latin typeface="Arial"/>
            </a:endParaRPr>
          </a:p>
          <a:p>
            <a:pPr marL="914400" lvl="1" indent="-457200">
              <a:lnSpc>
                <a:spcPct val="90000"/>
              </a:lnSpc>
              <a:spcBef>
                <a:spcPts val="499"/>
              </a:spcBef>
              <a:buClr>
                <a:srgbClr val="C00000"/>
              </a:buClr>
              <a:buFont typeface="Calibri Light"/>
              <a:buAutoNum type="alphaLcParenR"/>
              <a:tabLst>
                <a:tab pos="0" algn="l"/>
              </a:tabLst>
            </a:pPr>
            <a:r>
              <a:rPr lang="en-GB" sz="2400" b="0" strike="noStrike" spc="-1" dirty="0">
                <a:solidFill>
                  <a:srgbClr val="0070C0"/>
                </a:solidFill>
                <a:latin typeface="Calibri"/>
              </a:rPr>
              <a:t>The user verifies the transmitted data at the counting room;</a:t>
            </a:r>
            <a:endParaRPr lang="en-GB" sz="2400" b="0" strike="noStrike" spc="-1" dirty="0">
              <a:latin typeface="Arial"/>
            </a:endParaRPr>
          </a:p>
          <a:p>
            <a:pPr marL="914400" lvl="1" indent="-457200">
              <a:lnSpc>
                <a:spcPct val="90000"/>
              </a:lnSpc>
              <a:spcBef>
                <a:spcPts val="499"/>
              </a:spcBef>
              <a:buClr>
                <a:srgbClr val="C00000"/>
              </a:buClr>
              <a:buFont typeface="Calibri Light"/>
              <a:buAutoNum type="alphaLcParenR"/>
              <a:tabLst>
                <a:tab pos="0" algn="l"/>
              </a:tabLst>
            </a:pPr>
            <a:r>
              <a:rPr lang="en-GB" sz="2400" b="0" strike="noStrike" spc="-1" dirty="0">
                <a:solidFill>
                  <a:srgbClr val="0070C0"/>
                </a:solidFill>
                <a:latin typeface="Calibri"/>
              </a:rPr>
              <a:t>A detailed scan procedure will also be proposed by the </a:t>
            </a:r>
            <a:r>
              <a:rPr lang="en-GB" sz="2400" b="0" strike="noStrike" spc="-1" dirty="0" err="1">
                <a:solidFill>
                  <a:srgbClr val="0070C0"/>
                </a:solidFill>
                <a:latin typeface="Calibri"/>
              </a:rPr>
              <a:t>lpGBT</a:t>
            </a:r>
            <a:r>
              <a:rPr lang="en-GB" sz="2400" b="0" strike="noStrike" spc="-1" dirty="0">
                <a:solidFill>
                  <a:srgbClr val="0070C0"/>
                </a:solidFill>
                <a:latin typeface="Calibri"/>
              </a:rPr>
              <a:t> team…</a:t>
            </a:r>
            <a:endParaRPr lang="en-GB" sz="2400" b="0" strike="noStrike" spc="-1" dirty="0">
              <a:latin typeface="Arial"/>
            </a:endParaRPr>
          </a:p>
          <a:p>
            <a:pPr>
              <a:lnSpc>
                <a:spcPct val="100000"/>
              </a:lnSpc>
              <a:buNone/>
              <a:tabLst>
                <a:tab pos="0" algn="l"/>
              </a:tabLst>
            </a:pPr>
            <a:endParaRPr lang="en-GB" sz="2400" b="0" strike="noStrike" spc="-1">
              <a:latin typeface="Arial"/>
            </a:endParaRPr>
          </a:p>
          <a:p>
            <a:pPr>
              <a:lnSpc>
                <a:spcPct val="90000"/>
              </a:lnSpc>
              <a:spcBef>
                <a:spcPts val="1001"/>
              </a:spcBef>
              <a:buNone/>
              <a:tabLst>
                <a:tab pos="0" algn="l"/>
              </a:tabLst>
            </a:pPr>
            <a:endParaRPr lang="en-GB" sz="2400" b="0" strike="noStrike" spc="-1">
              <a:latin typeface="Arial"/>
            </a:endParaRPr>
          </a:p>
        </p:txBody>
      </p:sp>
      <p:sp>
        <p:nvSpPr>
          <p:cNvPr id="993" name="PlaceHolder 3"/>
          <p:cNvSpPr>
            <a:spLocks noGrp="1"/>
          </p:cNvSpPr>
          <p:nvPr>
            <p:ph/>
          </p:nvPr>
        </p:nvSpPr>
        <p:spPr>
          <a:xfrm>
            <a:off x="6172200" y="866880"/>
            <a:ext cx="5180760" cy="5571360"/>
          </a:xfrm>
          <a:prstGeom prst="rect">
            <a:avLst/>
          </a:prstGeom>
          <a:noFill/>
          <a:ln w="0">
            <a:noFill/>
          </a:ln>
        </p:spPr>
        <p:txBody>
          <a:bodyPr lIns="0" tIns="0" rIns="0" bIns="0" anchor="t">
            <a:normAutofit fontScale="92500" lnSpcReduction="10000"/>
          </a:bodyPr>
          <a:lstStyle/>
          <a:p>
            <a:pPr>
              <a:lnSpc>
                <a:spcPct val="90000"/>
              </a:lnSpc>
              <a:spcBef>
                <a:spcPts val="1001"/>
              </a:spcBef>
              <a:buNone/>
              <a:tabLst>
                <a:tab pos="0" algn="l"/>
              </a:tabLst>
            </a:pPr>
            <a:r>
              <a:rPr lang="en-GB" sz="2800" b="1" u="sng" strike="noStrike" spc="-1" dirty="0" err="1">
                <a:solidFill>
                  <a:srgbClr val="002060"/>
                </a:solidFill>
                <a:uFillTx/>
                <a:latin typeface="Calibri"/>
              </a:rPr>
              <a:t>eRx</a:t>
            </a:r>
            <a:r>
              <a:rPr lang="en-GB" sz="2800" b="1" u="sng" strike="noStrike" spc="-1" dirty="0">
                <a:solidFill>
                  <a:srgbClr val="002060"/>
                </a:solidFill>
                <a:uFillTx/>
                <a:latin typeface="Calibri"/>
              </a:rPr>
              <a:t> Check list:</a:t>
            </a:r>
            <a:endParaRPr lang="en-GB" sz="28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800" b="0" strike="noStrike" spc="-1" dirty="0">
                <a:solidFill>
                  <a:srgbClr val="002060"/>
                </a:solidFill>
                <a:latin typeface="Calibri"/>
              </a:rPr>
              <a:t>Turn ON the receivers corresponding to the </a:t>
            </a:r>
            <a:r>
              <a:rPr lang="en-GB" sz="2800" b="0" strike="noStrike" spc="-1" dirty="0" err="1">
                <a:solidFill>
                  <a:srgbClr val="002060"/>
                </a:solidFill>
                <a:latin typeface="Calibri"/>
              </a:rPr>
              <a:t>eLinks</a:t>
            </a:r>
            <a:r>
              <a:rPr lang="en-GB" sz="2800" b="0" strike="noStrike" spc="-1" dirty="0">
                <a:solidFill>
                  <a:srgbClr val="002060"/>
                </a:solidFill>
                <a:latin typeface="Calibri"/>
              </a:rPr>
              <a:t> in use.</a:t>
            </a:r>
            <a:endParaRPr lang="en-GB" sz="2800" b="0" strike="noStrike" spc="-1" dirty="0">
              <a:latin typeface="Arial"/>
            </a:endParaRPr>
          </a:p>
          <a:p>
            <a:pPr marL="685800" lvl="1" indent="-228600">
              <a:lnSpc>
                <a:spcPct val="90000"/>
              </a:lnSpc>
              <a:spcBef>
                <a:spcPts val="499"/>
              </a:spcBef>
              <a:buClr>
                <a:srgbClr val="C00000"/>
              </a:buClr>
              <a:buFont typeface="Arial"/>
              <a:buChar char="•"/>
              <a:tabLst>
                <a:tab pos="0" algn="l"/>
              </a:tabLst>
            </a:pPr>
            <a:r>
              <a:rPr lang="en-GB" sz="2400" b="0" strike="noStrike" spc="-1" dirty="0">
                <a:solidFill>
                  <a:srgbClr val="0070C0"/>
                </a:solidFill>
                <a:latin typeface="Calibri"/>
              </a:rPr>
              <a:t>Obviously the others should be OFF</a:t>
            </a:r>
            <a:endParaRPr lang="en-GB" sz="24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800" b="0" strike="noStrike" spc="-1" dirty="0">
                <a:solidFill>
                  <a:srgbClr val="002060"/>
                </a:solidFill>
                <a:latin typeface="Calibri"/>
              </a:rPr>
              <a:t>Choose the polarity (non-invert / invert)</a:t>
            </a:r>
            <a:endParaRPr lang="en-GB" sz="2800" b="0" strike="noStrike" spc="-1" dirty="0">
              <a:latin typeface="Arial"/>
            </a:endParaRPr>
          </a:p>
          <a:p>
            <a:pPr marL="228600" indent="-228600">
              <a:lnSpc>
                <a:spcPct val="90000"/>
              </a:lnSpc>
              <a:spcBef>
                <a:spcPts val="1001"/>
              </a:spcBef>
              <a:buClr>
                <a:srgbClr val="C00000"/>
              </a:buClr>
              <a:buFont typeface="Arial"/>
              <a:buChar char="•"/>
              <a:tabLst>
                <a:tab pos="0" algn="l"/>
              </a:tabLst>
            </a:pPr>
            <a:r>
              <a:rPr lang="en-GB" sz="2800" b="0" strike="noStrike" spc="-1" dirty="0">
                <a:solidFill>
                  <a:srgbClr val="002060"/>
                </a:solidFill>
                <a:latin typeface="Calibri"/>
              </a:rPr>
              <a:t>Turn on the termination:</a:t>
            </a:r>
            <a:endParaRPr lang="en-GB" sz="2800" b="0" strike="noStrike" spc="-1" dirty="0">
              <a:latin typeface="Arial"/>
            </a:endParaRPr>
          </a:p>
          <a:p>
            <a:pPr marL="685800" lvl="1" indent="-228600">
              <a:lnSpc>
                <a:spcPct val="90000"/>
              </a:lnSpc>
              <a:spcBef>
                <a:spcPts val="499"/>
              </a:spcBef>
              <a:buClr>
                <a:srgbClr val="C00000"/>
              </a:buClr>
              <a:buFont typeface="Arial"/>
              <a:buChar char="•"/>
              <a:tabLst>
                <a:tab pos="0" algn="l"/>
              </a:tabLst>
            </a:pPr>
            <a:r>
              <a:rPr lang="en-GB" sz="2400" b="0" strike="noStrike" spc="-1" dirty="0">
                <a:solidFill>
                  <a:srgbClr val="0070C0"/>
                </a:solidFill>
                <a:latin typeface="Calibri"/>
              </a:rPr>
              <a:t>Most likely the case (unless the chip in a multiple drop configuration – unlikely, or AC coupling to be optimized)</a:t>
            </a:r>
            <a:endParaRPr lang="en-GB" sz="2400" b="0" strike="noStrike" spc="-1" dirty="0">
              <a:latin typeface="Arial"/>
            </a:endParaRPr>
          </a:p>
          <a:p>
            <a:pPr marL="228600" indent="-228600">
              <a:lnSpc>
                <a:spcPct val="90000"/>
              </a:lnSpc>
              <a:spcBef>
                <a:spcPts val="1001"/>
              </a:spcBef>
              <a:buClr>
                <a:srgbClr val="C00000"/>
              </a:buClr>
              <a:buFont typeface="Arial"/>
              <a:buChar char="•"/>
              <a:tabLst>
                <a:tab pos="0" algn="l"/>
              </a:tabLst>
            </a:pPr>
            <a:r>
              <a:rPr lang="en-GB" sz="2800" b="0" strike="noStrike" spc="-1" dirty="0">
                <a:solidFill>
                  <a:srgbClr val="002060"/>
                </a:solidFill>
                <a:latin typeface="Calibri"/>
              </a:rPr>
              <a:t>Enable the internal bias, if using AC coupling</a:t>
            </a:r>
            <a:endParaRPr lang="en-GB" sz="2800" b="0" strike="noStrike" spc="-1" dirty="0">
              <a:latin typeface="Arial"/>
            </a:endParaRPr>
          </a:p>
          <a:p>
            <a:pPr marL="228600" indent="-228600">
              <a:lnSpc>
                <a:spcPct val="90000"/>
              </a:lnSpc>
              <a:spcBef>
                <a:spcPts val="1001"/>
              </a:spcBef>
              <a:buClr>
                <a:srgbClr val="C00000"/>
              </a:buClr>
              <a:buFont typeface="Arial"/>
              <a:buChar char="•"/>
              <a:tabLst>
                <a:tab pos="0" algn="l"/>
              </a:tabLst>
            </a:pPr>
            <a:r>
              <a:rPr lang="en-GB" sz="2800" b="0" strike="noStrike" spc="-1" dirty="0">
                <a:solidFill>
                  <a:srgbClr val="002060"/>
                </a:solidFill>
                <a:latin typeface="Calibri"/>
              </a:rPr>
              <a:t>Choose the appropriate equalization setting</a:t>
            </a:r>
            <a:endParaRPr lang="en-GB" sz="2800" b="0" strike="noStrike" spc="-1" dirty="0">
              <a:latin typeface="Arial"/>
            </a:endParaRPr>
          </a:p>
          <a:p>
            <a:pPr>
              <a:lnSpc>
                <a:spcPct val="90000"/>
              </a:lnSpc>
              <a:spcBef>
                <a:spcPts val="1001"/>
              </a:spcBef>
              <a:buNone/>
              <a:tabLst>
                <a:tab pos="0" algn="l"/>
              </a:tabLst>
            </a:pPr>
            <a:endParaRPr lang="en-GB" sz="2800" b="0" strike="noStrike" spc="-1">
              <a:latin typeface="Arial"/>
            </a:endParaRPr>
          </a:p>
        </p:txBody>
      </p:sp>
      <p:sp>
        <p:nvSpPr>
          <p:cNvPr id="994" name="PlaceHolder 4"/>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995" name="PlaceHolder 5"/>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
        <p:nvSpPr>
          <p:cNvPr id="996" name="PlaceHolder 6"/>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D2AF43A2-C6B6-4E1F-B5EC-B2CC06931353}" type="slidenum">
              <a:rPr lang="en-GB" sz="1000" b="0" strike="noStrike" spc="-1" dirty="0">
                <a:solidFill>
                  <a:srgbClr val="8B8B8B"/>
                </a:solidFill>
                <a:latin typeface="Calibri"/>
              </a:rPr>
              <a:t>50</a:t>
            </a:fld>
            <a:endParaRPr lang="en-GB" sz="1000" b="0" strike="noStrike" spc="-1" dirty="0">
              <a:latin typeface="Times New Roman"/>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7"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eLink Data Sampling and “Deserialization”</a:t>
            </a:r>
            <a:endParaRPr lang="en-GB" sz="3200" b="0" strike="noStrike" spc="-1">
              <a:latin typeface="Arial"/>
            </a:endParaRPr>
          </a:p>
        </p:txBody>
      </p:sp>
      <p:sp>
        <p:nvSpPr>
          <p:cNvPr id="998" name="Straight Arrow Connector 9"/>
          <p:cNvSpPr/>
          <p:nvPr/>
        </p:nvSpPr>
        <p:spPr>
          <a:xfrm flipV="1">
            <a:off x="9439200" y="1802160"/>
            <a:ext cx="360" cy="456480"/>
          </a:xfrm>
          <a:custGeom>
            <a:avLst/>
            <a:gdLst/>
            <a:ahLst/>
            <a:cxnLst/>
            <a:rect l="l" t="t" r="r" b="b"/>
            <a:pathLst>
              <a:path w="21600" h="21600">
                <a:moveTo>
                  <a:pt x="0" y="0"/>
                </a:moveTo>
                <a:lnTo>
                  <a:pt x="21600" y="21600"/>
                </a:lnTo>
              </a:path>
            </a:pathLst>
          </a:custGeom>
          <a:noFill/>
          <a:ln w="19050">
            <a:solidFill>
              <a:srgbClr val="44546A"/>
            </a:solidFill>
            <a:tailEnd type="oval" w="med" len="med"/>
          </a:ln>
        </p:spPr>
        <p:style>
          <a:lnRef idx="1">
            <a:schemeClr val="accent1"/>
          </a:lnRef>
          <a:fillRef idx="0">
            <a:schemeClr val="accent1"/>
          </a:fillRef>
          <a:effectRef idx="0">
            <a:schemeClr val="accent1"/>
          </a:effectRef>
          <a:fontRef idx="minor"/>
        </p:style>
      </p:sp>
      <p:sp>
        <p:nvSpPr>
          <p:cNvPr id="999" name="Rectangle 10"/>
          <p:cNvSpPr/>
          <p:nvPr/>
        </p:nvSpPr>
        <p:spPr>
          <a:xfrm>
            <a:off x="1916280" y="21049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1000" name="Rectangle 11"/>
          <p:cNvSpPr/>
          <p:nvPr/>
        </p:nvSpPr>
        <p:spPr>
          <a:xfrm>
            <a:off x="1916280" y="42382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1001" name="Rectangle 12"/>
          <p:cNvSpPr/>
          <p:nvPr/>
        </p:nvSpPr>
        <p:spPr>
          <a:xfrm rot="10800000">
            <a:off x="4728240" y="1269360"/>
            <a:ext cx="3733200" cy="4494960"/>
          </a:xfrm>
          <a:prstGeom prst="rect">
            <a:avLst/>
          </a:prstGeom>
          <a:solidFill>
            <a:srgbClr val="95B3D7"/>
          </a:solidFill>
          <a:ln w="25400">
            <a:solidFill>
              <a:srgbClr val="000000"/>
            </a:solidFill>
            <a:round/>
          </a:ln>
        </p:spPr>
        <p:style>
          <a:lnRef idx="0">
            <a:scrgbClr r="0" g="0" b="0"/>
          </a:lnRef>
          <a:fillRef idx="0">
            <a:scrgbClr r="0" g="0" b="0"/>
          </a:fillRef>
          <a:effectRef idx="0">
            <a:scrgbClr r="0" g="0" b="0"/>
          </a:effectRef>
          <a:fontRef idx="minor"/>
        </p:style>
      </p:sp>
      <p:sp>
        <p:nvSpPr>
          <p:cNvPr id="1002" name="Rectangle 13"/>
          <p:cNvSpPr/>
          <p:nvPr/>
        </p:nvSpPr>
        <p:spPr>
          <a:xfrm rot="5400000">
            <a:off x="3250440" y="3285720"/>
            <a:ext cx="3504600" cy="5328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buNone/>
              <a:tabLst>
                <a:tab pos="0" algn="l"/>
              </a:tabLst>
            </a:pPr>
            <a:r>
              <a:rPr lang="en-GB" sz="900" b="0" strike="noStrike" spc="-1">
                <a:solidFill>
                  <a:srgbClr val="FFFFFF"/>
                </a:solidFill>
                <a:latin typeface="Calibri"/>
                <a:ea typeface="DejaVu Sans"/>
              </a:rPr>
              <a:t>Phase – Aligners + Ser/Des for E – Ports</a:t>
            </a:r>
            <a:endParaRPr lang="en-GB" sz="900" b="0" strike="noStrike" spc="-1">
              <a:latin typeface="Arial"/>
            </a:endParaRPr>
          </a:p>
        </p:txBody>
      </p:sp>
      <p:sp>
        <p:nvSpPr>
          <p:cNvPr id="1003" name="Rectangle 14"/>
          <p:cNvSpPr/>
          <p:nvPr/>
        </p:nvSpPr>
        <p:spPr>
          <a:xfrm>
            <a:off x="1916280" y="10378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1004" name="Rectangle 15"/>
          <p:cNvSpPr/>
          <p:nvPr/>
        </p:nvSpPr>
        <p:spPr>
          <a:xfrm rot="5400000">
            <a:off x="2565000" y="13046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005" name="Rectangle 16"/>
          <p:cNvSpPr/>
          <p:nvPr/>
        </p:nvSpPr>
        <p:spPr>
          <a:xfrm rot="5400000">
            <a:off x="2565000" y="23713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006" name="Rectangle 17"/>
          <p:cNvSpPr/>
          <p:nvPr/>
        </p:nvSpPr>
        <p:spPr>
          <a:xfrm rot="5400000">
            <a:off x="2565000" y="45050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007" name="Rectangle 18"/>
          <p:cNvSpPr/>
          <p:nvPr/>
        </p:nvSpPr>
        <p:spPr>
          <a:xfrm>
            <a:off x="2754720" y="53053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GBT – SCA</a:t>
            </a:r>
            <a:endParaRPr lang="en-GB" sz="1050" b="0" strike="noStrike" spc="-1">
              <a:latin typeface="Arial"/>
            </a:endParaRPr>
          </a:p>
        </p:txBody>
      </p:sp>
      <p:sp>
        <p:nvSpPr>
          <p:cNvPr id="1008" name="Rectangle 19"/>
          <p:cNvSpPr/>
          <p:nvPr/>
        </p:nvSpPr>
        <p:spPr>
          <a:xfrm rot="5400000">
            <a:off x="3403080" y="55717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009" name="Straight Connector 20"/>
          <p:cNvSpPr/>
          <p:nvPr/>
        </p:nvSpPr>
        <p:spPr>
          <a:xfrm>
            <a:off x="2449440" y="3018960"/>
            <a:ext cx="360" cy="99072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1010" name="Rectangle 21"/>
          <p:cNvSpPr/>
          <p:nvPr/>
        </p:nvSpPr>
        <p:spPr>
          <a:xfrm>
            <a:off x="5284080" y="1271160"/>
            <a:ext cx="857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Phase - Shifter</a:t>
            </a:r>
            <a:endParaRPr lang="en-GB" sz="900" b="0" strike="noStrike" spc="-1">
              <a:latin typeface="Arial"/>
            </a:endParaRPr>
          </a:p>
        </p:txBody>
      </p:sp>
      <p:sp>
        <p:nvSpPr>
          <p:cNvPr id="1011" name="Rectangle 22"/>
          <p:cNvSpPr/>
          <p:nvPr/>
        </p:nvSpPr>
        <p:spPr>
          <a:xfrm rot="5400000">
            <a:off x="4546080" y="20667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012" name="Rectangle 23"/>
          <p:cNvSpPr/>
          <p:nvPr/>
        </p:nvSpPr>
        <p:spPr>
          <a:xfrm rot="5400000">
            <a:off x="4546080" y="27525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013" name="Rectangle 24"/>
          <p:cNvSpPr/>
          <p:nvPr/>
        </p:nvSpPr>
        <p:spPr>
          <a:xfrm rot="5400000">
            <a:off x="4546080" y="41241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014" name="Rectangle 25"/>
          <p:cNvSpPr/>
          <p:nvPr/>
        </p:nvSpPr>
        <p:spPr>
          <a:xfrm rot="5400000">
            <a:off x="4546080" y="48099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015" name="Straight Connector 26"/>
          <p:cNvSpPr/>
          <p:nvPr/>
        </p:nvSpPr>
        <p:spPr>
          <a:xfrm flipV="1">
            <a:off x="4811760" y="3247560"/>
            <a:ext cx="360" cy="60948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1016" name="Curved Connector 27"/>
          <p:cNvSpPr/>
          <p:nvPr/>
        </p:nvSpPr>
        <p:spPr>
          <a:xfrm rot="10800000">
            <a:off x="2984040" y="1418760"/>
            <a:ext cx="175176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017" name="Rectangle 28"/>
          <p:cNvSpPr/>
          <p:nvPr/>
        </p:nvSpPr>
        <p:spPr>
          <a:xfrm>
            <a:off x="7770960" y="5307840"/>
            <a:ext cx="69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Masters</a:t>
            </a:r>
            <a:endParaRPr lang="en-GB" sz="900" b="0" strike="noStrike" spc="-1">
              <a:latin typeface="Arial"/>
            </a:endParaRPr>
          </a:p>
        </p:txBody>
      </p:sp>
      <p:sp>
        <p:nvSpPr>
          <p:cNvPr id="1018" name="Rectangle 29"/>
          <p:cNvSpPr/>
          <p:nvPr/>
        </p:nvSpPr>
        <p:spPr>
          <a:xfrm>
            <a:off x="572004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ADC</a:t>
            </a:r>
            <a:endParaRPr lang="en-GB" sz="900" b="0" strike="noStrike" spc="-1">
              <a:latin typeface="Arial"/>
            </a:endParaRPr>
          </a:p>
        </p:txBody>
      </p:sp>
      <p:sp>
        <p:nvSpPr>
          <p:cNvPr id="1019" name="Rectangle 30"/>
          <p:cNvSpPr/>
          <p:nvPr/>
        </p:nvSpPr>
        <p:spPr>
          <a:xfrm>
            <a:off x="57200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Control Logic</a:t>
            </a:r>
            <a:endParaRPr lang="en-GB" sz="900" b="0" strike="noStrike" spc="-1">
              <a:latin typeface="Arial"/>
            </a:endParaRPr>
          </a:p>
        </p:txBody>
      </p:sp>
      <p:sp>
        <p:nvSpPr>
          <p:cNvPr id="1020" name="Rectangle 31"/>
          <p:cNvSpPr/>
          <p:nvPr/>
        </p:nvSpPr>
        <p:spPr>
          <a:xfrm>
            <a:off x="70916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Configuration</a:t>
            </a:r>
            <a:endParaRPr lang="en-GB" sz="900" b="0" strike="noStrike" spc="-1">
              <a:latin typeface="Arial"/>
            </a:endParaRPr>
          </a:p>
          <a:p>
            <a:pPr algn="ctr">
              <a:lnSpc>
                <a:spcPct val="100000"/>
              </a:lnSpc>
              <a:buNone/>
              <a:tabLst>
                <a:tab pos="0" algn="l"/>
              </a:tabLst>
            </a:pPr>
            <a:r>
              <a:rPr lang="en-US" sz="900" b="0" strike="noStrike" spc="-1">
                <a:solidFill>
                  <a:srgbClr val="FFFFFF"/>
                </a:solidFill>
                <a:latin typeface="Calibri"/>
                <a:ea typeface="DejaVu Sans"/>
              </a:rPr>
              <a:t>(e-Fuses + reg-Bank)</a:t>
            </a:r>
            <a:endParaRPr lang="en-GB" sz="900" b="0" strike="noStrike" spc="-1">
              <a:latin typeface="Arial"/>
            </a:endParaRPr>
          </a:p>
        </p:txBody>
      </p:sp>
      <p:sp>
        <p:nvSpPr>
          <p:cNvPr id="1021" name="Straight Arrow Connector 32"/>
          <p:cNvSpPr/>
          <p:nvPr/>
        </p:nvSpPr>
        <p:spPr>
          <a:xfrm rot="5400000" flipH="1" flipV="1">
            <a:off x="660132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022" name="Straight Arrow Connector 33"/>
          <p:cNvSpPr/>
          <p:nvPr/>
        </p:nvSpPr>
        <p:spPr>
          <a:xfrm>
            <a:off x="8071920" y="3762000"/>
            <a:ext cx="608760" cy="720"/>
          </a:xfrm>
          <a:custGeom>
            <a:avLst/>
            <a:gdLst/>
            <a:ahLst/>
            <a:cxnLst/>
            <a:rect l="l" t="t" r="r" b="b"/>
            <a:pathLst>
              <a:path w="21600" h="21600">
                <a:moveTo>
                  <a:pt x="0" y="0"/>
                </a:moveTo>
                <a:lnTo>
                  <a:pt x="21600" y="21600"/>
                </a:lnTo>
              </a:path>
            </a:pathLst>
          </a:custGeom>
          <a:noFill/>
          <a:ln w="19050">
            <a:solidFill>
              <a:srgbClr val="44546A"/>
            </a:solidFill>
            <a:round/>
            <a:tailEnd type="arrow" w="med" len="med"/>
          </a:ln>
        </p:spPr>
        <p:style>
          <a:lnRef idx="0">
            <a:scrgbClr r="0" g="0" b="0"/>
          </a:lnRef>
          <a:fillRef idx="0">
            <a:scrgbClr r="0" g="0" b="0"/>
          </a:fillRef>
          <a:effectRef idx="0">
            <a:scrgbClr r="0" g="0" b="0"/>
          </a:effectRef>
          <a:fontRef idx="minor"/>
        </p:style>
      </p:sp>
      <p:sp>
        <p:nvSpPr>
          <p:cNvPr id="1023" name="Isosceles Triangle 34"/>
          <p:cNvSpPr/>
          <p:nvPr/>
        </p:nvSpPr>
        <p:spPr>
          <a:xfrm rot="5400000" flipH="1">
            <a:off x="8642880" y="357228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sp>
        <p:nvSpPr>
          <p:cNvPr id="1024" name="Isosceles Triangle 35"/>
          <p:cNvSpPr/>
          <p:nvPr/>
        </p:nvSpPr>
        <p:spPr>
          <a:xfrm>
            <a:off x="9292320" y="19551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1025" name="Straight Connector 36"/>
          <p:cNvSpPr/>
          <p:nvPr/>
        </p:nvSpPr>
        <p:spPr>
          <a:xfrm>
            <a:off x="9291960" y="1955160"/>
            <a:ext cx="30492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1026" name="Straight Connector 37"/>
          <p:cNvSpPr/>
          <p:nvPr/>
        </p:nvSpPr>
        <p:spPr>
          <a:xfrm>
            <a:off x="9062640" y="3762000"/>
            <a:ext cx="38088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027" name="Straight Connector 38"/>
          <p:cNvSpPr/>
          <p:nvPr/>
        </p:nvSpPr>
        <p:spPr>
          <a:xfrm>
            <a:off x="9443520" y="4066560"/>
            <a:ext cx="360" cy="15264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028" name="Isosceles Triangle 39"/>
          <p:cNvSpPr/>
          <p:nvPr/>
        </p:nvSpPr>
        <p:spPr>
          <a:xfrm flipV="1">
            <a:off x="9291240" y="39135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1029" name="Straight Connector 40"/>
          <p:cNvSpPr/>
          <p:nvPr/>
        </p:nvSpPr>
        <p:spPr>
          <a:xfrm>
            <a:off x="9443520" y="3762000"/>
            <a:ext cx="360" cy="15228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030" name="Straight Connector 41"/>
          <p:cNvSpPr/>
          <p:nvPr/>
        </p:nvSpPr>
        <p:spPr>
          <a:xfrm>
            <a:off x="9291240" y="4066560"/>
            <a:ext cx="30456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1031" name="Isosceles Triangle 42"/>
          <p:cNvSpPr/>
          <p:nvPr/>
        </p:nvSpPr>
        <p:spPr>
          <a:xfrm flipV="1">
            <a:off x="9367560" y="4218480"/>
            <a:ext cx="151560" cy="151560"/>
          </a:xfrm>
          <a:prstGeom prst="triangle">
            <a:avLst>
              <a:gd name="adj" fmla="val 50000"/>
            </a:avLst>
          </a:prstGeom>
          <a:solidFill>
            <a:schemeClr val="tx2"/>
          </a:solidFill>
          <a:ln w="25400">
            <a:solidFill>
              <a:srgbClr val="44546A"/>
            </a:solidFill>
            <a:round/>
          </a:ln>
        </p:spPr>
        <p:style>
          <a:lnRef idx="0">
            <a:scrgbClr r="0" g="0" b="0"/>
          </a:lnRef>
          <a:fillRef idx="0">
            <a:scrgbClr r="0" g="0" b="0"/>
          </a:fillRef>
          <a:effectRef idx="0">
            <a:scrgbClr r="0" g="0" b="0"/>
          </a:effectRef>
          <a:fontRef idx="minor"/>
        </p:style>
      </p:sp>
      <p:sp>
        <p:nvSpPr>
          <p:cNvPr id="1032" name="Straight Connector 43"/>
          <p:cNvSpPr/>
          <p:nvPr/>
        </p:nvSpPr>
        <p:spPr>
          <a:xfrm>
            <a:off x="9291960" y="1802520"/>
            <a:ext cx="30492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033" name="Elbow Connector 44"/>
          <p:cNvSpPr/>
          <p:nvPr/>
        </p:nvSpPr>
        <p:spPr>
          <a:xfrm flipV="1">
            <a:off x="8463240" y="3875760"/>
            <a:ext cx="407880" cy="1659600"/>
          </a:xfrm>
          <a:prstGeom prst="bentConnector2">
            <a:avLst/>
          </a:pr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034" name="Straight Arrow Connector 45"/>
          <p:cNvSpPr/>
          <p:nvPr/>
        </p:nvSpPr>
        <p:spPr>
          <a:xfrm flipH="1">
            <a:off x="5260320" y="3016440"/>
            <a:ext cx="741240" cy="360"/>
          </a:xfrm>
          <a:custGeom>
            <a:avLst/>
            <a:gdLst/>
            <a:ahLst/>
            <a:cxnLst/>
            <a:rect l="l" t="t" r="r" b="b"/>
            <a:pathLst>
              <a:path w="21600" h="21600">
                <a:moveTo>
                  <a:pt x="0" y="0"/>
                </a:moveTo>
                <a:lnTo>
                  <a:pt x="21600" y="21600"/>
                </a:lnTo>
              </a:path>
            </a:pathLst>
          </a:custGeom>
          <a:noFill/>
          <a:ln w="38100">
            <a:solidFill>
              <a:srgbClr val="C0504D"/>
            </a:solidFill>
            <a:round/>
            <a:tailEnd type="arrow" w="med" len="med"/>
          </a:ln>
        </p:spPr>
        <p:style>
          <a:lnRef idx="0">
            <a:scrgbClr r="0" g="0" b="0"/>
          </a:lnRef>
          <a:fillRef idx="0">
            <a:scrgbClr r="0" g="0" b="0"/>
          </a:fillRef>
          <a:effectRef idx="0">
            <a:scrgbClr r="0" g="0" b="0"/>
          </a:effectRef>
          <a:fontRef idx="minor"/>
        </p:style>
      </p:sp>
      <p:sp>
        <p:nvSpPr>
          <p:cNvPr id="1035" name="Curved Connector 46"/>
          <p:cNvSpPr/>
          <p:nvPr/>
        </p:nvSpPr>
        <p:spPr>
          <a:xfrm rot="10800000">
            <a:off x="2984040" y="1266480"/>
            <a:ext cx="175176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036" name="Curved Connector 47"/>
          <p:cNvSpPr/>
          <p:nvPr/>
        </p:nvSpPr>
        <p:spPr>
          <a:xfrm rot="10800000">
            <a:off x="2984040" y="1571400"/>
            <a:ext cx="175176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037" name="Curved Connector 48"/>
          <p:cNvSpPr/>
          <p:nvPr/>
        </p:nvSpPr>
        <p:spPr>
          <a:xfrm rot="10800000">
            <a:off x="2984040" y="233352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038" name="Curved Connector 49"/>
          <p:cNvSpPr/>
          <p:nvPr/>
        </p:nvSpPr>
        <p:spPr>
          <a:xfrm rot="10800000">
            <a:off x="2984040" y="248580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039" name="Curved Connector 50"/>
          <p:cNvSpPr/>
          <p:nvPr/>
        </p:nvSpPr>
        <p:spPr>
          <a:xfrm rot="10800000">
            <a:off x="2984040" y="263844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040" name="Curved Connector 51"/>
          <p:cNvSpPr/>
          <p:nvPr/>
        </p:nvSpPr>
        <p:spPr>
          <a:xfrm rot="10800000" flipV="1">
            <a:off x="2984040" y="408600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041" name="Curved Connector 52"/>
          <p:cNvSpPr/>
          <p:nvPr/>
        </p:nvSpPr>
        <p:spPr>
          <a:xfrm rot="10800000" flipV="1">
            <a:off x="2984040" y="423864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042" name="Curved Connector 53"/>
          <p:cNvSpPr/>
          <p:nvPr/>
        </p:nvSpPr>
        <p:spPr>
          <a:xfrm rot="10800000" flipV="1">
            <a:off x="2984040" y="439092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043" name="Curved Connector 54"/>
          <p:cNvSpPr/>
          <p:nvPr/>
        </p:nvSpPr>
        <p:spPr>
          <a:xfrm rot="10800000" flipV="1">
            <a:off x="3822120" y="4771800"/>
            <a:ext cx="91368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044" name="Curved Connector 55"/>
          <p:cNvSpPr/>
          <p:nvPr/>
        </p:nvSpPr>
        <p:spPr>
          <a:xfrm rot="10800000" flipV="1">
            <a:off x="3822120" y="4924080"/>
            <a:ext cx="91368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045" name="Curved Connector 56"/>
          <p:cNvSpPr/>
          <p:nvPr/>
        </p:nvSpPr>
        <p:spPr>
          <a:xfrm rot="10800000" flipV="1">
            <a:off x="3822120" y="5076360"/>
            <a:ext cx="91368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046" name="Straight Arrow Connector 57"/>
          <p:cNvSpPr/>
          <p:nvPr/>
        </p:nvSpPr>
        <p:spPr>
          <a:xfrm flipV="1">
            <a:off x="3889800" y="4699800"/>
            <a:ext cx="791640" cy="4222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047" name="TextBox 58"/>
          <p:cNvSpPr/>
          <p:nvPr/>
        </p:nvSpPr>
        <p:spPr>
          <a:xfrm>
            <a:off x="2694960" y="5000400"/>
            <a:ext cx="12542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000" b="0" strike="noStrike" spc="-1">
                <a:solidFill>
                  <a:srgbClr val="1F497D"/>
                </a:solidFill>
                <a:latin typeface="Calibri"/>
                <a:ea typeface="DejaVu Sans"/>
              </a:rPr>
              <a:t>One 80 Mbps port</a:t>
            </a:r>
            <a:endParaRPr lang="en-GB" sz="1000" b="0" strike="noStrike" spc="-1">
              <a:latin typeface="Arial"/>
            </a:endParaRPr>
          </a:p>
        </p:txBody>
      </p:sp>
      <p:sp>
        <p:nvSpPr>
          <p:cNvPr id="1048" name="Straight Arrow Connector 59"/>
          <p:cNvSpPr/>
          <p:nvPr/>
        </p:nvSpPr>
        <p:spPr>
          <a:xfrm flipV="1">
            <a:off x="3928320" y="2397600"/>
            <a:ext cx="795240" cy="14961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049" name="Straight Arrow Connector 60"/>
          <p:cNvSpPr/>
          <p:nvPr/>
        </p:nvSpPr>
        <p:spPr>
          <a:xfrm flipV="1">
            <a:off x="3928320" y="3147120"/>
            <a:ext cx="777240" cy="7470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050" name="Straight Arrow Connector 61"/>
          <p:cNvSpPr/>
          <p:nvPr/>
        </p:nvSpPr>
        <p:spPr>
          <a:xfrm>
            <a:off x="3928320" y="3895920"/>
            <a:ext cx="777240" cy="972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051" name="TextBox 62"/>
          <p:cNvSpPr/>
          <p:nvPr/>
        </p:nvSpPr>
        <p:spPr>
          <a:xfrm>
            <a:off x="7881480" y="6017040"/>
            <a:ext cx="43272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Ports</a:t>
            </a:r>
            <a:endParaRPr lang="en-GB" sz="800" b="0" strike="noStrike" spc="-1">
              <a:latin typeface="Arial"/>
            </a:endParaRPr>
          </a:p>
        </p:txBody>
      </p:sp>
      <p:sp>
        <p:nvSpPr>
          <p:cNvPr id="1052" name="TextBox 63"/>
          <p:cNvSpPr/>
          <p:nvPr/>
        </p:nvSpPr>
        <p:spPr>
          <a:xfrm>
            <a:off x="5783760" y="6017040"/>
            <a:ext cx="5454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aIn[7:0]</a:t>
            </a:r>
            <a:endParaRPr lang="en-GB" sz="800" b="0" strike="noStrike" spc="-1">
              <a:latin typeface="Arial"/>
            </a:endParaRPr>
          </a:p>
        </p:txBody>
      </p:sp>
      <p:sp>
        <p:nvSpPr>
          <p:cNvPr id="1053" name="TextBox 64"/>
          <p:cNvSpPr/>
          <p:nvPr/>
        </p:nvSpPr>
        <p:spPr>
          <a:xfrm>
            <a:off x="6471360" y="6017040"/>
            <a:ext cx="5623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IO[15:0]</a:t>
            </a:r>
            <a:endParaRPr lang="en-GB" sz="800" b="0" strike="noStrike" spc="-1">
              <a:latin typeface="Arial"/>
            </a:endParaRPr>
          </a:p>
        </p:txBody>
      </p:sp>
      <p:sp>
        <p:nvSpPr>
          <p:cNvPr id="1054" name="TextBox 65"/>
          <p:cNvSpPr/>
          <p:nvPr/>
        </p:nvSpPr>
        <p:spPr>
          <a:xfrm>
            <a:off x="2866320" y="3618720"/>
            <a:ext cx="1115280" cy="546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1000" b="0" strike="noStrike" spc="-1">
                <a:solidFill>
                  <a:srgbClr val="1F497D"/>
                </a:solidFill>
                <a:latin typeface="Calibri"/>
                <a:ea typeface="DejaVu Sans"/>
              </a:rPr>
              <a:t>160 Mbps</a:t>
            </a:r>
            <a:br/>
            <a:r>
              <a:rPr lang="en-GB" sz="1000" b="0" strike="noStrike" spc="-1">
                <a:solidFill>
                  <a:srgbClr val="1F497D"/>
                </a:solidFill>
                <a:latin typeface="Calibri"/>
                <a:ea typeface="DejaVu Sans"/>
              </a:rPr>
              <a:t>to</a:t>
            </a:r>
            <a:endParaRPr lang="en-GB" sz="1000" b="0" strike="noStrike" spc="-1">
              <a:latin typeface="Arial"/>
            </a:endParaRPr>
          </a:p>
          <a:p>
            <a:pPr algn="ctr">
              <a:lnSpc>
                <a:spcPct val="100000"/>
              </a:lnSpc>
              <a:buNone/>
              <a:tabLst>
                <a:tab pos="0" algn="l"/>
              </a:tabLst>
            </a:pPr>
            <a:r>
              <a:rPr lang="en-GB" sz="1000" b="0" strike="noStrike" spc="-1">
                <a:solidFill>
                  <a:srgbClr val="1F497D"/>
                </a:solidFill>
                <a:latin typeface="Calibri"/>
                <a:ea typeface="DejaVu Sans"/>
              </a:rPr>
              <a:t>1.28 Gbps ports</a:t>
            </a:r>
            <a:endParaRPr lang="en-GB" sz="1000" b="0" strike="noStrike" spc="-1">
              <a:latin typeface="Arial"/>
            </a:endParaRPr>
          </a:p>
        </p:txBody>
      </p:sp>
      <p:sp>
        <p:nvSpPr>
          <p:cNvPr id="1055" name="TextBox 66"/>
          <p:cNvSpPr/>
          <p:nvPr/>
        </p:nvSpPr>
        <p:spPr>
          <a:xfrm>
            <a:off x="8578080" y="1802880"/>
            <a:ext cx="5940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LpGBTIA</a:t>
            </a:r>
            <a:endParaRPr lang="en-GB" sz="800" b="0" strike="noStrike" spc="-1">
              <a:latin typeface="Arial"/>
            </a:endParaRPr>
          </a:p>
        </p:txBody>
      </p:sp>
      <p:sp>
        <p:nvSpPr>
          <p:cNvPr id="1056" name="TextBox 67"/>
          <p:cNvSpPr/>
          <p:nvPr/>
        </p:nvSpPr>
        <p:spPr>
          <a:xfrm>
            <a:off x="8577000" y="3304800"/>
            <a:ext cx="5652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LpGBLD</a:t>
            </a:r>
            <a:endParaRPr lang="en-GB" sz="800" b="0" strike="noStrike" spc="-1">
              <a:latin typeface="Arial"/>
            </a:endParaRPr>
          </a:p>
        </p:txBody>
      </p:sp>
      <p:sp>
        <p:nvSpPr>
          <p:cNvPr id="1057" name="TextBox 68"/>
          <p:cNvSpPr/>
          <p:nvPr/>
        </p:nvSpPr>
        <p:spPr>
          <a:xfrm>
            <a:off x="7659000" y="1280160"/>
            <a:ext cx="746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400" b="1" strike="noStrike" spc="-1">
                <a:solidFill>
                  <a:srgbClr val="1F497D"/>
                </a:solidFill>
                <a:latin typeface="Calibri"/>
                <a:ea typeface="DejaVu Sans"/>
              </a:rPr>
              <a:t>LpGBT</a:t>
            </a:r>
            <a:endParaRPr lang="en-GB" sz="1400" b="0" strike="noStrike" spc="-1">
              <a:latin typeface="Arial"/>
            </a:endParaRPr>
          </a:p>
        </p:txBody>
      </p:sp>
      <p:sp>
        <p:nvSpPr>
          <p:cNvPr id="1058" name="Straight Arrow Connector 69"/>
          <p:cNvSpPr/>
          <p:nvPr/>
        </p:nvSpPr>
        <p:spPr>
          <a:xfrm rot="10800000" flipV="1">
            <a:off x="9673920" y="187920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059" name="Straight Arrow Connector 70"/>
          <p:cNvSpPr/>
          <p:nvPr/>
        </p:nvSpPr>
        <p:spPr>
          <a:xfrm rot="10800000" flipV="1">
            <a:off x="9673920" y="203148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060" name="Straight Arrow Connector 71"/>
          <p:cNvSpPr/>
          <p:nvPr/>
        </p:nvSpPr>
        <p:spPr>
          <a:xfrm rot="10800000" flipH="1">
            <a:off x="9672120" y="368676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061" name="Straight Arrow Connector 72"/>
          <p:cNvSpPr/>
          <p:nvPr/>
        </p:nvSpPr>
        <p:spPr>
          <a:xfrm rot="10800000" flipH="1">
            <a:off x="9672120" y="383904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062" name="Right Brace 73"/>
          <p:cNvSpPr/>
          <p:nvPr/>
        </p:nvSpPr>
        <p:spPr>
          <a:xfrm>
            <a:off x="3747960" y="1443600"/>
            <a:ext cx="266040" cy="400320"/>
          </a:xfrm>
          <a:prstGeom prst="rightBrace">
            <a:avLst>
              <a:gd name="adj1" fmla="val 8333"/>
              <a:gd name="adj2" fmla="val 50000"/>
            </a:avLst>
          </a:prstGeom>
          <a:noFill/>
          <a:ln w="12700">
            <a:solidFill>
              <a:srgbClr val="4A7EBB"/>
            </a:solidFill>
            <a:round/>
          </a:ln>
        </p:spPr>
        <p:style>
          <a:lnRef idx="0">
            <a:scrgbClr r="0" g="0" b="0"/>
          </a:lnRef>
          <a:fillRef idx="0">
            <a:scrgbClr r="0" g="0" b="0"/>
          </a:fillRef>
          <a:effectRef idx="0">
            <a:scrgbClr r="0" g="0" b="0"/>
          </a:effectRef>
          <a:fontRef idx="minor"/>
        </p:style>
      </p:sp>
      <p:sp>
        <p:nvSpPr>
          <p:cNvPr id="1063" name="TextBox 74"/>
          <p:cNvSpPr/>
          <p:nvPr/>
        </p:nvSpPr>
        <p:spPr>
          <a:xfrm>
            <a:off x="3956400" y="1509840"/>
            <a:ext cx="4341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eLink</a:t>
            </a:r>
            <a:endParaRPr lang="en-GB" sz="800" b="0" strike="noStrike" spc="-1">
              <a:latin typeface="Arial"/>
            </a:endParaRPr>
          </a:p>
        </p:txBody>
      </p:sp>
      <p:sp>
        <p:nvSpPr>
          <p:cNvPr id="1064" name="TextBox 75"/>
          <p:cNvSpPr/>
          <p:nvPr/>
        </p:nvSpPr>
        <p:spPr>
          <a:xfrm>
            <a:off x="3063960" y="3313080"/>
            <a:ext cx="47700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GB" sz="1000" b="0" strike="noStrike" spc="-1">
                <a:solidFill>
                  <a:srgbClr val="C00000"/>
                </a:solidFill>
                <a:latin typeface="Calibri"/>
                <a:ea typeface="DejaVu Sans"/>
              </a:rPr>
              <a:t>clock</a:t>
            </a:r>
            <a:endParaRPr lang="en-GB" sz="1000" b="0" strike="noStrike" spc="-1">
              <a:latin typeface="Arial"/>
            </a:endParaRPr>
          </a:p>
        </p:txBody>
      </p:sp>
      <p:sp>
        <p:nvSpPr>
          <p:cNvPr id="1065" name="Straight Arrow Connector 76"/>
          <p:cNvSpPr/>
          <p:nvPr/>
        </p:nvSpPr>
        <p:spPr>
          <a:xfrm flipV="1">
            <a:off x="3526200" y="2901600"/>
            <a:ext cx="589320" cy="532440"/>
          </a:xfrm>
          <a:custGeom>
            <a:avLst/>
            <a:gdLst/>
            <a:ahLst/>
            <a:cxnLst/>
            <a:rect l="l" t="t" r="r" b="b"/>
            <a:pathLst>
              <a:path w="21600" h="21600">
                <a:moveTo>
                  <a:pt x="0" y="0"/>
                </a:moveTo>
                <a:lnTo>
                  <a:pt x="21600" y="21600"/>
                </a:lnTo>
              </a:path>
            </a:pathLst>
          </a:custGeom>
          <a:noFill/>
          <a:ln w="9525">
            <a:solidFill>
              <a:srgbClr val="C00000"/>
            </a:solidFill>
            <a:round/>
            <a:tailEnd type="arrow" w="med" len="med"/>
          </a:ln>
        </p:spPr>
        <p:style>
          <a:lnRef idx="0">
            <a:scrgbClr r="0" g="0" b="0"/>
          </a:lnRef>
          <a:fillRef idx="0">
            <a:scrgbClr r="0" g="0" b="0"/>
          </a:fillRef>
          <a:effectRef idx="0">
            <a:scrgbClr r="0" g="0" b="0"/>
          </a:effectRef>
          <a:fontRef idx="minor"/>
        </p:style>
      </p:sp>
      <p:sp>
        <p:nvSpPr>
          <p:cNvPr id="1066" name="TextBox 77"/>
          <p:cNvSpPr/>
          <p:nvPr/>
        </p:nvSpPr>
        <p:spPr>
          <a:xfrm>
            <a:off x="2909880" y="3132720"/>
            <a:ext cx="64296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data-up</a:t>
            </a:r>
            <a:endParaRPr lang="en-GB" sz="1000" b="0" strike="noStrike" spc="-1">
              <a:latin typeface="Arial"/>
            </a:endParaRPr>
          </a:p>
        </p:txBody>
      </p:sp>
      <p:sp>
        <p:nvSpPr>
          <p:cNvPr id="1067" name="Straight Arrow Connector 78"/>
          <p:cNvSpPr/>
          <p:nvPr/>
        </p:nvSpPr>
        <p:spPr>
          <a:xfrm flipV="1">
            <a:off x="3526200" y="2763720"/>
            <a:ext cx="513360" cy="4906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068" name="TextBox 79"/>
          <p:cNvSpPr/>
          <p:nvPr/>
        </p:nvSpPr>
        <p:spPr>
          <a:xfrm>
            <a:off x="2743200" y="2904120"/>
            <a:ext cx="8168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data-down</a:t>
            </a:r>
            <a:endParaRPr lang="en-GB" sz="1000" b="0" strike="noStrike" spc="-1">
              <a:latin typeface="Arial"/>
            </a:endParaRPr>
          </a:p>
        </p:txBody>
      </p:sp>
      <p:sp>
        <p:nvSpPr>
          <p:cNvPr id="1069" name="Straight Arrow Connector 80"/>
          <p:cNvSpPr/>
          <p:nvPr/>
        </p:nvSpPr>
        <p:spPr>
          <a:xfrm flipV="1">
            <a:off x="3526200" y="2611440"/>
            <a:ext cx="437040" cy="4143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grpSp>
        <p:nvGrpSpPr>
          <p:cNvPr id="1070" name="Group 81"/>
          <p:cNvGrpSpPr/>
          <p:nvPr/>
        </p:nvGrpSpPr>
        <p:grpSpPr>
          <a:xfrm>
            <a:off x="8520840" y="6067080"/>
            <a:ext cx="1751760" cy="532800"/>
            <a:chOff x="8520840" y="6067080"/>
            <a:chExt cx="1751760" cy="532800"/>
          </a:xfrm>
        </p:grpSpPr>
        <p:sp>
          <p:nvSpPr>
            <p:cNvPr id="1071" name="Rectangle 82"/>
            <p:cNvSpPr/>
            <p:nvPr/>
          </p:nvSpPr>
          <p:spPr>
            <a:xfrm>
              <a:off x="8520840" y="6067080"/>
              <a:ext cx="1751760" cy="532800"/>
            </a:xfrm>
            <a:prstGeom prst="rect">
              <a:avLst/>
            </a:prstGeom>
            <a:solidFill>
              <a:srgbClr val="DCE6F2"/>
            </a:solidFill>
            <a:ln w="25400">
              <a:solidFill>
                <a:srgbClr val="4F81BD"/>
              </a:solidFill>
              <a:prstDash val="dash"/>
              <a:round/>
            </a:ln>
          </p:spPr>
          <p:style>
            <a:lnRef idx="0">
              <a:scrgbClr r="0" g="0" b="0"/>
            </a:lnRef>
            <a:fillRef idx="0">
              <a:scrgbClr r="0" g="0" b="0"/>
            </a:fillRef>
            <a:effectRef idx="0">
              <a:scrgbClr r="0" g="0" b="0"/>
            </a:effectRef>
            <a:fontRef idx="minor"/>
          </p:style>
        </p:sp>
        <p:sp>
          <p:nvSpPr>
            <p:cNvPr id="1072" name="Straight Connector 83"/>
            <p:cNvSpPr/>
            <p:nvPr/>
          </p:nvSpPr>
          <p:spPr>
            <a:xfrm>
              <a:off x="8673120" y="6219360"/>
              <a:ext cx="990720" cy="360"/>
            </a:xfrm>
            <a:prstGeom prst="line">
              <a:avLst/>
            </a:prstGeom>
            <a:ln w="12700">
              <a:solidFill>
                <a:srgbClr val="1F497D"/>
              </a:solidFill>
              <a:round/>
            </a:ln>
          </p:spPr>
          <p:style>
            <a:lnRef idx="0">
              <a:scrgbClr r="0" g="0" b="0"/>
            </a:lnRef>
            <a:fillRef idx="0">
              <a:scrgbClr r="0" g="0" b="0"/>
            </a:fillRef>
            <a:effectRef idx="0">
              <a:scrgbClr r="0" g="0" b="0"/>
            </a:effectRef>
            <a:fontRef idx="minor"/>
          </p:style>
        </p:sp>
        <p:sp>
          <p:nvSpPr>
            <p:cNvPr id="1073" name="Straight Connector 84"/>
            <p:cNvSpPr/>
            <p:nvPr/>
          </p:nvSpPr>
          <p:spPr>
            <a:xfrm>
              <a:off x="8673120" y="6371640"/>
              <a:ext cx="990720" cy="360"/>
            </a:xfrm>
            <a:prstGeom prst="line">
              <a:avLst/>
            </a:prstGeom>
            <a:ln w="12700">
              <a:solidFill>
                <a:srgbClr val="000000"/>
              </a:solidFill>
              <a:round/>
            </a:ln>
          </p:spPr>
          <p:style>
            <a:lnRef idx="0">
              <a:scrgbClr r="0" g="0" b="0"/>
            </a:lnRef>
            <a:fillRef idx="0">
              <a:scrgbClr r="0" g="0" b="0"/>
            </a:fillRef>
            <a:effectRef idx="0">
              <a:scrgbClr r="0" g="0" b="0"/>
            </a:effectRef>
            <a:fontRef idx="minor"/>
          </p:style>
        </p:sp>
        <p:sp>
          <p:nvSpPr>
            <p:cNvPr id="1074" name="Straight Connector 85"/>
            <p:cNvSpPr/>
            <p:nvPr/>
          </p:nvSpPr>
          <p:spPr>
            <a:xfrm>
              <a:off x="8673120" y="6524280"/>
              <a:ext cx="990720" cy="360"/>
            </a:xfrm>
            <a:prstGeom prst="line">
              <a:avLst/>
            </a:prstGeom>
            <a:ln w="12700">
              <a:solidFill>
                <a:srgbClr val="C0504D"/>
              </a:solidFill>
              <a:round/>
            </a:ln>
          </p:spPr>
          <p:style>
            <a:lnRef idx="0">
              <a:scrgbClr r="0" g="0" b="0"/>
            </a:lnRef>
            <a:fillRef idx="0">
              <a:scrgbClr r="0" g="0" b="0"/>
            </a:fillRef>
            <a:effectRef idx="0">
              <a:scrgbClr r="0" g="0" b="0"/>
            </a:effectRef>
            <a:fontRef idx="minor"/>
          </p:style>
        </p:sp>
        <p:sp>
          <p:nvSpPr>
            <p:cNvPr id="1075" name="TextBox 86"/>
            <p:cNvSpPr/>
            <p:nvPr/>
          </p:nvSpPr>
          <p:spPr>
            <a:xfrm>
              <a:off x="9651600" y="6219720"/>
              <a:ext cx="5180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000000"/>
                  </a:solidFill>
                  <a:latin typeface="Calibri"/>
                  <a:ea typeface="DejaVu Sans"/>
                </a:rPr>
                <a:t>control</a:t>
              </a:r>
              <a:endParaRPr lang="en-GB" sz="800" b="0" strike="noStrike" spc="-1">
                <a:latin typeface="Arial"/>
              </a:endParaRPr>
            </a:p>
          </p:txBody>
        </p:sp>
        <p:sp>
          <p:nvSpPr>
            <p:cNvPr id="1076" name="TextBox 87"/>
            <p:cNvSpPr/>
            <p:nvPr/>
          </p:nvSpPr>
          <p:spPr>
            <a:xfrm>
              <a:off x="9659880" y="6067080"/>
              <a:ext cx="3945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data</a:t>
              </a:r>
              <a:endParaRPr lang="en-GB" sz="800" b="0" strike="noStrike" spc="-1">
                <a:latin typeface="Arial"/>
              </a:endParaRPr>
            </a:p>
          </p:txBody>
        </p:sp>
        <p:sp>
          <p:nvSpPr>
            <p:cNvPr id="1077" name="TextBox 88"/>
            <p:cNvSpPr/>
            <p:nvPr/>
          </p:nvSpPr>
          <p:spPr>
            <a:xfrm>
              <a:off x="9663840" y="6372000"/>
              <a:ext cx="4694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FF0000"/>
                  </a:solidFill>
                  <a:latin typeface="Calibri"/>
                  <a:ea typeface="DejaVu Sans"/>
                </a:rPr>
                <a:t>clocks</a:t>
              </a:r>
              <a:endParaRPr lang="en-GB" sz="800" b="0" strike="noStrike" spc="-1">
                <a:latin typeface="Arial"/>
              </a:endParaRPr>
            </a:p>
          </p:txBody>
        </p:sp>
      </p:grpSp>
      <p:grpSp>
        <p:nvGrpSpPr>
          <p:cNvPr id="1078" name="Group 89"/>
          <p:cNvGrpSpPr/>
          <p:nvPr/>
        </p:nvGrpSpPr>
        <p:grpSpPr>
          <a:xfrm>
            <a:off x="7825320" y="2032200"/>
            <a:ext cx="454320" cy="456480"/>
            <a:chOff x="7825320" y="2032200"/>
            <a:chExt cx="454320" cy="456480"/>
          </a:xfrm>
        </p:grpSpPr>
        <p:sp>
          <p:nvSpPr>
            <p:cNvPr id="1079" name="Isosceles Triangle 90"/>
            <p:cNvSpPr/>
            <p:nvPr/>
          </p:nvSpPr>
          <p:spPr>
            <a:xfrm rot="16200000">
              <a:off x="7787160" y="207036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080" name="TextBox 91"/>
            <p:cNvSpPr/>
            <p:nvPr/>
          </p:nvSpPr>
          <p:spPr>
            <a:xfrm>
              <a:off x="7895880" y="2106000"/>
              <a:ext cx="3837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LR</a:t>
              </a:r>
              <a:endParaRPr lang="en-GB" sz="1400" b="0" strike="noStrike" spc="-1">
                <a:latin typeface="Arial"/>
              </a:endParaRPr>
            </a:p>
          </p:txBody>
        </p:sp>
      </p:grpSp>
      <p:sp>
        <p:nvSpPr>
          <p:cNvPr id="1081" name="Straight Arrow Connector 92"/>
          <p:cNvSpPr/>
          <p:nvPr/>
        </p:nvSpPr>
        <p:spPr>
          <a:xfrm flipH="1" flipV="1">
            <a:off x="7583760" y="2258640"/>
            <a:ext cx="24012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1082" name="Straight Arrow Connector 93"/>
          <p:cNvSpPr/>
          <p:nvPr/>
        </p:nvSpPr>
        <p:spPr>
          <a:xfrm flipH="1">
            <a:off x="7728120" y="2260800"/>
            <a:ext cx="360" cy="54180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1083" name="Straight Arrow Connector 94"/>
          <p:cNvSpPr/>
          <p:nvPr/>
        </p:nvSpPr>
        <p:spPr>
          <a:xfrm flipV="1">
            <a:off x="7317720" y="248796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084" name="Straight Arrow Connector 95"/>
          <p:cNvSpPr/>
          <p:nvPr/>
        </p:nvSpPr>
        <p:spPr>
          <a:xfrm>
            <a:off x="7317720" y="325224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085" name="Straight Arrow Connector 96"/>
          <p:cNvSpPr/>
          <p:nvPr/>
        </p:nvSpPr>
        <p:spPr>
          <a:xfrm flipH="1">
            <a:off x="7824600" y="3004200"/>
            <a:ext cx="1359360" cy="11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086" name="TextBox 97"/>
          <p:cNvSpPr/>
          <p:nvPr/>
        </p:nvSpPr>
        <p:spPr>
          <a:xfrm>
            <a:off x="8466480" y="2804040"/>
            <a:ext cx="745200" cy="3945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000" b="0" strike="noStrike" spc="-1">
                <a:solidFill>
                  <a:srgbClr val="C00000"/>
                </a:solidFill>
                <a:latin typeface="Calibri"/>
                <a:ea typeface="DejaVu Sans"/>
              </a:rPr>
              <a:t>Ref CLK</a:t>
            </a:r>
            <a:br/>
            <a:r>
              <a:rPr lang="en-GB" sz="1000" b="0" strike="noStrike" spc="-1">
                <a:solidFill>
                  <a:srgbClr val="C00000"/>
                </a:solidFill>
                <a:latin typeface="Calibri"/>
                <a:ea typeface="DejaVu Sans"/>
              </a:rPr>
              <a:t>(optional)</a:t>
            </a:r>
            <a:endParaRPr lang="en-GB" sz="1000" b="0" strike="noStrike" spc="-1">
              <a:latin typeface="Arial"/>
            </a:endParaRPr>
          </a:p>
        </p:txBody>
      </p:sp>
      <p:sp>
        <p:nvSpPr>
          <p:cNvPr id="1087" name="Straight Arrow Connector 98"/>
          <p:cNvSpPr/>
          <p:nvPr/>
        </p:nvSpPr>
        <p:spPr>
          <a:xfrm flipH="1">
            <a:off x="8208000" y="2262600"/>
            <a:ext cx="12297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1088" name="Isosceles Triangle 99"/>
          <p:cNvSpPr/>
          <p:nvPr/>
        </p:nvSpPr>
        <p:spPr>
          <a:xfrm rot="16200000">
            <a:off x="8644320" y="207036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grpSp>
        <p:nvGrpSpPr>
          <p:cNvPr id="1089" name="Group 100"/>
          <p:cNvGrpSpPr/>
          <p:nvPr/>
        </p:nvGrpSpPr>
        <p:grpSpPr>
          <a:xfrm>
            <a:off x="7754760" y="3537720"/>
            <a:ext cx="456120" cy="456480"/>
            <a:chOff x="7754760" y="3537720"/>
            <a:chExt cx="456120" cy="456480"/>
          </a:xfrm>
        </p:grpSpPr>
        <p:sp>
          <p:nvSpPr>
            <p:cNvPr id="1090" name="Isosceles Triangle 101"/>
            <p:cNvSpPr/>
            <p:nvPr/>
          </p:nvSpPr>
          <p:spPr>
            <a:xfrm rot="5400000" flipH="1">
              <a:off x="7792560" y="357588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091" name="TextBox 102"/>
            <p:cNvSpPr/>
            <p:nvPr/>
          </p:nvSpPr>
          <p:spPr>
            <a:xfrm flipH="1">
              <a:off x="7754400" y="3611520"/>
              <a:ext cx="402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LD</a:t>
              </a:r>
              <a:endParaRPr lang="en-GB" sz="1400" b="0" strike="noStrike" spc="-1">
                <a:latin typeface="Arial"/>
              </a:endParaRPr>
            </a:p>
          </p:txBody>
        </p:sp>
      </p:grpSp>
      <p:sp>
        <p:nvSpPr>
          <p:cNvPr id="1092" name="Straight Arrow Connector 103"/>
          <p:cNvSpPr/>
          <p:nvPr/>
        </p:nvSpPr>
        <p:spPr>
          <a:xfrm>
            <a:off x="7583400" y="3765600"/>
            <a:ext cx="2505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1093" name="Straight Arrow Connector 104"/>
          <p:cNvSpPr/>
          <p:nvPr/>
        </p:nvSpPr>
        <p:spPr>
          <a:xfrm flipV="1">
            <a:off x="6778080" y="2479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094" name="Straight Arrow Connector 105"/>
          <p:cNvSpPr/>
          <p:nvPr/>
        </p:nvSpPr>
        <p:spPr>
          <a:xfrm>
            <a:off x="6778080" y="3243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095" name="Straight Arrow Connector 106"/>
          <p:cNvSpPr/>
          <p:nvPr/>
        </p:nvSpPr>
        <p:spPr>
          <a:xfrm flipV="1">
            <a:off x="6281640" y="2470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096" name="Straight Arrow Connector 107"/>
          <p:cNvSpPr/>
          <p:nvPr/>
        </p:nvSpPr>
        <p:spPr>
          <a:xfrm>
            <a:off x="6281640" y="3234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097" name="Right Arrow 108"/>
          <p:cNvSpPr/>
          <p:nvPr/>
        </p:nvSpPr>
        <p:spPr>
          <a:xfrm>
            <a:off x="5268240" y="361296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098" name="Straight Arrow Connector 109"/>
          <p:cNvSpPr/>
          <p:nvPr/>
        </p:nvSpPr>
        <p:spPr>
          <a:xfrm flipV="1">
            <a:off x="5707080" y="1727640"/>
            <a:ext cx="5400" cy="1284480"/>
          </a:xfrm>
          <a:custGeom>
            <a:avLst/>
            <a:gdLst/>
            <a:ahLst/>
            <a:cxnLst/>
            <a:rect l="l" t="t" r="r" b="b"/>
            <a:pathLst>
              <a:path w="21600" h="21600">
                <a:moveTo>
                  <a:pt x="0" y="0"/>
                </a:moveTo>
                <a:lnTo>
                  <a:pt x="21600" y="21600"/>
                </a:lnTo>
              </a:path>
            </a:pathLst>
          </a:custGeom>
          <a:noFill/>
          <a:ln w="38100">
            <a:solidFill>
              <a:srgbClr val="C0504D"/>
            </a:solidFill>
            <a:round/>
            <a:headEnd type="oval" w="med" len="med"/>
            <a:tailEnd type="arrow" w="med" len="med"/>
          </a:ln>
        </p:spPr>
        <p:style>
          <a:lnRef idx="0">
            <a:scrgbClr r="0" g="0" b="0"/>
          </a:lnRef>
          <a:fillRef idx="0">
            <a:scrgbClr r="0" g="0" b="0"/>
          </a:fillRef>
          <a:effectRef idx="0">
            <a:scrgbClr r="0" g="0" b="0"/>
          </a:effectRef>
          <a:fontRef idx="minor"/>
        </p:style>
      </p:sp>
      <p:sp>
        <p:nvSpPr>
          <p:cNvPr id="1099" name="Right Arrow 110"/>
          <p:cNvSpPr/>
          <p:nvPr/>
        </p:nvSpPr>
        <p:spPr>
          <a:xfrm flipH="1">
            <a:off x="5276880" y="210744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100" name="Rectangle 111"/>
          <p:cNvSpPr/>
          <p:nvPr/>
        </p:nvSpPr>
        <p:spPr>
          <a:xfrm>
            <a:off x="6002640" y="2787840"/>
            <a:ext cx="105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CLK Manager</a:t>
            </a:r>
            <a:endParaRPr lang="en-GB" sz="900" b="0" strike="noStrike" spc="-1">
              <a:latin typeface="Arial"/>
            </a:endParaRPr>
          </a:p>
        </p:txBody>
      </p:sp>
      <p:sp>
        <p:nvSpPr>
          <p:cNvPr id="1101" name="Rectangle 112"/>
          <p:cNvSpPr/>
          <p:nvPr/>
        </p:nvSpPr>
        <p:spPr>
          <a:xfrm>
            <a:off x="7050960" y="2788920"/>
            <a:ext cx="78192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CDR/PLL</a:t>
            </a:r>
            <a:endParaRPr lang="en-GB" sz="900" b="0" strike="noStrike" spc="-1">
              <a:latin typeface="Arial"/>
            </a:endParaRPr>
          </a:p>
        </p:txBody>
      </p:sp>
      <p:sp>
        <p:nvSpPr>
          <p:cNvPr id="1102" name="Rectangle 113"/>
          <p:cNvSpPr/>
          <p:nvPr/>
        </p:nvSpPr>
        <p:spPr>
          <a:xfrm>
            <a:off x="705096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DeSER</a:t>
            </a:r>
            <a:endParaRPr lang="en-GB" sz="900" b="0" strike="noStrike" spc="-1">
              <a:latin typeface="Arial"/>
            </a:endParaRPr>
          </a:p>
        </p:txBody>
      </p:sp>
      <p:sp>
        <p:nvSpPr>
          <p:cNvPr id="1103" name="Rectangle 114"/>
          <p:cNvSpPr/>
          <p:nvPr/>
        </p:nvSpPr>
        <p:spPr>
          <a:xfrm>
            <a:off x="652104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DEC</a:t>
            </a:r>
            <a:endParaRPr lang="en-GB" sz="900" b="0" strike="noStrike" spc="-1">
              <a:latin typeface="Arial"/>
            </a:endParaRPr>
          </a:p>
        </p:txBody>
      </p:sp>
      <p:sp>
        <p:nvSpPr>
          <p:cNvPr id="1104" name="Rectangle 115"/>
          <p:cNvSpPr/>
          <p:nvPr/>
        </p:nvSpPr>
        <p:spPr>
          <a:xfrm>
            <a:off x="600372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DSCR</a:t>
            </a:r>
            <a:endParaRPr lang="en-GB" sz="900" b="0" strike="noStrike" spc="-1">
              <a:latin typeface="Arial"/>
            </a:endParaRPr>
          </a:p>
        </p:txBody>
      </p:sp>
      <p:sp>
        <p:nvSpPr>
          <p:cNvPr id="1105" name="Rectangle 116"/>
          <p:cNvSpPr/>
          <p:nvPr/>
        </p:nvSpPr>
        <p:spPr>
          <a:xfrm>
            <a:off x="651996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ENC</a:t>
            </a:r>
            <a:endParaRPr lang="en-GB" sz="900" b="0" strike="noStrike" spc="-1">
              <a:latin typeface="Arial"/>
            </a:endParaRPr>
          </a:p>
        </p:txBody>
      </p:sp>
      <p:sp>
        <p:nvSpPr>
          <p:cNvPr id="1106" name="Rectangle 117"/>
          <p:cNvSpPr/>
          <p:nvPr/>
        </p:nvSpPr>
        <p:spPr>
          <a:xfrm>
            <a:off x="600264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SCR</a:t>
            </a:r>
            <a:endParaRPr lang="en-GB" sz="900" b="0" strike="noStrike" spc="-1">
              <a:latin typeface="Arial"/>
            </a:endParaRPr>
          </a:p>
        </p:txBody>
      </p:sp>
      <p:sp>
        <p:nvSpPr>
          <p:cNvPr id="1107" name="Rectangle 118"/>
          <p:cNvSpPr/>
          <p:nvPr/>
        </p:nvSpPr>
        <p:spPr>
          <a:xfrm>
            <a:off x="704988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SER</a:t>
            </a:r>
            <a:endParaRPr lang="en-GB" sz="900" b="0" strike="noStrike" spc="-1">
              <a:latin typeface="Arial"/>
            </a:endParaRPr>
          </a:p>
        </p:txBody>
      </p:sp>
      <p:sp>
        <p:nvSpPr>
          <p:cNvPr id="1108" name="Rectangle 119"/>
          <p:cNvSpPr/>
          <p:nvPr/>
        </p:nvSpPr>
        <p:spPr>
          <a:xfrm>
            <a:off x="7091640" y="5307840"/>
            <a:ext cx="6850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Slave</a:t>
            </a:r>
            <a:endParaRPr lang="en-GB" sz="900" b="0" strike="noStrike" spc="-1">
              <a:latin typeface="Arial"/>
            </a:endParaRPr>
          </a:p>
        </p:txBody>
      </p:sp>
      <p:sp>
        <p:nvSpPr>
          <p:cNvPr id="1109" name="Straight Arrow Connector 120"/>
          <p:cNvSpPr/>
          <p:nvPr/>
        </p:nvSpPr>
        <p:spPr>
          <a:xfrm rot="5400000" flipH="1" flipV="1">
            <a:off x="784800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110" name="Straight Arrow Connector 121"/>
          <p:cNvSpPr/>
          <p:nvPr/>
        </p:nvSpPr>
        <p:spPr>
          <a:xfrm rot="5400000" flipH="1" flipV="1">
            <a:off x="805464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111" name="Straight Arrow Connector 122"/>
          <p:cNvSpPr/>
          <p:nvPr/>
        </p:nvSpPr>
        <p:spPr>
          <a:xfrm rot="5400000" flipH="1" flipV="1">
            <a:off x="72910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112" name="TextBox 123"/>
          <p:cNvSpPr/>
          <p:nvPr/>
        </p:nvSpPr>
        <p:spPr>
          <a:xfrm>
            <a:off x="7254720" y="6017040"/>
            <a:ext cx="38376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a:t>
            </a:r>
            <a:endParaRPr lang="en-GB" sz="800" b="0" strike="noStrike" spc="-1">
              <a:latin typeface="Arial"/>
            </a:endParaRPr>
          </a:p>
        </p:txBody>
      </p:sp>
      <p:sp>
        <p:nvSpPr>
          <p:cNvPr id="1113" name="Rectangle 124"/>
          <p:cNvSpPr/>
          <p:nvPr/>
        </p:nvSpPr>
        <p:spPr>
          <a:xfrm>
            <a:off x="640512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PIO</a:t>
            </a:r>
            <a:endParaRPr lang="en-GB" sz="900" b="0" strike="noStrike" spc="-1">
              <a:latin typeface="Arial"/>
            </a:endParaRPr>
          </a:p>
        </p:txBody>
      </p:sp>
      <p:sp>
        <p:nvSpPr>
          <p:cNvPr id="1114" name="Elbow Connector 125"/>
          <p:cNvSpPr/>
          <p:nvPr/>
        </p:nvSpPr>
        <p:spPr>
          <a:xfrm rot="16200000" flipV="1">
            <a:off x="5054040" y="610560"/>
            <a:ext cx="289080" cy="1028880"/>
          </a:xfrm>
          <a:prstGeom prst="bentConnector2">
            <a:avLst/>
          </a:pr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1115" name="Straight Arrow Connector 126"/>
          <p:cNvSpPr/>
          <p:nvPr/>
        </p:nvSpPr>
        <p:spPr>
          <a:xfrm rot="5400000" flipH="1" flipV="1">
            <a:off x="59086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116" name="TextBox 127"/>
          <p:cNvSpPr/>
          <p:nvPr/>
        </p:nvSpPr>
        <p:spPr>
          <a:xfrm>
            <a:off x="9500400" y="1580400"/>
            <a:ext cx="839520" cy="257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2.56 Gbps</a:t>
            </a:r>
            <a:endParaRPr lang="en-GB" sz="1100" b="0" strike="noStrike" spc="-1">
              <a:latin typeface="Arial"/>
            </a:endParaRPr>
          </a:p>
        </p:txBody>
      </p:sp>
      <p:sp>
        <p:nvSpPr>
          <p:cNvPr id="1117" name="TextBox 128"/>
          <p:cNvSpPr/>
          <p:nvPr/>
        </p:nvSpPr>
        <p:spPr>
          <a:xfrm>
            <a:off x="9424080" y="3085920"/>
            <a:ext cx="920160" cy="5922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5.12 Gbps</a:t>
            </a:r>
            <a:br/>
            <a:r>
              <a:rPr lang="en-GB" sz="1100" b="0" strike="noStrike" spc="-1">
                <a:solidFill>
                  <a:srgbClr val="C00000"/>
                </a:solidFill>
                <a:latin typeface="Calibri"/>
                <a:ea typeface="DejaVu Sans"/>
              </a:rPr>
              <a:t>or</a:t>
            </a:r>
            <a:br/>
            <a:r>
              <a:rPr lang="en-GB" sz="1100" b="0" strike="noStrike" spc="-1">
                <a:solidFill>
                  <a:srgbClr val="C00000"/>
                </a:solidFill>
                <a:latin typeface="Calibri"/>
                <a:ea typeface="DejaVu Sans"/>
              </a:rPr>
              <a:t>10.24 Gbps</a:t>
            </a:r>
            <a:endParaRPr lang="en-GB" sz="1100" b="0" strike="noStrike" spc="-1">
              <a:latin typeface="Arial"/>
            </a:endParaRPr>
          </a:p>
        </p:txBody>
      </p:sp>
      <p:sp>
        <p:nvSpPr>
          <p:cNvPr id="1118" name="PlaceHolder 2"/>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1119"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E01CD076-B859-4173-BCFB-C7538C632778}" type="slidenum">
              <a:rPr lang="en-GB" sz="1000" b="0" strike="noStrike" spc="-1">
                <a:solidFill>
                  <a:srgbClr val="808080"/>
                </a:solidFill>
                <a:latin typeface="Calibri Light"/>
                <a:ea typeface="Verdana"/>
              </a:rPr>
              <a:t>51</a:t>
            </a:fld>
            <a:endParaRPr lang="en-GB" sz="1000" b="0" strike="noStrike" spc="-1">
              <a:latin typeface="Times New Roman"/>
            </a:endParaRPr>
          </a:p>
        </p:txBody>
      </p:sp>
      <p:sp>
        <p:nvSpPr>
          <p:cNvPr id="1120"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1121" name="Rectangle 4"/>
          <p:cNvSpPr/>
          <p:nvPr/>
        </p:nvSpPr>
        <p:spPr>
          <a:xfrm>
            <a:off x="1580400" y="887760"/>
            <a:ext cx="3380400" cy="548352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1122" name="Rectangle 129"/>
          <p:cNvSpPr/>
          <p:nvPr/>
        </p:nvSpPr>
        <p:spPr>
          <a:xfrm>
            <a:off x="7457760" y="1648440"/>
            <a:ext cx="532800" cy="2638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EOM</a:t>
            </a:r>
            <a:endParaRPr lang="en-GB" sz="900" b="0" strike="noStrike" spc="-1">
              <a:latin typeface="Arial"/>
            </a:endParaRPr>
          </a:p>
        </p:txBody>
      </p:sp>
      <p:sp>
        <p:nvSpPr>
          <p:cNvPr id="1123" name="Straight Arrow Connector 132"/>
          <p:cNvSpPr/>
          <p:nvPr/>
        </p:nvSpPr>
        <p:spPr>
          <a:xfrm flipV="1">
            <a:off x="7724520" y="1912320"/>
            <a:ext cx="360" cy="34704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1124" name="Rectangle 131"/>
          <p:cNvSpPr/>
          <p:nvPr/>
        </p:nvSpPr>
        <p:spPr>
          <a:xfrm>
            <a:off x="5253480" y="887760"/>
            <a:ext cx="5036400" cy="548928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5"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GB" sz="3200" b="1" strike="noStrike" spc="-1" dirty="0">
                <a:solidFill>
                  <a:srgbClr val="002060"/>
                </a:solidFill>
                <a:latin typeface="Calibri Light"/>
              </a:rPr>
              <a:t>Up </a:t>
            </a:r>
            <a:r>
              <a:rPr lang="en-GB" sz="3200" b="1" strike="noStrike" spc="-1" dirty="0" err="1">
                <a:solidFill>
                  <a:srgbClr val="002060"/>
                </a:solidFill>
                <a:latin typeface="Calibri Light"/>
              </a:rPr>
              <a:t>eLink</a:t>
            </a:r>
            <a:r>
              <a:rPr lang="en-GB" sz="3200" b="1" strike="noStrike" spc="-1" dirty="0">
                <a:solidFill>
                  <a:srgbClr val="002060"/>
                </a:solidFill>
                <a:latin typeface="Calibri Light"/>
              </a:rPr>
              <a:t> – Phase Alignment</a:t>
            </a:r>
            <a:endParaRPr lang="en-GB" sz="3200" b="0" strike="noStrike" spc="-1" dirty="0">
              <a:latin typeface="Arial"/>
            </a:endParaRPr>
          </a:p>
        </p:txBody>
      </p:sp>
      <p:sp>
        <p:nvSpPr>
          <p:cNvPr id="1126" name="PlaceHolder 2"/>
          <p:cNvSpPr>
            <a:spLocks noGrp="1"/>
          </p:cNvSpPr>
          <p:nvPr>
            <p:ph/>
          </p:nvPr>
        </p:nvSpPr>
        <p:spPr>
          <a:xfrm>
            <a:off x="5719320" y="4463640"/>
            <a:ext cx="5634000" cy="1974600"/>
          </a:xfrm>
          <a:prstGeom prst="rect">
            <a:avLst/>
          </a:prstGeom>
          <a:noFill/>
          <a:ln w="0">
            <a:noFill/>
          </a:ln>
        </p:spPr>
        <p:txBody>
          <a:bodyPr lIns="0" tIns="0" rIns="0" bIns="0" anchor="t">
            <a:normAutofit fontScale="59000" lnSpcReduction="10000"/>
          </a:bodyPr>
          <a:lstStyle/>
          <a:p>
            <a:pPr marL="228600" indent="-228600">
              <a:lnSpc>
                <a:spcPct val="90000"/>
              </a:lnSpc>
              <a:spcBef>
                <a:spcPts val="1001"/>
              </a:spcBef>
              <a:buClr>
                <a:srgbClr val="C00000"/>
              </a:buClr>
              <a:buFont typeface="Arial"/>
              <a:buChar char="•"/>
            </a:pPr>
            <a:r>
              <a:rPr lang="en-GB" sz="2800" b="0" strike="noStrike" spc="-1" dirty="0">
                <a:solidFill>
                  <a:srgbClr val="002060"/>
                </a:solidFill>
                <a:latin typeface="Calibri"/>
              </a:rPr>
              <a:t>The phase of the incoming data signals is “unknown” in relation to the internal sampling clock!</a:t>
            </a:r>
            <a:endParaRPr lang="en-GB" sz="2800" b="0" strike="noStrike" spc="-1">
              <a:latin typeface="Arial"/>
            </a:endParaRPr>
          </a:p>
          <a:p>
            <a:pPr marL="228600" indent="-228600">
              <a:lnSpc>
                <a:spcPct val="90000"/>
              </a:lnSpc>
              <a:spcBef>
                <a:spcPts val="1001"/>
              </a:spcBef>
              <a:buClr>
                <a:srgbClr val="C00000"/>
              </a:buClr>
              <a:buFont typeface="Arial"/>
              <a:buChar char="•"/>
            </a:pPr>
            <a:r>
              <a:rPr lang="en-GB" sz="2800" b="0" strike="noStrike" spc="-1" dirty="0">
                <a:solidFill>
                  <a:srgbClr val="002060"/>
                </a:solidFill>
                <a:latin typeface="Calibri"/>
              </a:rPr>
              <a:t>There are up to 28 </a:t>
            </a:r>
            <a:r>
              <a:rPr lang="en-GB" sz="2800" b="0" strike="noStrike" spc="-1" dirty="0" err="1">
                <a:solidFill>
                  <a:srgbClr val="002060"/>
                </a:solidFill>
                <a:latin typeface="Calibri"/>
              </a:rPr>
              <a:t>eLinks</a:t>
            </a:r>
            <a:r>
              <a:rPr lang="en-GB" sz="2800" b="0" strike="noStrike" spc="-1" dirty="0">
                <a:solidFill>
                  <a:srgbClr val="002060"/>
                </a:solidFill>
                <a:latin typeface="Calibri"/>
              </a:rPr>
              <a:t> inputs (potentially) all with random phase offsets</a:t>
            </a:r>
            <a:endParaRPr lang="en-GB" sz="2800" b="0" strike="noStrike" spc="-1">
              <a:latin typeface="Arial"/>
            </a:endParaRPr>
          </a:p>
          <a:p>
            <a:pPr marL="228600" indent="-228600">
              <a:lnSpc>
                <a:spcPct val="90000"/>
              </a:lnSpc>
              <a:spcBef>
                <a:spcPts val="1001"/>
              </a:spcBef>
              <a:buClr>
                <a:srgbClr val="C00000"/>
              </a:buClr>
              <a:buFont typeface="Arial"/>
              <a:buChar char="•"/>
            </a:pPr>
            <a:r>
              <a:rPr lang="en-GB" sz="2800" b="0" strike="noStrike" spc="-1" dirty="0">
                <a:solidFill>
                  <a:srgbClr val="002060"/>
                </a:solidFill>
                <a:latin typeface="Calibri"/>
              </a:rPr>
              <a:t>The solution:</a:t>
            </a:r>
            <a:endParaRPr lang="en-GB" sz="28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dirty="0">
                <a:solidFill>
                  <a:srgbClr val="0070C0"/>
                </a:solidFill>
                <a:latin typeface="Calibri"/>
              </a:rPr>
              <a:t>“Measure” the phase offset of each </a:t>
            </a:r>
            <a:r>
              <a:rPr lang="en-GB" sz="2400" b="0" strike="noStrike" spc="-1" dirty="0" err="1">
                <a:solidFill>
                  <a:srgbClr val="0070C0"/>
                </a:solidFill>
                <a:latin typeface="Calibri"/>
              </a:rPr>
              <a:t>eLink</a:t>
            </a:r>
            <a:r>
              <a:rPr lang="en-GB" sz="2400" b="0" strike="noStrike" spc="-1" dirty="0">
                <a:solidFill>
                  <a:srgbClr val="0070C0"/>
                </a:solidFill>
                <a:latin typeface="Calibri"/>
              </a:rPr>
              <a:t> input</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dirty="0">
                <a:solidFill>
                  <a:srgbClr val="0070C0"/>
                </a:solidFill>
                <a:latin typeface="Calibri"/>
              </a:rPr>
              <a:t>Delay individually each incoming bit stream to phase align it with the internal sampling clock</a:t>
            </a:r>
            <a:endParaRPr lang="en-GB" sz="2400" b="0" strike="noStrike" spc="-1" dirty="0">
              <a:latin typeface="Arial"/>
            </a:endParaRPr>
          </a:p>
          <a:p>
            <a:pPr>
              <a:lnSpc>
                <a:spcPct val="90000"/>
              </a:lnSpc>
              <a:spcBef>
                <a:spcPts val="1001"/>
              </a:spcBef>
              <a:buNone/>
            </a:pPr>
            <a:endParaRPr lang="en-GB" sz="2400" b="0" strike="noStrike" spc="-1">
              <a:latin typeface="Arial"/>
            </a:endParaRPr>
          </a:p>
        </p:txBody>
      </p:sp>
      <p:pic>
        <p:nvPicPr>
          <p:cNvPr id="1127" name="Content Placeholder 11" descr="phaseAlignmentFEtoGBTX"/>
          <p:cNvPicPr/>
          <p:nvPr/>
        </p:nvPicPr>
        <p:blipFill>
          <a:blip r:embed="rId3"/>
          <a:stretch/>
        </p:blipFill>
        <p:spPr>
          <a:xfrm>
            <a:off x="1172160" y="945720"/>
            <a:ext cx="4037760" cy="5410440"/>
          </a:xfrm>
          <a:prstGeom prst="rect">
            <a:avLst/>
          </a:prstGeom>
          <a:ln w="9525">
            <a:noFill/>
          </a:ln>
        </p:spPr>
      </p:pic>
      <p:sp>
        <p:nvSpPr>
          <p:cNvPr id="1128" name="Rectangle 129"/>
          <p:cNvSpPr/>
          <p:nvPr/>
        </p:nvSpPr>
        <p:spPr>
          <a:xfrm>
            <a:off x="4560840" y="3487680"/>
            <a:ext cx="540360" cy="319680"/>
          </a:xfrm>
          <a:prstGeom prst="rect">
            <a:avLst/>
          </a:prstGeom>
          <a:solidFill>
            <a:srgbClr val="95B3D7"/>
          </a:solidFill>
          <a:ln>
            <a:solidFill>
              <a:srgbClr val="95B3D7"/>
            </a:solidFill>
          </a:ln>
        </p:spPr>
        <p:style>
          <a:lnRef idx="2">
            <a:schemeClr val="accent1">
              <a:shade val="50000"/>
            </a:schemeClr>
          </a:lnRef>
          <a:fillRef idx="1">
            <a:schemeClr val="accent1"/>
          </a:fillRef>
          <a:effectRef idx="0">
            <a:schemeClr val="accent1"/>
          </a:effectRef>
          <a:fontRef idx="minor"/>
        </p:style>
      </p:sp>
      <p:grpSp>
        <p:nvGrpSpPr>
          <p:cNvPr id="1129" name="Group 131"/>
          <p:cNvGrpSpPr/>
          <p:nvPr/>
        </p:nvGrpSpPr>
        <p:grpSpPr>
          <a:xfrm>
            <a:off x="6331320" y="952560"/>
            <a:ext cx="4340160" cy="3240000"/>
            <a:chOff x="6331320" y="952560"/>
            <a:chExt cx="4340160" cy="3240000"/>
          </a:xfrm>
        </p:grpSpPr>
        <p:sp>
          <p:nvSpPr>
            <p:cNvPr id="1130" name="Rectangle 132"/>
            <p:cNvSpPr/>
            <p:nvPr/>
          </p:nvSpPr>
          <p:spPr>
            <a:xfrm>
              <a:off x="8352000" y="3376440"/>
              <a:ext cx="461520" cy="71172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p:style>
        </p:sp>
        <p:sp>
          <p:nvSpPr>
            <p:cNvPr id="1131" name="Rectangle 133"/>
            <p:cNvSpPr/>
            <p:nvPr/>
          </p:nvSpPr>
          <p:spPr>
            <a:xfrm>
              <a:off x="8359560" y="1388880"/>
              <a:ext cx="461520" cy="711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p:style>
        </p:sp>
        <p:grpSp>
          <p:nvGrpSpPr>
            <p:cNvPr id="1132" name="Group 134"/>
            <p:cNvGrpSpPr/>
            <p:nvPr/>
          </p:nvGrpSpPr>
          <p:grpSpPr>
            <a:xfrm>
              <a:off x="7532640" y="1388880"/>
              <a:ext cx="2103480" cy="736560"/>
              <a:chOff x="7532640" y="1388880"/>
              <a:chExt cx="2103480" cy="736560"/>
            </a:xfrm>
          </p:grpSpPr>
          <p:sp>
            <p:nvSpPr>
              <p:cNvPr id="1133" name="Freeform 150"/>
              <p:cNvSpPr/>
              <p:nvPr/>
            </p:nvSpPr>
            <p:spPr>
              <a:xfrm>
                <a:off x="7532640" y="1389600"/>
                <a:ext cx="2094120" cy="711720"/>
              </a:xfrm>
              <a:custGeom>
                <a:avLst/>
                <a:gdLst/>
                <a:ahLst/>
                <a:cxnLst/>
                <a:rect l="l" t="t" r="r" b="b"/>
                <a:pathLst>
                  <a:path w="3883231" h="1320430">
                    <a:moveTo>
                      <a:pt x="0" y="1320430"/>
                    </a:moveTo>
                    <a:cubicBezTo>
                      <a:pt x="218208" y="1300143"/>
                      <a:pt x="436417" y="1279856"/>
                      <a:pt x="653142" y="1100737"/>
                    </a:cubicBezTo>
                    <a:cubicBezTo>
                      <a:pt x="869867" y="921618"/>
                      <a:pt x="1085603" y="424833"/>
                      <a:pt x="1300348" y="245714"/>
                    </a:cubicBezTo>
                    <a:cubicBezTo>
                      <a:pt x="1515093" y="66595"/>
                      <a:pt x="1511135" y="61646"/>
                      <a:pt x="1941615" y="26020"/>
                    </a:cubicBezTo>
                    <a:cubicBezTo>
                      <a:pt x="2372095" y="-9606"/>
                      <a:pt x="3559628" y="-9606"/>
                      <a:pt x="3883231" y="31958"/>
                    </a:cubicBezTo>
                  </a:path>
                </a:pathLst>
              </a:custGeom>
              <a:no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134" name="Freeform 151"/>
              <p:cNvSpPr/>
              <p:nvPr/>
            </p:nvSpPr>
            <p:spPr>
              <a:xfrm flipV="1">
                <a:off x="7535880" y="1400400"/>
                <a:ext cx="2094120" cy="711720"/>
              </a:xfrm>
              <a:custGeom>
                <a:avLst/>
                <a:gdLst/>
                <a:ahLst/>
                <a:cxnLst/>
                <a:rect l="l" t="t" r="r" b="b"/>
                <a:pathLst>
                  <a:path w="3883231" h="1320430">
                    <a:moveTo>
                      <a:pt x="0" y="1320430"/>
                    </a:moveTo>
                    <a:cubicBezTo>
                      <a:pt x="218208" y="1300143"/>
                      <a:pt x="436417" y="1279856"/>
                      <a:pt x="653142" y="1100737"/>
                    </a:cubicBezTo>
                    <a:cubicBezTo>
                      <a:pt x="869867" y="921618"/>
                      <a:pt x="1085603" y="424833"/>
                      <a:pt x="1300348" y="245714"/>
                    </a:cubicBezTo>
                    <a:cubicBezTo>
                      <a:pt x="1515093" y="66595"/>
                      <a:pt x="1511135" y="61646"/>
                      <a:pt x="1941615" y="26020"/>
                    </a:cubicBezTo>
                    <a:cubicBezTo>
                      <a:pt x="2372095" y="-9606"/>
                      <a:pt x="3559628" y="-9606"/>
                      <a:pt x="3883231" y="31958"/>
                    </a:cubicBezTo>
                  </a:path>
                </a:pathLst>
              </a:custGeom>
              <a:no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135" name="Freeform 152"/>
              <p:cNvSpPr/>
              <p:nvPr/>
            </p:nvSpPr>
            <p:spPr>
              <a:xfrm flipH="1" flipV="1">
                <a:off x="7538400" y="1413360"/>
                <a:ext cx="2094120" cy="711720"/>
              </a:xfrm>
              <a:custGeom>
                <a:avLst/>
                <a:gdLst/>
                <a:ahLst/>
                <a:cxnLst/>
                <a:rect l="l" t="t" r="r" b="b"/>
                <a:pathLst>
                  <a:path w="3883231" h="1320430">
                    <a:moveTo>
                      <a:pt x="0" y="1320430"/>
                    </a:moveTo>
                    <a:cubicBezTo>
                      <a:pt x="218208" y="1300143"/>
                      <a:pt x="436417" y="1279856"/>
                      <a:pt x="653142" y="1100737"/>
                    </a:cubicBezTo>
                    <a:cubicBezTo>
                      <a:pt x="869867" y="921618"/>
                      <a:pt x="1085603" y="424833"/>
                      <a:pt x="1300348" y="245714"/>
                    </a:cubicBezTo>
                    <a:cubicBezTo>
                      <a:pt x="1515093" y="66595"/>
                      <a:pt x="1511135" y="61646"/>
                      <a:pt x="1941615" y="26020"/>
                    </a:cubicBezTo>
                    <a:cubicBezTo>
                      <a:pt x="2372095" y="-9606"/>
                      <a:pt x="3559628" y="-9606"/>
                      <a:pt x="3883231" y="31958"/>
                    </a:cubicBezTo>
                  </a:path>
                </a:pathLst>
              </a:custGeom>
              <a:no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136" name="Freeform 153"/>
              <p:cNvSpPr/>
              <p:nvPr/>
            </p:nvSpPr>
            <p:spPr>
              <a:xfrm flipH="1">
                <a:off x="7541640" y="1388880"/>
                <a:ext cx="2094120" cy="711720"/>
              </a:xfrm>
              <a:custGeom>
                <a:avLst/>
                <a:gdLst/>
                <a:ahLst/>
                <a:cxnLst/>
                <a:rect l="l" t="t" r="r" b="b"/>
                <a:pathLst>
                  <a:path w="3883231" h="1320430">
                    <a:moveTo>
                      <a:pt x="0" y="1320430"/>
                    </a:moveTo>
                    <a:cubicBezTo>
                      <a:pt x="218208" y="1300143"/>
                      <a:pt x="436417" y="1279856"/>
                      <a:pt x="653142" y="1100737"/>
                    </a:cubicBezTo>
                    <a:cubicBezTo>
                      <a:pt x="869867" y="921618"/>
                      <a:pt x="1085603" y="424833"/>
                      <a:pt x="1300348" y="245714"/>
                    </a:cubicBezTo>
                    <a:cubicBezTo>
                      <a:pt x="1515093" y="66595"/>
                      <a:pt x="1511135" y="61646"/>
                      <a:pt x="1941615" y="26020"/>
                    </a:cubicBezTo>
                    <a:cubicBezTo>
                      <a:pt x="2372095" y="-9606"/>
                      <a:pt x="3559628" y="-9606"/>
                      <a:pt x="3883231" y="31958"/>
                    </a:cubicBezTo>
                  </a:path>
                </a:pathLst>
              </a:custGeom>
              <a:noFill/>
              <a:ln>
                <a:solidFill>
                  <a:srgbClr val="43729D"/>
                </a:solidFill>
              </a:ln>
            </p:spPr>
            <p:style>
              <a:lnRef idx="2">
                <a:schemeClr val="accent1">
                  <a:shade val="50000"/>
                </a:schemeClr>
              </a:lnRef>
              <a:fillRef idx="1">
                <a:schemeClr val="accent1"/>
              </a:fillRef>
              <a:effectRef idx="0">
                <a:schemeClr val="accent1"/>
              </a:effectRef>
              <a:fontRef idx="minor"/>
            </p:style>
          </p:sp>
        </p:grpSp>
        <p:sp>
          <p:nvSpPr>
            <p:cNvPr id="1137" name="Freeform 135"/>
            <p:cNvSpPr/>
            <p:nvPr/>
          </p:nvSpPr>
          <p:spPr>
            <a:xfrm>
              <a:off x="7554960" y="2315520"/>
              <a:ext cx="2081160" cy="764280"/>
            </a:xfrm>
            <a:custGeom>
              <a:avLst/>
              <a:gdLst/>
              <a:ahLst/>
              <a:cxnLst/>
              <a:rect l="l" t="t" r="r" b="b"/>
              <a:pathLst>
                <a:path w="3859480" h="1417894">
                  <a:moveTo>
                    <a:pt x="0" y="1367887"/>
                  </a:moveTo>
                  <a:cubicBezTo>
                    <a:pt x="477487" y="1413904"/>
                    <a:pt x="954974" y="1459921"/>
                    <a:pt x="1276597" y="1350074"/>
                  </a:cubicBezTo>
                  <a:cubicBezTo>
                    <a:pt x="1598220" y="1240227"/>
                    <a:pt x="1929740" y="708806"/>
                    <a:pt x="1929740" y="708806"/>
                  </a:cubicBezTo>
                  <a:cubicBezTo>
                    <a:pt x="2148444" y="492081"/>
                    <a:pt x="2267197" y="157593"/>
                    <a:pt x="2588820" y="49726"/>
                  </a:cubicBezTo>
                  <a:cubicBezTo>
                    <a:pt x="2910443" y="-58141"/>
                    <a:pt x="3657600" y="39830"/>
                    <a:pt x="3859480" y="61601"/>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p:style>
        </p:sp>
        <p:grpSp>
          <p:nvGrpSpPr>
            <p:cNvPr id="1138" name="Group 136"/>
            <p:cNvGrpSpPr/>
            <p:nvPr/>
          </p:nvGrpSpPr>
          <p:grpSpPr>
            <a:xfrm>
              <a:off x="8044920" y="3351240"/>
              <a:ext cx="2103480" cy="736560"/>
              <a:chOff x="8044920" y="3351240"/>
              <a:chExt cx="2103480" cy="736560"/>
            </a:xfrm>
          </p:grpSpPr>
          <p:sp>
            <p:nvSpPr>
              <p:cNvPr id="1139" name="Freeform 146"/>
              <p:cNvSpPr/>
              <p:nvPr/>
            </p:nvSpPr>
            <p:spPr>
              <a:xfrm>
                <a:off x="8044920" y="3351960"/>
                <a:ext cx="2094120" cy="711720"/>
              </a:xfrm>
              <a:custGeom>
                <a:avLst/>
                <a:gdLst/>
                <a:ahLst/>
                <a:cxnLst/>
                <a:rect l="l" t="t" r="r" b="b"/>
                <a:pathLst>
                  <a:path w="3883231" h="1320430">
                    <a:moveTo>
                      <a:pt x="0" y="1320430"/>
                    </a:moveTo>
                    <a:cubicBezTo>
                      <a:pt x="218208" y="1300143"/>
                      <a:pt x="436417" y="1279856"/>
                      <a:pt x="653142" y="1100737"/>
                    </a:cubicBezTo>
                    <a:cubicBezTo>
                      <a:pt x="869867" y="921618"/>
                      <a:pt x="1085603" y="424833"/>
                      <a:pt x="1300348" y="245714"/>
                    </a:cubicBezTo>
                    <a:cubicBezTo>
                      <a:pt x="1515093" y="66595"/>
                      <a:pt x="1511135" y="61646"/>
                      <a:pt x="1941615" y="26020"/>
                    </a:cubicBezTo>
                    <a:cubicBezTo>
                      <a:pt x="2372095" y="-9606"/>
                      <a:pt x="3559628" y="-9606"/>
                      <a:pt x="3883231" y="31958"/>
                    </a:cubicBezTo>
                  </a:path>
                </a:pathLst>
              </a:custGeom>
              <a:no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140" name="Freeform 147"/>
              <p:cNvSpPr/>
              <p:nvPr/>
            </p:nvSpPr>
            <p:spPr>
              <a:xfrm flipV="1">
                <a:off x="8048160" y="3362760"/>
                <a:ext cx="2094120" cy="711720"/>
              </a:xfrm>
              <a:custGeom>
                <a:avLst/>
                <a:gdLst/>
                <a:ahLst/>
                <a:cxnLst/>
                <a:rect l="l" t="t" r="r" b="b"/>
                <a:pathLst>
                  <a:path w="3883231" h="1320430">
                    <a:moveTo>
                      <a:pt x="0" y="1320430"/>
                    </a:moveTo>
                    <a:cubicBezTo>
                      <a:pt x="218208" y="1300143"/>
                      <a:pt x="436417" y="1279856"/>
                      <a:pt x="653142" y="1100737"/>
                    </a:cubicBezTo>
                    <a:cubicBezTo>
                      <a:pt x="869867" y="921618"/>
                      <a:pt x="1085603" y="424833"/>
                      <a:pt x="1300348" y="245714"/>
                    </a:cubicBezTo>
                    <a:cubicBezTo>
                      <a:pt x="1515093" y="66595"/>
                      <a:pt x="1511135" y="61646"/>
                      <a:pt x="1941615" y="26020"/>
                    </a:cubicBezTo>
                    <a:cubicBezTo>
                      <a:pt x="2372095" y="-9606"/>
                      <a:pt x="3559628" y="-9606"/>
                      <a:pt x="3883231" y="31958"/>
                    </a:cubicBezTo>
                  </a:path>
                </a:pathLst>
              </a:custGeom>
              <a:no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141" name="Freeform 148"/>
              <p:cNvSpPr/>
              <p:nvPr/>
            </p:nvSpPr>
            <p:spPr>
              <a:xfrm flipH="1" flipV="1">
                <a:off x="8050680" y="3375720"/>
                <a:ext cx="2094120" cy="711720"/>
              </a:xfrm>
              <a:custGeom>
                <a:avLst/>
                <a:gdLst/>
                <a:ahLst/>
                <a:cxnLst/>
                <a:rect l="l" t="t" r="r" b="b"/>
                <a:pathLst>
                  <a:path w="3883231" h="1320430">
                    <a:moveTo>
                      <a:pt x="0" y="1320430"/>
                    </a:moveTo>
                    <a:cubicBezTo>
                      <a:pt x="218208" y="1300143"/>
                      <a:pt x="436417" y="1279856"/>
                      <a:pt x="653142" y="1100737"/>
                    </a:cubicBezTo>
                    <a:cubicBezTo>
                      <a:pt x="869867" y="921618"/>
                      <a:pt x="1085603" y="424833"/>
                      <a:pt x="1300348" y="245714"/>
                    </a:cubicBezTo>
                    <a:cubicBezTo>
                      <a:pt x="1515093" y="66595"/>
                      <a:pt x="1511135" y="61646"/>
                      <a:pt x="1941615" y="26020"/>
                    </a:cubicBezTo>
                    <a:cubicBezTo>
                      <a:pt x="2372095" y="-9606"/>
                      <a:pt x="3559628" y="-9606"/>
                      <a:pt x="3883231" y="31958"/>
                    </a:cubicBezTo>
                  </a:path>
                </a:pathLst>
              </a:custGeom>
              <a:no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142" name="Freeform 149"/>
              <p:cNvSpPr/>
              <p:nvPr/>
            </p:nvSpPr>
            <p:spPr>
              <a:xfrm flipH="1">
                <a:off x="8053920" y="3351240"/>
                <a:ext cx="2094120" cy="711720"/>
              </a:xfrm>
              <a:custGeom>
                <a:avLst/>
                <a:gdLst/>
                <a:ahLst/>
                <a:cxnLst/>
                <a:rect l="l" t="t" r="r" b="b"/>
                <a:pathLst>
                  <a:path w="3883231" h="1320430">
                    <a:moveTo>
                      <a:pt x="0" y="1320430"/>
                    </a:moveTo>
                    <a:cubicBezTo>
                      <a:pt x="218208" y="1300143"/>
                      <a:pt x="436417" y="1279856"/>
                      <a:pt x="653142" y="1100737"/>
                    </a:cubicBezTo>
                    <a:cubicBezTo>
                      <a:pt x="869867" y="921618"/>
                      <a:pt x="1085603" y="424833"/>
                      <a:pt x="1300348" y="245714"/>
                    </a:cubicBezTo>
                    <a:cubicBezTo>
                      <a:pt x="1515093" y="66595"/>
                      <a:pt x="1511135" y="61646"/>
                      <a:pt x="1941615" y="26020"/>
                    </a:cubicBezTo>
                    <a:cubicBezTo>
                      <a:pt x="2372095" y="-9606"/>
                      <a:pt x="3559628" y="-9606"/>
                      <a:pt x="3883231" y="31958"/>
                    </a:cubicBezTo>
                  </a:path>
                </a:pathLst>
              </a:custGeom>
              <a:noFill/>
              <a:ln>
                <a:solidFill>
                  <a:srgbClr val="43729D"/>
                </a:solidFill>
              </a:ln>
            </p:spPr>
            <p:style>
              <a:lnRef idx="2">
                <a:schemeClr val="accent1">
                  <a:shade val="50000"/>
                </a:schemeClr>
              </a:lnRef>
              <a:fillRef idx="1">
                <a:schemeClr val="accent1"/>
              </a:fillRef>
              <a:effectRef idx="0">
                <a:schemeClr val="accent1"/>
              </a:effectRef>
              <a:fontRef idx="minor"/>
            </p:style>
          </p:sp>
        </p:grpSp>
        <p:sp>
          <p:nvSpPr>
            <p:cNvPr id="1143" name="TextBox 137"/>
            <p:cNvSpPr/>
            <p:nvPr/>
          </p:nvSpPr>
          <p:spPr>
            <a:xfrm>
              <a:off x="6825600" y="1667880"/>
              <a:ext cx="748080" cy="2721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dirty="0" err="1">
                  <a:solidFill>
                    <a:srgbClr val="5B9BD5"/>
                  </a:solidFill>
                  <a:latin typeface="Calibri"/>
                  <a:ea typeface="DejaVu Sans"/>
                </a:rPr>
                <a:t>eLink</a:t>
              </a:r>
              <a:r>
                <a:rPr lang="en-GB" sz="1200" b="0" strike="noStrike" spc="-1" dirty="0">
                  <a:solidFill>
                    <a:srgbClr val="5B9BD5"/>
                  </a:solidFill>
                  <a:latin typeface="Calibri"/>
                  <a:ea typeface="DejaVu Sans"/>
                </a:rPr>
                <a:t> “</a:t>
              </a:r>
              <a:r>
                <a:rPr lang="en-GB" sz="1200" b="0" strike="noStrike" spc="-1" dirty="0" err="1">
                  <a:solidFill>
                    <a:srgbClr val="5B9BD5"/>
                  </a:solidFill>
                  <a:latin typeface="Calibri"/>
                  <a:ea typeface="DejaVu Sans"/>
                </a:rPr>
                <a:t>i</a:t>
              </a:r>
              <a:r>
                <a:rPr lang="en-GB" sz="1200" b="0" strike="noStrike" spc="-1" dirty="0">
                  <a:solidFill>
                    <a:srgbClr val="5B9BD5"/>
                  </a:solidFill>
                  <a:latin typeface="Calibri"/>
                  <a:ea typeface="DejaVu Sans"/>
                </a:rPr>
                <a:t>”</a:t>
              </a:r>
              <a:endParaRPr lang="en-GB" sz="1200" b="0" strike="noStrike" spc="-1" dirty="0">
                <a:latin typeface="Arial"/>
              </a:endParaRPr>
            </a:p>
          </p:txBody>
        </p:sp>
        <p:sp>
          <p:nvSpPr>
            <p:cNvPr id="1144" name="TextBox 138"/>
            <p:cNvSpPr/>
            <p:nvPr/>
          </p:nvSpPr>
          <p:spPr>
            <a:xfrm>
              <a:off x="6826320" y="3671640"/>
              <a:ext cx="748080" cy="2721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dirty="0" err="1">
                  <a:solidFill>
                    <a:srgbClr val="5B9BD5"/>
                  </a:solidFill>
                  <a:latin typeface="Calibri"/>
                  <a:ea typeface="DejaVu Sans"/>
                </a:rPr>
                <a:t>eLink</a:t>
              </a:r>
              <a:r>
                <a:rPr lang="en-GB" sz="1200" b="0" strike="noStrike" spc="-1" dirty="0">
                  <a:solidFill>
                    <a:srgbClr val="5B9BD5"/>
                  </a:solidFill>
                  <a:latin typeface="Calibri"/>
                  <a:ea typeface="DejaVu Sans"/>
                </a:rPr>
                <a:t> “j”</a:t>
              </a:r>
              <a:endParaRPr lang="en-GB" sz="1200" b="0" strike="noStrike" spc="-1" dirty="0">
                <a:latin typeface="Arial"/>
              </a:endParaRPr>
            </a:p>
          </p:txBody>
        </p:sp>
        <p:sp>
          <p:nvSpPr>
            <p:cNvPr id="1145" name="Straight Connector 139"/>
            <p:cNvSpPr/>
            <p:nvPr/>
          </p:nvSpPr>
          <p:spPr>
            <a:xfrm>
              <a:off x="8579520" y="1279440"/>
              <a:ext cx="360" cy="2913120"/>
            </a:xfrm>
            <a:prstGeom prst="line">
              <a:avLst/>
            </a:prstGeom>
            <a:ln w="19050">
              <a:solidFill>
                <a:srgbClr val="808080"/>
              </a:solidFill>
              <a:prstDash val="dash"/>
            </a:ln>
          </p:spPr>
          <p:style>
            <a:lnRef idx="1">
              <a:schemeClr val="accent1"/>
            </a:lnRef>
            <a:fillRef idx="0">
              <a:schemeClr val="accent1"/>
            </a:fillRef>
            <a:effectRef idx="0">
              <a:schemeClr val="accent1"/>
            </a:effectRef>
            <a:fontRef idx="minor"/>
          </p:style>
        </p:sp>
        <p:sp>
          <p:nvSpPr>
            <p:cNvPr id="1146" name="TextBox 140"/>
            <p:cNvSpPr/>
            <p:nvPr/>
          </p:nvSpPr>
          <p:spPr>
            <a:xfrm>
              <a:off x="6503040" y="952560"/>
              <a:ext cx="1884960" cy="2721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dirty="0">
                  <a:solidFill>
                    <a:srgbClr val="5B9BD5"/>
                  </a:solidFill>
                  <a:latin typeface="Calibri"/>
                  <a:ea typeface="DejaVu Sans"/>
                </a:rPr>
                <a:t>Good sampling instants</a:t>
              </a:r>
              <a:endParaRPr lang="en-GB" sz="1200" b="0" strike="noStrike" spc="-1" dirty="0">
                <a:latin typeface="Arial"/>
              </a:endParaRPr>
            </a:p>
          </p:txBody>
        </p:sp>
        <p:sp>
          <p:nvSpPr>
            <p:cNvPr id="1147" name="TextBox 141"/>
            <p:cNvSpPr/>
            <p:nvPr/>
          </p:nvSpPr>
          <p:spPr>
            <a:xfrm>
              <a:off x="6331320" y="2542680"/>
              <a:ext cx="164412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dirty="0" err="1">
                  <a:solidFill>
                    <a:srgbClr val="C00000"/>
                  </a:solidFill>
                  <a:latin typeface="Calibri"/>
                  <a:ea typeface="DejaVu Sans"/>
                </a:rPr>
                <a:t>LpGBT</a:t>
              </a:r>
              <a:r>
                <a:rPr lang="en-GB" sz="1200" b="0" strike="noStrike" spc="-1" dirty="0">
                  <a:solidFill>
                    <a:srgbClr val="C00000"/>
                  </a:solidFill>
                  <a:latin typeface="Calibri"/>
                  <a:ea typeface="DejaVu Sans"/>
                </a:rPr>
                <a:t> internal clock</a:t>
              </a:r>
              <a:endParaRPr lang="en-GB" sz="1200" b="0" strike="noStrike" spc="-1" dirty="0">
                <a:latin typeface="Arial"/>
              </a:endParaRPr>
            </a:p>
          </p:txBody>
        </p:sp>
        <p:sp>
          <p:nvSpPr>
            <p:cNvPr id="1148" name="Straight Arrow Connector 142"/>
            <p:cNvSpPr/>
            <p:nvPr/>
          </p:nvSpPr>
          <p:spPr>
            <a:xfrm>
              <a:off x="7880400" y="2681280"/>
              <a:ext cx="99000" cy="398160"/>
            </a:xfrm>
            <a:custGeom>
              <a:avLst/>
              <a:gdLst/>
              <a:ahLst/>
              <a:cxnLst/>
              <a:rect l="l" t="t" r="r" b="b"/>
              <a:pathLst>
                <a:path w="21600" h="21600">
                  <a:moveTo>
                    <a:pt x="0" y="0"/>
                  </a:moveTo>
                  <a:lnTo>
                    <a:pt x="21600" y="21600"/>
                  </a:lnTo>
                </a:path>
              </a:pathLst>
            </a:custGeom>
            <a:noFill/>
            <a:ln>
              <a:solidFill>
                <a:srgbClr val="C00000"/>
              </a:solidFill>
              <a:tailEnd type="arrow" w="med" len="med"/>
            </a:ln>
          </p:spPr>
          <p:style>
            <a:lnRef idx="1">
              <a:schemeClr val="accent1"/>
            </a:lnRef>
            <a:fillRef idx="0">
              <a:schemeClr val="accent1"/>
            </a:fillRef>
            <a:effectRef idx="0">
              <a:schemeClr val="accent1"/>
            </a:effectRef>
            <a:fontRef idx="minor"/>
          </p:style>
        </p:sp>
        <p:sp>
          <p:nvSpPr>
            <p:cNvPr id="1149" name="TextBox 143"/>
            <p:cNvSpPr/>
            <p:nvPr/>
          </p:nvSpPr>
          <p:spPr>
            <a:xfrm>
              <a:off x="8899200" y="2883960"/>
              <a:ext cx="1772280" cy="2721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dirty="0">
                  <a:solidFill>
                    <a:srgbClr val="5B9BD5"/>
                  </a:solidFill>
                  <a:latin typeface="Calibri"/>
                  <a:ea typeface="DejaVu Sans"/>
                </a:rPr>
                <a:t>Bad sampling instants</a:t>
              </a:r>
              <a:endParaRPr lang="en-GB" sz="1200" b="0" strike="noStrike" spc="-1" dirty="0">
                <a:latin typeface="Arial"/>
              </a:endParaRPr>
            </a:p>
          </p:txBody>
        </p:sp>
        <p:sp>
          <p:nvSpPr>
            <p:cNvPr id="1150" name="Straight Arrow Connector 144"/>
            <p:cNvSpPr/>
            <p:nvPr/>
          </p:nvSpPr>
          <p:spPr>
            <a:xfrm flipH="1">
              <a:off x="8691480" y="3008520"/>
              <a:ext cx="399240" cy="471600"/>
            </a:xfrm>
            <a:custGeom>
              <a:avLst/>
              <a:gdLst/>
              <a:ahLst/>
              <a:cxnLst/>
              <a:rect l="l" t="t" r="r" b="b"/>
              <a:pathLst>
                <a:path w="21600" h="21600">
                  <a:moveTo>
                    <a:pt x="0" y="0"/>
                  </a:moveTo>
                  <a:lnTo>
                    <a:pt x="21600" y="21600"/>
                  </a:lnTo>
                </a:path>
              </a:pathLst>
            </a:custGeom>
            <a:noFill/>
            <a:ln>
              <a:solidFill>
                <a:srgbClr val="5B9BD5"/>
              </a:solidFill>
              <a:tailEnd type="arrow" w="med" len="med"/>
            </a:ln>
          </p:spPr>
          <p:style>
            <a:lnRef idx="1">
              <a:schemeClr val="accent1"/>
            </a:lnRef>
            <a:fillRef idx="0">
              <a:schemeClr val="accent1"/>
            </a:fillRef>
            <a:effectRef idx="0">
              <a:schemeClr val="accent1"/>
            </a:effectRef>
            <a:fontRef idx="minor"/>
          </p:style>
        </p:sp>
        <p:sp>
          <p:nvSpPr>
            <p:cNvPr id="1151" name="Straight Arrow Connector 145"/>
            <p:cNvSpPr/>
            <p:nvPr/>
          </p:nvSpPr>
          <p:spPr>
            <a:xfrm>
              <a:off x="8185680" y="1076760"/>
              <a:ext cx="311760" cy="525600"/>
            </a:xfrm>
            <a:custGeom>
              <a:avLst/>
              <a:gdLst/>
              <a:ahLst/>
              <a:cxnLst/>
              <a:rect l="l" t="t" r="r" b="b"/>
              <a:pathLst>
                <a:path w="21600" h="21600">
                  <a:moveTo>
                    <a:pt x="0" y="0"/>
                  </a:moveTo>
                  <a:lnTo>
                    <a:pt x="21600" y="21600"/>
                  </a:lnTo>
                </a:path>
              </a:pathLst>
            </a:custGeom>
            <a:noFill/>
            <a:ln>
              <a:solidFill>
                <a:srgbClr val="5B9BD5"/>
              </a:solidFill>
              <a:tailEnd type="arrow" w="med" len="med"/>
            </a:ln>
          </p:spPr>
          <p:style>
            <a:lnRef idx="1">
              <a:schemeClr val="accent1"/>
            </a:lnRef>
            <a:fillRef idx="0">
              <a:schemeClr val="accent1"/>
            </a:fillRef>
            <a:effectRef idx="0">
              <a:schemeClr val="accent1"/>
            </a:effectRef>
            <a:fontRef idx="minor"/>
          </p:style>
        </p:sp>
      </p:grpSp>
      <p:sp>
        <p:nvSpPr>
          <p:cNvPr id="1152" name="Rectangle 154"/>
          <p:cNvSpPr/>
          <p:nvPr/>
        </p:nvSpPr>
        <p:spPr>
          <a:xfrm rot="5400000">
            <a:off x="4378680" y="3289680"/>
            <a:ext cx="817560" cy="319680"/>
          </a:xfrm>
          <a:prstGeom prst="rect">
            <a:avLst/>
          </a:prstGeom>
          <a:solidFill>
            <a:srgbClr val="95B3D7"/>
          </a:solidFill>
          <a:ln>
            <a:solidFill>
              <a:srgbClr val="95B3D7"/>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800" b="0" strike="noStrike" spc="-1" dirty="0" err="1">
                <a:solidFill>
                  <a:srgbClr val="FFFFFF"/>
                </a:solidFill>
                <a:latin typeface="Calibri"/>
                <a:ea typeface="DejaVu Sans"/>
              </a:rPr>
              <a:t>LpGBT</a:t>
            </a:r>
            <a:endParaRPr lang="en-GB" sz="1800" b="0" strike="noStrike" spc="-1" dirty="0" err="1">
              <a:latin typeface="Arial"/>
            </a:endParaRPr>
          </a:p>
        </p:txBody>
      </p:sp>
      <p:sp>
        <p:nvSpPr>
          <p:cNvPr id="1153" name="TextBox 5"/>
          <p:cNvSpPr/>
          <p:nvPr/>
        </p:nvSpPr>
        <p:spPr>
          <a:xfrm>
            <a:off x="-6840" y="1917000"/>
            <a:ext cx="2451960" cy="4550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dirty="0">
                <a:solidFill>
                  <a:srgbClr val="808080"/>
                </a:solidFill>
                <a:latin typeface="Calibri"/>
                <a:ea typeface="DejaVu Sans"/>
              </a:rPr>
              <a:t>Clock (explicitly) provided to the</a:t>
            </a:r>
            <a:br/>
            <a:r>
              <a:rPr lang="en-GB" sz="1200" b="0" strike="noStrike" spc="-1" dirty="0">
                <a:solidFill>
                  <a:srgbClr val="808080"/>
                </a:solidFill>
                <a:latin typeface="Calibri"/>
                <a:ea typeface="DejaVu Sans"/>
              </a:rPr>
              <a:t>front-end by an </a:t>
            </a:r>
            <a:r>
              <a:rPr lang="en-GB" sz="1200" b="0" strike="noStrike" spc="-1" dirty="0" err="1">
                <a:solidFill>
                  <a:srgbClr val="808080"/>
                </a:solidFill>
                <a:latin typeface="Calibri"/>
                <a:ea typeface="DejaVu Sans"/>
              </a:rPr>
              <a:t>eLink</a:t>
            </a:r>
            <a:r>
              <a:rPr lang="en-GB" sz="1200" b="0" strike="noStrike" spc="-1" dirty="0">
                <a:solidFill>
                  <a:srgbClr val="808080"/>
                </a:solidFill>
                <a:latin typeface="Calibri"/>
                <a:ea typeface="DejaVu Sans"/>
              </a:rPr>
              <a:t> clock.</a:t>
            </a:r>
            <a:endParaRPr lang="en-GB" sz="1200" b="0" strike="noStrike" spc="-1" dirty="0">
              <a:latin typeface="Arial"/>
            </a:endParaRPr>
          </a:p>
        </p:txBody>
      </p:sp>
      <p:sp>
        <p:nvSpPr>
          <p:cNvPr id="1154" name="Straight Arrow Connector 7"/>
          <p:cNvSpPr/>
          <p:nvPr/>
        </p:nvSpPr>
        <p:spPr>
          <a:xfrm flipV="1">
            <a:off x="2323800" y="1791000"/>
            <a:ext cx="663480" cy="333360"/>
          </a:xfrm>
          <a:custGeom>
            <a:avLst/>
            <a:gdLst/>
            <a:ahLst/>
            <a:cxnLst/>
            <a:rect l="l" t="t" r="r" b="b"/>
            <a:pathLst>
              <a:path w="21600" h="21600">
                <a:moveTo>
                  <a:pt x="0" y="0"/>
                </a:moveTo>
                <a:lnTo>
                  <a:pt x="21600" y="21600"/>
                </a:lnTo>
              </a:path>
            </a:pathLst>
          </a:custGeom>
          <a:noFill/>
          <a:ln>
            <a:solidFill>
              <a:srgbClr val="808080"/>
            </a:solidFill>
            <a:tailEnd type="triangle" w="med" len="med"/>
          </a:ln>
        </p:spPr>
        <p:style>
          <a:lnRef idx="1">
            <a:schemeClr val="accent1"/>
          </a:lnRef>
          <a:fillRef idx="0">
            <a:schemeClr val="accent1"/>
          </a:fillRef>
          <a:effectRef idx="0">
            <a:schemeClr val="accent1"/>
          </a:effectRef>
          <a:fontRef idx="minor"/>
        </p:style>
      </p:sp>
      <p:sp>
        <p:nvSpPr>
          <p:cNvPr id="1155" name="TextBox 35"/>
          <p:cNvSpPr/>
          <p:nvPr/>
        </p:nvSpPr>
        <p:spPr>
          <a:xfrm>
            <a:off x="-3600" y="4088880"/>
            <a:ext cx="2230920" cy="4550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dirty="0">
                <a:solidFill>
                  <a:srgbClr val="808080"/>
                </a:solidFill>
                <a:latin typeface="Calibri"/>
                <a:ea typeface="DejaVu Sans"/>
              </a:rPr>
              <a:t>Clock embedded in the data,</a:t>
            </a:r>
            <a:br/>
            <a:r>
              <a:rPr lang="en-GB" sz="1200" b="0" strike="noStrike" spc="-1" dirty="0">
                <a:solidFill>
                  <a:srgbClr val="808080"/>
                </a:solidFill>
                <a:latin typeface="Calibri"/>
                <a:ea typeface="DejaVu Sans"/>
              </a:rPr>
              <a:t>CDR needed at the front-end</a:t>
            </a:r>
            <a:endParaRPr lang="en-GB" sz="1200" b="0" strike="noStrike" spc="-1" dirty="0">
              <a:latin typeface="Arial"/>
            </a:endParaRPr>
          </a:p>
        </p:txBody>
      </p:sp>
      <p:sp>
        <p:nvSpPr>
          <p:cNvPr id="1156" name="Straight Arrow Connector 36"/>
          <p:cNvSpPr/>
          <p:nvPr/>
        </p:nvSpPr>
        <p:spPr>
          <a:xfrm>
            <a:off x="2102040" y="4319640"/>
            <a:ext cx="814320" cy="398160"/>
          </a:xfrm>
          <a:custGeom>
            <a:avLst/>
            <a:gdLst/>
            <a:ahLst/>
            <a:cxnLst/>
            <a:rect l="l" t="t" r="r" b="b"/>
            <a:pathLst>
              <a:path w="21600" h="21600">
                <a:moveTo>
                  <a:pt x="0" y="0"/>
                </a:moveTo>
                <a:lnTo>
                  <a:pt x="21600" y="21600"/>
                </a:lnTo>
              </a:path>
            </a:pathLst>
          </a:custGeom>
          <a:noFill/>
          <a:ln>
            <a:solidFill>
              <a:srgbClr val="808080"/>
            </a:solidFill>
            <a:tailEnd type="triangle" w="med" len="med"/>
          </a:ln>
        </p:spPr>
        <p:style>
          <a:lnRef idx="1">
            <a:schemeClr val="accent1"/>
          </a:lnRef>
          <a:fillRef idx="0">
            <a:schemeClr val="accent1"/>
          </a:fillRef>
          <a:effectRef idx="0">
            <a:schemeClr val="accent1"/>
          </a:effectRef>
          <a:fontRef idx="minor"/>
        </p:style>
      </p:sp>
      <p:sp>
        <p:nvSpPr>
          <p:cNvPr id="1157" name="TextBox 10"/>
          <p:cNvSpPr/>
          <p:nvPr/>
        </p:nvSpPr>
        <p:spPr>
          <a:xfrm>
            <a:off x="818280" y="2661840"/>
            <a:ext cx="2224800" cy="106344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600" b="0" strike="noStrike" spc="-1" dirty="0">
                <a:solidFill>
                  <a:srgbClr val="4472C4"/>
                </a:solidFill>
                <a:latin typeface="Calibri"/>
                <a:ea typeface="DejaVu Sans"/>
              </a:rPr>
              <a:t>Phase relationship</a:t>
            </a:r>
            <a:br/>
            <a:r>
              <a:rPr lang="en-GB" sz="1600" b="0" strike="noStrike" spc="-1" dirty="0">
                <a:solidFill>
                  <a:srgbClr val="4472C4"/>
                </a:solidFill>
                <a:latin typeface="Calibri"/>
                <a:ea typeface="DejaVu Sans"/>
              </a:rPr>
              <a:t>between the received</a:t>
            </a:r>
            <a:br/>
            <a:r>
              <a:rPr lang="en-GB" sz="1600" b="0" strike="noStrike" spc="-1" dirty="0">
                <a:solidFill>
                  <a:srgbClr val="4472C4"/>
                </a:solidFill>
                <a:latin typeface="Calibri"/>
                <a:ea typeface="DejaVu Sans"/>
              </a:rPr>
              <a:t>data and the internal</a:t>
            </a:r>
            <a:br/>
            <a:r>
              <a:rPr lang="en-GB" sz="1600" b="0" strike="noStrike" spc="-1" dirty="0">
                <a:solidFill>
                  <a:srgbClr val="4472C4"/>
                </a:solidFill>
                <a:latin typeface="Calibri"/>
                <a:ea typeface="DejaVu Sans"/>
              </a:rPr>
              <a:t>clock unknown!</a:t>
            </a:r>
            <a:endParaRPr lang="en-GB" sz="1600" b="0" strike="noStrike" spc="-1" dirty="0">
              <a:latin typeface="Arial"/>
            </a:endParaRPr>
          </a:p>
        </p:txBody>
      </p:sp>
      <p:sp>
        <p:nvSpPr>
          <p:cNvPr id="1158" name="PlaceHolder 3"/>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1159" name="PlaceHolder 4"/>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2120C0BF-462E-4AED-9A9A-75AFF9FDFF57}" type="slidenum">
              <a:rPr lang="en-GB" sz="1000" b="0" strike="noStrike" spc="-1">
                <a:solidFill>
                  <a:srgbClr val="8B8B8B"/>
                </a:solidFill>
                <a:latin typeface="Calibri"/>
              </a:rPr>
              <a:t>52</a:t>
            </a:fld>
            <a:endParaRPr lang="en-GB" sz="1000" b="0" strike="noStrike" spc="-1">
              <a:latin typeface="Times New Roman"/>
            </a:endParaRPr>
          </a:p>
        </p:txBody>
      </p:sp>
      <p:sp>
        <p:nvSpPr>
          <p:cNvPr id="1160" name="PlaceHolder 5"/>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1"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GB" sz="3200" b="1" strike="noStrike" spc="-1" dirty="0">
                <a:solidFill>
                  <a:srgbClr val="002060"/>
                </a:solidFill>
                <a:latin typeface="Calibri Light"/>
              </a:rPr>
              <a:t>Phase-Aligner Block Diagram</a:t>
            </a:r>
            <a:endParaRPr lang="en-GB" sz="3200" b="0" strike="noStrike" spc="-1" dirty="0">
              <a:latin typeface="Arial"/>
            </a:endParaRPr>
          </a:p>
        </p:txBody>
      </p:sp>
      <p:sp>
        <p:nvSpPr>
          <p:cNvPr id="1162" name="Rectangle 70"/>
          <p:cNvSpPr/>
          <p:nvPr/>
        </p:nvSpPr>
        <p:spPr>
          <a:xfrm>
            <a:off x="3329280" y="3857040"/>
            <a:ext cx="4723560" cy="1675800"/>
          </a:xfrm>
          <a:prstGeom prst="rect">
            <a:avLst/>
          </a:prstGeom>
          <a:solidFill>
            <a:srgbClr val="B9CDE5"/>
          </a:solidFill>
          <a:ln w="25400">
            <a:solidFill>
              <a:srgbClr val="3A5F8B"/>
            </a:solidFill>
            <a:prstDash val="dash"/>
            <a:round/>
          </a:ln>
        </p:spPr>
        <p:style>
          <a:lnRef idx="0">
            <a:scrgbClr r="0" g="0" b="0"/>
          </a:lnRef>
          <a:fillRef idx="0">
            <a:scrgbClr r="0" g="0" b="0"/>
          </a:fillRef>
          <a:effectRef idx="0">
            <a:scrgbClr r="0" g="0" b="0"/>
          </a:effectRef>
          <a:fontRef idx="minor"/>
        </p:style>
      </p:sp>
      <p:sp>
        <p:nvSpPr>
          <p:cNvPr id="1163" name="Rectangle 71"/>
          <p:cNvSpPr/>
          <p:nvPr/>
        </p:nvSpPr>
        <p:spPr>
          <a:xfrm>
            <a:off x="2948400" y="1418760"/>
            <a:ext cx="6476400" cy="2056680"/>
          </a:xfrm>
          <a:prstGeom prst="rect">
            <a:avLst/>
          </a:prstGeom>
          <a:solidFill>
            <a:srgbClr val="C6D9F1"/>
          </a:solidFill>
          <a:ln w="25400">
            <a:solidFill>
              <a:srgbClr val="3A5F8B"/>
            </a:solidFill>
            <a:prstDash val="dash"/>
            <a:round/>
          </a:ln>
        </p:spPr>
        <p:style>
          <a:lnRef idx="0">
            <a:scrgbClr r="0" g="0" b="0"/>
          </a:lnRef>
          <a:fillRef idx="0">
            <a:scrgbClr r="0" g="0" b="0"/>
          </a:fillRef>
          <a:effectRef idx="0">
            <a:scrgbClr r="0" g="0" b="0"/>
          </a:effectRef>
          <a:fontRef idx="minor"/>
        </p:style>
      </p:sp>
      <p:sp>
        <p:nvSpPr>
          <p:cNvPr id="1164" name="Rectangle 72"/>
          <p:cNvSpPr/>
          <p:nvPr/>
        </p:nvSpPr>
        <p:spPr>
          <a:xfrm>
            <a:off x="2872080" y="1494720"/>
            <a:ext cx="6476400" cy="2056680"/>
          </a:xfrm>
          <a:prstGeom prst="rect">
            <a:avLst/>
          </a:prstGeom>
          <a:solidFill>
            <a:srgbClr val="C6D9F1"/>
          </a:solidFill>
          <a:ln w="25400">
            <a:solidFill>
              <a:srgbClr val="3A5F8B"/>
            </a:solidFill>
            <a:prstDash val="dash"/>
            <a:round/>
          </a:ln>
        </p:spPr>
        <p:style>
          <a:lnRef idx="0">
            <a:scrgbClr r="0" g="0" b="0"/>
          </a:lnRef>
          <a:fillRef idx="0">
            <a:scrgbClr r="0" g="0" b="0"/>
          </a:fillRef>
          <a:effectRef idx="0">
            <a:scrgbClr r="0" g="0" b="0"/>
          </a:effectRef>
          <a:fontRef idx="minor"/>
        </p:style>
      </p:sp>
      <p:sp>
        <p:nvSpPr>
          <p:cNvPr id="1165" name="Rectangle 73"/>
          <p:cNvSpPr/>
          <p:nvPr/>
        </p:nvSpPr>
        <p:spPr>
          <a:xfrm>
            <a:off x="2796120" y="1571040"/>
            <a:ext cx="6476400" cy="2056680"/>
          </a:xfrm>
          <a:prstGeom prst="rect">
            <a:avLst/>
          </a:prstGeom>
          <a:solidFill>
            <a:srgbClr val="C6D9F1"/>
          </a:solidFill>
          <a:ln w="25400">
            <a:solidFill>
              <a:srgbClr val="3A5F8B"/>
            </a:solidFill>
            <a:prstDash val="dash"/>
            <a:round/>
          </a:ln>
        </p:spPr>
        <p:style>
          <a:lnRef idx="0">
            <a:scrgbClr r="0" g="0" b="0"/>
          </a:lnRef>
          <a:fillRef idx="0">
            <a:scrgbClr r="0" g="0" b="0"/>
          </a:fillRef>
          <a:effectRef idx="0">
            <a:scrgbClr r="0" g="0" b="0"/>
          </a:effectRef>
          <a:fontRef idx="minor"/>
        </p:style>
      </p:sp>
      <p:sp>
        <p:nvSpPr>
          <p:cNvPr id="1166" name="Rectangle 74"/>
          <p:cNvSpPr/>
          <p:nvPr/>
        </p:nvSpPr>
        <p:spPr>
          <a:xfrm>
            <a:off x="2719800" y="1647360"/>
            <a:ext cx="6476400" cy="2056680"/>
          </a:xfrm>
          <a:prstGeom prst="rect">
            <a:avLst/>
          </a:prstGeom>
          <a:solidFill>
            <a:srgbClr val="C6D9F1"/>
          </a:solidFill>
          <a:ln w="25400">
            <a:solidFill>
              <a:srgbClr val="3A5F8B"/>
            </a:solidFill>
            <a:prstDash val="dash"/>
            <a:round/>
          </a:ln>
        </p:spPr>
        <p:style>
          <a:lnRef idx="0">
            <a:scrgbClr r="0" g="0" b="0"/>
          </a:lnRef>
          <a:fillRef idx="0">
            <a:scrgbClr r="0" g="0" b="0"/>
          </a:fillRef>
          <a:effectRef idx="0">
            <a:scrgbClr r="0" g="0" b="0"/>
          </a:effectRef>
          <a:fontRef idx="minor"/>
        </p:style>
      </p:sp>
      <p:sp>
        <p:nvSpPr>
          <p:cNvPr id="1167" name="Rectangle 75"/>
          <p:cNvSpPr/>
          <p:nvPr/>
        </p:nvSpPr>
        <p:spPr>
          <a:xfrm>
            <a:off x="2643480" y="1723320"/>
            <a:ext cx="6476400" cy="2056680"/>
          </a:xfrm>
          <a:prstGeom prst="rect">
            <a:avLst/>
          </a:prstGeom>
          <a:solidFill>
            <a:srgbClr val="C6D9F1"/>
          </a:solidFill>
          <a:ln w="25400">
            <a:solidFill>
              <a:srgbClr val="3A5F8B"/>
            </a:solidFill>
            <a:prstDash val="dash"/>
            <a:round/>
          </a:ln>
        </p:spPr>
        <p:style>
          <a:lnRef idx="0">
            <a:scrgbClr r="0" g="0" b="0"/>
          </a:lnRef>
          <a:fillRef idx="0">
            <a:scrgbClr r="0" g="0" b="0"/>
          </a:fillRef>
          <a:effectRef idx="0">
            <a:scrgbClr r="0" g="0" b="0"/>
          </a:effectRef>
          <a:fontRef idx="minor"/>
        </p:style>
      </p:sp>
      <p:sp>
        <p:nvSpPr>
          <p:cNvPr id="1168" name="Rectangle 76"/>
          <p:cNvSpPr/>
          <p:nvPr/>
        </p:nvSpPr>
        <p:spPr>
          <a:xfrm>
            <a:off x="4091400" y="4695120"/>
            <a:ext cx="3504600" cy="456480"/>
          </a:xfrm>
          <a:prstGeom prst="rect">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1800" b="0" strike="noStrike" spc="-1" dirty="0">
                <a:solidFill>
                  <a:srgbClr val="FFFFFF"/>
                </a:solidFill>
                <a:latin typeface="Calibri"/>
                <a:ea typeface="DejaVu Sans"/>
              </a:rPr>
              <a:t>Delay Line (reference)</a:t>
            </a:r>
            <a:endParaRPr lang="en-GB" sz="1800" b="0" strike="noStrike" spc="-1" dirty="0">
              <a:latin typeface="Arial"/>
            </a:endParaRPr>
          </a:p>
        </p:txBody>
      </p:sp>
      <p:sp>
        <p:nvSpPr>
          <p:cNvPr id="1169" name="Rectangle 77"/>
          <p:cNvSpPr/>
          <p:nvPr/>
        </p:nvSpPr>
        <p:spPr>
          <a:xfrm>
            <a:off x="4091400" y="3933360"/>
            <a:ext cx="608760" cy="456480"/>
          </a:xfrm>
          <a:prstGeom prst="rect">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1800" b="0" strike="noStrike" spc="-1" dirty="0">
                <a:solidFill>
                  <a:srgbClr val="FFFFFF"/>
                </a:solidFill>
                <a:latin typeface="Calibri"/>
                <a:ea typeface="DejaVu Sans"/>
              </a:rPr>
              <a:t>PD</a:t>
            </a:r>
            <a:endParaRPr lang="en-GB" sz="1800" b="0" strike="noStrike" spc="-1" dirty="0">
              <a:latin typeface="Arial"/>
            </a:endParaRPr>
          </a:p>
        </p:txBody>
      </p:sp>
      <p:sp>
        <p:nvSpPr>
          <p:cNvPr id="1170" name="Rectangle 78"/>
          <p:cNvSpPr/>
          <p:nvPr/>
        </p:nvSpPr>
        <p:spPr>
          <a:xfrm>
            <a:off x="5005800" y="3933360"/>
            <a:ext cx="608760" cy="456480"/>
          </a:xfrm>
          <a:prstGeom prst="rect">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1800" b="0" strike="noStrike" spc="-1" dirty="0">
                <a:solidFill>
                  <a:srgbClr val="FFFFFF"/>
                </a:solidFill>
                <a:latin typeface="Calibri"/>
                <a:ea typeface="DejaVu Sans"/>
              </a:rPr>
              <a:t>CP</a:t>
            </a:r>
            <a:endParaRPr lang="en-GB" sz="1800" b="0" strike="noStrike" spc="-1" dirty="0">
              <a:latin typeface="Arial"/>
            </a:endParaRPr>
          </a:p>
        </p:txBody>
      </p:sp>
      <p:sp>
        <p:nvSpPr>
          <p:cNvPr id="1171" name="Rectangle 79"/>
          <p:cNvSpPr/>
          <p:nvPr/>
        </p:nvSpPr>
        <p:spPr>
          <a:xfrm>
            <a:off x="5920200" y="3933360"/>
            <a:ext cx="608760" cy="456480"/>
          </a:xfrm>
          <a:prstGeom prst="rect">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1800" b="0" strike="noStrike" spc="-1" dirty="0">
                <a:solidFill>
                  <a:srgbClr val="FFFFFF"/>
                </a:solidFill>
                <a:latin typeface="Calibri"/>
                <a:ea typeface="DejaVu Sans"/>
              </a:rPr>
              <a:t>LPF</a:t>
            </a:r>
            <a:endParaRPr lang="en-GB" sz="1800" b="0" strike="noStrike" spc="-1" dirty="0">
              <a:latin typeface="Arial"/>
            </a:endParaRPr>
          </a:p>
        </p:txBody>
      </p:sp>
      <p:sp>
        <p:nvSpPr>
          <p:cNvPr id="1172" name="Straight Arrow Connector 80"/>
          <p:cNvSpPr/>
          <p:nvPr/>
        </p:nvSpPr>
        <p:spPr>
          <a:xfrm>
            <a:off x="4700880" y="4161960"/>
            <a:ext cx="304200" cy="720"/>
          </a:xfrm>
          <a:custGeom>
            <a:avLst/>
            <a:gdLst/>
            <a:ahLst/>
            <a:cxnLst/>
            <a:rect l="l" t="t" r="r" b="b"/>
            <a:pathLst>
              <a:path w="21600" h="21600">
                <a:moveTo>
                  <a:pt x="0" y="0"/>
                </a:moveTo>
                <a:lnTo>
                  <a:pt x="21600" y="21600"/>
                </a:lnTo>
              </a:path>
            </a:pathLst>
          </a:custGeom>
          <a:noFill/>
          <a:ln w="19050">
            <a:solidFill>
              <a:srgbClr val="000000"/>
            </a:solidFill>
            <a:round/>
            <a:tailEnd type="arrow" w="med" len="med"/>
          </a:ln>
        </p:spPr>
        <p:style>
          <a:lnRef idx="0">
            <a:scrgbClr r="0" g="0" b="0"/>
          </a:lnRef>
          <a:fillRef idx="0">
            <a:scrgbClr r="0" g="0" b="0"/>
          </a:fillRef>
          <a:effectRef idx="0">
            <a:scrgbClr r="0" g="0" b="0"/>
          </a:effectRef>
          <a:fontRef idx="minor"/>
        </p:style>
      </p:sp>
      <p:sp>
        <p:nvSpPr>
          <p:cNvPr id="1173" name="Straight Arrow Connector 81"/>
          <p:cNvSpPr/>
          <p:nvPr/>
        </p:nvSpPr>
        <p:spPr>
          <a:xfrm>
            <a:off x="5615280" y="4161960"/>
            <a:ext cx="304200" cy="720"/>
          </a:xfrm>
          <a:custGeom>
            <a:avLst/>
            <a:gdLst/>
            <a:ahLst/>
            <a:cxnLst/>
            <a:rect l="l" t="t" r="r" b="b"/>
            <a:pathLst>
              <a:path w="21600" h="21600">
                <a:moveTo>
                  <a:pt x="0" y="0"/>
                </a:moveTo>
                <a:lnTo>
                  <a:pt x="21600" y="21600"/>
                </a:lnTo>
              </a:path>
            </a:pathLst>
          </a:custGeom>
          <a:noFill/>
          <a:ln w="19050">
            <a:solidFill>
              <a:srgbClr val="000000"/>
            </a:solidFill>
            <a:round/>
            <a:tailEnd type="arrow" w="med" len="med"/>
          </a:ln>
        </p:spPr>
        <p:style>
          <a:lnRef idx="0">
            <a:scrgbClr r="0" g="0" b="0"/>
          </a:lnRef>
          <a:fillRef idx="0">
            <a:scrgbClr r="0" g="0" b="0"/>
          </a:fillRef>
          <a:effectRef idx="0">
            <a:scrgbClr r="0" g="0" b="0"/>
          </a:effectRef>
          <a:fontRef idx="minor"/>
        </p:style>
      </p:sp>
      <p:sp>
        <p:nvSpPr>
          <p:cNvPr id="1174" name="Straight Arrow Connector 82"/>
          <p:cNvSpPr/>
          <p:nvPr/>
        </p:nvSpPr>
        <p:spPr>
          <a:xfrm>
            <a:off x="2491200" y="4923720"/>
            <a:ext cx="1599480" cy="720"/>
          </a:xfrm>
          <a:custGeom>
            <a:avLst/>
            <a:gdLst/>
            <a:ahLst/>
            <a:cxnLst/>
            <a:rect l="l" t="t" r="r" b="b"/>
            <a:pathLst>
              <a:path w="21600" h="21600">
                <a:moveTo>
                  <a:pt x="0" y="0"/>
                </a:moveTo>
                <a:lnTo>
                  <a:pt x="21600" y="21600"/>
                </a:lnTo>
              </a:path>
            </a:pathLst>
          </a:custGeom>
          <a:noFill/>
          <a:ln w="19050">
            <a:solidFill>
              <a:srgbClr val="C00000"/>
            </a:solidFill>
            <a:round/>
            <a:tailEnd type="arrow" w="med" len="med"/>
          </a:ln>
        </p:spPr>
        <p:style>
          <a:lnRef idx="0">
            <a:scrgbClr r="0" g="0" b="0"/>
          </a:lnRef>
          <a:fillRef idx="0">
            <a:scrgbClr r="0" g="0" b="0"/>
          </a:fillRef>
          <a:effectRef idx="0">
            <a:scrgbClr r="0" g="0" b="0"/>
          </a:effectRef>
          <a:fontRef idx="minor"/>
        </p:style>
      </p:sp>
      <p:sp>
        <p:nvSpPr>
          <p:cNvPr id="1175" name="Straight Arrow Connector 83"/>
          <p:cNvSpPr/>
          <p:nvPr/>
        </p:nvSpPr>
        <p:spPr>
          <a:xfrm>
            <a:off x="3786480" y="5380920"/>
            <a:ext cx="4114080" cy="720"/>
          </a:xfrm>
          <a:custGeom>
            <a:avLst/>
            <a:gdLst/>
            <a:ahLst/>
            <a:cxnLst/>
            <a:rect l="l" t="t" r="r" b="b"/>
            <a:pathLst>
              <a:path w="21600" h="21600">
                <a:moveTo>
                  <a:pt x="0" y="0"/>
                </a:moveTo>
                <a:lnTo>
                  <a:pt x="21600" y="21600"/>
                </a:lnTo>
              </a:path>
            </a:pathLst>
          </a:custGeom>
          <a:noFill/>
          <a:ln w="19050">
            <a:solidFill>
              <a:srgbClr val="C00000"/>
            </a:solidFill>
            <a:round/>
          </a:ln>
        </p:spPr>
        <p:style>
          <a:lnRef idx="0">
            <a:scrgbClr r="0" g="0" b="0"/>
          </a:lnRef>
          <a:fillRef idx="0">
            <a:scrgbClr r="0" g="0" b="0"/>
          </a:fillRef>
          <a:effectRef idx="0">
            <a:scrgbClr r="0" g="0" b="0"/>
          </a:effectRef>
          <a:fontRef idx="minor"/>
        </p:style>
      </p:sp>
      <p:sp>
        <p:nvSpPr>
          <p:cNvPr id="1176" name="Straight Arrow Connector 84"/>
          <p:cNvSpPr/>
          <p:nvPr/>
        </p:nvSpPr>
        <p:spPr>
          <a:xfrm>
            <a:off x="3786480" y="4237920"/>
            <a:ext cx="304200" cy="720"/>
          </a:xfrm>
          <a:custGeom>
            <a:avLst/>
            <a:gdLst/>
            <a:ahLst/>
            <a:cxnLst/>
            <a:rect l="l" t="t" r="r" b="b"/>
            <a:pathLst>
              <a:path w="21600" h="21600">
                <a:moveTo>
                  <a:pt x="0" y="0"/>
                </a:moveTo>
                <a:lnTo>
                  <a:pt x="21600" y="21600"/>
                </a:lnTo>
              </a:path>
            </a:pathLst>
          </a:custGeom>
          <a:noFill/>
          <a:ln w="19050">
            <a:solidFill>
              <a:srgbClr val="C00000"/>
            </a:solidFill>
            <a:round/>
            <a:tailEnd type="arrow" w="med" len="med"/>
          </a:ln>
        </p:spPr>
        <p:style>
          <a:lnRef idx="0">
            <a:scrgbClr r="0" g="0" b="0"/>
          </a:lnRef>
          <a:fillRef idx="0">
            <a:scrgbClr r="0" g="0" b="0"/>
          </a:fillRef>
          <a:effectRef idx="0">
            <a:scrgbClr r="0" g="0" b="0"/>
          </a:effectRef>
          <a:fontRef idx="minor"/>
        </p:style>
      </p:sp>
      <p:sp>
        <p:nvSpPr>
          <p:cNvPr id="1177" name="Straight Connector 85"/>
          <p:cNvSpPr/>
          <p:nvPr/>
        </p:nvSpPr>
        <p:spPr>
          <a:xfrm>
            <a:off x="3481560" y="4009320"/>
            <a:ext cx="360" cy="914400"/>
          </a:xfrm>
          <a:prstGeom prst="line">
            <a:avLst/>
          </a:prstGeom>
          <a:ln w="19050">
            <a:solidFill>
              <a:srgbClr val="C00000"/>
            </a:solidFill>
            <a:round/>
            <a:tailEnd type="oval" w="med" len="med"/>
          </a:ln>
        </p:spPr>
        <p:style>
          <a:lnRef idx="0">
            <a:scrgbClr r="0" g="0" b="0"/>
          </a:lnRef>
          <a:fillRef idx="0">
            <a:scrgbClr r="0" g="0" b="0"/>
          </a:fillRef>
          <a:effectRef idx="0">
            <a:scrgbClr r="0" g="0" b="0"/>
          </a:effectRef>
          <a:fontRef idx="minor"/>
        </p:style>
      </p:sp>
      <p:sp>
        <p:nvSpPr>
          <p:cNvPr id="1178" name="Straight Arrow Connector 86"/>
          <p:cNvSpPr/>
          <p:nvPr/>
        </p:nvSpPr>
        <p:spPr>
          <a:xfrm>
            <a:off x="7596720" y="4923720"/>
            <a:ext cx="304200" cy="720"/>
          </a:xfrm>
          <a:custGeom>
            <a:avLst/>
            <a:gdLst/>
            <a:ahLst/>
            <a:cxnLst/>
            <a:rect l="l" t="t" r="r" b="b"/>
            <a:pathLst>
              <a:path w="21600" h="21600">
                <a:moveTo>
                  <a:pt x="0" y="0"/>
                </a:moveTo>
                <a:lnTo>
                  <a:pt x="21600" y="21600"/>
                </a:lnTo>
              </a:path>
            </a:pathLst>
          </a:custGeom>
          <a:noFill/>
          <a:ln w="19050">
            <a:solidFill>
              <a:srgbClr val="C00000"/>
            </a:solidFill>
            <a:round/>
          </a:ln>
        </p:spPr>
        <p:style>
          <a:lnRef idx="0">
            <a:scrgbClr r="0" g="0" b="0"/>
          </a:lnRef>
          <a:fillRef idx="0">
            <a:scrgbClr r="0" g="0" b="0"/>
          </a:fillRef>
          <a:effectRef idx="0">
            <a:scrgbClr r="0" g="0" b="0"/>
          </a:effectRef>
          <a:fontRef idx="minor"/>
        </p:style>
      </p:sp>
      <p:sp>
        <p:nvSpPr>
          <p:cNvPr id="1179" name="Straight Connector 87"/>
          <p:cNvSpPr/>
          <p:nvPr/>
        </p:nvSpPr>
        <p:spPr>
          <a:xfrm>
            <a:off x="7901280" y="4923720"/>
            <a:ext cx="360" cy="457200"/>
          </a:xfrm>
          <a:prstGeom prst="line">
            <a:avLst/>
          </a:prstGeom>
          <a:ln w="19050">
            <a:solidFill>
              <a:srgbClr val="C00000"/>
            </a:solidFill>
            <a:round/>
          </a:ln>
        </p:spPr>
        <p:style>
          <a:lnRef idx="0">
            <a:scrgbClr r="0" g="0" b="0"/>
          </a:lnRef>
          <a:fillRef idx="0">
            <a:scrgbClr r="0" g="0" b="0"/>
          </a:fillRef>
          <a:effectRef idx="0">
            <a:scrgbClr r="0" g="0" b="0"/>
          </a:effectRef>
          <a:fontRef idx="minor"/>
        </p:style>
      </p:sp>
      <p:sp>
        <p:nvSpPr>
          <p:cNvPr id="1180" name="Straight Arrow Connector 88"/>
          <p:cNvSpPr/>
          <p:nvPr/>
        </p:nvSpPr>
        <p:spPr>
          <a:xfrm>
            <a:off x="3481920" y="4009320"/>
            <a:ext cx="608760" cy="720"/>
          </a:xfrm>
          <a:custGeom>
            <a:avLst/>
            <a:gdLst/>
            <a:ahLst/>
            <a:cxnLst/>
            <a:rect l="l" t="t" r="r" b="b"/>
            <a:pathLst>
              <a:path w="21600" h="21600">
                <a:moveTo>
                  <a:pt x="0" y="0"/>
                </a:moveTo>
                <a:lnTo>
                  <a:pt x="21600" y="21600"/>
                </a:lnTo>
              </a:path>
            </a:pathLst>
          </a:custGeom>
          <a:noFill/>
          <a:ln w="19050">
            <a:solidFill>
              <a:srgbClr val="C00000"/>
            </a:solidFill>
            <a:round/>
            <a:tailEnd type="arrow" w="med" len="med"/>
          </a:ln>
        </p:spPr>
        <p:style>
          <a:lnRef idx="0">
            <a:scrgbClr r="0" g="0" b="0"/>
          </a:lnRef>
          <a:fillRef idx="0">
            <a:scrgbClr r="0" g="0" b="0"/>
          </a:fillRef>
          <a:effectRef idx="0">
            <a:scrgbClr r="0" g="0" b="0"/>
          </a:effectRef>
          <a:fontRef idx="minor"/>
        </p:style>
      </p:sp>
      <p:sp>
        <p:nvSpPr>
          <p:cNvPr id="1181" name="Straight Connector 89"/>
          <p:cNvSpPr/>
          <p:nvPr/>
        </p:nvSpPr>
        <p:spPr>
          <a:xfrm>
            <a:off x="3786480" y="4237920"/>
            <a:ext cx="360" cy="609480"/>
          </a:xfrm>
          <a:prstGeom prst="line">
            <a:avLst/>
          </a:prstGeom>
          <a:ln w="19050">
            <a:solidFill>
              <a:srgbClr val="C00000"/>
            </a:solidFill>
            <a:round/>
          </a:ln>
        </p:spPr>
        <p:style>
          <a:lnRef idx="0">
            <a:scrgbClr r="0" g="0" b="0"/>
          </a:lnRef>
          <a:fillRef idx="0">
            <a:scrgbClr r="0" g="0" b="0"/>
          </a:fillRef>
          <a:effectRef idx="0">
            <a:scrgbClr r="0" g="0" b="0"/>
          </a:effectRef>
          <a:fontRef idx="minor"/>
        </p:style>
      </p:sp>
      <p:sp>
        <p:nvSpPr>
          <p:cNvPr id="1182" name="Straight Connector 90"/>
          <p:cNvSpPr/>
          <p:nvPr/>
        </p:nvSpPr>
        <p:spPr>
          <a:xfrm>
            <a:off x="3786480" y="4999680"/>
            <a:ext cx="360" cy="381240"/>
          </a:xfrm>
          <a:prstGeom prst="line">
            <a:avLst/>
          </a:prstGeom>
          <a:ln w="19050">
            <a:solidFill>
              <a:srgbClr val="C00000"/>
            </a:solidFill>
            <a:round/>
          </a:ln>
        </p:spPr>
        <p:style>
          <a:lnRef idx="0">
            <a:scrgbClr r="0" g="0" b="0"/>
          </a:lnRef>
          <a:fillRef idx="0">
            <a:scrgbClr r="0" g="0" b="0"/>
          </a:fillRef>
          <a:effectRef idx="0">
            <a:scrgbClr r="0" g="0" b="0"/>
          </a:effectRef>
          <a:fontRef idx="minor"/>
        </p:style>
      </p:sp>
      <p:sp>
        <p:nvSpPr>
          <p:cNvPr id="1183" name="Straight Arrow Connector 91"/>
          <p:cNvSpPr/>
          <p:nvPr/>
        </p:nvSpPr>
        <p:spPr>
          <a:xfrm>
            <a:off x="6529680" y="4161960"/>
            <a:ext cx="304200" cy="720"/>
          </a:xfrm>
          <a:custGeom>
            <a:avLst/>
            <a:gdLst/>
            <a:ahLst/>
            <a:cxnLst/>
            <a:rect l="l" t="t" r="r" b="b"/>
            <a:pathLst>
              <a:path w="21600" h="21600">
                <a:moveTo>
                  <a:pt x="0" y="0"/>
                </a:moveTo>
                <a:lnTo>
                  <a:pt x="21600" y="21600"/>
                </a:lnTo>
              </a:path>
            </a:pathLst>
          </a:custGeom>
          <a:noFill/>
          <a:ln w="19050">
            <a:solidFill>
              <a:srgbClr val="C00000"/>
            </a:solidFill>
            <a:round/>
            <a:tailEnd type="oval" w="med" len="med"/>
          </a:ln>
        </p:spPr>
        <p:style>
          <a:lnRef idx="0">
            <a:scrgbClr r="0" g="0" b="0"/>
          </a:lnRef>
          <a:fillRef idx="0">
            <a:scrgbClr r="0" g="0" b="0"/>
          </a:fillRef>
          <a:effectRef idx="0">
            <a:scrgbClr r="0" g="0" b="0"/>
          </a:effectRef>
          <a:fontRef idx="minor"/>
        </p:style>
      </p:sp>
      <p:sp>
        <p:nvSpPr>
          <p:cNvPr id="1184" name="Straight Connector 92"/>
          <p:cNvSpPr/>
          <p:nvPr/>
        </p:nvSpPr>
        <p:spPr>
          <a:xfrm>
            <a:off x="6834240" y="3628080"/>
            <a:ext cx="360" cy="1067040"/>
          </a:xfrm>
          <a:prstGeom prst="line">
            <a:avLst/>
          </a:prstGeom>
          <a:ln w="19050">
            <a:solidFill>
              <a:srgbClr val="C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185" name="Rectangle 93"/>
          <p:cNvSpPr/>
          <p:nvPr/>
        </p:nvSpPr>
        <p:spPr>
          <a:xfrm>
            <a:off x="4091400" y="3171240"/>
            <a:ext cx="3504600" cy="456480"/>
          </a:xfrm>
          <a:prstGeom prst="rect">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1800" b="0" strike="noStrike" spc="-1" dirty="0">
                <a:solidFill>
                  <a:srgbClr val="FFFFFF"/>
                </a:solidFill>
                <a:latin typeface="Calibri"/>
                <a:ea typeface="DejaVu Sans"/>
              </a:rPr>
              <a:t>Delay Line (replica)</a:t>
            </a:r>
            <a:endParaRPr lang="en-GB" sz="1800" b="0" strike="noStrike" spc="-1" dirty="0">
              <a:latin typeface="Arial"/>
            </a:endParaRPr>
          </a:p>
        </p:txBody>
      </p:sp>
      <p:sp>
        <p:nvSpPr>
          <p:cNvPr id="1186" name="TextBox 94"/>
          <p:cNvSpPr/>
          <p:nvPr/>
        </p:nvSpPr>
        <p:spPr>
          <a:xfrm>
            <a:off x="1368000" y="4771440"/>
            <a:ext cx="122220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400" b="0" strike="noStrike" spc="-1" dirty="0" err="1">
                <a:solidFill>
                  <a:srgbClr val="C00000"/>
                </a:solidFill>
                <a:latin typeface="Calibri"/>
                <a:ea typeface="DejaVu Sans"/>
              </a:rPr>
              <a:t>bitRateClock</a:t>
            </a:r>
            <a:endParaRPr lang="en-GB" sz="1400" b="0" strike="noStrike" spc="-1" dirty="0" err="1">
              <a:latin typeface="Arial"/>
            </a:endParaRPr>
          </a:p>
        </p:txBody>
      </p:sp>
      <p:sp>
        <p:nvSpPr>
          <p:cNvPr id="1187" name="Trapezoid 95"/>
          <p:cNvSpPr/>
          <p:nvPr/>
        </p:nvSpPr>
        <p:spPr>
          <a:xfrm>
            <a:off x="4091400" y="2333160"/>
            <a:ext cx="3504600" cy="380160"/>
          </a:xfrm>
          <a:prstGeom prst="trapezoid">
            <a:avLst>
              <a:gd name="adj" fmla="val 25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1800" b="0" strike="noStrike" spc="-1" dirty="0">
                <a:solidFill>
                  <a:srgbClr val="FFFFFF"/>
                </a:solidFill>
                <a:latin typeface="Calibri"/>
                <a:ea typeface="DejaVu Sans"/>
              </a:rPr>
              <a:t>MUX</a:t>
            </a:r>
            <a:endParaRPr lang="en-GB" sz="1800" b="0" strike="noStrike" spc="-1" dirty="0">
              <a:latin typeface="Arial"/>
            </a:endParaRPr>
          </a:p>
        </p:txBody>
      </p:sp>
      <p:sp>
        <p:nvSpPr>
          <p:cNvPr id="1188" name="Straight Arrow Connector 96"/>
          <p:cNvSpPr/>
          <p:nvPr/>
        </p:nvSpPr>
        <p:spPr>
          <a:xfrm rot="5400000" flipH="1" flipV="1">
            <a:off x="4091400" y="294192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189" name="Straight Arrow Connector 97"/>
          <p:cNvSpPr/>
          <p:nvPr/>
        </p:nvSpPr>
        <p:spPr>
          <a:xfrm rot="5400000" flipH="1" flipV="1">
            <a:off x="4244760" y="294120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190" name="Straight Arrow Connector 98"/>
          <p:cNvSpPr/>
          <p:nvPr/>
        </p:nvSpPr>
        <p:spPr>
          <a:xfrm rot="5400000" flipH="1" flipV="1">
            <a:off x="4397760" y="294048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191" name="Straight Arrow Connector 99"/>
          <p:cNvSpPr/>
          <p:nvPr/>
        </p:nvSpPr>
        <p:spPr>
          <a:xfrm rot="5400000" flipH="1" flipV="1">
            <a:off x="4551120" y="293976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192" name="Straight Arrow Connector 100"/>
          <p:cNvSpPr/>
          <p:nvPr/>
        </p:nvSpPr>
        <p:spPr>
          <a:xfrm rot="5400000" flipH="1" flipV="1">
            <a:off x="4704120" y="293868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193" name="Straight Arrow Connector 101"/>
          <p:cNvSpPr/>
          <p:nvPr/>
        </p:nvSpPr>
        <p:spPr>
          <a:xfrm rot="5400000" flipH="1" flipV="1">
            <a:off x="4857480" y="293796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194" name="Straight Arrow Connector 102"/>
          <p:cNvSpPr/>
          <p:nvPr/>
        </p:nvSpPr>
        <p:spPr>
          <a:xfrm rot="5400000" flipH="1" flipV="1">
            <a:off x="5010480" y="293724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195" name="Straight Arrow Connector 103"/>
          <p:cNvSpPr/>
          <p:nvPr/>
        </p:nvSpPr>
        <p:spPr>
          <a:xfrm rot="5400000" flipH="1" flipV="1">
            <a:off x="5163840" y="293652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196" name="Straight Arrow Connector 104"/>
          <p:cNvSpPr/>
          <p:nvPr/>
        </p:nvSpPr>
        <p:spPr>
          <a:xfrm rot="5400000" flipH="1" flipV="1">
            <a:off x="5316840" y="293580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197" name="Straight Arrow Connector 105"/>
          <p:cNvSpPr/>
          <p:nvPr/>
        </p:nvSpPr>
        <p:spPr>
          <a:xfrm rot="5400000" flipH="1" flipV="1">
            <a:off x="5470200" y="293472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198" name="Straight Arrow Connector 106"/>
          <p:cNvSpPr/>
          <p:nvPr/>
        </p:nvSpPr>
        <p:spPr>
          <a:xfrm rot="5400000" flipH="1" flipV="1">
            <a:off x="5623200" y="293400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199" name="Straight Arrow Connector 107"/>
          <p:cNvSpPr/>
          <p:nvPr/>
        </p:nvSpPr>
        <p:spPr>
          <a:xfrm rot="5400000" flipH="1" flipV="1">
            <a:off x="5776560" y="293328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200" name="Straight Arrow Connector 108"/>
          <p:cNvSpPr/>
          <p:nvPr/>
        </p:nvSpPr>
        <p:spPr>
          <a:xfrm rot="5400000" flipH="1" flipV="1">
            <a:off x="5929920" y="293256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201" name="Straight Arrow Connector 109"/>
          <p:cNvSpPr/>
          <p:nvPr/>
        </p:nvSpPr>
        <p:spPr>
          <a:xfrm rot="5400000" flipH="1" flipV="1">
            <a:off x="6082920" y="293184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202" name="Straight Arrow Connector 110"/>
          <p:cNvSpPr/>
          <p:nvPr/>
        </p:nvSpPr>
        <p:spPr>
          <a:xfrm rot="5400000" flipH="1" flipV="1">
            <a:off x="6236280" y="293076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203" name="Straight Arrow Connector 111"/>
          <p:cNvSpPr/>
          <p:nvPr/>
        </p:nvSpPr>
        <p:spPr>
          <a:xfrm rot="5400000" flipH="1" flipV="1">
            <a:off x="6389280" y="293004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204" name="Straight Arrow Connector 112"/>
          <p:cNvSpPr/>
          <p:nvPr/>
        </p:nvSpPr>
        <p:spPr>
          <a:xfrm rot="5400000" flipH="1" flipV="1">
            <a:off x="6542640" y="292932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205" name="Straight Arrow Connector 113"/>
          <p:cNvSpPr/>
          <p:nvPr/>
        </p:nvSpPr>
        <p:spPr>
          <a:xfrm rot="5400000" flipH="1" flipV="1">
            <a:off x="6695640" y="292860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206" name="Straight Arrow Connector 114"/>
          <p:cNvSpPr/>
          <p:nvPr/>
        </p:nvSpPr>
        <p:spPr>
          <a:xfrm rot="5400000" flipH="1" flipV="1">
            <a:off x="6849000" y="292788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207" name="Straight Arrow Connector 115"/>
          <p:cNvSpPr/>
          <p:nvPr/>
        </p:nvSpPr>
        <p:spPr>
          <a:xfrm rot="5400000" flipH="1" flipV="1">
            <a:off x="7002000" y="2926800"/>
            <a:ext cx="456480" cy="72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208" name="Straight Arrow Connector 116"/>
          <p:cNvSpPr/>
          <p:nvPr/>
        </p:nvSpPr>
        <p:spPr>
          <a:xfrm rot="5400000" flipH="1" flipV="1">
            <a:off x="7140240" y="2926080"/>
            <a:ext cx="471600" cy="15840"/>
          </a:xfrm>
          <a:custGeom>
            <a:avLst/>
            <a:gdLst/>
            <a:ahLst/>
            <a:cxnLst/>
            <a:rect l="l" t="t" r="r" b="b"/>
            <a:pathLst>
              <a:path w="21600" h="21600">
                <a:moveTo>
                  <a:pt x="0" y="0"/>
                </a:moveTo>
                <a:lnTo>
                  <a:pt x="21600" y="21600"/>
                </a:lnTo>
              </a:path>
            </a:pathLst>
          </a:cu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209" name="Rectangle 117"/>
          <p:cNvSpPr/>
          <p:nvPr/>
        </p:nvSpPr>
        <p:spPr>
          <a:xfrm>
            <a:off x="7901280" y="2333160"/>
            <a:ext cx="1065960" cy="1294560"/>
          </a:xfrm>
          <a:prstGeom prst="rect">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1800" b="0" strike="noStrike" spc="-1" dirty="0">
                <a:solidFill>
                  <a:srgbClr val="FFFFFF"/>
                </a:solidFill>
                <a:latin typeface="Calibri"/>
                <a:ea typeface="DejaVu Sans"/>
              </a:rPr>
              <a:t>Phase Selection Logic</a:t>
            </a:r>
            <a:endParaRPr lang="en-GB" sz="1800" b="0" strike="noStrike" spc="-1" dirty="0">
              <a:latin typeface="Arial"/>
            </a:endParaRPr>
          </a:p>
        </p:txBody>
      </p:sp>
      <p:sp>
        <p:nvSpPr>
          <p:cNvPr id="1210" name="Straight Arrow Connector 118"/>
          <p:cNvSpPr/>
          <p:nvPr/>
        </p:nvSpPr>
        <p:spPr>
          <a:xfrm rot="10800000">
            <a:off x="7521120" y="2562480"/>
            <a:ext cx="380160" cy="720"/>
          </a:xfrm>
          <a:custGeom>
            <a:avLst/>
            <a:gdLst/>
            <a:ahLst/>
            <a:cxnLst/>
            <a:rect l="l" t="t" r="r" b="b"/>
            <a:pathLst>
              <a:path w="21600" h="21600">
                <a:moveTo>
                  <a:pt x="0" y="0"/>
                </a:moveTo>
                <a:lnTo>
                  <a:pt x="21600" y="21600"/>
                </a:lnTo>
              </a:path>
            </a:pathLst>
          </a:custGeom>
          <a:noFill/>
          <a:ln w="19050">
            <a:solidFill>
              <a:srgbClr val="000000"/>
            </a:solidFill>
            <a:round/>
            <a:tailEnd type="arrow" w="med" len="med"/>
          </a:ln>
        </p:spPr>
        <p:style>
          <a:lnRef idx="0">
            <a:scrgbClr r="0" g="0" b="0"/>
          </a:lnRef>
          <a:fillRef idx="0">
            <a:scrgbClr r="0" g="0" b="0"/>
          </a:fillRef>
          <a:effectRef idx="0">
            <a:scrgbClr r="0" g="0" b="0"/>
          </a:effectRef>
          <a:fontRef idx="minor"/>
        </p:style>
      </p:sp>
      <p:sp>
        <p:nvSpPr>
          <p:cNvPr id="1211" name="Straight Arrow Connector 119"/>
          <p:cNvSpPr/>
          <p:nvPr/>
        </p:nvSpPr>
        <p:spPr>
          <a:xfrm rot="10800000">
            <a:off x="8969040" y="3476880"/>
            <a:ext cx="913680" cy="720"/>
          </a:xfrm>
          <a:custGeom>
            <a:avLst/>
            <a:gdLst/>
            <a:ahLst/>
            <a:cxnLst/>
            <a:rect l="l" t="t" r="r" b="b"/>
            <a:pathLst>
              <a:path w="21600" h="21600">
                <a:moveTo>
                  <a:pt x="0" y="0"/>
                </a:moveTo>
                <a:lnTo>
                  <a:pt x="21600" y="21600"/>
                </a:lnTo>
              </a:path>
            </a:pathLst>
          </a:custGeom>
          <a:noFill/>
          <a:ln w="19050">
            <a:solidFill>
              <a:srgbClr val="000000"/>
            </a:solidFill>
            <a:round/>
            <a:tailEnd type="arrow" w="med" len="med"/>
          </a:ln>
        </p:spPr>
        <p:style>
          <a:lnRef idx="0">
            <a:scrgbClr r="0" g="0" b="0"/>
          </a:lnRef>
          <a:fillRef idx="0">
            <a:scrgbClr r="0" g="0" b="0"/>
          </a:fillRef>
          <a:effectRef idx="0">
            <a:scrgbClr r="0" g="0" b="0"/>
          </a:effectRef>
          <a:fontRef idx="minor"/>
        </p:style>
      </p:sp>
      <p:sp>
        <p:nvSpPr>
          <p:cNvPr id="1212" name="Straight Arrow Connector 120"/>
          <p:cNvSpPr/>
          <p:nvPr/>
        </p:nvSpPr>
        <p:spPr>
          <a:xfrm rot="10800000">
            <a:off x="8969040" y="2561760"/>
            <a:ext cx="913680" cy="720"/>
          </a:xfrm>
          <a:custGeom>
            <a:avLst/>
            <a:gdLst/>
            <a:ahLst/>
            <a:cxnLst/>
            <a:rect l="l" t="t" r="r" b="b"/>
            <a:pathLst>
              <a:path w="21600" h="21600">
                <a:moveTo>
                  <a:pt x="0" y="0"/>
                </a:moveTo>
                <a:lnTo>
                  <a:pt x="21600" y="21600"/>
                </a:lnTo>
              </a:path>
            </a:pathLst>
          </a:custGeom>
          <a:noFill/>
          <a:ln w="19050">
            <a:solidFill>
              <a:srgbClr val="000000"/>
            </a:solidFill>
            <a:round/>
            <a:tailEnd type="arrow" w="med" len="med"/>
          </a:ln>
        </p:spPr>
        <p:style>
          <a:lnRef idx="0">
            <a:scrgbClr r="0" g="0" b="0"/>
          </a:lnRef>
          <a:fillRef idx="0">
            <a:scrgbClr r="0" g="0" b="0"/>
          </a:fillRef>
          <a:effectRef idx="0">
            <a:scrgbClr r="0" g="0" b="0"/>
          </a:effectRef>
          <a:fontRef idx="minor"/>
        </p:style>
      </p:sp>
      <p:sp>
        <p:nvSpPr>
          <p:cNvPr id="1213" name="TextBox 121"/>
          <p:cNvSpPr/>
          <p:nvPr/>
        </p:nvSpPr>
        <p:spPr>
          <a:xfrm>
            <a:off x="9799560" y="2406240"/>
            <a:ext cx="14871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US" sz="1400" b="0" strike="noStrike" spc="-1" dirty="0" err="1">
                <a:solidFill>
                  <a:srgbClr val="000000"/>
                </a:solidFill>
                <a:latin typeface="Calibri"/>
                <a:ea typeface="DejaVu Sans"/>
              </a:rPr>
              <a:t>trackMode</a:t>
            </a:r>
            <a:r>
              <a:rPr lang="en-US" sz="1400" b="0" strike="noStrike" spc="-1" dirty="0">
                <a:solidFill>
                  <a:srgbClr val="000000"/>
                </a:solidFill>
                <a:latin typeface="Calibri"/>
                <a:ea typeface="DejaVu Sans"/>
              </a:rPr>
              <a:t> [2:0]</a:t>
            </a:r>
            <a:endParaRPr lang="en-GB" sz="1400" b="0" strike="noStrike" spc="-1" dirty="0">
              <a:latin typeface="Arial"/>
            </a:endParaRPr>
          </a:p>
        </p:txBody>
      </p:sp>
      <p:sp>
        <p:nvSpPr>
          <p:cNvPr id="1214" name="TextBox 122"/>
          <p:cNvSpPr/>
          <p:nvPr/>
        </p:nvSpPr>
        <p:spPr>
          <a:xfrm>
            <a:off x="9739080" y="3320640"/>
            <a:ext cx="22813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US" sz="1400" b="0" strike="noStrike" spc="-1" dirty="0" err="1">
                <a:solidFill>
                  <a:srgbClr val="000000"/>
                </a:solidFill>
                <a:latin typeface="Calibri"/>
                <a:ea typeface="DejaVu Sans"/>
              </a:rPr>
              <a:t>phaseSelectChannel</a:t>
            </a:r>
            <a:r>
              <a:rPr lang="en-US" sz="1400" b="0" strike="noStrike" spc="-1" dirty="0">
                <a:solidFill>
                  <a:srgbClr val="000000"/>
                </a:solidFill>
                <a:latin typeface="Calibri"/>
                <a:ea typeface="DejaVu Sans"/>
              </a:rPr>
              <a:t> [3:0]</a:t>
            </a:r>
            <a:endParaRPr lang="en-GB" sz="1400" b="0" strike="noStrike" spc="-1" dirty="0">
              <a:latin typeface="Arial"/>
            </a:endParaRPr>
          </a:p>
        </p:txBody>
      </p:sp>
      <p:sp>
        <p:nvSpPr>
          <p:cNvPr id="1215" name="Rectangle 123"/>
          <p:cNvSpPr/>
          <p:nvPr/>
        </p:nvSpPr>
        <p:spPr>
          <a:xfrm>
            <a:off x="2719800" y="1799640"/>
            <a:ext cx="761400" cy="913680"/>
          </a:xfrm>
          <a:prstGeom prst="rect">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1800" b="0" strike="noStrike" spc="-1" dirty="0">
                <a:solidFill>
                  <a:srgbClr val="FFFFFF"/>
                </a:solidFill>
                <a:latin typeface="Calibri"/>
                <a:ea typeface="DejaVu Sans"/>
              </a:rPr>
              <a:t>Q     D</a:t>
            </a:r>
            <a:endParaRPr lang="en-GB" sz="1800" b="0" strike="noStrike" spc="-1">
              <a:latin typeface="Arial"/>
            </a:endParaRPr>
          </a:p>
          <a:p>
            <a:pPr algn="ctr">
              <a:lnSpc>
                <a:spcPct val="100000"/>
              </a:lnSpc>
              <a:buNone/>
              <a:tabLst>
                <a:tab pos="0" algn="l"/>
              </a:tabLst>
            </a:pPr>
            <a:endParaRPr lang="en-GB" sz="1800" b="0" strike="noStrike" spc="-1">
              <a:latin typeface="Arial"/>
            </a:endParaRPr>
          </a:p>
          <a:p>
            <a:pPr algn="r">
              <a:lnSpc>
                <a:spcPct val="100000"/>
              </a:lnSpc>
              <a:buNone/>
              <a:tabLst>
                <a:tab pos="0" algn="l"/>
              </a:tabLst>
            </a:pPr>
            <a:r>
              <a:rPr lang="en-GB" sz="1800" b="0" strike="noStrike" spc="-1" dirty="0">
                <a:solidFill>
                  <a:srgbClr val="FFFFFF"/>
                </a:solidFill>
                <a:latin typeface="Calibri"/>
                <a:ea typeface="DejaVu Sans"/>
              </a:rPr>
              <a:t>CK</a:t>
            </a:r>
            <a:endParaRPr lang="en-GB" sz="1800" b="0" strike="noStrike" spc="-1" dirty="0">
              <a:latin typeface="Arial"/>
            </a:endParaRPr>
          </a:p>
        </p:txBody>
      </p:sp>
      <p:sp>
        <p:nvSpPr>
          <p:cNvPr id="1216" name="Straight Arrow Connector 124"/>
          <p:cNvSpPr/>
          <p:nvPr/>
        </p:nvSpPr>
        <p:spPr>
          <a:xfrm rot="5400000" flipH="1" flipV="1">
            <a:off x="5691240" y="2179800"/>
            <a:ext cx="304200" cy="720"/>
          </a:xfrm>
          <a:custGeom>
            <a:avLst/>
            <a:gdLst/>
            <a:ahLst/>
            <a:cxnLst/>
            <a:rect l="l" t="t" r="r" b="b"/>
            <a:pathLst>
              <a:path w="21600" h="21600">
                <a:moveTo>
                  <a:pt x="0" y="0"/>
                </a:moveTo>
                <a:lnTo>
                  <a:pt x="21600" y="21600"/>
                </a:lnTo>
              </a:path>
            </a:pathLst>
          </a:custGeom>
          <a:noFill/>
          <a:ln w="19050">
            <a:solidFill>
              <a:srgbClr val="1F497D"/>
            </a:solidFill>
            <a:round/>
          </a:ln>
        </p:spPr>
        <p:style>
          <a:lnRef idx="0">
            <a:scrgbClr r="0" g="0" b="0"/>
          </a:lnRef>
          <a:fillRef idx="0">
            <a:scrgbClr r="0" g="0" b="0"/>
          </a:fillRef>
          <a:effectRef idx="0">
            <a:scrgbClr r="0" g="0" b="0"/>
          </a:effectRef>
          <a:fontRef idx="minor"/>
        </p:style>
      </p:sp>
      <p:sp>
        <p:nvSpPr>
          <p:cNvPr id="1217" name="Straight Connector 125"/>
          <p:cNvSpPr/>
          <p:nvPr/>
        </p:nvSpPr>
        <p:spPr>
          <a:xfrm flipH="1">
            <a:off x="3481560" y="2027880"/>
            <a:ext cx="2362320" cy="360"/>
          </a:xfrm>
          <a:prstGeom prst="line">
            <a:avLst/>
          </a:prstGeom>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218" name="Straight Connector 126"/>
          <p:cNvSpPr/>
          <p:nvPr/>
        </p:nvSpPr>
        <p:spPr>
          <a:xfrm flipH="1">
            <a:off x="2262240" y="2027880"/>
            <a:ext cx="457200" cy="360"/>
          </a:xfrm>
          <a:prstGeom prst="line">
            <a:avLst/>
          </a:prstGeom>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219" name="Straight Connector 127"/>
          <p:cNvSpPr/>
          <p:nvPr/>
        </p:nvSpPr>
        <p:spPr>
          <a:xfrm>
            <a:off x="2338560" y="3399480"/>
            <a:ext cx="1752480" cy="360"/>
          </a:xfrm>
          <a:prstGeom prst="line">
            <a:avLst/>
          </a:prstGeom>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220" name="Straight Connector 128"/>
          <p:cNvSpPr/>
          <p:nvPr/>
        </p:nvSpPr>
        <p:spPr>
          <a:xfrm>
            <a:off x="3786480" y="3475800"/>
            <a:ext cx="360" cy="533520"/>
          </a:xfrm>
          <a:prstGeom prst="line">
            <a:avLst/>
          </a:prstGeom>
          <a:ln w="19050">
            <a:solidFill>
              <a:srgbClr val="C00000"/>
            </a:solidFill>
            <a:round/>
            <a:tailEnd type="oval" w="med" len="med"/>
          </a:ln>
        </p:spPr>
        <p:style>
          <a:lnRef idx="0">
            <a:scrgbClr r="0" g="0" b="0"/>
          </a:lnRef>
          <a:fillRef idx="0">
            <a:scrgbClr r="0" g="0" b="0"/>
          </a:fillRef>
          <a:effectRef idx="0">
            <a:scrgbClr r="0" g="0" b="0"/>
          </a:effectRef>
          <a:fontRef idx="minor"/>
        </p:style>
      </p:sp>
      <p:sp>
        <p:nvSpPr>
          <p:cNvPr id="1221" name="Straight Connector 129"/>
          <p:cNvSpPr/>
          <p:nvPr/>
        </p:nvSpPr>
        <p:spPr>
          <a:xfrm>
            <a:off x="3786480" y="2561400"/>
            <a:ext cx="360" cy="762120"/>
          </a:xfrm>
          <a:prstGeom prst="line">
            <a:avLst/>
          </a:prstGeom>
          <a:ln w="19050">
            <a:solidFill>
              <a:srgbClr val="C00000"/>
            </a:solidFill>
            <a:round/>
          </a:ln>
        </p:spPr>
        <p:style>
          <a:lnRef idx="0">
            <a:scrgbClr r="0" g="0" b="0"/>
          </a:lnRef>
          <a:fillRef idx="0">
            <a:scrgbClr r="0" g="0" b="0"/>
          </a:fillRef>
          <a:effectRef idx="0">
            <a:scrgbClr r="0" g="0" b="0"/>
          </a:effectRef>
          <a:fontRef idx="minor"/>
        </p:style>
      </p:sp>
      <p:sp>
        <p:nvSpPr>
          <p:cNvPr id="1222" name="Straight Arrow Connector 130"/>
          <p:cNvSpPr/>
          <p:nvPr/>
        </p:nvSpPr>
        <p:spPr>
          <a:xfrm>
            <a:off x="3481920" y="2561760"/>
            <a:ext cx="304200" cy="720"/>
          </a:xfrm>
          <a:custGeom>
            <a:avLst/>
            <a:gdLst/>
            <a:ahLst/>
            <a:cxnLst/>
            <a:rect l="l" t="t" r="r" b="b"/>
            <a:pathLst>
              <a:path w="21600" h="21600">
                <a:moveTo>
                  <a:pt x="0" y="0"/>
                </a:moveTo>
                <a:lnTo>
                  <a:pt x="21600" y="21600"/>
                </a:lnTo>
              </a:path>
            </a:pathLst>
          </a:custGeom>
          <a:noFill/>
          <a:ln w="19050">
            <a:solidFill>
              <a:srgbClr val="C00000"/>
            </a:solidFill>
            <a:round/>
          </a:ln>
        </p:spPr>
        <p:style>
          <a:lnRef idx="0">
            <a:scrgbClr r="0" g="0" b="0"/>
          </a:lnRef>
          <a:fillRef idx="0">
            <a:scrgbClr r="0" g="0" b="0"/>
          </a:fillRef>
          <a:effectRef idx="0">
            <a:scrgbClr r="0" g="0" b="0"/>
          </a:effectRef>
          <a:fontRef idx="minor"/>
        </p:style>
      </p:sp>
      <p:sp>
        <p:nvSpPr>
          <p:cNvPr id="1223" name="Straight Connector 131"/>
          <p:cNvSpPr/>
          <p:nvPr/>
        </p:nvSpPr>
        <p:spPr>
          <a:xfrm>
            <a:off x="3405240" y="2561400"/>
            <a:ext cx="76320" cy="76320"/>
          </a:xfrm>
          <a:prstGeom prst="line">
            <a:avLst/>
          </a:prstGeom>
          <a:ln w="19050">
            <a:solidFill>
              <a:srgbClr val="1F497D"/>
            </a:solidFill>
            <a:round/>
          </a:ln>
        </p:spPr>
        <p:style>
          <a:lnRef idx="0">
            <a:scrgbClr r="0" g="0" b="0"/>
          </a:lnRef>
          <a:fillRef idx="0">
            <a:scrgbClr r="0" g="0" b="0"/>
          </a:fillRef>
          <a:effectRef idx="0">
            <a:scrgbClr r="0" g="0" b="0"/>
          </a:effectRef>
          <a:fontRef idx="minor"/>
        </p:style>
      </p:sp>
      <p:sp>
        <p:nvSpPr>
          <p:cNvPr id="1224" name="Straight Connector 132"/>
          <p:cNvSpPr/>
          <p:nvPr/>
        </p:nvSpPr>
        <p:spPr>
          <a:xfrm flipV="1">
            <a:off x="3405240" y="2485080"/>
            <a:ext cx="76320" cy="76320"/>
          </a:xfrm>
          <a:prstGeom prst="line">
            <a:avLst/>
          </a:prstGeom>
          <a:ln w="19050">
            <a:solidFill>
              <a:srgbClr val="1F497D"/>
            </a:solidFill>
            <a:round/>
          </a:ln>
        </p:spPr>
        <p:style>
          <a:lnRef idx="0">
            <a:scrgbClr r="0" g="0" b="0"/>
          </a:lnRef>
          <a:fillRef idx="0">
            <a:scrgbClr r="0" g="0" b="0"/>
          </a:fillRef>
          <a:effectRef idx="0">
            <a:scrgbClr r="0" g="0" b="0"/>
          </a:effectRef>
          <a:fontRef idx="minor"/>
        </p:style>
      </p:sp>
      <p:sp>
        <p:nvSpPr>
          <p:cNvPr id="1225" name="Straight Arrow Connector 133"/>
          <p:cNvSpPr/>
          <p:nvPr/>
        </p:nvSpPr>
        <p:spPr>
          <a:xfrm rot="10800000">
            <a:off x="7597080" y="3400560"/>
            <a:ext cx="304200" cy="720"/>
          </a:xfrm>
          <a:custGeom>
            <a:avLst/>
            <a:gdLst/>
            <a:ahLst/>
            <a:cxnLst/>
            <a:rect l="l" t="t" r="r" b="b"/>
            <a:pathLst>
              <a:path w="21600" h="21600">
                <a:moveTo>
                  <a:pt x="0" y="0"/>
                </a:moveTo>
                <a:lnTo>
                  <a:pt x="21600" y="21600"/>
                </a:lnTo>
              </a:path>
            </a:pathLst>
          </a:custGeom>
          <a:noFill/>
          <a:ln w="19050">
            <a:solidFill>
              <a:srgbClr val="000000"/>
            </a:solidFill>
            <a:round/>
            <a:tailEnd type="arrow" w="med" len="med"/>
          </a:ln>
        </p:spPr>
        <p:style>
          <a:lnRef idx="0">
            <a:scrgbClr r="0" g="0" b="0"/>
          </a:lnRef>
          <a:fillRef idx="0">
            <a:scrgbClr r="0" g="0" b="0"/>
          </a:fillRef>
          <a:effectRef idx="0">
            <a:scrgbClr r="0" g="0" b="0"/>
          </a:effectRef>
          <a:fontRef idx="minor"/>
        </p:style>
      </p:sp>
      <p:sp>
        <p:nvSpPr>
          <p:cNvPr id="1226" name="TextBox 134"/>
          <p:cNvSpPr/>
          <p:nvPr/>
        </p:nvSpPr>
        <p:spPr>
          <a:xfrm>
            <a:off x="8573760" y="1723320"/>
            <a:ext cx="568440" cy="364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800" b="0" strike="noStrike" spc="-1" dirty="0">
                <a:solidFill>
                  <a:srgbClr val="1F497D"/>
                </a:solidFill>
                <a:latin typeface="Calibri"/>
                <a:ea typeface="DejaVu Sans"/>
              </a:rPr>
              <a:t>(x4)</a:t>
            </a:r>
            <a:endParaRPr lang="en-GB" sz="1800" b="0" strike="noStrike" spc="-1" dirty="0">
              <a:latin typeface="Arial"/>
            </a:endParaRPr>
          </a:p>
        </p:txBody>
      </p:sp>
      <p:sp>
        <p:nvSpPr>
          <p:cNvPr id="1227" name="TextBox 135"/>
          <p:cNvSpPr/>
          <p:nvPr/>
        </p:nvSpPr>
        <p:spPr>
          <a:xfrm>
            <a:off x="7574400" y="3780720"/>
            <a:ext cx="568440" cy="364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800" b="0" strike="noStrike" spc="-1" dirty="0">
                <a:solidFill>
                  <a:srgbClr val="1F497D"/>
                </a:solidFill>
                <a:latin typeface="Calibri"/>
                <a:ea typeface="DejaVu Sans"/>
              </a:rPr>
              <a:t>(x1)</a:t>
            </a:r>
            <a:endParaRPr lang="en-GB" sz="1800" b="0" strike="noStrike" spc="-1" dirty="0">
              <a:latin typeface="Arial"/>
            </a:endParaRPr>
          </a:p>
        </p:txBody>
      </p:sp>
      <p:sp>
        <p:nvSpPr>
          <p:cNvPr id="1228" name="Straight Arrow Connector 136"/>
          <p:cNvSpPr/>
          <p:nvPr/>
        </p:nvSpPr>
        <p:spPr>
          <a:xfrm rot="10800000">
            <a:off x="7140240" y="4161960"/>
            <a:ext cx="1828080" cy="720"/>
          </a:xfrm>
          <a:custGeom>
            <a:avLst/>
            <a:gdLst/>
            <a:ahLst/>
            <a:cxnLst/>
            <a:rect l="l" t="t" r="r" b="b"/>
            <a:pathLst>
              <a:path w="21600" h="21600">
                <a:moveTo>
                  <a:pt x="0" y="0"/>
                </a:moveTo>
                <a:lnTo>
                  <a:pt x="21600" y="21600"/>
                </a:lnTo>
              </a:path>
            </a:pathLst>
          </a:custGeom>
          <a:noFill/>
          <a:ln w="19050">
            <a:solidFill>
              <a:srgbClr val="000000"/>
            </a:solidFill>
            <a:round/>
          </a:ln>
        </p:spPr>
        <p:style>
          <a:lnRef idx="0">
            <a:scrgbClr r="0" g="0" b="0"/>
          </a:lnRef>
          <a:fillRef idx="0">
            <a:scrgbClr r="0" g="0" b="0"/>
          </a:fillRef>
          <a:effectRef idx="0">
            <a:scrgbClr r="0" g="0" b="0"/>
          </a:effectRef>
          <a:fontRef idx="minor"/>
        </p:style>
      </p:sp>
      <p:sp>
        <p:nvSpPr>
          <p:cNvPr id="1229" name="Straight Arrow Connector 137"/>
          <p:cNvSpPr/>
          <p:nvPr/>
        </p:nvSpPr>
        <p:spPr>
          <a:xfrm rot="5400000" flipH="1" flipV="1">
            <a:off x="6873480" y="3893760"/>
            <a:ext cx="532800" cy="720"/>
          </a:xfrm>
          <a:custGeom>
            <a:avLst/>
            <a:gdLst/>
            <a:ahLst/>
            <a:cxnLst/>
            <a:rect l="l" t="t" r="r" b="b"/>
            <a:pathLst>
              <a:path w="21600" h="21600">
                <a:moveTo>
                  <a:pt x="0" y="0"/>
                </a:moveTo>
                <a:lnTo>
                  <a:pt x="21600" y="21600"/>
                </a:lnTo>
              </a:path>
            </a:pathLst>
          </a:custGeom>
          <a:noFill/>
          <a:ln w="19050">
            <a:solidFill>
              <a:srgbClr val="000000"/>
            </a:solidFill>
            <a:round/>
            <a:headEnd type="oval" w="med" len="med"/>
            <a:tailEnd type="arrow" w="med" len="med"/>
          </a:ln>
        </p:spPr>
        <p:style>
          <a:lnRef idx="0">
            <a:scrgbClr r="0" g="0" b="0"/>
          </a:lnRef>
          <a:fillRef idx="0">
            <a:scrgbClr r="0" g="0" b="0"/>
          </a:fillRef>
          <a:effectRef idx="0">
            <a:scrgbClr r="0" g="0" b="0"/>
          </a:effectRef>
          <a:fontRef idx="minor"/>
        </p:style>
      </p:sp>
      <p:sp>
        <p:nvSpPr>
          <p:cNvPr id="1230" name="Straight Arrow Connector 138"/>
          <p:cNvSpPr/>
          <p:nvPr/>
        </p:nvSpPr>
        <p:spPr>
          <a:xfrm rot="5400000">
            <a:off x="6873480" y="4428720"/>
            <a:ext cx="532800" cy="720"/>
          </a:xfrm>
          <a:custGeom>
            <a:avLst/>
            <a:gdLst/>
            <a:ahLst/>
            <a:cxnLst/>
            <a:rect l="l" t="t" r="r" b="b"/>
            <a:pathLst>
              <a:path w="21600" h="21600">
                <a:moveTo>
                  <a:pt x="0" y="0"/>
                </a:moveTo>
                <a:lnTo>
                  <a:pt x="21600" y="21600"/>
                </a:lnTo>
              </a:path>
            </a:pathLst>
          </a:custGeom>
          <a:noFill/>
          <a:ln w="19050">
            <a:solidFill>
              <a:srgbClr val="000000"/>
            </a:solidFill>
            <a:round/>
            <a:headEnd type="oval" w="med" len="med"/>
            <a:tailEnd type="arrow" w="med" len="med"/>
          </a:ln>
        </p:spPr>
        <p:style>
          <a:lnRef idx="0">
            <a:scrgbClr r="0" g="0" b="0"/>
          </a:lnRef>
          <a:fillRef idx="0">
            <a:scrgbClr r="0" g="0" b="0"/>
          </a:fillRef>
          <a:effectRef idx="0">
            <a:scrgbClr r="0" g="0" b="0"/>
          </a:effectRef>
          <a:fontRef idx="minor"/>
        </p:style>
      </p:sp>
      <p:sp>
        <p:nvSpPr>
          <p:cNvPr id="1231" name="TextBox 139"/>
          <p:cNvSpPr/>
          <p:nvPr/>
        </p:nvSpPr>
        <p:spPr>
          <a:xfrm>
            <a:off x="8043840" y="3933360"/>
            <a:ext cx="897480" cy="2271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US" sz="900" b="0" strike="noStrike" spc="-1" dirty="0" err="1">
                <a:solidFill>
                  <a:srgbClr val="000000"/>
                </a:solidFill>
                <a:latin typeface="Calibri"/>
                <a:ea typeface="DejaVu Sans"/>
              </a:rPr>
              <a:t>dataRate</a:t>
            </a:r>
            <a:r>
              <a:rPr lang="en-US" sz="900" b="0" strike="noStrike" spc="-1" dirty="0">
                <a:solidFill>
                  <a:srgbClr val="000000"/>
                </a:solidFill>
                <a:latin typeface="Calibri"/>
                <a:ea typeface="DejaVu Sans"/>
              </a:rPr>
              <a:t>[2:0]</a:t>
            </a:r>
            <a:endParaRPr lang="en-GB" sz="900" b="0" strike="noStrike" spc="-1" dirty="0">
              <a:latin typeface="Arial"/>
            </a:endParaRPr>
          </a:p>
        </p:txBody>
      </p:sp>
      <p:sp>
        <p:nvSpPr>
          <p:cNvPr id="1232" name="Straight Arrow Connector 140"/>
          <p:cNvSpPr/>
          <p:nvPr/>
        </p:nvSpPr>
        <p:spPr>
          <a:xfrm rot="10800000">
            <a:off x="8969040" y="2790360"/>
            <a:ext cx="913680" cy="720"/>
          </a:xfrm>
          <a:custGeom>
            <a:avLst/>
            <a:gdLst/>
            <a:ahLst/>
            <a:cxnLst/>
            <a:rect l="l" t="t" r="r" b="b"/>
            <a:pathLst>
              <a:path w="21600" h="21600">
                <a:moveTo>
                  <a:pt x="0" y="0"/>
                </a:moveTo>
                <a:lnTo>
                  <a:pt x="21600" y="21600"/>
                </a:lnTo>
              </a:path>
            </a:pathLst>
          </a:custGeom>
          <a:noFill/>
          <a:ln w="19050">
            <a:solidFill>
              <a:srgbClr val="000000"/>
            </a:solidFill>
            <a:round/>
            <a:tailEnd type="arrow" w="med" len="med"/>
          </a:ln>
        </p:spPr>
        <p:style>
          <a:lnRef idx="0">
            <a:scrgbClr r="0" g="0" b="0"/>
          </a:lnRef>
          <a:fillRef idx="0">
            <a:scrgbClr r="0" g="0" b="0"/>
          </a:fillRef>
          <a:effectRef idx="0">
            <a:scrgbClr r="0" g="0" b="0"/>
          </a:effectRef>
          <a:fontRef idx="minor"/>
        </p:style>
      </p:sp>
      <p:sp>
        <p:nvSpPr>
          <p:cNvPr id="1233" name="TextBox 141"/>
          <p:cNvSpPr/>
          <p:nvPr/>
        </p:nvSpPr>
        <p:spPr>
          <a:xfrm>
            <a:off x="9783000" y="2634840"/>
            <a:ext cx="14353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US" sz="1400" b="0" strike="noStrike" spc="-1" dirty="0" err="1">
                <a:solidFill>
                  <a:srgbClr val="000000"/>
                </a:solidFill>
                <a:latin typeface="Calibri"/>
                <a:ea typeface="DejaVu Sans"/>
              </a:rPr>
              <a:t>enableChannel</a:t>
            </a:r>
            <a:endParaRPr lang="en-GB" sz="1400" b="0" strike="noStrike" spc="-1" dirty="0" err="1">
              <a:latin typeface="Arial"/>
            </a:endParaRPr>
          </a:p>
        </p:txBody>
      </p:sp>
      <p:sp>
        <p:nvSpPr>
          <p:cNvPr id="1234" name="Straight Arrow Connector 142"/>
          <p:cNvSpPr/>
          <p:nvPr/>
        </p:nvSpPr>
        <p:spPr>
          <a:xfrm rot="10800000">
            <a:off x="8969040" y="3019680"/>
            <a:ext cx="913680" cy="720"/>
          </a:xfrm>
          <a:custGeom>
            <a:avLst/>
            <a:gdLst/>
            <a:ahLst/>
            <a:cxnLst/>
            <a:rect l="l" t="t" r="r" b="b"/>
            <a:pathLst>
              <a:path w="21600" h="21600">
                <a:moveTo>
                  <a:pt x="0" y="0"/>
                </a:moveTo>
                <a:lnTo>
                  <a:pt x="21600" y="21600"/>
                </a:lnTo>
              </a:path>
            </a:pathLst>
          </a:custGeom>
          <a:noFill/>
          <a:ln w="19050">
            <a:solidFill>
              <a:srgbClr val="000000"/>
            </a:solidFill>
            <a:round/>
            <a:tailEnd type="arrow" w="med" len="med"/>
          </a:ln>
        </p:spPr>
        <p:style>
          <a:lnRef idx="0">
            <a:scrgbClr r="0" g="0" b="0"/>
          </a:lnRef>
          <a:fillRef idx="0">
            <a:scrgbClr r="0" g="0" b="0"/>
          </a:fillRef>
          <a:effectRef idx="0">
            <a:scrgbClr r="0" g="0" b="0"/>
          </a:effectRef>
          <a:fontRef idx="minor"/>
        </p:style>
      </p:sp>
      <p:sp>
        <p:nvSpPr>
          <p:cNvPr id="1235" name="TextBox 143"/>
          <p:cNvSpPr/>
          <p:nvPr/>
        </p:nvSpPr>
        <p:spPr>
          <a:xfrm>
            <a:off x="9796320" y="2863440"/>
            <a:ext cx="12585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US" sz="1400" b="0" strike="noStrike" spc="-1" dirty="0" err="1">
                <a:solidFill>
                  <a:srgbClr val="000000"/>
                </a:solidFill>
                <a:latin typeface="Calibri"/>
                <a:ea typeface="DejaVu Sans"/>
              </a:rPr>
              <a:t>trainChannel</a:t>
            </a:r>
            <a:endParaRPr lang="en-GB" sz="1400" b="0" strike="noStrike" spc="-1" dirty="0" err="1">
              <a:latin typeface="Arial"/>
            </a:endParaRPr>
          </a:p>
        </p:txBody>
      </p:sp>
      <p:sp>
        <p:nvSpPr>
          <p:cNvPr id="1236" name="Straight Arrow Connector 144"/>
          <p:cNvSpPr/>
          <p:nvPr/>
        </p:nvSpPr>
        <p:spPr>
          <a:xfrm rot="10800000">
            <a:off x="8969040" y="3248280"/>
            <a:ext cx="913680" cy="720"/>
          </a:xfrm>
          <a:custGeom>
            <a:avLst/>
            <a:gdLst/>
            <a:ahLst/>
            <a:cxnLst/>
            <a:rect l="l" t="t" r="r" b="b"/>
            <a:pathLst>
              <a:path w="21600" h="21600">
                <a:moveTo>
                  <a:pt x="0" y="0"/>
                </a:moveTo>
                <a:lnTo>
                  <a:pt x="21600" y="21600"/>
                </a:lnTo>
              </a:path>
            </a:pathLst>
          </a:custGeom>
          <a:noFill/>
          <a:ln w="19050">
            <a:solidFill>
              <a:srgbClr val="000000"/>
            </a:solidFill>
            <a:round/>
            <a:tailEnd type="arrow" w="med" len="med"/>
          </a:ln>
        </p:spPr>
        <p:style>
          <a:lnRef idx="0">
            <a:scrgbClr r="0" g="0" b="0"/>
          </a:lnRef>
          <a:fillRef idx="0">
            <a:scrgbClr r="0" g="0" b="0"/>
          </a:fillRef>
          <a:effectRef idx="0">
            <a:scrgbClr r="0" g="0" b="0"/>
          </a:effectRef>
          <a:fontRef idx="minor"/>
        </p:style>
      </p:sp>
      <p:sp>
        <p:nvSpPr>
          <p:cNvPr id="1237" name="TextBox 145"/>
          <p:cNvSpPr/>
          <p:nvPr/>
        </p:nvSpPr>
        <p:spPr>
          <a:xfrm>
            <a:off x="9794520" y="3092040"/>
            <a:ext cx="12891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US" sz="1400" b="0" strike="noStrike" spc="-1" dirty="0" err="1">
                <a:solidFill>
                  <a:srgbClr val="000000"/>
                </a:solidFill>
                <a:latin typeface="Calibri"/>
                <a:ea typeface="DejaVu Sans"/>
              </a:rPr>
              <a:t>resetChannel</a:t>
            </a:r>
            <a:endParaRPr lang="en-GB" sz="1400" b="0" strike="noStrike" spc="-1" dirty="0" err="1">
              <a:latin typeface="Arial"/>
            </a:endParaRPr>
          </a:p>
        </p:txBody>
      </p:sp>
      <p:sp>
        <p:nvSpPr>
          <p:cNvPr id="1238" name="TextBox 146"/>
          <p:cNvSpPr/>
          <p:nvPr/>
        </p:nvSpPr>
        <p:spPr>
          <a:xfrm>
            <a:off x="8020440" y="4390560"/>
            <a:ext cx="924840" cy="2271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US" sz="900" b="0" strike="noStrike" spc="-1" dirty="0" err="1">
                <a:solidFill>
                  <a:srgbClr val="000000"/>
                </a:solidFill>
                <a:latin typeface="Calibri"/>
                <a:ea typeface="DejaVu Sans"/>
              </a:rPr>
              <a:t>dllConfig</a:t>
            </a:r>
            <a:r>
              <a:rPr lang="en-US" sz="900" b="0" strike="noStrike" spc="-1" dirty="0">
                <a:solidFill>
                  <a:srgbClr val="000000"/>
                </a:solidFill>
                <a:latin typeface="Calibri"/>
                <a:ea typeface="DejaVu Sans"/>
              </a:rPr>
              <a:t> [3:0]</a:t>
            </a:r>
            <a:endParaRPr lang="en-GB" sz="900" b="0" strike="noStrike" spc="-1" dirty="0">
              <a:latin typeface="Arial"/>
            </a:endParaRPr>
          </a:p>
        </p:txBody>
      </p:sp>
      <p:sp>
        <p:nvSpPr>
          <p:cNvPr id="1239" name="Straight Arrow Connector 147"/>
          <p:cNvSpPr/>
          <p:nvPr/>
        </p:nvSpPr>
        <p:spPr>
          <a:xfrm rot="10800000">
            <a:off x="8054640" y="4619880"/>
            <a:ext cx="913680" cy="720"/>
          </a:xfrm>
          <a:custGeom>
            <a:avLst/>
            <a:gdLst/>
            <a:ahLst/>
            <a:cxnLst/>
            <a:rect l="l" t="t" r="r" b="b"/>
            <a:pathLst>
              <a:path w="21600" h="21600">
                <a:moveTo>
                  <a:pt x="0" y="0"/>
                </a:moveTo>
                <a:lnTo>
                  <a:pt x="21600" y="21600"/>
                </a:lnTo>
              </a:path>
            </a:pathLst>
          </a:custGeom>
          <a:noFill/>
          <a:ln w="19050">
            <a:solidFill>
              <a:srgbClr val="000000"/>
            </a:solidFill>
            <a:round/>
            <a:tailEnd type="arrow" w="med" len="med"/>
          </a:ln>
        </p:spPr>
        <p:style>
          <a:lnRef idx="0">
            <a:scrgbClr r="0" g="0" b="0"/>
          </a:lnRef>
          <a:fillRef idx="0">
            <a:scrgbClr r="0" g="0" b="0"/>
          </a:fillRef>
          <a:effectRef idx="0">
            <a:scrgbClr r="0" g="0" b="0"/>
          </a:effectRef>
          <a:fontRef idx="minor"/>
        </p:style>
      </p:sp>
      <p:sp>
        <p:nvSpPr>
          <p:cNvPr id="1240" name="Straight Arrow Connector 148"/>
          <p:cNvSpPr/>
          <p:nvPr/>
        </p:nvSpPr>
        <p:spPr>
          <a:xfrm rot="10800000">
            <a:off x="8054640" y="5153400"/>
            <a:ext cx="913680" cy="720"/>
          </a:xfrm>
          <a:custGeom>
            <a:avLst/>
            <a:gdLst/>
            <a:ahLst/>
            <a:cxnLst/>
            <a:rect l="l" t="t" r="r" b="b"/>
            <a:pathLst>
              <a:path w="21600" h="21600">
                <a:moveTo>
                  <a:pt x="0" y="0"/>
                </a:moveTo>
                <a:lnTo>
                  <a:pt x="21600" y="21600"/>
                </a:lnTo>
              </a:path>
            </a:pathLst>
          </a:custGeom>
          <a:noFill/>
          <a:ln w="19050">
            <a:solidFill>
              <a:srgbClr val="000000"/>
            </a:solidFill>
            <a:round/>
            <a:tailEnd type="arrow" w="med" len="med"/>
          </a:ln>
        </p:spPr>
        <p:style>
          <a:lnRef idx="0">
            <a:scrgbClr r="0" g="0" b="0"/>
          </a:lnRef>
          <a:fillRef idx="0">
            <a:scrgbClr r="0" g="0" b="0"/>
          </a:fillRef>
          <a:effectRef idx="0">
            <a:scrgbClr r="0" g="0" b="0"/>
          </a:effectRef>
          <a:fontRef idx="minor"/>
        </p:style>
      </p:sp>
      <p:sp>
        <p:nvSpPr>
          <p:cNvPr id="1241" name="TextBox 149"/>
          <p:cNvSpPr/>
          <p:nvPr/>
        </p:nvSpPr>
        <p:spPr>
          <a:xfrm>
            <a:off x="8052840" y="4923720"/>
            <a:ext cx="603360" cy="2271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US" sz="900" b="0" strike="noStrike" spc="-1" dirty="0" err="1">
                <a:solidFill>
                  <a:srgbClr val="000000"/>
                </a:solidFill>
                <a:latin typeface="Calibri"/>
                <a:ea typeface="DejaVu Sans"/>
              </a:rPr>
              <a:t>dllReset</a:t>
            </a:r>
            <a:endParaRPr lang="en-GB" sz="900" b="0" strike="noStrike" spc="-1" dirty="0" err="1">
              <a:latin typeface="Arial"/>
            </a:endParaRPr>
          </a:p>
        </p:txBody>
      </p:sp>
      <p:sp>
        <p:nvSpPr>
          <p:cNvPr id="1242" name="TextBox 1"/>
          <p:cNvSpPr/>
          <p:nvPr/>
        </p:nvSpPr>
        <p:spPr>
          <a:xfrm>
            <a:off x="761760" y="3181320"/>
            <a:ext cx="1615320" cy="5162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US" sz="1400" b="0" strike="noStrike" spc="-1" dirty="0">
                <a:solidFill>
                  <a:srgbClr val="4472C4"/>
                </a:solidFill>
                <a:latin typeface="Calibri"/>
                <a:ea typeface="DejaVu Sans"/>
              </a:rPr>
              <a:t>Input Data</a:t>
            </a:r>
            <a:br/>
            <a:r>
              <a:rPr lang="en-US" sz="1400" b="0" strike="noStrike" spc="-1" dirty="0">
                <a:solidFill>
                  <a:srgbClr val="4472C4"/>
                </a:solidFill>
                <a:latin typeface="Calibri"/>
                <a:ea typeface="DejaVu Sans"/>
              </a:rPr>
              <a:t>(unknown phase)</a:t>
            </a:r>
            <a:endParaRPr lang="en-GB" sz="1400" b="0" strike="noStrike" spc="-1" dirty="0">
              <a:latin typeface="Arial"/>
            </a:endParaRPr>
          </a:p>
        </p:txBody>
      </p:sp>
      <p:sp>
        <p:nvSpPr>
          <p:cNvPr id="1243" name="TextBox 150"/>
          <p:cNvSpPr/>
          <p:nvPr/>
        </p:nvSpPr>
        <p:spPr>
          <a:xfrm>
            <a:off x="840240" y="1870200"/>
            <a:ext cx="154980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US" sz="1400" b="0" strike="noStrike" spc="-1" dirty="0">
                <a:solidFill>
                  <a:srgbClr val="4472C4"/>
                </a:solidFill>
                <a:latin typeface="Calibri"/>
                <a:ea typeface="DejaVu Sans"/>
              </a:rPr>
              <a:t>Resampled Data</a:t>
            </a:r>
            <a:endParaRPr lang="en-GB" sz="1400" b="0" strike="noStrike" spc="-1" dirty="0">
              <a:latin typeface="Arial"/>
            </a:endParaRPr>
          </a:p>
        </p:txBody>
      </p:sp>
      <p:sp>
        <p:nvSpPr>
          <p:cNvPr id="1244" name="TextBox 2"/>
          <p:cNvSpPr/>
          <p:nvPr/>
        </p:nvSpPr>
        <p:spPr>
          <a:xfrm>
            <a:off x="1377000" y="5578920"/>
            <a:ext cx="1728000" cy="364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dirty="0">
                <a:solidFill>
                  <a:srgbClr val="44546A"/>
                </a:solidFill>
                <a:latin typeface="Calibri"/>
                <a:ea typeface="DejaVu Sans"/>
              </a:rPr>
              <a:t>Reference DLL</a:t>
            </a:r>
            <a:endParaRPr lang="en-GB" sz="1800" b="0" strike="noStrike" spc="-1" dirty="0">
              <a:latin typeface="Arial"/>
            </a:endParaRPr>
          </a:p>
        </p:txBody>
      </p:sp>
      <p:sp>
        <p:nvSpPr>
          <p:cNvPr id="1245" name="Straight Arrow Connector 8"/>
          <p:cNvSpPr/>
          <p:nvPr/>
        </p:nvSpPr>
        <p:spPr>
          <a:xfrm flipV="1">
            <a:off x="2999880" y="5303160"/>
            <a:ext cx="580680" cy="458640"/>
          </a:xfrm>
          <a:custGeom>
            <a:avLst/>
            <a:gdLst/>
            <a:ahLst/>
            <a:cxnLst/>
            <a:rect l="l" t="t" r="r" b="b"/>
            <a:pathLst>
              <a:path w="21600" h="21600">
                <a:moveTo>
                  <a:pt x="0" y="0"/>
                </a:moveTo>
                <a:lnTo>
                  <a:pt x="21600" y="21600"/>
                </a:lnTo>
              </a:path>
            </a:pathLst>
          </a:custGeom>
          <a:noFill/>
          <a:ln>
            <a:solidFill>
              <a:srgbClr val="808080"/>
            </a:solidFill>
            <a:tailEnd type="arrow" w="med" len="med"/>
          </a:ln>
        </p:spPr>
        <p:style>
          <a:lnRef idx="1">
            <a:schemeClr val="accent1"/>
          </a:lnRef>
          <a:fillRef idx="0">
            <a:schemeClr val="accent1"/>
          </a:fillRef>
          <a:effectRef idx="0">
            <a:schemeClr val="accent1"/>
          </a:effectRef>
          <a:fontRef idx="minor"/>
        </p:style>
      </p:sp>
      <p:sp>
        <p:nvSpPr>
          <p:cNvPr id="1246" name="PlaceHolder 2"/>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1247" name="PlaceHolder 3"/>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E4E4A06A-5870-46FD-B1EB-08674478C7DC}" type="slidenum">
              <a:rPr lang="en-GB" sz="1000" b="0" strike="noStrike" spc="-1">
                <a:solidFill>
                  <a:srgbClr val="8B8B8B"/>
                </a:solidFill>
                <a:latin typeface="Calibri"/>
              </a:rPr>
              <a:t>53</a:t>
            </a:fld>
            <a:endParaRPr lang="en-GB" sz="1000" b="0" strike="noStrike" spc="-1">
              <a:latin typeface="Times New Roman"/>
            </a:endParaRPr>
          </a:p>
        </p:txBody>
      </p:sp>
      <p:sp>
        <p:nvSpPr>
          <p:cNvPr id="1248" name="PlaceHolder 4"/>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 name="Content Placeholder 48"/>
          <p:cNvPicPr/>
          <p:nvPr/>
        </p:nvPicPr>
        <p:blipFill>
          <a:blip r:embed="rId3"/>
          <a:stretch/>
        </p:blipFill>
        <p:spPr>
          <a:xfrm>
            <a:off x="5290200" y="1324800"/>
            <a:ext cx="6666840" cy="4571280"/>
          </a:xfrm>
          <a:prstGeom prst="rect">
            <a:avLst/>
          </a:prstGeom>
          <a:ln w="0">
            <a:noFill/>
          </a:ln>
        </p:spPr>
      </p:pic>
      <p:sp>
        <p:nvSpPr>
          <p:cNvPr id="1250"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Phase - Selection</a:t>
            </a:r>
            <a:endParaRPr lang="en-GB" sz="3200" b="0" strike="noStrike" spc="-1">
              <a:latin typeface="Arial"/>
            </a:endParaRPr>
          </a:p>
        </p:txBody>
      </p:sp>
      <p:sp>
        <p:nvSpPr>
          <p:cNvPr id="1251" name="Straight Connector 9"/>
          <p:cNvSpPr/>
          <p:nvPr/>
        </p:nvSpPr>
        <p:spPr>
          <a:xfrm flipV="1">
            <a:off x="8174520" y="1099080"/>
            <a:ext cx="360" cy="5028120"/>
          </a:xfrm>
          <a:prstGeom prst="line">
            <a:avLst/>
          </a:prstGeom>
          <a:ln w="19050">
            <a:solidFill>
              <a:srgbClr val="000000"/>
            </a:solidFill>
            <a:prstDash val="dash"/>
          </a:ln>
        </p:spPr>
        <p:style>
          <a:lnRef idx="1">
            <a:schemeClr val="accent1"/>
          </a:lnRef>
          <a:fillRef idx="0">
            <a:schemeClr val="accent1"/>
          </a:fillRef>
          <a:effectRef idx="0">
            <a:schemeClr val="accent1"/>
          </a:effectRef>
          <a:fontRef idx="minor"/>
        </p:style>
      </p:sp>
      <p:sp>
        <p:nvSpPr>
          <p:cNvPr id="1252" name="Straight Arrow Connector 19"/>
          <p:cNvSpPr/>
          <p:nvPr/>
        </p:nvSpPr>
        <p:spPr>
          <a:xfrm flipH="1">
            <a:off x="6883920" y="1089360"/>
            <a:ext cx="386280" cy="360"/>
          </a:xfrm>
          <a:custGeom>
            <a:avLst/>
            <a:gdLst/>
            <a:ahLst/>
            <a:cxnLst/>
            <a:rect l="l" t="t" r="r" b="b"/>
            <a:pathLst>
              <a:path w="21600" h="21600">
                <a:moveTo>
                  <a:pt x="0" y="0"/>
                </a:moveTo>
                <a:lnTo>
                  <a:pt x="21600" y="21600"/>
                </a:lnTo>
              </a:path>
            </a:pathLst>
          </a:custGeom>
          <a:noFill/>
          <a:ln w="19050">
            <a:solidFill>
              <a:srgbClr val="4472C4"/>
            </a:solidFill>
            <a:tailEnd type="triangle" w="med" len="med"/>
          </a:ln>
        </p:spPr>
        <p:style>
          <a:lnRef idx="1">
            <a:schemeClr val="accent1"/>
          </a:lnRef>
          <a:fillRef idx="0">
            <a:schemeClr val="accent1"/>
          </a:fillRef>
          <a:effectRef idx="0">
            <a:schemeClr val="accent1"/>
          </a:effectRef>
          <a:fontRef idx="minor"/>
        </p:style>
      </p:sp>
      <p:sp>
        <p:nvSpPr>
          <p:cNvPr id="1253" name="TextBox 20"/>
          <p:cNvSpPr/>
          <p:nvPr/>
        </p:nvSpPr>
        <p:spPr>
          <a:xfrm>
            <a:off x="5607000" y="929880"/>
            <a:ext cx="48276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600" b="0" strike="noStrike" spc="-1">
                <a:solidFill>
                  <a:srgbClr val="4472C4"/>
                </a:solidFill>
                <a:latin typeface="Calibri"/>
                <a:ea typeface="DejaVu Sans"/>
              </a:rPr>
              <a:t>T/8</a:t>
            </a:r>
            <a:endParaRPr lang="en-GB" sz="1600" b="0" strike="noStrike" spc="-1">
              <a:latin typeface="Arial"/>
            </a:endParaRPr>
          </a:p>
        </p:txBody>
      </p:sp>
      <p:sp>
        <p:nvSpPr>
          <p:cNvPr id="1254" name="Rectangle 25"/>
          <p:cNvSpPr/>
          <p:nvPr/>
        </p:nvSpPr>
        <p:spPr>
          <a:xfrm>
            <a:off x="5286600" y="2480760"/>
            <a:ext cx="6666840" cy="2281320"/>
          </a:xfrm>
          <a:prstGeom prst="rect">
            <a:avLst/>
          </a:prstGeom>
          <a:noFill/>
          <a:ln w="28575">
            <a:solidFill>
              <a:srgbClr val="C00000"/>
            </a:solidFill>
            <a:prstDash val="dash"/>
          </a:ln>
        </p:spPr>
        <p:style>
          <a:lnRef idx="2">
            <a:schemeClr val="accent1">
              <a:shade val="50000"/>
            </a:schemeClr>
          </a:lnRef>
          <a:fillRef idx="1">
            <a:schemeClr val="accent1"/>
          </a:fillRef>
          <a:effectRef idx="0">
            <a:schemeClr val="accent1"/>
          </a:effectRef>
          <a:fontRef idx="minor"/>
        </p:style>
      </p:sp>
      <p:sp>
        <p:nvSpPr>
          <p:cNvPr id="1255" name="Content Placeholder 8"/>
          <p:cNvSpPr/>
          <p:nvPr/>
        </p:nvSpPr>
        <p:spPr>
          <a:xfrm>
            <a:off x="838080" y="1033920"/>
            <a:ext cx="4285080" cy="5388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fontScale="81500" lnSpcReduction="10000"/>
          </a:bodyPr>
          <a:lstStyle/>
          <a:p>
            <a:pPr>
              <a:lnSpc>
                <a:spcPct val="90000"/>
              </a:lnSpc>
              <a:spcBef>
                <a:spcPts val="1001"/>
              </a:spcBef>
              <a:buNone/>
              <a:tabLst>
                <a:tab pos="0" algn="l"/>
              </a:tabLst>
            </a:pPr>
            <a:r>
              <a:rPr lang="en-GB" sz="2800" b="1" strike="noStrike" spc="-1">
                <a:solidFill>
                  <a:srgbClr val="4472C4"/>
                </a:solidFill>
                <a:latin typeface="Calibri"/>
                <a:ea typeface="DejaVu Sans"/>
              </a:rPr>
              <a:t>Automatic, semi-automatic or or user driven procedures:</a:t>
            </a:r>
            <a:endParaRPr lang="en-GB" sz="2800" b="0" strike="noStrike" spc="-1">
              <a:latin typeface="Arial"/>
            </a:endParaRPr>
          </a:p>
          <a:p>
            <a:pPr marL="514440" indent="-514440">
              <a:lnSpc>
                <a:spcPct val="90000"/>
              </a:lnSpc>
              <a:spcBef>
                <a:spcPts val="1001"/>
              </a:spcBef>
              <a:buClr>
                <a:srgbClr val="C00000"/>
              </a:buClr>
              <a:buFont typeface="Calibri Light"/>
              <a:buAutoNum type="arabicPeriod"/>
              <a:tabLst>
                <a:tab pos="0" algn="l"/>
              </a:tabLst>
            </a:pPr>
            <a:r>
              <a:rPr lang="en-GB" sz="2800" b="0" strike="noStrike" spc="-1">
                <a:solidFill>
                  <a:srgbClr val="4472C4"/>
                </a:solidFill>
                <a:latin typeface="Calibri"/>
                <a:ea typeface="DejaVu Sans"/>
              </a:rPr>
              <a:t>“Examine” all the eLink phases</a:t>
            </a:r>
            <a:endParaRPr lang="en-GB" sz="2800" b="0" strike="noStrike" spc="-1">
              <a:latin typeface="Arial"/>
            </a:endParaRPr>
          </a:p>
          <a:p>
            <a:pPr marL="514440" indent="-514440">
              <a:lnSpc>
                <a:spcPct val="90000"/>
              </a:lnSpc>
              <a:spcBef>
                <a:spcPts val="1001"/>
              </a:spcBef>
              <a:buClr>
                <a:srgbClr val="C00000"/>
              </a:buClr>
              <a:buFont typeface="Calibri Light"/>
              <a:buAutoNum type="arabicPeriod"/>
              <a:tabLst>
                <a:tab pos="0" algn="l"/>
              </a:tabLst>
            </a:pPr>
            <a:r>
              <a:rPr lang="en-GB" sz="2800" b="0" strike="noStrike" spc="-1">
                <a:solidFill>
                  <a:srgbClr val="4472C4"/>
                </a:solidFill>
                <a:latin typeface="Calibri"/>
                <a:ea typeface="DejaVu Sans"/>
              </a:rPr>
              <a:t>Detect where the data “edges” are in relation to the clock;</a:t>
            </a:r>
            <a:endParaRPr lang="en-GB" sz="2800" b="0" strike="noStrike" spc="-1">
              <a:latin typeface="Arial"/>
            </a:endParaRPr>
          </a:p>
          <a:p>
            <a:pPr marL="514440" indent="-514440">
              <a:lnSpc>
                <a:spcPct val="90000"/>
              </a:lnSpc>
              <a:spcBef>
                <a:spcPts val="1001"/>
              </a:spcBef>
              <a:buClr>
                <a:srgbClr val="C00000"/>
              </a:buClr>
              <a:buFont typeface="Calibri Light"/>
              <a:buAutoNum type="arabicPeriod"/>
              <a:tabLst>
                <a:tab pos="0" algn="l"/>
              </a:tabLst>
            </a:pPr>
            <a:r>
              <a:rPr lang="en-GB" sz="2800" b="0" strike="noStrike" spc="-1">
                <a:solidFill>
                  <a:srgbClr val="4472C4"/>
                </a:solidFill>
                <a:latin typeface="Calibri"/>
                <a:ea typeface="DejaVu Sans"/>
              </a:rPr>
              <a:t>Choose  the phase that has the edges better centred around the clock</a:t>
            </a:r>
            <a:endParaRPr lang="en-GB" sz="2800" b="0" strike="noStrike" spc="-1">
              <a:latin typeface="Arial"/>
            </a:endParaRPr>
          </a:p>
          <a:p>
            <a:pPr marL="514440" indent="-514440">
              <a:lnSpc>
                <a:spcPct val="90000"/>
              </a:lnSpc>
              <a:spcBef>
                <a:spcPts val="1001"/>
              </a:spcBef>
              <a:buClr>
                <a:srgbClr val="C00000"/>
              </a:buClr>
              <a:buFont typeface="Calibri Light"/>
              <a:buAutoNum type="arabicPeriod"/>
              <a:tabLst>
                <a:tab pos="0" algn="l"/>
              </a:tabLst>
            </a:pPr>
            <a:r>
              <a:rPr lang="en-GB" sz="2800" b="0" strike="noStrike" spc="-1">
                <a:solidFill>
                  <a:srgbClr val="4472C4"/>
                </a:solidFill>
                <a:latin typeface="Calibri"/>
                <a:ea typeface="DejaVu Sans"/>
              </a:rPr>
              <a:t>In automatic mode:</a:t>
            </a:r>
            <a:endParaRPr lang="en-GB" sz="2800" b="0" strike="noStrike" spc="-1">
              <a:latin typeface="Arial"/>
            </a:endParaRPr>
          </a:p>
          <a:p>
            <a:pPr marL="685800" lvl="1" indent="-228600">
              <a:lnSpc>
                <a:spcPct val="90000"/>
              </a:lnSpc>
              <a:spcBef>
                <a:spcPts val="499"/>
              </a:spcBef>
              <a:buClr>
                <a:srgbClr val="C00000"/>
              </a:buClr>
              <a:buFont typeface="Arial"/>
              <a:buChar char="•"/>
              <a:tabLst>
                <a:tab pos="0" algn="l"/>
              </a:tabLst>
            </a:pPr>
            <a:r>
              <a:rPr lang="en-GB" sz="2400" b="0" strike="noStrike" spc="-1">
                <a:solidFill>
                  <a:srgbClr val="4472C4"/>
                </a:solidFill>
                <a:latin typeface="Calibri"/>
                <a:ea typeface="DejaVu Sans"/>
              </a:rPr>
              <a:t>Once aligned, the PA can track the data phase wanders that cover virtually a full clock cycle:</a:t>
            </a:r>
            <a:endParaRPr lang="en-GB" sz="2400" b="0" strike="noStrike" spc="-1">
              <a:latin typeface="Arial"/>
            </a:endParaRPr>
          </a:p>
          <a:p>
            <a:pPr marL="685800" lvl="1" indent="-228600">
              <a:lnSpc>
                <a:spcPct val="90000"/>
              </a:lnSpc>
              <a:spcBef>
                <a:spcPts val="499"/>
              </a:spcBef>
              <a:buClr>
                <a:srgbClr val="C00000"/>
              </a:buClr>
              <a:buFont typeface="Arial"/>
              <a:buChar char="•"/>
              <a:tabLst>
                <a:tab pos="0" algn="l"/>
              </a:tabLst>
            </a:pPr>
            <a:r>
              <a:rPr lang="en-GB" sz="2400" b="0" strike="noStrike" spc="-1">
                <a:solidFill>
                  <a:srgbClr val="808080"/>
                </a:solidFill>
                <a:latin typeface="Calibri"/>
                <a:ea typeface="DejaVu Sans"/>
              </a:rPr>
              <a:t>To allow for this, the delay line covers more than one bit period: 1.75 × T</a:t>
            </a:r>
            <a:r>
              <a:rPr lang="en-GB" sz="2400" b="0" strike="noStrike" spc="-1" baseline="-25000">
                <a:solidFill>
                  <a:srgbClr val="808080"/>
                </a:solidFill>
                <a:latin typeface="Calibri"/>
                <a:ea typeface="DejaVu Sans"/>
              </a:rPr>
              <a:t>bit</a:t>
            </a:r>
            <a:endParaRPr lang="en-GB" sz="2400" b="0" strike="noStrike" spc="-1">
              <a:latin typeface="Arial"/>
            </a:endParaRPr>
          </a:p>
          <a:p>
            <a:pPr marL="685800" lvl="1" indent="-228600">
              <a:lnSpc>
                <a:spcPct val="90000"/>
              </a:lnSpc>
              <a:spcBef>
                <a:spcPts val="499"/>
              </a:spcBef>
              <a:buClr>
                <a:srgbClr val="C00000"/>
              </a:buClr>
              <a:buFont typeface="Arial"/>
              <a:buChar char="•"/>
              <a:tabLst>
                <a:tab pos="0" algn="l"/>
              </a:tabLst>
            </a:pPr>
            <a:r>
              <a:rPr lang="en-GB" sz="2400" b="0" strike="noStrike" spc="-1">
                <a:solidFill>
                  <a:srgbClr val="808080"/>
                </a:solidFill>
                <a:latin typeface="Calibri"/>
                <a:ea typeface="DejaVu Sans"/>
              </a:rPr>
              <a:t>And, during initialization only phases 4 to 11 are allowed</a:t>
            </a:r>
            <a:endParaRPr lang="en-GB" sz="2400" b="0" strike="noStrike" spc="-1">
              <a:latin typeface="Arial"/>
            </a:endParaRPr>
          </a:p>
        </p:txBody>
      </p:sp>
      <p:sp>
        <p:nvSpPr>
          <p:cNvPr id="1256" name="Rectangle 43"/>
          <p:cNvSpPr/>
          <p:nvPr/>
        </p:nvSpPr>
        <p:spPr>
          <a:xfrm>
            <a:off x="7928280" y="3931560"/>
            <a:ext cx="468720" cy="23076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p:style>
      </p:sp>
      <p:sp>
        <p:nvSpPr>
          <p:cNvPr id="1257" name="Straight Connector 44"/>
          <p:cNvSpPr/>
          <p:nvPr/>
        </p:nvSpPr>
        <p:spPr>
          <a:xfrm flipV="1">
            <a:off x="6871680" y="3959640"/>
            <a:ext cx="360" cy="2167560"/>
          </a:xfrm>
          <a:prstGeom prst="line">
            <a:avLst/>
          </a:prstGeom>
          <a:ln w="19050">
            <a:solidFill>
              <a:srgbClr val="000000"/>
            </a:solidFill>
            <a:prstDash val="dash"/>
          </a:ln>
        </p:spPr>
        <p:style>
          <a:lnRef idx="1">
            <a:schemeClr val="accent1"/>
          </a:lnRef>
          <a:fillRef idx="0">
            <a:schemeClr val="accent1"/>
          </a:fillRef>
          <a:effectRef idx="0">
            <a:schemeClr val="accent1"/>
          </a:effectRef>
          <a:fontRef idx="minor"/>
        </p:style>
      </p:sp>
      <p:sp>
        <p:nvSpPr>
          <p:cNvPr id="1258" name="Straight Connector 50"/>
          <p:cNvSpPr/>
          <p:nvPr/>
        </p:nvSpPr>
        <p:spPr>
          <a:xfrm flipV="1">
            <a:off x="9544680" y="3959640"/>
            <a:ext cx="360" cy="2167560"/>
          </a:xfrm>
          <a:prstGeom prst="line">
            <a:avLst/>
          </a:prstGeom>
          <a:ln w="19050">
            <a:solidFill>
              <a:srgbClr val="000000"/>
            </a:solidFill>
            <a:prstDash val="dash"/>
          </a:ln>
        </p:spPr>
        <p:style>
          <a:lnRef idx="1">
            <a:schemeClr val="accent1"/>
          </a:lnRef>
          <a:fillRef idx="0">
            <a:schemeClr val="accent1"/>
          </a:fillRef>
          <a:effectRef idx="0">
            <a:schemeClr val="accent1"/>
          </a:effectRef>
          <a:fontRef idx="minor"/>
        </p:style>
      </p:sp>
      <p:sp>
        <p:nvSpPr>
          <p:cNvPr id="1259" name="TextBox 52"/>
          <p:cNvSpPr/>
          <p:nvPr/>
        </p:nvSpPr>
        <p:spPr>
          <a:xfrm>
            <a:off x="7134120" y="6030000"/>
            <a:ext cx="71748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600" b="0" strike="noStrike" spc="-1">
                <a:solidFill>
                  <a:srgbClr val="4472C4"/>
                </a:solidFill>
                <a:latin typeface="Calibri"/>
                <a:ea typeface="DejaVu Sans"/>
              </a:rPr>
              <a:t>-3/8 T</a:t>
            </a:r>
            <a:endParaRPr lang="en-GB" sz="1600" b="0" strike="noStrike" spc="-1">
              <a:latin typeface="Arial"/>
            </a:endParaRPr>
          </a:p>
        </p:txBody>
      </p:sp>
      <p:sp>
        <p:nvSpPr>
          <p:cNvPr id="1260" name="TextBox 53"/>
          <p:cNvSpPr/>
          <p:nvPr/>
        </p:nvSpPr>
        <p:spPr>
          <a:xfrm>
            <a:off x="8569080" y="6030000"/>
            <a:ext cx="76788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600" b="0" strike="noStrike" spc="-1">
                <a:solidFill>
                  <a:srgbClr val="4472C4"/>
                </a:solidFill>
                <a:latin typeface="Calibri"/>
                <a:ea typeface="DejaVu Sans"/>
              </a:rPr>
              <a:t>+3/8 T</a:t>
            </a:r>
            <a:endParaRPr lang="en-GB" sz="1600" b="0" strike="noStrike" spc="-1">
              <a:latin typeface="Arial"/>
            </a:endParaRPr>
          </a:p>
        </p:txBody>
      </p:sp>
      <p:sp>
        <p:nvSpPr>
          <p:cNvPr id="1261" name="Straight Arrow Connector 55"/>
          <p:cNvSpPr/>
          <p:nvPr/>
        </p:nvSpPr>
        <p:spPr>
          <a:xfrm>
            <a:off x="6926760" y="6042240"/>
            <a:ext cx="1000800" cy="360"/>
          </a:xfrm>
          <a:custGeom>
            <a:avLst/>
            <a:gdLst/>
            <a:ahLst/>
            <a:cxnLst/>
            <a:rect l="l" t="t" r="r" b="b"/>
            <a:pathLst>
              <a:path w="21600" h="21600">
                <a:moveTo>
                  <a:pt x="0" y="0"/>
                </a:moveTo>
                <a:lnTo>
                  <a:pt x="21600" y="21600"/>
                </a:lnTo>
              </a:path>
            </a:pathLst>
          </a:custGeom>
          <a:noFill/>
          <a:ln>
            <a:solidFill>
              <a:srgbClr val="5B9BD5"/>
            </a:solidFill>
            <a:headEnd type="triangle" w="med" len="med"/>
            <a:tailEnd type="triangle" w="med" len="med"/>
          </a:ln>
        </p:spPr>
        <p:style>
          <a:lnRef idx="1">
            <a:schemeClr val="accent1"/>
          </a:lnRef>
          <a:fillRef idx="0">
            <a:schemeClr val="accent1"/>
          </a:fillRef>
          <a:effectRef idx="0">
            <a:schemeClr val="accent1"/>
          </a:effectRef>
          <a:fontRef idx="minor"/>
        </p:style>
      </p:sp>
      <p:sp>
        <p:nvSpPr>
          <p:cNvPr id="1262" name="Straight Arrow Connector 56"/>
          <p:cNvSpPr/>
          <p:nvPr/>
        </p:nvSpPr>
        <p:spPr>
          <a:xfrm>
            <a:off x="8349120" y="6042240"/>
            <a:ext cx="1121400" cy="360"/>
          </a:xfrm>
          <a:custGeom>
            <a:avLst/>
            <a:gdLst/>
            <a:ahLst/>
            <a:cxnLst/>
            <a:rect l="l" t="t" r="r" b="b"/>
            <a:pathLst>
              <a:path w="21600" h="21600">
                <a:moveTo>
                  <a:pt x="0" y="0"/>
                </a:moveTo>
                <a:lnTo>
                  <a:pt x="21600" y="21600"/>
                </a:lnTo>
              </a:path>
            </a:pathLst>
          </a:custGeom>
          <a:noFill/>
          <a:ln>
            <a:solidFill>
              <a:srgbClr val="5B9BD5"/>
            </a:solidFill>
            <a:headEnd type="triangle" w="med" len="med"/>
            <a:tailEnd type="triangle" w="med" len="med"/>
          </a:ln>
        </p:spPr>
        <p:style>
          <a:lnRef idx="1">
            <a:schemeClr val="accent1"/>
          </a:lnRef>
          <a:fillRef idx="0">
            <a:schemeClr val="accent1"/>
          </a:fillRef>
          <a:effectRef idx="0">
            <a:schemeClr val="accent1"/>
          </a:effectRef>
          <a:fontRef idx="minor"/>
        </p:style>
      </p:sp>
      <p:sp>
        <p:nvSpPr>
          <p:cNvPr id="1263" name="Straight Connector 61"/>
          <p:cNvSpPr/>
          <p:nvPr/>
        </p:nvSpPr>
        <p:spPr>
          <a:xfrm flipV="1">
            <a:off x="6492600" y="1020600"/>
            <a:ext cx="360" cy="832320"/>
          </a:xfrm>
          <a:prstGeom prst="line">
            <a:avLst/>
          </a:prstGeom>
          <a:ln w="19050">
            <a:solidFill>
              <a:srgbClr val="000000"/>
            </a:solidFill>
          </a:ln>
        </p:spPr>
        <p:style>
          <a:lnRef idx="1">
            <a:schemeClr val="accent1"/>
          </a:lnRef>
          <a:fillRef idx="0">
            <a:schemeClr val="accent1"/>
          </a:fillRef>
          <a:effectRef idx="0">
            <a:schemeClr val="accent1"/>
          </a:effectRef>
          <a:fontRef idx="minor"/>
        </p:style>
      </p:sp>
      <p:sp>
        <p:nvSpPr>
          <p:cNvPr id="1264" name="Straight Connector 63"/>
          <p:cNvSpPr/>
          <p:nvPr/>
        </p:nvSpPr>
        <p:spPr>
          <a:xfrm flipV="1">
            <a:off x="6869520" y="1014120"/>
            <a:ext cx="360" cy="832680"/>
          </a:xfrm>
          <a:prstGeom prst="line">
            <a:avLst/>
          </a:prstGeom>
          <a:ln w="19050">
            <a:solidFill>
              <a:srgbClr val="000000"/>
            </a:solidFill>
          </a:ln>
        </p:spPr>
        <p:style>
          <a:lnRef idx="1">
            <a:schemeClr val="accent1"/>
          </a:lnRef>
          <a:fillRef idx="0">
            <a:schemeClr val="accent1"/>
          </a:fillRef>
          <a:effectRef idx="0">
            <a:schemeClr val="accent1"/>
          </a:effectRef>
          <a:fontRef idx="minor"/>
        </p:style>
      </p:sp>
      <p:sp>
        <p:nvSpPr>
          <p:cNvPr id="1265" name="Straight Arrow Connector 64"/>
          <p:cNvSpPr/>
          <p:nvPr/>
        </p:nvSpPr>
        <p:spPr>
          <a:xfrm>
            <a:off x="6081120" y="1099440"/>
            <a:ext cx="386280" cy="360"/>
          </a:xfrm>
          <a:custGeom>
            <a:avLst/>
            <a:gdLst/>
            <a:ahLst/>
            <a:cxnLst/>
            <a:rect l="l" t="t" r="r" b="b"/>
            <a:pathLst>
              <a:path w="21600" h="21600">
                <a:moveTo>
                  <a:pt x="0" y="0"/>
                </a:moveTo>
                <a:lnTo>
                  <a:pt x="21600" y="21600"/>
                </a:lnTo>
              </a:path>
            </a:pathLst>
          </a:custGeom>
          <a:noFill/>
          <a:ln w="19050">
            <a:solidFill>
              <a:srgbClr val="4472C4"/>
            </a:solidFill>
            <a:tailEnd type="triangle" w="med" len="med"/>
          </a:ln>
        </p:spPr>
        <p:style>
          <a:lnRef idx="1">
            <a:schemeClr val="accent1"/>
          </a:lnRef>
          <a:fillRef idx="0">
            <a:schemeClr val="accent1"/>
          </a:fillRef>
          <a:effectRef idx="0">
            <a:schemeClr val="accent1"/>
          </a:effectRef>
          <a:fontRef idx="minor"/>
        </p:style>
      </p:sp>
      <p:sp>
        <p:nvSpPr>
          <p:cNvPr id="1266" name="PlaceHolder 2"/>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1267"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63FE641E-424C-4322-9838-B0961A267CB7}" type="slidenum">
              <a:rPr lang="en-GB" sz="1000" b="0" strike="noStrike" spc="-1">
                <a:solidFill>
                  <a:srgbClr val="808080"/>
                </a:solidFill>
                <a:latin typeface="Calibri Light"/>
                <a:ea typeface="Verdana"/>
              </a:rPr>
              <a:t>54</a:t>
            </a:fld>
            <a:endParaRPr lang="en-GB" sz="1000" b="0" strike="noStrike" spc="-1">
              <a:latin typeface="Times New Roman"/>
            </a:endParaRPr>
          </a:p>
        </p:txBody>
      </p:sp>
      <p:sp>
        <p:nvSpPr>
          <p:cNvPr id="1268"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GB" sz="3200" b="1" strike="noStrike" spc="-1" dirty="0">
                <a:solidFill>
                  <a:srgbClr val="002060"/>
                </a:solidFill>
                <a:latin typeface="Calibri Light"/>
              </a:rPr>
              <a:t>Using the Phase-Aligner</a:t>
            </a:r>
            <a:r>
              <a:rPr lang="en-GB" sz="3200" b="1" strike="noStrike" spc="-1" dirty="0">
                <a:solidFill>
                  <a:srgbClr val="808080"/>
                </a:solidFill>
                <a:latin typeface="Calibri Light"/>
              </a:rPr>
              <a:t>(s)</a:t>
            </a:r>
            <a:endParaRPr lang="en-GB" sz="3200" b="0" strike="noStrike" spc="-1" dirty="0">
              <a:latin typeface="Arial"/>
            </a:endParaRPr>
          </a:p>
        </p:txBody>
      </p:sp>
      <p:sp>
        <p:nvSpPr>
          <p:cNvPr id="1270" name="PlaceHolder 2"/>
          <p:cNvSpPr>
            <a:spLocks noGrp="1"/>
          </p:cNvSpPr>
          <p:nvPr>
            <p:ph/>
          </p:nvPr>
        </p:nvSpPr>
        <p:spPr>
          <a:xfrm>
            <a:off x="838080" y="997560"/>
            <a:ext cx="5180760" cy="5440680"/>
          </a:xfrm>
          <a:prstGeom prst="rect">
            <a:avLst/>
          </a:prstGeom>
          <a:noFill/>
          <a:ln w="0">
            <a:noFill/>
          </a:ln>
        </p:spPr>
        <p:txBody>
          <a:bodyPr lIns="0" tIns="0" rIns="0" bIns="0" anchor="t">
            <a:normAutofit fontScale="95000"/>
          </a:bodyPr>
          <a:lstStyle/>
          <a:p>
            <a:pPr marL="228600" indent="-228600">
              <a:lnSpc>
                <a:spcPct val="90000"/>
              </a:lnSpc>
              <a:spcBef>
                <a:spcPts val="1001"/>
              </a:spcBef>
              <a:buClr>
                <a:srgbClr val="C00000"/>
              </a:buClr>
              <a:buFont typeface="Arial"/>
              <a:buChar char="•"/>
            </a:pPr>
            <a:r>
              <a:rPr lang="en-GB" sz="2800" b="0" strike="noStrike" spc="-1" dirty="0">
                <a:solidFill>
                  <a:srgbClr val="002060"/>
                </a:solidFill>
                <a:latin typeface="Calibri"/>
              </a:rPr>
              <a:t>There are 8 phase-aligners in the </a:t>
            </a:r>
            <a:r>
              <a:rPr lang="en-GB" sz="2800" b="0" strike="noStrike" spc="-1" dirty="0" err="1">
                <a:solidFill>
                  <a:srgbClr val="002060"/>
                </a:solidFill>
                <a:latin typeface="Calibri"/>
              </a:rPr>
              <a:t>lpGBT</a:t>
            </a:r>
            <a:r>
              <a:rPr lang="en-GB" sz="2800" b="0" strike="noStrike" spc="-1" dirty="0">
                <a:solidFill>
                  <a:srgbClr val="002060"/>
                </a:solidFill>
                <a:latin typeface="Calibri"/>
              </a:rPr>
              <a:t>:</a:t>
            </a:r>
            <a:endParaRPr lang="en-GB" sz="28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dirty="0">
                <a:solidFill>
                  <a:srgbClr val="0070C0"/>
                </a:solidFill>
                <a:latin typeface="Calibri"/>
              </a:rPr>
              <a:t>7 serve 28 data </a:t>
            </a:r>
            <a:r>
              <a:rPr lang="en-GB" sz="2400" b="0" strike="noStrike" spc="-1" dirty="0" err="1">
                <a:solidFill>
                  <a:srgbClr val="0070C0"/>
                </a:solidFill>
                <a:latin typeface="Calibri"/>
              </a:rPr>
              <a:t>eLinks</a:t>
            </a:r>
            <a:r>
              <a:rPr lang="en-GB" sz="2400" b="0" strike="noStrike" spc="-1" dirty="0">
                <a:solidFill>
                  <a:srgbClr val="0070C0"/>
                </a:solidFill>
                <a:latin typeface="Calibri"/>
              </a:rPr>
              <a:t>;</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dirty="0">
                <a:solidFill>
                  <a:srgbClr val="0070C0"/>
                </a:solidFill>
                <a:latin typeface="Calibri"/>
              </a:rPr>
              <a:t>1 serves the EC </a:t>
            </a:r>
            <a:r>
              <a:rPr lang="en-GB" sz="2400" b="0" strike="noStrike" spc="-1" dirty="0" err="1">
                <a:solidFill>
                  <a:srgbClr val="0070C0"/>
                </a:solidFill>
                <a:latin typeface="Calibri"/>
              </a:rPr>
              <a:t>eLink</a:t>
            </a:r>
            <a:r>
              <a:rPr lang="en-GB" sz="2400" b="0" strike="noStrike" spc="-1" dirty="0">
                <a:solidFill>
                  <a:srgbClr val="0070C0"/>
                </a:solidFill>
                <a:latin typeface="Calibri"/>
              </a:rPr>
              <a:t>.</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800" b="0" strike="noStrike" spc="-1" dirty="0">
                <a:solidFill>
                  <a:srgbClr val="002060"/>
                </a:solidFill>
                <a:latin typeface="Calibri"/>
              </a:rPr>
              <a:t>A phase-aligner serves 4 </a:t>
            </a:r>
            <a:r>
              <a:rPr lang="en-GB" sz="2800" b="0" strike="noStrike" spc="-1" dirty="0" err="1">
                <a:solidFill>
                  <a:srgbClr val="002060"/>
                </a:solidFill>
                <a:latin typeface="Calibri"/>
              </a:rPr>
              <a:t>eLink</a:t>
            </a:r>
            <a:r>
              <a:rPr lang="en-GB" sz="2800" b="0" strike="noStrike" spc="-1" dirty="0">
                <a:solidFill>
                  <a:srgbClr val="002060"/>
                </a:solidFill>
                <a:latin typeface="Calibri"/>
              </a:rPr>
              <a:t> channels:</a:t>
            </a:r>
            <a:endParaRPr lang="en-GB" sz="28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dirty="0">
                <a:solidFill>
                  <a:srgbClr val="0070C0"/>
                </a:solidFill>
                <a:latin typeface="Calibri"/>
              </a:rPr>
              <a:t>Called an </a:t>
            </a:r>
            <a:r>
              <a:rPr lang="en-GB" sz="2400" b="0" strike="noStrike" spc="-1" dirty="0" err="1">
                <a:solidFill>
                  <a:srgbClr val="0070C0"/>
                </a:solidFill>
                <a:latin typeface="Calibri"/>
              </a:rPr>
              <a:t>eLink</a:t>
            </a:r>
            <a:r>
              <a:rPr lang="en-GB" sz="2400" b="0" strike="noStrike" spc="-1" dirty="0">
                <a:solidFill>
                  <a:srgbClr val="0070C0"/>
                </a:solidFill>
                <a:latin typeface="Calibri"/>
              </a:rPr>
              <a:t> Group.</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800" b="0" strike="noStrike" spc="-1" dirty="0">
                <a:solidFill>
                  <a:srgbClr val="002060"/>
                </a:solidFill>
                <a:latin typeface="Calibri"/>
              </a:rPr>
              <a:t>The four channels in a Group share a calibration DLL;</a:t>
            </a:r>
            <a:endParaRPr lang="en-GB" sz="2800" b="0" strike="noStrike" spc="-1">
              <a:latin typeface="Arial"/>
            </a:endParaRPr>
          </a:p>
          <a:p>
            <a:pPr marL="228600" indent="-228600">
              <a:lnSpc>
                <a:spcPct val="90000"/>
              </a:lnSpc>
              <a:spcBef>
                <a:spcPts val="1001"/>
              </a:spcBef>
              <a:buClr>
                <a:srgbClr val="C00000"/>
              </a:buClr>
              <a:buFont typeface="Arial"/>
              <a:buChar char="•"/>
            </a:pPr>
            <a:r>
              <a:rPr lang="en-GB" sz="2800" b="0" strike="noStrike" spc="-1" dirty="0">
                <a:solidFill>
                  <a:srgbClr val="002060"/>
                </a:solidFill>
                <a:latin typeface="Calibri"/>
              </a:rPr>
              <a:t>User must setup:</a:t>
            </a:r>
            <a:endParaRPr lang="en-GB" sz="28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dirty="0">
                <a:solidFill>
                  <a:srgbClr val="0070C0"/>
                </a:solidFill>
                <a:latin typeface="Calibri"/>
              </a:rPr>
              <a:t>The calibration DLL</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dirty="0">
                <a:solidFill>
                  <a:srgbClr val="0070C0"/>
                </a:solidFill>
                <a:latin typeface="Calibri"/>
              </a:rPr>
              <a:t>The individual phase-aligner channels corresponding to the </a:t>
            </a:r>
            <a:r>
              <a:rPr lang="en-GB" sz="2400" b="0" strike="noStrike" spc="-1" dirty="0" err="1">
                <a:solidFill>
                  <a:srgbClr val="0070C0"/>
                </a:solidFill>
                <a:latin typeface="Calibri"/>
              </a:rPr>
              <a:t>eLinks</a:t>
            </a:r>
            <a:r>
              <a:rPr lang="en-GB" sz="2400" b="0" strike="noStrike" spc="-1" dirty="0">
                <a:solidFill>
                  <a:srgbClr val="0070C0"/>
                </a:solidFill>
                <a:latin typeface="Calibri"/>
              </a:rPr>
              <a:t> in use.</a:t>
            </a:r>
            <a:endParaRPr lang="en-GB" sz="2400" b="0" strike="noStrike" spc="-1" dirty="0">
              <a:latin typeface="Arial"/>
            </a:endParaRPr>
          </a:p>
          <a:p>
            <a:pPr>
              <a:lnSpc>
                <a:spcPct val="90000"/>
              </a:lnSpc>
              <a:spcBef>
                <a:spcPts val="1001"/>
              </a:spcBef>
              <a:buNone/>
            </a:pPr>
            <a:endParaRPr lang="en-GB" sz="2400" b="0" strike="noStrike" spc="-1">
              <a:latin typeface="Arial"/>
            </a:endParaRPr>
          </a:p>
        </p:txBody>
      </p:sp>
      <p:sp>
        <p:nvSpPr>
          <p:cNvPr id="1271" name="PlaceHolder 3"/>
          <p:cNvSpPr>
            <a:spLocks noGrp="1"/>
          </p:cNvSpPr>
          <p:nvPr>
            <p:ph/>
          </p:nvPr>
        </p:nvSpPr>
        <p:spPr>
          <a:xfrm>
            <a:off x="6172200" y="997560"/>
            <a:ext cx="5180760" cy="5440680"/>
          </a:xfrm>
          <a:prstGeom prst="rect">
            <a:avLst/>
          </a:prstGeom>
          <a:noFill/>
          <a:ln w="0">
            <a:noFill/>
          </a:ln>
        </p:spPr>
        <p:txBody>
          <a:bodyPr lIns="0" tIns="0" rIns="0" bIns="0" anchor="t">
            <a:normAutofit fontScale="93500" lnSpcReduction="10000"/>
          </a:bodyPr>
          <a:lstStyle/>
          <a:p>
            <a:pPr>
              <a:lnSpc>
                <a:spcPct val="90000"/>
              </a:lnSpc>
              <a:spcBef>
                <a:spcPts val="1001"/>
              </a:spcBef>
              <a:buNone/>
              <a:tabLst>
                <a:tab pos="0" algn="l"/>
              </a:tabLst>
            </a:pPr>
            <a:r>
              <a:rPr lang="en-GB" sz="2800" b="1" u="sng" strike="noStrike" spc="-1" dirty="0">
                <a:solidFill>
                  <a:srgbClr val="002060"/>
                </a:solidFill>
                <a:uFillTx/>
                <a:latin typeface="Calibri"/>
              </a:rPr>
              <a:t>Phase Aligner Check list:</a:t>
            </a:r>
            <a:endParaRPr lang="en-GB" sz="28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800" b="0" strike="noStrike" spc="-1" dirty="0">
                <a:solidFill>
                  <a:srgbClr val="002060"/>
                </a:solidFill>
                <a:latin typeface="Calibri"/>
              </a:rPr>
              <a:t>Set the group data rate;</a:t>
            </a:r>
            <a:endParaRPr lang="en-GB" sz="2800" b="0" strike="noStrike" spc="-1">
              <a:latin typeface="Arial"/>
            </a:endParaRPr>
          </a:p>
          <a:p>
            <a:pPr marL="685800" lvl="1" indent="-228600">
              <a:lnSpc>
                <a:spcPct val="90000"/>
              </a:lnSpc>
              <a:spcBef>
                <a:spcPts val="499"/>
              </a:spcBef>
              <a:buClr>
                <a:srgbClr val="C00000"/>
              </a:buClr>
              <a:buFont typeface="Arial"/>
              <a:buChar char="•"/>
              <a:tabLst>
                <a:tab pos="0" algn="l"/>
              </a:tabLst>
            </a:pPr>
            <a:r>
              <a:rPr lang="en-GB" sz="2400" b="0" strike="noStrike" spc="-1" dirty="0">
                <a:solidFill>
                  <a:srgbClr val="0070C0"/>
                </a:solidFill>
                <a:latin typeface="Calibri"/>
              </a:rPr>
              <a:t>This sets the maximum number of </a:t>
            </a:r>
            <a:r>
              <a:rPr lang="en-GB" sz="2400" b="0" strike="noStrike" spc="-1" dirty="0" err="1">
                <a:solidFill>
                  <a:srgbClr val="0070C0"/>
                </a:solidFill>
                <a:latin typeface="Calibri"/>
              </a:rPr>
              <a:t>eLinks</a:t>
            </a:r>
            <a:r>
              <a:rPr lang="en-GB" sz="2400" b="0" strike="noStrike" spc="-1" dirty="0">
                <a:solidFill>
                  <a:srgbClr val="0070C0"/>
                </a:solidFill>
                <a:latin typeface="Calibri"/>
              </a:rPr>
              <a:t> per group (see next slides);</a:t>
            </a:r>
            <a:endParaRPr lang="en-GB" sz="24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800" b="0" strike="noStrike" spc="-1" dirty="0">
                <a:solidFill>
                  <a:srgbClr val="002060"/>
                </a:solidFill>
                <a:latin typeface="Calibri"/>
              </a:rPr>
              <a:t>Configure the DLL parameters;</a:t>
            </a:r>
            <a:endParaRPr lang="en-GB" sz="28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800" b="0" strike="noStrike" spc="-1" dirty="0">
                <a:solidFill>
                  <a:srgbClr val="002060"/>
                </a:solidFill>
                <a:latin typeface="Calibri"/>
              </a:rPr>
              <a:t>Reset the DLL;</a:t>
            </a:r>
            <a:endParaRPr lang="en-GB" sz="28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800" b="0" strike="noStrike" spc="-1" dirty="0">
                <a:solidFill>
                  <a:srgbClr val="002060"/>
                </a:solidFill>
                <a:latin typeface="Calibri"/>
              </a:rPr>
              <a:t>Set the phase alignment mode:</a:t>
            </a:r>
            <a:endParaRPr lang="en-GB" sz="2800" b="0" strike="noStrike" spc="-1">
              <a:latin typeface="Arial"/>
            </a:endParaRPr>
          </a:p>
          <a:p>
            <a:pPr marL="685800" lvl="1" indent="-228600">
              <a:lnSpc>
                <a:spcPct val="90000"/>
              </a:lnSpc>
              <a:spcBef>
                <a:spcPts val="499"/>
              </a:spcBef>
              <a:buClr>
                <a:srgbClr val="C00000"/>
              </a:buClr>
              <a:buFont typeface="Arial"/>
              <a:buChar char="•"/>
              <a:tabLst>
                <a:tab pos="0" algn="l"/>
              </a:tabLst>
            </a:pPr>
            <a:r>
              <a:rPr lang="en-GB" sz="2400" b="0" strike="noStrike" spc="-1" dirty="0">
                <a:solidFill>
                  <a:srgbClr val="0070C0"/>
                </a:solidFill>
                <a:latin typeface="Calibri"/>
              </a:rPr>
              <a:t>Static phase selection:</a:t>
            </a:r>
            <a:endParaRPr lang="en-GB" sz="2400" b="0" strike="noStrike" spc="-1">
              <a:latin typeface="Arial"/>
            </a:endParaRPr>
          </a:p>
          <a:p>
            <a:pPr marL="1143000" lvl="2" indent="-228600">
              <a:lnSpc>
                <a:spcPct val="90000"/>
              </a:lnSpc>
              <a:spcBef>
                <a:spcPts val="499"/>
              </a:spcBef>
              <a:buClr>
                <a:srgbClr val="C00000"/>
              </a:buClr>
              <a:buFont typeface="Arial"/>
              <a:buChar char="•"/>
              <a:tabLst>
                <a:tab pos="0" algn="l"/>
              </a:tabLst>
            </a:pPr>
            <a:r>
              <a:rPr lang="en-GB" sz="2000" b="0" strike="noStrike" spc="-1" dirty="0">
                <a:solidFill>
                  <a:srgbClr val="002060"/>
                </a:solidFill>
                <a:latin typeface="Calibri"/>
              </a:rPr>
              <a:t>User intervention needed.</a:t>
            </a:r>
            <a:endParaRPr lang="en-GB" sz="2000" b="0" strike="noStrike" spc="-1">
              <a:latin typeface="Arial"/>
            </a:endParaRPr>
          </a:p>
          <a:p>
            <a:pPr marL="685800" lvl="1" indent="-228600">
              <a:lnSpc>
                <a:spcPct val="90000"/>
              </a:lnSpc>
              <a:spcBef>
                <a:spcPts val="499"/>
              </a:spcBef>
              <a:buClr>
                <a:srgbClr val="C00000"/>
              </a:buClr>
              <a:buFont typeface="Arial"/>
              <a:buChar char="•"/>
              <a:tabLst>
                <a:tab pos="0" algn="l"/>
              </a:tabLst>
            </a:pPr>
            <a:r>
              <a:rPr lang="en-GB" sz="2400" b="0" strike="noStrike" spc="-1" dirty="0">
                <a:solidFill>
                  <a:srgbClr val="0070C0"/>
                </a:solidFill>
                <a:latin typeface="Calibri"/>
              </a:rPr>
              <a:t>Initial training with learned static phase selection:</a:t>
            </a:r>
            <a:endParaRPr lang="en-GB" sz="2400" b="0" strike="noStrike" spc="-1">
              <a:latin typeface="Arial"/>
            </a:endParaRPr>
          </a:p>
          <a:p>
            <a:pPr marL="1143000" lvl="2" indent="-228600">
              <a:lnSpc>
                <a:spcPct val="90000"/>
              </a:lnSpc>
              <a:spcBef>
                <a:spcPts val="499"/>
              </a:spcBef>
              <a:buClr>
                <a:srgbClr val="C00000"/>
              </a:buClr>
              <a:buFont typeface="Arial"/>
              <a:buChar char="•"/>
              <a:tabLst>
                <a:tab pos="0" algn="l"/>
              </a:tabLst>
            </a:pPr>
            <a:r>
              <a:rPr lang="en-GB" sz="2000" b="0" strike="noStrike" spc="-1" dirty="0">
                <a:solidFill>
                  <a:srgbClr val="203864"/>
                </a:solidFill>
                <a:latin typeface="Calibri"/>
              </a:rPr>
              <a:t>User intervention needed</a:t>
            </a:r>
            <a:endParaRPr lang="en-GB" sz="2000" b="0" strike="noStrike" spc="-1">
              <a:latin typeface="Arial"/>
            </a:endParaRPr>
          </a:p>
          <a:p>
            <a:pPr marL="685800" lvl="1" indent="-228600">
              <a:lnSpc>
                <a:spcPct val="90000"/>
              </a:lnSpc>
              <a:spcBef>
                <a:spcPts val="499"/>
              </a:spcBef>
              <a:buClr>
                <a:srgbClr val="C00000"/>
              </a:buClr>
              <a:buFont typeface="Arial"/>
              <a:buChar char="•"/>
              <a:tabLst>
                <a:tab pos="0" algn="l"/>
              </a:tabLst>
            </a:pPr>
            <a:r>
              <a:rPr lang="en-GB" sz="2400" b="0" strike="noStrike" spc="-1" dirty="0">
                <a:solidFill>
                  <a:srgbClr val="0070C0"/>
                </a:solidFill>
                <a:latin typeface="Calibri"/>
              </a:rPr>
              <a:t>Automatic phase tracking;</a:t>
            </a:r>
            <a:endParaRPr lang="en-GB" sz="24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800" b="0" strike="noStrike" spc="-1" dirty="0">
                <a:solidFill>
                  <a:srgbClr val="002060"/>
                </a:solidFill>
                <a:latin typeface="Calibri"/>
              </a:rPr>
              <a:t>Enable and reset the channels in use;</a:t>
            </a:r>
            <a:endParaRPr lang="en-GB" sz="2800" b="0" strike="noStrike" spc="-1" dirty="0">
              <a:latin typeface="Arial"/>
            </a:endParaRPr>
          </a:p>
          <a:p>
            <a:pPr>
              <a:lnSpc>
                <a:spcPct val="100000"/>
              </a:lnSpc>
              <a:buNone/>
              <a:tabLst>
                <a:tab pos="0" algn="l"/>
              </a:tabLst>
            </a:pPr>
            <a:endParaRPr lang="en-GB" sz="2800" b="0" strike="noStrike" spc="-1">
              <a:latin typeface="Arial"/>
            </a:endParaRPr>
          </a:p>
          <a:p>
            <a:pPr>
              <a:lnSpc>
                <a:spcPct val="100000"/>
              </a:lnSpc>
              <a:buNone/>
              <a:tabLst>
                <a:tab pos="0" algn="l"/>
              </a:tabLst>
            </a:pPr>
            <a:endParaRPr lang="en-GB" sz="2800" b="0" strike="noStrike" spc="-1">
              <a:latin typeface="Arial"/>
            </a:endParaRPr>
          </a:p>
          <a:p>
            <a:pPr>
              <a:lnSpc>
                <a:spcPct val="90000"/>
              </a:lnSpc>
              <a:spcBef>
                <a:spcPts val="1001"/>
              </a:spcBef>
              <a:buNone/>
              <a:tabLst>
                <a:tab pos="0" algn="l"/>
              </a:tabLst>
            </a:pPr>
            <a:endParaRPr lang="en-GB" sz="2800" b="0" strike="noStrike" spc="-1">
              <a:latin typeface="Arial"/>
            </a:endParaRPr>
          </a:p>
          <a:p>
            <a:pPr>
              <a:lnSpc>
                <a:spcPct val="90000"/>
              </a:lnSpc>
              <a:spcBef>
                <a:spcPts val="1001"/>
              </a:spcBef>
              <a:buNone/>
              <a:tabLst>
                <a:tab pos="0" algn="l"/>
              </a:tabLst>
            </a:pPr>
            <a:endParaRPr lang="en-GB" sz="2800" b="0" strike="noStrike" spc="-1">
              <a:latin typeface="Arial"/>
            </a:endParaRPr>
          </a:p>
        </p:txBody>
      </p:sp>
      <p:sp>
        <p:nvSpPr>
          <p:cNvPr id="1272" name="PlaceHolder 4"/>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1273" name="PlaceHolder 5"/>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
        <p:nvSpPr>
          <p:cNvPr id="1274" name="PlaceHolder 6"/>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F5048671-999C-4653-B1B3-CA0F0D01FC5E}" type="slidenum">
              <a:rPr lang="en-GB" sz="1000" b="0" strike="noStrike" spc="-1">
                <a:solidFill>
                  <a:srgbClr val="8B8B8B"/>
                </a:solidFill>
                <a:latin typeface="Calibri"/>
              </a:rPr>
              <a:t>55</a:t>
            </a:fld>
            <a:endParaRPr lang="en-GB" sz="1000" b="0" strike="noStrike" spc="-1">
              <a:latin typeface="Times New Roman"/>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5"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dirty="0" err="1">
                <a:solidFill>
                  <a:srgbClr val="002060"/>
                </a:solidFill>
                <a:latin typeface="Calibri Light"/>
                <a:ea typeface="Verdana"/>
              </a:rPr>
              <a:t>eLink</a:t>
            </a:r>
            <a:r>
              <a:rPr lang="en-GB" sz="3200" b="1" strike="noStrike" spc="-1" dirty="0">
                <a:solidFill>
                  <a:srgbClr val="002060"/>
                </a:solidFill>
                <a:latin typeface="Calibri Light"/>
                <a:ea typeface="Verdana"/>
              </a:rPr>
              <a:t> Rx Groups</a:t>
            </a:r>
            <a:endParaRPr lang="en-GB" sz="3200" b="0" strike="noStrike" spc="-1" dirty="0">
              <a:latin typeface="Arial"/>
            </a:endParaRPr>
          </a:p>
        </p:txBody>
      </p:sp>
      <p:sp>
        <p:nvSpPr>
          <p:cNvPr id="1276" name="PlaceHolder 2"/>
          <p:cNvSpPr>
            <a:spLocks noGrp="1"/>
          </p:cNvSpPr>
          <p:nvPr>
            <p:ph/>
          </p:nvPr>
        </p:nvSpPr>
        <p:spPr>
          <a:xfrm>
            <a:off x="838080" y="837000"/>
            <a:ext cx="10514880" cy="3735000"/>
          </a:xfrm>
          <a:prstGeom prst="rect">
            <a:avLst/>
          </a:prstGeom>
          <a:noFill/>
          <a:ln w="0">
            <a:noFill/>
          </a:ln>
        </p:spPr>
        <p:txBody>
          <a:bodyPr lIns="90000" tIns="45000" rIns="90000" bIns="45000" anchor="t">
            <a:normAutofit fontScale="98500" lnSpcReduction="10000"/>
          </a:bodyPr>
          <a:lstStyle/>
          <a:p>
            <a:pPr marL="228600" indent="-228600">
              <a:lnSpc>
                <a:spcPct val="90000"/>
              </a:lnSpc>
              <a:spcBef>
                <a:spcPts val="1001"/>
              </a:spcBef>
              <a:buClr>
                <a:srgbClr val="C00000"/>
              </a:buClr>
              <a:buFont typeface="Arial"/>
              <a:buChar char="•"/>
            </a:pPr>
            <a:r>
              <a:rPr lang="en-GB" sz="2400" b="0" strike="noStrike" spc="-1" dirty="0" err="1">
                <a:solidFill>
                  <a:srgbClr val="203864"/>
                </a:solidFill>
                <a:latin typeface="Calibri Light"/>
                <a:ea typeface="Verdana"/>
              </a:rPr>
              <a:t>eLinks</a:t>
            </a:r>
            <a:r>
              <a:rPr lang="en-GB" sz="2400" b="0" strike="noStrike" spc="-1" dirty="0">
                <a:solidFill>
                  <a:srgbClr val="203864"/>
                </a:solidFill>
                <a:latin typeface="Calibri Light"/>
                <a:ea typeface="Verdana"/>
              </a:rPr>
              <a:t> are “clustered” in groups of 4: </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Simply called groups.</a:t>
            </a:r>
            <a:endParaRPr lang="en-GB" sz="20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The number of available groups is determined by the FEC uplink code in use;</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The number of available </a:t>
            </a:r>
            <a:r>
              <a:rPr lang="en-GB" sz="2400" b="0" strike="noStrike" spc="-1" dirty="0" err="1">
                <a:solidFill>
                  <a:srgbClr val="203864"/>
                </a:solidFill>
                <a:latin typeface="Calibri Light"/>
                <a:ea typeface="Verdana"/>
              </a:rPr>
              <a:t>eLinks</a:t>
            </a:r>
            <a:r>
              <a:rPr lang="en-GB" sz="2400" b="0" strike="noStrike" spc="-1" dirty="0">
                <a:solidFill>
                  <a:srgbClr val="203864"/>
                </a:solidFill>
                <a:latin typeface="Calibri Light"/>
                <a:ea typeface="Verdana"/>
              </a:rPr>
              <a:t> within a group is determined by the Group data rate;</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The possible data rates depend on the uplink bandwidth (5.12 or 10.24 Gbps)</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The data rate of each group can be set independently:</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A couple of </a:t>
            </a:r>
            <a:r>
              <a:rPr lang="en-GB" sz="2000" b="0" strike="noStrike" spc="-1" dirty="0">
                <a:solidFill>
                  <a:srgbClr val="808080"/>
                </a:solidFill>
                <a:latin typeface="Calibri Light"/>
                <a:ea typeface="Verdana"/>
              </a:rPr>
              <a:t>[over complicated]</a:t>
            </a:r>
            <a:r>
              <a:rPr lang="en-GB" sz="2000" b="0" strike="noStrike" spc="-1" dirty="0">
                <a:solidFill>
                  <a:srgbClr val="4472C4"/>
                </a:solidFill>
                <a:latin typeface="Calibri Light"/>
                <a:ea typeface="Verdana"/>
              </a:rPr>
              <a:t> examples:</a:t>
            </a:r>
            <a:endParaRPr lang="en-GB" sz="2000" b="0" strike="noStrike" spc="-1">
              <a:latin typeface="Arial"/>
            </a:endParaRPr>
          </a:p>
          <a:p>
            <a:pPr marL="1143000" lvl="2" indent="-228600">
              <a:lnSpc>
                <a:spcPct val="90000"/>
              </a:lnSpc>
              <a:spcBef>
                <a:spcPts val="499"/>
              </a:spcBef>
              <a:buClr>
                <a:srgbClr val="C00000"/>
              </a:buClr>
              <a:buFont typeface="Arial"/>
              <a:buChar char="•"/>
            </a:pPr>
            <a:r>
              <a:rPr lang="en-GB" sz="1800" b="0" u="sng" strike="noStrike" spc="-1" dirty="0">
                <a:solidFill>
                  <a:srgbClr val="203864"/>
                </a:solidFill>
                <a:uFillTx/>
                <a:latin typeface="Calibri Light"/>
                <a:ea typeface="Verdana"/>
              </a:rPr>
              <a:t>uplink 5.12 Gbps &amp; FEC12</a:t>
            </a:r>
            <a:r>
              <a:rPr lang="en-GB" sz="1800" b="0" strike="noStrike" spc="-1" dirty="0">
                <a:solidFill>
                  <a:srgbClr val="203864"/>
                </a:solidFill>
                <a:latin typeface="Calibri Light"/>
                <a:ea typeface="Verdana"/>
              </a:rPr>
              <a:t>: 8 </a:t>
            </a:r>
            <a:r>
              <a:rPr lang="en-GB" sz="1800" b="0" strike="noStrike" spc="-1" dirty="0" err="1">
                <a:solidFill>
                  <a:srgbClr val="203864"/>
                </a:solidFill>
                <a:latin typeface="Calibri Light"/>
                <a:ea typeface="Verdana"/>
              </a:rPr>
              <a:t>eLinks</a:t>
            </a:r>
            <a:r>
              <a:rPr lang="en-GB" sz="1800" b="0" strike="noStrike" spc="-1" dirty="0">
                <a:solidFill>
                  <a:srgbClr val="203864"/>
                </a:solidFill>
                <a:latin typeface="Calibri Light"/>
                <a:ea typeface="Verdana"/>
              </a:rPr>
              <a:t> x 160 Mbps + 4 </a:t>
            </a:r>
            <a:r>
              <a:rPr lang="en-GB" sz="1800" b="0" strike="noStrike" spc="-1" dirty="0" err="1">
                <a:solidFill>
                  <a:srgbClr val="203864"/>
                </a:solidFill>
                <a:latin typeface="Calibri Light"/>
                <a:ea typeface="Verdana"/>
              </a:rPr>
              <a:t>eLinks</a:t>
            </a:r>
            <a:r>
              <a:rPr lang="en-GB" sz="1800" b="0" strike="noStrike" spc="-1" dirty="0">
                <a:solidFill>
                  <a:srgbClr val="203864"/>
                </a:solidFill>
                <a:latin typeface="Calibri Light"/>
                <a:ea typeface="Verdana"/>
              </a:rPr>
              <a:t> x 320 Mbps + 2 </a:t>
            </a:r>
            <a:r>
              <a:rPr lang="en-GB" sz="1800" b="0" strike="noStrike" spc="-1" dirty="0" err="1">
                <a:solidFill>
                  <a:srgbClr val="203864"/>
                </a:solidFill>
                <a:latin typeface="Calibri Light"/>
                <a:ea typeface="Verdana"/>
              </a:rPr>
              <a:t>eLinks</a:t>
            </a:r>
            <a:r>
              <a:rPr lang="en-GB" sz="1800" b="0" strike="noStrike" spc="-1" dirty="0">
                <a:solidFill>
                  <a:srgbClr val="203864"/>
                </a:solidFill>
                <a:latin typeface="Calibri Light"/>
                <a:ea typeface="Verdana"/>
              </a:rPr>
              <a:t> x 640 Mbps</a:t>
            </a:r>
            <a:endParaRPr lang="en-GB" sz="1800" b="0" strike="noStrike" spc="-1">
              <a:latin typeface="Arial"/>
            </a:endParaRPr>
          </a:p>
          <a:p>
            <a:pPr marL="1143000" lvl="2" indent="-228600">
              <a:lnSpc>
                <a:spcPct val="90000"/>
              </a:lnSpc>
              <a:spcBef>
                <a:spcPts val="499"/>
              </a:spcBef>
              <a:buClr>
                <a:srgbClr val="C00000"/>
              </a:buClr>
              <a:buFont typeface="Arial"/>
              <a:buChar char="•"/>
            </a:pPr>
            <a:r>
              <a:rPr lang="en-GB" sz="1800" b="0" u="sng" strike="noStrike" spc="-1" dirty="0">
                <a:solidFill>
                  <a:srgbClr val="203864"/>
                </a:solidFill>
                <a:uFillTx/>
                <a:latin typeface="Calibri Light"/>
                <a:ea typeface="Verdana"/>
              </a:rPr>
              <a:t>uplink 10.24 Gbps &amp; FEC5</a:t>
            </a:r>
            <a:r>
              <a:rPr lang="en-GB" sz="1800" b="0" strike="noStrike" spc="-1" dirty="0">
                <a:solidFill>
                  <a:srgbClr val="203864"/>
                </a:solidFill>
                <a:latin typeface="Calibri Light"/>
                <a:ea typeface="Verdana"/>
              </a:rPr>
              <a:t>: 8 </a:t>
            </a:r>
            <a:r>
              <a:rPr lang="en-GB" sz="1800" b="0" strike="noStrike" spc="-1" dirty="0" err="1">
                <a:solidFill>
                  <a:srgbClr val="203864"/>
                </a:solidFill>
                <a:latin typeface="Calibri Light"/>
                <a:ea typeface="Verdana"/>
              </a:rPr>
              <a:t>eLinks</a:t>
            </a:r>
            <a:r>
              <a:rPr lang="en-GB" sz="1800" b="0" strike="noStrike" spc="-1" dirty="0">
                <a:solidFill>
                  <a:srgbClr val="203864"/>
                </a:solidFill>
                <a:latin typeface="Calibri Light"/>
                <a:ea typeface="Verdana"/>
              </a:rPr>
              <a:t> x 320 Mbps + 4 </a:t>
            </a:r>
            <a:r>
              <a:rPr lang="en-GB" sz="1800" b="0" strike="noStrike" spc="-1" dirty="0" err="1">
                <a:solidFill>
                  <a:srgbClr val="203864"/>
                </a:solidFill>
                <a:latin typeface="Calibri Light"/>
                <a:ea typeface="Verdana"/>
              </a:rPr>
              <a:t>eLinks</a:t>
            </a:r>
            <a:r>
              <a:rPr lang="en-GB" sz="1800" b="0" strike="noStrike" spc="-1" dirty="0">
                <a:solidFill>
                  <a:srgbClr val="203864"/>
                </a:solidFill>
                <a:latin typeface="Calibri Light"/>
                <a:ea typeface="Verdana"/>
              </a:rPr>
              <a:t> x 640 Mbps + 3 </a:t>
            </a:r>
            <a:r>
              <a:rPr lang="en-GB" sz="1800" b="0" strike="noStrike" spc="-1" dirty="0" err="1">
                <a:solidFill>
                  <a:srgbClr val="203864"/>
                </a:solidFill>
                <a:latin typeface="Calibri Light"/>
                <a:ea typeface="Verdana"/>
              </a:rPr>
              <a:t>eLinks</a:t>
            </a:r>
            <a:r>
              <a:rPr lang="en-GB" sz="1800" b="0" strike="noStrike" spc="-1" dirty="0">
                <a:solidFill>
                  <a:srgbClr val="203864"/>
                </a:solidFill>
                <a:latin typeface="Calibri Light"/>
                <a:ea typeface="Verdana"/>
              </a:rPr>
              <a:t> x 1.28 Gbps</a:t>
            </a:r>
            <a:endParaRPr lang="en-GB" sz="1800" b="0" strike="noStrike" spc="-1" dirty="0">
              <a:latin typeface="Arial"/>
            </a:endParaRPr>
          </a:p>
          <a:p>
            <a:pPr>
              <a:lnSpc>
                <a:spcPct val="100000"/>
              </a:lnSpc>
              <a:buNone/>
            </a:pPr>
            <a:endParaRPr lang="en-GB" sz="1800" b="0" strike="noStrike" spc="-1">
              <a:latin typeface="Arial"/>
            </a:endParaRPr>
          </a:p>
          <a:p>
            <a:pPr>
              <a:lnSpc>
                <a:spcPct val="100000"/>
              </a:lnSpc>
              <a:buNone/>
            </a:pPr>
            <a:endParaRPr lang="en-GB" sz="1800" b="0" strike="noStrike" spc="-1">
              <a:latin typeface="Arial"/>
            </a:endParaRPr>
          </a:p>
        </p:txBody>
      </p:sp>
      <p:sp>
        <p:nvSpPr>
          <p:cNvPr id="1277"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1278"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1279" name="PlaceHolder 5"/>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1E59F8CF-2987-4733-9A28-BD0CBDF16BDF}" type="slidenum">
              <a:rPr lang="en-GB" sz="1000" b="0" strike="noStrike" spc="-1">
                <a:solidFill>
                  <a:srgbClr val="808080"/>
                </a:solidFill>
                <a:latin typeface="Calibri Light"/>
                <a:ea typeface="Verdana"/>
              </a:rPr>
              <a:t>56</a:t>
            </a:fld>
            <a:endParaRPr lang="en-GB" sz="1000" b="0" strike="noStrike" spc="-1">
              <a:latin typeface="Times New Roman"/>
            </a:endParaRPr>
          </a:p>
        </p:txBody>
      </p:sp>
      <p:graphicFrame>
        <p:nvGraphicFramePr>
          <p:cNvPr id="1280" name="Table 7"/>
          <p:cNvGraphicFramePr/>
          <p:nvPr>
            <p:extLst>
              <p:ext uri="{D42A27DB-BD31-4B8C-83A1-F6EECF244321}">
                <p14:modId xmlns:p14="http://schemas.microsoft.com/office/powerpoint/2010/main" val="2162617430"/>
              </p:ext>
            </p:extLst>
          </p:nvPr>
        </p:nvGraphicFramePr>
        <p:xfrm>
          <a:off x="214200" y="4517640"/>
          <a:ext cx="11763000" cy="2325240"/>
        </p:xfrm>
        <a:graphic>
          <a:graphicData uri="http://schemas.openxmlformats.org/drawingml/2006/table">
            <a:tbl>
              <a:tblPr/>
              <a:tblGrid>
                <a:gridCol w="2607840">
                  <a:extLst>
                    <a:ext uri="{9D8B030D-6E8A-4147-A177-3AD203B41FA5}">
                      <a16:colId xmlns:a16="http://schemas.microsoft.com/office/drawing/2014/main" val="20000"/>
                    </a:ext>
                  </a:extLst>
                </a:gridCol>
                <a:gridCol w="762840">
                  <a:extLst>
                    <a:ext uri="{9D8B030D-6E8A-4147-A177-3AD203B41FA5}">
                      <a16:colId xmlns:a16="http://schemas.microsoft.com/office/drawing/2014/main" val="20001"/>
                    </a:ext>
                  </a:extLst>
                </a:gridCol>
                <a:gridCol w="762840">
                  <a:extLst>
                    <a:ext uri="{9D8B030D-6E8A-4147-A177-3AD203B41FA5}">
                      <a16:colId xmlns:a16="http://schemas.microsoft.com/office/drawing/2014/main" val="20002"/>
                    </a:ext>
                  </a:extLst>
                </a:gridCol>
                <a:gridCol w="762840">
                  <a:extLst>
                    <a:ext uri="{9D8B030D-6E8A-4147-A177-3AD203B41FA5}">
                      <a16:colId xmlns:a16="http://schemas.microsoft.com/office/drawing/2014/main" val="20003"/>
                    </a:ext>
                  </a:extLst>
                </a:gridCol>
                <a:gridCol w="762840">
                  <a:extLst>
                    <a:ext uri="{9D8B030D-6E8A-4147-A177-3AD203B41FA5}">
                      <a16:colId xmlns:a16="http://schemas.microsoft.com/office/drawing/2014/main" val="20004"/>
                    </a:ext>
                  </a:extLst>
                </a:gridCol>
                <a:gridCol w="762840">
                  <a:extLst>
                    <a:ext uri="{9D8B030D-6E8A-4147-A177-3AD203B41FA5}">
                      <a16:colId xmlns:a16="http://schemas.microsoft.com/office/drawing/2014/main" val="20005"/>
                    </a:ext>
                  </a:extLst>
                </a:gridCol>
                <a:gridCol w="762840">
                  <a:extLst>
                    <a:ext uri="{9D8B030D-6E8A-4147-A177-3AD203B41FA5}">
                      <a16:colId xmlns:a16="http://schemas.microsoft.com/office/drawing/2014/main" val="20006"/>
                    </a:ext>
                  </a:extLst>
                </a:gridCol>
                <a:gridCol w="762840">
                  <a:extLst>
                    <a:ext uri="{9D8B030D-6E8A-4147-A177-3AD203B41FA5}">
                      <a16:colId xmlns:a16="http://schemas.microsoft.com/office/drawing/2014/main" val="20007"/>
                    </a:ext>
                  </a:extLst>
                </a:gridCol>
                <a:gridCol w="762840">
                  <a:extLst>
                    <a:ext uri="{9D8B030D-6E8A-4147-A177-3AD203B41FA5}">
                      <a16:colId xmlns:a16="http://schemas.microsoft.com/office/drawing/2014/main" val="20008"/>
                    </a:ext>
                  </a:extLst>
                </a:gridCol>
                <a:gridCol w="762840">
                  <a:extLst>
                    <a:ext uri="{9D8B030D-6E8A-4147-A177-3AD203B41FA5}">
                      <a16:colId xmlns:a16="http://schemas.microsoft.com/office/drawing/2014/main" val="20009"/>
                    </a:ext>
                  </a:extLst>
                </a:gridCol>
                <a:gridCol w="762840">
                  <a:extLst>
                    <a:ext uri="{9D8B030D-6E8A-4147-A177-3AD203B41FA5}">
                      <a16:colId xmlns:a16="http://schemas.microsoft.com/office/drawing/2014/main" val="20010"/>
                    </a:ext>
                  </a:extLst>
                </a:gridCol>
                <a:gridCol w="762840">
                  <a:extLst>
                    <a:ext uri="{9D8B030D-6E8A-4147-A177-3AD203B41FA5}">
                      <a16:colId xmlns:a16="http://schemas.microsoft.com/office/drawing/2014/main" val="20011"/>
                    </a:ext>
                  </a:extLst>
                </a:gridCol>
                <a:gridCol w="763920">
                  <a:extLst>
                    <a:ext uri="{9D8B030D-6E8A-4147-A177-3AD203B41FA5}">
                      <a16:colId xmlns:a16="http://schemas.microsoft.com/office/drawing/2014/main" val="20012"/>
                    </a:ext>
                  </a:extLst>
                </a:gridCol>
              </a:tblGrid>
              <a:tr h="402840">
                <a:tc gridSpan="13">
                  <a:txBody>
                    <a:bodyPr/>
                    <a:lstStyle/>
                    <a:p>
                      <a:pPr algn="ctr">
                        <a:lnSpc>
                          <a:spcPct val="100000"/>
                        </a:lnSpc>
                        <a:buNone/>
                        <a:tabLst>
                          <a:tab pos="0" algn="l"/>
                        </a:tabLst>
                      </a:pPr>
                      <a:r>
                        <a:rPr lang="en-US" sz="1800" b="1" strike="noStrike" spc="-1" dirty="0">
                          <a:solidFill>
                            <a:srgbClr val="FFFFFF"/>
                          </a:solidFill>
                          <a:latin typeface="Calibri"/>
                        </a:rPr>
                        <a:t>Input </a:t>
                      </a:r>
                      <a:r>
                        <a:rPr lang="en-US" sz="1800" b="1" strike="noStrike" spc="-1" dirty="0" err="1">
                          <a:solidFill>
                            <a:srgbClr val="FFFFFF"/>
                          </a:solidFill>
                          <a:latin typeface="Calibri"/>
                        </a:rPr>
                        <a:t>eLinks</a:t>
                      </a:r>
                      <a:r>
                        <a:rPr lang="en-US" sz="1800" b="1" strike="noStrike" spc="-1" dirty="0">
                          <a:solidFill>
                            <a:srgbClr val="FFFFFF"/>
                          </a:solidFill>
                          <a:latin typeface="Calibri"/>
                        </a:rPr>
                        <a:t> (uplink)</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5B9BD5"/>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extLst>
                  <a:ext uri="{0D108BD9-81ED-4DB2-BD59-A6C34878D82A}">
                    <a16:rowId xmlns:a16="http://schemas.microsoft.com/office/drawing/2014/main" val="10000"/>
                  </a:ext>
                </a:extLst>
              </a:tr>
              <a:tr h="713880">
                <a:tc>
                  <a:txBody>
                    <a:bodyPr/>
                    <a:lstStyle/>
                    <a:p>
                      <a:pPr>
                        <a:lnSpc>
                          <a:spcPct val="100000"/>
                        </a:lnSpc>
                        <a:buNone/>
                      </a:pPr>
                      <a:r>
                        <a:rPr lang="en-US" sz="1800" b="0" strike="noStrike" spc="-1" dirty="0">
                          <a:solidFill>
                            <a:srgbClr val="000000"/>
                          </a:solidFill>
                          <a:latin typeface="Calibri"/>
                        </a:rPr>
                        <a:t>uplink bandwidth [Gbps]</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gridSpan="6">
                  <a:txBody>
                    <a:bodyPr/>
                    <a:lstStyle/>
                    <a:p>
                      <a:pPr algn="ctr">
                        <a:lnSpc>
                          <a:spcPct val="100000"/>
                        </a:lnSpc>
                        <a:buNone/>
                        <a:tabLst>
                          <a:tab pos="0" algn="l"/>
                        </a:tabLst>
                      </a:pPr>
                      <a:r>
                        <a:rPr lang="en-US" sz="1800" b="0" strike="noStrike" spc="-1" dirty="0">
                          <a:solidFill>
                            <a:srgbClr val="000000"/>
                          </a:solidFill>
                          <a:latin typeface="Calibri"/>
                        </a:rPr>
                        <a:t>5.12</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gridSpan="6">
                  <a:txBody>
                    <a:bodyPr/>
                    <a:lstStyle/>
                    <a:p>
                      <a:pPr algn="ctr">
                        <a:lnSpc>
                          <a:spcPct val="100000"/>
                        </a:lnSpc>
                        <a:buNone/>
                      </a:pPr>
                      <a:r>
                        <a:rPr lang="en-US" sz="1800" b="0" strike="noStrike" spc="-1" dirty="0">
                          <a:solidFill>
                            <a:srgbClr val="000000"/>
                          </a:solidFill>
                          <a:latin typeface="Calibri"/>
                        </a:rPr>
                        <a:t>10.24</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extLst>
                  <a:ext uri="{0D108BD9-81ED-4DB2-BD59-A6C34878D82A}">
                    <a16:rowId xmlns:a16="http://schemas.microsoft.com/office/drawing/2014/main" val="10001"/>
                  </a:ext>
                </a:extLst>
              </a:tr>
              <a:tr h="402840">
                <a:tc>
                  <a:txBody>
                    <a:bodyPr/>
                    <a:lstStyle/>
                    <a:p>
                      <a:pPr>
                        <a:lnSpc>
                          <a:spcPct val="100000"/>
                        </a:lnSpc>
                        <a:buNone/>
                      </a:pPr>
                      <a:r>
                        <a:rPr lang="en-US" sz="1800" b="0" strike="noStrike" spc="-1" dirty="0">
                          <a:solidFill>
                            <a:srgbClr val="000000"/>
                          </a:solidFill>
                          <a:latin typeface="Calibri"/>
                        </a:rPr>
                        <a:t>FEC coding</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gridSpan="3">
                  <a:txBody>
                    <a:bodyPr/>
                    <a:lstStyle/>
                    <a:p>
                      <a:pPr algn="ctr">
                        <a:lnSpc>
                          <a:spcPct val="100000"/>
                        </a:lnSpc>
                        <a:buNone/>
                      </a:pPr>
                      <a:r>
                        <a:rPr lang="en-US" sz="1800" b="0" strike="noStrike" spc="-1" dirty="0">
                          <a:solidFill>
                            <a:srgbClr val="000000"/>
                          </a:solidFill>
                          <a:latin typeface="Calibri"/>
                        </a:rPr>
                        <a:t>FEC5</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gridSpan="3">
                  <a:txBody>
                    <a:bodyPr/>
                    <a:lstStyle/>
                    <a:p>
                      <a:pPr algn="ctr">
                        <a:lnSpc>
                          <a:spcPct val="100000"/>
                        </a:lnSpc>
                        <a:buNone/>
                      </a:pPr>
                      <a:r>
                        <a:rPr lang="en-US" sz="1800" b="0" strike="noStrike" spc="-1" dirty="0">
                          <a:solidFill>
                            <a:srgbClr val="000000"/>
                          </a:solidFill>
                          <a:latin typeface="Calibri"/>
                        </a:rPr>
                        <a:t>FEC12</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gridSpan="3">
                  <a:txBody>
                    <a:bodyPr/>
                    <a:lstStyle/>
                    <a:p>
                      <a:pPr algn="ctr">
                        <a:lnSpc>
                          <a:spcPct val="100000"/>
                        </a:lnSpc>
                        <a:buNone/>
                      </a:pPr>
                      <a:r>
                        <a:rPr lang="en-US" sz="1800" b="0" strike="noStrike" spc="-1" dirty="0">
                          <a:solidFill>
                            <a:srgbClr val="000000"/>
                          </a:solidFill>
                          <a:latin typeface="Calibri"/>
                        </a:rPr>
                        <a:t>FEC5</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gridSpan="3">
                  <a:txBody>
                    <a:bodyPr/>
                    <a:lstStyle/>
                    <a:p>
                      <a:pPr algn="ctr">
                        <a:lnSpc>
                          <a:spcPct val="100000"/>
                        </a:lnSpc>
                        <a:buNone/>
                      </a:pPr>
                      <a:r>
                        <a:rPr lang="en-US" sz="1800" b="0" strike="noStrike" spc="-1" dirty="0">
                          <a:solidFill>
                            <a:srgbClr val="000000"/>
                          </a:solidFill>
                          <a:latin typeface="Calibri"/>
                        </a:rPr>
                        <a:t>FEC12</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extLst>
                  <a:ext uri="{0D108BD9-81ED-4DB2-BD59-A6C34878D82A}">
                    <a16:rowId xmlns:a16="http://schemas.microsoft.com/office/drawing/2014/main" val="10002"/>
                  </a:ext>
                </a:extLst>
              </a:tr>
              <a:tr h="402840">
                <a:tc>
                  <a:txBody>
                    <a:bodyPr/>
                    <a:lstStyle/>
                    <a:p>
                      <a:pPr>
                        <a:lnSpc>
                          <a:spcPct val="100000"/>
                        </a:lnSpc>
                        <a:buNone/>
                      </a:pPr>
                      <a:r>
                        <a:rPr lang="en-US" sz="1800" b="0" strike="noStrike" spc="-1" dirty="0">
                          <a:solidFill>
                            <a:srgbClr val="000000"/>
                          </a:solidFill>
                          <a:latin typeface="Calibri"/>
                        </a:rPr>
                        <a:t>Bandwidth [Mbps]</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a:txBody>
                    <a:bodyPr/>
                    <a:lstStyle/>
                    <a:p>
                      <a:pPr algn="ctr">
                        <a:lnSpc>
                          <a:spcPct val="100000"/>
                        </a:lnSpc>
                        <a:buNone/>
                      </a:pPr>
                      <a:r>
                        <a:rPr lang="en-US" sz="1800" b="0" strike="noStrike" spc="-1" dirty="0">
                          <a:solidFill>
                            <a:srgbClr val="000000"/>
                          </a:solidFill>
                          <a:latin typeface="Calibri"/>
                        </a:rPr>
                        <a:t>160</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a:txBody>
                    <a:bodyPr/>
                    <a:lstStyle/>
                    <a:p>
                      <a:pPr algn="ctr">
                        <a:lnSpc>
                          <a:spcPct val="100000"/>
                        </a:lnSpc>
                        <a:buNone/>
                      </a:pPr>
                      <a:r>
                        <a:rPr lang="en-US" sz="1800" b="0" strike="noStrike" spc="-1" dirty="0">
                          <a:solidFill>
                            <a:srgbClr val="000000"/>
                          </a:solidFill>
                          <a:latin typeface="Calibri"/>
                        </a:rPr>
                        <a:t>320</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a:txBody>
                    <a:bodyPr/>
                    <a:lstStyle/>
                    <a:p>
                      <a:pPr algn="ctr">
                        <a:lnSpc>
                          <a:spcPct val="100000"/>
                        </a:lnSpc>
                        <a:buNone/>
                      </a:pPr>
                      <a:r>
                        <a:rPr lang="en-US" sz="1800" b="0" strike="noStrike" spc="-1" dirty="0">
                          <a:solidFill>
                            <a:srgbClr val="000000"/>
                          </a:solidFill>
                          <a:latin typeface="Calibri"/>
                        </a:rPr>
                        <a:t>640</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a:txBody>
                    <a:bodyPr/>
                    <a:lstStyle/>
                    <a:p>
                      <a:pPr algn="ctr">
                        <a:lnSpc>
                          <a:spcPct val="100000"/>
                        </a:lnSpc>
                        <a:buNone/>
                      </a:pPr>
                      <a:r>
                        <a:rPr lang="en-US" sz="1800" b="0" strike="noStrike" spc="-1" dirty="0">
                          <a:solidFill>
                            <a:srgbClr val="000000"/>
                          </a:solidFill>
                          <a:latin typeface="Calibri"/>
                        </a:rPr>
                        <a:t>160</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a:txBody>
                    <a:bodyPr/>
                    <a:lstStyle/>
                    <a:p>
                      <a:pPr algn="ctr">
                        <a:lnSpc>
                          <a:spcPct val="100000"/>
                        </a:lnSpc>
                        <a:buNone/>
                      </a:pPr>
                      <a:r>
                        <a:rPr lang="en-US" sz="1800" b="0" strike="noStrike" spc="-1" dirty="0">
                          <a:solidFill>
                            <a:srgbClr val="000000"/>
                          </a:solidFill>
                          <a:latin typeface="Calibri"/>
                        </a:rPr>
                        <a:t>320</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a:txBody>
                    <a:bodyPr/>
                    <a:lstStyle/>
                    <a:p>
                      <a:pPr algn="ctr">
                        <a:lnSpc>
                          <a:spcPct val="100000"/>
                        </a:lnSpc>
                        <a:buNone/>
                      </a:pPr>
                      <a:r>
                        <a:rPr lang="en-US" sz="1800" b="0" strike="noStrike" spc="-1" dirty="0">
                          <a:solidFill>
                            <a:srgbClr val="000000"/>
                          </a:solidFill>
                          <a:latin typeface="Calibri"/>
                        </a:rPr>
                        <a:t>640</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a:txBody>
                    <a:bodyPr/>
                    <a:lstStyle/>
                    <a:p>
                      <a:pPr algn="ctr">
                        <a:lnSpc>
                          <a:spcPct val="100000"/>
                        </a:lnSpc>
                        <a:buNone/>
                      </a:pPr>
                      <a:r>
                        <a:rPr lang="en-US" sz="1800" b="0" strike="noStrike" spc="-1" dirty="0">
                          <a:solidFill>
                            <a:srgbClr val="000000"/>
                          </a:solidFill>
                          <a:latin typeface="Calibri"/>
                        </a:rPr>
                        <a:t>320</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a:txBody>
                    <a:bodyPr/>
                    <a:lstStyle/>
                    <a:p>
                      <a:pPr algn="ctr">
                        <a:lnSpc>
                          <a:spcPct val="100000"/>
                        </a:lnSpc>
                        <a:buNone/>
                      </a:pPr>
                      <a:r>
                        <a:rPr lang="en-US" sz="1800" b="0" strike="noStrike" spc="-1" dirty="0">
                          <a:solidFill>
                            <a:srgbClr val="000000"/>
                          </a:solidFill>
                          <a:latin typeface="Calibri"/>
                        </a:rPr>
                        <a:t>640</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a:txBody>
                    <a:bodyPr/>
                    <a:lstStyle/>
                    <a:p>
                      <a:pPr algn="ctr">
                        <a:lnSpc>
                          <a:spcPct val="100000"/>
                        </a:lnSpc>
                        <a:buNone/>
                      </a:pPr>
                      <a:r>
                        <a:rPr lang="en-US" sz="1800" b="0" strike="noStrike" spc="-1" dirty="0">
                          <a:solidFill>
                            <a:srgbClr val="000000"/>
                          </a:solidFill>
                          <a:latin typeface="Calibri"/>
                        </a:rPr>
                        <a:t>1280</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a:txBody>
                    <a:bodyPr/>
                    <a:lstStyle/>
                    <a:p>
                      <a:pPr algn="ctr">
                        <a:lnSpc>
                          <a:spcPct val="100000"/>
                        </a:lnSpc>
                        <a:buNone/>
                      </a:pPr>
                      <a:r>
                        <a:rPr lang="en-US" sz="1800" b="0" strike="noStrike" spc="-1" dirty="0">
                          <a:solidFill>
                            <a:srgbClr val="000000"/>
                          </a:solidFill>
                          <a:latin typeface="Calibri"/>
                        </a:rPr>
                        <a:t>320</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a:txBody>
                    <a:bodyPr/>
                    <a:lstStyle/>
                    <a:p>
                      <a:pPr algn="ctr">
                        <a:lnSpc>
                          <a:spcPct val="100000"/>
                        </a:lnSpc>
                        <a:buNone/>
                      </a:pPr>
                      <a:r>
                        <a:rPr lang="en-US" sz="1800" b="0" strike="noStrike" spc="-1" dirty="0">
                          <a:solidFill>
                            <a:srgbClr val="000000"/>
                          </a:solidFill>
                          <a:latin typeface="Calibri"/>
                        </a:rPr>
                        <a:t>640</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a:txBody>
                    <a:bodyPr/>
                    <a:lstStyle/>
                    <a:p>
                      <a:pPr algn="ctr">
                        <a:lnSpc>
                          <a:spcPct val="100000"/>
                        </a:lnSpc>
                        <a:buNone/>
                      </a:pPr>
                      <a:r>
                        <a:rPr lang="en-US" sz="1800" b="0" strike="noStrike" spc="-1" dirty="0">
                          <a:solidFill>
                            <a:srgbClr val="000000"/>
                          </a:solidFill>
                          <a:latin typeface="Calibri"/>
                        </a:rPr>
                        <a:t>1280</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extLst>
                  <a:ext uri="{0D108BD9-81ED-4DB2-BD59-A6C34878D82A}">
                    <a16:rowId xmlns:a16="http://schemas.microsoft.com/office/drawing/2014/main" val="10003"/>
                  </a:ext>
                </a:extLst>
              </a:tr>
              <a:tr h="402840">
                <a:tc>
                  <a:txBody>
                    <a:bodyPr/>
                    <a:lstStyle/>
                    <a:p>
                      <a:pPr>
                        <a:lnSpc>
                          <a:spcPct val="100000"/>
                        </a:lnSpc>
                        <a:buNone/>
                      </a:pPr>
                      <a:r>
                        <a:rPr lang="en-US" sz="1800" b="0" strike="noStrike" spc="-1" dirty="0">
                          <a:solidFill>
                            <a:srgbClr val="000000"/>
                          </a:solidFill>
                          <a:latin typeface="Calibri"/>
                        </a:rPr>
                        <a:t>Maximum number</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a:txBody>
                    <a:bodyPr/>
                    <a:lstStyle/>
                    <a:p>
                      <a:pPr algn="ctr">
                        <a:lnSpc>
                          <a:spcPct val="100000"/>
                        </a:lnSpc>
                        <a:buNone/>
                      </a:pPr>
                      <a:r>
                        <a:rPr lang="en-US" sz="1800" b="0" strike="noStrike" spc="-1" dirty="0">
                          <a:solidFill>
                            <a:srgbClr val="000000"/>
                          </a:solidFill>
                          <a:latin typeface="Calibri"/>
                        </a:rPr>
                        <a:t>28</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a:txBody>
                    <a:bodyPr/>
                    <a:lstStyle/>
                    <a:p>
                      <a:pPr algn="ctr">
                        <a:lnSpc>
                          <a:spcPct val="100000"/>
                        </a:lnSpc>
                        <a:buNone/>
                      </a:pPr>
                      <a:r>
                        <a:rPr lang="en-US" sz="1800" b="0" strike="noStrike" spc="-1" dirty="0">
                          <a:solidFill>
                            <a:srgbClr val="000000"/>
                          </a:solidFill>
                          <a:latin typeface="Calibri"/>
                        </a:rPr>
                        <a:t>14</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a:txBody>
                    <a:bodyPr/>
                    <a:lstStyle/>
                    <a:p>
                      <a:pPr algn="ctr">
                        <a:lnSpc>
                          <a:spcPct val="100000"/>
                        </a:lnSpc>
                        <a:buNone/>
                      </a:pPr>
                      <a:r>
                        <a:rPr lang="en-US" sz="1800" b="0" strike="noStrike" spc="-1" dirty="0">
                          <a:solidFill>
                            <a:srgbClr val="000000"/>
                          </a:solidFill>
                          <a:latin typeface="Calibri"/>
                        </a:rPr>
                        <a:t>7</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a:txBody>
                    <a:bodyPr/>
                    <a:lstStyle/>
                    <a:p>
                      <a:pPr algn="ctr">
                        <a:lnSpc>
                          <a:spcPct val="100000"/>
                        </a:lnSpc>
                        <a:buNone/>
                      </a:pPr>
                      <a:r>
                        <a:rPr lang="en-US" sz="1800" b="0" strike="noStrike" spc="-1" dirty="0">
                          <a:solidFill>
                            <a:srgbClr val="000000"/>
                          </a:solidFill>
                          <a:latin typeface="Calibri"/>
                        </a:rPr>
                        <a:t>24</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a:txBody>
                    <a:bodyPr/>
                    <a:lstStyle/>
                    <a:p>
                      <a:pPr algn="ctr">
                        <a:lnSpc>
                          <a:spcPct val="100000"/>
                        </a:lnSpc>
                        <a:buNone/>
                      </a:pPr>
                      <a:r>
                        <a:rPr lang="en-US" sz="1800" b="0" strike="noStrike" spc="-1" dirty="0">
                          <a:solidFill>
                            <a:srgbClr val="000000"/>
                          </a:solidFill>
                          <a:latin typeface="Calibri"/>
                        </a:rPr>
                        <a:t>12</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a:txBody>
                    <a:bodyPr/>
                    <a:lstStyle/>
                    <a:p>
                      <a:pPr algn="ctr">
                        <a:lnSpc>
                          <a:spcPct val="100000"/>
                        </a:lnSpc>
                        <a:buNone/>
                      </a:pPr>
                      <a:r>
                        <a:rPr lang="en-US" sz="1800" b="0" strike="noStrike" spc="-1" dirty="0">
                          <a:solidFill>
                            <a:srgbClr val="000000"/>
                          </a:solidFill>
                          <a:latin typeface="Calibri"/>
                        </a:rPr>
                        <a:t>6</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a:txBody>
                    <a:bodyPr/>
                    <a:lstStyle/>
                    <a:p>
                      <a:pPr algn="ctr">
                        <a:lnSpc>
                          <a:spcPct val="100000"/>
                        </a:lnSpc>
                        <a:buNone/>
                      </a:pPr>
                      <a:r>
                        <a:rPr lang="en-US" sz="1800" b="0" strike="noStrike" spc="-1" dirty="0">
                          <a:solidFill>
                            <a:srgbClr val="000000"/>
                          </a:solidFill>
                          <a:latin typeface="Calibri"/>
                        </a:rPr>
                        <a:t>28</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a:txBody>
                    <a:bodyPr/>
                    <a:lstStyle/>
                    <a:p>
                      <a:pPr algn="ctr">
                        <a:lnSpc>
                          <a:spcPct val="100000"/>
                        </a:lnSpc>
                        <a:buNone/>
                      </a:pPr>
                      <a:r>
                        <a:rPr lang="en-US" sz="1800" b="0" strike="noStrike" spc="-1" dirty="0">
                          <a:solidFill>
                            <a:srgbClr val="000000"/>
                          </a:solidFill>
                          <a:latin typeface="Calibri"/>
                        </a:rPr>
                        <a:t>14</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a:txBody>
                    <a:bodyPr/>
                    <a:lstStyle/>
                    <a:p>
                      <a:pPr algn="ctr">
                        <a:lnSpc>
                          <a:spcPct val="100000"/>
                        </a:lnSpc>
                        <a:buNone/>
                      </a:pPr>
                      <a:r>
                        <a:rPr lang="en-US" sz="1800" b="0" strike="noStrike" spc="-1" dirty="0">
                          <a:solidFill>
                            <a:srgbClr val="000000"/>
                          </a:solidFill>
                          <a:latin typeface="Calibri"/>
                        </a:rPr>
                        <a:t>7</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a:txBody>
                    <a:bodyPr/>
                    <a:lstStyle/>
                    <a:p>
                      <a:pPr algn="ctr">
                        <a:lnSpc>
                          <a:spcPct val="100000"/>
                        </a:lnSpc>
                        <a:buNone/>
                      </a:pPr>
                      <a:r>
                        <a:rPr lang="en-US" sz="1800" b="0" strike="noStrike" spc="-1" dirty="0">
                          <a:solidFill>
                            <a:srgbClr val="000000"/>
                          </a:solidFill>
                          <a:latin typeface="Calibri"/>
                        </a:rPr>
                        <a:t>24</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a:txBody>
                    <a:bodyPr/>
                    <a:lstStyle/>
                    <a:p>
                      <a:pPr algn="ctr">
                        <a:lnSpc>
                          <a:spcPct val="100000"/>
                        </a:lnSpc>
                        <a:buNone/>
                      </a:pPr>
                      <a:r>
                        <a:rPr lang="en-US" sz="1800" b="0" strike="noStrike" spc="-1" dirty="0">
                          <a:solidFill>
                            <a:srgbClr val="000000"/>
                          </a:solidFill>
                          <a:latin typeface="Calibri"/>
                        </a:rPr>
                        <a:t>12</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a:txBody>
                    <a:bodyPr/>
                    <a:lstStyle/>
                    <a:p>
                      <a:pPr algn="ctr">
                        <a:lnSpc>
                          <a:spcPct val="100000"/>
                        </a:lnSpc>
                        <a:buNone/>
                      </a:pPr>
                      <a:r>
                        <a:rPr lang="en-US" sz="1800" b="0" strike="noStrike" spc="-1" dirty="0">
                          <a:solidFill>
                            <a:srgbClr val="000000"/>
                          </a:solidFill>
                          <a:latin typeface="Calibri"/>
                        </a:rPr>
                        <a:t>6</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1"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GB" sz="3200" b="1" strike="noStrike" spc="-1" dirty="0">
                <a:solidFill>
                  <a:srgbClr val="002060"/>
                </a:solidFill>
                <a:latin typeface="Calibri Light"/>
              </a:rPr>
              <a:t>Note about </a:t>
            </a:r>
            <a:r>
              <a:rPr lang="en-GB" sz="3200" b="1" strike="noStrike" spc="-1" dirty="0" err="1">
                <a:solidFill>
                  <a:srgbClr val="002060"/>
                </a:solidFill>
                <a:latin typeface="Calibri Light"/>
              </a:rPr>
              <a:t>eLink</a:t>
            </a:r>
            <a:r>
              <a:rPr lang="en-GB" sz="3200" b="1" strike="noStrike" spc="-1" dirty="0">
                <a:solidFill>
                  <a:srgbClr val="002060"/>
                </a:solidFill>
                <a:latin typeface="Calibri Light"/>
              </a:rPr>
              <a:t> Input Pin Names</a:t>
            </a:r>
            <a:endParaRPr lang="en-GB" sz="3200" b="0" strike="noStrike" spc="-1" dirty="0">
              <a:latin typeface="Arial"/>
            </a:endParaRPr>
          </a:p>
        </p:txBody>
      </p:sp>
      <p:sp>
        <p:nvSpPr>
          <p:cNvPr id="1282" name="PlaceHolder 2"/>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1283" name="PlaceHolder 3"/>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
        <p:nvSpPr>
          <p:cNvPr id="1284" name="PlaceHolder 4"/>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161BFCEA-A047-483B-84CC-0880CE78AE1B}" type="slidenum">
              <a:rPr lang="en-GB" sz="1000" b="0" strike="noStrike" spc="-1">
                <a:solidFill>
                  <a:srgbClr val="8B8B8B"/>
                </a:solidFill>
                <a:latin typeface="Calibri"/>
              </a:rPr>
              <a:t>57</a:t>
            </a:fld>
            <a:endParaRPr lang="en-GB" sz="1000" b="0" strike="noStrike" spc="-1">
              <a:latin typeface="Times New Roman"/>
            </a:endParaRPr>
          </a:p>
        </p:txBody>
      </p:sp>
      <p:sp>
        <p:nvSpPr>
          <p:cNvPr id="1285" name="Rectangle 7"/>
          <p:cNvSpPr/>
          <p:nvPr/>
        </p:nvSpPr>
        <p:spPr>
          <a:xfrm>
            <a:off x="2349000" y="2678040"/>
            <a:ext cx="2385000" cy="6994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4000" b="0" strike="noStrike" spc="-1" dirty="0">
                <a:solidFill>
                  <a:srgbClr val="000000"/>
                </a:solidFill>
                <a:latin typeface="Calibri"/>
                <a:ea typeface="DejaVu Sans"/>
              </a:rPr>
              <a:t>EDINGCP</a:t>
            </a:r>
            <a:endParaRPr lang="en-GB" sz="4000" b="0" strike="noStrike" spc="-1" dirty="0">
              <a:latin typeface="Arial"/>
            </a:endParaRPr>
          </a:p>
        </p:txBody>
      </p:sp>
      <p:sp>
        <p:nvSpPr>
          <p:cNvPr id="1286" name="TextBox 8"/>
          <p:cNvSpPr/>
          <p:nvPr/>
        </p:nvSpPr>
        <p:spPr>
          <a:xfrm>
            <a:off x="1326960" y="1746360"/>
            <a:ext cx="943200" cy="4557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2400" b="0" strike="noStrike" spc="-1" dirty="0" err="1">
                <a:solidFill>
                  <a:srgbClr val="4472C4"/>
                </a:solidFill>
                <a:latin typeface="Calibri"/>
                <a:ea typeface="DejaVu Sans"/>
              </a:rPr>
              <a:t>eLink</a:t>
            </a:r>
            <a:endParaRPr lang="en-GB" sz="2400" b="0" strike="noStrike" spc="-1" dirty="0" err="1">
              <a:latin typeface="Arial"/>
            </a:endParaRPr>
          </a:p>
        </p:txBody>
      </p:sp>
      <p:sp>
        <p:nvSpPr>
          <p:cNvPr id="1287" name="Straight Arrow Connector 10"/>
          <p:cNvSpPr/>
          <p:nvPr/>
        </p:nvSpPr>
        <p:spPr>
          <a:xfrm>
            <a:off x="2218680" y="1977120"/>
            <a:ext cx="530640" cy="83124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1288" name="TextBox 11"/>
          <p:cNvSpPr/>
          <p:nvPr/>
        </p:nvSpPr>
        <p:spPr>
          <a:xfrm>
            <a:off x="1409760" y="3634200"/>
            <a:ext cx="853200" cy="4557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2400" b="0" strike="noStrike" spc="-1" dirty="0">
                <a:solidFill>
                  <a:srgbClr val="4472C4"/>
                </a:solidFill>
                <a:latin typeface="Calibri"/>
                <a:ea typeface="DejaVu Sans"/>
              </a:rPr>
              <a:t>Data</a:t>
            </a:r>
            <a:endParaRPr lang="en-GB" sz="2400" b="0" strike="noStrike" spc="-1" dirty="0">
              <a:latin typeface="Arial"/>
            </a:endParaRPr>
          </a:p>
        </p:txBody>
      </p:sp>
      <p:sp>
        <p:nvSpPr>
          <p:cNvPr id="1289" name="Straight Arrow Connector 13"/>
          <p:cNvSpPr/>
          <p:nvPr/>
        </p:nvSpPr>
        <p:spPr>
          <a:xfrm flipV="1">
            <a:off x="2218680" y="3285360"/>
            <a:ext cx="703800" cy="57816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1290" name="Left Brace 14"/>
          <p:cNvSpPr/>
          <p:nvPr/>
        </p:nvSpPr>
        <p:spPr>
          <a:xfrm rot="5400000">
            <a:off x="3246840" y="2464920"/>
            <a:ext cx="276840" cy="409680"/>
          </a:xfrm>
          <a:prstGeom prst="leftBrace">
            <a:avLst>
              <a:gd name="adj1" fmla="val 8333"/>
              <a:gd name="adj2" fmla="val 50000"/>
            </a:avLst>
          </a:prstGeom>
          <a:noFill/>
          <a:ln>
            <a:solidFill>
              <a:srgbClr val="5B9BD5"/>
            </a:solidFill>
          </a:ln>
        </p:spPr>
        <p:style>
          <a:lnRef idx="1">
            <a:schemeClr val="accent1"/>
          </a:lnRef>
          <a:fillRef idx="0">
            <a:schemeClr val="accent1"/>
          </a:fillRef>
          <a:effectRef idx="0">
            <a:schemeClr val="accent1"/>
          </a:effectRef>
          <a:fontRef idx="minor"/>
        </p:style>
      </p:sp>
      <p:sp>
        <p:nvSpPr>
          <p:cNvPr id="1291" name="TextBox 15"/>
          <p:cNvSpPr/>
          <p:nvPr/>
        </p:nvSpPr>
        <p:spPr>
          <a:xfrm>
            <a:off x="3819600" y="1358280"/>
            <a:ext cx="2817720" cy="4557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2400" b="0" strike="noStrike" spc="-1" dirty="0">
                <a:solidFill>
                  <a:srgbClr val="4472C4"/>
                </a:solidFill>
                <a:latin typeface="Calibri"/>
                <a:ea typeface="DejaVu Sans"/>
              </a:rPr>
              <a:t>Input to the </a:t>
            </a:r>
            <a:r>
              <a:rPr lang="en-GB" sz="2400" b="0" strike="noStrike" spc="-1" dirty="0" err="1">
                <a:solidFill>
                  <a:srgbClr val="4472C4"/>
                </a:solidFill>
                <a:latin typeface="Calibri"/>
                <a:ea typeface="DejaVu Sans"/>
              </a:rPr>
              <a:t>lpGBT</a:t>
            </a:r>
            <a:endParaRPr lang="en-GB" sz="2400" b="0" strike="noStrike" spc="-1" dirty="0" err="1">
              <a:latin typeface="Arial"/>
            </a:endParaRPr>
          </a:p>
        </p:txBody>
      </p:sp>
      <p:sp>
        <p:nvSpPr>
          <p:cNvPr id="1292" name="Straight Arrow Connector 17"/>
          <p:cNvSpPr/>
          <p:nvPr/>
        </p:nvSpPr>
        <p:spPr>
          <a:xfrm flipH="1">
            <a:off x="3384720" y="1589040"/>
            <a:ext cx="606240" cy="94176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1293" name="TextBox 18"/>
          <p:cNvSpPr/>
          <p:nvPr/>
        </p:nvSpPr>
        <p:spPr>
          <a:xfrm>
            <a:off x="4285800" y="2059200"/>
            <a:ext cx="6473880" cy="4557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2400" b="0" strike="noStrike" spc="-1" dirty="0">
                <a:solidFill>
                  <a:srgbClr val="4472C4"/>
                </a:solidFill>
                <a:latin typeface="Calibri"/>
                <a:ea typeface="DejaVu Sans"/>
              </a:rPr>
              <a:t>Group number: 0, 1,… 6 (there are 7 groups)</a:t>
            </a:r>
            <a:endParaRPr lang="en-GB" sz="2400" b="0" strike="noStrike" spc="-1" dirty="0">
              <a:latin typeface="Arial"/>
            </a:endParaRPr>
          </a:p>
        </p:txBody>
      </p:sp>
      <p:sp>
        <p:nvSpPr>
          <p:cNvPr id="1294" name="Straight Arrow Connector 23"/>
          <p:cNvSpPr/>
          <p:nvPr/>
        </p:nvSpPr>
        <p:spPr>
          <a:xfrm flipH="1">
            <a:off x="3809160" y="2289960"/>
            <a:ext cx="768240" cy="51840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1295" name="TextBox 24"/>
          <p:cNvSpPr/>
          <p:nvPr/>
        </p:nvSpPr>
        <p:spPr>
          <a:xfrm>
            <a:off x="4001040" y="4414320"/>
            <a:ext cx="7335000" cy="821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2400" b="0" strike="noStrike" spc="-1" dirty="0">
                <a:solidFill>
                  <a:srgbClr val="4472C4"/>
                </a:solidFill>
                <a:latin typeface="Calibri"/>
                <a:ea typeface="DejaVu Sans"/>
              </a:rPr>
              <a:t>Channel number within a group: 0, 1, 2 or 3 (there</a:t>
            </a:r>
            <a:br/>
            <a:r>
              <a:rPr lang="en-GB" sz="2400" b="0" strike="noStrike" spc="-1" dirty="0">
                <a:solidFill>
                  <a:srgbClr val="4472C4"/>
                </a:solidFill>
                <a:latin typeface="Calibri"/>
                <a:ea typeface="DejaVu Sans"/>
              </a:rPr>
              <a:t>are 4 </a:t>
            </a:r>
            <a:r>
              <a:rPr lang="en-GB" sz="2400" b="0" strike="noStrike" spc="-1" dirty="0" err="1">
                <a:solidFill>
                  <a:srgbClr val="4472C4"/>
                </a:solidFill>
                <a:latin typeface="Calibri"/>
                <a:ea typeface="DejaVu Sans"/>
              </a:rPr>
              <a:t>eLinks</a:t>
            </a:r>
            <a:r>
              <a:rPr lang="en-GB" sz="2400" b="0" strike="noStrike" spc="-1" dirty="0">
                <a:solidFill>
                  <a:srgbClr val="4472C4"/>
                </a:solidFill>
                <a:latin typeface="Calibri"/>
                <a:ea typeface="DejaVu Sans"/>
              </a:rPr>
              <a:t> associated with every group)</a:t>
            </a:r>
            <a:endParaRPr lang="en-GB" sz="2400" b="0" strike="noStrike" spc="-1" dirty="0">
              <a:latin typeface="Arial"/>
            </a:endParaRPr>
          </a:p>
        </p:txBody>
      </p:sp>
      <p:sp>
        <p:nvSpPr>
          <p:cNvPr id="1296" name="Straight Arrow Connector 26"/>
          <p:cNvSpPr/>
          <p:nvPr/>
        </p:nvSpPr>
        <p:spPr>
          <a:xfrm flipH="1" flipV="1">
            <a:off x="4120200" y="3278520"/>
            <a:ext cx="321480" cy="154980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1297" name="TextBox 28"/>
          <p:cNvSpPr/>
          <p:nvPr/>
        </p:nvSpPr>
        <p:spPr>
          <a:xfrm>
            <a:off x="4925520" y="2952000"/>
            <a:ext cx="5850360" cy="1187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2400" b="0" strike="noStrike" spc="-1" dirty="0">
                <a:solidFill>
                  <a:srgbClr val="4472C4"/>
                </a:solidFill>
                <a:latin typeface="Calibri"/>
                <a:ea typeface="DejaVu Sans"/>
              </a:rPr>
              <a:t>Pin Polarity: P – Positive, N – Negative</a:t>
            </a:r>
            <a:endParaRPr lang="en-GB" sz="2400" b="0" strike="noStrike" spc="-1">
              <a:latin typeface="Arial"/>
            </a:endParaRPr>
          </a:p>
          <a:p>
            <a:pPr>
              <a:lnSpc>
                <a:spcPct val="100000"/>
              </a:lnSpc>
              <a:buNone/>
            </a:pPr>
            <a:r>
              <a:rPr lang="en-GB" sz="2400" b="0" strike="noStrike" spc="-1" dirty="0">
                <a:solidFill>
                  <a:srgbClr val="4472C4"/>
                </a:solidFill>
                <a:latin typeface="Calibri"/>
                <a:ea typeface="DejaVu Sans"/>
              </a:rPr>
              <a:t>(Remember: polarity can be inverted</a:t>
            </a:r>
            <a:br/>
            <a:r>
              <a:rPr lang="en-GB" sz="2400" b="0" strike="noStrike" spc="-1" dirty="0">
                <a:solidFill>
                  <a:srgbClr val="4472C4"/>
                </a:solidFill>
                <a:latin typeface="Calibri"/>
                <a:ea typeface="DejaVu Sans"/>
              </a:rPr>
              <a:t>at the output of the corresponding </a:t>
            </a:r>
            <a:r>
              <a:rPr lang="en-GB" sz="2400" b="0" strike="noStrike" spc="-1" dirty="0" err="1">
                <a:solidFill>
                  <a:srgbClr val="4472C4"/>
                </a:solidFill>
                <a:latin typeface="Calibri"/>
                <a:ea typeface="DejaVu Sans"/>
              </a:rPr>
              <a:t>eRx</a:t>
            </a:r>
            <a:r>
              <a:rPr lang="en-GB" sz="2400" b="0" strike="noStrike" spc="-1" dirty="0">
                <a:solidFill>
                  <a:srgbClr val="4472C4"/>
                </a:solidFill>
                <a:latin typeface="Calibri"/>
                <a:ea typeface="DejaVu Sans"/>
              </a:rPr>
              <a:t>)</a:t>
            </a:r>
            <a:endParaRPr lang="en-GB" sz="2400" b="0" strike="noStrike" spc="-1" dirty="0">
              <a:latin typeface="Arial"/>
            </a:endParaRPr>
          </a:p>
        </p:txBody>
      </p:sp>
      <p:sp>
        <p:nvSpPr>
          <p:cNvPr id="1298" name="Straight Arrow Connector 30"/>
          <p:cNvSpPr/>
          <p:nvPr/>
        </p:nvSpPr>
        <p:spPr>
          <a:xfrm flipH="1" flipV="1">
            <a:off x="4578120" y="3031560"/>
            <a:ext cx="703080" cy="51948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1299" name="Rectangle 31"/>
          <p:cNvSpPr/>
          <p:nvPr/>
        </p:nvSpPr>
        <p:spPr>
          <a:xfrm>
            <a:off x="1382400" y="5890680"/>
            <a:ext cx="9427320" cy="3949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2000" b="0" strike="noStrike" spc="-1" dirty="0">
                <a:solidFill>
                  <a:srgbClr val="000000"/>
                </a:solidFill>
                <a:latin typeface="Calibri"/>
                <a:ea typeface="DejaVu Sans"/>
              </a:rPr>
              <a:t>Example: EDIN32N – </a:t>
            </a:r>
            <a:r>
              <a:rPr lang="en-GB" sz="2000" b="0" strike="noStrike" spc="-1" dirty="0" err="1">
                <a:solidFill>
                  <a:srgbClr val="000000"/>
                </a:solidFill>
                <a:latin typeface="Calibri"/>
                <a:ea typeface="DejaVu Sans"/>
              </a:rPr>
              <a:t>eLink</a:t>
            </a:r>
            <a:r>
              <a:rPr lang="en-GB" sz="2000" b="0" strike="noStrike" spc="-1" dirty="0">
                <a:solidFill>
                  <a:srgbClr val="000000"/>
                </a:solidFill>
                <a:latin typeface="Calibri"/>
                <a:ea typeface="DejaVu Sans"/>
              </a:rPr>
              <a:t> data input group 3 channel 2 negative polarity pin </a:t>
            </a:r>
            <a:endParaRPr lang="en-GB" sz="2000" b="0" strike="noStrike" spc="-1" dirty="0">
              <a:latin typeface="Aria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dirty="0">
                <a:solidFill>
                  <a:srgbClr val="002060"/>
                </a:solidFill>
                <a:latin typeface="Calibri Light"/>
                <a:ea typeface="Verdana"/>
              </a:rPr>
              <a:t>The EC “Group”</a:t>
            </a:r>
            <a:endParaRPr lang="en-GB" sz="3200" b="0" strike="noStrike" spc="-1" dirty="0">
              <a:latin typeface="Arial"/>
            </a:endParaRPr>
          </a:p>
        </p:txBody>
      </p:sp>
      <p:sp>
        <p:nvSpPr>
          <p:cNvPr id="1301" name="PlaceHolder 2"/>
          <p:cNvSpPr>
            <a:spLocks noGrp="1"/>
          </p:cNvSpPr>
          <p:nvPr>
            <p:ph/>
          </p:nvPr>
        </p:nvSpPr>
        <p:spPr>
          <a:xfrm>
            <a:off x="838080" y="837000"/>
            <a:ext cx="10514880" cy="5547600"/>
          </a:xfrm>
          <a:prstGeom prst="rect">
            <a:avLst/>
          </a:prstGeom>
          <a:noFill/>
          <a:ln w="0">
            <a:noFill/>
          </a:ln>
        </p:spPr>
        <p:txBody>
          <a:bodyPr lIns="90000" tIns="45000" rIns="90000" bIns="45000" anchor="t">
            <a:noAutofit/>
          </a:bodyPr>
          <a:lstStyle/>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The EC “group” is a special case!</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It is composed of a single </a:t>
            </a:r>
            <a:r>
              <a:rPr lang="en-GB" sz="2400" b="0" strike="noStrike" spc="-1" dirty="0" err="1">
                <a:solidFill>
                  <a:srgbClr val="203864"/>
                </a:solidFill>
                <a:latin typeface="Calibri Light"/>
                <a:ea typeface="Verdana"/>
              </a:rPr>
              <a:t>eLink</a:t>
            </a:r>
            <a:r>
              <a:rPr lang="en-GB" sz="2400" b="0" strike="noStrike" spc="-1" dirty="0">
                <a:solidFill>
                  <a:srgbClr val="203864"/>
                </a:solidFill>
                <a:latin typeface="Calibri Light"/>
                <a:ea typeface="Verdana"/>
              </a:rPr>
              <a:t>!</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It only works at 80 Mbps!</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EC channel </a:t>
            </a:r>
            <a:r>
              <a:rPr lang="en-GB" sz="2400" b="0" strike="noStrike" spc="-1" dirty="0" err="1">
                <a:solidFill>
                  <a:srgbClr val="203864"/>
                </a:solidFill>
                <a:latin typeface="Calibri Light"/>
                <a:ea typeface="Verdana"/>
              </a:rPr>
              <a:t>eLink</a:t>
            </a:r>
            <a:r>
              <a:rPr lang="en-GB" sz="2400" b="0" strike="noStrike" spc="-1" dirty="0">
                <a:solidFill>
                  <a:srgbClr val="203864"/>
                </a:solidFill>
                <a:latin typeface="Calibri Light"/>
                <a:ea typeface="Verdana"/>
              </a:rPr>
              <a:t> Functionality is only available in Transceiver mode;</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In transceiver mode it is always available independently of the other Groups activity;</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Its mission is to implement an “experiment control” link, however it can be used as a general purpose link;</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[As seen before, this input can be used to control the ASIC in the simplex modes (TX / RX) but </a:t>
            </a:r>
            <a:r>
              <a:rPr lang="en-GB" sz="2400" b="0" strike="noStrike" spc="-1" dirty="0">
                <a:solidFill>
                  <a:srgbClr val="002060"/>
                </a:solidFill>
                <a:latin typeface="Calibri Light"/>
                <a:ea typeface="Verdana"/>
              </a:rPr>
              <a:t>not in transceiver mode</a:t>
            </a:r>
            <a:r>
              <a:rPr lang="en-GB" sz="2400" b="0" strike="noStrike" spc="-1" dirty="0">
                <a:solidFill>
                  <a:srgbClr val="203864"/>
                </a:solidFill>
                <a:latin typeface="Calibri Light"/>
                <a:ea typeface="Verdana"/>
              </a:rPr>
              <a:t>]</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Pins:</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EDINECP (</a:t>
            </a:r>
            <a:r>
              <a:rPr lang="en-GB" sz="2000" b="1" strike="noStrike" spc="-1" dirty="0" err="1">
                <a:solidFill>
                  <a:srgbClr val="4472C4"/>
                </a:solidFill>
                <a:latin typeface="Calibri Light"/>
                <a:ea typeface="Verdana"/>
              </a:rPr>
              <a:t>e</a:t>
            </a:r>
            <a:r>
              <a:rPr lang="en-GB" sz="2000" b="0" strike="noStrike" spc="-1" dirty="0" err="1">
                <a:solidFill>
                  <a:srgbClr val="4472C4"/>
                </a:solidFill>
                <a:latin typeface="Calibri Light"/>
                <a:ea typeface="Verdana"/>
              </a:rPr>
              <a:t>Link</a:t>
            </a:r>
            <a:r>
              <a:rPr lang="en-GB" sz="2000" b="0" strike="noStrike" spc="-1" dirty="0">
                <a:solidFill>
                  <a:srgbClr val="4472C4"/>
                </a:solidFill>
                <a:latin typeface="Calibri Light"/>
                <a:ea typeface="Verdana"/>
              </a:rPr>
              <a:t> </a:t>
            </a:r>
            <a:r>
              <a:rPr lang="en-GB" sz="2000" b="1" strike="noStrike" spc="-1" dirty="0">
                <a:solidFill>
                  <a:srgbClr val="4472C4"/>
                </a:solidFill>
                <a:latin typeface="Calibri Light"/>
                <a:ea typeface="Verdana"/>
              </a:rPr>
              <a:t>D</a:t>
            </a:r>
            <a:r>
              <a:rPr lang="en-GB" sz="2000" b="0" strike="noStrike" spc="-1" dirty="0">
                <a:solidFill>
                  <a:srgbClr val="4472C4"/>
                </a:solidFill>
                <a:latin typeface="Calibri Light"/>
                <a:ea typeface="Verdana"/>
              </a:rPr>
              <a:t>ata </a:t>
            </a:r>
            <a:r>
              <a:rPr lang="en-GB" sz="2000" b="1" strike="noStrike" spc="-1" dirty="0">
                <a:solidFill>
                  <a:srgbClr val="4472C4"/>
                </a:solidFill>
                <a:latin typeface="Calibri Light"/>
                <a:ea typeface="Verdana"/>
              </a:rPr>
              <a:t>In</a:t>
            </a:r>
            <a:r>
              <a:rPr lang="en-GB" sz="2000" b="0" strike="noStrike" spc="-1" dirty="0">
                <a:solidFill>
                  <a:srgbClr val="4472C4"/>
                </a:solidFill>
                <a:latin typeface="Calibri Light"/>
                <a:ea typeface="Verdana"/>
              </a:rPr>
              <a:t> </a:t>
            </a:r>
            <a:r>
              <a:rPr lang="en-GB" sz="2000" b="1" strike="noStrike" spc="-1" dirty="0">
                <a:solidFill>
                  <a:srgbClr val="4472C4"/>
                </a:solidFill>
                <a:latin typeface="Calibri Light"/>
                <a:ea typeface="Verdana"/>
              </a:rPr>
              <a:t>EC</a:t>
            </a:r>
            <a:r>
              <a:rPr lang="en-GB" sz="2000" b="0" strike="noStrike" spc="-1" dirty="0">
                <a:solidFill>
                  <a:srgbClr val="4472C4"/>
                </a:solidFill>
                <a:latin typeface="Calibri Light"/>
                <a:ea typeface="Verdana"/>
              </a:rPr>
              <a:t> channel </a:t>
            </a:r>
            <a:r>
              <a:rPr lang="en-GB" sz="2000" b="1" strike="noStrike" spc="-1" dirty="0">
                <a:solidFill>
                  <a:srgbClr val="4472C4"/>
                </a:solidFill>
                <a:latin typeface="Calibri Light"/>
                <a:ea typeface="Verdana"/>
              </a:rPr>
              <a:t>P</a:t>
            </a:r>
            <a:r>
              <a:rPr lang="en-GB" sz="2000" b="0" strike="noStrike" spc="-1" dirty="0">
                <a:solidFill>
                  <a:srgbClr val="4472C4"/>
                </a:solidFill>
                <a:latin typeface="Calibri Light"/>
                <a:ea typeface="Verdana"/>
              </a:rPr>
              <a:t>ositive pin)</a:t>
            </a:r>
            <a:endParaRPr lang="en-GB" sz="20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EDINECN (</a:t>
            </a:r>
            <a:r>
              <a:rPr lang="en-GB" sz="2000" b="1" strike="noStrike" spc="-1" dirty="0" err="1">
                <a:solidFill>
                  <a:srgbClr val="4472C4"/>
                </a:solidFill>
                <a:latin typeface="Calibri Light"/>
                <a:ea typeface="Verdana"/>
              </a:rPr>
              <a:t>e</a:t>
            </a:r>
            <a:r>
              <a:rPr lang="en-GB" sz="2000" b="0" strike="noStrike" spc="-1" dirty="0" err="1">
                <a:solidFill>
                  <a:srgbClr val="4472C4"/>
                </a:solidFill>
                <a:latin typeface="Calibri Light"/>
                <a:ea typeface="Verdana"/>
              </a:rPr>
              <a:t>Link</a:t>
            </a:r>
            <a:r>
              <a:rPr lang="en-GB" sz="2000" b="0" strike="noStrike" spc="-1" dirty="0">
                <a:solidFill>
                  <a:srgbClr val="4472C4"/>
                </a:solidFill>
                <a:latin typeface="Calibri Light"/>
                <a:ea typeface="Verdana"/>
              </a:rPr>
              <a:t> </a:t>
            </a:r>
            <a:r>
              <a:rPr lang="en-GB" sz="2000" b="1" strike="noStrike" spc="-1" dirty="0">
                <a:solidFill>
                  <a:srgbClr val="4472C4"/>
                </a:solidFill>
                <a:latin typeface="Calibri Light"/>
                <a:ea typeface="Verdana"/>
              </a:rPr>
              <a:t>D</a:t>
            </a:r>
            <a:r>
              <a:rPr lang="en-GB" sz="2000" b="0" strike="noStrike" spc="-1" dirty="0">
                <a:solidFill>
                  <a:srgbClr val="4472C4"/>
                </a:solidFill>
                <a:latin typeface="Calibri Light"/>
                <a:ea typeface="Verdana"/>
              </a:rPr>
              <a:t>ata </a:t>
            </a:r>
            <a:r>
              <a:rPr lang="en-GB" sz="2000" b="1" strike="noStrike" spc="-1" dirty="0">
                <a:solidFill>
                  <a:srgbClr val="4472C4"/>
                </a:solidFill>
                <a:latin typeface="Calibri Light"/>
                <a:ea typeface="Verdana"/>
              </a:rPr>
              <a:t>In</a:t>
            </a:r>
            <a:r>
              <a:rPr lang="en-GB" sz="2000" b="0" strike="noStrike" spc="-1" dirty="0">
                <a:solidFill>
                  <a:srgbClr val="4472C4"/>
                </a:solidFill>
                <a:latin typeface="Calibri Light"/>
                <a:ea typeface="Verdana"/>
              </a:rPr>
              <a:t> </a:t>
            </a:r>
            <a:r>
              <a:rPr lang="en-GB" sz="2000" b="1" strike="noStrike" spc="-1" dirty="0">
                <a:solidFill>
                  <a:srgbClr val="4472C4"/>
                </a:solidFill>
                <a:latin typeface="Calibri Light"/>
                <a:ea typeface="Verdana"/>
              </a:rPr>
              <a:t>EC</a:t>
            </a:r>
            <a:r>
              <a:rPr lang="en-GB" sz="2000" b="0" strike="noStrike" spc="-1" dirty="0">
                <a:solidFill>
                  <a:srgbClr val="4472C4"/>
                </a:solidFill>
                <a:latin typeface="Calibri Light"/>
                <a:ea typeface="Verdana"/>
              </a:rPr>
              <a:t> channel </a:t>
            </a:r>
            <a:r>
              <a:rPr lang="en-GB" sz="2000" b="1" strike="noStrike" spc="-1" dirty="0">
                <a:solidFill>
                  <a:srgbClr val="4472C4"/>
                </a:solidFill>
                <a:latin typeface="Calibri Light"/>
                <a:ea typeface="Verdana"/>
              </a:rPr>
              <a:t>N</a:t>
            </a:r>
            <a:r>
              <a:rPr lang="en-GB" sz="2000" b="0" strike="noStrike" spc="-1" dirty="0">
                <a:solidFill>
                  <a:srgbClr val="4472C4"/>
                </a:solidFill>
                <a:latin typeface="Calibri Light"/>
                <a:ea typeface="Verdana"/>
              </a:rPr>
              <a:t>egative pin)</a:t>
            </a:r>
            <a:endParaRPr lang="en-GB" sz="2000" b="0" strike="noStrike" spc="-1" dirty="0">
              <a:latin typeface="Arial"/>
            </a:endParaRPr>
          </a:p>
          <a:p>
            <a:pPr>
              <a:lnSpc>
                <a:spcPct val="90000"/>
              </a:lnSpc>
              <a:spcBef>
                <a:spcPts val="1001"/>
              </a:spcBef>
              <a:buNone/>
            </a:pPr>
            <a:endParaRPr lang="en-GB" sz="2000" b="0" strike="noStrike" spc="-1">
              <a:latin typeface="Arial"/>
            </a:endParaRPr>
          </a:p>
        </p:txBody>
      </p:sp>
      <p:sp>
        <p:nvSpPr>
          <p:cNvPr id="1302"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1303"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1304" name="PlaceHolder 5"/>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1A87A9D1-2485-4B51-8925-16539227F689}" type="slidenum">
              <a:rPr lang="en-GB" sz="1000" b="0" strike="noStrike" spc="-1">
                <a:solidFill>
                  <a:srgbClr val="808080"/>
                </a:solidFill>
                <a:latin typeface="Calibri Light"/>
                <a:ea typeface="Verdana"/>
              </a:rPr>
              <a:t>58</a:t>
            </a:fld>
            <a:endParaRPr lang="en-GB" sz="1000" b="0" strike="noStrike" spc="-1">
              <a:latin typeface="Times New Roman"/>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5"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dirty="0" err="1">
                <a:solidFill>
                  <a:srgbClr val="002060"/>
                </a:solidFill>
                <a:latin typeface="Calibri Light"/>
                <a:ea typeface="Verdana"/>
              </a:rPr>
              <a:t>eLink</a:t>
            </a:r>
            <a:r>
              <a:rPr lang="en-GB" sz="3200" b="1" strike="noStrike" spc="-1" dirty="0">
                <a:solidFill>
                  <a:srgbClr val="002060"/>
                </a:solidFill>
                <a:latin typeface="Calibri Light"/>
                <a:ea typeface="Verdana"/>
              </a:rPr>
              <a:t> Deserialization</a:t>
            </a:r>
            <a:endParaRPr lang="en-GB" sz="3200" b="0" strike="noStrike" spc="-1" dirty="0">
              <a:latin typeface="Arial"/>
            </a:endParaRPr>
          </a:p>
        </p:txBody>
      </p:sp>
      <p:sp>
        <p:nvSpPr>
          <p:cNvPr id="1306" name="PlaceHolder 2"/>
          <p:cNvSpPr>
            <a:spLocks noGrp="1"/>
          </p:cNvSpPr>
          <p:nvPr>
            <p:ph/>
          </p:nvPr>
        </p:nvSpPr>
        <p:spPr>
          <a:xfrm>
            <a:off x="838080" y="837000"/>
            <a:ext cx="10514880" cy="5547600"/>
          </a:xfrm>
          <a:prstGeom prst="rect">
            <a:avLst/>
          </a:prstGeom>
          <a:noFill/>
          <a:ln w="0">
            <a:noFill/>
          </a:ln>
        </p:spPr>
        <p:txBody>
          <a:bodyPr lIns="90000" tIns="45000" rIns="90000" bIns="45000" anchor="t">
            <a:normAutofit fontScale="93500"/>
          </a:bodyPr>
          <a:lstStyle/>
          <a:p>
            <a:pPr marL="228600" indent="-228600">
              <a:lnSpc>
                <a:spcPct val="90000"/>
              </a:lnSpc>
              <a:spcBef>
                <a:spcPts val="1001"/>
              </a:spcBef>
              <a:buClr>
                <a:srgbClr val="C00000"/>
              </a:buClr>
              <a:buFont typeface="Arial"/>
              <a:buChar char="•"/>
            </a:pPr>
            <a:r>
              <a:rPr lang="en-GB" sz="2400" b="0" strike="noStrike" spc="-1" dirty="0" err="1">
                <a:solidFill>
                  <a:srgbClr val="203864"/>
                </a:solidFill>
                <a:latin typeface="Calibri Light"/>
                <a:ea typeface="Verdana"/>
              </a:rPr>
              <a:t>eLink</a:t>
            </a:r>
            <a:r>
              <a:rPr lang="en-GB" sz="2400" b="0" strike="noStrike" spc="-1" dirty="0">
                <a:solidFill>
                  <a:srgbClr val="203864"/>
                </a:solidFill>
                <a:latin typeface="Calibri Light"/>
                <a:ea typeface="Verdana"/>
              </a:rPr>
              <a:t> inputs receive serial data from the frontend devices;</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These data is de-serialized and inserted in the uplink frame to be transmitted to the counting room (more on this soon):</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The frame is processed in parallel in the chip before it is itself serialized for uplink transmission.</a:t>
            </a:r>
            <a:endParaRPr lang="en-GB" sz="20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In the case of transmission at 5.12 Gbps an </a:t>
            </a:r>
            <a:r>
              <a:rPr lang="en-GB" sz="2400" b="0" strike="noStrike" spc="-1" dirty="0" err="1">
                <a:solidFill>
                  <a:srgbClr val="203864"/>
                </a:solidFill>
                <a:latin typeface="Calibri Light"/>
                <a:ea typeface="Verdana"/>
              </a:rPr>
              <a:t>eLink</a:t>
            </a:r>
            <a:r>
              <a:rPr lang="en-GB" sz="2400" b="0" strike="noStrike" spc="-1" dirty="0">
                <a:solidFill>
                  <a:srgbClr val="203864"/>
                </a:solidFill>
                <a:latin typeface="Calibri Light"/>
                <a:ea typeface="Verdana"/>
              </a:rPr>
              <a:t> Group is always associated with the same 16-bits in the frame, the </a:t>
            </a:r>
            <a:r>
              <a:rPr lang="en-GB" sz="2400" b="1" strike="noStrike" spc="-1" dirty="0">
                <a:solidFill>
                  <a:srgbClr val="203864"/>
                </a:solidFill>
                <a:latin typeface="Calibri Light"/>
                <a:ea typeface="Verdana"/>
              </a:rPr>
              <a:t>group bits</a:t>
            </a:r>
            <a:r>
              <a:rPr lang="en-GB" sz="2400" b="0" strike="noStrike" spc="-1" dirty="0">
                <a:solidFill>
                  <a:srgbClr val="203864"/>
                </a:solidFill>
                <a:latin typeface="Calibri Light"/>
                <a:ea typeface="Verdana"/>
              </a:rPr>
              <a:t>.</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The same is true for 10.24 Gbps but in this case the group bits are 32 (the uplink frame is twice as long)</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The user knows from the position of the bits in the frame from which </a:t>
            </a:r>
            <a:r>
              <a:rPr lang="en-GB" sz="2400" b="0" strike="noStrike" spc="-1" dirty="0" err="1">
                <a:solidFill>
                  <a:srgbClr val="203864"/>
                </a:solidFill>
                <a:latin typeface="Calibri Light"/>
                <a:ea typeface="Verdana"/>
              </a:rPr>
              <a:t>eLink</a:t>
            </a:r>
            <a:r>
              <a:rPr lang="en-GB" sz="2400" b="0" strike="noStrike" spc="-1" dirty="0">
                <a:solidFill>
                  <a:srgbClr val="203864"/>
                </a:solidFill>
                <a:latin typeface="Calibri Light"/>
                <a:ea typeface="Verdana"/>
              </a:rPr>
              <a:t> group the data belongs to!</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Moreover, depending on the data rate, a specific </a:t>
            </a:r>
            <a:r>
              <a:rPr lang="en-GB" sz="2400" b="0" strike="noStrike" spc="-1" dirty="0" err="1">
                <a:solidFill>
                  <a:srgbClr val="203864"/>
                </a:solidFill>
                <a:latin typeface="Calibri Light"/>
                <a:ea typeface="Verdana"/>
              </a:rPr>
              <a:t>eLink</a:t>
            </a:r>
            <a:r>
              <a:rPr lang="en-GB" sz="2400" b="0" strike="noStrike" spc="-1" dirty="0">
                <a:solidFill>
                  <a:srgbClr val="203864"/>
                </a:solidFill>
                <a:latin typeface="Calibri Light"/>
                <a:ea typeface="Verdana"/>
              </a:rPr>
              <a:t> is identified by the position of the corresponding bits within the “group bits” (or simply, the position within the frame).</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After the </a:t>
            </a:r>
            <a:r>
              <a:rPr lang="en-GB" sz="2400" b="0" strike="noStrike" spc="-1" dirty="0" err="1">
                <a:solidFill>
                  <a:srgbClr val="203864"/>
                </a:solidFill>
                <a:latin typeface="Calibri Light"/>
                <a:ea typeface="Verdana"/>
              </a:rPr>
              <a:t>eLinks</a:t>
            </a:r>
            <a:r>
              <a:rPr lang="en-GB" sz="2400" b="0" strike="noStrike" spc="-1" dirty="0">
                <a:solidFill>
                  <a:srgbClr val="203864"/>
                </a:solidFill>
                <a:latin typeface="Calibri Light"/>
                <a:ea typeface="Verdana"/>
              </a:rPr>
              <a:t> input data is de-serialized, scrambling, FEC coding, interleaving header insertion and high-speed serialization takes place in the uplink data path…</a:t>
            </a:r>
            <a:endParaRPr lang="en-GB" sz="2400" b="0" strike="noStrike" spc="-1" dirty="0">
              <a:latin typeface="Arial"/>
            </a:endParaRPr>
          </a:p>
          <a:p>
            <a:pPr>
              <a:lnSpc>
                <a:spcPct val="100000"/>
              </a:lnSpc>
              <a:buNone/>
            </a:pPr>
            <a:endParaRPr lang="en-GB" sz="2400" b="0" strike="noStrike" spc="-1">
              <a:latin typeface="Arial"/>
            </a:endParaRPr>
          </a:p>
        </p:txBody>
      </p:sp>
      <p:sp>
        <p:nvSpPr>
          <p:cNvPr id="1307"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1308"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1309" name="PlaceHolder 5"/>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70954795-D355-4CD8-B517-02A53DCD9003}" type="slidenum">
              <a:rPr lang="en-GB" sz="1000" b="0" strike="noStrike" spc="-1">
                <a:solidFill>
                  <a:srgbClr val="808080"/>
                </a:solidFill>
                <a:latin typeface="Calibri Light"/>
                <a:ea typeface="Verdana"/>
              </a:rPr>
              <a:t>59</a:t>
            </a:fld>
            <a:endParaRPr lang="en-GB" sz="1000" b="0" strike="noStrike" spc="-1">
              <a:latin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r>
              <a:rPr lang="en-GB" sz="3200" b="1" strike="noStrike" spc="-1" dirty="0">
                <a:solidFill>
                  <a:srgbClr val="002060"/>
                </a:solidFill>
                <a:latin typeface="Calibri Light"/>
              </a:rPr>
              <a:t>What’s the </a:t>
            </a:r>
            <a:r>
              <a:rPr lang="en-GB" sz="3200" b="1" strike="noStrike" spc="-1" dirty="0" err="1">
                <a:solidFill>
                  <a:srgbClr val="002060"/>
                </a:solidFill>
                <a:latin typeface="Calibri Light"/>
              </a:rPr>
              <a:t>lpGBT</a:t>
            </a:r>
            <a:r>
              <a:rPr lang="en-GB" sz="3200" b="1" strike="noStrike" spc="-1" dirty="0">
                <a:solidFill>
                  <a:srgbClr val="002060"/>
                </a:solidFill>
                <a:latin typeface="Calibri Light"/>
              </a:rPr>
              <a:t>?</a:t>
            </a:r>
            <a:r>
              <a:rPr lang="en-GB" sz="3200" b="1" spc="-1" dirty="0">
                <a:solidFill>
                  <a:srgbClr val="002060"/>
                </a:solidFill>
                <a:latin typeface="Calibri Light"/>
              </a:rPr>
              <a:t> [user point of view]</a:t>
            </a:r>
            <a:endParaRPr lang="en-GB" sz="3200" b="0" strike="noStrike" spc="-1" dirty="0">
              <a:latin typeface="Arial"/>
            </a:endParaRPr>
          </a:p>
        </p:txBody>
      </p:sp>
      <p:sp>
        <p:nvSpPr>
          <p:cNvPr id="412" name="PlaceHolder 2"/>
          <p:cNvSpPr>
            <a:spLocks noGrp="1"/>
          </p:cNvSpPr>
          <p:nvPr>
            <p:ph/>
          </p:nvPr>
        </p:nvSpPr>
        <p:spPr>
          <a:xfrm>
            <a:off x="838080" y="1058040"/>
            <a:ext cx="5180760" cy="5380200"/>
          </a:xfrm>
          <a:prstGeom prst="rect">
            <a:avLst/>
          </a:prstGeom>
          <a:noFill/>
          <a:ln w="0">
            <a:noFill/>
          </a:ln>
        </p:spPr>
        <p:txBody>
          <a:bodyPr lIns="0" tIns="0" rIns="0" bIns="0" anchor="t">
            <a:normAutofit fontScale="73500" lnSpcReduction="20000"/>
          </a:bodyPr>
          <a:lstStyle/>
          <a:p>
            <a:pPr marL="228600" indent="-228600">
              <a:lnSpc>
                <a:spcPct val="90000"/>
              </a:lnSpc>
              <a:spcBef>
                <a:spcPts val="1001"/>
              </a:spcBef>
              <a:buClr>
                <a:srgbClr val="C00000"/>
              </a:buClr>
              <a:buFont typeface="Arial"/>
              <a:buChar char="•"/>
            </a:pPr>
            <a:r>
              <a:rPr lang="en-GB" sz="2800" b="0" strike="noStrike" spc="-1" dirty="0">
                <a:solidFill>
                  <a:srgbClr val="002060"/>
                </a:solidFill>
                <a:latin typeface="Calibri Light"/>
                <a:cs typeface="Calibri Light"/>
              </a:rPr>
              <a:t>Data </a:t>
            </a:r>
            <a:r>
              <a:rPr lang="en-GB" sz="2800" b="0" u="sng" strike="noStrike" spc="-1" dirty="0">
                <a:solidFill>
                  <a:srgbClr val="002060"/>
                </a:solidFill>
                <a:uFillTx/>
                <a:latin typeface="Calibri Light"/>
                <a:cs typeface="Calibri Light"/>
              </a:rPr>
              <a:t>transceiver</a:t>
            </a:r>
            <a:r>
              <a:rPr lang="en-GB" sz="2800" b="0" strike="noStrike" spc="-1" dirty="0">
                <a:solidFill>
                  <a:srgbClr val="002060"/>
                </a:solidFill>
                <a:latin typeface="Calibri Light"/>
                <a:cs typeface="Calibri Light"/>
              </a:rPr>
              <a:t> with </a:t>
            </a:r>
            <a:r>
              <a:rPr lang="en-GB" sz="2800" b="0" u="sng" strike="noStrike" spc="-1" dirty="0">
                <a:solidFill>
                  <a:srgbClr val="002060"/>
                </a:solidFill>
                <a:uFillTx/>
                <a:latin typeface="Calibri Light"/>
                <a:cs typeface="Calibri Light"/>
              </a:rPr>
              <a:t>fixed and “deterministic” latency</a:t>
            </a:r>
            <a:r>
              <a:rPr lang="en-GB" sz="2800" b="0" strike="noStrike" spc="-1" dirty="0">
                <a:solidFill>
                  <a:srgbClr val="002060"/>
                </a:solidFill>
                <a:latin typeface="Calibri Light"/>
                <a:cs typeface="Calibri Light"/>
              </a:rPr>
              <a:t> for both up and down links</a:t>
            </a:r>
            <a:endParaRPr lang="en-GB" sz="2800" b="0" strike="noStrike" spc="-1" dirty="0">
              <a:latin typeface="Calibri Light"/>
              <a:cs typeface="Calibri Light"/>
            </a:endParaRPr>
          </a:p>
          <a:p>
            <a:pPr marL="685800" lvl="1" indent="-228600">
              <a:lnSpc>
                <a:spcPct val="90000"/>
              </a:lnSpc>
              <a:spcBef>
                <a:spcPts val="499"/>
              </a:spcBef>
              <a:buClr>
                <a:srgbClr val="C00000"/>
              </a:buClr>
              <a:buFont typeface="Arial"/>
              <a:buChar char="•"/>
            </a:pPr>
            <a:r>
              <a:rPr lang="en-GB" sz="2400" b="0" strike="noStrike" spc="-1" dirty="0">
                <a:solidFill>
                  <a:srgbClr val="0070C0"/>
                </a:solidFill>
                <a:latin typeface="Calibri Light" panose="020F0302020204030204" pitchFamily="34" charset="0"/>
                <a:cs typeface="Calibri Light" panose="020F0302020204030204" pitchFamily="34" charset="0"/>
              </a:rPr>
              <a:t>Clocks and Data</a:t>
            </a:r>
            <a:endParaRPr lang="en-GB" sz="2400" b="0" strike="noStrike" spc="-1" dirty="0">
              <a:latin typeface="Calibri Light" panose="020F0302020204030204" pitchFamily="34" charset="0"/>
              <a:cs typeface="Calibri Light" panose="020F0302020204030204" pitchFamily="34" charset="0"/>
            </a:endParaRPr>
          </a:p>
          <a:p>
            <a:pPr marL="228600" indent="-228600">
              <a:lnSpc>
                <a:spcPct val="90000"/>
              </a:lnSpc>
              <a:spcBef>
                <a:spcPts val="1001"/>
              </a:spcBef>
              <a:buClr>
                <a:srgbClr val="C00000"/>
              </a:buClr>
              <a:buFont typeface="Arial"/>
              <a:buChar char="•"/>
            </a:pPr>
            <a:r>
              <a:rPr lang="en-GB" sz="2800" spc="-1" dirty="0">
                <a:solidFill>
                  <a:srgbClr val="002060"/>
                </a:solidFill>
                <a:latin typeface="Calibri Light"/>
                <a:cs typeface="Calibri Light"/>
              </a:rPr>
              <a:t>Downlink</a:t>
            </a:r>
            <a:endParaRPr lang="en-GB" sz="2800" b="0" strike="noStrike" spc="-1" dirty="0">
              <a:latin typeface="Calibri Light"/>
              <a:cs typeface="Calibri Light"/>
            </a:endParaRPr>
          </a:p>
          <a:p>
            <a:pPr marL="685800" lvl="1" indent="-228600">
              <a:lnSpc>
                <a:spcPct val="90000"/>
              </a:lnSpc>
              <a:spcBef>
                <a:spcPts val="499"/>
              </a:spcBef>
              <a:buClr>
                <a:srgbClr val="C00000"/>
              </a:buClr>
              <a:buFont typeface="Arial"/>
              <a:buChar char="•"/>
            </a:pPr>
            <a:r>
              <a:rPr lang="en-GB" sz="2400" b="0" strike="noStrike" spc="-1" dirty="0">
                <a:solidFill>
                  <a:srgbClr val="0070C0"/>
                </a:solidFill>
                <a:latin typeface="Calibri Light" panose="020F0302020204030204" pitchFamily="34" charset="0"/>
                <a:cs typeface="Calibri Light" panose="020F0302020204030204" pitchFamily="34" charset="0"/>
              </a:rPr>
              <a:t>2.56 Gbps</a:t>
            </a:r>
            <a:endParaRPr lang="en-GB" sz="2400" b="0" strike="noStrike" spc="-1" dirty="0">
              <a:latin typeface="Calibri Light" panose="020F0302020204030204" pitchFamily="34" charset="0"/>
              <a:cs typeface="Calibri Light" panose="020F0302020204030204" pitchFamily="34" charset="0"/>
            </a:endParaRPr>
          </a:p>
          <a:p>
            <a:pPr marL="685800" lvl="1" indent="-228600">
              <a:lnSpc>
                <a:spcPct val="90000"/>
              </a:lnSpc>
              <a:spcBef>
                <a:spcPts val="499"/>
              </a:spcBef>
              <a:buClr>
                <a:srgbClr val="C00000"/>
              </a:buClr>
              <a:buFont typeface="Arial"/>
              <a:buChar char="•"/>
            </a:pPr>
            <a:r>
              <a:rPr lang="en-US" sz="2400" b="0" strike="noStrike" spc="-1" dirty="0">
                <a:solidFill>
                  <a:srgbClr val="0070C0"/>
                </a:solidFill>
                <a:latin typeface="Calibri Light" panose="020F0302020204030204" pitchFamily="34" charset="0"/>
                <a:cs typeface="Calibri Light" panose="020F0302020204030204" pitchFamily="34" charset="0"/>
              </a:rPr>
              <a:t>FEC12</a:t>
            </a:r>
            <a:endParaRPr lang="en-GB" sz="2400" b="0" strike="noStrike" spc="-1" dirty="0">
              <a:latin typeface="Calibri Light" panose="020F0302020204030204" pitchFamily="34" charset="0"/>
              <a:cs typeface="Calibri Light" panose="020F0302020204030204" pitchFamily="34" charset="0"/>
            </a:endParaRPr>
          </a:p>
          <a:p>
            <a:pPr marL="685800" lvl="1" indent="-228600">
              <a:lnSpc>
                <a:spcPct val="90000"/>
              </a:lnSpc>
              <a:spcBef>
                <a:spcPts val="499"/>
              </a:spcBef>
              <a:buClr>
                <a:srgbClr val="C00000"/>
              </a:buClr>
              <a:buFont typeface="Arial"/>
              <a:buChar char="•"/>
            </a:pPr>
            <a:r>
              <a:rPr lang="en-US" sz="2400" b="0" strike="noStrike" spc="-1" dirty="0" err="1">
                <a:solidFill>
                  <a:srgbClr val="0070C0"/>
                </a:solidFill>
                <a:latin typeface="Calibri Light"/>
                <a:cs typeface="Calibri Light"/>
              </a:rPr>
              <a:t>eLinks</a:t>
            </a:r>
          </a:p>
          <a:p>
            <a:pPr marL="1143000" lvl="2" indent="-228600">
              <a:lnSpc>
                <a:spcPct val="90000"/>
              </a:lnSpc>
              <a:spcBef>
                <a:spcPts val="499"/>
              </a:spcBef>
              <a:buClr>
                <a:srgbClr val="C00000"/>
              </a:buClr>
              <a:buFont typeface="Arial"/>
              <a:buChar char="•"/>
            </a:pPr>
            <a:r>
              <a:rPr lang="en-US" sz="2000" b="0" strike="noStrike" spc="-1" dirty="0">
                <a:solidFill>
                  <a:srgbClr val="002060"/>
                </a:solidFill>
                <a:latin typeface="Calibri Light" panose="020F0302020204030204" pitchFamily="34" charset="0"/>
                <a:cs typeface="Calibri Light" panose="020F0302020204030204" pitchFamily="34" charset="0"/>
              </a:rPr>
              <a:t>Bandwidth: 80/160/320 Mbps</a:t>
            </a:r>
            <a:endParaRPr lang="en-GB" sz="2000" b="0" strike="noStrike" spc="-1" dirty="0">
              <a:latin typeface="Calibri Light" panose="020F0302020204030204" pitchFamily="34" charset="0"/>
              <a:cs typeface="Calibri Light" panose="020F0302020204030204" pitchFamily="34" charset="0"/>
            </a:endParaRPr>
          </a:p>
          <a:p>
            <a:pPr marL="1143000" lvl="2" indent="-228600">
              <a:lnSpc>
                <a:spcPct val="90000"/>
              </a:lnSpc>
              <a:spcBef>
                <a:spcPts val="499"/>
              </a:spcBef>
              <a:buClr>
                <a:srgbClr val="C00000"/>
              </a:buClr>
              <a:buFont typeface="Arial"/>
              <a:buChar char="•"/>
            </a:pPr>
            <a:r>
              <a:rPr lang="en-GB" sz="2000" b="0" strike="noStrike" spc="-1" dirty="0">
                <a:solidFill>
                  <a:srgbClr val="002060"/>
                </a:solidFill>
                <a:latin typeface="Calibri Light" panose="020F0302020204030204" pitchFamily="34" charset="0"/>
                <a:cs typeface="Calibri Light" panose="020F0302020204030204" pitchFamily="34" charset="0"/>
              </a:rPr>
              <a:t>Count: 16/8/4</a:t>
            </a:r>
            <a:endParaRPr lang="en-GB" sz="2000" b="0" strike="noStrike" spc="-1" dirty="0">
              <a:latin typeface="Calibri Light" panose="020F0302020204030204" pitchFamily="34" charset="0"/>
              <a:cs typeface="Calibri Light" panose="020F0302020204030204" pitchFamily="34" charset="0"/>
            </a:endParaRPr>
          </a:p>
          <a:p>
            <a:pPr marL="228600" indent="-228600">
              <a:lnSpc>
                <a:spcPct val="90000"/>
              </a:lnSpc>
              <a:spcBef>
                <a:spcPts val="1001"/>
              </a:spcBef>
              <a:buClr>
                <a:srgbClr val="C00000"/>
              </a:buClr>
              <a:buFont typeface="Arial"/>
              <a:buChar char="•"/>
            </a:pPr>
            <a:r>
              <a:rPr lang="en-GB" sz="2800" spc="-1" dirty="0">
                <a:solidFill>
                  <a:srgbClr val="002060"/>
                </a:solidFill>
                <a:latin typeface="Calibri Light"/>
                <a:cs typeface="Calibri Light"/>
              </a:rPr>
              <a:t>Uplink</a:t>
            </a:r>
            <a:endParaRPr lang="en-GB" sz="2800" b="0" strike="noStrike" spc="-1" dirty="0">
              <a:latin typeface="Calibri Light" panose="020F0302020204030204" pitchFamily="34" charset="0"/>
              <a:cs typeface="Calibri Light" panose="020F0302020204030204" pitchFamily="34" charset="0"/>
            </a:endParaRPr>
          </a:p>
          <a:p>
            <a:pPr marL="685800" lvl="1" indent="-228600">
              <a:lnSpc>
                <a:spcPct val="90000"/>
              </a:lnSpc>
              <a:spcBef>
                <a:spcPts val="499"/>
              </a:spcBef>
              <a:buClr>
                <a:srgbClr val="C00000"/>
              </a:buClr>
              <a:buFont typeface="Arial"/>
              <a:buChar char="•"/>
            </a:pPr>
            <a:r>
              <a:rPr lang="en-GB" sz="2400" b="0" strike="noStrike" spc="-1" dirty="0">
                <a:solidFill>
                  <a:srgbClr val="0070C0"/>
                </a:solidFill>
                <a:latin typeface="Calibri Light" panose="020F0302020204030204" pitchFamily="34" charset="0"/>
                <a:cs typeface="Calibri Light" panose="020F0302020204030204" pitchFamily="34" charset="0"/>
              </a:rPr>
              <a:t>5.12 Gbps or 10.24 Gbps</a:t>
            </a:r>
            <a:endParaRPr lang="en-GB" sz="2400" b="0" strike="noStrike" spc="-1" dirty="0">
              <a:latin typeface="Calibri Light" panose="020F0302020204030204" pitchFamily="34" charset="0"/>
              <a:cs typeface="Calibri Light" panose="020F0302020204030204" pitchFamily="34" charset="0"/>
            </a:endParaRPr>
          </a:p>
          <a:p>
            <a:pPr marL="685800" lvl="1" indent="-228600">
              <a:lnSpc>
                <a:spcPct val="90000"/>
              </a:lnSpc>
              <a:spcBef>
                <a:spcPts val="499"/>
              </a:spcBef>
              <a:buClr>
                <a:srgbClr val="C00000"/>
              </a:buClr>
              <a:buFont typeface="Arial"/>
              <a:buChar char="•"/>
            </a:pPr>
            <a:r>
              <a:rPr lang="en-GB" sz="2400" b="0" strike="noStrike" spc="-1" dirty="0">
                <a:solidFill>
                  <a:srgbClr val="0070C0"/>
                </a:solidFill>
                <a:latin typeface="Calibri Light" panose="020F0302020204030204" pitchFamily="34" charset="0"/>
                <a:cs typeface="Calibri Light" panose="020F0302020204030204" pitchFamily="34" charset="0"/>
              </a:rPr>
              <a:t>FEC5 or FEC12</a:t>
            </a:r>
            <a:endParaRPr lang="en-GB" sz="2400" b="0" strike="noStrike" spc="-1" dirty="0">
              <a:latin typeface="Calibri Light" panose="020F0302020204030204" pitchFamily="34" charset="0"/>
              <a:cs typeface="Calibri Light" panose="020F0302020204030204" pitchFamily="34" charset="0"/>
            </a:endParaRPr>
          </a:p>
          <a:p>
            <a:pPr marL="685800" lvl="1" indent="-228600">
              <a:lnSpc>
                <a:spcPct val="90000"/>
              </a:lnSpc>
              <a:spcBef>
                <a:spcPts val="499"/>
              </a:spcBef>
              <a:buClr>
                <a:srgbClr val="C00000"/>
              </a:buClr>
              <a:buFont typeface="Arial"/>
              <a:buChar char="•"/>
            </a:pPr>
            <a:r>
              <a:rPr lang="en-GB" sz="2400" b="0" strike="noStrike" spc="-1" dirty="0" err="1">
                <a:solidFill>
                  <a:srgbClr val="0070C0"/>
                </a:solidFill>
                <a:latin typeface="Calibri Light"/>
                <a:cs typeface="Calibri Light"/>
              </a:rPr>
              <a:t>eLinks</a:t>
            </a:r>
            <a:endParaRPr lang="en-GB" sz="2400" b="0" strike="noStrike" spc="-1">
              <a:solidFill>
                <a:srgbClr val="0070C0"/>
              </a:solidFill>
              <a:latin typeface="Calibri Light"/>
              <a:cs typeface="Calibri Light"/>
            </a:endParaRPr>
          </a:p>
          <a:p>
            <a:pPr marL="1143000" lvl="2" indent="-228600">
              <a:lnSpc>
                <a:spcPct val="90000"/>
              </a:lnSpc>
              <a:spcBef>
                <a:spcPts val="499"/>
              </a:spcBef>
              <a:buClr>
                <a:srgbClr val="C00000"/>
              </a:buClr>
              <a:buFont typeface="Arial"/>
              <a:buChar char="•"/>
            </a:pPr>
            <a:r>
              <a:rPr lang="en-GB" sz="2000" b="0" strike="noStrike" spc="-1" dirty="0">
                <a:solidFill>
                  <a:srgbClr val="002060"/>
                </a:solidFill>
                <a:latin typeface="Calibri Light" panose="020F0302020204030204" pitchFamily="34" charset="0"/>
                <a:cs typeface="Calibri Light" panose="020F0302020204030204" pitchFamily="34" charset="0"/>
              </a:rPr>
              <a:t>Data rates: 160 /</a:t>
            </a:r>
            <a:r>
              <a:rPr lang="en-US" sz="2000" b="0" strike="noStrike" spc="-1" dirty="0">
                <a:solidFill>
                  <a:srgbClr val="002060"/>
                </a:solidFill>
                <a:latin typeface="Calibri Light" panose="020F0302020204030204" pitchFamily="34" charset="0"/>
                <a:cs typeface="Calibri Light" panose="020F0302020204030204" pitchFamily="34" charset="0"/>
              </a:rPr>
              <a:t>320 / 640 / 1280 Mbps</a:t>
            </a:r>
            <a:endParaRPr lang="en-GB" sz="2000" b="0" strike="noStrike" spc="-1" dirty="0">
              <a:latin typeface="Calibri Light" panose="020F0302020204030204" pitchFamily="34" charset="0"/>
              <a:cs typeface="Calibri Light" panose="020F0302020204030204" pitchFamily="34" charset="0"/>
            </a:endParaRPr>
          </a:p>
          <a:p>
            <a:pPr marL="1143000" lvl="2" indent="-228600">
              <a:lnSpc>
                <a:spcPct val="90000"/>
              </a:lnSpc>
              <a:spcBef>
                <a:spcPts val="499"/>
              </a:spcBef>
              <a:buClr>
                <a:srgbClr val="C00000"/>
              </a:buClr>
              <a:buFont typeface="Arial"/>
              <a:buChar char="•"/>
            </a:pPr>
            <a:r>
              <a:rPr lang="en-US" sz="2000" b="0" strike="noStrike" spc="-1" dirty="0">
                <a:solidFill>
                  <a:srgbClr val="002060"/>
                </a:solidFill>
                <a:latin typeface="Calibri Light" panose="020F0302020204030204" pitchFamily="34" charset="0"/>
                <a:cs typeface="Calibri Light" panose="020F0302020204030204" pitchFamily="34" charset="0"/>
              </a:rPr>
              <a:t>Count:</a:t>
            </a:r>
            <a:endParaRPr lang="en-GB" sz="2000" b="0" strike="noStrike" spc="-1" dirty="0">
              <a:latin typeface="Calibri Light" panose="020F0302020204030204" pitchFamily="34" charset="0"/>
              <a:cs typeface="Calibri Light" panose="020F0302020204030204" pitchFamily="34" charset="0"/>
            </a:endParaRPr>
          </a:p>
          <a:p>
            <a:pPr marL="1600200" lvl="3" indent="-228600">
              <a:lnSpc>
                <a:spcPct val="90000"/>
              </a:lnSpc>
              <a:spcBef>
                <a:spcPts val="499"/>
              </a:spcBef>
              <a:buClr>
                <a:srgbClr val="C00000"/>
              </a:buClr>
              <a:buFont typeface="Arial"/>
              <a:buChar char="•"/>
            </a:pPr>
            <a:r>
              <a:rPr lang="en-US" sz="1800" b="0" strike="noStrike" spc="-1" dirty="0">
                <a:solidFill>
                  <a:srgbClr val="0070C0"/>
                </a:solidFill>
                <a:latin typeface="Calibri Light" panose="020F0302020204030204" pitchFamily="34" charset="0"/>
                <a:cs typeface="Calibri Light" panose="020F0302020204030204" pitchFamily="34" charset="0"/>
              </a:rPr>
              <a:t>FEC5</a:t>
            </a:r>
            <a:endParaRPr lang="en-GB" sz="1800" b="0" strike="noStrike" spc="-1" dirty="0">
              <a:latin typeface="Calibri Light" panose="020F0302020204030204" pitchFamily="34" charset="0"/>
              <a:cs typeface="Calibri Light" panose="020F0302020204030204" pitchFamily="34" charset="0"/>
            </a:endParaRPr>
          </a:p>
          <a:p>
            <a:pPr marL="2057400" lvl="4" indent="-228600">
              <a:lnSpc>
                <a:spcPct val="90000"/>
              </a:lnSpc>
              <a:spcBef>
                <a:spcPts val="499"/>
              </a:spcBef>
              <a:buClr>
                <a:srgbClr val="C00000"/>
              </a:buClr>
              <a:buFont typeface="Arial"/>
              <a:buChar char="•"/>
            </a:pPr>
            <a:r>
              <a:rPr lang="en-US" sz="1800" b="0" strike="noStrike" spc="-1" dirty="0">
                <a:solidFill>
                  <a:srgbClr val="002060"/>
                </a:solidFill>
                <a:latin typeface="Calibri Light" panose="020F0302020204030204" pitchFamily="34" charset="0"/>
                <a:cs typeface="Calibri Light" panose="020F0302020204030204" pitchFamily="34" charset="0"/>
              </a:rPr>
              <a:t>Up to 28 @ 160 Mbps</a:t>
            </a:r>
            <a:endParaRPr lang="en-GB" sz="1800" b="0" strike="noStrike" spc="-1" dirty="0">
              <a:latin typeface="Calibri Light" panose="020F0302020204030204" pitchFamily="34" charset="0"/>
              <a:cs typeface="Calibri Light" panose="020F0302020204030204" pitchFamily="34" charset="0"/>
            </a:endParaRPr>
          </a:p>
          <a:p>
            <a:pPr marL="2057400" lvl="4" indent="-228600">
              <a:lnSpc>
                <a:spcPct val="90000"/>
              </a:lnSpc>
              <a:spcBef>
                <a:spcPts val="499"/>
              </a:spcBef>
              <a:buClr>
                <a:srgbClr val="C00000"/>
              </a:buClr>
              <a:buFont typeface="Arial"/>
              <a:buChar char="•"/>
            </a:pPr>
            <a:r>
              <a:rPr lang="en-US" sz="1800" b="0" strike="noStrike" spc="-1" dirty="0">
                <a:solidFill>
                  <a:srgbClr val="002060"/>
                </a:solidFill>
                <a:latin typeface="Calibri Light" panose="020F0302020204030204" pitchFamily="34" charset="0"/>
                <a:cs typeface="Calibri Light" panose="020F0302020204030204" pitchFamily="34" charset="0"/>
              </a:rPr>
              <a:t>Up to 7 @ 1.28 Gbps</a:t>
            </a:r>
            <a:endParaRPr lang="en-GB" sz="1800" b="0" strike="noStrike" spc="-1" dirty="0">
              <a:latin typeface="Calibri Light" panose="020F0302020204030204" pitchFamily="34" charset="0"/>
              <a:cs typeface="Calibri Light" panose="020F0302020204030204" pitchFamily="34" charset="0"/>
            </a:endParaRPr>
          </a:p>
          <a:p>
            <a:pPr marL="1600200" lvl="3" indent="-228600">
              <a:lnSpc>
                <a:spcPct val="90000"/>
              </a:lnSpc>
              <a:spcBef>
                <a:spcPts val="499"/>
              </a:spcBef>
              <a:buClr>
                <a:srgbClr val="C00000"/>
              </a:buClr>
              <a:buFont typeface="Arial"/>
              <a:buChar char="•"/>
            </a:pPr>
            <a:r>
              <a:rPr lang="en-US" sz="1800" b="0" strike="noStrike" spc="-1" dirty="0">
                <a:solidFill>
                  <a:srgbClr val="0070C0"/>
                </a:solidFill>
                <a:latin typeface="Calibri Light" panose="020F0302020204030204" pitchFamily="34" charset="0"/>
                <a:cs typeface="Calibri Light" panose="020F0302020204030204" pitchFamily="34" charset="0"/>
              </a:rPr>
              <a:t>FEC12</a:t>
            </a:r>
            <a:endParaRPr lang="en-GB" sz="1800" b="0" strike="noStrike" spc="-1" dirty="0">
              <a:latin typeface="Calibri Light" panose="020F0302020204030204" pitchFamily="34" charset="0"/>
              <a:cs typeface="Calibri Light" panose="020F0302020204030204" pitchFamily="34" charset="0"/>
            </a:endParaRPr>
          </a:p>
          <a:p>
            <a:pPr marL="2057400" lvl="4" indent="-228600">
              <a:lnSpc>
                <a:spcPct val="90000"/>
              </a:lnSpc>
              <a:spcBef>
                <a:spcPts val="499"/>
              </a:spcBef>
              <a:buClr>
                <a:srgbClr val="C00000"/>
              </a:buClr>
              <a:buFont typeface="Arial"/>
              <a:buChar char="•"/>
            </a:pPr>
            <a:r>
              <a:rPr lang="en-US" sz="1800" b="0" strike="noStrike" spc="-1" dirty="0">
                <a:solidFill>
                  <a:srgbClr val="002060"/>
                </a:solidFill>
                <a:latin typeface="Calibri Light" panose="020F0302020204030204" pitchFamily="34" charset="0"/>
                <a:cs typeface="Calibri Light" panose="020F0302020204030204" pitchFamily="34" charset="0"/>
              </a:rPr>
              <a:t>Up to 24 @ 160 Mbps</a:t>
            </a:r>
            <a:endParaRPr lang="en-GB" sz="1800" b="0" strike="noStrike" spc="-1" dirty="0">
              <a:latin typeface="Calibri Light" panose="020F0302020204030204" pitchFamily="34" charset="0"/>
              <a:cs typeface="Calibri Light" panose="020F0302020204030204" pitchFamily="34" charset="0"/>
            </a:endParaRPr>
          </a:p>
          <a:p>
            <a:pPr marL="2057400" lvl="4" indent="-228600">
              <a:lnSpc>
                <a:spcPct val="90000"/>
              </a:lnSpc>
              <a:spcBef>
                <a:spcPts val="499"/>
              </a:spcBef>
              <a:buClr>
                <a:srgbClr val="C00000"/>
              </a:buClr>
              <a:buFont typeface="Arial"/>
              <a:buChar char="•"/>
            </a:pPr>
            <a:r>
              <a:rPr lang="en-US" sz="1800" b="0" strike="noStrike" spc="-1" dirty="0">
                <a:solidFill>
                  <a:srgbClr val="002060"/>
                </a:solidFill>
                <a:latin typeface="Calibri Light" panose="020F0302020204030204" pitchFamily="34" charset="0"/>
                <a:cs typeface="Calibri Light" panose="020F0302020204030204" pitchFamily="34" charset="0"/>
              </a:rPr>
              <a:t>Up to 6 @ 1.28 Gbps</a:t>
            </a:r>
            <a:endParaRPr lang="en-GB" sz="1800" b="0" strike="noStrike" spc="-1" dirty="0">
              <a:latin typeface="Calibri Light" panose="020F0302020204030204" pitchFamily="34" charset="0"/>
              <a:cs typeface="Calibri Light" panose="020F0302020204030204" pitchFamily="34" charset="0"/>
            </a:endParaRPr>
          </a:p>
        </p:txBody>
      </p:sp>
      <p:sp>
        <p:nvSpPr>
          <p:cNvPr id="413" name="PlaceHolder 3"/>
          <p:cNvSpPr>
            <a:spLocks noGrp="1"/>
          </p:cNvSpPr>
          <p:nvPr>
            <p:ph/>
          </p:nvPr>
        </p:nvSpPr>
        <p:spPr>
          <a:xfrm>
            <a:off x="6172200" y="3666847"/>
            <a:ext cx="5180760" cy="2846520"/>
          </a:xfrm>
          <a:prstGeom prst="rect">
            <a:avLst/>
          </a:prstGeom>
          <a:noFill/>
          <a:ln w="0">
            <a:noFill/>
          </a:ln>
        </p:spPr>
        <p:txBody>
          <a:bodyPr lIns="0" tIns="0" rIns="0" bIns="0" anchor="t">
            <a:normAutofit fontScale="76500" lnSpcReduction="20000"/>
          </a:bodyPr>
          <a:lstStyle/>
          <a:p>
            <a:pPr marL="228600" indent="-228600">
              <a:lnSpc>
                <a:spcPct val="90000"/>
              </a:lnSpc>
              <a:spcBef>
                <a:spcPts val="1001"/>
              </a:spcBef>
              <a:buClr>
                <a:srgbClr val="C00000"/>
              </a:buClr>
              <a:buFont typeface="Arial"/>
              <a:buChar char="•"/>
            </a:pPr>
            <a:r>
              <a:rPr lang="en-GB" sz="2800" b="0" strike="noStrike" spc="-1" dirty="0">
                <a:solidFill>
                  <a:srgbClr val="002060"/>
                </a:solidFill>
                <a:latin typeface="Calibri Light"/>
                <a:cs typeface="Calibri Light"/>
              </a:rPr>
              <a:t>Experiment control/monitoring functions</a:t>
            </a:r>
            <a:endParaRPr lang="en-GB" sz="2800" b="0" strike="noStrike" spc="-1" dirty="0">
              <a:latin typeface="Calibri Light"/>
              <a:cs typeface="Calibri Light"/>
            </a:endParaRPr>
          </a:p>
          <a:p>
            <a:pPr marL="685800" lvl="1" indent="-228600">
              <a:lnSpc>
                <a:spcPct val="90000"/>
              </a:lnSpc>
              <a:spcBef>
                <a:spcPts val="499"/>
              </a:spcBef>
              <a:buClr>
                <a:srgbClr val="C00000"/>
              </a:buClr>
              <a:buFont typeface="Arial"/>
              <a:buChar char="•"/>
            </a:pPr>
            <a:r>
              <a:rPr lang="en-US" sz="2400" b="0" strike="noStrike" spc="-1" dirty="0">
                <a:solidFill>
                  <a:srgbClr val="0070C0"/>
                </a:solidFill>
                <a:latin typeface="Calibri Light" panose="020F0302020204030204" pitchFamily="34" charset="0"/>
                <a:cs typeface="Calibri Light" panose="020F0302020204030204" pitchFamily="34" charset="0"/>
              </a:rPr>
              <a:t>10-bit ADC</a:t>
            </a:r>
            <a:endParaRPr lang="en-GB" sz="2400" b="0" strike="noStrike" spc="-1" dirty="0">
              <a:latin typeface="Calibri Light" panose="020F0302020204030204" pitchFamily="34" charset="0"/>
              <a:cs typeface="Calibri Light" panose="020F0302020204030204" pitchFamily="34" charset="0"/>
            </a:endParaRPr>
          </a:p>
          <a:p>
            <a:pPr marL="685800" lvl="1" indent="-228600">
              <a:lnSpc>
                <a:spcPct val="90000"/>
              </a:lnSpc>
              <a:spcBef>
                <a:spcPts val="499"/>
              </a:spcBef>
              <a:buClr>
                <a:srgbClr val="C00000"/>
              </a:buClr>
              <a:buFont typeface="Arial"/>
              <a:buChar char="•"/>
            </a:pPr>
            <a:r>
              <a:rPr lang="en-US" sz="2400" b="0" strike="noStrike" spc="-1" dirty="0">
                <a:solidFill>
                  <a:srgbClr val="0070C0"/>
                </a:solidFill>
                <a:latin typeface="Calibri Light" panose="020F0302020204030204" pitchFamily="34" charset="0"/>
                <a:cs typeface="Calibri Light" panose="020F0302020204030204" pitchFamily="34" charset="0"/>
              </a:rPr>
              <a:t>12-bit voltage DAC </a:t>
            </a:r>
            <a:endParaRPr lang="en-GB" sz="2400" b="0" strike="noStrike" spc="-1" dirty="0">
              <a:latin typeface="Calibri Light" panose="020F0302020204030204" pitchFamily="34" charset="0"/>
              <a:cs typeface="Calibri Light" panose="020F0302020204030204" pitchFamily="34" charset="0"/>
            </a:endParaRPr>
          </a:p>
          <a:p>
            <a:pPr marL="685800" lvl="1" indent="-228600">
              <a:lnSpc>
                <a:spcPct val="90000"/>
              </a:lnSpc>
              <a:spcBef>
                <a:spcPts val="499"/>
              </a:spcBef>
              <a:buClr>
                <a:srgbClr val="C00000"/>
              </a:buClr>
              <a:buFont typeface="Arial"/>
              <a:buChar char="•"/>
            </a:pPr>
            <a:r>
              <a:rPr lang="en-US" sz="2400" b="0" strike="noStrike" spc="-1" dirty="0">
                <a:solidFill>
                  <a:srgbClr val="0070C0"/>
                </a:solidFill>
                <a:latin typeface="Calibri Light" panose="020F0302020204030204" pitchFamily="34" charset="0"/>
                <a:cs typeface="Calibri Light" panose="020F0302020204030204" pitchFamily="34" charset="0"/>
              </a:rPr>
              <a:t>8-bit current DAC</a:t>
            </a:r>
            <a:endParaRPr lang="en-GB" sz="2400" b="0" strike="noStrike" spc="-1" dirty="0">
              <a:latin typeface="Calibri Light" panose="020F0302020204030204" pitchFamily="34" charset="0"/>
              <a:cs typeface="Calibri Light" panose="020F0302020204030204" pitchFamily="34" charset="0"/>
            </a:endParaRPr>
          </a:p>
          <a:p>
            <a:pPr marL="685800" lvl="1" indent="-228600">
              <a:lnSpc>
                <a:spcPct val="90000"/>
              </a:lnSpc>
              <a:spcBef>
                <a:spcPts val="499"/>
              </a:spcBef>
              <a:buClr>
                <a:srgbClr val="C00000"/>
              </a:buClr>
              <a:buFont typeface="Arial"/>
              <a:buChar char="•"/>
            </a:pPr>
            <a:r>
              <a:rPr lang="en-US" sz="2400" spc="-1" dirty="0">
                <a:solidFill>
                  <a:srgbClr val="0070C0"/>
                </a:solidFill>
                <a:latin typeface="Calibri Light" panose="020F0302020204030204" pitchFamily="34" charset="0"/>
                <a:cs typeface="Calibri Light" panose="020F0302020204030204" pitchFamily="34" charset="0"/>
              </a:rPr>
              <a:t>Temperature sensor</a:t>
            </a:r>
            <a:endParaRPr lang="en-GB" sz="2400" spc="-1" dirty="0">
              <a:solidFill>
                <a:srgbClr val="0070C0"/>
              </a:solidFill>
              <a:latin typeface="Calibri Light" panose="020F0302020204030204" pitchFamily="34" charset="0"/>
              <a:cs typeface="Calibri Light" panose="020F0302020204030204" pitchFamily="34" charset="0"/>
            </a:endParaRPr>
          </a:p>
          <a:p>
            <a:pPr marL="685800" lvl="1" indent="-228600">
              <a:lnSpc>
                <a:spcPct val="90000"/>
              </a:lnSpc>
              <a:spcBef>
                <a:spcPts val="499"/>
              </a:spcBef>
              <a:buClr>
                <a:srgbClr val="C00000"/>
              </a:buClr>
              <a:buFont typeface="Arial"/>
              <a:buChar char="•"/>
            </a:pPr>
            <a:r>
              <a:rPr lang="en-US" sz="2400" b="0" strike="noStrike" spc="-1" dirty="0">
                <a:solidFill>
                  <a:srgbClr val="0070C0"/>
                </a:solidFill>
                <a:latin typeface="Calibri Light" panose="020F0302020204030204" pitchFamily="34" charset="0"/>
                <a:cs typeface="Calibri Light" panose="020F0302020204030204" pitchFamily="34" charset="0"/>
              </a:rPr>
              <a:t>Three I2C masters</a:t>
            </a:r>
            <a:endParaRPr lang="en-GB" sz="2400" b="0" strike="noStrike" spc="-1" dirty="0">
              <a:latin typeface="Calibri Light" panose="020F0302020204030204" pitchFamily="34" charset="0"/>
              <a:cs typeface="Calibri Light" panose="020F0302020204030204" pitchFamily="34" charset="0"/>
            </a:endParaRPr>
          </a:p>
          <a:p>
            <a:pPr marL="685800" lvl="1" indent="-228600">
              <a:lnSpc>
                <a:spcPct val="90000"/>
              </a:lnSpc>
              <a:spcBef>
                <a:spcPts val="499"/>
              </a:spcBef>
              <a:buClr>
                <a:srgbClr val="C00000"/>
              </a:buClr>
              <a:buFont typeface="Arial"/>
              <a:buChar char="•"/>
            </a:pPr>
            <a:r>
              <a:rPr lang="en-GB" sz="2400" b="0" strike="noStrike" spc="-1" dirty="0">
                <a:solidFill>
                  <a:srgbClr val="0070C0"/>
                </a:solidFill>
                <a:latin typeface="Calibri Light" panose="020F0302020204030204" pitchFamily="34" charset="0"/>
                <a:cs typeface="Calibri Light" panose="020F0302020204030204" pitchFamily="34" charset="0"/>
              </a:rPr>
              <a:t>Programmable parallel port: 16 x GPIO</a:t>
            </a:r>
            <a:endParaRPr lang="en-GB" sz="2400" b="0" strike="noStrike" spc="-1" dirty="0">
              <a:latin typeface="Calibri Light" panose="020F0302020204030204" pitchFamily="34" charset="0"/>
              <a:cs typeface="Calibri Light" panose="020F0302020204030204" pitchFamily="34" charset="0"/>
            </a:endParaRPr>
          </a:p>
          <a:p>
            <a:pPr marL="228600" indent="-228600">
              <a:lnSpc>
                <a:spcPct val="90000"/>
              </a:lnSpc>
              <a:spcBef>
                <a:spcPts val="1001"/>
              </a:spcBef>
              <a:buClr>
                <a:srgbClr val="C00000"/>
              </a:buClr>
              <a:buFont typeface="Arial"/>
              <a:buChar char="•"/>
            </a:pPr>
            <a:r>
              <a:rPr lang="en-GB" sz="2800" b="0" strike="noStrike" spc="-1" dirty="0">
                <a:solidFill>
                  <a:srgbClr val="002060"/>
                </a:solidFill>
                <a:latin typeface="Calibri Light"/>
                <a:cs typeface="Calibri Light"/>
              </a:rPr>
              <a:t>Package</a:t>
            </a:r>
            <a:endParaRPr lang="en-GB" sz="2800" b="0" strike="noStrike" spc="-1" dirty="0">
              <a:latin typeface="Calibri Light"/>
              <a:cs typeface="Calibri Light"/>
            </a:endParaRPr>
          </a:p>
          <a:p>
            <a:pPr marL="685800" lvl="1" indent="-228600">
              <a:lnSpc>
                <a:spcPct val="90000"/>
              </a:lnSpc>
              <a:spcBef>
                <a:spcPts val="499"/>
              </a:spcBef>
              <a:buClr>
                <a:srgbClr val="C00000"/>
              </a:buClr>
              <a:buFont typeface="Arial"/>
              <a:buChar char="•"/>
            </a:pPr>
            <a:r>
              <a:rPr lang="en-US" sz="2400" b="0" strike="noStrike" spc="-1" dirty="0">
                <a:solidFill>
                  <a:srgbClr val="0070C0"/>
                </a:solidFill>
                <a:latin typeface="Calibri Light" panose="020F0302020204030204" pitchFamily="34" charset="0"/>
                <a:cs typeface="Calibri Light" panose="020F0302020204030204" pitchFamily="34" charset="0"/>
              </a:rPr>
              <a:t>9 mm x 9 mm x 1.25 mm (pitch: 0.5 mm)</a:t>
            </a:r>
            <a:endParaRPr lang="en-GB" sz="2400" b="0" strike="noStrike" spc="-1" dirty="0">
              <a:latin typeface="Calibri Light" panose="020F0302020204030204" pitchFamily="34" charset="0"/>
              <a:cs typeface="Calibri Light" panose="020F0302020204030204" pitchFamily="34" charset="0"/>
            </a:endParaRPr>
          </a:p>
          <a:p>
            <a:pPr marL="685800" lvl="1" indent="-228600">
              <a:lnSpc>
                <a:spcPct val="90000"/>
              </a:lnSpc>
              <a:spcBef>
                <a:spcPts val="499"/>
              </a:spcBef>
              <a:buClr>
                <a:srgbClr val="C00000"/>
              </a:buClr>
              <a:buFont typeface="Arial"/>
              <a:buChar char="•"/>
            </a:pPr>
            <a:r>
              <a:rPr lang="en-US" sz="2400" b="0" strike="noStrike" spc="-1" dirty="0">
                <a:solidFill>
                  <a:srgbClr val="0070C0"/>
                </a:solidFill>
                <a:latin typeface="Calibri Light" panose="020F0302020204030204" pitchFamily="34" charset="0"/>
                <a:cs typeface="Calibri Light" panose="020F0302020204030204" pitchFamily="34" charset="0"/>
              </a:rPr>
              <a:t>Pin count: 289 (17 x 17)</a:t>
            </a:r>
            <a:endParaRPr lang="en-GB" sz="2400" b="0" strike="noStrike" spc="-1" dirty="0">
              <a:latin typeface="Calibri Light" panose="020F0302020204030204" pitchFamily="34" charset="0"/>
              <a:cs typeface="Calibri Light" panose="020F0302020204030204" pitchFamily="34" charset="0"/>
            </a:endParaRPr>
          </a:p>
        </p:txBody>
      </p:sp>
      <p:sp>
        <p:nvSpPr>
          <p:cNvPr id="414" name="Rectangle 1"/>
          <p:cNvSpPr/>
          <p:nvPr/>
        </p:nvSpPr>
        <p:spPr>
          <a:xfrm>
            <a:off x="6172200" y="1058040"/>
            <a:ext cx="1076760" cy="2447640"/>
          </a:xfrm>
          <a:prstGeom prst="rect">
            <a:avLst/>
          </a:prstGeom>
          <a:solidFill>
            <a:schemeClr val="accent1">
              <a:lumMod val="40000"/>
              <a:lumOff val="60000"/>
            </a:schemeClr>
          </a:solidFill>
          <a:ln>
            <a:solidFill>
              <a:srgbClr val="43729D"/>
            </a:solidFill>
            <a:prstDash val="dash"/>
          </a:ln>
        </p:spPr>
        <p:style>
          <a:lnRef idx="2">
            <a:schemeClr val="accent1">
              <a:shade val="50000"/>
            </a:schemeClr>
          </a:lnRef>
          <a:fillRef idx="1">
            <a:schemeClr val="accent1"/>
          </a:fillRef>
          <a:effectRef idx="0">
            <a:schemeClr val="accent1"/>
          </a:effectRef>
          <a:fontRef idx="minor"/>
        </p:style>
      </p:sp>
      <p:sp>
        <p:nvSpPr>
          <p:cNvPr id="415" name="Rectangle 3"/>
          <p:cNvSpPr/>
          <p:nvPr/>
        </p:nvSpPr>
        <p:spPr>
          <a:xfrm>
            <a:off x="7244640" y="1058040"/>
            <a:ext cx="2826360" cy="2447640"/>
          </a:xfrm>
          <a:prstGeom prst="rect">
            <a:avLst/>
          </a:prstGeom>
          <a:solidFill>
            <a:schemeClr val="accent1">
              <a:lumMod val="20000"/>
              <a:lumOff val="80000"/>
            </a:schemeClr>
          </a:solidFill>
          <a:ln>
            <a:solidFill>
              <a:srgbClr val="43729D"/>
            </a:solidFill>
            <a:prstDash val="dash"/>
          </a:ln>
        </p:spPr>
        <p:style>
          <a:lnRef idx="2">
            <a:schemeClr val="accent1">
              <a:shade val="50000"/>
            </a:schemeClr>
          </a:lnRef>
          <a:fillRef idx="1">
            <a:schemeClr val="accent1"/>
          </a:fillRef>
          <a:effectRef idx="0">
            <a:schemeClr val="accent1"/>
          </a:effectRef>
          <a:fontRef idx="minor"/>
        </p:style>
      </p:sp>
      <p:sp>
        <p:nvSpPr>
          <p:cNvPr id="416" name="Rectangle 53"/>
          <p:cNvSpPr/>
          <p:nvPr/>
        </p:nvSpPr>
        <p:spPr>
          <a:xfrm>
            <a:off x="6380640" y="1274040"/>
            <a:ext cx="654840" cy="35928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a:ln>
                  <a:noFill/>
                </a:ln>
                <a:solidFill>
                  <a:srgbClr val="FFFFFF"/>
                </a:solidFill>
                <a:effectLst/>
                <a:uLnTx/>
                <a:uFillTx/>
                <a:latin typeface="Calibri"/>
                <a:ea typeface="DejaVu Sans"/>
              </a:rPr>
              <a:t>ROC</a:t>
            </a:r>
            <a:endParaRPr kumimoji="0" lang="en-GB" sz="1800" b="0" i="0" u="none" strike="noStrike" kern="1200" cap="none" spc="-1" normalizeH="0" baseline="0" noProof="0">
              <a:ln>
                <a:noFill/>
              </a:ln>
              <a:solidFill>
                <a:prstClr val="black"/>
              </a:solidFill>
              <a:effectLst/>
              <a:uLnTx/>
              <a:uFillTx/>
              <a:latin typeface="Arial"/>
            </a:endParaRPr>
          </a:p>
        </p:txBody>
      </p:sp>
      <p:sp>
        <p:nvSpPr>
          <p:cNvPr id="417" name="Rectangle 54"/>
          <p:cNvSpPr/>
          <p:nvPr/>
        </p:nvSpPr>
        <p:spPr>
          <a:xfrm>
            <a:off x="6380640" y="1766520"/>
            <a:ext cx="654840" cy="35928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a:ln>
                  <a:noFill/>
                </a:ln>
                <a:solidFill>
                  <a:srgbClr val="FFFFFF"/>
                </a:solidFill>
                <a:effectLst/>
                <a:uLnTx/>
                <a:uFillTx/>
                <a:latin typeface="Calibri"/>
                <a:ea typeface="DejaVu Sans"/>
              </a:rPr>
              <a:t>ROC</a:t>
            </a:r>
            <a:endParaRPr kumimoji="0" lang="en-GB" sz="1800" b="0" i="0" u="none" strike="noStrike" kern="1200" cap="none" spc="-1" normalizeH="0" baseline="0" noProof="0">
              <a:ln>
                <a:noFill/>
              </a:ln>
              <a:solidFill>
                <a:prstClr val="black"/>
              </a:solidFill>
              <a:effectLst/>
              <a:uLnTx/>
              <a:uFillTx/>
              <a:latin typeface="Arial"/>
            </a:endParaRPr>
          </a:p>
        </p:txBody>
      </p:sp>
      <p:sp>
        <p:nvSpPr>
          <p:cNvPr id="418" name="Rectangle 55"/>
          <p:cNvSpPr/>
          <p:nvPr/>
        </p:nvSpPr>
        <p:spPr>
          <a:xfrm>
            <a:off x="6380640" y="2858400"/>
            <a:ext cx="654840" cy="35928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a:ln>
                  <a:noFill/>
                </a:ln>
                <a:solidFill>
                  <a:srgbClr val="FFFFFF"/>
                </a:solidFill>
                <a:effectLst/>
                <a:uLnTx/>
                <a:uFillTx/>
                <a:latin typeface="Calibri"/>
                <a:ea typeface="DejaVu Sans"/>
              </a:rPr>
              <a:t>ROC</a:t>
            </a:r>
            <a:endParaRPr kumimoji="0" lang="en-GB" sz="1800" b="0" i="0" u="none" strike="noStrike" kern="1200" cap="none" spc="-1" normalizeH="0" baseline="0" noProof="0">
              <a:ln>
                <a:noFill/>
              </a:ln>
              <a:solidFill>
                <a:prstClr val="black"/>
              </a:solidFill>
              <a:effectLst/>
              <a:uLnTx/>
              <a:uFillTx/>
              <a:latin typeface="Arial"/>
            </a:endParaRPr>
          </a:p>
        </p:txBody>
      </p:sp>
      <p:sp>
        <p:nvSpPr>
          <p:cNvPr id="419" name="Straight Connector 1"/>
          <p:cNvSpPr/>
          <p:nvPr/>
        </p:nvSpPr>
        <p:spPr>
          <a:xfrm>
            <a:off x="6708240" y="2210040"/>
            <a:ext cx="360" cy="504000"/>
          </a:xfrm>
          <a:prstGeom prst="line">
            <a:avLst/>
          </a:prstGeom>
          <a:ln w="28575">
            <a:solidFill>
              <a:srgbClr val="5B9BD5"/>
            </a:solidFill>
            <a:prstDash val="sysDash"/>
          </a:ln>
        </p:spPr>
        <p:style>
          <a:lnRef idx="1">
            <a:schemeClr val="accent1"/>
          </a:lnRef>
          <a:fillRef idx="0">
            <a:schemeClr val="accent1"/>
          </a:fillRef>
          <a:effectRef idx="0">
            <a:schemeClr val="accent1"/>
          </a:effectRef>
          <a:fontRef idx="minor"/>
        </p:style>
      </p:sp>
      <p:sp>
        <p:nvSpPr>
          <p:cNvPr id="420" name="Rectangle 56"/>
          <p:cNvSpPr/>
          <p:nvPr/>
        </p:nvSpPr>
        <p:spPr>
          <a:xfrm>
            <a:off x="7844400" y="2066040"/>
            <a:ext cx="863280" cy="64728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1" normalizeH="0" baseline="0" noProof="0" dirty="0" err="1">
                <a:ln>
                  <a:noFill/>
                </a:ln>
                <a:solidFill>
                  <a:srgbClr val="FFFFFF"/>
                </a:solidFill>
                <a:effectLst/>
                <a:uLnTx/>
                <a:uFillTx/>
                <a:latin typeface="Calibri"/>
              </a:rPr>
              <a:t>lpGBT</a:t>
            </a:r>
            <a:endParaRPr kumimoji="0" lang="en-GB" sz="1800" b="0" i="0" u="none" strike="noStrike" kern="1200" cap="none" spc="-1" normalizeH="0" baseline="0" noProof="0" dirty="0" err="1">
              <a:ln>
                <a:noFill/>
              </a:ln>
              <a:solidFill>
                <a:prstClr val="black"/>
              </a:solidFill>
              <a:effectLst/>
              <a:uLnTx/>
              <a:uFillTx/>
              <a:latin typeface="Arial"/>
            </a:endParaRPr>
          </a:p>
        </p:txBody>
      </p:sp>
      <p:sp>
        <p:nvSpPr>
          <p:cNvPr id="421" name="Curved Connector 1"/>
          <p:cNvSpPr/>
          <p:nvPr/>
        </p:nvSpPr>
        <p:spPr>
          <a:xfrm>
            <a:off x="7036200" y="1454040"/>
            <a:ext cx="807480" cy="755280"/>
          </a:xfrm>
          <a:prstGeom prst="curvedConnector3">
            <a:avLst>
              <a:gd name="adj1" fmla="val 50000"/>
            </a:avLst>
          </a:prstGeom>
          <a:noFill/>
          <a:ln w="19050">
            <a:solidFill>
              <a:srgbClr val="5B9BD5"/>
            </a:solidFill>
            <a:headEnd type="arrow" w="med" len="med"/>
            <a:tailEnd type="arrow" w="med" len="med"/>
          </a:ln>
        </p:spPr>
        <p:style>
          <a:lnRef idx="1">
            <a:schemeClr val="accent1"/>
          </a:lnRef>
          <a:fillRef idx="0">
            <a:schemeClr val="accent1"/>
          </a:fillRef>
          <a:effectRef idx="0">
            <a:schemeClr val="accent1"/>
          </a:effectRef>
          <a:fontRef idx="minor"/>
        </p:style>
      </p:sp>
      <p:sp>
        <p:nvSpPr>
          <p:cNvPr id="423" name="Rectangle 57"/>
          <p:cNvSpPr/>
          <p:nvPr/>
        </p:nvSpPr>
        <p:spPr>
          <a:xfrm>
            <a:off x="8973000" y="2066040"/>
            <a:ext cx="359280" cy="64728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424" name="Isosceles Triangle 1"/>
          <p:cNvSpPr/>
          <p:nvPr/>
        </p:nvSpPr>
        <p:spPr>
          <a:xfrm rot="5400000">
            <a:off x="9045720" y="2409102"/>
            <a:ext cx="215280" cy="257040"/>
          </a:xfrm>
          <a:prstGeom prst="triangle">
            <a:avLst>
              <a:gd name="adj" fmla="val 50000"/>
            </a:avLst>
          </a:prstGeom>
          <a:solidFill>
            <a:srgbClr val="C00000"/>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425" name="Isosceles Triangle 2"/>
          <p:cNvSpPr/>
          <p:nvPr/>
        </p:nvSpPr>
        <p:spPr>
          <a:xfrm rot="16200000" flipH="1">
            <a:off x="9035593" y="2104122"/>
            <a:ext cx="215280" cy="257040"/>
          </a:xfrm>
          <a:prstGeom prst="triangle">
            <a:avLst>
              <a:gd name="adj" fmla="val 50000"/>
            </a:avLst>
          </a:prstGeom>
          <a:solidFill>
            <a:srgbClr val="C00000"/>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426" name="Straight Arrow Connector 1"/>
          <p:cNvSpPr/>
          <p:nvPr/>
        </p:nvSpPr>
        <p:spPr>
          <a:xfrm flipH="1">
            <a:off x="8726494" y="2232236"/>
            <a:ext cx="26352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427" name="Straight Arrow Connector 2"/>
          <p:cNvSpPr/>
          <p:nvPr/>
        </p:nvSpPr>
        <p:spPr>
          <a:xfrm>
            <a:off x="8717807" y="2526633"/>
            <a:ext cx="26352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428" name="Curved Connector 2"/>
          <p:cNvSpPr/>
          <p:nvPr/>
        </p:nvSpPr>
        <p:spPr>
          <a:xfrm>
            <a:off x="7036200" y="1946880"/>
            <a:ext cx="807480" cy="442800"/>
          </a:xfrm>
          <a:prstGeom prst="curvedConnector3">
            <a:avLst>
              <a:gd name="adj1" fmla="val 50000"/>
            </a:avLst>
          </a:prstGeom>
          <a:noFill/>
          <a:ln w="19050">
            <a:solidFill>
              <a:srgbClr val="5B9BD5"/>
            </a:solidFill>
            <a:headEnd type="arrow" w="med" len="med"/>
            <a:tailEnd type="arrow" w="med" len="med"/>
          </a:ln>
        </p:spPr>
        <p:style>
          <a:lnRef idx="1">
            <a:schemeClr val="accent1"/>
          </a:lnRef>
          <a:fillRef idx="0">
            <a:schemeClr val="accent1"/>
          </a:fillRef>
          <a:effectRef idx="0">
            <a:schemeClr val="accent1"/>
          </a:effectRef>
          <a:fontRef idx="minor"/>
        </p:style>
      </p:sp>
      <p:sp>
        <p:nvSpPr>
          <p:cNvPr id="429" name="Curved Connector 3"/>
          <p:cNvSpPr/>
          <p:nvPr/>
        </p:nvSpPr>
        <p:spPr>
          <a:xfrm flipV="1">
            <a:off x="7036200" y="2609640"/>
            <a:ext cx="807480" cy="426600"/>
          </a:xfrm>
          <a:prstGeom prst="curvedConnector3">
            <a:avLst>
              <a:gd name="adj1" fmla="val 50000"/>
            </a:avLst>
          </a:prstGeom>
          <a:noFill/>
          <a:ln w="19050">
            <a:solidFill>
              <a:srgbClr val="5B9BD5"/>
            </a:solidFill>
            <a:headEnd type="arrow" w="med" len="med"/>
            <a:tailEnd type="arrow" w="med" len="med"/>
          </a:ln>
        </p:spPr>
        <p:style>
          <a:lnRef idx="1">
            <a:schemeClr val="accent1"/>
          </a:lnRef>
          <a:fillRef idx="0">
            <a:schemeClr val="accent1"/>
          </a:fillRef>
          <a:effectRef idx="0">
            <a:schemeClr val="accent1"/>
          </a:effectRef>
          <a:fontRef idx="minor"/>
        </p:style>
      </p:sp>
      <p:sp>
        <p:nvSpPr>
          <p:cNvPr id="430" name="Straight Connector 3"/>
          <p:cNvSpPr/>
          <p:nvPr/>
        </p:nvSpPr>
        <p:spPr>
          <a:xfrm>
            <a:off x="9342360" y="2225596"/>
            <a:ext cx="624240" cy="360"/>
          </a:xfrm>
          <a:prstGeom prst="line">
            <a:avLst/>
          </a:prstGeom>
          <a:ln w="19050">
            <a:solidFill>
              <a:srgbClr val="C00000"/>
            </a:solidFill>
          </a:ln>
        </p:spPr>
        <p:style>
          <a:lnRef idx="1">
            <a:schemeClr val="accent1"/>
          </a:lnRef>
          <a:fillRef idx="0">
            <a:schemeClr val="accent1"/>
          </a:fillRef>
          <a:effectRef idx="0">
            <a:schemeClr val="accent1"/>
          </a:effectRef>
          <a:fontRef idx="minor"/>
        </p:style>
      </p:sp>
      <p:sp>
        <p:nvSpPr>
          <p:cNvPr id="431" name="Oval 1"/>
          <p:cNvSpPr/>
          <p:nvPr/>
        </p:nvSpPr>
        <p:spPr>
          <a:xfrm>
            <a:off x="9549720" y="2022196"/>
            <a:ext cx="236160" cy="202680"/>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p:style>
      </p:sp>
      <p:sp>
        <p:nvSpPr>
          <p:cNvPr id="432" name="Straight Connector 11"/>
          <p:cNvSpPr/>
          <p:nvPr/>
        </p:nvSpPr>
        <p:spPr>
          <a:xfrm>
            <a:off x="9342360" y="2537280"/>
            <a:ext cx="624240" cy="360"/>
          </a:xfrm>
          <a:prstGeom prst="line">
            <a:avLst/>
          </a:prstGeom>
          <a:ln w="19050">
            <a:solidFill>
              <a:srgbClr val="C00000"/>
            </a:solidFill>
          </a:ln>
        </p:spPr>
        <p:style>
          <a:lnRef idx="1">
            <a:schemeClr val="accent1"/>
          </a:lnRef>
          <a:fillRef idx="0">
            <a:schemeClr val="accent1"/>
          </a:fillRef>
          <a:effectRef idx="0">
            <a:schemeClr val="accent1"/>
          </a:effectRef>
          <a:fontRef idx="minor"/>
        </p:style>
      </p:sp>
      <p:sp>
        <p:nvSpPr>
          <p:cNvPr id="433" name="Oval 2"/>
          <p:cNvSpPr/>
          <p:nvPr/>
        </p:nvSpPr>
        <p:spPr>
          <a:xfrm>
            <a:off x="9549720" y="2334240"/>
            <a:ext cx="236160" cy="202680"/>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p:style>
      </p:sp>
      <p:sp>
        <p:nvSpPr>
          <p:cNvPr id="434" name="Rectangle 58"/>
          <p:cNvSpPr/>
          <p:nvPr/>
        </p:nvSpPr>
        <p:spPr>
          <a:xfrm>
            <a:off x="7556400" y="1215000"/>
            <a:ext cx="1785600" cy="501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1" normalizeH="0" baseline="0" noProof="0">
                <a:ln>
                  <a:noFill/>
                </a:ln>
                <a:solidFill>
                  <a:srgbClr val="000000"/>
                </a:solidFill>
                <a:effectLst/>
                <a:uLnTx/>
                <a:uFillTx/>
                <a:latin typeface="Calibri"/>
                <a:ea typeface="DejaVu Sans"/>
              </a:rPr>
              <a:t>Data rate: 160 Mbps to 1.28 Gbps</a:t>
            </a:r>
            <a:endParaRPr kumimoji="0" lang="en-GB" sz="900" b="0" i="0" u="none" strike="noStrike" kern="1200" cap="none" spc="-1" normalizeH="0" baseline="0" noProof="0">
              <a:ln>
                <a:noFill/>
              </a:ln>
              <a:solidFill>
                <a:prstClr val="black"/>
              </a:solidFill>
              <a:effectLst/>
              <a:uLnTx/>
              <a:uFillTx/>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1" normalizeH="0" baseline="0" noProof="0">
                <a:ln>
                  <a:noFill/>
                </a:ln>
                <a:solidFill>
                  <a:srgbClr val="000000"/>
                </a:solidFill>
                <a:effectLst/>
                <a:uLnTx/>
                <a:uFillTx/>
                <a:latin typeface="Calibri"/>
                <a:ea typeface="DejaVu Sans"/>
              </a:rPr>
              <a:t>Length: cm to meters</a:t>
            </a:r>
            <a:endParaRPr kumimoji="0" lang="en-GB" sz="900" b="0" i="0" u="none" strike="noStrike" kern="1200" cap="none" spc="-1" normalizeH="0" baseline="0" noProof="0">
              <a:ln>
                <a:noFill/>
              </a:ln>
              <a:solidFill>
                <a:prstClr val="black"/>
              </a:solidFill>
              <a:effectLst/>
              <a:uLnTx/>
              <a:uFillTx/>
              <a:latin typeface="Arial"/>
            </a:endParaRPr>
          </a:p>
        </p:txBody>
      </p:sp>
      <p:sp>
        <p:nvSpPr>
          <p:cNvPr id="435" name="Straight Arrow Connector 3"/>
          <p:cNvSpPr/>
          <p:nvPr/>
        </p:nvSpPr>
        <p:spPr>
          <a:xfrm flipH="1">
            <a:off x="7311960" y="1402560"/>
            <a:ext cx="243000" cy="181080"/>
          </a:xfrm>
          <a:custGeom>
            <a:avLst/>
            <a:gdLst/>
            <a:ahLst/>
            <a:cxnLst/>
            <a:rect l="l" t="t" r="r" b="b"/>
            <a:pathLst>
              <a:path w="21600" h="21600">
                <a:moveTo>
                  <a:pt x="0" y="0"/>
                </a:moveTo>
                <a:lnTo>
                  <a:pt x="21600" y="21600"/>
                </a:lnTo>
              </a:path>
            </a:pathLst>
          </a:custGeom>
          <a:noFill/>
          <a:ln>
            <a:solidFill>
              <a:srgbClr val="000000"/>
            </a:solidFill>
            <a:tailEnd type="triangle" w="med" len="med"/>
          </a:ln>
        </p:spPr>
        <p:style>
          <a:lnRef idx="1">
            <a:schemeClr val="accent1"/>
          </a:lnRef>
          <a:fillRef idx="0">
            <a:schemeClr val="accent1"/>
          </a:fillRef>
          <a:effectRef idx="0">
            <a:schemeClr val="accent1"/>
          </a:effectRef>
          <a:fontRef idx="minor"/>
        </p:style>
      </p:sp>
      <p:sp>
        <p:nvSpPr>
          <p:cNvPr id="438" name="Rectangle 61"/>
          <p:cNvSpPr/>
          <p:nvPr/>
        </p:nvSpPr>
        <p:spPr>
          <a:xfrm>
            <a:off x="10378080" y="1588320"/>
            <a:ext cx="1440720" cy="775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1" normalizeH="0" baseline="0" noProof="0">
                <a:ln>
                  <a:noFill/>
                </a:ln>
                <a:solidFill>
                  <a:srgbClr val="4472C4"/>
                </a:solidFill>
                <a:effectLst/>
                <a:uLnTx/>
                <a:uFillTx/>
                <a:latin typeface="Calibri"/>
                <a:ea typeface="DejaVu Sans"/>
              </a:rPr>
              <a:t>Data rate:</a:t>
            </a:r>
            <a:br>
              <a:rPr kumimoji="0" sz="1800" b="0" i="0" u="none" strike="noStrike" kern="1200" cap="none" spc="0" normalizeH="0" baseline="0" noProof="0">
                <a:ln>
                  <a:noFill/>
                </a:ln>
                <a:solidFill>
                  <a:prstClr val="black"/>
                </a:solidFill>
                <a:effectLst/>
                <a:uLnTx/>
                <a:uFillTx/>
                <a:latin typeface="Arial"/>
              </a:rPr>
            </a:br>
            <a:r>
              <a:rPr kumimoji="0" lang="en-GB" sz="900" b="0" i="0" u="none" strike="noStrike" kern="1200" cap="none" spc="-1" normalizeH="0" baseline="0" noProof="0">
                <a:ln>
                  <a:noFill/>
                </a:ln>
                <a:solidFill>
                  <a:srgbClr val="4472C4"/>
                </a:solidFill>
                <a:effectLst/>
                <a:uLnTx/>
                <a:uFillTx/>
                <a:latin typeface="Calibri"/>
                <a:ea typeface="DejaVu Sans"/>
              </a:rPr>
              <a:t>    Rx: 2.56 Gbps</a:t>
            </a:r>
            <a:br>
              <a:rPr kumimoji="0" sz="1800" b="0" i="0" u="none" strike="noStrike" kern="1200" cap="none" spc="0" normalizeH="0" baseline="0" noProof="0">
                <a:ln>
                  <a:noFill/>
                </a:ln>
                <a:solidFill>
                  <a:prstClr val="black"/>
                </a:solidFill>
                <a:effectLst/>
                <a:uLnTx/>
                <a:uFillTx/>
                <a:latin typeface="Arial"/>
              </a:rPr>
            </a:br>
            <a:r>
              <a:rPr kumimoji="0" lang="en-GB" sz="900" b="0" i="0" u="none" strike="noStrike" kern="1200" cap="none" spc="-1" normalizeH="0" baseline="0" noProof="0">
                <a:ln>
                  <a:noFill/>
                </a:ln>
                <a:solidFill>
                  <a:srgbClr val="4472C4"/>
                </a:solidFill>
                <a:effectLst/>
                <a:uLnTx/>
                <a:uFillTx/>
                <a:latin typeface="Calibri"/>
                <a:ea typeface="DejaVu Sans"/>
              </a:rPr>
              <a:t>    Tx: 5.12 and 10.24 Gbps</a:t>
            </a:r>
            <a:br>
              <a:rPr kumimoji="0" sz="1800" b="0" i="0" u="none" strike="noStrike" kern="1200" cap="none" spc="0" normalizeH="0" baseline="0" noProof="0">
                <a:ln>
                  <a:noFill/>
                </a:ln>
                <a:solidFill>
                  <a:prstClr val="black"/>
                </a:solidFill>
                <a:effectLst/>
                <a:uLnTx/>
                <a:uFillTx/>
                <a:latin typeface="Arial"/>
              </a:rPr>
            </a:br>
            <a:r>
              <a:rPr kumimoji="0" lang="en-GB" sz="900" b="0" i="0" u="none" strike="noStrike" kern="1200" cap="none" spc="-1" normalizeH="0" baseline="0" noProof="0">
                <a:ln>
                  <a:noFill/>
                </a:ln>
                <a:solidFill>
                  <a:srgbClr val="4472C4"/>
                </a:solidFill>
                <a:effectLst/>
                <a:uLnTx/>
                <a:uFillTx/>
                <a:latin typeface="Calibri"/>
                <a:ea typeface="DejaVu Sans"/>
              </a:rPr>
              <a:t>Length: &lt;200 m</a:t>
            </a:r>
            <a:endParaRPr kumimoji="0" lang="en-GB" sz="900" b="0" i="0" u="none" strike="noStrike" kern="1200" cap="none" spc="-1" normalizeH="0" baseline="0" noProof="0">
              <a:ln>
                <a:noFill/>
              </a:ln>
              <a:solidFill>
                <a:prstClr val="black"/>
              </a:solidFill>
              <a:effectLst/>
              <a:uLnTx/>
              <a:uFillTx/>
              <a:latin typeface="Arial"/>
            </a:endParaRPr>
          </a:p>
        </p:txBody>
      </p:sp>
      <p:sp>
        <p:nvSpPr>
          <p:cNvPr id="439" name="Straight Arrow Connector 5"/>
          <p:cNvSpPr/>
          <p:nvPr/>
        </p:nvSpPr>
        <p:spPr>
          <a:xfrm flipH="1">
            <a:off x="9984193" y="1968044"/>
            <a:ext cx="383400" cy="455400"/>
          </a:xfrm>
          <a:custGeom>
            <a:avLst/>
            <a:gdLst/>
            <a:ahLst/>
            <a:cxnLst/>
            <a:rect l="l" t="t" r="r" b="b"/>
            <a:pathLst>
              <a:path w="21600" h="21600">
                <a:moveTo>
                  <a:pt x="0" y="0"/>
                </a:moveTo>
                <a:lnTo>
                  <a:pt x="21600" y="21600"/>
                </a:lnTo>
              </a:path>
            </a:pathLst>
          </a:custGeom>
          <a:noFill/>
          <a:ln>
            <a:solidFill>
              <a:srgbClr val="808080"/>
            </a:solidFill>
            <a:tailEnd type="triangle" w="med" len="med"/>
          </a:ln>
        </p:spPr>
        <p:style>
          <a:lnRef idx="1">
            <a:schemeClr val="accent1"/>
          </a:lnRef>
          <a:fillRef idx="0">
            <a:schemeClr val="accent1"/>
          </a:fillRef>
          <a:effectRef idx="0">
            <a:schemeClr val="accent1"/>
          </a:effectRef>
          <a:fontRef idx="minor"/>
        </p:style>
      </p:sp>
      <p:sp>
        <p:nvSpPr>
          <p:cNvPr id="440" name="PlaceHolder 4"/>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000" b="0" i="0" u="none" strike="noStrike" kern="1200" cap="none" spc="-1" normalizeH="0" baseline="0" noProof="0">
                <a:ln>
                  <a:noFill/>
                </a:ln>
                <a:solidFill>
                  <a:srgbClr val="8B8B8B"/>
                </a:solidFill>
                <a:effectLst/>
                <a:uLnTx/>
                <a:uFillTx/>
                <a:latin typeface="Calibri"/>
              </a:rPr>
              <a:t>CERN EP-ESE Seminar, 28 June 2022</a:t>
            </a:r>
            <a:endParaRPr kumimoji="0" lang="en-GB" sz="1000" b="0" i="0" u="none" strike="noStrike" kern="1200" cap="none" spc="-1" normalizeH="0" baseline="0" noProof="0">
              <a:ln>
                <a:noFill/>
              </a:ln>
              <a:solidFill>
                <a:prstClr val="black"/>
              </a:solidFill>
              <a:effectLst/>
              <a:uLnTx/>
              <a:uFillTx/>
              <a:latin typeface="Times New Roman"/>
            </a:endParaRPr>
          </a:p>
        </p:txBody>
      </p:sp>
      <p:sp>
        <p:nvSpPr>
          <p:cNvPr id="441" name="PlaceHolder 5"/>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fld id="{08C1E91B-FF4E-4FBB-BB5E-E2A9BD68FEF3}" type="slidenum">
              <a:rPr kumimoji="0" lang="en-GB" sz="1000" b="0" i="0" u="none" strike="noStrike" kern="1200" cap="none" spc="-1" normalizeH="0" baseline="0" noProof="0">
                <a:ln>
                  <a:noFill/>
                </a:ln>
                <a:solidFill>
                  <a:srgbClr val="8B8B8B"/>
                </a:solidFill>
                <a:effectLst/>
                <a:uLnTx/>
                <a:uFillTx/>
                <a:latin typeface="Calibri"/>
              </a:rPr>
              <a:pPr marL="0" marR="0" lvl="0" indent="0" algn="r" defTabSz="914400" rtl="0" eaLnBrk="1" fontAlgn="auto" latinLnBrk="0" hangingPunct="1">
                <a:lnSpc>
                  <a:spcPct val="100000"/>
                </a:lnSpc>
                <a:spcBef>
                  <a:spcPct val="0"/>
                </a:spcBef>
                <a:spcAft>
                  <a:spcPts val="0"/>
                </a:spcAft>
                <a:buClrTx/>
                <a:buSzTx/>
                <a:buFontTx/>
                <a:buNone/>
                <a:tabLst/>
                <a:defRPr/>
              </a:pPr>
              <a:t>6</a:t>
            </a:fld>
            <a:endParaRPr kumimoji="0" lang="en-GB" sz="1000" b="0" i="0" u="none" strike="noStrike" kern="1200" cap="none" spc="-1" normalizeH="0" baseline="0" noProof="0">
              <a:ln>
                <a:noFill/>
              </a:ln>
              <a:solidFill>
                <a:prstClr val="black"/>
              </a:solidFill>
              <a:effectLst/>
              <a:uLnTx/>
              <a:uFillTx/>
              <a:latin typeface="Times New Roman"/>
            </a:endParaRPr>
          </a:p>
        </p:txBody>
      </p:sp>
      <p:sp>
        <p:nvSpPr>
          <p:cNvPr id="442" name="PlaceHolder 6"/>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1000" b="0" i="0" u="none" strike="noStrike" kern="1200" cap="none" spc="-1" normalizeH="0" baseline="0" noProof="0">
                <a:ln>
                  <a:noFill/>
                </a:ln>
                <a:solidFill>
                  <a:srgbClr val="8B8B8B"/>
                </a:solidFill>
                <a:effectLst/>
                <a:uLnTx/>
                <a:uFillTx/>
                <a:latin typeface="Calibri"/>
              </a:rPr>
              <a:t>https://indico.cern.ch/event/1065136 </a:t>
            </a:r>
            <a:endParaRPr kumimoji="0" lang="en-GB" sz="1000" b="0" i="0" u="none" strike="noStrike" kern="1200" cap="none" spc="-1" normalizeH="0" baseline="0" noProof="0">
              <a:ln>
                <a:noFill/>
              </a:ln>
              <a:solidFill>
                <a:prstClr val="black"/>
              </a:solidFill>
              <a:effectLst/>
              <a:uLnTx/>
              <a:uFillTx/>
              <a:latin typeface="Times New Roman"/>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dirty="0">
                <a:solidFill>
                  <a:srgbClr val="002060"/>
                </a:solidFill>
                <a:latin typeface="Calibri Light"/>
                <a:ea typeface="Verdana"/>
              </a:rPr>
              <a:t>Uplink Data Path</a:t>
            </a:r>
            <a:endParaRPr lang="en-GB" sz="3200" b="0" strike="noStrike" spc="-1" dirty="0">
              <a:latin typeface="Arial"/>
            </a:endParaRPr>
          </a:p>
        </p:txBody>
      </p:sp>
      <p:sp>
        <p:nvSpPr>
          <p:cNvPr id="1311" name="Straight Arrow Connector 9"/>
          <p:cNvSpPr/>
          <p:nvPr/>
        </p:nvSpPr>
        <p:spPr>
          <a:xfrm flipV="1">
            <a:off x="9439200" y="1802160"/>
            <a:ext cx="360" cy="456480"/>
          </a:xfrm>
          <a:custGeom>
            <a:avLst/>
            <a:gdLst/>
            <a:ahLst/>
            <a:cxnLst/>
            <a:rect l="l" t="t" r="r" b="b"/>
            <a:pathLst>
              <a:path w="21600" h="21600">
                <a:moveTo>
                  <a:pt x="0" y="0"/>
                </a:moveTo>
                <a:lnTo>
                  <a:pt x="21600" y="21600"/>
                </a:lnTo>
              </a:path>
            </a:pathLst>
          </a:custGeom>
          <a:noFill/>
          <a:ln w="19050">
            <a:solidFill>
              <a:srgbClr val="44546A"/>
            </a:solidFill>
            <a:tailEnd type="oval" w="med" len="med"/>
          </a:ln>
        </p:spPr>
        <p:style>
          <a:lnRef idx="1">
            <a:schemeClr val="accent1"/>
          </a:lnRef>
          <a:fillRef idx="0">
            <a:schemeClr val="accent1"/>
          </a:fillRef>
          <a:effectRef idx="0">
            <a:schemeClr val="accent1"/>
          </a:effectRef>
          <a:fontRef idx="minor"/>
        </p:style>
      </p:sp>
      <p:sp>
        <p:nvSpPr>
          <p:cNvPr id="1312" name="Rectangle 10"/>
          <p:cNvSpPr/>
          <p:nvPr/>
        </p:nvSpPr>
        <p:spPr>
          <a:xfrm>
            <a:off x="1916280" y="21049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dirty="0">
                <a:solidFill>
                  <a:srgbClr val="FFFFFF"/>
                </a:solidFill>
                <a:latin typeface="Calibri"/>
                <a:ea typeface="DejaVu Sans"/>
              </a:rPr>
              <a:t>FE</a:t>
            </a:r>
            <a:br/>
            <a:r>
              <a:rPr lang="en-GB" sz="1050" b="0" strike="noStrike" spc="-1" dirty="0">
                <a:solidFill>
                  <a:srgbClr val="FFFFFF"/>
                </a:solidFill>
                <a:latin typeface="Calibri"/>
                <a:ea typeface="DejaVu Sans"/>
              </a:rPr>
              <a:t>Module</a:t>
            </a:r>
            <a:endParaRPr lang="en-GB" sz="1050" b="0" strike="noStrike" spc="-1" dirty="0">
              <a:latin typeface="Arial"/>
            </a:endParaRPr>
          </a:p>
        </p:txBody>
      </p:sp>
      <p:sp>
        <p:nvSpPr>
          <p:cNvPr id="1313" name="Rectangle 11"/>
          <p:cNvSpPr/>
          <p:nvPr/>
        </p:nvSpPr>
        <p:spPr>
          <a:xfrm>
            <a:off x="1916280" y="42382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dirty="0">
                <a:solidFill>
                  <a:srgbClr val="FFFFFF"/>
                </a:solidFill>
                <a:latin typeface="Calibri"/>
                <a:ea typeface="DejaVu Sans"/>
              </a:rPr>
              <a:t>FE</a:t>
            </a:r>
            <a:br/>
            <a:r>
              <a:rPr lang="en-GB" sz="1050" b="0" strike="noStrike" spc="-1" dirty="0">
                <a:solidFill>
                  <a:srgbClr val="FFFFFF"/>
                </a:solidFill>
                <a:latin typeface="Calibri"/>
                <a:ea typeface="DejaVu Sans"/>
              </a:rPr>
              <a:t>Module</a:t>
            </a:r>
            <a:endParaRPr lang="en-GB" sz="1050" b="0" strike="noStrike" spc="-1" dirty="0">
              <a:latin typeface="Arial"/>
            </a:endParaRPr>
          </a:p>
        </p:txBody>
      </p:sp>
      <p:sp>
        <p:nvSpPr>
          <p:cNvPr id="1314" name="Rectangle 12"/>
          <p:cNvSpPr/>
          <p:nvPr/>
        </p:nvSpPr>
        <p:spPr>
          <a:xfrm rot="10800000">
            <a:off x="4728240" y="1269360"/>
            <a:ext cx="3733200" cy="4494960"/>
          </a:xfrm>
          <a:prstGeom prst="rect">
            <a:avLst/>
          </a:prstGeom>
          <a:solidFill>
            <a:srgbClr val="95B3D7"/>
          </a:solidFill>
          <a:ln w="25400">
            <a:solidFill>
              <a:srgbClr val="000000"/>
            </a:solidFill>
            <a:round/>
          </a:ln>
        </p:spPr>
        <p:style>
          <a:lnRef idx="0">
            <a:scrgbClr r="0" g="0" b="0"/>
          </a:lnRef>
          <a:fillRef idx="0">
            <a:scrgbClr r="0" g="0" b="0"/>
          </a:fillRef>
          <a:effectRef idx="0">
            <a:scrgbClr r="0" g="0" b="0"/>
          </a:effectRef>
          <a:fontRef idx="minor"/>
        </p:style>
      </p:sp>
      <p:sp>
        <p:nvSpPr>
          <p:cNvPr id="1315" name="Rectangle 13"/>
          <p:cNvSpPr/>
          <p:nvPr/>
        </p:nvSpPr>
        <p:spPr>
          <a:xfrm rot="5400000">
            <a:off x="3250440" y="3285720"/>
            <a:ext cx="3504600" cy="5328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buNone/>
              <a:tabLst>
                <a:tab pos="0" algn="l"/>
              </a:tabLst>
            </a:pPr>
            <a:r>
              <a:rPr lang="en-GB" sz="900" b="0" strike="noStrike" spc="-1" dirty="0">
                <a:solidFill>
                  <a:srgbClr val="FFFFFF"/>
                </a:solidFill>
                <a:latin typeface="Calibri"/>
                <a:ea typeface="DejaVu Sans"/>
              </a:rPr>
              <a:t>Phase – Aligners + Ser/Des for E – Ports</a:t>
            </a:r>
            <a:endParaRPr lang="en-GB" sz="900" b="0" strike="noStrike" spc="-1" dirty="0">
              <a:latin typeface="Arial"/>
            </a:endParaRPr>
          </a:p>
        </p:txBody>
      </p:sp>
      <p:sp>
        <p:nvSpPr>
          <p:cNvPr id="1316" name="Rectangle 14"/>
          <p:cNvSpPr/>
          <p:nvPr/>
        </p:nvSpPr>
        <p:spPr>
          <a:xfrm>
            <a:off x="1916280" y="10378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dirty="0">
                <a:solidFill>
                  <a:srgbClr val="FFFFFF"/>
                </a:solidFill>
                <a:latin typeface="Calibri"/>
                <a:ea typeface="DejaVu Sans"/>
              </a:rPr>
              <a:t>FE</a:t>
            </a:r>
            <a:br/>
            <a:r>
              <a:rPr lang="en-GB" sz="1050" b="0" strike="noStrike" spc="-1" dirty="0">
                <a:solidFill>
                  <a:srgbClr val="FFFFFF"/>
                </a:solidFill>
                <a:latin typeface="Calibri"/>
                <a:ea typeface="DejaVu Sans"/>
              </a:rPr>
              <a:t>Module</a:t>
            </a:r>
            <a:endParaRPr lang="en-GB" sz="1050" b="0" strike="noStrike" spc="-1" dirty="0">
              <a:latin typeface="Arial"/>
            </a:endParaRPr>
          </a:p>
        </p:txBody>
      </p:sp>
      <p:sp>
        <p:nvSpPr>
          <p:cNvPr id="1317" name="Rectangle 15"/>
          <p:cNvSpPr/>
          <p:nvPr/>
        </p:nvSpPr>
        <p:spPr>
          <a:xfrm rot="5400000">
            <a:off x="2565000" y="13046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 – Port</a:t>
            </a:r>
            <a:endParaRPr lang="en-GB" sz="900" b="0" strike="noStrike" spc="-1" dirty="0">
              <a:latin typeface="Arial"/>
            </a:endParaRPr>
          </a:p>
        </p:txBody>
      </p:sp>
      <p:sp>
        <p:nvSpPr>
          <p:cNvPr id="1318" name="Rectangle 16"/>
          <p:cNvSpPr/>
          <p:nvPr/>
        </p:nvSpPr>
        <p:spPr>
          <a:xfrm rot="5400000">
            <a:off x="2565000" y="23713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 – Port</a:t>
            </a:r>
            <a:endParaRPr lang="en-GB" sz="900" b="0" strike="noStrike" spc="-1" dirty="0">
              <a:latin typeface="Arial"/>
            </a:endParaRPr>
          </a:p>
        </p:txBody>
      </p:sp>
      <p:sp>
        <p:nvSpPr>
          <p:cNvPr id="1319" name="Rectangle 17"/>
          <p:cNvSpPr/>
          <p:nvPr/>
        </p:nvSpPr>
        <p:spPr>
          <a:xfrm rot="5400000">
            <a:off x="2565000" y="45050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 – Port</a:t>
            </a:r>
            <a:endParaRPr lang="en-GB" sz="900" b="0" strike="noStrike" spc="-1" dirty="0">
              <a:latin typeface="Arial"/>
            </a:endParaRPr>
          </a:p>
        </p:txBody>
      </p:sp>
      <p:sp>
        <p:nvSpPr>
          <p:cNvPr id="1320" name="Rectangle 18"/>
          <p:cNvSpPr/>
          <p:nvPr/>
        </p:nvSpPr>
        <p:spPr>
          <a:xfrm>
            <a:off x="2754720" y="53053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dirty="0">
                <a:solidFill>
                  <a:srgbClr val="FFFFFF"/>
                </a:solidFill>
                <a:latin typeface="Calibri"/>
                <a:ea typeface="DejaVu Sans"/>
              </a:rPr>
              <a:t>GBT – SCA</a:t>
            </a:r>
            <a:endParaRPr lang="en-GB" sz="1050" b="0" strike="noStrike" spc="-1" dirty="0">
              <a:latin typeface="Arial"/>
            </a:endParaRPr>
          </a:p>
        </p:txBody>
      </p:sp>
      <p:sp>
        <p:nvSpPr>
          <p:cNvPr id="1321" name="Rectangle 19"/>
          <p:cNvSpPr/>
          <p:nvPr/>
        </p:nvSpPr>
        <p:spPr>
          <a:xfrm rot="5400000">
            <a:off x="3403080" y="55717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 – Port</a:t>
            </a:r>
            <a:endParaRPr lang="en-GB" sz="900" b="0" strike="noStrike" spc="-1" dirty="0">
              <a:latin typeface="Arial"/>
            </a:endParaRPr>
          </a:p>
        </p:txBody>
      </p:sp>
      <p:sp>
        <p:nvSpPr>
          <p:cNvPr id="1322" name="Straight Connector 20"/>
          <p:cNvSpPr/>
          <p:nvPr/>
        </p:nvSpPr>
        <p:spPr>
          <a:xfrm>
            <a:off x="2449440" y="3018960"/>
            <a:ext cx="360" cy="99072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1323" name="Rectangle 21"/>
          <p:cNvSpPr/>
          <p:nvPr/>
        </p:nvSpPr>
        <p:spPr>
          <a:xfrm>
            <a:off x="5284080" y="1271160"/>
            <a:ext cx="857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Phase - Shifter</a:t>
            </a:r>
            <a:endParaRPr lang="en-GB" sz="900" b="0" strike="noStrike" spc="-1" dirty="0">
              <a:latin typeface="Arial"/>
            </a:endParaRPr>
          </a:p>
        </p:txBody>
      </p:sp>
      <p:sp>
        <p:nvSpPr>
          <p:cNvPr id="1324" name="Rectangle 22"/>
          <p:cNvSpPr/>
          <p:nvPr/>
        </p:nvSpPr>
        <p:spPr>
          <a:xfrm rot="5400000">
            <a:off x="4546080" y="20667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 – Port</a:t>
            </a:r>
            <a:endParaRPr lang="en-GB" sz="900" b="0" strike="noStrike" spc="-1" dirty="0">
              <a:latin typeface="Arial"/>
            </a:endParaRPr>
          </a:p>
        </p:txBody>
      </p:sp>
      <p:sp>
        <p:nvSpPr>
          <p:cNvPr id="1325" name="Rectangle 23"/>
          <p:cNvSpPr/>
          <p:nvPr/>
        </p:nvSpPr>
        <p:spPr>
          <a:xfrm rot="5400000">
            <a:off x="4546080" y="27525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 – Port</a:t>
            </a:r>
            <a:endParaRPr lang="en-GB" sz="900" b="0" strike="noStrike" spc="-1" dirty="0">
              <a:latin typeface="Arial"/>
            </a:endParaRPr>
          </a:p>
        </p:txBody>
      </p:sp>
      <p:sp>
        <p:nvSpPr>
          <p:cNvPr id="1326" name="Rectangle 24"/>
          <p:cNvSpPr/>
          <p:nvPr/>
        </p:nvSpPr>
        <p:spPr>
          <a:xfrm rot="5400000">
            <a:off x="4546080" y="41241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 – Port</a:t>
            </a:r>
            <a:endParaRPr lang="en-GB" sz="900" b="0" strike="noStrike" spc="-1" dirty="0">
              <a:latin typeface="Arial"/>
            </a:endParaRPr>
          </a:p>
        </p:txBody>
      </p:sp>
      <p:sp>
        <p:nvSpPr>
          <p:cNvPr id="1327" name="Rectangle 25"/>
          <p:cNvSpPr/>
          <p:nvPr/>
        </p:nvSpPr>
        <p:spPr>
          <a:xfrm rot="5400000">
            <a:off x="4546080" y="48099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 – Port</a:t>
            </a:r>
            <a:endParaRPr lang="en-GB" sz="900" b="0" strike="noStrike" spc="-1" dirty="0">
              <a:latin typeface="Arial"/>
            </a:endParaRPr>
          </a:p>
        </p:txBody>
      </p:sp>
      <p:sp>
        <p:nvSpPr>
          <p:cNvPr id="1328" name="Straight Connector 26"/>
          <p:cNvSpPr/>
          <p:nvPr/>
        </p:nvSpPr>
        <p:spPr>
          <a:xfrm flipV="1">
            <a:off x="4811760" y="3247560"/>
            <a:ext cx="360" cy="60948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1329" name="Curved Connector 27"/>
          <p:cNvSpPr/>
          <p:nvPr/>
        </p:nvSpPr>
        <p:spPr>
          <a:xfrm rot="10800000">
            <a:off x="2984040" y="1418760"/>
            <a:ext cx="175176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330" name="Rectangle 28"/>
          <p:cNvSpPr/>
          <p:nvPr/>
        </p:nvSpPr>
        <p:spPr>
          <a:xfrm>
            <a:off x="7770960" y="5307840"/>
            <a:ext cx="69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I2C Masters</a:t>
            </a:r>
            <a:endParaRPr lang="en-GB" sz="900" b="0" strike="noStrike" spc="-1" dirty="0">
              <a:latin typeface="Arial"/>
            </a:endParaRPr>
          </a:p>
        </p:txBody>
      </p:sp>
      <p:sp>
        <p:nvSpPr>
          <p:cNvPr id="1331" name="Rectangle 29"/>
          <p:cNvSpPr/>
          <p:nvPr/>
        </p:nvSpPr>
        <p:spPr>
          <a:xfrm>
            <a:off x="572004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ADC</a:t>
            </a:r>
            <a:endParaRPr lang="en-GB" sz="900" b="0" strike="noStrike" spc="-1" dirty="0">
              <a:latin typeface="Arial"/>
            </a:endParaRPr>
          </a:p>
        </p:txBody>
      </p:sp>
      <p:sp>
        <p:nvSpPr>
          <p:cNvPr id="1332" name="Rectangle 30"/>
          <p:cNvSpPr/>
          <p:nvPr/>
        </p:nvSpPr>
        <p:spPr>
          <a:xfrm>
            <a:off x="57200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Control Logic</a:t>
            </a:r>
            <a:endParaRPr lang="en-GB" sz="900" b="0" strike="noStrike" spc="-1" dirty="0">
              <a:latin typeface="Arial"/>
            </a:endParaRPr>
          </a:p>
        </p:txBody>
      </p:sp>
      <p:sp>
        <p:nvSpPr>
          <p:cNvPr id="1333" name="Rectangle 31"/>
          <p:cNvSpPr/>
          <p:nvPr/>
        </p:nvSpPr>
        <p:spPr>
          <a:xfrm>
            <a:off x="70916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Configuration</a:t>
            </a:r>
            <a:endParaRPr lang="en-GB" sz="900" b="0" strike="noStrike" spc="-1">
              <a:latin typeface="Arial"/>
            </a:endParaRPr>
          </a:p>
          <a:p>
            <a:pPr algn="ctr">
              <a:lnSpc>
                <a:spcPct val="100000"/>
              </a:lnSpc>
              <a:buNone/>
              <a:tabLst>
                <a:tab pos="0" algn="l"/>
              </a:tabLst>
            </a:pPr>
            <a:r>
              <a:rPr lang="en-US" sz="900" b="0" strike="noStrike" spc="-1" dirty="0">
                <a:solidFill>
                  <a:srgbClr val="FFFFFF"/>
                </a:solidFill>
                <a:latin typeface="Calibri"/>
                <a:ea typeface="DejaVu Sans"/>
              </a:rPr>
              <a:t>(e-Fuses + reg-Bank)</a:t>
            </a:r>
            <a:endParaRPr lang="en-GB" sz="900" b="0" strike="noStrike" spc="-1" dirty="0">
              <a:latin typeface="Arial"/>
            </a:endParaRPr>
          </a:p>
        </p:txBody>
      </p:sp>
      <p:sp>
        <p:nvSpPr>
          <p:cNvPr id="1334" name="Straight Arrow Connector 32"/>
          <p:cNvSpPr/>
          <p:nvPr/>
        </p:nvSpPr>
        <p:spPr>
          <a:xfrm rot="5400000" flipH="1" flipV="1">
            <a:off x="660132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335" name="Straight Arrow Connector 33"/>
          <p:cNvSpPr/>
          <p:nvPr/>
        </p:nvSpPr>
        <p:spPr>
          <a:xfrm>
            <a:off x="8071920" y="3762000"/>
            <a:ext cx="608760" cy="720"/>
          </a:xfrm>
          <a:custGeom>
            <a:avLst/>
            <a:gdLst/>
            <a:ahLst/>
            <a:cxnLst/>
            <a:rect l="l" t="t" r="r" b="b"/>
            <a:pathLst>
              <a:path w="21600" h="21600">
                <a:moveTo>
                  <a:pt x="0" y="0"/>
                </a:moveTo>
                <a:lnTo>
                  <a:pt x="21600" y="21600"/>
                </a:lnTo>
              </a:path>
            </a:pathLst>
          </a:custGeom>
          <a:noFill/>
          <a:ln w="19050">
            <a:solidFill>
              <a:srgbClr val="44546A"/>
            </a:solidFill>
            <a:round/>
            <a:tailEnd type="arrow" w="med" len="med"/>
          </a:ln>
        </p:spPr>
        <p:style>
          <a:lnRef idx="0">
            <a:scrgbClr r="0" g="0" b="0"/>
          </a:lnRef>
          <a:fillRef idx="0">
            <a:scrgbClr r="0" g="0" b="0"/>
          </a:fillRef>
          <a:effectRef idx="0">
            <a:scrgbClr r="0" g="0" b="0"/>
          </a:effectRef>
          <a:fontRef idx="minor"/>
        </p:style>
      </p:sp>
      <p:sp>
        <p:nvSpPr>
          <p:cNvPr id="1336" name="Isosceles Triangle 34"/>
          <p:cNvSpPr/>
          <p:nvPr/>
        </p:nvSpPr>
        <p:spPr>
          <a:xfrm rot="5400000" flipH="1">
            <a:off x="8642880" y="357228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sp>
        <p:nvSpPr>
          <p:cNvPr id="1337" name="Isosceles Triangle 35"/>
          <p:cNvSpPr/>
          <p:nvPr/>
        </p:nvSpPr>
        <p:spPr>
          <a:xfrm>
            <a:off x="9292320" y="19551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1338" name="Straight Connector 36"/>
          <p:cNvSpPr/>
          <p:nvPr/>
        </p:nvSpPr>
        <p:spPr>
          <a:xfrm>
            <a:off x="9291960" y="1955160"/>
            <a:ext cx="30492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1339" name="Straight Connector 37"/>
          <p:cNvSpPr/>
          <p:nvPr/>
        </p:nvSpPr>
        <p:spPr>
          <a:xfrm>
            <a:off x="9062640" y="3762000"/>
            <a:ext cx="38088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340" name="Straight Connector 38"/>
          <p:cNvSpPr/>
          <p:nvPr/>
        </p:nvSpPr>
        <p:spPr>
          <a:xfrm>
            <a:off x="9443520" y="4066560"/>
            <a:ext cx="360" cy="15264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341" name="Isosceles Triangle 39"/>
          <p:cNvSpPr/>
          <p:nvPr/>
        </p:nvSpPr>
        <p:spPr>
          <a:xfrm flipV="1">
            <a:off x="9291240" y="39135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1342" name="Straight Connector 40"/>
          <p:cNvSpPr/>
          <p:nvPr/>
        </p:nvSpPr>
        <p:spPr>
          <a:xfrm>
            <a:off x="9443520" y="3762000"/>
            <a:ext cx="360" cy="15228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343" name="Straight Connector 41"/>
          <p:cNvSpPr/>
          <p:nvPr/>
        </p:nvSpPr>
        <p:spPr>
          <a:xfrm>
            <a:off x="9291240" y="4066560"/>
            <a:ext cx="30456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1344" name="Isosceles Triangle 42"/>
          <p:cNvSpPr/>
          <p:nvPr/>
        </p:nvSpPr>
        <p:spPr>
          <a:xfrm flipV="1">
            <a:off x="9367560" y="4218480"/>
            <a:ext cx="151560" cy="151560"/>
          </a:xfrm>
          <a:prstGeom prst="triangle">
            <a:avLst>
              <a:gd name="adj" fmla="val 50000"/>
            </a:avLst>
          </a:prstGeom>
          <a:solidFill>
            <a:schemeClr val="tx2"/>
          </a:solidFill>
          <a:ln w="25400">
            <a:solidFill>
              <a:srgbClr val="44546A"/>
            </a:solidFill>
            <a:round/>
          </a:ln>
        </p:spPr>
        <p:style>
          <a:lnRef idx="0">
            <a:scrgbClr r="0" g="0" b="0"/>
          </a:lnRef>
          <a:fillRef idx="0">
            <a:scrgbClr r="0" g="0" b="0"/>
          </a:fillRef>
          <a:effectRef idx="0">
            <a:scrgbClr r="0" g="0" b="0"/>
          </a:effectRef>
          <a:fontRef idx="minor"/>
        </p:style>
      </p:sp>
      <p:sp>
        <p:nvSpPr>
          <p:cNvPr id="1345" name="Straight Connector 43"/>
          <p:cNvSpPr/>
          <p:nvPr/>
        </p:nvSpPr>
        <p:spPr>
          <a:xfrm>
            <a:off x="9291960" y="1802520"/>
            <a:ext cx="30492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346" name="Elbow Connector 44"/>
          <p:cNvSpPr/>
          <p:nvPr/>
        </p:nvSpPr>
        <p:spPr>
          <a:xfrm flipV="1">
            <a:off x="8463240" y="3875760"/>
            <a:ext cx="407880" cy="1659600"/>
          </a:xfrm>
          <a:prstGeom prst="bentConnector2">
            <a:avLst/>
          </a:pr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347" name="Straight Arrow Connector 45"/>
          <p:cNvSpPr/>
          <p:nvPr/>
        </p:nvSpPr>
        <p:spPr>
          <a:xfrm flipH="1">
            <a:off x="5260320" y="3016440"/>
            <a:ext cx="741240" cy="360"/>
          </a:xfrm>
          <a:custGeom>
            <a:avLst/>
            <a:gdLst/>
            <a:ahLst/>
            <a:cxnLst/>
            <a:rect l="l" t="t" r="r" b="b"/>
            <a:pathLst>
              <a:path w="21600" h="21600">
                <a:moveTo>
                  <a:pt x="0" y="0"/>
                </a:moveTo>
                <a:lnTo>
                  <a:pt x="21600" y="21600"/>
                </a:lnTo>
              </a:path>
            </a:pathLst>
          </a:custGeom>
          <a:noFill/>
          <a:ln w="38100">
            <a:solidFill>
              <a:srgbClr val="C0504D"/>
            </a:solidFill>
            <a:round/>
            <a:tailEnd type="arrow" w="med" len="med"/>
          </a:ln>
        </p:spPr>
        <p:style>
          <a:lnRef idx="0">
            <a:scrgbClr r="0" g="0" b="0"/>
          </a:lnRef>
          <a:fillRef idx="0">
            <a:scrgbClr r="0" g="0" b="0"/>
          </a:fillRef>
          <a:effectRef idx="0">
            <a:scrgbClr r="0" g="0" b="0"/>
          </a:effectRef>
          <a:fontRef idx="minor"/>
        </p:style>
      </p:sp>
      <p:sp>
        <p:nvSpPr>
          <p:cNvPr id="1348" name="Curved Connector 46"/>
          <p:cNvSpPr/>
          <p:nvPr/>
        </p:nvSpPr>
        <p:spPr>
          <a:xfrm rot="10800000">
            <a:off x="2984040" y="1266480"/>
            <a:ext cx="175176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349" name="Curved Connector 47"/>
          <p:cNvSpPr/>
          <p:nvPr/>
        </p:nvSpPr>
        <p:spPr>
          <a:xfrm rot="10800000">
            <a:off x="2984040" y="1571400"/>
            <a:ext cx="175176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350" name="Curved Connector 48"/>
          <p:cNvSpPr/>
          <p:nvPr/>
        </p:nvSpPr>
        <p:spPr>
          <a:xfrm rot="10800000">
            <a:off x="2984040" y="233352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351" name="Curved Connector 49"/>
          <p:cNvSpPr/>
          <p:nvPr/>
        </p:nvSpPr>
        <p:spPr>
          <a:xfrm rot="10800000">
            <a:off x="2984040" y="248580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352" name="Curved Connector 50"/>
          <p:cNvSpPr/>
          <p:nvPr/>
        </p:nvSpPr>
        <p:spPr>
          <a:xfrm rot="10800000">
            <a:off x="2984040" y="263844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353" name="Curved Connector 51"/>
          <p:cNvSpPr/>
          <p:nvPr/>
        </p:nvSpPr>
        <p:spPr>
          <a:xfrm rot="10800000" flipV="1">
            <a:off x="2984040" y="408600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354" name="Curved Connector 52"/>
          <p:cNvSpPr/>
          <p:nvPr/>
        </p:nvSpPr>
        <p:spPr>
          <a:xfrm rot="10800000" flipV="1">
            <a:off x="2984040" y="423864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355" name="Curved Connector 53"/>
          <p:cNvSpPr/>
          <p:nvPr/>
        </p:nvSpPr>
        <p:spPr>
          <a:xfrm rot="10800000" flipV="1">
            <a:off x="2984040" y="439092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356" name="Curved Connector 54"/>
          <p:cNvSpPr/>
          <p:nvPr/>
        </p:nvSpPr>
        <p:spPr>
          <a:xfrm rot="10800000" flipV="1">
            <a:off x="3822120" y="4771800"/>
            <a:ext cx="91368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357" name="Curved Connector 55"/>
          <p:cNvSpPr/>
          <p:nvPr/>
        </p:nvSpPr>
        <p:spPr>
          <a:xfrm rot="10800000" flipV="1">
            <a:off x="3822120" y="4924080"/>
            <a:ext cx="91368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358" name="Curved Connector 56"/>
          <p:cNvSpPr/>
          <p:nvPr/>
        </p:nvSpPr>
        <p:spPr>
          <a:xfrm rot="10800000" flipV="1">
            <a:off x="3822120" y="5076360"/>
            <a:ext cx="91368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359" name="Straight Arrow Connector 57"/>
          <p:cNvSpPr/>
          <p:nvPr/>
        </p:nvSpPr>
        <p:spPr>
          <a:xfrm flipV="1">
            <a:off x="3889800" y="4699800"/>
            <a:ext cx="791640" cy="4222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360" name="TextBox 58"/>
          <p:cNvSpPr/>
          <p:nvPr/>
        </p:nvSpPr>
        <p:spPr>
          <a:xfrm>
            <a:off x="2694960" y="5000400"/>
            <a:ext cx="12542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000" b="0" strike="noStrike" spc="-1" dirty="0">
                <a:solidFill>
                  <a:srgbClr val="1F497D"/>
                </a:solidFill>
                <a:latin typeface="Calibri"/>
                <a:ea typeface="DejaVu Sans"/>
              </a:rPr>
              <a:t>One 80 Mbps port</a:t>
            </a:r>
            <a:endParaRPr lang="en-GB" sz="1000" b="0" strike="noStrike" spc="-1" dirty="0">
              <a:latin typeface="Arial"/>
            </a:endParaRPr>
          </a:p>
        </p:txBody>
      </p:sp>
      <p:sp>
        <p:nvSpPr>
          <p:cNvPr id="1361" name="Straight Arrow Connector 59"/>
          <p:cNvSpPr/>
          <p:nvPr/>
        </p:nvSpPr>
        <p:spPr>
          <a:xfrm flipV="1">
            <a:off x="3928320" y="2397600"/>
            <a:ext cx="795240" cy="14961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362" name="Straight Arrow Connector 60"/>
          <p:cNvSpPr/>
          <p:nvPr/>
        </p:nvSpPr>
        <p:spPr>
          <a:xfrm flipV="1">
            <a:off x="3928320" y="3147120"/>
            <a:ext cx="777240" cy="7470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363" name="Straight Arrow Connector 61"/>
          <p:cNvSpPr/>
          <p:nvPr/>
        </p:nvSpPr>
        <p:spPr>
          <a:xfrm>
            <a:off x="3928320" y="3895920"/>
            <a:ext cx="777240" cy="972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364" name="TextBox 62"/>
          <p:cNvSpPr/>
          <p:nvPr/>
        </p:nvSpPr>
        <p:spPr>
          <a:xfrm>
            <a:off x="7881480" y="6017040"/>
            <a:ext cx="43272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dirty="0">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dirty="0">
                <a:solidFill>
                  <a:srgbClr val="000000"/>
                </a:solidFill>
                <a:latin typeface="Calibri"/>
                <a:ea typeface="DejaVu Sans"/>
              </a:rPr>
              <a:t>Ports</a:t>
            </a:r>
            <a:endParaRPr lang="en-GB" sz="800" b="0" strike="noStrike" spc="-1" dirty="0">
              <a:latin typeface="Arial"/>
            </a:endParaRPr>
          </a:p>
        </p:txBody>
      </p:sp>
      <p:sp>
        <p:nvSpPr>
          <p:cNvPr id="1365" name="TextBox 63"/>
          <p:cNvSpPr/>
          <p:nvPr/>
        </p:nvSpPr>
        <p:spPr>
          <a:xfrm>
            <a:off x="5783760" y="6017040"/>
            <a:ext cx="5454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dirty="0" err="1">
                <a:solidFill>
                  <a:srgbClr val="000000"/>
                </a:solidFill>
                <a:latin typeface="Calibri"/>
                <a:ea typeface="DejaVu Sans"/>
              </a:rPr>
              <a:t>aIn</a:t>
            </a:r>
            <a:r>
              <a:rPr lang="en-GB" sz="800" b="0" strike="noStrike" spc="-1" dirty="0">
                <a:solidFill>
                  <a:srgbClr val="000000"/>
                </a:solidFill>
                <a:latin typeface="Calibri"/>
                <a:ea typeface="DejaVu Sans"/>
              </a:rPr>
              <a:t>[7:0]</a:t>
            </a:r>
            <a:endParaRPr lang="en-GB" sz="800" b="0" strike="noStrike" spc="-1" dirty="0">
              <a:latin typeface="Arial"/>
            </a:endParaRPr>
          </a:p>
        </p:txBody>
      </p:sp>
      <p:sp>
        <p:nvSpPr>
          <p:cNvPr id="1366" name="TextBox 64"/>
          <p:cNvSpPr/>
          <p:nvPr/>
        </p:nvSpPr>
        <p:spPr>
          <a:xfrm>
            <a:off x="6471360" y="6017040"/>
            <a:ext cx="5623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dirty="0">
                <a:solidFill>
                  <a:srgbClr val="000000"/>
                </a:solidFill>
                <a:latin typeface="Calibri"/>
                <a:ea typeface="DejaVu Sans"/>
              </a:rPr>
              <a:t>IO[15:0]</a:t>
            </a:r>
            <a:endParaRPr lang="en-GB" sz="800" b="0" strike="noStrike" spc="-1" dirty="0">
              <a:latin typeface="Arial"/>
            </a:endParaRPr>
          </a:p>
        </p:txBody>
      </p:sp>
      <p:sp>
        <p:nvSpPr>
          <p:cNvPr id="1367" name="TextBox 65"/>
          <p:cNvSpPr/>
          <p:nvPr/>
        </p:nvSpPr>
        <p:spPr>
          <a:xfrm>
            <a:off x="2866320" y="3618720"/>
            <a:ext cx="1115280" cy="546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1000" b="0" strike="noStrike" spc="-1" dirty="0">
                <a:solidFill>
                  <a:srgbClr val="1F497D"/>
                </a:solidFill>
                <a:latin typeface="Calibri"/>
                <a:ea typeface="DejaVu Sans"/>
              </a:rPr>
              <a:t>160 Mbps</a:t>
            </a:r>
            <a:br/>
            <a:r>
              <a:rPr lang="en-GB" sz="1000" b="0" strike="noStrike" spc="-1" dirty="0">
                <a:solidFill>
                  <a:srgbClr val="1F497D"/>
                </a:solidFill>
                <a:latin typeface="Calibri"/>
                <a:ea typeface="DejaVu Sans"/>
              </a:rPr>
              <a:t>to</a:t>
            </a:r>
            <a:endParaRPr lang="en-GB" sz="1000" b="0" strike="noStrike" spc="-1">
              <a:latin typeface="Arial"/>
            </a:endParaRPr>
          </a:p>
          <a:p>
            <a:pPr algn="ctr">
              <a:lnSpc>
                <a:spcPct val="100000"/>
              </a:lnSpc>
              <a:buNone/>
              <a:tabLst>
                <a:tab pos="0" algn="l"/>
              </a:tabLst>
            </a:pPr>
            <a:r>
              <a:rPr lang="en-GB" sz="1000" b="0" strike="noStrike" spc="-1" dirty="0">
                <a:solidFill>
                  <a:srgbClr val="1F497D"/>
                </a:solidFill>
                <a:latin typeface="Calibri"/>
                <a:ea typeface="DejaVu Sans"/>
              </a:rPr>
              <a:t>1.28 Gbps ports</a:t>
            </a:r>
            <a:endParaRPr lang="en-GB" sz="1000" b="0" strike="noStrike" spc="-1" dirty="0">
              <a:latin typeface="Arial"/>
            </a:endParaRPr>
          </a:p>
        </p:txBody>
      </p:sp>
      <p:sp>
        <p:nvSpPr>
          <p:cNvPr id="1368" name="TextBox 66"/>
          <p:cNvSpPr/>
          <p:nvPr/>
        </p:nvSpPr>
        <p:spPr>
          <a:xfrm>
            <a:off x="8578080" y="1802880"/>
            <a:ext cx="5940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dirty="0" err="1">
                <a:solidFill>
                  <a:srgbClr val="1F497D"/>
                </a:solidFill>
                <a:latin typeface="Calibri"/>
                <a:ea typeface="DejaVu Sans"/>
              </a:rPr>
              <a:t>LpGBTIA</a:t>
            </a:r>
            <a:endParaRPr lang="en-GB" sz="800" b="0" strike="noStrike" spc="-1" dirty="0" err="1">
              <a:latin typeface="Arial"/>
            </a:endParaRPr>
          </a:p>
        </p:txBody>
      </p:sp>
      <p:sp>
        <p:nvSpPr>
          <p:cNvPr id="1369" name="TextBox 67"/>
          <p:cNvSpPr/>
          <p:nvPr/>
        </p:nvSpPr>
        <p:spPr>
          <a:xfrm>
            <a:off x="8577000" y="3304800"/>
            <a:ext cx="5652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dirty="0" err="1">
                <a:solidFill>
                  <a:srgbClr val="1F497D"/>
                </a:solidFill>
                <a:latin typeface="Calibri"/>
                <a:ea typeface="DejaVu Sans"/>
              </a:rPr>
              <a:t>LpGBLD</a:t>
            </a:r>
            <a:endParaRPr lang="en-GB" sz="800" b="0" strike="noStrike" spc="-1" dirty="0" err="1">
              <a:latin typeface="Arial"/>
            </a:endParaRPr>
          </a:p>
        </p:txBody>
      </p:sp>
      <p:sp>
        <p:nvSpPr>
          <p:cNvPr id="1370" name="TextBox 68"/>
          <p:cNvSpPr/>
          <p:nvPr/>
        </p:nvSpPr>
        <p:spPr>
          <a:xfrm>
            <a:off x="7659000" y="1280160"/>
            <a:ext cx="746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400" b="1" strike="noStrike" spc="-1" dirty="0" err="1">
                <a:solidFill>
                  <a:srgbClr val="1F497D"/>
                </a:solidFill>
                <a:latin typeface="Calibri"/>
                <a:ea typeface="DejaVu Sans"/>
              </a:rPr>
              <a:t>LpGBT</a:t>
            </a:r>
            <a:endParaRPr lang="en-GB" sz="1400" b="0" strike="noStrike" spc="-1" dirty="0" err="1">
              <a:latin typeface="Arial"/>
            </a:endParaRPr>
          </a:p>
        </p:txBody>
      </p:sp>
      <p:sp>
        <p:nvSpPr>
          <p:cNvPr id="1371" name="Straight Arrow Connector 69"/>
          <p:cNvSpPr/>
          <p:nvPr/>
        </p:nvSpPr>
        <p:spPr>
          <a:xfrm rot="10800000" flipV="1">
            <a:off x="9673920" y="187920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372" name="Straight Arrow Connector 70"/>
          <p:cNvSpPr/>
          <p:nvPr/>
        </p:nvSpPr>
        <p:spPr>
          <a:xfrm rot="10800000" flipV="1">
            <a:off x="9673920" y="203148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373" name="Straight Arrow Connector 71"/>
          <p:cNvSpPr/>
          <p:nvPr/>
        </p:nvSpPr>
        <p:spPr>
          <a:xfrm rot="10800000" flipH="1">
            <a:off x="9672120" y="368676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374" name="Straight Arrow Connector 72"/>
          <p:cNvSpPr/>
          <p:nvPr/>
        </p:nvSpPr>
        <p:spPr>
          <a:xfrm rot="10800000" flipH="1">
            <a:off x="9672120" y="383904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375" name="Right Brace 73"/>
          <p:cNvSpPr/>
          <p:nvPr/>
        </p:nvSpPr>
        <p:spPr>
          <a:xfrm>
            <a:off x="3747960" y="1443600"/>
            <a:ext cx="266040" cy="400320"/>
          </a:xfrm>
          <a:prstGeom prst="rightBrace">
            <a:avLst>
              <a:gd name="adj1" fmla="val 8333"/>
              <a:gd name="adj2" fmla="val 50000"/>
            </a:avLst>
          </a:prstGeom>
          <a:noFill/>
          <a:ln w="12700">
            <a:solidFill>
              <a:srgbClr val="4A7EBB"/>
            </a:solidFill>
            <a:round/>
          </a:ln>
        </p:spPr>
        <p:style>
          <a:lnRef idx="0">
            <a:scrgbClr r="0" g="0" b="0"/>
          </a:lnRef>
          <a:fillRef idx="0">
            <a:scrgbClr r="0" g="0" b="0"/>
          </a:fillRef>
          <a:effectRef idx="0">
            <a:scrgbClr r="0" g="0" b="0"/>
          </a:effectRef>
          <a:fontRef idx="minor"/>
        </p:style>
      </p:sp>
      <p:sp>
        <p:nvSpPr>
          <p:cNvPr id="1376" name="TextBox 74"/>
          <p:cNvSpPr/>
          <p:nvPr/>
        </p:nvSpPr>
        <p:spPr>
          <a:xfrm>
            <a:off x="3956400" y="1509840"/>
            <a:ext cx="4341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dirty="0" err="1">
                <a:solidFill>
                  <a:srgbClr val="1F497D"/>
                </a:solidFill>
                <a:latin typeface="Calibri"/>
                <a:ea typeface="DejaVu Sans"/>
              </a:rPr>
              <a:t>eLink</a:t>
            </a:r>
            <a:endParaRPr lang="en-GB" sz="800" b="0" strike="noStrike" spc="-1" dirty="0" err="1">
              <a:latin typeface="Arial"/>
            </a:endParaRPr>
          </a:p>
        </p:txBody>
      </p:sp>
      <p:sp>
        <p:nvSpPr>
          <p:cNvPr id="1377" name="TextBox 75"/>
          <p:cNvSpPr/>
          <p:nvPr/>
        </p:nvSpPr>
        <p:spPr>
          <a:xfrm>
            <a:off x="3063960" y="3313080"/>
            <a:ext cx="47700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GB" sz="1000" b="0" strike="noStrike" spc="-1" dirty="0">
                <a:solidFill>
                  <a:srgbClr val="C00000"/>
                </a:solidFill>
                <a:latin typeface="Calibri"/>
                <a:ea typeface="DejaVu Sans"/>
              </a:rPr>
              <a:t>clock</a:t>
            </a:r>
            <a:endParaRPr lang="en-GB" sz="1000" b="0" strike="noStrike" spc="-1" dirty="0">
              <a:latin typeface="Arial"/>
            </a:endParaRPr>
          </a:p>
        </p:txBody>
      </p:sp>
      <p:sp>
        <p:nvSpPr>
          <p:cNvPr id="1378" name="Straight Arrow Connector 76"/>
          <p:cNvSpPr/>
          <p:nvPr/>
        </p:nvSpPr>
        <p:spPr>
          <a:xfrm flipV="1">
            <a:off x="3526200" y="2901600"/>
            <a:ext cx="589320" cy="532440"/>
          </a:xfrm>
          <a:custGeom>
            <a:avLst/>
            <a:gdLst/>
            <a:ahLst/>
            <a:cxnLst/>
            <a:rect l="l" t="t" r="r" b="b"/>
            <a:pathLst>
              <a:path w="21600" h="21600">
                <a:moveTo>
                  <a:pt x="0" y="0"/>
                </a:moveTo>
                <a:lnTo>
                  <a:pt x="21600" y="21600"/>
                </a:lnTo>
              </a:path>
            </a:pathLst>
          </a:custGeom>
          <a:noFill/>
          <a:ln w="9525">
            <a:solidFill>
              <a:srgbClr val="C00000"/>
            </a:solidFill>
            <a:round/>
            <a:tailEnd type="arrow" w="med" len="med"/>
          </a:ln>
        </p:spPr>
        <p:style>
          <a:lnRef idx="0">
            <a:scrgbClr r="0" g="0" b="0"/>
          </a:lnRef>
          <a:fillRef idx="0">
            <a:scrgbClr r="0" g="0" b="0"/>
          </a:fillRef>
          <a:effectRef idx="0">
            <a:scrgbClr r="0" g="0" b="0"/>
          </a:effectRef>
          <a:fontRef idx="minor"/>
        </p:style>
      </p:sp>
      <p:sp>
        <p:nvSpPr>
          <p:cNvPr id="1379" name="TextBox 77"/>
          <p:cNvSpPr/>
          <p:nvPr/>
        </p:nvSpPr>
        <p:spPr>
          <a:xfrm>
            <a:off x="2909880" y="3132720"/>
            <a:ext cx="64296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dirty="0">
                <a:solidFill>
                  <a:srgbClr val="1F497D"/>
                </a:solidFill>
                <a:latin typeface="Calibri"/>
                <a:ea typeface="DejaVu Sans"/>
              </a:rPr>
              <a:t>data-up</a:t>
            </a:r>
            <a:endParaRPr lang="en-GB" sz="1000" b="0" strike="noStrike" spc="-1" dirty="0">
              <a:latin typeface="Arial"/>
            </a:endParaRPr>
          </a:p>
        </p:txBody>
      </p:sp>
      <p:sp>
        <p:nvSpPr>
          <p:cNvPr id="1380" name="Straight Arrow Connector 78"/>
          <p:cNvSpPr/>
          <p:nvPr/>
        </p:nvSpPr>
        <p:spPr>
          <a:xfrm flipV="1">
            <a:off x="3526200" y="2763720"/>
            <a:ext cx="513360" cy="4906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381" name="TextBox 79"/>
          <p:cNvSpPr/>
          <p:nvPr/>
        </p:nvSpPr>
        <p:spPr>
          <a:xfrm>
            <a:off x="2743200" y="2904120"/>
            <a:ext cx="8168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dirty="0">
                <a:solidFill>
                  <a:srgbClr val="1F497D"/>
                </a:solidFill>
                <a:latin typeface="Calibri"/>
                <a:ea typeface="DejaVu Sans"/>
              </a:rPr>
              <a:t>data-down</a:t>
            </a:r>
            <a:endParaRPr lang="en-GB" sz="1000" b="0" strike="noStrike" spc="-1" dirty="0">
              <a:latin typeface="Arial"/>
            </a:endParaRPr>
          </a:p>
        </p:txBody>
      </p:sp>
      <p:sp>
        <p:nvSpPr>
          <p:cNvPr id="1382" name="Straight Arrow Connector 80"/>
          <p:cNvSpPr/>
          <p:nvPr/>
        </p:nvSpPr>
        <p:spPr>
          <a:xfrm flipV="1">
            <a:off x="3526200" y="2611440"/>
            <a:ext cx="437040" cy="4143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grpSp>
        <p:nvGrpSpPr>
          <p:cNvPr id="1383" name="Group 81"/>
          <p:cNvGrpSpPr/>
          <p:nvPr/>
        </p:nvGrpSpPr>
        <p:grpSpPr>
          <a:xfrm>
            <a:off x="8520840" y="6067080"/>
            <a:ext cx="1751760" cy="532800"/>
            <a:chOff x="8520840" y="6067080"/>
            <a:chExt cx="1751760" cy="532800"/>
          </a:xfrm>
        </p:grpSpPr>
        <p:sp>
          <p:nvSpPr>
            <p:cNvPr id="1384" name="Rectangle 82"/>
            <p:cNvSpPr/>
            <p:nvPr/>
          </p:nvSpPr>
          <p:spPr>
            <a:xfrm>
              <a:off x="8520840" y="6067080"/>
              <a:ext cx="1751760" cy="532800"/>
            </a:xfrm>
            <a:prstGeom prst="rect">
              <a:avLst/>
            </a:prstGeom>
            <a:solidFill>
              <a:srgbClr val="DCE6F2"/>
            </a:solidFill>
            <a:ln w="25400">
              <a:solidFill>
                <a:srgbClr val="4F81BD"/>
              </a:solidFill>
              <a:prstDash val="dash"/>
              <a:round/>
            </a:ln>
          </p:spPr>
          <p:style>
            <a:lnRef idx="0">
              <a:scrgbClr r="0" g="0" b="0"/>
            </a:lnRef>
            <a:fillRef idx="0">
              <a:scrgbClr r="0" g="0" b="0"/>
            </a:fillRef>
            <a:effectRef idx="0">
              <a:scrgbClr r="0" g="0" b="0"/>
            </a:effectRef>
            <a:fontRef idx="minor"/>
          </p:style>
        </p:sp>
        <p:sp>
          <p:nvSpPr>
            <p:cNvPr id="1385" name="Straight Connector 83"/>
            <p:cNvSpPr/>
            <p:nvPr/>
          </p:nvSpPr>
          <p:spPr>
            <a:xfrm>
              <a:off x="8673120" y="6219360"/>
              <a:ext cx="990720" cy="360"/>
            </a:xfrm>
            <a:prstGeom prst="line">
              <a:avLst/>
            </a:prstGeom>
            <a:ln w="12700">
              <a:solidFill>
                <a:srgbClr val="1F497D"/>
              </a:solidFill>
              <a:round/>
            </a:ln>
          </p:spPr>
          <p:style>
            <a:lnRef idx="0">
              <a:scrgbClr r="0" g="0" b="0"/>
            </a:lnRef>
            <a:fillRef idx="0">
              <a:scrgbClr r="0" g="0" b="0"/>
            </a:fillRef>
            <a:effectRef idx="0">
              <a:scrgbClr r="0" g="0" b="0"/>
            </a:effectRef>
            <a:fontRef idx="minor"/>
          </p:style>
        </p:sp>
        <p:sp>
          <p:nvSpPr>
            <p:cNvPr id="1386" name="Straight Connector 84"/>
            <p:cNvSpPr/>
            <p:nvPr/>
          </p:nvSpPr>
          <p:spPr>
            <a:xfrm>
              <a:off x="8673120" y="6371640"/>
              <a:ext cx="990720" cy="360"/>
            </a:xfrm>
            <a:prstGeom prst="line">
              <a:avLst/>
            </a:prstGeom>
            <a:ln w="12700">
              <a:solidFill>
                <a:srgbClr val="000000"/>
              </a:solidFill>
              <a:round/>
            </a:ln>
          </p:spPr>
          <p:style>
            <a:lnRef idx="0">
              <a:scrgbClr r="0" g="0" b="0"/>
            </a:lnRef>
            <a:fillRef idx="0">
              <a:scrgbClr r="0" g="0" b="0"/>
            </a:fillRef>
            <a:effectRef idx="0">
              <a:scrgbClr r="0" g="0" b="0"/>
            </a:effectRef>
            <a:fontRef idx="minor"/>
          </p:style>
        </p:sp>
        <p:sp>
          <p:nvSpPr>
            <p:cNvPr id="1387" name="Straight Connector 85"/>
            <p:cNvSpPr/>
            <p:nvPr/>
          </p:nvSpPr>
          <p:spPr>
            <a:xfrm>
              <a:off x="8673120" y="6524280"/>
              <a:ext cx="990720" cy="360"/>
            </a:xfrm>
            <a:prstGeom prst="line">
              <a:avLst/>
            </a:prstGeom>
            <a:ln w="12700">
              <a:solidFill>
                <a:srgbClr val="C0504D"/>
              </a:solidFill>
              <a:round/>
            </a:ln>
          </p:spPr>
          <p:style>
            <a:lnRef idx="0">
              <a:scrgbClr r="0" g="0" b="0"/>
            </a:lnRef>
            <a:fillRef idx="0">
              <a:scrgbClr r="0" g="0" b="0"/>
            </a:fillRef>
            <a:effectRef idx="0">
              <a:scrgbClr r="0" g="0" b="0"/>
            </a:effectRef>
            <a:fontRef idx="minor"/>
          </p:style>
        </p:sp>
        <p:sp>
          <p:nvSpPr>
            <p:cNvPr id="1388" name="TextBox 86"/>
            <p:cNvSpPr/>
            <p:nvPr/>
          </p:nvSpPr>
          <p:spPr>
            <a:xfrm>
              <a:off x="9651600" y="6219720"/>
              <a:ext cx="5180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dirty="0">
                  <a:solidFill>
                    <a:srgbClr val="000000"/>
                  </a:solidFill>
                  <a:latin typeface="Calibri"/>
                  <a:ea typeface="DejaVu Sans"/>
                </a:rPr>
                <a:t>control</a:t>
              </a:r>
              <a:endParaRPr lang="en-GB" sz="800" b="0" strike="noStrike" spc="-1" dirty="0">
                <a:latin typeface="Arial"/>
              </a:endParaRPr>
            </a:p>
          </p:txBody>
        </p:sp>
        <p:sp>
          <p:nvSpPr>
            <p:cNvPr id="1389" name="TextBox 87"/>
            <p:cNvSpPr/>
            <p:nvPr/>
          </p:nvSpPr>
          <p:spPr>
            <a:xfrm>
              <a:off x="9659880" y="6067080"/>
              <a:ext cx="3945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dirty="0">
                  <a:solidFill>
                    <a:srgbClr val="1F497D"/>
                  </a:solidFill>
                  <a:latin typeface="Calibri"/>
                  <a:ea typeface="DejaVu Sans"/>
                </a:rPr>
                <a:t>data</a:t>
              </a:r>
              <a:endParaRPr lang="en-GB" sz="800" b="0" strike="noStrike" spc="-1" dirty="0">
                <a:latin typeface="Arial"/>
              </a:endParaRPr>
            </a:p>
          </p:txBody>
        </p:sp>
        <p:sp>
          <p:nvSpPr>
            <p:cNvPr id="1390" name="TextBox 88"/>
            <p:cNvSpPr/>
            <p:nvPr/>
          </p:nvSpPr>
          <p:spPr>
            <a:xfrm>
              <a:off x="9663840" y="6372000"/>
              <a:ext cx="4694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dirty="0">
                  <a:solidFill>
                    <a:srgbClr val="FF0000"/>
                  </a:solidFill>
                  <a:latin typeface="Calibri"/>
                  <a:ea typeface="DejaVu Sans"/>
                </a:rPr>
                <a:t>clocks</a:t>
              </a:r>
              <a:endParaRPr lang="en-GB" sz="800" b="0" strike="noStrike" spc="-1" dirty="0">
                <a:latin typeface="Arial"/>
              </a:endParaRPr>
            </a:p>
          </p:txBody>
        </p:sp>
      </p:grpSp>
      <p:grpSp>
        <p:nvGrpSpPr>
          <p:cNvPr id="1391" name="Group 89"/>
          <p:cNvGrpSpPr/>
          <p:nvPr/>
        </p:nvGrpSpPr>
        <p:grpSpPr>
          <a:xfrm>
            <a:off x="7825320" y="2032200"/>
            <a:ext cx="454320" cy="456480"/>
            <a:chOff x="7825320" y="2032200"/>
            <a:chExt cx="454320" cy="456480"/>
          </a:xfrm>
        </p:grpSpPr>
        <p:sp>
          <p:nvSpPr>
            <p:cNvPr id="1392" name="Isosceles Triangle 90"/>
            <p:cNvSpPr/>
            <p:nvPr/>
          </p:nvSpPr>
          <p:spPr>
            <a:xfrm rot="16200000">
              <a:off x="7787160" y="207036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393" name="TextBox 91"/>
            <p:cNvSpPr/>
            <p:nvPr/>
          </p:nvSpPr>
          <p:spPr>
            <a:xfrm>
              <a:off x="7895880" y="2106000"/>
              <a:ext cx="3837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dirty="0">
                  <a:solidFill>
                    <a:srgbClr val="FFFFFF"/>
                  </a:solidFill>
                  <a:latin typeface="Calibri"/>
                  <a:ea typeface="DejaVu Sans"/>
                </a:rPr>
                <a:t>LR</a:t>
              </a:r>
              <a:endParaRPr lang="en-GB" sz="1400" b="0" strike="noStrike" spc="-1" dirty="0">
                <a:latin typeface="Arial"/>
              </a:endParaRPr>
            </a:p>
          </p:txBody>
        </p:sp>
      </p:grpSp>
      <p:sp>
        <p:nvSpPr>
          <p:cNvPr id="1394" name="Straight Arrow Connector 92"/>
          <p:cNvSpPr/>
          <p:nvPr/>
        </p:nvSpPr>
        <p:spPr>
          <a:xfrm flipH="1" flipV="1">
            <a:off x="7583760" y="2258640"/>
            <a:ext cx="24012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1395" name="Straight Arrow Connector 93"/>
          <p:cNvSpPr/>
          <p:nvPr/>
        </p:nvSpPr>
        <p:spPr>
          <a:xfrm flipH="1">
            <a:off x="7728120" y="2260800"/>
            <a:ext cx="360" cy="54180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1396" name="Straight Arrow Connector 94"/>
          <p:cNvSpPr/>
          <p:nvPr/>
        </p:nvSpPr>
        <p:spPr>
          <a:xfrm flipV="1">
            <a:off x="7317720" y="248796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397" name="Straight Arrow Connector 95"/>
          <p:cNvSpPr/>
          <p:nvPr/>
        </p:nvSpPr>
        <p:spPr>
          <a:xfrm>
            <a:off x="7317720" y="325224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398" name="Straight Arrow Connector 96"/>
          <p:cNvSpPr/>
          <p:nvPr/>
        </p:nvSpPr>
        <p:spPr>
          <a:xfrm flipH="1">
            <a:off x="7824600" y="3004200"/>
            <a:ext cx="1359360" cy="11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399" name="TextBox 97"/>
          <p:cNvSpPr/>
          <p:nvPr/>
        </p:nvSpPr>
        <p:spPr>
          <a:xfrm>
            <a:off x="8466480" y="2804040"/>
            <a:ext cx="745200" cy="3945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000" b="0" strike="noStrike" spc="-1" dirty="0">
                <a:solidFill>
                  <a:srgbClr val="C00000"/>
                </a:solidFill>
                <a:latin typeface="Calibri"/>
                <a:ea typeface="DejaVu Sans"/>
              </a:rPr>
              <a:t>Ref CLK</a:t>
            </a:r>
            <a:br/>
            <a:r>
              <a:rPr lang="en-GB" sz="1000" b="0" strike="noStrike" spc="-1" dirty="0">
                <a:solidFill>
                  <a:srgbClr val="C00000"/>
                </a:solidFill>
                <a:latin typeface="Calibri"/>
                <a:ea typeface="DejaVu Sans"/>
              </a:rPr>
              <a:t>(optional)</a:t>
            </a:r>
            <a:endParaRPr lang="en-GB" sz="1000" b="0" strike="noStrike" spc="-1" dirty="0">
              <a:latin typeface="Arial"/>
            </a:endParaRPr>
          </a:p>
        </p:txBody>
      </p:sp>
      <p:sp>
        <p:nvSpPr>
          <p:cNvPr id="1400" name="Straight Arrow Connector 98"/>
          <p:cNvSpPr/>
          <p:nvPr/>
        </p:nvSpPr>
        <p:spPr>
          <a:xfrm flipH="1">
            <a:off x="8208000" y="2262600"/>
            <a:ext cx="12297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1401" name="Isosceles Triangle 99"/>
          <p:cNvSpPr/>
          <p:nvPr/>
        </p:nvSpPr>
        <p:spPr>
          <a:xfrm rot="16200000">
            <a:off x="8644320" y="207036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grpSp>
        <p:nvGrpSpPr>
          <p:cNvPr id="1402" name="Group 100"/>
          <p:cNvGrpSpPr/>
          <p:nvPr/>
        </p:nvGrpSpPr>
        <p:grpSpPr>
          <a:xfrm>
            <a:off x="7754760" y="3537720"/>
            <a:ext cx="456120" cy="456480"/>
            <a:chOff x="7754760" y="3537720"/>
            <a:chExt cx="456120" cy="456480"/>
          </a:xfrm>
        </p:grpSpPr>
        <p:sp>
          <p:nvSpPr>
            <p:cNvPr id="1403" name="Isosceles Triangle 101"/>
            <p:cNvSpPr/>
            <p:nvPr/>
          </p:nvSpPr>
          <p:spPr>
            <a:xfrm rot="5400000" flipH="1">
              <a:off x="7792560" y="357588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404" name="TextBox 102"/>
            <p:cNvSpPr/>
            <p:nvPr/>
          </p:nvSpPr>
          <p:spPr>
            <a:xfrm flipH="1">
              <a:off x="7754400" y="3611520"/>
              <a:ext cx="402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dirty="0">
                  <a:solidFill>
                    <a:srgbClr val="FFFFFF"/>
                  </a:solidFill>
                  <a:latin typeface="Calibri"/>
                  <a:ea typeface="DejaVu Sans"/>
                </a:rPr>
                <a:t>LD</a:t>
              </a:r>
              <a:endParaRPr lang="en-GB" sz="1400" b="0" strike="noStrike" spc="-1" dirty="0">
                <a:latin typeface="Arial"/>
              </a:endParaRPr>
            </a:p>
          </p:txBody>
        </p:sp>
      </p:grpSp>
      <p:sp>
        <p:nvSpPr>
          <p:cNvPr id="1405" name="Straight Arrow Connector 103"/>
          <p:cNvSpPr/>
          <p:nvPr/>
        </p:nvSpPr>
        <p:spPr>
          <a:xfrm>
            <a:off x="7583400" y="3765600"/>
            <a:ext cx="2505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1406" name="Straight Arrow Connector 104"/>
          <p:cNvSpPr/>
          <p:nvPr/>
        </p:nvSpPr>
        <p:spPr>
          <a:xfrm flipV="1">
            <a:off x="6778080" y="2479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407" name="Straight Arrow Connector 105"/>
          <p:cNvSpPr/>
          <p:nvPr/>
        </p:nvSpPr>
        <p:spPr>
          <a:xfrm>
            <a:off x="6778080" y="3243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408" name="Straight Arrow Connector 106"/>
          <p:cNvSpPr/>
          <p:nvPr/>
        </p:nvSpPr>
        <p:spPr>
          <a:xfrm flipV="1">
            <a:off x="6281640" y="2470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409" name="Straight Arrow Connector 107"/>
          <p:cNvSpPr/>
          <p:nvPr/>
        </p:nvSpPr>
        <p:spPr>
          <a:xfrm>
            <a:off x="6281640" y="3234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410" name="Right Arrow 108"/>
          <p:cNvSpPr/>
          <p:nvPr/>
        </p:nvSpPr>
        <p:spPr>
          <a:xfrm>
            <a:off x="5268240" y="361296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411" name="Straight Arrow Connector 109"/>
          <p:cNvSpPr/>
          <p:nvPr/>
        </p:nvSpPr>
        <p:spPr>
          <a:xfrm flipV="1">
            <a:off x="5707080" y="1727640"/>
            <a:ext cx="5400" cy="1284480"/>
          </a:xfrm>
          <a:custGeom>
            <a:avLst/>
            <a:gdLst/>
            <a:ahLst/>
            <a:cxnLst/>
            <a:rect l="l" t="t" r="r" b="b"/>
            <a:pathLst>
              <a:path w="21600" h="21600">
                <a:moveTo>
                  <a:pt x="0" y="0"/>
                </a:moveTo>
                <a:lnTo>
                  <a:pt x="21600" y="21600"/>
                </a:lnTo>
              </a:path>
            </a:pathLst>
          </a:custGeom>
          <a:noFill/>
          <a:ln w="38100">
            <a:solidFill>
              <a:srgbClr val="C0504D"/>
            </a:solidFill>
            <a:round/>
            <a:headEnd type="oval" w="med" len="med"/>
            <a:tailEnd type="arrow" w="med" len="med"/>
          </a:ln>
        </p:spPr>
        <p:style>
          <a:lnRef idx="0">
            <a:scrgbClr r="0" g="0" b="0"/>
          </a:lnRef>
          <a:fillRef idx="0">
            <a:scrgbClr r="0" g="0" b="0"/>
          </a:fillRef>
          <a:effectRef idx="0">
            <a:scrgbClr r="0" g="0" b="0"/>
          </a:effectRef>
          <a:fontRef idx="minor"/>
        </p:style>
      </p:sp>
      <p:sp>
        <p:nvSpPr>
          <p:cNvPr id="1412" name="Right Arrow 110"/>
          <p:cNvSpPr/>
          <p:nvPr/>
        </p:nvSpPr>
        <p:spPr>
          <a:xfrm flipH="1">
            <a:off x="5276880" y="210744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413" name="Rectangle 111"/>
          <p:cNvSpPr/>
          <p:nvPr/>
        </p:nvSpPr>
        <p:spPr>
          <a:xfrm>
            <a:off x="6002640" y="2787840"/>
            <a:ext cx="105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CLK Manager</a:t>
            </a:r>
            <a:endParaRPr lang="en-GB" sz="900" b="0" strike="noStrike" spc="-1" dirty="0">
              <a:latin typeface="Arial"/>
            </a:endParaRPr>
          </a:p>
        </p:txBody>
      </p:sp>
      <p:sp>
        <p:nvSpPr>
          <p:cNvPr id="1414" name="Rectangle 112"/>
          <p:cNvSpPr/>
          <p:nvPr/>
        </p:nvSpPr>
        <p:spPr>
          <a:xfrm>
            <a:off x="7050960" y="2788920"/>
            <a:ext cx="78192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CDR/PLL</a:t>
            </a:r>
            <a:endParaRPr lang="en-GB" sz="900" b="0" strike="noStrike" spc="-1" dirty="0">
              <a:latin typeface="Arial"/>
            </a:endParaRPr>
          </a:p>
        </p:txBody>
      </p:sp>
      <p:sp>
        <p:nvSpPr>
          <p:cNvPr id="1415" name="Rectangle 113"/>
          <p:cNvSpPr/>
          <p:nvPr/>
        </p:nvSpPr>
        <p:spPr>
          <a:xfrm>
            <a:off x="705096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err="1">
                <a:solidFill>
                  <a:srgbClr val="FFFFFF"/>
                </a:solidFill>
                <a:latin typeface="Calibri"/>
                <a:ea typeface="DejaVu Sans"/>
              </a:rPr>
              <a:t>DeSER</a:t>
            </a:r>
            <a:endParaRPr lang="en-GB" sz="900" b="0" strike="noStrike" spc="-1" dirty="0" err="1">
              <a:latin typeface="Arial"/>
            </a:endParaRPr>
          </a:p>
        </p:txBody>
      </p:sp>
      <p:sp>
        <p:nvSpPr>
          <p:cNvPr id="1416" name="Rectangle 114"/>
          <p:cNvSpPr/>
          <p:nvPr/>
        </p:nvSpPr>
        <p:spPr>
          <a:xfrm>
            <a:off x="652104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DEC</a:t>
            </a:r>
            <a:endParaRPr lang="en-GB" sz="900" b="0" strike="noStrike" spc="-1" dirty="0">
              <a:latin typeface="Arial"/>
            </a:endParaRPr>
          </a:p>
        </p:txBody>
      </p:sp>
      <p:sp>
        <p:nvSpPr>
          <p:cNvPr id="1417" name="Rectangle 115"/>
          <p:cNvSpPr/>
          <p:nvPr/>
        </p:nvSpPr>
        <p:spPr>
          <a:xfrm>
            <a:off x="600372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DSCR</a:t>
            </a:r>
            <a:endParaRPr lang="en-GB" sz="900" b="0" strike="noStrike" spc="-1" dirty="0">
              <a:latin typeface="Arial"/>
            </a:endParaRPr>
          </a:p>
        </p:txBody>
      </p:sp>
      <p:sp>
        <p:nvSpPr>
          <p:cNvPr id="1418" name="Rectangle 116"/>
          <p:cNvSpPr/>
          <p:nvPr/>
        </p:nvSpPr>
        <p:spPr>
          <a:xfrm>
            <a:off x="651996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ENC</a:t>
            </a:r>
            <a:endParaRPr lang="en-GB" sz="900" b="0" strike="noStrike" spc="-1" dirty="0">
              <a:latin typeface="Arial"/>
            </a:endParaRPr>
          </a:p>
        </p:txBody>
      </p:sp>
      <p:sp>
        <p:nvSpPr>
          <p:cNvPr id="1419" name="Rectangle 117"/>
          <p:cNvSpPr/>
          <p:nvPr/>
        </p:nvSpPr>
        <p:spPr>
          <a:xfrm>
            <a:off x="600264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SCR</a:t>
            </a:r>
            <a:endParaRPr lang="en-GB" sz="900" b="0" strike="noStrike" spc="-1" dirty="0">
              <a:latin typeface="Arial"/>
            </a:endParaRPr>
          </a:p>
        </p:txBody>
      </p:sp>
      <p:sp>
        <p:nvSpPr>
          <p:cNvPr id="1420" name="Rectangle 118"/>
          <p:cNvSpPr/>
          <p:nvPr/>
        </p:nvSpPr>
        <p:spPr>
          <a:xfrm>
            <a:off x="704988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SER</a:t>
            </a:r>
            <a:endParaRPr lang="en-GB" sz="900" b="0" strike="noStrike" spc="-1" dirty="0">
              <a:latin typeface="Arial"/>
            </a:endParaRPr>
          </a:p>
        </p:txBody>
      </p:sp>
      <p:sp>
        <p:nvSpPr>
          <p:cNvPr id="1421" name="Rectangle 119"/>
          <p:cNvSpPr/>
          <p:nvPr/>
        </p:nvSpPr>
        <p:spPr>
          <a:xfrm>
            <a:off x="7091640" y="5307840"/>
            <a:ext cx="6850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I2C Slave</a:t>
            </a:r>
            <a:endParaRPr lang="en-GB" sz="900" b="0" strike="noStrike" spc="-1" dirty="0">
              <a:latin typeface="Arial"/>
            </a:endParaRPr>
          </a:p>
        </p:txBody>
      </p:sp>
      <p:sp>
        <p:nvSpPr>
          <p:cNvPr id="1422" name="Straight Arrow Connector 120"/>
          <p:cNvSpPr/>
          <p:nvPr/>
        </p:nvSpPr>
        <p:spPr>
          <a:xfrm rot="5400000" flipH="1" flipV="1">
            <a:off x="784800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423" name="Straight Arrow Connector 121"/>
          <p:cNvSpPr/>
          <p:nvPr/>
        </p:nvSpPr>
        <p:spPr>
          <a:xfrm rot="5400000" flipH="1" flipV="1">
            <a:off x="805464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424" name="Straight Arrow Connector 122"/>
          <p:cNvSpPr/>
          <p:nvPr/>
        </p:nvSpPr>
        <p:spPr>
          <a:xfrm rot="5400000" flipH="1" flipV="1">
            <a:off x="72910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425" name="TextBox 123"/>
          <p:cNvSpPr/>
          <p:nvPr/>
        </p:nvSpPr>
        <p:spPr>
          <a:xfrm>
            <a:off x="7254720" y="6017040"/>
            <a:ext cx="38376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dirty="0">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dirty="0">
                <a:solidFill>
                  <a:srgbClr val="000000"/>
                </a:solidFill>
                <a:latin typeface="Calibri"/>
                <a:ea typeface="DejaVu Sans"/>
              </a:rPr>
              <a:t>Port</a:t>
            </a:r>
            <a:endParaRPr lang="en-GB" sz="800" b="0" strike="noStrike" spc="-1" dirty="0">
              <a:latin typeface="Arial"/>
            </a:endParaRPr>
          </a:p>
        </p:txBody>
      </p:sp>
      <p:sp>
        <p:nvSpPr>
          <p:cNvPr id="1426" name="Rectangle 124"/>
          <p:cNvSpPr/>
          <p:nvPr/>
        </p:nvSpPr>
        <p:spPr>
          <a:xfrm>
            <a:off x="640512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PIO</a:t>
            </a:r>
            <a:endParaRPr lang="en-GB" sz="900" b="0" strike="noStrike" spc="-1" dirty="0">
              <a:latin typeface="Arial"/>
            </a:endParaRPr>
          </a:p>
        </p:txBody>
      </p:sp>
      <p:sp>
        <p:nvSpPr>
          <p:cNvPr id="1427" name="Elbow Connector 125"/>
          <p:cNvSpPr/>
          <p:nvPr/>
        </p:nvSpPr>
        <p:spPr>
          <a:xfrm rot="16200000" flipV="1">
            <a:off x="5054040" y="610560"/>
            <a:ext cx="289080" cy="1028880"/>
          </a:xfrm>
          <a:prstGeom prst="bentConnector2">
            <a:avLst/>
          </a:pr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1428" name="Straight Arrow Connector 126"/>
          <p:cNvSpPr/>
          <p:nvPr/>
        </p:nvSpPr>
        <p:spPr>
          <a:xfrm rot="5400000" flipH="1" flipV="1">
            <a:off x="59086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429" name="TextBox 127"/>
          <p:cNvSpPr/>
          <p:nvPr/>
        </p:nvSpPr>
        <p:spPr>
          <a:xfrm>
            <a:off x="9500400" y="1580400"/>
            <a:ext cx="839520" cy="257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dirty="0">
                <a:solidFill>
                  <a:srgbClr val="C00000"/>
                </a:solidFill>
                <a:latin typeface="Calibri"/>
                <a:ea typeface="DejaVu Sans"/>
              </a:rPr>
              <a:t>2.56 Gbps</a:t>
            </a:r>
            <a:endParaRPr lang="en-GB" sz="1100" b="0" strike="noStrike" spc="-1" dirty="0">
              <a:latin typeface="Arial"/>
            </a:endParaRPr>
          </a:p>
        </p:txBody>
      </p:sp>
      <p:sp>
        <p:nvSpPr>
          <p:cNvPr id="1430" name="TextBox 128"/>
          <p:cNvSpPr/>
          <p:nvPr/>
        </p:nvSpPr>
        <p:spPr>
          <a:xfrm>
            <a:off x="9424080" y="3085920"/>
            <a:ext cx="920160" cy="5922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dirty="0">
                <a:solidFill>
                  <a:srgbClr val="C00000"/>
                </a:solidFill>
                <a:latin typeface="Calibri"/>
                <a:ea typeface="DejaVu Sans"/>
              </a:rPr>
              <a:t>5.12 Gbps</a:t>
            </a:r>
            <a:br/>
            <a:r>
              <a:rPr lang="en-GB" sz="1100" b="0" strike="noStrike" spc="-1" dirty="0">
                <a:solidFill>
                  <a:srgbClr val="C00000"/>
                </a:solidFill>
                <a:latin typeface="Calibri"/>
                <a:ea typeface="DejaVu Sans"/>
              </a:rPr>
              <a:t>or</a:t>
            </a:r>
            <a:br/>
            <a:r>
              <a:rPr lang="en-GB" sz="1100" b="0" strike="noStrike" spc="-1" dirty="0">
                <a:solidFill>
                  <a:srgbClr val="C00000"/>
                </a:solidFill>
                <a:latin typeface="Calibri"/>
                <a:ea typeface="DejaVu Sans"/>
              </a:rPr>
              <a:t>10.24 Gbps</a:t>
            </a:r>
            <a:endParaRPr lang="en-GB" sz="1100" b="0" strike="noStrike" spc="-1" dirty="0">
              <a:latin typeface="Arial"/>
            </a:endParaRPr>
          </a:p>
        </p:txBody>
      </p:sp>
      <p:sp>
        <p:nvSpPr>
          <p:cNvPr id="1431" name="PlaceHolder 2"/>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1432"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1C2698E7-A85D-4EF2-AD87-E6CAECB1B419}" type="slidenum">
              <a:rPr lang="en-GB" sz="1000" b="0" strike="noStrike" spc="-1" dirty="0">
                <a:solidFill>
                  <a:srgbClr val="808080"/>
                </a:solidFill>
                <a:latin typeface="Calibri Light"/>
                <a:ea typeface="Verdana"/>
              </a:rPr>
              <a:t>60</a:t>
            </a:fld>
            <a:endParaRPr lang="en-GB" sz="1000" b="0" strike="noStrike" spc="-1" dirty="0">
              <a:latin typeface="Times New Roman"/>
            </a:endParaRPr>
          </a:p>
        </p:txBody>
      </p:sp>
      <p:sp>
        <p:nvSpPr>
          <p:cNvPr id="1433"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1434" name="Rectangle 4"/>
          <p:cNvSpPr/>
          <p:nvPr/>
        </p:nvSpPr>
        <p:spPr>
          <a:xfrm>
            <a:off x="1580400" y="887760"/>
            <a:ext cx="3893760" cy="548352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1435" name="Rectangle 132"/>
          <p:cNvSpPr/>
          <p:nvPr/>
        </p:nvSpPr>
        <p:spPr>
          <a:xfrm>
            <a:off x="5469120" y="4130640"/>
            <a:ext cx="2247120" cy="224064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1436" name="Rectangle 134"/>
          <p:cNvSpPr/>
          <p:nvPr/>
        </p:nvSpPr>
        <p:spPr>
          <a:xfrm>
            <a:off x="7457760" y="1648440"/>
            <a:ext cx="532800" cy="2638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EOM</a:t>
            </a:r>
            <a:endParaRPr lang="en-GB" sz="900" b="0" strike="noStrike" spc="-1" dirty="0">
              <a:latin typeface="Arial"/>
            </a:endParaRPr>
          </a:p>
        </p:txBody>
      </p:sp>
      <p:sp>
        <p:nvSpPr>
          <p:cNvPr id="1437" name="Straight Arrow Connector 135"/>
          <p:cNvSpPr/>
          <p:nvPr/>
        </p:nvSpPr>
        <p:spPr>
          <a:xfrm flipV="1">
            <a:off x="7724520" y="1912320"/>
            <a:ext cx="360" cy="34704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1438" name="Rectangle 131"/>
          <p:cNvSpPr/>
          <p:nvPr/>
        </p:nvSpPr>
        <p:spPr>
          <a:xfrm>
            <a:off x="7697520" y="887760"/>
            <a:ext cx="2592000" cy="548928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1439" name="Rectangle 133"/>
          <p:cNvSpPr/>
          <p:nvPr/>
        </p:nvSpPr>
        <p:spPr>
          <a:xfrm>
            <a:off x="5475600" y="894600"/>
            <a:ext cx="2226600" cy="246492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0"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US" sz="3200" b="1" strike="noStrike" spc="-1" dirty="0">
                <a:solidFill>
                  <a:srgbClr val="002060"/>
                </a:solidFill>
                <a:latin typeface="Calibri Light"/>
              </a:rPr>
              <a:t>High – Speed Uplink Frame</a:t>
            </a:r>
            <a:endParaRPr lang="en-GB" sz="3200" b="0" strike="noStrike" spc="-1" dirty="0">
              <a:latin typeface="Arial"/>
            </a:endParaRPr>
          </a:p>
        </p:txBody>
      </p:sp>
      <p:sp>
        <p:nvSpPr>
          <p:cNvPr id="1441" name="PlaceHolder 2"/>
          <p:cNvSpPr>
            <a:spLocks noGrp="1"/>
          </p:cNvSpPr>
          <p:nvPr>
            <p:ph/>
          </p:nvPr>
        </p:nvSpPr>
        <p:spPr>
          <a:xfrm>
            <a:off x="838080" y="993240"/>
            <a:ext cx="5180760" cy="5445000"/>
          </a:xfrm>
          <a:prstGeom prst="rect">
            <a:avLst/>
          </a:prstGeom>
          <a:noFill/>
          <a:ln w="0">
            <a:noFill/>
          </a:ln>
        </p:spPr>
        <p:txBody>
          <a:bodyPr lIns="0" tIns="0" rIns="0" bIns="0" anchor="t">
            <a:normAutofit fontScale="94000"/>
          </a:bodyPr>
          <a:lstStyle/>
          <a:p>
            <a:pPr marL="228600" indent="-228600">
              <a:lnSpc>
                <a:spcPct val="90000"/>
              </a:lnSpc>
              <a:spcBef>
                <a:spcPts val="1001"/>
              </a:spcBef>
              <a:buClr>
                <a:srgbClr val="C00000"/>
              </a:buClr>
              <a:buFont typeface="Arial"/>
              <a:buChar char="•"/>
            </a:pPr>
            <a:r>
              <a:rPr lang="en-US" sz="2800" b="0" strike="noStrike" spc="-1" dirty="0">
                <a:solidFill>
                  <a:srgbClr val="002060"/>
                </a:solidFill>
                <a:latin typeface="Calibri"/>
              </a:rPr>
              <a:t>The </a:t>
            </a:r>
            <a:r>
              <a:rPr lang="en-US" sz="2800" b="0" strike="noStrike" spc="-1" dirty="0" err="1">
                <a:solidFill>
                  <a:srgbClr val="002060"/>
                </a:solidFill>
                <a:latin typeface="Calibri"/>
              </a:rPr>
              <a:t>LpGBT</a:t>
            </a:r>
            <a:r>
              <a:rPr lang="en-US" sz="2800" b="0" strike="noStrike" spc="-1" dirty="0">
                <a:solidFill>
                  <a:srgbClr val="002060"/>
                </a:solidFill>
                <a:latin typeface="Calibri"/>
              </a:rPr>
              <a:t> supports the following uplink data rates:</a:t>
            </a:r>
            <a:endParaRPr lang="en-GB" sz="2800" b="0" strike="noStrike" spc="-1">
              <a:latin typeface="Arial"/>
            </a:endParaRPr>
          </a:p>
          <a:p>
            <a:pPr marL="685800" lvl="1" indent="-228600">
              <a:lnSpc>
                <a:spcPct val="90000"/>
              </a:lnSpc>
              <a:spcBef>
                <a:spcPts val="499"/>
              </a:spcBef>
              <a:buClr>
                <a:srgbClr val="C00000"/>
              </a:buClr>
              <a:buFont typeface="Arial"/>
              <a:buChar char="•"/>
            </a:pPr>
            <a:r>
              <a:rPr lang="en-US" sz="2400" b="0" strike="noStrike" spc="-1" dirty="0">
                <a:solidFill>
                  <a:srgbClr val="0070C0"/>
                </a:solidFill>
                <a:latin typeface="Calibri"/>
              </a:rPr>
              <a:t>5.12 / 10.24 Gbps</a:t>
            </a:r>
            <a:endParaRPr lang="en-GB" sz="2400" b="0" strike="noStrike" spc="-1">
              <a:latin typeface="Arial"/>
            </a:endParaRPr>
          </a:p>
          <a:p>
            <a:pPr marL="228600" indent="-228600">
              <a:lnSpc>
                <a:spcPct val="90000"/>
              </a:lnSpc>
              <a:spcBef>
                <a:spcPts val="1001"/>
              </a:spcBef>
              <a:buClr>
                <a:srgbClr val="C00000"/>
              </a:buClr>
              <a:buFont typeface="Arial"/>
              <a:buChar char="•"/>
            </a:pPr>
            <a:r>
              <a:rPr lang="en-US" sz="2800" b="0" strike="noStrike" spc="-1" dirty="0">
                <a:solidFill>
                  <a:srgbClr val="002060"/>
                </a:solidFill>
                <a:latin typeface="Calibri"/>
              </a:rPr>
              <a:t>Data is transmitted as a frame composed of:</a:t>
            </a:r>
            <a:endParaRPr lang="en-GB" sz="2800" b="0" strike="noStrike" spc="-1">
              <a:latin typeface="Arial"/>
            </a:endParaRPr>
          </a:p>
          <a:p>
            <a:pPr marL="685800" lvl="1" indent="-228600">
              <a:lnSpc>
                <a:spcPct val="90000"/>
              </a:lnSpc>
              <a:spcBef>
                <a:spcPts val="499"/>
              </a:spcBef>
              <a:buClr>
                <a:srgbClr val="C00000"/>
              </a:buClr>
              <a:buFont typeface="Arial"/>
              <a:buChar char="•"/>
            </a:pPr>
            <a:r>
              <a:rPr lang="en-US" sz="2400" b="0" strike="noStrike" spc="-1" dirty="0">
                <a:solidFill>
                  <a:srgbClr val="0070C0"/>
                </a:solidFill>
                <a:latin typeface="Calibri"/>
              </a:rPr>
              <a:t>Header</a:t>
            </a:r>
            <a:endParaRPr lang="en-GB" sz="2400" b="0" strike="noStrike" spc="-1">
              <a:latin typeface="Arial"/>
            </a:endParaRPr>
          </a:p>
          <a:p>
            <a:pPr marL="685800" lvl="1" indent="-228600">
              <a:lnSpc>
                <a:spcPct val="90000"/>
              </a:lnSpc>
              <a:spcBef>
                <a:spcPts val="499"/>
              </a:spcBef>
              <a:buClr>
                <a:srgbClr val="C00000"/>
              </a:buClr>
              <a:buFont typeface="Arial"/>
              <a:buChar char="•"/>
            </a:pPr>
            <a:r>
              <a:rPr lang="en-US" sz="2400" b="0" strike="noStrike" spc="-1" dirty="0">
                <a:solidFill>
                  <a:srgbClr val="0070C0"/>
                </a:solidFill>
                <a:latin typeface="Calibri"/>
              </a:rPr>
              <a:t>The data field</a:t>
            </a:r>
            <a:endParaRPr lang="en-GB" sz="2400" b="0" strike="noStrike" spc="-1">
              <a:latin typeface="Arial"/>
            </a:endParaRPr>
          </a:p>
          <a:p>
            <a:pPr marL="685800" lvl="1" indent="-228600">
              <a:lnSpc>
                <a:spcPct val="90000"/>
              </a:lnSpc>
              <a:spcBef>
                <a:spcPts val="499"/>
              </a:spcBef>
              <a:buClr>
                <a:srgbClr val="C00000"/>
              </a:buClr>
              <a:buFont typeface="Arial"/>
              <a:buChar char="•"/>
            </a:pPr>
            <a:r>
              <a:rPr lang="en-US" sz="2400" b="0" strike="noStrike" spc="-1" dirty="0">
                <a:solidFill>
                  <a:srgbClr val="0070C0"/>
                </a:solidFill>
                <a:latin typeface="Calibri"/>
              </a:rPr>
              <a:t>A forward error correction field:</a:t>
            </a:r>
            <a:br/>
            <a:r>
              <a:rPr lang="en-US" sz="2400" b="0" strike="noStrike" spc="-1" dirty="0">
                <a:solidFill>
                  <a:srgbClr val="0070C0"/>
                </a:solidFill>
                <a:latin typeface="Calibri"/>
              </a:rPr>
              <a:t>FEC5 / FEC12</a:t>
            </a:r>
            <a:endParaRPr lang="en-GB" sz="2400" b="0" strike="noStrike" spc="-1">
              <a:latin typeface="Arial"/>
            </a:endParaRPr>
          </a:p>
          <a:p>
            <a:pPr marL="228600" indent="-228600">
              <a:lnSpc>
                <a:spcPct val="90000"/>
              </a:lnSpc>
              <a:spcBef>
                <a:spcPts val="1001"/>
              </a:spcBef>
              <a:buClr>
                <a:srgbClr val="C00000"/>
              </a:buClr>
              <a:buFont typeface="Arial"/>
              <a:buChar char="•"/>
            </a:pPr>
            <a:r>
              <a:rPr lang="en-US" sz="2800" b="0" strike="noStrike" spc="-1" dirty="0">
                <a:solidFill>
                  <a:srgbClr val="002060"/>
                </a:solidFill>
                <a:latin typeface="Calibri"/>
              </a:rPr>
              <a:t>The data field is scrambled to allow for CDR operation at no </a:t>
            </a:r>
            <a:r>
              <a:rPr lang="en-US" sz="2800" b="0" strike="noStrike" spc="-1" dirty="0">
                <a:solidFill>
                  <a:srgbClr val="808080"/>
                </a:solidFill>
                <a:latin typeface="Calibri"/>
              </a:rPr>
              <a:t>[additional] </a:t>
            </a:r>
            <a:r>
              <a:rPr lang="en-US" sz="2800" b="0" strike="noStrike" spc="-1" dirty="0">
                <a:solidFill>
                  <a:srgbClr val="002060"/>
                </a:solidFill>
                <a:latin typeface="Calibri"/>
              </a:rPr>
              <a:t>bandwidth penalty</a:t>
            </a:r>
            <a:endParaRPr lang="en-GB" sz="2800" b="0" strike="noStrike" spc="-1">
              <a:latin typeface="Arial"/>
            </a:endParaRPr>
          </a:p>
          <a:p>
            <a:pPr marL="228600" indent="-228600">
              <a:lnSpc>
                <a:spcPct val="90000"/>
              </a:lnSpc>
              <a:spcBef>
                <a:spcPts val="1001"/>
              </a:spcBef>
              <a:buClr>
                <a:srgbClr val="C00000"/>
              </a:buClr>
              <a:buFont typeface="Arial"/>
              <a:buChar char="•"/>
            </a:pPr>
            <a:r>
              <a:rPr lang="en-US" sz="2800" b="0" strike="noStrike" spc="-1" dirty="0">
                <a:solidFill>
                  <a:srgbClr val="002060"/>
                </a:solidFill>
                <a:latin typeface="Calibri"/>
              </a:rPr>
              <a:t>Efficiency = # data bits/# frame bits</a:t>
            </a:r>
            <a:endParaRPr lang="en-GB" sz="2800" b="0" strike="noStrike" spc="-1" dirty="0">
              <a:latin typeface="Arial"/>
            </a:endParaRPr>
          </a:p>
          <a:p>
            <a:pPr>
              <a:lnSpc>
                <a:spcPct val="100000"/>
              </a:lnSpc>
              <a:buNone/>
            </a:pPr>
            <a:endParaRPr lang="en-GB" sz="2800" b="0" strike="noStrike" spc="-1">
              <a:latin typeface="Arial"/>
            </a:endParaRPr>
          </a:p>
        </p:txBody>
      </p:sp>
      <p:graphicFrame>
        <p:nvGraphicFramePr>
          <p:cNvPr id="1442" name="Content Placeholder 12"/>
          <p:cNvGraphicFramePr/>
          <p:nvPr>
            <p:extLst>
              <p:ext uri="{D42A27DB-BD31-4B8C-83A1-F6EECF244321}">
                <p14:modId xmlns:p14="http://schemas.microsoft.com/office/powerpoint/2010/main" val="1895267206"/>
              </p:ext>
            </p:extLst>
          </p:nvPr>
        </p:nvGraphicFramePr>
        <p:xfrm>
          <a:off x="6595560" y="3947760"/>
          <a:ext cx="4384800" cy="2775840"/>
        </p:xfrm>
        <a:graphic>
          <a:graphicData uri="http://schemas.openxmlformats.org/drawingml/2006/table">
            <a:tbl>
              <a:tblPr/>
              <a:tblGrid>
                <a:gridCol w="1197000">
                  <a:extLst>
                    <a:ext uri="{9D8B030D-6E8A-4147-A177-3AD203B41FA5}">
                      <a16:colId xmlns:a16="http://schemas.microsoft.com/office/drawing/2014/main" val="20000"/>
                    </a:ext>
                  </a:extLst>
                </a:gridCol>
                <a:gridCol w="796680">
                  <a:extLst>
                    <a:ext uri="{9D8B030D-6E8A-4147-A177-3AD203B41FA5}">
                      <a16:colId xmlns:a16="http://schemas.microsoft.com/office/drawing/2014/main" val="20001"/>
                    </a:ext>
                  </a:extLst>
                </a:gridCol>
                <a:gridCol w="796680">
                  <a:extLst>
                    <a:ext uri="{9D8B030D-6E8A-4147-A177-3AD203B41FA5}">
                      <a16:colId xmlns:a16="http://schemas.microsoft.com/office/drawing/2014/main" val="20002"/>
                    </a:ext>
                  </a:extLst>
                </a:gridCol>
                <a:gridCol w="796680">
                  <a:extLst>
                    <a:ext uri="{9D8B030D-6E8A-4147-A177-3AD203B41FA5}">
                      <a16:colId xmlns:a16="http://schemas.microsoft.com/office/drawing/2014/main" val="20003"/>
                    </a:ext>
                  </a:extLst>
                </a:gridCol>
                <a:gridCol w="797760">
                  <a:extLst>
                    <a:ext uri="{9D8B030D-6E8A-4147-A177-3AD203B41FA5}">
                      <a16:colId xmlns:a16="http://schemas.microsoft.com/office/drawing/2014/main" val="20004"/>
                    </a:ext>
                  </a:extLst>
                </a:gridCol>
              </a:tblGrid>
              <a:tr h="236520">
                <a:tc>
                  <a:txBody>
                    <a:bodyPr/>
                    <a:lstStyle/>
                    <a:p>
                      <a:pPr>
                        <a:lnSpc>
                          <a:spcPct val="100000"/>
                        </a:lnSpc>
                        <a:buNone/>
                      </a:pPr>
                      <a:r>
                        <a:rPr lang="en-GB" sz="1300" b="0" strike="noStrike" spc="-1">
                          <a:solidFill>
                            <a:srgbClr val="000000"/>
                          </a:solidFill>
                          <a:latin typeface="Calibri"/>
                        </a:rPr>
                        <a:t> </a:t>
                      </a:r>
                      <a:endParaRPr lang="en-GB" sz="1300" b="0" strike="noStrike" spc="-1">
                        <a:latin typeface="Arial"/>
                      </a:endParaRPr>
                    </a:p>
                  </a:txBody>
                  <a:tcPr marL="11160" marR="11160" anchor="b">
                    <a:lnL w="12240">
                      <a:solidFill>
                        <a:srgbClr val="000000"/>
                      </a:solidFill>
                    </a:lnL>
                    <a:lnR w="12240">
                      <a:solidFill>
                        <a:srgbClr val="000000"/>
                      </a:solidFill>
                    </a:lnR>
                    <a:lnT w="12240">
                      <a:solidFill>
                        <a:srgbClr val="000000"/>
                      </a:solidFill>
                    </a:lnT>
                    <a:noFill/>
                  </a:tcPr>
                </a:tc>
                <a:tc gridSpan="4">
                  <a:txBody>
                    <a:bodyPr/>
                    <a:lstStyle/>
                    <a:p>
                      <a:pPr algn="ctr">
                        <a:lnSpc>
                          <a:spcPct val="100000"/>
                        </a:lnSpc>
                        <a:buNone/>
                      </a:pPr>
                      <a:r>
                        <a:rPr lang="en-GB" sz="1300" b="1" strike="noStrike" spc="-1" dirty="0">
                          <a:solidFill>
                            <a:srgbClr val="000000"/>
                          </a:solidFill>
                          <a:latin typeface="Calibri"/>
                        </a:rPr>
                        <a:t>uplink</a:t>
                      </a:r>
                      <a:endParaRPr lang="en-GB" sz="1300" b="0" strike="noStrike" spc="-1" dirty="0">
                        <a:latin typeface="Arial"/>
                      </a:endParaRPr>
                    </a:p>
                  </a:txBody>
                  <a:tcPr marL="11160" marR="11160" anchor="b">
                    <a:lnL w="12240">
                      <a:solidFill>
                        <a:srgbClr val="000000"/>
                      </a:solidFill>
                    </a:lnL>
                    <a:lnR w="12240">
                      <a:solidFill>
                        <a:srgbClr val="000000"/>
                      </a:solidFill>
                    </a:lnR>
                    <a:lnT w="12240">
                      <a:solidFill>
                        <a:srgbClr val="000000"/>
                      </a:solidFill>
                    </a:lnT>
                    <a:lnB w="12240">
                      <a:solidFill>
                        <a:srgbClr val="000000"/>
                      </a:solidFill>
                    </a:lnB>
                    <a:no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extLst>
                  <a:ext uri="{0D108BD9-81ED-4DB2-BD59-A6C34878D82A}">
                    <a16:rowId xmlns:a16="http://schemas.microsoft.com/office/drawing/2014/main" val="10000"/>
                  </a:ext>
                </a:extLst>
              </a:tr>
              <a:tr h="235440">
                <a:tc>
                  <a:txBody>
                    <a:bodyPr/>
                    <a:lstStyle/>
                    <a:p>
                      <a:pPr>
                        <a:lnSpc>
                          <a:spcPct val="100000"/>
                        </a:lnSpc>
                        <a:buNone/>
                      </a:pPr>
                      <a:r>
                        <a:rPr lang="en-GB" sz="1300" b="0" strike="noStrike" spc="-1">
                          <a:solidFill>
                            <a:srgbClr val="000000"/>
                          </a:solidFill>
                          <a:latin typeface="Calibri"/>
                        </a:rPr>
                        <a:t> </a:t>
                      </a:r>
                      <a:endParaRPr lang="en-GB" sz="1300" b="0" strike="noStrike" spc="-1">
                        <a:latin typeface="Arial"/>
                      </a:endParaRPr>
                    </a:p>
                  </a:txBody>
                  <a:tcPr marL="11160" marR="11160" anchor="b">
                    <a:lnL w="12240">
                      <a:solidFill>
                        <a:srgbClr val="000000"/>
                      </a:solidFill>
                    </a:lnL>
                    <a:lnR w="12240">
                      <a:solidFill>
                        <a:srgbClr val="000000"/>
                      </a:solidFill>
                    </a:lnR>
                    <a:noFill/>
                  </a:tcPr>
                </a:tc>
                <a:tc gridSpan="2">
                  <a:txBody>
                    <a:bodyPr/>
                    <a:lstStyle/>
                    <a:p>
                      <a:pPr algn="ctr">
                        <a:lnSpc>
                          <a:spcPct val="100000"/>
                        </a:lnSpc>
                        <a:buNone/>
                      </a:pPr>
                      <a:r>
                        <a:rPr lang="en-GB" sz="1300" b="1" strike="noStrike" spc="-1" dirty="0">
                          <a:solidFill>
                            <a:srgbClr val="000000"/>
                          </a:solidFill>
                          <a:latin typeface="Calibri"/>
                        </a:rPr>
                        <a:t>5.12 Gbps</a:t>
                      </a:r>
                      <a:endParaRPr lang="en-GB" sz="1300" b="0" strike="noStrike" spc="-1" dirty="0">
                        <a:latin typeface="Arial"/>
                      </a:endParaRPr>
                    </a:p>
                  </a:txBody>
                  <a:tcPr marL="11160" marR="11160" anchor="b">
                    <a:lnL w="12240">
                      <a:solidFill>
                        <a:srgbClr val="000000"/>
                      </a:solidFill>
                    </a:lnL>
                    <a:lnR w="12240">
                      <a:solidFill>
                        <a:srgbClr val="000000"/>
                      </a:solidFill>
                    </a:lnR>
                    <a:lnT w="12240">
                      <a:solidFill>
                        <a:srgbClr val="000000"/>
                      </a:solidFill>
                    </a:lnT>
                    <a:noFill/>
                  </a:tcPr>
                </a:tc>
                <a:tc hMerge="1">
                  <a:txBody>
                    <a:bodyPr/>
                    <a:lstStyle/>
                    <a:p>
                      <a:endParaRPr lang="en-US"/>
                    </a:p>
                  </a:txBody>
                  <a:tcPr marL="90000" marR="90000">
                    <a:solidFill>
                      <a:srgbClr val="729FCF"/>
                    </a:solidFill>
                  </a:tcPr>
                </a:tc>
                <a:tc gridSpan="2">
                  <a:txBody>
                    <a:bodyPr/>
                    <a:lstStyle/>
                    <a:p>
                      <a:pPr algn="ctr">
                        <a:lnSpc>
                          <a:spcPct val="100000"/>
                        </a:lnSpc>
                        <a:buNone/>
                      </a:pPr>
                      <a:r>
                        <a:rPr lang="en-GB" sz="1300" b="1" strike="noStrike" spc="-1" dirty="0">
                          <a:solidFill>
                            <a:srgbClr val="000000"/>
                          </a:solidFill>
                          <a:latin typeface="Calibri"/>
                        </a:rPr>
                        <a:t>10.24 Gbps</a:t>
                      </a:r>
                      <a:endParaRPr lang="en-GB" sz="1300" b="0" strike="noStrike" spc="-1" dirty="0">
                        <a:latin typeface="Arial"/>
                      </a:endParaRPr>
                    </a:p>
                  </a:txBody>
                  <a:tcPr marL="11160" marR="11160" anchor="b">
                    <a:lnL w="12240">
                      <a:solidFill>
                        <a:srgbClr val="000000"/>
                      </a:solidFill>
                    </a:lnL>
                    <a:lnR w="12240">
                      <a:solidFill>
                        <a:srgbClr val="000000"/>
                      </a:solidFill>
                    </a:lnR>
                    <a:lnT w="12240">
                      <a:solidFill>
                        <a:srgbClr val="000000"/>
                      </a:solidFill>
                    </a:lnT>
                    <a:noFill/>
                  </a:tcPr>
                </a:tc>
                <a:tc hMerge="1">
                  <a:txBody>
                    <a:bodyPr/>
                    <a:lstStyle/>
                    <a:p>
                      <a:endParaRPr lang="en-US"/>
                    </a:p>
                  </a:txBody>
                  <a:tcPr marL="90000" marR="90000">
                    <a:solidFill>
                      <a:srgbClr val="729FCF"/>
                    </a:solidFill>
                  </a:tcPr>
                </a:tc>
                <a:extLst>
                  <a:ext uri="{0D108BD9-81ED-4DB2-BD59-A6C34878D82A}">
                    <a16:rowId xmlns:a16="http://schemas.microsoft.com/office/drawing/2014/main" val="10001"/>
                  </a:ext>
                </a:extLst>
              </a:tr>
              <a:tr h="236520">
                <a:tc>
                  <a:txBody>
                    <a:bodyPr/>
                    <a:lstStyle/>
                    <a:p>
                      <a:pPr>
                        <a:lnSpc>
                          <a:spcPct val="100000"/>
                        </a:lnSpc>
                        <a:buNone/>
                      </a:pPr>
                      <a:r>
                        <a:rPr lang="en-GB" sz="1300" b="0" strike="noStrike" spc="-1">
                          <a:solidFill>
                            <a:srgbClr val="000000"/>
                          </a:solidFill>
                          <a:latin typeface="Calibri"/>
                        </a:rPr>
                        <a:t> </a:t>
                      </a:r>
                      <a:endParaRPr lang="en-GB" sz="1300" b="0" strike="noStrike" spc="-1">
                        <a:latin typeface="Arial"/>
                      </a:endParaRPr>
                    </a:p>
                  </a:txBody>
                  <a:tcPr marL="11160" marR="11160" anchor="b">
                    <a:lnL w="12240">
                      <a:solidFill>
                        <a:srgbClr val="000000"/>
                      </a:solidFill>
                    </a:lnL>
                    <a:lnR w="12240">
                      <a:solidFill>
                        <a:srgbClr val="000000"/>
                      </a:solidFill>
                    </a:lnR>
                    <a:lnB w="12240">
                      <a:solidFill>
                        <a:srgbClr val="000000"/>
                      </a:solidFill>
                    </a:lnB>
                    <a:noFill/>
                  </a:tcPr>
                </a:tc>
                <a:tc>
                  <a:txBody>
                    <a:bodyPr/>
                    <a:lstStyle/>
                    <a:p>
                      <a:pPr algn="ctr">
                        <a:lnSpc>
                          <a:spcPct val="100000"/>
                        </a:lnSpc>
                        <a:buNone/>
                      </a:pPr>
                      <a:r>
                        <a:rPr lang="en-GB" sz="1300" b="1" strike="noStrike" spc="-1" dirty="0">
                          <a:solidFill>
                            <a:srgbClr val="000000"/>
                          </a:solidFill>
                          <a:latin typeface="Calibri"/>
                        </a:rPr>
                        <a:t>FEC5</a:t>
                      </a:r>
                      <a:endParaRPr lang="en-GB" sz="1300" b="0" strike="noStrike" spc="-1" dirty="0">
                        <a:latin typeface="Arial"/>
                      </a:endParaRPr>
                    </a:p>
                  </a:txBody>
                  <a:tcPr marL="11160" marR="11160" anchor="b">
                    <a:lnL w="12240">
                      <a:solidFill>
                        <a:srgbClr val="000000"/>
                      </a:solidFill>
                    </a:lnL>
                    <a:lnB w="12240">
                      <a:solidFill>
                        <a:srgbClr val="000000"/>
                      </a:solidFill>
                    </a:lnB>
                    <a:noFill/>
                  </a:tcPr>
                </a:tc>
                <a:tc>
                  <a:txBody>
                    <a:bodyPr/>
                    <a:lstStyle/>
                    <a:p>
                      <a:pPr algn="ctr">
                        <a:lnSpc>
                          <a:spcPct val="100000"/>
                        </a:lnSpc>
                        <a:buNone/>
                      </a:pPr>
                      <a:r>
                        <a:rPr lang="en-GB" sz="1300" b="1" strike="noStrike" spc="-1" dirty="0">
                          <a:solidFill>
                            <a:srgbClr val="000000"/>
                          </a:solidFill>
                          <a:latin typeface="Calibri"/>
                        </a:rPr>
                        <a:t>FEC12</a:t>
                      </a:r>
                      <a:endParaRPr lang="en-GB" sz="1300" b="0" strike="noStrike" spc="-1" dirty="0">
                        <a:latin typeface="Arial"/>
                      </a:endParaRPr>
                    </a:p>
                  </a:txBody>
                  <a:tcPr marL="11160" marR="11160" anchor="b">
                    <a:lnR w="12240">
                      <a:solidFill>
                        <a:srgbClr val="000000"/>
                      </a:solidFill>
                    </a:lnR>
                    <a:lnB w="12240">
                      <a:solidFill>
                        <a:srgbClr val="000000"/>
                      </a:solidFill>
                    </a:lnB>
                    <a:noFill/>
                  </a:tcPr>
                </a:tc>
                <a:tc>
                  <a:txBody>
                    <a:bodyPr/>
                    <a:lstStyle/>
                    <a:p>
                      <a:pPr algn="ctr">
                        <a:lnSpc>
                          <a:spcPct val="100000"/>
                        </a:lnSpc>
                        <a:buNone/>
                      </a:pPr>
                      <a:r>
                        <a:rPr lang="en-GB" sz="1300" b="1" strike="noStrike" spc="-1" dirty="0">
                          <a:solidFill>
                            <a:srgbClr val="000000"/>
                          </a:solidFill>
                          <a:latin typeface="Calibri"/>
                        </a:rPr>
                        <a:t>FEC5</a:t>
                      </a:r>
                      <a:endParaRPr lang="en-GB" sz="1300" b="0" strike="noStrike" spc="-1" dirty="0">
                        <a:latin typeface="Arial"/>
                      </a:endParaRPr>
                    </a:p>
                  </a:txBody>
                  <a:tcPr marL="11160" marR="11160" anchor="b">
                    <a:lnL w="12240">
                      <a:solidFill>
                        <a:srgbClr val="000000"/>
                      </a:solidFill>
                    </a:lnL>
                    <a:lnB w="12240">
                      <a:solidFill>
                        <a:srgbClr val="000000"/>
                      </a:solidFill>
                    </a:lnB>
                    <a:noFill/>
                  </a:tcPr>
                </a:tc>
                <a:tc>
                  <a:txBody>
                    <a:bodyPr/>
                    <a:lstStyle/>
                    <a:p>
                      <a:pPr algn="ctr">
                        <a:lnSpc>
                          <a:spcPct val="100000"/>
                        </a:lnSpc>
                        <a:buNone/>
                      </a:pPr>
                      <a:r>
                        <a:rPr lang="en-GB" sz="1300" b="1" strike="noStrike" spc="-1" dirty="0">
                          <a:solidFill>
                            <a:srgbClr val="000000"/>
                          </a:solidFill>
                          <a:latin typeface="Calibri"/>
                        </a:rPr>
                        <a:t>FEC12</a:t>
                      </a:r>
                      <a:endParaRPr lang="en-GB" sz="1300" b="0" strike="noStrike" spc="-1" dirty="0">
                        <a:latin typeface="Arial"/>
                      </a:endParaRPr>
                    </a:p>
                  </a:txBody>
                  <a:tcPr marL="11160" marR="11160" anchor="b">
                    <a:lnR w="12240">
                      <a:solidFill>
                        <a:srgbClr val="000000"/>
                      </a:solidFill>
                    </a:lnR>
                    <a:lnB w="12240">
                      <a:solidFill>
                        <a:srgbClr val="000000"/>
                      </a:solidFill>
                    </a:lnB>
                    <a:noFill/>
                  </a:tcPr>
                </a:tc>
                <a:extLst>
                  <a:ext uri="{0D108BD9-81ED-4DB2-BD59-A6C34878D82A}">
                    <a16:rowId xmlns:a16="http://schemas.microsoft.com/office/drawing/2014/main" val="10002"/>
                  </a:ext>
                </a:extLst>
              </a:tr>
              <a:tr h="235440">
                <a:tc>
                  <a:txBody>
                    <a:bodyPr/>
                    <a:lstStyle/>
                    <a:p>
                      <a:pPr>
                        <a:lnSpc>
                          <a:spcPct val="100000"/>
                        </a:lnSpc>
                        <a:buNone/>
                      </a:pPr>
                      <a:r>
                        <a:rPr lang="en-GB" sz="1300" b="1" strike="noStrike" spc="-1" dirty="0">
                          <a:solidFill>
                            <a:srgbClr val="000000"/>
                          </a:solidFill>
                          <a:latin typeface="Calibri"/>
                        </a:rPr>
                        <a:t>Frame [bits]</a:t>
                      </a:r>
                      <a:endParaRPr lang="en-GB" sz="1300" b="0" strike="noStrike" spc="-1" dirty="0">
                        <a:latin typeface="Arial"/>
                      </a:endParaRPr>
                    </a:p>
                  </a:txBody>
                  <a:tcPr marL="11160" marR="11160" anchor="b">
                    <a:lnL w="12240">
                      <a:solidFill>
                        <a:srgbClr val="000000"/>
                      </a:solidFill>
                    </a:lnL>
                    <a:lnR w="12240">
                      <a:solidFill>
                        <a:srgbClr val="000000"/>
                      </a:solidFill>
                    </a:lnR>
                    <a:lnT w="12240">
                      <a:solidFill>
                        <a:srgbClr val="000000"/>
                      </a:solidFill>
                    </a:lnT>
                    <a:noFill/>
                  </a:tcPr>
                </a:tc>
                <a:tc gridSpan="2">
                  <a:txBody>
                    <a:bodyPr/>
                    <a:lstStyle/>
                    <a:p>
                      <a:pPr algn="ctr">
                        <a:lnSpc>
                          <a:spcPct val="100000"/>
                        </a:lnSpc>
                        <a:buNone/>
                      </a:pPr>
                      <a:r>
                        <a:rPr lang="en-GB" sz="1300" b="0" strike="noStrike" spc="-1" dirty="0">
                          <a:solidFill>
                            <a:srgbClr val="000000"/>
                          </a:solidFill>
                          <a:latin typeface="Calibri"/>
                        </a:rPr>
                        <a:t>128</a:t>
                      </a:r>
                      <a:endParaRPr lang="en-GB" sz="1300" b="0" strike="noStrike" spc="-1" dirty="0">
                        <a:latin typeface="Arial"/>
                      </a:endParaRPr>
                    </a:p>
                  </a:txBody>
                  <a:tcPr marL="11160" marR="11160" anchor="b">
                    <a:lnL w="12240">
                      <a:solidFill>
                        <a:srgbClr val="000000"/>
                      </a:solidFill>
                    </a:lnL>
                    <a:lnR w="12240">
                      <a:solidFill>
                        <a:srgbClr val="000000"/>
                      </a:solidFill>
                    </a:lnR>
                    <a:lnT w="12240">
                      <a:solidFill>
                        <a:srgbClr val="000000"/>
                      </a:solidFill>
                    </a:lnT>
                    <a:noFill/>
                  </a:tcPr>
                </a:tc>
                <a:tc hMerge="1">
                  <a:txBody>
                    <a:bodyPr/>
                    <a:lstStyle/>
                    <a:p>
                      <a:endParaRPr lang="en-US"/>
                    </a:p>
                  </a:txBody>
                  <a:tcPr marL="90000" marR="90000">
                    <a:solidFill>
                      <a:srgbClr val="729FCF"/>
                    </a:solidFill>
                  </a:tcPr>
                </a:tc>
                <a:tc gridSpan="2">
                  <a:txBody>
                    <a:bodyPr/>
                    <a:lstStyle/>
                    <a:p>
                      <a:pPr algn="ctr">
                        <a:lnSpc>
                          <a:spcPct val="100000"/>
                        </a:lnSpc>
                        <a:buNone/>
                      </a:pPr>
                      <a:r>
                        <a:rPr lang="en-GB" sz="1300" b="0" strike="noStrike" spc="-1" dirty="0">
                          <a:solidFill>
                            <a:srgbClr val="000000"/>
                          </a:solidFill>
                          <a:latin typeface="Calibri"/>
                        </a:rPr>
                        <a:t>256</a:t>
                      </a:r>
                      <a:endParaRPr lang="en-GB" sz="1300" b="0" strike="noStrike" spc="-1" dirty="0">
                        <a:latin typeface="Arial"/>
                      </a:endParaRPr>
                    </a:p>
                  </a:txBody>
                  <a:tcPr marL="11160" marR="11160" anchor="b">
                    <a:lnL w="12240">
                      <a:solidFill>
                        <a:srgbClr val="000000"/>
                      </a:solidFill>
                    </a:lnL>
                    <a:lnR w="12240">
                      <a:solidFill>
                        <a:srgbClr val="000000"/>
                      </a:solidFill>
                    </a:lnR>
                    <a:lnT w="12240">
                      <a:solidFill>
                        <a:srgbClr val="000000"/>
                      </a:solidFill>
                    </a:lnT>
                    <a:noFill/>
                  </a:tcPr>
                </a:tc>
                <a:tc hMerge="1">
                  <a:txBody>
                    <a:bodyPr/>
                    <a:lstStyle/>
                    <a:p>
                      <a:endParaRPr lang="en-US"/>
                    </a:p>
                  </a:txBody>
                  <a:tcPr marL="90000" marR="90000">
                    <a:solidFill>
                      <a:srgbClr val="729FCF"/>
                    </a:solidFill>
                  </a:tcPr>
                </a:tc>
                <a:extLst>
                  <a:ext uri="{0D108BD9-81ED-4DB2-BD59-A6C34878D82A}">
                    <a16:rowId xmlns:a16="http://schemas.microsoft.com/office/drawing/2014/main" val="10003"/>
                  </a:ext>
                </a:extLst>
              </a:tr>
              <a:tr h="235440">
                <a:tc>
                  <a:txBody>
                    <a:bodyPr/>
                    <a:lstStyle/>
                    <a:p>
                      <a:pPr>
                        <a:lnSpc>
                          <a:spcPct val="100000"/>
                        </a:lnSpc>
                        <a:buNone/>
                      </a:pPr>
                      <a:r>
                        <a:rPr lang="en-GB" sz="1300" b="1" strike="noStrike" spc="-1" dirty="0">
                          <a:solidFill>
                            <a:srgbClr val="000000"/>
                          </a:solidFill>
                          <a:latin typeface="Calibri"/>
                        </a:rPr>
                        <a:t>Header [bits]</a:t>
                      </a:r>
                      <a:endParaRPr lang="en-GB" sz="1300" b="0" strike="noStrike" spc="-1" dirty="0">
                        <a:latin typeface="Arial"/>
                      </a:endParaRPr>
                    </a:p>
                  </a:txBody>
                  <a:tcPr marL="11160" marR="11160" anchor="b">
                    <a:lnL w="12240">
                      <a:solidFill>
                        <a:srgbClr val="000000"/>
                      </a:solidFill>
                    </a:lnL>
                    <a:lnR w="12240">
                      <a:solidFill>
                        <a:srgbClr val="000000"/>
                      </a:solidFill>
                    </a:lnR>
                    <a:noFill/>
                  </a:tcPr>
                </a:tc>
                <a:tc gridSpan="2">
                  <a:txBody>
                    <a:bodyPr/>
                    <a:lstStyle/>
                    <a:p>
                      <a:pPr algn="ctr">
                        <a:lnSpc>
                          <a:spcPct val="100000"/>
                        </a:lnSpc>
                        <a:buNone/>
                      </a:pPr>
                      <a:r>
                        <a:rPr lang="en-GB" sz="1300" b="0" strike="noStrike" spc="-1" dirty="0">
                          <a:solidFill>
                            <a:srgbClr val="000000"/>
                          </a:solidFill>
                          <a:latin typeface="Calibri"/>
                        </a:rPr>
                        <a:t>2</a:t>
                      </a:r>
                      <a:endParaRPr lang="en-GB" sz="1300" b="0" strike="noStrike" spc="-1" dirty="0">
                        <a:latin typeface="Arial"/>
                      </a:endParaRPr>
                    </a:p>
                  </a:txBody>
                  <a:tcPr marL="11160" marR="11160" anchor="b">
                    <a:lnL w="12240">
                      <a:solidFill>
                        <a:srgbClr val="000000"/>
                      </a:solidFill>
                    </a:lnL>
                    <a:lnR w="12240">
                      <a:solidFill>
                        <a:srgbClr val="000000"/>
                      </a:solidFill>
                    </a:lnR>
                    <a:noFill/>
                  </a:tcPr>
                </a:tc>
                <a:tc hMerge="1">
                  <a:txBody>
                    <a:bodyPr/>
                    <a:lstStyle/>
                    <a:p>
                      <a:endParaRPr lang="en-US"/>
                    </a:p>
                  </a:txBody>
                  <a:tcPr marL="90000" marR="90000">
                    <a:solidFill>
                      <a:srgbClr val="729FCF"/>
                    </a:solidFill>
                  </a:tcPr>
                </a:tc>
                <a:tc gridSpan="2">
                  <a:txBody>
                    <a:bodyPr/>
                    <a:lstStyle/>
                    <a:p>
                      <a:pPr algn="ctr">
                        <a:lnSpc>
                          <a:spcPct val="100000"/>
                        </a:lnSpc>
                        <a:buNone/>
                      </a:pPr>
                      <a:r>
                        <a:rPr lang="en-GB" sz="1300" b="0" strike="noStrike" spc="-1" dirty="0">
                          <a:solidFill>
                            <a:srgbClr val="000000"/>
                          </a:solidFill>
                          <a:latin typeface="Calibri"/>
                        </a:rPr>
                        <a:t>2</a:t>
                      </a:r>
                      <a:endParaRPr lang="en-GB" sz="1300" b="0" strike="noStrike" spc="-1" dirty="0">
                        <a:latin typeface="Arial"/>
                      </a:endParaRPr>
                    </a:p>
                  </a:txBody>
                  <a:tcPr marL="11160" marR="11160" anchor="b">
                    <a:lnL w="12240">
                      <a:solidFill>
                        <a:srgbClr val="000000"/>
                      </a:solidFill>
                    </a:lnL>
                    <a:lnR w="12240">
                      <a:solidFill>
                        <a:srgbClr val="000000"/>
                      </a:solidFill>
                    </a:lnR>
                    <a:noFill/>
                  </a:tcPr>
                </a:tc>
                <a:tc hMerge="1">
                  <a:txBody>
                    <a:bodyPr/>
                    <a:lstStyle/>
                    <a:p>
                      <a:endParaRPr lang="en-US"/>
                    </a:p>
                  </a:txBody>
                  <a:tcPr marL="90000" marR="90000">
                    <a:solidFill>
                      <a:srgbClr val="729FCF"/>
                    </a:solidFill>
                  </a:tcPr>
                </a:tc>
                <a:extLst>
                  <a:ext uri="{0D108BD9-81ED-4DB2-BD59-A6C34878D82A}">
                    <a16:rowId xmlns:a16="http://schemas.microsoft.com/office/drawing/2014/main" val="10004"/>
                  </a:ext>
                </a:extLst>
              </a:tr>
              <a:tr h="235440">
                <a:tc>
                  <a:txBody>
                    <a:bodyPr/>
                    <a:lstStyle/>
                    <a:p>
                      <a:pPr>
                        <a:lnSpc>
                          <a:spcPct val="100000"/>
                        </a:lnSpc>
                        <a:buNone/>
                      </a:pPr>
                      <a:r>
                        <a:rPr lang="en-GB" sz="1300" b="1" strike="noStrike" spc="-1" dirty="0">
                          <a:solidFill>
                            <a:srgbClr val="000000"/>
                          </a:solidFill>
                          <a:latin typeface="Calibri"/>
                        </a:rPr>
                        <a:t>Data [bits]</a:t>
                      </a:r>
                      <a:endParaRPr lang="en-GB" sz="1300" b="0" strike="noStrike" spc="-1" dirty="0">
                        <a:latin typeface="Arial"/>
                      </a:endParaRPr>
                    </a:p>
                  </a:txBody>
                  <a:tcPr marL="11160" marR="11160" anchor="b">
                    <a:lnL w="12240">
                      <a:solidFill>
                        <a:srgbClr val="000000"/>
                      </a:solidFill>
                    </a:lnL>
                    <a:lnR w="12240">
                      <a:solidFill>
                        <a:srgbClr val="000000"/>
                      </a:solidFill>
                    </a:lnR>
                    <a:noFill/>
                  </a:tcPr>
                </a:tc>
                <a:tc>
                  <a:txBody>
                    <a:bodyPr/>
                    <a:lstStyle/>
                    <a:p>
                      <a:pPr algn="ctr">
                        <a:lnSpc>
                          <a:spcPct val="100000"/>
                        </a:lnSpc>
                        <a:buNone/>
                      </a:pPr>
                      <a:r>
                        <a:rPr lang="en-GB" sz="1300" b="0" strike="noStrike" spc="-1" dirty="0">
                          <a:solidFill>
                            <a:srgbClr val="000000"/>
                          </a:solidFill>
                          <a:latin typeface="Calibri"/>
                        </a:rPr>
                        <a:t>116</a:t>
                      </a:r>
                      <a:endParaRPr lang="en-GB" sz="1300" b="0" strike="noStrike" spc="-1" dirty="0">
                        <a:latin typeface="Arial"/>
                      </a:endParaRPr>
                    </a:p>
                  </a:txBody>
                  <a:tcPr marL="11160" marR="11160" anchor="b">
                    <a:lnL w="12240">
                      <a:solidFill>
                        <a:srgbClr val="000000"/>
                      </a:solidFill>
                    </a:lnL>
                    <a:noFill/>
                  </a:tcPr>
                </a:tc>
                <a:tc>
                  <a:txBody>
                    <a:bodyPr/>
                    <a:lstStyle/>
                    <a:p>
                      <a:pPr algn="ctr">
                        <a:lnSpc>
                          <a:spcPct val="100000"/>
                        </a:lnSpc>
                        <a:buNone/>
                      </a:pPr>
                      <a:r>
                        <a:rPr lang="en-GB" sz="1300" b="0" strike="noStrike" spc="-1" dirty="0">
                          <a:solidFill>
                            <a:srgbClr val="000000"/>
                          </a:solidFill>
                          <a:latin typeface="Calibri"/>
                        </a:rPr>
                        <a:t>102</a:t>
                      </a:r>
                      <a:endParaRPr lang="en-GB" sz="1300" b="0" strike="noStrike" spc="-1" dirty="0">
                        <a:latin typeface="Arial"/>
                      </a:endParaRPr>
                    </a:p>
                  </a:txBody>
                  <a:tcPr marL="11160" marR="11160" anchor="b">
                    <a:lnR w="12240">
                      <a:solidFill>
                        <a:srgbClr val="000000"/>
                      </a:solidFill>
                    </a:lnR>
                    <a:noFill/>
                  </a:tcPr>
                </a:tc>
                <a:tc>
                  <a:txBody>
                    <a:bodyPr/>
                    <a:lstStyle/>
                    <a:p>
                      <a:pPr algn="ctr">
                        <a:lnSpc>
                          <a:spcPct val="100000"/>
                        </a:lnSpc>
                        <a:buNone/>
                      </a:pPr>
                      <a:r>
                        <a:rPr lang="en-GB" sz="1300" b="0" strike="noStrike" spc="-1" dirty="0">
                          <a:solidFill>
                            <a:srgbClr val="000000"/>
                          </a:solidFill>
                          <a:latin typeface="Calibri"/>
                        </a:rPr>
                        <a:t>232</a:t>
                      </a:r>
                      <a:endParaRPr lang="en-GB" sz="1300" b="0" strike="noStrike" spc="-1" dirty="0">
                        <a:latin typeface="Arial"/>
                      </a:endParaRPr>
                    </a:p>
                  </a:txBody>
                  <a:tcPr marL="11160" marR="11160" anchor="b">
                    <a:lnL w="12240">
                      <a:solidFill>
                        <a:srgbClr val="000000"/>
                      </a:solidFill>
                    </a:lnL>
                    <a:noFill/>
                  </a:tcPr>
                </a:tc>
                <a:tc>
                  <a:txBody>
                    <a:bodyPr/>
                    <a:lstStyle/>
                    <a:p>
                      <a:pPr algn="ctr">
                        <a:lnSpc>
                          <a:spcPct val="100000"/>
                        </a:lnSpc>
                        <a:buNone/>
                      </a:pPr>
                      <a:r>
                        <a:rPr lang="en-GB" sz="1300" b="0" strike="noStrike" spc="-1" dirty="0">
                          <a:solidFill>
                            <a:srgbClr val="000000"/>
                          </a:solidFill>
                          <a:latin typeface="Calibri"/>
                        </a:rPr>
                        <a:t>204</a:t>
                      </a:r>
                      <a:endParaRPr lang="en-GB" sz="1300" b="0" strike="noStrike" spc="-1" dirty="0">
                        <a:latin typeface="Arial"/>
                      </a:endParaRPr>
                    </a:p>
                  </a:txBody>
                  <a:tcPr marL="11160" marR="11160" anchor="b">
                    <a:lnR w="12240">
                      <a:solidFill>
                        <a:srgbClr val="000000"/>
                      </a:solidFill>
                    </a:lnR>
                    <a:noFill/>
                  </a:tcPr>
                </a:tc>
                <a:extLst>
                  <a:ext uri="{0D108BD9-81ED-4DB2-BD59-A6C34878D82A}">
                    <a16:rowId xmlns:a16="http://schemas.microsoft.com/office/drawing/2014/main" val="10005"/>
                  </a:ext>
                </a:extLst>
              </a:tr>
              <a:tr h="235440">
                <a:tc>
                  <a:txBody>
                    <a:bodyPr/>
                    <a:lstStyle/>
                    <a:p>
                      <a:pPr>
                        <a:lnSpc>
                          <a:spcPct val="100000"/>
                        </a:lnSpc>
                        <a:buNone/>
                      </a:pPr>
                      <a:r>
                        <a:rPr lang="en-GB" sz="1300" b="1" strike="noStrike" spc="-1" dirty="0">
                          <a:solidFill>
                            <a:srgbClr val="000000"/>
                          </a:solidFill>
                          <a:latin typeface="Calibri"/>
                        </a:rPr>
                        <a:t>FEC [bits]</a:t>
                      </a:r>
                      <a:endParaRPr lang="en-GB" sz="1300" b="0" strike="noStrike" spc="-1" dirty="0">
                        <a:latin typeface="Arial"/>
                      </a:endParaRPr>
                    </a:p>
                  </a:txBody>
                  <a:tcPr marL="11160" marR="11160" anchor="b">
                    <a:lnL w="12240">
                      <a:solidFill>
                        <a:srgbClr val="000000"/>
                      </a:solidFill>
                    </a:lnL>
                    <a:lnR w="12240">
                      <a:solidFill>
                        <a:srgbClr val="000000"/>
                      </a:solidFill>
                    </a:lnR>
                    <a:noFill/>
                  </a:tcPr>
                </a:tc>
                <a:tc>
                  <a:txBody>
                    <a:bodyPr/>
                    <a:lstStyle/>
                    <a:p>
                      <a:pPr algn="ctr">
                        <a:lnSpc>
                          <a:spcPct val="100000"/>
                        </a:lnSpc>
                        <a:buNone/>
                      </a:pPr>
                      <a:r>
                        <a:rPr lang="en-GB" sz="1300" b="0" strike="noStrike" spc="-1" dirty="0">
                          <a:solidFill>
                            <a:srgbClr val="000000"/>
                          </a:solidFill>
                          <a:latin typeface="Calibri"/>
                        </a:rPr>
                        <a:t>10</a:t>
                      </a:r>
                      <a:endParaRPr lang="en-GB" sz="1300" b="0" strike="noStrike" spc="-1" dirty="0">
                        <a:latin typeface="Arial"/>
                      </a:endParaRPr>
                    </a:p>
                  </a:txBody>
                  <a:tcPr marL="11160" marR="11160" anchor="b">
                    <a:lnL w="12240">
                      <a:solidFill>
                        <a:srgbClr val="000000"/>
                      </a:solidFill>
                    </a:lnL>
                    <a:noFill/>
                  </a:tcPr>
                </a:tc>
                <a:tc>
                  <a:txBody>
                    <a:bodyPr/>
                    <a:lstStyle/>
                    <a:p>
                      <a:pPr algn="ctr">
                        <a:lnSpc>
                          <a:spcPct val="100000"/>
                        </a:lnSpc>
                        <a:buNone/>
                      </a:pPr>
                      <a:r>
                        <a:rPr lang="en-GB" sz="1300" b="0" strike="noStrike" spc="-1" dirty="0">
                          <a:solidFill>
                            <a:srgbClr val="000000"/>
                          </a:solidFill>
                          <a:latin typeface="Calibri"/>
                        </a:rPr>
                        <a:t>24</a:t>
                      </a:r>
                      <a:endParaRPr lang="en-GB" sz="1300" b="0" strike="noStrike" spc="-1" dirty="0">
                        <a:latin typeface="Arial"/>
                      </a:endParaRPr>
                    </a:p>
                  </a:txBody>
                  <a:tcPr marL="11160" marR="11160" anchor="b">
                    <a:lnR w="12240">
                      <a:solidFill>
                        <a:srgbClr val="000000"/>
                      </a:solidFill>
                    </a:lnR>
                    <a:noFill/>
                  </a:tcPr>
                </a:tc>
                <a:tc>
                  <a:txBody>
                    <a:bodyPr/>
                    <a:lstStyle/>
                    <a:p>
                      <a:pPr algn="ctr">
                        <a:lnSpc>
                          <a:spcPct val="100000"/>
                        </a:lnSpc>
                        <a:buNone/>
                      </a:pPr>
                      <a:r>
                        <a:rPr lang="en-GB" sz="1300" b="0" strike="noStrike" spc="-1" dirty="0">
                          <a:solidFill>
                            <a:srgbClr val="000000"/>
                          </a:solidFill>
                          <a:latin typeface="Calibri"/>
                        </a:rPr>
                        <a:t>20</a:t>
                      </a:r>
                      <a:endParaRPr lang="en-GB" sz="1300" b="0" strike="noStrike" spc="-1" dirty="0">
                        <a:latin typeface="Arial"/>
                      </a:endParaRPr>
                    </a:p>
                  </a:txBody>
                  <a:tcPr marL="11160" marR="11160" anchor="b">
                    <a:lnL w="12240">
                      <a:solidFill>
                        <a:srgbClr val="000000"/>
                      </a:solidFill>
                    </a:lnL>
                    <a:noFill/>
                  </a:tcPr>
                </a:tc>
                <a:tc>
                  <a:txBody>
                    <a:bodyPr/>
                    <a:lstStyle/>
                    <a:p>
                      <a:pPr algn="ctr">
                        <a:lnSpc>
                          <a:spcPct val="100000"/>
                        </a:lnSpc>
                        <a:buNone/>
                      </a:pPr>
                      <a:r>
                        <a:rPr lang="en-GB" sz="1300" b="0" strike="noStrike" spc="-1" dirty="0">
                          <a:solidFill>
                            <a:srgbClr val="000000"/>
                          </a:solidFill>
                          <a:latin typeface="Calibri"/>
                        </a:rPr>
                        <a:t>48</a:t>
                      </a:r>
                      <a:endParaRPr lang="en-GB" sz="1300" b="0" strike="noStrike" spc="-1" dirty="0">
                        <a:latin typeface="Arial"/>
                      </a:endParaRPr>
                    </a:p>
                  </a:txBody>
                  <a:tcPr marL="11160" marR="11160" anchor="b">
                    <a:lnR w="12240">
                      <a:solidFill>
                        <a:srgbClr val="000000"/>
                      </a:solidFill>
                    </a:lnR>
                    <a:noFill/>
                  </a:tcPr>
                </a:tc>
                <a:extLst>
                  <a:ext uri="{0D108BD9-81ED-4DB2-BD59-A6C34878D82A}">
                    <a16:rowId xmlns:a16="http://schemas.microsoft.com/office/drawing/2014/main" val="10006"/>
                  </a:ext>
                </a:extLst>
              </a:tr>
              <a:tr h="459360">
                <a:tc>
                  <a:txBody>
                    <a:bodyPr/>
                    <a:lstStyle/>
                    <a:p>
                      <a:pPr>
                        <a:lnSpc>
                          <a:spcPct val="100000"/>
                        </a:lnSpc>
                        <a:buNone/>
                      </a:pPr>
                      <a:r>
                        <a:rPr lang="en-GB" sz="1300" b="1" strike="noStrike" spc="-1" dirty="0">
                          <a:solidFill>
                            <a:srgbClr val="000000"/>
                          </a:solidFill>
                          <a:latin typeface="Calibri"/>
                        </a:rPr>
                        <a:t>Correction [bits]</a:t>
                      </a:r>
                      <a:endParaRPr lang="en-GB" sz="1300" b="0" strike="noStrike" spc="-1" dirty="0">
                        <a:latin typeface="Arial"/>
                      </a:endParaRPr>
                    </a:p>
                  </a:txBody>
                  <a:tcPr marL="11160" marR="11160" anchor="b">
                    <a:lnL w="12240">
                      <a:solidFill>
                        <a:srgbClr val="000000"/>
                      </a:solidFill>
                    </a:lnL>
                    <a:lnR w="12240">
                      <a:solidFill>
                        <a:srgbClr val="000000"/>
                      </a:solidFill>
                    </a:lnR>
                    <a:noFill/>
                  </a:tcPr>
                </a:tc>
                <a:tc>
                  <a:txBody>
                    <a:bodyPr/>
                    <a:lstStyle/>
                    <a:p>
                      <a:pPr algn="ctr">
                        <a:lnSpc>
                          <a:spcPct val="100000"/>
                        </a:lnSpc>
                        <a:buNone/>
                      </a:pPr>
                      <a:r>
                        <a:rPr lang="en-GB" sz="1300" b="0" strike="noStrike" spc="-1" dirty="0">
                          <a:solidFill>
                            <a:srgbClr val="000000"/>
                          </a:solidFill>
                          <a:latin typeface="Calibri"/>
                        </a:rPr>
                        <a:t>5</a:t>
                      </a:r>
                      <a:endParaRPr lang="en-GB" sz="1300" b="0" strike="noStrike" spc="-1" dirty="0">
                        <a:latin typeface="Arial"/>
                      </a:endParaRPr>
                    </a:p>
                  </a:txBody>
                  <a:tcPr marL="11160" marR="11160" anchor="b">
                    <a:lnL w="12240">
                      <a:solidFill>
                        <a:srgbClr val="000000"/>
                      </a:solidFill>
                    </a:lnL>
                    <a:noFill/>
                  </a:tcPr>
                </a:tc>
                <a:tc>
                  <a:txBody>
                    <a:bodyPr/>
                    <a:lstStyle/>
                    <a:p>
                      <a:pPr algn="ctr">
                        <a:lnSpc>
                          <a:spcPct val="100000"/>
                        </a:lnSpc>
                        <a:buNone/>
                      </a:pPr>
                      <a:r>
                        <a:rPr lang="en-GB" sz="1300" b="0" strike="noStrike" spc="-1" dirty="0">
                          <a:solidFill>
                            <a:srgbClr val="000000"/>
                          </a:solidFill>
                          <a:latin typeface="Calibri"/>
                        </a:rPr>
                        <a:t>12</a:t>
                      </a:r>
                      <a:endParaRPr lang="en-GB" sz="1300" b="0" strike="noStrike" spc="-1" dirty="0">
                        <a:latin typeface="Arial"/>
                      </a:endParaRPr>
                    </a:p>
                  </a:txBody>
                  <a:tcPr marL="11160" marR="11160" anchor="b">
                    <a:lnR w="12240">
                      <a:solidFill>
                        <a:srgbClr val="000000"/>
                      </a:solidFill>
                    </a:lnR>
                    <a:noFill/>
                  </a:tcPr>
                </a:tc>
                <a:tc>
                  <a:txBody>
                    <a:bodyPr/>
                    <a:lstStyle/>
                    <a:p>
                      <a:pPr algn="ctr">
                        <a:lnSpc>
                          <a:spcPct val="100000"/>
                        </a:lnSpc>
                        <a:buNone/>
                      </a:pPr>
                      <a:r>
                        <a:rPr lang="en-GB" sz="1300" b="0" strike="noStrike" spc="-1" dirty="0">
                          <a:solidFill>
                            <a:srgbClr val="000000"/>
                          </a:solidFill>
                          <a:latin typeface="Calibri"/>
                        </a:rPr>
                        <a:t>10</a:t>
                      </a:r>
                      <a:endParaRPr lang="en-GB" sz="1300" b="0" strike="noStrike" spc="-1" dirty="0">
                        <a:latin typeface="Arial"/>
                      </a:endParaRPr>
                    </a:p>
                  </a:txBody>
                  <a:tcPr marL="11160" marR="11160" anchor="b">
                    <a:lnL w="12240">
                      <a:solidFill>
                        <a:srgbClr val="000000"/>
                      </a:solidFill>
                    </a:lnL>
                    <a:noFill/>
                  </a:tcPr>
                </a:tc>
                <a:tc>
                  <a:txBody>
                    <a:bodyPr/>
                    <a:lstStyle/>
                    <a:p>
                      <a:pPr algn="ctr">
                        <a:lnSpc>
                          <a:spcPct val="100000"/>
                        </a:lnSpc>
                        <a:buNone/>
                      </a:pPr>
                      <a:r>
                        <a:rPr lang="en-GB" sz="1300" b="0" strike="noStrike" spc="-1" dirty="0">
                          <a:solidFill>
                            <a:srgbClr val="000000"/>
                          </a:solidFill>
                          <a:latin typeface="Calibri"/>
                        </a:rPr>
                        <a:t>24</a:t>
                      </a:r>
                      <a:endParaRPr lang="en-GB" sz="1300" b="0" strike="noStrike" spc="-1" dirty="0">
                        <a:latin typeface="Arial"/>
                      </a:endParaRPr>
                    </a:p>
                  </a:txBody>
                  <a:tcPr marL="11160" marR="11160" anchor="b">
                    <a:lnR w="12240">
                      <a:solidFill>
                        <a:srgbClr val="000000"/>
                      </a:solidFill>
                    </a:lnR>
                    <a:noFill/>
                  </a:tcPr>
                </a:tc>
                <a:extLst>
                  <a:ext uri="{0D108BD9-81ED-4DB2-BD59-A6C34878D82A}">
                    <a16:rowId xmlns:a16="http://schemas.microsoft.com/office/drawing/2014/main" val="10007"/>
                  </a:ext>
                </a:extLst>
              </a:tr>
              <a:tr h="236520">
                <a:tc>
                  <a:txBody>
                    <a:bodyPr/>
                    <a:lstStyle/>
                    <a:p>
                      <a:pPr>
                        <a:lnSpc>
                          <a:spcPct val="100000"/>
                        </a:lnSpc>
                        <a:buNone/>
                      </a:pPr>
                      <a:r>
                        <a:rPr lang="en-GB" sz="1300" b="1" strike="noStrike" spc="-1" dirty="0">
                          <a:solidFill>
                            <a:srgbClr val="000000"/>
                          </a:solidFill>
                          <a:latin typeface="Calibri"/>
                        </a:rPr>
                        <a:t>Efficiency</a:t>
                      </a:r>
                      <a:endParaRPr lang="en-GB" sz="1300" b="0" strike="noStrike" spc="-1" dirty="0">
                        <a:latin typeface="Arial"/>
                      </a:endParaRPr>
                    </a:p>
                  </a:txBody>
                  <a:tcPr marL="11160" marR="11160" anchor="b">
                    <a:lnL w="12240">
                      <a:solidFill>
                        <a:srgbClr val="000000"/>
                      </a:solidFill>
                    </a:lnL>
                    <a:lnR w="12240">
                      <a:solidFill>
                        <a:srgbClr val="000000"/>
                      </a:solidFill>
                    </a:lnR>
                    <a:lnB w="12240">
                      <a:solidFill>
                        <a:srgbClr val="000000"/>
                      </a:solidFill>
                    </a:lnB>
                    <a:noFill/>
                  </a:tcPr>
                </a:tc>
                <a:tc>
                  <a:txBody>
                    <a:bodyPr/>
                    <a:lstStyle/>
                    <a:p>
                      <a:pPr algn="ctr">
                        <a:lnSpc>
                          <a:spcPct val="100000"/>
                        </a:lnSpc>
                        <a:buNone/>
                      </a:pPr>
                      <a:r>
                        <a:rPr lang="en-GB" sz="1300" b="0" strike="noStrike" spc="-1" dirty="0">
                          <a:solidFill>
                            <a:srgbClr val="000000"/>
                          </a:solidFill>
                          <a:latin typeface="Calibri"/>
                        </a:rPr>
                        <a:t>91%</a:t>
                      </a:r>
                      <a:endParaRPr lang="en-GB" sz="1300" b="0" strike="noStrike" spc="-1" dirty="0">
                        <a:latin typeface="Arial"/>
                      </a:endParaRPr>
                    </a:p>
                  </a:txBody>
                  <a:tcPr marL="11160" marR="11160" anchor="b">
                    <a:lnL w="12240">
                      <a:solidFill>
                        <a:srgbClr val="000000"/>
                      </a:solidFill>
                    </a:lnL>
                    <a:lnB w="12240">
                      <a:solidFill>
                        <a:srgbClr val="000000"/>
                      </a:solidFill>
                    </a:lnB>
                    <a:noFill/>
                  </a:tcPr>
                </a:tc>
                <a:tc>
                  <a:txBody>
                    <a:bodyPr/>
                    <a:lstStyle/>
                    <a:p>
                      <a:pPr algn="ctr">
                        <a:lnSpc>
                          <a:spcPct val="100000"/>
                        </a:lnSpc>
                        <a:buNone/>
                      </a:pPr>
                      <a:r>
                        <a:rPr lang="en-GB" sz="1300" b="0" strike="noStrike" spc="-1" dirty="0">
                          <a:solidFill>
                            <a:srgbClr val="000000"/>
                          </a:solidFill>
                          <a:latin typeface="Calibri"/>
                        </a:rPr>
                        <a:t>80%</a:t>
                      </a:r>
                      <a:endParaRPr lang="en-GB" sz="1300" b="0" strike="noStrike" spc="-1" dirty="0">
                        <a:latin typeface="Arial"/>
                      </a:endParaRPr>
                    </a:p>
                  </a:txBody>
                  <a:tcPr marL="11160" marR="11160" anchor="b">
                    <a:lnR w="12240">
                      <a:solidFill>
                        <a:srgbClr val="000000"/>
                      </a:solidFill>
                    </a:lnR>
                    <a:lnB w="12240">
                      <a:solidFill>
                        <a:srgbClr val="000000"/>
                      </a:solidFill>
                    </a:lnB>
                    <a:noFill/>
                  </a:tcPr>
                </a:tc>
                <a:tc>
                  <a:txBody>
                    <a:bodyPr/>
                    <a:lstStyle/>
                    <a:p>
                      <a:pPr algn="ctr">
                        <a:lnSpc>
                          <a:spcPct val="100000"/>
                        </a:lnSpc>
                        <a:buNone/>
                      </a:pPr>
                      <a:r>
                        <a:rPr lang="en-GB" sz="1300" b="0" strike="noStrike" spc="-1" dirty="0">
                          <a:solidFill>
                            <a:srgbClr val="000000"/>
                          </a:solidFill>
                          <a:latin typeface="Calibri"/>
                        </a:rPr>
                        <a:t>91%</a:t>
                      </a:r>
                      <a:endParaRPr lang="en-GB" sz="1300" b="0" strike="noStrike" spc="-1" dirty="0">
                        <a:latin typeface="Arial"/>
                      </a:endParaRPr>
                    </a:p>
                  </a:txBody>
                  <a:tcPr marL="11160" marR="11160" anchor="b">
                    <a:lnL w="12240">
                      <a:solidFill>
                        <a:srgbClr val="000000"/>
                      </a:solidFill>
                    </a:lnL>
                    <a:lnB w="12240">
                      <a:solidFill>
                        <a:srgbClr val="000000"/>
                      </a:solidFill>
                    </a:lnB>
                    <a:noFill/>
                  </a:tcPr>
                </a:tc>
                <a:tc>
                  <a:txBody>
                    <a:bodyPr/>
                    <a:lstStyle/>
                    <a:p>
                      <a:pPr algn="ctr">
                        <a:lnSpc>
                          <a:spcPct val="100000"/>
                        </a:lnSpc>
                        <a:buNone/>
                      </a:pPr>
                      <a:r>
                        <a:rPr lang="en-GB" sz="1300" b="0" strike="noStrike" spc="-1" dirty="0">
                          <a:solidFill>
                            <a:srgbClr val="000000"/>
                          </a:solidFill>
                          <a:latin typeface="Calibri"/>
                        </a:rPr>
                        <a:t>80%</a:t>
                      </a:r>
                      <a:endParaRPr lang="en-GB" sz="1300" b="0" strike="noStrike" spc="-1" dirty="0">
                        <a:latin typeface="Arial"/>
                      </a:endParaRPr>
                    </a:p>
                  </a:txBody>
                  <a:tcPr marL="11160" marR="11160" anchor="b">
                    <a:lnR w="12240">
                      <a:solidFill>
                        <a:srgbClr val="000000"/>
                      </a:solidFill>
                    </a:lnR>
                    <a:lnB w="12240">
                      <a:solidFill>
                        <a:srgbClr val="000000"/>
                      </a:solidFill>
                    </a:lnB>
                    <a:noFill/>
                  </a:tcPr>
                </a:tc>
                <a:extLst>
                  <a:ext uri="{0D108BD9-81ED-4DB2-BD59-A6C34878D82A}">
                    <a16:rowId xmlns:a16="http://schemas.microsoft.com/office/drawing/2014/main" val="10008"/>
                  </a:ext>
                </a:extLst>
              </a:tr>
            </a:tbl>
          </a:graphicData>
        </a:graphic>
      </p:graphicFrame>
      <p:grpSp>
        <p:nvGrpSpPr>
          <p:cNvPr id="1443" name="Group 10"/>
          <p:cNvGrpSpPr/>
          <p:nvPr/>
        </p:nvGrpSpPr>
        <p:grpSpPr>
          <a:xfrm>
            <a:off x="6095880" y="1952280"/>
            <a:ext cx="5181120" cy="359280"/>
            <a:chOff x="6095880" y="1952280"/>
            <a:chExt cx="5181120" cy="359280"/>
          </a:xfrm>
        </p:grpSpPr>
        <p:sp>
          <p:nvSpPr>
            <p:cNvPr id="1444" name="Rectangle 7"/>
            <p:cNvSpPr/>
            <p:nvPr/>
          </p:nvSpPr>
          <p:spPr>
            <a:xfrm>
              <a:off x="6095880" y="1952280"/>
              <a:ext cx="353520" cy="359280"/>
            </a:xfrm>
            <a:prstGeom prst="rect">
              <a:avLst/>
            </a:prstGeom>
            <a:solidFill>
              <a:srgbClr val="5B9BD5"/>
            </a:solidFill>
            <a:ln w="19050">
              <a:solidFill>
                <a:srgbClr val="000000"/>
              </a:solidFill>
            </a:ln>
            <a:effectLst>
              <a:outerShdw blurRad="50760" dist="37674"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GB" sz="1800" b="0" strike="noStrike" spc="-1" dirty="0">
                  <a:solidFill>
                    <a:srgbClr val="FFFFFF"/>
                  </a:solidFill>
                  <a:latin typeface="Calibri"/>
                  <a:ea typeface="DejaVu Sans"/>
                </a:rPr>
                <a:t>H</a:t>
              </a:r>
              <a:endParaRPr lang="en-GB" sz="1800" b="0" strike="noStrike" spc="-1" dirty="0">
                <a:latin typeface="Arial"/>
              </a:endParaRPr>
            </a:p>
          </p:txBody>
        </p:sp>
        <p:sp>
          <p:nvSpPr>
            <p:cNvPr id="1445" name="Rectangle 8"/>
            <p:cNvSpPr/>
            <p:nvPr/>
          </p:nvSpPr>
          <p:spPr>
            <a:xfrm>
              <a:off x="6450120" y="1952280"/>
              <a:ext cx="3896280" cy="359280"/>
            </a:xfrm>
            <a:prstGeom prst="rect">
              <a:avLst/>
            </a:prstGeom>
            <a:solidFill>
              <a:srgbClr val="5B9BD5"/>
            </a:solidFill>
            <a:ln w="19050">
              <a:solidFill>
                <a:srgbClr val="000000"/>
              </a:solidFill>
            </a:ln>
            <a:effectLst>
              <a:outerShdw blurRad="50760" dist="37674"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GB" sz="1800" b="0" strike="noStrike" spc="-1" dirty="0">
                  <a:solidFill>
                    <a:srgbClr val="FFFFFF"/>
                  </a:solidFill>
                  <a:latin typeface="Calibri"/>
                  <a:ea typeface="DejaVu Sans"/>
                </a:rPr>
                <a:t>Message</a:t>
              </a:r>
              <a:endParaRPr lang="en-GB" sz="1800" b="0" strike="noStrike" spc="-1" dirty="0">
                <a:latin typeface="Arial"/>
              </a:endParaRPr>
            </a:p>
          </p:txBody>
        </p:sp>
        <p:sp>
          <p:nvSpPr>
            <p:cNvPr id="1446" name="Rectangle 9"/>
            <p:cNvSpPr/>
            <p:nvPr/>
          </p:nvSpPr>
          <p:spPr>
            <a:xfrm>
              <a:off x="10290240" y="1952280"/>
              <a:ext cx="986760" cy="359280"/>
            </a:xfrm>
            <a:prstGeom prst="rect">
              <a:avLst/>
            </a:prstGeom>
            <a:solidFill>
              <a:srgbClr val="5B9BD5"/>
            </a:solidFill>
            <a:ln w="19050">
              <a:solidFill>
                <a:srgbClr val="000000"/>
              </a:solidFill>
            </a:ln>
            <a:effectLst>
              <a:outerShdw blurRad="50760" dist="37674"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GB" sz="1800" b="0" strike="noStrike" spc="-1" dirty="0">
                  <a:solidFill>
                    <a:srgbClr val="FFFFFF"/>
                  </a:solidFill>
                  <a:latin typeface="Calibri"/>
                  <a:ea typeface="DejaVu Sans"/>
                </a:rPr>
                <a:t>FEC</a:t>
              </a:r>
              <a:endParaRPr lang="en-GB" sz="1800" b="0" strike="noStrike" spc="-1" dirty="0">
                <a:latin typeface="Arial"/>
              </a:endParaRPr>
            </a:p>
          </p:txBody>
        </p:sp>
      </p:grpSp>
      <p:sp>
        <p:nvSpPr>
          <p:cNvPr id="1447" name="TextBox 13"/>
          <p:cNvSpPr/>
          <p:nvPr/>
        </p:nvSpPr>
        <p:spPr>
          <a:xfrm>
            <a:off x="9043560" y="3012840"/>
            <a:ext cx="2675160" cy="637200"/>
          </a:xfrm>
          <a:prstGeom prst="rect">
            <a:avLst/>
          </a:prstGeom>
          <a:solidFill>
            <a:schemeClr val="bg1"/>
          </a:solidFill>
          <a:ln w="0">
            <a:solidFill>
              <a:srgbClr val="000000"/>
            </a:solidFill>
          </a:ln>
          <a:effectLst>
            <a:outerShdw blurRad="50760" dist="37674" dir="2700000" algn="tl" rotWithShape="0">
              <a:srgbClr val="000000">
                <a:alpha val="40000"/>
              </a:srgbClr>
            </a:outerShdw>
          </a:effectLst>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GB" sz="1200" b="0" strike="noStrike" spc="-1" dirty="0">
                <a:solidFill>
                  <a:srgbClr val="002060"/>
                </a:solidFill>
                <a:latin typeface="Calibri"/>
                <a:ea typeface="DejaVu Sans"/>
              </a:rPr>
              <a:t>Forward Error Correction</a:t>
            </a:r>
            <a:endParaRPr lang="en-GB" sz="1200" b="0" strike="noStrike" spc="-1">
              <a:latin typeface="Arial"/>
            </a:endParaRPr>
          </a:p>
          <a:p>
            <a:pPr>
              <a:lnSpc>
                <a:spcPct val="100000"/>
              </a:lnSpc>
              <a:buNone/>
            </a:pPr>
            <a:r>
              <a:rPr lang="en-US" sz="1200" b="0" strike="noStrike" spc="-1" dirty="0">
                <a:solidFill>
                  <a:srgbClr val="002060"/>
                </a:solidFill>
                <a:latin typeface="Calibri"/>
                <a:ea typeface="DejaVu Sans"/>
              </a:rPr>
              <a:t>(Allows to correct transmission errors)</a:t>
            </a:r>
            <a:endParaRPr lang="en-GB" sz="1200" b="0" strike="noStrike" spc="-1" dirty="0">
              <a:latin typeface="Arial"/>
            </a:endParaRPr>
          </a:p>
        </p:txBody>
      </p:sp>
      <p:sp>
        <p:nvSpPr>
          <p:cNvPr id="1448" name="Straight Arrow Connector 14"/>
          <p:cNvSpPr/>
          <p:nvPr/>
        </p:nvSpPr>
        <p:spPr>
          <a:xfrm flipV="1">
            <a:off x="10381320" y="2311560"/>
            <a:ext cx="401760" cy="699840"/>
          </a:xfrm>
          <a:custGeom>
            <a:avLst/>
            <a:gdLst/>
            <a:ahLst/>
            <a:cxnLst/>
            <a:rect l="l" t="t" r="r" b="b"/>
            <a:pathLst>
              <a:path w="21600" h="21600">
                <a:moveTo>
                  <a:pt x="0" y="0"/>
                </a:moveTo>
                <a:lnTo>
                  <a:pt x="21600" y="21600"/>
                </a:lnTo>
              </a:path>
            </a:pathLst>
          </a:custGeom>
          <a:noFill/>
          <a:ln w="12700">
            <a:solidFill>
              <a:srgbClr val="C00000"/>
            </a:solidFill>
            <a:tailEnd type="arrow" w="med" len="med"/>
          </a:ln>
        </p:spPr>
        <p:style>
          <a:lnRef idx="1">
            <a:schemeClr val="accent1"/>
          </a:lnRef>
          <a:fillRef idx="0">
            <a:schemeClr val="accent1"/>
          </a:fillRef>
          <a:effectRef idx="0">
            <a:schemeClr val="accent1"/>
          </a:effectRef>
          <a:fontRef idx="minor"/>
        </p:style>
      </p:sp>
      <p:sp>
        <p:nvSpPr>
          <p:cNvPr id="1449" name="TextBox 19"/>
          <p:cNvSpPr/>
          <p:nvPr/>
        </p:nvSpPr>
        <p:spPr>
          <a:xfrm>
            <a:off x="6304680" y="2828160"/>
            <a:ext cx="2453400" cy="455040"/>
          </a:xfrm>
          <a:prstGeom prst="rect">
            <a:avLst/>
          </a:prstGeom>
          <a:solidFill>
            <a:schemeClr val="bg1"/>
          </a:solidFill>
          <a:ln w="0">
            <a:solidFill>
              <a:srgbClr val="000000"/>
            </a:solidFill>
          </a:ln>
          <a:effectLst>
            <a:outerShdw blurRad="50760" dist="37674" dir="2700000" algn="tl" rotWithShape="0">
              <a:srgbClr val="000000">
                <a:alpha val="40000"/>
              </a:srgbClr>
            </a:outerShdw>
          </a:effectLst>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dirty="0">
                <a:solidFill>
                  <a:srgbClr val="002060"/>
                </a:solidFill>
                <a:latin typeface="Calibri"/>
                <a:ea typeface="DejaVu Sans"/>
              </a:rPr>
              <a:t>Header</a:t>
            </a:r>
            <a:endParaRPr lang="en-GB" sz="1200" b="0" strike="noStrike" spc="-1">
              <a:latin typeface="Arial"/>
            </a:endParaRPr>
          </a:p>
          <a:p>
            <a:pPr>
              <a:lnSpc>
                <a:spcPct val="100000"/>
              </a:lnSpc>
              <a:buNone/>
            </a:pPr>
            <a:r>
              <a:rPr lang="en-US" sz="1200" b="0" strike="noStrike" spc="-1" dirty="0">
                <a:solidFill>
                  <a:srgbClr val="002060"/>
                </a:solidFill>
                <a:latin typeface="Calibri"/>
                <a:ea typeface="DejaVu Sans"/>
              </a:rPr>
              <a:t>(Delimits the frame boundaries)</a:t>
            </a:r>
            <a:endParaRPr lang="en-GB" sz="1200" b="0" strike="noStrike" spc="-1" dirty="0">
              <a:latin typeface="Arial"/>
            </a:endParaRPr>
          </a:p>
        </p:txBody>
      </p:sp>
      <p:sp>
        <p:nvSpPr>
          <p:cNvPr id="1450" name="Straight Arrow Connector 20"/>
          <p:cNvSpPr/>
          <p:nvPr/>
        </p:nvSpPr>
        <p:spPr>
          <a:xfrm flipH="1" flipV="1">
            <a:off x="6272280" y="2311560"/>
            <a:ext cx="176400" cy="745920"/>
          </a:xfrm>
          <a:custGeom>
            <a:avLst/>
            <a:gdLst/>
            <a:ahLst/>
            <a:cxnLst/>
            <a:rect l="l" t="t" r="r" b="b"/>
            <a:pathLst>
              <a:path w="21600" h="21600">
                <a:moveTo>
                  <a:pt x="0" y="0"/>
                </a:moveTo>
                <a:lnTo>
                  <a:pt x="21600" y="21600"/>
                </a:lnTo>
              </a:path>
            </a:pathLst>
          </a:custGeom>
          <a:noFill/>
          <a:ln w="12700">
            <a:solidFill>
              <a:srgbClr val="C00000"/>
            </a:solidFill>
            <a:tailEnd type="arrow" w="med" len="med"/>
          </a:ln>
        </p:spPr>
        <p:style>
          <a:lnRef idx="1">
            <a:schemeClr val="accent1"/>
          </a:lnRef>
          <a:fillRef idx="0">
            <a:schemeClr val="accent1"/>
          </a:fillRef>
          <a:effectRef idx="0">
            <a:schemeClr val="accent1"/>
          </a:effectRef>
          <a:fontRef idx="minor"/>
        </p:style>
      </p:sp>
      <p:sp>
        <p:nvSpPr>
          <p:cNvPr id="1451" name="TextBox 26"/>
          <p:cNvSpPr/>
          <p:nvPr/>
        </p:nvSpPr>
        <p:spPr>
          <a:xfrm>
            <a:off x="9093960" y="993240"/>
            <a:ext cx="1572480" cy="455040"/>
          </a:xfrm>
          <a:prstGeom prst="rect">
            <a:avLst/>
          </a:prstGeom>
          <a:solidFill>
            <a:schemeClr val="bg1"/>
          </a:solidFill>
          <a:ln w="0">
            <a:solidFill>
              <a:srgbClr val="000000"/>
            </a:solidFill>
          </a:ln>
          <a:effectLst>
            <a:outerShdw blurRad="50760" dist="37674" dir="2700000" algn="tl" rotWithShape="0">
              <a:srgbClr val="000000">
                <a:alpha val="40000"/>
              </a:srgbClr>
            </a:outerShdw>
          </a:effectLst>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dirty="0">
                <a:solidFill>
                  <a:srgbClr val="002060"/>
                </a:solidFill>
                <a:latin typeface="Calibri"/>
                <a:ea typeface="DejaVu Sans"/>
              </a:rPr>
              <a:t>Data</a:t>
            </a:r>
            <a:endParaRPr lang="en-GB" sz="1200" b="0" strike="noStrike" spc="-1">
              <a:latin typeface="Arial"/>
            </a:endParaRPr>
          </a:p>
          <a:p>
            <a:pPr>
              <a:lnSpc>
                <a:spcPct val="100000"/>
              </a:lnSpc>
              <a:buNone/>
            </a:pPr>
            <a:r>
              <a:rPr lang="en-US" sz="1200" b="0" strike="noStrike" spc="-1" dirty="0">
                <a:solidFill>
                  <a:srgbClr val="002060"/>
                </a:solidFill>
                <a:latin typeface="Calibri"/>
                <a:ea typeface="DejaVu Sans"/>
              </a:rPr>
              <a:t>(User data payload)</a:t>
            </a:r>
            <a:endParaRPr lang="en-GB" sz="1200" b="0" strike="noStrike" spc="-1" dirty="0">
              <a:latin typeface="Arial"/>
            </a:endParaRPr>
          </a:p>
        </p:txBody>
      </p:sp>
      <p:sp>
        <p:nvSpPr>
          <p:cNvPr id="1452" name="Straight Arrow Connector 27"/>
          <p:cNvSpPr/>
          <p:nvPr/>
        </p:nvSpPr>
        <p:spPr>
          <a:xfrm flipH="1">
            <a:off x="8398080" y="1224000"/>
            <a:ext cx="778320" cy="727560"/>
          </a:xfrm>
          <a:custGeom>
            <a:avLst/>
            <a:gdLst/>
            <a:ahLst/>
            <a:cxnLst/>
            <a:rect l="l" t="t" r="r" b="b"/>
            <a:pathLst>
              <a:path w="21600" h="21600">
                <a:moveTo>
                  <a:pt x="0" y="0"/>
                </a:moveTo>
                <a:lnTo>
                  <a:pt x="21600" y="21600"/>
                </a:lnTo>
              </a:path>
            </a:pathLst>
          </a:custGeom>
          <a:noFill/>
          <a:ln w="12700">
            <a:solidFill>
              <a:srgbClr val="C00000"/>
            </a:solidFill>
            <a:tailEnd type="arrow" w="med" len="med"/>
          </a:ln>
        </p:spPr>
        <p:style>
          <a:lnRef idx="1">
            <a:schemeClr val="accent1"/>
          </a:lnRef>
          <a:fillRef idx="0">
            <a:schemeClr val="accent1"/>
          </a:fillRef>
          <a:effectRef idx="0">
            <a:schemeClr val="accent1"/>
          </a:effectRef>
          <a:fontRef idx="minor"/>
        </p:style>
      </p:sp>
      <p:sp>
        <p:nvSpPr>
          <p:cNvPr id="1453" name="PlaceHolder 3"/>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1454" name="PlaceHolder 4"/>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89AFF180-6966-474C-8CF2-B248E41C4C8F}" type="slidenum">
              <a:rPr lang="en-GB" sz="1000" b="0" strike="noStrike" spc="-1" dirty="0">
                <a:solidFill>
                  <a:srgbClr val="8B8B8B"/>
                </a:solidFill>
                <a:latin typeface="Calibri"/>
              </a:rPr>
              <a:t>61</a:t>
            </a:fld>
            <a:endParaRPr lang="en-GB" sz="1000" b="0" strike="noStrike" spc="-1" dirty="0">
              <a:latin typeface="Times New Roman"/>
            </a:endParaRPr>
          </a:p>
        </p:txBody>
      </p:sp>
      <p:sp>
        <p:nvSpPr>
          <p:cNvPr id="1455" name="PlaceHolder 5"/>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6"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GB" sz="3200" b="1" strike="noStrike" spc="-1" dirty="0">
                <a:solidFill>
                  <a:srgbClr val="002060"/>
                </a:solidFill>
                <a:latin typeface="Calibri Light"/>
              </a:rPr>
              <a:t>Example: 5.12 Gbps FEC5 Uplink Frame</a:t>
            </a:r>
            <a:endParaRPr lang="en-GB" sz="3200" b="0" strike="noStrike" spc="-1" dirty="0">
              <a:latin typeface="Arial"/>
            </a:endParaRPr>
          </a:p>
        </p:txBody>
      </p:sp>
      <p:sp>
        <p:nvSpPr>
          <p:cNvPr id="1457" name="PlaceHolder 2"/>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1458" name="PlaceHolder 3"/>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
        <p:nvSpPr>
          <p:cNvPr id="1459" name="PlaceHolder 4"/>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D8F3B6A9-5D97-45B4-8AB9-11AC2B0A91B9}" type="slidenum">
              <a:rPr lang="en-GB" sz="1000" b="0" strike="noStrike" spc="-1" dirty="0">
                <a:solidFill>
                  <a:srgbClr val="8B8B8B"/>
                </a:solidFill>
                <a:latin typeface="Calibri"/>
              </a:rPr>
              <a:t>62</a:t>
            </a:fld>
            <a:endParaRPr lang="en-GB" sz="1000" b="0" strike="noStrike" spc="-1" dirty="0">
              <a:latin typeface="Times New Roman"/>
            </a:endParaRPr>
          </a:p>
        </p:txBody>
      </p:sp>
      <p:sp>
        <p:nvSpPr>
          <p:cNvPr id="1460" name="Rectangle 8"/>
          <p:cNvSpPr/>
          <p:nvPr/>
        </p:nvSpPr>
        <p:spPr>
          <a:xfrm>
            <a:off x="2620080" y="2541600"/>
            <a:ext cx="608760" cy="38016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100" b="0" strike="noStrike" spc="-1" dirty="0">
                <a:solidFill>
                  <a:srgbClr val="FFFFFF"/>
                </a:solidFill>
                <a:latin typeface="Calibri"/>
                <a:ea typeface="DejaVu Sans"/>
              </a:rPr>
              <a:t>IC</a:t>
            </a:r>
            <a:r>
              <a:rPr lang="en-GB" sz="1100" b="0" strike="noStrike" spc="-1" dirty="0">
                <a:solidFill>
                  <a:srgbClr val="FFFFFF"/>
                </a:solidFill>
                <a:latin typeface="Calibri"/>
                <a:ea typeface="DejaVu Sans"/>
              </a:rPr>
              <a:t>[1:0]</a:t>
            </a:r>
            <a:endParaRPr lang="en-GB" sz="1100" b="0" strike="noStrike" spc="-1" dirty="0">
              <a:latin typeface="Arial"/>
            </a:endParaRPr>
          </a:p>
        </p:txBody>
      </p:sp>
      <p:sp>
        <p:nvSpPr>
          <p:cNvPr id="1461" name="Rectangle 9"/>
          <p:cNvSpPr/>
          <p:nvPr/>
        </p:nvSpPr>
        <p:spPr>
          <a:xfrm>
            <a:off x="3229560" y="2541600"/>
            <a:ext cx="608760" cy="38016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100" b="0" strike="noStrike" spc="-1" dirty="0">
                <a:solidFill>
                  <a:srgbClr val="FFFFFF"/>
                </a:solidFill>
                <a:latin typeface="Calibri"/>
                <a:ea typeface="DejaVu Sans"/>
              </a:rPr>
              <a:t>EC</a:t>
            </a:r>
            <a:r>
              <a:rPr lang="en-GB" sz="1100" b="0" strike="noStrike" spc="-1" dirty="0">
                <a:solidFill>
                  <a:srgbClr val="FFFFFF"/>
                </a:solidFill>
                <a:latin typeface="Calibri"/>
                <a:ea typeface="DejaVu Sans"/>
              </a:rPr>
              <a:t>[1:0]</a:t>
            </a:r>
            <a:endParaRPr lang="en-GB" sz="1100" b="0" strike="noStrike" spc="-1" dirty="0">
              <a:latin typeface="Arial"/>
            </a:endParaRPr>
          </a:p>
        </p:txBody>
      </p:sp>
      <p:sp>
        <p:nvSpPr>
          <p:cNvPr id="1462" name="Rectangle 10"/>
          <p:cNvSpPr/>
          <p:nvPr/>
        </p:nvSpPr>
        <p:spPr>
          <a:xfrm>
            <a:off x="3839040" y="2541600"/>
            <a:ext cx="6336000" cy="38016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463" name="Rectangle 11"/>
          <p:cNvSpPr/>
          <p:nvPr/>
        </p:nvSpPr>
        <p:spPr>
          <a:xfrm>
            <a:off x="6215400" y="2541600"/>
            <a:ext cx="791280" cy="380160"/>
          </a:xfrm>
          <a:prstGeom prst="rect">
            <a:avLst/>
          </a:prstGeom>
          <a:noFill/>
          <a:ln>
            <a:solidFill>
              <a:srgbClr val="43729D"/>
            </a:solidFill>
            <a:prstDash val="dash"/>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100" b="0" strike="noStrike" spc="-1" dirty="0">
                <a:solidFill>
                  <a:srgbClr val="FFFFFF"/>
                </a:solidFill>
                <a:latin typeface="Calibri"/>
                <a:ea typeface="DejaVu Sans"/>
              </a:rPr>
              <a:t>D[63:48]</a:t>
            </a:r>
            <a:endParaRPr lang="en-GB" sz="1100" b="0" strike="noStrike" spc="-1" dirty="0">
              <a:latin typeface="Arial"/>
            </a:endParaRPr>
          </a:p>
        </p:txBody>
      </p:sp>
      <p:sp>
        <p:nvSpPr>
          <p:cNvPr id="1464" name="Rectangle 12"/>
          <p:cNvSpPr/>
          <p:nvPr/>
        </p:nvSpPr>
        <p:spPr>
          <a:xfrm>
            <a:off x="7007400" y="2541600"/>
            <a:ext cx="791280" cy="380160"/>
          </a:xfrm>
          <a:prstGeom prst="rect">
            <a:avLst/>
          </a:prstGeom>
          <a:noFill/>
          <a:ln>
            <a:solidFill>
              <a:srgbClr val="43729D"/>
            </a:solidFill>
            <a:prstDash val="dash"/>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100" b="0" strike="noStrike" spc="-1" dirty="0">
                <a:solidFill>
                  <a:srgbClr val="FFFFFF"/>
                </a:solidFill>
                <a:latin typeface="Calibri"/>
                <a:ea typeface="DejaVu Sans"/>
              </a:rPr>
              <a:t>D[47:32]</a:t>
            </a:r>
            <a:endParaRPr lang="en-GB" sz="1100" b="0" strike="noStrike" spc="-1" dirty="0">
              <a:latin typeface="Arial"/>
            </a:endParaRPr>
          </a:p>
        </p:txBody>
      </p:sp>
      <p:sp>
        <p:nvSpPr>
          <p:cNvPr id="1465" name="Rectangle 13"/>
          <p:cNvSpPr/>
          <p:nvPr/>
        </p:nvSpPr>
        <p:spPr>
          <a:xfrm>
            <a:off x="7799760" y="2541600"/>
            <a:ext cx="791280" cy="380160"/>
          </a:xfrm>
          <a:prstGeom prst="rect">
            <a:avLst/>
          </a:prstGeom>
          <a:noFill/>
          <a:ln>
            <a:solidFill>
              <a:srgbClr val="43729D"/>
            </a:solidFill>
            <a:prstDash val="dash"/>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100" b="0" strike="noStrike" spc="-1" dirty="0">
                <a:solidFill>
                  <a:srgbClr val="FFFFFF"/>
                </a:solidFill>
                <a:latin typeface="Calibri"/>
                <a:ea typeface="DejaVu Sans"/>
              </a:rPr>
              <a:t>D[31:16]</a:t>
            </a:r>
            <a:endParaRPr lang="en-GB" sz="1100" b="0" strike="noStrike" spc="-1" dirty="0">
              <a:latin typeface="Arial"/>
            </a:endParaRPr>
          </a:p>
        </p:txBody>
      </p:sp>
      <p:sp>
        <p:nvSpPr>
          <p:cNvPr id="1466" name="Rectangle 14"/>
          <p:cNvSpPr/>
          <p:nvPr/>
        </p:nvSpPr>
        <p:spPr>
          <a:xfrm>
            <a:off x="8591760" y="2541600"/>
            <a:ext cx="791280" cy="380160"/>
          </a:xfrm>
          <a:prstGeom prst="rect">
            <a:avLst/>
          </a:prstGeom>
          <a:noFill/>
          <a:ln>
            <a:solidFill>
              <a:srgbClr val="43729D"/>
            </a:solidFill>
            <a:prstDash val="dash"/>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100" b="0" strike="noStrike" spc="-1" dirty="0">
                <a:solidFill>
                  <a:srgbClr val="FFFFFF"/>
                </a:solidFill>
                <a:latin typeface="Calibri"/>
                <a:ea typeface="DejaVu Sans"/>
              </a:rPr>
              <a:t>D[15:0]</a:t>
            </a:r>
            <a:endParaRPr lang="en-GB" sz="1100" b="0" strike="noStrike" spc="-1" dirty="0">
              <a:latin typeface="Arial"/>
            </a:endParaRPr>
          </a:p>
        </p:txBody>
      </p:sp>
      <p:sp>
        <p:nvSpPr>
          <p:cNvPr id="1467" name="Rectangle 15"/>
          <p:cNvSpPr/>
          <p:nvPr/>
        </p:nvSpPr>
        <p:spPr>
          <a:xfrm>
            <a:off x="9383760" y="2541600"/>
            <a:ext cx="791280" cy="380160"/>
          </a:xfrm>
          <a:prstGeom prst="rect">
            <a:avLst/>
          </a:prstGeom>
          <a:noFill/>
          <a:ln>
            <a:solidFill>
              <a:srgbClr val="43729D"/>
            </a:solidFill>
            <a:prstDash val="dash"/>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100" b="0" strike="noStrike" spc="-1" dirty="0">
                <a:solidFill>
                  <a:srgbClr val="FFFFFF"/>
                </a:solidFill>
                <a:latin typeface="Calibri"/>
                <a:ea typeface="DejaVu Sans"/>
              </a:rPr>
              <a:t>FEC[9:0]</a:t>
            </a:r>
            <a:endParaRPr lang="en-GB" sz="1100" b="0" strike="noStrike" spc="-1" dirty="0">
              <a:latin typeface="Arial"/>
            </a:endParaRPr>
          </a:p>
        </p:txBody>
      </p:sp>
      <p:sp>
        <p:nvSpPr>
          <p:cNvPr id="1468" name="Rectangle 16"/>
          <p:cNvSpPr/>
          <p:nvPr/>
        </p:nvSpPr>
        <p:spPr>
          <a:xfrm>
            <a:off x="5423400" y="2541600"/>
            <a:ext cx="791280" cy="380160"/>
          </a:xfrm>
          <a:prstGeom prst="rect">
            <a:avLst/>
          </a:prstGeom>
          <a:noFill/>
          <a:ln>
            <a:solidFill>
              <a:srgbClr val="43729D"/>
            </a:solidFill>
            <a:prstDash val="dash"/>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100" b="0" strike="noStrike" spc="-1" dirty="0">
                <a:solidFill>
                  <a:srgbClr val="FFFFFF"/>
                </a:solidFill>
                <a:latin typeface="Calibri"/>
                <a:ea typeface="DejaVu Sans"/>
              </a:rPr>
              <a:t>D[79:64]</a:t>
            </a:r>
            <a:endParaRPr lang="en-GB" sz="1100" b="0" strike="noStrike" spc="-1" dirty="0">
              <a:latin typeface="Arial"/>
            </a:endParaRPr>
          </a:p>
        </p:txBody>
      </p:sp>
      <p:sp>
        <p:nvSpPr>
          <p:cNvPr id="1469" name="Rectangle 17"/>
          <p:cNvSpPr/>
          <p:nvPr/>
        </p:nvSpPr>
        <p:spPr>
          <a:xfrm>
            <a:off x="4631400" y="2541600"/>
            <a:ext cx="791280" cy="380160"/>
          </a:xfrm>
          <a:prstGeom prst="rect">
            <a:avLst/>
          </a:prstGeom>
          <a:noFill/>
          <a:ln>
            <a:solidFill>
              <a:srgbClr val="43729D"/>
            </a:solidFill>
            <a:prstDash val="dash"/>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100" b="0" strike="noStrike" spc="-1" dirty="0">
                <a:solidFill>
                  <a:srgbClr val="FFFFFF"/>
                </a:solidFill>
                <a:latin typeface="Calibri"/>
                <a:ea typeface="DejaVu Sans"/>
              </a:rPr>
              <a:t>D[95:80]</a:t>
            </a:r>
            <a:endParaRPr lang="en-GB" sz="1100" b="0" strike="noStrike" spc="-1" dirty="0">
              <a:latin typeface="Arial"/>
            </a:endParaRPr>
          </a:p>
        </p:txBody>
      </p:sp>
      <p:sp>
        <p:nvSpPr>
          <p:cNvPr id="1470" name="Rectangle 18"/>
          <p:cNvSpPr/>
          <p:nvPr/>
        </p:nvSpPr>
        <p:spPr>
          <a:xfrm>
            <a:off x="3839040" y="2541600"/>
            <a:ext cx="791280" cy="380160"/>
          </a:xfrm>
          <a:prstGeom prst="rect">
            <a:avLst/>
          </a:prstGeom>
          <a:noFill/>
          <a:ln>
            <a:solidFill>
              <a:srgbClr val="43729D"/>
            </a:solidFill>
            <a:prstDash val="dash"/>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100" b="0" strike="noStrike" spc="-1" dirty="0">
                <a:solidFill>
                  <a:srgbClr val="FFFFFF"/>
                </a:solidFill>
                <a:latin typeface="Calibri"/>
                <a:ea typeface="DejaVu Sans"/>
              </a:rPr>
              <a:t>D[111:96]</a:t>
            </a:r>
            <a:endParaRPr lang="en-GB" sz="1100" b="0" strike="noStrike" spc="-1" dirty="0">
              <a:latin typeface="Arial"/>
            </a:endParaRPr>
          </a:p>
        </p:txBody>
      </p:sp>
      <p:sp>
        <p:nvSpPr>
          <p:cNvPr id="1471" name="Rectangle 19"/>
          <p:cNvSpPr/>
          <p:nvPr/>
        </p:nvSpPr>
        <p:spPr>
          <a:xfrm>
            <a:off x="6210360" y="1442520"/>
            <a:ext cx="836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US" sz="1400" b="0" strike="noStrike" spc="-1" dirty="0">
                <a:solidFill>
                  <a:srgbClr val="0070C0"/>
                </a:solidFill>
                <a:latin typeface="Calibri"/>
                <a:ea typeface="DejaVu Sans"/>
              </a:rPr>
              <a:t>112 bits</a:t>
            </a:r>
            <a:endParaRPr lang="en-GB" sz="1400" b="0" strike="noStrike" spc="-1" dirty="0">
              <a:latin typeface="Arial"/>
            </a:endParaRPr>
          </a:p>
        </p:txBody>
      </p:sp>
      <p:sp>
        <p:nvSpPr>
          <p:cNvPr id="1472" name="Left Brace 20"/>
          <p:cNvSpPr/>
          <p:nvPr/>
        </p:nvSpPr>
        <p:spPr>
          <a:xfrm rot="5400000">
            <a:off x="6496200" y="1953000"/>
            <a:ext cx="227880" cy="782640"/>
          </a:xfrm>
          <a:prstGeom prst="leftBrace">
            <a:avLst>
              <a:gd name="adj1" fmla="val 8333"/>
              <a:gd name="adj2" fmla="val 50000"/>
            </a:avLst>
          </a:prstGeom>
          <a:noFill/>
          <a:ln w="12700">
            <a:solidFill>
              <a:srgbClr val="FF0000"/>
            </a:solidFill>
          </a:ln>
        </p:spPr>
        <p:style>
          <a:lnRef idx="1">
            <a:schemeClr val="accent1"/>
          </a:lnRef>
          <a:fillRef idx="0">
            <a:schemeClr val="accent1"/>
          </a:fillRef>
          <a:effectRef idx="0">
            <a:schemeClr val="accent1"/>
          </a:effectRef>
          <a:fontRef idx="minor"/>
        </p:style>
      </p:sp>
      <p:sp>
        <p:nvSpPr>
          <p:cNvPr id="1473" name="TextBox 21"/>
          <p:cNvSpPr/>
          <p:nvPr/>
        </p:nvSpPr>
        <p:spPr>
          <a:xfrm>
            <a:off x="8818920" y="1959480"/>
            <a:ext cx="411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400" b="1" strike="noStrike" spc="-1" dirty="0">
                <a:solidFill>
                  <a:srgbClr val="0070C0"/>
                </a:solidFill>
                <a:latin typeface="Calibri"/>
                <a:ea typeface="DejaVu Sans"/>
              </a:rPr>
              <a:t>G0</a:t>
            </a:r>
            <a:endParaRPr lang="en-GB" sz="1400" b="0" strike="noStrike" spc="-1" dirty="0">
              <a:latin typeface="Arial"/>
            </a:endParaRPr>
          </a:p>
        </p:txBody>
      </p:sp>
      <p:sp>
        <p:nvSpPr>
          <p:cNvPr id="1474" name="TextBox 22"/>
          <p:cNvSpPr/>
          <p:nvPr/>
        </p:nvSpPr>
        <p:spPr>
          <a:xfrm>
            <a:off x="8026560" y="1954440"/>
            <a:ext cx="411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400" b="1" strike="noStrike" spc="-1" dirty="0">
                <a:solidFill>
                  <a:srgbClr val="0070C0"/>
                </a:solidFill>
                <a:latin typeface="Calibri"/>
                <a:ea typeface="DejaVu Sans"/>
              </a:rPr>
              <a:t>G1</a:t>
            </a:r>
            <a:endParaRPr lang="en-GB" sz="1400" b="0" strike="noStrike" spc="-1" dirty="0">
              <a:latin typeface="Arial"/>
            </a:endParaRPr>
          </a:p>
        </p:txBody>
      </p:sp>
      <p:sp>
        <p:nvSpPr>
          <p:cNvPr id="1475" name="TextBox 23"/>
          <p:cNvSpPr/>
          <p:nvPr/>
        </p:nvSpPr>
        <p:spPr>
          <a:xfrm>
            <a:off x="7234200" y="1948680"/>
            <a:ext cx="411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400" b="1" strike="noStrike" spc="-1" dirty="0">
                <a:solidFill>
                  <a:srgbClr val="0070C0"/>
                </a:solidFill>
                <a:latin typeface="Calibri"/>
                <a:ea typeface="DejaVu Sans"/>
              </a:rPr>
              <a:t>G2</a:t>
            </a:r>
            <a:endParaRPr lang="en-GB" sz="1400" b="0" strike="noStrike" spc="-1" dirty="0">
              <a:latin typeface="Arial"/>
            </a:endParaRPr>
          </a:p>
        </p:txBody>
      </p:sp>
      <p:sp>
        <p:nvSpPr>
          <p:cNvPr id="1476" name="TextBox 24"/>
          <p:cNvSpPr/>
          <p:nvPr/>
        </p:nvSpPr>
        <p:spPr>
          <a:xfrm>
            <a:off x="6433560" y="1947600"/>
            <a:ext cx="411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400" b="1" strike="noStrike" spc="-1" dirty="0">
                <a:solidFill>
                  <a:srgbClr val="0070C0"/>
                </a:solidFill>
                <a:latin typeface="Calibri"/>
                <a:ea typeface="DejaVu Sans"/>
              </a:rPr>
              <a:t>G3</a:t>
            </a:r>
            <a:endParaRPr lang="en-GB" sz="1400" b="0" strike="noStrike" spc="-1" dirty="0">
              <a:latin typeface="Arial"/>
            </a:endParaRPr>
          </a:p>
        </p:txBody>
      </p:sp>
      <p:sp>
        <p:nvSpPr>
          <p:cNvPr id="1477" name="Rectangle 25"/>
          <p:cNvSpPr/>
          <p:nvPr/>
        </p:nvSpPr>
        <p:spPr>
          <a:xfrm>
            <a:off x="3228480" y="1409760"/>
            <a:ext cx="6321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US" sz="1400" b="0" strike="noStrike" spc="-1" dirty="0">
                <a:solidFill>
                  <a:srgbClr val="0070C0"/>
                </a:solidFill>
                <a:latin typeface="Calibri"/>
                <a:ea typeface="DejaVu Sans"/>
              </a:rPr>
              <a:t>2 bits</a:t>
            </a:r>
            <a:endParaRPr lang="en-GB" sz="1400" b="0" strike="noStrike" spc="-1" dirty="0">
              <a:latin typeface="Arial"/>
            </a:endParaRPr>
          </a:p>
        </p:txBody>
      </p:sp>
      <p:sp>
        <p:nvSpPr>
          <p:cNvPr id="1478" name="Left Brace 26"/>
          <p:cNvSpPr/>
          <p:nvPr/>
        </p:nvSpPr>
        <p:spPr>
          <a:xfrm rot="5400000">
            <a:off x="9676080" y="1505160"/>
            <a:ext cx="219240" cy="791280"/>
          </a:xfrm>
          <a:prstGeom prst="leftBrace">
            <a:avLst>
              <a:gd name="adj1" fmla="val 8333"/>
              <a:gd name="adj2" fmla="val 50000"/>
            </a:avLst>
          </a:prstGeom>
          <a:noFill/>
          <a:ln w="12700">
            <a:solidFill>
              <a:srgbClr val="FF0000"/>
            </a:solidFill>
          </a:ln>
        </p:spPr>
        <p:style>
          <a:lnRef idx="1">
            <a:schemeClr val="accent1"/>
          </a:lnRef>
          <a:fillRef idx="0">
            <a:schemeClr val="accent1"/>
          </a:fillRef>
          <a:effectRef idx="0">
            <a:schemeClr val="accent1"/>
          </a:effectRef>
          <a:fontRef idx="minor"/>
        </p:style>
      </p:sp>
      <p:sp>
        <p:nvSpPr>
          <p:cNvPr id="1479" name="Rectangle 27"/>
          <p:cNvSpPr/>
          <p:nvPr/>
        </p:nvSpPr>
        <p:spPr>
          <a:xfrm>
            <a:off x="9412560" y="1442520"/>
            <a:ext cx="73440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US" sz="1400" b="0" strike="noStrike" spc="-1" dirty="0">
                <a:solidFill>
                  <a:srgbClr val="0070C0"/>
                </a:solidFill>
                <a:latin typeface="Calibri"/>
                <a:ea typeface="DejaVu Sans"/>
              </a:rPr>
              <a:t>10 bits</a:t>
            </a:r>
            <a:endParaRPr lang="en-GB" sz="1400" b="0" strike="noStrike" spc="-1" dirty="0">
              <a:latin typeface="Arial"/>
            </a:endParaRPr>
          </a:p>
        </p:txBody>
      </p:sp>
      <p:sp>
        <p:nvSpPr>
          <p:cNvPr id="1480" name="Rectangle 28"/>
          <p:cNvSpPr/>
          <p:nvPr/>
        </p:nvSpPr>
        <p:spPr>
          <a:xfrm>
            <a:off x="2636640" y="1420920"/>
            <a:ext cx="6321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US" sz="1400" b="0" strike="noStrike" spc="-1" dirty="0">
                <a:solidFill>
                  <a:srgbClr val="0070C0"/>
                </a:solidFill>
                <a:latin typeface="Calibri"/>
                <a:ea typeface="DejaVu Sans"/>
              </a:rPr>
              <a:t>2 bits</a:t>
            </a:r>
            <a:endParaRPr lang="en-GB" sz="1400" b="0" strike="noStrike" spc="-1" dirty="0">
              <a:latin typeface="Arial"/>
            </a:endParaRPr>
          </a:p>
        </p:txBody>
      </p:sp>
      <p:sp>
        <p:nvSpPr>
          <p:cNvPr id="1481" name="Left Brace 29"/>
          <p:cNvSpPr/>
          <p:nvPr/>
        </p:nvSpPr>
        <p:spPr>
          <a:xfrm rot="5400000">
            <a:off x="5922000" y="-2786400"/>
            <a:ext cx="342360" cy="8164800"/>
          </a:xfrm>
          <a:prstGeom prst="leftBrace">
            <a:avLst>
              <a:gd name="adj1" fmla="val 8333"/>
              <a:gd name="adj2" fmla="val 50000"/>
            </a:avLst>
          </a:prstGeom>
          <a:noFill/>
          <a:ln w="12700">
            <a:solidFill>
              <a:srgbClr val="FF0000"/>
            </a:solidFill>
          </a:ln>
        </p:spPr>
        <p:style>
          <a:lnRef idx="1">
            <a:schemeClr val="accent1"/>
          </a:lnRef>
          <a:fillRef idx="0">
            <a:schemeClr val="accent1"/>
          </a:fillRef>
          <a:effectRef idx="0">
            <a:schemeClr val="accent1"/>
          </a:effectRef>
          <a:fontRef idx="minor"/>
        </p:style>
      </p:sp>
      <p:sp>
        <p:nvSpPr>
          <p:cNvPr id="1482" name="Rectangle 30"/>
          <p:cNvSpPr/>
          <p:nvPr/>
        </p:nvSpPr>
        <p:spPr>
          <a:xfrm>
            <a:off x="5649840" y="882000"/>
            <a:ext cx="836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US" sz="1400" b="0" strike="noStrike" spc="-1" dirty="0">
                <a:solidFill>
                  <a:srgbClr val="0070C0"/>
                </a:solidFill>
                <a:latin typeface="Calibri"/>
                <a:ea typeface="DejaVu Sans"/>
              </a:rPr>
              <a:t>128 bits</a:t>
            </a:r>
            <a:endParaRPr lang="en-GB" sz="1400" b="0" strike="noStrike" spc="-1" dirty="0">
              <a:latin typeface="Arial"/>
            </a:endParaRPr>
          </a:p>
        </p:txBody>
      </p:sp>
      <p:sp>
        <p:nvSpPr>
          <p:cNvPr id="1483" name="Left Brace 31"/>
          <p:cNvSpPr/>
          <p:nvPr/>
        </p:nvSpPr>
        <p:spPr>
          <a:xfrm rot="5400000">
            <a:off x="3437640" y="1602000"/>
            <a:ext cx="208080" cy="608760"/>
          </a:xfrm>
          <a:prstGeom prst="leftBrace">
            <a:avLst>
              <a:gd name="adj1" fmla="val 8333"/>
              <a:gd name="adj2" fmla="val 50000"/>
            </a:avLst>
          </a:prstGeom>
          <a:noFill/>
          <a:ln w="12700">
            <a:solidFill>
              <a:srgbClr val="FF0000"/>
            </a:solidFill>
          </a:ln>
        </p:spPr>
        <p:style>
          <a:lnRef idx="1">
            <a:schemeClr val="accent1"/>
          </a:lnRef>
          <a:fillRef idx="0">
            <a:schemeClr val="accent1"/>
          </a:fillRef>
          <a:effectRef idx="0">
            <a:schemeClr val="accent1"/>
          </a:effectRef>
          <a:fontRef idx="minor"/>
        </p:style>
      </p:sp>
      <p:sp>
        <p:nvSpPr>
          <p:cNvPr id="1484" name="Left Brace 32"/>
          <p:cNvSpPr/>
          <p:nvPr/>
        </p:nvSpPr>
        <p:spPr>
          <a:xfrm rot="5400000">
            <a:off x="6509520" y="-863640"/>
            <a:ext cx="219240" cy="5529240"/>
          </a:xfrm>
          <a:prstGeom prst="leftBrace">
            <a:avLst>
              <a:gd name="adj1" fmla="val 8333"/>
              <a:gd name="adj2" fmla="val 50000"/>
            </a:avLst>
          </a:prstGeom>
          <a:noFill/>
          <a:ln w="12700">
            <a:solidFill>
              <a:srgbClr val="FF0000"/>
            </a:solidFill>
          </a:ln>
        </p:spPr>
        <p:style>
          <a:lnRef idx="1">
            <a:schemeClr val="accent1"/>
          </a:lnRef>
          <a:fillRef idx="0">
            <a:schemeClr val="accent1"/>
          </a:fillRef>
          <a:effectRef idx="0">
            <a:schemeClr val="accent1"/>
          </a:effectRef>
          <a:fontRef idx="minor"/>
        </p:style>
      </p:sp>
      <p:sp>
        <p:nvSpPr>
          <p:cNvPr id="1485" name="Left Brace 33"/>
          <p:cNvSpPr/>
          <p:nvPr/>
        </p:nvSpPr>
        <p:spPr>
          <a:xfrm rot="5400000">
            <a:off x="7287120" y="1940760"/>
            <a:ext cx="227880" cy="797040"/>
          </a:xfrm>
          <a:prstGeom prst="leftBrace">
            <a:avLst>
              <a:gd name="adj1" fmla="val 8333"/>
              <a:gd name="adj2" fmla="val 50000"/>
            </a:avLst>
          </a:prstGeom>
          <a:noFill/>
          <a:ln w="12700">
            <a:solidFill>
              <a:srgbClr val="FF0000"/>
            </a:solidFill>
          </a:ln>
        </p:spPr>
        <p:style>
          <a:lnRef idx="1">
            <a:schemeClr val="accent1"/>
          </a:lnRef>
          <a:fillRef idx="0">
            <a:schemeClr val="accent1"/>
          </a:fillRef>
          <a:effectRef idx="0">
            <a:schemeClr val="accent1"/>
          </a:effectRef>
          <a:fontRef idx="minor"/>
        </p:style>
      </p:sp>
      <p:sp>
        <p:nvSpPr>
          <p:cNvPr id="1486" name="Left Brace 34"/>
          <p:cNvSpPr/>
          <p:nvPr/>
        </p:nvSpPr>
        <p:spPr>
          <a:xfrm rot="5400000">
            <a:off x="8082000" y="1940760"/>
            <a:ext cx="227880" cy="797040"/>
          </a:xfrm>
          <a:prstGeom prst="leftBrace">
            <a:avLst>
              <a:gd name="adj1" fmla="val 8333"/>
              <a:gd name="adj2" fmla="val 50000"/>
            </a:avLst>
          </a:prstGeom>
          <a:noFill/>
          <a:ln w="12700">
            <a:solidFill>
              <a:srgbClr val="FF0000"/>
            </a:solidFill>
          </a:ln>
        </p:spPr>
        <p:style>
          <a:lnRef idx="1">
            <a:schemeClr val="accent1"/>
          </a:lnRef>
          <a:fillRef idx="0">
            <a:schemeClr val="accent1"/>
          </a:fillRef>
          <a:effectRef idx="0">
            <a:schemeClr val="accent1"/>
          </a:effectRef>
          <a:fontRef idx="minor"/>
        </p:style>
      </p:sp>
      <p:sp>
        <p:nvSpPr>
          <p:cNvPr id="1487" name="Left Brace 35"/>
          <p:cNvSpPr/>
          <p:nvPr/>
        </p:nvSpPr>
        <p:spPr>
          <a:xfrm rot="5400000">
            <a:off x="8876880" y="1939680"/>
            <a:ext cx="227880" cy="797040"/>
          </a:xfrm>
          <a:prstGeom prst="leftBrace">
            <a:avLst>
              <a:gd name="adj1" fmla="val 8333"/>
              <a:gd name="adj2" fmla="val 50000"/>
            </a:avLst>
          </a:prstGeom>
          <a:noFill/>
          <a:ln w="12700">
            <a:solidFill>
              <a:srgbClr val="FF0000"/>
            </a:solidFill>
          </a:ln>
        </p:spPr>
        <p:style>
          <a:lnRef idx="1">
            <a:schemeClr val="accent1"/>
          </a:lnRef>
          <a:fillRef idx="0">
            <a:schemeClr val="accent1"/>
          </a:fillRef>
          <a:effectRef idx="0">
            <a:schemeClr val="accent1"/>
          </a:effectRef>
          <a:fontRef idx="minor"/>
        </p:style>
      </p:sp>
      <p:sp>
        <p:nvSpPr>
          <p:cNvPr id="1488" name="Left Brace 36"/>
          <p:cNvSpPr/>
          <p:nvPr/>
        </p:nvSpPr>
        <p:spPr>
          <a:xfrm rot="5400000">
            <a:off x="2823840" y="1602000"/>
            <a:ext cx="208080" cy="608760"/>
          </a:xfrm>
          <a:prstGeom prst="leftBrace">
            <a:avLst>
              <a:gd name="adj1" fmla="val 8333"/>
              <a:gd name="adj2" fmla="val 50000"/>
            </a:avLst>
          </a:prstGeom>
          <a:noFill/>
          <a:ln w="12700">
            <a:solidFill>
              <a:srgbClr val="FF0000"/>
            </a:solidFill>
          </a:ln>
        </p:spPr>
        <p:style>
          <a:lnRef idx="1">
            <a:schemeClr val="accent1"/>
          </a:lnRef>
          <a:fillRef idx="0">
            <a:schemeClr val="accent1"/>
          </a:fillRef>
          <a:effectRef idx="0">
            <a:schemeClr val="accent1"/>
          </a:effectRef>
          <a:fontRef idx="minor"/>
        </p:style>
      </p:sp>
      <p:sp>
        <p:nvSpPr>
          <p:cNvPr id="1489" name="Left Brace 37"/>
          <p:cNvSpPr/>
          <p:nvPr/>
        </p:nvSpPr>
        <p:spPr>
          <a:xfrm rot="5400000">
            <a:off x="5712840" y="1953000"/>
            <a:ext cx="227880" cy="782640"/>
          </a:xfrm>
          <a:prstGeom prst="leftBrace">
            <a:avLst>
              <a:gd name="adj1" fmla="val 8333"/>
              <a:gd name="adj2" fmla="val 50000"/>
            </a:avLst>
          </a:prstGeom>
          <a:noFill/>
          <a:ln w="12700">
            <a:solidFill>
              <a:srgbClr val="FF0000"/>
            </a:solidFill>
          </a:ln>
        </p:spPr>
        <p:style>
          <a:lnRef idx="1">
            <a:schemeClr val="accent1"/>
          </a:lnRef>
          <a:fillRef idx="0">
            <a:schemeClr val="accent1"/>
          </a:fillRef>
          <a:effectRef idx="0">
            <a:schemeClr val="accent1"/>
          </a:effectRef>
          <a:fontRef idx="minor"/>
        </p:style>
      </p:sp>
      <p:sp>
        <p:nvSpPr>
          <p:cNvPr id="1490" name="TextBox 38"/>
          <p:cNvSpPr/>
          <p:nvPr/>
        </p:nvSpPr>
        <p:spPr>
          <a:xfrm>
            <a:off x="5650200" y="1947600"/>
            <a:ext cx="411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400" b="1" strike="noStrike" spc="-1" dirty="0">
                <a:solidFill>
                  <a:srgbClr val="0070C0"/>
                </a:solidFill>
                <a:latin typeface="Calibri"/>
                <a:ea typeface="DejaVu Sans"/>
              </a:rPr>
              <a:t>G4</a:t>
            </a:r>
            <a:endParaRPr lang="en-GB" sz="1400" b="0" strike="noStrike" spc="-1" dirty="0">
              <a:latin typeface="Arial"/>
            </a:endParaRPr>
          </a:p>
        </p:txBody>
      </p:sp>
      <p:sp>
        <p:nvSpPr>
          <p:cNvPr id="1491" name="Left Brace 39"/>
          <p:cNvSpPr/>
          <p:nvPr/>
        </p:nvSpPr>
        <p:spPr>
          <a:xfrm rot="5400000">
            <a:off x="4929480" y="1953000"/>
            <a:ext cx="227880" cy="782640"/>
          </a:xfrm>
          <a:prstGeom prst="leftBrace">
            <a:avLst>
              <a:gd name="adj1" fmla="val 8333"/>
              <a:gd name="adj2" fmla="val 50000"/>
            </a:avLst>
          </a:prstGeom>
          <a:noFill/>
          <a:ln w="12700">
            <a:solidFill>
              <a:srgbClr val="FF0000"/>
            </a:solidFill>
          </a:ln>
        </p:spPr>
        <p:style>
          <a:lnRef idx="1">
            <a:schemeClr val="accent1"/>
          </a:lnRef>
          <a:fillRef idx="0">
            <a:schemeClr val="accent1"/>
          </a:fillRef>
          <a:effectRef idx="0">
            <a:schemeClr val="accent1"/>
          </a:effectRef>
          <a:fontRef idx="minor"/>
        </p:style>
      </p:sp>
      <p:sp>
        <p:nvSpPr>
          <p:cNvPr id="1492" name="TextBox 40"/>
          <p:cNvSpPr/>
          <p:nvPr/>
        </p:nvSpPr>
        <p:spPr>
          <a:xfrm>
            <a:off x="4866840" y="1947600"/>
            <a:ext cx="411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400" b="1" strike="noStrike" spc="-1" dirty="0">
                <a:solidFill>
                  <a:srgbClr val="0070C0"/>
                </a:solidFill>
                <a:latin typeface="Calibri"/>
                <a:ea typeface="DejaVu Sans"/>
              </a:rPr>
              <a:t>G5</a:t>
            </a:r>
            <a:endParaRPr lang="en-GB" sz="1400" b="0" strike="noStrike" spc="-1" dirty="0">
              <a:latin typeface="Arial"/>
            </a:endParaRPr>
          </a:p>
        </p:txBody>
      </p:sp>
      <p:sp>
        <p:nvSpPr>
          <p:cNvPr id="1493" name="Left Brace 41"/>
          <p:cNvSpPr/>
          <p:nvPr/>
        </p:nvSpPr>
        <p:spPr>
          <a:xfrm rot="5400000">
            <a:off x="4138920" y="1945800"/>
            <a:ext cx="227880" cy="797040"/>
          </a:xfrm>
          <a:prstGeom prst="leftBrace">
            <a:avLst>
              <a:gd name="adj1" fmla="val 8333"/>
              <a:gd name="adj2" fmla="val 50000"/>
            </a:avLst>
          </a:prstGeom>
          <a:noFill/>
          <a:ln w="12700">
            <a:solidFill>
              <a:srgbClr val="FF0000"/>
            </a:solidFill>
          </a:ln>
        </p:spPr>
        <p:style>
          <a:lnRef idx="1">
            <a:schemeClr val="accent1"/>
          </a:lnRef>
          <a:fillRef idx="0">
            <a:schemeClr val="accent1"/>
          </a:fillRef>
          <a:effectRef idx="0">
            <a:schemeClr val="accent1"/>
          </a:effectRef>
          <a:fontRef idx="minor"/>
        </p:style>
      </p:sp>
      <p:sp>
        <p:nvSpPr>
          <p:cNvPr id="1494" name="TextBox 42"/>
          <p:cNvSpPr/>
          <p:nvPr/>
        </p:nvSpPr>
        <p:spPr>
          <a:xfrm>
            <a:off x="4083480" y="1947600"/>
            <a:ext cx="411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400" b="1" strike="noStrike" spc="-1" dirty="0">
                <a:solidFill>
                  <a:srgbClr val="0070C0"/>
                </a:solidFill>
                <a:latin typeface="Calibri"/>
                <a:ea typeface="DejaVu Sans"/>
              </a:rPr>
              <a:t>G6</a:t>
            </a:r>
            <a:endParaRPr lang="en-GB" sz="1400" b="0" strike="noStrike" spc="-1" dirty="0">
              <a:latin typeface="Arial"/>
            </a:endParaRPr>
          </a:p>
        </p:txBody>
      </p:sp>
      <p:sp>
        <p:nvSpPr>
          <p:cNvPr id="1495" name="Right Brace 43"/>
          <p:cNvSpPr/>
          <p:nvPr/>
        </p:nvSpPr>
        <p:spPr>
          <a:xfrm rot="5400000">
            <a:off x="6505200" y="335160"/>
            <a:ext cx="227880" cy="5529240"/>
          </a:xfrm>
          <a:prstGeom prst="rightBrace">
            <a:avLst>
              <a:gd name="adj1" fmla="val 8333"/>
              <a:gd name="adj2" fmla="val 50000"/>
            </a:avLst>
          </a:prstGeom>
          <a:noFill/>
          <a:ln w="19050">
            <a:solidFill>
              <a:srgbClr val="C00000"/>
            </a:solidFill>
          </a:ln>
        </p:spPr>
        <p:style>
          <a:lnRef idx="1">
            <a:schemeClr val="accent1"/>
          </a:lnRef>
          <a:fillRef idx="0">
            <a:schemeClr val="accent1"/>
          </a:fillRef>
          <a:effectRef idx="0">
            <a:schemeClr val="accent1"/>
          </a:effectRef>
          <a:fontRef idx="minor"/>
        </p:style>
      </p:sp>
      <p:sp>
        <p:nvSpPr>
          <p:cNvPr id="1496" name="TextBox 44"/>
          <p:cNvSpPr/>
          <p:nvPr/>
        </p:nvSpPr>
        <p:spPr>
          <a:xfrm>
            <a:off x="6787080" y="3420720"/>
            <a:ext cx="2472840" cy="11556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400" b="0" strike="noStrike" spc="-1" dirty="0">
                <a:solidFill>
                  <a:srgbClr val="0070C0"/>
                </a:solidFill>
                <a:latin typeface="Calibri"/>
                <a:ea typeface="DejaVu Sans"/>
              </a:rPr>
              <a:t>7 groups of 4 input e-Ports</a:t>
            </a:r>
            <a:endParaRPr lang="en-GB" sz="1400" b="0" strike="noStrike" spc="-1">
              <a:latin typeface="Arial"/>
            </a:endParaRPr>
          </a:p>
          <a:p>
            <a:pPr>
              <a:lnSpc>
                <a:spcPct val="100000"/>
              </a:lnSpc>
              <a:buNone/>
            </a:pPr>
            <a:r>
              <a:rPr lang="en-US" sz="1400" b="0" strike="noStrike" spc="-1" dirty="0">
                <a:solidFill>
                  <a:srgbClr val="0070C0"/>
                </a:solidFill>
                <a:latin typeface="Calibri"/>
                <a:ea typeface="DejaVu Sans"/>
              </a:rPr>
              <a:t>Number of data ports:</a:t>
            </a:r>
            <a:endParaRPr lang="en-GB" sz="1400" b="0" strike="noStrike" spc="-1">
              <a:latin typeface="Arial"/>
            </a:endParaRPr>
          </a:p>
          <a:p>
            <a:pPr marL="216000" indent="-216000">
              <a:lnSpc>
                <a:spcPct val="100000"/>
              </a:lnSpc>
              <a:buClr>
                <a:srgbClr val="C00000"/>
              </a:buClr>
              <a:buFont typeface="Arial"/>
              <a:buChar char="•"/>
            </a:pPr>
            <a:r>
              <a:rPr lang="en-US" sz="1400" b="0" strike="noStrike" spc="-1" dirty="0">
                <a:solidFill>
                  <a:srgbClr val="0070C0"/>
                </a:solidFill>
                <a:latin typeface="Calibri"/>
                <a:ea typeface="DejaVu Sans"/>
              </a:rPr>
              <a:t>     </a:t>
            </a:r>
            <a:r>
              <a:rPr lang="en-GB" sz="1400" b="0" strike="noStrike" spc="-1" dirty="0">
                <a:solidFill>
                  <a:srgbClr val="0070C0"/>
                </a:solidFill>
                <a:latin typeface="Calibri"/>
                <a:ea typeface="DejaVu Sans"/>
              </a:rPr>
              <a:t>28 </a:t>
            </a:r>
            <a:r>
              <a:rPr lang="en-GB" sz="1400" b="0" strike="noStrike" spc="-1" dirty="0" err="1">
                <a:solidFill>
                  <a:srgbClr val="0070C0"/>
                </a:solidFill>
                <a:latin typeface="Calibri"/>
                <a:ea typeface="DejaVu Sans"/>
              </a:rPr>
              <a:t>eLinks</a:t>
            </a:r>
            <a:r>
              <a:rPr lang="en-GB" sz="1400" b="0" strike="noStrike" spc="-1" dirty="0">
                <a:solidFill>
                  <a:srgbClr val="0070C0"/>
                </a:solidFill>
                <a:latin typeface="Calibri"/>
                <a:ea typeface="DejaVu Sans"/>
              </a:rPr>
              <a:t> @ 160 Mbps</a:t>
            </a:r>
            <a:endParaRPr lang="en-GB" sz="1400" b="0" strike="noStrike" spc="-1">
              <a:latin typeface="Arial"/>
            </a:endParaRPr>
          </a:p>
          <a:p>
            <a:pPr marL="216000" indent="-216000">
              <a:lnSpc>
                <a:spcPct val="100000"/>
              </a:lnSpc>
              <a:buClr>
                <a:srgbClr val="C00000"/>
              </a:buClr>
              <a:buFont typeface="Arial"/>
              <a:buChar char="•"/>
            </a:pPr>
            <a:r>
              <a:rPr lang="en-GB" sz="1400" b="0" strike="noStrike" spc="-1" dirty="0">
                <a:solidFill>
                  <a:srgbClr val="0070C0"/>
                </a:solidFill>
                <a:latin typeface="Calibri"/>
                <a:ea typeface="DejaVu Sans"/>
              </a:rPr>
              <a:t>     14 </a:t>
            </a:r>
            <a:r>
              <a:rPr lang="en-GB" sz="1400" b="0" strike="noStrike" spc="-1" dirty="0" err="1">
                <a:solidFill>
                  <a:srgbClr val="0070C0"/>
                </a:solidFill>
                <a:latin typeface="Calibri"/>
                <a:ea typeface="DejaVu Sans"/>
              </a:rPr>
              <a:t>eLinks</a:t>
            </a:r>
            <a:r>
              <a:rPr lang="en-GB" sz="1400" b="0" strike="noStrike" spc="-1" dirty="0">
                <a:solidFill>
                  <a:srgbClr val="0070C0"/>
                </a:solidFill>
                <a:latin typeface="Calibri"/>
                <a:ea typeface="DejaVu Sans"/>
              </a:rPr>
              <a:t> @ 320 Mbps</a:t>
            </a:r>
            <a:endParaRPr lang="en-GB" sz="1400" b="0" strike="noStrike" spc="-1">
              <a:latin typeface="Arial"/>
            </a:endParaRPr>
          </a:p>
          <a:p>
            <a:pPr marL="216000" indent="-216000">
              <a:lnSpc>
                <a:spcPct val="100000"/>
              </a:lnSpc>
              <a:buClr>
                <a:srgbClr val="C00000"/>
              </a:buClr>
              <a:buFont typeface="Arial"/>
              <a:buChar char="•"/>
            </a:pPr>
            <a:r>
              <a:rPr lang="en-GB" sz="1400" b="0" strike="noStrike" spc="-1" dirty="0">
                <a:solidFill>
                  <a:srgbClr val="0070C0"/>
                </a:solidFill>
                <a:latin typeface="Calibri"/>
                <a:ea typeface="DejaVu Sans"/>
              </a:rPr>
              <a:t>       7 </a:t>
            </a:r>
            <a:r>
              <a:rPr lang="en-GB" sz="1400" b="0" strike="noStrike" spc="-1" dirty="0" err="1">
                <a:solidFill>
                  <a:srgbClr val="0070C0"/>
                </a:solidFill>
                <a:latin typeface="Calibri"/>
                <a:ea typeface="DejaVu Sans"/>
              </a:rPr>
              <a:t>eLinks</a:t>
            </a:r>
            <a:r>
              <a:rPr lang="en-GB" sz="1400" b="0" strike="noStrike" spc="-1" dirty="0">
                <a:solidFill>
                  <a:srgbClr val="0070C0"/>
                </a:solidFill>
                <a:latin typeface="Calibri"/>
                <a:ea typeface="DejaVu Sans"/>
              </a:rPr>
              <a:t> @ 640 Mbps</a:t>
            </a:r>
            <a:endParaRPr lang="en-GB" sz="1400" b="0" strike="noStrike" spc="-1" dirty="0">
              <a:latin typeface="Arial"/>
            </a:endParaRPr>
          </a:p>
        </p:txBody>
      </p:sp>
      <p:sp>
        <p:nvSpPr>
          <p:cNvPr id="1497" name="Shape 20"/>
          <p:cNvSpPr/>
          <p:nvPr/>
        </p:nvSpPr>
        <p:spPr>
          <a:xfrm rot="10800000">
            <a:off x="6636960" y="3421800"/>
            <a:ext cx="325080" cy="583920"/>
          </a:xfrm>
          <a:prstGeom prst="bentConnector2">
            <a:avLst/>
          </a:prstGeom>
          <a:noFill/>
          <a:ln w="19050">
            <a:solidFill>
              <a:srgbClr val="5B9BD5"/>
            </a:solidFill>
            <a:tailEnd type="arrow" w="med" len="med"/>
          </a:ln>
        </p:spPr>
        <p:style>
          <a:lnRef idx="1">
            <a:schemeClr val="accent1"/>
          </a:lnRef>
          <a:fillRef idx="0">
            <a:schemeClr val="accent1"/>
          </a:fillRef>
          <a:effectRef idx="0">
            <a:schemeClr val="accent1"/>
          </a:effectRef>
          <a:fontRef idx="minor"/>
        </p:style>
      </p:sp>
      <p:sp>
        <p:nvSpPr>
          <p:cNvPr id="1498" name="Rectangle 46"/>
          <p:cNvSpPr/>
          <p:nvPr/>
        </p:nvSpPr>
        <p:spPr>
          <a:xfrm>
            <a:off x="2010240" y="2541600"/>
            <a:ext cx="608760" cy="38016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100" b="0" strike="noStrike" spc="-1" dirty="0">
                <a:solidFill>
                  <a:srgbClr val="FFFFFF"/>
                </a:solidFill>
                <a:latin typeface="Calibri"/>
                <a:ea typeface="DejaVu Sans"/>
              </a:rPr>
              <a:t>H</a:t>
            </a:r>
            <a:r>
              <a:rPr lang="en-GB" sz="1100" b="0" strike="noStrike" spc="-1" dirty="0">
                <a:solidFill>
                  <a:srgbClr val="FFFFFF"/>
                </a:solidFill>
                <a:latin typeface="Calibri"/>
                <a:ea typeface="DejaVu Sans"/>
              </a:rPr>
              <a:t>[1:0) = 2’b10</a:t>
            </a:r>
            <a:endParaRPr lang="en-GB" sz="1100" b="0" strike="noStrike" spc="-1" dirty="0">
              <a:latin typeface="Arial"/>
            </a:endParaRPr>
          </a:p>
        </p:txBody>
      </p:sp>
      <p:sp>
        <p:nvSpPr>
          <p:cNvPr id="1499" name="Left Brace 47"/>
          <p:cNvSpPr/>
          <p:nvPr/>
        </p:nvSpPr>
        <p:spPr>
          <a:xfrm rot="5400000">
            <a:off x="2211480" y="1602000"/>
            <a:ext cx="208080" cy="608760"/>
          </a:xfrm>
          <a:prstGeom prst="leftBrace">
            <a:avLst>
              <a:gd name="adj1" fmla="val 8333"/>
              <a:gd name="adj2" fmla="val 50000"/>
            </a:avLst>
          </a:prstGeom>
          <a:noFill/>
          <a:ln w="12700">
            <a:solidFill>
              <a:srgbClr val="FF0000"/>
            </a:solidFill>
          </a:ln>
        </p:spPr>
        <p:style>
          <a:lnRef idx="1">
            <a:schemeClr val="accent1"/>
          </a:lnRef>
          <a:fillRef idx="0">
            <a:schemeClr val="accent1"/>
          </a:fillRef>
          <a:effectRef idx="0">
            <a:schemeClr val="accent1"/>
          </a:effectRef>
          <a:fontRef idx="minor"/>
        </p:style>
      </p:sp>
      <p:sp>
        <p:nvSpPr>
          <p:cNvPr id="1500" name="Rectangle 48"/>
          <p:cNvSpPr/>
          <p:nvPr/>
        </p:nvSpPr>
        <p:spPr>
          <a:xfrm>
            <a:off x="2018520" y="1424520"/>
            <a:ext cx="6321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US" sz="1400" b="0" strike="noStrike" spc="-1" dirty="0">
                <a:solidFill>
                  <a:srgbClr val="0070C0"/>
                </a:solidFill>
                <a:latin typeface="Calibri"/>
                <a:ea typeface="DejaVu Sans"/>
              </a:rPr>
              <a:t>2 bits</a:t>
            </a:r>
            <a:endParaRPr lang="en-GB" sz="1400" b="0" strike="noStrike" spc="-1" dirty="0">
              <a:latin typeface="Arial"/>
            </a:endParaRPr>
          </a:p>
        </p:txBody>
      </p:sp>
      <p:graphicFrame>
        <p:nvGraphicFramePr>
          <p:cNvPr id="1501" name="Table 49"/>
          <p:cNvGraphicFramePr/>
          <p:nvPr>
            <p:extLst>
              <p:ext uri="{D42A27DB-BD31-4B8C-83A1-F6EECF244321}">
                <p14:modId xmlns:p14="http://schemas.microsoft.com/office/powerpoint/2010/main" val="2503587499"/>
              </p:ext>
            </p:extLst>
          </p:nvPr>
        </p:nvGraphicFramePr>
        <p:xfrm>
          <a:off x="1323000" y="3828240"/>
          <a:ext cx="3352320" cy="3108960"/>
        </p:xfrm>
        <a:graphic>
          <a:graphicData uri="http://schemas.openxmlformats.org/drawingml/2006/table">
            <a:tbl>
              <a:tblPr/>
              <a:tblGrid>
                <a:gridCol w="1117440">
                  <a:extLst>
                    <a:ext uri="{9D8B030D-6E8A-4147-A177-3AD203B41FA5}">
                      <a16:colId xmlns:a16="http://schemas.microsoft.com/office/drawing/2014/main" val="20000"/>
                    </a:ext>
                  </a:extLst>
                </a:gridCol>
                <a:gridCol w="1117440">
                  <a:extLst>
                    <a:ext uri="{9D8B030D-6E8A-4147-A177-3AD203B41FA5}">
                      <a16:colId xmlns:a16="http://schemas.microsoft.com/office/drawing/2014/main" val="20001"/>
                    </a:ext>
                  </a:extLst>
                </a:gridCol>
                <a:gridCol w="1117440">
                  <a:extLst>
                    <a:ext uri="{9D8B030D-6E8A-4147-A177-3AD203B41FA5}">
                      <a16:colId xmlns:a16="http://schemas.microsoft.com/office/drawing/2014/main" val="20002"/>
                    </a:ext>
                  </a:extLst>
                </a:gridCol>
              </a:tblGrid>
              <a:tr h="199800">
                <a:tc>
                  <a:txBody>
                    <a:bodyPr/>
                    <a:lstStyle/>
                    <a:p>
                      <a:pPr algn="ctr">
                        <a:lnSpc>
                          <a:spcPct val="100000"/>
                        </a:lnSpc>
                        <a:buNone/>
                      </a:pPr>
                      <a:r>
                        <a:rPr lang="en-GB" sz="1100" b="0" strike="noStrike" spc="-1" dirty="0">
                          <a:solidFill>
                            <a:srgbClr val="000000"/>
                          </a:solidFill>
                          <a:latin typeface="Calibri"/>
                        </a:rPr>
                        <a:t>Frame</a:t>
                      </a:r>
                      <a:endParaRPr lang="en-GB" sz="1100" b="0" strike="noStrike" spc="-1" dirty="0">
                        <a:latin typeface="Arial"/>
                      </a:endParaRPr>
                    </a:p>
                  </a:txBody>
                  <a:tcPr marL="9360" marR="9360" anchor="b">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pPr>
                      <a:r>
                        <a:rPr lang="en-GB" sz="1100" b="0" strike="noStrike" spc="-1" dirty="0">
                          <a:solidFill>
                            <a:srgbClr val="000000"/>
                          </a:solidFill>
                          <a:latin typeface="Calibri"/>
                        </a:rPr>
                        <a:t>Function</a:t>
                      </a:r>
                      <a:endParaRPr lang="en-GB" sz="1100" b="0" strike="noStrike" spc="-1" dirty="0">
                        <a:latin typeface="Arial"/>
                      </a:endParaRPr>
                    </a:p>
                  </a:txBody>
                  <a:tcPr marL="9360" marR="9360" anchor="b">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buNone/>
                      </a:pPr>
                      <a:r>
                        <a:rPr lang="en-GB" sz="1100" b="0" strike="noStrike" spc="-1" dirty="0">
                          <a:solidFill>
                            <a:srgbClr val="000000"/>
                          </a:solidFill>
                          <a:latin typeface="Calibri"/>
                        </a:rPr>
                        <a:t>I/O Group</a:t>
                      </a:r>
                      <a:endParaRPr lang="en-GB" sz="1100" b="0" strike="noStrike" spc="-1" dirty="0">
                        <a:latin typeface="Arial"/>
                      </a:endParaRPr>
                    </a:p>
                  </a:txBody>
                  <a:tcPr marL="9360" marR="9360" anchor="b">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0"/>
                  </a:ext>
                </a:extLst>
              </a:tr>
              <a:tr h="199800">
                <a:tc>
                  <a:txBody>
                    <a:bodyPr/>
                    <a:lstStyle/>
                    <a:p>
                      <a:pPr>
                        <a:lnSpc>
                          <a:spcPct val="100000"/>
                        </a:lnSpc>
                        <a:buNone/>
                      </a:pPr>
                      <a:r>
                        <a:rPr lang="en-GB" sz="1100" b="0" strike="noStrike" spc="-1" dirty="0">
                          <a:solidFill>
                            <a:srgbClr val="000000"/>
                          </a:solidFill>
                          <a:latin typeface="Calibri"/>
                        </a:rPr>
                        <a:t>FRMUP[9:0]</a:t>
                      </a:r>
                      <a:endParaRPr lang="en-GB" sz="1100" b="0" strike="noStrike" spc="-1" dirty="0">
                        <a:latin typeface="Arial"/>
                      </a:endParaRPr>
                    </a:p>
                  </a:txBody>
                  <a:tcPr marL="9360" marR="9360" anchor="b">
                    <a:lnL w="12240">
                      <a:solidFill>
                        <a:srgbClr val="000000"/>
                      </a:solidFill>
                    </a:lnL>
                    <a:lnR w="12240">
                      <a:solidFill>
                        <a:srgbClr val="000000"/>
                      </a:solidFill>
                    </a:lnR>
                    <a:lnT w="12240">
                      <a:solidFill>
                        <a:srgbClr val="000000"/>
                      </a:solidFill>
                    </a:lnT>
                    <a:noFill/>
                  </a:tcPr>
                </a:tc>
                <a:tc>
                  <a:txBody>
                    <a:bodyPr/>
                    <a:lstStyle/>
                    <a:p>
                      <a:pPr>
                        <a:lnSpc>
                          <a:spcPct val="100000"/>
                        </a:lnSpc>
                        <a:buNone/>
                      </a:pPr>
                      <a:r>
                        <a:rPr lang="en-GB" sz="1100" b="0" strike="noStrike" spc="-1" dirty="0">
                          <a:solidFill>
                            <a:srgbClr val="000000"/>
                          </a:solidFill>
                          <a:latin typeface="Calibri"/>
                        </a:rPr>
                        <a:t>FEC[9:0]</a:t>
                      </a:r>
                      <a:endParaRPr lang="en-GB" sz="1100" b="0" strike="noStrike" spc="-1" dirty="0">
                        <a:latin typeface="Arial"/>
                      </a:endParaRPr>
                    </a:p>
                  </a:txBody>
                  <a:tcPr marL="9360" marR="9360" anchor="b">
                    <a:lnL w="12240">
                      <a:solidFill>
                        <a:srgbClr val="000000"/>
                      </a:solidFill>
                    </a:lnL>
                    <a:lnR w="12240">
                      <a:solidFill>
                        <a:srgbClr val="000000"/>
                      </a:solidFill>
                    </a:lnR>
                    <a:lnT w="12240">
                      <a:solidFill>
                        <a:srgbClr val="000000"/>
                      </a:solidFill>
                    </a:lnT>
                    <a:noFill/>
                  </a:tcPr>
                </a:tc>
                <a:tc>
                  <a:txBody>
                    <a:bodyPr/>
                    <a:lstStyle/>
                    <a:p>
                      <a:pPr algn="ctr">
                        <a:lnSpc>
                          <a:spcPct val="100000"/>
                        </a:lnSpc>
                        <a:buNone/>
                      </a:pPr>
                      <a:r>
                        <a:rPr lang="en-GB" sz="1100" b="0" strike="noStrike" spc="-1">
                          <a:solidFill>
                            <a:srgbClr val="000000"/>
                          </a:solidFill>
                          <a:latin typeface="Calibri"/>
                        </a:rPr>
                        <a:t> </a:t>
                      </a:r>
                      <a:endParaRPr lang="en-GB" sz="1100" b="0" strike="noStrike" spc="-1">
                        <a:latin typeface="Arial"/>
                      </a:endParaRPr>
                    </a:p>
                  </a:txBody>
                  <a:tcPr marL="9360" marR="9360" anchor="b">
                    <a:lnL w="12240">
                      <a:solidFill>
                        <a:srgbClr val="000000"/>
                      </a:solidFill>
                    </a:lnL>
                    <a:lnR w="12240">
                      <a:solidFill>
                        <a:srgbClr val="000000"/>
                      </a:solidFill>
                    </a:lnR>
                    <a:lnT w="12240">
                      <a:solidFill>
                        <a:srgbClr val="000000"/>
                      </a:solidFill>
                    </a:lnT>
                    <a:noFill/>
                  </a:tcPr>
                </a:tc>
                <a:extLst>
                  <a:ext uri="{0D108BD9-81ED-4DB2-BD59-A6C34878D82A}">
                    <a16:rowId xmlns:a16="http://schemas.microsoft.com/office/drawing/2014/main" val="10001"/>
                  </a:ext>
                </a:extLst>
              </a:tr>
              <a:tr h="190440">
                <a:tc>
                  <a:txBody>
                    <a:bodyPr/>
                    <a:lstStyle/>
                    <a:p>
                      <a:pPr>
                        <a:lnSpc>
                          <a:spcPct val="100000"/>
                        </a:lnSpc>
                        <a:buNone/>
                      </a:pPr>
                      <a:r>
                        <a:rPr lang="en-GB" sz="1100" b="0" strike="noStrike" spc="-1" dirty="0">
                          <a:solidFill>
                            <a:srgbClr val="000000"/>
                          </a:solidFill>
                          <a:latin typeface="Calibri"/>
                        </a:rPr>
                        <a:t>FRMUP[25:10]</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nSpc>
                          <a:spcPct val="100000"/>
                        </a:lnSpc>
                        <a:buNone/>
                      </a:pPr>
                      <a:r>
                        <a:rPr lang="en-GB" sz="1100" b="0" strike="noStrike" spc="-1" dirty="0">
                          <a:solidFill>
                            <a:srgbClr val="000000"/>
                          </a:solidFill>
                          <a:latin typeface="Calibri"/>
                        </a:rPr>
                        <a:t>Data[15:0]</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gn="ctr">
                        <a:lnSpc>
                          <a:spcPct val="100000"/>
                        </a:lnSpc>
                        <a:buNone/>
                      </a:pPr>
                      <a:r>
                        <a:rPr lang="en-GB" sz="1100" b="0" strike="noStrike" spc="-1" dirty="0">
                          <a:solidFill>
                            <a:srgbClr val="000000"/>
                          </a:solidFill>
                          <a:latin typeface="Calibri"/>
                        </a:rPr>
                        <a:t>0</a:t>
                      </a:r>
                      <a:endParaRPr lang="en-GB" sz="1100" b="0" strike="noStrike" spc="-1" dirty="0">
                        <a:latin typeface="Arial"/>
                      </a:endParaRPr>
                    </a:p>
                  </a:txBody>
                  <a:tcPr marL="9360" marR="9360" anchor="b">
                    <a:lnL w="12240">
                      <a:solidFill>
                        <a:srgbClr val="000000"/>
                      </a:solidFill>
                    </a:lnL>
                    <a:lnR w="12240">
                      <a:solidFill>
                        <a:srgbClr val="000000"/>
                      </a:solidFill>
                    </a:lnR>
                    <a:noFill/>
                  </a:tcPr>
                </a:tc>
                <a:extLst>
                  <a:ext uri="{0D108BD9-81ED-4DB2-BD59-A6C34878D82A}">
                    <a16:rowId xmlns:a16="http://schemas.microsoft.com/office/drawing/2014/main" val="10002"/>
                  </a:ext>
                </a:extLst>
              </a:tr>
              <a:tr h="190440">
                <a:tc>
                  <a:txBody>
                    <a:bodyPr/>
                    <a:lstStyle/>
                    <a:p>
                      <a:pPr>
                        <a:lnSpc>
                          <a:spcPct val="100000"/>
                        </a:lnSpc>
                        <a:buNone/>
                      </a:pPr>
                      <a:r>
                        <a:rPr lang="en-GB" sz="1100" b="0" strike="noStrike" spc="-1" dirty="0">
                          <a:solidFill>
                            <a:srgbClr val="000000"/>
                          </a:solidFill>
                          <a:latin typeface="Calibri"/>
                        </a:rPr>
                        <a:t>FRMUP[41:26]</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nSpc>
                          <a:spcPct val="100000"/>
                        </a:lnSpc>
                        <a:buNone/>
                      </a:pPr>
                      <a:r>
                        <a:rPr lang="en-GB" sz="1100" b="0" strike="noStrike" spc="-1" dirty="0">
                          <a:solidFill>
                            <a:srgbClr val="000000"/>
                          </a:solidFill>
                          <a:latin typeface="Calibri"/>
                        </a:rPr>
                        <a:t>Data[31:16]</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gn="ctr">
                        <a:lnSpc>
                          <a:spcPct val="100000"/>
                        </a:lnSpc>
                        <a:buNone/>
                      </a:pPr>
                      <a:r>
                        <a:rPr lang="en-GB" sz="1100" b="0" strike="noStrike" spc="-1" dirty="0">
                          <a:solidFill>
                            <a:srgbClr val="000000"/>
                          </a:solidFill>
                          <a:latin typeface="Calibri"/>
                        </a:rPr>
                        <a:t>1</a:t>
                      </a:r>
                      <a:endParaRPr lang="en-GB" sz="1100" b="0" strike="noStrike" spc="-1" dirty="0">
                        <a:latin typeface="Arial"/>
                      </a:endParaRPr>
                    </a:p>
                  </a:txBody>
                  <a:tcPr marL="9360" marR="9360" anchor="b">
                    <a:lnL w="12240">
                      <a:solidFill>
                        <a:srgbClr val="000000"/>
                      </a:solidFill>
                    </a:lnL>
                    <a:lnR w="12240">
                      <a:solidFill>
                        <a:srgbClr val="000000"/>
                      </a:solidFill>
                    </a:lnR>
                    <a:noFill/>
                  </a:tcPr>
                </a:tc>
                <a:extLst>
                  <a:ext uri="{0D108BD9-81ED-4DB2-BD59-A6C34878D82A}">
                    <a16:rowId xmlns:a16="http://schemas.microsoft.com/office/drawing/2014/main" val="10003"/>
                  </a:ext>
                </a:extLst>
              </a:tr>
              <a:tr h="199800">
                <a:tc>
                  <a:txBody>
                    <a:bodyPr/>
                    <a:lstStyle/>
                    <a:p>
                      <a:pPr>
                        <a:lnSpc>
                          <a:spcPct val="100000"/>
                        </a:lnSpc>
                        <a:buNone/>
                      </a:pPr>
                      <a:r>
                        <a:rPr lang="en-GB" sz="1100" b="0" strike="noStrike" spc="-1" dirty="0">
                          <a:solidFill>
                            <a:srgbClr val="000000"/>
                          </a:solidFill>
                          <a:latin typeface="Calibri"/>
                        </a:rPr>
                        <a:t>FRMUP[57:42]</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nSpc>
                          <a:spcPct val="100000"/>
                        </a:lnSpc>
                        <a:buNone/>
                      </a:pPr>
                      <a:r>
                        <a:rPr lang="en-GB" sz="1100" b="0" strike="noStrike" spc="-1" dirty="0">
                          <a:solidFill>
                            <a:srgbClr val="000000"/>
                          </a:solidFill>
                          <a:latin typeface="Calibri"/>
                        </a:rPr>
                        <a:t>Data[47:32]</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gn="ctr">
                        <a:lnSpc>
                          <a:spcPct val="100000"/>
                        </a:lnSpc>
                        <a:buNone/>
                      </a:pPr>
                      <a:r>
                        <a:rPr lang="en-GB" sz="1100" b="0" strike="noStrike" spc="-1" dirty="0">
                          <a:solidFill>
                            <a:srgbClr val="000000"/>
                          </a:solidFill>
                          <a:latin typeface="Calibri"/>
                        </a:rPr>
                        <a:t>2</a:t>
                      </a:r>
                      <a:endParaRPr lang="en-GB" sz="1100" b="0" strike="noStrike" spc="-1" dirty="0">
                        <a:latin typeface="Arial"/>
                      </a:endParaRPr>
                    </a:p>
                  </a:txBody>
                  <a:tcPr marL="9360" marR="9360" anchor="b">
                    <a:lnL w="12240">
                      <a:solidFill>
                        <a:srgbClr val="000000"/>
                      </a:solidFill>
                    </a:lnL>
                    <a:lnR w="12240">
                      <a:solidFill>
                        <a:srgbClr val="000000"/>
                      </a:solidFill>
                    </a:lnR>
                    <a:noFill/>
                  </a:tcPr>
                </a:tc>
                <a:extLst>
                  <a:ext uri="{0D108BD9-81ED-4DB2-BD59-A6C34878D82A}">
                    <a16:rowId xmlns:a16="http://schemas.microsoft.com/office/drawing/2014/main" val="10004"/>
                  </a:ext>
                </a:extLst>
              </a:tr>
              <a:tr h="190440">
                <a:tc>
                  <a:txBody>
                    <a:bodyPr/>
                    <a:lstStyle/>
                    <a:p>
                      <a:pPr>
                        <a:lnSpc>
                          <a:spcPct val="100000"/>
                        </a:lnSpc>
                        <a:buNone/>
                      </a:pPr>
                      <a:r>
                        <a:rPr lang="en-GB" sz="1100" b="0" strike="noStrike" spc="-1" dirty="0">
                          <a:solidFill>
                            <a:srgbClr val="000000"/>
                          </a:solidFill>
                          <a:latin typeface="Calibri"/>
                        </a:rPr>
                        <a:t>FRMUP[73:58]</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nSpc>
                          <a:spcPct val="100000"/>
                        </a:lnSpc>
                        <a:buNone/>
                      </a:pPr>
                      <a:r>
                        <a:rPr lang="en-GB" sz="1100" b="0" strike="noStrike" spc="-1" dirty="0">
                          <a:solidFill>
                            <a:srgbClr val="000000"/>
                          </a:solidFill>
                          <a:latin typeface="Calibri"/>
                        </a:rPr>
                        <a:t>Data[63:48]</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gn="ctr">
                        <a:lnSpc>
                          <a:spcPct val="100000"/>
                        </a:lnSpc>
                        <a:buNone/>
                      </a:pPr>
                      <a:r>
                        <a:rPr lang="en-GB" sz="1100" b="0" strike="noStrike" spc="-1" dirty="0">
                          <a:solidFill>
                            <a:srgbClr val="000000"/>
                          </a:solidFill>
                          <a:latin typeface="Calibri"/>
                        </a:rPr>
                        <a:t>3</a:t>
                      </a:r>
                      <a:endParaRPr lang="en-GB" sz="1100" b="0" strike="noStrike" spc="-1" dirty="0">
                        <a:latin typeface="Arial"/>
                      </a:endParaRPr>
                    </a:p>
                  </a:txBody>
                  <a:tcPr marL="9360" marR="9360" anchor="b">
                    <a:lnL w="12240">
                      <a:solidFill>
                        <a:srgbClr val="000000"/>
                      </a:solidFill>
                    </a:lnL>
                    <a:lnR w="12240">
                      <a:solidFill>
                        <a:srgbClr val="000000"/>
                      </a:solidFill>
                    </a:lnR>
                    <a:noFill/>
                  </a:tcPr>
                </a:tc>
                <a:extLst>
                  <a:ext uri="{0D108BD9-81ED-4DB2-BD59-A6C34878D82A}">
                    <a16:rowId xmlns:a16="http://schemas.microsoft.com/office/drawing/2014/main" val="10005"/>
                  </a:ext>
                </a:extLst>
              </a:tr>
              <a:tr h="190440">
                <a:tc>
                  <a:txBody>
                    <a:bodyPr/>
                    <a:lstStyle/>
                    <a:p>
                      <a:pPr>
                        <a:lnSpc>
                          <a:spcPct val="100000"/>
                        </a:lnSpc>
                        <a:buNone/>
                      </a:pPr>
                      <a:r>
                        <a:rPr lang="en-GB" sz="1100" b="0" strike="noStrike" spc="-1" dirty="0">
                          <a:solidFill>
                            <a:srgbClr val="000000"/>
                          </a:solidFill>
                          <a:latin typeface="Calibri"/>
                        </a:rPr>
                        <a:t>FRMUP[89:74]</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nSpc>
                          <a:spcPct val="100000"/>
                        </a:lnSpc>
                        <a:buNone/>
                      </a:pPr>
                      <a:r>
                        <a:rPr lang="en-GB" sz="1100" b="0" strike="noStrike" spc="-1" dirty="0">
                          <a:solidFill>
                            <a:srgbClr val="000000"/>
                          </a:solidFill>
                          <a:latin typeface="Calibri"/>
                        </a:rPr>
                        <a:t>Data[79:64]</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gn="ctr">
                        <a:lnSpc>
                          <a:spcPct val="100000"/>
                        </a:lnSpc>
                        <a:buNone/>
                      </a:pPr>
                      <a:r>
                        <a:rPr lang="en-GB" sz="1100" b="0" strike="noStrike" spc="-1" dirty="0">
                          <a:solidFill>
                            <a:srgbClr val="000000"/>
                          </a:solidFill>
                          <a:latin typeface="Calibri"/>
                        </a:rPr>
                        <a:t>4</a:t>
                      </a:r>
                      <a:endParaRPr lang="en-GB" sz="1100" b="0" strike="noStrike" spc="-1" dirty="0">
                        <a:latin typeface="Arial"/>
                      </a:endParaRPr>
                    </a:p>
                  </a:txBody>
                  <a:tcPr marL="9360" marR="9360" anchor="b">
                    <a:lnL w="12240">
                      <a:solidFill>
                        <a:srgbClr val="000000"/>
                      </a:solidFill>
                    </a:lnL>
                    <a:lnR w="12240">
                      <a:solidFill>
                        <a:srgbClr val="000000"/>
                      </a:solidFill>
                    </a:lnR>
                    <a:noFill/>
                  </a:tcPr>
                </a:tc>
                <a:extLst>
                  <a:ext uri="{0D108BD9-81ED-4DB2-BD59-A6C34878D82A}">
                    <a16:rowId xmlns:a16="http://schemas.microsoft.com/office/drawing/2014/main" val="10006"/>
                  </a:ext>
                </a:extLst>
              </a:tr>
              <a:tr h="199800">
                <a:tc>
                  <a:txBody>
                    <a:bodyPr/>
                    <a:lstStyle/>
                    <a:p>
                      <a:pPr>
                        <a:lnSpc>
                          <a:spcPct val="100000"/>
                        </a:lnSpc>
                        <a:buNone/>
                      </a:pPr>
                      <a:r>
                        <a:rPr lang="en-GB" sz="1100" b="0" strike="noStrike" spc="-1" dirty="0">
                          <a:solidFill>
                            <a:srgbClr val="000000"/>
                          </a:solidFill>
                          <a:latin typeface="Calibri"/>
                        </a:rPr>
                        <a:t>FRMUP[105:90]</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nSpc>
                          <a:spcPct val="100000"/>
                        </a:lnSpc>
                        <a:buNone/>
                      </a:pPr>
                      <a:r>
                        <a:rPr lang="en-GB" sz="1100" b="0" strike="noStrike" spc="-1" dirty="0">
                          <a:solidFill>
                            <a:srgbClr val="000000"/>
                          </a:solidFill>
                          <a:latin typeface="Calibri"/>
                        </a:rPr>
                        <a:t>Data[95:80]</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gn="ctr">
                        <a:lnSpc>
                          <a:spcPct val="100000"/>
                        </a:lnSpc>
                        <a:buNone/>
                      </a:pPr>
                      <a:r>
                        <a:rPr lang="en-GB" sz="1100" b="0" strike="noStrike" spc="-1" dirty="0">
                          <a:solidFill>
                            <a:srgbClr val="000000"/>
                          </a:solidFill>
                          <a:latin typeface="Calibri"/>
                        </a:rPr>
                        <a:t>5</a:t>
                      </a:r>
                      <a:endParaRPr lang="en-GB" sz="1100" b="0" strike="noStrike" spc="-1" dirty="0">
                        <a:latin typeface="Arial"/>
                      </a:endParaRPr>
                    </a:p>
                  </a:txBody>
                  <a:tcPr marL="9360" marR="9360" anchor="b">
                    <a:lnL w="12240">
                      <a:solidFill>
                        <a:srgbClr val="000000"/>
                      </a:solidFill>
                    </a:lnL>
                    <a:lnR w="12240">
                      <a:solidFill>
                        <a:srgbClr val="000000"/>
                      </a:solidFill>
                    </a:lnR>
                    <a:noFill/>
                  </a:tcPr>
                </a:tc>
                <a:extLst>
                  <a:ext uri="{0D108BD9-81ED-4DB2-BD59-A6C34878D82A}">
                    <a16:rowId xmlns:a16="http://schemas.microsoft.com/office/drawing/2014/main" val="10007"/>
                  </a:ext>
                </a:extLst>
              </a:tr>
              <a:tr h="199800">
                <a:tc>
                  <a:txBody>
                    <a:bodyPr/>
                    <a:lstStyle/>
                    <a:p>
                      <a:pPr>
                        <a:lnSpc>
                          <a:spcPct val="100000"/>
                        </a:lnSpc>
                        <a:buNone/>
                      </a:pPr>
                      <a:r>
                        <a:rPr lang="en-GB" sz="1100" b="0" strike="noStrike" spc="-1" dirty="0">
                          <a:solidFill>
                            <a:srgbClr val="000000"/>
                          </a:solidFill>
                          <a:latin typeface="Calibri"/>
                        </a:rPr>
                        <a:t>FRMUP[121:106]</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nSpc>
                          <a:spcPct val="100000"/>
                        </a:lnSpc>
                        <a:buNone/>
                      </a:pPr>
                      <a:r>
                        <a:rPr lang="en-GB" sz="1100" b="0" strike="noStrike" spc="-1" dirty="0">
                          <a:solidFill>
                            <a:srgbClr val="000000"/>
                          </a:solidFill>
                          <a:latin typeface="Calibri"/>
                        </a:rPr>
                        <a:t>Data[111:96]</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gn="ctr">
                        <a:lnSpc>
                          <a:spcPct val="100000"/>
                        </a:lnSpc>
                        <a:buNone/>
                      </a:pPr>
                      <a:r>
                        <a:rPr lang="en-GB" sz="1100" b="0" strike="noStrike" spc="-1" dirty="0">
                          <a:solidFill>
                            <a:srgbClr val="000000"/>
                          </a:solidFill>
                          <a:latin typeface="Calibri"/>
                        </a:rPr>
                        <a:t>6</a:t>
                      </a:r>
                      <a:endParaRPr lang="en-GB" sz="1100" b="0" strike="noStrike" spc="-1" dirty="0">
                        <a:latin typeface="Arial"/>
                      </a:endParaRPr>
                    </a:p>
                  </a:txBody>
                  <a:tcPr marL="9360" marR="9360" anchor="b">
                    <a:lnL w="12240">
                      <a:solidFill>
                        <a:srgbClr val="000000"/>
                      </a:solidFill>
                    </a:lnL>
                    <a:lnR w="12240">
                      <a:solidFill>
                        <a:srgbClr val="000000"/>
                      </a:solidFill>
                    </a:lnR>
                    <a:noFill/>
                  </a:tcPr>
                </a:tc>
                <a:extLst>
                  <a:ext uri="{0D108BD9-81ED-4DB2-BD59-A6C34878D82A}">
                    <a16:rowId xmlns:a16="http://schemas.microsoft.com/office/drawing/2014/main" val="10008"/>
                  </a:ext>
                </a:extLst>
              </a:tr>
              <a:tr h="199800">
                <a:tc>
                  <a:txBody>
                    <a:bodyPr/>
                    <a:lstStyle/>
                    <a:p>
                      <a:pPr>
                        <a:lnSpc>
                          <a:spcPct val="100000"/>
                        </a:lnSpc>
                        <a:buNone/>
                      </a:pPr>
                      <a:r>
                        <a:rPr lang="en-GB" sz="1100" b="0" strike="noStrike" spc="-1" dirty="0">
                          <a:solidFill>
                            <a:srgbClr val="000000"/>
                          </a:solidFill>
                          <a:latin typeface="Calibri"/>
                        </a:rPr>
                        <a:t>FRMUP[123:122]</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nSpc>
                          <a:spcPct val="100000"/>
                        </a:lnSpc>
                        <a:buNone/>
                      </a:pPr>
                      <a:r>
                        <a:rPr lang="en-GB" sz="1100" b="0" strike="noStrike" spc="-1" dirty="0">
                          <a:solidFill>
                            <a:srgbClr val="000000"/>
                          </a:solidFill>
                          <a:latin typeface="Calibri"/>
                        </a:rPr>
                        <a:t>EC[1:0]</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gn="ctr">
                        <a:lnSpc>
                          <a:spcPct val="100000"/>
                        </a:lnSpc>
                        <a:buNone/>
                      </a:pPr>
                      <a:r>
                        <a:rPr lang="en-GB" sz="1100" b="0" strike="noStrike" spc="-1" dirty="0">
                          <a:solidFill>
                            <a:srgbClr val="000000"/>
                          </a:solidFill>
                          <a:latin typeface="Calibri"/>
                        </a:rPr>
                        <a:t>EC</a:t>
                      </a:r>
                      <a:endParaRPr lang="en-GB" sz="1100" b="0" strike="noStrike" spc="-1" dirty="0">
                        <a:latin typeface="Arial"/>
                      </a:endParaRPr>
                    </a:p>
                  </a:txBody>
                  <a:tcPr marL="9360" marR="9360" anchor="b">
                    <a:lnL w="12240">
                      <a:solidFill>
                        <a:srgbClr val="000000"/>
                      </a:solidFill>
                    </a:lnL>
                    <a:lnR w="12240">
                      <a:solidFill>
                        <a:srgbClr val="000000"/>
                      </a:solidFill>
                    </a:lnR>
                    <a:noFill/>
                  </a:tcPr>
                </a:tc>
                <a:extLst>
                  <a:ext uri="{0D108BD9-81ED-4DB2-BD59-A6C34878D82A}">
                    <a16:rowId xmlns:a16="http://schemas.microsoft.com/office/drawing/2014/main" val="10009"/>
                  </a:ext>
                </a:extLst>
              </a:tr>
              <a:tr h="199800">
                <a:tc>
                  <a:txBody>
                    <a:bodyPr/>
                    <a:lstStyle/>
                    <a:p>
                      <a:pPr>
                        <a:lnSpc>
                          <a:spcPct val="100000"/>
                        </a:lnSpc>
                        <a:buNone/>
                      </a:pPr>
                      <a:r>
                        <a:rPr lang="en-GB" sz="1100" b="0" strike="noStrike" spc="-1" dirty="0">
                          <a:solidFill>
                            <a:srgbClr val="000000"/>
                          </a:solidFill>
                          <a:latin typeface="Calibri"/>
                        </a:rPr>
                        <a:t>FRMUP[125:124]</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nSpc>
                          <a:spcPct val="100000"/>
                        </a:lnSpc>
                        <a:buNone/>
                      </a:pPr>
                      <a:r>
                        <a:rPr lang="en-GB" sz="1100" b="0" strike="noStrike" spc="-1" dirty="0">
                          <a:solidFill>
                            <a:srgbClr val="000000"/>
                          </a:solidFill>
                          <a:latin typeface="Calibri"/>
                        </a:rPr>
                        <a:t>IC[1:0]</a:t>
                      </a:r>
                      <a:endParaRPr lang="en-GB" sz="1100" b="0" strike="noStrike" spc="-1" dirty="0">
                        <a:latin typeface="Arial"/>
                      </a:endParaRPr>
                    </a:p>
                  </a:txBody>
                  <a:tcPr marL="9360" marR="9360" anchor="b">
                    <a:lnL w="12240">
                      <a:solidFill>
                        <a:srgbClr val="000000"/>
                      </a:solidFill>
                    </a:lnL>
                    <a:lnR w="12240">
                      <a:solidFill>
                        <a:srgbClr val="000000"/>
                      </a:solidFill>
                    </a:lnR>
                    <a:noFill/>
                  </a:tcPr>
                </a:tc>
                <a:tc>
                  <a:txBody>
                    <a:bodyPr/>
                    <a:lstStyle/>
                    <a:p>
                      <a:pPr algn="ctr">
                        <a:lnSpc>
                          <a:spcPct val="100000"/>
                        </a:lnSpc>
                        <a:buNone/>
                      </a:pPr>
                      <a:r>
                        <a:rPr lang="en-GB" sz="1100" b="0" strike="noStrike" spc="-1">
                          <a:solidFill>
                            <a:srgbClr val="000000"/>
                          </a:solidFill>
                          <a:latin typeface="Calibri"/>
                        </a:rPr>
                        <a:t> </a:t>
                      </a:r>
                      <a:endParaRPr lang="en-GB" sz="1100" b="0" strike="noStrike" spc="-1">
                        <a:latin typeface="Arial"/>
                      </a:endParaRPr>
                    </a:p>
                  </a:txBody>
                  <a:tcPr marL="9360" marR="9360" anchor="b">
                    <a:lnL w="12240">
                      <a:solidFill>
                        <a:srgbClr val="000000"/>
                      </a:solidFill>
                    </a:lnL>
                    <a:lnR w="12240">
                      <a:solidFill>
                        <a:srgbClr val="000000"/>
                      </a:solidFill>
                    </a:lnR>
                    <a:noFill/>
                  </a:tcPr>
                </a:tc>
                <a:extLst>
                  <a:ext uri="{0D108BD9-81ED-4DB2-BD59-A6C34878D82A}">
                    <a16:rowId xmlns:a16="http://schemas.microsoft.com/office/drawing/2014/main" val="10010"/>
                  </a:ext>
                </a:extLst>
              </a:tr>
              <a:tr h="201600">
                <a:tc>
                  <a:txBody>
                    <a:bodyPr/>
                    <a:lstStyle/>
                    <a:p>
                      <a:pPr>
                        <a:lnSpc>
                          <a:spcPct val="100000"/>
                        </a:lnSpc>
                        <a:buNone/>
                      </a:pPr>
                      <a:r>
                        <a:rPr lang="en-GB" sz="1100" b="0" strike="noStrike" spc="-1" dirty="0">
                          <a:solidFill>
                            <a:srgbClr val="000000"/>
                          </a:solidFill>
                          <a:latin typeface="Calibri"/>
                        </a:rPr>
                        <a:t>FRMUP[127:126]</a:t>
                      </a:r>
                      <a:endParaRPr lang="en-GB" sz="1100" b="0" strike="noStrike" spc="-1" dirty="0">
                        <a:latin typeface="Arial"/>
                      </a:endParaRPr>
                    </a:p>
                  </a:txBody>
                  <a:tcPr marL="9360" marR="9360" anchor="b">
                    <a:lnL w="12240">
                      <a:solidFill>
                        <a:srgbClr val="000000"/>
                      </a:solidFill>
                    </a:lnL>
                    <a:lnR w="12240">
                      <a:solidFill>
                        <a:srgbClr val="000000"/>
                      </a:solidFill>
                    </a:lnR>
                    <a:lnB w="12240">
                      <a:solidFill>
                        <a:srgbClr val="000000"/>
                      </a:solidFill>
                    </a:lnB>
                    <a:solidFill>
                      <a:srgbClr val="D0CECE"/>
                    </a:solidFill>
                  </a:tcPr>
                </a:tc>
                <a:tc>
                  <a:txBody>
                    <a:bodyPr/>
                    <a:lstStyle/>
                    <a:p>
                      <a:pPr>
                        <a:lnSpc>
                          <a:spcPct val="100000"/>
                        </a:lnSpc>
                        <a:buNone/>
                      </a:pPr>
                      <a:r>
                        <a:rPr lang="en-GB" sz="1100" b="0" strike="noStrike" spc="-1" dirty="0">
                          <a:solidFill>
                            <a:srgbClr val="000000"/>
                          </a:solidFill>
                          <a:latin typeface="Calibri"/>
                        </a:rPr>
                        <a:t>H[1:0] = 2'b10</a:t>
                      </a:r>
                      <a:endParaRPr lang="en-GB" sz="1100" b="0" strike="noStrike" spc="-1" dirty="0">
                        <a:latin typeface="Arial"/>
                      </a:endParaRPr>
                    </a:p>
                  </a:txBody>
                  <a:tcPr marL="9360" marR="9360" anchor="b">
                    <a:lnL w="12240">
                      <a:solidFill>
                        <a:srgbClr val="000000"/>
                      </a:solidFill>
                    </a:lnL>
                    <a:lnR w="12240">
                      <a:solidFill>
                        <a:srgbClr val="000000"/>
                      </a:solidFill>
                    </a:lnR>
                    <a:lnB w="12240">
                      <a:solidFill>
                        <a:srgbClr val="000000"/>
                      </a:solidFill>
                    </a:lnB>
                    <a:solidFill>
                      <a:srgbClr val="D0CECE"/>
                    </a:solidFill>
                  </a:tcPr>
                </a:tc>
                <a:tc>
                  <a:txBody>
                    <a:bodyPr/>
                    <a:lstStyle/>
                    <a:p>
                      <a:pPr>
                        <a:lnSpc>
                          <a:spcPct val="100000"/>
                        </a:lnSpc>
                        <a:buNone/>
                      </a:pPr>
                      <a:r>
                        <a:rPr lang="en-GB" sz="1100" b="0" strike="noStrike" spc="-1" dirty="0">
                          <a:solidFill>
                            <a:srgbClr val="000000"/>
                          </a:solidFill>
                          <a:latin typeface="Calibri"/>
                        </a:rPr>
                        <a:t>HFH[1:0] = 2'b10</a:t>
                      </a:r>
                      <a:endParaRPr lang="en-GB" sz="1100" b="0" strike="noStrike" spc="-1" dirty="0">
                        <a:latin typeface="Arial"/>
                      </a:endParaRPr>
                    </a:p>
                  </a:txBody>
                  <a:tcPr marL="9360" marR="9360" anchor="b">
                    <a:lnL w="12240">
                      <a:solidFill>
                        <a:srgbClr val="000000"/>
                      </a:solidFill>
                    </a:lnL>
                    <a:lnR w="12240">
                      <a:solidFill>
                        <a:srgbClr val="000000"/>
                      </a:solidFill>
                    </a:lnR>
                    <a:lnB w="12240">
                      <a:solidFill>
                        <a:srgbClr val="000000"/>
                      </a:solidFill>
                    </a:lnB>
                    <a:solidFill>
                      <a:srgbClr val="D0CECE"/>
                    </a:solidFill>
                  </a:tcPr>
                </a:tc>
                <a:extLst>
                  <a:ext uri="{0D108BD9-81ED-4DB2-BD59-A6C34878D82A}">
                    <a16:rowId xmlns:a16="http://schemas.microsoft.com/office/drawing/2014/main" val="10011"/>
                  </a:ext>
                </a:extLst>
              </a:tr>
            </a:tbl>
          </a:graphicData>
        </a:graphic>
      </p:graphicFrame>
      <p:sp>
        <p:nvSpPr>
          <p:cNvPr id="1502" name="Rectangle 50"/>
          <p:cNvSpPr/>
          <p:nvPr/>
        </p:nvSpPr>
        <p:spPr>
          <a:xfrm>
            <a:off x="6444360" y="4896000"/>
            <a:ext cx="4787280" cy="1322640"/>
          </a:xfrm>
          <a:prstGeom prst="rect">
            <a:avLst/>
          </a:prstGeom>
          <a:solidFill>
            <a:srgbClr val="ED7D31"/>
          </a:solidFill>
          <a:ln>
            <a:solidFill>
              <a:srgbClr val="AF5C24"/>
            </a:solidFill>
          </a:ln>
        </p:spPr>
        <p:style>
          <a:lnRef idx="2">
            <a:schemeClr val="accent2">
              <a:shade val="50000"/>
            </a:schemeClr>
          </a:lnRef>
          <a:fillRef idx="1">
            <a:schemeClr val="accent2"/>
          </a:fillRef>
          <a:effectRef idx="0">
            <a:schemeClr val="accent2"/>
          </a:effectRef>
          <a:fontRef idx="minor"/>
        </p:style>
        <p:txBody>
          <a:bodyPr lIns="90000" tIns="45000" rIns="90000" bIns="45000" anchor="ctr">
            <a:noAutofit/>
          </a:bodyPr>
          <a:lstStyle/>
          <a:p>
            <a:pPr>
              <a:lnSpc>
                <a:spcPct val="100000"/>
              </a:lnSpc>
              <a:buNone/>
            </a:pPr>
            <a:r>
              <a:rPr lang="en-GB" sz="1800" b="0" strike="noStrike" spc="-1" dirty="0">
                <a:solidFill>
                  <a:srgbClr val="FFFFFF"/>
                </a:solidFill>
                <a:latin typeface="Calibri"/>
                <a:ea typeface="DejaVu Sans"/>
              </a:rPr>
              <a:t>Note: This is how you will see the uplink frame after it has been processed by the </a:t>
            </a:r>
            <a:r>
              <a:rPr lang="en-GB" sz="1800" b="0" strike="noStrike" spc="-1" dirty="0" err="1">
                <a:solidFill>
                  <a:srgbClr val="FFFFFF"/>
                </a:solidFill>
                <a:latin typeface="Calibri"/>
                <a:ea typeface="DejaVu Sans"/>
              </a:rPr>
              <a:t>lpGBT</a:t>
            </a:r>
            <a:r>
              <a:rPr lang="en-GB" sz="1800" b="0" strike="noStrike" spc="-1" dirty="0">
                <a:solidFill>
                  <a:srgbClr val="FFFFFF"/>
                </a:solidFill>
                <a:latin typeface="Calibri"/>
                <a:ea typeface="DejaVu Sans"/>
              </a:rPr>
              <a:t>-FPGA receiver but not how it is actually transmitted by the </a:t>
            </a:r>
            <a:r>
              <a:rPr lang="en-GB" sz="1800" b="0" strike="noStrike" spc="-1" dirty="0" err="1">
                <a:solidFill>
                  <a:srgbClr val="FFFFFF"/>
                </a:solidFill>
                <a:latin typeface="Calibri"/>
                <a:ea typeface="DejaVu Sans"/>
              </a:rPr>
              <a:t>lpGBT</a:t>
            </a:r>
            <a:r>
              <a:rPr lang="en-GB" sz="1800" b="0" strike="noStrike" spc="-1" dirty="0">
                <a:solidFill>
                  <a:srgbClr val="FFFFFF"/>
                </a:solidFill>
                <a:latin typeface="Calibri"/>
                <a:ea typeface="DejaVu Sans"/>
              </a:rPr>
              <a:t> …</a:t>
            </a:r>
            <a:endParaRPr lang="en-GB" sz="1800" b="0" strike="noStrike" spc="-1" dirty="0">
              <a:latin typeface="Aria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3"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US" sz="3200" b="1" strike="noStrike" spc="-1" dirty="0">
                <a:solidFill>
                  <a:srgbClr val="002060"/>
                </a:solidFill>
                <a:latin typeface="Calibri Light"/>
              </a:rPr>
              <a:t>Uplink data path</a:t>
            </a:r>
            <a:endParaRPr lang="en-GB" sz="3200" b="0" strike="noStrike" spc="-1" dirty="0">
              <a:latin typeface="Arial"/>
            </a:endParaRPr>
          </a:p>
        </p:txBody>
      </p:sp>
      <p:grpSp>
        <p:nvGrpSpPr>
          <p:cNvPr id="1504" name="Group 8"/>
          <p:cNvGrpSpPr/>
          <p:nvPr/>
        </p:nvGrpSpPr>
        <p:grpSpPr>
          <a:xfrm>
            <a:off x="1254240" y="1527120"/>
            <a:ext cx="9302760" cy="1879560"/>
            <a:chOff x="1254240" y="1527120"/>
            <a:chExt cx="9302760" cy="1879560"/>
          </a:xfrm>
        </p:grpSpPr>
        <p:sp>
          <p:nvSpPr>
            <p:cNvPr id="1505" name="Rectangle 5"/>
            <p:cNvSpPr/>
            <p:nvPr/>
          </p:nvSpPr>
          <p:spPr>
            <a:xfrm>
              <a:off x="2176560" y="1530360"/>
              <a:ext cx="1321560" cy="61740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600" b="0" strike="noStrike" spc="-1" dirty="0">
                  <a:solidFill>
                    <a:srgbClr val="FFFFFF"/>
                  </a:solidFill>
                  <a:latin typeface="Calibri"/>
                  <a:ea typeface="DejaVu Sans"/>
                </a:rPr>
                <a:t>Scrambler</a:t>
              </a:r>
              <a:endParaRPr lang="en-GB" sz="1600" b="0" strike="noStrike" spc="-1" dirty="0">
                <a:latin typeface="Arial"/>
              </a:endParaRPr>
            </a:p>
          </p:txBody>
        </p:sp>
        <p:sp>
          <p:nvSpPr>
            <p:cNvPr id="1506" name="Rectangle 10"/>
            <p:cNvSpPr/>
            <p:nvPr/>
          </p:nvSpPr>
          <p:spPr>
            <a:xfrm>
              <a:off x="4114800" y="2140920"/>
              <a:ext cx="1230840" cy="61740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600" b="0" strike="noStrike" spc="-1" dirty="0">
                  <a:solidFill>
                    <a:srgbClr val="FFFFFF"/>
                  </a:solidFill>
                  <a:latin typeface="Calibri"/>
                  <a:ea typeface="DejaVu Sans"/>
                </a:rPr>
                <a:t>FEC</a:t>
              </a:r>
              <a:endParaRPr lang="en-GB" sz="1600" b="0" strike="noStrike" spc="-1">
                <a:latin typeface="Arial"/>
              </a:endParaRPr>
            </a:p>
            <a:p>
              <a:pPr algn="ctr">
                <a:lnSpc>
                  <a:spcPct val="100000"/>
                </a:lnSpc>
                <a:buNone/>
              </a:pPr>
              <a:r>
                <a:rPr lang="en-US" sz="1600" b="0" strike="noStrike" spc="-1" dirty="0">
                  <a:solidFill>
                    <a:srgbClr val="FFFFFF"/>
                  </a:solidFill>
                  <a:latin typeface="Calibri"/>
                  <a:ea typeface="DejaVu Sans"/>
                </a:rPr>
                <a:t>Coding</a:t>
              </a:r>
              <a:endParaRPr lang="en-GB" sz="1600" b="0" strike="noStrike" spc="-1" dirty="0">
                <a:latin typeface="Arial"/>
              </a:endParaRPr>
            </a:p>
          </p:txBody>
        </p:sp>
        <p:sp>
          <p:nvSpPr>
            <p:cNvPr id="1507" name="Rectangle 12"/>
            <p:cNvSpPr/>
            <p:nvPr/>
          </p:nvSpPr>
          <p:spPr>
            <a:xfrm>
              <a:off x="5981040" y="1547280"/>
              <a:ext cx="1490760" cy="124128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600" b="0" strike="noStrike" spc="-1" dirty="0">
                  <a:solidFill>
                    <a:srgbClr val="FFFFFF"/>
                  </a:solidFill>
                  <a:latin typeface="Calibri"/>
                  <a:ea typeface="DejaVu Sans"/>
                </a:rPr>
                <a:t>Interleaving</a:t>
              </a:r>
              <a:endParaRPr lang="en-GB" sz="1600" b="0" strike="noStrike" spc="-1" dirty="0">
                <a:latin typeface="Arial"/>
              </a:endParaRPr>
            </a:p>
          </p:txBody>
        </p:sp>
        <p:sp>
          <p:nvSpPr>
            <p:cNvPr id="1508" name="Rectangle 13"/>
            <p:cNvSpPr/>
            <p:nvPr/>
          </p:nvSpPr>
          <p:spPr>
            <a:xfrm>
              <a:off x="8088120" y="1547280"/>
              <a:ext cx="1490760" cy="185940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600" b="0" strike="noStrike" spc="-1" dirty="0">
                  <a:solidFill>
                    <a:srgbClr val="FFFFFF"/>
                  </a:solidFill>
                  <a:latin typeface="Calibri"/>
                  <a:ea typeface="DejaVu Sans"/>
                </a:rPr>
                <a:t>Serializer</a:t>
              </a:r>
              <a:endParaRPr lang="en-GB" sz="1600" b="0" strike="noStrike" spc="-1" dirty="0">
                <a:latin typeface="Arial"/>
              </a:endParaRPr>
            </a:p>
          </p:txBody>
        </p:sp>
        <p:sp>
          <p:nvSpPr>
            <p:cNvPr id="1509" name="Straight Arrow Connector 17"/>
            <p:cNvSpPr/>
            <p:nvPr/>
          </p:nvSpPr>
          <p:spPr>
            <a:xfrm>
              <a:off x="1654200" y="1838880"/>
              <a:ext cx="52164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1510" name="TextBox 18"/>
            <p:cNvSpPr/>
            <p:nvPr/>
          </p:nvSpPr>
          <p:spPr>
            <a:xfrm>
              <a:off x="1254240" y="1527120"/>
              <a:ext cx="9554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400" b="0" strike="noStrike" spc="-1" dirty="0">
                  <a:solidFill>
                    <a:srgbClr val="4472C4"/>
                  </a:solidFill>
                  <a:latin typeface="Calibri"/>
                  <a:ea typeface="DejaVu Sans"/>
                </a:rPr>
                <a:t>data[N:0]</a:t>
              </a:r>
              <a:endParaRPr lang="en-GB" sz="1400" b="0" strike="noStrike" spc="-1" dirty="0">
                <a:latin typeface="Arial"/>
              </a:endParaRPr>
            </a:p>
          </p:txBody>
        </p:sp>
        <p:sp>
          <p:nvSpPr>
            <p:cNvPr id="1511" name="Straight Arrow Connector 23"/>
            <p:cNvSpPr/>
            <p:nvPr/>
          </p:nvSpPr>
          <p:spPr>
            <a:xfrm>
              <a:off x="3498840" y="1856520"/>
              <a:ext cx="248112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1512" name="Straight Arrow Connector 25"/>
            <p:cNvSpPr/>
            <p:nvPr/>
          </p:nvSpPr>
          <p:spPr>
            <a:xfrm>
              <a:off x="3819960" y="2472840"/>
              <a:ext cx="29412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1513" name="Straight Connector 28"/>
            <p:cNvSpPr/>
            <p:nvPr/>
          </p:nvSpPr>
          <p:spPr>
            <a:xfrm flipV="1">
              <a:off x="3819600" y="1855080"/>
              <a:ext cx="360" cy="617400"/>
            </a:xfrm>
            <a:prstGeom prst="line">
              <a:avLst/>
            </a:prstGeom>
            <a:ln w="19050">
              <a:solidFill>
                <a:srgbClr val="5B9BD5"/>
              </a:solidFill>
              <a:tailEnd type="oval" w="med" len="med"/>
            </a:ln>
          </p:spPr>
          <p:style>
            <a:lnRef idx="1">
              <a:schemeClr val="accent1"/>
            </a:lnRef>
            <a:fillRef idx="0">
              <a:schemeClr val="accent1"/>
            </a:fillRef>
            <a:effectRef idx="0">
              <a:schemeClr val="accent1"/>
            </a:effectRef>
            <a:fontRef idx="minor"/>
          </p:style>
        </p:sp>
        <p:sp>
          <p:nvSpPr>
            <p:cNvPr id="1514" name="Straight Arrow Connector 33"/>
            <p:cNvSpPr/>
            <p:nvPr/>
          </p:nvSpPr>
          <p:spPr>
            <a:xfrm>
              <a:off x="5346360" y="2472840"/>
              <a:ext cx="63360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1515" name="Straight Arrow Connector 35"/>
            <p:cNvSpPr/>
            <p:nvPr/>
          </p:nvSpPr>
          <p:spPr>
            <a:xfrm>
              <a:off x="7472160" y="1873080"/>
              <a:ext cx="63360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1516" name="Straight Arrow Connector 36"/>
            <p:cNvSpPr/>
            <p:nvPr/>
          </p:nvSpPr>
          <p:spPr>
            <a:xfrm>
              <a:off x="7453800" y="3192840"/>
              <a:ext cx="63360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1517" name="TextBox 37"/>
            <p:cNvSpPr/>
            <p:nvPr/>
          </p:nvSpPr>
          <p:spPr>
            <a:xfrm>
              <a:off x="6733800" y="3039120"/>
              <a:ext cx="774000" cy="303120"/>
            </a:xfrm>
            <a:prstGeom prst="rect">
              <a:avLst/>
            </a:prstGeom>
            <a:solidFill>
              <a:srgbClr val="5B9BD5"/>
            </a:solidFill>
            <a:ln>
              <a:solidFill>
                <a:srgbClr val="FFFFFF"/>
              </a:solidFill>
            </a:ln>
            <a:effectLst>
              <a:outerShdw blurRad="39960" dist="20160" dir="5400000" rotWithShape="0">
                <a:srgbClr val="000000">
                  <a:alpha val="38000"/>
                </a:srgbClr>
              </a:outerShdw>
            </a:effectLst>
          </p:spPr>
          <p:style>
            <a:lnRef idx="3">
              <a:schemeClr val="lt1"/>
            </a:lnRef>
            <a:fillRef idx="1">
              <a:schemeClr val="accent1"/>
            </a:fillRef>
            <a:effectRef idx="1">
              <a:schemeClr val="accent1"/>
            </a:effectRef>
            <a:fontRef idx="minor"/>
          </p:style>
          <p:txBody>
            <a:bodyPr wrap="none" lIns="90000" tIns="45000" rIns="90000" bIns="45000" anchor="t">
              <a:spAutoFit/>
            </a:bodyPr>
            <a:lstStyle/>
            <a:p>
              <a:pPr>
                <a:lnSpc>
                  <a:spcPct val="100000"/>
                </a:lnSpc>
                <a:buNone/>
              </a:pPr>
              <a:r>
                <a:rPr lang="en-US" sz="1400" b="0" strike="noStrike" spc="-1" dirty="0">
                  <a:solidFill>
                    <a:srgbClr val="FFFFFF"/>
                  </a:solidFill>
                  <a:latin typeface="Calibri"/>
                  <a:ea typeface="DejaVu Sans"/>
                </a:rPr>
                <a:t>header</a:t>
              </a:r>
              <a:endParaRPr lang="en-GB" sz="1400" b="0" strike="noStrike" spc="-1" dirty="0">
                <a:latin typeface="Arial"/>
              </a:endParaRPr>
            </a:p>
          </p:txBody>
        </p:sp>
        <p:sp>
          <p:nvSpPr>
            <p:cNvPr id="1518" name="Straight Arrow Connector 38"/>
            <p:cNvSpPr/>
            <p:nvPr/>
          </p:nvSpPr>
          <p:spPr>
            <a:xfrm>
              <a:off x="9579600" y="2472840"/>
              <a:ext cx="63360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1519" name="TextBox 40"/>
            <p:cNvSpPr/>
            <p:nvPr/>
          </p:nvSpPr>
          <p:spPr>
            <a:xfrm>
              <a:off x="9531360" y="2165040"/>
              <a:ext cx="1025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400" b="0" strike="noStrike" spc="-1" dirty="0" err="1">
                  <a:solidFill>
                    <a:srgbClr val="4472C4"/>
                  </a:solidFill>
                  <a:latin typeface="Calibri"/>
                  <a:ea typeface="DejaVu Sans"/>
                </a:rPr>
                <a:t>serialData</a:t>
              </a:r>
              <a:endParaRPr lang="en-GB" sz="1400" b="0" strike="noStrike" spc="-1" dirty="0" err="1">
                <a:latin typeface="Arial"/>
              </a:endParaRPr>
            </a:p>
          </p:txBody>
        </p:sp>
      </p:grpSp>
      <p:sp>
        <p:nvSpPr>
          <p:cNvPr id="1520" name="PlaceHolder 2"/>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1521" name="PlaceHolder 3"/>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56F1060A-152E-4EAB-B9A3-3922962CB15C}" type="slidenum">
              <a:rPr lang="en-GB" sz="1000" b="0" strike="noStrike" spc="-1" dirty="0">
                <a:solidFill>
                  <a:srgbClr val="8B8B8B"/>
                </a:solidFill>
                <a:latin typeface="Calibri"/>
              </a:rPr>
              <a:t>63</a:t>
            </a:fld>
            <a:endParaRPr lang="en-GB" sz="1000" b="0" strike="noStrike" spc="-1" dirty="0">
              <a:latin typeface="Times New Roman"/>
            </a:endParaRPr>
          </a:p>
        </p:txBody>
      </p:sp>
      <p:sp>
        <p:nvSpPr>
          <p:cNvPr id="1522" name="PlaceHolder 4"/>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
        <p:nvSpPr>
          <p:cNvPr id="1523" name="Rectangle 6"/>
          <p:cNvSpPr/>
          <p:nvPr/>
        </p:nvSpPr>
        <p:spPr>
          <a:xfrm>
            <a:off x="2299680" y="4027680"/>
            <a:ext cx="4093200" cy="364320"/>
          </a:xfrm>
          <a:prstGeom prst="rect">
            <a:avLst/>
          </a:prstGeom>
          <a:gradFill rotWithShape="0">
            <a:gsLst>
              <a:gs pos="0">
                <a:srgbClr val="F7BCA4"/>
              </a:gs>
              <a:gs pos="100000">
                <a:srgbClr val="F4B196"/>
              </a:gs>
            </a:gsLst>
            <a:lin ang="5400000"/>
          </a:gradFill>
          <a:ln>
            <a:solidFill>
              <a:srgbClr val="ED7D31"/>
            </a:solidFill>
          </a:ln>
          <a:effectLst>
            <a:outerShdw blurRad="39960" dist="20160" dir="5400000" rotWithShape="0">
              <a:srgbClr val="000000">
                <a:alpha val="38000"/>
              </a:srgbClr>
            </a:outerShdw>
          </a:effectLst>
        </p:spPr>
        <p:style>
          <a:lnRef idx="1">
            <a:schemeClr val="accent2"/>
          </a:lnRef>
          <a:fillRef idx="2">
            <a:schemeClr val="accent2"/>
          </a:fillRef>
          <a:effectRef idx="1">
            <a:schemeClr val="accent2"/>
          </a:effectRef>
          <a:fontRef idx="minor"/>
        </p:style>
        <p:txBody>
          <a:bodyPr wrap="none" lIns="90000" tIns="45000" rIns="90000" bIns="45000" anchor="t">
            <a:spAutoFit/>
          </a:bodyPr>
          <a:lstStyle/>
          <a:p>
            <a:pPr>
              <a:lnSpc>
                <a:spcPct val="100000"/>
              </a:lnSpc>
              <a:buNone/>
            </a:pPr>
            <a:r>
              <a:rPr lang="en-US" sz="1800" b="0" strike="noStrike" spc="-1" dirty="0">
                <a:solidFill>
                  <a:srgbClr val="000000"/>
                </a:solidFill>
                <a:latin typeface="Calibri"/>
                <a:ea typeface="DejaVu Sans"/>
              </a:rPr>
              <a:t>The order of operations is important</a:t>
            </a:r>
            <a:endParaRPr lang="en-GB" sz="1800" b="0" strike="noStrike" spc="-1" dirty="0">
              <a:latin typeface="Arial"/>
            </a:endParaRPr>
          </a:p>
        </p:txBody>
      </p:sp>
      <p:sp>
        <p:nvSpPr>
          <p:cNvPr id="1524" name="TextBox 9"/>
          <p:cNvSpPr/>
          <p:nvPr/>
        </p:nvSpPr>
        <p:spPr>
          <a:xfrm>
            <a:off x="311760" y="5350320"/>
            <a:ext cx="11571480" cy="364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dirty="0">
                <a:solidFill>
                  <a:srgbClr val="000000"/>
                </a:solidFill>
                <a:latin typeface="Calibri"/>
                <a:ea typeface="DejaVu Sans"/>
              </a:rPr>
              <a:t>We avoid the details here since you will not have to worry with them, they will be “handled” by </a:t>
            </a:r>
            <a:r>
              <a:rPr lang="en-GB" sz="1800" b="0" strike="noStrike" spc="-1" dirty="0" err="1">
                <a:solidFill>
                  <a:srgbClr val="000000"/>
                </a:solidFill>
                <a:latin typeface="Calibri"/>
                <a:ea typeface="DejaVu Sans"/>
              </a:rPr>
              <a:t>lpGBT</a:t>
            </a:r>
            <a:r>
              <a:rPr lang="en-GB" sz="1800" b="0" strike="noStrike" spc="-1" dirty="0">
                <a:solidFill>
                  <a:srgbClr val="000000"/>
                </a:solidFill>
                <a:latin typeface="Calibri"/>
                <a:ea typeface="DejaVu Sans"/>
              </a:rPr>
              <a:t>-FPGA</a:t>
            </a:r>
            <a:endParaRPr lang="en-GB" sz="1800" b="0" strike="noStrike" spc="-1" dirty="0">
              <a:latin typeface="Arial"/>
            </a:endParaRPr>
          </a:p>
        </p:txBody>
      </p:sp>
      <p:sp>
        <p:nvSpPr>
          <p:cNvPr id="1525" name="TextBox 11"/>
          <p:cNvSpPr/>
          <p:nvPr/>
        </p:nvSpPr>
        <p:spPr>
          <a:xfrm>
            <a:off x="9049320" y="3991320"/>
            <a:ext cx="2325600" cy="8200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600" b="0" strike="noStrike" spc="-1" dirty="0">
                <a:solidFill>
                  <a:srgbClr val="002060"/>
                </a:solidFill>
                <a:latin typeface="Calibri"/>
                <a:ea typeface="DejaVu Sans"/>
              </a:rPr>
              <a:t>128-to-1 @ 5.12 Gbps</a:t>
            </a:r>
            <a:endParaRPr lang="en-GB" sz="1600" b="0" strike="noStrike" spc="-1">
              <a:latin typeface="Arial"/>
            </a:endParaRPr>
          </a:p>
          <a:p>
            <a:pPr>
              <a:lnSpc>
                <a:spcPct val="100000"/>
              </a:lnSpc>
              <a:buNone/>
            </a:pPr>
            <a:r>
              <a:rPr lang="en-GB" sz="1600" b="0" strike="noStrike" spc="-1" dirty="0">
                <a:solidFill>
                  <a:srgbClr val="002060"/>
                </a:solidFill>
                <a:latin typeface="Calibri"/>
                <a:ea typeface="DejaVu Sans"/>
              </a:rPr>
              <a:t>Or </a:t>
            </a:r>
            <a:endParaRPr lang="en-GB" sz="1600" b="0" strike="noStrike" spc="-1">
              <a:latin typeface="Arial"/>
            </a:endParaRPr>
          </a:p>
          <a:p>
            <a:pPr>
              <a:lnSpc>
                <a:spcPct val="100000"/>
              </a:lnSpc>
              <a:buNone/>
            </a:pPr>
            <a:r>
              <a:rPr lang="en-GB" sz="1600" b="0" strike="noStrike" spc="-1" dirty="0">
                <a:solidFill>
                  <a:srgbClr val="002060"/>
                </a:solidFill>
                <a:latin typeface="Calibri"/>
                <a:ea typeface="DejaVu Sans"/>
              </a:rPr>
              <a:t>512-to-1 @ 10.24 Gbps</a:t>
            </a:r>
            <a:endParaRPr lang="en-GB" sz="1600" b="0" strike="noStrike" spc="-1" dirty="0">
              <a:latin typeface="Arial"/>
            </a:endParaRPr>
          </a:p>
        </p:txBody>
      </p:sp>
      <p:sp>
        <p:nvSpPr>
          <p:cNvPr id="1526" name="Straight Arrow Connector 15"/>
          <p:cNvSpPr/>
          <p:nvPr/>
        </p:nvSpPr>
        <p:spPr>
          <a:xfrm flipH="1" flipV="1">
            <a:off x="8832960" y="3406680"/>
            <a:ext cx="319320" cy="99864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7"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High-Speed Line Driver</a:t>
            </a:r>
            <a:endParaRPr lang="en-GB" sz="3200" b="0" strike="noStrike" spc="-1">
              <a:latin typeface="Arial"/>
            </a:endParaRPr>
          </a:p>
        </p:txBody>
      </p:sp>
      <p:sp>
        <p:nvSpPr>
          <p:cNvPr id="1528" name="Straight Arrow Connector 9"/>
          <p:cNvSpPr/>
          <p:nvPr/>
        </p:nvSpPr>
        <p:spPr>
          <a:xfrm flipV="1">
            <a:off x="9439200" y="1802160"/>
            <a:ext cx="360" cy="456480"/>
          </a:xfrm>
          <a:custGeom>
            <a:avLst/>
            <a:gdLst/>
            <a:ahLst/>
            <a:cxnLst/>
            <a:rect l="l" t="t" r="r" b="b"/>
            <a:pathLst>
              <a:path w="21600" h="21600">
                <a:moveTo>
                  <a:pt x="0" y="0"/>
                </a:moveTo>
                <a:lnTo>
                  <a:pt x="21600" y="21600"/>
                </a:lnTo>
              </a:path>
            </a:pathLst>
          </a:custGeom>
          <a:noFill/>
          <a:ln w="19050">
            <a:solidFill>
              <a:srgbClr val="44546A"/>
            </a:solidFill>
            <a:tailEnd type="oval" w="med" len="med"/>
          </a:ln>
        </p:spPr>
        <p:style>
          <a:lnRef idx="1">
            <a:schemeClr val="accent1"/>
          </a:lnRef>
          <a:fillRef idx="0">
            <a:schemeClr val="accent1"/>
          </a:fillRef>
          <a:effectRef idx="0">
            <a:schemeClr val="accent1"/>
          </a:effectRef>
          <a:fontRef idx="minor"/>
        </p:style>
      </p:sp>
      <p:sp>
        <p:nvSpPr>
          <p:cNvPr id="1529" name="Rectangle 10"/>
          <p:cNvSpPr/>
          <p:nvPr/>
        </p:nvSpPr>
        <p:spPr>
          <a:xfrm>
            <a:off x="1916280" y="21049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1530" name="Rectangle 11"/>
          <p:cNvSpPr/>
          <p:nvPr/>
        </p:nvSpPr>
        <p:spPr>
          <a:xfrm>
            <a:off x="1916280" y="42382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1531" name="Rectangle 12"/>
          <p:cNvSpPr/>
          <p:nvPr/>
        </p:nvSpPr>
        <p:spPr>
          <a:xfrm rot="10800000">
            <a:off x="4728240" y="1269360"/>
            <a:ext cx="3733200" cy="4494960"/>
          </a:xfrm>
          <a:prstGeom prst="rect">
            <a:avLst/>
          </a:prstGeom>
          <a:solidFill>
            <a:srgbClr val="95B3D7"/>
          </a:solidFill>
          <a:ln w="25400">
            <a:solidFill>
              <a:srgbClr val="000000"/>
            </a:solidFill>
            <a:round/>
          </a:ln>
        </p:spPr>
        <p:style>
          <a:lnRef idx="0">
            <a:scrgbClr r="0" g="0" b="0"/>
          </a:lnRef>
          <a:fillRef idx="0">
            <a:scrgbClr r="0" g="0" b="0"/>
          </a:fillRef>
          <a:effectRef idx="0">
            <a:scrgbClr r="0" g="0" b="0"/>
          </a:effectRef>
          <a:fontRef idx="minor"/>
        </p:style>
      </p:sp>
      <p:sp>
        <p:nvSpPr>
          <p:cNvPr id="1532" name="Rectangle 13"/>
          <p:cNvSpPr/>
          <p:nvPr/>
        </p:nvSpPr>
        <p:spPr>
          <a:xfrm rot="5400000">
            <a:off x="3250440" y="3285720"/>
            <a:ext cx="3504600" cy="5328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buNone/>
              <a:tabLst>
                <a:tab pos="0" algn="l"/>
              </a:tabLst>
            </a:pPr>
            <a:r>
              <a:rPr lang="en-GB" sz="900" b="0" strike="noStrike" spc="-1">
                <a:solidFill>
                  <a:srgbClr val="FFFFFF"/>
                </a:solidFill>
                <a:latin typeface="Calibri"/>
                <a:ea typeface="DejaVu Sans"/>
              </a:rPr>
              <a:t>Phase – Aligners + Ser/Des for E – Ports</a:t>
            </a:r>
            <a:endParaRPr lang="en-GB" sz="900" b="0" strike="noStrike" spc="-1">
              <a:latin typeface="Arial"/>
            </a:endParaRPr>
          </a:p>
        </p:txBody>
      </p:sp>
      <p:sp>
        <p:nvSpPr>
          <p:cNvPr id="1533" name="Rectangle 14"/>
          <p:cNvSpPr/>
          <p:nvPr/>
        </p:nvSpPr>
        <p:spPr>
          <a:xfrm>
            <a:off x="1916280" y="10378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1534" name="Rectangle 15"/>
          <p:cNvSpPr/>
          <p:nvPr/>
        </p:nvSpPr>
        <p:spPr>
          <a:xfrm rot="5400000">
            <a:off x="2565000" y="13046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535" name="Rectangle 16"/>
          <p:cNvSpPr/>
          <p:nvPr/>
        </p:nvSpPr>
        <p:spPr>
          <a:xfrm rot="5400000">
            <a:off x="2565000" y="23713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536" name="Rectangle 17"/>
          <p:cNvSpPr/>
          <p:nvPr/>
        </p:nvSpPr>
        <p:spPr>
          <a:xfrm rot="5400000">
            <a:off x="2565000" y="45050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537" name="Rectangle 18"/>
          <p:cNvSpPr/>
          <p:nvPr/>
        </p:nvSpPr>
        <p:spPr>
          <a:xfrm>
            <a:off x="2754720" y="53053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GBT – SCA</a:t>
            </a:r>
            <a:endParaRPr lang="en-GB" sz="1050" b="0" strike="noStrike" spc="-1">
              <a:latin typeface="Arial"/>
            </a:endParaRPr>
          </a:p>
        </p:txBody>
      </p:sp>
      <p:sp>
        <p:nvSpPr>
          <p:cNvPr id="1538" name="Rectangle 19"/>
          <p:cNvSpPr/>
          <p:nvPr/>
        </p:nvSpPr>
        <p:spPr>
          <a:xfrm rot="5400000">
            <a:off x="3403080" y="55717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539" name="Straight Connector 20"/>
          <p:cNvSpPr/>
          <p:nvPr/>
        </p:nvSpPr>
        <p:spPr>
          <a:xfrm>
            <a:off x="2449440" y="3018960"/>
            <a:ext cx="360" cy="99072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1540" name="Rectangle 21"/>
          <p:cNvSpPr/>
          <p:nvPr/>
        </p:nvSpPr>
        <p:spPr>
          <a:xfrm>
            <a:off x="5284080" y="1271160"/>
            <a:ext cx="857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Phase - Shifter</a:t>
            </a:r>
            <a:endParaRPr lang="en-GB" sz="900" b="0" strike="noStrike" spc="-1">
              <a:latin typeface="Arial"/>
            </a:endParaRPr>
          </a:p>
        </p:txBody>
      </p:sp>
      <p:sp>
        <p:nvSpPr>
          <p:cNvPr id="1541" name="Rectangle 22"/>
          <p:cNvSpPr/>
          <p:nvPr/>
        </p:nvSpPr>
        <p:spPr>
          <a:xfrm rot="5400000">
            <a:off x="4546080" y="20667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542" name="Rectangle 23"/>
          <p:cNvSpPr/>
          <p:nvPr/>
        </p:nvSpPr>
        <p:spPr>
          <a:xfrm rot="5400000">
            <a:off x="4546080" y="27525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543" name="Rectangle 24"/>
          <p:cNvSpPr/>
          <p:nvPr/>
        </p:nvSpPr>
        <p:spPr>
          <a:xfrm rot="5400000">
            <a:off x="4546080" y="41241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544" name="Rectangle 25"/>
          <p:cNvSpPr/>
          <p:nvPr/>
        </p:nvSpPr>
        <p:spPr>
          <a:xfrm rot="5400000">
            <a:off x="4546080" y="48099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545" name="Straight Connector 26"/>
          <p:cNvSpPr/>
          <p:nvPr/>
        </p:nvSpPr>
        <p:spPr>
          <a:xfrm flipV="1">
            <a:off x="4811760" y="3247560"/>
            <a:ext cx="360" cy="60948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1546" name="Curved Connector 27"/>
          <p:cNvSpPr/>
          <p:nvPr/>
        </p:nvSpPr>
        <p:spPr>
          <a:xfrm rot="10800000">
            <a:off x="2984040" y="1418760"/>
            <a:ext cx="175176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547" name="Rectangle 28"/>
          <p:cNvSpPr/>
          <p:nvPr/>
        </p:nvSpPr>
        <p:spPr>
          <a:xfrm>
            <a:off x="7770960" y="5307840"/>
            <a:ext cx="69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Masters</a:t>
            </a:r>
            <a:endParaRPr lang="en-GB" sz="900" b="0" strike="noStrike" spc="-1">
              <a:latin typeface="Arial"/>
            </a:endParaRPr>
          </a:p>
        </p:txBody>
      </p:sp>
      <p:sp>
        <p:nvSpPr>
          <p:cNvPr id="1548" name="Rectangle 29"/>
          <p:cNvSpPr/>
          <p:nvPr/>
        </p:nvSpPr>
        <p:spPr>
          <a:xfrm>
            <a:off x="572004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ADC</a:t>
            </a:r>
            <a:endParaRPr lang="en-GB" sz="900" b="0" strike="noStrike" spc="-1">
              <a:latin typeface="Arial"/>
            </a:endParaRPr>
          </a:p>
        </p:txBody>
      </p:sp>
      <p:sp>
        <p:nvSpPr>
          <p:cNvPr id="1549" name="Rectangle 30"/>
          <p:cNvSpPr/>
          <p:nvPr/>
        </p:nvSpPr>
        <p:spPr>
          <a:xfrm>
            <a:off x="57200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Control Logic</a:t>
            </a:r>
            <a:endParaRPr lang="en-GB" sz="900" b="0" strike="noStrike" spc="-1">
              <a:latin typeface="Arial"/>
            </a:endParaRPr>
          </a:p>
        </p:txBody>
      </p:sp>
      <p:sp>
        <p:nvSpPr>
          <p:cNvPr id="1550" name="Rectangle 31"/>
          <p:cNvSpPr/>
          <p:nvPr/>
        </p:nvSpPr>
        <p:spPr>
          <a:xfrm>
            <a:off x="70916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Configuration</a:t>
            </a:r>
            <a:endParaRPr lang="en-GB" sz="900" b="0" strike="noStrike" spc="-1">
              <a:latin typeface="Arial"/>
            </a:endParaRPr>
          </a:p>
          <a:p>
            <a:pPr algn="ctr">
              <a:lnSpc>
                <a:spcPct val="100000"/>
              </a:lnSpc>
              <a:buNone/>
              <a:tabLst>
                <a:tab pos="0" algn="l"/>
              </a:tabLst>
            </a:pPr>
            <a:r>
              <a:rPr lang="en-US" sz="900" b="0" strike="noStrike" spc="-1">
                <a:solidFill>
                  <a:srgbClr val="FFFFFF"/>
                </a:solidFill>
                <a:latin typeface="Calibri"/>
                <a:ea typeface="DejaVu Sans"/>
              </a:rPr>
              <a:t>(e-Fuses + reg-Bank)</a:t>
            </a:r>
            <a:endParaRPr lang="en-GB" sz="900" b="0" strike="noStrike" spc="-1">
              <a:latin typeface="Arial"/>
            </a:endParaRPr>
          </a:p>
        </p:txBody>
      </p:sp>
      <p:sp>
        <p:nvSpPr>
          <p:cNvPr id="1551" name="Straight Arrow Connector 32"/>
          <p:cNvSpPr/>
          <p:nvPr/>
        </p:nvSpPr>
        <p:spPr>
          <a:xfrm rot="5400000" flipH="1" flipV="1">
            <a:off x="660132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552" name="Straight Arrow Connector 33"/>
          <p:cNvSpPr/>
          <p:nvPr/>
        </p:nvSpPr>
        <p:spPr>
          <a:xfrm>
            <a:off x="8071920" y="3762000"/>
            <a:ext cx="608760" cy="720"/>
          </a:xfrm>
          <a:custGeom>
            <a:avLst/>
            <a:gdLst/>
            <a:ahLst/>
            <a:cxnLst/>
            <a:rect l="l" t="t" r="r" b="b"/>
            <a:pathLst>
              <a:path w="21600" h="21600">
                <a:moveTo>
                  <a:pt x="0" y="0"/>
                </a:moveTo>
                <a:lnTo>
                  <a:pt x="21600" y="21600"/>
                </a:lnTo>
              </a:path>
            </a:pathLst>
          </a:custGeom>
          <a:noFill/>
          <a:ln w="19050">
            <a:solidFill>
              <a:srgbClr val="44546A"/>
            </a:solidFill>
            <a:round/>
            <a:tailEnd type="arrow" w="med" len="med"/>
          </a:ln>
        </p:spPr>
        <p:style>
          <a:lnRef idx="0">
            <a:scrgbClr r="0" g="0" b="0"/>
          </a:lnRef>
          <a:fillRef idx="0">
            <a:scrgbClr r="0" g="0" b="0"/>
          </a:fillRef>
          <a:effectRef idx="0">
            <a:scrgbClr r="0" g="0" b="0"/>
          </a:effectRef>
          <a:fontRef idx="minor"/>
        </p:style>
      </p:sp>
      <p:sp>
        <p:nvSpPr>
          <p:cNvPr id="1553" name="Isosceles Triangle 34"/>
          <p:cNvSpPr/>
          <p:nvPr/>
        </p:nvSpPr>
        <p:spPr>
          <a:xfrm rot="5400000" flipH="1">
            <a:off x="8642880" y="357228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sp>
        <p:nvSpPr>
          <p:cNvPr id="1554" name="Isosceles Triangle 35"/>
          <p:cNvSpPr/>
          <p:nvPr/>
        </p:nvSpPr>
        <p:spPr>
          <a:xfrm>
            <a:off x="9292320" y="19551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1555" name="Straight Connector 36"/>
          <p:cNvSpPr/>
          <p:nvPr/>
        </p:nvSpPr>
        <p:spPr>
          <a:xfrm>
            <a:off x="9291960" y="1955160"/>
            <a:ext cx="30492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1556" name="Straight Connector 37"/>
          <p:cNvSpPr/>
          <p:nvPr/>
        </p:nvSpPr>
        <p:spPr>
          <a:xfrm>
            <a:off x="9062640" y="3762000"/>
            <a:ext cx="38088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557" name="Straight Connector 38"/>
          <p:cNvSpPr/>
          <p:nvPr/>
        </p:nvSpPr>
        <p:spPr>
          <a:xfrm>
            <a:off x="9443520" y="4066560"/>
            <a:ext cx="360" cy="15264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558" name="Isosceles Triangle 39"/>
          <p:cNvSpPr/>
          <p:nvPr/>
        </p:nvSpPr>
        <p:spPr>
          <a:xfrm flipV="1">
            <a:off x="9291240" y="39135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1559" name="Straight Connector 40"/>
          <p:cNvSpPr/>
          <p:nvPr/>
        </p:nvSpPr>
        <p:spPr>
          <a:xfrm>
            <a:off x="9443520" y="3762000"/>
            <a:ext cx="360" cy="15228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560" name="Straight Connector 41"/>
          <p:cNvSpPr/>
          <p:nvPr/>
        </p:nvSpPr>
        <p:spPr>
          <a:xfrm>
            <a:off x="9291240" y="4066560"/>
            <a:ext cx="30456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1561" name="Isosceles Triangle 42"/>
          <p:cNvSpPr/>
          <p:nvPr/>
        </p:nvSpPr>
        <p:spPr>
          <a:xfrm flipV="1">
            <a:off x="9367560" y="4218480"/>
            <a:ext cx="151560" cy="151560"/>
          </a:xfrm>
          <a:prstGeom prst="triangle">
            <a:avLst>
              <a:gd name="adj" fmla="val 50000"/>
            </a:avLst>
          </a:prstGeom>
          <a:solidFill>
            <a:schemeClr val="tx2"/>
          </a:solidFill>
          <a:ln w="25400">
            <a:solidFill>
              <a:srgbClr val="44546A"/>
            </a:solidFill>
            <a:round/>
          </a:ln>
        </p:spPr>
        <p:style>
          <a:lnRef idx="0">
            <a:scrgbClr r="0" g="0" b="0"/>
          </a:lnRef>
          <a:fillRef idx="0">
            <a:scrgbClr r="0" g="0" b="0"/>
          </a:fillRef>
          <a:effectRef idx="0">
            <a:scrgbClr r="0" g="0" b="0"/>
          </a:effectRef>
          <a:fontRef idx="minor"/>
        </p:style>
      </p:sp>
      <p:sp>
        <p:nvSpPr>
          <p:cNvPr id="1562" name="Straight Connector 43"/>
          <p:cNvSpPr/>
          <p:nvPr/>
        </p:nvSpPr>
        <p:spPr>
          <a:xfrm>
            <a:off x="9291960" y="1802520"/>
            <a:ext cx="30492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563" name="Elbow Connector 44"/>
          <p:cNvSpPr/>
          <p:nvPr/>
        </p:nvSpPr>
        <p:spPr>
          <a:xfrm flipV="1">
            <a:off x="8463240" y="3875760"/>
            <a:ext cx="407880" cy="1659600"/>
          </a:xfrm>
          <a:prstGeom prst="bentConnector2">
            <a:avLst/>
          </a:pr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564" name="Straight Arrow Connector 45"/>
          <p:cNvSpPr/>
          <p:nvPr/>
        </p:nvSpPr>
        <p:spPr>
          <a:xfrm flipH="1">
            <a:off x="5260320" y="3016440"/>
            <a:ext cx="741240" cy="360"/>
          </a:xfrm>
          <a:custGeom>
            <a:avLst/>
            <a:gdLst/>
            <a:ahLst/>
            <a:cxnLst/>
            <a:rect l="l" t="t" r="r" b="b"/>
            <a:pathLst>
              <a:path w="21600" h="21600">
                <a:moveTo>
                  <a:pt x="0" y="0"/>
                </a:moveTo>
                <a:lnTo>
                  <a:pt x="21600" y="21600"/>
                </a:lnTo>
              </a:path>
            </a:pathLst>
          </a:custGeom>
          <a:noFill/>
          <a:ln w="38100">
            <a:solidFill>
              <a:srgbClr val="C0504D"/>
            </a:solidFill>
            <a:round/>
            <a:tailEnd type="arrow" w="med" len="med"/>
          </a:ln>
        </p:spPr>
        <p:style>
          <a:lnRef idx="0">
            <a:scrgbClr r="0" g="0" b="0"/>
          </a:lnRef>
          <a:fillRef idx="0">
            <a:scrgbClr r="0" g="0" b="0"/>
          </a:fillRef>
          <a:effectRef idx="0">
            <a:scrgbClr r="0" g="0" b="0"/>
          </a:effectRef>
          <a:fontRef idx="minor"/>
        </p:style>
      </p:sp>
      <p:sp>
        <p:nvSpPr>
          <p:cNvPr id="1565" name="Curved Connector 46"/>
          <p:cNvSpPr/>
          <p:nvPr/>
        </p:nvSpPr>
        <p:spPr>
          <a:xfrm rot="10800000">
            <a:off x="2984040" y="1266480"/>
            <a:ext cx="175176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566" name="Curved Connector 47"/>
          <p:cNvSpPr/>
          <p:nvPr/>
        </p:nvSpPr>
        <p:spPr>
          <a:xfrm rot="10800000">
            <a:off x="2984040" y="1571400"/>
            <a:ext cx="175176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567" name="Curved Connector 48"/>
          <p:cNvSpPr/>
          <p:nvPr/>
        </p:nvSpPr>
        <p:spPr>
          <a:xfrm rot="10800000">
            <a:off x="2984040" y="233352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568" name="Curved Connector 49"/>
          <p:cNvSpPr/>
          <p:nvPr/>
        </p:nvSpPr>
        <p:spPr>
          <a:xfrm rot="10800000">
            <a:off x="2984040" y="248580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569" name="Curved Connector 50"/>
          <p:cNvSpPr/>
          <p:nvPr/>
        </p:nvSpPr>
        <p:spPr>
          <a:xfrm rot="10800000">
            <a:off x="2984040" y="263844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570" name="Curved Connector 51"/>
          <p:cNvSpPr/>
          <p:nvPr/>
        </p:nvSpPr>
        <p:spPr>
          <a:xfrm rot="10800000" flipV="1">
            <a:off x="2984040" y="408600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571" name="Curved Connector 52"/>
          <p:cNvSpPr/>
          <p:nvPr/>
        </p:nvSpPr>
        <p:spPr>
          <a:xfrm rot="10800000" flipV="1">
            <a:off x="2984040" y="423864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572" name="Curved Connector 53"/>
          <p:cNvSpPr/>
          <p:nvPr/>
        </p:nvSpPr>
        <p:spPr>
          <a:xfrm rot="10800000" flipV="1">
            <a:off x="2984040" y="439092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573" name="Curved Connector 54"/>
          <p:cNvSpPr/>
          <p:nvPr/>
        </p:nvSpPr>
        <p:spPr>
          <a:xfrm rot="10800000" flipV="1">
            <a:off x="3822120" y="4771800"/>
            <a:ext cx="91368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574" name="Curved Connector 55"/>
          <p:cNvSpPr/>
          <p:nvPr/>
        </p:nvSpPr>
        <p:spPr>
          <a:xfrm rot="10800000" flipV="1">
            <a:off x="3822120" y="4924080"/>
            <a:ext cx="91368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575" name="Curved Connector 56"/>
          <p:cNvSpPr/>
          <p:nvPr/>
        </p:nvSpPr>
        <p:spPr>
          <a:xfrm rot="10800000" flipV="1">
            <a:off x="3822120" y="5076360"/>
            <a:ext cx="91368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576" name="Straight Arrow Connector 57"/>
          <p:cNvSpPr/>
          <p:nvPr/>
        </p:nvSpPr>
        <p:spPr>
          <a:xfrm flipV="1">
            <a:off x="3889800" y="4699800"/>
            <a:ext cx="791640" cy="4222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577" name="TextBox 58"/>
          <p:cNvSpPr/>
          <p:nvPr/>
        </p:nvSpPr>
        <p:spPr>
          <a:xfrm>
            <a:off x="2694960" y="5000400"/>
            <a:ext cx="12542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000" b="0" strike="noStrike" spc="-1">
                <a:solidFill>
                  <a:srgbClr val="1F497D"/>
                </a:solidFill>
                <a:latin typeface="Calibri"/>
                <a:ea typeface="DejaVu Sans"/>
              </a:rPr>
              <a:t>One 80 Mbps port</a:t>
            </a:r>
            <a:endParaRPr lang="en-GB" sz="1000" b="0" strike="noStrike" spc="-1">
              <a:latin typeface="Arial"/>
            </a:endParaRPr>
          </a:p>
        </p:txBody>
      </p:sp>
      <p:sp>
        <p:nvSpPr>
          <p:cNvPr id="1578" name="Straight Arrow Connector 59"/>
          <p:cNvSpPr/>
          <p:nvPr/>
        </p:nvSpPr>
        <p:spPr>
          <a:xfrm flipV="1">
            <a:off x="3928320" y="2397600"/>
            <a:ext cx="795240" cy="14961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579" name="Straight Arrow Connector 60"/>
          <p:cNvSpPr/>
          <p:nvPr/>
        </p:nvSpPr>
        <p:spPr>
          <a:xfrm flipV="1">
            <a:off x="3928320" y="3147120"/>
            <a:ext cx="777240" cy="7470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580" name="Straight Arrow Connector 61"/>
          <p:cNvSpPr/>
          <p:nvPr/>
        </p:nvSpPr>
        <p:spPr>
          <a:xfrm>
            <a:off x="3928320" y="3895920"/>
            <a:ext cx="777240" cy="972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581" name="TextBox 62"/>
          <p:cNvSpPr/>
          <p:nvPr/>
        </p:nvSpPr>
        <p:spPr>
          <a:xfrm>
            <a:off x="7881480" y="6017040"/>
            <a:ext cx="43272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Ports</a:t>
            </a:r>
            <a:endParaRPr lang="en-GB" sz="800" b="0" strike="noStrike" spc="-1">
              <a:latin typeface="Arial"/>
            </a:endParaRPr>
          </a:p>
        </p:txBody>
      </p:sp>
      <p:sp>
        <p:nvSpPr>
          <p:cNvPr id="1582" name="TextBox 63"/>
          <p:cNvSpPr/>
          <p:nvPr/>
        </p:nvSpPr>
        <p:spPr>
          <a:xfrm>
            <a:off x="5783760" y="6017040"/>
            <a:ext cx="5454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aIn[7:0]</a:t>
            </a:r>
            <a:endParaRPr lang="en-GB" sz="800" b="0" strike="noStrike" spc="-1">
              <a:latin typeface="Arial"/>
            </a:endParaRPr>
          </a:p>
        </p:txBody>
      </p:sp>
      <p:sp>
        <p:nvSpPr>
          <p:cNvPr id="1583" name="TextBox 64"/>
          <p:cNvSpPr/>
          <p:nvPr/>
        </p:nvSpPr>
        <p:spPr>
          <a:xfrm>
            <a:off x="6471360" y="6017040"/>
            <a:ext cx="5623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IO[15:0]</a:t>
            </a:r>
            <a:endParaRPr lang="en-GB" sz="800" b="0" strike="noStrike" spc="-1">
              <a:latin typeface="Arial"/>
            </a:endParaRPr>
          </a:p>
        </p:txBody>
      </p:sp>
      <p:sp>
        <p:nvSpPr>
          <p:cNvPr id="1584" name="TextBox 65"/>
          <p:cNvSpPr/>
          <p:nvPr/>
        </p:nvSpPr>
        <p:spPr>
          <a:xfrm>
            <a:off x="2866320" y="3618720"/>
            <a:ext cx="1115280" cy="546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1000" b="0" strike="noStrike" spc="-1">
                <a:solidFill>
                  <a:srgbClr val="1F497D"/>
                </a:solidFill>
                <a:latin typeface="Calibri"/>
                <a:ea typeface="DejaVu Sans"/>
              </a:rPr>
              <a:t>160 Mbps</a:t>
            </a:r>
            <a:br/>
            <a:r>
              <a:rPr lang="en-GB" sz="1000" b="0" strike="noStrike" spc="-1">
                <a:solidFill>
                  <a:srgbClr val="1F497D"/>
                </a:solidFill>
                <a:latin typeface="Calibri"/>
                <a:ea typeface="DejaVu Sans"/>
              </a:rPr>
              <a:t>to</a:t>
            </a:r>
            <a:endParaRPr lang="en-GB" sz="1000" b="0" strike="noStrike" spc="-1">
              <a:latin typeface="Arial"/>
            </a:endParaRPr>
          </a:p>
          <a:p>
            <a:pPr algn="ctr">
              <a:lnSpc>
                <a:spcPct val="100000"/>
              </a:lnSpc>
              <a:buNone/>
              <a:tabLst>
                <a:tab pos="0" algn="l"/>
              </a:tabLst>
            </a:pPr>
            <a:r>
              <a:rPr lang="en-GB" sz="1000" b="0" strike="noStrike" spc="-1">
                <a:solidFill>
                  <a:srgbClr val="1F497D"/>
                </a:solidFill>
                <a:latin typeface="Calibri"/>
                <a:ea typeface="DejaVu Sans"/>
              </a:rPr>
              <a:t>1.28 Gbps ports</a:t>
            </a:r>
            <a:endParaRPr lang="en-GB" sz="1000" b="0" strike="noStrike" spc="-1">
              <a:latin typeface="Arial"/>
            </a:endParaRPr>
          </a:p>
        </p:txBody>
      </p:sp>
      <p:sp>
        <p:nvSpPr>
          <p:cNvPr id="1585" name="TextBox 66"/>
          <p:cNvSpPr/>
          <p:nvPr/>
        </p:nvSpPr>
        <p:spPr>
          <a:xfrm>
            <a:off x="8578080" y="1802880"/>
            <a:ext cx="5940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LpGBTIA</a:t>
            </a:r>
            <a:endParaRPr lang="en-GB" sz="800" b="0" strike="noStrike" spc="-1">
              <a:latin typeface="Arial"/>
            </a:endParaRPr>
          </a:p>
        </p:txBody>
      </p:sp>
      <p:sp>
        <p:nvSpPr>
          <p:cNvPr id="1586" name="TextBox 67"/>
          <p:cNvSpPr/>
          <p:nvPr/>
        </p:nvSpPr>
        <p:spPr>
          <a:xfrm>
            <a:off x="8577000" y="3304800"/>
            <a:ext cx="5652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LpGBLD</a:t>
            </a:r>
            <a:endParaRPr lang="en-GB" sz="800" b="0" strike="noStrike" spc="-1">
              <a:latin typeface="Arial"/>
            </a:endParaRPr>
          </a:p>
        </p:txBody>
      </p:sp>
      <p:sp>
        <p:nvSpPr>
          <p:cNvPr id="1587" name="TextBox 68"/>
          <p:cNvSpPr/>
          <p:nvPr/>
        </p:nvSpPr>
        <p:spPr>
          <a:xfrm>
            <a:off x="7659000" y="1280160"/>
            <a:ext cx="746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400" b="1" strike="noStrike" spc="-1">
                <a:solidFill>
                  <a:srgbClr val="1F497D"/>
                </a:solidFill>
                <a:latin typeface="Calibri"/>
                <a:ea typeface="DejaVu Sans"/>
              </a:rPr>
              <a:t>LpGBT</a:t>
            </a:r>
            <a:endParaRPr lang="en-GB" sz="1400" b="0" strike="noStrike" spc="-1">
              <a:latin typeface="Arial"/>
            </a:endParaRPr>
          </a:p>
        </p:txBody>
      </p:sp>
      <p:sp>
        <p:nvSpPr>
          <p:cNvPr id="1588" name="Straight Arrow Connector 69"/>
          <p:cNvSpPr/>
          <p:nvPr/>
        </p:nvSpPr>
        <p:spPr>
          <a:xfrm rot="10800000" flipV="1">
            <a:off x="9673920" y="187920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589" name="Straight Arrow Connector 70"/>
          <p:cNvSpPr/>
          <p:nvPr/>
        </p:nvSpPr>
        <p:spPr>
          <a:xfrm rot="10800000" flipV="1">
            <a:off x="9673920" y="203148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590" name="Straight Arrow Connector 71"/>
          <p:cNvSpPr/>
          <p:nvPr/>
        </p:nvSpPr>
        <p:spPr>
          <a:xfrm rot="10800000" flipH="1">
            <a:off x="9672120" y="368676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591" name="Straight Arrow Connector 72"/>
          <p:cNvSpPr/>
          <p:nvPr/>
        </p:nvSpPr>
        <p:spPr>
          <a:xfrm rot="10800000" flipH="1">
            <a:off x="9672120" y="383904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592" name="Right Brace 73"/>
          <p:cNvSpPr/>
          <p:nvPr/>
        </p:nvSpPr>
        <p:spPr>
          <a:xfrm>
            <a:off x="3747960" y="1443600"/>
            <a:ext cx="266040" cy="400320"/>
          </a:xfrm>
          <a:prstGeom prst="rightBrace">
            <a:avLst>
              <a:gd name="adj1" fmla="val 8333"/>
              <a:gd name="adj2" fmla="val 50000"/>
            </a:avLst>
          </a:prstGeom>
          <a:noFill/>
          <a:ln w="12700">
            <a:solidFill>
              <a:srgbClr val="4A7EBB"/>
            </a:solidFill>
            <a:round/>
          </a:ln>
        </p:spPr>
        <p:style>
          <a:lnRef idx="0">
            <a:scrgbClr r="0" g="0" b="0"/>
          </a:lnRef>
          <a:fillRef idx="0">
            <a:scrgbClr r="0" g="0" b="0"/>
          </a:fillRef>
          <a:effectRef idx="0">
            <a:scrgbClr r="0" g="0" b="0"/>
          </a:effectRef>
          <a:fontRef idx="minor"/>
        </p:style>
      </p:sp>
      <p:sp>
        <p:nvSpPr>
          <p:cNvPr id="1593" name="TextBox 74"/>
          <p:cNvSpPr/>
          <p:nvPr/>
        </p:nvSpPr>
        <p:spPr>
          <a:xfrm>
            <a:off x="3956400" y="1509840"/>
            <a:ext cx="4341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eLink</a:t>
            </a:r>
            <a:endParaRPr lang="en-GB" sz="800" b="0" strike="noStrike" spc="-1">
              <a:latin typeface="Arial"/>
            </a:endParaRPr>
          </a:p>
        </p:txBody>
      </p:sp>
      <p:sp>
        <p:nvSpPr>
          <p:cNvPr id="1594" name="TextBox 75"/>
          <p:cNvSpPr/>
          <p:nvPr/>
        </p:nvSpPr>
        <p:spPr>
          <a:xfrm>
            <a:off x="3063960" y="3313080"/>
            <a:ext cx="47700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GB" sz="1000" b="0" strike="noStrike" spc="-1">
                <a:solidFill>
                  <a:srgbClr val="C00000"/>
                </a:solidFill>
                <a:latin typeface="Calibri"/>
                <a:ea typeface="DejaVu Sans"/>
              </a:rPr>
              <a:t>clock</a:t>
            </a:r>
            <a:endParaRPr lang="en-GB" sz="1000" b="0" strike="noStrike" spc="-1">
              <a:latin typeface="Arial"/>
            </a:endParaRPr>
          </a:p>
        </p:txBody>
      </p:sp>
      <p:sp>
        <p:nvSpPr>
          <p:cNvPr id="1595" name="Straight Arrow Connector 76"/>
          <p:cNvSpPr/>
          <p:nvPr/>
        </p:nvSpPr>
        <p:spPr>
          <a:xfrm flipV="1">
            <a:off x="3526200" y="2901600"/>
            <a:ext cx="589320" cy="532440"/>
          </a:xfrm>
          <a:custGeom>
            <a:avLst/>
            <a:gdLst/>
            <a:ahLst/>
            <a:cxnLst/>
            <a:rect l="l" t="t" r="r" b="b"/>
            <a:pathLst>
              <a:path w="21600" h="21600">
                <a:moveTo>
                  <a:pt x="0" y="0"/>
                </a:moveTo>
                <a:lnTo>
                  <a:pt x="21600" y="21600"/>
                </a:lnTo>
              </a:path>
            </a:pathLst>
          </a:custGeom>
          <a:noFill/>
          <a:ln w="9525">
            <a:solidFill>
              <a:srgbClr val="C00000"/>
            </a:solidFill>
            <a:round/>
            <a:tailEnd type="arrow" w="med" len="med"/>
          </a:ln>
        </p:spPr>
        <p:style>
          <a:lnRef idx="0">
            <a:scrgbClr r="0" g="0" b="0"/>
          </a:lnRef>
          <a:fillRef idx="0">
            <a:scrgbClr r="0" g="0" b="0"/>
          </a:fillRef>
          <a:effectRef idx="0">
            <a:scrgbClr r="0" g="0" b="0"/>
          </a:effectRef>
          <a:fontRef idx="minor"/>
        </p:style>
      </p:sp>
      <p:sp>
        <p:nvSpPr>
          <p:cNvPr id="1596" name="TextBox 77"/>
          <p:cNvSpPr/>
          <p:nvPr/>
        </p:nvSpPr>
        <p:spPr>
          <a:xfrm>
            <a:off x="2909880" y="3132720"/>
            <a:ext cx="64296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data-up</a:t>
            </a:r>
            <a:endParaRPr lang="en-GB" sz="1000" b="0" strike="noStrike" spc="-1">
              <a:latin typeface="Arial"/>
            </a:endParaRPr>
          </a:p>
        </p:txBody>
      </p:sp>
      <p:sp>
        <p:nvSpPr>
          <p:cNvPr id="1597" name="Straight Arrow Connector 78"/>
          <p:cNvSpPr/>
          <p:nvPr/>
        </p:nvSpPr>
        <p:spPr>
          <a:xfrm flipV="1">
            <a:off x="3526200" y="2763720"/>
            <a:ext cx="513360" cy="4906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598" name="TextBox 79"/>
          <p:cNvSpPr/>
          <p:nvPr/>
        </p:nvSpPr>
        <p:spPr>
          <a:xfrm>
            <a:off x="2743200" y="2904120"/>
            <a:ext cx="8168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data-down</a:t>
            </a:r>
            <a:endParaRPr lang="en-GB" sz="1000" b="0" strike="noStrike" spc="-1">
              <a:latin typeface="Arial"/>
            </a:endParaRPr>
          </a:p>
        </p:txBody>
      </p:sp>
      <p:sp>
        <p:nvSpPr>
          <p:cNvPr id="1599" name="Straight Arrow Connector 80"/>
          <p:cNvSpPr/>
          <p:nvPr/>
        </p:nvSpPr>
        <p:spPr>
          <a:xfrm flipV="1">
            <a:off x="3526200" y="2611440"/>
            <a:ext cx="437040" cy="4143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grpSp>
        <p:nvGrpSpPr>
          <p:cNvPr id="1600" name="Group 81"/>
          <p:cNvGrpSpPr/>
          <p:nvPr/>
        </p:nvGrpSpPr>
        <p:grpSpPr>
          <a:xfrm>
            <a:off x="8520840" y="6067080"/>
            <a:ext cx="1751760" cy="532800"/>
            <a:chOff x="8520840" y="6067080"/>
            <a:chExt cx="1751760" cy="532800"/>
          </a:xfrm>
        </p:grpSpPr>
        <p:sp>
          <p:nvSpPr>
            <p:cNvPr id="1601" name="Rectangle 82"/>
            <p:cNvSpPr/>
            <p:nvPr/>
          </p:nvSpPr>
          <p:spPr>
            <a:xfrm>
              <a:off x="8520840" y="6067080"/>
              <a:ext cx="1751760" cy="532800"/>
            </a:xfrm>
            <a:prstGeom prst="rect">
              <a:avLst/>
            </a:prstGeom>
            <a:solidFill>
              <a:srgbClr val="DCE6F2"/>
            </a:solidFill>
            <a:ln w="25400">
              <a:solidFill>
                <a:srgbClr val="4F81BD"/>
              </a:solidFill>
              <a:prstDash val="dash"/>
              <a:round/>
            </a:ln>
          </p:spPr>
          <p:style>
            <a:lnRef idx="0">
              <a:scrgbClr r="0" g="0" b="0"/>
            </a:lnRef>
            <a:fillRef idx="0">
              <a:scrgbClr r="0" g="0" b="0"/>
            </a:fillRef>
            <a:effectRef idx="0">
              <a:scrgbClr r="0" g="0" b="0"/>
            </a:effectRef>
            <a:fontRef idx="minor"/>
          </p:style>
        </p:sp>
        <p:sp>
          <p:nvSpPr>
            <p:cNvPr id="1602" name="Straight Connector 83"/>
            <p:cNvSpPr/>
            <p:nvPr/>
          </p:nvSpPr>
          <p:spPr>
            <a:xfrm>
              <a:off x="8673120" y="6219360"/>
              <a:ext cx="990720" cy="360"/>
            </a:xfrm>
            <a:prstGeom prst="line">
              <a:avLst/>
            </a:prstGeom>
            <a:ln w="12700">
              <a:solidFill>
                <a:srgbClr val="1F497D"/>
              </a:solidFill>
              <a:round/>
            </a:ln>
          </p:spPr>
          <p:style>
            <a:lnRef idx="0">
              <a:scrgbClr r="0" g="0" b="0"/>
            </a:lnRef>
            <a:fillRef idx="0">
              <a:scrgbClr r="0" g="0" b="0"/>
            </a:fillRef>
            <a:effectRef idx="0">
              <a:scrgbClr r="0" g="0" b="0"/>
            </a:effectRef>
            <a:fontRef idx="minor"/>
          </p:style>
        </p:sp>
        <p:sp>
          <p:nvSpPr>
            <p:cNvPr id="1603" name="Straight Connector 84"/>
            <p:cNvSpPr/>
            <p:nvPr/>
          </p:nvSpPr>
          <p:spPr>
            <a:xfrm>
              <a:off x="8673120" y="6371640"/>
              <a:ext cx="990720" cy="360"/>
            </a:xfrm>
            <a:prstGeom prst="line">
              <a:avLst/>
            </a:prstGeom>
            <a:ln w="12700">
              <a:solidFill>
                <a:srgbClr val="000000"/>
              </a:solidFill>
              <a:round/>
            </a:ln>
          </p:spPr>
          <p:style>
            <a:lnRef idx="0">
              <a:scrgbClr r="0" g="0" b="0"/>
            </a:lnRef>
            <a:fillRef idx="0">
              <a:scrgbClr r="0" g="0" b="0"/>
            </a:fillRef>
            <a:effectRef idx="0">
              <a:scrgbClr r="0" g="0" b="0"/>
            </a:effectRef>
            <a:fontRef idx="minor"/>
          </p:style>
        </p:sp>
        <p:sp>
          <p:nvSpPr>
            <p:cNvPr id="1604" name="Straight Connector 85"/>
            <p:cNvSpPr/>
            <p:nvPr/>
          </p:nvSpPr>
          <p:spPr>
            <a:xfrm>
              <a:off x="8673120" y="6524280"/>
              <a:ext cx="990720" cy="360"/>
            </a:xfrm>
            <a:prstGeom prst="line">
              <a:avLst/>
            </a:prstGeom>
            <a:ln w="12700">
              <a:solidFill>
                <a:srgbClr val="C0504D"/>
              </a:solidFill>
              <a:round/>
            </a:ln>
          </p:spPr>
          <p:style>
            <a:lnRef idx="0">
              <a:scrgbClr r="0" g="0" b="0"/>
            </a:lnRef>
            <a:fillRef idx="0">
              <a:scrgbClr r="0" g="0" b="0"/>
            </a:fillRef>
            <a:effectRef idx="0">
              <a:scrgbClr r="0" g="0" b="0"/>
            </a:effectRef>
            <a:fontRef idx="minor"/>
          </p:style>
        </p:sp>
        <p:sp>
          <p:nvSpPr>
            <p:cNvPr id="1605" name="TextBox 86"/>
            <p:cNvSpPr/>
            <p:nvPr/>
          </p:nvSpPr>
          <p:spPr>
            <a:xfrm>
              <a:off x="9651600" y="6219720"/>
              <a:ext cx="5180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000000"/>
                  </a:solidFill>
                  <a:latin typeface="Calibri"/>
                  <a:ea typeface="DejaVu Sans"/>
                </a:rPr>
                <a:t>control</a:t>
              </a:r>
              <a:endParaRPr lang="en-GB" sz="800" b="0" strike="noStrike" spc="-1">
                <a:latin typeface="Arial"/>
              </a:endParaRPr>
            </a:p>
          </p:txBody>
        </p:sp>
        <p:sp>
          <p:nvSpPr>
            <p:cNvPr id="1606" name="TextBox 87"/>
            <p:cNvSpPr/>
            <p:nvPr/>
          </p:nvSpPr>
          <p:spPr>
            <a:xfrm>
              <a:off x="9659880" y="6067080"/>
              <a:ext cx="3945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data</a:t>
              </a:r>
              <a:endParaRPr lang="en-GB" sz="800" b="0" strike="noStrike" spc="-1">
                <a:latin typeface="Arial"/>
              </a:endParaRPr>
            </a:p>
          </p:txBody>
        </p:sp>
        <p:sp>
          <p:nvSpPr>
            <p:cNvPr id="1607" name="TextBox 88"/>
            <p:cNvSpPr/>
            <p:nvPr/>
          </p:nvSpPr>
          <p:spPr>
            <a:xfrm>
              <a:off x="9663840" y="6372000"/>
              <a:ext cx="4694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FF0000"/>
                  </a:solidFill>
                  <a:latin typeface="Calibri"/>
                  <a:ea typeface="DejaVu Sans"/>
                </a:rPr>
                <a:t>clocks</a:t>
              </a:r>
              <a:endParaRPr lang="en-GB" sz="800" b="0" strike="noStrike" spc="-1">
                <a:latin typeface="Arial"/>
              </a:endParaRPr>
            </a:p>
          </p:txBody>
        </p:sp>
      </p:grpSp>
      <p:grpSp>
        <p:nvGrpSpPr>
          <p:cNvPr id="1608" name="Group 89"/>
          <p:cNvGrpSpPr/>
          <p:nvPr/>
        </p:nvGrpSpPr>
        <p:grpSpPr>
          <a:xfrm>
            <a:off x="7825320" y="2032200"/>
            <a:ext cx="454320" cy="456480"/>
            <a:chOff x="7825320" y="2032200"/>
            <a:chExt cx="454320" cy="456480"/>
          </a:xfrm>
        </p:grpSpPr>
        <p:sp>
          <p:nvSpPr>
            <p:cNvPr id="1609" name="Isosceles Triangle 90"/>
            <p:cNvSpPr/>
            <p:nvPr/>
          </p:nvSpPr>
          <p:spPr>
            <a:xfrm rot="16200000">
              <a:off x="7787160" y="207036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610" name="TextBox 91"/>
            <p:cNvSpPr/>
            <p:nvPr/>
          </p:nvSpPr>
          <p:spPr>
            <a:xfrm>
              <a:off x="7895880" y="2106000"/>
              <a:ext cx="3837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LR</a:t>
              </a:r>
              <a:endParaRPr lang="en-GB" sz="1400" b="0" strike="noStrike" spc="-1">
                <a:latin typeface="Arial"/>
              </a:endParaRPr>
            </a:p>
          </p:txBody>
        </p:sp>
      </p:grpSp>
      <p:sp>
        <p:nvSpPr>
          <p:cNvPr id="1611" name="Straight Arrow Connector 92"/>
          <p:cNvSpPr/>
          <p:nvPr/>
        </p:nvSpPr>
        <p:spPr>
          <a:xfrm flipH="1" flipV="1">
            <a:off x="7583760" y="2258640"/>
            <a:ext cx="24012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1612" name="Straight Arrow Connector 93"/>
          <p:cNvSpPr/>
          <p:nvPr/>
        </p:nvSpPr>
        <p:spPr>
          <a:xfrm flipH="1">
            <a:off x="7728120" y="2260800"/>
            <a:ext cx="360" cy="54180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1613" name="Straight Arrow Connector 94"/>
          <p:cNvSpPr/>
          <p:nvPr/>
        </p:nvSpPr>
        <p:spPr>
          <a:xfrm flipV="1">
            <a:off x="7317720" y="248796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614" name="Straight Arrow Connector 95"/>
          <p:cNvSpPr/>
          <p:nvPr/>
        </p:nvSpPr>
        <p:spPr>
          <a:xfrm>
            <a:off x="7317720" y="325224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615" name="Straight Arrow Connector 96"/>
          <p:cNvSpPr/>
          <p:nvPr/>
        </p:nvSpPr>
        <p:spPr>
          <a:xfrm flipH="1">
            <a:off x="7824600" y="3004200"/>
            <a:ext cx="1359360" cy="11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616" name="TextBox 97"/>
          <p:cNvSpPr/>
          <p:nvPr/>
        </p:nvSpPr>
        <p:spPr>
          <a:xfrm>
            <a:off x="8466480" y="2804040"/>
            <a:ext cx="745200" cy="3945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000" b="0" strike="noStrike" spc="-1">
                <a:solidFill>
                  <a:srgbClr val="C00000"/>
                </a:solidFill>
                <a:latin typeface="Calibri"/>
                <a:ea typeface="DejaVu Sans"/>
              </a:rPr>
              <a:t>Ref CLK</a:t>
            </a:r>
            <a:br/>
            <a:r>
              <a:rPr lang="en-GB" sz="1000" b="0" strike="noStrike" spc="-1">
                <a:solidFill>
                  <a:srgbClr val="C00000"/>
                </a:solidFill>
                <a:latin typeface="Calibri"/>
                <a:ea typeface="DejaVu Sans"/>
              </a:rPr>
              <a:t>(optional)</a:t>
            </a:r>
            <a:endParaRPr lang="en-GB" sz="1000" b="0" strike="noStrike" spc="-1">
              <a:latin typeface="Arial"/>
            </a:endParaRPr>
          </a:p>
        </p:txBody>
      </p:sp>
      <p:sp>
        <p:nvSpPr>
          <p:cNvPr id="1617" name="Straight Arrow Connector 98"/>
          <p:cNvSpPr/>
          <p:nvPr/>
        </p:nvSpPr>
        <p:spPr>
          <a:xfrm flipH="1">
            <a:off x="8208000" y="2262600"/>
            <a:ext cx="12297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1618" name="Isosceles Triangle 99"/>
          <p:cNvSpPr/>
          <p:nvPr/>
        </p:nvSpPr>
        <p:spPr>
          <a:xfrm rot="16200000">
            <a:off x="8644320" y="207036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grpSp>
        <p:nvGrpSpPr>
          <p:cNvPr id="1619" name="Group 100"/>
          <p:cNvGrpSpPr/>
          <p:nvPr/>
        </p:nvGrpSpPr>
        <p:grpSpPr>
          <a:xfrm>
            <a:off x="7754760" y="3537720"/>
            <a:ext cx="456120" cy="456480"/>
            <a:chOff x="7754760" y="3537720"/>
            <a:chExt cx="456120" cy="456480"/>
          </a:xfrm>
        </p:grpSpPr>
        <p:sp>
          <p:nvSpPr>
            <p:cNvPr id="1620" name="Isosceles Triangle 101"/>
            <p:cNvSpPr/>
            <p:nvPr/>
          </p:nvSpPr>
          <p:spPr>
            <a:xfrm rot="5400000" flipH="1">
              <a:off x="7792560" y="357588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621" name="TextBox 102"/>
            <p:cNvSpPr/>
            <p:nvPr/>
          </p:nvSpPr>
          <p:spPr>
            <a:xfrm flipH="1">
              <a:off x="7754400" y="3611520"/>
              <a:ext cx="402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LD</a:t>
              </a:r>
              <a:endParaRPr lang="en-GB" sz="1400" b="0" strike="noStrike" spc="-1">
                <a:latin typeface="Arial"/>
              </a:endParaRPr>
            </a:p>
          </p:txBody>
        </p:sp>
      </p:grpSp>
      <p:sp>
        <p:nvSpPr>
          <p:cNvPr id="1622" name="Straight Arrow Connector 103"/>
          <p:cNvSpPr/>
          <p:nvPr/>
        </p:nvSpPr>
        <p:spPr>
          <a:xfrm>
            <a:off x="7583400" y="3765600"/>
            <a:ext cx="2505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1623" name="Straight Arrow Connector 104"/>
          <p:cNvSpPr/>
          <p:nvPr/>
        </p:nvSpPr>
        <p:spPr>
          <a:xfrm flipV="1">
            <a:off x="6778080" y="2479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624" name="Straight Arrow Connector 105"/>
          <p:cNvSpPr/>
          <p:nvPr/>
        </p:nvSpPr>
        <p:spPr>
          <a:xfrm>
            <a:off x="6778080" y="3243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625" name="Straight Arrow Connector 106"/>
          <p:cNvSpPr/>
          <p:nvPr/>
        </p:nvSpPr>
        <p:spPr>
          <a:xfrm flipV="1">
            <a:off x="6281640" y="2470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626" name="Straight Arrow Connector 107"/>
          <p:cNvSpPr/>
          <p:nvPr/>
        </p:nvSpPr>
        <p:spPr>
          <a:xfrm>
            <a:off x="6281640" y="3234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627" name="Right Arrow 108"/>
          <p:cNvSpPr/>
          <p:nvPr/>
        </p:nvSpPr>
        <p:spPr>
          <a:xfrm>
            <a:off x="5268240" y="361296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628" name="Straight Arrow Connector 109"/>
          <p:cNvSpPr/>
          <p:nvPr/>
        </p:nvSpPr>
        <p:spPr>
          <a:xfrm flipV="1">
            <a:off x="5707080" y="1727640"/>
            <a:ext cx="5400" cy="1284480"/>
          </a:xfrm>
          <a:custGeom>
            <a:avLst/>
            <a:gdLst/>
            <a:ahLst/>
            <a:cxnLst/>
            <a:rect l="l" t="t" r="r" b="b"/>
            <a:pathLst>
              <a:path w="21600" h="21600">
                <a:moveTo>
                  <a:pt x="0" y="0"/>
                </a:moveTo>
                <a:lnTo>
                  <a:pt x="21600" y="21600"/>
                </a:lnTo>
              </a:path>
            </a:pathLst>
          </a:custGeom>
          <a:noFill/>
          <a:ln w="38100">
            <a:solidFill>
              <a:srgbClr val="C0504D"/>
            </a:solidFill>
            <a:round/>
            <a:headEnd type="oval" w="med" len="med"/>
            <a:tailEnd type="arrow" w="med" len="med"/>
          </a:ln>
        </p:spPr>
        <p:style>
          <a:lnRef idx="0">
            <a:scrgbClr r="0" g="0" b="0"/>
          </a:lnRef>
          <a:fillRef idx="0">
            <a:scrgbClr r="0" g="0" b="0"/>
          </a:fillRef>
          <a:effectRef idx="0">
            <a:scrgbClr r="0" g="0" b="0"/>
          </a:effectRef>
          <a:fontRef idx="minor"/>
        </p:style>
      </p:sp>
      <p:sp>
        <p:nvSpPr>
          <p:cNvPr id="1629" name="Right Arrow 110"/>
          <p:cNvSpPr/>
          <p:nvPr/>
        </p:nvSpPr>
        <p:spPr>
          <a:xfrm flipH="1">
            <a:off x="5276880" y="210744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630" name="Rectangle 111"/>
          <p:cNvSpPr/>
          <p:nvPr/>
        </p:nvSpPr>
        <p:spPr>
          <a:xfrm>
            <a:off x="6002640" y="2787840"/>
            <a:ext cx="105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CLK Manager</a:t>
            </a:r>
            <a:endParaRPr lang="en-GB" sz="900" b="0" strike="noStrike" spc="-1">
              <a:latin typeface="Arial"/>
            </a:endParaRPr>
          </a:p>
        </p:txBody>
      </p:sp>
      <p:sp>
        <p:nvSpPr>
          <p:cNvPr id="1631" name="Rectangle 112"/>
          <p:cNvSpPr/>
          <p:nvPr/>
        </p:nvSpPr>
        <p:spPr>
          <a:xfrm>
            <a:off x="7050960" y="2788920"/>
            <a:ext cx="78192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CDR/PLL</a:t>
            </a:r>
            <a:endParaRPr lang="en-GB" sz="900" b="0" strike="noStrike" spc="-1">
              <a:latin typeface="Arial"/>
            </a:endParaRPr>
          </a:p>
        </p:txBody>
      </p:sp>
      <p:sp>
        <p:nvSpPr>
          <p:cNvPr id="1632" name="Rectangle 113"/>
          <p:cNvSpPr/>
          <p:nvPr/>
        </p:nvSpPr>
        <p:spPr>
          <a:xfrm>
            <a:off x="705096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DeSER</a:t>
            </a:r>
            <a:endParaRPr lang="en-GB" sz="900" b="0" strike="noStrike" spc="-1">
              <a:latin typeface="Arial"/>
            </a:endParaRPr>
          </a:p>
        </p:txBody>
      </p:sp>
      <p:sp>
        <p:nvSpPr>
          <p:cNvPr id="1633" name="Rectangle 114"/>
          <p:cNvSpPr/>
          <p:nvPr/>
        </p:nvSpPr>
        <p:spPr>
          <a:xfrm>
            <a:off x="652104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DEC</a:t>
            </a:r>
            <a:endParaRPr lang="en-GB" sz="900" b="0" strike="noStrike" spc="-1">
              <a:latin typeface="Arial"/>
            </a:endParaRPr>
          </a:p>
        </p:txBody>
      </p:sp>
      <p:sp>
        <p:nvSpPr>
          <p:cNvPr id="1634" name="Rectangle 115"/>
          <p:cNvSpPr/>
          <p:nvPr/>
        </p:nvSpPr>
        <p:spPr>
          <a:xfrm>
            <a:off x="600372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DSCR</a:t>
            </a:r>
            <a:endParaRPr lang="en-GB" sz="900" b="0" strike="noStrike" spc="-1">
              <a:latin typeface="Arial"/>
            </a:endParaRPr>
          </a:p>
        </p:txBody>
      </p:sp>
      <p:sp>
        <p:nvSpPr>
          <p:cNvPr id="1635" name="Rectangle 116"/>
          <p:cNvSpPr/>
          <p:nvPr/>
        </p:nvSpPr>
        <p:spPr>
          <a:xfrm>
            <a:off x="651996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ENC</a:t>
            </a:r>
            <a:endParaRPr lang="en-GB" sz="900" b="0" strike="noStrike" spc="-1">
              <a:latin typeface="Arial"/>
            </a:endParaRPr>
          </a:p>
        </p:txBody>
      </p:sp>
      <p:sp>
        <p:nvSpPr>
          <p:cNvPr id="1636" name="Rectangle 117"/>
          <p:cNvSpPr/>
          <p:nvPr/>
        </p:nvSpPr>
        <p:spPr>
          <a:xfrm>
            <a:off x="600264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SCR</a:t>
            </a:r>
            <a:endParaRPr lang="en-GB" sz="900" b="0" strike="noStrike" spc="-1">
              <a:latin typeface="Arial"/>
            </a:endParaRPr>
          </a:p>
        </p:txBody>
      </p:sp>
      <p:sp>
        <p:nvSpPr>
          <p:cNvPr id="1637" name="Rectangle 118"/>
          <p:cNvSpPr/>
          <p:nvPr/>
        </p:nvSpPr>
        <p:spPr>
          <a:xfrm>
            <a:off x="704988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SER</a:t>
            </a:r>
            <a:endParaRPr lang="en-GB" sz="900" b="0" strike="noStrike" spc="-1">
              <a:latin typeface="Arial"/>
            </a:endParaRPr>
          </a:p>
        </p:txBody>
      </p:sp>
      <p:sp>
        <p:nvSpPr>
          <p:cNvPr id="1638" name="Rectangle 119"/>
          <p:cNvSpPr/>
          <p:nvPr/>
        </p:nvSpPr>
        <p:spPr>
          <a:xfrm>
            <a:off x="7091640" y="5307840"/>
            <a:ext cx="6850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Slave</a:t>
            </a:r>
            <a:endParaRPr lang="en-GB" sz="900" b="0" strike="noStrike" spc="-1">
              <a:latin typeface="Arial"/>
            </a:endParaRPr>
          </a:p>
        </p:txBody>
      </p:sp>
      <p:sp>
        <p:nvSpPr>
          <p:cNvPr id="1639" name="Straight Arrow Connector 120"/>
          <p:cNvSpPr/>
          <p:nvPr/>
        </p:nvSpPr>
        <p:spPr>
          <a:xfrm rot="5400000" flipH="1" flipV="1">
            <a:off x="784800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640" name="Straight Arrow Connector 121"/>
          <p:cNvSpPr/>
          <p:nvPr/>
        </p:nvSpPr>
        <p:spPr>
          <a:xfrm rot="5400000" flipH="1" flipV="1">
            <a:off x="805464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641" name="Straight Arrow Connector 122"/>
          <p:cNvSpPr/>
          <p:nvPr/>
        </p:nvSpPr>
        <p:spPr>
          <a:xfrm rot="5400000" flipH="1" flipV="1">
            <a:off x="72910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642" name="TextBox 123"/>
          <p:cNvSpPr/>
          <p:nvPr/>
        </p:nvSpPr>
        <p:spPr>
          <a:xfrm>
            <a:off x="7254720" y="6017040"/>
            <a:ext cx="38376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a:t>
            </a:r>
            <a:endParaRPr lang="en-GB" sz="800" b="0" strike="noStrike" spc="-1">
              <a:latin typeface="Arial"/>
            </a:endParaRPr>
          </a:p>
        </p:txBody>
      </p:sp>
      <p:sp>
        <p:nvSpPr>
          <p:cNvPr id="1643" name="Rectangle 124"/>
          <p:cNvSpPr/>
          <p:nvPr/>
        </p:nvSpPr>
        <p:spPr>
          <a:xfrm>
            <a:off x="640512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PIO</a:t>
            </a:r>
            <a:endParaRPr lang="en-GB" sz="900" b="0" strike="noStrike" spc="-1">
              <a:latin typeface="Arial"/>
            </a:endParaRPr>
          </a:p>
        </p:txBody>
      </p:sp>
      <p:sp>
        <p:nvSpPr>
          <p:cNvPr id="1644" name="Elbow Connector 125"/>
          <p:cNvSpPr/>
          <p:nvPr/>
        </p:nvSpPr>
        <p:spPr>
          <a:xfrm rot="16200000" flipV="1">
            <a:off x="5054040" y="610560"/>
            <a:ext cx="289080" cy="1028880"/>
          </a:xfrm>
          <a:prstGeom prst="bentConnector2">
            <a:avLst/>
          </a:pr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1645" name="Straight Arrow Connector 126"/>
          <p:cNvSpPr/>
          <p:nvPr/>
        </p:nvSpPr>
        <p:spPr>
          <a:xfrm rot="5400000" flipH="1" flipV="1">
            <a:off x="59086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646" name="TextBox 127"/>
          <p:cNvSpPr/>
          <p:nvPr/>
        </p:nvSpPr>
        <p:spPr>
          <a:xfrm>
            <a:off x="9500400" y="1580400"/>
            <a:ext cx="839520" cy="257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2.56 Gbps</a:t>
            </a:r>
            <a:endParaRPr lang="en-GB" sz="1100" b="0" strike="noStrike" spc="-1">
              <a:latin typeface="Arial"/>
            </a:endParaRPr>
          </a:p>
        </p:txBody>
      </p:sp>
      <p:sp>
        <p:nvSpPr>
          <p:cNvPr id="1647" name="TextBox 128"/>
          <p:cNvSpPr/>
          <p:nvPr/>
        </p:nvSpPr>
        <p:spPr>
          <a:xfrm>
            <a:off x="9424080" y="3085920"/>
            <a:ext cx="920160" cy="5922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5.12 Gbps</a:t>
            </a:r>
            <a:br/>
            <a:r>
              <a:rPr lang="en-GB" sz="1100" b="0" strike="noStrike" spc="-1">
                <a:solidFill>
                  <a:srgbClr val="C00000"/>
                </a:solidFill>
                <a:latin typeface="Calibri"/>
                <a:ea typeface="DejaVu Sans"/>
              </a:rPr>
              <a:t>or</a:t>
            </a:r>
            <a:br/>
            <a:r>
              <a:rPr lang="en-GB" sz="1100" b="0" strike="noStrike" spc="-1">
                <a:solidFill>
                  <a:srgbClr val="C00000"/>
                </a:solidFill>
                <a:latin typeface="Calibri"/>
                <a:ea typeface="DejaVu Sans"/>
              </a:rPr>
              <a:t>10.24 Gbps</a:t>
            </a:r>
            <a:endParaRPr lang="en-GB" sz="1100" b="0" strike="noStrike" spc="-1">
              <a:latin typeface="Arial"/>
            </a:endParaRPr>
          </a:p>
        </p:txBody>
      </p:sp>
      <p:sp>
        <p:nvSpPr>
          <p:cNvPr id="1648" name="PlaceHolder 2"/>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1649"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A0BB607F-9ADB-492E-8735-1F18502DEB8E}" type="slidenum">
              <a:rPr lang="en-GB" sz="1000" b="0" strike="noStrike" spc="-1" dirty="0">
                <a:solidFill>
                  <a:srgbClr val="808080"/>
                </a:solidFill>
                <a:latin typeface="Calibri Light"/>
                <a:ea typeface="Verdana"/>
              </a:rPr>
              <a:t>64</a:t>
            </a:fld>
            <a:endParaRPr lang="en-GB" sz="1000" b="0" strike="noStrike" spc="-1" dirty="0">
              <a:latin typeface="Times New Roman"/>
            </a:endParaRPr>
          </a:p>
        </p:txBody>
      </p:sp>
      <p:sp>
        <p:nvSpPr>
          <p:cNvPr id="1650"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1651" name="Rectangle 131"/>
          <p:cNvSpPr/>
          <p:nvPr/>
        </p:nvSpPr>
        <p:spPr>
          <a:xfrm>
            <a:off x="8356680" y="887760"/>
            <a:ext cx="1932840" cy="548928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1652" name="Rectangle 132"/>
          <p:cNvSpPr/>
          <p:nvPr/>
        </p:nvSpPr>
        <p:spPr>
          <a:xfrm>
            <a:off x="7648560" y="4130640"/>
            <a:ext cx="706680" cy="224064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1653" name="Rectangle 129"/>
          <p:cNvSpPr/>
          <p:nvPr/>
        </p:nvSpPr>
        <p:spPr>
          <a:xfrm>
            <a:off x="7457760" y="1648440"/>
            <a:ext cx="532800" cy="2638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EOM</a:t>
            </a:r>
            <a:endParaRPr lang="en-GB" sz="900" b="0" strike="noStrike" spc="-1">
              <a:latin typeface="Arial"/>
            </a:endParaRPr>
          </a:p>
        </p:txBody>
      </p:sp>
      <p:sp>
        <p:nvSpPr>
          <p:cNvPr id="1654" name="Straight Arrow Connector 130"/>
          <p:cNvSpPr/>
          <p:nvPr/>
        </p:nvSpPr>
        <p:spPr>
          <a:xfrm flipV="1">
            <a:off x="7724520" y="1912320"/>
            <a:ext cx="360" cy="34704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1655" name="Rectangle 133"/>
          <p:cNvSpPr/>
          <p:nvPr/>
        </p:nvSpPr>
        <p:spPr>
          <a:xfrm>
            <a:off x="7648560" y="887760"/>
            <a:ext cx="707400" cy="247176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1656" name="Rectangle 4"/>
          <p:cNvSpPr/>
          <p:nvPr/>
        </p:nvSpPr>
        <p:spPr>
          <a:xfrm>
            <a:off x="1580400" y="887760"/>
            <a:ext cx="6066720" cy="548352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7"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US" sz="3200" b="1" strike="noStrike" spc="-1">
                <a:solidFill>
                  <a:srgbClr val="002060"/>
                </a:solidFill>
                <a:latin typeface="Calibri Light"/>
                <a:ea typeface="Verdana"/>
              </a:rPr>
              <a:t>Line – Driver Topology</a:t>
            </a:r>
            <a:endParaRPr lang="en-GB" sz="3200" b="0" strike="noStrike" spc="-1">
              <a:latin typeface="Arial"/>
            </a:endParaRPr>
          </a:p>
        </p:txBody>
      </p:sp>
      <p:sp>
        <p:nvSpPr>
          <p:cNvPr id="1658" name="TextBox 12"/>
          <p:cNvSpPr/>
          <p:nvPr/>
        </p:nvSpPr>
        <p:spPr>
          <a:xfrm>
            <a:off x="1783440" y="1211040"/>
            <a:ext cx="1725480" cy="72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US" sz="1400" b="0" strike="noStrike" spc="-1">
                <a:solidFill>
                  <a:srgbClr val="2E07BD"/>
                </a:solidFill>
                <a:latin typeface="Calibri Light"/>
                <a:ea typeface="DejaVu Sans"/>
              </a:rPr>
              <a:t>Accommodate the</a:t>
            </a:r>
            <a:br/>
            <a:r>
              <a:rPr lang="en-US" sz="1400" b="0" strike="noStrike" spc="-1">
                <a:solidFill>
                  <a:srgbClr val="2E07BD"/>
                </a:solidFill>
                <a:latin typeface="Calibri Light"/>
                <a:ea typeface="DejaVu Sans"/>
              </a:rPr>
              <a:t>large capacitive load</a:t>
            </a:r>
            <a:endParaRPr lang="en-GB" sz="1400" b="0" strike="noStrike" spc="-1">
              <a:latin typeface="Arial"/>
            </a:endParaRPr>
          </a:p>
        </p:txBody>
      </p:sp>
      <p:sp>
        <p:nvSpPr>
          <p:cNvPr id="1659" name="直接箭头连接符 33"/>
          <p:cNvSpPr/>
          <p:nvPr/>
        </p:nvSpPr>
        <p:spPr>
          <a:xfrm>
            <a:off x="2646720" y="1734480"/>
            <a:ext cx="1638720" cy="686520"/>
          </a:xfrm>
          <a:custGeom>
            <a:avLst/>
            <a:gdLst/>
            <a:ahLst/>
            <a:cxnLst/>
            <a:rect l="l" t="t" r="r" b="b"/>
            <a:pathLst>
              <a:path w="21600" h="21600">
                <a:moveTo>
                  <a:pt x="0" y="0"/>
                </a:moveTo>
                <a:lnTo>
                  <a:pt x="21600" y="21600"/>
                </a:lnTo>
              </a:path>
            </a:pathLst>
          </a:custGeom>
          <a:noFill/>
          <a:ln w="19050">
            <a:solidFill>
              <a:srgbClr val="BFBFBF"/>
            </a:solidFill>
            <a:round/>
            <a:tailEnd type="arrow" w="med" len="med"/>
          </a:ln>
        </p:spPr>
        <p:style>
          <a:lnRef idx="0">
            <a:scrgbClr r="0" g="0" b="0"/>
          </a:lnRef>
          <a:fillRef idx="0">
            <a:scrgbClr r="0" g="0" b="0"/>
          </a:fillRef>
          <a:effectRef idx="0">
            <a:scrgbClr r="0" g="0" b="0"/>
          </a:effectRef>
          <a:fontRef idx="minor"/>
        </p:style>
      </p:sp>
      <p:sp>
        <p:nvSpPr>
          <p:cNvPr id="1660" name="TextBox 14"/>
          <p:cNvSpPr/>
          <p:nvPr/>
        </p:nvSpPr>
        <p:spPr>
          <a:xfrm>
            <a:off x="2793600" y="5117760"/>
            <a:ext cx="1896480" cy="942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US" sz="1400" b="0" strike="noStrike" spc="-1">
                <a:solidFill>
                  <a:srgbClr val="2E07BD"/>
                </a:solidFill>
                <a:latin typeface="Calibri Light"/>
                <a:ea typeface="DejaVu Sans"/>
              </a:rPr>
              <a:t>RC delay to generate</a:t>
            </a:r>
            <a:br/>
            <a:r>
              <a:rPr lang="en-US" sz="1400" b="0" strike="noStrike" spc="-1">
                <a:solidFill>
                  <a:srgbClr val="2E07BD"/>
                </a:solidFill>
                <a:latin typeface="Calibri Light"/>
                <a:ea typeface="DejaVu Sans"/>
              </a:rPr>
              <a:t>the pre-emphasis pulse</a:t>
            </a:r>
            <a:endParaRPr lang="en-GB" sz="1400" b="0" strike="noStrike" spc="-1">
              <a:latin typeface="Arial"/>
            </a:endParaRPr>
          </a:p>
        </p:txBody>
      </p:sp>
      <p:sp>
        <p:nvSpPr>
          <p:cNvPr id="1661" name="直接箭头连接符 36"/>
          <p:cNvSpPr/>
          <p:nvPr/>
        </p:nvSpPr>
        <p:spPr>
          <a:xfrm flipV="1">
            <a:off x="4690800" y="4793760"/>
            <a:ext cx="1564200" cy="583920"/>
          </a:xfrm>
          <a:custGeom>
            <a:avLst/>
            <a:gdLst/>
            <a:ahLst/>
            <a:cxnLst/>
            <a:rect l="l" t="t" r="r" b="b"/>
            <a:pathLst>
              <a:path w="21600" h="21600">
                <a:moveTo>
                  <a:pt x="0" y="0"/>
                </a:moveTo>
                <a:lnTo>
                  <a:pt x="21600" y="21600"/>
                </a:lnTo>
              </a:path>
            </a:pathLst>
          </a:custGeom>
          <a:noFill/>
          <a:ln w="19050">
            <a:solidFill>
              <a:srgbClr val="808080"/>
            </a:solidFill>
            <a:round/>
            <a:tailEnd type="arrow" w="med" len="med"/>
          </a:ln>
        </p:spPr>
        <p:style>
          <a:lnRef idx="0">
            <a:scrgbClr r="0" g="0" b="0"/>
          </a:lnRef>
          <a:fillRef idx="0">
            <a:scrgbClr r="0" g="0" b="0"/>
          </a:fillRef>
          <a:effectRef idx="0">
            <a:scrgbClr r="0" g="0" b="0"/>
          </a:effectRef>
          <a:fontRef idx="minor"/>
        </p:style>
      </p:sp>
      <p:sp>
        <p:nvSpPr>
          <p:cNvPr id="1662" name="TextBox 16"/>
          <p:cNvSpPr/>
          <p:nvPr/>
        </p:nvSpPr>
        <p:spPr>
          <a:xfrm>
            <a:off x="8610480" y="5273280"/>
            <a:ext cx="1179360" cy="942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US" sz="1400" b="0" strike="noStrike" spc="-1">
                <a:solidFill>
                  <a:srgbClr val="2E07BD"/>
                </a:solidFill>
                <a:latin typeface="Calibri Light"/>
                <a:ea typeface="DejaVu Sans"/>
              </a:rPr>
              <a:t>Pre-emphasis</a:t>
            </a:r>
            <a:br/>
            <a:r>
              <a:rPr lang="en-US" sz="1400" b="0" strike="noStrike" spc="-1">
                <a:solidFill>
                  <a:srgbClr val="2E07BD"/>
                </a:solidFill>
                <a:latin typeface="Calibri Light"/>
                <a:ea typeface="DejaVu Sans"/>
              </a:rPr>
              <a:t>current driver</a:t>
            </a:r>
            <a:endParaRPr lang="en-GB" sz="1400" b="0" strike="noStrike" spc="-1">
              <a:latin typeface="Arial"/>
            </a:endParaRPr>
          </a:p>
        </p:txBody>
      </p:sp>
      <p:sp>
        <p:nvSpPr>
          <p:cNvPr id="1663" name="直接箭头连接符 41"/>
          <p:cNvSpPr/>
          <p:nvPr/>
        </p:nvSpPr>
        <p:spPr>
          <a:xfrm flipH="1" flipV="1">
            <a:off x="7293600" y="4794480"/>
            <a:ext cx="1315440" cy="739080"/>
          </a:xfrm>
          <a:custGeom>
            <a:avLst/>
            <a:gdLst/>
            <a:ahLst/>
            <a:cxnLst/>
            <a:rect l="l" t="t" r="r" b="b"/>
            <a:pathLst>
              <a:path w="21600" h="21600">
                <a:moveTo>
                  <a:pt x="0" y="0"/>
                </a:moveTo>
                <a:lnTo>
                  <a:pt x="21600" y="21600"/>
                </a:lnTo>
              </a:path>
            </a:pathLst>
          </a:custGeom>
          <a:noFill/>
          <a:ln w="19050">
            <a:solidFill>
              <a:srgbClr val="808080"/>
            </a:solidFill>
            <a:round/>
            <a:tailEnd type="arrow" w="med" len="med"/>
          </a:ln>
        </p:spPr>
        <p:style>
          <a:lnRef idx="0">
            <a:scrgbClr r="0" g="0" b="0"/>
          </a:lnRef>
          <a:fillRef idx="0">
            <a:scrgbClr r="0" g="0" b="0"/>
          </a:fillRef>
          <a:effectRef idx="0">
            <a:scrgbClr r="0" g="0" b="0"/>
          </a:effectRef>
          <a:fontRef idx="minor"/>
        </p:style>
      </p:sp>
      <p:sp>
        <p:nvSpPr>
          <p:cNvPr id="1664" name="TextBox 18"/>
          <p:cNvSpPr/>
          <p:nvPr/>
        </p:nvSpPr>
        <p:spPr>
          <a:xfrm>
            <a:off x="8335080" y="1164960"/>
            <a:ext cx="1923120" cy="515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US" sz="1400" b="0" strike="noStrike" spc="-1">
                <a:solidFill>
                  <a:srgbClr val="2E07BD"/>
                </a:solidFill>
                <a:latin typeface="Calibri Light"/>
                <a:ea typeface="DejaVu Sans"/>
              </a:rPr>
              <a:t>On-chip 100 </a:t>
            </a:r>
            <a:r>
              <a:rPr lang="el-GR" sz="1400" b="0" strike="noStrike" spc="-1">
                <a:solidFill>
                  <a:srgbClr val="2E07BD"/>
                </a:solidFill>
                <a:latin typeface="Calibri Light"/>
                <a:ea typeface="DejaVu Sans"/>
              </a:rPr>
              <a:t>Ω</a:t>
            </a:r>
            <a:r>
              <a:rPr lang="en-US" sz="1400" b="0" strike="noStrike" spc="-1">
                <a:solidFill>
                  <a:srgbClr val="2E07BD"/>
                </a:solidFill>
                <a:latin typeface="Calibri Light"/>
                <a:ea typeface="DejaVu Sans"/>
              </a:rPr>
              <a:t> matching</a:t>
            </a:r>
            <a:endParaRPr lang="en-GB" sz="1400" b="0" strike="noStrike" spc="-1">
              <a:latin typeface="Arial"/>
            </a:endParaRPr>
          </a:p>
        </p:txBody>
      </p:sp>
      <p:sp>
        <p:nvSpPr>
          <p:cNvPr id="1665" name="直接箭头连接符 44"/>
          <p:cNvSpPr/>
          <p:nvPr/>
        </p:nvSpPr>
        <p:spPr>
          <a:xfrm flipH="1">
            <a:off x="7437240" y="1319040"/>
            <a:ext cx="896760" cy="1346760"/>
          </a:xfrm>
          <a:custGeom>
            <a:avLst/>
            <a:gdLst/>
            <a:ahLst/>
            <a:cxnLst/>
            <a:rect l="l" t="t" r="r" b="b"/>
            <a:pathLst>
              <a:path w="21600" h="21600">
                <a:moveTo>
                  <a:pt x="0" y="0"/>
                </a:moveTo>
                <a:lnTo>
                  <a:pt x="21600" y="21600"/>
                </a:lnTo>
              </a:path>
            </a:pathLst>
          </a:custGeom>
          <a:noFill/>
          <a:ln w="19050">
            <a:solidFill>
              <a:srgbClr val="808080"/>
            </a:solidFill>
            <a:round/>
            <a:tailEnd type="arrow" w="med" len="med"/>
          </a:ln>
        </p:spPr>
        <p:style>
          <a:lnRef idx="0">
            <a:scrgbClr r="0" g="0" b="0"/>
          </a:lnRef>
          <a:fillRef idx="0">
            <a:scrgbClr r="0" g="0" b="0"/>
          </a:fillRef>
          <a:effectRef idx="0">
            <a:scrgbClr r="0" g="0" b="0"/>
          </a:effectRef>
          <a:fontRef idx="minor"/>
        </p:style>
      </p:sp>
      <p:sp>
        <p:nvSpPr>
          <p:cNvPr id="1666" name="TextBox 20"/>
          <p:cNvSpPr/>
          <p:nvPr/>
        </p:nvSpPr>
        <p:spPr>
          <a:xfrm>
            <a:off x="2359800" y="2666520"/>
            <a:ext cx="930600" cy="25740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100" b="1" strike="noStrike" spc="-1">
                <a:solidFill>
                  <a:srgbClr val="000000"/>
                </a:solidFill>
                <a:latin typeface="Times New Roman"/>
                <a:ea typeface="DejaVu Sans"/>
              </a:rPr>
              <a:t>Buffer Stage</a:t>
            </a:r>
            <a:endParaRPr lang="en-GB" sz="1100" b="0" strike="noStrike" spc="-1">
              <a:latin typeface="Arial"/>
            </a:endParaRPr>
          </a:p>
        </p:txBody>
      </p:sp>
      <p:sp>
        <p:nvSpPr>
          <p:cNvPr id="1667" name="Isosceles Triangle 21"/>
          <p:cNvSpPr/>
          <p:nvPr/>
        </p:nvSpPr>
        <p:spPr>
          <a:xfrm rot="5400000">
            <a:off x="3294360" y="2599560"/>
            <a:ext cx="217440" cy="401040"/>
          </a:xfrm>
          <a:prstGeom prst="triangle">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1668" name="直接箭头连接符 33"/>
          <p:cNvSpPr/>
          <p:nvPr/>
        </p:nvSpPr>
        <p:spPr>
          <a:xfrm flipH="1">
            <a:off x="2530440" y="1734480"/>
            <a:ext cx="114840" cy="797400"/>
          </a:xfrm>
          <a:custGeom>
            <a:avLst/>
            <a:gdLst/>
            <a:ahLst/>
            <a:cxnLst/>
            <a:rect l="l" t="t" r="r" b="b"/>
            <a:pathLst>
              <a:path w="21600" h="21600">
                <a:moveTo>
                  <a:pt x="0" y="0"/>
                </a:moveTo>
                <a:lnTo>
                  <a:pt x="21600" y="21600"/>
                </a:lnTo>
              </a:path>
            </a:pathLst>
          </a:custGeom>
          <a:noFill/>
          <a:ln w="19050">
            <a:solidFill>
              <a:srgbClr val="BFBFBF"/>
            </a:solidFill>
            <a:round/>
            <a:tailEnd type="arrow" w="med" len="med"/>
          </a:ln>
        </p:spPr>
        <p:style>
          <a:lnRef idx="0">
            <a:scrgbClr r="0" g="0" b="0"/>
          </a:lnRef>
          <a:fillRef idx="0">
            <a:scrgbClr r="0" g="0" b="0"/>
          </a:fillRef>
          <a:effectRef idx="0">
            <a:scrgbClr r="0" g="0" b="0"/>
          </a:effectRef>
          <a:fontRef idx="minor"/>
        </p:style>
      </p:sp>
      <p:sp>
        <p:nvSpPr>
          <p:cNvPr id="1669" name="Straight Arrow Connector 6"/>
          <p:cNvSpPr/>
          <p:nvPr/>
        </p:nvSpPr>
        <p:spPr>
          <a:xfrm flipH="1">
            <a:off x="8276760" y="2421720"/>
            <a:ext cx="538200" cy="36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1670" name="TextBox 8"/>
          <p:cNvSpPr/>
          <p:nvPr/>
        </p:nvSpPr>
        <p:spPr>
          <a:xfrm>
            <a:off x="7987320" y="2061000"/>
            <a:ext cx="1174680" cy="3319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dirty="0">
                <a:solidFill>
                  <a:srgbClr val="4472C4"/>
                </a:solidFill>
                <a:latin typeface="Calibri"/>
                <a:ea typeface="DejaVu Sans"/>
              </a:rPr>
              <a:t>I</a:t>
            </a:r>
            <a:r>
              <a:rPr lang="en-GB" sz="1400" b="0" strike="noStrike" spc="-1" baseline="-25000" dirty="0">
                <a:solidFill>
                  <a:srgbClr val="4472C4"/>
                </a:solidFill>
                <a:latin typeface="Calibri"/>
                <a:ea typeface="DejaVu Sans"/>
              </a:rPr>
              <a:t>max</a:t>
            </a:r>
            <a:r>
              <a:rPr lang="en-GB" sz="1400" b="0" strike="noStrike" spc="-1" dirty="0">
                <a:solidFill>
                  <a:srgbClr val="4472C4"/>
                </a:solidFill>
                <a:latin typeface="Calibri"/>
                <a:ea typeface="DejaVu Sans"/>
              </a:rPr>
              <a:t> = 12 mA</a:t>
            </a:r>
            <a:endParaRPr lang="en-GB" sz="1400" b="0" strike="noStrike" spc="-1" dirty="0">
              <a:latin typeface="Arial"/>
            </a:endParaRPr>
          </a:p>
        </p:txBody>
      </p:sp>
      <p:sp>
        <p:nvSpPr>
          <p:cNvPr id="1671" name="Straight Arrow Connector 22"/>
          <p:cNvSpPr/>
          <p:nvPr/>
        </p:nvSpPr>
        <p:spPr>
          <a:xfrm flipH="1">
            <a:off x="8065080" y="4082040"/>
            <a:ext cx="538200" cy="36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1672" name="TextBox 23"/>
          <p:cNvSpPr/>
          <p:nvPr/>
        </p:nvSpPr>
        <p:spPr>
          <a:xfrm>
            <a:off x="7695360" y="3774960"/>
            <a:ext cx="1072440" cy="3319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dirty="0">
                <a:solidFill>
                  <a:srgbClr val="4472C4"/>
                </a:solidFill>
                <a:latin typeface="Calibri"/>
                <a:ea typeface="DejaVu Sans"/>
              </a:rPr>
              <a:t>I</a:t>
            </a:r>
            <a:r>
              <a:rPr lang="en-GB" sz="1400" b="0" strike="noStrike" spc="-1" baseline="-25000" dirty="0">
                <a:solidFill>
                  <a:srgbClr val="4472C4"/>
                </a:solidFill>
                <a:latin typeface="Calibri"/>
                <a:ea typeface="DejaVu Sans"/>
              </a:rPr>
              <a:t>max</a:t>
            </a:r>
            <a:r>
              <a:rPr lang="en-GB" sz="1400" b="0" strike="noStrike" spc="-1" dirty="0">
                <a:solidFill>
                  <a:srgbClr val="4472C4"/>
                </a:solidFill>
                <a:latin typeface="Calibri"/>
                <a:ea typeface="DejaVu Sans"/>
              </a:rPr>
              <a:t> = 8 mA</a:t>
            </a:r>
            <a:endParaRPr lang="en-GB" sz="1400" b="0" strike="noStrike" spc="-1" dirty="0">
              <a:latin typeface="Arial"/>
            </a:endParaRPr>
          </a:p>
        </p:txBody>
      </p:sp>
      <p:sp>
        <p:nvSpPr>
          <p:cNvPr id="1673" name="PlaceHolder 2"/>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1674"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9EE9172C-8F85-4314-AAEF-005467A16F76}" type="slidenum">
              <a:rPr lang="en-GB" sz="1000" b="0" strike="noStrike" spc="-1" dirty="0">
                <a:solidFill>
                  <a:srgbClr val="808080"/>
                </a:solidFill>
                <a:latin typeface="Calibri Light"/>
                <a:ea typeface="Verdana"/>
              </a:rPr>
              <a:t>65</a:t>
            </a:fld>
            <a:endParaRPr lang="en-GB" sz="1000" b="0" strike="noStrike" spc="-1" dirty="0">
              <a:latin typeface="Times New Roman"/>
            </a:endParaRPr>
          </a:p>
        </p:txBody>
      </p:sp>
      <p:sp>
        <p:nvSpPr>
          <p:cNvPr id="1675"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pic>
        <p:nvPicPr>
          <p:cNvPr id="1676" name="Picture 1675"/>
          <p:cNvPicPr/>
          <p:nvPr/>
        </p:nvPicPr>
        <p:blipFill>
          <a:blip r:embed="rId3"/>
          <a:stretch/>
        </p:blipFill>
        <p:spPr>
          <a:xfrm>
            <a:off x="1066680" y="876240"/>
            <a:ext cx="10045440" cy="5536800"/>
          </a:xfrm>
          <a:prstGeom prst="rect">
            <a:avLst/>
          </a:prstGeom>
          <a:ln w="0">
            <a:noFill/>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7"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US" sz="3200" b="1" strike="noStrike" spc="-1" dirty="0">
                <a:solidFill>
                  <a:srgbClr val="002060"/>
                </a:solidFill>
                <a:latin typeface="Calibri Light"/>
              </a:rPr>
              <a:t>Line driver simulations (@5.12Gbps)</a:t>
            </a:r>
            <a:endParaRPr lang="en-GB" sz="3200" b="0" strike="noStrike" spc="-1" dirty="0">
              <a:latin typeface="Arial"/>
            </a:endParaRPr>
          </a:p>
        </p:txBody>
      </p:sp>
      <p:sp>
        <p:nvSpPr>
          <p:cNvPr id="1678" name="PlaceHolder 2"/>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pic>
        <p:nvPicPr>
          <p:cNvPr id="1679" name="Picture 3"/>
          <p:cNvPicPr/>
          <p:nvPr/>
        </p:nvPicPr>
        <p:blipFill>
          <a:blip r:embed="rId3"/>
          <a:stretch/>
        </p:blipFill>
        <p:spPr>
          <a:xfrm>
            <a:off x="983160" y="1029240"/>
            <a:ext cx="1711800" cy="447840"/>
          </a:xfrm>
          <a:prstGeom prst="rect">
            <a:avLst/>
          </a:prstGeom>
          <a:ln w="0">
            <a:noFill/>
          </a:ln>
        </p:spPr>
      </p:pic>
      <p:pic>
        <p:nvPicPr>
          <p:cNvPr id="1680" name="Picture 2"/>
          <p:cNvPicPr/>
          <p:nvPr/>
        </p:nvPicPr>
        <p:blipFill>
          <a:blip r:embed="rId4"/>
          <a:stretch/>
        </p:blipFill>
        <p:spPr>
          <a:xfrm>
            <a:off x="2732040" y="1057320"/>
            <a:ext cx="8114760" cy="5122080"/>
          </a:xfrm>
          <a:prstGeom prst="rect">
            <a:avLst/>
          </a:prstGeom>
          <a:ln w="0">
            <a:noFill/>
          </a:ln>
        </p:spPr>
      </p:pic>
      <p:grpSp>
        <p:nvGrpSpPr>
          <p:cNvPr id="1681" name="Group 9"/>
          <p:cNvGrpSpPr/>
          <p:nvPr/>
        </p:nvGrpSpPr>
        <p:grpSpPr>
          <a:xfrm>
            <a:off x="8015040" y="902880"/>
            <a:ext cx="3911040" cy="5430960"/>
            <a:chOff x="8015040" y="902880"/>
            <a:chExt cx="3911040" cy="5430960"/>
          </a:xfrm>
        </p:grpSpPr>
        <p:sp>
          <p:nvSpPr>
            <p:cNvPr id="1682" name="Rectangle 132"/>
            <p:cNvSpPr/>
            <p:nvPr/>
          </p:nvSpPr>
          <p:spPr>
            <a:xfrm>
              <a:off x="8019720" y="902880"/>
              <a:ext cx="3199680" cy="5430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nvGrpSpPr>
            <p:cNvPr id="1683" name="Group 64"/>
            <p:cNvGrpSpPr/>
            <p:nvPr/>
          </p:nvGrpSpPr>
          <p:grpSpPr>
            <a:xfrm>
              <a:off x="8015040" y="1514160"/>
              <a:ext cx="3911040" cy="4662720"/>
              <a:chOff x="8015040" y="1514160"/>
              <a:chExt cx="3911040" cy="4662720"/>
            </a:xfrm>
          </p:grpSpPr>
          <p:sp>
            <p:nvSpPr>
              <p:cNvPr id="1684" name="Rectangle 65"/>
              <p:cNvSpPr/>
              <p:nvPr/>
            </p:nvSpPr>
            <p:spPr>
              <a:xfrm>
                <a:off x="8015040" y="1514520"/>
                <a:ext cx="3910680" cy="4661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nvGrpSpPr>
              <p:cNvPr id="1685" name="Group 66"/>
              <p:cNvGrpSpPr/>
              <p:nvPr/>
            </p:nvGrpSpPr>
            <p:grpSpPr>
              <a:xfrm>
                <a:off x="8015040" y="1514160"/>
                <a:ext cx="3911040" cy="4662720"/>
                <a:chOff x="8015040" y="1514160"/>
                <a:chExt cx="3911040" cy="4662720"/>
              </a:xfrm>
            </p:grpSpPr>
            <p:sp>
              <p:nvSpPr>
                <p:cNvPr id="1686" name="Straight Arrow Connector 67"/>
                <p:cNvSpPr/>
                <p:nvPr/>
              </p:nvSpPr>
              <p:spPr>
                <a:xfrm>
                  <a:off x="8030160" y="3646800"/>
                  <a:ext cx="389556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1687" name="Straight Arrow Connector 68"/>
                <p:cNvSpPr/>
                <p:nvPr/>
              </p:nvSpPr>
              <p:spPr>
                <a:xfrm flipV="1">
                  <a:off x="8463600" y="1513800"/>
                  <a:ext cx="360" cy="124380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1688" name="Straight Connector 69"/>
                <p:cNvSpPr/>
                <p:nvPr/>
              </p:nvSpPr>
              <p:spPr>
                <a:xfrm>
                  <a:off x="8968320" y="1748880"/>
                  <a:ext cx="50472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689" name="Straight Connector 70"/>
                <p:cNvSpPr/>
                <p:nvPr/>
              </p:nvSpPr>
              <p:spPr>
                <a:xfrm>
                  <a:off x="8968320" y="1748880"/>
                  <a:ext cx="360" cy="50508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690" name="Straight Arrow Connector 71"/>
                <p:cNvSpPr/>
                <p:nvPr/>
              </p:nvSpPr>
              <p:spPr>
                <a:xfrm>
                  <a:off x="8030520" y="2246040"/>
                  <a:ext cx="389556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1691" name="Straight Connector 72"/>
                <p:cNvSpPr/>
                <p:nvPr/>
              </p:nvSpPr>
              <p:spPr>
                <a:xfrm>
                  <a:off x="9473040" y="1748880"/>
                  <a:ext cx="50508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692" name="Straight Connector 73"/>
                <p:cNvSpPr/>
                <p:nvPr/>
              </p:nvSpPr>
              <p:spPr>
                <a:xfrm>
                  <a:off x="9978120" y="2758680"/>
                  <a:ext cx="50508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693" name="Straight Connector 74"/>
                <p:cNvSpPr/>
                <p:nvPr/>
              </p:nvSpPr>
              <p:spPr>
                <a:xfrm>
                  <a:off x="9978120" y="1748880"/>
                  <a:ext cx="360" cy="50508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694" name="Straight Connector 75"/>
                <p:cNvSpPr/>
                <p:nvPr/>
              </p:nvSpPr>
              <p:spPr>
                <a:xfrm>
                  <a:off x="9978120" y="2253960"/>
                  <a:ext cx="360" cy="50472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695" name="Straight Connector 76"/>
                <p:cNvSpPr/>
                <p:nvPr/>
              </p:nvSpPr>
              <p:spPr>
                <a:xfrm>
                  <a:off x="10483200" y="2758680"/>
                  <a:ext cx="50508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696" name="Straight Connector 77"/>
                <p:cNvSpPr/>
                <p:nvPr/>
              </p:nvSpPr>
              <p:spPr>
                <a:xfrm>
                  <a:off x="10990800" y="2253960"/>
                  <a:ext cx="360" cy="50472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697" name="Straight Connector 78"/>
                <p:cNvSpPr/>
                <p:nvPr/>
              </p:nvSpPr>
              <p:spPr>
                <a:xfrm>
                  <a:off x="10988280" y="1748880"/>
                  <a:ext cx="50472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698" name="Straight Connector 79"/>
                <p:cNvSpPr/>
                <p:nvPr/>
              </p:nvSpPr>
              <p:spPr>
                <a:xfrm>
                  <a:off x="10988280" y="1748880"/>
                  <a:ext cx="360" cy="50508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699" name="Straight Connector 80"/>
                <p:cNvSpPr/>
                <p:nvPr/>
              </p:nvSpPr>
              <p:spPr>
                <a:xfrm>
                  <a:off x="8463240" y="2758680"/>
                  <a:ext cx="50508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00" name="Straight Connector 81"/>
                <p:cNvSpPr/>
                <p:nvPr/>
              </p:nvSpPr>
              <p:spPr>
                <a:xfrm>
                  <a:off x="9473040" y="3646440"/>
                  <a:ext cx="360" cy="27720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01" name="Straight Connector 82"/>
                <p:cNvSpPr/>
                <p:nvPr/>
              </p:nvSpPr>
              <p:spPr>
                <a:xfrm>
                  <a:off x="8463240" y="3369600"/>
                  <a:ext cx="50508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02" name="Straight Connector 83"/>
                <p:cNvSpPr/>
                <p:nvPr/>
              </p:nvSpPr>
              <p:spPr>
                <a:xfrm>
                  <a:off x="8968320" y="3369600"/>
                  <a:ext cx="50472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03" name="Straight Connector 84"/>
                <p:cNvSpPr/>
                <p:nvPr/>
              </p:nvSpPr>
              <p:spPr>
                <a:xfrm>
                  <a:off x="9473040" y="3923640"/>
                  <a:ext cx="50508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04" name="Straight Connector 85"/>
                <p:cNvSpPr/>
                <p:nvPr/>
              </p:nvSpPr>
              <p:spPr>
                <a:xfrm>
                  <a:off x="9978120" y="3923640"/>
                  <a:ext cx="50508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05" name="Straight Connector 86"/>
                <p:cNvSpPr/>
                <p:nvPr/>
              </p:nvSpPr>
              <p:spPr>
                <a:xfrm>
                  <a:off x="10483200" y="3646440"/>
                  <a:ext cx="360" cy="27720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06" name="Straight Connector 87"/>
                <p:cNvSpPr/>
                <p:nvPr/>
              </p:nvSpPr>
              <p:spPr>
                <a:xfrm>
                  <a:off x="11493000" y="3646440"/>
                  <a:ext cx="360" cy="27720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07" name="Straight Connector 88"/>
                <p:cNvSpPr/>
                <p:nvPr/>
              </p:nvSpPr>
              <p:spPr>
                <a:xfrm>
                  <a:off x="10483200" y="3369600"/>
                  <a:ext cx="360" cy="27684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08" name="Straight Connector 89"/>
                <p:cNvSpPr/>
                <p:nvPr/>
              </p:nvSpPr>
              <p:spPr>
                <a:xfrm>
                  <a:off x="11493000" y="3369600"/>
                  <a:ext cx="360" cy="27684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09" name="Straight Connector 90"/>
                <p:cNvSpPr/>
                <p:nvPr/>
              </p:nvSpPr>
              <p:spPr>
                <a:xfrm>
                  <a:off x="10483200" y="3369600"/>
                  <a:ext cx="50508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10" name="Straight Connector 91"/>
                <p:cNvSpPr/>
                <p:nvPr/>
              </p:nvSpPr>
              <p:spPr>
                <a:xfrm>
                  <a:off x="10988280" y="3369600"/>
                  <a:ext cx="50472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11" name="Straight Arrow Connector 92"/>
                <p:cNvSpPr/>
                <p:nvPr/>
              </p:nvSpPr>
              <p:spPr>
                <a:xfrm flipV="1">
                  <a:off x="8452440" y="3024000"/>
                  <a:ext cx="360" cy="124380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1712" name="Straight Connector 93"/>
                <p:cNvSpPr/>
                <p:nvPr/>
              </p:nvSpPr>
              <p:spPr>
                <a:xfrm>
                  <a:off x="9473040" y="3369600"/>
                  <a:ext cx="360" cy="27684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13" name="Straight Connector 94"/>
                <p:cNvSpPr/>
                <p:nvPr/>
              </p:nvSpPr>
              <p:spPr>
                <a:xfrm>
                  <a:off x="8968320" y="2246040"/>
                  <a:ext cx="360" cy="50472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14" name="TextBox 95"/>
                <p:cNvSpPr/>
                <p:nvPr/>
              </p:nvSpPr>
              <p:spPr>
                <a:xfrm>
                  <a:off x="8089920" y="1564200"/>
                  <a:ext cx="380880" cy="401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dirty="0" err="1">
                      <a:solidFill>
                        <a:srgbClr val="44546A"/>
                      </a:solidFill>
                      <a:latin typeface="Calibri"/>
                      <a:ea typeface="DejaVu Sans"/>
                    </a:rPr>
                    <a:t>I</a:t>
                  </a:r>
                  <a:r>
                    <a:rPr lang="en-GB" sz="1800" b="0" strike="noStrike" spc="-1" baseline="-25000" dirty="0" err="1">
                      <a:solidFill>
                        <a:srgbClr val="44546A"/>
                      </a:solidFill>
                      <a:latin typeface="Calibri"/>
                      <a:ea typeface="DejaVu Sans"/>
                    </a:rPr>
                    <a:t>m</a:t>
                  </a:r>
                  <a:endParaRPr lang="en-GB" sz="1800" b="0" strike="noStrike" spc="-1" dirty="0" err="1">
                    <a:latin typeface="Arial"/>
                  </a:endParaRPr>
                </a:p>
              </p:txBody>
            </p:sp>
            <p:sp>
              <p:nvSpPr>
                <p:cNvPr id="1715" name="TextBox 96"/>
                <p:cNvSpPr/>
                <p:nvPr/>
              </p:nvSpPr>
              <p:spPr>
                <a:xfrm>
                  <a:off x="8025120" y="3071160"/>
                  <a:ext cx="466200" cy="401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dirty="0" err="1">
                      <a:solidFill>
                        <a:srgbClr val="44546A"/>
                      </a:solidFill>
                      <a:latin typeface="Calibri"/>
                      <a:ea typeface="DejaVu Sans"/>
                    </a:rPr>
                    <a:t>I</a:t>
                  </a:r>
                  <a:r>
                    <a:rPr lang="en-GB" sz="1800" b="0" strike="noStrike" spc="-1" baseline="-25000" dirty="0" err="1">
                      <a:solidFill>
                        <a:srgbClr val="44546A"/>
                      </a:solidFill>
                      <a:latin typeface="Calibri"/>
                      <a:ea typeface="DejaVu Sans"/>
                    </a:rPr>
                    <a:t>pre</a:t>
                  </a:r>
                  <a:endParaRPr lang="en-GB" sz="1800" b="0" strike="noStrike" spc="-1" dirty="0" err="1">
                    <a:latin typeface="Arial"/>
                  </a:endParaRPr>
                </a:p>
              </p:txBody>
            </p:sp>
            <p:sp>
              <p:nvSpPr>
                <p:cNvPr id="1716" name="Straight Arrow Connector 97"/>
                <p:cNvSpPr/>
                <p:nvPr/>
              </p:nvSpPr>
              <p:spPr>
                <a:xfrm flipV="1">
                  <a:off x="8448120" y="4654800"/>
                  <a:ext cx="360" cy="124380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1717" name="Straight Connector 98"/>
                <p:cNvSpPr/>
                <p:nvPr/>
              </p:nvSpPr>
              <p:spPr>
                <a:xfrm>
                  <a:off x="8952840" y="4612680"/>
                  <a:ext cx="50472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18" name="Straight Connector 99"/>
                <p:cNvSpPr/>
                <p:nvPr/>
              </p:nvSpPr>
              <p:spPr>
                <a:xfrm>
                  <a:off x="8952840" y="4889880"/>
                  <a:ext cx="360" cy="50472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19" name="Straight Arrow Connector 100"/>
                <p:cNvSpPr/>
                <p:nvPr/>
              </p:nvSpPr>
              <p:spPr>
                <a:xfrm>
                  <a:off x="8015040" y="5387040"/>
                  <a:ext cx="389556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1720" name="Straight Connector 101"/>
                <p:cNvSpPr/>
                <p:nvPr/>
              </p:nvSpPr>
              <p:spPr>
                <a:xfrm>
                  <a:off x="9457560" y="4889880"/>
                  <a:ext cx="50508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21" name="Straight Connector 102"/>
                <p:cNvSpPr/>
                <p:nvPr/>
              </p:nvSpPr>
              <p:spPr>
                <a:xfrm>
                  <a:off x="9962640" y="6176520"/>
                  <a:ext cx="50508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22" name="Straight Connector 103"/>
                <p:cNvSpPr/>
                <p:nvPr/>
              </p:nvSpPr>
              <p:spPr>
                <a:xfrm>
                  <a:off x="9962640" y="4889880"/>
                  <a:ext cx="360" cy="50472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23" name="Straight Connector 104"/>
                <p:cNvSpPr/>
                <p:nvPr/>
              </p:nvSpPr>
              <p:spPr>
                <a:xfrm>
                  <a:off x="9962640" y="5394600"/>
                  <a:ext cx="360" cy="50508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24" name="Straight Connector 105"/>
                <p:cNvSpPr/>
                <p:nvPr/>
              </p:nvSpPr>
              <p:spPr>
                <a:xfrm>
                  <a:off x="10467720" y="5899680"/>
                  <a:ext cx="50472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25" name="Straight Connector 106"/>
                <p:cNvSpPr/>
                <p:nvPr/>
              </p:nvSpPr>
              <p:spPr>
                <a:xfrm>
                  <a:off x="10975320" y="5394600"/>
                  <a:ext cx="360" cy="50508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26" name="Straight Connector 107"/>
                <p:cNvSpPr/>
                <p:nvPr/>
              </p:nvSpPr>
              <p:spPr>
                <a:xfrm>
                  <a:off x="10972440" y="4889880"/>
                  <a:ext cx="50508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27" name="Straight Connector 108"/>
                <p:cNvSpPr/>
                <p:nvPr/>
              </p:nvSpPr>
              <p:spPr>
                <a:xfrm>
                  <a:off x="10972440" y="4889880"/>
                  <a:ext cx="360" cy="50472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28" name="Straight Connector 109"/>
                <p:cNvSpPr/>
                <p:nvPr/>
              </p:nvSpPr>
              <p:spPr>
                <a:xfrm>
                  <a:off x="8444880" y="5911200"/>
                  <a:ext cx="504720" cy="36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29" name="TextBox 110"/>
                <p:cNvSpPr/>
                <p:nvPr/>
              </p:nvSpPr>
              <p:spPr>
                <a:xfrm>
                  <a:off x="8075880" y="4705200"/>
                  <a:ext cx="467640" cy="401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dirty="0" err="1">
                      <a:solidFill>
                        <a:srgbClr val="44546A"/>
                      </a:solidFill>
                      <a:latin typeface="Calibri"/>
                      <a:ea typeface="DejaVu Sans"/>
                    </a:rPr>
                    <a:t>I</a:t>
                  </a:r>
                  <a:r>
                    <a:rPr lang="en-GB" sz="1800" b="0" strike="noStrike" spc="-1" baseline="-25000" dirty="0" err="1">
                      <a:solidFill>
                        <a:srgbClr val="44546A"/>
                      </a:solidFill>
                      <a:latin typeface="Calibri"/>
                      <a:ea typeface="DejaVu Sans"/>
                    </a:rPr>
                    <a:t>out</a:t>
                  </a:r>
                  <a:endParaRPr lang="en-GB" sz="1800" b="0" strike="noStrike" spc="-1" dirty="0" err="1">
                    <a:latin typeface="Arial"/>
                  </a:endParaRPr>
                </a:p>
              </p:txBody>
            </p:sp>
            <p:sp>
              <p:nvSpPr>
                <p:cNvPr id="1730" name="Straight Connector 111"/>
                <p:cNvSpPr/>
                <p:nvPr/>
              </p:nvSpPr>
              <p:spPr>
                <a:xfrm>
                  <a:off x="8952840" y="5394600"/>
                  <a:ext cx="360" cy="50508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31" name="Straight Connector 112"/>
                <p:cNvSpPr/>
                <p:nvPr/>
              </p:nvSpPr>
              <p:spPr>
                <a:xfrm>
                  <a:off x="9457560" y="4612680"/>
                  <a:ext cx="360" cy="27720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32" name="Straight Connector 113"/>
                <p:cNvSpPr/>
                <p:nvPr/>
              </p:nvSpPr>
              <p:spPr>
                <a:xfrm>
                  <a:off x="8952840" y="4612680"/>
                  <a:ext cx="360" cy="27720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33" name="Straight Connector 114"/>
                <p:cNvSpPr/>
                <p:nvPr/>
              </p:nvSpPr>
              <p:spPr>
                <a:xfrm>
                  <a:off x="9962640" y="5899680"/>
                  <a:ext cx="360" cy="276840"/>
                </a:xfrm>
                <a:prstGeom prst="line">
                  <a:avLst/>
                </a:prstGeom>
                <a:ln w="19050">
                  <a:solidFill>
                    <a:srgbClr val="44546A"/>
                  </a:solidFill>
                </a:ln>
              </p:spPr>
              <p:style>
                <a:lnRef idx="1">
                  <a:schemeClr val="accent1"/>
                </a:lnRef>
                <a:fillRef idx="0">
                  <a:schemeClr val="accent1"/>
                </a:fillRef>
                <a:effectRef idx="0">
                  <a:schemeClr val="accent1"/>
                </a:effectRef>
                <a:fontRef idx="minor"/>
              </p:style>
            </p:sp>
            <p:sp>
              <p:nvSpPr>
                <p:cNvPr id="1734" name="Straight Connector 115"/>
                <p:cNvSpPr/>
                <p:nvPr/>
              </p:nvSpPr>
              <p:spPr>
                <a:xfrm>
                  <a:off x="10476000" y="5899680"/>
                  <a:ext cx="360" cy="276840"/>
                </a:xfrm>
                <a:prstGeom prst="line">
                  <a:avLst/>
                </a:prstGeom>
                <a:ln w="19050">
                  <a:solidFill>
                    <a:srgbClr val="44546A"/>
                  </a:solidFill>
                </a:ln>
              </p:spPr>
              <p:style>
                <a:lnRef idx="1">
                  <a:schemeClr val="accent1"/>
                </a:lnRef>
                <a:fillRef idx="0">
                  <a:schemeClr val="accent1"/>
                </a:fillRef>
                <a:effectRef idx="0">
                  <a:schemeClr val="accent1"/>
                </a:effectRef>
                <a:fontRef idx="minor"/>
              </p:style>
            </p:sp>
          </p:grpSp>
        </p:grpSp>
        <mc:AlternateContent xmlns:mc="http://schemas.openxmlformats.org/markup-compatibility/2006" xmlns:a14="http://schemas.microsoft.com/office/drawing/2010/main">
          <mc:Choice Requires="a14">
            <p:sp>
              <p:nvSpPr>
                <p:cNvPr id="1735" name="TextBox 119"/>
                <p:cNvSpPr txBox="1"/>
                <p:nvPr/>
              </p:nvSpPr>
              <p:spPr>
                <a:xfrm>
                  <a:off x="9154440" y="2782800"/>
                  <a:ext cx="2657160" cy="297720"/>
                </a:xfrm>
                <a:prstGeom prst="rect">
                  <a:avLst/>
                </a:prstGeom>
              </p:spPr>
              <p:txBody>
                <a:bodyPr/>
                <a:lstStyle/>
                <a:p>
                  <a:pPr/>
                  <a14:m>
                    <m:oMathPara xmlns:m="http://schemas.openxmlformats.org/officeDocument/2006/math">
                      <m:oMathParaPr>
                        <m:jc m:val="centerGroup"/>
                      </m:oMathParaPr>
                      <m:oMath xmlns:m="http://schemas.openxmlformats.org/officeDocument/2006/math">
                        <m:sSub>
                          <m:sSubPr>
                            <m:ctrlPr>
                              <a:rPr i="1">
                                <a:latin typeface="Cambria Math" panose="02040503050406030204" pitchFamily="18" charset="0"/>
                              </a:rPr>
                            </m:ctrlPr>
                          </m:sSubPr>
                          <m:e>
                            <m:r>
                              <a:rPr>
                                <a:latin typeface="Cambria Math" panose="02040503050406030204" pitchFamily="18" charset="0"/>
                              </a:rPr>
                              <m:t>𝐼</m:t>
                            </m:r>
                          </m:e>
                          <m:sub>
                            <m:r>
                              <a:rPr>
                                <a:latin typeface="Cambria Math" panose="02040503050406030204" pitchFamily="18" charset="0"/>
                              </a:rPr>
                              <m:t>𝑝𝑟𝑒</m:t>
                            </m:r>
                          </m:sub>
                        </m:sSub>
                        <m:d>
                          <m:dPr>
                            <m:ctrlPr>
                              <a:rPr i="1">
                                <a:latin typeface="Cambria Math" panose="02040503050406030204" pitchFamily="18" charset="0"/>
                              </a:rPr>
                            </m:ctrlPr>
                          </m:dPr>
                          <m:e>
                            <m:r>
                              <a:rPr>
                                <a:latin typeface="Cambria Math" panose="02040503050406030204" pitchFamily="18" charset="0"/>
                              </a:rPr>
                              <m:t>𝑡</m:t>
                            </m:r>
                          </m:e>
                        </m:d>
                        <m:r>
                          <a:rPr>
                            <a:latin typeface="Cambria Math" panose="02040503050406030204" pitchFamily="18" charset="0"/>
                          </a:rPr>
                          <m:t>=</m:t>
                        </m:r>
                        <m:sSub>
                          <m:sSubPr>
                            <m:ctrlPr>
                              <a:rPr i="1">
                                <a:latin typeface="Cambria Math" panose="02040503050406030204" pitchFamily="18" charset="0"/>
                              </a:rPr>
                            </m:ctrlPr>
                          </m:sSubPr>
                          <m:e>
                            <m:r>
                              <a:rPr>
                                <a:latin typeface="Cambria Math" panose="02040503050406030204" pitchFamily="18" charset="0"/>
                              </a:rPr>
                              <m:t>−</m:t>
                            </m:r>
                            <m:r>
                              <a:rPr>
                                <a:latin typeface="Cambria Math" panose="02040503050406030204" pitchFamily="18" charset="0"/>
                              </a:rPr>
                              <m:t>𝛼</m:t>
                            </m:r>
                            <m:r>
                              <a:rPr>
                                <a:latin typeface="Cambria Math" panose="02040503050406030204" pitchFamily="18" charset="0"/>
                              </a:rPr>
                              <m:t>∙</m:t>
                            </m:r>
                            <m:r>
                              <a:rPr>
                                <a:latin typeface="Cambria Math" panose="02040503050406030204" pitchFamily="18" charset="0"/>
                              </a:rPr>
                              <m:t>𝐼</m:t>
                            </m:r>
                          </m:e>
                          <m:sub>
                            <m:r>
                              <a:rPr>
                                <a:latin typeface="Cambria Math" panose="02040503050406030204" pitchFamily="18" charset="0"/>
                              </a:rPr>
                              <m:t>𝑚</m:t>
                            </m:r>
                          </m:sub>
                        </m:sSub>
                        <m:d>
                          <m:dPr>
                            <m:ctrlPr>
                              <a:rPr i="1">
                                <a:latin typeface="Cambria Math" panose="02040503050406030204" pitchFamily="18" charset="0"/>
                              </a:rPr>
                            </m:ctrlPr>
                          </m:dPr>
                          <m:e>
                            <m:r>
                              <a:rPr>
                                <a:latin typeface="Cambria Math" panose="02040503050406030204" pitchFamily="18" charset="0"/>
                              </a:rPr>
                              <m:t>𝑡</m:t>
                            </m:r>
                            <m:r>
                              <a:rPr>
                                <a:latin typeface="Cambria Math" panose="02040503050406030204" pitchFamily="18" charset="0"/>
                              </a:rPr>
                              <m:t>−∆</m:t>
                            </m:r>
                            <m:r>
                              <a:rPr>
                                <a:latin typeface="Cambria Math" panose="02040503050406030204" pitchFamily="18" charset="0"/>
                              </a:rPr>
                              <m:t>𝑡</m:t>
                            </m:r>
                          </m:e>
                        </m:d>
                      </m:oMath>
                    </m:oMathPara>
                  </a14:m>
                  <a:endParaRPr/>
                </a:p>
              </p:txBody>
            </p:sp>
          </mc:Choice>
          <mc:Fallback xmlns="" xmlns:p14="http://schemas.microsoft.com/office/powerpoint/2010/main" xmlns:p15="http://schemas.microsoft.com/office/powerpoint/2012/main"/>
        </mc:AlternateContent>
        <p:sp>
          <p:nvSpPr>
            <p:cNvPr id="1736" name="Straight Arrow Connector 120"/>
            <p:cNvSpPr/>
            <p:nvPr/>
          </p:nvSpPr>
          <p:spPr>
            <a:xfrm flipH="1">
              <a:off x="8599320" y="2931840"/>
              <a:ext cx="553680" cy="420840"/>
            </a:xfrm>
            <a:custGeom>
              <a:avLst/>
              <a:gdLst/>
              <a:ahLst/>
              <a:cxnLst/>
              <a:rect l="l" t="t" r="r" b="b"/>
              <a:pathLst>
                <a:path w="21600" h="21600">
                  <a:moveTo>
                    <a:pt x="0" y="0"/>
                  </a:moveTo>
                  <a:lnTo>
                    <a:pt x="21600" y="21600"/>
                  </a:lnTo>
                </a:path>
              </a:pathLst>
            </a:custGeom>
            <a:noFill/>
            <a:ln>
              <a:solidFill>
                <a:srgbClr val="808080"/>
              </a:solidFill>
              <a:tailEnd type="triangle" w="med" len="med"/>
            </a:ln>
          </p:spPr>
          <p:style>
            <a:lnRef idx="1">
              <a:schemeClr val="accent1"/>
            </a:lnRef>
            <a:fillRef idx="0">
              <a:schemeClr val="accent1"/>
            </a:fillRef>
            <a:effectRef idx="0">
              <a:schemeClr val="accent1"/>
            </a:effectRef>
            <a:fontRef idx="minor"/>
          </p:style>
        </p:sp>
        <mc:AlternateContent xmlns:mc="http://schemas.openxmlformats.org/markup-compatibility/2006" xmlns:a14="http://schemas.microsoft.com/office/drawing/2010/main">
          <mc:Choice Requires="a14">
            <p:sp>
              <p:nvSpPr>
                <p:cNvPr id="1737" name="TextBox 124"/>
                <p:cNvSpPr txBox="1"/>
                <p:nvPr/>
              </p:nvSpPr>
              <p:spPr>
                <a:xfrm>
                  <a:off x="9687240" y="1237320"/>
                  <a:ext cx="585000" cy="276120"/>
                </a:xfrm>
                <a:prstGeom prst="rect">
                  <a:avLst/>
                </a:prstGeom>
              </p:spPr>
              <p:txBody>
                <a:bodyPr/>
                <a:lstStyle/>
                <a:p>
                  <a:pPr/>
                  <a14:m>
                    <m:oMathPara xmlns:m="http://schemas.openxmlformats.org/officeDocument/2006/math">
                      <m:oMathParaPr>
                        <m:jc m:val="centerGroup"/>
                      </m:oMathParaPr>
                      <m:oMath xmlns:m="http://schemas.openxmlformats.org/officeDocument/2006/math">
                        <m:sSub>
                          <m:sSubPr>
                            <m:ctrlPr>
                              <a:rPr i="1">
                                <a:latin typeface="Cambria Math" panose="02040503050406030204" pitchFamily="18" charset="0"/>
                              </a:rPr>
                            </m:ctrlPr>
                          </m:sSubPr>
                          <m:e>
                            <m:r>
                              <a:rPr>
                                <a:latin typeface="Cambria Math" panose="02040503050406030204" pitchFamily="18" charset="0"/>
                              </a:rPr>
                              <m:t>𝐼</m:t>
                            </m:r>
                          </m:e>
                          <m:sub>
                            <m:r>
                              <a:rPr>
                                <a:latin typeface="Cambria Math" panose="02040503050406030204" pitchFamily="18" charset="0"/>
                              </a:rPr>
                              <m:t>𝑚</m:t>
                            </m:r>
                          </m:sub>
                        </m:sSub>
                        <m:d>
                          <m:dPr>
                            <m:ctrlPr>
                              <a:rPr i="1">
                                <a:latin typeface="Cambria Math" panose="02040503050406030204" pitchFamily="18" charset="0"/>
                              </a:rPr>
                            </m:ctrlPr>
                          </m:dPr>
                          <m:e>
                            <m:r>
                              <a:rPr>
                                <a:latin typeface="Cambria Math" panose="02040503050406030204" pitchFamily="18" charset="0"/>
                              </a:rPr>
                              <m:t>𝑡</m:t>
                            </m:r>
                          </m:e>
                        </m:d>
                      </m:oMath>
                    </m:oMathPara>
                  </a14:m>
                  <a:endParaRPr/>
                </a:p>
              </p:txBody>
            </p:sp>
          </mc:Choice>
          <mc:Fallback xmlns="" xmlns:p14="http://schemas.microsoft.com/office/powerpoint/2010/main" xmlns:p15="http://schemas.microsoft.com/office/powerpoint/2012/main"/>
        </mc:AlternateContent>
        <p:sp>
          <p:nvSpPr>
            <p:cNvPr id="1738" name="Straight Arrow Connector 125"/>
            <p:cNvSpPr/>
            <p:nvPr/>
          </p:nvSpPr>
          <p:spPr>
            <a:xfrm flipH="1">
              <a:off x="9107640" y="1383120"/>
              <a:ext cx="488880" cy="303840"/>
            </a:xfrm>
            <a:custGeom>
              <a:avLst/>
              <a:gdLst/>
              <a:ahLst/>
              <a:cxnLst/>
              <a:rect l="l" t="t" r="r" b="b"/>
              <a:pathLst>
                <a:path w="21600" h="21600">
                  <a:moveTo>
                    <a:pt x="0" y="0"/>
                  </a:moveTo>
                  <a:lnTo>
                    <a:pt x="21600" y="21600"/>
                  </a:lnTo>
                </a:path>
              </a:pathLst>
            </a:custGeom>
            <a:noFill/>
            <a:ln>
              <a:solidFill>
                <a:srgbClr val="808080"/>
              </a:solidFill>
              <a:tailEnd type="triangle" w="med" len="med"/>
            </a:ln>
          </p:spPr>
          <p:style>
            <a:lnRef idx="1">
              <a:schemeClr val="accent1"/>
            </a:lnRef>
            <a:fillRef idx="0">
              <a:schemeClr val="accent1"/>
            </a:fillRef>
            <a:effectRef idx="0">
              <a:schemeClr val="accent1"/>
            </a:effectRef>
            <a:fontRef idx="minor"/>
          </p:style>
        </p:sp>
        <p:sp>
          <p:nvSpPr>
            <p:cNvPr id="1739" name="Straight Arrow Connector 128"/>
            <p:cNvSpPr/>
            <p:nvPr/>
          </p:nvSpPr>
          <p:spPr>
            <a:xfrm flipH="1">
              <a:off x="8950320" y="4331160"/>
              <a:ext cx="646200" cy="237960"/>
            </a:xfrm>
            <a:custGeom>
              <a:avLst/>
              <a:gdLst/>
              <a:ahLst/>
              <a:cxnLst/>
              <a:rect l="l" t="t" r="r" b="b"/>
              <a:pathLst>
                <a:path w="21600" h="21600">
                  <a:moveTo>
                    <a:pt x="0" y="0"/>
                  </a:moveTo>
                  <a:lnTo>
                    <a:pt x="21600" y="21600"/>
                  </a:lnTo>
                </a:path>
              </a:pathLst>
            </a:custGeom>
            <a:noFill/>
            <a:ln>
              <a:solidFill>
                <a:srgbClr val="808080"/>
              </a:solidFill>
              <a:tailEnd type="triangle" w="med" len="med"/>
            </a:ln>
          </p:spPr>
          <p:style>
            <a:lnRef idx="1">
              <a:schemeClr val="accent1"/>
            </a:lnRef>
            <a:fillRef idx="0">
              <a:schemeClr val="accent1"/>
            </a:fillRef>
            <a:effectRef idx="0">
              <a:schemeClr val="accent1"/>
            </a:effectRef>
            <a:fontRef idx="minor"/>
          </p:style>
        </p:sp>
        <p:sp>
          <p:nvSpPr>
            <p:cNvPr id="1740" name="TextBox 129"/>
            <p:cNvSpPr/>
            <p:nvPr/>
          </p:nvSpPr>
          <p:spPr>
            <a:xfrm>
              <a:off x="10579680" y="4193640"/>
              <a:ext cx="441000" cy="27432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1800" b="0" strike="noStrike" spc="-1" dirty="0">
                  <a:solidFill>
                    <a:srgbClr val="000000"/>
                  </a:solidFill>
                  <a:latin typeface="Calibri"/>
                  <a:ea typeface="DejaVu Sans"/>
                </a:rPr>
                <a:t> =  +</a:t>
              </a:r>
              <a:endParaRPr lang="en-GB" sz="1800" b="0" strike="noStrike" spc="-1" dirty="0">
                <a:latin typeface="Arial"/>
              </a:endParaRPr>
            </a:p>
          </p:txBody>
        </p:sp>
      </p:grpSp>
      <p:sp>
        <p:nvSpPr>
          <p:cNvPr id="1741" name="TextBox 133"/>
          <p:cNvSpPr/>
          <p:nvPr/>
        </p:nvSpPr>
        <p:spPr>
          <a:xfrm>
            <a:off x="4148280" y="1267200"/>
            <a:ext cx="11750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dirty="0">
                <a:solidFill>
                  <a:srgbClr val="4472C4"/>
                </a:solidFill>
                <a:latin typeface="Calibri"/>
                <a:ea typeface="DejaVu Sans"/>
              </a:rPr>
              <a:t>“long” delay</a:t>
            </a:r>
            <a:endParaRPr lang="en-GB" sz="1400" b="0" strike="noStrike" spc="-1" dirty="0">
              <a:latin typeface="Arial"/>
            </a:endParaRPr>
          </a:p>
        </p:txBody>
      </p:sp>
      <p:sp>
        <p:nvSpPr>
          <p:cNvPr id="1742" name="Straight Arrow Connector 135"/>
          <p:cNvSpPr/>
          <p:nvPr/>
        </p:nvSpPr>
        <p:spPr>
          <a:xfrm flipH="1">
            <a:off x="3783600" y="1415520"/>
            <a:ext cx="445680" cy="372240"/>
          </a:xfrm>
          <a:custGeom>
            <a:avLst/>
            <a:gdLst/>
            <a:ahLst/>
            <a:cxnLst/>
            <a:rect l="l" t="t" r="r" b="b"/>
            <a:pathLst>
              <a:path w="21600" h="21600">
                <a:moveTo>
                  <a:pt x="0" y="0"/>
                </a:moveTo>
                <a:lnTo>
                  <a:pt x="21600" y="21600"/>
                </a:lnTo>
              </a:path>
            </a:pathLst>
          </a:custGeom>
          <a:noFill/>
          <a:ln>
            <a:solidFill>
              <a:srgbClr val="808080"/>
            </a:solidFill>
            <a:tailEnd type="triangle" w="med" len="med"/>
          </a:ln>
        </p:spPr>
        <p:style>
          <a:lnRef idx="1">
            <a:schemeClr val="accent1"/>
          </a:lnRef>
          <a:fillRef idx="0">
            <a:schemeClr val="accent1"/>
          </a:fillRef>
          <a:effectRef idx="0">
            <a:schemeClr val="accent1"/>
          </a:effectRef>
          <a:fontRef idx="minor"/>
        </p:style>
      </p:sp>
      <p:sp>
        <p:nvSpPr>
          <p:cNvPr id="1743" name="TextBox 136"/>
          <p:cNvSpPr/>
          <p:nvPr/>
        </p:nvSpPr>
        <p:spPr>
          <a:xfrm>
            <a:off x="4166280" y="1789200"/>
            <a:ext cx="124668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dirty="0">
                <a:solidFill>
                  <a:srgbClr val="4472C4"/>
                </a:solidFill>
                <a:latin typeface="Calibri"/>
                <a:ea typeface="DejaVu Sans"/>
              </a:rPr>
              <a:t>“short” delay</a:t>
            </a:r>
            <a:endParaRPr lang="en-GB" sz="1400" b="0" strike="noStrike" spc="-1" dirty="0">
              <a:latin typeface="Arial"/>
            </a:endParaRPr>
          </a:p>
        </p:txBody>
      </p:sp>
      <p:sp>
        <p:nvSpPr>
          <p:cNvPr id="1744" name="Straight Arrow Connector 137"/>
          <p:cNvSpPr/>
          <p:nvPr/>
        </p:nvSpPr>
        <p:spPr>
          <a:xfrm flipH="1">
            <a:off x="3783600" y="1920600"/>
            <a:ext cx="445680" cy="372240"/>
          </a:xfrm>
          <a:custGeom>
            <a:avLst/>
            <a:gdLst/>
            <a:ahLst/>
            <a:cxnLst/>
            <a:rect l="l" t="t" r="r" b="b"/>
            <a:pathLst>
              <a:path w="21600" h="21600">
                <a:moveTo>
                  <a:pt x="0" y="0"/>
                </a:moveTo>
                <a:lnTo>
                  <a:pt x="21600" y="21600"/>
                </a:lnTo>
              </a:path>
            </a:pathLst>
          </a:custGeom>
          <a:noFill/>
          <a:ln>
            <a:solidFill>
              <a:srgbClr val="808080"/>
            </a:solidFill>
            <a:tailEnd type="triangle" w="med" len="med"/>
          </a:ln>
        </p:spPr>
        <p:style>
          <a:lnRef idx="1">
            <a:schemeClr val="accent1"/>
          </a:lnRef>
          <a:fillRef idx="0">
            <a:schemeClr val="accent1"/>
          </a:fillRef>
          <a:effectRef idx="0">
            <a:schemeClr val="accent1"/>
          </a:effectRef>
          <a:fontRef idx="minor"/>
        </p:style>
      </p:sp>
      <p:sp>
        <p:nvSpPr>
          <p:cNvPr id="1745" name="TextBox 6"/>
          <p:cNvSpPr/>
          <p:nvPr/>
        </p:nvSpPr>
        <p:spPr>
          <a:xfrm>
            <a:off x="420120" y="4717440"/>
            <a:ext cx="4189680" cy="1939680"/>
          </a:xfrm>
          <a:prstGeom prst="rect">
            <a:avLst/>
          </a:prstGeom>
          <a:solidFill>
            <a:schemeClr val="bg1"/>
          </a:solidFill>
          <a:ln w="0">
            <a:solidFill>
              <a:srgbClr val="000000"/>
            </a:solid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US" sz="1200" b="1" strike="noStrike" spc="-1" dirty="0">
                <a:solidFill>
                  <a:srgbClr val="000000"/>
                </a:solidFill>
                <a:latin typeface="Calibri"/>
                <a:ea typeface="DejaVu Sans"/>
              </a:rPr>
              <a:t>Advantage:</a:t>
            </a:r>
            <a:endParaRPr lang="en-GB" sz="1200" b="0" strike="noStrike" spc="-1">
              <a:latin typeface="Arial"/>
            </a:endParaRPr>
          </a:p>
          <a:p>
            <a:pPr marL="285840" indent="-285840">
              <a:lnSpc>
                <a:spcPct val="100000"/>
              </a:lnSpc>
              <a:buClr>
                <a:srgbClr val="C00000"/>
              </a:buClr>
              <a:buFont typeface="Arial"/>
              <a:buChar char="•"/>
            </a:pPr>
            <a:r>
              <a:rPr lang="en-US" sz="1200" b="0" strike="noStrike" spc="-1" dirty="0">
                <a:solidFill>
                  <a:srgbClr val="4472C4"/>
                </a:solidFill>
                <a:latin typeface="Calibri"/>
                <a:ea typeface="DejaVu Sans"/>
              </a:rPr>
              <a:t>Pre-emphasis is made by subtracting the “bit stream” to itself after inversion and scaling!</a:t>
            </a:r>
            <a:endParaRPr lang="en-GB" sz="1200" b="0" strike="noStrike" spc="-1">
              <a:latin typeface="Arial"/>
            </a:endParaRPr>
          </a:p>
          <a:p>
            <a:pPr marL="285840" indent="-285840">
              <a:lnSpc>
                <a:spcPct val="100000"/>
              </a:lnSpc>
              <a:buClr>
                <a:srgbClr val="C00000"/>
              </a:buClr>
              <a:buFont typeface="Arial"/>
              <a:buChar char="•"/>
            </a:pPr>
            <a:r>
              <a:rPr lang="en-US" sz="1200" b="0" strike="noStrike" spc="-1" dirty="0">
                <a:solidFill>
                  <a:srgbClr val="4472C4"/>
                </a:solidFill>
                <a:latin typeface="Calibri"/>
                <a:ea typeface="DejaVu Sans"/>
              </a:rPr>
              <a:t>No narrow pulses required (as needed for the </a:t>
            </a:r>
            <a:r>
              <a:rPr lang="en-US" sz="1200" b="0" strike="noStrike" spc="-1" dirty="0" err="1">
                <a:solidFill>
                  <a:srgbClr val="4472C4"/>
                </a:solidFill>
                <a:latin typeface="Calibri"/>
                <a:ea typeface="DejaVu Sans"/>
              </a:rPr>
              <a:t>eTx</a:t>
            </a:r>
            <a:r>
              <a:rPr lang="en-US" sz="1200" b="0" strike="noStrike" spc="-1" dirty="0">
                <a:solidFill>
                  <a:srgbClr val="4472C4"/>
                </a:solidFill>
                <a:latin typeface="Calibri"/>
                <a:ea typeface="DejaVu Sans"/>
              </a:rPr>
              <a:t> scheme)</a:t>
            </a:r>
            <a:endParaRPr lang="en-GB" sz="1200" b="0" strike="noStrike" spc="-1">
              <a:latin typeface="Arial"/>
            </a:endParaRPr>
          </a:p>
          <a:p>
            <a:pPr>
              <a:lnSpc>
                <a:spcPct val="100000"/>
              </a:lnSpc>
              <a:buNone/>
            </a:pPr>
            <a:r>
              <a:rPr lang="en-US" sz="1200" b="1" strike="noStrike" spc="-1" dirty="0">
                <a:solidFill>
                  <a:srgbClr val="000000"/>
                </a:solidFill>
                <a:latin typeface="Calibri"/>
                <a:ea typeface="DejaVu Sans"/>
              </a:rPr>
              <a:t>Disadvantage:</a:t>
            </a:r>
            <a:endParaRPr lang="en-GB" sz="1200" b="0" strike="noStrike" spc="-1">
              <a:latin typeface="Arial"/>
            </a:endParaRPr>
          </a:p>
          <a:p>
            <a:pPr marL="285840" indent="-285840">
              <a:lnSpc>
                <a:spcPct val="100000"/>
              </a:lnSpc>
              <a:buClr>
                <a:srgbClr val="C00000"/>
              </a:buClr>
              <a:buFont typeface="Arial"/>
              <a:buChar char="•"/>
            </a:pPr>
            <a:r>
              <a:rPr lang="en-US" sz="1200" b="0" strike="noStrike" spc="-1" dirty="0">
                <a:solidFill>
                  <a:srgbClr val="4472C4"/>
                </a:solidFill>
                <a:latin typeface="Calibri"/>
                <a:ea typeface="DejaVu Sans"/>
              </a:rPr>
              <a:t>The pre-emphasis is done by reducing the amplitude rather than peaking the signal during the pre-emphasis phase.</a:t>
            </a:r>
            <a:endParaRPr lang="en-GB" sz="1200" b="0" strike="noStrike" spc="-1">
              <a:latin typeface="Arial"/>
            </a:endParaRPr>
          </a:p>
          <a:p>
            <a:pPr marL="285840" indent="-285840">
              <a:lnSpc>
                <a:spcPct val="100000"/>
              </a:lnSpc>
              <a:buClr>
                <a:srgbClr val="C00000"/>
              </a:buClr>
              <a:buFont typeface="Arial"/>
              <a:buChar char="•"/>
            </a:pPr>
            <a:r>
              <a:rPr lang="en-US" sz="1200" b="0" strike="noStrike" spc="-1" dirty="0">
                <a:solidFill>
                  <a:srgbClr val="4472C4"/>
                </a:solidFill>
                <a:latin typeface="Calibri"/>
                <a:ea typeface="DejaVu Sans"/>
              </a:rPr>
              <a:t>The driver consumes in permanence </a:t>
            </a:r>
            <a:r>
              <a:rPr lang="en-US" sz="1200" b="0" strike="noStrike" spc="-1" dirty="0" err="1">
                <a:solidFill>
                  <a:srgbClr val="4472C4"/>
                </a:solidFill>
                <a:latin typeface="Calibri"/>
                <a:ea typeface="DejaVu Sans"/>
              </a:rPr>
              <a:t>I</a:t>
            </a:r>
            <a:r>
              <a:rPr lang="en-US" sz="1200" b="0" strike="noStrike" spc="-1" baseline="-25000" dirty="0" err="1">
                <a:solidFill>
                  <a:srgbClr val="4472C4"/>
                </a:solidFill>
                <a:latin typeface="Calibri"/>
                <a:ea typeface="DejaVu Sans"/>
              </a:rPr>
              <a:t>m</a:t>
            </a:r>
            <a:r>
              <a:rPr lang="en-US" sz="1200" b="0" strike="noStrike" spc="-1" dirty="0">
                <a:solidFill>
                  <a:srgbClr val="4472C4"/>
                </a:solidFill>
                <a:latin typeface="Calibri"/>
                <a:ea typeface="DejaVu Sans"/>
              </a:rPr>
              <a:t> + </a:t>
            </a:r>
            <a:r>
              <a:rPr lang="en-US" sz="1200" b="0" strike="noStrike" spc="-1" dirty="0" err="1">
                <a:solidFill>
                  <a:srgbClr val="4472C4"/>
                </a:solidFill>
                <a:latin typeface="Calibri"/>
                <a:ea typeface="DejaVu Sans"/>
              </a:rPr>
              <a:t>I</a:t>
            </a:r>
            <a:r>
              <a:rPr lang="en-US" sz="1200" b="0" strike="noStrike" spc="-1" baseline="-25000" dirty="0" err="1">
                <a:solidFill>
                  <a:srgbClr val="4472C4"/>
                </a:solidFill>
                <a:latin typeface="Calibri"/>
                <a:ea typeface="DejaVu Sans"/>
              </a:rPr>
              <a:t>pre</a:t>
            </a:r>
            <a:r>
              <a:rPr lang="en-US" sz="1200" b="0" strike="noStrike" spc="-1" dirty="0">
                <a:solidFill>
                  <a:srgbClr val="4472C4"/>
                </a:solidFill>
                <a:latin typeface="Calibri"/>
                <a:ea typeface="DejaVu Sans"/>
              </a:rPr>
              <a:t>.</a:t>
            </a:r>
            <a:endParaRPr lang="en-GB" sz="1200" b="0" strike="noStrike" spc="-1" dirty="0">
              <a:latin typeface="Arial"/>
            </a:endParaRPr>
          </a:p>
        </p:txBody>
      </p:sp>
      <p:sp>
        <p:nvSpPr>
          <p:cNvPr id="1746" name="PlaceHolder 3"/>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452123EF-8DF8-434A-86D9-B1751250D099}" type="slidenum">
              <a:rPr lang="en-GB" sz="1000" b="0" strike="noStrike" spc="-1" dirty="0">
                <a:solidFill>
                  <a:srgbClr val="8B8B8B"/>
                </a:solidFill>
                <a:latin typeface="Calibri"/>
              </a:rPr>
              <a:t>66</a:t>
            </a:fld>
            <a:endParaRPr lang="en-GB" sz="1000" b="0" strike="noStrike" spc="-1" dirty="0">
              <a:latin typeface="Times New Roman"/>
            </a:endParaRPr>
          </a:p>
        </p:txBody>
      </p:sp>
      <p:sp>
        <p:nvSpPr>
          <p:cNvPr id="1747" name="PlaceHolder 4"/>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1748" name="TextBox 8"/>
          <p:cNvSpPr/>
          <p:nvPr/>
        </p:nvSpPr>
        <p:spPr>
          <a:xfrm>
            <a:off x="523800" y="932760"/>
            <a:ext cx="2250000" cy="110160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US" sz="1200" b="0" strike="noStrike" spc="-1">
                <a:solidFill>
                  <a:srgbClr val="0070C0"/>
                </a:solidFill>
                <a:latin typeface="Calibri"/>
                <a:ea typeface="DejaVu Sans"/>
              </a:rPr>
              <a:t>I</a:t>
            </a:r>
            <a:r>
              <a:rPr lang="en-US" sz="1200" b="0" strike="noStrike" spc="-1" baseline="-25000">
                <a:solidFill>
                  <a:srgbClr val="0070C0"/>
                </a:solidFill>
                <a:latin typeface="Calibri"/>
                <a:ea typeface="DejaVu Sans"/>
              </a:rPr>
              <a:t>cc</a:t>
            </a:r>
            <a:r>
              <a:rPr lang="en-US" sz="1200" b="0" strike="noStrike" spc="-1">
                <a:solidFill>
                  <a:srgbClr val="0070C0"/>
                </a:solidFill>
                <a:latin typeface="Calibri"/>
                <a:ea typeface="DejaVu Sans"/>
              </a:rPr>
              <a:t> = 40 mA</a:t>
            </a:r>
            <a:endParaRPr lang="en-GB" sz="1200" b="0" strike="noStrike" spc="-1">
              <a:latin typeface="Arial"/>
            </a:endParaRPr>
          </a:p>
          <a:p>
            <a:pPr>
              <a:lnSpc>
                <a:spcPct val="100000"/>
              </a:lnSpc>
              <a:buNone/>
            </a:pPr>
            <a:r>
              <a:rPr lang="en-US" sz="1200" b="0" strike="noStrike" spc="-1">
                <a:solidFill>
                  <a:srgbClr val="0070C0"/>
                </a:solidFill>
                <a:latin typeface="Calibri"/>
                <a:ea typeface="DejaVu Sans"/>
              </a:rPr>
              <a:t>I</a:t>
            </a:r>
            <a:r>
              <a:rPr lang="en-US" sz="1200" b="0" strike="noStrike" spc="-1" baseline="-25000">
                <a:solidFill>
                  <a:srgbClr val="0070C0"/>
                </a:solidFill>
                <a:latin typeface="Calibri"/>
                <a:ea typeface="DejaVu Sans"/>
              </a:rPr>
              <a:t>mod</a:t>
            </a:r>
            <a:r>
              <a:rPr lang="en-US" sz="1200" b="0" strike="noStrike" spc="-1">
                <a:solidFill>
                  <a:srgbClr val="0070C0"/>
                </a:solidFill>
                <a:latin typeface="Calibri"/>
                <a:ea typeface="DejaVu Sans"/>
              </a:rPr>
              <a:t> = 12 mA</a:t>
            </a:r>
            <a:endParaRPr lang="en-GB" sz="1200" b="0" strike="noStrike" spc="-1">
              <a:latin typeface="Arial"/>
            </a:endParaRPr>
          </a:p>
          <a:p>
            <a:pPr>
              <a:lnSpc>
                <a:spcPct val="100000"/>
              </a:lnSpc>
              <a:buNone/>
            </a:pPr>
            <a:r>
              <a:rPr lang="en-US" sz="1200" b="0" strike="noStrike" spc="-1">
                <a:solidFill>
                  <a:srgbClr val="0070C0"/>
                </a:solidFill>
                <a:latin typeface="Calibri"/>
                <a:ea typeface="DejaVu Sans"/>
              </a:rPr>
              <a:t>I</a:t>
            </a:r>
            <a:r>
              <a:rPr lang="en-US" sz="1200" b="0" strike="noStrike" spc="-1" baseline="-25000">
                <a:solidFill>
                  <a:srgbClr val="0070C0"/>
                </a:solidFill>
                <a:latin typeface="Calibri"/>
                <a:ea typeface="DejaVu Sans"/>
              </a:rPr>
              <a:t>pre</a:t>
            </a:r>
            <a:r>
              <a:rPr lang="en-US" sz="1200" b="0" strike="noStrike" spc="-1">
                <a:solidFill>
                  <a:srgbClr val="0070C0"/>
                </a:solidFill>
                <a:latin typeface="Calibri"/>
                <a:ea typeface="DejaVu Sans"/>
              </a:rPr>
              <a:t> = 8 mA</a:t>
            </a:r>
            <a:endParaRPr lang="en-GB" sz="1200" b="0" strike="noStrike" spc="-1">
              <a:latin typeface="Arial"/>
            </a:endParaRPr>
          </a:p>
          <a:p>
            <a:pPr>
              <a:lnSpc>
                <a:spcPct val="100000"/>
              </a:lnSpc>
              <a:buNone/>
            </a:pPr>
            <a:r>
              <a:rPr lang="en-US" sz="1200" b="0" strike="noStrike" spc="-1">
                <a:solidFill>
                  <a:srgbClr val="0070C0"/>
                </a:solidFill>
                <a:latin typeface="Calibri"/>
                <a:ea typeface="DejaVu Sans"/>
              </a:rPr>
              <a:t>C</a:t>
            </a:r>
            <a:r>
              <a:rPr lang="en-US" sz="1200" b="0" strike="noStrike" spc="-1" baseline="-25000">
                <a:solidFill>
                  <a:srgbClr val="0070C0"/>
                </a:solidFill>
                <a:latin typeface="Calibri"/>
                <a:ea typeface="DejaVu Sans"/>
              </a:rPr>
              <a:t>out</a:t>
            </a:r>
            <a:r>
              <a:rPr lang="en-US" sz="1200" b="0" strike="noStrike" spc="-1">
                <a:solidFill>
                  <a:srgbClr val="0070C0"/>
                </a:solidFill>
                <a:latin typeface="Calibri"/>
                <a:ea typeface="DejaVu Sans"/>
              </a:rPr>
              <a:t> = 500 fF</a:t>
            </a:r>
            <a:endParaRPr lang="en-GB" sz="1200" b="0" strike="noStrike" spc="-1">
              <a:latin typeface="Arial"/>
            </a:endParaRPr>
          </a:p>
          <a:p>
            <a:pPr>
              <a:lnSpc>
                <a:spcPct val="100000"/>
              </a:lnSpc>
              <a:buNone/>
            </a:pPr>
            <a:r>
              <a:rPr lang="en-US" sz="1200" b="0" strike="noStrike" spc="-1">
                <a:solidFill>
                  <a:srgbClr val="0070C0"/>
                </a:solidFill>
                <a:latin typeface="Calibri"/>
                <a:ea typeface="DejaVu Sans"/>
              </a:rPr>
              <a:t>Process: SS_100C_1.2V</a:t>
            </a:r>
            <a:endParaRPr lang="en-GB" sz="1200" b="0" strike="noStrike" spc="-1">
              <a:latin typeface="Aria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9"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Using the Line Driver</a:t>
            </a:r>
            <a:endParaRPr lang="en-GB" sz="3200" b="0" strike="noStrike" spc="-1">
              <a:latin typeface="Arial"/>
            </a:endParaRPr>
          </a:p>
        </p:txBody>
      </p:sp>
      <p:sp>
        <p:nvSpPr>
          <p:cNvPr id="1750" name="PlaceHolder 2"/>
          <p:cNvSpPr>
            <a:spLocks noGrp="1"/>
          </p:cNvSpPr>
          <p:nvPr>
            <p:ph/>
          </p:nvPr>
        </p:nvSpPr>
        <p:spPr>
          <a:xfrm>
            <a:off x="838080" y="837000"/>
            <a:ext cx="10514880" cy="5547600"/>
          </a:xfrm>
          <a:prstGeom prst="rect">
            <a:avLst/>
          </a:prstGeom>
          <a:noFill/>
          <a:ln w="0">
            <a:noFill/>
          </a:ln>
        </p:spPr>
        <p:txBody>
          <a:bodyPr lIns="90000" tIns="45000" rIns="90000" bIns="45000" anchor="t">
            <a:noAutofit/>
          </a:bodyPr>
          <a:lstStyle/>
          <a:p>
            <a:pPr>
              <a:lnSpc>
                <a:spcPct val="90000"/>
              </a:lnSpc>
              <a:spcBef>
                <a:spcPts val="1001"/>
              </a:spcBef>
              <a:buNone/>
              <a:tabLst>
                <a:tab pos="0" algn="l"/>
              </a:tabLst>
            </a:pPr>
            <a:r>
              <a:rPr lang="en-GB" sz="2400" b="1" strike="noStrike" spc="-1">
                <a:solidFill>
                  <a:srgbClr val="203864"/>
                </a:solidFill>
                <a:latin typeface="Calibri Light"/>
                <a:ea typeface="Verdana"/>
              </a:rPr>
              <a:t>The user must:</a:t>
            </a:r>
            <a:endParaRPr lang="en-GB" sz="24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400" b="0" strike="noStrike" spc="-1">
                <a:solidFill>
                  <a:srgbClr val="203864"/>
                </a:solidFill>
                <a:latin typeface="Calibri Light"/>
                <a:ea typeface="Verdana"/>
              </a:rPr>
              <a:t>Enable the line driver for Transceiver and Simplex Transmitter modes:</a:t>
            </a:r>
            <a:endParaRPr lang="en-GB" sz="24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400" b="0" strike="noStrike" spc="-1">
                <a:solidFill>
                  <a:srgbClr val="203864"/>
                </a:solidFill>
                <a:latin typeface="Calibri Light"/>
                <a:ea typeface="Verdana"/>
              </a:rPr>
              <a:t>Enable the pre-emphasis if needed;</a:t>
            </a:r>
            <a:endParaRPr lang="en-GB" sz="24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400" b="0" strike="noStrike" spc="-1">
                <a:solidFill>
                  <a:srgbClr val="203864"/>
                </a:solidFill>
                <a:latin typeface="Calibri Light"/>
                <a:ea typeface="Verdana"/>
              </a:rPr>
              <a:t>Set the amplitude of the:</a:t>
            </a:r>
            <a:endParaRPr lang="en-GB" sz="2400" b="0" strike="noStrike" spc="-1">
              <a:latin typeface="Arial"/>
            </a:endParaRPr>
          </a:p>
          <a:p>
            <a:pPr marL="685800" lvl="1" indent="-228600">
              <a:lnSpc>
                <a:spcPct val="90000"/>
              </a:lnSpc>
              <a:spcBef>
                <a:spcPts val="499"/>
              </a:spcBef>
              <a:buClr>
                <a:srgbClr val="C00000"/>
              </a:buClr>
              <a:buFont typeface="Arial"/>
              <a:buChar char="•"/>
              <a:tabLst>
                <a:tab pos="0" algn="l"/>
              </a:tabLst>
            </a:pPr>
            <a:r>
              <a:rPr lang="en-GB" sz="2000" b="0" strike="noStrike" spc="-1">
                <a:solidFill>
                  <a:srgbClr val="4472C4"/>
                </a:solidFill>
                <a:latin typeface="Calibri Light"/>
                <a:ea typeface="Verdana"/>
              </a:rPr>
              <a:t>Modulation current;</a:t>
            </a:r>
            <a:endParaRPr lang="en-GB" sz="2000" b="0" strike="noStrike" spc="-1">
              <a:latin typeface="Arial"/>
            </a:endParaRPr>
          </a:p>
          <a:p>
            <a:pPr marL="685800" lvl="1" indent="-228600">
              <a:lnSpc>
                <a:spcPct val="90000"/>
              </a:lnSpc>
              <a:spcBef>
                <a:spcPts val="499"/>
              </a:spcBef>
              <a:buClr>
                <a:srgbClr val="C00000"/>
              </a:buClr>
              <a:buFont typeface="Arial"/>
              <a:buChar char="•"/>
              <a:tabLst>
                <a:tab pos="0" algn="l"/>
              </a:tabLst>
            </a:pPr>
            <a:r>
              <a:rPr lang="en-GB" sz="2000" b="0" strike="noStrike" spc="-1">
                <a:solidFill>
                  <a:srgbClr val="4472C4"/>
                </a:solidFill>
                <a:latin typeface="Calibri Light"/>
                <a:ea typeface="Verdana"/>
              </a:rPr>
              <a:t>Pre-emphasis current.</a:t>
            </a:r>
            <a:endParaRPr lang="en-GB" sz="20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400" b="0" strike="noStrike" spc="-1">
                <a:solidFill>
                  <a:srgbClr val="203864"/>
                </a:solidFill>
                <a:latin typeface="Calibri Light"/>
                <a:ea typeface="Verdana"/>
              </a:rPr>
              <a:t>Set the pre-emphasis pulse duration;</a:t>
            </a:r>
            <a:endParaRPr lang="en-GB" sz="24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400" b="0" strike="noStrike" spc="-1">
                <a:solidFill>
                  <a:srgbClr val="203864"/>
                </a:solidFill>
                <a:latin typeface="Calibri Light"/>
                <a:ea typeface="Verdana"/>
              </a:rPr>
              <a:t>It is possible to invert HS output polarity to simplify the PCB design:</a:t>
            </a:r>
            <a:endParaRPr lang="en-GB" sz="2400" b="0" strike="noStrike" spc="-1">
              <a:latin typeface="Arial"/>
            </a:endParaRPr>
          </a:p>
          <a:p>
            <a:pPr marL="685800" lvl="1" indent="-228600">
              <a:lnSpc>
                <a:spcPct val="90000"/>
              </a:lnSpc>
              <a:spcBef>
                <a:spcPts val="499"/>
              </a:spcBef>
              <a:buClr>
                <a:srgbClr val="C00000"/>
              </a:buClr>
              <a:buFont typeface="Arial"/>
              <a:buChar char="•"/>
              <a:tabLst>
                <a:tab pos="0" algn="l"/>
              </a:tabLst>
            </a:pPr>
            <a:r>
              <a:rPr lang="en-GB" sz="2000" b="0" strike="noStrike" spc="-1">
                <a:solidFill>
                  <a:srgbClr val="4472C4"/>
                </a:solidFill>
                <a:latin typeface="Calibri Light"/>
                <a:ea typeface="Verdana"/>
              </a:rPr>
              <a:t>The inversion is done @40M (before the Serializer) at the frame level.</a:t>
            </a:r>
            <a:endParaRPr lang="en-GB" sz="2000" b="0" strike="noStrike" spc="-1">
              <a:latin typeface="Arial"/>
            </a:endParaRPr>
          </a:p>
        </p:txBody>
      </p:sp>
      <p:sp>
        <p:nvSpPr>
          <p:cNvPr id="1751"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1752"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1753" name="PlaceHolder 5"/>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72C41A72-2E67-4C94-B5A3-F1EC3A77253A}" type="slidenum">
              <a:rPr lang="en-GB" sz="1000" b="0" strike="noStrike" spc="-1" dirty="0">
                <a:solidFill>
                  <a:srgbClr val="808080"/>
                </a:solidFill>
                <a:latin typeface="Calibri Light"/>
                <a:ea typeface="Verdana"/>
              </a:rPr>
              <a:t>67</a:t>
            </a:fld>
            <a:endParaRPr lang="en-GB" sz="1000" b="0" strike="noStrike" spc="-1" dirty="0">
              <a:latin typeface="Times New Roman"/>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4"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High-Speed Line Receiver / Equalizer</a:t>
            </a:r>
            <a:endParaRPr lang="en-GB" sz="3200" b="0" strike="noStrike" spc="-1">
              <a:latin typeface="Arial"/>
            </a:endParaRPr>
          </a:p>
        </p:txBody>
      </p:sp>
      <p:sp>
        <p:nvSpPr>
          <p:cNvPr id="1755" name="Straight Arrow Connector 9"/>
          <p:cNvSpPr/>
          <p:nvPr/>
        </p:nvSpPr>
        <p:spPr>
          <a:xfrm flipV="1">
            <a:off x="9439200" y="1802160"/>
            <a:ext cx="360" cy="456480"/>
          </a:xfrm>
          <a:custGeom>
            <a:avLst/>
            <a:gdLst/>
            <a:ahLst/>
            <a:cxnLst/>
            <a:rect l="l" t="t" r="r" b="b"/>
            <a:pathLst>
              <a:path w="21600" h="21600">
                <a:moveTo>
                  <a:pt x="0" y="0"/>
                </a:moveTo>
                <a:lnTo>
                  <a:pt x="21600" y="21600"/>
                </a:lnTo>
              </a:path>
            </a:pathLst>
          </a:custGeom>
          <a:noFill/>
          <a:ln w="19050">
            <a:solidFill>
              <a:srgbClr val="44546A"/>
            </a:solidFill>
            <a:tailEnd type="oval" w="med" len="med"/>
          </a:ln>
        </p:spPr>
        <p:style>
          <a:lnRef idx="1">
            <a:schemeClr val="accent1"/>
          </a:lnRef>
          <a:fillRef idx="0">
            <a:schemeClr val="accent1"/>
          </a:fillRef>
          <a:effectRef idx="0">
            <a:schemeClr val="accent1"/>
          </a:effectRef>
          <a:fontRef idx="minor"/>
        </p:style>
      </p:sp>
      <p:sp>
        <p:nvSpPr>
          <p:cNvPr id="1756" name="Rectangle 10"/>
          <p:cNvSpPr/>
          <p:nvPr/>
        </p:nvSpPr>
        <p:spPr>
          <a:xfrm>
            <a:off x="1916280" y="21049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1757" name="Rectangle 11"/>
          <p:cNvSpPr/>
          <p:nvPr/>
        </p:nvSpPr>
        <p:spPr>
          <a:xfrm>
            <a:off x="1916280" y="42382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1758" name="Rectangle 12"/>
          <p:cNvSpPr/>
          <p:nvPr/>
        </p:nvSpPr>
        <p:spPr>
          <a:xfrm rot="10800000">
            <a:off x="4728240" y="1269360"/>
            <a:ext cx="3733200" cy="4494960"/>
          </a:xfrm>
          <a:prstGeom prst="rect">
            <a:avLst/>
          </a:prstGeom>
          <a:solidFill>
            <a:srgbClr val="95B3D7"/>
          </a:solidFill>
          <a:ln w="25400">
            <a:solidFill>
              <a:srgbClr val="000000"/>
            </a:solidFill>
            <a:round/>
          </a:ln>
        </p:spPr>
        <p:style>
          <a:lnRef idx="0">
            <a:scrgbClr r="0" g="0" b="0"/>
          </a:lnRef>
          <a:fillRef idx="0">
            <a:scrgbClr r="0" g="0" b="0"/>
          </a:fillRef>
          <a:effectRef idx="0">
            <a:scrgbClr r="0" g="0" b="0"/>
          </a:effectRef>
          <a:fontRef idx="minor"/>
        </p:style>
      </p:sp>
      <p:sp>
        <p:nvSpPr>
          <p:cNvPr id="1759" name="Rectangle 13"/>
          <p:cNvSpPr/>
          <p:nvPr/>
        </p:nvSpPr>
        <p:spPr>
          <a:xfrm rot="5400000">
            <a:off x="3250440" y="3285720"/>
            <a:ext cx="3504600" cy="5328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buNone/>
              <a:tabLst>
                <a:tab pos="0" algn="l"/>
              </a:tabLst>
            </a:pPr>
            <a:r>
              <a:rPr lang="en-GB" sz="900" b="0" strike="noStrike" spc="-1">
                <a:solidFill>
                  <a:srgbClr val="FFFFFF"/>
                </a:solidFill>
                <a:latin typeface="Calibri"/>
                <a:ea typeface="DejaVu Sans"/>
              </a:rPr>
              <a:t>Phase – Aligners + Ser/Des for E – Ports</a:t>
            </a:r>
            <a:endParaRPr lang="en-GB" sz="900" b="0" strike="noStrike" spc="-1">
              <a:latin typeface="Arial"/>
            </a:endParaRPr>
          </a:p>
        </p:txBody>
      </p:sp>
      <p:sp>
        <p:nvSpPr>
          <p:cNvPr id="1760" name="Rectangle 14"/>
          <p:cNvSpPr/>
          <p:nvPr/>
        </p:nvSpPr>
        <p:spPr>
          <a:xfrm>
            <a:off x="1916280" y="10378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1761" name="Rectangle 15"/>
          <p:cNvSpPr/>
          <p:nvPr/>
        </p:nvSpPr>
        <p:spPr>
          <a:xfrm rot="5400000">
            <a:off x="2565000" y="13046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762" name="Rectangle 16"/>
          <p:cNvSpPr/>
          <p:nvPr/>
        </p:nvSpPr>
        <p:spPr>
          <a:xfrm rot="5400000">
            <a:off x="2565000" y="23713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763" name="Rectangle 17"/>
          <p:cNvSpPr/>
          <p:nvPr/>
        </p:nvSpPr>
        <p:spPr>
          <a:xfrm rot="5400000">
            <a:off x="2565000" y="45050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764" name="Rectangle 18"/>
          <p:cNvSpPr/>
          <p:nvPr/>
        </p:nvSpPr>
        <p:spPr>
          <a:xfrm>
            <a:off x="2754720" y="53053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GBT – SCA</a:t>
            </a:r>
            <a:endParaRPr lang="en-GB" sz="1050" b="0" strike="noStrike" spc="-1">
              <a:latin typeface="Arial"/>
            </a:endParaRPr>
          </a:p>
        </p:txBody>
      </p:sp>
      <p:sp>
        <p:nvSpPr>
          <p:cNvPr id="1765" name="Rectangle 19"/>
          <p:cNvSpPr/>
          <p:nvPr/>
        </p:nvSpPr>
        <p:spPr>
          <a:xfrm rot="5400000">
            <a:off x="3403080" y="55717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766" name="Straight Connector 20"/>
          <p:cNvSpPr/>
          <p:nvPr/>
        </p:nvSpPr>
        <p:spPr>
          <a:xfrm>
            <a:off x="2449440" y="3018960"/>
            <a:ext cx="360" cy="99072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1767" name="Rectangle 21"/>
          <p:cNvSpPr/>
          <p:nvPr/>
        </p:nvSpPr>
        <p:spPr>
          <a:xfrm>
            <a:off x="5284080" y="1271160"/>
            <a:ext cx="857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Phase - Shifter</a:t>
            </a:r>
            <a:endParaRPr lang="en-GB" sz="900" b="0" strike="noStrike" spc="-1">
              <a:latin typeface="Arial"/>
            </a:endParaRPr>
          </a:p>
        </p:txBody>
      </p:sp>
      <p:sp>
        <p:nvSpPr>
          <p:cNvPr id="1768" name="Rectangle 22"/>
          <p:cNvSpPr/>
          <p:nvPr/>
        </p:nvSpPr>
        <p:spPr>
          <a:xfrm rot="5400000">
            <a:off x="4546080" y="20667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769" name="Rectangle 23"/>
          <p:cNvSpPr/>
          <p:nvPr/>
        </p:nvSpPr>
        <p:spPr>
          <a:xfrm rot="5400000">
            <a:off x="4546080" y="27525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770" name="Rectangle 24"/>
          <p:cNvSpPr/>
          <p:nvPr/>
        </p:nvSpPr>
        <p:spPr>
          <a:xfrm rot="5400000">
            <a:off x="4546080" y="41241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771" name="Rectangle 25"/>
          <p:cNvSpPr/>
          <p:nvPr/>
        </p:nvSpPr>
        <p:spPr>
          <a:xfrm rot="5400000">
            <a:off x="4546080" y="48099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772" name="Straight Connector 26"/>
          <p:cNvSpPr/>
          <p:nvPr/>
        </p:nvSpPr>
        <p:spPr>
          <a:xfrm flipV="1">
            <a:off x="4811760" y="3247560"/>
            <a:ext cx="360" cy="60948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1773" name="Curved Connector 27"/>
          <p:cNvSpPr/>
          <p:nvPr/>
        </p:nvSpPr>
        <p:spPr>
          <a:xfrm rot="10800000">
            <a:off x="2984040" y="1418760"/>
            <a:ext cx="175176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774" name="Rectangle 28"/>
          <p:cNvSpPr/>
          <p:nvPr/>
        </p:nvSpPr>
        <p:spPr>
          <a:xfrm>
            <a:off x="7770960" y="5307840"/>
            <a:ext cx="69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Masters</a:t>
            </a:r>
            <a:endParaRPr lang="en-GB" sz="900" b="0" strike="noStrike" spc="-1">
              <a:latin typeface="Arial"/>
            </a:endParaRPr>
          </a:p>
        </p:txBody>
      </p:sp>
      <p:sp>
        <p:nvSpPr>
          <p:cNvPr id="1775" name="Rectangle 29"/>
          <p:cNvSpPr/>
          <p:nvPr/>
        </p:nvSpPr>
        <p:spPr>
          <a:xfrm>
            <a:off x="572004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ADC</a:t>
            </a:r>
            <a:endParaRPr lang="en-GB" sz="900" b="0" strike="noStrike" spc="-1">
              <a:latin typeface="Arial"/>
            </a:endParaRPr>
          </a:p>
        </p:txBody>
      </p:sp>
      <p:sp>
        <p:nvSpPr>
          <p:cNvPr id="1776" name="Rectangle 30"/>
          <p:cNvSpPr/>
          <p:nvPr/>
        </p:nvSpPr>
        <p:spPr>
          <a:xfrm>
            <a:off x="57200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Control Logic</a:t>
            </a:r>
            <a:endParaRPr lang="en-GB" sz="900" b="0" strike="noStrike" spc="-1">
              <a:latin typeface="Arial"/>
            </a:endParaRPr>
          </a:p>
        </p:txBody>
      </p:sp>
      <p:sp>
        <p:nvSpPr>
          <p:cNvPr id="1777" name="Rectangle 31"/>
          <p:cNvSpPr/>
          <p:nvPr/>
        </p:nvSpPr>
        <p:spPr>
          <a:xfrm>
            <a:off x="70916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Configuration</a:t>
            </a:r>
            <a:endParaRPr lang="en-GB" sz="900" b="0" strike="noStrike" spc="-1">
              <a:latin typeface="Arial"/>
            </a:endParaRPr>
          </a:p>
          <a:p>
            <a:pPr algn="ctr">
              <a:lnSpc>
                <a:spcPct val="100000"/>
              </a:lnSpc>
              <a:buNone/>
              <a:tabLst>
                <a:tab pos="0" algn="l"/>
              </a:tabLst>
            </a:pPr>
            <a:r>
              <a:rPr lang="en-US" sz="900" b="0" strike="noStrike" spc="-1">
                <a:solidFill>
                  <a:srgbClr val="FFFFFF"/>
                </a:solidFill>
                <a:latin typeface="Calibri"/>
                <a:ea typeface="DejaVu Sans"/>
              </a:rPr>
              <a:t>(e-Fuses + reg-Bank)</a:t>
            </a:r>
            <a:endParaRPr lang="en-GB" sz="900" b="0" strike="noStrike" spc="-1">
              <a:latin typeface="Arial"/>
            </a:endParaRPr>
          </a:p>
        </p:txBody>
      </p:sp>
      <p:sp>
        <p:nvSpPr>
          <p:cNvPr id="1778" name="Straight Arrow Connector 32"/>
          <p:cNvSpPr/>
          <p:nvPr/>
        </p:nvSpPr>
        <p:spPr>
          <a:xfrm rot="5400000" flipH="1" flipV="1">
            <a:off x="660132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779" name="Straight Arrow Connector 33"/>
          <p:cNvSpPr/>
          <p:nvPr/>
        </p:nvSpPr>
        <p:spPr>
          <a:xfrm>
            <a:off x="8071920" y="3762000"/>
            <a:ext cx="608760" cy="720"/>
          </a:xfrm>
          <a:custGeom>
            <a:avLst/>
            <a:gdLst/>
            <a:ahLst/>
            <a:cxnLst/>
            <a:rect l="l" t="t" r="r" b="b"/>
            <a:pathLst>
              <a:path w="21600" h="21600">
                <a:moveTo>
                  <a:pt x="0" y="0"/>
                </a:moveTo>
                <a:lnTo>
                  <a:pt x="21600" y="21600"/>
                </a:lnTo>
              </a:path>
            </a:pathLst>
          </a:custGeom>
          <a:noFill/>
          <a:ln w="19050">
            <a:solidFill>
              <a:srgbClr val="44546A"/>
            </a:solidFill>
            <a:round/>
            <a:tailEnd type="arrow" w="med" len="med"/>
          </a:ln>
        </p:spPr>
        <p:style>
          <a:lnRef idx="0">
            <a:scrgbClr r="0" g="0" b="0"/>
          </a:lnRef>
          <a:fillRef idx="0">
            <a:scrgbClr r="0" g="0" b="0"/>
          </a:fillRef>
          <a:effectRef idx="0">
            <a:scrgbClr r="0" g="0" b="0"/>
          </a:effectRef>
          <a:fontRef idx="minor"/>
        </p:style>
      </p:sp>
      <p:sp>
        <p:nvSpPr>
          <p:cNvPr id="1780" name="Isosceles Triangle 34"/>
          <p:cNvSpPr/>
          <p:nvPr/>
        </p:nvSpPr>
        <p:spPr>
          <a:xfrm rot="5400000" flipH="1">
            <a:off x="8642880" y="357228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sp>
        <p:nvSpPr>
          <p:cNvPr id="1781" name="Isosceles Triangle 35"/>
          <p:cNvSpPr/>
          <p:nvPr/>
        </p:nvSpPr>
        <p:spPr>
          <a:xfrm>
            <a:off x="9292320" y="19551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1782" name="Straight Connector 36"/>
          <p:cNvSpPr/>
          <p:nvPr/>
        </p:nvSpPr>
        <p:spPr>
          <a:xfrm>
            <a:off x="9291960" y="1955160"/>
            <a:ext cx="30492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1783" name="Straight Connector 37"/>
          <p:cNvSpPr/>
          <p:nvPr/>
        </p:nvSpPr>
        <p:spPr>
          <a:xfrm>
            <a:off x="9062640" y="3762000"/>
            <a:ext cx="38088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784" name="Straight Connector 38"/>
          <p:cNvSpPr/>
          <p:nvPr/>
        </p:nvSpPr>
        <p:spPr>
          <a:xfrm>
            <a:off x="9443520" y="4066560"/>
            <a:ext cx="360" cy="15264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785" name="Isosceles Triangle 39"/>
          <p:cNvSpPr/>
          <p:nvPr/>
        </p:nvSpPr>
        <p:spPr>
          <a:xfrm flipV="1">
            <a:off x="9291240" y="39135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1786" name="Straight Connector 40"/>
          <p:cNvSpPr/>
          <p:nvPr/>
        </p:nvSpPr>
        <p:spPr>
          <a:xfrm>
            <a:off x="9443520" y="3762000"/>
            <a:ext cx="360" cy="15228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787" name="Straight Connector 41"/>
          <p:cNvSpPr/>
          <p:nvPr/>
        </p:nvSpPr>
        <p:spPr>
          <a:xfrm>
            <a:off x="9291240" y="4066560"/>
            <a:ext cx="30456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1788" name="Isosceles Triangle 42"/>
          <p:cNvSpPr/>
          <p:nvPr/>
        </p:nvSpPr>
        <p:spPr>
          <a:xfrm flipV="1">
            <a:off x="9367560" y="4218480"/>
            <a:ext cx="151560" cy="151560"/>
          </a:xfrm>
          <a:prstGeom prst="triangle">
            <a:avLst>
              <a:gd name="adj" fmla="val 50000"/>
            </a:avLst>
          </a:prstGeom>
          <a:solidFill>
            <a:schemeClr val="tx2"/>
          </a:solidFill>
          <a:ln w="25400">
            <a:solidFill>
              <a:srgbClr val="44546A"/>
            </a:solidFill>
            <a:round/>
          </a:ln>
        </p:spPr>
        <p:style>
          <a:lnRef idx="0">
            <a:scrgbClr r="0" g="0" b="0"/>
          </a:lnRef>
          <a:fillRef idx="0">
            <a:scrgbClr r="0" g="0" b="0"/>
          </a:fillRef>
          <a:effectRef idx="0">
            <a:scrgbClr r="0" g="0" b="0"/>
          </a:effectRef>
          <a:fontRef idx="minor"/>
        </p:style>
      </p:sp>
      <p:sp>
        <p:nvSpPr>
          <p:cNvPr id="1789" name="Straight Connector 43"/>
          <p:cNvSpPr/>
          <p:nvPr/>
        </p:nvSpPr>
        <p:spPr>
          <a:xfrm>
            <a:off x="9291960" y="1802520"/>
            <a:ext cx="30492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790" name="Elbow Connector 44"/>
          <p:cNvSpPr/>
          <p:nvPr/>
        </p:nvSpPr>
        <p:spPr>
          <a:xfrm flipV="1">
            <a:off x="8463240" y="3875760"/>
            <a:ext cx="407880" cy="1659600"/>
          </a:xfrm>
          <a:prstGeom prst="bentConnector2">
            <a:avLst/>
          </a:pr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791" name="Straight Arrow Connector 45"/>
          <p:cNvSpPr/>
          <p:nvPr/>
        </p:nvSpPr>
        <p:spPr>
          <a:xfrm flipH="1">
            <a:off x="5260320" y="3016440"/>
            <a:ext cx="741240" cy="360"/>
          </a:xfrm>
          <a:custGeom>
            <a:avLst/>
            <a:gdLst/>
            <a:ahLst/>
            <a:cxnLst/>
            <a:rect l="l" t="t" r="r" b="b"/>
            <a:pathLst>
              <a:path w="21600" h="21600">
                <a:moveTo>
                  <a:pt x="0" y="0"/>
                </a:moveTo>
                <a:lnTo>
                  <a:pt x="21600" y="21600"/>
                </a:lnTo>
              </a:path>
            </a:pathLst>
          </a:custGeom>
          <a:noFill/>
          <a:ln w="38100">
            <a:solidFill>
              <a:srgbClr val="C0504D"/>
            </a:solidFill>
            <a:round/>
            <a:tailEnd type="arrow" w="med" len="med"/>
          </a:ln>
        </p:spPr>
        <p:style>
          <a:lnRef idx="0">
            <a:scrgbClr r="0" g="0" b="0"/>
          </a:lnRef>
          <a:fillRef idx="0">
            <a:scrgbClr r="0" g="0" b="0"/>
          </a:fillRef>
          <a:effectRef idx="0">
            <a:scrgbClr r="0" g="0" b="0"/>
          </a:effectRef>
          <a:fontRef idx="minor"/>
        </p:style>
      </p:sp>
      <p:sp>
        <p:nvSpPr>
          <p:cNvPr id="1792" name="Curved Connector 46"/>
          <p:cNvSpPr/>
          <p:nvPr/>
        </p:nvSpPr>
        <p:spPr>
          <a:xfrm rot="10800000">
            <a:off x="2984040" y="1266480"/>
            <a:ext cx="175176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793" name="Curved Connector 47"/>
          <p:cNvSpPr/>
          <p:nvPr/>
        </p:nvSpPr>
        <p:spPr>
          <a:xfrm rot="10800000">
            <a:off x="2984040" y="1571400"/>
            <a:ext cx="175176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794" name="Curved Connector 48"/>
          <p:cNvSpPr/>
          <p:nvPr/>
        </p:nvSpPr>
        <p:spPr>
          <a:xfrm rot="10800000">
            <a:off x="2984040" y="233352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795" name="Curved Connector 49"/>
          <p:cNvSpPr/>
          <p:nvPr/>
        </p:nvSpPr>
        <p:spPr>
          <a:xfrm rot="10800000">
            <a:off x="2984040" y="248580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796" name="Curved Connector 50"/>
          <p:cNvSpPr/>
          <p:nvPr/>
        </p:nvSpPr>
        <p:spPr>
          <a:xfrm rot="10800000">
            <a:off x="2984040" y="263844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797" name="Curved Connector 51"/>
          <p:cNvSpPr/>
          <p:nvPr/>
        </p:nvSpPr>
        <p:spPr>
          <a:xfrm rot="10800000" flipV="1">
            <a:off x="2984040" y="408600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798" name="Curved Connector 52"/>
          <p:cNvSpPr/>
          <p:nvPr/>
        </p:nvSpPr>
        <p:spPr>
          <a:xfrm rot="10800000" flipV="1">
            <a:off x="2984040" y="423864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799" name="Curved Connector 53"/>
          <p:cNvSpPr/>
          <p:nvPr/>
        </p:nvSpPr>
        <p:spPr>
          <a:xfrm rot="10800000" flipV="1">
            <a:off x="2984040" y="439092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800" name="Curved Connector 54"/>
          <p:cNvSpPr/>
          <p:nvPr/>
        </p:nvSpPr>
        <p:spPr>
          <a:xfrm rot="10800000" flipV="1">
            <a:off x="3822120" y="4771800"/>
            <a:ext cx="91368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801" name="Curved Connector 55"/>
          <p:cNvSpPr/>
          <p:nvPr/>
        </p:nvSpPr>
        <p:spPr>
          <a:xfrm rot="10800000" flipV="1">
            <a:off x="3822120" y="4924080"/>
            <a:ext cx="91368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802" name="Curved Connector 56"/>
          <p:cNvSpPr/>
          <p:nvPr/>
        </p:nvSpPr>
        <p:spPr>
          <a:xfrm rot="10800000" flipV="1">
            <a:off x="3822120" y="5076360"/>
            <a:ext cx="91368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803" name="Straight Arrow Connector 57"/>
          <p:cNvSpPr/>
          <p:nvPr/>
        </p:nvSpPr>
        <p:spPr>
          <a:xfrm flipV="1">
            <a:off x="3889800" y="4699800"/>
            <a:ext cx="791640" cy="4222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804" name="TextBox 58"/>
          <p:cNvSpPr/>
          <p:nvPr/>
        </p:nvSpPr>
        <p:spPr>
          <a:xfrm>
            <a:off x="2694960" y="5000400"/>
            <a:ext cx="12542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000" b="0" strike="noStrike" spc="-1">
                <a:solidFill>
                  <a:srgbClr val="1F497D"/>
                </a:solidFill>
                <a:latin typeface="Calibri"/>
                <a:ea typeface="DejaVu Sans"/>
              </a:rPr>
              <a:t>One 80 Mbps port</a:t>
            </a:r>
            <a:endParaRPr lang="en-GB" sz="1000" b="0" strike="noStrike" spc="-1">
              <a:latin typeface="Arial"/>
            </a:endParaRPr>
          </a:p>
        </p:txBody>
      </p:sp>
      <p:sp>
        <p:nvSpPr>
          <p:cNvPr id="1805" name="Straight Arrow Connector 59"/>
          <p:cNvSpPr/>
          <p:nvPr/>
        </p:nvSpPr>
        <p:spPr>
          <a:xfrm flipV="1">
            <a:off x="3928320" y="2397600"/>
            <a:ext cx="795240" cy="14961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806" name="Straight Arrow Connector 60"/>
          <p:cNvSpPr/>
          <p:nvPr/>
        </p:nvSpPr>
        <p:spPr>
          <a:xfrm flipV="1">
            <a:off x="3928320" y="3147120"/>
            <a:ext cx="777240" cy="7470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807" name="Straight Arrow Connector 61"/>
          <p:cNvSpPr/>
          <p:nvPr/>
        </p:nvSpPr>
        <p:spPr>
          <a:xfrm>
            <a:off x="3928320" y="3895920"/>
            <a:ext cx="777240" cy="972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808" name="TextBox 62"/>
          <p:cNvSpPr/>
          <p:nvPr/>
        </p:nvSpPr>
        <p:spPr>
          <a:xfrm>
            <a:off x="7881480" y="6017040"/>
            <a:ext cx="43272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Ports</a:t>
            </a:r>
            <a:endParaRPr lang="en-GB" sz="800" b="0" strike="noStrike" spc="-1">
              <a:latin typeface="Arial"/>
            </a:endParaRPr>
          </a:p>
        </p:txBody>
      </p:sp>
      <p:sp>
        <p:nvSpPr>
          <p:cNvPr id="1809" name="TextBox 63"/>
          <p:cNvSpPr/>
          <p:nvPr/>
        </p:nvSpPr>
        <p:spPr>
          <a:xfrm>
            <a:off x="5783760" y="6017040"/>
            <a:ext cx="5454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aIn[7:0]</a:t>
            </a:r>
            <a:endParaRPr lang="en-GB" sz="800" b="0" strike="noStrike" spc="-1">
              <a:latin typeface="Arial"/>
            </a:endParaRPr>
          </a:p>
        </p:txBody>
      </p:sp>
      <p:sp>
        <p:nvSpPr>
          <p:cNvPr id="1810" name="TextBox 64"/>
          <p:cNvSpPr/>
          <p:nvPr/>
        </p:nvSpPr>
        <p:spPr>
          <a:xfrm>
            <a:off x="6471360" y="6017040"/>
            <a:ext cx="5623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IO[15:0]</a:t>
            </a:r>
            <a:endParaRPr lang="en-GB" sz="800" b="0" strike="noStrike" spc="-1">
              <a:latin typeface="Arial"/>
            </a:endParaRPr>
          </a:p>
        </p:txBody>
      </p:sp>
      <p:sp>
        <p:nvSpPr>
          <p:cNvPr id="1811" name="TextBox 65"/>
          <p:cNvSpPr/>
          <p:nvPr/>
        </p:nvSpPr>
        <p:spPr>
          <a:xfrm>
            <a:off x="2866320" y="3618720"/>
            <a:ext cx="1115280" cy="546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1000" b="0" strike="noStrike" spc="-1">
                <a:solidFill>
                  <a:srgbClr val="1F497D"/>
                </a:solidFill>
                <a:latin typeface="Calibri"/>
                <a:ea typeface="DejaVu Sans"/>
              </a:rPr>
              <a:t>160 Mbps</a:t>
            </a:r>
            <a:br/>
            <a:r>
              <a:rPr lang="en-GB" sz="1000" b="0" strike="noStrike" spc="-1">
                <a:solidFill>
                  <a:srgbClr val="1F497D"/>
                </a:solidFill>
                <a:latin typeface="Calibri"/>
                <a:ea typeface="DejaVu Sans"/>
              </a:rPr>
              <a:t>to</a:t>
            </a:r>
            <a:endParaRPr lang="en-GB" sz="1000" b="0" strike="noStrike" spc="-1">
              <a:latin typeface="Arial"/>
            </a:endParaRPr>
          </a:p>
          <a:p>
            <a:pPr algn="ctr">
              <a:lnSpc>
                <a:spcPct val="100000"/>
              </a:lnSpc>
              <a:buNone/>
              <a:tabLst>
                <a:tab pos="0" algn="l"/>
              </a:tabLst>
            </a:pPr>
            <a:r>
              <a:rPr lang="en-GB" sz="1000" b="0" strike="noStrike" spc="-1">
                <a:solidFill>
                  <a:srgbClr val="1F497D"/>
                </a:solidFill>
                <a:latin typeface="Calibri"/>
                <a:ea typeface="DejaVu Sans"/>
              </a:rPr>
              <a:t>1.28 Gbps ports</a:t>
            </a:r>
            <a:endParaRPr lang="en-GB" sz="1000" b="0" strike="noStrike" spc="-1">
              <a:latin typeface="Arial"/>
            </a:endParaRPr>
          </a:p>
        </p:txBody>
      </p:sp>
      <p:sp>
        <p:nvSpPr>
          <p:cNvPr id="1812" name="TextBox 66"/>
          <p:cNvSpPr/>
          <p:nvPr/>
        </p:nvSpPr>
        <p:spPr>
          <a:xfrm>
            <a:off x="8578080" y="1802880"/>
            <a:ext cx="5940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LpGBTIA</a:t>
            </a:r>
            <a:endParaRPr lang="en-GB" sz="800" b="0" strike="noStrike" spc="-1">
              <a:latin typeface="Arial"/>
            </a:endParaRPr>
          </a:p>
        </p:txBody>
      </p:sp>
      <p:sp>
        <p:nvSpPr>
          <p:cNvPr id="1813" name="TextBox 67"/>
          <p:cNvSpPr/>
          <p:nvPr/>
        </p:nvSpPr>
        <p:spPr>
          <a:xfrm>
            <a:off x="8577000" y="3304800"/>
            <a:ext cx="5652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LpGBLD</a:t>
            </a:r>
            <a:endParaRPr lang="en-GB" sz="800" b="0" strike="noStrike" spc="-1">
              <a:latin typeface="Arial"/>
            </a:endParaRPr>
          </a:p>
        </p:txBody>
      </p:sp>
      <p:sp>
        <p:nvSpPr>
          <p:cNvPr id="1814" name="TextBox 68"/>
          <p:cNvSpPr/>
          <p:nvPr/>
        </p:nvSpPr>
        <p:spPr>
          <a:xfrm>
            <a:off x="7659000" y="1280160"/>
            <a:ext cx="746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400" b="1" strike="noStrike" spc="-1">
                <a:solidFill>
                  <a:srgbClr val="1F497D"/>
                </a:solidFill>
                <a:latin typeface="Calibri"/>
                <a:ea typeface="DejaVu Sans"/>
              </a:rPr>
              <a:t>LpGBT</a:t>
            </a:r>
            <a:endParaRPr lang="en-GB" sz="1400" b="0" strike="noStrike" spc="-1">
              <a:latin typeface="Arial"/>
            </a:endParaRPr>
          </a:p>
        </p:txBody>
      </p:sp>
      <p:sp>
        <p:nvSpPr>
          <p:cNvPr id="1815" name="Straight Arrow Connector 69"/>
          <p:cNvSpPr/>
          <p:nvPr/>
        </p:nvSpPr>
        <p:spPr>
          <a:xfrm rot="10800000" flipV="1">
            <a:off x="9673920" y="187920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816" name="Straight Arrow Connector 70"/>
          <p:cNvSpPr/>
          <p:nvPr/>
        </p:nvSpPr>
        <p:spPr>
          <a:xfrm rot="10800000" flipV="1">
            <a:off x="9673920" y="203148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817" name="Straight Arrow Connector 71"/>
          <p:cNvSpPr/>
          <p:nvPr/>
        </p:nvSpPr>
        <p:spPr>
          <a:xfrm rot="10800000" flipH="1">
            <a:off x="9672120" y="368676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818" name="Straight Arrow Connector 72"/>
          <p:cNvSpPr/>
          <p:nvPr/>
        </p:nvSpPr>
        <p:spPr>
          <a:xfrm rot="10800000" flipH="1">
            <a:off x="9672120" y="383904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819" name="Right Brace 73"/>
          <p:cNvSpPr/>
          <p:nvPr/>
        </p:nvSpPr>
        <p:spPr>
          <a:xfrm>
            <a:off x="3747960" y="1443600"/>
            <a:ext cx="266040" cy="400320"/>
          </a:xfrm>
          <a:prstGeom prst="rightBrace">
            <a:avLst>
              <a:gd name="adj1" fmla="val 8333"/>
              <a:gd name="adj2" fmla="val 50000"/>
            </a:avLst>
          </a:prstGeom>
          <a:noFill/>
          <a:ln w="12700">
            <a:solidFill>
              <a:srgbClr val="4A7EBB"/>
            </a:solidFill>
            <a:round/>
          </a:ln>
        </p:spPr>
        <p:style>
          <a:lnRef idx="0">
            <a:scrgbClr r="0" g="0" b="0"/>
          </a:lnRef>
          <a:fillRef idx="0">
            <a:scrgbClr r="0" g="0" b="0"/>
          </a:fillRef>
          <a:effectRef idx="0">
            <a:scrgbClr r="0" g="0" b="0"/>
          </a:effectRef>
          <a:fontRef idx="minor"/>
        </p:style>
      </p:sp>
      <p:sp>
        <p:nvSpPr>
          <p:cNvPr id="1820" name="TextBox 74"/>
          <p:cNvSpPr/>
          <p:nvPr/>
        </p:nvSpPr>
        <p:spPr>
          <a:xfrm>
            <a:off x="3956400" y="1509840"/>
            <a:ext cx="4341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eLink</a:t>
            </a:r>
            <a:endParaRPr lang="en-GB" sz="800" b="0" strike="noStrike" spc="-1">
              <a:latin typeface="Arial"/>
            </a:endParaRPr>
          </a:p>
        </p:txBody>
      </p:sp>
      <p:sp>
        <p:nvSpPr>
          <p:cNvPr id="1821" name="TextBox 75"/>
          <p:cNvSpPr/>
          <p:nvPr/>
        </p:nvSpPr>
        <p:spPr>
          <a:xfrm>
            <a:off x="3063960" y="3313080"/>
            <a:ext cx="47700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GB" sz="1000" b="0" strike="noStrike" spc="-1">
                <a:solidFill>
                  <a:srgbClr val="C00000"/>
                </a:solidFill>
                <a:latin typeface="Calibri"/>
                <a:ea typeface="DejaVu Sans"/>
              </a:rPr>
              <a:t>clock</a:t>
            </a:r>
            <a:endParaRPr lang="en-GB" sz="1000" b="0" strike="noStrike" spc="-1">
              <a:latin typeface="Arial"/>
            </a:endParaRPr>
          </a:p>
        </p:txBody>
      </p:sp>
      <p:sp>
        <p:nvSpPr>
          <p:cNvPr id="1822" name="Straight Arrow Connector 76"/>
          <p:cNvSpPr/>
          <p:nvPr/>
        </p:nvSpPr>
        <p:spPr>
          <a:xfrm flipV="1">
            <a:off x="3526200" y="2901600"/>
            <a:ext cx="589320" cy="532440"/>
          </a:xfrm>
          <a:custGeom>
            <a:avLst/>
            <a:gdLst/>
            <a:ahLst/>
            <a:cxnLst/>
            <a:rect l="l" t="t" r="r" b="b"/>
            <a:pathLst>
              <a:path w="21600" h="21600">
                <a:moveTo>
                  <a:pt x="0" y="0"/>
                </a:moveTo>
                <a:lnTo>
                  <a:pt x="21600" y="21600"/>
                </a:lnTo>
              </a:path>
            </a:pathLst>
          </a:custGeom>
          <a:noFill/>
          <a:ln w="9525">
            <a:solidFill>
              <a:srgbClr val="C00000"/>
            </a:solidFill>
            <a:round/>
            <a:tailEnd type="arrow" w="med" len="med"/>
          </a:ln>
        </p:spPr>
        <p:style>
          <a:lnRef idx="0">
            <a:scrgbClr r="0" g="0" b="0"/>
          </a:lnRef>
          <a:fillRef idx="0">
            <a:scrgbClr r="0" g="0" b="0"/>
          </a:fillRef>
          <a:effectRef idx="0">
            <a:scrgbClr r="0" g="0" b="0"/>
          </a:effectRef>
          <a:fontRef idx="minor"/>
        </p:style>
      </p:sp>
      <p:sp>
        <p:nvSpPr>
          <p:cNvPr id="1823" name="TextBox 77"/>
          <p:cNvSpPr/>
          <p:nvPr/>
        </p:nvSpPr>
        <p:spPr>
          <a:xfrm>
            <a:off x="2909880" y="3132720"/>
            <a:ext cx="64296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data-up</a:t>
            </a:r>
            <a:endParaRPr lang="en-GB" sz="1000" b="0" strike="noStrike" spc="-1">
              <a:latin typeface="Arial"/>
            </a:endParaRPr>
          </a:p>
        </p:txBody>
      </p:sp>
      <p:sp>
        <p:nvSpPr>
          <p:cNvPr id="1824" name="Straight Arrow Connector 78"/>
          <p:cNvSpPr/>
          <p:nvPr/>
        </p:nvSpPr>
        <p:spPr>
          <a:xfrm flipV="1">
            <a:off x="3526200" y="2763720"/>
            <a:ext cx="513360" cy="4906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825" name="TextBox 79"/>
          <p:cNvSpPr/>
          <p:nvPr/>
        </p:nvSpPr>
        <p:spPr>
          <a:xfrm>
            <a:off x="2743200" y="2904120"/>
            <a:ext cx="8168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data-down</a:t>
            </a:r>
            <a:endParaRPr lang="en-GB" sz="1000" b="0" strike="noStrike" spc="-1">
              <a:latin typeface="Arial"/>
            </a:endParaRPr>
          </a:p>
        </p:txBody>
      </p:sp>
      <p:sp>
        <p:nvSpPr>
          <p:cNvPr id="1826" name="Straight Arrow Connector 80"/>
          <p:cNvSpPr/>
          <p:nvPr/>
        </p:nvSpPr>
        <p:spPr>
          <a:xfrm flipV="1">
            <a:off x="3526200" y="2611440"/>
            <a:ext cx="437040" cy="4143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grpSp>
        <p:nvGrpSpPr>
          <p:cNvPr id="1827" name="Group 81"/>
          <p:cNvGrpSpPr/>
          <p:nvPr/>
        </p:nvGrpSpPr>
        <p:grpSpPr>
          <a:xfrm>
            <a:off x="8520840" y="6067080"/>
            <a:ext cx="1751760" cy="532800"/>
            <a:chOff x="8520840" y="6067080"/>
            <a:chExt cx="1751760" cy="532800"/>
          </a:xfrm>
        </p:grpSpPr>
        <p:sp>
          <p:nvSpPr>
            <p:cNvPr id="1828" name="Rectangle 82"/>
            <p:cNvSpPr/>
            <p:nvPr/>
          </p:nvSpPr>
          <p:spPr>
            <a:xfrm>
              <a:off x="8520840" y="6067080"/>
              <a:ext cx="1751760" cy="532800"/>
            </a:xfrm>
            <a:prstGeom prst="rect">
              <a:avLst/>
            </a:prstGeom>
            <a:solidFill>
              <a:srgbClr val="DCE6F2"/>
            </a:solidFill>
            <a:ln w="25400">
              <a:solidFill>
                <a:srgbClr val="4F81BD"/>
              </a:solidFill>
              <a:prstDash val="dash"/>
              <a:round/>
            </a:ln>
          </p:spPr>
          <p:style>
            <a:lnRef idx="0">
              <a:scrgbClr r="0" g="0" b="0"/>
            </a:lnRef>
            <a:fillRef idx="0">
              <a:scrgbClr r="0" g="0" b="0"/>
            </a:fillRef>
            <a:effectRef idx="0">
              <a:scrgbClr r="0" g="0" b="0"/>
            </a:effectRef>
            <a:fontRef idx="minor"/>
          </p:style>
        </p:sp>
        <p:sp>
          <p:nvSpPr>
            <p:cNvPr id="1829" name="Straight Connector 83"/>
            <p:cNvSpPr/>
            <p:nvPr/>
          </p:nvSpPr>
          <p:spPr>
            <a:xfrm>
              <a:off x="8673120" y="6219360"/>
              <a:ext cx="990720" cy="360"/>
            </a:xfrm>
            <a:prstGeom prst="line">
              <a:avLst/>
            </a:prstGeom>
            <a:ln w="12700">
              <a:solidFill>
                <a:srgbClr val="1F497D"/>
              </a:solidFill>
              <a:round/>
            </a:ln>
          </p:spPr>
          <p:style>
            <a:lnRef idx="0">
              <a:scrgbClr r="0" g="0" b="0"/>
            </a:lnRef>
            <a:fillRef idx="0">
              <a:scrgbClr r="0" g="0" b="0"/>
            </a:fillRef>
            <a:effectRef idx="0">
              <a:scrgbClr r="0" g="0" b="0"/>
            </a:effectRef>
            <a:fontRef idx="minor"/>
          </p:style>
        </p:sp>
        <p:sp>
          <p:nvSpPr>
            <p:cNvPr id="1830" name="Straight Connector 84"/>
            <p:cNvSpPr/>
            <p:nvPr/>
          </p:nvSpPr>
          <p:spPr>
            <a:xfrm>
              <a:off x="8673120" y="6371640"/>
              <a:ext cx="990720" cy="360"/>
            </a:xfrm>
            <a:prstGeom prst="line">
              <a:avLst/>
            </a:prstGeom>
            <a:ln w="12700">
              <a:solidFill>
                <a:srgbClr val="000000"/>
              </a:solidFill>
              <a:round/>
            </a:ln>
          </p:spPr>
          <p:style>
            <a:lnRef idx="0">
              <a:scrgbClr r="0" g="0" b="0"/>
            </a:lnRef>
            <a:fillRef idx="0">
              <a:scrgbClr r="0" g="0" b="0"/>
            </a:fillRef>
            <a:effectRef idx="0">
              <a:scrgbClr r="0" g="0" b="0"/>
            </a:effectRef>
            <a:fontRef idx="minor"/>
          </p:style>
        </p:sp>
        <p:sp>
          <p:nvSpPr>
            <p:cNvPr id="1831" name="Straight Connector 85"/>
            <p:cNvSpPr/>
            <p:nvPr/>
          </p:nvSpPr>
          <p:spPr>
            <a:xfrm>
              <a:off x="8673120" y="6524280"/>
              <a:ext cx="990720" cy="360"/>
            </a:xfrm>
            <a:prstGeom prst="line">
              <a:avLst/>
            </a:prstGeom>
            <a:ln w="12700">
              <a:solidFill>
                <a:srgbClr val="C0504D"/>
              </a:solidFill>
              <a:round/>
            </a:ln>
          </p:spPr>
          <p:style>
            <a:lnRef idx="0">
              <a:scrgbClr r="0" g="0" b="0"/>
            </a:lnRef>
            <a:fillRef idx="0">
              <a:scrgbClr r="0" g="0" b="0"/>
            </a:fillRef>
            <a:effectRef idx="0">
              <a:scrgbClr r="0" g="0" b="0"/>
            </a:effectRef>
            <a:fontRef idx="minor"/>
          </p:style>
        </p:sp>
        <p:sp>
          <p:nvSpPr>
            <p:cNvPr id="1832" name="TextBox 86"/>
            <p:cNvSpPr/>
            <p:nvPr/>
          </p:nvSpPr>
          <p:spPr>
            <a:xfrm>
              <a:off x="9651600" y="6219720"/>
              <a:ext cx="5180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000000"/>
                  </a:solidFill>
                  <a:latin typeface="Calibri"/>
                  <a:ea typeface="DejaVu Sans"/>
                </a:rPr>
                <a:t>control</a:t>
              </a:r>
              <a:endParaRPr lang="en-GB" sz="800" b="0" strike="noStrike" spc="-1">
                <a:latin typeface="Arial"/>
              </a:endParaRPr>
            </a:p>
          </p:txBody>
        </p:sp>
        <p:sp>
          <p:nvSpPr>
            <p:cNvPr id="1833" name="TextBox 87"/>
            <p:cNvSpPr/>
            <p:nvPr/>
          </p:nvSpPr>
          <p:spPr>
            <a:xfrm>
              <a:off x="9659880" y="6067080"/>
              <a:ext cx="3945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data</a:t>
              </a:r>
              <a:endParaRPr lang="en-GB" sz="800" b="0" strike="noStrike" spc="-1">
                <a:latin typeface="Arial"/>
              </a:endParaRPr>
            </a:p>
          </p:txBody>
        </p:sp>
        <p:sp>
          <p:nvSpPr>
            <p:cNvPr id="1834" name="TextBox 88"/>
            <p:cNvSpPr/>
            <p:nvPr/>
          </p:nvSpPr>
          <p:spPr>
            <a:xfrm>
              <a:off x="9663840" y="6372000"/>
              <a:ext cx="4694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FF0000"/>
                  </a:solidFill>
                  <a:latin typeface="Calibri"/>
                  <a:ea typeface="DejaVu Sans"/>
                </a:rPr>
                <a:t>clocks</a:t>
              </a:r>
              <a:endParaRPr lang="en-GB" sz="800" b="0" strike="noStrike" spc="-1">
                <a:latin typeface="Arial"/>
              </a:endParaRPr>
            </a:p>
          </p:txBody>
        </p:sp>
      </p:grpSp>
      <p:grpSp>
        <p:nvGrpSpPr>
          <p:cNvPr id="1835" name="Group 89"/>
          <p:cNvGrpSpPr/>
          <p:nvPr/>
        </p:nvGrpSpPr>
        <p:grpSpPr>
          <a:xfrm>
            <a:off x="7825320" y="2032200"/>
            <a:ext cx="454320" cy="456480"/>
            <a:chOff x="7825320" y="2032200"/>
            <a:chExt cx="454320" cy="456480"/>
          </a:xfrm>
        </p:grpSpPr>
        <p:sp>
          <p:nvSpPr>
            <p:cNvPr id="1836" name="Isosceles Triangle 90"/>
            <p:cNvSpPr/>
            <p:nvPr/>
          </p:nvSpPr>
          <p:spPr>
            <a:xfrm rot="16200000">
              <a:off x="7787160" y="207036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837" name="TextBox 91"/>
            <p:cNvSpPr/>
            <p:nvPr/>
          </p:nvSpPr>
          <p:spPr>
            <a:xfrm>
              <a:off x="7895880" y="2106000"/>
              <a:ext cx="3837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LR</a:t>
              </a:r>
              <a:endParaRPr lang="en-GB" sz="1400" b="0" strike="noStrike" spc="-1">
                <a:latin typeface="Arial"/>
              </a:endParaRPr>
            </a:p>
          </p:txBody>
        </p:sp>
      </p:grpSp>
      <p:sp>
        <p:nvSpPr>
          <p:cNvPr id="1838" name="Straight Arrow Connector 92"/>
          <p:cNvSpPr/>
          <p:nvPr/>
        </p:nvSpPr>
        <p:spPr>
          <a:xfrm flipH="1" flipV="1">
            <a:off x="7583760" y="2258640"/>
            <a:ext cx="24012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1839" name="Straight Arrow Connector 93"/>
          <p:cNvSpPr/>
          <p:nvPr/>
        </p:nvSpPr>
        <p:spPr>
          <a:xfrm flipH="1">
            <a:off x="7728120" y="2260800"/>
            <a:ext cx="360" cy="54180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1840" name="Straight Arrow Connector 94"/>
          <p:cNvSpPr/>
          <p:nvPr/>
        </p:nvSpPr>
        <p:spPr>
          <a:xfrm flipV="1">
            <a:off x="7317720" y="248796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841" name="Straight Arrow Connector 95"/>
          <p:cNvSpPr/>
          <p:nvPr/>
        </p:nvSpPr>
        <p:spPr>
          <a:xfrm>
            <a:off x="7317720" y="325224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842" name="Straight Arrow Connector 96"/>
          <p:cNvSpPr/>
          <p:nvPr/>
        </p:nvSpPr>
        <p:spPr>
          <a:xfrm flipH="1">
            <a:off x="7824600" y="3004200"/>
            <a:ext cx="1359360" cy="11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843" name="TextBox 97"/>
          <p:cNvSpPr/>
          <p:nvPr/>
        </p:nvSpPr>
        <p:spPr>
          <a:xfrm>
            <a:off x="8466480" y="2804040"/>
            <a:ext cx="745200" cy="3945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000" b="0" strike="noStrike" spc="-1">
                <a:solidFill>
                  <a:srgbClr val="C00000"/>
                </a:solidFill>
                <a:latin typeface="Calibri"/>
                <a:ea typeface="DejaVu Sans"/>
              </a:rPr>
              <a:t>Ref CLK</a:t>
            </a:r>
            <a:br/>
            <a:r>
              <a:rPr lang="en-GB" sz="1000" b="0" strike="noStrike" spc="-1">
                <a:solidFill>
                  <a:srgbClr val="C00000"/>
                </a:solidFill>
                <a:latin typeface="Calibri"/>
                <a:ea typeface="DejaVu Sans"/>
              </a:rPr>
              <a:t>(optional)</a:t>
            </a:r>
            <a:endParaRPr lang="en-GB" sz="1000" b="0" strike="noStrike" spc="-1">
              <a:latin typeface="Arial"/>
            </a:endParaRPr>
          </a:p>
        </p:txBody>
      </p:sp>
      <p:sp>
        <p:nvSpPr>
          <p:cNvPr id="1844" name="Straight Arrow Connector 98"/>
          <p:cNvSpPr/>
          <p:nvPr/>
        </p:nvSpPr>
        <p:spPr>
          <a:xfrm flipH="1">
            <a:off x="8208000" y="2262600"/>
            <a:ext cx="12297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1845" name="Isosceles Triangle 99"/>
          <p:cNvSpPr/>
          <p:nvPr/>
        </p:nvSpPr>
        <p:spPr>
          <a:xfrm rot="16200000">
            <a:off x="8644320" y="207036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grpSp>
        <p:nvGrpSpPr>
          <p:cNvPr id="1846" name="Group 100"/>
          <p:cNvGrpSpPr/>
          <p:nvPr/>
        </p:nvGrpSpPr>
        <p:grpSpPr>
          <a:xfrm>
            <a:off x="7754760" y="3537720"/>
            <a:ext cx="456120" cy="456480"/>
            <a:chOff x="7754760" y="3537720"/>
            <a:chExt cx="456120" cy="456480"/>
          </a:xfrm>
        </p:grpSpPr>
        <p:sp>
          <p:nvSpPr>
            <p:cNvPr id="1847" name="Isosceles Triangle 101"/>
            <p:cNvSpPr/>
            <p:nvPr/>
          </p:nvSpPr>
          <p:spPr>
            <a:xfrm rot="5400000" flipH="1">
              <a:off x="7792560" y="357588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848" name="TextBox 102"/>
            <p:cNvSpPr/>
            <p:nvPr/>
          </p:nvSpPr>
          <p:spPr>
            <a:xfrm flipH="1">
              <a:off x="7754400" y="3611520"/>
              <a:ext cx="402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LD</a:t>
              </a:r>
              <a:endParaRPr lang="en-GB" sz="1400" b="0" strike="noStrike" spc="-1">
                <a:latin typeface="Arial"/>
              </a:endParaRPr>
            </a:p>
          </p:txBody>
        </p:sp>
      </p:grpSp>
      <p:sp>
        <p:nvSpPr>
          <p:cNvPr id="1849" name="Straight Arrow Connector 103"/>
          <p:cNvSpPr/>
          <p:nvPr/>
        </p:nvSpPr>
        <p:spPr>
          <a:xfrm>
            <a:off x="7583400" y="3765600"/>
            <a:ext cx="2505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1850" name="Straight Arrow Connector 104"/>
          <p:cNvSpPr/>
          <p:nvPr/>
        </p:nvSpPr>
        <p:spPr>
          <a:xfrm flipV="1">
            <a:off x="6778080" y="2479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851" name="Straight Arrow Connector 105"/>
          <p:cNvSpPr/>
          <p:nvPr/>
        </p:nvSpPr>
        <p:spPr>
          <a:xfrm>
            <a:off x="6778080" y="3243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852" name="Straight Arrow Connector 106"/>
          <p:cNvSpPr/>
          <p:nvPr/>
        </p:nvSpPr>
        <p:spPr>
          <a:xfrm flipV="1">
            <a:off x="6281640" y="2470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853" name="Straight Arrow Connector 107"/>
          <p:cNvSpPr/>
          <p:nvPr/>
        </p:nvSpPr>
        <p:spPr>
          <a:xfrm>
            <a:off x="6281640" y="3234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854" name="Right Arrow 108"/>
          <p:cNvSpPr/>
          <p:nvPr/>
        </p:nvSpPr>
        <p:spPr>
          <a:xfrm>
            <a:off x="5268240" y="361296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855" name="Straight Arrow Connector 109"/>
          <p:cNvSpPr/>
          <p:nvPr/>
        </p:nvSpPr>
        <p:spPr>
          <a:xfrm flipV="1">
            <a:off x="5707080" y="1727640"/>
            <a:ext cx="5400" cy="1284480"/>
          </a:xfrm>
          <a:custGeom>
            <a:avLst/>
            <a:gdLst/>
            <a:ahLst/>
            <a:cxnLst/>
            <a:rect l="l" t="t" r="r" b="b"/>
            <a:pathLst>
              <a:path w="21600" h="21600">
                <a:moveTo>
                  <a:pt x="0" y="0"/>
                </a:moveTo>
                <a:lnTo>
                  <a:pt x="21600" y="21600"/>
                </a:lnTo>
              </a:path>
            </a:pathLst>
          </a:custGeom>
          <a:noFill/>
          <a:ln w="38100">
            <a:solidFill>
              <a:srgbClr val="C0504D"/>
            </a:solidFill>
            <a:round/>
            <a:headEnd type="oval" w="med" len="med"/>
            <a:tailEnd type="arrow" w="med" len="med"/>
          </a:ln>
        </p:spPr>
        <p:style>
          <a:lnRef idx="0">
            <a:scrgbClr r="0" g="0" b="0"/>
          </a:lnRef>
          <a:fillRef idx="0">
            <a:scrgbClr r="0" g="0" b="0"/>
          </a:fillRef>
          <a:effectRef idx="0">
            <a:scrgbClr r="0" g="0" b="0"/>
          </a:effectRef>
          <a:fontRef idx="minor"/>
        </p:style>
      </p:sp>
      <p:sp>
        <p:nvSpPr>
          <p:cNvPr id="1856" name="Right Arrow 110"/>
          <p:cNvSpPr/>
          <p:nvPr/>
        </p:nvSpPr>
        <p:spPr>
          <a:xfrm flipH="1">
            <a:off x="5276880" y="210744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857" name="Rectangle 111"/>
          <p:cNvSpPr/>
          <p:nvPr/>
        </p:nvSpPr>
        <p:spPr>
          <a:xfrm>
            <a:off x="6002640" y="2787840"/>
            <a:ext cx="105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CLK Manager</a:t>
            </a:r>
            <a:endParaRPr lang="en-GB" sz="900" b="0" strike="noStrike" spc="-1">
              <a:latin typeface="Arial"/>
            </a:endParaRPr>
          </a:p>
        </p:txBody>
      </p:sp>
      <p:sp>
        <p:nvSpPr>
          <p:cNvPr id="1858" name="Rectangle 112"/>
          <p:cNvSpPr/>
          <p:nvPr/>
        </p:nvSpPr>
        <p:spPr>
          <a:xfrm>
            <a:off x="7050960" y="2788920"/>
            <a:ext cx="78192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CDR/PLL</a:t>
            </a:r>
            <a:endParaRPr lang="en-GB" sz="900" b="0" strike="noStrike" spc="-1">
              <a:latin typeface="Arial"/>
            </a:endParaRPr>
          </a:p>
        </p:txBody>
      </p:sp>
      <p:sp>
        <p:nvSpPr>
          <p:cNvPr id="1859" name="Rectangle 113"/>
          <p:cNvSpPr/>
          <p:nvPr/>
        </p:nvSpPr>
        <p:spPr>
          <a:xfrm>
            <a:off x="705096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DeSER</a:t>
            </a:r>
            <a:endParaRPr lang="en-GB" sz="900" b="0" strike="noStrike" spc="-1">
              <a:latin typeface="Arial"/>
            </a:endParaRPr>
          </a:p>
        </p:txBody>
      </p:sp>
      <p:sp>
        <p:nvSpPr>
          <p:cNvPr id="1860" name="Rectangle 114"/>
          <p:cNvSpPr/>
          <p:nvPr/>
        </p:nvSpPr>
        <p:spPr>
          <a:xfrm>
            <a:off x="652104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DEC</a:t>
            </a:r>
            <a:endParaRPr lang="en-GB" sz="900" b="0" strike="noStrike" spc="-1">
              <a:latin typeface="Arial"/>
            </a:endParaRPr>
          </a:p>
        </p:txBody>
      </p:sp>
      <p:sp>
        <p:nvSpPr>
          <p:cNvPr id="1861" name="Rectangle 115"/>
          <p:cNvSpPr/>
          <p:nvPr/>
        </p:nvSpPr>
        <p:spPr>
          <a:xfrm>
            <a:off x="600372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DSCR</a:t>
            </a:r>
            <a:endParaRPr lang="en-GB" sz="900" b="0" strike="noStrike" spc="-1">
              <a:latin typeface="Arial"/>
            </a:endParaRPr>
          </a:p>
        </p:txBody>
      </p:sp>
      <p:sp>
        <p:nvSpPr>
          <p:cNvPr id="1862" name="Rectangle 116"/>
          <p:cNvSpPr/>
          <p:nvPr/>
        </p:nvSpPr>
        <p:spPr>
          <a:xfrm>
            <a:off x="651996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ENC</a:t>
            </a:r>
            <a:endParaRPr lang="en-GB" sz="900" b="0" strike="noStrike" spc="-1">
              <a:latin typeface="Arial"/>
            </a:endParaRPr>
          </a:p>
        </p:txBody>
      </p:sp>
      <p:sp>
        <p:nvSpPr>
          <p:cNvPr id="1863" name="Rectangle 117"/>
          <p:cNvSpPr/>
          <p:nvPr/>
        </p:nvSpPr>
        <p:spPr>
          <a:xfrm>
            <a:off x="600264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SCR</a:t>
            </a:r>
            <a:endParaRPr lang="en-GB" sz="900" b="0" strike="noStrike" spc="-1">
              <a:latin typeface="Arial"/>
            </a:endParaRPr>
          </a:p>
        </p:txBody>
      </p:sp>
      <p:sp>
        <p:nvSpPr>
          <p:cNvPr id="1864" name="Rectangle 118"/>
          <p:cNvSpPr/>
          <p:nvPr/>
        </p:nvSpPr>
        <p:spPr>
          <a:xfrm>
            <a:off x="704988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SER</a:t>
            </a:r>
            <a:endParaRPr lang="en-GB" sz="900" b="0" strike="noStrike" spc="-1">
              <a:latin typeface="Arial"/>
            </a:endParaRPr>
          </a:p>
        </p:txBody>
      </p:sp>
      <p:sp>
        <p:nvSpPr>
          <p:cNvPr id="1865" name="Rectangle 119"/>
          <p:cNvSpPr/>
          <p:nvPr/>
        </p:nvSpPr>
        <p:spPr>
          <a:xfrm>
            <a:off x="7091640" y="5307840"/>
            <a:ext cx="6850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Slave</a:t>
            </a:r>
            <a:endParaRPr lang="en-GB" sz="900" b="0" strike="noStrike" spc="-1">
              <a:latin typeface="Arial"/>
            </a:endParaRPr>
          </a:p>
        </p:txBody>
      </p:sp>
      <p:sp>
        <p:nvSpPr>
          <p:cNvPr id="1866" name="Straight Arrow Connector 120"/>
          <p:cNvSpPr/>
          <p:nvPr/>
        </p:nvSpPr>
        <p:spPr>
          <a:xfrm rot="5400000" flipH="1" flipV="1">
            <a:off x="784800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867" name="Straight Arrow Connector 121"/>
          <p:cNvSpPr/>
          <p:nvPr/>
        </p:nvSpPr>
        <p:spPr>
          <a:xfrm rot="5400000" flipH="1" flipV="1">
            <a:off x="805464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868" name="Straight Arrow Connector 122"/>
          <p:cNvSpPr/>
          <p:nvPr/>
        </p:nvSpPr>
        <p:spPr>
          <a:xfrm rot="5400000" flipH="1" flipV="1">
            <a:off x="72910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869" name="TextBox 123"/>
          <p:cNvSpPr/>
          <p:nvPr/>
        </p:nvSpPr>
        <p:spPr>
          <a:xfrm>
            <a:off x="7254720" y="6017040"/>
            <a:ext cx="38376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a:t>
            </a:r>
            <a:endParaRPr lang="en-GB" sz="800" b="0" strike="noStrike" spc="-1">
              <a:latin typeface="Arial"/>
            </a:endParaRPr>
          </a:p>
        </p:txBody>
      </p:sp>
      <p:sp>
        <p:nvSpPr>
          <p:cNvPr id="1870" name="Rectangle 124"/>
          <p:cNvSpPr/>
          <p:nvPr/>
        </p:nvSpPr>
        <p:spPr>
          <a:xfrm>
            <a:off x="640512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PIO</a:t>
            </a:r>
            <a:endParaRPr lang="en-GB" sz="900" b="0" strike="noStrike" spc="-1">
              <a:latin typeface="Arial"/>
            </a:endParaRPr>
          </a:p>
        </p:txBody>
      </p:sp>
      <p:sp>
        <p:nvSpPr>
          <p:cNvPr id="1871" name="Elbow Connector 125"/>
          <p:cNvSpPr/>
          <p:nvPr/>
        </p:nvSpPr>
        <p:spPr>
          <a:xfrm rot="16200000" flipV="1">
            <a:off x="5054040" y="610560"/>
            <a:ext cx="289080" cy="1028880"/>
          </a:xfrm>
          <a:prstGeom prst="bentConnector2">
            <a:avLst/>
          </a:pr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1872" name="Straight Arrow Connector 126"/>
          <p:cNvSpPr/>
          <p:nvPr/>
        </p:nvSpPr>
        <p:spPr>
          <a:xfrm rot="5400000" flipH="1" flipV="1">
            <a:off x="59086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873" name="TextBox 127"/>
          <p:cNvSpPr/>
          <p:nvPr/>
        </p:nvSpPr>
        <p:spPr>
          <a:xfrm>
            <a:off x="9500400" y="1580400"/>
            <a:ext cx="839520" cy="257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2.56 Gbps</a:t>
            </a:r>
            <a:endParaRPr lang="en-GB" sz="1100" b="0" strike="noStrike" spc="-1">
              <a:latin typeface="Arial"/>
            </a:endParaRPr>
          </a:p>
        </p:txBody>
      </p:sp>
      <p:sp>
        <p:nvSpPr>
          <p:cNvPr id="1874" name="TextBox 128"/>
          <p:cNvSpPr/>
          <p:nvPr/>
        </p:nvSpPr>
        <p:spPr>
          <a:xfrm>
            <a:off x="9424080" y="3085920"/>
            <a:ext cx="920160" cy="5922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5.12 Gbps</a:t>
            </a:r>
            <a:br/>
            <a:r>
              <a:rPr lang="en-GB" sz="1100" b="0" strike="noStrike" spc="-1">
                <a:solidFill>
                  <a:srgbClr val="C00000"/>
                </a:solidFill>
                <a:latin typeface="Calibri"/>
                <a:ea typeface="DejaVu Sans"/>
              </a:rPr>
              <a:t>or</a:t>
            </a:r>
            <a:br/>
            <a:r>
              <a:rPr lang="en-GB" sz="1100" b="0" strike="noStrike" spc="-1">
                <a:solidFill>
                  <a:srgbClr val="C00000"/>
                </a:solidFill>
                <a:latin typeface="Calibri"/>
                <a:ea typeface="DejaVu Sans"/>
              </a:rPr>
              <a:t>10.24 Gbps</a:t>
            </a:r>
            <a:endParaRPr lang="en-GB" sz="1100" b="0" strike="noStrike" spc="-1">
              <a:latin typeface="Arial"/>
            </a:endParaRPr>
          </a:p>
        </p:txBody>
      </p:sp>
      <p:sp>
        <p:nvSpPr>
          <p:cNvPr id="1875" name="PlaceHolder 2"/>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1876"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06B4C62C-76E3-4499-A652-E19A0898D022}" type="slidenum">
              <a:rPr lang="en-GB" sz="1000" b="0" strike="noStrike" spc="-1" dirty="0">
                <a:solidFill>
                  <a:srgbClr val="808080"/>
                </a:solidFill>
                <a:latin typeface="Calibri Light"/>
                <a:ea typeface="Verdana"/>
              </a:rPr>
              <a:t>68</a:t>
            </a:fld>
            <a:endParaRPr lang="en-GB" sz="1000" b="0" strike="noStrike" spc="-1" dirty="0">
              <a:latin typeface="Times New Roman"/>
            </a:endParaRPr>
          </a:p>
        </p:txBody>
      </p:sp>
      <p:sp>
        <p:nvSpPr>
          <p:cNvPr id="1877"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1878" name="Rectangle 131"/>
          <p:cNvSpPr/>
          <p:nvPr/>
        </p:nvSpPr>
        <p:spPr>
          <a:xfrm>
            <a:off x="8356680" y="887760"/>
            <a:ext cx="1932840" cy="548928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1879" name="Rectangle 132"/>
          <p:cNvSpPr/>
          <p:nvPr/>
        </p:nvSpPr>
        <p:spPr>
          <a:xfrm>
            <a:off x="7648560" y="2580840"/>
            <a:ext cx="706680" cy="379044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1880" name="Rectangle 129"/>
          <p:cNvSpPr/>
          <p:nvPr/>
        </p:nvSpPr>
        <p:spPr>
          <a:xfrm>
            <a:off x="7457760" y="1648440"/>
            <a:ext cx="532800" cy="2638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EOM</a:t>
            </a:r>
            <a:endParaRPr lang="en-GB" sz="900" b="0" strike="noStrike" spc="-1">
              <a:latin typeface="Arial"/>
            </a:endParaRPr>
          </a:p>
        </p:txBody>
      </p:sp>
      <p:sp>
        <p:nvSpPr>
          <p:cNvPr id="1881" name="Straight Arrow Connector 130"/>
          <p:cNvSpPr/>
          <p:nvPr/>
        </p:nvSpPr>
        <p:spPr>
          <a:xfrm flipV="1">
            <a:off x="7724520" y="1912320"/>
            <a:ext cx="360" cy="34704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1882" name="Rectangle 133"/>
          <p:cNvSpPr/>
          <p:nvPr/>
        </p:nvSpPr>
        <p:spPr>
          <a:xfrm>
            <a:off x="7648560" y="887760"/>
            <a:ext cx="707400" cy="110484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1883" name="Rectangle 4"/>
          <p:cNvSpPr/>
          <p:nvPr/>
        </p:nvSpPr>
        <p:spPr>
          <a:xfrm>
            <a:off x="1580400" y="887760"/>
            <a:ext cx="6066720" cy="548352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GB" sz="3200" b="1" strike="noStrike" spc="-1">
                <a:solidFill>
                  <a:srgbClr val="002060"/>
                </a:solidFill>
                <a:latin typeface="Calibri Light"/>
              </a:rPr>
              <a:t>The Equalizer in the LpGBT</a:t>
            </a:r>
            <a:endParaRPr lang="en-GB" sz="3200" b="0" strike="noStrike" spc="-1">
              <a:latin typeface="Arial"/>
            </a:endParaRPr>
          </a:p>
        </p:txBody>
      </p:sp>
      <p:sp>
        <p:nvSpPr>
          <p:cNvPr id="1885" name="PlaceHolder 2"/>
          <p:cNvSpPr>
            <a:spLocks noGrp="1"/>
          </p:cNvSpPr>
          <p:nvPr>
            <p:ph/>
          </p:nvPr>
        </p:nvSpPr>
        <p:spPr>
          <a:xfrm>
            <a:off x="838080" y="3788640"/>
            <a:ext cx="5180760" cy="2649600"/>
          </a:xfrm>
          <a:prstGeom prst="rect">
            <a:avLst/>
          </a:prstGeom>
          <a:noFill/>
          <a:ln w="0">
            <a:noFill/>
          </a:ln>
        </p:spPr>
        <p:txBody>
          <a:bodyPr lIns="0" tIns="0" rIns="0" bIns="0" anchor="t">
            <a:normAutofit fontScale="78000" lnSpcReduction="10000"/>
          </a:bodyPr>
          <a:lstStyle/>
          <a:p>
            <a:pPr marL="228600" indent="-228600">
              <a:lnSpc>
                <a:spcPct val="90000"/>
              </a:lnSpc>
              <a:spcBef>
                <a:spcPts val="1001"/>
              </a:spcBef>
              <a:buClr>
                <a:srgbClr val="C00000"/>
              </a:buClr>
              <a:buFont typeface="Arial"/>
              <a:buChar char="•"/>
            </a:pPr>
            <a:r>
              <a:rPr lang="en-GB" sz="2800" b="0" strike="noStrike" spc="-1">
                <a:solidFill>
                  <a:srgbClr val="002060"/>
                </a:solidFill>
                <a:latin typeface="Calibri"/>
              </a:rPr>
              <a:t>To be used in case of “low bandwidth” downlink</a:t>
            </a:r>
            <a:endParaRPr lang="en-GB" sz="28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a:solidFill>
                  <a:srgbClr val="0070C0"/>
                </a:solidFill>
                <a:latin typeface="Calibri"/>
              </a:rPr>
              <a:t>“Bypassed” by default.</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800" b="0" strike="noStrike" spc="-1">
                <a:solidFill>
                  <a:srgbClr val="002060"/>
                </a:solidFill>
                <a:latin typeface="Calibri"/>
              </a:rPr>
              <a:t>If needed, user programs the positions of the zeros of the four CTLE stages (and the 1</a:t>
            </a:r>
            <a:r>
              <a:rPr lang="en-GB" sz="2800" b="0" strike="noStrike" spc="-1" baseline="30000">
                <a:solidFill>
                  <a:srgbClr val="002060"/>
                </a:solidFill>
                <a:latin typeface="Calibri"/>
              </a:rPr>
              <a:t>st</a:t>
            </a:r>
            <a:r>
              <a:rPr lang="en-GB" sz="2800" b="0" strike="noStrike" spc="-1">
                <a:solidFill>
                  <a:srgbClr val="002060"/>
                </a:solidFill>
                <a:latin typeface="Calibri"/>
              </a:rPr>
              <a:t> stage attenuation)</a:t>
            </a:r>
            <a:endParaRPr lang="en-GB" sz="2800" b="0" strike="noStrike" spc="-1">
              <a:latin typeface="Arial"/>
            </a:endParaRPr>
          </a:p>
          <a:p>
            <a:pPr marL="228600" indent="-228600">
              <a:lnSpc>
                <a:spcPct val="90000"/>
              </a:lnSpc>
              <a:spcBef>
                <a:spcPts val="1001"/>
              </a:spcBef>
              <a:buClr>
                <a:srgbClr val="C00000"/>
              </a:buClr>
              <a:buFont typeface="Arial"/>
              <a:buChar char="•"/>
            </a:pPr>
            <a:r>
              <a:rPr lang="en-GB" sz="2800" b="0" strike="noStrike" spc="-1">
                <a:solidFill>
                  <a:srgbClr val="002060"/>
                </a:solidFill>
                <a:latin typeface="Calibri"/>
              </a:rPr>
              <a:t>It is an iterative process in a “case-by-case” basis</a:t>
            </a:r>
            <a:endParaRPr lang="en-GB" sz="2800" b="0" strike="noStrike" spc="-1">
              <a:latin typeface="Arial"/>
            </a:endParaRPr>
          </a:p>
        </p:txBody>
      </p:sp>
      <p:sp>
        <p:nvSpPr>
          <p:cNvPr id="1886" name="PlaceHolder 3"/>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1887" name="PlaceHolder 4"/>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
        <p:nvSpPr>
          <p:cNvPr id="1888" name="PlaceHolder 5"/>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2467CD16-458B-4B18-99BB-CA341B0D0CF9}" type="slidenum">
              <a:rPr lang="en-GB" sz="1000" b="0" strike="noStrike" spc="-1" dirty="0">
                <a:solidFill>
                  <a:srgbClr val="8B8B8B"/>
                </a:solidFill>
                <a:latin typeface="Calibri"/>
              </a:rPr>
              <a:t>69</a:t>
            </a:fld>
            <a:endParaRPr lang="en-GB" sz="1000" b="0" strike="noStrike" spc="-1" dirty="0">
              <a:latin typeface="Times New Roman"/>
            </a:endParaRPr>
          </a:p>
        </p:txBody>
      </p:sp>
      <p:pic>
        <p:nvPicPr>
          <p:cNvPr id="1889" name="Picture 6"/>
          <p:cNvPicPr/>
          <p:nvPr/>
        </p:nvPicPr>
        <p:blipFill>
          <a:blip r:embed="rId3"/>
          <a:stretch/>
        </p:blipFill>
        <p:spPr>
          <a:xfrm>
            <a:off x="1645920" y="943920"/>
            <a:ext cx="9010080" cy="1666080"/>
          </a:xfrm>
          <a:prstGeom prst="rect">
            <a:avLst/>
          </a:prstGeom>
          <a:ln w="0">
            <a:noFill/>
          </a:ln>
        </p:spPr>
      </p:pic>
      <p:sp>
        <p:nvSpPr>
          <p:cNvPr id="1890" name="Straight Arrow Connector 8"/>
          <p:cNvSpPr/>
          <p:nvPr/>
        </p:nvSpPr>
        <p:spPr>
          <a:xfrm flipV="1">
            <a:off x="1585440" y="2384640"/>
            <a:ext cx="699840" cy="66600"/>
          </a:xfrm>
          <a:custGeom>
            <a:avLst/>
            <a:gdLst/>
            <a:ahLst/>
            <a:cxnLst/>
            <a:rect l="l" t="t" r="r" b="b"/>
            <a:pathLst>
              <a:path w="21600" h="21600">
                <a:moveTo>
                  <a:pt x="0" y="0"/>
                </a:moveTo>
                <a:lnTo>
                  <a:pt x="21600" y="21600"/>
                </a:lnTo>
              </a:path>
            </a:pathLst>
          </a:custGeom>
          <a:noFill/>
          <a:ln>
            <a:solidFill>
              <a:srgbClr val="808080"/>
            </a:solidFill>
            <a:tailEnd type="triangle" w="med" len="med"/>
          </a:ln>
        </p:spPr>
        <p:style>
          <a:lnRef idx="1">
            <a:schemeClr val="accent1"/>
          </a:lnRef>
          <a:fillRef idx="0">
            <a:schemeClr val="accent1"/>
          </a:fillRef>
          <a:effectRef idx="0">
            <a:schemeClr val="accent1"/>
          </a:effectRef>
          <a:fontRef idx="minor"/>
        </p:style>
      </p:sp>
      <p:sp>
        <p:nvSpPr>
          <p:cNvPr id="1891" name="TextBox 9"/>
          <p:cNvSpPr/>
          <p:nvPr/>
        </p:nvSpPr>
        <p:spPr>
          <a:xfrm>
            <a:off x="192600" y="2453400"/>
            <a:ext cx="2785680" cy="729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203864"/>
                </a:solidFill>
                <a:latin typeface="Calibri"/>
                <a:ea typeface="DejaVu Sans"/>
              </a:rPr>
              <a:t>Passive attenuator: allows</a:t>
            </a:r>
            <a:br/>
            <a:r>
              <a:rPr lang="en-GB" sz="1400" b="0" strike="noStrike" spc="-1">
                <a:solidFill>
                  <a:srgbClr val="203864"/>
                </a:solidFill>
                <a:latin typeface="Calibri"/>
                <a:ea typeface="DejaVu Sans"/>
              </a:rPr>
              <a:t>to handle signals as high as 1 V</a:t>
            </a:r>
            <a:endParaRPr lang="en-GB" sz="1400" b="0" strike="noStrike" spc="-1">
              <a:latin typeface="Arial"/>
            </a:endParaRPr>
          </a:p>
          <a:p>
            <a:pPr>
              <a:lnSpc>
                <a:spcPct val="100000"/>
              </a:lnSpc>
              <a:buNone/>
            </a:pPr>
            <a:r>
              <a:rPr lang="en-GB" sz="1400" b="0" strike="noStrike" spc="-1">
                <a:solidFill>
                  <a:srgbClr val="203864"/>
                </a:solidFill>
                <a:latin typeface="Calibri"/>
                <a:ea typeface="DejaVu Sans"/>
              </a:rPr>
              <a:t>Attenuation: 0, -3.5 and -9.5 dB</a:t>
            </a:r>
            <a:endParaRPr lang="en-GB" sz="1400" b="0" strike="noStrike" spc="-1">
              <a:latin typeface="Arial"/>
            </a:endParaRPr>
          </a:p>
        </p:txBody>
      </p:sp>
      <p:sp>
        <p:nvSpPr>
          <p:cNvPr id="1892" name="TextBox 15"/>
          <p:cNvSpPr/>
          <p:nvPr/>
        </p:nvSpPr>
        <p:spPr>
          <a:xfrm>
            <a:off x="4649760" y="2696400"/>
            <a:ext cx="2543400" cy="729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203864"/>
                </a:solidFill>
                <a:latin typeface="Calibri"/>
                <a:ea typeface="DejaVu Sans"/>
              </a:rPr>
              <a:t>Four equalizing stages allow</a:t>
            </a:r>
            <a:endParaRPr lang="en-GB" sz="1400" b="0" strike="noStrike" spc="-1">
              <a:latin typeface="Arial"/>
            </a:endParaRPr>
          </a:p>
          <a:p>
            <a:pPr>
              <a:lnSpc>
                <a:spcPct val="100000"/>
              </a:lnSpc>
              <a:buNone/>
            </a:pPr>
            <a:r>
              <a:rPr lang="en-GB" sz="1400" b="0" strike="noStrike" spc="-1">
                <a:solidFill>
                  <a:srgbClr val="203864"/>
                </a:solidFill>
                <a:latin typeface="Calibri"/>
                <a:ea typeface="DejaVu Sans"/>
              </a:rPr>
              <a:t>to flexibly control the shape</a:t>
            </a:r>
            <a:br/>
            <a:r>
              <a:rPr lang="en-GB" sz="1400" b="0" strike="noStrike" spc="-1">
                <a:solidFill>
                  <a:srgbClr val="203864"/>
                </a:solidFill>
                <a:latin typeface="Calibri"/>
                <a:ea typeface="DejaVu Sans"/>
              </a:rPr>
              <a:t>of the transfer function.</a:t>
            </a:r>
            <a:endParaRPr lang="en-GB" sz="1400" b="0" strike="noStrike" spc="-1">
              <a:latin typeface="Arial"/>
            </a:endParaRPr>
          </a:p>
        </p:txBody>
      </p:sp>
      <p:sp>
        <p:nvSpPr>
          <p:cNvPr id="1893" name="Straight Arrow Connector 19"/>
          <p:cNvSpPr/>
          <p:nvPr/>
        </p:nvSpPr>
        <p:spPr>
          <a:xfrm flipH="1" flipV="1">
            <a:off x="4059000" y="2385360"/>
            <a:ext cx="1861200" cy="309600"/>
          </a:xfrm>
          <a:custGeom>
            <a:avLst/>
            <a:gdLst/>
            <a:ahLst/>
            <a:cxnLst/>
            <a:rect l="l" t="t" r="r" b="b"/>
            <a:pathLst>
              <a:path w="21600" h="21600">
                <a:moveTo>
                  <a:pt x="0" y="0"/>
                </a:moveTo>
                <a:lnTo>
                  <a:pt x="21600" y="21600"/>
                </a:lnTo>
              </a:path>
            </a:pathLst>
          </a:custGeom>
          <a:noFill/>
          <a:ln>
            <a:solidFill>
              <a:srgbClr val="808080"/>
            </a:solidFill>
            <a:tailEnd type="triangle" w="med" len="med"/>
          </a:ln>
        </p:spPr>
        <p:style>
          <a:lnRef idx="1">
            <a:schemeClr val="accent1"/>
          </a:lnRef>
          <a:fillRef idx="0">
            <a:schemeClr val="accent1"/>
          </a:fillRef>
          <a:effectRef idx="0">
            <a:schemeClr val="accent1"/>
          </a:effectRef>
          <a:fontRef idx="minor"/>
        </p:style>
      </p:sp>
      <p:sp>
        <p:nvSpPr>
          <p:cNvPr id="1894" name="Straight Arrow Connector 22"/>
          <p:cNvSpPr/>
          <p:nvPr/>
        </p:nvSpPr>
        <p:spPr>
          <a:xfrm flipH="1" flipV="1">
            <a:off x="5444280" y="2385360"/>
            <a:ext cx="476280" cy="309600"/>
          </a:xfrm>
          <a:custGeom>
            <a:avLst/>
            <a:gdLst/>
            <a:ahLst/>
            <a:cxnLst/>
            <a:rect l="l" t="t" r="r" b="b"/>
            <a:pathLst>
              <a:path w="21600" h="21600">
                <a:moveTo>
                  <a:pt x="0" y="0"/>
                </a:moveTo>
                <a:lnTo>
                  <a:pt x="21600" y="21600"/>
                </a:lnTo>
              </a:path>
            </a:pathLst>
          </a:custGeom>
          <a:noFill/>
          <a:ln>
            <a:solidFill>
              <a:srgbClr val="808080"/>
            </a:solidFill>
            <a:tailEnd type="triangle" w="med" len="med"/>
          </a:ln>
        </p:spPr>
        <p:style>
          <a:lnRef idx="1">
            <a:schemeClr val="accent1"/>
          </a:lnRef>
          <a:fillRef idx="0">
            <a:schemeClr val="accent1"/>
          </a:fillRef>
          <a:effectRef idx="0">
            <a:schemeClr val="accent1"/>
          </a:effectRef>
          <a:fontRef idx="minor"/>
        </p:style>
      </p:sp>
      <p:sp>
        <p:nvSpPr>
          <p:cNvPr id="1895" name="Straight Arrow Connector 25"/>
          <p:cNvSpPr/>
          <p:nvPr/>
        </p:nvSpPr>
        <p:spPr>
          <a:xfrm flipV="1">
            <a:off x="5921640" y="2384640"/>
            <a:ext cx="924840" cy="309600"/>
          </a:xfrm>
          <a:custGeom>
            <a:avLst/>
            <a:gdLst/>
            <a:ahLst/>
            <a:cxnLst/>
            <a:rect l="l" t="t" r="r" b="b"/>
            <a:pathLst>
              <a:path w="21600" h="21600">
                <a:moveTo>
                  <a:pt x="0" y="0"/>
                </a:moveTo>
                <a:lnTo>
                  <a:pt x="21600" y="21600"/>
                </a:lnTo>
              </a:path>
            </a:pathLst>
          </a:custGeom>
          <a:noFill/>
          <a:ln>
            <a:solidFill>
              <a:srgbClr val="808080"/>
            </a:solidFill>
            <a:tailEnd type="triangle" w="med" len="med"/>
          </a:ln>
        </p:spPr>
        <p:style>
          <a:lnRef idx="1">
            <a:schemeClr val="accent1"/>
          </a:lnRef>
          <a:fillRef idx="0">
            <a:schemeClr val="accent1"/>
          </a:fillRef>
          <a:effectRef idx="0">
            <a:schemeClr val="accent1"/>
          </a:effectRef>
          <a:fontRef idx="minor"/>
        </p:style>
      </p:sp>
      <p:sp>
        <p:nvSpPr>
          <p:cNvPr id="1896" name="Straight Arrow Connector 28"/>
          <p:cNvSpPr/>
          <p:nvPr/>
        </p:nvSpPr>
        <p:spPr>
          <a:xfrm flipV="1">
            <a:off x="5921640" y="2418480"/>
            <a:ext cx="2410200" cy="276120"/>
          </a:xfrm>
          <a:custGeom>
            <a:avLst/>
            <a:gdLst/>
            <a:ahLst/>
            <a:cxnLst/>
            <a:rect l="l" t="t" r="r" b="b"/>
            <a:pathLst>
              <a:path w="21600" h="21600">
                <a:moveTo>
                  <a:pt x="0" y="0"/>
                </a:moveTo>
                <a:lnTo>
                  <a:pt x="21600" y="21600"/>
                </a:lnTo>
              </a:path>
            </a:pathLst>
          </a:custGeom>
          <a:noFill/>
          <a:ln>
            <a:solidFill>
              <a:srgbClr val="808080"/>
            </a:solidFill>
            <a:tailEnd type="triangle" w="med" len="med"/>
          </a:ln>
        </p:spPr>
        <p:style>
          <a:lnRef idx="1">
            <a:schemeClr val="accent1"/>
          </a:lnRef>
          <a:fillRef idx="0">
            <a:schemeClr val="accent1"/>
          </a:fillRef>
          <a:effectRef idx="0">
            <a:schemeClr val="accent1"/>
          </a:effectRef>
          <a:fontRef idx="minor"/>
        </p:style>
      </p:sp>
      <p:grpSp>
        <p:nvGrpSpPr>
          <p:cNvPr id="1897" name="Group 34"/>
          <p:cNvGrpSpPr/>
          <p:nvPr/>
        </p:nvGrpSpPr>
        <p:grpSpPr>
          <a:xfrm>
            <a:off x="7034760" y="3435120"/>
            <a:ext cx="4688640" cy="2792160"/>
            <a:chOff x="7034760" y="3435120"/>
            <a:chExt cx="4688640" cy="2792160"/>
          </a:xfrm>
        </p:grpSpPr>
        <p:pic>
          <p:nvPicPr>
            <p:cNvPr id="1898" name="Content Placeholder 3"/>
            <p:cNvPicPr/>
            <p:nvPr/>
          </p:nvPicPr>
          <p:blipFill>
            <a:blip r:embed="rId4"/>
            <a:srcRect l="108"/>
            <a:stretch/>
          </p:blipFill>
          <p:spPr>
            <a:xfrm>
              <a:off x="7034760" y="3577680"/>
              <a:ext cx="4688640" cy="2649600"/>
            </a:xfrm>
            <a:prstGeom prst="rect">
              <a:avLst/>
            </a:prstGeom>
            <a:ln w="0">
              <a:noFill/>
            </a:ln>
          </p:spPr>
        </p:pic>
        <p:sp>
          <p:nvSpPr>
            <p:cNvPr id="1899" name="Rectangle 33"/>
            <p:cNvSpPr/>
            <p:nvPr/>
          </p:nvSpPr>
          <p:spPr>
            <a:xfrm>
              <a:off x="7680240" y="3435120"/>
              <a:ext cx="3398400" cy="30312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400" b="0" strike="noStrike" spc="-1">
                  <a:solidFill>
                    <a:srgbClr val="000000"/>
                  </a:solidFill>
                  <a:latin typeface="Calibri"/>
                  <a:ea typeface="DejaVu Sans"/>
                </a:rPr>
                <a:t>75 cm of Low Bandwidth Coaxial Cable</a:t>
              </a:r>
              <a:endParaRPr lang="en-GB" sz="1400" b="0" strike="noStrike" spc="-1">
                <a:latin typeface="Arial"/>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LpGBT System Block Diagram (Simplified)</a:t>
            </a:r>
            <a:endParaRPr lang="en-GB" sz="3200" b="0" strike="noStrike" spc="-1">
              <a:latin typeface="Arial"/>
            </a:endParaRPr>
          </a:p>
        </p:txBody>
      </p:sp>
      <p:sp>
        <p:nvSpPr>
          <p:cNvPr id="444" name="Straight Arrow Connector 11"/>
          <p:cNvSpPr/>
          <p:nvPr/>
        </p:nvSpPr>
        <p:spPr>
          <a:xfrm flipV="1">
            <a:off x="9439200" y="1802160"/>
            <a:ext cx="360" cy="456480"/>
          </a:xfrm>
          <a:custGeom>
            <a:avLst/>
            <a:gdLst/>
            <a:ahLst/>
            <a:cxnLst/>
            <a:rect l="l" t="t" r="r" b="b"/>
            <a:pathLst>
              <a:path w="21600" h="21600">
                <a:moveTo>
                  <a:pt x="0" y="0"/>
                </a:moveTo>
                <a:lnTo>
                  <a:pt x="21600" y="21600"/>
                </a:lnTo>
              </a:path>
            </a:pathLst>
          </a:custGeom>
          <a:noFill/>
          <a:ln w="19050">
            <a:solidFill>
              <a:srgbClr val="44546A"/>
            </a:solidFill>
            <a:tailEnd type="oval" w="med" len="med"/>
          </a:ln>
        </p:spPr>
        <p:style>
          <a:lnRef idx="1">
            <a:schemeClr val="accent1"/>
          </a:lnRef>
          <a:fillRef idx="0">
            <a:schemeClr val="accent1"/>
          </a:fillRef>
          <a:effectRef idx="0">
            <a:schemeClr val="accent1"/>
          </a:effectRef>
          <a:fontRef idx="minor"/>
        </p:style>
      </p:sp>
      <p:sp>
        <p:nvSpPr>
          <p:cNvPr id="445" name="Rectangle 26"/>
          <p:cNvSpPr/>
          <p:nvPr/>
        </p:nvSpPr>
        <p:spPr>
          <a:xfrm>
            <a:off x="1916280" y="21049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446" name="Rectangle 34"/>
          <p:cNvSpPr/>
          <p:nvPr/>
        </p:nvSpPr>
        <p:spPr>
          <a:xfrm>
            <a:off x="1916280" y="42382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447" name="Rectangle 35"/>
          <p:cNvSpPr/>
          <p:nvPr/>
        </p:nvSpPr>
        <p:spPr>
          <a:xfrm rot="10800000">
            <a:off x="4728240" y="1269360"/>
            <a:ext cx="3733200" cy="4494960"/>
          </a:xfrm>
          <a:prstGeom prst="rect">
            <a:avLst/>
          </a:prstGeom>
          <a:solidFill>
            <a:srgbClr val="95B3D7"/>
          </a:solidFill>
          <a:ln w="25400">
            <a:solidFill>
              <a:srgbClr val="000000"/>
            </a:solidFill>
            <a:round/>
          </a:ln>
        </p:spPr>
        <p:style>
          <a:lnRef idx="0">
            <a:scrgbClr r="0" g="0" b="0"/>
          </a:lnRef>
          <a:fillRef idx="0">
            <a:scrgbClr r="0" g="0" b="0"/>
          </a:fillRef>
          <a:effectRef idx="0">
            <a:scrgbClr r="0" g="0" b="0"/>
          </a:effectRef>
          <a:fontRef idx="minor"/>
        </p:style>
      </p:sp>
      <p:sp>
        <p:nvSpPr>
          <p:cNvPr id="448" name="Rectangle 36"/>
          <p:cNvSpPr/>
          <p:nvPr/>
        </p:nvSpPr>
        <p:spPr>
          <a:xfrm rot="5400000">
            <a:off x="3250440" y="3285720"/>
            <a:ext cx="3504600" cy="5328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buNone/>
              <a:tabLst>
                <a:tab pos="0" algn="l"/>
              </a:tabLst>
            </a:pPr>
            <a:r>
              <a:rPr lang="en-GB" sz="900" b="0" strike="noStrike" spc="-1">
                <a:solidFill>
                  <a:srgbClr val="FFFFFF"/>
                </a:solidFill>
                <a:latin typeface="Calibri"/>
                <a:ea typeface="DejaVu Sans"/>
              </a:rPr>
              <a:t>Phase – Aligners + Ser/Des for E – Ports</a:t>
            </a:r>
            <a:endParaRPr lang="en-GB" sz="900" b="0" strike="noStrike" spc="-1">
              <a:latin typeface="Arial"/>
            </a:endParaRPr>
          </a:p>
        </p:txBody>
      </p:sp>
      <p:sp>
        <p:nvSpPr>
          <p:cNvPr id="449" name="Rectangle 37"/>
          <p:cNvSpPr/>
          <p:nvPr/>
        </p:nvSpPr>
        <p:spPr>
          <a:xfrm>
            <a:off x="1916280" y="10378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450" name="Rectangle 38"/>
          <p:cNvSpPr/>
          <p:nvPr/>
        </p:nvSpPr>
        <p:spPr>
          <a:xfrm rot="5400000">
            <a:off x="2565000" y="13046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451" name="Rectangle 39"/>
          <p:cNvSpPr/>
          <p:nvPr/>
        </p:nvSpPr>
        <p:spPr>
          <a:xfrm rot="5400000">
            <a:off x="2565000" y="23713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452" name="Rectangle 45"/>
          <p:cNvSpPr/>
          <p:nvPr/>
        </p:nvSpPr>
        <p:spPr>
          <a:xfrm rot="5400000">
            <a:off x="2565000" y="45050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453" name="Rectangle 51"/>
          <p:cNvSpPr/>
          <p:nvPr/>
        </p:nvSpPr>
        <p:spPr>
          <a:xfrm>
            <a:off x="2754720" y="53053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GBT – SCA</a:t>
            </a:r>
            <a:endParaRPr lang="en-GB" sz="1050" b="0" strike="noStrike" spc="-1">
              <a:latin typeface="Arial"/>
            </a:endParaRPr>
          </a:p>
        </p:txBody>
      </p:sp>
      <p:sp>
        <p:nvSpPr>
          <p:cNvPr id="454" name="Rectangle 52"/>
          <p:cNvSpPr/>
          <p:nvPr/>
        </p:nvSpPr>
        <p:spPr>
          <a:xfrm rot="5400000">
            <a:off x="3403080" y="55717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455" name="Straight Connector 4"/>
          <p:cNvSpPr/>
          <p:nvPr/>
        </p:nvSpPr>
        <p:spPr>
          <a:xfrm>
            <a:off x="2449440" y="3018960"/>
            <a:ext cx="360" cy="99072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456" name="Rectangle 99"/>
          <p:cNvSpPr/>
          <p:nvPr/>
        </p:nvSpPr>
        <p:spPr>
          <a:xfrm>
            <a:off x="5143404" y="1271160"/>
            <a:ext cx="1197848" cy="444757"/>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Phase </a:t>
            </a:r>
            <a:r>
              <a:rPr lang="en-GB" sz="900" spc="-1" dirty="0">
                <a:solidFill>
                  <a:srgbClr val="FFFFFF"/>
                </a:solidFill>
                <a:latin typeface="Calibri"/>
                <a:ea typeface="DejaVu Sans"/>
              </a:rPr>
              <a:t>–</a:t>
            </a:r>
            <a:r>
              <a:rPr lang="en-GB" sz="900" b="0" strike="noStrike" spc="-1" dirty="0">
                <a:solidFill>
                  <a:srgbClr val="FFFFFF"/>
                </a:solidFill>
                <a:latin typeface="Calibri"/>
                <a:ea typeface="DejaVu Sans"/>
              </a:rPr>
              <a:t> Shifter</a:t>
            </a:r>
            <a:endParaRPr lang="en-GB" sz="900" b="0" strike="noStrike" spc="-1" dirty="0">
              <a:solidFill>
                <a:srgbClr val="000000"/>
              </a:solidFill>
              <a:latin typeface="Arial"/>
              <a:ea typeface="DejaVu Sans"/>
            </a:endParaRPr>
          </a:p>
          <a:p>
            <a:pPr algn="ctr">
              <a:tabLst>
                <a:tab pos="0" algn="l"/>
              </a:tabLst>
            </a:pPr>
            <a:r>
              <a:rPr lang="en-GB" sz="900" spc="-1" dirty="0">
                <a:solidFill>
                  <a:srgbClr val="FFFFFF"/>
                </a:solidFill>
                <a:latin typeface="Calibri"/>
              </a:rPr>
              <a:t>Clocks</a:t>
            </a:r>
          </a:p>
        </p:txBody>
      </p:sp>
      <p:sp>
        <p:nvSpPr>
          <p:cNvPr id="457" name="Rectangle 100"/>
          <p:cNvSpPr/>
          <p:nvPr/>
        </p:nvSpPr>
        <p:spPr>
          <a:xfrm rot="5400000">
            <a:off x="4546080" y="20667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458" name="Rectangle 101"/>
          <p:cNvSpPr/>
          <p:nvPr/>
        </p:nvSpPr>
        <p:spPr>
          <a:xfrm rot="5400000">
            <a:off x="4546080" y="27525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459" name="Rectangle 102"/>
          <p:cNvSpPr/>
          <p:nvPr/>
        </p:nvSpPr>
        <p:spPr>
          <a:xfrm rot="5400000">
            <a:off x="4546080" y="41241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460" name="Rectangle 103"/>
          <p:cNvSpPr/>
          <p:nvPr/>
        </p:nvSpPr>
        <p:spPr>
          <a:xfrm rot="5400000">
            <a:off x="4546080" y="48099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461" name="Straight Connector 5"/>
          <p:cNvSpPr/>
          <p:nvPr/>
        </p:nvSpPr>
        <p:spPr>
          <a:xfrm flipV="1">
            <a:off x="4811760" y="3247560"/>
            <a:ext cx="360" cy="60948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462" name="Curved Connector 4"/>
          <p:cNvSpPr/>
          <p:nvPr/>
        </p:nvSpPr>
        <p:spPr>
          <a:xfrm rot="10800000">
            <a:off x="2984040" y="1418760"/>
            <a:ext cx="175176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463" name="Rectangle 104"/>
          <p:cNvSpPr/>
          <p:nvPr/>
        </p:nvSpPr>
        <p:spPr>
          <a:xfrm>
            <a:off x="7770960" y="5307840"/>
            <a:ext cx="69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Masters</a:t>
            </a:r>
            <a:endParaRPr lang="en-GB" sz="900" b="0" strike="noStrike" spc="-1">
              <a:latin typeface="Arial"/>
            </a:endParaRPr>
          </a:p>
        </p:txBody>
      </p:sp>
      <p:sp>
        <p:nvSpPr>
          <p:cNvPr id="464" name="Rectangle 105"/>
          <p:cNvSpPr/>
          <p:nvPr/>
        </p:nvSpPr>
        <p:spPr>
          <a:xfrm>
            <a:off x="572004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ADC</a:t>
            </a:r>
            <a:endParaRPr lang="en-GB" sz="900" b="0" strike="noStrike" spc="-1">
              <a:latin typeface="Arial"/>
            </a:endParaRPr>
          </a:p>
        </p:txBody>
      </p:sp>
      <p:sp>
        <p:nvSpPr>
          <p:cNvPr id="465" name="Rectangle 106"/>
          <p:cNvSpPr/>
          <p:nvPr/>
        </p:nvSpPr>
        <p:spPr>
          <a:xfrm>
            <a:off x="57200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dirty="0">
                <a:solidFill>
                  <a:srgbClr val="FFFFFF"/>
                </a:solidFill>
                <a:latin typeface="Calibri"/>
                <a:ea typeface="DejaVu Sans"/>
              </a:rPr>
              <a:t>Control Logic</a:t>
            </a:r>
            <a:endParaRPr lang="en-GB" sz="900" b="0" strike="noStrike" spc="-1" dirty="0">
              <a:latin typeface="Arial"/>
            </a:endParaRPr>
          </a:p>
        </p:txBody>
      </p:sp>
      <p:sp>
        <p:nvSpPr>
          <p:cNvPr id="466" name="Rectangle 108"/>
          <p:cNvSpPr/>
          <p:nvPr/>
        </p:nvSpPr>
        <p:spPr>
          <a:xfrm>
            <a:off x="70916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Configuration</a:t>
            </a:r>
            <a:endParaRPr lang="en-GB" sz="900" b="0" strike="noStrike" spc="-1">
              <a:latin typeface="Arial"/>
            </a:endParaRPr>
          </a:p>
          <a:p>
            <a:pPr algn="ctr">
              <a:lnSpc>
                <a:spcPct val="100000"/>
              </a:lnSpc>
              <a:buNone/>
              <a:tabLst>
                <a:tab pos="0" algn="l"/>
              </a:tabLst>
            </a:pPr>
            <a:r>
              <a:rPr lang="en-US" sz="900" b="0" strike="noStrike" spc="-1">
                <a:solidFill>
                  <a:srgbClr val="FFFFFF"/>
                </a:solidFill>
                <a:latin typeface="Calibri"/>
                <a:ea typeface="DejaVu Sans"/>
              </a:rPr>
              <a:t>(e-Fuses + reg-Bank)</a:t>
            </a:r>
            <a:endParaRPr lang="en-GB" sz="900" b="0" strike="noStrike" spc="-1">
              <a:latin typeface="Arial"/>
            </a:endParaRPr>
          </a:p>
        </p:txBody>
      </p:sp>
      <p:sp>
        <p:nvSpPr>
          <p:cNvPr id="467" name="Straight Arrow Connector 31"/>
          <p:cNvSpPr/>
          <p:nvPr/>
        </p:nvSpPr>
        <p:spPr>
          <a:xfrm rot="5400000" flipH="1" flipV="1">
            <a:off x="660132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468" name="Straight Arrow Connector 34"/>
          <p:cNvSpPr/>
          <p:nvPr/>
        </p:nvSpPr>
        <p:spPr>
          <a:xfrm>
            <a:off x="8071920" y="3762000"/>
            <a:ext cx="608760" cy="720"/>
          </a:xfrm>
          <a:custGeom>
            <a:avLst/>
            <a:gdLst/>
            <a:ahLst/>
            <a:cxnLst/>
            <a:rect l="l" t="t" r="r" b="b"/>
            <a:pathLst>
              <a:path w="21600" h="21600">
                <a:moveTo>
                  <a:pt x="0" y="0"/>
                </a:moveTo>
                <a:lnTo>
                  <a:pt x="21600" y="21600"/>
                </a:lnTo>
              </a:path>
            </a:pathLst>
          </a:custGeom>
          <a:noFill/>
          <a:ln w="19050">
            <a:solidFill>
              <a:srgbClr val="44546A"/>
            </a:solidFill>
            <a:round/>
            <a:tailEnd type="arrow" w="med" len="med"/>
          </a:ln>
        </p:spPr>
        <p:style>
          <a:lnRef idx="0">
            <a:scrgbClr r="0" g="0" b="0"/>
          </a:lnRef>
          <a:fillRef idx="0">
            <a:scrgbClr r="0" g="0" b="0"/>
          </a:fillRef>
          <a:effectRef idx="0">
            <a:scrgbClr r="0" g="0" b="0"/>
          </a:effectRef>
          <a:fontRef idx="minor"/>
        </p:style>
      </p:sp>
      <p:sp>
        <p:nvSpPr>
          <p:cNvPr id="469" name="Isosceles Triangle 3"/>
          <p:cNvSpPr/>
          <p:nvPr/>
        </p:nvSpPr>
        <p:spPr>
          <a:xfrm rot="5400000" flipH="1">
            <a:off x="8642880" y="357228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sp>
        <p:nvSpPr>
          <p:cNvPr id="470" name="Isosceles Triangle 4"/>
          <p:cNvSpPr/>
          <p:nvPr/>
        </p:nvSpPr>
        <p:spPr>
          <a:xfrm>
            <a:off x="9292320" y="19551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471" name="Straight Connector 7"/>
          <p:cNvSpPr/>
          <p:nvPr/>
        </p:nvSpPr>
        <p:spPr>
          <a:xfrm>
            <a:off x="9291960" y="1955160"/>
            <a:ext cx="30492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472" name="Straight Connector 55"/>
          <p:cNvSpPr/>
          <p:nvPr/>
        </p:nvSpPr>
        <p:spPr>
          <a:xfrm>
            <a:off x="9062640" y="3762000"/>
            <a:ext cx="38088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473" name="Straight Connector 56"/>
          <p:cNvSpPr/>
          <p:nvPr/>
        </p:nvSpPr>
        <p:spPr>
          <a:xfrm>
            <a:off x="9443520" y="4066560"/>
            <a:ext cx="360" cy="15264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474" name="Isosceles Triangle 5"/>
          <p:cNvSpPr/>
          <p:nvPr/>
        </p:nvSpPr>
        <p:spPr>
          <a:xfrm flipV="1">
            <a:off x="9291240" y="39135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475" name="Straight Connector 57"/>
          <p:cNvSpPr/>
          <p:nvPr/>
        </p:nvSpPr>
        <p:spPr>
          <a:xfrm>
            <a:off x="9443520" y="3762000"/>
            <a:ext cx="360" cy="15228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476" name="Straight Connector 59"/>
          <p:cNvSpPr/>
          <p:nvPr/>
        </p:nvSpPr>
        <p:spPr>
          <a:xfrm>
            <a:off x="9291240" y="4066560"/>
            <a:ext cx="30456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477" name="Isosceles Triangle 6"/>
          <p:cNvSpPr/>
          <p:nvPr/>
        </p:nvSpPr>
        <p:spPr>
          <a:xfrm flipV="1">
            <a:off x="9367560" y="4218480"/>
            <a:ext cx="151560" cy="151560"/>
          </a:xfrm>
          <a:prstGeom prst="triangle">
            <a:avLst>
              <a:gd name="adj" fmla="val 50000"/>
            </a:avLst>
          </a:prstGeom>
          <a:solidFill>
            <a:schemeClr val="tx2"/>
          </a:solidFill>
          <a:ln w="25400">
            <a:solidFill>
              <a:srgbClr val="44546A"/>
            </a:solidFill>
            <a:round/>
          </a:ln>
        </p:spPr>
        <p:style>
          <a:lnRef idx="0">
            <a:scrgbClr r="0" g="0" b="0"/>
          </a:lnRef>
          <a:fillRef idx="0">
            <a:scrgbClr r="0" g="0" b="0"/>
          </a:fillRef>
          <a:effectRef idx="0">
            <a:scrgbClr r="0" g="0" b="0"/>
          </a:effectRef>
          <a:fontRef idx="minor"/>
        </p:style>
      </p:sp>
      <p:sp>
        <p:nvSpPr>
          <p:cNvPr id="478" name="Straight Connector 60"/>
          <p:cNvSpPr/>
          <p:nvPr/>
        </p:nvSpPr>
        <p:spPr>
          <a:xfrm>
            <a:off x="9291960" y="1802520"/>
            <a:ext cx="30492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479" name="Elbow Connector 1"/>
          <p:cNvSpPr/>
          <p:nvPr/>
        </p:nvSpPr>
        <p:spPr>
          <a:xfrm flipV="1">
            <a:off x="8463240" y="3875760"/>
            <a:ext cx="407880" cy="1659600"/>
          </a:xfrm>
          <a:prstGeom prst="bentConnector2">
            <a:avLst/>
          </a:pr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480" name="Straight Arrow Connector 37"/>
          <p:cNvSpPr/>
          <p:nvPr/>
        </p:nvSpPr>
        <p:spPr>
          <a:xfrm flipH="1">
            <a:off x="5260320" y="3016440"/>
            <a:ext cx="741240" cy="360"/>
          </a:xfrm>
          <a:custGeom>
            <a:avLst/>
            <a:gdLst/>
            <a:ahLst/>
            <a:cxnLst/>
            <a:rect l="l" t="t" r="r" b="b"/>
            <a:pathLst>
              <a:path w="21600" h="21600">
                <a:moveTo>
                  <a:pt x="0" y="0"/>
                </a:moveTo>
                <a:lnTo>
                  <a:pt x="21600" y="21600"/>
                </a:lnTo>
              </a:path>
            </a:pathLst>
          </a:custGeom>
          <a:noFill/>
          <a:ln w="38100">
            <a:solidFill>
              <a:srgbClr val="C0504D"/>
            </a:solidFill>
            <a:round/>
            <a:tailEnd type="arrow" w="med" len="med"/>
          </a:ln>
        </p:spPr>
        <p:style>
          <a:lnRef idx="0">
            <a:scrgbClr r="0" g="0" b="0"/>
          </a:lnRef>
          <a:fillRef idx="0">
            <a:scrgbClr r="0" g="0" b="0"/>
          </a:fillRef>
          <a:effectRef idx="0">
            <a:scrgbClr r="0" g="0" b="0"/>
          </a:effectRef>
          <a:fontRef idx="minor"/>
        </p:style>
      </p:sp>
      <p:sp>
        <p:nvSpPr>
          <p:cNvPr id="481" name="Curved Connector 5"/>
          <p:cNvSpPr/>
          <p:nvPr/>
        </p:nvSpPr>
        <p:spPr>
          <a:xfrm rot="10800000">
            <a:off x="2984040" y="1266480"/>
            <a:ext cx="175176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482" name="Curved Connector 6"/>
          <p:cNvSpPr/>
          <p:nvPr/>
        </p:nvSpPr>
        <p:spPr>
          <a:xfrm rot="10800000">
            <a:off x="2984040" y="1571400"/>
            <a:ext cx="175176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483" name="Curved Connector 7"/>
          <p:cNvSpPr/>
          <p:nvPr/>
        </p:nvSpPr>
        <p:spPr>
          <a:xfrm rot="10800000">
            <a:off x="2984040" y="233352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484" name="Curved Connector 8"/>
          <p:cNvSpPr/>
          <p:nvPr/>
        </p:nvSpPr>
        <p:spPr>
          <a:xfrm rot="10800000">
            <a:off x="2984040" y="248580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485" name="Curved Connector 9"/>
          <p:cNvSpPr/>
          <p:nvPr/>
        </p:nvSpPr>
        <p:spPr>
          <a:xfrm rot="10800000">
            <a:off x="2984040" y="263844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486" name="Curved Connector 10"/>
          <p:cNvSpPr/>
          <p:nvPr/>
        </p:nvSpPr>
        <p:spPr>
          <a:xfrm rot="10800000" flipV="1">
            <a:off x="2984040" y="408600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487" name="Curved Connector 11"/>
          <p:cNvSpPr/>
          <p:nvPr/>
        </p:nvSpPr>
        <p:spPr>
          <a:xfrm rot="10800000" flipV="1">
            <a:off x="2984040" y="423864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488" name="Curved Connector 12"/>
          <p:cNvSpPr/>
          <p:nvPr/>
        </p:nvSpPr>
        <p:spPr>
          <a:xfrm rot="10800000" flipV="1">
            <a:off x="2984040" y="439092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489" name="Curved Connector 25"/>
          <p:cNvSpPr/>
          <p:nvPr/>
        </p:nvSpPr>
        <p:spPr>
          <a:xfrm rot="10800000" flipV="1">
            <a:off x="3822120" y="4771800"/>
            <a:ext cx="91368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490" name="Curved Connector 26"/>
          <p:cNvSpPr/>
          <p:nvPr/>
        </p:nvSpPr>
        <p:spPr>
          <a:xfrm rot="10800000" flipV="1">
            <a:off x="3822120" y="4924080"/>
            <a:ext cx="91368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491" name="Curved Connector 28"/>
          <p:cNvSpPr/>
          <p:nvPr/>
        </p:nvSpPr>
        <p:spPr>
          <a:xfrm rot="10800000" flipV="1">
            <a:off x="3822120" y="5076360"/>
            <a:ext cx="91368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492" name="Straight Arrow Connector 41"/>
          <p:cNvSpPr/>
          <p:nvPr/>
        </p:nvSpPr>
        <p:spPr>
          <a:xfrm flipV="1">
            <a:off x="3889800" y="4699800"/>
            <a:ext cx="791640" cy="4222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493" name="TextBox 3"/>
          <p:cNvSpPr/>
          <p:nvPr/>
        </p:nvSpPr>
        <p:spPr>
          <a:xfrm>
            <a:off x="2694960" y="5000400"/>
            <a:ext cx="12542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000" b="0" strike="noStrike" spc="-1">
                <a:solidFill>
                  <a:srgbClr val="1F497D"/>
                </a:solidFill>
                <a:latin typeface="Calibri"/>
                <a:ea typeface="DejaVu Sans"/>
              </a:rPr>
              <a:t>One 80 Mbps port</a:t>
            </a:r>
            <a:endParaRPr lang="en-GB" sz="1000" b="0" strike="noStrike" spc="-1">
              <a:latin typeface="Arial"/>
            </a:endParaRPr>
          </a:p>
        </p:txBody>
      </p:sp>
      <p:sp>
        <p:nvSpPr>
          <p:cNvPr id="494" name="Straight Arrow Connector 42"/>
          <p:cNvSpPr/>
          <p:nvPr/>
        </p:nvSpPr>
        <p:spPr>
          <a:xfrm flipV="1">
            <a:off x="3928320" y="2397600"/>
            <a:ext cx="795240" cy="14961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495" name="Straight Arrow Connector 46"/>
          <p:cNvSpPr/>
          <p:nvPr/>
        </p:nvSpPr>
        <p:spPr>
          <a:xfrm flipV="1">
            <a:off x="3928320" y="3147120"/>
            <a:ext cx="777240" cy="7470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496" name="Straight Arrow Connector 170"/>
          <p:cNvSpPr/>
          <p:nvPr/>
        </p:nvSpPr>
        <p:spPr>
          <a:xfrm>
            <a:off x="3928320" y="3895920"/>
            <a:ext cx="777240" cy="972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497" name="TextBox 4"/>
          <p:cNvSpPr/>
          <p:nvPr/>
        </p:nvSpPr>
        <p:spPr>
          <a:xfrm>
            <a:off x="7881480" y="6017040"/>
            <a:ext cx="43272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Ports</a:t>
            </a:r>
            <a:endParaRPr lang="en-GB" sz="800" b="0" strike="noStrike" spc="-1">
              <a:latin typeface="Arial"/>
            </a:endParaRPr>
          </a:p>
        </p:txBody>
      </p:sp>
      <p:sp>
        <p:nvSpPr>
          <p:cNvPr id="498" name="TextBox 17"/>
          <p:cNvSpPr/>
          <p:nvPr/>
        </p:nvSpPr>
        <p:spPr>
          <a:xfrm>
            <a:off x="5783760" y="6017040"/>
            <a:ext cx="5454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aIn[7:0]</a:t>
            </a:r>
            <a:endParaRPr lang="en-GB" sz="800" b="0" strike="noStrike" spc="-1">
              <a:latin typeface="Arial"/>
            </a:endParaRPr>
          </a:p>
        </p:txBody>
      </p:sp>
      <p:sp>
        <p:nvSpPr>
          <p:cNvPr id="499" name="TextBox 25"/>
          <p:cNvSpPr/>
          <p:nvPr/>
        </p:nvSpPr>
        <p:spPr>
          <a:xfrm>
            <a:off x="6471360" y="6017040"/>
            <a:ext cx="5623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IO[15:0]</a:t>
            </a:r>
            <a:endParaRPr lang="en-GB" sz="800" b="0" strike="noStrike" spc="-1">
              <a:latin typeface="Arial"/>
            </a:endParaRPr>
          </a:p>
        </p:txBody>
      </p:sp>
      <p:sp>
        <p:nvSpPr>
          <p:cNvPr id="500" name="TextBox 32"/>
          <p:cNvSpPr/>
          <p:nvPr/>
        </p:nvSpPr>
        <p:spPr>
          <a:xfrm>
            <a:off x="2866320" y="3618720"/>
            <a:ext cx="1115280" cy="546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1000" b="0" strike="noStrike" spc="-1">
                <a:solidFill>
                  <a:srgbClr val="1F497D"/>
                </a:solidFill>
                <a:latin typeface="Calibri"/>
                <a:ea typeface="DejaVu Sans"/>
              </a:rPr>
              <a:t>160 Mbps</a:t>
            </a:r>
            <a:br/>
            <a:r>
              <a:rPr lang="en-GB" sz="1000" b="0" strike="noStrike" spc="-1">
                <a:solidFill>
                  <a:srgbClr val="1F497D"/>
                </a:solidFill>
                <a:latin typeface="Calibri"/>
                <a:ea typeface="DejaVu Sans"/>
              </a:rPr>
              <a:t>to</a:t>
            </a:r>
            <a:endParaRPr lang="en-GB" sz="1000" b="0" strike="noStrike" spc="-1">
              <a:latin typeface="Arial"/>
            </a:endParaRPr>
          </a:p>
          <a:p>
            <a:pPr algn="ctr">
              <a:lnSpc>
                <a:spcPct val="100000"/>
              </a:lnSpc>
              <a:buNone/>
              <a:tabLst>
                <a:tab pos="0" algn="l"/>
              </a:tabLst>
            </a:pPr>
            <a:r>
              <a:rPr lang="en-GB" sz="1000" b="0" strike="noStrike" spc="-1">
                <a:solidFill>
                  <a:srgbClr val="1F497D"/>
                </a:solidFill>
                <a:latin typeface="Calibri"/>
                <a:ea typeface="DejaVu Sans"/>
              </a:rPr>
              <a:t>1.28 Gbps ports</a:t>
            </a:r>
            <a:endParaRPr lang="en-GB" sz="1000" b="0" strike="noStrike" spc="-1">
              <a:latin typeface="Arial"/>
            </a:endParaRPr>
          </a:p>
        </p:txBody>
      </p:sp>
      <p:sp>
        <p:nvSpPr>
          <p:cNvPr id="501" name="TextBox 33"/>
          <p:cNvSpPr/>
          <p:nvPr/>
        </p:nvSpPr>
        <p:spPr>
          <a:xfrm>
            <a:off x="8578080" y="1802880"/>
            <a:ext cx="5940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LpGBTIA</a:t>
            </a:r>
            <a:endParaRPr lang="en-GB" sz="800" b="0" strike="noStrike" spc="-1">
              <a:latin typeface="Arial"/>
            </a:endParaRPr>
          </a:p>
        </p:txBody>
      </p:sp>
      <p:sp>
        <p:nvSpPr>
          <p:cNvPr id="502" name="TextBox 36"/>
          <p:cNvSpPr/>
          <p:nvPr/>
        </p:nvSpPr>
        <p:spPr>
          <a:xfrm>
            <a:off x="8577000" y="3304800"/>
            <a:ext cx="5652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LpGBLD</a:t>
            </a:r>
            <a:endParaRPr lang="en-GB" sz="800" b="0" strike="noStrike" spc="-1">
              <a:latin typeface="Arial"/>
            </a:endParaRPr>
          </a:p>
        </p:txBody>
      </p:sp>
      <p:sp>
        <p:nvSpPr>
          <p:cNvPr id="503" name="TextBox 39"/>
          <p:cNvSpPr/>
          <p:nvPr/>
        </p:nvSpPr>
        <p:spPr>
          <a:xfrm>
            <a:off x="7659000" y="1280160"/>
            <a:ext cx="62117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400" b="1" spc="-1" dirty="0" err="1">
                <a:solidFill>
                  <a:srgbClr val="1F497D"/>
                </a:solidFill>
                <a:latin typeface="Calibri"/>
              </a:rPr>
              <a:t>lpGBT</a:t>
            </a:r>
            <a:endParaRPr lang="en-GB" sz="1400" b="0" strike="noStrike" spc="-1" dirty="0" err="1">
              <a:latin typeface="Arial"/>
            </a:endParaRPr>
          </a:p>
        </p:txBody>
      </p:sp>
      <p:sp>
        <p:nvSpPr>
          <p:cNvPr id="504" name="Straight Arrow Connector 171"/>
          <p:cNvSpPr/>
          <p:nvPr/>
        </p:nvSpPr>
        <p:spPr>
          <a:xfrm rot="10800000" flipV="1">
            <a:off x="9673920" y="187920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505" name="Straight Arrow Connector 172"/>
          <p:cNvSpPr/>
          <p:nvPr/>
        </p:nvSpPr>
        <p:spPr>
          <a:xfrm rot="10800000" flipV="1">
            <a:off x="9673920" y="203148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506" name="Straight Arrow Connector 175"/>
          <p:cNvSpPr/>
          <p:nvPr/>
        </p:nvSpPr>
        <p:spPr>
          <a:xfrm rot="10800000" flipH="1">
            <a:off x="9672120" y="368676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507" name="Straight Arrow Connector 179"/>
          <p:cNvSpPr/>
          <p:nvPr/>
        </p:nvSpPr>
        <p:spPr>
          <a:xfrm rot="10800000" flipH="1">
            <a:off x="9672120" y="383904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508" name="Right Brace 1"/>
          <p:cNvSpPr/>
          <p:nvPr/>
        </p:nvSpPr>
        <p:spPr>
          <a:xfrm>
            <a:off x="3747960" y="1443600"/>
            <a:ext cx="266040" cy="400320"/>
          </a:xfrm>
          <a:prstGeom prst="rightBrace">
            <a:avLst>
              <a:gd name="adj1" fmla="val 8333"/>
              <a:gd name="adj2" fmla="val 50000"/>
            </a:avLst>
          </a:prstGeom>
          <a:noFill/>
          <a:ln w="12700">
            <a:solidFill>
              <a:srgbClr val="4A7EBB"/>
            </a:solidFill>
            <a:round/>
          </a:ln>
        </p:spPr>
        <p:style>
          <a:lnRef idx="0">
            <a:scrgbClr r="0" g="0" b="0"/>
          </a:lnRef>
          <a:fillRef idx="0">
            <a:scrgbClr r="0" g="0" b="0"/>
          </a:fillRef>
          <a:effectRef idx="0">
            <a:scrgbClr r="0" g="0" b="0"/>
          </a:effectRef>
          <a:fontRef idx="minor"/>
        </p:style>
      </p:sp>
      <p:sp>
        <p:nvSpPr>
          <p:cNvPr id="509" name="TextBox 43"/>
          <p:cNvSpPr/>
          <p:nvPr/>
        </p:nvSpPr>
        <p:spPr>
          <a:xfrm>
            <a:off x="3956400" y="1509840"/>
            <a:ext cx="4341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eLink</a:t>
            </a:r>
            <a:endParaRPr lang="en-GB" sz="800" b="0" strike="noStrike" spc="-1">
              <a:latin typeface="Arial"/>
            </a:endParaRPr>
          </a:p>
        </p:txBody>
      </p:sp>
      <p:sp>
        <p:nvSpPr>
          <p:cNvPr id="510" name="TextBox 46"/>
          <p:cNvSpPr/>
          <p:nvPr/>
        </p:nvSpPr>
        <p:spPr>
          <a:xfrm>
            <a:off x="2905210" y="3313080"/>
            <a:ext cx="47700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GB" sz="1000" b="0" strike="noStrike" spc="-1">
                <a:solidFill>
                  <a:srgbClr val="C00000"/>
                </a:solidFill>
                <a:latin typeface="Calibri"/>
                <a:ea typeface="DejaVu Sans"/>
              </a:rPr>
              <a:t>clock</a:t>
            </a:r>
            <a:endParaRPr lang="en-GB" sz="1000" b="0" strike="noStrike" spc="-1">
              <a:latin typeface="Arial"/>
            </a:endParaRPr>
          </a:p>
        </p:txBody>
      </p:sp>
      <p:sp>
        <p:nvSpPr>
          <p:cNvPr id="511" name="Straight Arrow Connector 180"/>
          <p:cNvSpPr/>
          <p:nvPr/>
        </p:nvSpPr>
        <p:spPr>
          <a:xfrm flipV="1">
            <a:off x="3526200" y="2901600"/>
            <a:ext cx="589320" cy="532440"/>
          </a:xfrm>
          <a:custGeom>
            <a:avLst/>
            <a:gdLst/>
            <a:ahLst/>
            <a:cxnLst/>
            <a:rect l="l" t="t" r="r" b="b"/>
            <a:pathLst>
              <a:path w="21600" h="21600">
                <a:moveTo>
                  <a:pt x="0" y="0"/>
                </a:moveTo>
                <a:lnTo>
                  <a:pt x="21600" y="21600"/>
                </a:lnTo>
              </a:path>
            </a:pathLst>
          </a:custGeom>
          <a:noFill/>
          <a:ln w="9525">
            <a:solidFill>
              <a:srgbClr val="C00000"/>
            </a:solidFill>
            <a:round/>
            <a:tailEnd type="arrow" w="med" len="med"/>
          </a:ln>
        </p:spPr>
        <p:style>
          <a:lnRef idx="0">
            <a:scrgbClr r="0" g="0" b="0"/>
          </a:lnRef>
          <a:fillRef idx="0">
            <a:scrgbClr r="0" g="0" b="0"/>
          </a:fillRef>
          <a:effectRef idx="0">
            <a:scrgbClr r="0" g="0" b="0"/>
          </a:effectRef>
          <a:fontRef idx="minor"/>
        </p:style>
      </p:sp>
      <p:sp>
        <p:nvSpPr>
          <p:cNvPr id="512" name="TextBox 49"/>
          <p:cNvSpPr/>
          <p:nvPr/>
        </p:nvSpPr>
        <p:spPr>
          <a:xfrm>
            <a:off x="2751130" y="3143303"/>
            <a:ext cx="64296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data-up</a:t>
            </a:r>
            <a:endParaRPr lang="en-GB" sz="1000" b="0" strike="noStrike" spc="-1">
              <a:latin typeface="Arial"/>
            </a:endParaRPr>
          </a:p>
        </p:txBody>
      </p:sp>
      <p:sp>
        <p:nvSpPr>
          <p:cNvPr id="513" name="Straight Arrow Connector 181"/>
          <p:cNvSpPr/>
          <p:nvPr/>
        </p:nvSpPr>
        <p:spPr>
          <a:xfrm flipV="1">
            <a:off x="3526200" y="2763720"/>
            <a:ext cx="513360" cy="4906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514" name="TextBox 50"/>
          <p:cNvSpPr/>
          <p:nvPr/>
        </p:nvSpPr>
        <p:spPr>
          <a:xfrm>
            <a:off x="2584450" y="2925287"/>
            <a:ext cx="8168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data-down</a:t>
            </a:r>
            <a:endParaRPr lang="en-GB" sz="1000" b="0" strike="noStrike" spc="-1">
              <a:latin typeface="Arial"/>
            </a:endParaRPr>
          </a:p>
        </p:txBody>
      </p:sp>
      <p:sp>
        <p:nvSpPr>
          <p:cNvPr id="515" name="Straight Arrow Connector 182"/>
          <p:cNvSpPr/>
          <p:nvPr/>
        </p:nvSpPr>
        <p:spPr>
          <a:xfrm flipV="1">
            <a:off x="3526200" y="2611440"/>
            <a:ext cx="437040" cy="4143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grpSp>
        <p:nvGrpSpPr>
          <p:cNvPr id="516" name="Group 13"/>
          <p:cNvGrpSpPr/>
          <p:nvPr/>
        </p:nvGrpSpPr>
        <p:grpSpPr>
          <a:xfrm>
            <a:off x="8520840" y="6067080"/>
            <a:ext cx="1751760" cy="532800"/>
            <a:chOff x="8520840" y="6067080"/>
            <a:chExt cx="1751760" cy="532800"/>
          </a:xfrm>
        </p:grpSpPr>
        <p:sp>
          <p:nvSpPr>
            <p:cNvPr id="517" name="Rectangle 109"/>
            <p:cNvSpPr/>
            <p:nvPr/>
          </p:nvSpPr>
          <p:spPr>
            <a:xfrm>
              <a:off x="8520840" y="6067080"/>
              <a:ext cx="1751760" cy="532800"/>
            </a:xfrm>
            <a:prstGeom prst="rect">
              <a:avLst/>
            </a:prstGeom>
            <a:solidFill>
              <a:srgbClr val="DCE6F2"/>
            </a:solidFill>
            <a:ln w="25400">
              <a:solidFill>
                <a:srgbClr val="4F81BD"/>
              </a:solidFill>
              <a:prstDash val="dash"/>
              <a:round/>
            </a:ln>
          </p:spPr>
          <p:style>
            <a:lnRef idx="0">
              <a:scrgbClr r="0" g="0" b="0"/>
            </a:lnRef>
            <a:fillRef idx="0">
              <a:scrgbClr r="0" g="0" b="0"/>
            </a:fillRef>
            <a:effectRef idx="0">
              <a:scrgbClr r="0" g="0" b="0"/>
            </a:effectRef>
            <a:fontRef idx="minor"/>
          </p:style>
        </p:sp>
        <p:sp>
          <p:nvSpPr>
            <p:cNvPr id="518" name="Straight Connector 62"/>
            <p:cNvSpPr/>
            <p:nvPr/>
          </p:nvSpPr>
          <p:spPr>
            <a:xfrm>
              <a:off x="8673120" y="6219360"/>
              <a:ext cx="990720" cy="360"/>
            </a:xfrm>
            <a:prstGeom prst="line">
              <a:avLst/>
            </a:prstGeom>
            <a:ln w="12700">
              <a:solidFill>
                <a:srgbClr val="1F497D"/>
              </a:solidFill>
              <a:round/>
            </a:ln>
          </p:spPr>
          <p:style>
            <a:lnRef idx="0">
              <a:scrgbClr r="0" g="0" b="0"/>
            </a:lnRef>
            <a:fillRef idx="0">
              <a:scrgbClr r="0" g="0" b="0"/>
            </a:fillRef>
            <a:effectRef idx="0">
              <a:scrgbClr r="0" g="0" b="0"/>
            </a:effectRef>
            <a:fontRef idx="minor"/>
          </p:style>
        </p:sp>
        <p:sp>
          <p:nvSpPr>
            <p:cNvPr id="519" name="Straight Connector 64"/>
            <p:cNvSpPr/>
            <p:nvPr/>
          </p:nvSpPr>
          <p:spPr>
            <a:xfrm>
              <a:off x="8673120" y="6371640"/>
              <a:ext cx="990720" cy="360"/>
            </a:xfrm>
            <a:prstGeom prst="line">
              <a:avLst/>
            </a:prstGeom>
            <a:ln w="12700">
              <a:solidFill>
                <a:srgbClr val="000000"/>
              </a:solidFill>
              <a:round/>
            </a:ln>
          </p:spPr>
          <p:style>
            <a:lnRef idx="0">
              <a:scrgbClr r="0" g="0" b="0"/>
            </a:lnRef>
            <a:fillRef idx="0">
              <a:scrgbClr r="0" g="0" b="0"/>
            </a:fillRef>
            <a:effectRef idx="0">
              <a:scrgbClr r="0" g="0" b="0"/>
            </a:effectRef>
            <a:fontRef idx="minor"/>
          </p:style>
        </p:sp>
        <p:sp>
          <p:nvSpPr>
            <p:cNvPr id="520" name="Straight Connector 65"/>
            <p:cNvSpPr/>
            <p:nvPr/>
          </p:nvSpPr>
          <p:spPr>
            <a:xfrm>
              <a:off x="8673120" y="6524280"/>
              <a:ext cx="990720" cy="360"/>
            </a:xfrm>
            <a:prstGeom prst="line">
              <a:avLst/>
            </a:prstGeom>
            <a:ln w="12700">
              <a:solidFill>
                <a:srgbClr val="C0504D"/>
              </a:solidFill>
              <a:round/>
            </a:ln>
          </p:spPr>
          <p:style>
            <a:lnRef idx="0">
              <a:scrgbClr r="0" g="0" b="0"/>
            </a:lnRef>
            <a:fillRef idx="0">
              <a:scrgbClr r="0" g="0" b="0"/>
            </a:fillRef>
            <a:effectRef idx="0">
              <a:scrgbClr r="0" g="0" b="0"/>
            </a:effectRef>
            <a:fontRef idx="minor"/>
          </p:style>
        </p:sp>
        <p:sp>
          <p:nvSpPr>
            <p:cNvPr id="521" name="TextBox 51"/>
            <p:cNvSpPr/>
            <p:nvPr/>
          </p:nvSpPr>
          <p:spPr>
            <a:xfrm>
              <a:off x="9651600" y="6219720"/>
              <a:ext cx="5180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000000"/>
                  </a:solidFill>
                  <a:latin typeface="Calibri"/>
                  <a:ea typeface="DejaVu Sans"/>
                </a:rPr>
                <a:t>control</a:t>
              </a:r>
              <a:endParaRPr lang="en-GB" sz="800" b="0" strike="noStrike" spc="-1">
                <a:latin typeface="Arial"/>
              </a:endParaRPr>
            </a:p>
          </p:txBody>
        </p:sp>
        <p:sp>
          <p:nvSpPr>
            <p:cNvPr id="522" name="TextBox 54"/>
            <p:cNvSpPr/>
            <p:nvPr/>
          </p:nvSpPr>
          <p:spPr>
            <a:xfrm>
              <a:off x="9659880" y="6067080"/>
              <a:ext cx="3945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data</a:t>
              </a:r>
              <a:endParaRPr lang="en-GB" sz="800" b="0" strike="noStrike" spc="-1">
                <a:latin typeface="Arial"/>
              </a:endParaRPr>
            </a:p>
          </p:txBody>
        </p:sp>
        <p:sp>
          <p:nvSpPr>
            <p:cNvPr id="523" name="TextBox 55"/>
            <p:cNvSpPr/>
            <p:nvPr/>
          </p:nvSpPr>
          <p:spPr>
            <a:xfrm>
              <a:off x="9663840" y="6372000"/>
              <a:ext cx="4694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FF0000"/>
                  </a:solidFill>
                  <a:latin typeface="Calibri"/>
                  <a:ea typeface="DejaVu Sans"/>
                </a:rPr>
                <a:t>clocks</a:t>
              </a:r>
              <a:endParaRPr lang="en-GB" sz="800" b="0" strike="noStrike" spc="-1">
                <a:latin typeface="Arial"/>
              </a:endParaRPr>
            </a:p>
          </p:txBody>
        </p:sp>
      </p:grpSp>
      <p:grpSp>
        <p:nvGrpSpPr>
          <p:cNvPr id="524" name="Group 14"/>
          <p:cNvGrpSpPr/>
          <p:nvPr/>
        </p:nvGrpSpPr>
        <p:grpSpPr>
          <a:xfrm>
            <a:off x="7825320" y="2032200"/>
            <a:ext cx="454320" cy="456480"/>
            <a:chOff x="7825320" y="2032200"/>
            <a:chExt cx="454320" cy="456480"/>
          </a:xfrm>
        </p:grpSpPr>
        <p:sp>
          <p:nvSpPr>
            <p:cNvPr id="525" name="Isosceles Triangle 7"/>
            <p:cNvSpPr/>
            <p:nvPr/>
          </p:nvSpPr>
          <p:spPr>
            <a:xfrm rot="16200000">
              <a:off x="7787160" y="207036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526" name="TextBox 56"/>
            <p:cNvSpPr/>
            <p:nvPr/>
          </p:nvSpPr>
          <p:spPr>
            <a:xfrm>
              <a:off x="7895880" y="2106000"/>
              <a:ext cx="3837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LR</a:t>
              </a:r>
              <a:endParaRPr lang="en-GB" sz="1400" b="0" strike="noStrike" spc="-1">
                <a:latin typeface="Arial"/>
              </a:endParaRPr>
            </a:p>
          </p:txBody>
        </p:sp>
      </p:grpSp>
      <p:sp>
        <p:nvSpPr>
          <p:cNvPr id="527" name="Straight Arrow Connector 183"/>
          <p:cNvSpPr/>
          <p:nvPr/>
        </p:nvSpPr>
        <p:spPr>
          <a:xfrm flipH="1" flipV="1">
            <a:off x="7583760" y="2258640"/>
            <a:ext cx="24012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528" name="Straight Arrow Connector 184"/>
          <p:cNvSpPr/>
          <p:nvPr/>
        </p:nvSpPr>
        <p:spPr>
          <a:xfrm flipH="1">
            <a:off x="7728120" y="2260800"/>
            <a:ext cx="360" cy="54180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529" name="Straight Arrow Connector 185"/>
          <p:cNvSpPr/>
          <p:nvPr/>
        </p:nvSpPr>
        <p:spPr>
          <a:xfrm flipV="1">
            <a:off x="7317720" y="248796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530" name="Straight Arrow Connector 186"/>
          <p:cNvSpPr/>
          <p:nvPr/>
        </p:nvSpPr>
        <p:spPr>
          <a:xfrm>
            <a:off x="7317720" y="325224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531" name="Straight Arrow Connector 187"/>
          <p:cNvSpPr/>
          <p:nvPr/>
        </p:nvSpPr>
        <p:spPr>
          <a:xfrm flipH="1">
            <a:off x="7824600" y="3004200"/>
            <a:ext cx="1359360" cy="11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532" name="TextBox 107"/>
          <p:cNvSpPr/>
          <p:nvPr/>
        </p:nvSpPr>
        <p:spPr>
          <a:xfrm>
            <a:off x="8466480" y="2804040"/>
            <a:ext cx="745200" cy="3945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000" b="0" strike="noStrike" spc="-1">
                <a:solidFill>
                  <a:srgbClr val="C00000"/>
                </a:solidFill>
                <a:latin typeface="Calibri"/>
                <a:ea typeface="DejaVu Sans"/>
              </a:rPr>
              <a:t>Ref CLK</a:t>
            </a:r>
            <a:br/>
            <a:r>
              <a:rPr lang="en-GB" sz="1000" b="0" strike="noStrike" spc="-1">
                <a:solidFill>
                  <a:srgbClr val="C00000"/>
                </a:solidFill>
                <a:latin typeface="Calibri"/>
                <a:ea typeface="DejaVu Sans"/>
              </a:rPr>
              <a:t>(optional)</a:t>
            </a:r>
            <a:endParaRPr lang="en-GB" sz="1000" b="0" strike="noStrike" spc="-1">
              <a:latin typeface="Arial"/>
            </a:endParaRPr>
          </a:p>
        </p:txBody>
      </p:sp>
      <p:sp>
        <p:nvSpPr>
          <p:cNvPr id="533" name="Straight Arrow Connector 188"/>
          <p:cNvSpPr/>
          <p:nvPr/>
        </p:nvSpPr>
        <p:spPr>
          <a:xfrm flipH="1">
            <a:off x="8208000" y="2262600"/>
            <a:ext cx="12297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534" name="Isosceles Triangle 8"/>
          <p:cNvSpPr/>
          <p:nvPr/>
        </p:nvSpPr>
        <p:spPr>
          <a:xfrm rot="16200000">
            <a:off x="8644320" y="207036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grpSp>
        <p:nvGrpSpPr>
          <p:cNvPr id="535" name="Group 15"/>
          <p:cNvGrpSpPr/>
          <p:nvPr/>
        </p:nvGrpSpPr>
        <p:grpSpPr>
          <a:xfrm>
            <a:off x="7754760" y="3537720"/>
            <a:ext cx="456120" cy="456480"/>
            <a:chOff x="7754760" y="3537720"/>
            <a:chExt cx="456120" cy="456480"/>
          </a:xfrm>
        </p:grpSpPr>
        <p:sp>
          <p:nvSpPr>
            <p:cNvPr id="536" name="Isosceles Triangle 19"/>
            <p:cNvSpPr/>
            <p:nvPr/>
          </p:nvSpPr>
          <p:spPr>
            <a:xfrm rot="5400000" flipH="1">
              <a:off x="7792560" y="357588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537" name="TextBox 109"/>
            <p:cNvSpPr/>
            <p:nvPr/>
          </p:nvSpPr>
          <p:spPr>
            <a:xfrm flipH="1">
              <a:off x="7754400" y="3611520"/>
              <a:ext cx="402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LD</a:t>
              </a:r>
              <a:endParaRPr lang="en-GB" sz="1400" b="0" strike="noStrike" spc="-1">
                <a:latin typeface="Arial"/>
              </a:endParaRPr>
            </a:p>
          </p:txBody>
        </p:sp>
      </p:grpSp>
      <p:sp>
        <p:nvSpPr>
          <p:cNvPr id="538" name="Straight Arrow Connector 189"/>
          <p:cNvSpPr/>
          <p:nvPr/>
        </p:nvSpPr>
        <p:spPr>
          <a:xfrm>
            <a:off x="7583400" y="3765600"/>
            <a:ext cx="2505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539" name="Straight Arrow Connector 190"/>
          <p:cNvSpPr/>
          <p:nvPr/>
        </p:nvSpPr>
        <p:spPr>
          <a:xfrm flipV="1">
            <a:off x="6778080" y="2479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540" name="Straight Arrow Connector 192"/>
          <p:cNvSpPr/>
          <p:nvPr/>
        </p:nvSpPr>
        <p:spPr>
          <a:xfrm>
            <a:off x="6778080" y="3243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541" name="Straight Arrow Connector 194"/>
          <p:cNvSpPr/>
          <p:nvPr/>
        </p:nvSpPr>
        <p:spPr>
          <a:xfrm flipV="1">
            <a:off x="6281640" y="2470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542" name="Straight Arrow Connector 195"/>
          <p:cNvSpPr/>
          <p:nvPr/>
        </p:nvSpPr>
        <p:spPr>
          <a:xfrm>
            <a:off x="6281640" y="3234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543" name="Right Arrow 1"/>
          <p:cNvSpPr/>
          <p:nvPr/>
        </p:nvSpPr>
        <p:spPr>
          <a:xfrm>
            <a:off x="5268240" y="361296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544" name="Straight Arrow Connector 200"/>
          <p:cNvSpPr/>
          <p:nvPr/>
        </p:nvSpPr>
        <p:spPr>
          <a:xfrm flipV="1">
            <a:off x="5707080" y="1727640"/>
            <a:ext cx="5400" cy="1284480"/>
          </a:xfrm>
          <a:custGeom>
            <a:avLst/>
            <a:gdLst/>
            <a:ahLst/>
            <a:cxnLst/>
            <a:rect l="l" t="t" r="r" b="b"/>
            <a:pathLst>
              <a:path w="21600" h="21600">
                <a:moveTo>
                  <a:pt x="0" y="0"/>
                </a:moveTo>
                <a:lnTo>
                  <a:pt x="21600" y="21600"/>
                </a:lnTo>
              </a:path>
            </a:pathLst>
          </a:custGeom>
          <a:noFill/>
          <a:ln w="38100">
            <a:solidFill>
              <a:srgbClr val="C0504D"/>
            </a:solidFill>
            <a:round/>
            <a:headEnd type="oval" w="med" len="med"/>
            <a:tailEnd type="arrow" w="med" len="med"/>
          </a:ln>
        </p:spPr>
        <p:style>
          <a:lnRef idx="0">
            <a:scrgbClr r="0" g="0" b="0"/>
          </a:lnRef>
          <a:fillRef idx="0">
            <a:scrgbClr r="0" g="0" b="0"/>
          </a:fillRef>
          <a:effectRef idx="0">
            <a:scrgbClr r="0" g="0" b="0"/>
          </a:effectRef>
          <a:fontRef idx="minor"/>
        </p:style>
      </p:sp>
      <p:sp>
        <p:nvSpPr>
          <p:cNvPr id="545" name="Right Arrow 2"/>
          <p:cNvSpPr/>
          <p:nvPr/>
        </p:nvSpPr>
        <p:spPr>
          <a:xfrm flipH="1">
            <a:off x="5276880" y="210744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546" name="Rectangle 110"/>
          <p:cNvSpPr/>
          <p:nvPr/>
        </p:nvSpPr>
        <p:spPr>
          <a:xfrm>
            <a:off x="6002640" y="2787840"/>
            <a:ext cx="105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CLK Manager</a:t>
            </a:r>
            <a:endParaRPr lang="en-GB" sz="900" b="0" strike="noStrike" spc="-1">
              <a:latin typeface="Arial"/>
            </a:endParaRPr>
          </a:p>
        </p:txBody>
      </p:sp>
      <p:sp>
        <p:nvSpPr>
          <p:cNvPr id="547" name="Rectangle 120"/>
          <p:cNvSpPr/>
          <p:nvPr/>
        </p:nvSpPr>
        <p:spPr>
          <a:xfrm>
            <a:off x="7050960" y="2788920"/>
            <a:ext cx="78192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CDR/PLL</a:t>
            </a:r>
            <a:endParaRPr lang="en-GB" sz="900" b="0" strike="noStrike" spc="-1">
              <a:latin typeface="Arial"/>
            </a:endParaRPr>
          </a:p>
        </p:txBody>
      </p:sp>
      <p:sp>
        <p:nvSpPr>
          <p:cNvPr id="548" name="Rectangle 121"/>
          <p:cNvSpPr/>
          <p:nvPr/>
        </p:nvSpPr>
        <p:spPr>
          <a:xfrm>
            <a:off x="705096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DeSER</a:t>
            </a:r>
            <a:endParaRPr lang="en-GB" sz="900" b="0" strike="noStrike" spc="-1">
              <a:latin typeface="Arial"/>
            </a:endParaRPr>
          </a:p>
        </p:txBody>
      </p:sp>
      <p:sp>
        <p:nvSpPr>
          <p:cNvPr id="549" name="Rectangle 122"/>
          <p:cNvSpPr/>
          <p:nvPr/>
        </p:nvSpPr>
        <p:spPr>
          <a:xfrm>
            <a:off x="652104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DEC</a:t>
            </a:r>
            <a:endParaRPr lang="en-GB" sz="900" b="0" strike="noStrike" spc="-1">
              <a:latin typeface="Arial"/>
            </a:endParaRPr>
          </a:p>
        </p:txBody>
      </p:sp>
      <p:sp>
        <p:nvSpPr>
          <p:cNvPr id="550" name="Rectangle 125"/>
          <p:cNvSpPr/>
          <p:nvPr/>
        </p:nvSpPr>
        <p:spPr>
          <a:xfrm>
            <a:off x="600372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DSCR</a:t>
            </a:r>
            <a:endParaRPr lang="en-GB" sz="900" b="0" strike="noStrike" spc="-1">
              <a:latin typeface="Arial"/>
            </a:endParaRPr>
          </a:p>
        </p:txBody>
      </p:sp>
      <p:sp>
        <p:nvSpPr>
          <p:cNvPr id="551" name="Rectangle 126"/>
          <p:cNvSpPr/>
          <p:nvPr/>
        </p:nvSpPr>
        <p:spPr>
          <a:xfrm>
            <a:off x="651996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ENC</a:t>
            </a:r>
            <a:endParaRPr lang="en-GB" sz="900" b="0" strike="noStrike" spc="-1">
              <a:latin typeface="Arial"/>
            </a:endParaRPr>
          </a:p>
        </p:txBody>
      </p:sp>
      <p:sp>
        <p:nvSpPr>
          <p:cNvPr id="552" name="Rectangle 127"/>
          <p:cNvSpPr/>
          <p:nvPr/>
        </p:nvSpPr>
        <p:spPr>
          <a:xfrm>
            <a:off x="600264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SCR</a:t>
            </a:r>
            <a:endParaRPr lang="en-GB" sz="900" b="0" strike="noStrike" spc="-1">
              <a:latin typeface="Arial"/>
            </a:endParaRPr>
          </a:p>
        </p:txBody>
      </p:sp>
      <p:sp>
        <p:nvSpPr>
          <p:cNvPr id="553" name="Rectangle 128"/>
          <p:cNvSpPr/>
          <p:nvPr/>
        </p:nvSpPr>
        <p:spPr>
          <a:xfrm>
            <a:off x="704988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SER</a:t>
            </a:r>
            <a:endParaRPr lang="en-GB" sz="900" b="0" strike="noStrike" spc="-1">
              <a:latin typeface="Arial"/>
            </a:endParaRPr>
          </a:p>
        </p:txBody>
      </p:sp>
      <p:sp>
        <p:nvSpPr>
          <p:cNvPr id="554" name="Rectangle 137"/>
          <p:cNvSpPr/>
          <p:nvPr/>
        </p:nvSpPr>
        <p:spPr>
          <a:xfrm>
            <a:off x="7091640" y="5307840"/>
            <a:ext cx="6850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Slave</a:t>
            </a:r>
            <a:endParaRPr lang="en-GB" sz="900" b="0" strike="noStrike" spc="-1">
              <a:latin typeface="Arial"/>
            </a:endParaRPr>
          </a:p>
        </p:txBody>
      </p:sp>
      <p:sp>
        <p:nvSpPr>
          <p:cNvPr id="555" name="Straight Arrow Connector 201"/>
          <p:cNvSpPr/>
          <p:nvPr/>
        </p:nvSpPr>
        <p:spPr>
          <a:xfrm rot="5400000" flipH="1" flipV="1">
            <a:off x="784800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556" name="Straight Arrow Connector 202"/>
          <p:cNvSpPr/>
          <p:nvPr/>
        </p:nvSpPr>
        <p:spPr>
          <a:xfrm rot="5400000" flipH="1" flipV="1">
            <a:off x="805464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557" name="Straight Arrow Connector 203"/>
          <p:cNvSpPr/>
          <p:nvPr/>
        </p:nvSpPr>
        <p:spPr>
          <a:xfrm rot="5400000" flipH="1" flipV="1">
            <a:off x="72910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558" name="TextBox 111"/>
          <p:cNvSpPr/>
          <p:nvPr/>
        </p:nvSpPr>
        <p:spPr>
          <a:xfrm>
            <a:off x="7254720" y="6017040"/>
            <a:ext cx="38376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a:t>
            </a:r>
            <a:endParaRPr lang="en-GB" sz="800" b="0" strike="noStrike" spc="-1">
              <a:latin typeface="Arial"/>
            </a:endParaRPr>
          </a:p>
        </p:txBody>
      </p:sp>
      <p:sp>
        <p:nvSpPr>
          <p:cNvPr id="559" name="Rectangle 138"/>
          <p:cNvSpPr/>
          <p:nvPr/>
        </p:nvSpPr>
        <p:spPr>
          <a:xfrm>
            <a:off x="640512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PIO</a:t>
            </a:r>
            <a:endParaRPr lang="en-GB" sz="900" b="0" strike="noStrike" spc="-1">
              <a:latin typeface="Arial"/>
            </a:endParaRPr>
          </a:p>
        </p:txBody>
      </p:sp>
      <p:sp>
        <p:nvSpPr>
          <p:cNvPr id="560" name="Elbow Connector 2"/>
          <p:cNvSpPr/>
          <p:nvPr/>
        </p:nvSpPr>
        <p:spPr>
          <a:xfrm rot="16200000" flipV="1">
            <a:off x="5054040" y="610560"/>
            <a:ext cx="289080" cy="1028880"/>
          </a:xfrm>
          <a:prstGeom prst="bentConnector2">
            <a:avLst/>
          </a:pr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561" name="Straight Arrow Connector 204"/>
          <p:cNvSpPr/>
          <p:nvPr/>
        </p:nvSpPr>
        <p:spPr>
          <a:xfrm rot="5400000" flipH="1" flipV="1">
            <a:off x="59086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562" name="TextBox 113"/>
          <p:cNvSpPr/>
          <p:nvPr/>
        </p:nvSpPr>
        <p:spPr>
          <a:xfrm>
            <a:off x="9500400" y="1580400"/>
            <a:ext cx="839520" cy="257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2.56 Gbps</a:t>
            </a:r>
            <a:endParaRPr lang="en-GB" sz="1100" b="0" strike="noStrike" spc="-1">
              <a:latin typeface="Arial"/>
            </a:endParaRPr>
          </a:p>
        </p:txBody>
      </p:sp>
      <p:sp>
        <p:nvSpPr>
          <p:cNvPr id="563" name="TextBox 114"/>
          <p:cNvSpPr/>
          <p:nvPr/>
        </p:nvSpPr>
        <p:spPr>
          <a:xfrm>
            <a:off x="9424080" y="3085920"/>
            <a:ext cx="920160" cy="5922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5.12 Gbps</a:t>
            </a:r>
            <a:br/>
            <a:r>
              <a:rPr lang="en-GB" sz="1100" b="0" strike="noStrike" spc="-1">
                <a:solidFill>
                  <a:srgbClr val="C00000"/>
                </a:solidFill>
                <a:latin typeface="Calibri"/>
                <a:ea typeface="DejaVu Sans"/>
              </a:rPr>
              <a:t>or</a:t>
            </a:r>
            <a:br/>
            <a:r>
              <a:rPr lang="en-GB" sz="1100" b="0" strike="noStrike" spc="-1">
                <a:solidFill>
                  <a:srgbClr val="C00000"/>
                </a:solidFill>
                <a:latin typeface="Calibri"/>
                <a:ea typeface="DejaVu Sans"/>
              </a:rPr>
              <a:t>10.24 Gbps</a:t>
            </a:r>
            <a:endParaRPr lang="en-GB" sz="1100" b="0" strike="noStrike" spc="-1">
              <a:latin typeface="Arial"/>
            </a:endParaRPr>
          </a:p>
        </p:txBody>
      </p:sp>
      <p:sp>
        <p:nvSpPr>
          <p:cNvPr id="564" name="PlaceHolder 2"/>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565"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4D4626F2-43A1-42DD-AC1B-6CD8956BFF40}" type="slidenum">
              <a:rPr lang="en-GB" sz="1000" b="0" strike="noStrike" spc="-1">
                <a:solidFill>
                  <a:srgbClr val="808080"/>
                </a:solidFill>
                <a:latin typeface="Calibri Light"/>
                <a:ea typeface="Verdana"/>
              </a:rPr>
              <a:t>7</a:t>
            </a:fld>
            <a:endParaRPr lang="en-GB" sz="1000" b="0" strike="noStrike" spc="-1">
              <a:latin typeface="Times New Roman"/>
            </a:endParaRPr>
          </a:p>
        </p:txBody>
      </p:sp>
      <p:sp>
        <p:nvSpPr>
          <p:cNvPr id="566"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567" name="Rectangle 139"/>
          <p:cNvSpPr/>
          <p:nvPr/>
        </p:nvSpPr>
        <p:spPr>
          <a:xfrm>
            <a:off x="7457760" y="1648440"/>
            <a:ext cx="532800" cy="2638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EOM</a:t>
            </a:r>
            <a:endParaRPr lang="en-GB" sz="900" b="0" strike="noStrike" spc="-1">
              <a:latin typeface="Arial"/>
            </a:endParaRPr>
          </a:p>
        </p:txBody>
      </p:sp>
      <p:sp>
        <p:nvSpPr>
          <p:cNvPr id="568" name="Straight Arrow Connector 205"/>
          <p:cNvSpPr/>
          <p:nvPr/>
        </p:nvSpPr>
        <p:spPr>
          <a:xfrm flipV="1">
            <a:off x="7724520" y="1912320"/>
            <a:ext cx="360" cy="34704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2" name="Rectangle 106">
            <a:extLst>
              <a:ext uri="{FF2B5EF4-FFF2-40B4-BE49-F238E27FC236}">
                <a16:creationId xmlns:a16="http://schemas.microsoft.com/office/drawing/2014/main" id="{AA3FBF00-B131-1177-7F64-174A2DAC6168}"/>
              </a:ext>
            </a:extLst>
          </p:cNvPr>
          <p:cNvSpPr/>
          <p:nvPr/>
        </p:nvSpPr>
        <p:spPr>
          <a:xfrm>
            <a:off x="5720039" y="4395599"/>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spc="-1" dirty="0">
                <a:solidFill>
                  <a:srgbClr val="FFFFFF"/>
                </a:solidFill>
                <a:latin typeface="Calibri"/>
              </a:rPr>
              <a:t>PUSM</a:t>
            </a:r>
            <a:endParaRPr lang="en-US" dirty="0"/>
          </a:p>
        </p:txBody>
      </p:sp>
      <p:sp>
        <p:nvSpPr>
          <p:cNvPr id="3" name="Rectangle 106">
            <a:extLst>
              <a:ext uri="{FF2B5EF4-FFF2-40B4-BE49-F238E27FC236}">
                <a16:creationId xmlns:a16="http://schemas.microsoft.com/office/drawing/2014/main" id="{FF0BFAD6-97A1-6305-99EC-BA92015CA545}"/>
              </a:ext>
            </a:extLst>
          </p:cNvPr>
          <p:cNvSpPr/>
          <p:nvPr/>
        </p:nvSpPr>
        <p:spPr>
          <a:xfrm>
            <a:off x="7091638" y="4395598"/>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spc="-1" dirty="0">
                <a:solidFill>
                  <a:srgbClr val="FFFFFF"/>
                </a:solidFill>
                <a:latin typeface="Calibri"/>
              </a:rPr>
              <a:t>BOD/POR</a:t>
            </a:r>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0"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Eye Opening Monitor</a:t>
            </a:r>
            <a:endParaRPr lang="en-GB" sz="3200" b="0" strike="noStrike" spc="-1">
              <a:latin typeface="Arial"/>
            </a:endParaRPr>
          </a:p>
        </p:txBody>
      </p:sp>
      <p:sp>
        <p:nvSpPr>
          <p:cNvPr id="1901" name="Straight Arrow Connector 9"/>
          <p:cNvSpPr/>
          <p:nvPr/>
        </p:nvSpPr>
        <p:spPr>
          <a:xfrm flipV="1">
            <a:off x="9439200" y="1802160"/>
            <a:ext cx="360" cy="456480"/>
          </a:xfrm>
          <a:custGeom>
            <a:avLst/>
            <a:gdLst/>
            <a:ahLst/>
            <a:cxnLst/>
            <a:rect l="l" t="t" r="r" b="b"/>
            <a:pathLst>
              <a:path w="21600" h="21600">
                <a:moveTo>
                  <a:pt x="0" y="0"/>
                </a:moveTo>
                <a:lnTo>
                  <a:pt x="21600" y="21600"/>
                </a:lnTo>
              </a:path>
            </a:pathLst>
          </a:custGeom>
          <a:noFill/>
          <a:ln w="19050">
            <a:solidFill>
              <a:srgbClr val="44546A"/>
            </a:solidFill>
            <a:tailEnd type="oval" w="med" len="med"/>
          </a:ln>
        </p:spPr>
        <p:style>
          <a:lnRef idx="1">
            <a:schemeClr val="accent1"/>
          </a:lnRef>
          <a:fillRef idx="0">
            <a:schemeClr val="accent1"/>
          </a:fillRef>
          <a:effectRef idx="0">
            <a:schemeClr val="accent1"/>
          </a:effectRef>
          <a:fontRef idx="minor"/>
        </p:style>
      </p:sp>
      <p:sp>
        <p:nvSpPr>
          <p:cNvPr id="1902" name="Rectangle 10"/>
          <p:cNvSpPr/>
          <p:nvPr/>
        </p:nvSpPr>
        <p:spPr>
          <a:xfrm>
            <a:off x="1916280" y="21049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1903" name="Rectangle 11"/>
          <p:cNvSpPr/>
          <p:nvPr/>
        </p:nvSpPr>
        <p:spPr>
          <a:xfrm>
            <a:off x="1916280" y="42382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1904" name="Rectangle 12"/>
          <p:cNvSpPr/>
          <p:nvPr/>
        </p:nvSpPr>
        <p:spPr>
          <a:xfrm rot="10800000">
            <a:off x="4728240" y="1269360"/>
            <a:ext cx="3733200" cy="4494960"/>
          </a:xfrm>
          <a:prstGeom prst="rect">
            <a:avLst/>
          </a:prstGeom>
          <a:solidFill>
            <a:srgbClr val="95B3D7"/>
          </a:solidFill>
          <a:ln w="25400">
            <a:solidFill>
              <a:srgbClr val="000000"/>
            </a:solidFill>
            <a:round/>
          </a:ln>
        </p:spPr>
        <p:style>
          <a:lnRef idx="0">
            <a:scrgbClr r="0" g="0" b="0"/>
          </a:lnRef>
          <a:fillRef idx="0">
            <a:scrgbClr r="0" g="0" b="0"/>
          </a:fillRef>
          <a:effectRef idx="0">
            <a:scrgbClr r="0" g="0" b="0"/>
          </a:effectRef>
          <a:fontRef idx="minor"/>
        </p:style>
      </p:sp>
      <p:sp>
        <p:nvSpPr>
          <p:cNvPr id="1905" name="Rectangle 13"/>
          <p:cNvSpPr/>
          <p:nvPr/>
        </p:nvSpPr>
        <p:spPr>
          <a:xfrm rot="5400000">
            <a:off x="3250440" y="3285720"/>
            <a:ext cx="3504600" cy="5328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buNone/>
              <a:tabLst>
                <a:tab pos="0" algn="l"/>
              </a:tabLst>
            </a:pPr>
            <a:r>
              <a:rPr lang="en-GB" sz="900" b="0" strike="noStrike" spc="-1">
                <a:solidFill>
                  <a:srgbClr val="FFFFFF"/>
                </a:solidFill>
                <a:latin typeface="Calibri"/>
                <a:ea typeface="DejaVu Sans"/>
              </a:rPr>
              <a:t>Phase – Aligners + Ser/Des for E – Ports</a:t>
            </a:r>
            <a:endParaRPr lang="en-GB" sz="900" b="0" strike="noStrike" spc="-1">
              <a:latin typeface="Arial"/>
            </a:endParaRPr>
          </a:p>
        </p:txBody>
      </p:sp>
      <p:sp>
        <p:nvSpPr>
          <p:cNvPr id="1906" name="Rectangle 14"/>
          <p:cNvSpPr/>
          <p:nvPr/>
        </p:nvSpPr>
        <p:spPr>
          <a:xfrm>
            <a:off x="1916280" y="10378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1907" name="Rectangle 15"/>
          <p:cNvSpPr/>
          <p:nvPr/>
        </p:nvSpPr>
        <p:spPr>
          <a:xfrm rot="5400000">
            <a:off x="2565000" y="13046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908" name="Rectangle 16"/>
          <p:cNvSpPr/>
          <p:nvPr/>
        </p:nvSpPr>
        <p:spPr>
          <a:xfrm rot="5400000">
            <a:off x="2565000" y="23713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909" name="Rectangle 17"/>
          <p:cNvSpPr/>
          <p:nvPr/>
        </p:nvSpPr>
        <p:spPr>
          <a:xfrm rot="5400000">
            <a:off x="2565000" y="45050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910" name="Rectangle 18"/>
          <p:cNvSpPr/>
          <p:nvPr/>
        </p:nvSpPr>
        <p:spPr>
          <a:xfrm>
            <a:off x="2754720" y="53053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GBT – SCA</a:t>
            </a:r>
            <a:endParaRPr lang="en-GB" sz="1050" b="0" strike="noStrike" spc="-1">
              <a:latin typeface="Arial"/>
            </a:endParaRPr>
          </a:p>
        </p:txBody>
      </p:sp>
      <p:sp>
        <p:nvSpPr>
          <p:cNvPr id="1911" name="Rectangle 19"/>
          <p:cNvSpPr/>
          <p:nvPr/>
        </p:nvSpPr>
        <p:spPr>
          <a:xfrm rot="5400000">
            <a:off x="3403080" y="55717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912" name="Straight Connector 20"/>
          <p:cNvSpPr/>
          <p:nvPr/>
        </p:nvSpPr>
        <p:spPr>
          <a:xfrm>
            <a:off x="2449440" y="3018960"/>
            <a:ext cx="360" cy="99072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1913" name="Rectangle 21"/>
          <p:cNvSpPr/>
          <p:nvPr/>
        </p:nvSpPr>
        <p:spPr>
          <a:xfrm>
            <a:off x="5284080" y="1271160"/>
            <a:ext cx="857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Phase - Shifter</a:t>
            </a:r>
            <a:endParaRPr lang="en-GB" sz="900" b="0" strike="noStrike" spc="-1">
              <a:latin typeface="Arial"/>
            </a:endParaRPr>
          </a:p>
        </p:txBody>
      </p:sp>
      <p:sp>
        <p:nvSpPr>
          <p:cNvPr id="1914" name="Rectangle 22"/>
          <p:cNvSpPr/>
          <p:nvPr/>
        </p:nvSpPr>
        <p:spPr>
          <a:xfrm rot="5400000">
            <a:off x="4546080" y="20667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915" name="Rectangle 23"/>
          <p:cNvSpPr/>
          <p:nvPr/>
        </p:nvSpPr>
        <p:spPr>
          <a:xfrm rot="5400000">
            <a:off x="4546080" y="27525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916" name="Rectangle 24"/>
          <p:cNvSpPr/>
          <p:nvPr/>
        </p:nvSpPr>
        <p:spPr>
          <a:xfrm rot="5400000">
            <a:off x="4546080" y="41241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917" name="Rectangle 25"/>
          <p:cNvSpPr/>
          <p:nvPr/>
        </p:nvSpPr>
        <p:spPr>
          <a:xfrm rot="5400000">
            <a:off x="4546080" y="48099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1918" name="Straight Connector 26"/>
          <p:cNvSpPr/>
          <p:nvPr/>
        </p:nvSpPr>
        <p:spPr>
          <a:xfrm flipV="1">
            <a:off x="4811760" y="3247560"/>
            <a:ext cx="360" cy="60948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1919" name="Curved Connector 27"/>
          <p:cNvSpPr/>
          <p:nvPr/>
        </p:nvSpPr>
        <p:spPr>
          <a:xfrm rot="10800000">
            <a:off x="2984040" y="1418760"/>
            <a:ext cx="175176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920" name="Rectangle 28"/>
          <p:cNvSpPr/>
          <p:nvPr/>
        </p:nvSpPr>
        <p:spPr>
          <a:xfrm>
            <a:off x="7770960" y="5307840"/>
            <a:ext cx="69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Masters</a:t>
            </a:r>
            <a:endParaRPr lang="en-GB" sz="900" b="0" strike="noStrike" spc="-1">
              <a:latin typeface="Arial"/>
            </a:endParaRPr>
          </a:p>
        </p:txBody>
      </p:sp>
      <p:sp>
        <p:nvSpPr>
          <p:cNvPr id="1921" name="Rectangle 29"/>
          <p:cNvSpPr/>
          <p:nvPr/>
        </p:nvSpPr>
        <p:spPr>
          <a:xfrm>
            <a:off x="572004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ADC</a:t>
            </a:r>
            <a:endParaRPr lang="en-GB" sz="900" b="0" strike="noStrike" spc="-1">
              <a:latin typeface="Arial"/>
            </a:endParaRPr>
          </a:p>
        </p:txBody>
      </p:sp>
      <p:sp>
        <p:nvSpPr>
          <p:cNvPr id="1922" name="Rectangle 30"/>
          <p:cNvSpPr/>
          <p:nvPr/>
        </p:nvSpPr>
        <p:spPr>
          <a:xfrm>
            <a:off x="57200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Control Logic</a:t>
            </a:r>
            <a:endParaRPr lang="en-GB" sz="900" b="0" strike="noStrike" spc="-1">
              <a:latin typeface="Arial"/>
            </a:endParaRPr>
          </a:p>
        </p:txBody>
      </p:sp>
      <p:sp>
        <p:nvSpPr>
          <p:cNvPr id="1923" name="Rectangle 31"/>
          <p:cNvSpPr/>
          <p:nvPr/>
        </p:nvSpPr>
        <p:spPr>
          <a:xfrm>
            <a:off x="70916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Configuration</a:t>
            </a:r>
            <a:endParaRPr lang="en-GB" sz="900" b="0" strike="noStrike" spc="-1">
              <a:latin typeface="Arial"/>
            </a:endParaRPr>
          </a:p>
          <a:p>
            <a:pPr algn="ctr">
              <a:lnSpc>
                <a:spcPct val="100000"/>
              </a:lnSpc>
              <a:buNone/>
              <a:tabLst>
                <a:tab pos="0" algn="l"/>
              </a:tabLst>
            </a:pPr>
            <a:r>
              <a:rPr lang="en-US" sz="900" b="0" strike="noStrike" spc="-1">
                <a:solidFill>
                  <a:srgbClr val="FFFFFF"/>
                </a:solidFill>
                <a:latin typeface="Calibri"/>
                <a:ea typeface="DejaVu Sans"/>
              </a:rPr>
              <a:t>(e-Fuses + reg-Bank)</a:t>
            </a:r>
            <a:endParaRPr lang="en-GB" sz="900" b="0" strike="noStrike" spc="-1">
              <a:latin typeface="Arial"/>
            </a:endParaRPr>
          </a:p>
        </p:txBody>
      </p:sp>
      <p:sp>
        <p:nvSpPr>
          <p:cNvPr id="1924" name="Straight Arrow Connector 32"/>
          <p:cNvSpPr/>
          <p:nvPr/>
        </p:nvSpPr>
        <p:spPr>
          <a:xfrm rot="5400000" flipH="1" flipV="1">
            <a:off x="660132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925" name="Straight Arrow Connector 33"/>
          <p:cNvSpPr/>
          <p:nvPr/>
        </p:nvSpPr>
        <p:spPr>
          <a:xfrm>
            <a:off x="8071920" y="3762000"/>
            <a:ext cx="608760" cy="720"/>
          </a:xfrm>
          <a:custGeom>
            <a:avLst/>
            <a:gdLst/>
            <a:ahLst/>
            <a:cxnLst/>
            <a:rect l="l" t="t" r="r" b="b"/>
            <a:pathLst>
              <a:path w="21600" h="21600">
                <a:moveTo>
                  <a:pt x="0" y="0"/>
                </a:moveTo>
                <a:lnTo>
                  <a:pt x="21600" y="21600"/>
                </a:lnTo>
              </a:path>
            </a:pathLst>
          </a:custGeom>
          <a:noFill/>
          <a:ln w="19050">
            <a:solidFill>
              <a:srgbClr val="44546A"/>
            </a:solidFill>
            <a:round/>
            <a:tailEnd type="arrow" w="med" len="med"/>
          </a:ln>
        </p:spPr>
        <p:style>
          <a:lnRef idx="0">
            <a:scrgbClr r="0" g="0" b="0"/>
          </a:lnRef>
          <a:fillRef idx="0">
            <a:scrgbClr r="0" g="0" b="0"/>
          </a:fillRef>
          <a:effectRef idx="0">
            <a:scrgbClr r="0" g="0" b="0"/>
          </a:effectRef>
          <a:fontRef idx="minor"/>
        </p:style>
      </p:sp>
      <p:sp>
        <p:nvSpPr>
          <p:cNvPr id="1926" name="Isosceles Triangle 34"/>
          <p:cNvSpPr/>
          <p:nvPr/>
        </p:nvSpPr>
        <p:spPr>
          <a:xfrm rot="5400000" flipH="1">
            <a:off x="8642880" y="357228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sp>
        <p:nvSpPr>
          <p:cNvPr id="1927" name="Isosceles Triangle 35"/>
          <p:cNvSpPr/>
          <p:nvPr/>
        </p:nvSpPr>
        <p:spPr>
          <a:xfrm>
            <a:off x="9292320" y="19551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1928" name="Straight Connector 36"/>
          <p:cNvSpPr/>
          <p:nvPr/>
        </p:nvSpPr>
        <p:spPr>
          <a:xfrm>
            <a:off x="9291960" y="1955160"/>
            <a:ext cx="30492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1929" name="Straight Connector 37"/>
          <p:cNvSpPr/>
          <p:nvPr/>
        </p:nvSpPr>
        <p:spPr>
          <a:xfrm>
            <a:off x="9062640" y="3762000"/>
            <a:ext cx="38088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930" name="Straight Connector 38"/>
          <p:cNvSpPr/>
          <p:nvPr/>
        </p:nvSpPr>
        <p:spPr>
          <a:xfrm>
            <a:off x="9443520" y="4066560"/>
            <a:ext cx="360" cy="15264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931" name="Isosceles Triangle 39"/>
          <p:cNvSpPr/>
          <p:nvPr/>
        </p:nvSpPr>
        <p:spPr>
          <a:xfrm flipV="1">
            <a:off x="9291240" y="39135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1932" name="Straight Connector 40"/>
          <p:cNvSpPr/>
          <p:nvPr/>
        </p:nvSpPr>
        <p:spPr>
          <a:xfrm>
            <a:off x="9443520" y="3762000"/>
            <a:ext cx="360" cy="15228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933" name="Straight Connector 41"/>
          <p:cNvSpPr/>
          <p:nvPr/>
        </p:nvSpPr>
        <p:spPr>
          <a:xfrm>
            <a:off x="9291240" y="4066560"/>
            <a:ext cx="30456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1934" name="Isosceles Triangle 42"/>
          <p:cNvSpPr/>
          <p:nvPr/>
        </p:nvSpPr>
        <p:spPr>
          <a:xfrm flipV="1">
            <a:off x="9367560" y="4218480"/>
            <a:ext cx="151560" cy="151560"/>
          </a:xfrm>
          <a:prstGeom prst="triangle">
            <a:avLst>
              <a:gd name="adj" fmla="val 50000"/>
            </a:avLst>
          </a:prstGeom>
          <a:solidFill>
            <a:schemeClr val="tx2"/>
          </a:solidFill>
          <a:ln w="25400">
            <a:solidFill>
              <a:srgbClr val="44546A"/>
            </a:solidFill>
            <a:round/>
          </a:ln>
        </p:spPr>
        <p:style>
          <a:lnRef idx="0">
            <a:scrgbClr r="0" g="0" b="0"/>
          </a:lnRef>
          <a:fillRef idx="0">
            <a:scrgbClr r="0" g="0" b="0"/>
          </a:fillRef>
          <a:effectRef idx="0">
            <a:scrgbClr r="0" g="0" b="0"/>
          </a:effectRef>
          <a:fontRef idx="minor"/>
        </p:style>
      </p:sp>
      <p:sp>
        <p:nvSpPr>
          <p:cNvPr id="1935" name="Straight Connector 43"/>
          <p:cNvSpPr/>
          <p:nvPr/>
        </p:nvSpPr>
        <p:spPr>
          <a:xfrm>
            <a:off x="9291960" y="1802520"/>
            <a:ext cx="30492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1936" name="Elbow Connector 44"/>
          <p:cNvSpPr/>
          <p:nvPr/>
        </p:nvSpPr>
        <p:spPr>
          <a:xfrm flipV="1">
            <a:off x="8463240" y="3875760"/>
            <a:ext cx="407880" cy="1659600"/>
          </a:xfrm>
          <a:prstGeom prst="bentConnector2">
            <a:avLst/>
          </a:pr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1937" name="Straight Arrow Connector 45"/>
          <p:cNvSpPr/>
          <p:nvPr/>
        </p:nvSpPr>
        <p:spPr>
          <a:xfrm flipH="1">
            <a:off x="5260320" y="3016440"/>
            <a:ext cx="741240" cy="360"/>
          </a:xfrm>
          <a:custGeom>
            <a:avLst/>
            <a:gdLst/>
            <a:ahLst/>
            <a:cxnLst/>
            <a:rect l="l" t="t" r="r" b="b"/>
            <a:pathLst>
              <a:path w="21600" h="21600">
                <a:moveTo>
                  <a:pt x="0" y="0"/>
                </a:moveTo>
                <a:lnTo>
                  <a:pt x="21600" y="21600"/>
                </a:lnTo>
              </a:path>
            </a:pathLst>
          </a:custGeom>
          <a:noFill/>
          <a:ln w="38100">
            <a:solidFill>
              <a:srgbClr val="C0504D"/>
            </a:solidFill>
            <a:round/>
            <a:tailEnd type="arrow" w="med" len="med"/>
          </a:ln>
        </p:spPr>
        <p:style>
          <a:lnRef idx="0">
            <a:scrgbClr r="0" g="0" b="0"/>
          </a:lnRef>
          <a:fillRef idx="0">
            <a:scrgbClr r="0" g="0" b="0"/>
          </a:fillRef>
          <a:effectRef idx="0">
            <a:scrgbClr r="0" g="0" b="0"/>
          </a:effectRef>
          <a:fontRef idx="minor"/>
        </p:style>
      </p:sp>
      <p:sp>
        <p:nvSpPr>
          <p:cNvPr id="1938" name="Curved Connector 46"/>
          <p:cNvSpPr/>
          <p:nvPr/>
        </p:nvSpPr>
        <p:spPr>
          <a:xfrm rot="10800000">
            <a:off x="2984040" y="1266480"/>
            <a:ext cx="175176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939" name="Curved Connector 47"/>
          <p:cNvSpPr/>
          <p:nvPr/>
        </p:nvSpPr>
        <p:spPr>
          <a:xfrm rot="10800000">
            <a:off x="2984040" y="1571400"/>
            <a:ext cx="175176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940" name="Curved Connector 48"/>
          <p:cNvSpPr/>
          <p:nvPr/>
        </p:nvSpPr>
        <p:spPr>
          <a:xfrm rot="10800000">
            <a:off x="2984040" y="233352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941" name="Curved Connector 49"/>
          <p:cNvSpPr/>
          <p:nvPr/>
        </p:nvSpPr>
        <p:spPr>
          <a:xfrm rot="10800000">
            <a:off x="2984040" y="248580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942" name="Curved Connector 50"/>
          <p:cNvSpPr/>
          <p:nvPr/>
        </p:nvSpPr>
        <p:spPr>
          <a:xfrm rot="10800000">
            <a:off x="2984040" y="263844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943" name="Curved Connector 51"/>
          <p:cNvSpPr/>
          <p:nvPr/>
        </p:nvSpPr>
        <p:spPr>
          <a:xfrm rot="10800000" flipV="1">
            <a:off x="2984040" y="408600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944" name="Curved Connector 52"/>
          <p:cNvSpPr/>
          <p:nvPr/>
        </p:nvSpPr>
        <p:spPr>
          <a:xfrm rot="10800000" flipV="1">
            <a:off x="2984040" y="423864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945" name="Curved Connector 53"/>
          <p:cNvSpPr/>
          <p:nvPr/>
        </p:nvSpPr>
        <p:spPr>
          <a:xfrm rot="10800000" flipV="1">
            <a:off x="2984040" y="439092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946" name="Curved Connector 54"/>
          <p:cNvSpPr/>
          <p:nvPr/>
        </p:nvSpPr>
        <p:spPr>
          <a:xfrm rot="10800000" flipV="1">
            <a:off x="3822120" y="4771800"/>
            <a:ext cx="91368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1947" name="Curved Connector 55"/>
          <p:cNvSpPr/>
          <p:nvPr/>
        </p:nvSpPr>
        <p:spPr>
          <a:xfrm rot="10800000" flipV="1">
            <a:off x="3822120" y="4924080"/>
            <a:ext cx="91368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1948" name="Curved Connector 56"/>
          <p:cNvSpPr/>
          <p:nvPr/>
        </p:nvSpPr>
        <p:spPr>
          <a:xfrm rot="10800000" flipV="1">
            <a:off x="3822120" y="5076360"/>
            <a:ext cx="91368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1949" name="Straight Arrow Connector 57"/>
          <p:cNvSpPr/>
          <p:nvPr/>
        </p:nvSpPr>
        <p:spPr>
          <a:xfrm flipV="1">
            <a:off x="3889800" y="4699800"/>
            <a:ext cx="791640" cy="4222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950" name="TextBox 58"/>
          <p:cNvSpPr/>
          <p:nvPr/>
        </p:nvSpPr>
        <p:spPr>
          <a:xfrm>
            <a:off x="2694960" y="5000400"/>
            <a:ext cx="12542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000" b="0" strike="noStrike" spc="-1">
                <a:solidFill>
                  <a:srgbClr val="1F497D"/>
                </a:solidFill>
                <a:latin typeface="Calibri"/>
                <a:ea typeface="DejaVu Sans"/>
              </a:rPr>
              <a:t>One 80 Mbps port</a:t>
            </a:r>
            <a:endParaRPr lang="en-GB" sz="1000" b="0" strike="noStrike" spc="-1">
              <a:latin typeface="Arial"/>
            </a:endParaRPr>
          </a:p>
        </p:txBody>
      </p:sp>
      <p:sp>
        <p:nvSpPr>
          <p:cNvPr id="1951" name="Straight Arrow Connector 59"/>
          <p:cNvSpPr/>
          <p:nvPr/>
        </p:nvSpPr>
        <p:spPr>
          <a:xfrm flipV="1">
            <a:off x="3928320" y="2397600"/>
            <a:ext cx="795240" cy="14961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952" name="Straight Arrow Connector 60"/>
          <p:cNvSpPr/>
          <p:nvPr/>
        </p:nvSpPr>
        <p:spPr>
          <a:xfrm flipV="1">
            <a:off x="3928320" y="3147120"/>
            <a:ext cx="777240" cy="7470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953" name="Straight Arrow Connector 61"/>
          <p:cNvSpPr/>
          <p:nvPr/>
        </p:nvSpPr>
        <p:spPr>
          <a:xfrm>
            <a:off x="3928320" y="3895920"/>
            <a:ext cx="777240" cy="972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954" name="TextBox 62"/>
          <p:cNvSpPr/>
          <p:nvPr/>
        </p:nvSpPr>
        <p:spPr>
          <a:xfrm>
            <a:off x="7881480" y="6017040"/>
            <a:ext cx="43272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Ports</a:t>
            </a:r>
            <a:endParaRPr lang="en-GB" sz="800" b="0" strike="noStrike" spc="-1">
              <a:latin typeface="Arial"/>
            </a:endParaRPr>
          </a:p>
        </p:txBody>
      </p:sp>
      <p:sp>
        <p:nvSpPr>
          <p:cNvPr id="1955" name="TextBox 63"/>
          <p:cNvSpPr/>
          <p:nvPr/>
        </p:nvSpPr>
        <p:spPr>
          <a:xfrm>
            <a:off x="5783760" y="6017040"/>
            <a:ext cx="5454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aIn[7:0]</a:t>
            </a:r>
            <a:endParaRPr lang="en-GB" sz="800" b="0" strike="noStrike" spc="-1">
              <a:latin typeface="Arial"/>
            </a:endParaRPr>
          </a:p>
        </p:txBody>
      </p:sp>
      <p:sp>
        <p:nvSpPr>
          <p:cNvPr id="1956" name="TextBox 64"/>
          <p:cNvSpPr/>
          <p:nvPr/>
        </p:nvSpPr>
        <p:spPr>
          <a:xfrm>
            <a:off x="6471360" y="6017040"/>
            <a:ext cx="5623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IO[15:0]</a:t>
            </a:r>
            <a:endParaRPr lang="en-GB" sz="800" b="0" strike="noStrike" spc="-1">
              <a:latin typeface="Arial"/>
            </a:endParaRPr>
          </a:p>
        </p:txBody>
      </p:sp>
      <p:sp>
        <p:nvSpPr>
          <p:cNvPr id="1957" name="TextBox 65"/>
          <p:cNvSpPr/>
          <p:nvPr/>
        </p:nvSpPr>
        <p:spPr>
          <a:xfrm>
            <a:off x="2866320" y="3618720"/>
            <a:ext cx="1115280" cy="546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1000" b="0" strike="noStrike" spc="-1">
                <a:solidFill>
                  <a:srgbClr val="1F497D"/>
                </a:solidFill>
                <a:latin typeface="Calibri"/>
                <a:ea typeface="DejaVu Sans"/>
              </a:rPr>
              <a:t>160 Mbps</a:t>
            </a:r>
            <a:br/>
            <a:r>
              <a:rPr lang="en-GB" sz="1000" b="0" strike="noStrike" spc="-1">
                <a:solidFill>
                  <a:srgbClr val="1F497D"/>
                </a:solidFill>
                <a:latin typeface="Calibri"/>
                <a:ea typeface="DejaVu Sans"/>
              </a:rPr>
              <a:t>to</a:t>
            </a:r>
            <a:endParaRPr lang="en-GB" sz="1000" b="0" strike="noStrike" spc="-1">
              <a:latin typeface="Arial"/>
            </a:endParaRPr>
          </a:p>
          <a:p>
            <a:pPr algn="ctr">
              <a:lnSpc>
                <a:spcPct val="100000"/>
              </a:lnSpc>
              <a:buNone/>
              <a:tabLst>
                <a:tab pos="0" algn="l"/>
              </a:tabLst>
            </a:pPr>
            <a:r>
              <a:rPr lang="en-GB" sz="1000" b="0" strike="noStrike" spc="-1">
                <a:solidFill>
                  <a:srgbClr val="1F497D"/>
                </a:solidFill>
                <a:latin typeface="Calibri"/>
                <a:ea typeface="DejaVu Sans"/>
              </a:rPr>
              <a:t>1.28 Gbps ports</a:t>
            </a:r>
            <a:endParaRPr lang="en-GB" sz="1000" b="0" strike="noStrike" spc="-1">
              <a:latin typeface="Arial"/>
            </a:endParaRPr>
          </a:p>
        </p:txBody>
      </p:sp>
      <p:sp>
        <p:nvSpPr>
          <p:cNvPr id="1958" name="TextBox 66"/>
          <p:cNvSpPr/>
          <p:nvPr/>
        </p:nvSpPr>
        <p:spPr>
          <a:xfrm>
            <a:off x="8578080" y="1802880"/>
            <a:ext cx="5940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LpGBTIA</a:t>
            </a:r>
            <a:endParaRPr lang="en-GB" sz="800" b="0" strike="noStrike" spc="-1">
              <a:latin typeface="Arial"/>
            </a:endParaRPr>
          </a:p>
        </p:txBody>
      </p:sp>
      <p:sp>
        <p:nvSpPr>
          <p:cNvPr id="1959" name="TextBox 67"/>
          <p:cNvSpPr/>
          <p:nvPr/>
        </p:nvSpPr>
        <p:spPr>
          <a:xfrm>
            <a:off x="8577000" y="3304800"/>
            <a:ext cx="5652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LpGBLD</a:t>
            </a:r>
            <a:endParaRPr lang="en-GB" sz="800" b="0" strike="noStrike" spc="-1">
              <a:latin typeface="Arial"/>
            </a:endParaRPr>
          </a:p>
        </p:txBody>
      </p:sp>
      <p:sp>
        <p:nvSpPr>
          <p:cNvPr id="1960" name="TextBox 68"/>
          <p:cNvSpPr/>
          <p:nvPr/>
        </p:nvSpPr>
        <p:spPr>
          <a:xfrm>
            <a:off x="7659000" y="1280160"/>
            <a:ext cx="746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400" b="1" strike="noStrike" spc="-1">
                <a:solidFill>
                  <a:srgbClr val="1F497D"/>
                </a:solidFill>
                <a:latin typeface="Calibri"/>
                <a:ea typeface="DejaVu Sans"/>
              </a:rPr>
              <a:t>LpGBT</a:t>
            </a:r>
            <a:endParaRPr lang="en-GB" sz="1400" b="0" strike="noStrike" spc="-1">
              <a:latin typeface="Arial"/>
            </a:endParaRPr>
          </a:p>
        </p:txBody>
      </p:sp>
      <p:sp>
        <p:nvSpPr>
          <p:cNvPr id="1961" name="Straight Arrow Connector 69"/>
          <p:cNvSpPr/>
          <p:nvPr/>
        </p:nvSpPr>
        <p:spPr>
          <a:xfrm rot="10800000" flipV="1">
            <a:off x="9673920" y="187920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962" name="Straight Arrow Connector 70"/>
          <p:cNvSpPr/>
          <p:nvPr/>
        </p:nvSpPr>
        <p:spPr>
          <a:xfrm rot="10800000" flipV="1">
            <a:off x="9673920" y="203148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963" name="Straight Arrow Connector 71"/>
          <p:cNvSpPr/>
          <p:nvPr/>
        </p:nvSpPr>
        <p:spPr>
          <a:xfrm rot="10800000" flipH="1">
            <a:off x="9672120" y="368676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964" name="Straight Arrow Connector 72"/>
          <p:cNvSpPr/>
          <p:nvPr/>
        </p:nvSpPr>
        <p:spPr>
          <a:xfrm rot="10800000" flipH="1">
            <a:off x="9672120" y="383904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1965" name="Right Brace 73"/>
          <p:cNvSpPr/>
          <p:nvPr/>
        </p:nvSpPr>
        <p:spPr>
          <a:xfrm>
            <a:off x="3747960" y="1443600"/>
            <a:ext cx="266040" cy="400320"/>
          </a:xfrm>
          <a:prstGeom prst="rightBrace">
            <a:avLst>
              <a:gd name="adj1" fmla="val 8333"/>
              <a:gd name="adj2" fmla="val 50000"/>
            </a:avLst>
          </a:prstGeom>
          <a:noFill/>
          <a:ln w="12700">
            <a:solidFill>
              <a:srgbClr val="4A7EBB"/>
            </a:solidFill>
            <a:round/>
          </a:ln>
        </p:spPr>
        <p:style>
          <a:lnRef idx="0">
            <a:scrgbClr r="0" g="0" b="0"/>
          </a:lnRef>
          <a:fillRef idx="0">
            <a:scrgbClr r="0" g="0" b="0"/>
          </a:fillRef>
          <a:effectRef idx="0">
            <a:scrgbClr r="0" g="0" b="0"/>
          </a:effectRef>
          <a:fontRef idx="minor"/>
        </p:style>
      </p:sp>
      <p:sp>
        <p:nvSpPr>
          <p:cNvPr id="1966" name="TextBox 74"/>
          <p:cNvSpPr/>
          <p:nvPr/>
        </p:nvSpPr>
        <p:spPr>
          <a:xfrm>
            <a:off x="3956400" y="1509840"/>
            <a:ext cx="4341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eLink</a:t>
            </a:r>
            <a:endParaRPr lang="en-GB" sz="800" b="0" strike="noStrike" spc="-1">
              <a:latin typeface="Arial"/>
            </a:endParaRPr>
          </a:p>
        </p:txBody>
      </p:sp>
      <p:sp>
        <p:nvSpPr>
          <p:cNvPr id="1967" name="TextBox 75"/>
          <p:cNvSpPr/>
          <p:nvPr/>
        </p:nvSpPr>
        <p:spPr>
          <a:xfrm>
            <a:off x="3063960" y="3313080"/>
            <a:ext cx="47700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GB" sz="1000" b="0" strike="noStrike" spc="-1">
                <a:solidFill>
                  <a:srgbClr val="C00000"/>
                </a:solidFill>
                <a:latin typeface="Calibri"/>
                <a:ea typeface="DejaVu Sans"/>
              </a:rPr>
              <a:t>clock</a:t>
            </a:r>
            <a:endParaRPr lang="en-GB" sz="1000" b="0" strike="noStrike" spc="-1">
              <a:latin typeface="Arial"/>
            </a:endParaRPr>
          </a:p>
        </p:txBody>
      </p:sp>
      <p:sp>
        <p:nvSpPr>
          <p:cNvPr id="1968" name="Straight Arrow Connector 76"/>
          <p:cNvSpPr/>
          <p:nvPr/>
        </p:nvSpPr>
        <p:spPr>
          <a:xfrm flipV="1">
            <a:off x="3526200" y="2901600"/>
            <a:ext cx="589320" cy="532440"/>
          </a:xfrm>
          <a:custGeom>
            <a:avLst/>
            <a:gdLst/>
            <a:ahLst/>
            <a:cxnLst/>
            <a:rect l="l" t="t" r="r" b="b"/>
            <a:pathLst>
              <a:path w="21600" h="21600">
                <a:moveTo>
                  <a:pt x="0" y="0"/>
                </a:moveTo>
                <a:lnTo>
                  <a:pt x="21600" y="21600"/>
                </a:lnTo>
              </a:path>
            </a:pathLst>
          </a:custGeom>
          <a:noFill/>
          <a:ln w="9525">
            <a:solidFill>
              <a:srgbClr val="C00000"/>
            </a:solidFill>
            <a:round/>
            <a:tailEnd type="arrow" w="med" len="med"/>
          </a:ln>
        </p:spPr>
        <p:style>
          <a:lnRef idx="0">
            <a:scrgbClr r="0" g="0" b="0"/>
          </a:lnRef>
          <a:fillRef idx="0">
            <a:scrgbClr r="0" g="0" b="0"/>
          </a:fillRef>
          <a:effectRef idx="0">
            <a:scrgbClr r="0" g="0" b="0"/>
          </a:effectRef>
          <a:fontRef idx="minor"/>
        </p:style>
      </p:sp>
      <p:sp>
        <p:nvSpPr>
          <p:cNvPr id="1969" name="TextBox 77"/>
          <p:cNvSpPr/>
          <p:nvPr/>
        </p:nvSpPr>
        <p:spPr>
          <a:xfrm>
            <a:off x="2909880" y="3132720"/>
            <a:ext cx="64296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data-up</a:t>
            </a:r>
            <a:endParaRPr lang="en-GB" sz="1000" b="0" strike="noStrike" spc="-1">
              <a:latin typeface="Arial"/>
            </a:endParaRPr>
          </a:p>
        </p:txBody>
      </p:sp>
      <p:sp>
        <p:nvSpPr>
          <p:cNvPr id="1970" name="Straight Arrow Connector 78"/>
          <p:cNvSpPr/>
          <p:nvPr/>
        </p:nvSpPr>
        <p:spPr>
          <a:xfrm flipV="1">
            <a:off x="3526200" y="2763720"/>
            <a:ext cx="513360" cy="4906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1971" name="TextBox 79"/>
          <p:cNvSpPr/>
          <p:nvPr/>
        </p:nvSpPr>
        <p:spPr>
          <a:xfrm>
            <a:off x="2743200" y="2904120"/>
            <a:ext cx="8168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data-down</a:t>
            </a:r>
            <a:endParaRPr lang="en-GB" sz="1000" b="0" strike="noStrike" spc="-1">
              <a:latin typeface="Arial"/>
            </a:endParaRPr>
          </a:p>
        </p:txBody>
      </p:sp>
      <p:sp>
        <p:nvSpPr>
          <p:cNvPr id="1972" name="Straight Arrow Connector 80"/>
          <p:cNvSpPr/>
          <p:nvPr/>
        </p:nvSpPr>
        <p:spPr>
          <a:xfrm flipV="1">
            <a:off x="3526200" y="2611440"/>
            <a:ext cx="437040" cy="4143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grpSp>
        <p:nvGrpSpPr>
          <p:cNvPr id="1973" name="Group 81"/>
          <p:cNvGrpSpPr/>
          <p:nvPr/>
        </p:nvGrpSpPr>
        <p:grpSpPr>
          <a:xfrm>
            <a:off x="8520840" y="6067080"/>
            <a:ext cx="1751760" cy="532800"/>
            <a:chOff x="8520840" y="6067080"/>
            <a:chExt cx="1751760" cy="532800"/>
          </a:xfrm>
        </p:grpSpPr>
        <p:sp>
          <p:nvSpPr>
            <p:cNvPr id="1974" name="Rectangle 82"/>
            <p:cNvSpPr/>
            <p:nvPr/>
          </p:nvSpPr>
          <p:spPr>
            <a:xfrm>
              <a:off x="8520840" y="6067080"/>
              <a:ext cx="1751760" cy="532800"/>
            </a:xfrm>
            <a:prstGeom prst="rect">
              <a:avLst/>
            </a:prstGeom>
            <a:solidFill>
              <a:srgbClr val="DCE6F2"/>
            </a:solidFill>
            <a:ln w="25400">
              <a:solidFill>
                <a:srgbClr val="4F81BD"/>
              </a:solidFill>
              <a:prstDash val="dash"/>
              <a:round/>
            </a:ln>
          </p:spPr>
          <p:style>
            <a:lnRef idx="0">
              <a:scrgbClr r="0" g="0" b="0"/>
            </a:lnRef>
            <a:fillRef idx="0">
              <a:scrgbClr r="0" g="0" b="0"/>
            </a:fillRef>
            <a:effectRef idx="0">
              <a:scrgbClr r="0" g="0" b="0"/>
            </a:effectRef>
            <a:fontRef idx="minor"/>
          </p:style>
        </p:sp>
        <p:sp>
          <p:nvSpPr>
            <p:cNvPr id="1975" name="Straight Connector 83"/>
            <p:cNvSpPr/>
            <p:nvPr/>
          </p:nvSpPr>
          <p:spPr>
            <a:xfrm>
              <a:off x="8673120" y="6219360"/>
              <a:ext cx="990720" cy="360"/>
            </a:xfrm>
            <a:prstGeom prst="line">
              <a:avLst/>
            </a:prstGeom>
            <a:ln w="12700">
              <a:solidFill>
                <a:srgbClr val="1F497D"/>
              </a:solidFill>
              <a:round/>
            </a:ln>
          </p:spPr>
          <p:style>
            <a:lnRef idx="0">
              <a:scrgbClr r="0" g="0" b="0"/>
            </a:lnRef>
            <a:fillRef idx="0">
              <a:scrgbClr r="0" g="0" b="0"/>
            </a:fillRef>
            <a:effectRef idx="0">
              <a:scrgbClr r="0" g="0" b="0"/>
            </a:effectRef>
            <a:fontRef idx="minor"/>
          </p:style>
        </p:sp>
        <p:sp>
          <p:nvSpPr>
            <p:cNvPr id="1976" name="Straight Connector 84"/>
            <p:cNvSpPr/>
            <p:nvPr/>
          </p:nvSpPr>
          <p:spPr>
            <a:xfrm>
              <a:off x="8673120" y="6371640"/>
              <a:ext cx="990720" cy="360"/>
            </a:xfrm>
            <a:prstGeom prst="line">
              <a:avLst/>
            </a:prstGeom>
            <a:ln w="12700">
              <a:solidFill>
                <a:srgbClr val="000000"/>
              </a:solidFill>
              <a:round/>
            </a:ln>
          </p:spPr>
          <p:style>
            <a:lnRef idx="0">
              <a:scrgbClr r="0" g="0" b="0"/>
            </a:lnRef>
            <a:fillRef idx="0">
              <a:scrgbClr r="0" g="0" b="0"/>
            </a:fillRef>
            <a:effectRef idx="0">
              <a:scrgbClr r="0" g="0" b="0"/>
            </a:effectRef>
            <a:fontRef idx="minor"/>
          </p:style>
        </p:sp>
        <p:sp>
          <p:nvSpPr>
            <p:cNvPr id="1977" name="Straight Connector 85"/>
            <p:cNvSpPr/>
            <p:nvPr/>
          </p:nvSpPr>
          <p:spPr>
            <a:xfrm>
              <a:off x="8673120" y="6524280"/>
              <a:ext cx="990720" cy="360"/>
            </a:xfrm>
            <a:prstGeom prst="line">
              <a:avLst/>
            </a:prstGeom>
            <a:ln w="12700">
              <a:solidFill>
                <a:srgbClr val="C0504D"/>
              </a:solidFill>
              <a:round/>
            </a:ln>
          </p:spPr>
          <p:style>
            <a:lnRef idx="0">
              <a:scrgbClr r="0" g="0" b="0"/>
            </a:lnRef>
            <a:fillRef idx="0">
              <a:scrgbClr r="0" g="0" b="0"/>
            </a:fillRef>
            <a:effectRef idx="0">
              <a:scrgbClr r="0" g="0" b="0"/>
            </a:effectRef>
            <a:fontRef idx="minor"/>
          </p:style>
        </p:sp>
        <p:sp>
          <p:nvSpPr>
            <p:cNvPr id="1978" name="TextBox 86"/>
            <p:cNvSpPr/>
            <p:nvPr/>
          </p:nvSpPr>
          <p:spPr>
            <a:xfrm>
              <a:off x="9651600" y="6219720"/>
              <a:ext cx="5180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000000"/>
                  </a:solidFill>
                  <a:latin typeface="Calibri"/>
                  <a:ea typeface="DejaVu Sans"/>
                </a:rPr>
                <a:t>control</a:t>
              </a:r>
              <a:endParaRPr lang="en-GB" sz="800" b="0" strike="noStrike" spc="-1">
                <a:latin typeface="Arial"/>
              </a:endParaRPr>
            </a:p>
          </p:txBody>
        </p:sp>
        <p:sp>
          <p:nvSpPr>
            <p:cNvPr id="1979" name="TextBox 87"/>
            <p:cNvSpPr/>
            <p:nvPr/>
          </p:nvSpPr>
          <p:spPr>
            <a:xfrm>
              <a:off x="9659880" y="6067080"/>
              <a:ext cx="3945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data</a:t>
              </a:r>
              <a:endParaRPr lang="en-GB" sz="800" b="0" strike="noStrike" spc="-1">
                <a:latin typeface="Arial"/>
              </a:endParaRPr>
            </a:p>
          </p:txBody>
        </p:sp>
        <p:sp>
          <p:nvSpPr>
            <p:cNvPr id="1980" name="TextBox 88"/>
            <p:cNvSpPr/>
            <p:nvPr/>
          </p:nvSpPr>
          <p:spPr>
            <a:xfrm>
              <a:off x="9663840" y="6372000"/>
              <a:ext cx="4694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FF0000"/>
                  </a:solidFill>
                  <a:latin typeface="Calibri"/>
                  <a:ea typeface="DejaVu Sans"/>
                </a:rPr>
                <a:t>clocks</a:t>
              </a:r>
              <a:endParaRPr lang="en-GB" sz="800" b="0" strike="noStrike" spc="-1">
                <a:latin typeface="Arial"/>
              </a:endParaRPr>
            </a:p>
          </p:txBody>
        </p:sp>
      </p:grpSp>
      <p:grpSp>
        <p:nvGrpSpPr>
          <p:cNvPr id="1981" name="Group 89"/>
          <p:cNvGrpSpPr/>
          <p:nvPr/>
        </p:nvGrpSpPr>
        <p:grpSpPr>
          <a:xfrm>
            <a:off x="7825320" y="2032200"/>
            <a:ext cx="454320" cy="456480"/>
            <a:chOff x="7825320" y="2032200"/>
            <a:chExt cx="454320" cy="456480"/>
          </a:xfrm>
        </p:grpSpPr>
        <p:sp>
          <p:nvSpPr>
            <p:cNvPr id="1982" name="Isosceles Triangle 90"/>
            <p:cNvSpPr/>
            <p:nvPr/>
          </p:nvSpPr>
          <p:spPr>
            <a:xfrm rot="16200000">
              <a:off x="7787160" y="207036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983" name="TextBox 91"/>
            <p:cNvSpPr/>
            <p:nvPr/>
          </p:nvSpPr>
          <p:spPr>
            <a:xfrm>
              <a:off x="7895880" y="2106000"/>
              <a:ext cx="3837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LR</a:t>
              </a:r>
              <a:endParaRPr lang="en-GB" sz="1400" b="0" strike="noStrike" spc="-1">
                <a:latin typeface="Arial"/>
              </a:endParaRPr>
            </a:p>
          </p:txBody>
        </p:sp>
      </p:grpSp>
      <p:sp>
        <p:nvSpPr>
          <p:cNvPr id="1984" name="Straight Arrow Connector 92"/>
          <p:cNvSpPr/>
          <p:nvPr/>
        </p:nvSpPr>
        <p:spPr>
          <a:xfrm flipH="1" flipV="1">
            <a:off x="7583760" y="2258640"/>
            <a:ext cx="24012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1985" name="Straight Arrow Connector 93"/>
          <p:cNvSpPr/>
          <p:nvPr/>
        </p:nvSpPr>
        <p:spPr>
          <a:xfrm flipH="1">
            <a:off x="7728120" y="2260800"/>
            <a:ext cx="360" cy="54180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1986" name="Straight Arrow Connector 94"/>
          <p:cNvSpPr/>
          <p:nvPr/>
        </p:nvSpPr>
        <p:spPr>
          <a:xfrm flipV="1">
            <a:off x="7317720" y="248796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987" name="Straight Arrow Connector 95"/>
          <p:cNvSpPr/>
          <p:nvPr/>
        </p:nvSpPr>
        <p:spPr>
          <a:xfrm>
            <a:off x="7317720" y="325224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988" name="Straight Arrow Connector 96"/>
          <p:cNvSpPr/>
          <p:nvPr/>
        </p:nvSpPr>
        <p:spPr>
          <a:xfrm flipH="1">
            <a:off x="7824600" y="3004200"/>
            <a:ext cx="1359360" cy="11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989" name="TextBox 97"/>
          <p:cNvSpPr/>
          <p:nvPr/>
        </p:nvSpPr>
        <p:spPr>
          <a:xfrm>
            <a:off x="8466480" y="2804040"/>
            <a:ext cx="745200" cy="3945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000" b="0" strike="noStrike" spc="-1">
                <a:solidFill>
                  <a:srgbClr val="C00000"/>
                </a:solidFill>
                <a:latin typeface="Calibri"/>
                <a:ea typeface="DejaVu Sans"/>
              </a:rPr>
              <a:t>Ref CLK</a:t>
            </a:r>
            <a:br/>
            <a:r>
              <a:rPr lang="en-GB" sz="1000" b="0" strike="noStrike" spc="-1">
                <a:solidFill>
                  <a:srgbClr val="C00000"/>
                </a:solidFill>
                <a:latin typeface="Calibri"/>
                <a:ea typeface="DejaVu Sans"/>
              </a:rPr>
              <a:t>(optional)</a:t>
            </a:r>
            <a:endParaRPr lang="en-GB" sz="1000" b="0" strike="noStrike" spc="-1">
              <a:latin typeface="Arial"/>
            </a:endParaRPr>
          </a:p>
        </p:txBody>
      </p:sp>
      <p:sp>
        <p:nvSpPr>
          <p:cNvPr id="1990" name="Straight Arrow Connector 98"/>
          <p:cNvSpPr/>
          <p:nvPr/>
        </p:nvSpPr>
        <p:spPr>
          <a:xfrm flipH="1">
            <a:off x="8208000" y="2262600"/>
            <a:ext cx="12297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1991" name="Isosceles Triangle 99"/>
          <p:cNvSpPr/>
          <p:nvPr/>
        </p:nvSpPr>
        <p:spPr>
          <a:xfrm rot="16200000">
            <a:off x="8644320" y="207036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grpSp>
        <p:nvGrpSpPr>
          <p:cNvPr id="1992" name="Group 100"/>
          <p:cNvGrpSpPr/>
          <p:nvPr/>
        </p:nvGrpSpPr>
        <p:grpSpPr>
          <a:xfrm>
            <a:off x="7754760" y="3537720"/>
            <a:ext cx="456120" cy="456480"/>
            <a:chOff x="7754760" y="3537720"/>
            <a:chExt cx="456120" cy="456480"/>
          </a:xfrm>
        </p:grpSpPr>
        <p:sp>
          <p:nvSpPr>
            <p:cNvPr id="1993" name="Isosceles Triangle 101"/>
            <p:cNvSpPr/>
            <p:nvPr/>
          </p:nvSpPr>
          <p:spPr>
            <a:xfrm rot="5400000" flipH="1">
              <a:off x="7792560" y="357588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1994" name="TextBox 102"/>
            <p:cNvSpPr/>
            <p:nvPr/>
          </p:nvSpPr>
          <p:spPr>
            <a:xfrm flipH="1">
              <a:off x="7754400" y="3611520"/>
              <a:ext cx="402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LD</a:t>
              </a:r>
              <a:endParaRPr lang="en-GB" sz="1400" b="0" strike="noStrike" spc="-1">
                <a:latin typeface="Arial"/>
              </a:endParaRPr>
            </a:p>
          </p:txBody>
        </p:sp>
      </p:grpSp>
      <p:sp>
        <p:nvSpPr>
          <p:cNvPr id="1995" name="Straight Arrow Connector 103"/>
          <p:cNvSpPr/>
          <p:nvPr/>
        </p:nvSpPr>
        <p:spPr>
          <a:xfrm>
            <a:off x="7583400" y="3765600"/>
            <a:ext cx="2505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1996" name="Straight Arrow Connector 104"/>
          <p:cNvSpPr/>
          <p:nvPr/>
        </p:nvSpPr>
        <p:spPr>
          <a:xfrm flipV="1">
            <a:off x="6778080" y="2479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997" name="Straight Arrow Connector 105"/>
          <p:cNvSpPr/>
          <p:nvPr/>
        </p:nvSpPr>
        <p:spPr>
          <a:xfrm>
            <a:off x="6778080" y="3243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998" name="Straight Arrow Connector 106"/>
          <p:cNvSpPr/>
          <p:nvPr/>
        </p:nvSpPr>
        <p:spPr>
          <a:xfrm flipV="1">
            <a:off x="6281640" y="2470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1999" name="Straight Arrow Connector 107"/>
          <p:cNvSpPr/>
          <p:nvPr/>
        </p:nvSpPr>
        <p:spPr>
          <a:xfrm>
            <a:off x="6281640" y="3234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000" name="Right Arrow 108"/>
          <p:cNvSpPr/>
          <p:nvPr/>
        </p:nvSpPr>
        <p:spPr>
          <a:xfrm>
            <a:off x="5268240" y="361296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001" name="Straight Arrow Connector 109"/>
          <p:cNvSpPr/>
          <p:nvPr/>
        </p:nvSpPr>
        <p:spPr>
          <a:xfrm flipV="1">
            <a:off x="5707080" y="1727640"/>
            <a:ext cx="5400" cy="1284480"/>
          </a:xfrm>
          <a:custGeom>
            <a:avLst/>
            <a:gdLst/>
            <a:ahLst/>
            <a:cxnLst/>
            <a:rect l="l" t="t" r="r" b="b"/>
            <a:pathLst>
              <a:path w="21600" h="21600">
                <a:moveTo>
                  <a:pt x="0" y="0"/>
                </a:moveTo>
                <a:lnTo>
                  <a:pt x="21600" y="21600"/>
                </a:lnTo>
              </a:path>
            </a:pathLst>
          </a:custGeom>
          <a:noFill/>
          <a:ln w="38100">
            <a:solidFill>
              <a:srgbClr val="C0504D"/>
            </a:solidFill>
            <a:round/>
            <a:headEnd type="oval" w="med" len="med"/>
            <a:tailEnd type="arrow" w="med" len="med"/>
          </a:ln>
        </p:spPr>
        <p:style>
          <a:lnRef idx="0">
            <a:scrgbClr r="0" g="0" b="0"/>
          </a:lnRef>
          <a:fillRef idx="0">
            <a:scrgbClr r="0" g="0" b="0"/>
          </a:fillRef>
          <a:effectRef idx="0">
            <a:scrgbClr r="0" g="0" b="0"/>
          </a:effectRef>
          <a:fontRef idx="minor"/>
        </p:style>
      </p:sp>
      <p:sp>
        <p:nvSpPr>
          <p:cNvPr id="2002" name="Right Arrow 110"/>
          <p:cNvSpPr/>
          <p:nvPr/>
        </p:nvSpPr>
        <p:spPr>
          <a:xfrm flipH="1">
            <a:off x="5276880" y="210744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003" name="Rectangle 111"/>
          <p:cNvSpPr/>
          <p:nvPr/>
        </p:nvSpPr>
        <p:spPr>
          <a:xfrm>
            <a:off x="6002640" y="2787840"/>
            <a:ext cx="105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CLK Manager</a:t>
            </a:r>
            <a:endParaRPr lang="en-GB" sz="900" b="0" strike="noStrike" spc="-1">
              <a:latin typeface="Arial"/>
            </a:endParaRPr>
          </a:p>
        </p:txBody>
      </p:sp>
      <p:sp>
        <p:nvSpPr>
          <p:cNvPr id="2004" name="Rectangle 112"/>
          <p:cNvSpPr/>
          <p:nvPr/>
        </p:nvSpPr>
        <p:spPr>
          <a:xfrm>
            <a:off x="7050960" y="2788920"/>
            <a:ext cx="78192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CDR/PLL</a:t>
            </a:r>
            <a:endParaRPr lang="en-GB" sz="900" b="0" strike="noStrike" spc="-1">
              <a:latin typeface="Arial"/>
            </a:endParaRPr>
          </a:p>
        </p:txBody>
      </p:sp>
      <p:sp>
        <p:nvSpPr>
          <p:cNvPr id="2005" name="Rectangle 113"/>
          <p:cNvSpPr/>
          <p:nvPr/>
        </p:nvSpPr>
        <p:spPr>
          <a:xfrm>
            <a:off x="705096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DeSER</a:t>
            </a:r>
            <a:endParaRPr lang="en-GB" sz="900" b="0" strike="noStrike" spc="-1">
              <a:latin typeface="Arial"/>
            </a:endParaRPr>
          </a:p>
        </p:txBody>
      </p:sp>
      <p:sp>
        <p:nvSpPr>
          <p:cNvPr id="2006" name="Rectangle 114"/>
          <p:cNvSpPr/>
          <p:nvPr/>
        </p:nvSpPr>
        <p:spPr>
          <a:xfrm>
            <a:off x="652104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DEC</a:t>
            </a:r>
            <a:endParaRPr lang="en-GB" sz="900" b="0" strike="noStrike" spc="-1">
              <a:latin typeface="Arial"/>
            </a:endParaRPr>
          </a:p>
        </p:txBody>
      </p:sp>
      <p:sp>
        <p:nvSpPr>
          <p:cNvPr id="2007" name="Rectangle 115"/>
          <p:cNvSpPr/>
          <p:nvPr/>
        </p:nvSpPr>
        <p:spPr>
          <a:xfrm>
            <a:off x="600372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DSCR</a:t>
            </a:r>
            <a:endParaRPr lang="en-GB" sz="900" b="0" strike="noStrike" spc="-1">
              <a:latin typeface="Arial"/>
            </a:endParaRPr>
          </a:p>
        </p:txBody>
      </p:sp>
      <p:sp>
        <p:nvSpPr>
          <p:cNvPr id="2008" name="Rectangle 116"/>
          <p:cNvSpPr/>
          <p:nvPr/>
        </p:nvSpPr>
        <p:spPr>
          <a:xfrm>
            <a:off x="651996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ENC</a:t>
            </a:r>
            <a:endParaRPr lang="en-GB" sz="900" b="0" strike="noStrike" spc="-1">
              <a:latin typeface="Arial"/>
            </a:endParaRPr>
          </a:p>
        </p:txBody>
      </p:sp>
      <p:sp>
        <p:nvSpPr>
          <p:cNvPr id="2009" name="Rectangle 117"/>
          <p:cNvSpPr/>
          <p:nvPr/>
        </p:nvSpPr>
        <p:spPr>
          <a:xfrm>
            <a:off x="600264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SCR</a:t>
            </a:r>
            <a:endParaRPr lang="en-GB" sz="900" b="0" strike="noStrike" spc="-1">
              <a:latin typeface="Arial"/>
            </a:endParaRPr>
          </a:p>
        </p:txBody>
      </p:sp>
      <p:sp>
        <p:nvSpPr>
          <p:cNvPr id="2010" name="Rectangle 118"/>
          <p:cNvSpPr/>
          <p:nvPr/>
        </p:nvSpPr>
        <p:spPr>
          <a:xfrm>
            <a:off x="704988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SER</a:t>
            </a:r>
            <a:endParaRPr lang="en-GB" sz="900" b="0" strike="noStrike" spc="-1">
              <a:latin typeface="Arial"/>
            </a:endParaRPr>
          </a:p>
        </p:txBody>
      </p:sp>
      <p:sp>
        <p:nvSpPr>
          <p:cNvPr id="2011" name="Rectangle 119"/>
          <p:cNvSpPr/>
          <p:nvPr/>
        </p:nvSpPr>
        <p:spPr>
          <a:xfrm>
            <a:off x="7091640" y="5307840"/>
            <a:ext cx="6850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Slave</a:t>
            </a:r>
            <a:endParaRPr lang="en-GB" sz="900" b="0" strike="noStrike" spc="-1">
              <a:latin typeface="Arial"/>
            </a:endParaRPr>
          </a:p>
        </p:txBody>
      </p:sp>
      <p:sp>
        <p:nvSpPr>
          <p:cNvPr id="2012" name="Straight Arrow Connector 120"/>
          <p:cNvSpPr/>
          <p:nvPr/>
        </p:nvSpPr>
        <p:spPr>
          <a:xfrm rot="5400000" flipH="1" flipV="1">
            <a:off x="784800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013" name="Straight Arrow Connector 121"/>
          <p:cNvSpPr/>
          <p:nvPr/>
        </p:nvSpPr>
        <p:spPr>
          <a:xfrm rot="5400000" flipH="1" flipV="1">
            <a:off x="805464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014" name="Straight Arrow Connector 122"/>
          <p:cNvSpPr/>
          <p:nvPr/>
        </p:nvSpPr>
        <p:spPr>
          <a:xfrm rot="5400000" flipH="1" flipV="1">
            <a:off x="72910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015" name="TextBox 123"/>
          <p:cNvSpPr/>
          <p:nvPr/>
        </p:nvSpPr>
        <p:spPr>
          <a:xfrm>
            <a:off x="7254720" y="6017040"/>
            <a:ext cx="38376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a:t>
            </a:r>
            <a:endParaRPr lang="en-GB" sz="800" b="0" strike="noStrike" spc="-1">
              <a:latin typeface="Arial"/>
            </a:endParaRPr>
          </a:p>
        </p:txBody>
      </p:sp>
      <p:sp>
        <p:nvSpPr>
          <p:cNvPr id="2016" name="Rectangle 124"/>
          <p:cNvSpPr/>
          <p:nvPr/>
        </p:nvSpPr>
        <p:spPr>
          <a:xfrm>
            <a:off x="640512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PIO</a:t>
            </a:r>
            <a:endParaRPr lang="en-GB" sz="900" b="0" strike="noStrike" spc="-1">
              <a:latin typeface="Arial"/>
            </a:endParaRPr>
          </a:p>
        </p:txBody>
      </p:sp>
      <p:sp>
        <p:nvSpPr>
          <p:cNvPr id="2017" name="Elbow Connector 125"/>
          <p:cNvSpPr/>
          <p:nvPr/>
        </p:nvSpPr>
        <p:spPr>
          <a:xfrm rot="16200000" flipV="1">
            <a:off x="5054040" y="610560"/>
            <a:ext cx="289080" cy="1028880"/>
          </a:xfrm>
          <a:prstGeom prst="bentConnector2">
            <a:avLst/>
          </a:pr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2018" name="Straight Arrow Connector 126"/>
          <p:cNvSpPr/>
          <p:nvPr/>
        </p:nvSpPr>
        <p:spPr>
          <a:xfrm rot="5400000" flipH="1" flipV="1">
            <a:off x="59086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019" name="TextBox 127"/>
          <p:cNvSpPr/>
          <p:nvPr/>
        </p:nvSpPr>
        <p:spPr>
          <a:xfrm>
            <a:off x="9500400" y="1580400"/>
            <a:ext cx="839520" cy="257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2.56 Gbps</a:t>
            </a:r>
            <a:endParaRPr lang="en-GB" sz="1100" b="0" strike="noStrike" spc="-1">
              <a:latin typeface="Arial"/>
            </a:endParaRPr>
          </a:p>
        </p:txBody>
      </p:sp>
      <p:sp>
        <p:nvSpPr>
          <p:cNvPr id="2020" name="TextBox 128"/>
          <p:cNvSpPr/>
          <p:nvPr/>
        </p:nvSpPr>
        <p:spPr>
          <a:xfrm>
            <a:off x="9424080" y="3085920"/>
            <a:ext cx="920160" cy="5922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5.12 Gbps</a:t>
            </a:r>
            <a:br/>
            <a:r>
              <a:rPr lang="en-GB" sz="1100" b="0" strike="noStrike" spc="-1">
                <a:solidFill>
                  <a:srgbClr val="C00000"/>
                </a:solidFill>
                <a:latin typeface="Calibri"/>
                <a:ea typeface="DejaVu Sans"/>
              </a:rPr>
              <a:t>or</a:t>
            </a:r>
            <a:br/>
            <a:r>
              <a:rPr lang="en-GB" sz="1100" b="0" strike="noStrike" spc="-1">
                <a:solidFill>
                  <a:srgbClr val="C00000"/>
                </a:solidFill>
                <a:latin typeface="Calibri"/>
                <a:ea typeface="DejaVu Sans"/>
              </a:rPr>
              <a:t>10.24 Gbps</a:t>
            </a:r>
            <a:endParaRPr lang="en-GB" sz="1100" b="0" strike="noStrike" spc="-1">
              <a:latin typeface="Arial"/>
            </a:endParaRPr>
          </a:p>
        </p:txBody>
      </p:sp>
      <p:sp>
        <p:nvSpPr>
          <p:cNvPr id="2021" name="PlaceHolder 2"/>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2022"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253E017A-5F47-4D2D-8F6B-99916212563B}" type="slidenum">
              <a:rPr lang="en-GB" sz="1000" b="0" strike="noStrike" spc="-1" dirty="0">
                <a:solidFill>
                  <a:srgbClr val="808080"/>
                </a:solidFill>
                <a:latin typeface="Calibri Light"/>
                <a:ea typeface="Verdana"/>
              </a:rPr>
              <a:t>70</a:t>
            </a:fld>
            <a:endParaRPr lang="en-GB" sz="1000" b="0" strike="noStrike" spc="-1" dirty="0">
              <a:latin typeface="Times New Roman"/>
            </a:endParaRPr>
          </a:p>
        </p:txBody>
      </p:sp>
      <p:sp>
        <p:nvSpPr>
          <p:cNvPr id="2023"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2024" name="Rectangle 131"/>
          <p:cNvSpPr/>
          <p:nvPr/>
        </p:nvSpPr>
        <p:spPr>
          <a:xfrm>
            <a:off x="8118360" y="887760"/>
            <a:ext cx="2171520" cy="548928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025" name="Rectangle 132"/>
          <p:cNvSpPr/>
          <p:nvPr/>
        </p:nvSpPr>
        <p:spPr>
          <a:xfrm>
            <a:off x="7332480" y="2028600"/>
            <a:ext cx="782640" cy="434268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026" name="Rectangle 129"/>
          <p:cNvSpPr/>
          <p:nvPr/>
        </p:nvSpPr>
        <p:spPr>
          <a:xfrm>
            <a:off x="7457760" y="1648440"/>
            <a:ext cx="532800" cy="2638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EOM</a:t>
            </a:r>
            <a:endParaRPr lang="en-GB" sz="900" b="0" strike="noStrike" spc="-1">
              <a:latin typeface="Arial"/>
            </a:endParaRPr>
          </a:p>
        </p:txBody>
      </p:sp>
      <p:sp>
        <p:nvSpPr>
          <p:cNvPr id="2027" name="Straight Arrow Connector 130"/>
          <p:cNvSpPr/>
          <p:nvPr/>
        </p:nvSpPr>
        <p:spPr>
          <a:xfrm flipV="1">
            <a:off x="7724520" y="1912320"/>
            <a:ext cx="360" cy="34704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2028" name="Rectangle 133"/>
          <p:cNvSpPr/>
          <p:nvPr/>
        </p:nvSpPr>
        <p:spPr>
          <a:xfrm>
            <a:off x="7332480" y="887760"/>
            <a:ext cx="799560" cy="64440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029" name="Rectangle 4"/>
          <p:cNvSpPr/>
          <p:nvPr/>
        </p:nvSpPr>
        <p:spPr>
          <a:xfrm>
            <a:off x="1580400" y="887760"/>
            <a:ext cx="5752440" cy="548352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0" name="PlaceHolder 1"/>
          <p:cNvSpPr>
            <a:spLocks noGrp="1"/>
          </p:cNvSpPr>
          <p:nvPr>
            <p:ph/>
          </p:nvPr>
        </p:nvSpPr>
        <p:spPr>
          <a:xfrm>
            <a:off x="838080" y="837000"/>
            <a:ext cx="10514880" cy="2134080"/>
          </a:xfrm>
          <a:prstGeom prst="rect">
            <a:avLst/>
          </a:prstGeom>
          <a:noFill/>
          <a:ln w="0">
            <a:noFill/>
          </a:ln>
        </p:spPr>
        <p:txBody>
          <a:bodyPr lIns="90000" tIns="45000" rIns="90000" bIns="45000" anchor="t">
            <a:normAutofit fontScale="77000" lnSpcReduction="10000"/>
          </a:bodyPr>
          <a:lstStyle/>
          <a:p>
            <a:pPr marL="228600" indent="-228600">
              <a:lnSpc>
                <a:spcPct val="90000"/>
              </a:lnSpc>
              <a:spcBef>
                <a:spcPts val="1001"/>
              </a:spcBef>
              <a:buClr>
                <a:srgbClr val="C00000"/>
              </a:buClr>
              <a:buFont typeface="Arial"/>
              <a:buChar char="•"/>
            </a:pPr>
            <a:r>
              <a:rPr lang="en-US" sz="2400" b="0" strike="noStrike" spc="-1">
                <a:solidFill>
                  <a:srgbClr val="203864"/>
                </a:solidFill>
                <a:latin typeface="Calibri Light"/>
                <a:ea typeface="Verdana"/>
              </a:rPr>
              <a:t>Y-axis:</a:t>
            </a:r>
            <a:endParaRPr lang="en-GB" sz="24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31 points, step = ~20 mV (covers from V</a:t>
            </a:r>
            <a:r>
              <a:rPr lang="en-US" sz="2000" b="0" strike="noStrike" spc="-1" baseline="-25000">
                <a:solidFill>
                  <a:srgbClr val="4472C4"/>
                </a:solidFill>
                <a:latin typeface="Calibri Light"/>
                <a:ea typeface="Verdana"/>
              </a:rPr>
              <a:t>DD</a:t>
            </a:r>
            <a:r>
              <a:rPr lang="en-US" sz="2000" b="0" strike="noStrike" spc="-1">
                <a:solidFill>
                  <a:srgbClr val="4472C4"/>
                </a:solidFill>
                <a:latin typeface="Calibri Light"/>
                <a:ea typeface="Verdana"/>
              </a:rPr>
              <a:t>/2 up to V</a:t>
            </a:r>
            <a:r>
              <a:rPr lang="en-US" sz="2000" b="0" strike="noStrike" spc="-1" baseline="-25000">
                <a:solidFill>
                  <a:srgbClr val="4472C4"/>
                </a:solidFill>
                <a:latin typeface="Calibri Light"/>
                <a:ea typeface="Verdana"/>
              </a:rPr>
              <a:t>DD</a:t>
            </a:r>
            <a:r>
              <a:rPr lang="en-US" sz="2000" b="0" strike="noStrike" spc="-1">
                <a:solidFill>
                  <a:srgbClr val="4472C4"/>
                </a:solidFill>
                <a:latin typeface="Calibri Light"/>
                <a:ea typeface="Verdana"/>
              </a:rPr>
              <a:t>)</a:t>
            </a:r>
            <a:endParaRPr lang="en-GB" sz="2000" b="0" strike="noStrike" spc="-1">
              <a:latin typeface="Arial"/>
            </a:endParaRPr>
          </a:p>
          <a:p>
            <a:pPr marL="228600" indent="-228600">
              <a:lnSpc>
                <a:spcPct val="90000"/>
              </a:lnSpc>
              <a:spcBef>
                <a:spcPts val="1001"/>
              </a:spcBef>
              <a:buClr>
                <a:srgbClr val="C00000"/>
              </a:buClr>
              <a:buFont typeface="Arial"/>
              <a:buChar char="•"/>
            </a:pPr>
            <a:r>
              <a:rPr lang="en-US" sz="2400" b="0" strike="noStrike" spc="-1">
                <a:solidFill>
                  <a:srgbClr val="203864"/>
                </a:solidFill>
                <a:latin typeface="Calibri Light"/>
                <a:ea typeface="Verdana"/>
              </a:rPr>
              <a:t>X-axis:</a:t>
            </a:r>
            <a:endParaRPr lang="en-GB" sz="24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64 points, step = ~6.1 ps in typical</a:t>
            </a:r>
            <a:endParaRPr lang="en-GB" sz="2000" b="0" strike="noStrike" spc="-1">
              <a:latin typeface="Arial"/>
            </a:endParaRPr>
          </a:p>
          <a:p>
            <a:pPr marL="228600" indent="-228600">
              <a:lnSpc>
                <a:spcPct val="90000"/>
              </a:lnSpc>
              <a:spcBef>
                <a:spcPts val="1001"/>
              </a:spcBef>
              <a:buClr>
                <a:srgbClr val="C00000"/>
              </a:buClr>
              <a:buFont typeface="Arial"/>
              <a:buChar char="•"/>
            </a:pPr>
            <a:r>
              <a:rPr lang="en-US" sz="2400" b="0" strike="noStrike" spc="-1">
                <a:solidFill>
                  <a:srgbClr val="203864"/>
                </a:solidFill>
                <a:latin typeface="Calibri Light"/>
                <a:ea typeface="Verdana"/>
              </a:rPr>
              <a:t>Operation:</a:t>
            </a:r>
            <a:endParaRPr lang="en-GB" sz="24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Controlled through the I2C interface</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Eye reconstruction at the "backend”</a:t>
            </a:r>
            <a:endParaRPr lang="en-GB" sz="2000" b="0" strike="noStrike" spc="-1">
              <a:latin typeface="Arial"/>
            </a:endParaRPr>
          </a:p>
          <a:p>
            <a:pPr>
              <a:lnSpc>
                <a:spcPct val="100000"/>
              </a:lnSpc>
              <a:buNone/>
            </a:pPr>
            <a:endParaRPr lang="en-GB" sz="2000" b="0" strike="noStrike" spc="-1">
              <a:latin typeface="Arial"/>
            </a:endParaRPr>
          </a:p>
          <a:p>
            <a:pPr>
              <a:lnSpc>
                <a:spcPct val="100000"/>
              </a:lnSpc>
              <a:buNone/>
            </a:pPr>
            <a:endParaRPr lang="en-GB" sz="2000" b="0" strike="noStrike" spc="-1">
              <a:latin typeface="Arial"/>
            </a:endParaRPr>
          </a:p>
        </p:txBody>
      </p:sp>
      <p:sp>
        <p:nvSpPr>
          <p:cNvPr id="2031" name="PlaceHolder 2"/>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Eye Opening Monitor</a:t>
            </a:r>
            <a:endParaRPr lang="en-GB" sz="3200" b="0" strike="noStrike" spc="-1">
              <a:latin typeface="Arial"/>
            </a:endParaRPr>
          </a:p>
        </p:txBody>
      </p:sp>
      <p:grpSp>
        <p:nvGrpSpPr>
          <p:cNvPr id="2032" name="Group 19"/>
          <p:cNvGrpSpPr/>
          <p:nvPr/>
        </p:nvGrpSpPr>
        <p:grpSpPr>
          <a:xfrm>
            <a:off x="1005480" y="3316320"/>
            <a:ext cx="6229080" cy="3003840"/>
            <a:chOff x="1005480" y="3316320"/>
            <a:chExt cx="6229080" cy="3003840"/>
          </a:xfrm>
        </p:grpSpPr>
        <p:sp>
          <p:nvSpPr>
            <p:cNvPr id="2033" name="Rectangle 161"/>
            <p:cNvSpPr/>
            <p:nvPr/>
          </p:nvSpPr>
          <p:spPr>
            <a:xfrm>
              <a:off x="1005480" y="3316320"/>
              <a:ext cx="6229080" cy="3003840"/>
            </a:xfrm>
            <a:prstGeom prst="rect">
              <a:avLst/>
            </a:prstGeom>
            <a:solidFill>
              <a:schemeClr val="bg1">
                <a:lumMod val="95000"/>
              </a:schemeClr>
            </a:solidFill>
            <a:ln>
              <a:solidFill>
                <a:srgbClr val="43729D"/>
              </a:solidFill>
              <a:prstDash val="dashDot"/>
            </a:ln>
          </p:spPr>
          <p:style>
            <a:lnRef idx="2">
              <a:schemeClr val="accent1">
                <a:shade val="50000"/>
              </a:schemeClr>
            </a:lnRef>
            <a:fillRef idx="1">
              <a:schemeClr val="accent1"/>
            </a:fillRef>
            <a:effectRef idx="0">
              <a:schemeClr val="accent1"/>
            </a:effectRef>
            <a:fontRef idx="minor"/>
          </p:style>
        </p:sp>
        <p:sp>
          <p:nvSpPr>
            <p:cNvPr id="2034" name="Straight Arrow Connector 78"/>
            <p:cNvSpPr/>
            <p:nvPr/>
          </p:nvSpPr>
          <p:spPr>
            <a:xfrm>
              <a:off x="1203120" y="3609720"/>
              <a:ext cx="1430640" cy="360"/>
            </a:xfrm>
            <a:custGeom>
              <a:avLst/>
              <a:gdLst/>
              <a:ahLst/>
              <a:cxnLst/>
              <a:rect l="l" t="t" r="r" b="b"/>
              <a:pathLst>
                <a:path w="21600" h="21600">
                  <a:moveTo>
                    <a:pt x="0" y="0"/>
                  </a:moveTo>
                  <a:lnTo>
                    <a:pt x="21600" y="21600"/>
                  </a:lnTo>
                </a:path>
              </a:pathLst>
            </a:custGeom>
            <a:noFill/>
            <a:ln w="19050" cap="rnd">
              <a:solidFill>
                <a:srgbClr val="5B9BD5"/>
              </a:solidFill>
              <a:tailEnd type="triangle" w="med" len="med"/>
            </a:ln>
          </p:spPr>
          <p:style>
            <a:lnRef idx="1">
              <a:schemeClr val="accent1"/>
            </a:lnRef>
            <a:fillRef idx="0">
              <a:schemeClr val="accent1"/>
            </a:fillRef>
            <a:effectRef idx="0">
              <a:schemeClr val="accent1"/>
            </a:effectRef>
            <a:fontRef idx="minor"/>
          </p:style>
        </p:sp>
        <p:sp>
          <p:nvSpPr>
            <p:cNvPr id="2035" name="Straight Arrow Connector 79"/>
            <p:cNvSpPr/>
            <p:nvPr/>
          </p:nvSpPr>
          <p:spPr>
            <a:xfrm>
              <a:off x="1203120" y="3782160"/>
              <a:ext cx="1430640" cy="360"/>
            </a:xfrm>
            <a:custGeom>
              <a:avLst/>
              <a:gdLst/>
              <a:ahLst/>
              <a:cxnLst/>
              <a:rect l="l" t="t" r="r" b="b"/>
              <a:pathLst>
                <a:path w="21600" h="21600">
                  <a:moveTo>
                    <a:pt x="0" y="0"/>
                  </a:moveTo>
                  <a:lnTo>
                    <a:pt x="21600" y="21600"/>
                  </a:lnTo>
                </a:path>
              </a:pathLst>
            </a:custGeom>
            <a:noFill/>
            <a:ln w="19050" cap="rnd">
              <a:solidFill>
                <a:srgbClr val="5B9BD5"/>
              </a:solidFill>
              <a:tailEnd type="triangle" w="med" len="med"/>
            </a:ln>
          </p:spPr>
          <p:style>
            <a:lnRef idx="1">
              <a:schemeClr val="accent1"/>
            </a:lnRef>
            <a:fillRef idx="0">
              <a:schemeClr val="accent1"/>
            </a:fillRef>
            <a:effectRef idx="0">
              <a:schemeClr val="accent1"/>
            </a:effectRef>
            <a:fontRef idx="minor"/>
          </p:style>
        </p:sp>
        <p:grpSp>
          <p:nvGrpSpPr>
            <p:cNvPr id="2036" name="Group 17"/>
            <p:cNvGrpSpPr/>
            <p:nvPr/>
          </p:nvGrpSpPr>
          <p:grpSpPr>
            <a:xfrm>
              <a:off x="2635200" y="3469320"/>
              <a:ext cx="743040" cy="789480"/>
              <a:chOff x="2635200" y="3469320"/>
              <a:chExt cx="743040" cy="789480"/>
            </a:xfrm>
          </p:grpSpPr>
          <p:sp>
            <p:nvSpPr>
              <p:cNvPr id="2037" name="Isosceles Triangle 76"/>
              <p:cNvSpPr/>
              <p:nvPr/>
            </p:nvSpPr>
            <p:spPr>
              <a:xfrm rot="5400000">
                <a:off x="2611800" y="3492360"/>
                <a:ext cx="789480" cy="743040"/>
              </a:xfrm>
              <a:prstGeom prst="triangle">
                <a:avLst>
                  <a:gd name="adj" fmla="val 50000"/>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2038" name="Straight Connector 12"/>
              <p:cNvSpPr/>
              <p:nvPr/>
            </p:nvSpPr>
            <p:spPr>
              <a:xfrm>
                <a:off x="2678040" y="3864240"/>
                <a:ext cx="478800" cy="360"/>
              </a:xfrm>
              <a:prstGeom prst="line">
                <a:avLst/>
              </a:prstGeom>
              <a:ln>
                <a:solidFill>
                  <a:srgbClr val="000000"/>
                </a:solidFill>
                <a:prstDash val="dash"/>
              </a:ln>
            </p:spPr>
            <p:style>
              <a:lnRef idx="1">
                <a:schemeClr val="dk1"/>
              </a:lnRef>
              <a:fillRef idx="0">
                <a:schemeClr val="dk1"/>
              </a:fillRef>
              <a:effectRef idx="0">
                <a:schemeClr val="dk1"/>
              </a:effectRef>
              <a:fontRef idx="minor"/>
            </p:style>
          </p:sp>
          <p:sp>
            <p:nvSpPr>
              <p:cNvPr id="2039" name="Straight Connector 14"/>
              <p:cNvSpPr/>
              <p:nvPr/>
            </p:nvSpPr>
            <p:spPr>
              <a:xfrm>
                <a:off x="2678040" y="4039920"/>
                <a:ext cx="133560" cy="360"/>
              </a:xfrm>
              <a:prstGeom prst="line">
                <a:avLst/>
              </a:prstGeom>
              <a:ln>
                <a:solidFill>
                  <a:srgbClr val="000000"/>
                </a:solidFill>
              </a:ln>
            </p:spPr>
            <p:style>
              <a:lnRef idx="1">
                <a:schemeClr val="dk1"/>
              </a:lnRef>
              <a:fillRef idx="0">
                <a:schemeClr val="dk1"/>
              </a:fillRef>
              <a:effectRef idx="0">
                <a:schemeClr val="dk1"/>
              </a:effectRef>
              <a:fontRef idx="minor"/>
            </p:style>
          </p:sp>
          <p:sp>
            <p:nvSpPr>
              <p:cNvPr id="2040" name="Straight Connector 85"/>
              <p:cNvSpPr/>
              <p:nvPr/>
            </p:nvSpPr>
            <p:spPr>
              <a:xfrm>
                <a:off x="2904120" y="3735000"/>
                <a:ext cx="133560" cy="360"/>
              </a:xfrm>
              <a:prstGeom prst="line">
                <a:avLst/>
              </a:prstGeom>
              <a:ln>
                <a:solidFill>
                  <a:srgbClr val="000000"/>
                </a:solidFill>
              </a:ln>
            </p:spPr>
            <p:style>
              <a:lnRef idx="1">
                <a:schemeClr val="dk1"/>
              </a:lnRef>
              <a:fillRef idx="0">
                <a:schemeClr val="dk1"/>
              </a:fillRef>
              <a:effectRef idx="0">
                <a:schemeClr val="dk1"/>
              </a:effectRef>
              <a:fontRef idx="minor"/>
            </p:style>
          </p:sp>
          <p:sp>
            <p:nvSpPr>
              <p:cNvPr id="2041" name="Straight Connector 86"/>
              <p:cNvSpPr/>
              <p:nvPr/>
            </p:nvSpPr>
            <p:spPr>
              <a:xfrm flipV="1">
                <a:off x="2811600" y="3735000"/>
                <a:ext cx="92520" cy="304920"/>
              </a:xfrm>
              <a:prstGeom prst="line">
                <a:avLst/>
              </a:prstGeom>
              <a:ln>
                <a:solidFill>
                  <a:srgbClr val="000000"/>
                </a:solidFill>
              </a:ln>
            </p:spPr>
            <p:style>
              <a:lnRef idx="1">
                <a:schemeClr val="dk1"/>
              </a:lnRef>
              <a:fillRef idx="0">
                <a:schemeClr val="dk1"/>
              </a:fillRef>
              <a:effectRef idx="0">
                <a:schemeClr val="dk1"/>
              </a:effectRef>
              <a:fontRef idx="minor"/>
            </p:style>
          </p:sp>
        </p:grpSp>
        <p:sp>
          <p:nvSpPr>
            <p:cNvPr id="2042" name="Rectangle 18"/>
            <p:cNvSpPr/>
            <p:nvPr/>
          </p:nvSpPr>
          <p:spPr>
            <a:xfrm>
              <a:off x="3802320" y="3579120"/>
              <a:ext cx="1180440" cy="56988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pPr algn="ctr">
                <a:lnSpc>
                  <a:spcPct val="100000"/>
                </a:lnSpc>
                <a:buNone/>
              </a:pPr>
              <a:r>
                <a:rPr lang="pt-PT" sz="1200" b="0" strike="noStrike" spc="-1">
                  <a:solidFill>
                    <a:srgbClr val="000000"/>
                  </a:solidFill>
                  <a:latin typeface="Calibri"/>
                  <a:ea typeface="DejaVu Sans"/>
                </a:rPr>
                <a:t>DFF</a:t>
              </a:r>
              <a:endParaRPr lang="en-GB" sz="1200" b="0" strike="noStrike" spc="-1">
                <a:latin typeface="Arial"/>
              </a:endParaRPr>
            </a:p>
          </p:txBody>
        </p:sp>
        <p:sp>
          <p:nvSpPr>
            <p:cNvPr id="2043" name="Straight Arrow Connector 102"/>
            <p:cNvSpPr/>
            <p:nvPr/>
          </p:nvSpPr>
          <p:spPr>
            <a:xfrm flipV="1">
              <a:off x="3378240" y="3863160"/>
              <a:ext cx="42300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2044" name="Rectangle 107"/>
            <p:cNvSpPr/>
            <p:nvPr/>
          </p:nvSpPr>
          <p:spPr>
            <a:xfrm>
              <a:off x="5592960" y="3579120"/>
              <a:ext cx="691200" cy="56988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pPr>
                <a:lnSpc>
                  <a:spcPct val="100000"/>
                </a:lnSpc>
                <a:buNone/>
              </a:pPr>
              <a:r>
                <a:rPr lang="pt-PT" sz="1200" b="0" strike="noStrike" spc="-1">
                  <a:solidFill>
                    <a:srgbClr val="000000"/>
                  </a:solidFill>
                  <a:latin typeface="Calibri"/>
                  <a:ea typeface="DejaVu Sans"/>
                </a:rPr>
                <a:t>CML</a:t>
              </a:r>
              <a:endParaRPr lang="en-GB" sz="1200" b="0" strike="noStrike" spc="-1">
                <a:latin typeface="Arial"/>
              </a:endParaRPr>
            </a:p>
          </p:txBody>
        </p:sp>
        <p:sp>
          <p:nvSpPr>
            <p:cNvPr id="2045" name="Isosceles Triangle 21"/>
            <p:cNvSpPr/>
            <p:nvPr/>
          </p:nvSpPr>
          <p:spPr>
            <a:xfrm>
              <a:off x="4313880" y="4015440"/>
              <a:ext cx="156960" cy="133560"/>
            </a:xfrm>
            <a:prstGeom prst="triangle">
              <a:avLst>
                <a:gd name="adj" fmla="val 50000"/>
              </a:avLst>
            </a:prstGeom>
            <a:solidFill>
              <a:srgbClr val="5B9BD5"/>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046" name="Isosceles Triangle 23"/>
            <p:cNvSpPr/>
            <p:nvPr/>
          </p:nvSpPr>
          <p:spPr>
            <a:xfrm>
              <a:off x="5592960" y="3579120"/>
              <a:ext cx="691200" cy="569880"/>
            </a:xfrm>
            <a:prstGeom prst="triangle">
              <a:avLst>
                <a:gd name="adj" fmla="val 100000"/>
              </a:avLst>
            </a:prstGeom>
            <a:solidFill>
              <a:srgbClr val="FF0000"/>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0" tIns="0" rIns="0" bIns="0" anchor="ctr">
              <a:noAutofit/>
            </a:bodyPr>
            <a:lstStyle/>
            <a:p>
              <a:pPr algn="ctr">
                <a:lnSpc>
                  <a:spcPct val="100000"/>
                </a:lnSpc>
                <a:buNone/>
              </a:pPr>
              <a:r>
                <a:rPr lang="pt-PT" sz="1050" b="0" strike="noStrike" spc="-1">
                  <a:solidFill>
                    <a:srgbClr val="FFFFFF"/>
                  </a:solidFill>
                  <a:latin typeface="Calibri"/>
                  <a:ea typeface="DejaVu Sans"/>
                </a:rPr>
                <a:t>CMOS</a:t>
              </a:r>
              <a:endParaRPr lang="en-GB" sz="1050" b="0" strike="noStrike" spc="-1">
                <a:latin typeface="Arial"/>
              </a:endParaRPr>
            </a:p>
          </p:txBody>
        </p:sp>
        <p:sp>
          <p:nvSpPr>
            <p:cNvPr id="2047" name="Straight Arrow Connector 113"/>
            <p:cNvSpPr/>
            <p:nvPr/>
          </p:nvSpPr>
          <p:spPr>
            <a:xfrm flipV="1">
              <a:off x="4983120" y="3863160"/>
              <a:ext cx="60876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2048" name="Rectangle 114"/>
            <p:cNvSpPr/>
            <p:nvPr/>
          </p:nvSpPr>
          <p:spPr>
            <a:xfrm flipH="1">
              <a:off x="4926600" y="5235120"/>
              <a:ext cx="959040" cy="56988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pt-PT" sz="1200" b="0" strike="noStrike" spc="-1">
                  <a:solidFill>
                    <a:srgbClr val="000000"/>
                  </a:solidFill>
                  <a:latin typeface="Calibri"/>
                  <a:ea typeface="DejaVu Sans"/>
                </a:rPr>
                <a:t>Phase</a:t>
              </a:r>
              <a:endParaRPr lang="en-GB" sz="1200" b="0" strike="noStrike" spc="-1">
                <a:latin typeface="Arial"/>
              </a:endParaRPr>
            </a:p>
            <a:p>
              <a:pPr algn="ctr">
                <a:lnSpc>
                  <a:spcPct val="100000"/>
                </a:lnSpc>
                <a:buNone/>
              </a:pPr>
              <a:r>
                <a:rPr lang="pt-PT" sz="1200" b="0" strike="noStrike" spc="-1">
                  <a:solidFill>
                    <a:srgbClr val="000000"/>
                  </a:solidFill>
                  <a:latin typeface="Calibri"/>
                  <a:ea typeface="DejaVu Sans"/>
                </a:rPr>
                <a:t>Interpolator</a:t>
              </a:r>
              <a:endParaRPr lang="en-GB" sz="1200" b="0" strike="noStrike" spc="-1">
                <a:latin typeface="Arial"/>
              </a:endParaRPr>
            </a:p>
          </p:txBody>
        </p:sp>
        <p:sp>
          <p:nvSpPr>
            <p:cNvPr id="2049" name="Straight Arrow Connector 115"/>
            <p:cNvSpPr/>
            <p:nvPr/>
          </p:nvSpPr>
          <p:spPr>
            <a:xfrm flipH="1">
              <a:off x="5881320" y="5520240"/>
              <a:ext cx="101844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2050" name="Straight Arrow Connector 52"/>
            <p:cNvSpPr/>
            <p:nvPr/>
          </p:nvSpPr>
          <p:spPr>
            <a:xfrm flipV="1">
              <a:off x="4392720" y="4149000"/>
              <a:ext cx="360" cy="1182600"/>
            </a:xfrm>
            <a:custGeom>
              <a:avLst/>
              <a:gdLst/>
              <a:ahLst/>
              <a:cxnLst/>
              <a:rect l="l" t="t" r="r" b="b"/>
              <a:pathLst>
                <a:path w="21600" h="21600">
                  <a:moveTo>
                    <a:pt x="0" y="0"/>
                  </a:moveTo>
                  <a:lnTo>
                    <a:pt x="21600" y="21600"/>
                  </a:lnTo>
                </a:path>
              </a:pathLst>
            </a:custGeom>
            <a:noFill/>
            <a:ln w="19050" cap="rnd">
              <a:solidFill>
                <a:srgbClr val="5B9BD5"/>
              </a:solidFill>
              <a:tailEnd type="triangle" w="med" len="med"/>
            </a:ln>
          </p:spPr>
          <p:style>
            <a:lnRef idx="1">
              <a:schemeClr val="accent1"/>
            </a:lnRef>
            <a:fillRef idx="0">
              <a:schemeClr val="accent1"/>
            </a:fillRef>
            <a:effectRef idx="0">
              <a:schemeClr val="accent1"/>
            </a:effectRef>
            <a:fontRef idx="minor"/>
          </p:style>
        </p:sp>
        <p:sp>
          <p:nvSpPr>
            <p:cNvPr id="2051" name="Straight Arrow Connector 63"/>
            <p:cNvSpPr/>
            <p:nvPr/>
          </p:nvSpPr>
          <p:spPr>
            <a:xfrm>
              <a:off x="4392720" y="5333400"/>
              <a:ext cx="1121760" cy="360"/>
            </a:xfrm>
            <a:custGeom>
              <a:avLst/>
              <a:gdLst/>
              <a:ahLst/>
              <a:cxnLst/>
              <a:rect l="l" t="t" r="r" b="b"/>
              <a:pathLst>
                <a:path w="21600" h="21600">
                  <a:moveTo>
                    <a:pt x="0" y="0"/>
                  </a:moveTo>
                  <a:lnTo>
                    <a:pt x="21600" y="21600"/>
                  </a:lnTo>
                </a:path>
              </a:pathLst>
            </a:custGeom>
            <a:noFill/>
            <a:ln w="19050" cap="rnd">
              <a:solidFill>
                <a:srgbClr val="5B9BD5"/>
              </a:solidFill>
            </a:ln>
          </p:spPr>
          <p:style>
            <a:lnRef idx="1">
              <a:schemeClr val="accent1"/>
            </a:lnRef>
            <a:fillRef idx="0">
              <a:schemeClr val="accent1"/>
            </a:fillRef>
            <a:effectRef idx="0">
              <a:schemeClr val="accent1"/>
            </a:effectRef>
            <a:fontRef idx="minor"/>
          </p:style>
        </p:sp>
        <p:sp>
          <p:nvSpPr>
            <p:cNvPr id="2052" name="TextBox 74"/>
            <p:cNvSpPr/>
            <p:nvPr/>
          </p:nvSpPr>
          <p:spPr>
            <a:xfrm>
              <a:off x="1127880" y="3398760"/>
              <a:ext cx="406440" cy="18252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1200" b="0" strike="noStrike" spc="-1">
                  <a:solidFill>
                    <a:srgbClr val="5B9BD5"/>
                  </a:solidFill>
                  <a:latin typeface="Calibri"/>
                  <a:ea typeface="DejaVu Sans"/>
                </a:rPr>
                <a:t>data+</a:t>
              </a:r>
              <a:endParaRPr lang="en-GB" sz="1200" b="0" strike="noStrike" spc="-1">
                <a:latin typeface="Arial"/>
              </a:endParaRPr>
            </a:p>
          </p:txBody>
        </p:sp>
        <p:sp>
          <p:nvSpPr>
            <p:cNvPr id="2053" name="Rectangle 124"/>
            <p:cNvSpPr/>
            <p:nvPr/>
          </p:nvSpPr>
          <p:spPr>
            <a:xfrm flipH="1">
              <a:off x="1831680" y="4914720"/>
              <a:ext cx="703080" cy="76356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pt-PT" sz="1200" b="0" strike="noStrike" spc="-1">
                  <a:solidFill>
                    <a:srgbClr val="000000"/>
                  </a:solidFill>
                  <a:latin typeface="Calibri"/>
                  <a:ea typeface="DejaVu Sans"/>
                </a:rPr>
                <a:t>DAC</a:t>
              </a:r>
              <a:endParaRPr lang="en-GB" sz="1200" b="0" strike="noStrike" spc="-1">
                <a:latin typeface="Arial"/>
              </a:endParaRPr>
            </a:p>
          </p:txBody>
        </p:sp>
        <p:sp>
          <p:nvSpPr>
            <p:cNvPr id="2054" name="Straight Arrow Connector 125"/>
            <p:cNvSpPr/>
            <p:nvPr/>
          </p:nvSpPr>
          <p:spPr>
            <a:xfrm>
              <a:off x="1913040" y="3977280"/>
              <a:ext cx="719280" cy="360"/>
            </a:xfrm>
            <a:custGeom>
              <a:avLst/>
              <a:gdLst/>
              <a:ahLst/>
              <a:cxnLst/>
              <a:rect l="l" t="t" r="r" b="b"/>
              <a:pathLst>
                <a:path w="21600" h="21600">
                  <a:moveTo>
                    <a:pt x="0" y="0"/>
                  </a:moveTo>
                  <a:lnTo>
                    <a:pt x="21600" y="21600"/>
                  </a:lnTo>
                </a:path>
              </a:pathLst>
            </a:custGeom>
            <a:noFill/>
            <a:ln w="19050" cap="rnd">
              <a:solidFill>
                <a:srgbClr val="000000"/>
              </a:solidFill>
              <a:tailEnd type="triangle" w="med" len="med"/>
            </a:ln>
          </p:spPr>
          <p:style>
            <a:lnRef idx="1">
              <a:schemeClr val="accent1"/>
            </a:lnRef>
            <a:fillRef idx="0">
              <a:schemeClr val="accent1"/>
            </a:fillRef>
            <a:effectRef idx="0">
              <a:schemeClr val="accent1"/>
            </a:effectRef>
            <a:fontRef idx="minor"/>
          </p:style>
        </p:sp>
        <p:sp>
          <p:nvSpPr>
            <p:cNvPr id="2055" name="Straight Arrow Connector 126"/>
            <p:cNvSpPr/>
            <p:nvPr/>
          </p:nvSpPr>
          <p:spPr>
            <a:xfrm>
              <a:off x="1913040" y="4149720"/>
              <a:ext cx="719280" cy="360"/>
            </a:xfrm>
            <a:custGeom>
              <a:avLst/>
              <a:gdLst/>
              <a:ahLst/>
              <a:cxnLst/>
              <a:rect l="l" t="t" r="r" b="b"/>
              <a:pathLst>
                <a:path w="21600" h="21600">
                  <a:moveTo>
                    <a:pt x="0" y="0"/>
                  </a:moveTo>
                  <a:lnTo>
                    <a:pt x="21600" y="21600"/>
                  </a:lnTo>
                </a:path>
              </a:pathLst>
            </a:custGeom>
            <a:noFill/>
            <a:ln w="19050" cap="rnd">
              <a:solidFill>
                <a:srgbClr val="000000"/>
              </a:solidFill>
              <a:tailEnd type="triangle" w="med" len="med"/>
            </a:ln>
          </p:spPr>
          <p:style>
            <a:lnRef idx="1">
              <a:schemeClr val="accent1"/>
            </a:lnRef>
            <a:fillRef idx="0">
              <a:schemeClr val="accent1"/>
            </a:fillRef>
            <a:effectRef idx="0">
              <a:schemeClr val="accent1"/>
            </a:effectRef>
            <a:fontRef idx="minor"/>
          </p:style>
        </p:sp>
        <p:sp>
          <p:nvSpPr>
            <p:cNvPr id="2056" name="Straight Arrow Connector 129"/>
            <p:cNvSpPr/>
            <p:nvPr/>
          </p:nvSpPr>
          <p:spPr>
            <a:xfrm>
              <a:off x="2542680" y="5027040"/>
              <a:ext cx="387720" cy="360"/>
            </a:xfrm>
            <a:custGeom>
              <a:avLst/>
              <a:gdLst/>
              <a:ahLst/>
              <a:cxnLst/>
              <a:rect l="l" t="t" r="r" b="b"/>
              <a:pathLst>
                <a:path w="21600" h="21600">
                  <a:moveTo>
                    <a:pt x="0" y="0"/>
                  </a:moveTo>
                  <a:lnTo>
                    <a:pt x="21600" y="21600"/>
                  </a:lnTo>
                </a:path>
              </a:pathLst>
            </a:custGeom>
            <a:noFill/>
            <a:ln w="19050" cap="rnd">
              <a:solidFill>
                <a:srgbClr val="000000"/>
              </a:solidFill>
              <a:tailEnd type="triangle" w="med" len="med"/>
            </a:ln>
          </p:spPr>
          <p:style>
            <a:lnRef idx="1">
              <a:schemeClr val="accent1"/>
            </a:lnRef>
            <a:fillRef idx="0">
              <a:schemeClr val="accent1"/>
            </a:fillRef>
            <a:effectRef idx="0">
              <a:schemeClr val="accent1"/>
            </a:effectRef>
            <a:fontRef idx="minor"/>
          </p:style>
        </p:sp>
        <p:sp>
          <p:nvSpPr>
            <p:cNvPr id="2057" name="Straight Arrow Connector 130"/>
            <p:cNvSpPr/>
            <p:nvPr/>
          </p:nvSpPr>
          <p:spPr>
            <a:xfrm>
              <a:off x="2542680" y="5199480"/>
              <a:ext cx="387720" cy="360"/>
            </a:xfrm>
            <a:custGeom>
              <a:avLst/>
              <a:gdLst/>
              <a:ahLst/>
              <a:cxnLst/>
              <a:rect l="l" t="t" r="r" b="b"/>
              <a:pathLst>
                <a:path w="21600" h="21600">
                  <a:moveTo>
                    <a:pt x="0" y="0"/>
                  </a:moveTo>
                  <a:lnTo>
                    <a:pt x="21600" y="21600"/>
                  </a:lnTo>
                </a:path>
              </a:pathLst>
            </a:custGeom>
            <a:noFill/>
            <a:ln w="19050" cap="rnd">
              <a:solidFill>
                <a:srgbClr val="000000"/>
              </a:solidFill>
              <a:tailEnd type="triangle" w="med" len="med"/>
            </a:ln>
          </p:spPr>
          <p:style>
            <a:lnRef idx="1">
              <a:schemeClr val="accent1"/>
            </a:lnRef>
            <a:fillRef idx="0">
              <a:schemeClr val="accent1"/>
            </a:fillRef>
            <a:effectRef idx="0">
              <a:schemeClr val="accent1"/>
            </a:effectRef>
            <a:fontRef idx="minor"/>
          </p:style>
        </p:sp>
        <p:sp>
          <p:nvSpPr>
            <p:cNvPr id="2058" name="TextBox 133"/>
            <p:cNvSpPr/>
            <p:nvPr/>
          </p:nvSpPr>
          <p:spPr>
            <a:xfrm>
              <a:off x="1131840" y="3608640"/>
              <a:ext cx="368280" cy="18252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1200" b="0" strike="noStrike" spc="-1">
                  <a:solidFill>
                    <a:srgbClr val="5B9BD5"/>
                  </a:solidFill>
                  <a:latin typeface="Calibri"/>
                  <a:ea typeface="DejaVu Sans"/>
                </a:rPr>
                <a:t>data-</a:t>
              </a:r>
              <a:endParaRPr lang="en-GB" sz="1200" b="0" strike="noStrike" spc="-1">
                <a:latin typeface="Arial"/>
              </a:endParaRPr>
            </a:p>
          </p:txBody>
        </p:sp>
        <p:sp>
          <p:nvSpPr>
            <p:cNvPr id="2059" name="TextBox 134"/>
            <p:cNvSpPr/>
            <p:nvPr/>
          </p:nvSpPr>
          <p:spPr>
            <a:xfrm>
              <a:off x="1919880" y="3799440"/>
              <a:ext cx="261720" cy="20700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1200" b="0" strike="noStrike" spc="-1">
                  <a:solidFill>
                    <a:srgbClr val="000000"/>
                  </a:solidFill>
                  <a:latin typeface="Calibri"/>
                  <a:ea typeface="DejaVu Sans"/>
                </a:rPr>
                <a:t>V</a:t>
              </a:r>
              <a:r>
                <a:rPr lang="en-GB" sz="1200" b="0" strike="noStrike" spc="-1" baseline="-25000">
                  <a:solidFill>
                    <a:srgbClr val="000000"/>
                  </a:solidFill>
                  <a:latin typeface="Calibri"/>
                  <a:ea typeface="DejaVu Sans"/>
                </a:rPr>
                <a:t>of</a:t>
              </a:r>
              <a:r>
                <a:rPr lang="en-GB" sz="1200" b="0" strike="noStrike" spc="-1">
                  <a:solidFill>
                    <a:srgbClr val="000000"/>
                  </a:solidFill>
                  <a:latin typeface="Calibri"/>
                  <a:ea typeface="DejaVu Sans"/>
                </a:rPr>
                <a:t>+</a:t>
              </a:r>
              <a:endParaRPr lang="en-GB" sz="1200" b="0" strike="noStrike" spc="-1">
                <a:latin typeface="Arial"/>
              </a:endParaRPr>
            </a:p>
          </p:txBody>
        </p:sp>
        <p:sp>
          <p:nvSpPr>
            <p:cNvPr id="2060" name="TextBox 135"/>
            <p:cNvSpPr/>
            <p:nvPr/>
          </p:nvSpPr>
          <p:spPr>
            <a:xfrm>
              <a:off x="1923480" y="3969720"/>
              <a:ext cx="223560" cy="20700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1200" b="0" strike="noStrike" spc="-1">
                  <a:solidFill>
                    <a:srgbClr val="000000"/>
                  </a:solidFill>
                  <a:latin typeface="Calibri"/>
                  <a:ea typeface="DejaVu Sans"/>
                </a:rPr>
                <a:t>V</a:t>
              </a:r>
              <a:r>
                <a:rPr lang="en-GB" sz="1200" b="0" strike="noStrike" spc="-1" baseline="-25000">
                  <a:solidFill>
                    <a:srgbClr val="000000"/>
                  </a:solidFill>
                  <a:latin typeface="Calibri"/>
                  <a:ea typeface="DejaVu Sans"/>
                </a:rPr>
                <a:t>of</a:t>
              </a:r>
              <a:r>
                <a:rPr lang="en-GB" sz="1200" b="0" strike="noStrike" spc="-1">
                  <a:solidFill>
                    <a:srgbClr val="000000"/>
                  </a:solidFill>
                  <a:latin typeface="Calibri"/>
                  <a:ea typeface="DejaVu Sans"/>
                </a:rPr>
                <a:t>-</a:t>
              </a:r>
              <a:endParaRPr lang="en-GB" sz="1200" b="0" strike="noStrike" spc="-1">
                <a:latin typeface="Arial"/>
              </a:endParaRPr>
            </a:p>
          </p:txBody>
        </p:sp>
        <p:sp>
          <p:nvSpPr>
            <p:cNvPr id="2061" name="TextBox 142"/>
            <p:cNvSpPr/>
            <p:nvPr/>
          </p:nvSpPr>
          <p:spPr>
            <a:xfrm>
              <a:off x="6150600" y="5297040"/>
              <a:ext cx="565200" cy="18252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1200" b="0" strike="noStrike" spc="-1">
                  <a:solidFill>
                    <a:srgbClr val="5B9BD5"/>
                  </a:solidFill>
                  <a:latin typeface="Calibri"/>
                  <a:ea typeface="DejaVu Sans"/>
                </a:rPr>
                <a:t>clk5G12</a:t>
              </a:r>
              <a:endParaRPr lang="en-GB" sz="1200" b="0" strike="noStrike" spc="-1">
                <a:latin typeface="Arial"/>
              </a:endParaRPr>
            </a:p>
          </p:txBody>
        </p:sp>
        <p:sp>
          <p:nvSpPr>
            <p:cNvPr id="2062" name="TextBox 143"/>
            <p:cNvSpPr/>
            <p:nvPr/>
          </p:nvSpPr>
          <p:spPr>
            <a:xfrm rot="16200000">
              <a:off x="3875040" y="4650480"/>
              <a:ext cx="699480" cy="18252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1200" b="0" strike="noStrike" spc="-1">
                  <a:solidFill>
                    <a:srgbClr val="5B9BD5"/>
                  </a:solidFill>
                  <a:latin typeface="Calibri"/>
                  <a:ea typeface="DejaVu Sans"/>
                </a:rPr>
                <a:t>clk2G56pi</a:t>
              </a:r>
              <a:endParaRPr lang="en-GB" sz="1200" b="0" strike="noStrike" spc="-1">
                <a:latin typeface="Arial"/>
              </a:endParaRPr>
            </a:p>
          </p:txBody>
        </p:sp>
        <p:sp>
          <p:nvSpPr>
            <p:cNvPr id="2063" name="Straight Arrow Connector 144"/>
            <p:cNvSpPr/>
            <p:nvPr/>
          </p:nvSpPr>
          <p:spPr>
            <a:xfrm>
              <a:off x="6284520" y="3880800"/>
              <a:ext cx="801720" cy="360"/>
            </a:xfrm>
            <a:custGeom>
              <a:avLst/>
              <a:gdLst/>
              <a:ahLst/>
              <a:cxnLst/>
              <a:rect l="l" t="t" r="r" b="b"/>
              <a:pathLst>
                <a:path w="21600" h="21600">
                  <a:moveTo>
                    <a:pt x="0" y="0"/>
                  </a:moveTo>
                  <a:lnTo>
                    <a:pt x="21600" y="21600"/>
                  </a:lnTo>
                </a:path>
              </a:pathLst>
            </a:custGeom>
            <a:noFill/>
            <a:ln w="19050">
              <a:solidFill>
                <a:srgbClr val="FF0000"/>
              </a:solidFill>
              <a:tailEnd type="triangle" w="med" len="med"/>
            </a:ln>
          </p:spPr>
          <p:style>
            <a:lnRef idx="1">
              <a:schemeClr val="accent1"/>
            </a:lnRef>
            <a:fillRef idx="0">
              <a:schemeClr val="accent1"/>
            </a:fillRef>
            <a:effectRef idx="0">
              <a:schemeClr val="accent1"/>
            </a:effectRef>
            <a:fontRef idx="minor"/>
          </p:style>
        </p:sp>
        <p:sp>
          <p:nvSpPr>
            <p:cNvPr id="2064" name="TextBox 150"/>
            <p:cNvSpPr/>
            <p:nvPr/>
          </p:nvSpPr>
          <p:spPr>
            <a:xfrm>
              <a:off x="6412680" y="3678480"/>
              <a:ext cx="767880" cy="18252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1200" b="0" strike="noStrike" spc="-1">
                  <a:solidFill>
                    <a:srgbClr val="FF0000"/>
                  </a:solidFill>
                  <a:latin typeface="Calibri"/>
                  <a:ea typeface="DejaVu Sans"/>
                </a:rPr>
                <a:t> toCounter</a:t>
              </a:r>
              <a:endParaRPr lang="en-GB" sz="1200" b="0" strike="noStrike" spc="-1">
                <a:latin typeface="Arial"/>
              </a:endParaRPr>
            </a:p>
          </p:txBody>
        </p:sp>
        <p:sp>
          <p:nvSpPr>
            <p:cNvPr id="2065" name="TextBox 158"/>
            <p:cNvSpPr/>
            <p:nvPr/>
          </p:nvSpPr>
          <p:spPr>
            <a:xfrm>
              <a:off x="3379680" y="3629880"/>
              <a:ext cx="403560" cy="18252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1200" b="0" strike="noStrike" spc="-1">
                  <a:solidFill>
                    <a:srgbClr val="5B9BD5"/>
                  </a:solidFill>
                  <a:latin typeface="Calibri"/>
                  <a:ea typeface="DejaVu Sans"/>
                </a:rPr>
                <a:t>comp</a:t>
              </a:r>
              <a:endParaRPr lang="en-GB" sz="1200" b="0" strike="noStrike" spc="-1">
                <a:latin typeface="Arial"/>
              </a:endParaRPr>
            </a:p>
          </p:txBody>
        </p:sp>
        <p:sp>
          <p:nvSpPr>
            <p:cNvPr id="2066" name="TextBox 84"/>
            <p:cNvSpPr/>
            <p:nvPr/>
          </p:nvSpPr>
          <p:spPr>
            <a:xfrm>
              <a:off x="2968200" y="4932000"/>
              <a:ext cx="261720" cy="20700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1200" b="0" strike="noStrike" spc="-1">
                  <a:solidFill>
                    <a:srgbClr val="000000"/>
                  </a:solidFill>
                  <a:latin typeface="Calibri"/>
                  <a:ea typeface="DejaVu Sans"/>
                </a:rPr>
                <a:t>V</a:t>
              </a:r>
              <a:r>
                <a:rPr lang="en-GB" sz="1200" b="0" strike="noStrike" spc="-1" baseline="-25000">
                  <a:solidFill>
                    <a:srgbClr val="000000"/>
                  </a:solidFill>
                  <a:latin typeface="Calibri"/>
                  <a:ea typeface="DejaVu Sans"/>
                </a:rPr>
                <a:t>of</a:t>
              </a:r>
              <a:r>
                <a:rPr lang="en-GB" sz="1200" b="0" strike="noStrike" spc="-1">
                  <a:solidFill>
                    <a:srgbClr val="000000"/>
                  </a:solidFill>
                  <a:latin typeface="Calibri"/>
                  <a:ea typeface="DejaVu Sans"/>
                </a:rPr>
                <a:t>+</a:t>
              </a:r>
              <a:endParaRPr lang="en-GB" sz="1200" b="0" strike="noStrike" spc="-1">
                <a:latin typeface="Arial"/>
              </a:endParaRPr>
            </a:p>
          </p:txBody>
        </p:sp>
        <p:sp>
          <p:nvSpPr>
            <p:cNvPr id="2067" name="TextBox 87"/>
            <p:cNvSpPr/>
            <p:nvPr/>
          </p:nvSpPr>
          <p:spPr>
            <a:xfrm>
              <a:off x="2971800" y="5102280"/>
              <a:ext cx="223560" cy="20700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1200" b="0" strike="noStrike" spc="-1">
                  <a:solidFill>
                    <a:srgbClr val="000000"/>
                  </a:solidFill>
                  <a:latin typeface="Calibri"/>
                  <a:ea typeface="DejaVu Sans"/>
                </a:rPr>
                <a:t>V</a:t>
              </a:r>
              <a:r>
                <a:rPr lang="en-GB" sz="1200" b="0" strike="noStrike" spc="-1" baseline="-25000">
                  <a:solidFill>
                    <a:srgbClr val="000000"/>
                  </a:solidFill>
                  <a:latin typeface="Calibri"/>
                  <a:ea typeface="DejaVu Sans"/>
                </a:rPr>
                <a:t>of</a:t>
              </a:r>
              <a:r>
                <a:rPr lang="en-GB" sz="1200" b="0" strike="noStrike" spc="-1">
                  <a:solidFill>
                    <a:srgbClr val="000000"/>
                  </a:solidFill>
                  <a:latin typeface="Calibri"/>
                  <a:ea typeface="DejaVu Sans"/>
                </a:rPr>
                <a:t>-</a:t>
              </a:r>
              <a:endParaRPr lang="en-GB" sz="1200" b="0" strike="noStrike" spc="-1">
                <a:latin typeface="Arial"/>
              </a:endParaRPr>
            </a:p>
          </p:txBody>
        </p:sp>
        <p:sp>
          <p:nvSpPr>
            <p:cNvPr id="2068" name="Straight Arrow Connector 82"/>
            <p:cNvSpPr/>
            <p:nvPr/>
          </p:nvSpPr>
          <p:spPr>
            <a:xfrm>
              <a:off x="1119960" y="5024520"/>
              <a:ext cx="719280" cy="360"/>
            </a:xfrm>
            <a:custGeom>
              <a:avLst/>
              <a:gdLst/>
              <a:ahLst/>
              <a:cxnLst/>
              <a:rect l="l" t="t" r="r" b="b"/>
              <a:pathLst>
                <a:path w="21600" h="21600">
                  <a:moveTo>
                    <a:pt x="0" y="0"/>
                  </a:moveTo>
                  <a:lnTo>
                    <a:pt x="21600" y="21600"/>
                  </a:lnTo>
                </a:path>
              </a:pathLst>
            </a:custGeom>
            <a:noFill/>
            <a:ln w="19050" cap="rnd">
              <a:solidFill>
                <a:srgbClr val="000000"/>
              </a:solidFill>
              <a:miter/>
              <a:tailEnd type="triangle" w="med" len="med"/>
            </a:ln>
          </p:spPr>
          <p:style>
            <a:lnRef idx="0">
              <a:scrgbClr r="0" g="0" b="0"/>
            </a:lnRef>
            <a:fillRef idx="0">
              <a:scrgbClr r="0" g="0" b="0"/>
            </a:fillRef>
            <a:effectRef idx="0">
              <a:scrgbClr r="0" g="0" b="0"/>
            </a:effectRef>
            <a:fontRef idx="minor"/>
          </p:style>
        </p:sp>
        <p:sp>
          <p:nvSpPr>
            <p:cNvPr id="2069" name="TextBox 83"/>
            <p:cNvSpPr/>
            <p:nvPr/>
          </p:nvSpPr>
          <p:spPr>
            <a:xfrm>
              <a:off x="1112400" y="4815360"/>
              <a:ext cx="546840" cy="18252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tabLst>
                  <a:tab pos="0" algn="l"/>
                </a:tabLst>
              </a:pPr>
              <a:r>
                <a:rPr lang="en-GB" sz="1200" b="0" strike="noStrike" spc="-1">
                  <a:solidFill>
                    <a:srgbClr val="000000"/>
                  </a:solidFill>
                  <a:latin typeface="Calibri"/>
                  <a:ea typeface="DejaVu Sans"/>
                </a:rPr>
                <a:t>polarity</a:t>
              </a:r>
              <a:endParaRPr lang="en-GB" sz="1200" b="0" strike="noStrike" spc="-1">
                <a:latin typeface="Arial"/>
              </a:endParaRPr>
            </a:p>
          </p:txBody>
        </p:sp>
        <p:sp>
          <p:nvSpPr>
            <p:cNvPr id="2070" name="Straight Arrow Connector 98"/>
            <p:cNvSpPr/>
            <p:nvPr/>
          </p:nvSpPr>
          <p:spPr>
            <a:xfrm>
              <a:off x="1131840" y="5198040"/>
              <a:ext cx="719280" cy="360"/>
            </a:xfrm>
            <a:custGeom>
              <a:avLst/>
              <a:gdLst/>
              <a:ahLst/>
              <a:cxnLst/>
              <a:rect l="l" t="t" r="r" b="b"/>
              <a:pathLst>
                <a:path w="21600" h="21600">
                  <a:moveTo>
                    <a:pt x="0" y="0"/>
                  </a:moveTo>
                  <a:lnTo>
                    <a:pt x="21600" y="21600"/>
                  </a:lnTo>
                </a:path>
              </a:pathLst>
            </a:custGeom>
            <a:noFill/>
            <a:ln w="19050" cap="rnd">
              <a:solidFill>
                <a:srgbClr val="000000"/>
              </a:solidFill>
              <a:miter/>
              <a:tailEnd type="triangle" w="med" len="med"/>
            </a:ln>
          </p:spPr>
          <p:style>
            <a:lnRef idx="0">
              <a:scrgbClr r="0" g="0" b="0"/>
            </a:lnRef>
            <a:fillRef idx="0">
              <a:scrgbClr r="0" g="0" b="0"/>
            </a:fillRef>
            <a:effectRef idx="0">
              <a:scrgbClr r="0" g="0" b="0"/>
            </a:effectRef>
            <a:fontRef idx="minor"/>
          </p:style>
        </p:sp>
        <p:sp>
          <p:nvSpPr>
            <p:cNvPr id="2071" name="TextBox 99"/>
            <p:cNvSpPr/>
            <p:nvPr/>
          </p:nvSpPr>
          <p:spPr>
            <a:xfrm>
              <a:off x="1121040" y="5024520"/>
              <a:ext cx="601560" cy="18252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tabLst>
                  <a:tab pos="0" algn="l"/>
                </a:tabLst>
              </a:pPr>
              <a:r>
                <a:rPr lang="en-GB" sz="1200" b="0" strike="noStrike" spc="-1">
                  <a:solidFill>
                    <a:srgbClr val="000000"/>
                  </a:solidFill>
                  <a:latin typeface="Calibri"/>
                  <a:ea typeface="DejaVu Sans"/>
                </a:rPr>
                <a:t>vSel[3:0]</a:t>
              </a:r>
              <a:endParaRPr lang="en-GB" sz="1200" b="0" strike="noStrike" spc="-1">
                <a:latin typeface="Arial"/>
              </a:endParaRPr>
            </a:p>
          </p:txBody>
        </p:sp>
        <p:sp>
          <p:nvSpPr>
            <p:cNvPr id="2072" name="TextBox 100"/>
            <p:cNvSpPr/>
            <p:nvPr/>
          </p:nvSpPr>
          <p:spPr>
            <a:xfrm>
              <a:off x="5015880" y="3642840"/>
              <a:ext cx="522360" cy="18252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1200" b="0" strike="noStrike" spc="-1">
                  <a:solidFill>
                    <a:srgbClr val="5B9BD5"/>
                  </a:solidFill>
                  <a:latin typeface="Calibri"/>
                  <a:ea typeface="DejaVu Sans"/>
                </a:rPr>
                <a:t>compQ</a:t>
              </a:r>
              <a:endParaRPr lang="en-GB" sz="1200" b="0" strike="noStrike" spc="-1">
                <a:latin typeface="Arial"/>
              </a:endParaRPr>
            </a:p>
          </p:txBody>
        </p:sp>
        <p:sp>
          <p:nvSpPr>
            <p:cNvPr id="2073" name="Straight Arrow Connector 106"/>
            <p:cNvSpPr/>
            <p:nvPr/>
          </p:nvSpPr>
          <p:spPr>
            <a:xfrm>
              <a:off x="4232520" y="5758920"/>
              <a:ext cx="719280" cy="360"/>
            </a:xfrm>
            <a:custGeom>
              <a:avLst/>
              <a:gdLst/>
              <a:ahLst/>
              <a:cxnLst/>
              <a:rect l="l" t="t" r="r" b="b"/>
              <a:pathLst>
                <a:path w="21600" h="21600">
                  <a:moveTo>
                    <a:pt x="0" y="0"/>
                  </a:moveTo>
                  <a:lnTo>
                    <a:pt x="21600" y="21600"/>
                  </a:lnTo>
                </a:path>
              </a:pathLst>
            </a:custGeom>
            <a:noFill/>
            <a:ln w="19050" cap="rnd">
              <a:solidFill>
                <a:srgbClr val="000000"/>
              </a:solidFill>
              <a:miter/>
              <a:tailEnd type="triangle" w="med" len="med"/>
            </a:ln>
          </p:spPr>
          <p:style>
            <a:lnRef idx="0">
              <a:scrgbClr r="0" g="0" b="0"/>
            </a:lnRef>
            <a:fillRef idx="0">
              <a:scrgbClr r="0" g="0" b="0"/>
            </a:fillRef>
            <a:effectRef idx="0">
              <a:scrgbClr r="0" g="0" b="0"/>
            </a:effectRef>
            <a:fontRef idx="minor"/>
          </p:style>
        </p:sp>
        <p:sp>
          <p:nvSpPr>
            <p:cNvPr id="2074" name="TextBox 108"/>
            <p:cNvSpPr/>
            <p:nvPr/>
          </p:nvSpPr>
          <p:spPr>
            <a:xfrm>
              <a:off x="3999240" y="5551920"/>
              <a:ext cx="944640" cy="18252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tabLst>
                  <a:tab pos="0" algn="l"/>
                </a:tabLst>
              </a:pPr>
              <a:r>
                <a:rPr lang="en-GB" sz="1200" b="0" strike="noStrike" spc="-1">
                  <a:solidFill>
                    <a:srgbClr val="000000"/>
                  </a:solidFill>
                  <a:latin typeface="Calibri"/>
                  <a:ea typeface="DejaVu Sans"/>
                </a:rPr>
                <a:t>selPhase[5:0]</a:t>
              </a:r>
              <a:endParaRPr lang="en-GB" sz="1200" b="0" strike="noStrike" spc="-1">
                <a:latin typeface="Arial"/>
              </a:endParaRPr>
            </a:p>
          </p:txBody>
        </p:sp>
      </p:grpSp>
      <p:pic>
        <p:nvPicPr>
          <p:cNvPr id="2075" name="Picture 7"/>
          <p:cNvPicPr/>
          <p:nvPr/>
        </p:nvPicPr>
        <p:blipFill>
          <a:blip r:embed="rId3"/>
          <a:stretch/>
        </p:blipFill>
        <p:spPr>
          <a:xfrm>
            <a:off x="7929360" y="1242360"/>
            <a:ext cx="3379320" cy="2638440"/>
          </a:xfrm>
          <a:prstGeom prst="rect">
            <a:avLst/>
          </a:prstGeom>
          <a:ln w="0">
            <a:noFill/>
          </a:ln>
        </p:spPr>
      </p:pic>
      <p:pic>
        <p:nvPicPr>
          <p:cNvPr id="2076" name="Picture 11"/>
          <p:cNvPicPr/>
          <p:nvPr/>
        </p:nvPicPr>
        <p:blipFill>
          <a:blip r:embed="rId4"/>
          <a:stretch/>
        </p:blipFill>
        <p:spPr>
          <a:xfrm>
            <a:off x="7906320" y="4046760"/>
            <a:ext cx="3882240" cy="2324160"/>
          </a:xfrm>
          <a:prstGeom prst="rect">
            <a:avLst/>
          </a:prstGeom>
          <a:ln w="0">
            <a:noFill/>
          </a:ln>
        </p:spPr>
      </p:pic>
      <p:sp>
        <p:nvSpPr>
          <p:cNvPr id="2077"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2078" name="PlaceHolder 4"/>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B3CE41AF-BD74-4555-AEDB-B068B8CDBD5E}" type="slidenum">
              <a:rPr lang="en-GB" sz="1000" b="0" strike="noStrike" spc="-1" dirty="0">
                <a:solidFill>
                  <a:srgbClr val="808080"/>
                </a:solidFill>
                <a:latin typeface="Calibri Light"/>
                <a:ea typeface="Verdana"/>
              </a:rPr>
              <a:t>71</a:t>
            </a:fld>
            <a:endParaRPr lang="en-GB" sz="1000" b="0" strike="noStrike" spc="-1" dirty="0">
              <a:latin typeface="Times New Roman"/>
            </a:endParaRPr>
          </a:p>
        </p:txBody>
      </p:sp>
      <p:sp>
        <p:nvSpPr>
          <p:cNvPr id="2079" name="PlaceHolder 5"/>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0"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PLL / CDR and Clock Manager</a:t>
            </a:r>
            <a:endParaRPr lang="en-GB" sz="3200" b="0" strike="noStrike" spc="-1">
              <a:latin typeface="Arial"/>
            </a:endParaRPr>
          </a:p>
        </p:txBody>
      </p:sp>
      <p:sp>
        <p:nvSpPr>
          <p:cNvPr id="2081" name="Straight Arrow Connector 9"/>
          <p:cNvSpPr/>
          <p:nvPr/>
        </p:nvSpPr>
        <p:spPr>
          <a:xfrm flipV="1">
            <a:off x="9439200" y="1802160"/>
            <a:ext cx="360" cy="456480"/>
          </a:xfrm>
          <a:custGeom>
            <a:avLst/>
            <a:gdLst/>
            <a:ahLst/>
            <a:cxnLst/>
            <a:rect l="l" t="t" r="r" b="b"/>
            <a:pathLst>
              <a:path w="21600" h="21600">
                <a:moveTo>
                  <a:pt x="0" y="0"/>
                </a:moveTo>
                <a:lnTo>
                  <a:pt x="21600" y="21600"/>
                </a:lnTo>
              </a:path>
            </a:pathLst>
          </a:custGeom>
          <a:noFill/>
          <a:ln w="19050">
            <a:solidFill>
              <a:srgbClr val="44546A"/>
            </a:solidFill>
            <a:tailEnd type="oval" w="med" len="med"/>
          </a:ln>
        </p:spPr>
        <p:style>
          <a:lnRef idx="1">
            <a:schemeClr val="accent1"/>
          </a:lnRef>
          <a:fillRef idx="0">
            <a:schemeClr val="accent1"/>
          </a:fillRef>
          <a:effectRef idx="0">
            <a:schemeClr val="accent1"/>
          </a:effectRef>
          <a:fontRef idx="minor"/>
        </p:style>
      </p:sp>
      <p:sp>
        <p:nvSpPr>
          <p:cNvPr id="2082" name="Rectangle 10"/>
          <p:cNvSpPr/>
          <p:nvPr/>
        </p:nvSpPr>
        <p:spPr>
          <a:xfrm>
            <a:off x="1916280" y="21049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083" name="Rectangle 11"/>
          <p:cNvSpPr/>
          <p:nvPr/>
        </p:nvSpPr>
        <p:spPr>
          <a:xfrm>
            <a:off x="1916280" y="42382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084" name="Rectangle 12"/>
          <p:cNvSpPr/>
          <p:nvPr/>
        </p:nvSpPr>
        <p:spPr>
          <a:xfrm rot="10800000">
            <a:off x="4728240" y="1269360"/>
            <a:ext cx="3733200" cy="4494960"/>
          </a:xfrm>
          <a:prstGeom prst="rect">
            <a:avLst/>
          </a:prstGeom>
          <a:solidFill>
            <a:srgbClr val="95B3D7"/>
          </a:solidFill>
          <a:ln w="25400">
            <a:solidFill>
              <a:srgbClr val="000000"/>
            </a:solidFill>
            <a:round/>
          </a:ln>
        </p:spPr>
        <p:style>
          <a:lnRef idx="0">
            <a:scrgbClr r="0" g="0" b="0"/>
          </a:lnRef>
          <a:fillRef idx="0">
            <a:scrgbClr r="0" g="0" b="0"/>
          </a:fillRef>
          <a:effectRef idx="0">
            <a:scrgbClr r="0" g="0" b="0"/>
          </a:effectRef>
          <a:fontRef idx="minor"/>
        </p:style>
      </p:sp>
      <p:sp>
        <p:nvSpPr>
          <p:cNvPr id="2085" name="Rectangle 13"/>
          <p:cNvSpPr/>
          <p:nvPr/>
        </p:nvSpPr>
        <p:spPr>
          <a:xfrm rot="5400000">
            <a:off x="3250440" y="3285720"/>
            <a:ext cx="3504600" cy="5328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buNone/>
              <a:tabLst>
                <a:tab pos="0" algn="l"/>
              </a:tabLst>
            </a:pPr>
            <a:r>
              <a:rPr lang="en-GB" sz="900" b="0" strike="noStrike" spc="-1">
                <a:solidFill>
                  <a:srgbClr val="FFFFFF"/>
                </a:solidFill>
                <a:latin typeface="Calibri"/>
                <a:ea typeface="DejaVu Sans"/>
              </a:rPr>
              <a:t>Phase – Aligners + Ser/Des for E – Ports</a:t>
            </a:r>
            <a:endParaRPr lang="en-GB" sz="900" b="0" strike="noStrike" spc="-1">
              <a:latin typeface="Arial"/>
            </a:endParaRPr>
          </a:p>
        </p:txBody>
      </p:sp>
      <p:sp>
        <p:nvSpPr>
          <p:cNvPr id="2086" name="Rectangle 14"/>
          <p:cNvSpPr/>
          <p:nvPr/>
        </p:nvSpPr>
        <p:spPr>
          <a:xfrm>
            <a:off x="1916280" y="10378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087" name="Rectangle 15"/>
          <p:cNvSpPr/>
          <p:nvPr/>
        </p:nvSpPr>
        <p:spPr>
          <a:xfrm rot="5400000">
            <a:off x="2565000" y="13046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088" name="Rectangle 16"/>
          <p:cNvSpPr/>
          <p:nvPr/>
        </p:nvSpPr>
        <p:spPr>
          <a:xfrm rot="5400000">
            <a:off x="2565000" y="23713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089" name="Rectangle 17"/>
          <p:cNvSpPr/>
          <p:nvPr/>
        </p:nvSpPr>
        <p:spPr>
          <a:xfrm rot="5400000">
            <a:off x="2565000" y="45050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090" name="Rectangle 18"/>
          <p:cNvSpPr/>
          <p:nvPr/>
        </p:nvSpPr>
        <p:spPr>
          <a:xfrm>
            <a:off x="2754720" y="53053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GBT – SCA</a:t>
            </a:r>
            <a:endParaRPr lang="en-GB" sz="1050" b="0" strike="noStrike" spc="-1">
              <a:latin typeface="Arial"/>
            </a:endParaRPr>
          </a:p>
        </p:txBody>
      </p:sp>
      <p:sp>
        <p:nvSpPr>
          <p:cNvPr id="2091" name="Rectangle 19"/>
          <p:cNvSpPr/>
          <p:nvPr/>
        </p:nvSpPr>
        <p:spPr>
          <a:xfrm rot="5400000">
            <a:off x="3403080" y="55717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092" name="Straight Connector 20"/>
          <p:cNvSpPr/>
          <p:nvPr/>
        </p:nvSpPr>
        <p:spPr>
          <a:xfrm>
            <a:off x="2449440" y="3018960"/>
            <a:ext cx="360" cy="99072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2093" name="Rectangle 21"/>
          <p:cNvSpPr/>
          <p:nvPr/>
        </p:nvSpPr>
        <p:spPr>
          <a:xfrm>
            <a:off x="5284080" y="1271160"/>
            <a:ext cx="857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Phase - Shifter</a:t>
            </a:r>
            <a:endParaRPr lang="en-GB" sz="900" b="0" strike="noStrike" spc="-1">
              <a:latin typeface="Arial"/>
            </a:endParaRPr>
          </a:p>
        </p:txBody>
      </p:sp>
      <p:sp>
        <p:nvSpPr>
          <p:cNvPr id="2094" name="Rectangle 22"/>
          <p:cNvSpPr/>
          <p:nvPr/>
        </p:nvSpPr>
        <p:spPr>
          <a:xfrm rot="5400000">
            <a:off x="4546080" y="20667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095" name="Rectangle 23"/>
          <p:cNvSpPr/>
          <p:nvPr/>
        </p:nvSpPr>
        <p:spPr>
          <a:xfrm rot="5400000">
            <a:off x="4546080" y="27525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096" name="Rectangle 24"/>
          <p:cNvSpPr/>
          <p:nvPr/>
        </p:nvSpPr>
        <p:spPr>
          <a:xfrm rot="5400000">
            <a:off x="4546080" y="41241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097" name="Rectangle 25"/>
          <p:cNvSpPr/>
          <p:nvPr/>
        </p:nvSpPr>
        <p:spPr>
          <a:xfrm rot="5400000">
            <a:off x="4546080" y="48099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098" name="Straight Connector 26"/>
          <p:cNvSpPr/>
          <p:nvPr/>
        </p:nvSpPr>
        <p:spPr>
          <a:xfrm flipV="1">
            <a:off x="4811760" y="3247560"/>
            <a:ext cx="360" cy="60948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2099" name="Curved Connector 27"/>
          <p:cNvSpPr/>
          <p:nvPr/>
        </p:nvSpPr>
        <p:spPr>
          <a:xfrm rot="10800000">
            <a:off x="2984040" y="1418760"/>
            <a:ext cx="175176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100" name="Rectangle 28"/>
          <p:cNvSpPr/>
          <p:nvPr/>
        </p:nvSpPr>
        <p:spPr>
          <a:xfrm>
            <a:off x="7770960" y="5307840"/>
            <a:ext cx="69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Masters</a:t>
            </a:r>
            <a:endParaRPr lang="en-GB" sz="900" b="0" strike="noStrike" spc="-1">
              <a:latin typeface="Arial"/>
            </a:endParaRPr>
          </a:p>
        </p:txBody>
      </p:sp>
      <p:sp>
        <p:nvSpPr>
          <p:cNvPr id="2101" name="Rectangle 29"/>
          <p:cNvSpPr/>
          <p:nvPr/>
        </p:nvSpPr>
        <p:spPr>
          <a:xfrm>
            <a:off x="572004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ADC</a:t>
            </a:r>
            <a:endParaRPr lang="en-GB" sz="900" b="0" strike="noStrike" spc="-1">
              <a:latin typeface="Arial"/>
            </a:endParaRPr>
          </a:p>
        </p:txBody>
      </p:sp>
      <p:sp>
        <p:nvSpPr>
          <p:cNvPr id="2102" name="Rectangle 30"/>
          <p:cNvSpPr/>
          <p:nvPr/>
        </p:nvSpPr>
        <p:spPr>
          <a:xfrm>
            <a:off x="57200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Control Logic</a:t>
            </a:r>
            <a:endParaRPr lang="en-GB" sz="900" b="0" strike="noStrike" spc="-1">
              <a:latin typeface="Arial"/>
            </a:endParaRPr>
          </a:p>
        </p:txBody>
      </p:sp>
      <p:sp>
        <p:nvSpPr>
          <p:cNvPr id="2103" name="Rectangle 31"/>
          <p:cNvSpPr/>
          <p:nvPr/>
        </p:nvSpPr>
        <p:spPr>
          <a:xfrm>
            <a:off x="70916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Configuration</a:t>
            </a:r>
            <a:endParaRPr lang="en-GB" sz="900" b="0" strike="noStrike" spc="-1">
              <a:latin typeface="Arial"/>
            </a:endParaRPr>
          </a:p>
          <a:p>
            <a:pPr algn="ctr">
              <a:lnSpc>
                <a:spcPct val="100000"/>
              </a:lnSpc>
              <a:buNone/>
              <a:tabLst>
                <a:tab pos="0" algn="l"/>
              </a:tabLst>
            </a:pPr>
            <a:r>
              <a:rPr lang="en-US" sz="900" b="0" strike="noStrike" spc="-1">
                <a:solidFill>
                  <a:srgbClr val="FFFFFF"/>
                </a:solidFill>
                <a:latin typeface="Calibri"/>
                <a:ea typeface="DejaVu Sans"/>
              </a:rPr>
              <a:t>(e-Fuses + reg-Bank)</a:t>
            </a:r>
            <a:endParaRPr lang="en-GB" sz="900" b="0" strike="noStrike" spc="-1">
              <a:latin typeface="Arial"/>
            </a:endParaRPr>
          </a:p>
        </p:txBody>
      </p:sp>
      <p:sp>
        <p:nvSpPr>
          <p:cNvPr id="2104" name="Straight Arrow Connector 32"/>
          <p:cNvSpPr/>
          <p:nvPr/>
        </p:nvSpPr>
        <p:spPr>
          <a:xfrm rot="5400000" flipH="1" flipV="1">
            <a:off x="660132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105" name="Straight Arrow Connector 33"/>
          <p:cNvSpPr/>
          <p:nvPr/>
        </p:nvSpPr>
        <p:spPr>
          <a:xfrm>
            <a:off x="8071920" y="3762000"/>
            <a:ext cx="608760" cy="720"/>
          </a:xfrm>
          <a:custGeom>
            <a:avLst/>
            <a:gdLst/>
            <a:ahLst/>
            <a:cxnLst/>
            <a:rect l="l" t="t" r="r" b="b"/>
            <a:pathLst>
              <a:path w="21600" h="21600">
                <a:moveTo>
                  <a:pt x="0" y="0"/>
                </a:moveTo>
                <a:lnTo>
                  <a:pt x="21600" y="21600"/>
                </a:lnTo>
              </a:path>
            </a:pathLst>
          </a:custGeom>
          <a:noFill/>
          <a:ln w="19050">
            <a:solidFill>
              <a:srgbClr val="44546A"/>
            </a:solidFill>
            <a:round/>
            <a:tailEnd type="arrow" w="med" len="med"/>
          </a:ln>
        </p:spPr>
        <p:style>
          <a:lnRef idx="0">
            <a:scrgbClr r="0" g="0" b="0"/>
          </a:lnRef>
          <a:fillRef idx="0">
            <a:scrgbClr r="0" g="0" b="0"/>
          </a:fillRef>
          <a:effectRef idx="0">
            <a:scrgbClr r="0" g="0" b="0"/>
          </a:effectRef>
          <a:fontRef idx="minor"/>
        </p:style>
      </p:sp>
      <p:sp>
        <p:nvSpPr>
          <p:cNvPr id="2106" name="Isosceles Triangle 34"/>
          <p:cNvSpPr/>
          <p:nvPr/>
        </p:nvSpPr>
        <p:spPr>
          <a:xfrm rot="5400000" flipH="1">
            <a:off x="8642880" y="357228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sp>
        <p:nvSpPr>
          <p:cNvPr id="2107" name="Isosceles Triangle 35"/>
          <p:cNvSpPr/>
          <p:nvPr/>
        </p:nvSpPr>
        <p:spPr>
          <a:xfrm>
            <a:off x="9292320" y="19551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2108" name="Straight Connector 36"/>
          <p:cNvSpPr/>
          <p:nvPr/>
        </p:nvSpPr>
        <p:spPr>
          <a:xfrm>
            <a:off x="9291960" y="1955160"/>
            <a:ext cx="30492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2109" name="Straight Connector 37"/>
          <p:cNvSpPr/>
          <p:nvPr/>
        </p:nvSpPr>
        <p:spPr>
          <a:xfrm>
            <a:off x="9062640" y="3762000"/>
            <a:ext cx="38088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110" name="Straight Connector 38"/>
          <p:cNvSpPr/>
          <p:nvPr/>
        </p:nvSpPr>
        <p:spPr>
          <a:xfrm>
            <a:off x="9443520" y="4066560"/>
            <a:ext cx="360" cy="15264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111" name="Isosceles Triangle 39"/>
          <p:cNvSpPr/>
          <p:nvPr/>
        </p:nvSpPr>
        <p:spPr>
          <a:xfrm flipV="1">
            <a:off x="9291240" y="39135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2112" name="Straight Connector 40"/>
          <p:cNvSpPr/>
          <p:nvPr/>
        </p:nvSpPr>
        <p:spPr>
          <a:xfrm>
            <a:off x="9443520" y="3762000"/>
            <a:ext cx="360" cy="15228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113" name="Straight Connector 41"/>
          <p:cNvSpPr/>
          <p:nvPr/>
        </p:nvSpPr>
        <p:spPr>
          <a:xfrm>
            <a:off x="9291240" y="4066560"/>
            <a:ext cx="30456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2114" name="Isosceles Triangle 42"/>
          <p:cNvSpPr/>
          <p:nvPr/>
        </p:nvSpPr>
        <p:spPr>
          <a:xfrm flipV="1">
            <a:off x="9367560" y="4218480"/>
            <a:ext cx="151560" cy="151560"/>
          </a:xfrm>
          <a:prstGeom prst="triangle">
            <a:avLst>
              <a:gd name="adj" fmla="val 50000"/>
            </a:avLst>
          </a:prstGeom>
          <a:solidFill>
            <a:schemeClr val="tx2"/>
          </a:solidFill>
          <a:ln w="25400">
            <a:solidFill>
              <a:srgbClr val="44546A"/>
            </a:solidFill>
            <a:round/>
          </a:ln>
        </p:spPr>
        <p:style>
          <a:lnRef idx="0">
            <a:scrgbClr r="0" g="0" b="0"/>
          </a:lnRef>
          <a:fillRef idx="0">
            <a:scrgbClr r="0" g="0" b="0"/>
          </a:fillRef>
          <a:effectRef idx="0">
            <a:scrgbClr r="0" g="0" b="0"/>
          </a:effectRef>
          <a:fontRef idx="minor"/>
        </p:style>
      </p:sp>
      <p:sp>
        <p:nvSpPr>
          <p:cNvPr id="2115" name="Straight Connector 43"/>
          <p:cNvSpPr/>
          <p:nvPr/>
        </p:nvSpPr>
        <p:spPr>
          <a:xfrm>
            <a:off x="9291960" y="1802520"/>
            <a:ext cx="30492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116" name="Elbow Connector 44"/>
          <p:cNvSpPr/>
          <p:nvPr/>
        </p:nvSpPr>
        <p:spPr>
          <a:xfrm flipV="1">
            <a:off x="8463240" y="3875760"/>
            <a:ext cx="407880" cy="1659600"/>
          </a:xfrm>
          <a:prstGeom prst="bentConnector2">
            <a:avLst/>
          </a:pr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117" name="Straight Arrow Connector 45"/>
          <p:cNvSpPr/>
          <p:nvPr/>
        </p:nvSpPr>
        <p:spPr>
          <a:xfrm flipH="1">
            <a:off x="5260320" y="3016440"/>
            <a:ext cx="741240" cy="360"/>
          </a:xfrm>
          <a:custGeom>
            <a:avLst/>
            <a:gdLst/>
            <a:ahLst/>
            <a:cxnLst/>
            <a:rect l="l" t="t" r="r" b="b"/>
            <a:pathLst>
              <a:path w="21600" h="21600">
                <a:moveTo>
                  <a:pt x="0" y="0"/>
                </a:moveTo>
                <a:lnTo>
                  <a:pt x="21600" y="21600"/>
                </a:lnTo>
              </a:path>
            </a:pathLst>
          </a:custGeom>
          <a:noFill/>
          <a:ln w="38100">
            <a:solidFill>
              <a:srgbClr val="C0504D"/>
            </a:solidFill>
            <a:round/>
            <a:tailEnd type="arrow" w="med" len="med"/>
          </a:ln>
        </p:spPr>
        <p:style>
          <a:lnRef idx="0">
            <a:scrgbClr r="0" g="0" b="0"/>
          </a:lnRef>
          <a:fillRef idx="0">
            <a:scrgbClr r="0" g="0" b="0"/>
          </a:fillRef>
          <a:effectRef idx="0">
            <a:scrgbClr r="0" g="0" b="0"/>
          </a:effectRef>
          <a:fontRef idx="minor"/>
        </p:style>
      </p:sp>
      <p:sp>
        <p:nvSpPr>
          <p:cNvPr id="2118" name="Curved Connector 46"/>
          <p:cNvSpPr/>
          <p:nvPr/>
        </p:nvSpPr>
        <p:spPr>
          <a:xfrm rot="10800000">
            <a:off x="2984040" y="1266480"/>
            <a:ext cx="175176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119" name="Curved Connector 47"/>
          <p:cNvSpPr/>
          <p:nvPr/>
        </p:nvSpPr>
        <p:spPr>
          <a:xfrm rot="10800000">
            <a:off x="2984040" y="1571400"/>
            <a:ext cx="175176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120" name="Curved Connector 48"/>
          <p:cNvSpPr/>
          <p:nvPr/>
        </p:nvSpPr>
        <p:spPr>
          <a:xfrm rot="10800000">
            <a:off x="2984040" y="233352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121" name="Curved Connector 49"/>
          <p:cNvSpPr/>
          <p:nvPr/>
        </p:nvSpPr>
        <p:spPr>
          <a:xfrm rot="10800000">
            <a:off x="2984040" y="248580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122" name="Curved Connector 50"/>
          <p:cNvSpPr/>
          <p:nvPr/>
        </p:nvSpPr>
        <p:spPr>
          <a:xfrm rot="10800000">
            <a:off x="2984040" y="263844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123" name="Curved Connector 51"/>
          <p:cNvSpPr/>
          <p:nvPr/>
        </p:nvSpPr>
        <p:spPr>
          <a:xfrm rot="10800000" flipV="1">
            <a:off x="2984040" y="408600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124" name="Curved Connector 52"/>
          <p:cNvSpPr/>
          <p:nvPr/>
        </p:nvSpPr>
        <p:spPr>
          <a:xfrm rot="10800000" flipV="1">
            <a:off x="2984040" y="423864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125" name="Curved Connector 53"/>
          <p:cNvSpPr/>
          <p:nvPr/>
        </p:nvSpPr>
        <p:spPr>
          <a:xfrm rot="10800000" flipV="1">
            <a:off x="2984040" y="439092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126" name="Curved Connector 54"/>
          <p:cNvSpPr/>
          <p:nvPr/>
        </p:nvSpPr>
        <p:spPr>
          <a:xfrm rot="10800000" flipV="1">
            <a:off x="3822120" y="4771800"/>
            <a:ext cx="91368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127" name="Curved Connector 55"/>
          <p:cNvSpPr/>
          <p:nvPr/>
        </p:nvSpPr>
        <p:spPr>
          <a:xfrm rot="10800000" flipV="1">
            <a:off x="3822120" y="4924080"/>
            <a:ext cx="91368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128" name="Curved Connector 56"/>
          <p:cNvSpPr/>
          <p:nvPr/>
        </p:nvSpPr>
        <p:spPr>
          <a:xfrm rot="10800000" flipV="1">
            <a:off x="3822120" y="5076360"/>
            <a:ext cx="91368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129" name="Straight Arrow Connector 57"/>
          <p:cNvSpPr/>
          <p:nvPr/>
        </p:nvSpPr>
        <p:spPr>
          <a:xfrm flipV="1">
            <a:off x="3889800" y="4699800"/>
            <a:ext cx="791640" cy="4222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130" name="TextBox 58"/>
          <p:cNvSpPr/>
          <p:nvPr/>
        </p:nvSpPr>
        <p:spPr>
          <a:xfrm>
            <a:off x="2694960" y="5000400"/>
            <a:ext cx="12542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000" b="0" strike="noStrike" spc="-1">
                <a:solidFill>
                  <a:srgbClr val="1F497D"/>
                </a:solidFill>
                <a:latin typeface="Calibri"/>
                <a:ea typeface="DejaVu Sans"/>
              </a:rPr>
              <a:t>One 80 Mbps port</a:t>
            </a:r>
            <a:endParaRPr lang="en-GB" sz="1000" b="0" strike="noStrike" spc="-1">
              <a:latin typeface="Arial"/>
            </a:endParaRPr>
          </a:p>
        </p:txBody>
      </p:sp>
      <p:sp>
        <p:nvSpPr>
          <p:cNvPr id="2131" name="Straight Arrow Connector 59"/>
          <p:cNvSpPr/>
          <p:nvPr/>
        </p:nvSpPr>
        <p:spPr>
          <a:xfrm flipV="1">
            <a:off x="3928320" y="2397600"/>
            <a:ext cx="795240" cy="14961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132" name="Straight Arrow Connector 60"/>
          <p:cNvSpPr/>
          <p:nvPr/>
        </p:nvSpPr>
        <p:spPr>
          <a:xfrm flipV="1">
            <a:off x="3928320" y="3147120"/>
            <a:ext cx="777240" cy="7470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133" name="Straight Arrow Connector 61"/>
          <p:cNvSpPr/>
          <p:nvPr/>
        </p:nvSpPr>
        <p:spPr>
          <a:xfrm>
            <a:off x="3928320" y="3895920"/>
            <a:ext cx="777240" cy="972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134" name="TextBox 62"/>
          <p:cNvSpPr/>
          <p:nvPr/>
        </p:nvSpPr>
        <p:spPr>
          <a:xfrm>
            <a:off x="7881480" y="6017040"/>
            <a:ext cx="43272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Ports</a:t>
            </a:r>
            <a:endParaRPr lang="en-GB" sz="800" b="0" strike="noStrike" spc="-1">
              <a:latin typeface="Arial"/>
            </a:endParaRPr>
          </a:p>
        </p:txBody>
      </p:sp>
      <p:sp>
        <p:nvSpPr>
          <p:cNvPr id="2135" name="TextBox 63"/>
          <p:cNvSpPr/>
          <p:nvPr/>
        </p:nvSpPr>
        <p:spPr>
          <a:xfrm>
            <a:off x="5783760" y="6017040"/>
            <a:ext cx="5454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aIn[7:0]</a:t>
            </a:r>
            <a:endParaRPr lang="en-GB" sz="800" b="0" strike="noStrike" spc="-1">
              <a:latin typeface="Arial"/>
            </a:endParaRPr>
          </a:p>
        </p:txBody>
      </p:sp>
      <p:sp>
        <p:nvSpPr>
          <p:cNvPr id="2136" name="TextBox 64"/>
          <p:cNvSpPr/>
          <p:nvPr/>
        </p:nvSpPr>
        <p:spPr>
          <a:xfrm>
            <a:off x="6471360" y="6017040"/>
            <a:ext cx="5623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IO[15:0]</a:t>
            </a:r>
            <a:endParaRPr lang="en-GB" sz="800" b="0" strike="noStrike" spc="-1">
              <a:latin typeface="Arial"/>
            </a:endParaRPr>
          </a:p>
        </p:txBody>
      </p:sp>
      <p:sp>
        <p:nvSpPr>
          <p:cNvPr id="2137" name="TextBox 65"/>
          <p:cNvSpPr/>
          <p:nvPr/>
        </p:nvSpPr>
        <p:spPr>
          <a:xfrm>
            <a:off x="2866320" y="3618720"/>
            <a:ext cx="1115280" cy="546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1000" b="0" strike="noStrike" spc="-1">
                <a:solidFill>
                  <a:srgbClr val="1F497D"/>
                </a:solidFill>
                <a:latin typeface="Calibri"/>
                <a:ea typeface="DejaVu Sans"/>
              </a:rPr>
              <a:t>160 Mbps</a:t>
            </a:r>
            <a:br/>
            <a:r>
              <a:rPr lang="en-GB" sz="1000" b="0" strike="noStrike" spc="-1">
                <a:solidFill>
                  <a:srgbClr val="1F497D"/>
                </a:solidFill>
                <a:latin typeface="Calibri"/>
                <a:ea typeface="DejaVu Sans"/>
              </a:rPr>
              <a:t>to</a:t>
            </a:r>
            <a:endParaRPr lang="en-GB" sz="1000" b="0" strike="noStrike" spc="-1">
              <a:latin typeface="Arial"/>
            </a:endParaRPr>
          </a:p>
          <a:p>
            <a:pPr algn="ctr">
              <a:lnSpc>
                <a:spcPct val="100000"/>
              </a:lnSpc>
              <a:buNone/>
              <a:tabLst>
                <a:tab pos="0" algn="l"/>
              </a:tabLst>
            </a:pPr>
            <a:r>
              <a:rPr lang="en-GB" sz="1000" b="0" strike="noStrike" spc="-1">
                <a:solidFill>
                  <a:srgbClr val="1F497D"/>
                </a:solidFill>
                <a:latin typeface="Calibri"/>
                <a:ea typeface="DejaVu Sans"/>
              </a:rPr>
              <a:t>1.28 Gbps ports</a:t>
            </a:r>
            <a:endParaRPr lang="en-GB" sz="1000" b="0" strike="noStrike" spc="-1">
              <a:latin typeface="Arial"/>
            </a:endParaRPr>
          </a:p>
        </p:txBody>
      </p:sp>
      <p:sp>
        <p:nvSpPr>
          <p:cNvPr id="2138" name="TextBox 66"/>
          <p:cNvSpPr/>
          <p:nvPr/>
        </p:nvSpPr>
        <p:spPr>
          <a:xfrm>
            <a:off x="8578080" y="1802880"/>
            <a:ext cx="5940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LpGBTIA</a:t>
            </a:r>
            <a:endParaRPr lang="en-GB" sz="800" b="0" strike="noStrike" spc="-1">
              <a:latin typeface="Arial"/>
            </a:endParaRPr>
          </a:p>
        </p:txBody>
      </p:sp>
      <p:sp>
        <p:nvSpPr>
          <p:cNvPr id="2139" name="TextBox 67"/>
          <p:cNvSpPr/>
          <p:nvPr/>
        </p:nvSpPr>
        <p:spPr>
          <a:xfrm>
            <a:off x="8577000" y="3304800"/>
            <a:ext cx="5652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LpGBLD</a:t>
            </a:r>
            <a:endParaRPr lang="en-GB" sz="800" b="0" strike="noStrike" spc="-1">
              <a:latin typeface="Arial"/>
            </a:endParaRPr>
          </a:p>
        </p:txBody>
      </p:sp>
      <p:sp>
        <p:nvSpPr>
          <p:cNvPr id="2140" name="TextBox 68"/>
          <p:cNvSpPr/>
          <p:nvPr/>
        </p:nvSpPr>
        <p:spPr>
          <a:xfrm>
            <a:off x="7659000" y="1280160"/>
            <a:ext cx="746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400" b="1" strike="noStrike" spc="-1">
                <a:solidFill>
                  <a:srgbClr val="1F497D"/>
                </a:solidFill>
                <a:latin typeface="Calibri"/>
                <a:ea typeface="DejaVu Sans"/>
              </a:rPr>
              <a:t>LpGBT</a:t>
            </a:r>
            <a:endParaRPr lang="en-GB" sz="1400" b="0" strike="noStrike" spc="-1">
              <a:latin typeface="Arial"/>
            </a:endParaRPr>
          </a:p>
        </p:txBody>
      </p:sp>
      <p:sp>
        <p:nvSpPr>
          <p:cNvPr id="2141" name="Straight Arrow Connector 69"/>
          <p:cNvSpPr/>
          <p:nvPr/>
        </p:nvSpPr>
        <p:spPr>
          <a:xfrm rot="10800000" flipV="1">
            <a:off x="9673920" y="187920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142" name="Straight Arrow Connector 70"/>
          <p:cNvSpPr/>
          <p:nvPr/>
        </p:nvSpPr>
        <p:spPr>
          <a:xfrm rot="10800000" flipV="1">
            <a:off x="9673920" y="203148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143" name="Straight Arrow Connector 71"/>
          <p:cNvSpPr/>
          <p:nvPr/>
        </p:nvSpPr>
        <p:spPr>
          <a:xfrm rot="10800000" flipH="1">
            <a:off x="9672120" y="368676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144" name="Straight Arrow Connector 72"/>
          <p:cNvSpPr/>
          <p:nvPr/>
        </p:nvSpPr>
        <p:spPr>
          <a:xfrm rot="10800000" flipH="1">
            <a:off x="9672120" y="383904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145" name="Right Brace 73"/>
          <p:cNvSpPr/>
          <p:nvPr/>
        </p:nvSpPr>
        <p:spPr>
          <a:xfrm>
            <a:off x="3747960" y="1443600"/>
            <a:ext cx="266040" cy="400320"/>
          </a:xfrm>
          <a:prstGeom prst="rightBrace">
            <a:avLst>
              <a:gd name="adj1" fmla="val 8333"/>
              <a:gd name="adj2" fmla="val 50000"/>
            </a:avLst>
          </a:prstGeom>
          <a:noFill/>
          <a:ln w="12700">
            <a:solidFill>
              <a:srgbClr val="4A7EBB"/>
            </a:solidFill>
            <a:round/>
          </a:ln>
        </p:spPr>
        <p:style>
          <a:lnRef idx="0">
            <a:scrgbClr r="0" g="0" b="0"/>
          </a:lnRef>
          <a:fillRef idx="0">
            <a:scrgbClr r="0" g="0" b="0"/>
          </a:fillRef>
          <a:effectRef idx="0">
            <a:scrgbClr r="0" g="0" b="0"/>
          </a:effectRef>
          <a:fontRef idx="minor"/>
        </p:style>
      </p:sp>
      <p:sp>
        <p:nvSpPr>
          <p:cNvPr id="2146" name="TextBox 74"/>
          <p:cNvSpPr/>
          <p:nvPr/>
        </p:nvSpPr>
        <p:spPr>
          <a:xfrm>
            <a:off x="3956400" y="1509840"/>
            <a:ext cx="4341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eLink</a:t>
            </a:r>
            <a:endParaRPr lang="en-GB" sz="800" b="0" strike="noStrike" spc="-1">
              <a:latin typeface="Arial"/>
            </a:endParaRPr>
          </a:p>
        </p:txBody>
      </p:sp>
      <p:sp>
        <p:nvSpPr>
          <p:cNvPr id="2147" name="TextBox 75"/>
          <p:cNvSpPr/>
          <p:nvPr/>
        </p:nvSpPr>
        <p:spPr>
          <a:xfrm>
            <a:off x="3063960" y="3313080"/>
            <a:ext cx="47700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GB" sz="1000" b="0" strike="noStrike" spc="-1">
                <a:solidFill>
                  <a:srgbClr val="C00000"/>
                </a:solidFill>
                <a:latin typeface="Calibri"/>
                <a:ea typeface="DejaVu Sans"/>
              </a:rPr>
              <a:t>clock</a:t>
            </a:r>
            <a:endParaRPr lang="en-GB" sz="1000" b="0" strike="noStrike" spc="-1">
              <a:latin typeface="Arial"/>
            </a:endParaRPr>
          </a:p>
        </p:txBody>
      </p:sp>
      <p:sp>
        <p:nvSpPr>
          <p:cNvPr id="2148" name="Straight Arrow Connector 76"/>
          <p:cNvSpPr/>
          <p:nvPr/>
        </p:nvSpPr>
        <p:spPr>
          <a:xfrm flipV="1">
            <a:off x="3526200" y="2901600"/>
            <a:ext cx="589320" cy="532440"/>
          </a:xfrm>
          <a:custGeom>
            <a:avLst/>
            <a:gdLst/>
            <a:ahLst/>
            <a:cxnLst/>
            <a:rect l="l" t="t" r="r" b="b"/>
            <a:pathLst>
              <a:path w="21600" h="21600">
                <a:moveTo>
                  <a:pt x="0" y="0"/>
                </a:moveTo>
                <a:lnTo>
                  <a:pt x="21600" y="21600"/>
                </a:lnTo>
              </a:path>
            </a:pathLst>
          </a:custGeom>
          <a:noFill/>
          <a:ln w="9525">
            <a:solidFill>
              <a:srgbClr val="C00000"/>
            </a:solidFill>
            <a:round/>
            <a:tailEnd type="arrow" w="med" len="med"/>
          </a:ln>
        </p:spPr>
        <p:style>
          <a:lnRef idx="0">
            <a:scrgbClr r="0" g="0" b="0"/>
          </a:lnRef>
          <a:fillRef idx="0">
            <a:scrgbClr r="0" g="0" b="0"/>
          </a:fillRef>
          <a:effectRef idx="0">
            <a:scrgbClr r="0" g="0" b="0"/>
          </a:effectRef>
          <a:fontRef idx="minor"/>
        </p:style>
      </p:sp>
      <p:sp>
        <p:nvSpPr>
          <p:cNvPr id="2149" name="TextBox 77"/>
          <p:cNvSpPr/>
          <p:nvPr/>
        </p:nvSpPr>
        <p:spPr>
          <a:xfrm>
            <a:off x="2909880" y="3132720"/>
            <a:ext cx="64296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data-up</a:t>
            </a:r>
            <a:endParaRPr lang="en-GB" sz="1000" b="0" strike="noStrike" spc="-1">
              <a:latin typeface="Arial"/>
            </a:endParaRPr>
          </a:p>
        </p:txBody>
      </p:sp>
      <p:sp>
        <p:nvSpPr>
          <p:cNvPr id="2150" name="Straight Arrow Connector 78"/>
          <p:cNvSpPr/>
          <p:nvPr/>
        </p:nvSpPr>
        <p:spPr>
          <a:xfrm flipV="1">
            <a:off x="3526200" y="2763720"/>
            <a:ext cx="513360" cy="4906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151" name="TextBox 79"/>
          <p:cNvSpPr/>
          <p:nvPr/>
        </p:nvSpPr>
        <p:spPr>
          <a:xfrm>
            <a:off x="2743200" y="2904120"/>
            <a:ext cx="8168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data-down</a:t>
            </a:r>
            <a:endParaRPr lang="en-GB" sz="1000" b="0" strike="noStrike" spc="-1">
              <a:latin typeface="Arial"/>
            </a:endParaRPr>
          </a:p>
        </p:txBody>
      </p:sp>
      <p:sp>
        <p:nvSpPr>
          <p:cNvPr id="2152" name="Straight Arrow Connector 80"/>
          <p:cNvSpPr/>
          <p:nvPr/>
        </p:nvSpPr>
        <p:spPr>
          <a:xfrm flipV="1">
            <a:off x="3526200" y="2611440"/>
            <a:ext cx="437040" cy="4143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grpSp>
        <p:nvGrpSpPr>
          <p:cNvPr id="2153" name="Group 81"/>
          <p:cNvGrpSpPr/>
          <p:nvPr/>
        </p:nvGrpSpPr>
        <p:grpSpPr>
          <a:xfrm>
            <a:off x="8520840" y="6067080"/>
            <a:ext cx="1751760" cy="532800"/>
            <a:chOff x="8520840" y="6067080"/>
            <a:chExt cx="1751760" cy="532800"/>
          </a:xfrm>
        </p:grpSpPr>
        <p:sp>
          <p:nvSpPr>
            <p:cNvPr id="2154" name="Rectangle 82"/>
            <p:cNvSpPr/>
            <p:nvPr/>
          </p:nvSpPr>
          <p:spPr>
            <a:xfrm>
              <a:off x="8520840" y="6067080"/>
              <a:ext cx="1751760" cy="532800"/>
            </a:xfrm>
            <a:prstGeom prst="rect">
              <a:avLst/>
            </a:prstGeom>
            <a:solidFill>
              <a:srgbClr val="DCE6F2"/>
            </a:solidFill>
            <a:ln w="25400">
              <a:solidFill>
                <a:srgbClr val="4F81BD"/>
              </a:solidFill>
              <a:prstDash val="dash"/>
              <a:round/>
            </a:ln>
          </p:spPr>
          <p:style>
            <a:lnRef idx="0">
              <a:scrgbClr r="0" g="0" b="0"/>
            </a:lnRef>
            <a:fillRef idx="0">
              <a:scrgbClr r="0" g="0" b="0"/>
            </a:fillRef>
            <a:effectRef idx="0">
              <a:scrgbClr r="0" g="0" b="0"/>
            </a:effectRef>
            <a:fontRef idx="minor"/>
          </p:style>
        </p:sp>
        <p:sp>
          <p:nvSpPr>
            <p:cNvPr id="2155" name="Straight Connector 83"/>
            <p:cNvSpPr/>
            <p:nvPr/>
          </p:nvSpPr>
          <p:spPr>
            <a:xfrm>
              <a:off x="8673120" y="6219360"/>
              <a:ext cx="990720" cy="360"/>
            </a:xfrm>
            <a:prstGeom prst="line">
              <a:avLst/>
            </a:prstGeom>
            <a:ln w="12700">
              <a:solidFill>
                <a:srgbClr val="1F497D"/>
              </a:solidFill>
              <a:round/>
            </a:ln>
          </p:spPr>
          <p:style>
            <a:lnRef idx="0">
              <a:scrgbClr r="0" g="0" b="0"/>
            </a:lnRef>
            <a:fillRef idx="0">
              <a:scrgbClr r="0" g="0" b="0"/>
            </a:fillRef>
            <a:effectRef idx="0">
              <a:scrgbClr r="0" g="0" b="0"/>
            </a:effectRef>
            <a:fontRef idx="minor"/>
          </p:style>
        </p:sp>
        <p:sp>
          <p:nvSpPr>
            <p:cNvPr id="2156" name="Straight Connector 84"/>
            <p:cNvSpPr/>
            <p:nvPr/>
          </p:nvSpPr>
          <p:spPr>
            <a:xfrm>
              <a:off x="8673120" y="6371640"/>
              <a:ext cx="990720" cy="360"/>
            </a:xfrm>
            <a:prstGeom prst="line">
              <a:avLst/>
            </a:prstGeom>
            <a:ln w="12700">
              <a:solidFill>
                <a:srgbClr val="000000"/>
              </a:solidFill>
              <a:round/>
            </a:ln>
          </p:spPr>
          <p:style>
            <a:lnRef idx="0">
              <a:scrgbClr r="0" g="0" b="0"/>
            </a:lnRef>
            <a:fillRef idx="0">
              <a:scrgbClr r="0" g="0" b="0"/>
            </a:fillRef>
            <a:effectRef idx="0">
              <a:scrgbClr r="0" g="0" b="0"/>
            </a:effectRef>
            <a:fontRef idx="minor"/>
          </p:style>
        </p:sp>
        <p:sp>
          <p:nvSpPr>
            <p:cNvPr id="2157" name="Straight Connector 85"/>
            <p:cNvSpPr/>
            <p:nvPr/>
          </p:nvSpPr>
          <p:spPr>
            <a:xfrm>
              <a:off x="8673120" y="6524280"/>
              <a:ext cx="990720" cy="360"/>
            </a:xfrm>
            <a:prstGeom prst="line">
              <a:avLst/>
            </a:prstGeom>
            <a:ln w="12700">
              <a:solidFill>
                <a:srgbClr val="C0504D"/>
              </a:solidFill>
              <a:round/>
            </a:ln>
          </p:spPr>
          <p:style>
            <a:lnRef idx="0">
              <a:scrgbClr r="0" g="0" b="0"/>
            </a:lnRef>
            <a:fillRef idx="0">
              <a:scrgbClr r="0" g="0" b="0"/>
            </a:fillRef>
            <a:effectRef idx="0">
              <a:scrgbClr r="0" g="0" b="0"/>
            </a:effectRef>
            <a:fontRef idx="minor"/>
          </p:style>
        </p:sp>
        <p:sp>
          <p:nvSpPr>
            <p:cNvPr id="2158" name="TextBox 86"/>
            <p:cNvSpPr/>
            <p:nvPr/>
          </p:nvSpPr>
          <p:spPr>
            <a:xfrm>
              <a:off x="9651600" y="6219720"/>
              <a:ext cx="5180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000000"/>
                  </a:solidFill>
                  <a:latin typeface="Calibri"/>
                  <a:ea typeface="DejaVu Sans"/>
                </a:rPr>
                <a:t>control</a:t>
              </a:r>
              <a:endParaRPr lang="en-GB" sz="800" b="0" strike="noStrike" spc="-1">
                <a:latin typeface="Arial"/>
              </a:endParaRPr>
            </a:p>
          </p:txBody>
        </p:sp>
        <p:sp>
          <p:nvSpPr>
            <p:cNvPr id="2159" name="TextBox 87"/>
            <p:cNvSpPr/>
            <p:nvPr/>
          </p:nvSpPr>
          <p:spPr>
            <a:xfrm>
              <a:off x="9659880" y="6067080"/>
              <a:ext cx="3945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data</a:t>
              </a:r>
              <a:endParaRPr lang="en-GB" sz="800" b="0" strike="noStrike" spc="-1">
                <a:latin typeface="Arial"/>
              </a:endParaRPr>
            </a:p>
          </p:txBody>
        </p:sp>
        <p:sp>
          <p:nvSpPr>
            <p:cNvPr id="2160" name="TextBox 88"/>
            <p:cNvSpPr/>
            <p:nvPr/>
          </p:nvSpPr>
          <p:spPr>
            <a:xfrm>
              <a:off x="9663840" y="6372000"/>
              <a:ext cx="4694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FF0000"/>
                  </a:solidFill>
                  <a:latin typeface="Calibri"/>
                  <a:ea typeface="DejaVu Sans"/>
                </a:rPr>
                <a:t>clocks</a:t>
              </a:r>
              <a:endParaRPr lang="en-GB" sz="800" b="0" strike="noStrike" spc="-1">
                <a:latin typeface="Arial"/>
              </a:endParaRPr>
            </a:p>
          </p:txBody>
        </p:sp>
      </p:grpSp>
      <p:grpSp>
        <p:nvGrpSpPr>
          <p:cNvPr id="2161" name="Group 89"/>
          <p:cNvGrpSpPr/>
          <p:nvPr/>
        </p:nvGrpSpPr>
        <p:grpSpPr>
          <a:xfrm>
            <a:off x="7825320" y="2032200"/>
            <a:ext cx="454320" cy="456480"/>
            <a:chOff x="7825320" y="2032200"/>
            <a:chExt cx="454320" cy="456480"/>
          </a:xfrm>
        </p:grpSpPr>
        <p:sp>
          <p:nvSpPr>
            <p:cNvPr id="2162" name="Isosceles Triangle 90"/>
            <p:cNvSpPr/>
            <p:nvPr/>
          </p:nvSpPr>
          <p:spPr>
            <a:xfrm rot="16200000">
              <a:off x="7787160" y="207036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163" name="TextBox 91"/>
            <p:cNvSpPr/>
            <p:nvPr/>
          </p:nvSpPr>
          <p:spPr>
            <a:xfrm>
              <a:off x="7895880" y="2106000"/>
              <a:ext cx="3837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LR</a:t>
              </a:r>
              <a:endParaRPr lang="en-GB" sz="1400" b="0" strike="noStrike" spc="-1">
                <a:latin typeface="Arial"/>
              </a:endParaRPr>
            </a:p>
          </p:txBody>
        </p:sp>
      </p:grpSp>
      <p:sp>
        <p:nvSpPr>
          <p:cNvPr id="2164" name="Straight Arrow Connector 92"/>
          <p:cNvSpPr/>
          <p:nvPr/>
        </p:nvSpPr>
        <p:spPr>
          <a:xfrm flipH="1" flipV="1">
            <a:off x="7583760" y="2258640"/>
            <a:ext cx="24012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165" name="Straight Arrow Connector 93"/>
          <p:cNvSpPr/>
          <p:nvPr/>
        </p:nvSpPr>
        <p:spPr>
          <a:xfrm flipH="1">
            <a:off x="7728120" y="2260800"/>
            <a:ext cx="360" cy="54180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2166" name="Straight Arrow Connector 94"/>
          <p:cNvSpPr/>
          <p:nvPr/>
        </p:nvSpPr>
        <p:spPr>
          <a:xfrm flipV="1">
            <a:off x="7317720" y="248796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167" name="Straight Arrow Connector 95"/>
          <p:cNvSpPr/>
          <p:nvPr/>
        </p:nvSpPr>
        <p:spPr>
          <a:xfrm>
            <a:off x="7317720" y="325224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168" name="Straight Arrow Connector 96"/>
          <p:cNvSpPr/>
          <p:nvPr/>
        </p:nvSpPr>
        <p:spPr>
          <a:xfrm flipH="1">
            <a:off x="7824600" y="3004200"/>
            <a:ext cx="1359360" cy="11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169" name="TextBox 97"/>
          <p:cNvSpPr/>
          <p:nvPr/>
        </p:nvSpPr>
        <p:spPr>
          <a:xfrm>
            <a:off x="8466480" y="2804040"/>
            <a:ext cx="745200" cy="3945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000" b="0" strike="noStrike" spc="-1">
                <a:solidFill>
                  <a:srgbClr val="C00000"/>
                </a:solidFill>
                <a:latin typeface="Calibri"/>
                <a:ea typeface="DejaVu Sans"/>
              </a:rPr>
              <a:t>Ref CLK</a:t>
            </a:r>
            <a:br/>
            <a:r>
              <a:rPr lang="en-GB" sz="1000" b="0" strike="noStrike" spc="-1">
                <a:solidFill>
                  <a:srgbClr val="C00000"/>
                </a:solidFill>
                <a:latin typeface="Calibri"/>
                <a:ea typeface="DejaVu Sans"/>
              </a:rPr>
              <a:t>(optional)</a:t>
            </a:r>
            <a:endParaRPr lang="en-GB" sz="1000" b="0" strike="noStrike" spc="-1">
              <a:latin typeface="Arial"/>
            </a:endParaRPr>
          </a:p>
        </p:txBody>
      </p:sp>
      <p:sp>
        <p:nvSpPr>
          <p:cNvPr id="2170" name="Straight Arrow Connector 98"/>
          <p:cNvSpPr/>
          <p:nvPr/>
        </p:nvSpPr>
        <p:spPr>
          <a:xfrm flipH="1">
            <a:off x="8208000" y="2262600"/>
            <a:ext cx="12297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171" name="Isosceles Triangle 99"/>
          <p:cNvSpPr/>
          <p:nvPr/>
        </p:nvSpPr>
        <p:spPr>
          <a:xfrm rot="16200000">
            <a:off x="8644320" y="207036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grpSp>
        <p:nvGrpSpPr>
          <p:cNvPr id="2172" name="Group 100"/>
          <p:cNvGrpSpPr/>
          <p:nvPr/>
        </p:nvGrpSpPr>
        <p:grpSpPr>
          <a:xfrm>
            <a:off x="7754760" y="3537720"/>
            <a:ext cx="456120" cy="456480"/>
            <a:chOff x="7754760" y="3537720"/>
            <a:chExt cx="456120" cy="456480"/>
          </a:xfrm>
        </p:grpSpPr>
        <p:sp>
          <p:nvSpPr>
            <p:cNvPr id="2173" name="Isosceles Triangle 101"/>
            <p:cNvSpPr/>
            <p:nvPr/>
          </p:nvSpPr>
          <p:spPr>
            <a:xfrm rot="5400000" flipH="1">
              <a:off x="7792560" y="357588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174" name="TextBox 102"/>
            <p:cNvSpPr/>
            <p:nvPr/>
          </p:nvSpPr>
          <p:spPr>
            <a:xfrm flipH="1">
              <a:off x="7754400" y="3611520"/>
              <a:ext cx="402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LD</a:t>
              </a:r>
              <a:endParaRPr lang="en-GB" sz="1400" b="0" strike="noStrike" spc="-1">
                <a:latin typeface="Arial"/>
              </a:endParaRPr>
            </a:p>
          </p:txBody>
        </p:sp>
      </p:grpSp>
      <p:sp>
        <p:nvSpPr>
          <p:cNvPr id="2175" name="Straight Arrow Connector 103"/>
          <p:cNvSpPr/>
          <p:nvPr/>
        </p:nvSpPr>
        <p:spPr>
          <a:xfrm>
            <a:off x="7583400" y="3765600"/>
            <a:ext cx="2505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176" name="Straight Arrow Connector 104"/>
          <p:cNvSpPr/>
          <p:nvPr/>
        </p:nvSpPr>
        <p:spPr>
          <a:xfrm flipV="1">
            <a:off x="6778080" y="2479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177" name="Straight Arrow Connector 105"/>
          <p:cNvSpPr/>
          <p:nvPr/>
        </p:nvSpPr>
        <p:spPr>
          <a:xfrm>
            <a:off x="6778080" y="3243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178" name="Straight Arrow Connector 106"/>
          <p:cNvSpPr/>
          <p:nvPr/>
        </p:nvSpPr>
        <p:spPr>
          <a:xfrm flipV="1">
            <a:off x="6281640" y="2470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179" name="Straight Arrow Connector 107"/>
          <p:cNvSpPr/>
          <p:nvPr/>
        </p:nvSpPr>
        <p:spPr>
          <a:xfrm>
            <a:off x="6281640" y="3234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180" name="Right Arrow 108"/>
          <p:cNvSpPr/>
          <p:nvPr/>
        </p:nvSpPr>
        <p:spPr>
          <a:xfrm>
            <a:off x="5268240" y="361296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181" name="Straight Arrow Connector 109"/>
          <p:cNvSpPr/>
          <p:nvPr/>
        </p:nvSpPr>
        <p:spPr>
          <a:xfrm flipV="1">
            <a:off x="5707080" y="1727640"/>
            <a:ext cx="5400" cy="1284480"/>
          </a:xfrm>
          <a:custGeom>
            <a:avLst/>
            <a:gdLst/>
            <a:ahLst/>
            <a:cxnLst/>
            <a:rect l="l" t="t" r="r" b="b"/>
            <a:pathLst>
              <a:path w="21600" h="21600">
                <a:moveTo>
                  <a:pt x="0" y="0"/>
                </a:moveTo>
                <a:lnTo>
                  <a:pt x="21600" y="21600"/>
                </a:lnTo>
              </a:path>
            </a:pathLst>
          </a:custGeom>
          <a:noFill/>
          <a:ln w="38100">
            <a:solidFill>
              <a:srgbClr val="C0504D"/>
            </a:solidFill>
            <a:round/>
            <a:headEnd type="oval" w="med" len="med"/>
            <a:tailEnd type="arrow" w="med" len="med"/>
          </a:ln>
        </p:spPr>
        <p:style>
          <a:lnRef idx="0">
            <a:scrgbClr r="0" g="0" b="0"/>
          </a:lnRef>
          <a:fillRef idx="0">
            <a:scrgbClr r="0" g="0" b="0"/>
          </a:fillRef>
          <a:effectRef idx="0">
            <a:scrgbClr r="0" g="0" b="0"/>
          </a:effectRef>
          <a:fontRef idx="minor"/>
        </p:style>
      </p:sp>
      <p:sp>
        <p:nvSpPr>
          <p:cNvPr id="2182" name="Right Arrow 110"/>
          <p:cNvSpPr/>
          <p:nvPr/>
        </p:nvSpPr>
        <p:spPr>
          <a:xfrm flipH="1">
            <a:off x="5276880" y="210744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183" name="Rectangle 111"/>
          <p:cNvSpPr/>
          <p:nvPr/>
        </p:nvSpPr>
        <p:spPr>
          <a:xfrm>
            <a:off x="6002640" y="2787840"/>
            <a:ext cx="105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CLK Manager</a:t>
            </a:r>
            <a:endParaRPr lang="en-GB" sz="900" b="0" strike="noStrike" spc="-1">
              <a:latin typeface="Arial"/>
            </a:endParaRPr>
          </a:p>
        </p:txBody>
      </p:sp>
      <p:sp>
        <p:nvSpPr>
          <p:cNvPr id="2184" name="Rectangle 112"/>
          <p:cNvSpPr/>
          <p:nvPr/>
        </p:nvSpPr>
        <p:spPr>
          <a:xfrm>
            <a:off x="7050960" y="2788920"/>
            <a:ext cx="78192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CDR/PLL</a:t>
            </a:r>
            <a:endParaRPr lang="en-GB" sz="900" b="0" strike="noStrike" spc="-1">
              <a:latin typeface="Arial"/>
            </a:endParaRPr>
          </a:p>
        </p:txBody>
      </p:sp>
      <p:sp>
        <p:nvSpPr>
          <p:cNvPr id="2185" name="Rectangle 113"/>
          <p:cNvSpPr/>
          <p:nvPr/>
        </p:nvSpPr>
        <p:spPr>
          <a:xfrm>
            <a:off x="705096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DeSER</a:t>
            </a:r>
            <a:endParaRPr lang="en-GB" sz="900" b="0" strike="noStrike" spc="-1">
              <a:latin typeface="Arial"/>
            </a:endParaRPr>
          </a:p>
        </p:txBody>
      </p:sp>
      <p:sp>
        <p:nvSpPr>
          <p:cNvPr id="2186" name="Rectangle 114"/>
          <p:cNvSpPr/>
          <p:nvPr/>
        </p:nvSpPr>
        <p:spPr>
          <a:xfrm>
            <a:off x="652104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DEC</a:t>
            </a:r>
            <a:endParaRPr lang="en-GB" sz="900" b="0" strike="noStrike" spc="-1">
              <a:latin typeface="Arial"/>
            </a:endParaRPr>
          </a:p>
        </p:txBody>
      </p:sp>
      <p:sp>
        <p:nvSpPr>
          <p:cNvPr id="2187" name="Rectangle 115"/>
          <p:cNvSpPr/>
          <p:nvPr/>
        </p:nvSpPr>
        <p:spPr>
          <a:xfrm>
            <a:off x="600372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DSCR</a:t>
            </a:r>
            <a:endParaRPr lang="en-GB" sz="900" b="0" strike="noStrike" spc="-1">
              <a:latin typeface="Arial"/>
            </a:endParaRPr>
          </a:p>
        </p:txBody>
      </p:sp>
      <p:sp>
        <p:nvSpPr>
          <p:cNvPr id="2188" name="Rectangle 116"/>
          <p:cNvSpPr/>
          <p:nvPr/>
        </p:nvSpPr>
        <p:spPr>
          <a:xfrm>
            <a:off x="651996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ENC</a:t>
            </a:r>
            <a:endParaRPr lang="en-GB" sz="900" b="0" strike="noStrike" spc="-1">
              <a:latin typeface="Arial"/>
            </a:endParaRPr>
          </a:p>
        </p:txBody>
      </p:sp>
      <p:sp>
        <p:nvSpPr>
          <p:cNvPr id="2189" name="Rectangle 117"/>
          <p:cNvSpPr/>
          <p:nvPr/>
        </p:nvSpPr>
        <p:spPr>
          <a:xfrm>
            <a:off x="600264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SCR</a:t>
            </a:r>
            <a:endParaRPr lang="en-GB" sz="900" b="0" strike="noStrike" spc="-1">
              <a:latin typeface="Arial"/>
            </a:endParaRPr>
          </a:p>
        </p:txBody>
      </p:sp>
      <p:sp>
        <p:nvSpPr>
          <p:cNvPr id="2190" name="Rectangle 118"/>
          <p:cNvSpPr/>
          <p:nvPr/>
        </p:nvSpPr>
        <p:spPr>
          <a:xfrm>
            <a:off x="704988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SER</a:t>
            </a:r>
            <a:endParaRPr lang="en-GB" sz="900" b="0" strike="noStrike" spc="-1">
              <a:latin typeface="Arial"/>
            </a:endParaRPr>
          </a:p>
        </p:txBody>
      </p:sp>
      <p:sp>
        <p:nvSpPr>
          <p:cNvPr id="2191" name="Rectangle 119"/>
          <p:cNvSpPr/>
          <p:nvPr/>
        </p:nvSpPr>
        <p:spPr>
          <a:xfrm>
            <a:off x="7091640" y="5307840"/>
            <a:ext cx="6850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Slave</a:t>
            </a:r>
            <a:endParaRPr lang="en-GB" sz="900" b="0" strike="noStrike" spc="-1">
              <a:latin typeface="Arial"/>
            </a:endParaRPr>
          </a:p>
        </p:txBody>
      </p:sp>
      <p:sp>
        <p:nvSpPr>
          <p:cNvPr id="2192" name="Straight Arrow Connector 120"/>
          <p:cNvSpPr/>
          <p:nvPr/>
        </p:nvSpPr>
        <p:spPr>
          <a:xfrm rot="5400000" flipH="1" flipV="1">
            <a:off x="784800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193" name="Straight Arrow Connector 121"/>
          <p:cNvSpPr/>
          <p:nvPr/>
        </p:nvSpPr>
        <p:spPr>
          <a:xfrm rot="5400000" flipH="1" flipV="1">
            <a:off x="805464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194" name="Straight Arrow Connector 122"/>
          <p:cNvSpPr/>
          <p:nvPr/>
        </p:nvSpPr>
        <p:spPr>
          <a:xfrm rot="5400000" flipH="1" flipV="1">
            <a:off x="72910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195" name="TextBox 123"/>
          <p:cNvSpPr/>
          <p:nvPr/>
        </p:nvSpPr>
        <p:spPr>
          <a:xfrm>
            <a:off x="7254720" y="6017040"/>
            <a:ext cx="38376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a:t>
            </a:r>
            <a:endParaRPr lang="en-GB" sz="800" b="0" strike="noStrike" spc="-1">
              <a:latin typeface="Arial"/>
            </a:endParaRPr>
          </a:p>
        </p:txBody>
      </p:sp>
      <p:sp>
        <p:nvSpPr>
          <p:cNvPr id="2196" name="Rectangle 124"/>
          <p:cNvSpPr/>
          <p:nvPr/>
        </p:nvSpPr>
        <p:spPr>
          <a:xfrm>
            <a:off x="640512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PIO</a:t>
            </a:r>
            <a:endParaRPr lang="en-GB" sz="900" b="0" strike="noStrike" spc="-1">
              <a:latin typeface="Arial"/>
            </a:endParaRPr>
          </a:p>
        </p:txBody>
      </p:sp>
      <p:sp>
        <p:nvSpPr>
          <p:cNvPr id="2197" name="Elbow Connector 125"/>
          <p:cNvSpPr/>
          <p:nvPr/>
        </p:nvSpPr>
        <p:spPr>
          <a:xfrm rot="16200000" flipV="1">
            <a:off x="5054040" y="610560"/>
            <a:ext cx="289080" cy="1028880"/>
          </a:xfrm>
          <a:prstGeom prst="bentConnector2">
            <a:avLst/>
          </a:pr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2198" name="Straight Arrow Connector 126"/>
          <p:cNvSpPr/>
          <p:nvPr/>
        </p:nvSpPr>
        <p:spPr>
          <a:xfrm rot="5400000" flipH="1" flipV="1">
            <a:off x="59086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199" name="TextBox 127"/>
          <p:cNvSpPr/>
          <p:nvPr/>
        </p:nvSpPr>
        <p:spPr>
          <a:xfrm>
            <a:off x="9500400" y="1580400"/>
            <a:ext cx="839520" cy="257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2.56 Gbps</a:t>
            </a:r>
            <a:endParaRPr lang="en-GB" sz="1100" b="0" strike="noStrike" spc="-1">
              <a:latin typeface="Arial"/>
            </a:endParaRPr>
          </a:p>
        </p:txBody>
      </p:sp>
      <p:sp>
        <p:nvSpPr>
          <p:cNvPr id="2200" name="TextBox 128"/>
          <p:cNvSpPr/>
          <p:nvPr/>
        </p:nvSpPr>
        <p:spPr>
          <a:xfrm>
            <a:off x="9424080" y="3085920"/>
            <a:ext cx="920160" cy="5922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5.12 Gbps</a:t>
            </a:r>
            <a:br/>
            <a:r>
              <a:rPr lang="en-GB" sz="1100" b="0" strike="noStrike" spc="-1">
                <a:solidFill>
                  <a:srgbClr val="C00000"/>
                </a:solidFill>
                <a:latin typeface="Calibri"/>
                <a:ea typeface="DejaVu Sans"/>
              </a:rPr>
              <a:t>or</a:t>
            </a:r>
            <a:br/>
            <a:r>
              <a:rPr lang="en-GB" sz="1100" b="0" strike="noStrike" spc="-1">
                <a:solidFill>
                  <a:srgbClr val="C00000"/>
                </a:solidFill>
                <a:latin typeface="Calibri"/>
                <a:ea typeface="DejaVu Sans"/>
              </a:rPr>
              <a:t>10.24 Gbps</a:t>
            </a:r>
            <a:endParaRPr lang="en-GB" sz="1100" b="0" strike="noStrike" spc="-1">
              <a:latin typeface="Arial"/>
            </a:endParaRPr>
          </a:p>
        </p:txBody>
      </p:sp>
      <p:sp>
        <p:nvSpPr>
          <p:cNvPr id="2201" name="PlaceHolder 2"/>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2202"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39C51EBF-43B0-4151-B0F4-384B93799331}" type="slidenum">
              <a:rPr lang="en-GB" sz="1000" b="0" strike="noStrike" spc="-1" dirty="0">
                <a:solidFill>
                  <a:srgbClr val="808080"/>
                </a:solidFill>
                <a:latin typeface="Calibri Light"/>
                <a:ea typeface="Verdana"/>
              </a:rPr>
              <a:t>72</a:t>
            </a:fld>
            <a:endParaRPr lang="en-GB" sz="1000" b="0" strike="noStrike" spc="-1" dirty="0">
              <a:latin typeface="Times New Roman"/>
            </a:endParaRPr>
          </a:p>
        </p:txBody>
      </p:sp>
      <p:sp>
        <p:nvSpPr>
          <p:cNvPr id="2203"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2204" name="Rectangle 131"/>
          <p:cNvSpPr/>
          <p:nvPr/>
        </p:nvSpPr>
        <p:spPr>
          <a:xfrm>
            <a:off x="8118360" y="887760"/>
            <a:ext cx="2171520" cy="548928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205" name="Rectangle 132"/>
          <p:cNvSpPr/>
          <p:nvPr/>
        </p:nvSpPr>
        <p:spPr>
          <a:xfrm>
            <a:off x="5926680" y="3377880"/>
            <a:ext cx="2188800" cy="299340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206" name="Rectangle 129"/>
          <p:cNvSpPr/>
          <p:nvPr/>
        </p:nvSpPr>
        <p:spPr>
          <a:xfrm>
            <a:off x="7457760" y="1648440"/>
            <a:ext cx="532800" cy="2638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EOM</a:t>
            </a:r>
            <a:endParaRPr lang="en-GB" sz="900" b="0" strike="noStrike" spc="-1">
              <a:latin typeface="Arial"/>
            </a:endParaRPr>
          </a:p>
        </p:txBody>
      </p:sp>
      <p:sp>
        <p:nvSpPr>
          <p:cNvPr id="2207" name="Straight Arrow Connector 130"/>
          <p:cNvSpPr/>
          <p:nvPr/>
        </p:nvSpPr>
        <p:spPr>
          <a:xfrm flipV="1">
            <a:off x="7724520" y="1912320"/>
            <a:ext cx="360" cy="34704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2208" name="Rectangle 133"/>
          <p:cNvSpPr/>
          <p:nvPr/>
        </p:nvSpPr>
        <p:spPr>
          <a:xfrm>
            <a:off x="5922720" y="887760"/>
            <a:ext cx="2209320" cy="172368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209" name="Rectangle 4"/>
          <p:cNvSpPr/>
          <p:nvPr/>
        </p:nvSpPr>
        <p:spPr>
          <a:xfrm>
            <a:off x="1580400" y="887760"/>
            <a:ext cx="4345560" cy="548352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0"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GB" sz="3200" b="1" strike="noStrike" spc="-1">
                <a:solidFill>
                  <a:srgbClr val="002060"/>
                </a:solidFill>
                <a:latin typeface="Calibri Light"/>
              </a:rPr>
              <a:t>Clock Syntheses</a:t>
            </a:r>
            <a:endParaRPr lang="en-GB" sz="3200" b="0" strike="noStrike" spc="-1">
              <a:latin typeface="Arial"/>
            </a:endParaRPr>
          </a:p>
        </p:txBody>
      </p:sp>
      <p:sp>
        <p:nvSpPr>
          <p:cNvPr id="2211" name="PlaceHolder 2"/>
          <p:cNvSpPr>
            <a:spLocks noGrp="1"/>
          </p:cNvSpPr>
          <p:nvPr>
            <p:ph/>
          </p:nvPr>
        </p:nvSpPr>
        <p:spPr>
          <a:xfrm>
            <a:off x="838080" y="1011240"/>
            <a:ext cx="4387320" cy="5426640"/>
          </a:xfrm>
          <a:prstGeom prst="rect">
            <a:avLst/>
          </a:prstGeom>
          <a:noFill/>
          <a:ln w="0">
            <a:noFill/>
          </a:ln>
        </p:spPr>
        <p:txBody>
          <a:bodyPr lIns="0" tIns="0" rIns="0" bIns="0" anchor="t">
            <a:normAutofit fontScale="94500"/>
          </a:bodyPr>
          <a:lstStyle/>
          <a:p>
            <a:pPr marL="228600" indent="-228600">
              <a:lnSpc>
                <a:spcPct val="90000"/>
              </a:lnSpc>
              <a:spcBef>
                <a:spcPts val="1001"/>
              </a:spcBef>
              <a:buClr>
                <a:srgbClr val="C00000"/>
              </a:buClr>
              <a:buFont typeface="Arial"/>
              <a:buChar char="•"/>
            </a:pPr>
            <a:r>
              <a:rPr lang="en-GB" sz="2800" b="0" strike="noStrike" spc="-1">
                <a:solidFill>
                  <a:srgbClr val="002060"/>
                </a:solidFill>
                <a:latin typeface="Calibri"/>
              </a:rPr>
              <a:t>This circuit generates all the clocks needed by the ASIC:</a:t>
            </a:r>
            <a:endParaRPr lang="en-GB" sz="28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a:solidFill>
                  <a:srgbClr val="0070C0"/>
                </a:solidFill>
                <a:latin typeface="Calibri"/>
              </a:rPr>
              <a:t>40 MHz, 80 MHz, …, 5.12 GHz</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a:solidFill>
                  <a:srgbClr val="0070C0"/>
                </a:solidFill>
                <a:latin typeface="Calibri"/>
              </a:rPr>
              <a:t>The 10.24 Gbps Serializer uses a DDR scheme</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800" b="0" strike="noStrike" spc="-1">
                <a:solidFill>
                  <a:srgbClr val="002060"/>
                </a:solidFill>
                <a:latin typeface="Calibri"/>
              </a:rPr>
              <a:t>Simplex TX:</a:t>
            </a:r>
            <a:endParaRPr lang="en-GB" sz="28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a:solidFill>
                  <a:srgbClr val="0070C0"/>
                </a:solidFill>
                <a:latin typeface="Calibri"/>
              </a:rPr>
              <a:t>A 40 MHz external reference is needed</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800" b="0" strike="noStrike" spc="-1">
                <a:solidFill>
                  <a:srgbClr val="002060"/>
                </a:solidFill>
                <a:latin typeface="Calibri"/>
              </a:rPr>
              <a:t>Simplex RX and Transceiver:</a:t>
            </a:r>
            <a:endParaRPr lang="en-GB" sz="28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a:solidFill>
                  <a:srgbClr val="0070C0"/>
                </a:solidFill>
                <a:latin typeface="Calibri"/>
              </a:rPr>
              <a:t>The downlink serial stream is used as a clock reference</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800" b="0" strike="noStrike" spc="-1">
                <a:solidFill>
                  <a:srgbClr val="002060"/>
                </a:solidFill>
                <a:latin typeface="Calibri"/>
              </a:rPr>
              <a:t>CDR Locking modes:</a:t>
            </a:r>
            <a:endParaRPr lang="en-GB" sz="28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a:solidFill>
                  <a:srgbClr val="0070C0"/>
                </a:solidFill>
                <a:latin typeface="Calibri"/>
              </a:rPr>
              <a:t>External reference aided</a:t>
            </a:r>
            <a:endParaRPr lang="en-GB" sz="2400" b="0" strike="noStrike" spc="-1">
              <a:latin typeface="Arial"/>
            </a:endParaRPr>
          </a:p>
          <a:p>
            <a:pPr marL="685800" lvl="1" indent="-228600">
              <a:lnSpc>
                <a:spcPct val="90000"/>
              </a:lnSpc>
              <a:spcBef>
                <a:spcPts val="499"/>
              </a:spcBef>
              <a:buClr>
                <a:srgbClr val="C00000"/>
              </a:buClr>
              <a:buFont typeface="Arial"/>
              <a:buChar char="•"/>
            </a:pPr>
            <a:r>
              <a:rPr lang="en-US" sz="2400" b="0" strike="noStrike" spc="-1">
                <a:solidFill>
                  <a:srgbClr val="0070C0"/>
                </a:solidFill>
                <a:latin typeface="Calibri"/>
              </a:rPr>
              <a:t>Reference-Less Locking</a:t>
            </a:r>
            <a:endParaRPr lang="en-GB" sz="2400" b="0" strike="noStrike" spc="-1">
              <a:latin typeface="Arial"/>
            </a:endParaRPr>
          </a:p>
        </p:txBody>
      </p:sp>
      <p:sp>
        <p:nvSpPr>
          <p:cNvPr id="2212" name="PlaceHolder 3"/>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2213" name="PlaceHolder 4"/>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
        <p:nvSpPr>
          <p:cNvPr id="2214" name="PlaceHolder 5"/>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0CF9CB88-BED2-462A-B40B-8C5824F6026A}" type="slidenum">
              <a:rPr lang="en-GB" sz="1000" b="0" strike="noStrike" spc="-1" dirty="0">
                <a:solidFill>
                  <a:srgbClr val="8B8B8B"/>
                </a:solidFill>
                <a:latin typeface="Calibri"/>
              </a:rPr>
              <a:t>73</a:t>
            </a:fld>
            <a:endParaRPr lang="en-GB" sz="1000" b="0" strike="noStrike" spc="-1" dirty="0">
              <a:latin typeface="Times New Roman"/>
            </a:endParaRPr>
          </a:p>
        </p:txBody>
      </p:sp>
      <p:sp>
        <p:nvSpPr>
          <p:cNvPr id="2215" name="Rectangle 8"/>
          <p:cNvSpPr/>
          <p:nvPr/>
        </p:nvSpPr>
        <p:spPr>
          <a:xfrm>
            <a:off x="7742880" y="3741480"/>
            <a:ext cx="2063520" cy="119088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GB" sz="1800" b="0" strike="noStrike" spc="-1">
                <a:solidFill>
                  <a:srgbClr val="FFFFFF"/>
                </a:solidFill>
                <a:latin typeface="Calibri"/>
                <a:ea typeface="DejaVu Sans"/>
              </a:rPr>
              <a:t>PLL / CDR</a:t>
            </a:r>
            <a:endParaRPr lang="en-GB" sz="1800" b="0" strike="noStrike" spc="-1">
              <a:latin typeface="Arial"/>
            </a:endParaRPr>
          </a:p>
          <a:p>
            <a:pPr algn="ctr">
              <a:lnSpc>
                <a:spcPct val="100000"/>
              </a:lnSpc>
              <a:buNone/>
            </a:pPr>
            <a:r>
              <a:rPr lang="en-GB" sz="1800" b="0" strike="noStrike" spc="-1" dirty="0">
                <a:solidFill>
                  <a:srgbClr val="FFFFFF"/>
                </a:solidFill>
                <a:latin typeface="Calibri"/>
                <a:ea typeface="DejaVu Sans"/>
              </a:rPr>
              <a:t>+</a:t>
            </a:r>
            <a:endParaRPr lang="en-GB" sz="1800" b="0" strike="noStrike" spc="-1" dirty="0">
              <a:latin typeface="Arial"/>
            </a:endParaRPr>
          </a:p>
          <a:p>
            <a:pPr algn="ctr">
              <a:lnSpc>
                <a:spcPct val="100000"/>
              </a:lnSpc>
              <a:buNone/>
            </a:pPr>
            <a:r>
              <a:rPr lang="en-GB" sz="1800" b="0" strike="noStrike" spc="-1">
                <a:solidFill>
                  <a:srgbClr val="FFFFFF"/>
                </a:solidFill>
                <a:latin typeface="Calibri"/>
                <a:ea typeface="DejaVu Sans"/>
              </a:rPr>
              <a:t>Clock Manager</a:t>
            </a:r>
            <a:endParaRPr lang="en-GB" sz="1800" b="0" strike="noStrike" spc="-1">
              <a:latin typeface="Arial"/>
            </a:endParaRPr>
          </a:p>
        </p:txBody>
      </p:sp>
      <p:sp>
        <p:nvSpPr>
          <p:cNvPr id="2216" name="Rectangle 11"/>
          <p:cNvSpPr/>
          <p:nvPr/>
        </p:nvSpPr>
        <p:spPr>
          <a:xfrm>
            <a:off x="6588360" y="3741480"/>
            <a:ext cx="373320" cy="34560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2217" name="Straight Arrow Connector 13"/>
          <p:cNvSpPr/>
          <p:nvPr/>
        </p:nvSpPr>
        <p:spPr>
          <a:xfrm flipV="1">
            <a:off x="6962400" y="3913200"/>
            <a:ext cx="456480" cy="360"/>
          </a:xfrm>
          <a:custGeom>
            <a:avLst/>
            <a:gdLst/>
            <a:ahLst/>
            <a:cxnLst/>
            <a:rect l="l" t="t" r="r" b="b"/>
            <a:pathLst>
              <a:path w="21600" h="21600">
                <a:moveTo>
                  <a:pt x="0" y="0"/>
                </a:moveTo>
                <a:lnTo>
                  <a:pt x="21600" y="21600"/>
                </a:lnTo>
              </a:path>
            </a:pathLst>
          </a:custGeom>
          <a:noFill/>
          <a:ln w="19050">
            <a:solidFill>
              <a:srgbClr val="C00000"/>
            </a:solidFill>
          </a:ln>
        </p:spPr>
        <p:style>
          <a:lnRef idx="1">
            <a:schemeClr val="accent1"/>
          </a:lnRef>
          <a:fillRef idx="0">
            <a:schemeClr val="accent1"/>
          </a:fillRef>
          <a:effectRef idx="0">
            <a:schemeClr val="accent1"/>
          </a:effectRef>
          <a:fontRef idx="minor"/>
        </p:style>
      </p:sp>
      <p:sp>
        <p:nvSpPr>
          <p:cNvPr id="2218" name="Straight Arrow Connector 15"/>
          <p:cNvSpPr/>
          <p:nvPr/>
        </p:nvSpPr>
        <p:spPr>
          <a:xfrm rot="2700000" flipV="1">
            <a:off x="7352280" y="4076280"/>
            <a:ext cx="456840" cy="360"/>
          </a:xfrm>
          <a:custGeom>
            <a:avLst/>
            <a:gdLst/>
            <a:ahLst/>
            <a:cxnLst/>
            <a:rect l="l" t="t" r="r" b="b"/>
            <a:pathLst>
              <a:path w="21600" h="21600">
                <a:moveTo>
                  <a:pt x="0" y="0"/>
                </a:moveTo>
                <a:lnTo>
                  <a:pt x="21600" y="21600"/>
                </a:lnTo>
              </a:path>
            </a:pathLst>
          </a:cu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2219" name="Rectangle 16"/>
          <p:cNvSpPr/>
          <p:nvPr/>
        </p:nvSpPr>
        <p:spPr>
          <a:xfrm>
            <a:off x="6587640" y="4586400"/>
            <a:ext cx="373320" cy="34560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2220" name="Straight Arrow Connector 17"/>
          <p:cNvSpPr/>
          <p:nvPr/>
        </p:nvSpPr>
        <p:spPr>
          <a:xfrm flipV="1">
            <a:off x="6961680" y="4758120"/>
            <a:ext cx="456480" cy="360"/>
          </a:xfrm>
          <a:custGeom>
            <a:avLst/>
            <a:gdLst/>
            <a:ahLst/>
            <a:cxnLst/>
            <a:rect l="l" t="t" r="r" b="b"/>
            <a:pathLst>
              <a:path w="21600" h="21600">
                <a:moveTo>
                  <a:pt x="0" y="0"/>
                </a:moveTo>
                <a:lnTo>
                  <a:pt x="21600" y="21600"/>
                </a:lnTo>
              </a:path>
            </a:pathLst>
          </a:custGeom>
          <a:noFill/>
          <a:ln w="19050">
            <a:solidFill>
              <a:srgbClr val="C00000"/>
            </a:solidFill>
          </a:ln>
        </p:spPr>
        <p:style>
          <a:lnRef idx="1">
            <a:schemeClr val="accent1"/>
          </a:lnRef>
          <a:fillRef idx="0">
            <a:schemeClr val="accent1"/>
          </a:fillRef>
          <a:effectRef idx="0">
            <a:schemeClr val="accent1"/>
          </a:effectRef>
          <a:fontRef idx="minor"/>
        </p:style>
      </p:sp>
      <p:sp>
        <p:nvSpPr>
          <p:cNvPr id="2221" name="Straight Arrow Connector 18"/>
          <p:cNvSpPr/>
          <p:nvPr/>
        </p:nvSpPr>
        <p:spPr>
          <a:xfrm rot="18900000">
            <a:off x="7352280" y="4613040"/>
            <a:ext cx="456480" cy="360"/>
          </a:xfrm>
          <a:custGeom>
            <a:avLst/>
            <a:gdLst/>
            <a:ahLst/>
            <a:cxnLst/>
            <a:rect l="l" t="t" r="r" b="b"/>
            <a:pathLst>
              <a:path w="21600" h="21600">
                <a:moveTo>
                  <a:pt x="0" y="0"/>
                </a:moveTo>
                <a:lnTo>
                  <a:pt x="21600" y="21600"/>
                </a:lnTo>
              </a:path>
            </a:pathLst>
          </a:cu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2222" name="TextBox 19"/>
          <p:cNvSpPr/>
          <p:nvPr/>
        </p:nvSpPr>
        <p:spPr>
          <a:xfrm>
            <a:off x="5841000" y="3756960"/>
            <a:ext cx="80748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pPr>
            <a:r>
              <a:rPr lang="en-GB" sz="1400" b="0" strike="noStrike" spc="-1">
                <a:solidFill>
                  <a:srgbClr val="002060"/>
                </a:solidFill>
                <a:latin typeface="Calibri"/>
                <a:ea typeface="DejaVu Sans"/>
              </a:rPr>
              <a:t>40 MHz</a:t>
            </a:r>
            <a:endParaRPr lang="en-GB" sz="1400" b="0" strike="noStrike" spc="-1">
              <a:latin typeface="Arial"/>
            </a:endParaRPr>
          </a:p>
        </p:txBody>
      </p:sp>
      <p:sp>
        <p:nvSpPr>
          <p:cNvPr id="2223" name="TextBox 20"/>
          <p:cNvSpPr/>
          <p:nvPr/>
        </p:nvSpPr>
        <p:spPr>
          <a:xfrm>
            <a:off x="5652000" y="4605840"/>
            <a:ext cx="101340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pPr>
            <a:r>
              <a:rPr lang="en-GB" sz="1400" b="0" strike="noStrike" spc="-1">
                <a:solidFill>
                  <a:srgbClr val="002060"/>
                </a:solidFill>
                <a:latin typeface="Calibri"/>
                <a:ea typeface="DejaVu Sans"/>
              </a:rPr>
              <a:t>2.56 Gbps</a:t>
            </a:r>
            <a:endParaRPr lang="en-GB" sz="1400" b="0" strike="noStrike" spc="-1">
              <a:latin typeface="Arial"/>
            </a:endParaRPr>
          </a:p>
        </p:txBody>
      </p:sp>
      <p:sp>
        <p:nvSpPr>
          <p:cNvPr id="2224" name="Straight Arrow Connector 21"/>
          <p:cNvSpPr/>
          <p:nvPr/>
        </p:nvSpPr>
        <p:spPr>
          <a:xfrm flipV="1">
            <a:off x="9807120" y="4335840"/>
            <a:ext cx="456480" cy="360"/>
          </a:xfrm>
          <a:custGeom>
            <a:avLst/>
            <a:gdLst/>
            <a:ahLst/>
            <a:cxnLst/>
            <a:rect l="l" t="t" r="r" b="b"/>
            <a:pathLst>
              <a:path w="21600" h="21600">
                <a:moveTo>
                  <a:pt x="0" y="0"/>
                </a:moveTo>
                <a:lnTo>
                  <a:pt x="21600" y="21600"/>
                </a:lnTo>
              </a:path>
            </a:pathLst>
          </a:custGeom>
          <a:noFill/>
          <a:ln w="19050">
            <a:solidFill>
              <a:srgbClr val="C00000"/>
            </a:solidFill>
          </a:ln>
        </p:spPr>
        <p:style>
          <a:lnRef idx="1">
            <a:schemeClr val="accent1"/>
          </a:lnRef>
          <a:fillRef idx="0">
            <a:schemeClr val="accent1"/>
          </a:fillRef>
          <a:effectRef idx="0">
            <a:schemeClr val="accent1"/>
          </a:effectRef>
          <a:fontRef idx="minor"/>
        </p:style>
      </p:sp>
      <p:sp>
        <p:nvSpPr>
          <p:cNvPr id="2225" name="Straight Arrow Connector 22"/>
          <p:cNvSpPr/>
          <p:nvPr/>
        </p:nvSpPr>
        <p:spPr>
          <a:xfrm rot="2700000" flipV="1">
            <a:off x="10197000" y="4498920"/>
            <a:ext cx="456840" cy="360"/>
          </a:xfrm>
          <a:custGeom>
            <a:avLst/>
            <a:gdLst/>
            <a:ahLst/>
            <a:cxnLst/>
            <a:rect l="l" t="t" r="r" b="b"/>
            <a:pathLst>
              <a:path w="21600" h="21600">
                <a:moveTo>
                  <a:pt x="0" y="0"/>
                </a:moveTo>
                <a:lnTo>
                  <a:pt x="21600" y="21600"/>
                </a:lnTo>
              </a:path>
            </a:pathLst>
          </a:cu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2226" name="Straight Arrow Connector 23"/>
          <p:cNvSpPr/>
          <p:nvPr/>
        </p:nvSpPr>
        <p:spPr>
          <a:xfrm rot="18900000">
            <a:off x="10197000" y="4175640"/>
            <a:ext cx="456480" cy="360"/>
          </a:xfrm>
          <a:custGeom>
            <a:avLst/>
            <a:gdLst/>
            <a:ahLst/>
            <a:cxnLst/>
            <a:rect l="l" t="t" r="r" b="b"/>
            <a:pathLst>
              <a:path w="21600" h="21600">
                <a:moveTo>
                  <a:pt x="0" y="0"/>
                </a:moveTo>
                <a:lnTo>
                  <a:pt x="21600" y="21600"/>
                </a:lnTo>
              </a:path>
            </a:pathLst>
          </a:cu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2227" name="Straight Arrow Connector 24"/>
          <p:cNvSpPr/>
          <p:nvPr/>
        </p:nvSpPr>
        <p:spPr>
          <a:xfrm flipV="1">
            <a:off x="10264320" y="2591640"/>
            <a:ext cx="322560" cy="1751760"/>
          </a:xfrm>
          <a:custGeom>
            <a:avLst/>
            <a:gdLst/>
            <a:ahLst/>
            <a:cxnLst/>
            <a:rect l="l" t="t" r="r" b="b"/>
            <a:pathLst>
              <a:path w="21600" h="21600">
                <a:moveTo>
                  <a:pt x="0" y="0"/>
                </a:moveTo>
                <a:lnTo>
                  <a:pt x="21600" y="21600"/>
                </a:lnTo>
              </a:path>
            </a:pathLst>
          </a:cu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2228" name="TextBox 29"/>
          <p:cNvSpPr/>
          <p:nvPr/>
        </p:nvSpPr>
        <p:spPr>
          <a:xfrm>
            <a:off x="10521360" y="4466880"/>
            <a:ext cx="80748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002060"/>
                </a:solidFill>
                <a:latin typeface="Calibri"/>
                <a:ea typeface="DejaVu Sans"/>
              </a:rPr>
              <a:t>40 MHz</a:t>
            </a:r>
            <a:endParaRPr lang="en-GB" sz="1400" b="0" strike="noStrike" spc="-1">
              <a:latin typeface="Arial"/>
            </a:endParaRPr>
          </a:p>
        </p:txBody>
      </p:sp>
      <p:sp>
        <p:nvSpPr>
          <p:cNvPr id="2229" name="TextBox 30"/>
          <p:cNvSpPr/>
          <p:nvPr/>
        </p:nvSpPr>
        <p:spPr>
          <a:xfrm>
            <a:off x="10515960" y="3879000"/>
            <a:ext cx="9097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002060"/>
                </a:solidFill>
                <a:latin typeface="Calibri"/>
                <a:ea typeface="DejaVu Sans"/>
              </a:rPr>
              <a:t>160 MHz</a:t>
            </a:r>
            <a:endParaRPr lang="en-GB" sz="1400" b="0" strike="noStrike" spc="-1">
              <a:latin typeface="Arial"/>
            </a:endParaRPr>
          </a:p>
        </p:txBody>
      </p:sp>
      <p:sp>
        <p:nvSpPr>
          <p:cNvPr id="2230" name="TextBox 31"/>
          <p:cNvSpPr/>
          <p:nvPr/>
        </p:nvSpPr>
        <p:spPr>
          <a:xfrm>
            <a:off x="10485360" y="2456280"/>
            <a:ext cx="9248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002060"/>
                </a:solidFill>
                <a:latin typeface="Calibri"/>
                <a:ea typeface="DejaVu Sans"/>
              </a:rPr>
              <a:t>5.12 GHz</a:t>
            </a:r>
            <a:endParaRPr lang="en-GB" sz="1400" b="0" strike="noStrike" spc="-1">
              <a:latin typeface="Arial"/>
            </a:endParaRPr>
          </a:p>
        </p:txBody>
      </p:sp>
      <p:sp>
        <p:nvSpPr>
          <p:cNvPr id="2231" name="Straight Arrow Connector 32"/>
          <p:cNvSpPr/>
          <p:nvPr/>
        </p:nvSpPr>
        <p:spPr>
          <a:xfrm>
            <a:off x="10280880" y="4333320"/>
            <a:ext cx="322560" cy="7200"/>
          </a:xfrm>
          <a:custGeom>
            <a:avLst/>
            <a:gdLst/>
            <a:ahLst/>
            <a:cxnLst/>
            <a:rect l="l" t="t" r="r" b="b"/>
            <a:pathLst>
              <a:path w="21600" h="21600">
                <a:moveTo>
                  <a:pt x="0" y="0"/>
                </a:moveTo>
                <a:lnTo>
                  <a:pt x="21600" y="21600"/>
                </a:lnTo>
              </a:path>
            </a:pathLst>
          </a:cu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2232" name="TextBox 35"/>
          <p:cNvSpPr/>
          <p:nvPr/>
        </p:nvSpPr>
        <p:spPr>
          <a:xfrm>
            <a:off x="10521360" y="4186080"/>
            <a:ext cx="80748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002060"/>
                </a:solidFill>
                <a:latin typeface="Calibri"/>
                <a:ea typeface="DejaVu Sans"/>
              </a:rPr>
              <a:t>80 MHz</a:t>
            </a:r>
            <a:endParaRPr lang="en-GB" sz="1400" b="0" strike="noStrike" spc="-1">
              <a:latin typeface="Arial"/>
            </a:endParaRPr>
          </a:p>
        </p:txBody>
      </p:sp>
      <p:sp>
        <p:nvSpPr>
          <p:cNvPr id="2233" name="Straight Arrow Connector 36"/>
          <p:cNvSpPr/>
          <p:nvPr/>
        </p:nvSpPr>
        <p:spPr>
          <a:xfrm flipV="1">
            <a:off x="10258920" y="3632400"/>
            <a:ext cx="293400" cy="710640"/>
          </a:xfrm>
          <a:custGeom>
            <a:avLst/>
            <a:gdLst/>
            <a:ahLst/>
            <a:cxnLst/>
            <a:rect l="l" t="t" r="r" b="b"/>
            <a:pathLst>
              <a:path w="21600" h="21600">
                <a:moveTo>
                  <a:pt x="0" y="0"/>
                </a:moveTo>
                <a:lnTo>
                  <a:pt x="21600" y="21600"/>
                </a:lnTo>
              </a:path>
            </a:pathLst>
          </a:cu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2234" name="Straight Connector 39"/>
          <p:cNvSpPr/>
          <p:nvPr/>
        </p:nvSpPr>
        <p:spPr>
          <a:xfrm>
            <a:off x="10587240" y="2842560"/>
            <a:ext cx="360" cy="65556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p:style>
      </p:sp>
      <p:sp>
        <p:nvSpPr>
          <p:cNvPr id="2235" name="TextBox 45"/>
          <p:cNvSpPr/>
          <p:nvPr/>
        </p:nvSpPr>
        <p:spPr>
          <a:xfrm>
            <a:off x="10490760" y="3498120"/>
            <a:ext cx="9097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002060"/>
                </a:solidFill>
                <a:latin typeface="Calibri"/>
                <a:ea typeface="DejaVu Sans"/>
              </a:rPr>
              <a:t>320 MHz</a:t>
            </a:r>
            <a:endParaRPr lang="en-GB" sz="1400" b="0" strike="noStrike" spc="-1">
              <a:latin typeface="Arial"/>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6"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Down Link Data Path</a:t>
            </a:r>
            <a:endParaRPr lang="en-GB" sz="3200" b="0" strike="noStrike" spc="-1">
              <a:latin typeface="Arial"/>
            </a:endParaRPr>
          </a:p>
        </p:txBody>
      </p:sp>
      <p:sp>
        <p:nvSpPr>
          <p:cNvPr id="2237" name="Straight Arrow Connector 9"/>
          <p:cNvSpPr/>
          <p:nvPr/>
        </p:nvSpPr>
        <p:spPr>
          <a:xfrm flipV="1">
            <a:off x="9439200" y="1802160"/>
            <a:ext cx="360" cy="456480"/>
          </a:xfrm>
          <a:custGeom>
            <a:avLst/>
            <a:gdLst/>
            <a:ahLst/>
            <a:cxnLst/>
            <a:rect l="l" t="t" r="r" b="b"/>
            <a:pathLst>
              <a:path w="21600" h="21600">
                <a:moveTo>
                  <a:pt x="0" y="0"/>
                </a:moveTo>
                <a:lnTo>
                  <a:pt x="21600" y="21600"/>
                </a:lnTo>
              </a:path>
            </a:pathLst>
          </a:custGeom>
          <a:noFill/>
          <a:ln w="19050">
            <a:solidFill>
              <a:srgbClr val="44546A"/>
            </a:solidFill>
            <a:tailEnd type="oval" w="med" len="med"/>
          </a:ln>
        </p:spPr>
        <p:style>
          <a:lnRef idx="1">
            <a:schemeClr val="accent1"/>
          </a:lnRef>
          <a:fillRef idx="0">
            <a:schemeClr val="accent1"/>
          </a:fillRef>
          <a:effectRef idx="0">
            <a:schemeClr val="accent1"/>
          </a:effectRef>
          <a:fontRef idx="minor"/>
        </p:style>
      </p:sp>
      <p:sp>
        <p:nvSpPr>
          <p:cNvPr id="2238" name="Rectangle 10"/>
          <p:cNvSpPr/>
          <p:nvPr/>
        </p:nvSpPr>
        <p:spPr>
          <a:xfrm>
            <a:off x="1916280" y="21049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239" name="Rectangle 11"/>
          <p:cNvSpPr/>
          <p:nvPr/>
        </p:nvSpPr>
        <p:spPr>
          <a:xfrm>
            <a:off x="1916280" y="42382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240" name="Rectangle 12"/>
          <p:cNvSpPr/>
          <p:nvPr/>
        </p:nvSpPr>
        <p:spPr>
          <a:xfrm rot="10800000">
            <a:off x="4728240" y="1269360"/>
            <a:ext cx="3733200" cy="4494960"/>
          </a:xfrm>
          <a:prstGeom prst="rect">
            <a:avLst/>
          </a:prstGeom>
          <a:solidFill>
            <a:srgbClr val="95B3D7"/>
          </a:solidFill>
          <a:ln w="25400">
            <a:solidFill>
              <a:srgbClr val="000000"/>
            </a:solidFill>
            <a:round/>
          </a:ln>
        </p:spPr>
        <p:style>
          <a:lnRef idx="0">
            <a:scrgbClr r="0" g="0" b="0"/>
          </a:lnRef>
          <a:fillRef idx="0">
            <a:scrgbClr r="0" g="0" b="0"/>
          </a:fillRef>
          <a:effectRef idx="0">
            <a:scrgbClr r="0" g="0" b="0"/>
          </a:effectRef>
          <a:fontRef idx="minor"/>
        </p:style>
      </p:sp>
      <p:sp>
        <p:nvSpPr>
          <p:cNvPr id="2241" name="Rectangle 13"/>
          <p:cNvSpPr/>
          <p:nvPr/>
        </p:nvSpPr>
        <p:spPr>
          <a:xfrm rot="5400000">
            <a:off x="3250440" y="3285720"/>
            <a:ext cx="3504600" cy="5328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buNone/>
              <a:tabLst>
                <a:tab pos="0" algn="l"/>
              </a:tabLst>
            </a:pPr>
            <a:r>
              <a:rPr lang="en-GB" sz="900" b="0" strike="noStrike" spc="-1">
                <a:solidFill>
                  <a:srgbClr val="FFFFFF"/>
                </a:solidFill>
                <a:latin typeface="Calibri"/>
                <a:ea typeface="DejaVu Sans"/>
              </a:rPr>
              <a:t>Phase – Aligners + Ser/Des for E – Ports</a:t>
            </a:r>
            <a:endParaRPr lang="en-GB" sz="900" b="0" strike="noStrike" spc="-1">
              <a:latin typeface="Arial"/>
            </a:endParaRPr>
          </a:p>
        </p:txBody>
      </p:sp>
      <p:sp>
        <p:nvSpPr>
          <p:cNvPr id="2242" name="Rectangle 14"/>
          <p:cNvSpPr/>
          <p:nvPr/>
        </p:nvSpPr>
        <p:spPr>
          <a:xfrm>
            <a:off x="1916280" y="10378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243" name="Rectangle 15"/>
          <p:cNvSpPr/>
          <p:nvPr/>
        </p:nvSpPr>
        <p:spPr>
          <a:xfrm rot="5400000">
            <a:off x="2565000" y="13046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244" name="Rectangle 16"/>
          <p:cNvSpPr/>
          <p:nvPr/>
        </p:nvSpPr>
        <p:spPr>
          <a:xfrm rot="5400000">
            <a:off x="2565000" y="23713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245" name="Rectangle 17"/>
          <p:cNvSpPr/>
          <p:nvPr/>
        </p:nvSpPr>
        <p:spPr>
          <a:xfrm rot="5400000">
            <a:off x="2565000" y="45050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246" name="Rectangle 18"/>
          <p:cNvSpPr/>
          <p:nvPr/>
        </p:nvSpPr>
        <p:spPr>
          <a:xfrm>
            <a:off x="2754720" y="53053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GBT – SCA</a:t>
            </a:r>
            <a:endParaRPr lang="en-GB" sz="1050" b="0" strike="noStrike" spc="-1">
              <a:latin typeface="Arial"/>
            </a:endParaRPr>
          </a:p>
        </p:txBody>
      </p:sp>
      <p:sp>
        <p:nvSpPr>
          <p:cNvPr id="2247" name="Rectangle 19"/>
          <p:cNvSpPr/>
          <p:nvPr/>
        </p:nvSpPr>
        <p:spPr>
          <a:xfrm rot="5400000">
            <a:off x="3403080" y="55717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248" name="Straight Connector 20"/>
          <p:cNvSpPr/>
          <p:nvPr/>
        </p:nvSpPr>
        <p:spPr>
          <a:xfrm>
            <a:off x="2449440" y="3018960"/>
            <a:ext cx="360" cy="99072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2249" name="Rectangle 21"/>
          <p:cNvSpPr/>
          <p:nvPr/>
        </p:nvSpPr>
        <p:spPr>
          <a:xfrm>
            <a:off x="5284080" y="1271160"/>
            <a:ext cx="857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Phase - Shifter</a:t>
            </a:r>
            <a:endParaRPr lang="en-GB" sz="900" b="0" strike="noStrike" spc="-1">
              <a:latin typeface="Arial"/>
            </a:endParaRPr>
          </a:p>
        </p:txBody>
      </p:sp>
      <p:sp>
        <p:nvSpPr>
          <p:cNvPr id="2250" name="Rectangle 22"/>
          <p:cNvSpPr/>
          <p:nvPr/>
        </p:nvSpPr>
        <p:spPr>
          <a:xfrm rot="5400000">
            <a:off x="4546080" y="20667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251" name="Rectangle 23"/>
          <p:cNvSpPr/>
          <p:nvPr/>
        </p:nvSpPr>
        <p:spPr>
          <a:xfrm rot="5400000">
            <a:off x="4546080" y="27525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252" name="Rectangle 24"/>
          <p:cNvSpPr/>
          <p:nvPr/>
        </p:nvSpPr>
        <p:spPr>
          <a:xfrm rot="5400000">
            <a:off x="4546080" y="41241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253" name="Rectangle 25"/>
          <p:cNvSpPr/>
          <p:nvPr/>
        </p:nvSpPr>
        <p:spPr>
          <a:xfrm rot="5400000">
            <a:off x="4546080" y="48099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254" name="Straight Connector 26"/>
          <p:cNvSpPr/>
          <p:nvPr/>
        </p:nvSpPr>
        <p:spPr>
          <a:xfrm flipV="1">
            <a:off x="4811760" y="3247560"/>
            <a:ext cx="360" cy="60948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2255" name="Curved Connector 27"/>
          <p:cNvSpPr/>
          <p:nvPr/>
        </p:nvSpPr>
        <p:spPr>
          <a:xfrm rot="10800000">
            <a:off x="2984040" y="1418760"/>
            <a:ext cx="175176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256" name="Rectangle 28"/>
          <p:cNvSpPr/>
          <p:nvPr/>
        </p:nvSpPr>
        <p:spPr>
          <a:xfrm>
            <a:off x="7770960" y="5307840"/>
            <a:ext cx="69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Masters</a:t>
            </a:r>
            <a:endParaRPr lang="en-GB" sz="900" b="0" strike="noStrike" spc="-1">
              <a:latin typeface="Arial"/>
            </a:endParaRPr>
          </a:p>
        </p:txBody>
      </p:sp>
      <p:sp>
        <p:nvSpPr>
          <p:cNvPr id="2257" name="Rectangle 29"/>
          <p:cNvSpPr/>
          <p:nvPr/>
        </p:nvSpPr>
        <p:spPr>
          <a:xfrm>
            <a:off x="572004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ADC</a:t>
            </a:r>
            <a:endParaRPr lang="en-GB" sz="900" b="0" strike="noStrike" spc="-1">
              <a:latin typeface="Arial"/>
            </a:endParaRPr>
          </a:p>
        </p:txBody>
      </p:sp>
      <p:sp>
        <p:nvSpPr>
          <p:cNvPr id="2258" name="Rectangle 30"/>
          <p:cNvSpPr/>
          <p:nvPr/>
        </p:nvSpPr>
        <p:spPr>
          <a:xfrm>
            <a:off x="57200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Control Logic</a:t>
            </a:r>
            <a:endParaRPr lang="en-GB" sz="900" b="0" strike="noStrike" spc="-1">
              <a:latin typeface="Arial"/>
            </a:endParaRPr>
          </a:p>
        </p:txBody>
      </p:sp>
      <p:sp>
        <p:nvSpPr>
          <p:cNvPr id="2259" name="Rectangle 31"/>
          <p:cNvSpPr/>
          <p:nvPr/>
        </p:nvSpPr>
        <p:spPr>
          <a:xfrm>
            <a:off x="70916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Configuration</a:t>
            </a:r>
            <a:endParaRPr lang="en-GB" sz="900" b="0" strike="noStrike" spc="-1">
              <a:latin typeface="Arial"/>
            </a:endParaRPr>
          </a:p>
          <a:p>
            <a:pPr algn="ctr">
              <a:lnSpc>
                <a:spcPct val="100000"/>
              </a:lnSpc>
              <a:buNone/>
              <a:tabLst>
                <a:tab pos="0" algn="l"/>
              </a:tabLst>
            </a:pPr>
            <a:r>
              <a:rPr lang="en-US" sz="900" b="0" strike="noStrike" spc="-1">
                <a:solidFill>
                  <a:srgbClr val="FFFFFF"/>
                </a:solidFill>
                <a:latin typeface="Calibri"/>
                <a:ea typeface="DejaVu Sans"/>
              </a:rPr>
              <a:t>(e-Fuses + reg-Bank)</a:t>
            </a:r>
            <a:endParaRPr lang="en-GB" sz="900" b="0" strike="noStrike" spc="-1">
              <a:latin typeface="Arial"/>
            </a:endParaRPr>
          </a:p>
        </p:txBody>
      </p:sp>
      <p:sp>
        <p:nvSpPr>
          <p:cNvPr id="2260" name="Straight Arrow Connector 32"/>
          <p:cNvSpPr/>
          <p:nvPr/>
        </p:nvSpPr>
        <p:spPr>
          <a:xfrm rot="5400000" flipH="1" flipV="1">
            <a:off x="660132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261" name="Straight Arrow Connector 33"/>
          <p:cNvSpPr/>
          <p:nvPr/>
        </p:nvSpPr>
        <p:spPr>
          <a:xfrm>
            <a:off x="8071920" y="3762000"/>
            <a:ext cx="608760" cy="720"/>
          </a:xfrm>
          <a:custGeom>
            <a:avLst/>
            <a:gdLst/>
            <a:ahLst/>
            <a:cxnLst/>
            <a:rect l="l" t="t" r="r" b="b"/>
            <a:pathLst>
              <a:path w="21600" h="21600">
                <a:moveTo>
                  <a:pt x="0" y="0"/>
                </a:moveTo>
                <a:lnTo>
                  <a:pt x="21600" y="21600"/>
                </a:lnTo>
              </a:path>
            </a:pathLst>
          </a:custGeom>
          <a:noFill/>
          <a:ln w="19050">
            <a:solidFill>
              <a:srgbClr val="44546A"/>
            </a:solidFill>
            <a:round/>
            <a:tailEnd type="arrow" w="med" len="med"/>
          </a:ln>
        </p:spPr>
        <p:style>
          <a:lnRef idx="0">
            <a:scrgbClr r="0" g="0" b="0"/>
          </a:lnRef>
          <a:fillRef idx="0">
            <a:scrgbClr r="0" g="0" b="0"/>
          </a:fillRef>
          <a:effectRef idx="0">
            <a:scrgbClr r="0" g="0" b="0"/>
          </a:effectRef>
          <a:fontRef idx="minor"/>
        </p:style>
      </p:sp>
      <p:sp>
        <p:nvSpPr>
          <p:cNvPr id="2262" name="Isosceles Triangle 34"/>
          <p:cNvSpPr/>
          <p:nvPr/>
        </p:nvSpPr>
        <p:spPr>
          <a:xfrm rot="5400000" flipH="1">
            <a:off x="8642880" y="357228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sp>
        <p:nvSpPr>
          <p:cNvPr id="2263" name="Isosceles Triangle 35"/>
          <p:cNvSpPr/>
          <p:nvPr/>
        </p:nvSpPr>
        <p:spPr>
          <a:xfrm>
            <a:off x="9292320" y="19551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2264" name="Straight Connector 36"/>
          <p:cNvSpPr/>
          <p:nvPr/>
        </p:nvSpPr>
        <p:spPr>
          <a:xfrm>
            <a:off x="9291960" y="1955160"/>
            <a:ext cx="30492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2265" name="Straight Connector 37"/>
          <p:cNvSpPr/>
          <p:nvPr/>
        </p:nvSpPr>
        <p:spPr>
          <a:xfrm>
            <a:off x="9062640" y="3762000"/>
            <a:ext cx="38088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266" name="Straight Connector 38"/>
          <p:cNvSpPr/>
          <p:nvPr/>
        </p:nvSpPr>
        <p:spPr>
          <a:xfrm>
            <a:off x="9443520" y="4066560"/>
            <a:ext cx="360" cy="15264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267" name="Isosceles Triangle 39"/>
          <p:cNvSpPr/>
          <p:nvPr/>
        </p:nvSpPr>
        <p:spPr>
          <a:xfrm flipV="1">
            <a:off x="9291240" y="39135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2268" name="Straight Connector 40"/>
          <p:cNvSpPr/>
          <p:nvPr/>
        </p:nvSpPr>
        <p:spPr>
          <a:xfrm>
            <a:off x="9443520" y="3762000"/>
            <a:ext cx="360" cy="15228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269" name="Straight Connector 41"/>
          <p:cNvSpPr/>
          <p:nvPr/>
        </p:nvSpPr>
        <p:spPr>
          <a:xfrm>
            <a:off x="9291240" y="4066560"/>
            <a:ext cx="30456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2270" name="Isosceles Triangle 42"/>
          <p:cNvSpPr/>
          <p:nvPr/>
        </p:nvSpPr>
        <p:spPr>
          <a:xfrm flipV="1">
            <a:off x="9367560" y="4218480"/>
            <a:ext cx="151560" cy="151560"/>
          </a:xfrm>
          <a:prstGeom prst="triangle">
            <a:avLst>
              <a:gd name="adj" fmla="val 50000"/>
            </a:avLst>
          </a:prstGeom>
          <a:solidFill>
            <a:schemeClr val="tx2"/>
          </a:solidFill>
          <a:ln w="25400">
            <a:solidFill>
              <a:srgbClr val="44546A"/>
            </a:solidFill>
            <a:round/>
          </a:ln>
        </p:spPr>
        <p:style>
          <a:lnRef idx="0">
            <a:scrgbClr r="0" g="0" b="0"/>
          </a:lnRef>
          <a:fillRef idx="0">
            <a:scrgbClr r="0" g="0" b="0"/>
          </a:fillRef>
          <a:effectRef idx="0">
            <a:scrgbClr r="0" g="0" b="0"/>
          </a:effectRef>
          <a:fontRef idx="minor"/>
        </p:style>
      </p:sp>
      <p:sp>
        <p:nvSpPr>
          <p:cNvPr id="2271" name="Straight Connector 43"/>
          <p:cNvSpPr/>
          <p:nvPr/>
        </p:nvSpPr>
        <p:spPr>
          <a:xfrm>
            <a:off x="9291960" y="1802520"/>
            <a:ext cx="30492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272" name="Elbow Connector 44"/>
          <p:cNvSpPr/>
          <p:nvPr/>
        </p:nvSpPr>
        <p:spPr>
          <a:xfrm flipV="1">
            <a:off x="8463240" y="3875760"/>
            <a:ext cx="407880" cy="1659600"/>
          </a:xfrm>
          <a:prstGeom prst="bentConnector2">
            <a:avLst/>
          </a:pr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273" name="Straight Arrow Connector 45"/>
          <p:cNvSpPr/>
          <p:nvPr/>
        </p:nvSpPr>
        <p:spPr>
          <a:xfrm flipH="1">
            <a:off x="5260320" y="3016440"/>
            <a:ext cx="741240" cy="360"/>
          </a:xfrm>
          <a:custGeom>
            <a:avLst/>
            <a:gdLst/>
            <a:ahLst/>
            <a:cxnLst/>
            <a:rect l="l" t="t" r="r" b="b"/>
            <a:pathLst>
              <a:path w="21600" h="21600">
                <a:moveTo>
                  <a:pt x="0" y="0"/>
                </a:moveTo>
                <a:lnTo>
                  <a:pt x="21600" y="21600"/>
                </a:lnTo>
              </a:path>
            </a:pathLst>
          </a:custGeom>
          <a:noFill/>
          <a:ln w="38100">
            <a:solidFill>
              <a:srgbClr val="C0504D"/>
            </a:solidFill>
            <a:round/>
            <a:tailEnd type="arrow" w="med" len="med"/>
          </a:ln>
        </p:spPr>
        <p:style>
          <a:lnRef idx="0">
            <a:scrgbClr r="0" g="0" b="0"/>
          </a:lnRef>
          <a:fillRef idx="0">
            <a:scrgbClr r="0" g="0" b="0"/>
          </a:fillRef>
          <a:effectRef idx="0">
            <a:scrgbClr r="0" g="0" b="0"/>
          </a:effectRef>
          <a:fontRef idx="minor"/>
        </p:style>
      </p:sp>
      <p:sp>
        <p:nvSpPr>
          <p:cNvPr id="2274" name="Curved Connector 46"/>
          <p:cNvSpPr/>
          <p:nvPr/>
        </p:nvSpPr>
        <p:spPr>
          <a:xfrm rot="10800000">
            <a:off x="2984040" y="1266480"/>
            <a:ext cx="175176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275" name="Curved Connector 47"/>
          <p:cNvSpPr/>
          <p:nvPr/>
        </p:nvSpPr>
        <p:spPr>
          <a:xfrm rot="10800000">
            <a:off x="2984040" y="1571400"/>
            <a:ext cx="175176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276" name="Curved Connector 48"/>
          <p:cNvSpPr/>
          <p:nvPr/>
        </p:nvSpPr>
        <p:spPr>
          <a:xfrm rot="10800000">
            <a:off x="2984040" y="233352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277" name="Curved Connector 49"/>
          <p:cNvSpPr/>
          <p:nvPr/>
        </p:nvSpPr>
        <p:spPr>
          <a:xfrm rot="10800000">
            <a:off x="2984040" y="248580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278" name="Curved Connector 50"/>
          <p:cNvSpPr/>
          <p:nvPr/>
        </p:nvSpPr>
        <p:spPr>
          <a:xfrm rot="10800000">
            <a:off x="2984040" y="263844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279" name="Curved Connector 51"/>
          <p:cNvSpPr/>
          <p:nvPr/>
        </p:nvSpPr>
        <p:spPr>
          <a:xfrm rot="10800000" flipV="1">
            <a:off x="2984040" y="408600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280" name="Curved Connector 52"/>
          <p:cNvSpPr/>
          <p:nvPr/>
        </p:nvSpPr>
        <p:spPr>
          <a:xfrm rot="10800000" flipV="1">
            <a:off x="2984040" y="423864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281" name="Curved Connector 53"/>
          <p:cNvSpPr/>
          <p:nvPr/>
        </p:nvSpPr>
        <p:spPr>
          <a:xfrm rot="10800000" flipV="1">
            <a:off x="2984040" y="439092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282" name="Curved Connector 54"/>
          <p:cNvSpPr/>
          <p:nvPr/>
        </p:nvSpPr>
        <p:spPr>
          <a:xfrm rot="10800000" flipV="1">
            <a:off x="3822120" y="4771800"/>
            <a:ext cx="91368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283" name="Curved Connector 55"/>
          <p:cNvSpPr/>
          <p:nvPr/>
        </p:nvSpPr>
        <p:spPr>
          <a:xfrm rot="10800000" flipV="1">
            <a:off x="3822120" y="4924080"/>
            <a:ext cx="91368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284" name="Curved Connector 56"/>
          <p:cNvSpPr/>
          <p:nvPr/>
        </p:nvSpPr>
        <p:spPr>
          <a:xfrm rot="10800000" flipV="1">
            <a:off x="3822120" y="5076360"/>
            <a:ext cx="91368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285" name="Straight Arrow Connector 57"/>
          <p:cNvSpPr/>
          <p:nvPr/>
        </p:nvSpPr>
        <p:spPr>
          <a:xfrm flipV="1">
            <a:off x="3889800" y="4699800"/>
            <a:ext cx="791640" cy="4222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286" name="TextBox 58"/>
          <p:cNvSpPr/>
          <p:nvPr/>
        </p:nvSpPr>
        <p:spPr>
          <a:xfrm>
            <a:off x="2694960" y="5000400"/>
            <a:ext cx="12542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000" b="0" strike="noStrike" spc="-1">
                <a:solidFill>
                  <a:srgbClr val="1F497D"/>
                </a:solidFill>
                <a:latin typeface="Calibri"/>
                <a:ea typeface="DejaVu Sans"/>
              </a:rPr>
              <a:t>One 80 Mbps port</a:t>
            </a:r>
            <a:endParaRPr lang="en-GB" sz="1000" b="0" strike="noStrike" spc="-1">
              <a:latin typeface="Arial"/>
            </a:endParaRPr>
          </a:p>
        </p:txBody>
      </p:sp>
      <p:sp>
        <p:nvSpPr>
          <p:cNvPr id="2287" name="Straight Arrow Connector 59"/>
          <p:cNvSpPr/>
          <p:nvPr/>
        </p:nvSpPr>
        <p:spPr>
          <a:xfrm flipV="1">
            <a:off x="3928320" y="2397600"/>
            <a:ext cx="795240" cy="14961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288" name="Straight Arrow Connector 60"/>
          <p:cNvSpPr/>
          <p:nvPr/>
        </p:nvSpPr>
        <p:spPr>
          <a:xfrm flipV="1">
            <a:off x="3928320" y="3147120"/>
            <a:ext cx="777240" cy="7470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289" name="Straight Arrow Connector 61"/>
          <p:cNvSpPr/>
          <p:nvPr/>
        </p:nvSpPr>
        <p:spPr>
          <a:xfrm>
            <a:off x="3928320" y="3895920"/>
            <a:ext cx="777240" cy="972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290" name="TextBox 62"/>
          <p:cNvSpPr/>
          <p:nvPr/>
        </p:nvSpPr>
        <p:spPr>
          <a:xfrm>
            <a:off x="7881480" y="6017040"/>
            <a:ext cx="43272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Ports</a:t>
            </a:r>
            <a:endParaRPr lang="en-GB" sz="800" b="0" strike="noStrike" spc="-1">
              <a:latin typeface="Arial"/>
            </a:endParaRPr>
          </a:p>
        </p:txBody>
      </p:sp>
      <p:sp>
        <p:nvSpPr>
          <p:cNvPr id="2291" name="TextBox 63"/>
          <p:cNvSpPr/>
          <p:nvPr/>
        </p:nvSpPr>
        <p:spPr>
          <a:xfrm>
            <a:off x="5783760" y="6017040"/>
            <a:ext cx="5454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aIn[7:0]</a:t>
            </a:r>
            <a:endParaRPr lang="en-GB" sz="800" b="0" strike="noStrike" spc="-1">
              <a:latin typeface="Arial"/>
            </a:endParaRPr>
          </a:p>
        </p:txBody>
      </p:sp>
      <p:sp>
        <p:nvSpPr>
          <p:cNvPr id="2292" name="TextBox 64"/>
          <p:cNvSpPr/>
          <p:nvPr/>
        </p:nvSpPr>
        <p:spPr>
          <a:xfrm>
            <a:off x="6471360" y="6017040"/>
            <a:ext cx="5623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IO[15:0]</a:t>
            </a:r>
            <a:endParaRPr lang="en-GB" sz="800" b="0" strike="noStrike" spc="-1">
              <a:latin typeface="Arial"/>
            </a:endParaRPr>
          </a:p>
        </p:txBody>
      </p:sp>
      <p:sp>
        <p:nvSpPr>
          <p:cNvPr id="2293" name="TextBox 65"/>
          <p:cNvSpPr/>
          <p:nvPr/>
        </p:nvSpPr>
        <p:spPr>
          <a:xfrm>
            <a:off x="2866320" y="3618720"/>
            <a:ext cx="1115280" cy="546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1000" b="0" strike="noStrike" spc="-1">
                <a:solidFill>
                  <a:srgbClr val="1F497D"/>
                </a:solidFill>
                <a:latin typeface="Calibri"/>
                <a:ea typeface="DejaVu Sans"/>
              </a:rPr>
              <a:t>160 Mbps</a:t>
            </a:r>
            <a:br/>
            <a:r>
              <a:rPr lang="en-GB" sz="1000" b="0" strike="noStrike" spc="-1">
                <a:solidFill>
                  <a:srgbClr val="1F497D"/>
                </a:solidFill>
                <a:latin typeface="Calibri"/>
                <a:ea typeface="DejaVu Sans"/>
              </a:rPr>
              <a:t>to</a:t>
            </a:r>
            <a:endParaRPr lang="en-GB" sz="1000" b="0" strike="noStrike" spc="-1">
              <a:latin typeface="Arial"/>
            </a:endParaRPr>
          </a:p>
          <a:p>
            <a:pPr algn="ctr">
              <a:lnSpc>
                <a:spcPct val="100000"/>
              </a:lnSpc>
              <a:buNone/>
              <a:tabLst>
                <a:tab pos="0" algn="l"/>
              </a:tabLst>
            </a:pPr>
            <a:r>
              <a:rPr lang="en-GB" sz="1000" b="0" strike="noStrike" spc="-1">
                <a:solidFill>
                  <a:srgbClr val="1F497D"/>
                </a:solidFill>
                <a:latin typeface="Calibri"/>
                <a:ea typeface="DejaVu Sans"/>
              </a:rPr>
              <a:t>1.28 Gbps ports</a:t>
            </a:r>
            <a:endParaRPr lang="en-GB" sz="1000" b="0" strike="noStrike" spc="-1">
              <a:latin typeface="Arial"/>
            </a:endParaRPr>
          </a:p>
        </p:txBody>
      </p:sp>
      <p:sp>
        <p:nvSpPr>
          <p:cNvPr id="2294" name="TextBox 66"/>
          <p:cNvSpPr/>
          <p:nvPr/>
        </p:nvSpPr>
        <p:spPr>
          <a:xfrm>
            <a:off x="8578080" y="1802880"/>
            <a:ext cx="5940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LpGBTIA</a:t>
            </a:r>
            <a:endParaRPr lang="en-GB" sz="800" b="0" strike="noStrike" spc="-1">
              <a:latin typeface="Arial"/>
            </a:endParaRPr>
          </a:p>
        </p:txBody>
      </p:sp>
      <p:sp>
        <p:nvSpPr>
          <p:cNvPr id="2295" name="TextBox 67"/>
          <p:cNvSpPr/>
          <p:nvPr/>
        </p:nvSpPr>
        <p:spPr>
          <a:xfrm>
            <a:off x="8577000" y="3304800"/>
            <a:ext cx="5652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LpGBLD</a:t>
            </a:r>
            <a:endParaRPr lang="en-GB" sz="800" b="0" strike="noStrike" spc="-1">
              <a:latin typeface="Arial"/>
            </a:endParaRPr>
          </a:p>
        </p:txBody>
      </p:sp>
      <p:sp>
        <p:nvSpPr>
          <p:cNvPr id="2296" name="TextBox 68"/>
          <p:cNvSpPr/>
          <p:nvPr/>
        </p:nvSpPr>
        <p:spPr>
          <a:xfrm>
            <a:off x="7659000" y="1280160"/>
            <a:ext cx="746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400" b="1" strike="noStrike" spc="-1">
                <a:solidFill>
                  <a:srgbClr val="1F497D"/>
                </a:solidFill>
                <a:latin typeface="Calibri"/>
                <a:ea typeface="DejaVu Sans"/>
              </a:rPr>
              <a:t>LpGBT</a:t>
            </a:r>
            <a:endParaRPr lang="en-GB" sz="1400" b="0" strike="noStrike" spc="-1">
              <a:latin typeface="Arial"/>
            </a:endParaRPr>
          </a:p>
        </p:txBody>
      </p:sp>
      <p:sp>
        <p:nvSpPr>
          <p:cNvPr id="2297" name="Straight Arrow Connector 69"/>
          <p:cNvSpPr/>
          <p:nvPr/>
        </p:nvSpPr>
        <p:spPr>
          <a:xfrm rot="10800000" flipV="1">
            <a:off x="9673920" y="187920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298" name="Straight Arrow Connector 70"/>
          <p:cNvSpPr/>
          <p:nvPr/>
        </p:nvSpPr>
        <p:spPr>
          <a:xfrm rot="10800000" flipV="1">
            <a:off x="9673920" y="203148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299" name="Straight Arrow Connector 71"/>
          <p:cNvSpPr/>
          <p:nvPr/>
        </p:nvSpPr>
        <p:spPr>
          <a:xfrm rot="10800000" flipH="1">
            <a:off x="9672120" y="368676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300" name="Straight Arrow Connector 72"/>
          <p:cNvSpPr/>
          <p:nvPr/>
        </p:nvSpPr>
        <p:spPr>
          <a:xfrm rot="10800000" flipH="1">
            <a:off x="9672120" y="383904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301" name="Right Brace 73"/>
          <p:cNvSpPr/>
          <p:nvPr/>
        </p:nvSpPr>
        <p:spPr>
          <a:xfrm>
            <a:off x="3747960" y="1443600"/>
            <a:ext cx="266040" cy="400320"/>
          </a:xfrm>
          <a:prstGeom prst="rightBrace">
            <a:avLst>
              <a:gd name="adj1" fmla="val 8333"/>
              <a:gd name="adj2" fmla="val 50000"/>
            </a:avLst>
          </a:prstGeom>
          <a:noFill/>
          <a:ln w="12700">
            <a:solidFill>
              <a:srgbClr val="4A7EBB"/>
            </a:solidFill>
            <a:round/>
          </a:ln>
        </p:spPr>
        <p:style>
          <a:lnRef idx="0">
            <a:scrgbClr r="0" g="0" b="0"/>
          </a:lnRef>
          <a:fillRef idx="0">
            <a:scrgbClr r="0" g="0" b="0"/>
          </a:fillRef>
          <a:effectRef idx="0">
            <a:scrgbClr r="0" g="0" b="0"/>
          </a:effectRef>
          <a:fontRef idx="minor"/>
        </p:style>
      </p:sp>
      <p:sp>
        <p:nvSpPr>
          <p:cNvPr id="2302" name="TextBox 74"/>
          <p:cNvSpPr/>
          <p:nvPr/>
        </p:nvSpPr>
        <p:spPr>
          <a:xfrm>
            <a:off x="3956400" y="1509840"/>
            <a:ext cx="4341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eLink</a:t>
            </a:r>
            <a:endParaRPr lang="en-GB" sz="800" b="0" strike="noStrike" spc="-1">
              <a:latin typeface="Arial"/>
            </a:endParaRPr>
          </a:p>
        </p:txBody>
      </p:sp>
      <p:sp>
        <p:nvSpPr>
          <p:cNvPr id="2303" name="TextBox 75"/>
          <p:cNvSpPr/>
          <p:nvPr/>
        </p:nvSpPr>
        <p:spPr>
          <a:xfrm>
            <a:off x="3063960" y="3313080"/>
            <a:ext cx="47700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GB" sz="1000" b="0" strike="noStrike" spc="-1">
                <a:solidFill>
                  <a:srgbClr val="C00000"/>
                </a:solidFill>
                <a:latin typeface="Calibri"/>
                <a:ea typeface="DejaVu Sans"/>
              </a:rPr>
              <a:t>clock</a:t>
            </a:r>
            <a:endParaRPr lang="en-GB" sz="1000" b="0" strike="noStrike" spc="-1">
              <a:latin typeface="Arial"/>
            </a:endParaRPr>
          </a:p>
        </p:txBody>
      </p:sp>
      <p:sp>
        <p:nvSpPr>
          <p:cNvPr id="2304" name="Straight Arrow Connector 76"/>
          <p:cNvSpPr/>
          <p:nvPr/>
        </p:nvSpPr>
        <p:spPr>
          <a:xfrm flipV="1">
            <a:off x="3526200" y="2901600"/>
            <a:ext cx="589320" cy="532440"/>
          </a:xfrm>
          <a:custGeom>
            <a:avLst/>
            <a:gdLst/>
            <a:ahLst/>
            <a:cxnLst/>
            <a:rect l="l" t="t" r="r" b="b"/>
            <a:pathLst>
              <a:path w="21600" h="21600">
                <a:moveTo>
                  <a:pt x="0" y="0"/>
                </a:moveTo>
                <a:lnTo>
                  <a:pt x="21600" y="21600"/>
                </a:lnTo>
              </a:path>
            </a:pathLst>
          </a:custGeom>
          <a:noFill/>
          <a:ln w="9525">
            <a:solidFill>
              <a:srgbClr val="C00000"/>
            </a:solidFill>
            <a:round/>
            <a:tailEnd type="arrow" w="med" len="med"/>
          </a:ln>
        </p:spPr>
        <p:style>
          <a:lnRef idx="0">
            <a:scrgbClr r="0" g="0" b="0"/>
          </a:lnRef>
          <a:fillRef idx="0">
            <a:scrgbClr r="0" g="0" b="0"/>
          </a:fillRef>
          <a:effectRef idx="0">
            <a:scrgbClr r="0" g="0" b="0"/>
          </a:effectRef>
          <a:fontRef idx="minor"/>
        </p:style>
      </p:sp>
      <p:sp>
        <p:nvSpPr>
          <p:cNvPr id="2305" name="TextBox 77"/>
          <p:cNvSpPr/>
          <p:nvPr/>
        </p:nvSpPr>
        <p:spPr>
          <a:xfrm>
            <a:off x="2909880" y="3132720"/>
            <a:ext cx="64296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data-up</a:t>
            </a:r>
            <a:endParaRPr lang="en-GB" sz="1000" b="0" strike="noStrike" spc="-1">
              <a:latin typeface="Arial"/>
            </a:endParaRPr>
          </a:p>
        </p:txBody>
      </p:sp>
      <p:sp>
        <p:nvSpPr>
          <p:cNvPr id="2306" name="Straight Arrow Connector 78"/>
          <p:cNvSpPr/>
          <p:nvPr/>
        </p:nvSpPr>
        <p:spPr>
          <a:xfrm flipV="1">
            <a:off x="3526200" y="2763720"/>
            <a:ext cx="513360" cy="4906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307" name="TextBox 79"/>
          <p:cNvSpPr/>
          <p:nvPr/>
        </p:nvSpPr>
        <p:spPr>
          <a:xfrm>
            <a:off x="2743200" y="2904120"/>
            <a:ext cx="8168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data-down</a:t>
            </a:r>
            <a:endParaRPr lang="en-GB" sz="1000" b="0" strike="noStrike" spc="-1">
              <a:latin typeface="Arial"/>
            </a:endParaRPr>
          </a:p>
        </p:txBody>
      </p:sp>
      <p:sp>
        <p:nvSpPr>
          <p:cNvPr id="2308" name="Straight Arrow Connector 80"/>
          <p:cNvSpPr/>
          <p:nvPr/>
        </p:nvSpPr>
        <p:spPr>
          <a:xfrm flipV="1">
            <a:off x="3526200" y="2611440"/>
            <a:ext cx="437040" cy="4143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grpSp>
        <p:nvGrpSpPr>
          <p:cNvPr id="2309" name="Group 81"/>
          <p:cNvGrpSpPr/>
          <p:nvPr/>
        </p:nvGrpSpPr>
        <p:grpSpPr>
          <a:xfrm>
            <a:off x="8520840" y="6067080"/>
            <a:ext cx="1751760" cy="532800"/>
            <a:chOff x="8520840" y="6067080"/>
            <a:chExt cx="1751760" cy="532800"/>
          </a:xfrm>
        </p:grpSpPr>
        <p:sp>
          <p:nvSpPr>
            <p:cNvPr id="2310" name="Rectangle 82"/>
            <p:cNvSpPr/>
            <p:nvPr/>
          </p:nvSpPr>
          <p:spPr>
            <a:xfrm>
              <a:off x="8520840" y="6067080"/>
              <a:ext cx="1751760" cy="532800"/>
            </a:xfrm>
            <a:prstGeom prst="rect">
              <a:avLst/>
            </a:prstGeom>
            <a:solidFill>
              <a:srgbClr val="DCE6F2"/>
            </a:solidFill>
            <a:ln w="25400">
              <a:solidFill>
                <a:srgbClr val="4F81BD"/>
              </a:solidFill>
              <a:prstDash val="dash"/>
              <a:round/>
            </a:ln>
          </p:spPr>
          <p:style>
            <a:lnRef idx="0">
              <a:scrgbClr r="0" g="0" b="0"/>
            </a:lnRef>
            <a:fillRef idx="0">
              <a:scrgbClr r="0" g="0" b="0"/>
            </a:fillRef>
            <a:effectRef idx="0">
              <a:scrgbClr r="0" g="0" b="0"/>
            </a:effectRef>
            <a:fontRef idx="minor"/>
          </p:style>
        </p:sp>
        <p:sp>
          <p:nvSpPr>
            <p:cNvPr id="2311" name="Straight Connector 83"/>
            <p:cNvSpPr/>
            <p:nvPr/>
          </p:nvSpPr>
          <p:spPr>
            <a:xfrm>
              <a:off x="8673120" y="6219360"/>
              <a:ext cx="990720" cy="360"/>
            </a:xfrm>
            <a:prstGeom prst="line">
              <a:avLst/>
            </a:prstGeom>
            <a:ln w="12700">
              <a:solidFill>
                <a:srgbClr val="1F497D"/>
              </a:solidFill>
              <a:round/>
            </a:ln>
          </p:spPr>
          <p:style>
            <a:lnRef idx="0">
              <a:scrgbClr r="0" g="0" b="0"/>
            </a:lnRef>
            <a:fillRef idx="0">
              <a:scrgbClr r="0" g="0" b="0"/>
            </a:fillRef>
            <a:effectRef idx="0">
              <a:scrgbClr r="0" g="0" b="0"/>
            </a:effectRef>
            <a:fontRef idx="minor"/>
          </p:style>
        </p:sp>
        <p:sp>
          <p:nvSpPr>
            <p:cNvPr id="2312" name="Straight Connector 84"/>
            <p:cNvSpPr/>
            <p:nvPr/>
          </p:nvSpPr>
          <p:spPr>
            <a:xfrm>
              <a:off x="8673120" y="6371640"/>
              <a:ext cx="990720" cy="360"/>
            </a:xfrm>
            <a:prstGeom prst="line">
              <a:avLst/>
            </a:prstGeom>
            <a:ln w="12700">
              <a:solidFill>
                <a:srgbClr val="000000"/>
              </a:solidFill>
              <a:round/>
            </a:ln>
          </p:spPr>
          <p:style>
            <a:lnRef idx="0">
              <a:scrgbClr r="0" g="0" b="0"/>
            </a:lnRef>
            <a:fillRef idx="0">
              <a:scrgbClr r="0" g="0" b="0"/>
            </a:fillRef>
            <a:effectRef idx="0">
              <a:scrgbClr r="0" g="0" b="0"/>
            </a:effectRef>
            <a:fontRef idx="minor"/>
          </p:style>
        </p:sp>
        <p:sp>
          <p:nvSpPr>
            <p:cNvPr id="2313" name="Straight Connector 85"/>
            <p:cNvSpPr/>
            <p:nvPr/>
          </p:nvSpPr>
          <p:spPr>
            <a:xfrm>
              <a:off x="8673120" y="6524280"/>
              <a:ext cx="990720" cy="360"/>
            </a:xfrm>
            <a:prstGeom prst="line">
              <a:avLst/>
            </a:prstGeom>
            <a:ln w="12700">
              <a:solidFill>
                <a:srgbClr val="C0504D"/>
              </a:solidFill>
              <a:round/>
            </a:ln>
          </p:spPr>
          <p:style>
            <a:lnRef idx="0">
              <a:scrgbClr r="0" g="0" b="0"/>
            </a:lnRef>
            <a:fillRef idx="0">
              <a:scrgbClr r="0" g="0" b="0"/>
            </a:fillRef>
            <a:effectRef idx="0">
              <a:scrgbClr r="0" g="0" b="0"/>
            </a:effectRef>
            <a:fontRef idx="minor"/>
          </p:style>
        </p:sp>
        <p:sp>
          <p:nvSpPr>
            <p:cNvPr id="2314" name="TextBox 86"/>
            <p:cNvSpPr/>
            <p:nvPr/>
          </p:nvSpPr>
          <p:spPr>
            <a:xfrm>
              <a:off x="9651600" y="6219720"/>
              <a:ext cx="5180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000000"/>
                  </a:solidFill>
                  <a:latin typeface="Calibri"/>
                  <a:ea typeface="DejaVu Sans"/>
                </a:rPr>
                <a:t>control</a:t>
              </a:r>
              <a:endParaRPr lang="en-GB" sz="800" b="0" strike="noStrike" spc="-1">
                <a:latin typeface="Arial"/>
              </a:endParaRPr>
            </a:p>
          </p:txBody>
        </p:sp>
        <p:sp>
          <p:nvSpPr>
            <p:cNvPr id="2315" name="TextBox 87"/>
            <p:cNvSpPr/>
            <p:nvPr/>
          </p:nvSpPr>
          <p:spPr>
            <a:xfrm>
              <a:off x="9659880" y="6067080"/>
              <a:ext cx="3945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data</a:t>
              </a:r>
              <a:endParaRPr lang="en-GB" sz="800" b="0" strike="noStrike" spc="-1">
                <a:latin typeface="Arial"/>
              </a:endParaRPr>
            </a:p>
          </p:txBody>
        </p:sp>
        <p:sp>
          <p:nvSpPr>
            <p:cNvPr id="2316" name="TextBox 88"/>
            <p:cNvSpPr/>
            <p:nvPr/>
          </p:nvSpPr>
          <p:spPr>
            <a:xfrm>
              <a:off x="9663840" y="6372000"/>
              <a:ext cx="4694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FF0000"/>
                  </a:solidFill>
                  <a:latin typeface="Calibri"/>
                  <a:ea typeface="DejaVu Sans"/>
                </a:rPr>
                <a:t>clocks</a:t>
              </a:r>
              <a:endParaRPr lang="en-GB" sz="800" b="0" strike="noStrike" spc="-1">
                <a:latin typeface="Arial"/>
              </a:endParaRPr>
            </a:p>
          </p:txBody>
        </p:sp>
      </p:grpSp>
      <p:grpSp>
        <p:nvGrpSpPr>
          <p:cNvPr id="2317" name="Group 89"/>
          <p:cNvGrpSpPr/>
          <p:nvPr/>
        </p:nvGrpSpPr>
        <p:grpSpPr>
          <a:xfrm>
            <a:off x="7825320" y="2032200"/>
            <a:ext cx="454320" cy="456480"/>
            <a:chOff x="7825320" y="2032200"/>
            <a:chExt cx="454320" cy="456480"/>
          </a:xfrm>
        </p:grpSpPr>
        <p:sp>
          <p:nvSpPr>
            <p:cNvPr id="2318" name="Isosceles Triangle 90"/>
            <p:cNvSpPr/>
            <p:nvPr/>
          </p:nvSpPr>
          <p:spPr>
            <a:xfrm rot="16200000">
              <a:off x="7787160" y="207036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319" name="TextBox 91"/>
            <p:cNvSpPr/>
            <p:nvPr/>
          </p:nvSpPr>
          <p:spPr>
            <a:xfrm>
              <a:off x="7895880" y="2106000"/>
              <a:ext cx="3837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LR</a:t>
              </a:r>
              <a:endParaRPr lang="en-GB" sz="1400" b="0" strike="noStrike" spc="-1">
                <a:latin typeface="Arial"/>
              </a:endParaRPr>
            </a:p>
          </p:txBody>
        </p:sp>
      </p:grpSp>
      <p:sp>
        <p:nvSpPr>
          <p:cNvPr id="2320" name="Straight Arrow Connector 92"/>
          <p:cNvSpPr/>
          <p:nvPr/>
        </p:nvSpPr>
        <p:spPr>
          <a:xfrm flipH="1" flipV="1">
            <a:off x="7583760" y="2258640"/>
            <a:ext cx="24012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321" name="Straight Arrow Connector 93"/>
          <p:cNvSpPr/>
          <p:nvPr/>
        </p:nvSpPr>
        <p:spPr>
          <a:xfrm flipH="1">
            <a:off x="7728120" y="2260800"/>
            <a:ext cx="360" cy="54180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2322" name="Straight Arrow Connector 94"/>
          <p:cNvSpPr/>
          <p:nvPr/>
        </p:nvSpPr>
        <p:spPr>
          <a:xfrm flipV="1">
            <a:off x="7317720" y="248796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323" name="Straight Arrow Connector 95"/>
          <p:cNvSpPr/>
          <p:nvPr/>
        </p:nvSpPr>
        <p:spPr>
          <a:xfrm>
            <a:off x="7317720" y="325224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324" name="Straight Arrow Connector 96"/>
          <p:cNvSpPr/>
          <p:nvPr/>
        </p:nvSpPr>
        <p:spPr>
          <a:xfrm flipH="1">
            <a:off x="7824600" y="3004200"/>
            <a:ext cx="1359360" cy="11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325" name="TextBox 97"/>
          <p:cNvSpPr/>
          <p:nvPr/>
        </p:nvSpPr>
        <p:spPr>
          <a:xfrm>
            <a:off x="8466480" y="2804040"/>
            <a:ext cx="745200" cy="3945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000" b="0" strike="noStrike" spc="-1">
                <a:solidFill>
                  <a:srgbClr val="C00000"/>
                </a:solidFill>
                <a:latin typeface="Calibri"/>
                <a:ea typeface="DejaVu Sans"/>
              </a:rPr>
              <a:t>Ref CLK</a:t>
            </a:r>
            <a:br/>
            <a:r>
              <a:rPr lang="en-GB" sz="1000" b="0" strike="noStrike" spc="-1">
                <a:solidFill>
                  <a:srgbClr val="C00000"/>
                </a:solidFill>
                <a:latin typeface="Calibri"/>
                <a:ea typeface="DejaVu Sans"/>
              </a:rPr>
              <a:t>(optional)</a:t>
            </a:r>
            <a:endParaRPr lang="en-GB" sz="1000" b="0" strike="noStrike" spc="-1">
              <a:latin typeface="Arial"/>
            </a:endParaRPr>
          </a:p>
        </p:txBody>
      </p:sp>
      <p:sp>
        <p:nvSpPr>
          <p:cNvPr id="2326" name="Straight Arrow Connector 98"/>
          <p:cNvSpPr/>
          <p:nvPr/>
        </p:nvSpPr>
        <p:spPr>
          <a:xfrm flipH="1">
            <a:off x="8208000" y="2262600"/>
            <a:ext cx="12297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327" name="Isosceles Triangle 99"/>
          <p:cNvSpPr/>
          <p:nvPr/>
        </p:nvSpPr>
        <p:spPr>
          <a:xfrm rot="16200000">
            <a:off x="8644320" y="207036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grpSp>
        <p:nvGrpSpPr>
          <p:cNvPr id="2328" name="Group 100"/>
          <p:cNvGrpSpPr/>
          <p:nvPr/>
        </p:nvGrpSpPr>
        <p:grpSpPr>
          <a:xfrm>
            <a:off x="7754760" y="3537720"/>
            <a:ext cx="456120" cy="456480"/>
            <a:chOff x="7754760" y="3537720"/>
            <a:chExt cx="456120" cy="456480"/>
          </a:xfrm>
        </p:grpSpPr>
        <p:sp>
          <p:nvSpPr>
            <p:cNvPr id="2329" name="Isosceles Triangle 101"/>
            <p:cNvSpPr/>
            <p:nvPr/>
          </p:nvSpPr>
          <p:spPr>
            <a:xfrm rot="5400000" flipH="1">
              <a:off x="7792560" y="357588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330" name="TextBox 102"/>
            <p:cNvSpPr/>
            <p:nvPr/>
          </p:nvSpPr>
          <p:spPr>
            <a:xfrm flipH="1">
              <a:off x="7754400" y="3611520"/>
              <a:ext cx="402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LD</a:t>
              </a:r>
              <a:endParaRPr lang="en-GB" sz="1400" b="0" strike="noStrike" spc="-1">
                <a:latin typeface="Arial"/>
              </a:endParaRPr>
            </a:p>
          </p:txBody>
        </p:sp>
      </p:grpSp>
      <p:sp>
        <p:nvSpPr>
          <p:cNvPr id="2331" name="Straight Arrow Connector 103"/>
          <p:cNvSpPr/>
          <p:nvPr/>
        </p:nvSpPr>
        <p:spPr>
          <a:xfrm>
            <a:off x="7583400" y="3765600"/>
            <a:ext cx="2505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332" name="Straight Arrow Connector 104"/>
          <p:cNvSpPr/>
          <p:nvPr/>
        </p:nvSpPr>
        <p:spPr>
          <a:xfrm flipV="1">
            <a:off x="6778080" y="2479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333" name="Straight Arrow Connector 105"/>
          <p:cNvSpPr/>
          <p:nvPr/>
        </p:nvSpPr>
        <p:spPr>
          <a:xfrm>
            <a:off x="6778080" y="3243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334" name="Straight Arrow Connector 106"/>
          <p:cNvSpPr/>
          <p:nvPr/>
        </p:nvSpPr>
        <p:spPr>
          <a:xfrm flipV="1">
            <a:off x="6281640" y="2470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335" name="Straight Arrow Connector 107"/>
          <p:cNvSpPr/>
          <p:nvPr/>
        </p:nvSpPr>
        <p:spPr>
          <a:xfrm>
            <a:off x="6281640" y="3234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336" name="Right Arrow 108"/>
          <p:cNvSpPr/>
          <p:nvPr/>
        </p:nvSpPr>
        <p:spPr>
          <a:xfrm>
            <a:off x="5268240" y="361296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337" name="Straight Arrow Connector 109"/>
          <p:cNvSpPr/>
          <p:nvPr/>
        </p:nvSpPr>
        <p:spPr>
          <a:xfrm flipV="1">
            <a:off x="5707080" y="1727640"/>
            <a:ext cx="5400" cy="1284480"/>
          </a:xfrm>
          <a:custGeom>
            <a:avLst/>
            <a:gdLst/>
            <a:ahLst/>
            <a:cxnLst/>
            <a:rect l="l" t="t" r="r" b="b"/>
            <a:pathLst>
              <a:path w="21600" h="21600">
                <a:moveTo>
                  <a:pt x="0" y="0"/>
                </a:moveTo>
                <a:lnTo>
                  <a:pt x="21600" y="21600"/>
                </a:lnTo>
              </a:path>
            </a:pathLst>
          </a:custGeom>
          <a:noFill/>
          <a:ln w="38100">
            <a:solidFill>
              <a:srgbClr val="C0504D"/>
            </a:solidFill>
            <a:round/>
            <a:headEnd type="oval" w="med" len="med"/>
            <a:tailEnd type="arrow" w="med" len="med"/>
          </a:ln>
        </p:spPr>
        <p:style>
          <a:lnRef idx="0">
            <a:scrgbClr r="0" g="0" b="0"/>
          </a:lnRef>
          <a:fillRef idx="0">
            <a:scrgbClr r="0" g="0" b="0"/>
          </a:fillRef>
          <a:effectRef idx="0">
            <a:scrgbClr r="0" g="0" b="0"/>
          </a:effectRef>
          <a:fontRef idx="minor"/>
        </p:style>
      </p:sp>
      <p:sp>
        <p:nvSpPr>
          <p:cNvPr id="2338" name="Right Arrow 110"/>
          <p:cNvSpPr/>
          <p:nvPr/>
        </p:nvSpPr>
        <p:spPr>
          <a:xfrm flipH="1">
            <a:off x="5276880" y="210744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339" name="Rectangle 111"/>
          <p:cNvSpPr/>
          <p:nvPr/>
        </p:nvSpPr>
        <p:spPr>
          <a:xfrm>
            <a:off x="6002640" y="2787840"/>
            <a:ext cx="105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CLK Manager</a:t>
            </a:r>
            <a:endParaRPr lang="en-GB" sz="900" b="0" strike="noStrike" spc="-1">
              <a:latin typeface="Arial"/>
            </a:endParaRPr>
          </a:p>
        </p:txBody>
      </p:sp>
      <p:sp>
        <p:nvSpPr>
          <p:cNvPr id="2340" name="Rectangle 112"/>
          <p:cNvSpPr/>
          <p:nvPr/>
        </p:nvSpPr>
        <p:spPr>
          <a:xfrm>
            <a:off x="7050960" y="2788920"/>
            <a:ext cx="78192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CDR/PLL</a:t>
            </a:r>
            <a:endParaRPr lang="en-GB" sz="900" b="0" strike="noStrike" spc="-1">
              <a:latin typeface="Arial"/>
            </a:endParaRPr>
          </a:p>
        </p:txBody>
      </p:sp>
      <p:sp>
        <p:nvSpPr>
          <p:cNvPr id="2341" name="Rectangle 113"/>
          <p:cNvSpPr/>
          <p:nvPr/>
        </p:nvSpPr>
        <p:spPr>
          <a:xfrm>
            <a:off x="705096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DeSER</a:t>
            </a:r>
            <a:endParaRPr lang="en-GB" sz="900" b="0" strike="noStrike" spc="-1">
              <a:latin typeface="Arial"/>
            </a:endParaRPr>
          </a:p>
        </p:txBody>
      </p:sp>
      <p:sp>
        <p:nvSpPr>
          <p:cNvPr id="2342" name="Rectangle 114"/>
          <p:cNvSpPr/>
          <p:nvPr/>
        </p:nvSpPr>
        <p:spPr>
          <a:xfrm>
            <a:off x="652104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DEC</a:t>
            </a:r>
            <a:endParaRPr lang="en-GB" sz="900" b="0" strike="noStrike" spc="-1">
              <a:latin typeface="Arial"/>
            </a:endParaRPr>
          </a:p>
        </p:txBody>
      </p:sp>
      <p:sp>
        <p:nvSpPr>
          <p:cNvPr id="2343" name="Rectangle 115"/>
          <p:cNvSpPr/>
          <p:nvPr/>
        </p:nvSpPr>
        <p:spPr>
          <a:xfrm>
            <a:off x="600372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DSCR</a:t>
            </a:r>
            <a:endParaRPr lang="en-GB" sz="900" b="0" strike="noStrike" spc="-1">
              <a:latin typeface="Arial"/>
            </a:endParaRPr>
          </a:p>
        </p:txBody>
      </p:sp>
      <p:sp>
        <p:nvSpPr>
          <p:cNvPr id="2344" name="Rectangle 116"/>
          <p:cNvSpPr/>
          <p:nvPr/>
        </p:nvSpPr>
        <p:spPr>
          <a:xfrm>
            <a:off x="651996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ENC</a:t>
            </a:r>
            <a:endParaRPr lang="en-GB" sz="900" b="0" strike="noStrike" spc="-1">
              <a:latin typeface="Arial"/>
            </a:endParaRPr>
          </a:p>
        </p:txBody>
      </p:sp>
      <p:sp>
        <p:nvSpPr>
          <p:cNvPr id="2345" name="Rectangle 117"/>
          <p:cNvSpPr/>
          <p:nvPr/>
        </p:nvSpPr>
        <p:spPr>
          <a:xfrm>
            <a:off x="600264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SCR</a:t>
            </a:r>
            <a:endParaRPr lang="en-GB" sz="900" b="0" strike="noStrike" spc="-1">
              <a:latin typeface="Arial"/>
            </a:endParaRPr>
          </a:p>
        </p:txBody>
      </p:sp>
      <p:sp>
        <p:nvSpPr>
          <p:cNvPr id="2346" name="Rectangle 118"/>
          <p:cNvSpPr/>
          <p:nvPr/>
        </p:nvSpPr>
        <p:spPr>
          <a:xfrm>
            <a:off x="704988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SER</a:t>
            </a:r>
            <a:endParaRPr lang="en-GB" sz="900" b="0" strike="noStrike" spc="-1">
              <a:latin typeface="Arial"/>
            </a:endParaRPr>
          </a:p>
        </p:txBody>
      </p:sp>
      <p:sp>
        <p:nvSpPr>
          <p:cNvPr id="2347" name="Rectangle 119"/>
          <p:cNvSpPr/>
          <p:nvPr/>
        </p:nvSpPr>
        <p:spPr>
          <a:xfrm>
            <a:off x="7091640" y="5307840"/>
            <a:ext cx="6850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Slave</a:t>
            </a:r>
            <a:endParaRPr lang="en-GB" sz="900" b="0" strike="noStrike" spc="-1">
              <a:latin typeface="Arial"/>
            </a:endParaRPr>
          </a:p>
        </p:txBody>
      </p:sp>
      <p:sp>
        <p:nvSpPr>
          <p:cNvPr id="2348" name="Straight Arrow Connector 120"/>
          <p:cNvSpPr/>
          <p:nvPr/>
        </p:nvSpPr>
        <p:spPr>
          <a:xfrm rot="5400000" flipH="1" flipV="1">
            <a:off x="784800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349" name="Straight Arrow Connector 121"/>
          <p:cNvSpPr/>
          <p:nvPr/>
        </p:nvSpPr>
        <p:spPr>
          <a:xfrm rot="5400000" flipH="1" flipV="1">
            <a:off x="805464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350" name="Straight Arrow Connector 122"/>
          <p:cNvSpPr/>
          <p:nvPr/>
        </p:nvSpPr>
        <p:spPr>
          <a:xfrm rot="5400000" flipH="1" flipV="1">
            <a:off x="72910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351" name="TextBox 123"/>
          <p:cNvSpPr/>
          <p:nvPr/>
        </p:nvSpPr>
        <p:spPr>
          <a:xfrm>
            <a:off x="7254720" y="6017040"/>
            <a:ext cx="38376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a:t>
            </a:r>
            <a:endParaRPr lang="en-GB" sz="800" b="0" strike="noStrike" spc="-1">
              <a:latin typeface="Arial"/>
            </a:endParaRPr>
          </a:p>
        </p:txBody>
      </p:sp>
      <p:sp>
        <p:nvSpPr>
          <p:cNvPr id="2352" name="Rectangle 124"/>
          <p:cNvSpPr/>
          <p:nvPr/>
        </p:nvSpPr>
        <p:spPr>
          <a:xfrm>
            <a:off x="640512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PIO</a:t>
            </a:r>
            <a:endParaRPr lang="en-GB" sz="900" b="0" strike="noStrike" spc="-1">
              <a:latin typeface="Arial"/>
            </a:endParaRPr>
          </a:p>
        </p:txBody>
      </p:sp>
      <p:sp>
        <p:nvSpPr>
          <p:cNvPr id="2353" name="Elbow Connector 125"/>
          <p:cNvSpPr/>
          <p:nvPr/>
        </p:nvSpPr>
        <p:spPr>
          <a:xfrm rot="16200000" flipV="1">
            <a:off x="5054040" y="610560"/>
            <a:ext cx="289080" cy="1028880"/>
          </a:xfrm>
          <a:prstGeom prst="bentConnector2">
            <a:avLst/>
          </a:pr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2354" name="Straight Arrow Connector 126"/>
          <p:cNvSpPr/>
          <p:nvPr/>
        </p:nvSpPr>
        <p:spPr>
          <a:xfrm rot="5400000" flipH="1" flipV="1">
            <a:off x="59086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355" name="TextBox 127"/>
          <p:cNvSpPr/>
          <p:nvPr/>
        </p:nvSpPr>
        <p:spPr>
          <a:xfrm>
            <a:off x="9500400" y="1580400"/>
            <a:ext cx="839520" cy="257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2.56 Gbps</a:t>
            </a:r>
            <a:endParaRPr lang="en-GB" sz="1100" b="0" strike="noStrike" spc="-1">
              <a:latin typeface="Arial"/>
            </a:endParaRPr>
          </a:p>
        </p:txBody>
      </p:sp>
      <p:sp>
        <p:nvSpPr>
          <p:cNvPr id="2356" name="TextBox 128"/>
          <p:cNvSpPr/>
          <p:nvPr/>
        </p:nvSpPr>
        <p:spPr>
          <a:xfrm>
            <a:off x="9424080" y="3085920"/>
            <a:ext cx="920160" cy="5922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5.12 Gbps</a:t>
            </a:r>
            <a:br/>
            <a:r>
              <a:rPr lang="en-GB" sz="1100" b="0" strike="noStrike" spc="-1">
                <a:solidFill>
                  <a:srgbClr val="C00000"/>
                </a:solidFill>
                <a:latin typeface="Calibri"/>
                <a:ea typeface="DejaVu Sans"/>
              </a:rPr>
              <a:t>or</a:t>
            </a:r>
            <a:br/>
            <a:r>
              <a:rPr lang="en-GB" sz="1100" b="0" strike="noStrike" spc="-1">
                <a:solidFill>
                  <a:srgbClr val="C00000"/>
                </a:solidFill>
                <a:latin typeface="Calibri"/>
                <a:ea typeface="DejaVu Sans"/>
              </a:rPr>
              <a:t>10.24 Gbps</a:t>
            </a:r>
            <a:endParaRPr lang="en-GB" sz="1100" b="0" strike="noStrike" spc="-1">
              <a:latin typeface="Arial"/>
            </a:endParaRPr>
          </a:p>
        </p:txBody>
      </p:sp>
      <p:sp>
        <p:nvSpPr>
          <p:cNvPr id="2357" name="PlaceHolder 2"/>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2358"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010910C9-6CED-4A1E-835F-087A369E9F23}" type="slidenum">
              <a:rPr lang="en-GB" sz="1000" b="0" strike="noStrike" spc="-1" dirty="0">
                <a:solidFill>
                  <a:srgbClr val="808080"/>
                </a:solidFill>
                <a:latin typeface="Calibri Light"/>
                <a:ea typeface="Verdana"/>
              </a:rPr>
              <a:t>74</a:t>
            </a:fld>
            <a:endParaRPr lang="en-GB" sz="1000" b="0" strike="noStrike" spc="-1" dirty="0">
              <a:latin typeface="Times New Roman"/>
            </a:endParaRPr>
          </a:p>
        </p:txBody>
      </p:sp>
      <p:sp>
        <p:nvSpPr>
          <p:cNvPr id="2359"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2360" name="Rectangle 132"/>
          <p:cNvSpPr/>
          <p:nvPr/>
        </p:nvSpPr>
        <p:spPr>
          <a:xfrm>
            <a:off x="5898960" y="2638080"/>
            <a:ext cx="1929600" cy="373320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361" name="Rectangle 129"/>
          <p:cNvSpPr/>
          <p:nvPr/>
        </p:nvSpPr>
        <p:spPr>
          <a:xfrm>
            <a:off x="7457760" y="1648440"/>
            <a:ext cx="532800" cy="2638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EOM</a:t>
            </a:r>
            <a:endParaRPr lang="en-GB" sz="900" b="0" strike="noStrike" spc="-1">
              <a:latin typeface="Arial"/>
            </a:endParaRPr>
          </a:p>
        </p:txBody>
      </p:sp>
      <p:sp>
        <p:nvSpPr>
          <p:cNvPr id="2362" name="Straight Arrow Connector 130"/>
          <p:cNvSpPr/>
          <p:nvPr/>
        </p:nvSpPr>
        <p:spPr>
          <a:xfrm flipV="1">
            <a:off x="7724520" y="1912320"/>
            <a:ext cx="360" cy="34704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2363" name="Rectangle 133"/>
          <p:cNvSpPr/>
          <p:nvPr/>
        </p:nvSpPr>
        <p:spPr>
          <a:xfrm>
            <a:off x="5898960" y="887760"/>
            <a:ext cx="1923120" cy="103896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364" name="Rectangle 4"/>
          <p:cNvSpPr/>
          <p:nvPr/>
        </p:nvSpPr>
        <p:spPr>
          <a:xfrm>
            <a:off x="1566360" y="887760"/>
            <a:ext cx="4335840" cy="548352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365" name="Rectangle 131"/>
          <p:cNvSpPr/>
          <p:nvPr/>
        </p:nvSpPr>
        <p:spPr>
          <a:xfrm>
            <a:off x="7827840" y="887760"/>
            <a:ext cx="2448000" cy="548928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6"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US" sz="3200" b="1" strike="noStrike" spc="-1">
                <a:solidFill>
                  <a:srgbClr val="002060"/>
                </a:solidFill>
                <a:latin typeface="Calibri Light"/>
              </a:rPr>
              <a:t>Downlink Data Path</a:t>
            </a:r>
            <a:endParaRPr lang="en-GB" sz="3200" b="0" strike="noStrike" spc="-1">
              <a:latin typeface="Arial"/>
            </a:endParaRPr>
          </a:p>
        </p:txBody>
      </p:sp>
      <p:grpSp>
        <p:nvGrpSpPr>
          <p:cNvPr id="2367" name="Group 6"/>
          <p:cNvGrpSpPr/>
          <p:nvPr/>
        </p:nvGrpSpPr>
        <p:grpSpPr>
          <a:xfrm>
            <a:off x="1491120" y="2069640"/>
            <a:ext cx="9224640" cy="1876680"/>
            <a:chOff x="1491120" y="2069640"/>
            <a:chExt cx="9224640" cy="1876680"/>
          </a:xfrm>
        </p:grpSpPr>
        <p:sp>
          <p:nvSpPr>
            <p:cNvPr id="2368" name="Rectangle 47"/>
            <p:cNvSpPr/>
            <p:nvPr/>
          </p:nvSpPr>
          <p:spPr>
            <a:xfrm>
              <a:off x="2413440" y="2069640"/>
              <a:ext cx="1243800" cy="61740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600" b="0" strike="noStrike" spc="-1">
                  <a:solidFill>
                    <a:srgbClr val="FFFFFF"/>
                  </a:solidFill>
                  <a:latin typeface="Calibri"/>
                  <a:ea typeface="DejaVu Sans"/>
                </a:rPr>
                <a:t>DeScrambler</a:t>
              </a:r>
              <a:endParaRPr lang="en-GB" sz="1600" b="0" strike="noStrike" spc="-1">
                <a:latin typeface="Arial"/>
              </a:endParaRPr>
            </a:p>
          </p:txBody>
        </p:sp>
        <p:sp>
          <p:nvSpPr>
            <p:cNvPr id="2369" name="Rectangle 48"/>
            <p:cNvSpPr/>
            <p:nvPr/>
          </p:nvSpPr>
          <p:spPr>
            <a:xfrm>
              <a:off x="4273920" y="2086920"/>
              <a:ext cx="1230840" cy="121104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600" b="0" strike="noStrike" spc="-1">
                  <a:solidFill>
                    <a:srgbClr val="FFFFFF"/>
                  </a:solidFill>
                  <a:latin typeface="Calibri"/>
                  <a:ea typeface="DejaVu Sans"/>
                </a:rPr>
                <a:t>FEC</a:t>
              </a:r>
              <a:endParaRPr lang="en-GB" sz="1600" b="0" strike="noStrike" spc="-1">
                <a:latin typeface="Arial"/>
              </a:endParaRPr>
            </a:p>
            <a:p>
              <a:pPr algn="ctr">
                <a:lnSpc>
                  <a:spcPct val="100000"/>
                </a:lnSpc>
                <a:buNone/>
              </a:pPr>
              <a:r>
                <a:rPr lang="en-US" sz="1600" b="0" strike="noStrike" spc="-1">
                  <a:solidFill>
                    <a:srgbClr val="FFFFFF"/>
                  </a:solidFill>
                  <a:latin typeface="Calibri"/>
                  <a:ea typeface="DejaVu Sans"/>
                </a:rPr>
                <a:t>DeCoding</a:t>
              </a:r>
              <a:endParaRPr lang="en-GB" sz="1600" b="0" strike="noStrike" spc="-1">
                <a:latin typeface="Arial"/>
              </a:endParaRPr>
            </a:p>
            <a:p>
              <a:pPr algn="ctr">
                <a:lnSpc>
                  <a:spcPct val="100000"/>
                </a:lnSpc>
                <a:buNone/>
              </a:pPr>
              <a:r>
                <a:rPr lang="en-US" sz="1200" b="0" strike="noStrike" spc="-1">
                  <a:solidFill>
                    <a:srgbClr val="FFFFFF"/>
                  </a:solidFill>
                  <a:latin typeface="Calibri"/>
                  <a:ea typeface="DejaVu Sans"/>
                </a:rPr>
                <a:t>(error detection</a:t>
              </a:r>
              <a:br/>
              <a:r>
                <a:rPr lang="en-US" sz="1200" b="0" strike="noStrike" spc="-1">
                  <a:solidFill>
                    <a:srgbClr val="FFFFFF"/>
                  </a:solidFill>
                  <a:latin typeface="Calibri"/>
                  <a:ea typeface="DejaVu Sans"/>
                </a:rPr>
                <a:t>/correction)</a:t>
              </a:r>
              <a:endParaRPr lang="en-GB" sz="1200" b="0" strike="noStrike" spc="-1">
                <a:latin typeface="Arial"/>
              </a:endParaRPr>
            </a:p>
          </p:txBody>
        </p:sp>
        <p:sp>
          <p:nvSpPr>
            <p:cNvPr id="2370" name="Rectangle 49"/>
            <p:cNvSpPr/>
            <p:nvPr/>
          </p:nvSpPr>
          <p:spPr>
            <a:xfrm>
              <a:off x="6140160" y="2086920"/>
              <a:ext cx="1490760" cy="124128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600" b="0" strike="noStrike" spc="-1">
                  <a:solidFill>
                    <a:srgbClr val="FFFFFF"/>
                  </a:solidFill>
                  <a:latin typeface="Calibri"/>
                  <a:ea typeface="DejaVu Sans"/>
                </a:rPr>
                <a:t>DeInterleaving</a:t>
              </a:r>
              <a:endParaRPr lang="en-GB" sz="1600" b="0" strike="noStrike" spc="-1">
                <a:latin typeface="Arial"/>
              </a:endParaRPr>
            </a:p>
          </p:txBody>
        </p:sp>
        <p:sp>
          <p:nvSpPr>
            <p:cNvPr id="2371" name="Rectangle 50"/>
            <p:cNvSpPr/>
            <p:nvPr/>
          </p:nvSpPr>
          <p:spPr>
            <a:xfrm>
              <a:off x="8247240" y="2086920"/>
              <a:ext cx="1490760" cy="185940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US" sz="1600" b="0" strike="noStrike" spc="-1">
                  <a:solidFill>
                    <a:srgbClr val="FFFFFF"/>
                  </a:solidFill>
                  <a:latin typeface="Calibri"/>
                  <a:ea typeface="DejaVu Sans"/>
                </a:rPr>
                <a:t>CDR &amp;</a:t>
              </a:r>
              <a:endParaRPr lang="en-GB" sz="1600" b="0" strike="noStrike" spc="-1">
                <a:latin typeface="Arial"/>
              </a:endParaRPr>
            </a:p>
            <a:p>
              <a:pPr algn="ctr">
                <a:lnSpc>
                  <a:spcPct val="100000"/>
                </a:lnSpc>
                <a:buNone/>
              </a:pPr>
              <a:r>
                <a:rPr lang="en-US" sz="1600" b="0" strike="noStrike" spc="-1">
                  <a:solidFill>
                    <a:srgbClr val="FFFFFF"/>
                  </a:solidFill>
                  <a:latin typeface="Calibri"/>
                  <a:ea typeface="DejaVu Sans"/>
                </a:rPr>
                <a:t>DeSerializer</a:t>
              </a:r>
              <a:endParaRPr lang="en-GB" sz="1600" b="0" strike="noStrike" spc="-1">
                <a:latin typeface="Arial"/>
              </a:endParaRPr>
            </a:p>
          </p:txBody>
        </p:sp>
        <p:sp>
          <p:nvSpPr>
            <p:cNvPr id="2372" name="Straight Arrow Connector 51"/>
            <p:cNvSpPr/>
            <p:nvPr/>
          </p:nvSpPr>
          <p:spPr>
            <a:xfrm flipH="1">
              <a:off x="1890000" y="2381760"/>
              <a:ext cx="52164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2373" name="TextBox 52"/>
            <p:cNvSpPr/>
            <p:nvPr/>
          </p:nvSpPr>
          <p:spPr>
            <a:xfrm>
              <a:off x="1491120" y="2069640"/>
              <a:ext cx="9554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400" b="0" strike="noStrike" spc="-1">
                  <a:solidFill>
                    <a:srgbClr val="4472C4"/>
                  </a:solidFill>
                  <a:latin typeface="Calibri"/>
                  <a:ea typeface="DejaVu Sans"/>
                </a:rPr>
                <a:t>data[N:0]</a:t>
              </a:r>
              <a:endParaRPr lang="en-GB" sz="1400" b="0" strike="noStrike" spc="-1">
                <a:latin typeface="Arial"/>
              </a:endParaRPr>
            </a:p>
          </p:txBody>
        </p:sp>
        <p:sp>
          <p:nvSpPr>
            <p:cNvPr id="2374" name="Straight Arrow Connector 56"/>
            <p:cNvSpPr/>
            <p:nvPr/>
          </p:nvSpPr>
          <p:spPr>
            <a:xfrm flipH="1">
              <a:off x="5504760" y="2704320"/>
              <a:ext cx="63360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2375" name="Straight Arrow Connector 57"/>
            <p:cNvSpPr/>
            <p:nvPr/>
          </p:nvSpPr>
          <p:spPr>
            <a:xfrm flipH="1">
              <a:off x="7630560" y="2412720"/>
              <a:ext cx="63360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2376" name="Straight Arrow Connector 58"/>
            <p:cNvSpPr/>
            <p:nvPr/>
          </p:nvSpPr>
          <p:spPr>
            <a:xfrm flipH="1">
              <a:off x="7611840" y="3732480"/>
              <a:ext cx="63360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2377" name="TextBox 59"/>
            <p:cNvSpPr/>
            <p:nvPr/>
          </p:nvSpPr>
          <p:spPr>
            <a:xfrm>
              <a:off x="6892920" y="3578400"/>
              <a:ext cx="77400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400" b="0" strike="noStrike" spc="-1">
                  <a:solidFill>
                    <a:srgbClr val="4472C4"/>
                  </a:solidFill>
                  <a:latin typeface="Calibri"/>
                  <a:ea typeface="DejaVu Sans"/>
                </a:rPr>
                <a:t>header</a:t>
              </a:r>
              <a:endParaRPr lang="en-GB" sz="1400" b="0" strike="noStrike" spc="-1">
                <a:latin typeface="Arial"/>
              </a:endParaRPr>
            </a:p>
          </p:txBody>
        </p:sp>
        <p:sp>
          <p:nvSpPr>
            <p:cNvPr id="2378" name="Straight Arrow Connector 60"/>
            <p:cNvSpPr/>
            <p:nvPr/>
          </p:nvSpPr>
          <p:spPr>
            <a:xfrm flipH="1">
              <a:off x="9737640" y="3012120"/>
              <a:ext cx="63360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sp>
          <p:nvSpPr>
            <p:cNvPr id="2379" name="TextBox 61"/>
            <p:cNvSpPr/>
            <p:nvPr/>
          </p:nvSpPr>
          <p:spPr>
            <a:xfrm>
              <a:off x="9690120" y="2704320"/>
              <a:ext cx="1025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400" b="0" strike="noStrike" spc="-1">
                  <a:solidFill>
                    <a:srgbClr val="4472C4"/>
                  </a:solidFill>
                  <a:latin typeface="Calibri"/>
                  <a:ea typeface="DejaVu Sans"/>
                </a:rPr>
                <a:t>serialData</a:t>
              </a:r>
              <a:endParaRPr lang="en-GB" sz="1400" b="0" strike="noStrike" spc="-1">
                <a:latin typeface="Arial"/>
              </a:endParaRPr>
            </a:p>
          </p:txBody>
        </p:sp>
        <p:sp>
          <p:nvSpPr>
            <p:cNvPr id="2380" name="Straight Arrow Connector 67"/>
            <p:cNvSpPr/>
            <p:nvPr/>
          </p:nvSpPr>
          <p:spPr>
            <a:xfrm flipH="1">
              <a:off x="3657240" y="2377440"/>
              <a:ext cx="633600" cy="360"/>
            </a:xfrm>
            <a:custGeom>
              <a:avLst/>
              <a:gdLst/>
              <a:ahLst/>
              <a:cxnLst/>
              <a:rect l="l" t="t" r="r" b="b"/>
              <a:pathLst>
                <a:path w="21600" h="21600">
                  <a:moveTo>
                    <a:pt x="0" y="0"/>
                  </a:moveTo>
                  <a:lnTo>
                    <a:pt x="21600" y="21600"/>
                  </a:lnTo>
                </a:path>
              </a:pathLst>
            </a:custGeom>
            <a:noFill/>
            <a:ln w="19050">
              <a:solidFill>
                <a:srgbClr val="5B9BD5"/>
              </a:solidFill>
              <a:tailEnd type="triangle" w="med" len="med"/>
            </a:ln>
          </p:spPr>
          <p:style>
            <a:lnRef idx="1">
              <a:schemeClr val="accent1"/>
            </a:lnRef>
            <a:fillRef idx="0">
              <a:schemeClr val="accent1"/>
            </a:fillRef>
            <a:effectRef idx="0">
              <a:schemeClr val="accent1"/>
            </a:effectRef>
            <a:fontRef idx="minor"/>
          </p:style>
        </p:sp>
      </p:grpSp>
      <p:sp>
        <p:nvSpPr>
          <p:cNvPr id="2381" name="PlaceHolder 2"/>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2382" name="PlaceHolder 3"/>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BBD317E6-F6B2-4365-95BB-5DA9ED99FE0A}" type="slidenum">
              <a:rPr lang="en-GB" sz="1000" b="0" strike="noStrike" spc="-1">
                <a:solidFill>
                  <a:srgbClr val="8B8B8B"/>
                </a:solidFill>
                <a:latin typeface="Calibri"/>
              </a:rPr>
              <a:t>75</a:t>
            </a:fld>
            <a:endParaRPr lang="en-GB" sz="1000" b="0" strike="noStrike" spc="-1">
              <a:latin typeface="Times New Roman"/>
            </a:endParaRPr>
          </a:p>
        </p:txBody>
      </p:sp>
      <p:sp>
        <p:nvSpPr>
          <p:cNvPr id="2383" name="PlaceHolder 4"/>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
        <p:nvSpPr>
          <p:cNvPr id="2384" name="Rectangle 42"/>
          <p:cNvSpPr/>
          <p:nvPr/>
        </p:nvSpPr>
        <p:spPr>
          <a:xfrm>
            <a:off x="4049280" y="4541400"/>
            <a:ext cx="4093200" cy="364320"/>
          </a:xfrm>
          <a:prstGeom prst="rect">
            <a:avLst/>
          </a:prstGeom>
          <a:gradFill rotWithShape="0">
            <a:gsLst>
              <a:gs pos="0">
                <a:srgbClr val="F7BCA4"/>
              </a:gs>
              <a:gs pos="100000">
                <a:srgbClr val="F4B196"/>
              </a:gs>
            </a:gsLst>
            <a:lin ang="5400000"/>
          </a:gradFill>
          <a:ln>
            <a:solidFill>
              <a:srgbClr val="ED7D31"/>
            </a:solidFill>
          </a:ln>
          <a:effectLst>
            <a:outerShdw blurRad="39960" dist="20160" dir="5400000" rotWithShape="0">
              <a:srgbClr val="000000">
                <a:alpha val="38000"/>
              </a:srgbClr>
            </a:outerShdw>
          </a:effectLst>
        </p:spPr>
        <p:style>
          <a:lnRef idx="1">
            <a:schemeClr val="accent2"/>
          </a:lnRef>
          <a:fillRef idx="2">
            <a:schemeClr val="accent2"/>
          </a:fillRef>
          <a:effectRef idx="1">
            <a:schemeClr val="accent2"/>
          </a:effectRef>
          <a:fontRef idx="minor"/>
        </p:style>
        <p:txBody>
          <a:bodyPr wrap="none" lIns="90000" tIns="45000" rIns="90000" bIns="45000" anchor="t">
            <a:spAutoFit/>
          </a:bodyPr>
          <a:lstStyle/>
          <a:p>
            <a:pPr>
              <a:lnSpc>
                <a:spcPct val="100000"/>
              </a:lnSpc>
              <a:buNone/>
            </a:pPr>
            <a:r>
              <a:rPr lang="en-US" sz="1800" b="0" strike="noStrike" spc="-1">
                <a:solidFill>
                  <a:srgbClr val="000000"/>
                </a:solidFill>
                <a:latin typeface="Calibri"/>
                <a:ea typeface="DejaVu Sans"/>
              </a:rPr>
              <a:t>The order of operations is important</a:t>
            </a:r>
            <a:endParaRPr lang="en-GB" sz="1800" b="0" strike="noStrike" spc="-1">
              <a:latin typeface="Arial"/>
            </a:endParaRPr>
          </a:p>
        </p:txBody>
      </p:sp>
      <p:sp>
        <p:nvSpPr>
          <p:cNvPr id="2385" name="TextBox 20"/>
          <p:cNvSpPr/>
          <p:nvPr/>
        </p:nvSpPr>
        <p:spPr>
          <a:xfrm>
            <a:off x="-185040" y="5544720"/>
            <a:ext cx="12996360" cy="364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a:solidFill>
                  <a:srgbClr val="808080"/>
                </a:solidFill>
                <a:latin typeface="Calibri"/>
                <a:ea typeface="DejaVu Sans"/>
              </a:rPr>
              <a:t>[Once again] </a:t>
            </a:r>
            <a:r>
              <a:rPr lang="en-GB" sz="1800" b="0" strike="noStrike" spc="-1">
                <a:solidFill>
                  <a:srgbClr val="000000"/>
                </a:solidFill>
                <a:latin typeface="Calibri"/>
                <a:ea typeface="DejaVu Sans"/>
              </a:rPr>
              <a:t>We avoid the details here since you will not have to worry with them, they will be “handled” by lpGBT-FPGA</a:t>
            </a:r>
            <a:endParaRPr lang="en-GB" sz="1800" b="0" strike="noStrike" spc="-1">
              <a:latin typeface="Arial"/>
            </a:endParaRPr>
          </a:p>
        </p:txBody>
      </p:sp>
      <p:sp>
        <p:nvSpPr>
          <p:cNvPr id="2386" name="TextBox 5"/>
          <p:cNvSpPr/>
          <p:nvPr/>
        </p:nvSpPr>
        <p:spPr>
          <a:xfrm>
            <a:off x="6393960" y="1247040"/>
            <a:ext cx="2474640" cy="364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a:solidFill>
                  <a:srgbClr val="000000"/>
                </a:solidFill>
                <a:latin typeface="Calibri"/>
                <a:ea typeface="DejaVu Sans"/>
              </a:rPr>
              <a:t>2.56 Gbps CDR circuit</a:t>
            </a:r>
            <a:endParaRPr lang="en-GB" sz="1800" b="0" strike="noStrike" spc="-1">
              <a:latin typeface="Arial"/>
            </a:endParaRPr>
          </a:p>
        </p:txBody>
      </p:sp>
      <p:sp>
        <p:nvSpPr>
          <p:cNvPr id="2387" name="Straight Arrow Connector 8"/>
          <p:cNvSpPr/>
          <p:nvPr/>
        </p:nvSpPr>
        <p:spPr>
          <a:xfrm>
            <a:off x="8730360" y="1431720"/>
            <a:ext cx="261720" cy="65448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8"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eLink Groups and Serialization</a:t>
            </a:r>
            <a:endParaRPr lang="en-GB" sz="3200" b="0" strike="noStrike" spc="-1">
              <a:latin typeface="Arial"/>
            </a:endParaRPr>
          </a:p>
        </p:txBody>
      </p:sp>
      <p:sp>
        <p:nvSpPr>
          <p:cNvPr id="2389" name="Straight Arrow Connector 9"/>
          <p:cNvSpPr/>
          <p:nvPr/>
        </p:nvSpPr>
        <p:spPr>
          <a:xfrm flipV="1">
            <a:off x="9439200" y="1802160"/>
            <a:ext cx="360" cy="456480"/>
          </a:xfrm>
          <a:custGeom>
            <a:avLst/>
            <a:gdLst/>
            <a:ahLst/>
            <a:cxnLst/>
            <a:rect l="l" t="t" r="r" b="b"/>
            <a:pathLst>
              <a:path w="21600" h="21600">
                <a:moveTo>
                  <a:pt x="0" y="0"/>
                </a:moveTo>
                <a:lnTo>
                  <a:pt x="21600" y="21600"/>
                </a:lnTo>
              </a:path>
            </a:pathLst>
          </a:custGeom>
          <a:noFill/>
          <a:ln w="19050">
            <a:solidFill>
              <a:srgbClr val="44546A"/>
            </a:solidFill>
            <a:tailEnd type="oval" w="med" len="med"/>
          </a:ln>
        </p:spPr>
        <p:style>
          <a:lnRef idx="1">
            <a:schemeClr val="accent1"/>
          </a:lnRef>
          <a:fillRef idx="0">
            <a:schemeClr val="accent1"/>
          </a:fillRef>
          <a:effectRef idx="0">
            <a:schemeClr val="accent1"/>
          </a:effectRef>
          <a:fontRef idx="minor"/>
        </p:style>
      </p:sp>
      <p:sp>
        <p:nvSpPr>
          <p:cNvPr id="2390" name="Rectangle 10"/>
          <p:cNvSpPr/>
          <p:nvPr/>
        </p:nvSpPr>
        <p:spPr>
          <a:xfrm>
            <a:off x="1916280" y="21049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391" name="Rectangle 11"/>
          <p:cNvSpPr/>
          <p:nvPr/>
        </p:nvSpPr>
        <p:spPr>
          <a:xfrm>
            <a:off x="1916280" y="42382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392" name="Rectangle 12"/>
          <p:cNvSpPr/>
          <p:nvPr/>
        </p:nvSpPr>
        <p:spPr>
          <a:xfrm rot="10800000">
            <a:off x="4728240" y="1269360"/>
            <a:ext cx="3733200" cy="4494960"/>
          </a:xfrm>
          <a:prstGeom prst="rect">
            <a:avLst/>
          </a:prstGeom>
          <a:solidFill>
            <a:srgbClr val="95B3D7"/>
          </a:solidFill>
          <a:ln w="25400">
            <a:solidFill>
              <a:srgbClr val="000000"/>
            </a:solidFill>
            <a:round/>
          </a:ln>
        </p:spPr>
        <p:style>
          <a:lnRef idx="0">
            <a:scrgbClr r="0" g="0" b="0"/>
          </a:lnRef>
          <a:fillRef idx="0">
            <a:scrgbClr r="0" g="0" b="0"/>
          </a:fillRef>
          <a:effectRef idx="0">
            <a:scrgbClr r="0" g="0" b="0"/>
          </a:effectRef>
          <a:fontRef idx="minor"/>
        </p:style>
      </p:sp>
      <p:sp>
        <p:nvSpPr>
          <p:cNvPr id="2393" name="Rectangle 13"/>
          <p:cNvSpPr/>
          <p:nvPr/>
        </p:nvSpPr>
        <p:spPr>
          <a:xfrm rot="5400000">
            <a:off x="3250440" y="3285720"/>
            <a:ext cx="3504600" cy="5328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buNone/>
              <a:tabLst>
                <a:tab pos="0" algn="l"/>
              </a:tabLst>
            </a:pPr>
            <a:r>
              <a:rPr lang="en-GB" sz="900" b="0" strike="noStrike" spc="-1">
                <a:solidFill>
                  <a:srgbClr val="FFFFFF"/>
                </a:solidFill>
                <a:latin typeface="Calibri"/>
                <a:ea typeface="DejaVu Sans"/>
              </a:rPr>
              <a:t>Phase – Aligners + Ser/Des for E – Ports</a:t>
            </a:r>
            <a:endParaRPr lang="en-GB" sz="900" b="0" strike="noStrike" spc="-1">
              <a:latin typeface="Arial"/>
            </a:endParaRPr>
          </a:p>
        </p:txBody>
      </p:sp>
      <p:sp>
        <p:nvSpPr>
          <p:cNvPr id="2394" name="Rectangle 14"/>
          <p:cNvSpPr/>
          <p:nvPr/>
        </p:nvSpPr>
        <p:spPr>
          <a:xfrm>
            <a:off x="1916280" y="10378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395" name="Rectangle 15"/>
          <p:cNvSpPr/>
          <p:nvPr/>
        </p:nvSpPr>
        <p:spPr>
          <a:xfrm rot="5400000">
            <a:off x="2565000" y="13046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396" name="Rectangle 16"/>
          <p:cNvSpPr/>
          <p:nvPr/>
        </p:nvSpPr>
        <p:spPr>
          <a:xfrm rot="5400000">
            <a:off x="2565000" y="23713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397" name="Rectangle 17"/>
          <p:cNvSpPr/>
          <p:nvPr/>
        </p:nvSpPr>
        <p:spPr>
          <a:xfrm rot="5400000">
            <a:off x="2565000" y="45050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398" name="Rectangle 18"/>
          <p:cNvSpPr/>
          <p:nvPr/>
        </p:nvSpPr>
        <p:spPr>
          <a:xfrm>
            <a:off x="2754720" y="53053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GBT – SCA</a:t>
            </a:r>
            <a:endParaRPr lang="en-GB" sz="1050" b="0" strike="noStrike" spc="-1">
              <a:latin typeface="Arial"/>
            </a:endParaRPr>
          </a:p>
        </p:txBody>
      </p:sp>
      <p:sp>
        <p:nvSpPr>
          <p:cNvPr id="2399" name="Rectangle 19"/>
          <p:cNvSpPr/>
          <p:nvPr/>
        </p:nvSpPr>
        <p:spPr>
          <a:xfrm rot="5400000">
            <a:off x="3403080" y="55717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400" name="Straight Connector 20"/>
          <p:cNvSpPr/>
          <p:nvPr/>
        </p:nvSpPr>
        <p:spPr>
          <a:xfrm>
            <a:off x="2449440" y="3018960"/>
            <a:ext cx="360" cy="99072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2401" name="Rectangle 21"/>
          <p:cNvSpPr/>
          <p:nvPr/>
        </p:nvSpPr>
        <p:spPr>
          <a:xfrm>
            <a:off x="5284080" y="1271160"/>
            <a:ext cx="857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Phase - Shifter</a:t>
            </a:r>
            <a:endParaRPr lang="en-GB" sz="900" b="0" strike="noStrike" spc="-1">
              <a:latin typeface="Arial"/>
            </a:endParaRPr>
          </a:p>
        </p:txBody>
      </p:sp>
      <p:sp>
        <p:nvSpPr>
          <p:cNvPr id="2402" name="Rectangle 22"/>
          <p:cNvSpPr/>
          <p:nvPr/>
        </p:nvSpPr>
        <p:spPr>
          <a:xfrm rot="5400000">
            <a:off x="4546080" y="20667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403" name="Rectangle 23"/>
          <p:cNvSpPr/>
          <p:nvPr/>
        </p:nvSpPr>
        <p:spPr>
          <a:xfrm rot="5400000">
            <a:off x="4546080" y="27525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404" name="Rectangle 24"/>
          <p:cNvSpPr/>
          <p:nvPr/>
        </p:nvSpPr>
        <p:spPr>
          <a:xfrm rot="5400000">
            <a:off x="4546080" y="41241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405" name="Rectangle 25"/>
          <p:cNvSpPr/>
          <p:nvPr/>
        </p:nvSpPr>
        <p:spPr>
          <a:xfrm rot="5400000">
            <a:off x="4546080" y="48099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406" name="Straight Connector 26"/>
          <p:cNvSpPr/>
          <p:nvPr/>
        </p:nvSpPr>
        <p:spPr>
          <a:xfrm flipV="1">
            <a:off x="4811760" y="3247560"/>
            <a:ext cx="360" cy="60948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2407" name="Curved Connector 27"/>
          <p:cNvSpPr/>
          <p:nvPr/>
        </p:nvSpPr>
        <p:spPr>
          <a:xfrm rot="10800000">
            <a:off x="2984040" y="1418760"/>
            <a:ext cx="175176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408" name="Rectangle 28"/>
          <p:cNvSpPr/>
          <p:nvPr/>
        </p:nvSpPr>
        <p:spPr>
          <a:xfrm>
            <a:off x="7770960" y="5307840"/>
            <a:ext cx="69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Masters</a:t>
            </a:r>
            <a:endParaRPr lang="en-GB" sz="900" b="0" strike="noStrike" spc="-1">
              <a:latin typeface="Arial"/>
            </a:endParaRPr>
          </a:p>
        </p:txBody>
      </p:sp>
      <p:sp>
        <p:nvSpPr>
          <p:cNvPr id="2409" name="Rectangle 29"/>
          <p:cNvSpPr/>
          <p:nvPr/>
        </p:nvSpPr>
        <p:spPr>
          <a:xfrm>
            <a:off x="572004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ADC</a:t>
            </a:r>
            <a:endParaRPr lang="en-GB" sz="900" b="0" strike="noStrike" spc="-1">
              <a:latin typeface="Arial"/>
            </a:endParaRPr>
          </a:p>
        </p:txBody>
      </p:sp>
      <p:sp>
        <p:nvSpPr>
          <p:cNvPr id="2410" name="Rectangle 30"/>
          <p:cNvSpPr/>
          <p:nvPr/>
        </p:nvSpPr>
        <p:spPr>
          <a:xfrm>
            <a:off x="57200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Control Logic</a:t>
            </a:r>
            <a:endParaRPr lang="en-GB" sz="900" b="0" strike="noStrike" spc="-1">
              <a:latin typeface="Arial"/>
            </a:endParaRPr>
          </a:p>
        </p:txBody>
      </p:sp>
      <p:sp>
        <p:nvSpPr>
          <p:cNvPr id="2411" name="Rectangle 31"/>
          <p:cNvSpPr/>
          <p:nvPr/>
        </p:nvSpPr>
        <p:spPr>
          <a:xfrm>
            <a:off x="70916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Configuration</a:t>
            </a:r>
            <a:endParaRPr lang="en-GB" sz="900" b="0" strike="noStrike" spc="-1">
              <a:latin typeface="Arial"/>
            </a:endParaRPr>
          </a:p>
          <a:p>
            <a:pPr algn="ctr">
              <a:lnSpc>
                <a:spcPct val="100000"/>
              </a:lnSpc>
              <a:buNone/>
              <a:tabLst>
                <a:tab pos="0" algn="l"/>
              </a:tabLst>
            </a:pPr>
            <a:r>
              <a:rPr lang="en-US" sz="900" b="0" strike="noStrike" spc="-1">
                <a:solidFill>
                  <a:srgbClr val="FFFFFF"/>
                </a:solidFill>
                <a:latin typeface="Calibri"/>
                <a:ea typeface="DejaVu Sans"/>
              </a:rPr>
              <a:t>(e-Fuses + reg-Bank)</a:t>
            </a:r>
            <a:endParaRPr lang="en-GB" sz="900" b="0" strike="noStrike" spc="-1">
              <a:latin typeface="Arial"/>
            </a:endParaRPr>
          </a:p>
        </p:txBody>
      </p:sp>
      <p:sp>
        <p:nvSpPr>
          <p:cNvPr id="2412" name="Straight Arrow Connector 32"/>
          <p:cNvSpPr/>
          <p:nvPr/>
        </p:nvSpPr>
        <p:spPr>
          <a:xfrm rot="5400000" flipH="1" flipV="1">
            <a:off x="660132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413" name="Straight Arrow Connector 33"/>
          <p:cNvSpPr/>
          <p:nvPr/>
        </p:nvSpPr>
        <p:spPr>
          <a:xfrm>
            <a:off x="8071920" y="3762000"/>
            <a:ext cx="608760" cy="720"/>
          </a:xfrm>
          <a:custGeom>
            <a:avLst/>
            <a:gdLst/>
            <a:ahLst/>
            <a:cxnLst/>
            <a:rect l="l" t="t" r="r" b="b"/>
            <a:pathLst>
              <a:path w="21600" h="21600">
                <a:moveTo>
                  <a:pt x="0" y="0"/>
                </a:moveTo>
                <a:lnTo>
                  <a:pt x="21600" y="21600"/>
                </a:lnTo>
              </a:path>
            </a:pathLst>
          </a:custGeom>
          <a:noFill/>
          <a:ln w="19050">
            <a:solidFill>
              <a:srgbClr val="44546A"/>
            </a:solidFill>
            <a:round/>
            <a:tailEnd type="arrow" w="med" len="med"/>
          </a:ln>
        </p:spPr>
        <p:style>
          <a:lnRef idx="0">
            <a:scrgbClr r="0" g="0" b="0"/>
          </a:lnRef>
          <a:fillRef idx="0">
            <a:scrgbClr r="0" g="0" b="0"/>
          </a:fillRef>
          <a:effectRef idx="0">
            <a:scrgbClr r="0" g="0" b="0"/>
          </a:effectRef>
          <a:fontRef idx="minor"/>
        </p:style>
      </p:sp>
      <p:sp>
        <p:nvSpPr>
          <p:cNvPr id="2414" name="Isosceles Triangle 34"/>
          <p:cNvSpPr/>
          <p:nvPr/>
        </p:nvSpPr>
        <p:spPr>
          <a:xfrm rot="5400000" flipH="1">
            <a:off x="8642880" y="357228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sp>
        <p:nvSpPr>
          <p:cNvPr id="2415" name="Isosceles Triangle 35"/>
          <p:cNvSpPr/>
          <p:nvPr/>
        </p:nvSpPr>
        <p:spPr>
          <a:xfrm>
            <a:off x="9292320" y="19551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2416" name="Straight Connector 36"/>
          <p:cNvSpPr/>
          <p:nvPr/>
        </p:nvSpPr>
        <p:spPr>
          <a:xfrm>
            <a:off x="9291960" y="1955160"/>
            <a:ext cx="30492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2417" name="Straight Connector 37"/>
          <p:cNvSpPr/>
          <p:nvPr/>
        </p:nvSpPr>
        <p:spPr>
          <a:xfrm>
            <a:off x="9062640" y="3762000"/>
            <a:ext cx="38088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418" name="Straight Connector 38"/>
          <p:cNvSpPr/>
          <p:nvPr/>
        </p:nvSpPr>
        <p:spPr>
          <a:xfrm>
            <a:off x="9443520" y="4066560"/>
            <a:ext cx="360" cy="15264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419" name="Isosceles Triangle 39"/>
          <p:cNvSpPr/>
          <p:nvPr/>
        </p:nvSpPr>
        <p:spPr>
          <a:xfrm flipV="1">
            <a:off x="9291240" y="39135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2420" name="Straight Connector 40"/>
          <p:cNvSpPr/>
          <p:nvPr/>
        </p:nvSpPr>
        <p:spPr>
          <a:xfrm>
            <a:off x="9443520" y="3762000"/>
            <a:ext cx="360" cy="15228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421" name="Straight Connector 41"/>
          <p:cNvSpPr/>
          <p:nvPr/>
        </p:nvSpPr>
        <p:spPr>
          <a:xfrm>
            <a:off x="9291240" y="4066560"/>
            <a:ext cx="30456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2422" name="Isosceles Triangle 42"/>
          <p:cNvSpPr/>
          <p:nvPr/>
        </p:nvSpPr>
        <p:spPr>
          <a:xfrm flipV="1">
            <a:off x="9367560" y="4218480"/>
            <a:ext cx="151560" cy="151560"/>
          </a:xfrm>
          <a:prstGeom prst="triangle">
            <a:avLst>
              <a:gd name="adj" fmla="val 50000"/>
            </a:avLst>
          </a:prstGeom>
          <a:solidFill>
            <a:schemeClr val="tx2"/>
          </a:solidFill>
          <a:ln w="25400">
            <a:solidFill>
              <a:srgbClr val="44546A"/>
            </a:solidFill>
            <a:round/>
          </a:ln>
        </p:spPr>
        <p:style>
          <a:lnRef idx="0">
            <a:scrgbClr r="0" g="0" b="0"/>
          </a:lnRef>
          <a:fillRef idx="0">
            <a:scrgbClr r="0" g="0" b="0"/>
          </a:fillRef>
          <a:effectRef idx="0">
            <a:scrgbClr r="0" g="0" b="0"/>
          </a:effectRef>
          <a:fontRef idx="minor"/>
        </p:style>
      </p:sp>
      <p:sp>
        <p:nvSpPr>
          <p:cNvPr id="2423" name="Straight Connector 43"/>
          <p:cNvSpPr/>
          <p:nvPr/>
        </p:nvSpPr>
        <p:spPr>
          <a:xfrm>
            <a:off x="9291960" y="1802520"/>
            <a:ext cx="30492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424" name="Elbow Connector 44"/>
          <p:cNvSpPr/>
          <p:nvPr/>
        </p:nvSpPr>
        <p:spPr>
          <a:xfrm flipV="1">
            <a:off x="8463240" y="3875760"/>
            <a:ext cx="407880" cy="1659600"/>
          </a:xfrm>
          <a:prstGeom prst="bentConnector2">
            <a:avLst/>
          </a:pr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425" name="Straight Arrow Connector 45"/>
          <p:cNvSpPr/>
          <p:nvPr/>
        </p:nvSpPr>
        <p:spPr>
          <a:xfrm flipH="1">
            <a:off x="5260320" y="3016440"/>
            <a:ext cx="741240" cy="360"/>
          </a:xfrm>
          <a:custGeom>
            <a:avLst/>
            <a:gdLst/>
            <a:ahLst/>
            <a:cxnLst/>
            <a:rect l="l" t="t" r="r" b="b"/>
            <a:pathLst>
              <a:path w="21600" h="21600">
                <a:moveTo>
                  <a:pt x="0" y="0"/>
                </a:moveTo>
                <a:lnTo>
                  <a:pt x="21600" y="21600"/>
                </a:lnTo>
              </a:path>
            </a:pathLst>
          </a:custGeom>
          <a:noFill/>
          <a:ln w="38100">
            <a:solidFill>
              <a:srgbClr val="C0504D"/>
            </a:solidFill>
            <a:round/>
            <a:tailEnd type="arrow" w="med" len="med"/>
          </a:ln>
        </p:spPr>
        <p:style>
          <a:lnRef idx="0">
            <a:scrgbClr r="0" g="0" b="0"/>
          </a:lnRef>
          <a:fillRef idx="0">
            <a:scrgbClr r="0" g="0" b="0"/>
          </a:fillRef>
          <a:effectRef idx="0">
            <a:scrgbClr r="0" g="0" b="0"/>
          </a:effectRef>
          <a:fontRef idx="minor"/>
        </p:style>
      </p:sp>
      <p:sp>
        <p:nvSpPr>
          <p:cNvPr id="2426" name="Curved Connector 46"/>
          <p:cNvSpPr/>
          <p:nvPr/>
        </p:nvSpPr>
        <p:spPr>
          <a:xfrm rot="10800000">
            <a:off x="2984040" y="1266480"/>
            <a:ext cx="175176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427" name="Curved Connector 47"/>
          <p:cNvSpPr/>
          <p:nvPr/>
        </p:nvSpPr>
        <p:spPr>
          <a:xfrm rot="10800000">
            <a:off x="2984040" y="1571400"/>
            <a:ext cx="175176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428" name="Curved Connector 48"/>
          <p:cNvSpPr/>
          <p:nvPr/>
        </p:nvSpPr>
        <p:spPr>
          <a:xfrm rot="10800000">
            <a:off x="2984040" y="233352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429" name="Curved Connector 49"/>
          <p:cNvSpPr/>
          <p:nvPr/>
        </p:nvSpPr>
        <p:spPr>
          <a:xfrm rot="10800000">
            <a:off x="2984040" y="248580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430" name="Curved Connector 50"/>
          <p:cNvSpPr/>
          <p:nvPr/>
        </p:nvSpPr>
        <p:spPr>
          <a:xfrm rot="10800000">
            <a:off x="2984040" y="263844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431" name="Curved Connector 51"/>
          <p:cNvSpPr/>
          <p:nvPr/>
        </p:nvSpPr>
        <p:spPr>
          <a:xfrm rot="10800000" flipV="1">
            <a:off x="2984040" y="408600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432" name="Curved Connector 52"/>
          <p:cNvSpPr/>
          <p:nvPr/>
        </p:nvSpPr>
        <p:spPr>
          <a:xfrm rot="10800000" flipV="1">
            <a:off x="2984040" y="423864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433" name="Curved Connector 53"/>
          <p:cNvSpPr/>
          <p:nvPr/>
        </p:nvSpPr>
        <p:spPr>
          <a:xfrm rot="10800000" flipV="1">
            <a:off x="2984040" y="439092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434" name="Curved Connector 54"/>
          <p:cNvSpPr/>
          <p:nvPr/>
        </p:nvSpPr>
        <p:spPr>
          <a:xfrm rot="10800000" flipV="1">
            <a:off x="3822120" y="4771800"/>
            <a:ext cx="91368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435" name="Curved Connector 55"/>
          <p:cNvSpPr/>
          <p:nvPr/>
        </p:nvSpPr>
        <p:spPr>
          <a:xfrm rot="10800000" flipV="1">
            <a:off x="3822120" y="4924080"/>
            <a:ext cx="91368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436" name="Curved Connector 56"/>
          <p:cNvSpPr/>
          <p:nvPr/>
        </p:nvSpPr>
        <p:spPr>
          <a:xfrm rot="10800000" flipV="1">
            <a:off x="3822120" y="5076360"/>
            <a:ext cx="91368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437" name="Straight Arrow Connector 57"/>
          <p:cNvSpPr/>
          <p:nvPr/>
        </p:nvSpPr>
        <p:spPr>
          <a:xfrm flipV="1">
            <a:off x="3889800" y="4699800"/>
            <a:ext cx="791640" cy="4222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438" name="TextBox 58"/>
          <p:cNvSpPr/>
          <p:nvPr/>
        </p:nvSpPr>
        <p:spPr>
          <a:xfrm>
            <a:off x="2694960" y="5000400"/>
            <a:ext cx="12542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000" b="0" strike="noStrike" spc="-1">
                <a:solidFill>
                  <a:srgbClr val="1F497D"/>
                </a:solidFill>
                <a:latin typeface="Calibri"/>
                <a:ea typeface="DejaVu Sans"/>
              </a:rPr>
              <a:t>One 80 Mbps port</a:t>
            </a:r>
            <a:endParaRPr lang="en-GB" sz="1000" b="0" strike="noStrike" spc="-1">
              <a:latin typeface="Arial"/>
            </a:endParaRPr>
          </a:p>
        </p:txBody>
      </p:sp>
      <p:sp>
        <p:nvSpPr>
          <p:cNvPr id="2439" name="Straight Arrow Connector 59"/>
          <p:cNvSpPr/>
          <p:nvPr/>
        </p:nvSpPr>
        <p:spPr>
          <a:xfrm flipV="1">
            <a:off x="3928320" y="2397600"/>
            <a:ext cx="795240" cy="14961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440" name="Straight Arrow Connector 60"/>
          <p:cNvSpPr/>
          <p:nvPr/>
        </p:nvSpPr>
        <p:spPr>
          <a:xfrm flipV="1">
            <a:off x="3928320" y="3147120"/>
            <a:ext cx="777240" cy="7470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441" name="Straight Arrow Connector 61"/>
          <p:cNvSpPr/>
          <p:nvPr/>
        </p:nvSpPr>
        <p:spPr>
          <a:xfrm>
            <a:off x="3928320" y="3895920"/>
            <a:ext cx="777240" cy="972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442" name="TextBox 62"/>
          <p:cNvSpPr/>
          <p:nvPr/>
        </p:nvSpPr>
        <p:spPr>
          <a:xfrm>
            <a:off x="7881480" y="6017040"/>
            <a:ext cx="43272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Ports</a:t>
            </a:r>
            <a:endParaRPr lang="en-GB" sz="800" b="0" strike="noStrike" spc="-1">
              <a:latin typeface="Arial"/>
            </a:endParaRPr>
          </a:p>
        </p:txBody>
      </p:sp>
      <p:sp>
        <p:nvSpPr>
          <p:cNvPr id="2443" name="TextBox 63"/>
          <p:cNvSpPr/>
          <p:nvPr/>
        </p:nvSpPr>
        <p:spPr>
          <a:xfrm>
            <a:off x="5783760" y="6017040"/>
            <a:ext cx="5454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aIn[7:0]</a:t>
            </a:r>
            <a:endParaRPr lang="en-GB" sz="800" b="0" strike="noStrike" spc="-1">
              <a:latin typeface="Arial"/>
            </a:endParaRPr>
          </a:p>
        </p:txBody>
      </p:sp>
      <p:sp>
        <p:nvSpPr>
          <p:cNvPr id="2444" name="TextBox 64"/>
          <p:cNvSpPr/>
          <p:nvPr/>
        </p:nvSpPr>
        <p:spPr>
          <a:xfrm>
            <a:off x="6471360" y="6017040"/>
            <a:ext cx="5623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IO[15:0]</a:t>
            </a:r>
            <a:endParaRPr lang="en-GB" sz="800" b="0" strike="noStrike" spc="-1">
              <a:latin typeface="Arial"/>
            </a:endParaRPr>
          </a:p>
        </p:txBody>
      </p:sp>
      <p:sp>
        <p:nvSpPr>
          <p:cNvPr id="2445" name="TextBox 65"/>
          <p:cNvSpPr/>
          <p:nvPr/>
        </p:nvSpPr>
        <p:spPr>
          <a:xfrm>
            <a:off x="2866320" y="3618720"/>
            <a:ext cx="1115280" cy="546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1000" b="0" strike="noStrike" spc="-1">
                <a:solidFill>
                  <a:srgbClr val="1F497D"/>
                </a:solidFill>
                <a:latin typeface="Calibri"/>
                <a:ea typeface="DejaVu Sans"/>
              </a:rPr>
              <a:t>160 Mbps</a:t>
            </a:r>
            <a:br/>
            <a:r>
              <a:rPr lang="en-GB" sz="1000" b="0" strike="noStrike" spc="-1">
                <a:solidFill>
                  <a:srgbClr val="1F497D"/>
                </a:solidFill>
                <a:latin typeface="Calibri"/>
                <a:ea typeface="DejaVu Sans"/>
              </a:rPr>
              <a:t>to</a:t>
            </a:r>
            <a:endParaRPr lang="en-GB" sz="1000" b="0" strike="noStrike" spc="-1">
              <a:latin typeface="Arial"/>
            </a:endParaRPr>
          </a:p>
          <a:p>
            <a:pPr algn="ctr">
              <a:lnSpc>
                <a:spcPct val="100000"/>
              </a:lnSpc>
              <a:buNone/>
              <a:tabLst>
                <a:tab pos="0" algn="l"/>
              </a:tabLst>
            </a:pPr>
            <a:r>
              <a:rPr lang="en-GB" sz="1000" b="0" strike="noStrike" spc="-1">
                <a:solidFill>
                  <a:srgbClr val="1F497D"/>
                </a:solidFill>
                <a:latin typeface="Calibri"/>
                <a:ea typeface="DejaVu Sans"/>
              </a:rPr>
              <a:t>1.28 Gbps ports</a:t>
            </a:r>
            <a:endParaRPr lang="en-GB" sz="1000" b="0" strike="noStrike" spc="-1">
              <a:latin typeface="Arial"/>
            </a:endParaRPr>
          </a:p>
        </p:txBody>
      </p:sp>
      <p:sp>
        <p:nvSpPr>
          <p:cNvPr id="2446" name="TextBox 66"/>
          <p:cNvSpPr/>
          <p:nvPr/>
        </p:nvSpPr>
        <p:spPr>
          <a:xfrm>
            <a:off x="8578080" y="1802880"/>
            <a:ext cx="5940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LpGBTIA</a:t>
            </a:r>
            <a:endParaRPr lang="en-GB" sz="800" b="0" strike="noStrike" spc="-1">
              <a:latin typeface="Arial"/>
            </a:endParaRPr>
          </a:p>
        </p:txBody>
      </p:sp>
      <p:sp>
        <p:nvSpPr>
          <p:cNvPr id="2447" name="TextBox 67"/>
          <p:cNvSpPr/>
          <p:nvPr/>
        </p:nvSpPr>
        <p:spPr>
          <a:xfrm>
            <a:off x="8577000" y="3304800"/>
            <a:ext cx="5652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LpGBLD</a:t>
            </a:r>
            <a:endParaRPr lang="en-GB" sz="800" b="0" strike="noStrike" spc="-1">
              <a:latin typeface="Arial"/>
            </a:endParaRPr>
          </a:p>
        </p:txBody>
      </p:sp>
      <p:sp>
        <p:nvSpPr>
          <p:cNvPr id="2448" name="TextBox 68"/>
          <p:cNvSpPr/>
          <p:nvPr/>
        </p:nvSpPr>
        <p:spPr>
          <a:xfrm>
            <a:off x="7659000" y="1280160"/>
            <a:ext cx="746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400" b="1" strike="noStrike" spc="-1">
                <a:solidFill>
                  <a:srgbClr val="1F497D"/>
                </a:solidFill>
                <a:latin typeface="Calibri"/>
                <a:ea typeface="DejaVu Sans"/>
              </a:rPr>
              <a:t>LpGBT</a:t>
            </a:r>
            <a:endParaRPr lang="en-GB" sz="1400" b="0" strike="noStrike" spc="-1">
              <a:latin typeface="Arial"/>
            </a:endParaRPr>
          </a:p>
        </p:txBody>
      </p:sp>
      <p:sp>
        <p:nvSpPr>
          <p:cNvPr id="2449" name="Straight Arrow Connector 69"/>
          <p:cNvSpPr/>
          <p:nvPr/>
        </p:nvSpPr>
        <p:spPr>
          <a:xfrm rot="10800000" flipV="1">
            <a:off x="9673920" y="187920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450" name="Straight Arrow Connector 70"/>
          <p:cNvSpPr/>
          <p:nvPr/>
        </p:nvSpPr>
        <p:spPr>
          <a:xfrm rot="10800000" flipV="1">
            <a:off x="9673920" y="203148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451" name="Straight Arrow Connector 71"/>
          <p:cNvSpPr/>
          <p:nvPr/>
        </p:nvSpPr>
        <p:spPr>
          <a:xfrm rot="10800000" flipH="1">
            <a:off x="9672120" y="368676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452" name="Straight Arrow Connector 72"/>
          <p:cNvSpPr/>
          <p:nvPr/>
        </p:nvSpPr>
        <p:spPr>
          <a:xfrm rot="10800000" flipH="1">
            <a:off x="9672120" y="383904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453" name="Right Brace 73"/>
          <p:cNvSpPr/>
          <p:nvPr/>
        </p:nvSpPr>
        <p:spPr>
          <a:xfrm>
            <a:off x="3747960" y="1443600"/>
            <a:ext cx="266040" cy="400320"/>
          </a:xfrm>
          <a:prstGeom prst="rightBrace">
            <a:avLst>
              <a:gd name="adj1" fmla="val 8333"/>
              <a:gd name="adj2" fmla="val 50000"/>
            </a:avLst>
          </a:prstGeom>
          <a:noFill/>
          <a:ln w="12700">
            <a:solidFill>
              <a:srgbClr val="4A7EBB"/>
            </a:solidFill>
            <a:round/>
          </a:ln>
        </p:spPr>
        <p:style>
          <a:lnRef idx="0">
            <a:scrgbClr r="0" g="0" b="0"/>
          </a:lnRef>
          <a:fillRef idx="0">
            <a:scrgbClr r="0" g="0" b="0"/>
          </a:fillRef>
          <a:effectRef idx="0">
            <a:scrgbClr r="0" g="0" b="0"/>
          </a:effectRef>
          <a:fontRef idx="minor"/>
        </p:style>
      </p:sp>
      <p:sp>
        <p:nvSpPr>
          <p:cNvPr id="2454" name="TextBox 74"/>
          <p:cNvSpPr/>
          <p:nvPr/>
        </p:nvSpPr>
        <p:spPr>
          <a:xfrm>
            <a:off x="3956400" y="1509840"/>
            <a:ext cx="4341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eLink</a:t>
            </a:r>
            <a:endParaRPr lang="en-GB" sz="800" b="0" strike="noStrike" spc="-1">
              <a:latin typeface="Arial"/>
            </a:endParaRPr>
          </a:p>
        </p:txBody>
      </p:sp>
      <p:sp>
        <p:nvSpPr>
          <p:cNvPr id="2455" name="TextBox 75"/>
          <p:cNvSpPr/>
          <p:nvPr/>
        </p:nvSpPr>
        <p:spPr>
          <a:xfrm>
            <a:off x="3063960" y="3313080"/>
            <a:ext cx="47700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GB" sz="1000" b="0" strike="noStrike" spc="-1">
                <a:solidFill>
                  <a:srgbClr val="C00000"/>
                </a:solidFill>
                <a:latin typeface="Calibri"/>
                <a:ea typeface="DejaVu Sans"/>
              </a:rPr>
              <a:t>clock</a:t>
            </a:r>
            <a:endParaRPr lang="en-GB" sz="1000" b="0" strike="noStrike" spc="-1">
              <a:latin typeface="Arial"/>
            </a:endParaRPr>
          </a:p>
        </p:txBody>
      </p:sp>
      <p:sp>
        <p:nvSpPr>
          <p:cNvPr id="2456" name="Straight Arrow Connector 76"/>
          <p:cNvSpPr/>
          <p:nvPr/>
        </p:nvSpPr>
        <p:spPr>
          <a:xfrm flipV="1">
            <a:off x="3526200" y="2901600"/>
            <a:ext cx="589320" cy="532440"/>
          </a:xfrm>
          <a:custGeom>
            <a:avLst/>
            <a:gdLst/>
            <a:ahLst/>
            <a:cxnLst/>
            <a:rect l="l" t="t" r="r" b="b"/>
            <a:pathLst>
              <a:path w="21600" h="21600">
                <a:moveTo>
                  <a:pt x="0" y="0"/>
                </a:moveTo>
                <a:lnTo>
                  <a:pt x="21600" y="21600"/>
                </a:lnTo>
              </a:path>
            </a:pathLst>
          </a:custGeom>
          <a:noFill/>
          <a:ln w="9525">
            <a:solidFill>
              <a:srgbClr val="C00000"/>
            </a:solidFill>
            <a:round/>
            <a:tailEnd type="arrow" w="med" len="med"/>
          </a:ln>
        </p:spPr>
        <p:style>
          <a:lnRef idx="0">
            <a:scrgbClr r="0" g="0" b="0"/>
          </a:lnRef>
          <a:fillRef idx="0">
            <a:scrgbClr r="0" g="0" b="0"/>
          </a:fillRef>
          <a:effectRef idx="0">
            <a:scrgbClr r="0" g="0" b="0"/>
          </a:effectRef>
          <a:fontRef idx="minor"/>
        </p:style>
      </p:sp>
      <p:sp>
        <p:nvSpPr>
          <p:cNvPr id="2457" name="TextBox 77"/>
          <p:cNvSpPr/>
          <p:nvPr/>
        </p:nvSpPr>
        <p:spPr>
          <a:xfrm>
            <a:off x="2909880" y="3132720"/>
            <a:ext cx="64296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data-up</a:t>
            </a:r>
            <a:endParaRPr lang="en-GB" sz="1000" b="0" strike="noStrike" spc="-1">
              <a:latin typeface="Arial"/>
            </a:endParaRPr>
          </a:p>
        </p:txBody>
      </p:sp>
      <p:sp>
        <p:nvSpPr>
          <p:cNvPr id="2458" name="Straight Arrow Connector 78"/>
          <p:cNvSpPr/>
          <p:nvPr/>
        </p:nvSpPr>
        <p:spPr>
          <a:xfrm flipV="1">
            <a:off x="3526200" y="2763720"/>
            <a:ext cx="513360" cy="4906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459" name="TextBox 79"/>
          <p:cNvSpPr/>
          <p:nvPr/>
        </p:nvSpPr>
        <p:spPr>
          <a:xfrm>
            <a:off x="2743200" y="2904120"/>
            <a:ext cx="8168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data-down</a:t>
            </a:r>
            <a:endParaRPr lang="en-GB" sz="1000" b="0" strike="noStrike" spc="-1">
              <a:latin typeface="Arial"/>
            </a:endParaRPr>
          </a:p>
        </p:txBody>
      </p:sp>
      <p:sp>
        <p:nvSpPr>
          <p:cNvPr id="2460" name="Straight Arrow Connector 80"/>
          <p:cNvSpPr/>
          <p:nvPr/>
        </p:nvSpPr>
        <p:spPr>
          <a:xfrm flipV="1">
            <a:off x="3526200" y="2611440"/>
            <a:ext cx="437040" cy="4143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grpSp>
        <p:nvGrpSpPr>
          <p:cNvPr id="2461" name="Group 81"/>
          <p:cNvGrpSpPr/>
          <p:nvPr/>
        </p:nvGrpSpPr>
        <p:grpSpPr>
          <a:xfrm>
            <a:off x="8520840" y="6067080"/>
            <a:ext cx="1751760" cy="532800"/>
            <a:chOff x="8520840" y="6067080"/>
            <a:chExt cx="1751760" cy="532800"/>
          </a:xfrm>
        </p:grpSpPr>
        <p:sp>
          <p:nvSpPr>
            <p:cNvPr id="2462" name="Rectangle 82"/>
            <p:cNvSpPr/>
            <p:nvPr/>
          </p:nvSpPr>
          <p:spPr>
            <a:xfrm>
              <a:off x="8520840" y="6067080"/>
              <a:ext cx="1751760" cy="532800"/>
            </a:xfrm>
            <a:prstGeom prst="rect">
              <a:avLst/>
            </a:prstGeom>
            <a:solidFill>
              <a:srgbClr val="DCE6F2"/>
            </a:solidFill>
            <a:ln w="25400">
              <a:solidFill>
                <a:srgbClr val="4F81BD"/>
              </a:solidFill>
              <a:prstDash val="dash"/>
              <a:round/>
            </a:ln>
          </p:spPr>
          <p:style>
            <a:lnRef idx="0">
              <a:scrgbClr r="0" g="0" b="0"/>
            </a:lnRef>
            <a:fillRef idx="0">
              <a:scrgbClr r="0" g="0" b="0"/>
            </a:fillRef>
            <a:effectRef idx="0">
              <a:scrgbClr r="0" g="0" b="0"/>
            </a:effectRef>
            <a:fontRef idx="minor"/>
          </p:style>
        </p:sp>
        <p:sp>
          <p:nvSpPr>
            <p:cNvPr id="2463" name="Straight Connector 83"/>
            <p:cNvSpPr/>
            <p:nvPr/>
          </p:nvSpPr>
          <p:spPr>
            <a:xfrm>
              <a:off x="8673120" y="6219360"/>
              <a:ext cx="990720" cy="360"/>
            </a:xfrm>
            <a:prstGeom prst="line">
              <a:avLst/>
            </a:prstGeom>
            <a:ln w="12700">
              <a:solidFill>
                <a:srgbClr val="1F497D"/>
              </a:solidFill>
              <a:round/>
            </a:ln>
          </p:spPr>
          <p:style>
            <a:lnRef idx="0">
              <a:scrgbClr r="0" g="0" b="0"/>
            </a:lnRef>
            <a:fillRef idx="0">
              <a:scrgbClr r="0" g="0" b="0"/>
            </a:fillRef>
            <a:effectRef idx="0">
              <a:scrgbClr r="0" g="0" b="0"/>
            </a:effectRef>
            <a:fontRef idx="minor"/>
          </p:style>
        </p:sp>
        <p:sp>
          <p:nvSpPr>
            <p:cNvPr id="2464" name="Straight Connector 84"/>
            <p:cNvSpPr/>
            <p:nvPr/>
          </p:nvSpPr>
          <p:spPr>
            <a:xfrm>
              <a:off x="8673120" y="6371640"/>
              <a:ext cx="990720" cy="360"/>
            </a:xfrm>
            <a:prstGeom prst="line">
              <a:avLst/>
            </a:prstGeom>
            <a:ln w="12700">
              <a:solidFill>
                <a:srgbClr val="000000"/>
              </a:solidFill>
              <a:round/>
            </a:ln>
          </p:spPr>
          <p:style>
            <a:lnRef idx="0">
              <a:scrgbClr r="0" g="0" b="0"/>
            </a:lnRef>
            <a:fillRef idx="0">
              <a:scrgbClr r="0" g="0" b="0"/>
            </a:fillRef>
            <a:effectRef idx="0">
              <a:scrgbClr r="0" g="0" b="0"/>
            </a:effectRef>
            <a:fontRef idx="minor"/>
          </p:style>
        </p:sp>
        <p:sp>
          <p:nvSpPr>
            <p:cNvPr id="2465" name="Straight Connector 85"/>
            <p:cNvSpPr/>
            <p:nvPr/>
          </p:nvSpPr>
          <p:spPr>
            <a:xfrm>
              <a:off x="8673120" y="6524280"/>
              <a:ext cx="990720" cy="360"/>
            </a:xfrm>
            <a:prstGeom prst="line">
              <a:avLst/>
            </a:prstGeom>
            <a:ln w="12700">
              <a:solidFill>
                <a:srgbClr val="C0504D"/>
              </a:solidFill>
              <a:round/>
            </a:ln>
          </p:spPr>
          <p:style>
            <a:lnRef idx="0">
              <a:scrgbClr r="0" g="0" b="0"/>
            </a:lnRef>
            <a:fillRef idx="0">
              <a:scrgbClr r="0" g="0" b="0"/>
            </a:fillRef>
            <a:effectRef idx="0">
              <a:scrgbClr r="0" g="0" b="0"/>
            </a:effectRef>
            <a:fontRef idx="minor"/>
          </p:style>
        </p:sp>
        <p:sp>
          <p:nvSpPr>
            <p:cNvPr id="2466" name="TextBox 86"/>
            <p:cNvSpPr/>
            <p:nvPr/>
          </p:nvSpPr>
          <p:spPr>
            <a:xfrm>
              <a:off x="9651600" y="6219720"/>
              <a:ext cx="5180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000000"/>
                  </a:solidFill>
                  <a:latin typeface="Calibri"/>
                  <a:ea typeface="DejaVu Sans"/>
                </a:rPr>
                <a:t>control</a:t>
              </a:r>
              <a:endParaRPr lang="en-GB" sz="800" b="0" strike="noStrike" spc="-1">
                <a:latin typeface="Arial"/>
              </a:endParaRPr>
            </a:p>
          </p:txBody>
        </p:sp>
        <p:sp>
          <p:nvSpPr>
            <p:cNvPr id="2467" name="TextBox 87"/>
            <p:cNvSpPr/>
            <p:nvPr/>
          </p:nvSpPr>
          <p:spPr>
            <a:xfrm>
              <a:off x="9659880" y="6067080"/>
              <a:ext cx="3945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data</a:t>
              </a:r>
              <a:endParaRPr lang="en-GB" sz="800" b="0" strike="noStrike" spc="-1">
                <a:latin typeface="Arial"/>
              </a:endParaRPr>
            </a:p>
          </p:txBody>
        </p:sp>
        <p:sp>
          <p:nvSpPr>
            <p:cNvPr id="2468" name="TextBox 88"/>
            <p:cNvSpPr/>
            <p:nvPr/>
          </p:nvSpPr>
          <p:spPr>
            <a:xfrm>
              <a:off x="9663840" y="6372000"/>
              <a:ext cx="4694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FF0000"/>
                  </a:solidFill>
                  <a:latin typeface="Calibri"/>
                  <a:ea typeface="DejaVu Sans"/>
                </a:rPr>
                <a:t>clocks</a:t>
              </a:r>
              <a:endParaRPr lang="en-GB" sz="800" b="0" strike="noStrike" spc="-1">
                <a:latin typeface="Arial"/>
              </a:endParaRPr>
            </a:p>
          </p:txBody>
        </p:sp>
      </p:grpSp>
      <p:grpSp>
        <p:nvGrpSpPr>
          <p:cNvPr id="2469" name="Group 89"/>
          <p:cNvGrpSpPr/>
          <p:nvPr/>
        </p:nvGrpSpPr>
        <p:grpSpPr>
          <a:xfrm>
            <a:off x="7825320" y="2032200"/>
            <a:ext cx="454320" cy="456480"/>
            <a:chOff x="7825320" y="2032200"/>
            <a:chExt cx="454320" cy="456480"/>
          </a:xfrm>
        </p:grpSpPr>
        <p:sp>
          <p:nvSpPr>
            <p:cNvPr id="2470" name="Isosceles Triangle 90"/>
            <p:cNvSpPr/>
            <p:nvPr/>
          </p:nvSpPr>
          <p:spPr>
            <a:xfrm rot="16200000">
              <a:off x="7787160" y="207036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471" name="TextBox 91"/>
            <p:cNvSpPr/>
            <p:nvPr/>
          </p:nvSpPr>
          <p:spPr>
            <a:xfrm>
              <a:off x="7895880" y="2106000"/>
              <a:ext cx="3837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LR</a:t>
              </a:r>
              <a:endParaRPr lang="en-GB" sz="1400" b="0" strike="noStrike" spc="-1">
                <a:latin typeface="Arial"/>
              </a:endParaRPr>
            </a:p>
          </p:txBody>
        </p:sp>
      </p:grpSp>
      <p:sp>
        <p:nvSpPr>
          <p:cNvPr id="2472" name="Straight Arrow Connector 92"/>
          <p:cNvSpPr/>
          <p:nvPr/>
        </p:nvSpPr>
        <p:spPr>
          <a:xfrm flipH="1" flipV="1">
            <a:off x="7583760" y="2258640"/>
            <a:ext cx="24012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473" name="Straight Arrow Connector 93"/>
          <p:cNvSpPr/>
          <p:nvPr/>
        </p:nvSpPr>
        <p:spPr>
          <a:xfrm flipH="1">
            <a:off x="7728120" y="2260800"/>
            <a:ext cx="360" cy="54180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2474" name="Straight Arrow Connector 94"/>
          <p:cNvSpPr/>
          <p:nvPr/>
        </p:nvSpPr>
        <p:spPr>
          <a:xfrm flipV="1">
            <a:off x="7317720" y="248796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475" name="Straight Arrow Connector 95"/>
          <p:cNvSpPr/>
          <p:nvPr/>
        </p:nvSpPr>
        <p:spPr>
          <a:xfrm>
            <a:off x="7317720" y="325224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476" name="Straight Arrow Connector 96"/>
          <p:cNvSpPr/>
          <p:nvPr/>
        </p:nvSpPr>
        <p:spPr>
          <a:xfrm flipH="1">
            <a:off x="7824600" y="3004200"/>
            <a:ext cx="1359360" cy="11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477" name="TextBox 97"/>
          <p:cNvSpPr/>
          <p:nvPr/>
        </p:nvSpPr>
        <p:spPr>
          <a:xfrm>
            <a:off x="8466480" y="2804040"/>
            <a:ext cx="745200" cy="3945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000" b="0" strike="noStrike" spc="-1">
                <a:solidFill>
                  <a:srgbClr val="C00000"/>
                </a:solidFill>
                <a:latin typeface="Calibri"/>
                <a:ea typeface="DejaVu Sans"/>
              </a:rPr>
              <a:t>Ref CLK</a:t>
            </a:r>
            <a:br/>
            <a:r>
              <a:rPr lang="en-GB" sz="1000" b="0" strike="noStrike" spc="-1">
                <a:solidFill>
                  <a:srgbClr val="C00000"/>
                </a:solidFill>
                <a:latin typeface="Calibri"/>
                <a:ea typeface="DejaVu Sans"/>
              </a:rPr>
              <a:t>(optional)</a:t>
            </a:r>
            <a:endParaRPr lang="en-GB" sz="1000" b="0" strike="noStrike" spc="-1">
              <a:latin typeface="Arial"/>
            </a:endParaRPr>
          </a:p>
        </p:txBody>
      </p:sp>
      <p:sp>
        <p:nvSpPr>
          <p:cNvPr id="2478" name="Straight Arrow Connector 98"/>
          <p:cNvSpPr/>
          <p:nvPr/>
        </p:nvSpPr>
        <p:spPr>
          <a:xfrm flipH="1">
            <a:off x="8208000" y="2262600"/>
            <a:ext cx="12297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479" name="Isosceles Triangle 99"/>
          <p:cNvSpPr/>
          <p:nvPr/>
        </p:nvSpPr>
        <p:spPr>
          <a:xfrm rot="16200000">
            <a:off x="8644320" y="207036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grpSp>
        <p:nvGrpSpPr>
          <p:cNvPr id="2480" name="Group 100"/>
          <p:cNvGrpSpPr/>
          <p:nvPr/>
        </p:nvGrpSpPr>
        <p:grpSpPr>
          <a:xfrm>
            <a:off x="7754760" y="3537720"/>
            <a:ext cx="456120" cy="456480"/>
            <a:chOff x="7754760" y="3537720"/>
            <a:chExt cx="456120" cy="456480"/>
          </a:xfrm>
        </p:grpSpPr>
        <p:sp>
          <p:nvSpPr>
            <p:cNvPr id="2481" name="Isosceles Triangle 101"/>
            <p:cNvSpPr/>
            <p:nvPr/>
          </p:nvSpPr>
          <p:spPr>
            <a:xfrm rot="5400000" flipH="1">
              <a:off x="7792560" y="357588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482" name="TextBox 102"/>
            <p:cNvSpPr/>
            <p:nvPr/>
          </p:nvSpPr>
          <p:spPr>
            <a:xfrm flipH="1">
              <a:off x="7754400" y="3611520"/>
              <a:ext cx="402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LD</a:t>
              </a:r>
              <a:endParaRPr lang="en-GB" sz="1400" b="0" strike="noStrike" spc="-1">
                <a:latin typeface="Arial"/>
              </a:endParaRPr>
            </a:p>
          </p:txBody>
        </p:sp>
      </p:grpSp>
      <p:sp>
        <p:nvSpPr>
          <p:cNvPr id="2483" name="Straight Arrow Connector 103"/>
          <p:cNvSpPr/>
          <p:nvPr/>
        </p:nvSpPr>
        <p:spPr>
          <a:xfrm>
            <a:off x="7583400" y="3765600"/>
            <a:ext cx="2505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484" name="Straight Arrow Connector 104"/>
          <p:cNvSpPr/>
          <p:nvPr/>
        </p:nvSpPr>
        <p:spPr>
          <a:xfrm flipV="1">
            <a:off x="6778080" y="2479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485" name="Straight Arrow Connector 105"/>
          <p:cNvSpPr/>
          <p:nvPr/>
        </p:nvSpPr>
        <p:spPr>
          <a:xfrm>
            <a:off x="6778080" y="3243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486" name="Straight Arrow Connector 106"/>
          <p:cNvSpPr/>
          <p:nvPr/>
        </p:nvSpPr>
        <p:spPr>
          <a:xfrm flipV="1">
            <a:off x="6281640" y="2470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487" name="Straight Arrow Connector 107"/>
          <p:cNvSpPr/>
          <p:nvPr/>
        </p:nvSpPr>
        <p:spPr>
          <a:xfrm>
            <a:off x="6281640" y="3234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488" name="Right Arrow 108"/>
          <p:cNvSpPr/>
          <p:nvPr/>
        </p:nvSpPr>
        <p:spPr>
          <a:xfrm>
            <a:off x="5268240" y="361296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489" name="Straight Arrow Connector 109"/>
          <p:cNvSpPr/>
          <p:nvPr/>
        </p:nvSpPr>
        <p:spPr>
          <a:xfrm flipV="1">
            <a:off x="5707080" y="1727640"/>
            <a:ext cx="5400" cy="1284480"/>
          </a:xfrm>
          <a:custGeom>
            <a:avLst/>
            <a:gdLst/>
            <a:ahLst/>
            <a:cxnLst/>
            <a:rect l="l" t="t" r="r" b="b"/>
            <a:pathLst>
              <a:path w="21600" h="21600">
                <a:moveTo>
                  <a:pt x="0" y="0"/>
                </a:moveTo>
                <a:lnTo>
                  <a:pt x="21600" y="21600"/>
                </a:lnTo>
              </a:path>
            </a:pathLst>
          </a:custGeom>
          <a:noFill/>
          <a:ln w="38100">
            <a:solidFill>
              <a:srgbClr val="C0504D"/>
            </a:solidFill>
            <a:round/>
            <a:headEnd type="oval" w="med" len="med"/>
            <a:tailEnd type="arrow" w="med" len="med"/>
          </a:ln>
        </p:spPr>
        <p:style>
          <a:lnRef idx="0">
            <a:scrgbClr r="0" g="0" b="0"/>
          </a:lnRef>
          <a:fillRef idx="0">
            <a:scrgbClr r="0" g="0" b="0"/>
          </a:fillRef>
          <a:effectRef idx="0">
            <a:scrgbClr r="0" g="0" b="0"/>
          </a:effectRef>
          <a:fontRef idx="minor"/>
        </p:style>
      </p:sp>
      <p:sp>
        <p:nvSpPr>
          <p:cNvPr id="2490" name="Right Arrow 110"/>
          <p:cNvSpPr/>
          <p:nvPr/>
        </p:nvSpPr>
        <p:spPr>
          <a:xfrm flipH="1">
            <a:off x="5276880" y="210744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491" name="Rectangle 111"/>
          <p:cNvSpPr/>
          <p:nvPr/>
        </p:nvSpPr>
        <p:spPr>
          <a:xfrm>
            <a:off x="6002640" y="2787840"/>
            <a:ext cx="105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CLK Manager</a:t>
            </a:r>
            <a:endParaRPr lang="en-GB" sz="900" b="0" strike="noStrike" spc="-1">
              <a:latin typeface="Arial"/>
            </a:endParaRPr>
          </a:p>
        </p:txBody>
      </p:sp>
      <p:sp>
        <p:nvSpPr>
          <p:cNvPr id="2492" name="Rectangle 112"/>
          <p:cNvSpPr/>
          <p:nvPr/>
        </p:nvSpPr>
        <p:spPr>
          <a:xfrm>
            <a:off x="7050960" y="2788920"/>
            <a:ext cx="78192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CDR/PLL</a:t>
            </a:r>
            <a:endParaRPr lang="en-GB" sz="900" b="0" strike="noStrike" spc="-1">
              <a:latin typeface="Arial"/>
            </a:endParaRPr>
          </a:p>
        </p:txBody>
      </p:sp>
      <p:sp>
        <p:nvSpPr>
          <p:cNvPr id="2493" name="Rectangle 113"/>
          <p:cNvSpPr/>
          <p:nvPr/>
        </p:nvSpPr>
        <p:spPr>
          <a:xfrm>
            <a:off x="705096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DeSER</a:t>
            </a:r>
            <a:endParaRPr lang="en-GB" sz="900" b="0" strike="noStrike" spc="-1">
              <a:latin typeface="Arial"/>
            </a:endParaRPr>
          </a:p>
        </p:txBody>
      </p:sp>
      <p:sp>
        <p:nvSpPr>
          <p:cNvPr id="2494" name="Rectangle 114"/>
          <p:cNvSpPr/>
          <p:nvPr/>
        </p:nvSpPr>
        <p:spPr>
          <a:xfrm>
            <a:off x="652104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DEC</a:t>
            </a:r>
            <a:endParaRPr lang="en-GB" sz="900" b="0" strike="noStrike" spc="-1">
              <a:latin typeface="Arial"/>
            </a:endParaRPr>
          </a:p>
        </p:txBody>
      </p:sp>
      <p:sp>
        <p:nvSpPr>
          <p:cNvPr id="2495" name="Rectangle 115"/>
          <p:cNvSpPr/>
          <p:nvPr/>
        </p:nvSpPr>
        <p:spPr>
          <a:xfrm>
            <a:off x="600372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DSCR</a:t>
            </a:r>
            <a:endParaRPr lang="en-GB" sz="900" b="0" strike="noStrike" spc="-1">
              <a:latin typeface="Arial"/>
            </a:endParaRPr>
          </a:p>
        </p:txBody>
      </p:sp>
      <p:sp>
        <p:nvSpPr>
          <p:cNvPr id="2496" name="Rectangle 116"/>
          <p:cNvSpPr/>
          <p:nvPr/>
        </p:nvSpPr>
        <p:spPr>
          <a:xfrm>
            <a:off x="651996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ENC</a:t>
            </a:r>
            <a:endParaRPr lang="en-GB" sz="900" b="0" strike="noStrike" spc="-1">
              <a:latin typeface="Arial"/>
            </a:endParaRPr>
          </a:p>
        </p:txBody>
      </p:sp>
      <p:sp>
        <p:nvSpPr>
          <p:cNvPr id="2497" name="Rectangle 117"/>
          <p:cNvSpPr/>
          <p:nvPr/>
        </p:nvSpPr>
        <p:spPr>
          <a:xfrm>
            <a:off x="600264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SCR</a:t>
            </a:r>
            <a:endParaRPr lang="en-GB" sz="900" b="0" strike="noStrike" spc="-1">
              <a:latin typeface="Arial"/>
            </a:endParaRPr>
          </a:p>
        </p:txBody>
      </p:sp>
      <p:sp>
        <p:nvSpPr>
          <p:cNvPr id="2498" name="Rectangle 118"/>
          <p:cNvSpPr/>
          <p:nvPr/>
        </p:nvSpPr>
        <p:spPr>
          <a:xfrm>
            <a:off x="704988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SER</a:t>
            </a:r>
            <a:endParaRPr lang="en-GB" sz="900" b="0" strike="noStrike" spc="-1">
              <a:latin typeface="Arial"/>
            </a:endParaRPr>
          </a:p>
        </p:txBody>
      </p:sp>
      <p:sp>
        <p:nvSpPr>
          <p:cNvPr id="2499" name="Rectangle 119"/>
          <p:cNvSpPr/>
          <p:nvPr/>
        </p:nvSpPr>
        <p:spPr>
          <a:xfrm>
            <a:off x="7091640" y="5307840"/>
            <a:ext cx="6850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Slave</a:t>
            </a:r>
            <a:endParaRPr lang="en-GB" sz="900" b="0" strike="noStrike" spc="-1">
              <a:latin typeface="Arial"/>
            </a:endParaRPr>
          </a:p>
        </p:txBody>
      </p:sp>
      <p:sp>
        <p:nvSpPr>
          <p:cNvPr id="2500" name="Straight Arrow Connector 120"/>
          <p:cNvSpPr/>
          <p:nvPr/>
        </p:nvSpPr>
        <p:spPr>
          <a:xfrm rot="5400000" flipH="1" flipV="1">
            <a:off x="784800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501" name="Straight Arrow Connector 121"/>
          <p:cNvSpPr/>
          <p:nvPr/>
        </p:nvSpPr>
        <p:spPr>
          <a:xfrm rot="5400000" flipH="1" flipV="1">
            <a:off x="805464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502" name="Straight Arrow Connector 122"/>
          <p:cNvSpPr/>
          <p:nvPr/>
        </p:nvSpPr>
        <p:spPr>
          <a:xfrm rot="5400000" flipH="1" flipV="1">
            <a:off x="72910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503" name="TextBox 123"/>
          <p:cNvSpPr/>
          <p:nvPr/>
        </p:nvSpPr>
        <p:spPr>
          <a:xfrm>
            <a:off x="7254720" y="6017040"/>
            <a:ext cx="38376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a:t>
            </a:r>
            <a:endParaRPr lang="en-GB" sz="800" b="0" strike="noStrike" spc="-1">
              <a:latin typeface="Arial"/>
            </a:endParaRPr>
          </a:p>
        </p:txBody>
      </p:sp>
      <p:sp>
        <p:nvSpPr>
          <p:cNvPr id="2504" name="Rectangle 124"/>
          <p:cNvSpPr/>
          <p:nvPr/>
        </p:nvSpPr>
        <p:spPr>
          <a:xfrm>
            <a:off x="640512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PIO</a:t>
            </a:r>
            <a:endParaRPr lang="en-GB" sz="900" b="0" strike="noStrike" spc="-1">
              <a:latin typeface="Arial"/>
            </a:endParaRPr>
          </a:p>
        </p:txBody>
      </p:sp>
      <p:sp>
        <p:nvSpPr>
          <p:cNvPr id="2505" name="Elbow Connector 125"/>
          <p:cNvSpPr/>
          <p:nvPr/>
        </p:nvSpPr>
        <p:spPr>
          <a:xfrm rot="16200000" flipV="1">
            <a:off x="5054040" y="610560"/>
            <a:ext cx="289080" cy="1028880"/>
          </a:xfrm>
          <a:prstGeom prst="bentConnector2">
            <a:avLst/>
          </a:pr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2506" name="Straight Arrow Connector 126"/>
          <p:cNvSpPr/>
          <p:nvPr/>
        </p:nvSpPr>
        <p:spPr>
          <a:xfrm rot="5400000" flipH="1" flipV="1">
            <a:off x="59086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507" name="TextBox 127"/>
          <p:cNvSpPr/>
          <p:nvPr/>
        </p:nvSpPr>
        <p:spPr>
          <a:xfrm>
            <a:off x="9500400" y="1580400"/>
            <a:ext cx="839520" cy="257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2.56 Gbps</a:t>
            </a:r>
            <a:endParaRPr lang="en-GB" sz="1100" b="0" strike="noStrike" spc="-1">
              <a:latin typeface="Arial"/>
            </a:endParaRPr>
          </a:p>
        </p:txBody>
      </p:sp>
      <p:sp>
        <p:nvSpPr>
          <p:cNvPr id="2508" name="TextBox 128"/>
          <p:cNvSpPr/>
          <p:nvPr/>
        </p:nvSpPr>
        <p:spPr>
          <a:xfrm>
            <a:off x="9424080" y="3085920"/>
            <a:ext cx="920160" cy="5922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5.12 Gbps</a:t>
            </a:r>
            <a:br/>
            <a:r>
              <a:rPr lang="en-GB" sz="1100" b="0" strike="noStrike" spc="-1">
                <a:solidFill>
                  <a:srgbClr val="C00000"/>
                </a:solidFill>
                <a:latin typeface="Calibri"/>
                <a:ea typeface="DejaVu Sans"/>
              </a:rPr>
              <a:t>or</a:t>
            </a:r>
            <a:br/>
            <a:r>
              <a:rPr lang="en-GB" sz="1100" b="0" strike="noStrike" spc="-1">
                <a:solidFill>
                  <a:srgbClr val="C00000"/>
                </a:solidFill>
                <a:latin typeface="Calibri"/>
                <a:ea typeface="DejaVu Sans"/>
              </a:rPr>
              <a:t>10.24 Gbps</a:t>
            </a:r>
            <a:endParaRPr lang="en-GB" sz="1100" b="0" strike="noStrike" spc="-1">
              <a:latin typeface="Arial"/>
            </a:endParaRPr>
          </a:p>
        </p:txBody>
      </p:sp>
      <p:sp>
        <p:nvSpPr>
          <p:cNvPr id="2509" name="PlaceHolder 2"/>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2510"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E9E479E4-60BF-4799-8AD0-F5B764857275}" type="slidenum">
              <a:rPr lang="en-GB" sz="1000" b="0" strike="noStrike" spc="-1">
                <a:solidFill>
                  <a:srgbClr val="808080"/>
                </a:solidFill>
                <a:latin typeface="Calibri Light"/>
                <a:ea typeface="Verdana"/>
              </a:rPr>
              <a:t>76</a:t>
            </a:fld>
            <a:endParaRPr lang="en-GB" sz="1000" b="0" strike="noStrike" spc="-1">
              <a:latin typeface="Times New Roman"/>
            </a:endParaRPr>
          </a:p>
        </p:txBody>
      </p:sp>
      <p:sp>
        <p:nvSpPr>
          <p:cNvPr id="2511"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2512" name="Rectangle 132"/>
          <p:cNvSpPr/>
          <p:nvPr/>
        </p:nvSpPr>
        <p:spPr>
          <a:xfrm>
            <a:off x="5026680" y="5370120"/>
            <a:ext cx="485640" cy="100116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513" name="Rectangle 129"/>
          <p:cNvSpPr/>
          <p:nvPr/>
        </p:nvSpPr>
        <p:spPr>
          <a:xfrm>
            <a:off x="7457760" y="1648440"/>
            <a:ext cx="532800" cy="2638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EOM</a:t>
            </a:r>
            <a:endParaRPr lang="en-GB" sz="900" b="0" strike="noStrike" spc="-1">
              <a:latin typeface="Arial"/>
            </a:endParaRPr>
          </a:p>
        </p:txBody>
      </p:sp>
      <p:sp>
        <p:nvSpPr>
          <p:cNvPr id="2514" name="Straight Arrow Connector 130"/>
          <p:cNvSpPr/>
          <p:nvPr/>
        </p:nvSpPr>
        <p:spPr>
          <a:xfrm flipV="1">
            <a:off x="7724520" y="1912320"/>
            <a:ext cx="360" cy="34704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2515" name="Rectangle 133"/>
          <p:cNvSpPr/>
          <p:nvPr/>
        </p:nvSpPr>
        <p:spPr>
          <a:xfrm>
            <a:off x="5016600" y="887760"/>
            <a:ext cx="483120" cy="84636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516" name="Rectangle 4"/>
          <p:cNvSpPr/>
          <p:nvPr/>
        </p:nvSpPr>
        <p:spPr>
          <a:xfrm>
            <a:off x="1580400" y="887760"/>
            <a:ext cx="3432240" cy="548352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517" name="Rectangle 131"/>
          <p:cNvSpPr/>
          <p:nvPr/>
        </p:nvSpPr>
        <p:spPr>
          <a:xfrm>
            <a:off x="5484600" y="887760"/>
            <a:ext cx="4804920" cy="548928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8"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eLink Tx Groups &amp; Serialization</a:t>
            </a:r>
            <a:endParaRPr lang="en-GB" sz="3200" b="0" strike="noStrike" spc="-1">
              <a:latin typeface="Arial"/>
            </a:endParaRPr>
          </a:p>
        </p:txBody>
      </p:sp>
      <p:sp>
        <p:nvSpPr>
          <p:cNvPr id="2519" name="PlaceHolder 2"/>
          <p:cNvSpPr>
            <a:spLocks noGrp="1"/>
          </p:cNvSpPr>
          <p:nvPr>
            <p:ph/>
          </p:nvPr>
        </p:nvSpPr>
        <p:spPr>
          <a:xfrm>
            <a:off x="838080" y="1113840"/>
            <a:ext cx="10514880" cy="4069800"/>
          </a:xfrm>
          <a:prstGeom prst="rect">
            <a:avLst/>
          </a:prstGeom>
          <a:noFill/>
          <a:ln w="0">
            <a:noFill/>
          </a:ln>
        </p:spPr>
        <p:txBody>
          <a:bodyPr lIns="90000" tIns="45000" rIns="90000" bIns="45000" anchor="t">
            <a:normAutofit fontScale="94500" lnSpcReduction="10000"/>
          </a:bodyPr>
          <a:lstStyle/>
          <a:p>
            <a:pPr marL="228600" indent="-228600">
              <a:lnSpc>
                <a:spcPct val="90000"/>
              </a:lnSpc>
              <a:spcBef>
                <a:spcPts val="1001"/>
              </a:spcBef>
              <a:buClr>
                <a:srgbClr val="C00000"/>
              </a:buClr>
              <a:buFont typeface="Arial"/>
              <a:buChar char="•"/>
            </a:pPr>
            <a:r>
              <a:rPr lang="en-GB" sz="2400" b="0" strike="noStrike" spc="-1">
                <a:solidFill>
                  <a:srgbClr val="203864"/>
                </a:solidFill>
                <a:latin typeface="Calibri Light"/>
                <a:ea typeface="Verdana"/>
              </a:rPr>
              <a:t>Tx eLinks are “clustered” in groups of 4 </a:t>
            </a:r>
            <a:r>
              <a:rPr lang="en-GB" sz="2400" b="0" strike="noStrike" spc="-1">
                <a:solidFill>
                  <a:srgbClr val="808080"/>
                </a:solidFill>
                <a:latin typeface="Calibri Light"/>
                <a:ea typeface="Verdana"/>
              </a:rPr>
              <a:t>(similar to RX eLinks)</a:t>
            </a:r>
            <a:r>
              <a:rPr lang="en-GB" sz="2400" b="0" strike="noStrike" spc="-1">
                <a:solidFill>
                  <a:srgbClr val="203864"/>
                </a:solidFill>
                <a:latin typeface="Calibri Light"/>
                <a:ea typeface="Verdana"/>
              </a:rPr>
              <a:t>: </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a:solidFill>
                  <a:srgbClr val="203864"/>
                </a:solidFill>
                <a:latin typeface="Calibri Light"/>
                <a:ea typeface="Verdana"/>
              </a:rPr>
              <a:t>The data rate of each group can be set independently:</a:t>
            </a:r>
            <a:endParaRPr lang="en-GB" sz="2400" b="0" strike="noStrike" spc="-1">
              <a:latin typeface="Arial"/>
            </a:endParaRPr>
          </a:p>
          <a:p>
            <a:pPr>
              <a:lnSpc>
                <a:spcPct val="90000"/>
              </a:lnSpc>
              <a:spcBef>
                <a:spcPts val="1001"/>
              </a:spcBef>
              <a:buNone/>
              <a:tabLst>
                <a:tab pos="0" algn="l"/>
              </a:tabLst>
            </a:pPr>
            <a:r>
              <a:rPr lang="en-GB" sz="2400" b="0" strike="noStrike" spc="-1">
                <a:solidFill>
                  <a:srgbClr val="203864"/>
                </a:solidFill>
                <a:latin typeface="Calibri Light"/>
                <a:ea typeface="Verdana"/>
              </a:rPr>
              <a:t>	80 / 160 or 320 Mbps</a:t>
            </a:r>
            <a:endParaRPr lang="en-GB" sz="24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400" b="0" strike="noStrike" spc="-1">
                <a:solidFill>
                  <a:srgbClr val="203864"/>
                </a:solidFill>
                <a:latin typeface="Calibri Light"/>
                <a:ea typeface="Verdana"/>
              </a:rPr>
              <a:t>The number of available eLinks within a group is determined by the Group data rate;</a:t>
            </a:r>
            <a:endParaRPr lang="en-GB" sz="24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400" b="0" strike="noStrike" spc="-1">
                <a:solidFill>
                  <a:srgbClr val="808080"/>
                </a:solidFill>
                <a:latin typeface="Calibri Light"/>
                <a:ea typeface="Verdana"/>
              </a:rPr>
              <a:t>[Similar to the uplink] </a:t>
            </a:r>
            <a:r>
              <a:rPr lang="en-GB" sz="2400" b="0" strike="noStrike" spc="-1">
                <a:solidFill>
                  <a:srgbClr val="203864"/>
                </a:solidFill>
                <a:latin typeface="Calibri Light"/>
                <a:ea typeface="Verdana"/>
              </a:rPr>
              <a:t>Tx eLinks are associated with specific bits within the downlink frame (geographical addressing):</a:t>
            </a:r>
            <a:endParaRPr lang="en-GB" sz="2400" b="0" strike="noStrike" spc="-1">
              <a:latin typeface="Arial"/>
            </a:endParaRPr>
          </a:p>
          <a:p>
            <a:pPr marL="685800" lvl="1" indent="-228600">
              <a:lnSpc>
                <a:spcPct val="90000"/>
              </a:lnSpc>
              <a:spcBef>
                <a:spcPts val="499"/>
              </a:spcBef>
              <a:buClr>
                <a:srgbClr val="C00000"/>
              </a:buClr>
              <a:buFont typeface="Arial"/>
              <a:buChar char="•"/>
              <a:tabLst>
                <a:tab pos="0" algn="l"/>
              </a:tabLst>
            </a:pPr>
            <a:r>
              <a:rPr lang="en-GB" sz="2000" b="0" strike="noStrike" spc="-1">
                <a:solidFill>
                  <a:srgbClr val="4472C4"/>
                </a:solidFill>
                <a:latin typeface="Calibri Light"/>
                <a:ea typeface="Verdana"/>
              </a:rPr>
              <a:t>The user knows, from the position of the bits (and the selected data rate) in the frame, to which eLink the data will be serialized to.</a:t>
            </a:r>
            <a:endParaRPr lang="en-GB" sz="2000" b="0" strike="noStrike" spc="-1">
              <a:latin typeface="Arial"/>
            </a:endParaRPr>
          </a:p>
          <a:p>
            <a:pPr marL="228600" indent="-228600">
              <a:lnSpc>
                <a:spcPct val="90000"/>
              </a:lnSpc>
              <a:spcBef>
                <a:spcPts val="1001"/>
              </a:spcBef>
              <a:buClr>
                <a:srgbClr val="C00000"/>
              </a:buClr>
              <a:buFont typeface="Arial"/>
              <a:buChar char="•"/>
              <a:tabLst>
                <a:tab pos="0" algn="l"/>
              </a:tabLst>
            </a:pPr>
            <a:r>
              <a:rPr lang="en-GB" sz="2400" b="0" strike="noStrike" spc="-1">
                <a:solidFill>
                  <a:srgbClr val="203864"/>
                </a:solidFill>
                <a:latin typeface="Calibri Light"/>
                <a:ea typeface="Verdana"/>
              </a:rPr>
              <a:t>EC outputs (pins: EOUTECP / EOUTECP) are fixed data rate (80 Mbps) that can be used for Experiment Control in Transceiver mode or participate in the control of the ASIC itself in Simplex TX or RX modes</a:t>
            </a:r>
            <a:endParaRPr lang="en-GB" sz="2400" b="0" strike="noStrike" spc="-1">
              <a:latin typeface="Arial"/>
            </a:endParaRPr>
          </a:p>
          <a:p>
            <a:pPr>
              <a:lnSpc>
                <a:spcPct val="90000"/>
              </a:lnSpc>
              <a:spcBef>
                <a:spcPts val="1001"/>
              </a:spcBef>
              <a:buNone/>
              <a:tabLst>
                <a:tab pos="0" algn="l"/>
              </a:tabLst>
            </a:pPr>
            <a:endParaRPr lang="en-GB" sz="2400" b="0" strike="noStrike" spc="-1">
              <a:latin typeface="Arial"/>
            </a:endParaRPr>
          </a:p>
          <a:p>
            <a:pPr>
              <a:lnSpc>
                <a:spcPct val="100000"/>
              </a:lnSpc>
              <a:buNone/>
              <a:tabLst>
                <a:tab pos="0" algn="l"/>
              </a:tabLst>
            </a:pPr>
            <a:endParaRPr lang="en-GB" sz="2400" b="0" strike="noStrike" spc="-1">
              <a:latin typeface="Arial"/>
            </a:endParaRPr>
          </a:p>
        </p:txBody>
      </p:sp>
      <p:sp>
        <p:nvSpPr>
          <p:cNvPr id="2520"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2521"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2522" name="PlaceHolder 5"/>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A9B2D0BE-2875-4D7A-9998-F2C9BE4AA9E7}" type="slidenum">
              <a:rPr lang="en-GB" sz="1000" b="0" strike="noStrike" spc="-1">
                <a:solidFill>
                  <a:srgbClr val="808080"/>
                </a:solidFill>
                <a:latin typeface="Calibri Light"/>
                <a:ea typeface="Verdana"/>
              </a:rPr>
              <a:t>77</a:t>
            </a:fld>
            <a:endParaRPr lang="en-GB" sz="1000" b="0" strike="noStrike" spc="-1">
              <a:latin typeface="Times New Roman"/>
            </a:endParaRPr>
          </a:p>
        </p:txBody>
      </p:sp>
      <p:graphicFrame>
        <p:nvGraphicFramePr>
          <p:cNvPr id="2523" name="Table 8"/>
          <p:cNvGraphicFramePr/>
          <p:nvPr>
            <p:extLst>
              <p:ext uri="{D42A27DB-BD31-4B8C-83A1-F6EECF244321}">
                <p14:modId xmlns:p14="http://schemas.microsoft.com/office/powerpoint/2010/main" val="2104352263"/>
              </p:ext>
            </p:extLst>
          </p:nvPr>
        </p:nvGraphicFramePr>
        <p:xfrm>
          <a:off x="2844720" y="5396760"/>
          <a:ext cx="6501960" cy="1112400"/>
        </p:xfrm>
        <a:graphic>
          <a:graphicData uri="http://schemas.openxmlformats.org/drawingml/2006/table">
            <a:tbl>
              <a:tblPr/>
              <a:tblGrid>
                <a:gridCol w="2115000">
                  <a:extLst>
                    <a:ext uri="{9D8B030D-6E8A-4147-A177-3AD203B41FA5}">
                      <a16:colId xmlns:a16="http://schemas.microsoft.com/office/drawing/2014/main" val="20000"/>
                    </a:ext>
                  </a:extLst>
                </a:gridCol>
                <a:gridCol w="1462320">
                  <a:extLst>
                    <a:ext uri="{9D8B030D-6E8A-4147-A177-3AD203B41FA5}">
                      <a16:colId xmlns:a16="http://schemas.microsoft.com/office/drawing/2014/main" val="20001"/>
                    </a:ext>
                  </a:extLst>
                </a:gridCol>
                <a:gridCol w="1462320">
                  <a:extLst>
                    <a:ext uri="{9D8B030D-6E8A-4147-A177-3AD203B41FA5}">
                      <a16:colId xmlns:a16="http://schemas.microsoft.com/office/drawing/2014/main" val="20002"/>
                    </a:ext>
                  </a:extLst>
                </a:gridCol>
                <a:gridCol w="1462320">
                  <a:extLst>
                    <a:ext uri="{9D8B030D-6E8A-4147-A177-3AD203B41FA5}">
                      <a16:colId xmlns:a16="http://schemas.microsoft.com/office/drawing/2014/main" val="20003"/>
                    </a:ext>
                  </a:extLst>
                </a:gridCol>
              </a:tblGrid>
              <a:tr h="370800">
                <a:tc gridSpan="4">
                  <a:txBody>
                    <a:bodyPr/>
                    <a:lstStyle/>
                    <a:p>
                      <a:pPr algn="ctr">
                        <a:lnSpc>
                          <a:spcPct val="100000"/>
                        </a:lnSpc>
                        <a:buNone/>
                        <a:tabLst>
                          <a:tab pos="0" algn="l"/>
                        </a:tabLst>
                      </a:pPr>
                      <a:r>
                        <a:rPr lang="en-US" sz="1800" b="1" strike="noStrike" spc="-1">
                          <a:solidFill>
                            <a:srgbClr val="FFFFFF"/>
                          </a:solidFill>
                          <a:latin typeface="Calibri"/>
                        </a:rPr>
                        <a:t>Output eLinks (down-link)</a:t>
                      </a:r>
                      <a:endParaRPr lang="en-GB"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5B9BD5"/>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extLst>
                  <a:ext uri="{0D108BD9-81ED-4DB2-BD59-A6C34878D82A}">
                    <a16:rowId xmlns:a16="http://schemas.microsoft.com/office/drawing/2014/main" val="10000"/>
                  </a:ext>
                </a:extLst>
              </a:tr>
              <a:tr h="370800">
                <a:tc>
                  <a:txBody>
                    <a:bodyPr/>
                    <a:lstStyle/>
                    <a:p>
                      <a:pPr>
                        <a:lnSpc>
                          <a:spcPct val="100000"/>
                        </a:lnSpc>
                        <a:buNone/>
                      </a:pPr>
                      <a:r>
                        <a:rPr lang="en-US" sz="1800" b="0" strike="noStrike" spc="-1">
                          <a:solidFill>
                            <a:srgbClr val="000000"/>
                          </a:solidFill>
                          <a:latin typeface="Calibri"/>
                        </a:rPr>
                        <a:t>Bandwidth [Mb/s]</a:t>
                      </a:r>
                      <a:endParaRPr lang="en-GB"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a:txBody>
                    <a:bodyPr/>
                    <a:lstStyle/>
                    <a:p>
                      <a:pPr algn="ctr">
                        <a:lnSpc>
                          <a:spcPct val="100000"/>
                        </a:lnSpc>
                        <a:buNone/>
                      </a:pPr>
                      <a:r>
                        <a:rPr lang="en-US" sz="1800" b="0" strike="noStrike" spc="-1" dirty="0">
                          <a:solidFill>
                            <a:srgbClr val="000000"/>
                          </a:solidFill>
                          <a:latin typeface="Calibri"/>
                        </a:rPr>
                        <a:t>80</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a:txBody>
                    <a:bodyPr/>
                    <a:lstStyle/>
                    <a:p>
                      <a:pPr algn="ctr">
                        <a:lnSpc>
                          <a:spcPct val="100000"/>
                        </a:lnSpc>
                        <a:buNone/>
                      </a:pPr>
                      <a:r>
                        <a:rPr lang="en-US" sz="1800" b="0" strike="noStrike" spc="-1" dirty="0">
                          <a:solidFill>
                            <a:srgbClr val="000000"/>
                          </a:solidFill>
                          <a:latin typeface="Calibri"/>
                        </a:rPr>
                        <a:t>160</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tc>
                  <a:txBody>
                    <a:bodyPr/>
                    <a:lstStyle/>
                    <a:p>
                      <a:pPr algn="ctr">
                        <a:lnSpc>
                          <a:spcPct val="100000"/>
                        </a:lnSpc>
                        <a:buNone/>
                      </a:pPr>
                      <a:r>
                        <a:rPr lang="en-US" sz="1800" b="0" strike="noStrike" spc="-1" dirty="0">
                          <a:solidFill>
                            <a:srgbClr val="000000"/>
                          </a:solidFill>
                          <a:latin typeface="Calibri"/>
                        </a:rPr>
                        <a:t>320</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1DEEF"/>
                    </a:solidFill>
                  </a:tcPr>
                </a:tc>
                <a:extLst>
                  <a:ext uri="{0D108BD9-81ED-4DB2-BD59-A6C34878D82A}">
                    <a16:rowId xmlns:a16="http://schemas.microsoft.com/office/drawing/2014/main" val="10001"/>
                  </a:ext>
                </a:extLst>
              </a:tr>
              <a:tr h="370800">
                <a:tc>
                  <a:txBody>
                    <a:bodyPr/>
                    <a:lstStyle/>
                    <a:p>
                      <a:pPr>
                        <a:lnSpc>
                          <a:spcPct val="100000"/>
                        </a:lnSpc>
                        <a:buNone/>
                      </a:pPr>
                      <a:r>
                        <a:rPr lang="en-US" sz="1800" b="0" strike="noStrike" spc="-1">
                          <a:solidFill>
                            <a:srgbClr val="000000"/>
                          </a:solidFill>
                          <a:latin typeface="Calibri"/>
                        </a:rPr>
                        <a:t>Maximum number</a:t>
                      </a:r>
                      <a:endParaRPr lang="en-GB" sz="1800" b="0" strike="noStrike" spc="-1">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a:txBody>
                    <a:bodyPr/>
                    <a:lstStyle/>
                    <a:p>
                      <a:pPr algn="ctr">
                        <a:lnSpc>
                          <a:spcPct val="100000"/>
                        </a:lnSpc>
                        <a:buNone/>
                      </a:pPr>
                      <a:r>
                        <a:rPr lang="en-US" sz="1800" b="0" strike="noStrike" spc="-1" dirty="0">
                          <a:solidFill>
                            <a:srgbClr val="000000"/>
                          </a:solidFill>
                          <a:latin typeface="Calibri"/>
                        </a:rPr>
                        <a:t>16</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a:txBody>
                    <a:bodyPr/>
                    <a:lstStyle/>
                    <a:p>
                      <a:pPr algn="ctr">
                        <a:lnSpc>
                          <a:spcPct val="100000"/>
                        </a:lnSpc>
                        <a:buNone/>
                      </a:pPr>
                      <a:r>
                        <a:rPr lang="en-US" sz="1800" b="0" strike="noStrike" spc="-1" dirty="0">
                          <a:solidFill>
                            <a:srgbClr val="000000"/>
                          </a:solidFill>
                          <a:latin typeface="Calibri"/>
                        </a:rPr>
                        <a:t>8</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tc>
                  <a:txBody>
                    <a:bodyPr/>
                    <a:lstStyle/>
                    <a:p>
                      <a:pPr algn="ctr">
                        <a:lnSpc>
                          <a:spcPct val="100000"/>
                        </a:lnSpc>
                        <a:buNone/>
                      </a:pPr>
                      <a:r>
                        <a:rPr lang="en-US" sz="1800" b="0" strike="noStrike" spc="-1" dirty="0">
                          <a:solidFill>
                            <a:srgbClr val="000000"/>
                          </a:solidFill>
                          <a:latin typeface="Calibri"/>
                        </a:rPr>
                        <a:t>4</a:t>
                      </a:r>
                      <a:endParaRPr lang="en-GB" sz="1800" b="0" strike="noStrike" spc="-1" dirty="0">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9EFF7"/>
                    </a:solid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4"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eLink Tx “Mirror” function</a:t>
            </a:r>
            <a:endParaRPr lang="en-GB" sz="3200" b="0" strike="noStrike" spc="-1">
              <a:latin typeface="Arial"/>
            </a:endParaRPr>
          </a:p>
        </p:txBody>
      </p:sp>
      <p:sp>
        <p:nvSpPr>
          <p:cNvPr id="2525" name="PlaceHolder 2"/>
          <p:cNvSpPr>
            <a:spLocks noGrp="1"/>
          </p:cNvSpPr>
          <p:nvPr>
            <p:ph/>
          </p:nvPr>
        </p:nvSpPr>
        <p:spPr>
          <a:xfrm>
            <a:off x="838080" y="955800"/>
            <a:ext cx="10514880" cy="5428440"/>
          </a:xfrm>
          <a:prstGeom prst="rect">
            <a:avLst/>
          </a:prstGeom>
          <a:noFill/>
          <a:ln w="0">
            <a:noFill/>
          </a:ln>
        </p:spPr>
        <p:txBody>
          <a:bodyPr lIns="90000" tIns="45000" rIns="90000" bIns="45000" anchor="t">
            <a:noAutofit/>
          </a:bodyPr>
          <a:lstStyle/>
          <a:p>
            <a:pPr marL="228600" indent="-228600">
              <a:lnSpc>
                <a:spcPct val="90000"/>
              </a:lnSpc>
              <a:spcBef>
                <a:spcPts val="1001"/>
              </a:spcBef>
              <a:buClr>
                <a:srgbClr val="C00000"/>
              </a:buClr>
              <a:buFont typeface="Arial"/>
              <a:buChar char="•"/>
            </a:pPr>
            <a:r>
              <a:rPr lang="en-GB" sz="2400" b="0" strike="noStrike" spc="-1">
                <a:solidFill>
                  <a:srgbClr val="203864"/>
                </a:solidFill>
                <a:latin typeface="Calibri Light"/>
                <a:ea typeface="Verdana"/>
              </a:rPr>
              <a:t>To help implementing broadcast of data to the frontends, a “mirror” function is implemented for the Tx eLinks:</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a:solidFill>
                  <a:srgbClr val="4472C4"/>
                </a:solidFill>
                <a:latin typeface="Calibri Light"/>
                <a:ea typeface="Verdana"/>
              </a:rPr>
              <a:t>Call it “buffering” if you prefer!</a:t>
            </a:r>
            <a:endParaRPr lang="en-GB" sz="2000" b="0" strike="noStrike" spc="-1">
              <a:latin typeface="Arial"/>
            </a:endParaRPr>
          </a:p>
          <a:p>
            <a:pPr marL="228600" indent="-228600">
              <a:lnSpc>
                <a:spcPct val="90000"/>
              </a:lnSpc>
              <a:spcBef>
                <a:spcPts val="1001"/>
              </a:spcBef>
              <a:buClr>
                <a:srgbClr val="C00000"/>
              </a:buClr>
              <a:buFont typeface="Arial"/>
              <a:buChar char="•"/>
            </a:pPr>
            <a:r>
              <a:rPr lang="en-GB" sz="2400" b="0" strike="noStrike" spc="-1">
                <a:solidFill>
                  <a:srgbClr val="203864"/>
                </a:solidFill>
                <a:latin typeface="Calibri Light"/>
                <a:ea typeface="Verdana"/>
              </a:rPr>
              <a:t>Since the number of active Tx eLinks depends on the selected data rate, “unused” transmitters can be used to “repeat” the data of the active channels</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a:solidFill>
                  <a:srgbClr val="203864"/>
                </a:solidFill>
                <a:latin typeface="Calibri Light"/>
                <a:ea typeface="Verdana"/>
              </a:rPr>
              <a:t>This called “mirror” function</a:t>
            </a:r>
            <a:endParaRPr lang="en-GB" sz="2400" b="0" strike="noStrike" spc="-1">
              <a:latin typeface="Arial"/>
            </a:endParaRPr>
          </a:p>
          <a:p>
            <a:pPr marL="228600" indent="-228600">
              <a:lnSpc>
                <a:spcPct val="90000"/>
              </a:lnSpc>
              <a:spcBef>
                <a:spcPts val="1001"/>
              </a:spcBef>
              <a:buClr>
                <a:srgbClr val="C00000"/>
              </a:buClr>
              <a:buFont typeface="Arial"/>
              <a:buChar char="•"/>
            </a:pPr>
            <a:r>
              <a:rPr lang="en-GB" sz="2400" b="0" strike="noStrike" spc="-1">
                <a:solidFill>
                  <a:srgbClr val="203864"/>
                </a:solidFill>
                <a:latin typeface="Calibri Light"/>
                <a:ea typeface="Verdana"/>
              </a:rPr>
              <a:t>The possibilities are:</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a:solidFill>
                  <a:srgbClr val="4472C4"/>
                </a:solidFill>
                <a:latin typeface="Calibri Light"/>
                <a:ea typeface="Verdana"/>
              </a:rPr>
              <a:t>80 Mbps:</a:t>
            </a:r>
            <a:endParaRPr lang="en-GB" sz="2000" b="0" strike="noStrike" spc="-1">
              <a:latin typeface="Arial"/>
            </a:endParaRPr>
          </a:p>
          <a:p>
            <a:pPr marL="1143000" lvl="2" indent="-228600">
              <a:lnSpc>
                <a:spcPct val="90000"/>
              </a:lnSpc>
              <a:spcBef>
                <a:spcPts val="499"/>
              </a:spcBef>
              <a:buClr>
                <a:srgbClr val="C00000"/>
              </a:buClr>
              <a:buFont typeface="Arial"/>
              <a:buChar char="•"/>
            </a:pPr>
            <a:r>
              <a:rPr lang="en-GB" sz="1800" b="0" strike="noStrike" spc="-1">
                <a:solidFill>
                  <a:srgbClr val="203864"/>
                </a:solidFill>
                <a:latin typeface="Calibri Light"/>
                <a:ea typeface="Verdana"/>
              </a:rPr>
              <a:t>No mirroring</a:t>
            </a:r>
            <a:endParaRPr lang="en-GB" sz="18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a:solidFill>
                  <a:srgbClr val="4472C4"/>
                </a:solidFill>
                <a:latin typeface="Calibri Light"/>
                <a:ea typeface="Verdana"/>
              </a:rPr>
              <a:t>160 Mbps:</a:t>
            </a:r>
            <a:endParaRPr lang="en-GB" sz="2000" b="0" strike="noStrike" spc="-1">
              <a:latin typeface="Arial"/>
            </a:endParaRPr>
          </a:p>
          <a:p>
            <a:pPr marL="1143000" lvl="2" indent="-228600">
              <a:lnSpc>
                <a:spcPct val="90000"/>
              </a:lnSpc>
              <a:spcBef>
                <a:spcPts val="499"/>
              </a:spcBef>
              <a:buClr>
                <a:srgbClr val="C00000"/>
              </a:buClr>
              <a:buFont typeface="Arial"/>
              <a:buChar char="•"/>
            </a:pPr>
            <a:r>
              <a:rPr lang="en-GB" sz="1800" b="0" strike="noStrike" spc="-1">
                <a:solidFill>
                  <a:srgbClr val="203864"/>
                </a:solidFill>
                <a:latin typeface="Calibri Light"/>
                <a:ea typeface="Verdana"/>
              </a:rPr>
              <a:t>Each channel is </a:t>
            </a:r>
            <a:r>
              <a:rPr lang="en-GB" sz="1800" b="0" strike="noStrike" spc="-1">
                <a:solidFill>
                  <a:srgbClr val="808080"/>
                </a:solidFill>
                <a:latin typeface="Calibri Light"/>
                <a:ea typeface="Verdana"/>
              </a:rPr>
              <a:t>[can be] </a:t>
            </a:r>
            <a:r>
              <a:rPr lang="en-GB" sz="1800" b="0" strike="noStrike" spc="-1">
                <a:solidFill>
                  <a:srgbClr val="203864"/>
                </a:solidFill>
                <a:latin typeface="Calibri Light"/>
                <a:ea typeface="Verdana"/>
              </a:rPr>
              <a:t>available on 2 outputs</a:t>
            </a:r>
            <a:endParaRPr lang="en-GB" sz="18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a:solidFill>
                  <a:srgbClr val="4472C4"/>
                </a:solidFill>
                <a:latin typeface="Calibri Light"/>
                <a:ea typeface="Verdana"/>
              </a:rPr>
              <a:t>320 Mbps:</a:t>
            </a:r>
            <a:endParaRPr lang="en-GB" sz="2000" b="0" strike="noStrike" spc="-1">
              <a:latin typeface="Arial"/>
            </a:endParaRPr>
          </a:p>
          <a:p>
            <a:pPr marL="1143000" lvl="2" indent="-228600">
              <a:lnSpc>
                <a:spcPct val="90000"/>
              </a:lnSpc>
              <a:spcBef>
                <a:spcPts val="499"/>
              </a:spcBef>
              <a:buClr>
                <a:srgbClr val="C00000"/>
              </a:buClr>
              <a:buFont typeface="Arial"/>
              <a:buChar char="•"/>
            </a:pPr>
            <a:r>
              <a:rPr lang="en-GB" sz="1800" b="0" strike="noStrike" spc="-1">
                <a:solidFill>
                  <a:srgbClr val="203864"/>
                </a:solidFill>
                <a:latin typeface="Calibri Light"/>
                <a:ea typeface="Verdana"/>
              </a:rPr>
              <a:t>Each channel is </a:t>
            </a:r>
            <a:r>
              <a:rPr lang="en-GB" sz="1800" b="0" strike="noStrike" spc="-1">
                <a:solidFill>
                  <a:srgbClr val="808080"/>
                </a:solidFill>
                <a:latin typeface="Calibri Light"/>
                <a:ea typeface="Verdana"/>
              </a:rPr>
              <a:t>[can be] </a:t>
            </a:r>
            <a:r>
              <a:rPr lang="en-GB" sz="1800" b="0" strike="noStrike" spc="-1">
                <a:solidFill>
                  <a:srgbClr val="203864"/>
                </a:solidFill>
                <a:latin typeface="Calibri Light"/>
                <a:ea typeface="Verdana"/>
              </a:rPr>
              <a:t>available on 4 outputs</a:t>
            </a:r>
            <a:endParaRPr lang="en-GB" sz="1800" b="0" strike="noStrike" spc="-1">
              <a:latin typeface="Arial"/>
            </a:endParaRPr>
          </a:p>
          <a:p>
            <a:pPr>
              <a:lnSpc>
                <a:spcPct val="90000"/>
              </a:lnSpc>
              <a:spcBef>
                <a:spcPts val="1001"/>
              </a:spcBef>
              <a:buNone/>
            </a:pPr>
            <a:endParaRPr lang="en-GB" sz="1800" b="0" strike="noStrike" spc="-1">
              <a:latin typeface="Arial"/>
            </a:endParaRPr>
          </a:p>
          <a:p>
            <a:pPr>
              <a:lnSpc>
                <a:spcPct val="90000"/>
              </a:lnSpc>
              <a:spcBef>
                <a:spcPts val="1001"/>
              </a:spcBef>
              <a:buNone/>
            </a:pPr>
            <a:endParaRPr lang="en-GB" sz="1800" b="0" strike="noStrike" spc="-1">
              <a:latin typeface="Arial"/>
            </a:endParaRPr>
          </a:p>
          <a:p>
            <a:pPr>
              <a:lnSpc>
                <a:spcPct val="90000"/>
              </a:lnSpc>
              <a:spcBef>
                <a:spcPts val="1001"/>
              </a:spcBef>
              <a:buNone/>
            </a:pPr>
            <a:endParaRPr lang="en-GB" sz="1800" b="0" strike="noStrike" spc="-1">
              <a:latin typeface="Arial"/>
            </a:endParaRPr>
          </a:p>
        </p:txBody>
      </p:sp>
      <p:sp>
        <p:nvSpPr>
          <p:cNvPr id="2526"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2527"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2528" name="PlaceHolder 5"/>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A41B4B4D-EE52-4D93-BA96-C904DE17B457}" type="slidenum">
              <a:rPr lang="en-GB" sz="1000" b="0" strike="noStrike" spc="-1">
                <a:solidFill>
                  <a:srgbClr val="808080"/>
                </a:solidFill>
                <a:latin typeface="Calibri Light"/>
                <a:ea typeface="Verdana"/>
              </a:rPr>
              <a:t>78</a:t>
            </a:fld>
            <a:endParaRPr lang="en-GB" sz="1000" b="0" strike="noStrike" spc="-1">
              <a:latin typeface="Times New Roman"/>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eLink Line Transmitter (eTx)</a:t>
            </a:r>
            <a:endParaRPr lang="en-GB" sz="3200" b="0" strike="noStrike" spc="-1">
              <a:latin typeface="Arial"/>
            </a:endParaRPr>
          </a:p>
        </p:txBody>
      </p:sp>
      <p:sp>
        <p:nvSpPr>
          <p:cNvPr id="2530" name="Straight Arrow Connector 9"/>
          <p:cNvSpPr/>
          <p:nvPr/>
        </p:nvSpPr>
        <p:spPr>
          <a:xfrm flipV="1">
            <a:off x="9439200" y="1802160"/>
            <a:ext cx="360" cy="456480"/>
          </a:xfrm>
          <a:custGeom>
            <a:avLst/>
            <a:gdLst/>
            <a:ahLst/>
            <a:cxnLst/>
            <a:rect l="l" t="t" r="r" b="b"/>
            <a:pathLst>
              <a:path w="21600" h="21600">
                <a:moveTo>
                  <a:pt x="0" y="0"/>
                </a:moveTo>
                <a:lnTo>
                  <a:pt x="21600" y="21600"/>
                </a:lnTo>
              </a:path>
            </a:pathLst>
          </a:custGeom>
          <a:noFill/>
          <a:ln w="19050">
            <a:solidFill>
              <a:srgbClr val="44546A"/>
            </a:solidFill>
            <a:tailEnd type="oval" w="med" len="med"/>
          </a:ln>
        </p:spPr>
        <p:style>
          <a:lnRef idx="1">
            <a:schemeClr val="accent1"/>
          </a:lnRef>
          <a:fillRef idx="0">
            <a:schemeClr val="accent1"/>
          </a:fillRef>
          <a:effectRef idx="0">
            <a:schemeClr val="accent1"/>
          </a:effectRef>
          <a:fontRef idx="minor"/>
        </p:style>
      </p:sp>
      <p:sp>
        <p:nvSpPr>
          <p:cNvPr id="2531" name="Rectangle 10"/>
          <p:cNvSpPr/>
          <p:nvPr/>
        </p:nvSpPr>
        <p:spPr>
          <a:xfrm>
            <a:off x="1916280" y="21049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532" name="Rectangle 11"/>
          <p:cNvSpPr/>
          <p:nvPr/>
        </p:nvSpPr>
        <p:spPr>
          <a:xfrm>
            <a:off x="1916280" y="42382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533" name="Rectangle 12"/>
          <p:cNvSpPr/>
          <p:nvPr/>
        </p:nvSpPr>
        <p:spPr>
          <a:xfrm rot="10800000">
            <a:off x="4728240" y="1269360"/>
            <a:ext cx="3733200" cy="4494960"/>
          </a:xfrm>
          <a:prstGeom prst="rect">
            <a:avLst/>
          </a:prstGeom>
          <a:solidFill>
            <a:srgbClr val="95B3D7"/>
          </a:solidFill>
          <a:ln w="25400">
            <a:solidFill>
              <a:srgbClr val="000000"/>
            </a:solidFill>
            <a:round/>
          </a:ln>
        </p:spPr>
        <p:style>
          <a:lnRef idx="0">
            <a:scrgbClr r="0" g="0" b="0"/>
          </a:lnRef>
          <a:fillRef idx="0">
            <a:scrgbClr r="0" g="0" b="0"/>
          </a:fillRef>
          <a:effectRef idx="0">
            <a:scrgbClr r="0" g="0" b="0"/>
          </a:effectRef>
          <a:fontRef idx="minor"/>
        </p:style>
      </p:sp>
      <p:sp>
        <p:nvSpPr>
          <p:cNvPr id="2534" name="Rectangle 13"/>
          <p:cNvSpPr/>
          <p:nvPr/>
        </p:nvSpPr>
        <p:spPr>
          <a:xfrm rot="5400000">
            <a:off x="3250440" y="3285720"/>
            <a:ext cx="3504600" cy="5328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buNone/>
              <a:tabLst>
                <a:tab pos="0" algn="l"/>
              </a:tabLst>
            </a:pPr>
            <a:r>
              <a:rPr lang="en-GB" sz="900" b="0" strike="noStrike" spc="-1">
                <a:solidFill>
                  <a:srgbClr val="FFFFFF"/>
                </a:solidFill>
                <a:latin typeface="Calibri"/>
                <a:ea typeface="DejaVu Sans"/>
              </a:rPr>
              <a:t>Phase – Aligners + Ser/Des for E – Ports</a:t>
            </a:r>
            <a:endParaRPr lang="en-GB" sz="900" b="0" strike="noStrike" spc="-1">
              <a:latin typeface="Arial"/>
            </a:endParaRPr>
          </a:p>
        </p:txBody>
      </p:sp>
      <p:sp>
        <p:nvSpPr>
          <p:cNvPr id="2535" name="Rectangle 14"/>
          <p:cNvSpPr/>
          <p:nvPr/>
        </p:nvSpPr>
        <p:spPr>
          <a:xfrm>
            <a:off x="1916280" y="10378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536" name="Rectangle 15"/>
          <p:cNvSpPr/>
          <p:nvPr/>
        </p:nvSpPr>
        <p:spPr>
          <a:xfrm rot="5400000">
            <a:off x="2565000" y="13046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537" name="Rectangle 16"/>
          <p:cNvSpPr/>
          <p:nvPr/>
        </p:nvSpPr>
        <p:spPr>
          <a:xfrm rot="5400000">
            <a:off x="2565000" y="23713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538" name="Rectangle 17"/>
          <p:cNvSpPr/>
          <p:nvPr/>
        </p:nvSpPr>
        <p:spPr>
          <a:xfrm rot="5400000">
            <a:off x="2565000" y="45050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539" name="Rectangle 18"/>
          <p:cNvSpPr/>
          <p:nvPr/>
        </p:nvSpPr>
        <p:spPr>
          <a:xfrm>
            <a:off x="2754720" y="53053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GBT – SCA</a:t>
            </a:r>
            <a:endParaRPr lang="en-GB" sz="1050" b="0" strike="noStrike" spc="-1">
              <a:latin typeface="Arial"/>
            </a:endParaRPr>
          </a:p>
        </p:txBody>
      </p:sp>
      <p:sp>
        <p:nvSpPr>
          <p:cNvPr id="2540" name="Rectangle 19"/>
          <p:cNvSpPr/>
          <p:nvPr/>
        </p:nvSpPr>
        <p:spPr>
          <a:xfrm rot="5400000">
            <a:off x="3403080" y="55717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541" name="Straight Connector 20"/>
          <p:cNvSpPr/>
          <p:nvPr/>
        </p:nvSpPr>
        <p:spPr>
          <a:xfrm>
            <a:off x="2449440" y="3018960"/>
            <a:ext cx="360" cy="99072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2542" name="Rectangle 21"/>
          <p:cNvSpPr/>
          <p:nvPr/>
        </p:nvSpPr>
        <p:spPr>
          <a:xfrm>
            <a:off x="5284080" y="1271160"/>
            <a:ext cx="857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Phase - Shifter</a:t>
            </a:r>
            <a:endParaRPr lang="en-GB" sz="900" b="0" strike="noStrike" spc="-1">
              <a:latin typeface="Arial"/>
            </a:endParaRPr>
          </a:p>
        </p:txBody>
      </p:sp>
      <p:sp>
        <p:nvSpPr>
          <p:cNvPr id="2543" name="Rectangle 22"/>
          <p:cNvSpPr/>
          <p:nvPr/>
        </p:nvSpPr>
        <p:spPr>
          <a:xfrm rot="5400000">
            <a:off x="4546080" y="20667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544" name="Rectangle 23"/>
          <p:cNvSpPr/>
          <p:nvPr/>
        </p:nvSpPr>
        <p:spPr>
          <a:xfrm rot="5400000">
            <a:off x="4546080" y="27525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545" name="Rectangle 24"/>
          <p:cNvSpPr/>
          <p:nvPr/>
        </p:nvSpPr>
        <p:spPr>
          <a:xfrm rot="5400000">
            <a:off x="4546080" y="41241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546" name="Rectangle 25"/>
          <p:cNvSpPr/>
          <p:nvPr/>
        </p:nvSpPr>
        <p:spPr>
          <a:xfrm rot="5400000">
            <a:off x="4546080" y="48099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547" name="Straight Connector 26"/>
          <p:cNvSpPr/>
          <p:nvPr/>
        </p:nvSpPr>
        <p:spPr>
          <a:xfrm flipV="1">
            <a:off x="4811760" y="3247560"/>
            <a:ext cx="360" cy="60948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2548" name="Curved Connector 27"/>
          <p:cNvSpPr/>
          <p:nvPr/>
        </p:nvSpPr>
        <p:spPr>
          <a:xfrm rot="10800000">
            <a:off x="2984040" y="1418760"/>
            <a:ext cx="175176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549" name="Rectangle 28"/>
          <p:cNvSpPr/>
          <p:nvPr/>
        </p:nvSpPr>
        <p:spPr>
          <a:xfrm>
            <a:off x="7770960" y="5307840"/>
            <a:ext cx="69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Masters</a:t>
            </a:r>
            <a:endParaRPr lang="en-GB" sz="900" b="0" strike="noStrike" spc="-1">
              <a:latin typeface="Arial"/>
            </a:endParaRPr>
          </a:p>
        </p:txBody>
      </p:sp>
      <p:sp>
        <p:nvSpPr>
          <p:cNvPr id="2550" name="Rectangle 29"/>
          <p:cNvSpPr/>
          <p:nvPr/>
        </p:nvSpPr>
        <p:spPr>
          <a:xfrm>
            <a:off x="572004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ADC</a:t>
            </a:r>
            <a:endParaRPr lang="en-GB" sz="900" b="0" strike="noStrike" spc="-1">
              <a:latin typeface="Arial"/>
            </a:endParaRPr>
          </a:p>
        </p:txBody>
      </p:sp>
      <p:sp>
        <p:nvSpPr>
          <p:cNvPr id="2551" name="Rectangle 30"/>
          <p:cNvSpPr/>
          <p:nvPr/>
        </p:nvSpPr>
        <p:spPr>
          <a:xfrm>
            <a:off x="57200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Control Logic</a:t>
            </a:r>
            <a:endParaRPr lang="en-GB" sz="900" b="0" strike="noStrike" spc="-1">
              <a:latin typeface="Arial"/>
            </a:endParaRPr>
          </a:p>
        </p:txBody>
      </p:sp>
      <p:sp>
        <p:nvSpPr>
          <p:cNvPr id="2552" name="Rectangle 31"/>
          <p:cNvSpPr/>
          <p:nvPr/>
        </p:nvSpPr>
        <p:spPr>
          <a:xfrm>
            <a:off x="70916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Configuration</a:t>
            </a:r>
            <a:endParaRPr lang="en-GB" sz="900" b="0" strike="noStrike" spc="-1">
              <a:latin typeface="Arial"/>
            </a:endParaRPr>
          </a:p>
          <a:p>
            <a:pPr algn="ctr">
              <a:lnSpc>
                <a:spcPct val="100000"/>
              </a:lnSpc>
              <a:buNone/>
              <a:tabLst>
                <a:tab pos="0" algn="l"/>
              </a:tabLst>
            </a:pPr>
            <a:r>
              <a:rPr lang="en-US" sz="900" b="0" strike="noStrike" spc="-1">
                <a:solidFill>
                  <a:srgbClr val="FFFFFF"/>
                </a:solidFill>
                <a:latin typeface="Calibri"/>
                <a:ea typeface="DejaVu Sans"/>
              </a:rPr>
              <a:t>(e-Fuses + reg-Bank)</a:t>
            </a:r>
            <a:endParaRPr lang="en-GB" sz="900" b="0" strike="noStrike" spc="-1">
              <a:latin typeface="Arial"/>
            </a:endParaRPr>
          </a:p>
        </p:txBody>
      </p:sp>
      <p:sp>
        <p:nvSpPr>
          <p:cNvPr id="2553" name="Straight Arrow Connector 32"/>
          <p:cNvSpPr/>
          <p:nvPr/>
        </p:nvSpPr>
        <p:spPr>
          <a:xfrm rot="5400000" flipH="1" flipV="1">
            <a:off x="660132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554" name="Straight Arrow Connector 33"/>
          <p:cNvSpPr/>
          <p:nvPr/>
        </p:nvSpPr>
        <p:spPr>
          <a:xfrm>
            <a:off x="8071920" y="3762000"/>
            <a:ext cx="608760" cy="720"/>
          </a:xfrm>
          <a:custGeom>
            <a:avLst/>
            <a:gdLst/>
            <a:ahLst/>
            <a:cxnLst/>
            <a:rect l="l" t="t" r="r" b="b"/>
            <a:pathLst>
              <a:path w="21600" h="21600">
                <a:moveTo>
                  <a:pt x="0" y="0"/>
                </a:moveTo>
                <a:lnTo>
                  <a:pt x="21600" y="21600"/>
                </a:lnTo>
              </a:path>
            </a:pathLst>
          </a:custGeom>
          <a:noFill/>
          <a:ln w="19050">
            <a:solidFill>
              <a:srgbClr val="44546A"/>
            </a:solidFill>
            <a:round/>
            <a:tailEnd type="arrow" w="med" len="med"/>
          </a:ln>
        </p:spPr>
        <p:style>
          <a:lnRef idx="0">
            <a:scrgbClr r="0" g="0" b="0"/>
          </a:lnRef>
          <a:fillRef idx="0">
            <a:scrgbClr r="0" g="0" b="0"/>
          </a:fillRef>
          <a:effectRef idx="0">
            <a:scrgbClr r="0" g="0" b="0"/>
          </a:effectRef>
          <a:fontRef idx="minor"/>
        </p:style>
      </p:sp>
      <p:sp>
        <p:nvSpPr>
          <p:cNvPr id="2555" name="Isosceles Triangle 34"/>
          <p:cNvSpPr/>
          <p:nvPr/>
        </p:nvSpPr>
        <p:spPr>
          <a:xfrm rot="5400000" flipH="1">
            <a:off x="8642880" y="357228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sp>
        <p:nvSpPr>
          <p:cNvPr id="2556" name="Isosceles Triangle 35"/>
          <p:cNvSpPr/>
          <p:nvPr/>
        </p:nvSpPr>
        <p:spPr>
          <a:xfrm>
            <a:off x="9292320" y="19551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2557" name="Straight Connector 36"/>
          <p:cNvSpPr/>
          <p:nvPr/>
        </p:nvSpPr>
        <p:spPr>
          <a:xfrm>
            <a:off x="9291960" y="1955160"/>
            <a:ext cx="30492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2558" name="Straight Connector 37"/>
          <p:cNvSpPr/>
          <p:nvPr/>
        </p:nvSpPr>
        <p:spPr>
          <a:xfrm>
            <a:off x="9062640" y="3762000"/>
            <a:ext cx="38088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559" name="Straight Connector 38"/>
          <p:cNvSpPr/>
          <p:nvPr/>
        </p:nvSpPr>
        <p:spPr>
          <a:xfrm>
            <a:off x="9443520" y="4066560"/>
            <a:ext cx="360" cy="15264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560" name="Isosceles Triangle 39"/>
          <p:cNvSpPr/>
          <p:nvPr/>
        </p:nvSpPr>
        <p:spPr>
          <a:xfrm flipV="1">
            <a:off x="9291240" y="39135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2561" name="Straight Connector 40"/>
          <p:cNvSpPr/>
          <p:nvPr/>
        </p:nvSpPr>
        <p:spPr>
          <a:xfrm>
            <a:off x="9443520" y="3762000"/>
            <a:ext cx="360" cy="15228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562" name="Straight Connector 41"/>
          <p:cNvSpPr/>
          <p:nvPr/>
        </p:nvSpPr>
        <p:spPr>
          <a:xfrm>
            <a:off x="9291240" y="4066560"/>
            <a:ext cx="30456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2563" name="Isosceles Triangle 42"/>
          <p:cNvSpPr/>
          <p:nvPr/>
        </p:nvSpPr>
        <p:spPr>
          <a:xfrm flipV="1">
            <a:off x="9367560" y="4218480"/>
            <a:ext cx="151560" cy="151560"/>
          </a:xfrm>
          <a:prstGeom prst="triangle">
            <a:avLst>
              <a:gd name="adj" fmla="val 50000"/>
            </a:avLst>
          </a:prstGeom>
          <a:solidFill>
            <a:schemeClr val="tx2"/>
          </a:solidFill>
          <a:ln w="25400">
            <a:solidFill>
              <a:srgbClr val="44546A"/>
            </a:solidFill>
            <a:round/>
          </a:ln>
        </p:spPr>
        <p:style>
          <a:lnRef idx="0">
            <a:scrgbClr r="0" g="0" b="0"/>
          </a:lnRef>
          <a:fillRef idx="0">
            <a:scrgbClr r="0" g="0" b="0"/>
          </a:fillRef>
          <a:effectRef idx="0">
            <a:scrgbClr r="0" g="0" b="0"/>
          </a:effectRef>
          <a:fontRef idx="minor"/>
        </p:style>
      </p:sp>
      <p:sp>
        <p:nvSpPr>
          <p:cNvPr id="2564" name="Straight Connector 43"/>
          <p:cNvSpPr/>
          <p:nvPr/>
        </p:nvSpPr>
        <p:spPr>
          <a:xfrm>
            <a:off x="9291960" y="1802520"/>
            <a:ext cx="30492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565" name="Elbow Connector 44"/>
          <p:cNvSpPr/>
          <p:nvPr/>
        </p:nvSpPr>
        <p:spPr>
          <a:xfrm flipV="1">
            <a:off x="8463240" y="3875760"/>
            <a:ext cx="407880" cy="1659600"/>
          </a:xfrm>
          <a:prstGeom prst="bentConnector2">
            <a:avLst/>
          </a:pr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566" name="Straight Arrow Connector 45"/>
          <p:cNvSpPr/>
          <p:nvPr/>
        </p:nvSpPr>
        <p:spPr>
          <a:xfrm flipH="1">
            <a:off x="5260320" y="3016440"/>
            <a:ext cx="741240" cy="360"/>
          </a:xfrm>
          <a:custGeom>
            <a:avLst/>
            <a:gdLst/>
            <a:ahLst/>
            <a:cxnLst/>
            <a:rect l="l" t="t" r="r" b="b"/>
            <a:pathLst>
              <a:path w="21600" h="21600">
                <a:moveTo>
                  <a:pt x="0" y="0"/>
                </a:moveTo>
                <a:lnTo>
                  <a:pt x="21600" y="21600"/>
                </a:lnTo>
              </a:path>
            </a:pathLst>
          </a:custGeom>
          <a:noFill/>
          <a:ln w="38100">
            <a:solidFill>
              <a:srgbClr val="C0504D"/>
            </a:solidFill>
            <a:round/>
            <a:tailEnd type="arrow" w="med" len="med"/>
          </a:ln>
        </p:spPr>
        <p:style>
          <a:lnRef idx="0">
            <a:scrgbClr r="0" g="0" b="0"/>
          </a:lnRef>
          <a:fillRef idx="0">
            <a:scrgbClr r="0" g="0" b="0"/>
          </a:fillRef>
          <a:effectRef idx="0">
            <a:scrgbClr r="0" g="0" b="0"/>
          </a:effectRef>
          <a:fontRef idx="minor"/>
        </p:style>
      </p:sp>
      <p:sp>
        <p:nvSpPr>
          <p:cNvPr id="2567" name="Curved Connector 46"/>
          <p:cNvSpPr/>
          <p:nvPr/>
        </p:nvSpPr>
        <p:spPr>
          <a:xfrm rot="10800000">
            <a:off x="2984040" y="1266480"/>
            <a:ext cx="175176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568" name="Curved Connector 47"/>
          <p:cNvSpPr/>
          <p:nvPr/>
        </p:nvSpPr>
        <p:spPr>
          <a:xfrm rot="10800000">
            <a:off x="2984040" y="1571400"/>
            <a:ext cx="175176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569" name="Curved Connector 48"/>
          <p:cNvSpPr/>
          <p:nvPr/>
        </p:nvSpPr>
        <p:spPr>
          <a:xfrm rot="10800000">
            <a:off x="2984040" y="233352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570" name="Curved Connector 49"/>
          <p:cNvSpPr/>
          <p:nvPr/>
        </p:nvSpPr>
        <p:spPr>
          <a:xfrm rot="10800000">
            <a:off x="2984040" y="248580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571" name="Curved Connector 50"/>
          <p:cNvSpPr/>
          <p:nvPr/>
        </p:nvSpPr>
        <p:spPr>
          <a:xfrm rot="10800000">
            <a:off x="2984040" y="263844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572" name="Curved Connector 51"/>
          <p:cNvSpPr/>
          <p:nvPr/>
        </p:nvSpPr>
        <p:spPr>
          <a:xfrm rot="10800000" flipV="1">
            <a:off x="2984040" y="408600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573" name="Curved Connector 52"/>
          <p:cNvSpPr/>
          <p:nvPr/>
        </p:nvSpPr>
        <p:spPr>
          <a:xfrm rot="10800000" flipV="1">
            <a:off x="2984040" y="423864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574" name="Curved Connector 53"/>
          <p:cNvSpPr/>
          <p:nvPr/>
        </p:nvSpPr>
        <p:spPr>
          <a:xfrm rot="10800000" flipV="1">
            <a:off x="2984040" y="439092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575" name="Curved Connector 54"/>
          <p:cNvSpPr/>
          <p:nvPr/>
        </p:nvSpPr>
        <p:spPr>
          <a:xfrm rot="10800000" flipV="1">
            <a:off x="3822120" y="4771800"/>
            <a:ext cx="91368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576" name="Curved Connector 55"/>
          <p:cNvSpPr/>
          <p:nvPr/>
        </p:nvSpPr>
        <p:spPr>
          <a:xfrm rot="10800000" flipV="1">
            <a:off x="3822120" y="4924080"/>
            <a:ext cx="91368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577" name="Curved Connector 56"/>
          <p:cNvSpPr/>
          <p:nvPr/>
        </p:nvSpPr>
        <p:spPr>
          <a:xfrm rot="10800000" flipV="1">
            <a:off x="3822120" y="5076360"/>
            <a:ext cx="91368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578" name="Straight Arrow Connector 57"/>
          <p:cNvSpPr/>
          <p:nvPr/>
        </p:nvSpPr>
        <p:spPr>
          <a:xfrm flipV="1">
            <a:off x="3889800" y="4699800"/>
            <a:ext cx="791640" cy="4222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579" name="TextBox 58"/>
          <p:cNvSpPr/>
          <p:nvPr/>
        </p:nvSpPr>
        <p:spPr>
          <a:xfrm>
            <a:off x="2694960" y="5000400"/>
            <a:ext cx="12542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000" b="0" strike="noStrike" spc="-1">
                <a:solidFill>
                  <a:srgbClr val="1F497D"/>
                </a:solidFill>
                <a:latin typeface="Calibri"/>
                <a:ea typeface="DejaVu Sans"/>
              </a:rPr>
              <a:t>One 80 Mbps port</a:t>
            </a:r>
            <a:endParaRPr lang="en-GB" sz="1000" b="0" strike="noStrike" spc="-1">
              <a:latin typeface="Arial"/>
            </a:endParaRPr>
          </a:p>
        </p:txBody>
      </p:sp>
      <p:sp>
        <p:nvSpPr>
          <p:cNvPr id="2580" name="Straight Arrow Connector 59"/>
          <p:cNvSpPr/>
          <p:nvPr/>
        </p:nvSpPr>
        <p:spPr>
          <a:xfrm flipV="1">
            <a:off x="3928320" y="2397600"/>
            <a:ext cx="795240" cy="14961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581" name="Straight Arrow Connector 60"/>
          <p:cNvSpPr/>
          <p:nvPr/>
        </p:nvSpPr>
        <p:spPr>
          <a:xfrm flipV="1">
            <a:off x="3928320" y="3147120"/>
            <a:ext cx="777240" cy="7470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582" name="Straight Arrow Connector 61"/>
          <p:cNvSpPr/>
          <p:nvPr/>
        </p:nvSpPr>
        <p:spPr>
          <a:xfrm>
            <a:off x="3928320" y="3895920"/>
            <a:ext cx="777240" cy="972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583" name="TextBox 62"/>
          <p:cNvSpPr/>
          <p:nvPr/>
        </p:nvSpPr>
        <p:spPr>
          <a:xfrm>
            <a:off x="7881480" y="6017040"/>
            <a:ext cx="43272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Ports</a:t>
            </a:r>
            <a:endParaRPr lang="en-GB" sz="800" b="0" strike="noStrike" spc="-1">
              <a:latin typeface="Arial"/>
            </a:endParaRPr>
          </a:p>
        </p:txBody>
      </p:sp>
      <p:sp>
        <p:nvSpPr>
          <p:cNvPr id="2584" name="TextBox 63"/>
          <p:cNvSpPr/>
          <p:nvPr/>
        </p:nvSpPr>
        <p:spPr>
          <a:xfrm>
            <a:off x="5783760" y="6017040"/>
            <a:ext cx="5454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aIn[7:0]</a:t>
            </a:r>
            <a:endParaRPr lang="en-GB" sz="800" b="0" strike="noStrike" spc="-1">
              <a:latin typeface="Arial"/>
            </a:endParaRPr>
          </a:p>
        </p:txBody>
      </p:sp>
      <p:sp>
        <p:nvSpPr>
          <p:cNvPr id="2585" name="TextBox 64"/>
          <p:cNvSpPr/>
          <p:nvPr/>
        </p:nvSpPr>
        <p:spPr>
          <a:xfrm>
            <a:off x="6471360" y="6017040"/>
            <a:ext cx="5623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IO[15:0]</a:t>
            </a:r>
            <a:endParaRPr lang="en-GB" sz="800" b="0" strike="noStrike" spc="-1">
              <a:latin typeface="Arial"/>
            </a:endParaRPr>
          </a:p>
        </p:txBody>
      </p:sp>
      <p:sp>
        <p:nvSpPr>
          <p:cNvPr id="2586" name="TextBox 65"/>
          <p:cNvSpPr/>
          <p:nvPr/>
        </p:nvSpPr>
        <p:spPr>
          <a:xfrm>
            <a:off x="2866320" y="3618720"/>
            <a:ext cx="1115280" cy="546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1000" b="0" strike="noStrike" spc="-1">
                <a:solidFill>
                  <a:srgbClr val="1F497D"/>
                </a:solidFill>
                <a:latin typeface="Calibri"/>
                <a:ea typeface="DejaVu Sans"/>
              </a:rPr>
              <a:t>160 Mbps</a:t>
            </a:r>
            <a:br/>
            <a:r>
              <a:rPr lang="en-GB" sz="1000" b="0" strike="noStrike" spc="-1">
                <a:solidFill>
                  <a:srgbClr val="1F497D"/>
                </a:solidFill>
                <a:latin typeface="Calibri"/>
                <a:ea typeface="DejaVu Sans"/>
              </a:rPr>
              <a:t>to</a:t>
            </a:r>
            <a:endParaRPr lang="en-GB" sz="1000" b="0" strike="noStrike" spc="-1">
              <a:latin typeface="Arial"/>
            </a:endParaRPr>
          </a:p>
          <a:p>
            <a:pPr algn="ctr">
              <a:lnSpc>
                <a:spcPct val="100000"/>
              </a:lnSpc>
              <a:buNone/>
              <a:tabLst>
                <a:tab pos="0" algn="l"/>
              </a:tabLst>
            </a:pPr>
            <a:r>
              <a:rPr lang="en-GB" sz="1000" b="0" strike="noStrike" spc="-1">
                <a:solidFill>
                  <a:srgbClr val="1F497D"/>
                </a:solidFill>
                <a:latin typeface="Calibri"/>
                <a:ea typeface="DejaVu Sans"/>
              </a:rPr>
              <a:t>1.28 Gbps ports</a:t>
            </a:r>
            <a:endParaRPr lang="en-GB" sz="1000" b="0" strike="noStrike" spc="-1">
              <a:latin typeface="Arial"/>
            </a:endParaRPr>
          </a:p>
        </p:txBody>
      </p:sp>
      <p:sp>
        <p:nvSpPr>
          <p:cNvPr id="2587" name="TextBox 66"/>
          <p:cNvSpPr/>
          <p:nvPr/>
        </p:nvSpPr>
        <p:spPr>
          <a:xfrm>
            <a:off x="8578080" y="1802880"/>
            <a:ext cx="5940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LpGBTIA</a:t>
            </a:r>
            <a:endParaRPr lang="en-GB" sz="800" b="0" strike="noStrike" spc="-1">
              <a:latin typeface="Arial"/>
            </a:endParaRPr>
          </a:p>
        </p:txBody>
      </p:sp>
      <p:sp>
        <p:nvSpPr>
          <p:cNvPr id="2588" name="TextBox 67"/>
          <p:cNvSpPr/>
          <p:nvPr/>
        </p:nvSpPr>
        <p:spPr>
          <a:xfrm>
            <a:off x="8577000" y="3304800"/>
            <a:ext cx="5652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LpGBLD</a:t>
            </a:r>
            <a:endParaRPr lang="en-GB" sz="800" b="0" strike="noStrike" spc="-1">
              <a:latin typeface="Arial"/>
            </a:endParaRPr>
          </a:p>
        </p:txBody>
      </p:sp>
      <p:sp>
        <p:nvSpPr>
          <p:cNvPr id="2589" name="TextBox 68"/>
          <p:cNvSpPr/>
          <p:nvPr/>
        </p:nvSpPr>
        <p:spPr>
          <a:xfrm>
            <a:off x="7659000" y="1280160"/>
            <a:ext cx="746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400" b="1" strike="noStrike" spc="-1">
                <a:solidFill>
                  <a:srgbClr val="1F497D"/>
                </a:solidFill>
                <a:latin typeface="Calibri"/>
                <a:ea typeface="DejaVu Sans"/>
              </a:rPr>
              <a:t>LpGBT</a:t>
            </a:r>
            <a:endParaRPr lang="en-GB" sz="1400" b="0" strike="noStrike" spc="-1">
              <a:latin typeface="Arial"/>
            </a:endParaRPr>
          </a:p>
        </p:txBody>
      </p:sp>
      <p:sp>
        <p:nvSpPr>
          <p:cNvPr id="2590" name="Straight Arrow Connector 69"/>
          <p:cNvSpPr/>
          <p:nvPr/>
        </p:nvSpPr>
        <p:spPr>
          <a:xfrm rot="10800000" flipV="1">
            <a:off x="9673920" y="187920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591" name="Straight Arrow Connector 70"/>
          <p:cNvSpPr/>
          <p:nvPr/>
        </p:nvSpPr>
        <p:spPr>
          <a:xfrm rot="10800000" flipV="1">
            <a:off x="9673920" y="203148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592" name="Straight Arrow Connector 71"/>
          <p:cNvSpPr/>
          <p:nvPr/>
        </p:nvSpPr>
        <p:spPr>
          <a:xfrm rot="10800000" flipH="1">
            <a:off x="9672120" y="368676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593" name="Straight Arrow Connector 72"/>
          <p:cNvSpPr/>
          <p:nvPr/>
        </p:nvSpPr>
        <p:spPr>
          <a:xfrm rot="10800000" flipH="1">
            <a:off x="9672120" y="383904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594" name="Right Brace 73"/>
          <p:cNvSpPr/>
          <p:nvPr/>
        </p:nvSpPr>
        <p:spPr>
          <a:xfrm>
            <a:off x="3747960" y="1443600"/>
            <a:ext cx="266040" cy="400320"/>
          </a:xfrm>
          <a:prstGeom prst="rightBrace">
            <a:avLst>
              <a:gd name="adj1" fmla="val 8333"/>
              <a:gd name="adj2" fmla="val 50000"/>
            </a:avLst>
          </a:prstGeom>
          <a:noFill/>
          <a:ln w="12700">
            <a:solidFill>
              <a:srgbClr val="4A7EBB"/>
            </a:solidFill>
            <a:round/>
          </a:ln>
        </p:spPr>
        <p:style>
          <a:lnRef idx="0">
            <a:scrgbClr r="0" g="0" b="0"/>
          </a:lnRef>
          <a:fillRef idx="0">
            <a:scrgbClr r="0" g="0" b="0"/>
          </a:fillRef>
          <a:effectRef idx="0">
            <a:scrgbClr r="0" g="0" b="0"/>
          </a:effectRef>
          <a:fontRef idx="minor"/>
        </p:style>
      </p:sp>
      <p:sp>
        <p:nvSpPr>
          <p:cNvPr id="2595" name="TextBox 74"/>
          <p:cNvSpPr/>
          <p:nvPr/>
        </p:nvSpPr>
        <p:spPr>
          <a:xfrm>
            <a:off x="3956400" y="1509840"/>
            <a:ext cx="4341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eLink</a:t>
            </a:r>
            <a:endParaRPr lang="en-GB" sz="800" b="0" strike="noStrike" spc="-1">
              <a:latin typeface="Arial"/>
            </a:endParaRPr>
          </a:p>
        </p:txBody>
      </p:sp>
      <p:sp>
        <p:nvSpPr>
          <p:cNvPr id="2596" name="TextBox 75"/>
          <p:cNvSpPr/>
          <p:nvPr/>
        </p:nvSpPr>
        <p:spPr>
          <a:xfrm>
            <a:off x="3063960" y="3313080"/>
            <a:ext cx="47700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GB" sz="1000" b="0" strike="noStrike" spc="-1">
                <a:solidFill>
                  <a:srgbClr val="C00000"/>
                </a:solidFill>
                <a:latin typeface="Calibri"/>
                <a:ea typeface="DejaVu Sans"/>
              </a:rPr>
              <a:t>clock</a:t>
            </a:r>
            <a:endParaRPr lang="en-GB" sz="1000" b="0" strike="noStrike" spc="-1">
              <a:latin typeface="Arial"/>
            </a:endParaRPr>
          </a:p>
        </p:txBody>
      </p:sp>
      <p:sp>
        <p:nvSpPr>
          <p:cNvPr id="2597" name="Straight Arrow Connector 76"/>
          <p:cNvSpPr/>
          <p:nvPr/>
        </p:nvSpPr>
        <p:spPr>
          <a:xfrm flipV="1">
            <a:off x="3526200" y="2901600"/>
            <a:ext cx="589320" cy="532440"/>
          </a:xfrm>
          <a:custGeom>
            <a:avLst/>
            <a:gdLst/>
            <a:ahLst/>
            <a:cxnLst/>
            <a:rect l="l" t="t" r="r" b="b"/>
            <a:pathLst>
              <a:path w="21600" h="21600">
                <a:moveTo>
                  <a:pt x="0" y="0"/>
                </a:moveTo>
                <a:lnTo>
                  <a:pt x="21600" y="21600"/>
                </a:lnTo>
              </a:path>
            </a:pathLst>
          </a:custGeom>
          <a:noFill/>
          <a:ln w="9525">
            <a:solidFill>
              <a:srgbClr val="C00000"/>
            </a:solidFill>
            <a:round/>
            <a:tailEnd type="arrow" w="med" len="med"/>
          </a:ln>
        </p:spPr>
        <p:style>
          <a:lnRef idx="0">
            <a:scrgbClr r="0" g="0" b="0"/>
          </a:lnRef>
          <a:fillRef idx="0">
            <a:scrgbClr r="0" g="0" b="0"/>
          </a:fillRef>
          <a:effectRef idx="0">
            <a:scrgbClr r="0" g="0" b="0"/>
          </a:effectRef>
          <a:fontRef idx="minor"/>
        </p:style>
      </p:sp>
      <p:sp>
        <p:nvSpPr>
          <p:cNvPr id="2598" name="TextBox 77"/>
          <p:cNvSpPr/>
          <p:nvPr/>
        </p:nvSpPr>
        <p:spPr>
          <a:xfrm>
            <a:off x="2909880" y="3132720"/>
            <a:ext cx="64296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data-up</a:t>
            </a:r>
            <a:endParaRPr lang="en-GB" sz="1000" b="0" strike="noStrike" spc="-1">
              <a:latin typeface="Arial"/>
            </a:endParaRPr>
          </a:p>
        </p:txBody>
      </p:sp>
      <p:sp>
        <p:nvSpPr>
          <p:cNvPr id="2599" name="Straight Arrow Connector 78"/>
          <p:cNvSpPr/>
          <p:nvPr/>
        </p:nvSpPr>
        <p:spPr>
          <a:xfrm flipV="1">
            <a:off x="3526200" y="2763720"/>
            <a:ext cx="513360" cy="4906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600" name="TextBox 79"/>
          <p:cNvSpPr/>
          <p:nvPr/>
        </p:nvSpPr>
        <p:spPr>
          <a:xfrm>
            <a:off x="2743200" y="2904120"/>
            <a:ext cx="8168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data-down</a:t>
            </a:r>
            <a:endParaRPr lang="en-GB" sz="1000" b="0" strike="noStrike" spc="-1">
              <a:latin typeface="Arial"/>
            </a:endParaRPr>
          </a:p>
        </p:txBody>
      </p:sp>
      <p:sp>
        <p:nvSpPr>
          <p:cNvPr id="2601" name="Straight Arrow Connector 80"/>
          <p:cNvSpPr/>
          <p:nvPr/>
        </p:nvSpPr>
        <p:spPr>
          <a:xfrm flipV="1">
            <a:off x="3526200" y="2611440"/>
            <a:ext cx="437040" cy="4143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grpSp>
        <p:nvGrpSpPr>
          <p:cNvPr id="2602" name="Group 81"/>
          <p:cNvGrpSpPr/>
          <p:nvPr/>
        </p:nvGrpSpPr>
        <p:grpSpPr>
          <a:xfrm>
            <a:off x="8520840" y="6067080"/>
            <a:ext cx="1751760" cy="532800"/>
            <a:chOff x="8520840" y="6067080"/>
            <a:chExt cx="1751760" cy="532800"/>
          </a:xfrm>
        </p:grpSpPr>
        <p:sp>
          <p:nvSpPr>
            <p:cNvPr id="2603" name="Rectangle 82"/>
            <p:cNvSpPr/>
            <p:nvPr/>
          </p:nvSpPr>
          <p:spPr>
            <a:xfrm>
              <a:off x="8520840" y="6067080"/>
              <a:ext cx="1751760" cy="532800"/>
            </a:xfrm>
            <a:prstGeom prst="rect">
              <a:avLst/>
            </a:prstGeom>
            <a:solidFill>
              <a:srgbClr val="DCE6F2"/>
            </a:solidFill>
            <a:ln w="25400">
              <a:solidFill>
                <a:srgbClr val="4F81BD"/>
              </a:solidFill>
              <a:prstDash val="dash"/>
              <a:round/>
            </a:ln>
          </p:spPr>
          <p:style>
            <a:lnRef idx="0">
              <a:scrgbClr r="0" g="0" b="0"/>
            </a:lnRef>
            <a:fillRef idx="0">
              <a:scrgbClr r="0" g="0" b="0"/>
            </a:fillRef>
            <a:effectRef idx="0">
              <a:scrgbClr r="0" g="0" b="0"/>
            </a:effectRef>
            <a:fontRef idx="minor"/>
          </p:style>
        </p:sp>
        <p:sp>
          <p:nvSpPr>
            <p:cNvPr id="2604" name="Straight Connector 83"/>
            <p:cNvSpPr/>
            <p:nvPr/>
          </p:nvSpPr>
          <p:spPr>
            <a:xfrm>
              <a:off x="8673120" y="6219360"/>
              <a:ext cx="990720" cy="360"/>
            </a:xfrm>
            <a:prstGeom prst="line">
              <a:avLst/>
            </a:prstGeom>
            <a:ln w="12700">
              <a:solidFill>
                <a:srgbClr val="1F497D"/>
              </a:solidFill>
              <a:round/>
            </a:ln>
          </p:spPr>
          <p:style>
            <a:lnRef idx="0">
              <a:scrgbClr r="0" g="0" b="0"/>
            </a:lnRef>
            <a:fillRef idx="0">
              <a:scrgbClr r="0" g="0" b="0"/>
            </a:fillRef>
            <a:effectRef idx="0">
              <a:scrgbClr r="0" g="0" b="0"/>
            </a:effectRef>
            <a:fontRef idx="minor"/>
          </p:style>
        </p:sp>
        <p:sp>
          <p:nvSpPr>
            <p:cNvPr id="2605" name="Straight Connector 84"/>
            <p:cNvSpPr/>
            <p:nvPr/>
          </p:nvSpPr>
          <p:spPr>
            <a:xfrm>
              <a:off x="8673120" y="6371640"/>
              <a:ext cx="990720" cy="360"/>
            </a:xfrm>
            <a:prstGeom prst="line">
              <a:avLst/>
            </a:prstGeom>
            <a:ln w="12700">
              <a:solidFill>
                <a:srgbClr val="000000"/>
              </a:solidFill>
              <a:round/>
            </a:ln>
          </p:spPr>
          <p:style>
            <a:lnRef idx="0">
              <a:scrgbClr r="0" g="0" b="0"/>
            </a:lnRef>
            <a:fillRef idx="0">
              <a:scrgbClr r="0" g="0" b="0"/>
            </a:fillRef>
            <a:effectRef idx="0">
              <a:scrgbClr r="0" g="0" b="0"/>
            </a:effectRef>
            <a:fontRef idx="minor"/>
          </p:style>
        </p:sp>
        <p:sp>
          <p:nvSpPr>
            <p:cNvPr id="2606" name="Straight Connector 85"/>
            <p:cNvSpPr/>
            <p:nvPr/>
          </p:nvSpPr>
          <p:spPr>
            <a:xfrm>
              <a:off x="8673120" y="6524280"/>
              <a:ext cx="990720" cy="360"/>
            </a:xfrm>
            <a:prstGeom prst="line">
              <a:avLst/>
            </a:prstGeom>
            <a:ln w="12700">
              <a:solidFill>
                <a:srgbClr val="C0504D"/>
              </a:solidFill>
              <a:round/>
            </a:ln>
          </p:spPr>
          <p:style>
            <a:lnRef idx="0">
              <a:scrgbClr r="0" g="0" b="0"/>
            </a:lnRef>
            <a:fillRef idx="0">
              <a:scrgbClr r="0" g="0" b="0"/>
            </a:fillRef>
            <a:effectRef idx="0">
              <a:scrgbClr r="0" g="0" b="0"/>
            </a:effectRef>
            <a:fontRef idx="minor"/>
          </p:style>
        </p:sp>
        <p:sp>
          <p:nvSpPr>
            <p:cNvPr id="2607" name="TextBox 86"/>
            <p:cNvSpPr/>
            <p:nvPr/>
          </p:nvSpPr>
          <p:spPr>
            <a:xfrm>
              <a:off x="9651600" y="6219720"/>
              <a:ext cx="5180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000000"/>
                  </a:solidFill>
                  <a:latin typeface="Calibri"/>
                  <a:ea typeface="DejaVu Sans"/>
                </a:rPr>
                <a:t>control</a:t>
              </a:r>
              <a:endParaRPr lang="en-GB" sz="800" b="0" strike="noStrike" spc="-1">
                <a:latin typeface="Arial"/>
              </a:endParaRPr>
            </a:p>
          </p:txBody>
        </p:sp>
        <p:sp>
          <p:nvSpPr>
            <p:cNvPr id="2608" name="TextBox 87"/>
            <p:cNvSpPr/>
            <p:nvPr/>
          </p:nvSpPr>
          <p:spPr>
            <a:xfrm>
              <a:off x="9659880" y="6067080"/>
              <a:ext cx="3945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data</a:t>
              </a:r>
              <a:endParaRPr lang="en-GB" sz="800" b="0" strike="noStrike" spc="-1">
                <a:latin typeface="Arial"/>
              </a:endParaRPr>
            </a:p>
          </p:txBody>
        </p:sp>
        <p:sp>
          <p:nvSpPr>
            <p:cNvPr id="2609" name="TextBox 88"/>
            <p:cNvSpPr/>
            <p:nvPr/>
          </p:nvSpPr>
          <p:spPr>
            <a:xfrm>
              <a:off x="9663840" y="6372000"/>
              <a:ext cx="4694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FF0000"/>
                  </a:solidFill>
                  <a:latin typeface="Calibri"/>
                  <a:ea typeface="DejaVu Sans"/>
                </a:rPr>
                <a:t>clocks</a:t>
              </a:r>
              <a:endParaRPr lang="en-GB" sz="800" b="0" strike="noStrike" spc="-1">
                <a:latin typeface="Arial"/>
              </a:endParaRPr>
            </a:p>
          </p:txBody>
        </p:sp>
      </p:grpSp>
      <p:grpSp>
        <p:nvGrpSpPr>
          <p:cNvPr id="2610" name="Group 89"/>
          <p:cNvGrpSpPr/>
          <p:nvPr/>
        </p:nvGrpSpPr>
        <p:grpSpPr>
          <a:xfrm>
            <a:off x="7825320" y="2032200"/>
            <a:ext cx="454320" cy="456480"/>
            <a:chOff x="7825320" y="2032200"/>
            <a:chExt cx="454320" cy="456480"/>
          </a:xfrm>
        </p:grpSpPr>
        <p:sp>
          <p:nvSpPr>
            <p:cNvPr id="2611" name="Isosceles Triangle 90"/>
            <p:cNvSpPr/>
            <p:nvPr/>
          </p:nvSpPr>
          <p:spPr>
            <a:xfrm rot="16200000">
              <a:off x="7787160" y="207036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612" name="TextBox 91"/>
            <p:cNvSpPr/>
            <p:nvPr/>
          </p:nvSpPr>
          <p:spPr>
            <a:xfrm>
              <a:off x="7895880" y="2106000"/>
              <a:ext cx="3837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LR</a:t>
              </a:r>
              <a:endParaRPr lang="en-GB" sz="1400" b="0" strike="noStrike" spc="-1">
                <a:latin typeface="Arial"/>
              </a:endParaRPr>
            </a:p>
          </p:txBody>
        </p:sp>
      </p:grpSp>
      <p:sp>
        <p:nvSpPr>
          <p:cNvPr id="2613" name="Straight Arrow Connector 92"/>
          <p:cNvSpPr/>
          <p:nvPr/>
        </p:nvSpPr>
        <p:spPr>
          <a:xfrm flipH="1" flipV="1">
            <a:off x="7583760" y="2258640"/>
            <a:ext cx="24012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614" name="Straight Arrow Connector 93"/>
          <p:cNvSpPr/>
          <p:nvPr/>
        </p:nvSpPr>
        <p:spPr>
          <a:xfrm flipH="1">
            <a:off x="7728120" y="2260800"/>
            <a:ext cx="360" cy="54180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2615" name="Straight Arrow Connector 94"/>
          <p:cNvSpPr/>
          <p:nvPr/>
        </p:nvSpPr>
        <p:spPr>
          <a:xfrm flipV="1">
            <a:off x="7317720" y="248796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616" name="Straight Arrow Connector 95"/>
          <p:cNvSpPr/>
          <p:nvPr/>
        </p:nvSpPr>
        <p:spPr>
          <a:xfrm>
            <a:off x="7317720" y="325224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617" name="Straight Arrow Connector 96"/>
          <p:cNvSpPr/>
          <p:nvPr/>
        </p:nvSpPr>
        <p:spPr>
          <a:xfrm flipH="1">
            <a:off x="7824600" y="3004200"/>
            <a:ext cx="1359360" cy="11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618" name="TextBox 97"/>
          <p:cNvSpPr/>
          <p:nvPr/>
        </p:nvSpPr>
        <p:spPr>
          <a:xfrm>
            <a:off x="8466480" y="2804040"/>
            <a:ext cx="745200" cy="3945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000" b="0" strike="noStrike" spc="-1">
                <a:solidFill>
                  <a:srgbClr val="C00000"/>
                </a:solidFill>
                <a:latin typeface="Calibri"/>
                <a:ea typeface="DejaVu Sans"/>
              </a:rPr>
              <a:t>Ref CLK</a:t>
            </a:r>
            <a:br/>
            <a:r>
              <a:rPr lang="en-GB" sz="1000" b="0" strike="noStrike" spc="-1">
                <a:solidFill>
                  <a:srgbClr val="C00000"/>
                </a:solidFill>
                <a:latin typeface="Calibri"/>
                <a:ea typeface="DejaVu Sans"/>
              </a:rPr>
              <a:t>(optional)</a:t>
            </a:r>
            <a:endParaRPr lang="en-GB" sz="1000" b="0" strike="noStrike" spc="-1">
              <a:latin typeface="Arial"/>
            </a:endParaRPr>
          </a:p>
        </p:txBody>
      </p:sp>
      <p:sp>
        <p:nvSpPr>
          <p:cNvPr id="2619" name="Straight Arrow Connector 98"/>
          <p:cNvSpPr/>
          <p:nvPr/>
        </p:nvSpPr>
        <p:spPr>
          <a:xfrm flipH="1">
            <a:off x="8208000" y="2262600"/>
            <a:ext cx="12297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620" name="Isosceles Triangle 99"/>
          <p:cNvSpPr/>
          <p:nvPr/>
        </p:nvSpPr>
        <p:spPr>
          <a:xfrm rot="16200000">
            <a:off x="8644320" y="207036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grpSp>
        <p:nvGrpSpPr>
          <p:cNvPr id="2621" name="Group 100"/>
          <p:cNvGrpSpPr/>
          <p:nvPr/>
        </p:nvGrpSpPr>
        <p:grpSpPr>
          <a:xfrm>
            <a:off x="7754760" y="3537720"/>
            <a:ext cx="456120" cy="456480"/>
            <a:chOff x="7754760" y="3537720"/>
            <a:chExt cx="456120" cy="456480"/>
          </a:xfrm>
        </p:grpSpPr>
        <p:sp>
          <p:nvSpPr>
            <p:cNvPr id="2622" name="Isosceles Triangle 101"/>
            <p:cNvSpPr/>
            <p:nvPr/>
          </p:nvSpPr>
          <p:spPr>
            <a:xfrm rot="5400000" flipH="1">
              <a:off x="7792560" y="357588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623" name="TextBox 102"/>
            <p:cNvSpPr/>
            <p:nvPr/>
          </p:nvSpPr>
          <p:spPr>
            <a:xfrm flipH="1">
              <a:off x="7754400" y="3611520"/>
              <a:ext cx="402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LD</a:t>
              </a:r>
              <a:endParaRPr lang="en-GB" sz="1400" b="0" strike="noStrike" spc="-1">
                <a:latin typeface="Arial"/>
              </a:endParaRPr>
            </a:p>
          </p:txBody>
        </p:sp>
      </p:grpSp>
      <p:sp>
        <p:nvSpPr>
          <p:cNvPr id="2624" name="Straight Arrow Connector 103"/>
          <p:cNvSpPr/>
          <p:nvPr/>
        </p:nvSpPr>
        <p:spPr>
          <a:xfrm>
            <a:off x="7583400" y="3765600"/>
            <a:ext cx="2505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625" name="Straight Arrow Connector 104"/>
          <p:cNvSpPr/>
          <p:nvPr/>
        </p:nvSpPr>
        <p:spPr>
          <a:xfrm flipV="1">
            <a:off x="6778080" y="2479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626" name="Straight Arrow Connector 105"/>
          <p:cNvSpPr/>
          <p:nvPr/>
        </p:nvSpPr>
        <p:spPr>
          <a:xfrm>
            <a:off x="6778080" y="3243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627" name="Straight Arrow Connector 106"/>
          <p:cNvSpPr/>
          <p:nvPr/>
        </p:nvSpPr>
        <p:spPr>
          <a:xfrm flipV="1">
            <a:off x="6281640" y="2470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628" name="Straight Arrow Connector 107"/>
          <p:cNvSpPr/>
          <p:nvPr/>
        </p:nvSpPr>
        <p:spPr>
          <a:xfrm>
            <a:off x="6281640" y="3234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629" name="Right Arrow 108"/>
          <p:cNvSpPr/>
          <p:nvPr/>
        </p:nvSpPr>
        <p:spPr>
          <a:xfrm>
            <a:off x="5268240" y="361296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630" name="Straight Arrow Connector 109"/>
          <p:cNvSpPr/>
          <p:nvPr/>
        </p:nvSpPr>
        <p:spPr>
          <a:xfrm flipV="1">
            <a:off x="5707080" y="1727640"/>
            <a:ext cx="5400" cy="1284480"/>
          </a:xfrm>
          <a:custGeom>
            <a:avLst/>
            <a:gdLst/>
            <a:ahLst/>
            <a:cxnLst/>
            <a:rect l="l" t="t" r="r" b="b"/>
            <a:pathLst>
              <a:path w="21600" h="21600">
                <a:moveTo>
                  <a:pt x="0" y="0"/>
                </a:moveTo>
                <a:lnTo>
                  <a:pt x="21600" y="21600"/>
                </a:lnTo>
              </a:path>
            </a:pathLst>
          </a:custGeom>
          <a:noFill/>
          <a:ln w="38100">
            <a:solidFill>
              <a:srgbClr val="C0504D"/>
            </a:solidFill>
            <a:round/>
            <a:headEnd type="oval" w="med" len="med"/>
            <a:tailEnd type="arrow" w="med" len="med"/>
          </a:ln>
        </p:spPr>
        <p:style>
          <a:lnRef idx="0">
            <a:scrgbClr r="0" g="0" b="0"/>
          </a:lnRef>
          <a:fillRef idx="0">
            <a:scrgbClr r="0" g="0" b="0"/>
          </a:fillRef>
          <a:effectRef idx="0">
            <a:scrgbClr r="0" g="0" b="0"/>
          </a:effectRef>
          <a:fontRef idx="minor"/>
        </p:style>
      </p:sp>
      <p:sp>
        <p:nvSpPr>
          <p:cNvPr id="2631" name="Right Arrow 110"/>
          <p:cNvSpPr/>
          <p:nvPr/>
        </p:nvSpPr>
        <p:spPr>
          <a:xfrm flipH="1">
            <a:off x="5276880" y="210744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632" name="Rectangle 111"/>
          <p:cNvSpPr/>
          <p:nvPr/>
        </p:nvSpPr>
        <p:spPr>
          <a:xfrm>
            <a:off x="6002640" y="2787840"/>
            <a:ext cx="105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CLK Manager</a:t>
            </a:r>
            <a:endParaRPr lang="en-GB" sz="900" b="0" strike="noStrike" spc="-1">
              <a:latin typeface="Arial"/>
            </a:endParaRPr>
          </a:p>
        </p:txBody>
      </p:sp>
      <p:sp>
        <p:nvSpPr>
          <p:cNvPr id="2633" name="Rectangle 112"/>
          <p:cNvSpPr/>
          <p:nvPr/>
        </p:nvSpPr>
        <p:spPr>
          <a:xfrm>
            <a:off x="7050960" y="2788920"/>
            <a:ext cx="78192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CDR/PLL</a:t>
            </a:r>
            <a:endParaRPr lang="en-GB" sz="900" b="0" strike="noStrike" spc="-1">
              <a:latin typeface="Arial"/>
            </a:endParaRPr>
          </a:p>
        </p:txBody>
      </p:sp>
      <p:sp>
        <p:nvSpPr>
          <p:cNvPr id="2634" name="Rectangle 113"/>
          <p:cNvSpPr/>
          <p:nvPr/>
        </p:nvSpPr>
        <p:spPr>
          <a:xfrm>
            <a:off x="705096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DeSER</a:t>
            </a:r>
            <a:endParaRPr lang="en-GB" sz="900" b="0" strike="noStrike" spc="-1">
              <a:latin typeface="Arial"/>
            </a:endParaRPr>
          </a:p>
        </p:txBody>
      </p:sp>
      <p:sp>
        <p:nvSpPr>
          <p:cNvPr id="2635" name="Rectangle 114"/>
          <p:cNvSpPr/>
          <p:nvPr/>
        </p:nvSpPr>
        <p:spPr>
          <a:xfrm>
            <a:off x="652104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DEC</a:t>
            </a:r>
            <a:endParaRPr lang="en-GB" sz="900" b="0" strike="noStrike" spc="-1">
              <a:latin typeface="Arial"/>
            </a:endParaRPr>
          </a:p>
        </p:txBody>
      </p:sp>
      <p:sp>
        <p:nvSpPr>
          <p:cNvPr id="2636" name="Rectangle 115"/>
          <p:cNvSpPr/>
          <p:nvPr/>
        </p:nvSpPr>
        <p:spPr>
          <a:xfrm>
            <a:off x="600372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DSCR</a:t>
            </a:r>
            <a:endParaRPr lang="en-GB" sz="900" b="0" strike="noStrike" spc="-1">
              <a:latin typeface="Arial"/>
            </a:endParaRPr>
          </a:p>
        </p:txBody>
      </p:sp>
      <p:sp>
        <p:nvSpPr>
          <p:cNvPr id="2637" name="Rectangle 116"/>
          <p:cNvSpPr/>
          <p:nvPr/>
        </p:nvSpPr>
        <p:spPr>
          <a:xfrm>
            <a:off x="651996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ENC</a:t>
            </a:r>
            <a:endParaRPr lang="en-GB" sz="900" b="0" strike="noStrike" spc="-1">
              <a:latin typeface="Arial"/>
            </a:endParaRPr>
          </a:p>
        </p:txBody>
      </p:sp>
      <p:sp>
        <p:nvSpPr>
          <p:cNvPr id="2638" name="Rectangle 117"/>
          <p:cNvSpPr/>
          <p:nvPr/>
        </p:nvSpPr>
        <p:spPr>
          <a:xfrm>
            <a:off x="600264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SCR</a:t>
            </a:r>
            <a:endParaRPr lang="en-GB" sz="900" b="0" strike="noStrike" spc="-1">
              <a:latin typeface="Arial"/>
            </a:endParaRPr>
          </a:p>
        </p:txBody>
      </p:sp>
      <p:sp>
        <p:nvSpPr>
          <p:cNvPr id="2639" name="Rectangle 118"/>
          <p:cNvSpPr/>
          <p:nvPr/>
        </p:nvSpPr>
        <p:spPr>
          <a:xfrm>
            <a:off x="704988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SER</a:t>
            </a:r>
            <a:endParaRPr lang="en-GB" sz="900" b="0" strike="noStrike" spc="-1">
              <a:latin typeface="Arial"/>
            </a:endParaRPr>
          </a:p>
        </p:txBody>
      </p:sp>
      <p:sp>
        <p:nvSpPr>
          <p:cNvPr id="2640" name="Rectangle 119"/>
          <p:cNvSpPr/>
          <p:nvPr/>
        </p:nvSpPr>
        <p:spPr>
          <a:xfrm>
            <a:off x="7091640" y="5307840"/>
            <a:ext cx="6850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Slave</a:t>
            </a:r>
            <a:endParaRPr lang="en-GB" sz="900" b="0" strike="noStrike" spc="-1">
              <a:latin typeface="Arial"/>
            </a:endParaRPr>
          </a:p>
        </p:txBody>
      </p:sp>
      <p:sp>
        <p:nvSpPr>
          <p:cNvPr id="2641" name="Straight Arrow Connector 120"/>
          <p:cNvSpPr/>
          <p:nvPr/>
        </p:nvSpPr>
        <p:spPr>
          <a:xfrm rot="5400000" flipH="1" flipV="1">
            <a:off x="784800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642" name="Straight Arrow Connector 121"/>
          <p:cNvSpPr/>
          <p:nvPr/>
        </p:nvSpPr>
        <p:spPr>
          <a:xfrm rot="5400000" flipH="1" flipV="1">
            <a:off x="805464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643" name="Straight Arrow Connector 122"/>
          <p:cNvSpPr/>
          <p:nvPr/>
        </p:nvSpPr>
        <p:spPr>
          <a:xfrm rot="5400000" flipH="1" flipV="1">
            <a:off x="72910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644" name="TextBox 123"/>
          <p:cNvSpPr/>
          <p:nvPr/>
        </p:nvSpPr>
        <p:spPr>
          <a:xfrm>
            <a:off x="7254720" y="6017040"/>
            <a:ext cx="38376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a:t>
            </a:r>
            <a:endParaRPr lang="en-GB" sz="800" b="0" strike="noStrike" spc="-1">
              <a:latin typeface="Arial"/>
            </a:endParaRPr>
          </a:p>
        </p:txBody>
      </p:sp>
      <p:sp>
        <p:nvSpPr>
          <p:cNvPr id="2645" name="Rectangle 124"/>
          <p:cNvSpPr/>
          <p:nvPr/>
        </p:nvSpPr>
        <p:spPr>
          <a:xfrm>
            <a:off x="640512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PIO</a:t>
            </a:r>
            <a:endParaRPr lang="en-GB" sz="900" b="0" strike="noStrike" spc="-1">
              <a:latin typeface="Arial"/>
            </a:endParaRPr>
          </a:p>
        </p:txBody>
      </p:sp>
      <p:sp>
        <p:nvSpPr>
          <p:cNvPr id="2646" name="Elbow Connector 125"/>
          <p:cNvSpPr/>
          <p:nvPr/>
        </p:nvSpPr>
        <p:spPr>
          <a:xfrm rot="16200000" flipV="1">
            <a:off x="5054040" y="610560"/>
            <a:ext cx="289080" cy="1028880"/>
          </a:xfrm>
          <a:prstGeom prst="bentConnector2">
            <a:avLst/>
          </a:pr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2647" name="Straight Arrow Connector 126"/>
          <p:cNvSpPr/>
          <p:nvPr/>
        </p:nvSpPr>
        <p:spPr>
          <a:xfrm rot="5400000" flipH="1" flipV="1">
            <a:off x="59086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648" name="TextBox 127"/>
          <p:cNvSpPr/>
          <p:nvPr/>
        </p:nvSpPr>
        <p:spPr>
          <a:xfrm>
            <a:off x="9500400" y="1580400"/>
            <a:ext cx="839520" cy="257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2.56 Gbps</a:t>
            </a:r>
            <a:endParaRPr lang="en-GB" sz="1100" b="0" strike="noStrike" spc="-1">
              <a:latin typeface="Arial"/>
            </a:endParaRPr>
          </a:p>
        </p:txBody>
      </p:sp>
      <p:sp>
        <p:nvSpPr>
          <p:cNvPr id="2649" name="TextBox 128"/>
          <p:cNvSpPr/>
          <p:nvPr/>
        </p:nvSpPr>
        <p:spPr>
          <a:xfrm>
            <a:off x="9424080" y="3085920"/>
            <a:ext cx="920160" cy="5922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5.12 Gbps</a:t>
            </a:r>
            <a:br/>
            <a:r>
              <a:rPr lang="en-GB" sz="1100" b="0" strike="noStrike" spc="-1">
                <a:solidFill>
                  <a:srgbClr val="C00000"/>
                </a:solidFill>
                <a:latin typeface="Calibri"/>
                <a:ea typeface="DejaVu Sans"/>
              </a:rPr>
              <a:t>or</a:t>
            </a:r>
            <a:br/>
            <a:r>
              <a:rPr lang="en-GB" sz="1100" b="0" strike="noStrike" spc="-1">
                <a:solidFill>
                  <a:srgbClr val="C00000"/>
                </a:solidFill>
                <a:latin typeface="Calibri"/>
                <a:ea typeface="DejaVu Sans"/>
              </a:rPr>
              <a:t>10.24 Gbps</a:t>
            </a:r>
            <a:endParaRPr lang="en-GB" sz="1100" b="0" strike="noStrike" spc="-1">
              <a:latin typeface="Arial"/>
            </a:endParaRPr>
          </a:p>
        </p:txBody>
      </p:sp>
      <p:sp>
        <p:nvSpPr>
          <p:cNvPr id="2650" name="PlaceHolder 2"/>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2651"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7D70A2DC-387C-40EB-979E-3B65E653A946}" type="slidenum">
              <a:rPr lang="en-GB" sz="1000" b="0" strike="noStrike" spc="-1">
                <a:solidFill>
                  <a:srgbClr val="808080"/>
                </a:solidFill>
                <a:latin typeface="Calibri Light"/>
                <a:ea typeface="Verdana"/>
              </a:rPr>
              <a:t>79</a:t>
            </a:fld>
            <a:endParaRPr lang="en-GB" sz="1000" b="0" strike="noStrike" spc="-1">
              <a:latin typeface="Times New Roman"/>
            </a:endParaRPr>
          </a:p>
        </p:txBody>
      </p:sp>
      <p:sp>
        <p:nvSpPr>
          <p:cNvPr id="2652"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2653" name="Rectangle 132"/>
          <p:cNvSpPr/>
          <p:nvPr/>
        </p:nvSpPr>
        <p:spPr>
          <a:xfrm>
            <a:off x="4651920" y="5370120"/>
            <a:ext cx="418680" cy="100116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654" name="Rectangle 129"/>
          <p:cNvSpPr/>
          <p:nvPr/>
        </p:nvSpPr>
        <p:spPr>
          <a:xfrm>
            <a:off x="7457760" y="1648440"/>
            <a:ext cx="532800" cy="2638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EOM</a:t>
            </a:r>
            <a:endParaRPr lang="en-GB" sz="900" b="0" strike="noStrike" spc="-1">
              <a:latin typeface="Arial"/>
            </a:endParaRPr>
          </a:p>
        </p:txBody>
      </p:sp>
      <p:sp>
        <p:nvSpPr>
          <p:cNvPr id="2655" name="Straight Arrow Connector 130"/>
          <p:cNvSpPr/>
          <p:nvPr/>
        </p:nvSpPr>
        <p:spPr>
          <a:xfrm flipV="1">
            <a:off x="7724520" y="1912320"/>
            <a:ext cx="360" cy="34704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2656" name="Rectangle 133"/>
          <p:cNvSpPr/>
          <p:nvPr/>
        </p:nvSpPr>
        <p:spPr>
          <a:xfrm>
            <a:off x="4651920" y="887760"/>
            <a:ext cx="410040" cy="84636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657" name="Rectangle 4"/>
          <p:cNvSpPr/>
          <p:nvPr/>
        </p:nvSpPr>
        <p:spPr>
          <a:xfrm>
            <a:off x="1580400" y="887760"/>
            <a:ext cx="3071160" cy="548352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658" name="Rectangle 131"/>
          <p:cNvSpPr/>
          <p:nvPr/>
        </p:nvSpPr>
        <p:spPr>
          <a:xfrm>
            <a:off x="5057640" y="887760"/>
            <a:ext cx="5232240" cy="548928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r>
              <a:rPr lang="en-US" b="1" spc="-1" dirty="0">
                <a:latin typeface="Calibri Light"/>
                <a:ea typeface="Verdana"/>
                <a:cs typeface="Calibri Light"/>
              </a:rPr>
              <a:t>Specifications summary [radiation]</a:t>
            </a:r>
            <a:endParaRPr lang="en-US" sz="3200" b="1" strike="noStrike" spc="-1" dirty="0">
              <a:latin typeface="Calibri Light"/>
              <a:ea typeface="Verdana"/>
              <a:cs typeface="Calibri Light"/>
            </a:endParaRPr>
          </a:p>
        </p:txBody>
      </p:sp>
      <p:sp>
        <p:nvSpPr>
          <p:cNvPr id="570" name="PlaceHolder 2"/>
          <p:cNvSpPr>
            <a:spLocks noGrp="1"/>
          </p:cNvSpPr>
          <p:nvPr>
            <p:ph/>
          </p:nvPr>
        </p:nvSpPr>
        <p:spPr>
          <a:xfrm>
            <a:off x="838080" y="909463"/>
            <a:ext cx="10514880" cy="5202360"/>
          </a:xfrm>
          <a:prstGeom prst="rect">
            <a:avLst/>
          </a:prstGeom>
          <a:noFill/>
          <a:ln w="0">
            <a:noFill/>
          </a:ln>
        </p:spPr>
        <p:txBody>
          <a:bodyPr lIns="90000" tIns="45000" rIns="90000" bIns="45000" anchor="t">
            <a:noAutofit/>
          </a:bodyPr>
          <a:lstStyle/>
          <a:p>
            <a:pPr marL="228600" indent="-228600">
              <a:lnSpc>
                <a:spcPct val="90000"/>
              </a:lnSpc>
              <a:spcBef>
                <a:spcPts val="1001"/>
              </a:spcBef>
              <a:buClr>
                <a:srgbClr val="C00000"/>
              </a:buClr>
              <a:buFont typeface="Arial"/>
              <a:buChar char="•"/>
            </a:pPr>
            <a:r>
              <a:rPr lang="en-US" sz="2000" b="0" strike="noStrike" spc="-1" dirty="0">
                <a:solidFill>
                  <a:srgbClr val="203864"/>
                </a:solidFill>
                <a:latin typeface="+mj-lt"/>
                <a:ea typeface="Verdana"/>
              </a:rPr>
              <a:t>The </a:t>
            </a:r>
            <a:r>
              <a:rPr lang="en-US" sz="2000" b="0" strike="noStrike" spc="-1" dirty="0" err="1">
                <a:solidFill>
                  <a:srgbClr val="203864"/>
                </a:solidFill>
                <a:latin typeface="+mj-lt"/>
                <a:ea typeface="Verdana"/>
              </a:rPr>
              <a:t>lpGBT</a:t>
            </a:r>
            <a:r>
              <a:rPr lang="en-US" sz="2000" b="0" strike="noStrike" spc="-1" dirty="0">
                <a:solidFill>
                  <a:srgbClr val="203864"/>
                </a:solidFill>
                <a:latin typeface="+mj-lt"/>
                <a:ea typeface="Verdana"/>
              </a:rPr>
              <a:t> is designed in 65 nm CMOS process</a:t>
            </a:r>
            <a:endParaRPr lang="en-GB" sz="2000" b="0" strike="noStrike" spc="-1" dirty="0">
              <a:latin typeface="+mj-lt"/>
            </a:endParaRPr>
          </a:p>
          <a:p>
            <a:pPr marL="228600" indent="-228600">
              <a:lnSpc>
                <a:spcPct val="90000"/>
              </a:lnSpc>
              <a:spcBef>
                <a:spcPts val="1001"/>
              </a:spcBef>
              <a:buClr>
                <a:srgbClr val="C00000"/>
              </a:buClr>
              <a:buFont typeface="Arial"/>
              <a:buChar char="•"/>
            </a:pPr>
            <a:r>
              <a:rPr lang="en-US" sz="2000" b="0" strike="noStrike" spc="-1" dirty="0">
                <a:solidFill>
                  <a:srgbClr val="203864"/>
                </a:solidFill>
                <a:latin typeface="+mj-lt"/>
                <a:ea typeface="Verdana"/>
              </a:rPr>
              <a:t>Targets </a:t>
            </a:r>
            <a:r>
              <a:rPr lang="en-US" sz="2000" b="0" strike="noStrike" spc="-1" dirty="0">
                <a:solidFill>
                  <a:srgbClr val="808080"/>
                </a:solidFill>
                <a:latin typeface="+mj-lt"/>
                <a:ea typeface="Verdana"/>
              </a:rPr>
              <a:t>[not only] </a:t>
            </a:r>
            <a:r>
              <a:rPr lang="en-US" sz="2000" b="0" strike="noStrike" spc="-1" dirty="0">
                <a:solidFill>
                  <a:srgbClr val="203864"/>
                </a:solidFill>
                <a:latin typeface="+mj-lt"/>
                <a:ea typeface="Verdana"/>
              </a:rPr>
              <a:t>the innermost layers of the HL-LHC detectors</a:t>
            </a:r>
            <a:endParaRPr lang="en-GB" sz="2000" b="0" strike="noStrike" spc="-1" dirty="0">
              <a:latin typeface="+mj-lt"/>
            </a:endParaRPr>
          </a:p>
          <a:p>
            <a:pPr marL="685800" lvl="1" indent="-228600">
              <a:lnSpc>
                <a:spcPct val="90000"/>
              </a:lnSpc>
              <a:spcBef>
                <a:spcPts val="499"/>
              </a:spcBef>
              <a:buClr>
                <a:srgbClr val="C00000"/>
              </a:buClr>
              <a:buFont typeface="Arial"/>
              <a:buChar char="•"/>
            </a:pPr>
            <a:r>
              <a:rPr lang="en-US" sz="1800" b="0" strike="noStrike" spc="-1" dirty="0">
                <a:solidFill>
                  <a:srgbClr val="4472C4"/>
                </a:solidFill>
                <a:latin typeface="+mj-lt"/>
                <a:ea typeface="Verdana"/>
              </a:rPr>
              <a:t>Total Ionizing Dose (TID</a:t>
            </a:r>
            <a:r>
              <a:rPr lang="en-US" sz="1800" spc="-1" dirty="0">
                <a:solidFill>
                  <a:srgbClr val="4472C4"/>
                </a:solidFill>
                <a:latin typeface="+mj-lt"/>
                <a:ea typeface="Verdana"/>
              </a:rPr>
              <a:t>)</a:t>
            </a:r>
            <a:endParaRPr lang="en-GB" sz="1800" b="0" strike="noStrike" spc="-1" dirty="0">
              <a:latin typeface="+mj-lt"/>
            </a:endParaRPr>
          </a:p>
          <a:p>
            <a:pPr lvl="2">
              <a:spcBef>
                <a:spcPts val="499"/>
              </a:spcBef>
              <a:buClr>
                <a:srgbClr val="C00000"/>
              </a:buClr>
              <a:buFont typeface="Arial"/>
              <a:buChar char="•"/>
            </a:pPr>
            <a:r>
              <a:rPr lang="en-US" sz="1600" b="0" strike="noStrike" spc="-1" dirty="0">
                <a:solidFill>
                  <a:srgbClr val="203864"/>
                </a:solidFill>
                <a:latin typeface="+mj-lt"/>
                <a:ea typeface="Verdana"/>
              </a:rPr>
              <a:t>200 </a:t>
            </a:r>
            <a:r>
              <a:rPr lang="en-US" sz="1600" b="0" strike="noStrike" spc="-1" dirty="0" err="1">
                <a:solidFill>
                  <a:srgbClr val="203864"/>
                </a:solidFill>
                <a:latin typeface="+mj-lt"/>
                <a:ea typeface="Verdana"/>
              </a:rPr>
              <a:t>Mrad</a:t>
            </a:r>
            <a:r>
              <a:rPr lang="en-US" sz="1600" spc="-1" dirty="0">
                <a:solidFill>
                  <a:srgbClr val="203864"/>
                </a:solidFill>
                <a:latin typeface="+mj-lt"/>
                <a:ea typeface="Verdana"/>
              </a:rPr>
              <a:t> (two times safety factor)</a:t>
            </a:r>
            <a:endParaRPr lang="en-GB" sz="1600" b="0" strike="noStrike" spc="-1" dirty="0">
              <a:latin typeface="+mj-lt"/>
            </a:endParaRPr>
          </a:p>
          <a:p>
            <a:pPr marL="685800" lvl="1" indent="-228600">
              <a:lnSpc>
                <a:spcPct val="90000"/>
              </a:lnSpc>
              <a:spcBef>
                <a:spcPts val="499"/>
              </a:spcBef>
              <a:buClr>
                <a:srgbClr val="C00000"/>
              </a:buClr>
              <a:buFont typeface="Arial"/>
              <a:buChar char="•"/>
            </a:pPr>
            <a:r>
              <a:rPr lang="en-GB" sz="1800" b="0" strike="noStrike" spc="-1" dirty="0">
                <a:solidFill>
                  <a:srgbClr val="4472C4"/>
                </a:solidFill>
                <a:latin typeface="+mj-lt"/>
                <a:ea typeface="Verdana"/>
              </a:rPr>
              <a:t>Non Ionizing Energy Loss (NIEL) radiation</a:t>
            </a:r>
            <a:endParaRPr lang="en-GB" sz="1800" b="0" strike="noStrike" spc="-1" dirty="0">
              <a:latin typeface="+mj-lt"/>
            </a:endParaRPr>
          </a:p>
          <a:p>
            <a:pPr marL="1143000" lvl="2" indent="-228600">
              <a:lnSpc>
                <a:spcPct val="90000"/>
              </a:lnSpc>
              <a:spcBef>
                <a:spcPts val="499"/>
              </a:spcBef>
              <a:buClr>
                <a:srgbClr val="C00000"/>
              </a:buClr>
              <a:buFont typeface="Arial"/>
              <a:buChar char="•"/>
            </a:pPr>
            <a:r>
              <a:rPr lang="en-US" sz="1600" b="0" strike="noStrike" spc="-1" dirty="0">
                <a:solidFill>
                  <a:srgbClr val="203864"/>
                </a:solidFill>
                <a:latin typeface="+mj-lt"/>
                <a:ea typeface="Verdana"/>
              </a:rPr>
              <a:t>~ 10</a:t>
            </a:r>
            <a:r>
              <a:rPr lang="en-US" sz="1600" b="0" strike="noStrike" spc="-1" baseline="30000" dirty="0">
                <a:solidFill>
                  <a:srgbClr val="203864"/>
                </a:solidFill>
                <a:latin typeface="+mj-lt"/>
                <a:ea typeface="Verdana"/>
              </a:rPr>
              <a:t>15</a:t>
            </a:r>
            <a:r>
              <a:rPr lang="en-US" sz="1600" b="0" strike="noStrike" spc="-1" dirty="0">
                <a:solidFill>
                  <a:srgbClr val="203864"/>
                </a:solidFill>
                <a:latin typeface="+mj-lt"/>
                <a:ea typeface="Verdana"/>
              </a:rPr>
              <a:t> 1 MeV </a:t>
            </a:r>
            <a:r>
              <a:rPr lang="en-US" sz="1600" b="0" strike="noStrike" spc="-1" dirty="0" err="1">
                <a:solidFill>
                  <a:srgbClr val="203864"/>
                </a:solidFill>
                <a:latin typeface="+mj-lt"/>
                <a:ea typeface="Verdana"/>
              </a:rPr>
              <a:t>n</a:t>
            </a:r>
            <a:r>
              <a:rPr lang="en-US" sz="1600" b="0" strike="noStrike" spc="-1" baseline="-25000" dirty="0" err="1">
                <a:solidFill>
                  <a:srgbClr val="203864"/>
                </a:solidFill>
                <a:latin typeface="+mj-lt"/>
                <a:ea typeface="Verdana"/>
              </a:rPr>
              <a:t>eq</a:t>
            </a:r>
            <a:r>
              <a:rPr lang="en-US" sz="1600" b="0" strike="noStrike" spc="-1" dirty="0">
                <a:solidFill>
                  <a:srgbClr val="203864"/>
                </a:solidFill>
                <a:latin typeface="+mj-lt"/>
                <a:ea typeface="Verdana"/>
              </a:rPr>
              <a:t>/cm</a:t>
            </a:r>
            <a:r>
              <a:rPr lang="en-US" sz="1600" b="0" strike="noStrike" spc="-1" baseline="30000" dirty="0">
                <a:solidFill>
                  <a:srgbClr val="203864"/>
                </a:solidFill>
                <a:latin typeface="+mj-lt"/>
                <a:ea typeface="Verdana"/>
              </a:rPr>
              <a:t>2</a:t>
            </a:r>
            <a:r>
              <a:rPr lang="en-US" sz="1600" b="0" strike="noStrike" spc="-1" dirty="0">
                <a:solidFill>
                  <a:srgbClr val="203864"/>
                </a:solidFill>
                <a:latin typeface="+mj-lt"/>
                <a:ea typeface="Verdana"/>
              </a:rPr>
              <a:t> </a:t>
            </a:r>
            <a:r>
              <a:rPr lang="en-US" sz="1600" b="0" strike="noStrike" spc="-1" dirty="0">
                <a:solidFill>
                  <a:srgbClr val="808080"/>
                </a:solidFill>
                <a:latin typeface="+mj-lt"/>
                <a:ea typeface="Verdana"/>
              </a:rPr>
              <a:t>(mainly a concern for the optoelectronics components)</a:t>
            </a:r>
            <a:endParaRPr lang="en-GB" sz="1600" b="0" strike="noStrike" spc="-1" dirty="0">
              <a:latin typeface="+mj-lt"/>
            </a:endParaRPr>
          </a:p>
          <a:p>
            <a:pPr marL="685800" lvl="1" indent="-228600">
              <a:lnSpc>
                <a:spcPct val="90000"/>
              </a:lnSpc>
              <a:spcBef>
                <a:spcPts val="499"/>
              </a:spcBef>
              <a:buClr>
                <a:srgbClr val="C00000"/>
              </a:buClr>
              <a:buFont typeface="Arial"/>
              <a:buChar char="•"/>
            </a:pPr>
            <a:r>
              <a:rPr lang="en-US" sz="1800" b="0" strike="noStrike" spc="-1" dirty="0">
                <a:solidFill>
                  <a:srgbClr val="4472C4"/>
                </a:solidFill>
                <a:latin typeface="+mj-lt"/>
                <a:ea typeface="Verdana"/>
              </a:rPr>
              <a:t>[Over a 10 years lifetime]</a:t>
            </a:r>
            <a:endParaRPr lang="en-GB" sz="1800" b="0" strike="noStrike" spc="-1" dirty="0">
              <a:latin typeface="+mj-lt"/>
            </a:endParaRPr>
          </a:p>
          <a:p>
            <a:pPr>
              <a:spcBef>
                <a:spcPts val="1001"/>
              </a:spcBef>
              <a:buClr>
                <a:srgbClr val="C00000"/>
              </a:buClr>
              <a:buFont typeface="Arial"/>
              <a:buChar char="•"/>
            </a:pPr>
            <a:r>
              <a:rPr lang="en-US" sz="2000" spc="-1" dirty="0">
                <a:solidFill>
                  <a:srgbClr val="203864"/>
                </a:solidFill>
                <a:latin typeface="+mj-lt"/>
                <a:ea typeface="Verdana"/>
              </a:rPr>
              <a:t>Operation robust to Total Ionizing Dose</a:t>
            </a:r>
            <a:endParaRPr lang="en-US" sz="2000" spc="-1" dirty="0">
              <a:solidFill>
                <a:srgbClr val="203864"/>
              </a:solidFill>
              <a:latin typeface="+mj-lt"/>
              <a:ea typeface="Verdana"/>
              <a:cs typeface="Calibri Light"/>
            </a:endParaRPr>
          </a:p>
          <a:p>
            <a:pPr lvl="1">
              <a:spcBef>
                <a:spcPts val="499"/>
              </a:spcBef>
              <a:buClr>
                <a:srgbClr val="C00000"/>
              </a:buClr>
              <a:buFont typeface="Arial"/>
              <a:buChar char="•"/>
            </a:pPr>
            <a:r>
              <a:rPr lang="en-US" sz="1800" spc="-1" dirty="0">
                <a:solidFill>
                  <a:srgbClr val="4472C4"/>
                </a:solidFill>
                <a:latin typeface="+mj-lt"/>
                <a:ea typeface="Verdana"/>
              </a:rPr>
              <a:t>Designed with ELT (enclosed-layout-transistor) whenever possible</a:t>
            </a:r>
            <a:endParaRPr lang="en-GB" sz="1800" spc="-1" dirty="0">
              <a:solidFill>
                <a:srgbClr val="4472C4"/>
              </a:solidFill>
              <a:latin typeface="+mj-lt"/>
              <a:ea typeface="Verdana"/>
            </a:endParaRPr>
          </a:p>
          <a:p>
            <a:pPr marL="228600" indent="-228600">
              <a:lnSpc>
                <a:spcPct val="90000"/>
              </a:lnSpc>
              <a:spcBef>
                <a:spcPts val="1001"/>
              </a:spcBef>
              <a:buClr>
                <a:srgbClr val="C00000"/>
              </a:buClr>
              <a:buFont typeface="Arial"/>
              <a:buChar char="•"/>
            </a:pPr>
            <a:r>
              <a:rPr lang="en-US" sz="2000" b="0" strike="noStrike" spc="-1" dirty="0">
                <a:solidFill>
                  <a:srgbClr val="203864"/>
                </a:solidFill>
                <a:latin typeface="+mj-lt"/>
                <a:ea typeface="Verdana"/>
              </a:rPr>
              <a:t>Operation robust to Single Events Upsets</a:t>
            </a:r>
            <a:endParaRPr lang="en-GB" sz="2000" b="0" strike="noStrike" spc="-1" dirty="0">
              <a:latin typeface="+mj-lt"/>
            </a:endParaRPr>
          </a:p>
          <a:p>
            <a:pPr marL="685800" lvl="1" indent="-228600">
              <a:lnSpc>
                <a:spcPct val="90000"/>
              </a:lnSpc>
              <a:spcBef>
                <a:spcPts val="499"/>
              </a:spcBef>
              <a:buClr>
                <a:srgbClr val="C00000"/>
              </a:buClr>
              <a:buFont typeface="Arial"/>
              <a:buChar char="•"/>
            </a:pPr>
            <a:r>
              <a:rPr lang="en-US" sz="1800" b="0" strike="noStrike" spc="-1" dirty="0">
                <a:solidFill>
                  <a:srgbClr val="4472C4"/>
                </a:solidFill>
                <a:latin typeface="+mj-lt"/>
                <a:ea typeface="Verdana"/>
              </a:rPr>
              <a:t>Triple Modular Redundancy (TMR) used in the State Machines and the “low-frequency” section of the Data Path</a:t>
            </a:r>
            <a:endParaRPr lang="en-GB" sz="1800" b="0" strike="noStrike" spc="-1" dirty="0">
              <a:latin typeface="+mj-lt"/>
            </a:endParaRPr>
          </a:p>
          <a:p>
            <a:pPr marL="685800" lvl="1" indent="-228600">
              <a:lnSpc>
                <a:spcPct val="90000"/>
              </a:lnSpc>
              <a:spcBef>
                <a:spcPts val="499"/>
              </a:spcBef>
              <a:buClr>
                <a:srgbClr val="C00000"/>
              </a:buClr>
              <a:buFont typeface="Arial"/>
              <a:buChar char="•"/>
            </a:pPr>
            <a:r>
              <a:rPr lang="en-US" sz="1800" b="0" strike="noStrike" spc="-1" dirty="0">
                <a:solidFill>
                  <a:srgbClr val="4472C4"/>
                </a:solidFill>
                <a:latin typeface="+mj-lt"/>
                <a:ea typeface="Verdana"/>
              </a:rPr>
              <a:t>Forward Error Correction used in the “high-frequency” section of the data path and over the optical links</a:t>
            </a:r>
            <a:endParaRPr lang="en-GB" sz="1800" b="0" strike="noStrike" spc="-1" dirty="0">
              <a:latin typeface="+mj-lt"/>
            </a:endParaRPr>
          </a:p>
          <a:p>
            <a:pPr lvl="1">
              <a:spcBef>
                <a:spcPts val="499"/>
              </a:spcBef>
              <a:buClr>
                <a:srgbClr val="C00000"/>
              </a:buClr>
              <a:buFont typeface="Arial"/>
              <a:buChar char="•"/>
            </a:pPr>
            <a:r>
              <a:rPr lang="en-US" sz="1800" spc="-1" dirty="0">
                <a:solidFill>
                  <a:srgbClr val="4472C4"/>
                </a:solidFill>
                <a:latin typeface="+mj-lt"/>
                <a:ea typeface="Verdana"/>
              </a:rPr>
              <a:t>Use of an</a:t>
            </a:r>
            <a:r>
              <a:rPr lang="en-US" sz="1800" b="0" strike="noStrike" spc="-1" dirty="0">
                <a:solidFill>
                  <a:srgbClr val="4472C4"/>
                </a:solidFill>
                <a:latin typeface="+mj-lt"/>
                <a:ea typeface="Verdana"/>
              </a:rPr>
              <a:t> LC-VCO architecture for increased SEU-Tolerance and low jitter.</a:t>
            </a:r>
            <a:endParaRPr lang="en-GB" sz="1800" b="0" strike="noStrike" spc="-1" dirty="0">
              <a:latin typeface="+mj-lt"/>
            </a:endParaRPr>
          </a:p>
          <a:p>
            <a:pPr marL="685800" lvl="1" indent="-228600">
              <a:lnSpc>
                <a:spcPct val="90000"/>
              </a:lnSpc>
              <a:spcBef>
                <a:spcPts val="499"/>
              </a:spcBef>
              <a:buClr>
                <a:srgbClr val="C00000"/>
              </a:buClr>
              <a:buFont typeface="Arial"/>
              <a:buChar char="•"/>
            </a:pPr>
            <a:r>
              <a:rPr lang="en-US" sz="1800" b="0" strike="noStrike" spc="-1" dirty="0">
                <a:solidFill>
                  <a:srgbClr val="4472C4"/>
                </a:solidFill>
                <a:latin typeface="+mj-lt"/>
                <a:ea typeface="Verdana"/>
              </a:rPr>
              <a:t>Clock triplication at the output of the PLL</a:t>
            </a:r>
            <a:endParaRPr lang="en-GB" sz="1800" b="0" strike="noStrike" spc="-1" dirty="0">
              <a:latin typeface="+mj-lt"/>
            </a:endParaRPr>
          </a:p>
        </p:txBody>
      </p:sp>
      <p:sp>
        <p:nvSpPr>
          <p:cNvPr id="571"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2" name="Footer Placeholder 1">
            <a:extLst>
              <a:ext uri="{FF2B5EF4-FFF2-40B4-BE49-F238E27FC236}">
                <a16:creationId xmlns:a16="http://schemas.microsoft.com/office/drawing/2014/main" id="{14C10994-59FF-F678-61E1-9873A49C7BE2}"/>
              </a:ext>
            </a:extLst>
          </p:cNvPr>
          <p:cNvSpPr>
            <a:spLocks noGrp="1"/>
          </p:cNvSpPr>
          <p:nvPr>
            <p:ph type="ftr" sz="quarter" idx="11"/>
          </p:nvPr>
        </p:nvSpPr>
        <p:spPr/>
        <p:txBody>
          <a:bodyPr/>
          <a:lstStyle/>
          <a:p>
            <a:r>
              <a:rPr lang="en-GB"/>
              <a:t>https://indico.cern.ch/event/1065136 </a:t>
            </a:r>
            <a:endParaRPr lang="en-GB" dirty="0"/>
          </a:p>
        </p:txBody>
      </p:sp>
      <p:sp>
        <p:nvSpPr>
          <p:cNvPr id="3" name="Slide Number Placeholder 2">
            <a:extLst>
              <a:ext uri="{FF2B5EF4-FFF2-40B4-BE49-F238E27FC236}">
                <a16:creationId xmlns:a16="http://schemas.microsoft.com/office/drawing/2014/main" id="{5B6C5D10-0185-F513-EFBA-DDD41E0F7AB6}"/>
              </a:ext>
            </a:extLst>
          </p:cNvPr>
          <p:cNvSpPr>
            <a:spLocks noGrp="1"/>
          </p:cNvSpPr>
          <p:nvPr>
            <p:ph type="sldNum" sz="quarter" idx="12"/>
          </p:nvPr>
        </p:nvSpPr>
        <p:spPr/>
        <p:txBody>
          <a:bodyPr/>
          <a:lstStyle/>
          <a:p>
            <a:fld id="{9E4E57FD-46AB-4497-A1ED-13B00B4C8F0D}" type="slidenum">
              <a:rPr lang="en-GB" smtClean="0"/>
              <a:pPr/>
              <a:t>8</a:t>
            </a:fld>
            <a:endParaRPr lang="en-GB"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9"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US" sz="3200" b="1" strike="noStrike" spc="-1">
                <a:solidFill>
                  <a:srgbClr val="002060"/>
                </a:solidFill>
                <a:latin typeface="Calibri Light"/>
              </a:rPr>
              <a:t>eLink Driver</a:t>
            </a:r>
            <a:endParaRPr lang="en-GB" sz="3200" b="0" strike="noStrike" spc="-1">
              <a:latin typeface="Arial"/>
            </a:endParaRPr>
          </a:p>
        </p:txBody>
      </p:sp>
      <p:sp>
        <p:nvSpPr>
          <p:cNvPr id="2660" name="PlaceHolder 2"/>
          <p:cNvSpPr>
            <a:spLocks noGrp="1"/>
          </p:cNvSpPr>
          <p:nvPr>
            <p:ph/>
          </p:nvPr>
        </p:nvSpPr>
        <p:spPr>
          <a:xfrm>
            <a:off x="838080" y="866880"/>
            <a:ext cx="4277880" cy="5657400"/>
          </a:xfrm>
          <a:prstGeom prst="rect">
            <a:avLst/>
          </a:prstGeom>
          <a:noFill/>
          <a:ln w="0">
            <a:noFill/>
          </a:ln>
        </p:spPr>
        <p:txBody>
          <a:bodyPr lIns="0" tIns="0" rIns="0" bIns="0" anchor="t">
            <a:normAutofit fontScale="82000" lnSpcReduction="10000"/>
          </a:bodyPr>
          <a:lstStyle/>
          <a:p>
            <a:pPr marL="228600" indent="-228600">
              <a:lnSpc>
                <a:spcPct val="90000"/>
              </a:lnSpc>
              <a:spcBef>
                <a:spcPts val="1001"/>
              </a:spcBef>
              <a:buClr>
                <a:srgbClr val="C00000"/>
              </a:buClr>
              <a:buFont typeface="Arial"/>
              <a:buChar char="•"/>
            </a:pPr>
            <a:r>
              <a:rPr lang="en-US" sz="2200" b="0" strike="noStrike" spc="-1">
                <a:solidFill>
                  <a:srgbClr val="002060"/>
                </a:solidFill>
                <a:latin typeface="Calibri"/>
              </a:rPr>
              <a:t>Data rate:</a:t>
            </a:r>
            <a:endParaRPr lang="en-GB" sz="2200" b="0" strike="noStrike" spc="-1">
              <a:latin typeface="Arial"/>
            </a:endParaRPr>
          </a:p>
          <a:p>
            <a:pPr marL="685800" lvl="1" indent="-228600">
              <a:lnSpc>
                <a:spcPct val="90000"/>
              </a:lnSpc>
              <a:spcBef>
                <a:spcPts val="499"/>
              </a:spcBef>
              <a:buClr>
                <a:srgbClr val="C00000"/>
              </a:buClr>
              <a:buFont typeface="Arial"/>
              <a:buChar char="•"/>
            </a:pPr>
            <a:r>
              <a:rPr lang="en-US" sz="1800" b="0" strike="noStrike" spc="-1">
                <a:solidFill>
                  <a:srgbClr val="0070C0"/>
                </a:solidFill>
                <a:latin typeface="Calibri"/>
              </a:rPr>
              <a:t>Up to 1.28 Gbps</a:t>
            </a:r>
            <a:endParaRPr lang="en-GB" sz="1800" b="0" strike="noStrike" spc="-1">
              <a:latin typeface="Arial"/>
            </a:endParaRPr>
          </a:p>
          <a:p>
            <a:pPr marL="228600" indent="-228600">
              <a:lnSpc>
                <a:spcPct val="90000"/>
              </a:lnSpc>
              <a:spcBef>
                <a:spcPts val="1001"/>
              </a:spcBef>
              <a:buClr>
                <a:srgbClr val="C00000"/>
              </a:buClr>
              <a:buFont typeface="Arial"/>
              <a:buChar char="•"/>
            </a:pPr>
            <a:r>
              <a:rPr lang="en-US" sz="2200" b="0" strike="noStrike" spc="-1">
                <a:solidFill>
                  <a:srgbClr val="002060"/>
                </a:solidFill>
                <a:latin typeface="Calibri"/>
              </a:rPr>
              <a:t>Clock frequency:</a:t>
            </a:r>
            <a:endParaRPr lang="en-GB" sz="2200" b="0" strike="noStrike" spc="-1">
              <a:latin typeface="Arial"/>
            </a:endParaRPr>
          </a:p>
          <a:p>
            <a:pPr marL="685800" lvl="1" indent="-228600">
              <a:lnSpc>
                <a:spcPct val="90000"/>
              </a:lnSpc>
              <a:spcBef>
                <a:spcPts val="499"/>
              </a:spcBef>
              <a:buClr>
                <a:srgbClr val="C00000"/>
              </a:buClr>
              <a:buFont typeface="Arial"/>
              <a:buChar char="•"/>
            </a:pPr>
            <a:r>
              <a:rPr lang="en-US" sz="1800" b="0" strike="noStrike" spc="-1">
                <a:solidFill>
                  <a:srgbClr val="0070C0"/>
                </a:solidFill>
                <a:latin typeface="Calibri"/>
              </a:rPr>
              <a:t>Up to 1.28 GHz</a:t>
            </a:r>
            <a:endParaRPr lang="en-GB" sz="1800" b="0" strike="noStrike" spc="-1">
              <a:latin typeface="Arial"/>
            </a:endParaRPr>
          </a:p>
          <a:p>
            <a:pPr marL="228600" indent="-228600">
              <a:lnSpc>
                <a:spcPct val="90000"/>
              </a:lnSpc>
              <a:spcBef>
                <a:spcPts val="1001"/>
              </a:spcBef>
              <a:buClr>
                <a:srgbClr val="C00000"/>
              </a:buClr>
              <a:buFont typeface="Arial"/>
              <a:buChar char="•"/>
            </a:pPr>
            <a:r>
              <a:rPr lang="en-GB" sz="2200" b="0" strike="noStrike" spc="-1">
                <a:solidFill>
                  <a:srgbClr val="002060"/>
                </a:solidFill>
                <a:latin typeface="Calibri"/>
              </a:rPr>
              <a:t>Driving current:</a:t>
            </a:r>
            <a:endParaRPr lang="en-GB" sz="2200" b="0" strike="noStrike" spc="-1">
              <a:latin typeface="Arial"/>
            </a:endParaRPr>
          </a:p>
          <a:p>
            <a:pPr marL="685800" lvl="1" indent="-228600">
              <a:lnSpc>
                <a:spcPct val="90000"/>
              </a:lnSpc>
              <a:spcBef>
                <a:spcPts val="499"/>
              </a:spcBef>
              <a:buClr>
                <a:srgbClr val="C00000"/>
              </a:buClr>
              <a:buFont typeface="Arial"/>
              <a:buChar char="•"/>
            </a:pPr>
            <a:r>
              <a:rPr lang="en-GB" sz="1800" b="0" strike="noStrike" spc="-1">
                <a:solidFill>
                  <a:srgbClr val="0070C0"/>
                </a:solidFill>
                <a:latin typeface="Calibri"/>
              </a:rPr>
              <a:t>Programmable: 1 to 4 mA in 0.5 mA steps</a:t>
            </a:r>
            <a:endParaRPr lang="en-GB" sz="1800" b="0" strike="noStrike" spc="-1">
              <a:latin typeface="Arial"/>
            </a:endParaRPr>
          </a:p>
          <a:p>
            <a:pPr marL="228600" indent="-228600">
              <a:lnSpc>
                <a:spcPct val="90000"/>
              </a:lnSpc>
              <a:spcBef>
                <a:spcPts val="1001"/>
              </a:spcBef>
              <a:buClr>
                <a:srgbClr val="C00000"/>
              </a:buClr>
              <a:buFont typeface="Arial"/>
              <a:buChar char="•"/>
            </a:pPr>
            <a:r>
              <a:rPr lang="en-GB" sz="2200" b="0" strike="noStrike" spc="-1">
                <a:solidFill>
                  <a:srgbClr val="002060"/>
                </a:solidFill>
                <a:latin typeface="Calibri"/>
              </a:rPr>
              <a:t>Receiving end termination:</a:t>
            </a:r>
            <a:endParaRPr lang="en-GB" sz="2200" b="0" strike="noStrike" spc="-1">
              <a:latin typeface="Arial"/>
            </a:endParaRPr>
          </a:p>
          <a:p>
            <a:pPr marL="685800" lvl="1" indent="-228600">
              <a:lnSpc>
                <a:spcPct val="90000"/>
              </a:lnSpc>
              <a:spcBef>
                <a:spcPts val="499"/>
              </a:spcBef>
              <a:buClr>
                <a:srgbClr val="C00000"/>
              </a:buClr>
              <a:buFont typeface="Arial"/>
              <a:buChar char="•"/>
            </a:pPr>
            <a:r>
              <a:rPr lang="en-GB" sz="1800" b="0" strike="noStrike" spc="-1">
                <a:solidFill>
                  <a:srgbClr val="0070C0"/>
                </a:solidFill>
                <a:latin typeface="Calibri"/>
              </a:rPr>
              <a:t>100 </a:t>
            </a:r>
            <a:r>
              <a:rPr lang="en-GB" sz="1800" b="0" strike="noStrike" spc="-1">
                <a:solidFill>
                  <a:srgbClr val="0070C0"/>
                </a:solidFill>
                <a:latin typeface="Symbol"/>
              </a:rPr>
              <a:t>W</a:t>
            </a:r>
            <a:endParaRPr lang="en-GB" sz="1800" b="0" strike="noStrike" spc="-1">
              <a:latin typeface="Arial"/>
            </a:endParaRPr>
          </a:p>
          <a:p>
            <a:pPr marL="228600" indent="-228600">
              <a:lnSpc>
                <a:spcPct val="90000"/>
              </a:lnSpc>
              <a:spcBef>
                <a:spcPts val="1001"/>
              </a:spcBef>
              <a:buClr>
                <a:srgbClr val="C00000"/>
              </a:buClr>
              <a:buFont typeface="Arial"/>
              <a:buChar char="•"/>
            </a:pPr>
            <a:r>
              <a:rPr lang="en-US" sz="2200" b="0" strike="noStrike" spc="-1">
                <a:solidFill>
                  <a:srgbClr val="002060"/>
                </a:solidFill>
                <a:latin typeface="Calibri"/>
              </a:rPr>
              <a:t>Voltage amplitude in </a:t>
            </a:r>
            <a:r>
              <a:rPr lang="en-GB" sz="2200" b="0" strike="noStrike" spc="-1">
                <a:solidFill>
                  <a:srgbClr val="002060"/>
                </a:solidFill>
                <a:latin typeface="Calibri"/>
              </a:rPr>
              <a:t>100 </a:t>
            </a:r>
            <a:r>
              <a:rPr lang="en-GB" sz="2200" b="0" strike="noStrike" spc="-1">
                <a:solidFill>
                  <a:srgbClr val="002060"/>
                </a:solidFill>
                <a:latin typeface="Symbol"/>
              </a:rPr>
              <a:t>W:</a:t>
            </a:r>
            <a:endParaRPr lang="en-GB" sz="2200" b="0" strike="noStrike" spc="-1">
              <a:latin typeface="Arial"/>
            </a:endParaRPr>
          </a:p>
          <a:p>
            <a:pPr marL="685800" lvl="1" indent="-228600">
              <a:lnSpc>
                <a:spcPct val="90000"/>
              </a:lnSpc>
              <a:spcBef>
                <a:spcPts val="499"/>
              </a:spcBef>
              <a:buClr>
                <a:srgbClr val="C00000"/>
              </a:buClr>
              <a:buFont typeface="Arial"/>
              <a:buChar char="•"/>
            </a:pPr>
            <a:r>
              <a:rPr lang="en-US" sz="1800" b="0" strike="noStrike" spc="-1">
                <a:solidFill>
                  <a:srgbClr val="0070C0"/>
                </a:solidFill>
                <a:latin typeface="Calibri"/>
              </a:rPr>
              <a:t>100 mV to 400 mV (SE PP amplitude)</a:t>
            </a:r>
            <a:endParaRPr lang="en-GB" sz="1800" b="0" strike="noStrike" spc="-1">
              <a:latin typeface="Arial"/>
            </a:endParaRPr>
          </a:p>
          <a:p>
            <a:pPr marL="685800" lvl="1" indent="-228600">
              <a:lnSpc>
                <a:spcPct val="90000"/>
              </a:lnSpc>
              <a:spcBef>
                <a:spcPts val="499"/>
              </a:spcBef>
              <a:buClr>
                <a:srgbClr val="C00000"/>
              </a:buClr>
              <a:buFont typeface="Arial"/>
              <a:buChar char="•"/>
            </a:pPr>
            <a:r>
              <a:rPr lang="en-US" sz="1800" b="0" strike="noStrike" spc="-1">
                <a:solidFill>
                  <a:srgbClr val="0070C0"/>
                </a:solidFill>
                <a:latin typeface="Calibri"/>
              </a:rPr>
              <a:t>200 mV to 800 mV (DIFF PP amplitude)</a:t>
            </a:r>
            <a:endParaRPr lang="en-GB" sz="1800" b="0" strike="noStrike" spc="-1">
              <a:latin typeface="Arial"/>
            </a:endParaRPr>
          </a:p>
          <a:p>
            <a:pPr marL="228600" indent="-228600">
              <a:lnSpc>
                <a:spcPct val="90000"/>
              </a:lnSpc>
              <a:spcBef>
                <a:spcPts val="1001"/>
              </a:spcBef>
              <a:buClr>
                <a:srgbClr val="C00000"/>
              </a:buClr>
              <a:buFont typeface="Arial"/>
              <a:buChar char="•"/>
            </a:pPr>
            <a:r>
              <a:rPr lang="en-US" sz="2200" b="0" strike="noStrike" spc="-1">
                <a:solidFill>
                  <a:srgbClr val="002060"/>
                </a:solidFill>
                <a:latin typeface="Calibri"/>
              </a:rPr>
              <a:t>Common mode voltage:</a:t>
            </a:r>
            <a:endParaRPr lang="en-GB" sz="2200" b="0" strike="noStrike" spc="-1">
              <a:latin typeface="Arial"/>
            </a:endParaRPr>
          </a:p>
          <a:p>
            <a:pPr marL="685800" lvl="1" indent="-228600">
              <a:lnSpc>
                <a:spcPct val="90000"/>
              </a:lnSpc>
              <a:spcBef>
                <a:spcPts val="499"/>
              </a:spcBef>
              <a:buClr>
                <a:srgbClr val="C00000"/>
              </a:buClr>
              <a:buFont typeface="Arial"/>
              <a:buChar char="•"/>
            </a:pPr>
            <a:r>
              <a:rPr lang="en-US" sz="1800" b="0" strike="noStrike" spc="-1">
                <a:solidFill>
                  <a:srgbClr val="0070C0"/>
                </a:solidFill>
                <a:latin typeface="Calibri"/>
              </a:rPr>
              <a:t>600 mV</a:t>
            </a:r>
            <a:endParaRPr lang="en-GB" sz="1800" b="0" strike="noStrike" spc="-1">
              <a:latin typeface="Arial"/>
            </a:endParaRPr>
          </a:p>
          <a:p>
            <a:pPr marL="228600" indent="-228600">
              <a:lnSpc>
                <a:spcPct val="90000"/>
              </a:lnSpc>
              <a:spcBef>
                <a:spcPts val="1001"/>
              </a:spcBef>
              <a:buClr>
                <a:srgbClr val="C00000"/>
              </a:buClr>
              <a:buFont typeface="Arial"/>
              <a:buChar char="•"/>
            </a:pPr>
            <a:r>
              <a:rPr lang="en-US" sz="2200" b="0" strike="noStrike" spc="-1">
                <a:solidFill>
                  <a:srgbClr val="002060"/>
                </a:solidFill>
                <a:latin typeface="Calibri"/>
              </a:rPr>
              <a:t>Selectable polarity</a:t>
            </a:r>
            <a:endParaRPr lang="en-GB" sz="2200" b="0" strike="noStrike" spc="-1">
              <a:latin typeface="Arial"/>
            </a:endParaRPr>
          </a:p>
          <a:p>
            <a:pPr marL="228600" indent="-228600">
              <a:lnSpc>
                <a:spcPct val="90000"/>
              </a:lnSpc>
              <a:spcBef>
                <a:spcPts val="1001"/>
              </a:spcBef>
              <a:buClr>
                <a:srgbClr val="C00000"/>
              </a:buClr>
              <a:buFont typeface="Arial"/>
              <a:buChar char="•"/>
            </a:pPr>
            <a:r>
              <a:rPr lang="en-US" sz="2200" b="0" strike="noStrike" spc="-1">
                <a:solidFill>
                  <a:srgbClr val="002060"/>
                </a:solidFill>
                <a:latin typeface="Calibri"/>
              </a:rPr>
              <a:t>Pre-emphasis:</a:t>
            </a:r>
            <a:endParaRPr lang="en-GB" sz="2200" b="0" strike="noStrike" spc="-1">
              <a:latin typeface="Arial"/>
            </a:endParaRPr>
          </a:p>
          <a:p>
            <a:pPr marL="685800" lvl="1" indent="-228600">
              <a:lnSpc>
                <a:spcPct val="90000"/>
              </a:lnSpc>
              <a:spcBef>
                <a:spcPts val="499"/>
              </a:spcBef>
              <a:buClr>
                <a:srgbClr val="C00000"/>
              </a:buClr>
              <a:buFont typeface="Arial"/>
              <a:buChar char="•"/>
            </a:pPr>
            <a:r>
              <a:rPr lang="en-GB" sz="1800" b="0" strike="noStrike" spc="-1">
                <a:solidFill>
                  <a:srgbClr val="0070C0"/>
                </a:solidFill>
                <a:latin typeface="Calibri"/>
              </a:rPr>
              <a:t>Driving current: 1 to 4 mA in 0.5 mA steps</a:t>
            </a:r>
            <a:endParaRPr lang="en-GB" sz="1800" b="0" strike="noStrike" spc="-1">
              <a:latin typeface="Arial"/>
            </a:endParaRPr>
          </a:p>
          <a:p>
            <a:pPr marL="685800" lvl="1" indent="-228600">
              <a:lnSpc>
                <a:spcPct val="90000"/>
              </a:lnSpc>
              <a:spcBef>
                <a:spcPts val="499"/>
              </a:spcBef>
              <a:buClr>
                <a:srgbClr val="C00000"/>
              </a:buClr>
              <a:buFont typeface="Arial"/>
              <a:buChar char="•"/>
            </a:pPr>
            <a:r>
              <a:rPr lang="en-US" sz="1800" b="0" strike="noStrike" spc="-1">
                <a:solidFill>
                  <a:srgbClr val="0070C0"/>
                </a:solidFill>
                <a:latin typeface="Calibri"/>
              </a:rPr>
              <a:t>Pulse width:</a:t>
            </a:r>
            <a:endParaRPr lang="en-GB" sz="1800" b="0" strike="noStrike" spc="-1">
              <a:latin typeface="Arial"/>
            </a:endParaRPr>
          </a:p>
          <a:p>
            <a:pPr marL="1143000" lvl="2" indent="-228600">
              <a:lnSpc>
                <a:spcPct val="90000"/>
              </a:lnSpc>
              <a:spcBef>
                <a:spcPts val="499"/>
              </a:spcBef>
              <a:buClr>
                <a:srgbClr val="C00000"/>
              </a:buClr>
              <a:buFont typeface="Arial"/>
              <a:buChar char="•"/>
            </a:pPr>
            <a:r>
              <a:rPr lang="en-US" sz="1400" b="0" strike="noStrike" spc="-1">
                <a:solidFill>
                  <a:srgbClr val="808080"/>
                </a:solidFill>
                <a:latin typeface="Calibri"/>
              </a:rPr>
              <a:t>Externally timed</a:t>
            </a:r>
            <a:endParaRPr lang="en-GB" sz="1400" b="0" strike="noStrike" spc="-1">
              <a:latin typeface="Arial"/>
            </a:endParaRPr>
          </a:p>
          <a:p>
            <a:pPr marL="1143000" lvl="2" indent="-228600">
              <a:lnSpc>
                <a:spcPct val="90000"/>
              </a:lnSpc>
              <a:spcBef>
                <a:spcPts val="499"/>
              </a:spcBef>
              <a:buClr>
                <a:srgbClr val="C00000"/>
              </a:buClr>
              <a:buFont typeface="Arial"/>
              <a:buChar char="•"/>
            </a:pPr>
            <a:r>
              <a:rPr lang="en-US" sz="1400" b="0" strike="noStrike" spc="-1">
                <a:solidFill>
                  <a:srgbClr val="002060"/>
                </a:solidFill>
                <a:latin typeface="Calibri"/>
              </a:rPr>
              <a:t>Self timed:  120 ps to 960 ps in steps of 120 ps</a:t>
            </a:r>
            <a:endParaRPr lang="en-GB" sz="1400" b="0" strike="noStrike" spc="-1">
              <a:latin typeface="Arial"/>
            </a:endParaRPr>
          </a:p>
          <a:p>
            <a:pPr marL="1143000" lvl="2" indent="-228600">
              <a:lnSpc>
                <a:spcPct val="90000"/>
              </a:lnSpc>
              <a:spcBef>
                <a:spcPts val="499"/>
              </a:spcBef>
              <a:buClr>
                <a:srgbClr val="C00000"/>
              </a:buClr>
              <a:buFont typeface="Arial"/>
              <a:buChar char="•"/>
            </a:pPr>
            <a:r>
              <a:rPr lang="en-US" sz="1400" b="0" strike="noStrike" spc="-1">
                <a:solidFill>
                  <a:srgbClr val="002060"/>
                </a:solidFill>
                <a:latin typeface="Calibri"/>
              </a:rPr>
              <a:t>Clock timed: T </a:t>
            </a:r>
            <a:r>
              <a:rPr lang="en-US" sz="1400" b="0" strike="noStrike" spc="-1" baseline="-25000">
                <a:solidFill>
                  <a:srgbClr val="002060"/>
                </a:solidFill>
                <a:latin typeface="Calibri"/>
              </a:rPr>
              <a:t>bit</a:t>
            </a:r>
            <a:r>
              <a:rPr lang="en-US" sz="1400" b="0" strike="noStrike" spc="-1">
                <a:solidFill>
                  <a:srgbClr val="002060"/>
                </a:solidFill>
                <a:latin typeface="Calibri"/>
              </a:rPr>
              <a:t> / 2</a:t>
            </a:r>
            <a:endParaRPr lang="en-GB" sz="1400" b="0" strike="noStrike" spc="-1">
              <a:latin typeface="Arial"/>
            </a:endParaRPr>
          </a:p>
          <a:p>
            <a:pPr>
              <a:lnSpc>
                <a:spcPct val="90000"/>
              </a:lnSpc>
              <a:spcBef>
                <a:spcPts val="1001"/>
              </a:spcBef>
              <a:buNone/>
            </a:pPr>
            <a:endParaRPr lang="en-GB" sz="1400" b="0" strike="noStrike" spc="-1">
              <a:latin typeface="Arial"/>
            </a:endParaRPr>
          </a:p>
        </p:txBody>
      </p:sp>
      <p:pic>
        <p:nvPicPr>
          <p:cNvPr id="2661" name="Content Placeholder 83"/>
          <p:cNvPicPr/>
          <p:nvPr/>
        </p:nvPicPr>
        <p:blipFill>
          <a:blip r:embed="rId3"/>
          <a:stretch/>
        </p:blipFill>
        <p:spPr>
          <a:xfrm>
            <a:off x="5117040" y="1216440"/>
            <a:ext cx="6720120" cy="3827880"/>
          </a:xfrm>
          <a:prstGeom prst="rect">
            <a:avLst/>
          </a:prstGeom>
          <a:ln w="0">
            <a:noFill/>
          </a:ln>
        </p:spPr>
      </p:pic>
      <p:sp>
        <p:nvSpPr>
          <p:cNvPr id="2662" name="TextBox 84"/>
          <p:cNvSpPr/>
          <p:nvPr/>
        </p:nvSpPr>
        <p:spPr>
          <a:xfrm>
            <a:off x="8971920" y="4913640"/>
            <a:ext cx="2209680" cy="364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800" b="0" strike="noStrike" spc="-1">
                <a:solidFill>
                  <a:srgbClr val="4472C4"/>
                </a:solidFill>
                <a:latin typeface="Calibri"/>
                <a:ea typeface="DejaVu Sans"/>
              </a:rPr>
              <a:t>Pre-emphasis logic</a:t>
            </a:r>
            <a:endParaRPr lang="en-GB" sz="1800" b="0" strike="noStrike" spc="-1">
              <a:latin typeface="Arial"/>
            </a:endParaRPr>
          </a:p>
        </p:txBody>
      </p:sp>
      <p:sp>
        <p:nvSpPr>
          <p:cNvPr id="2663" name="Straight Arrow Connector 86"/>
          <p:cNvSpPr/>
          <p:nvPr/>
        </p:nvSpPr>
        <p:spPr>
          <a:xfrm flipH="1" flipV="1">
            <a:off x="8395200" y="3829320"/>
            <a:ext cx="710640" cy="1267560"/>
          </a:xfrm>
          <a:custGeom>
            <a:avLst/>
            <a:gdLst/>
            <a:ahLst/>
            <a:cxnLst/>
            <a:rect l="l" t="t" r="r" b="b"/>
            <a:pathLst>
              <a:path w="21600" h="21600">
                <a:moveTo>
                  <a:pt x="0" y="0"/>
                </a:moveTo>
                <a:lnTo>
                  <a:pt x="21600" y="21600"/>
                </a:lnTo>
              </a:path>
            </a:pathLst>
          </a:custGeom>
          <a:noFill/>
          <a:ln>
            <a:solidFill>
              <a:srgbClr val="000000"/>
            </a:solidFill>
            <a:prstDash val="dash"/>
            <a:tailEnd type="triangle" w="med" len="med"/>
          </a:ln>
        </p:spPr>
        <p:style>
          <a:lnRef idx="1">
            <a:schemeClr val="accent1"/>
          </a:lnRef>
          <a:fillRef idx="0">
            <a:schemeClr val="accent1"/>
          </a:fillRef>
          <a:effectRef idx="0">
            <a:schemeClr val="accent1"/>
          </a:effectRef>
          <a:fontRef idx="minor"/>
        </p:style>
      </p:sp>
      <p:sp>
        <p:nvSpPr>
          <p:cNvPr id="2664" name="PlaceHolder 3"/>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2665" name="PlaceHolder 4"/>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6961BE43-9D0D-4D96-80E1-E1BF50D8479C}" type="slidenum">
              <a:rPr lang="en-GB" sz="1000" b="0" strike="noStrike" spc="-1" dirty="0">
                <a:solidFill>
                  <a:srgbClr val="8B8B8B"/>
                </a:solidFill>
                <a:latin typeface="Calibri"/>
              </a:rPr>
              <a:t>80</a:t>
            </a:fld>
            <a:endParaRPr lang="en-GB" sz="1000" b="0" strike="noStrike" spc="-1" dirty="0">
              <a:latin typeface="Times New Roman"/>
            </a:endParaRPr>
          </a:p>
        </p:txBody>
      </p:sp>
      <p:sp>
        <p:nvSpPr>
          <p:cNvPr id="2666" name="PlaceHolder 5"/>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
        <p:nvSpPr>
          <p:cNvPr id="2667" name="Rectangle 9"/>
          <p:cNvSpPr/>
          <p:nvPr/>
        </p:nvSpPr>
        <p:spPr>
          <a:xfrm>
            <a:off x="7367040" y="5493600"/>
            <a:ext cx="2707920" cy="680760"/>
          </a:xfrm>
          <a:prstGeom prst="rect">
            <a:avLst/>
          </a:prstGeom>
          <a:solidFill>
            <a:srgbClr val="70AD47"/>
          </a:solidFill>
          <a:ln>
            <a:solidFill>
              <a:srgbClr val="527F34"/>
            </a:solidFill>
          </a:ln>
        </p:spPr>
        <p:style>
          <a:lnRef idx="2">
            <a:schemeClr val="accent6">
              <a:shade val="50000"/>
            </a:schemeClr>
          </a:lnRef>
          <a:fillRef idx="1">
            <a:schemeClr val="accent6"/>
          </a:fillRef>
          <a:effectRef idx="0">
            <a:schemeClr val="accent6"/>
          </a:effectRef>
          <a:fontRef idx="minor"/>
        </p:style>
        <p:txBody>
          <a:bodyPr lIns="90000" tIns="45000" rIns="90000" bIns="45000" anchor="ctr">
            <a:noAutofit/>
          </a:bodyPr>
          <a:lstStyle/>
          <a:p>
            <a:pPr>
              <a:lnSpc>
                <a:spcPct val="100000"/>
              </a:lnSpc>
              <a:buNone/>
            </a:pPr>
            <a:r>
              <a:rPr lang="en-GB" sz="1600" b="0" strike="noStrike" spc="-1">
                <a:solidFill>
                  <a:srgbClr val="FFFFFF"/>
                </a:solidFill>
                <a:latin typeface="Calibri"/>
                <a:ea typeface="DejaVu Sans"/>
              </a:rPr>
              <a:t>Macro cell, available for front-end designers (upon request) </a:t>
            </a:r>
            <a:endParaRPr lang="en-GB" sz="1600" b="0" strike="noStrike" spc="-1">
              <a:latin typeface="Arial"/>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8"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GB" sz="3200" b="1" strike="noStrike" spc="-1">
                <a:solidFill>
                  <a:srgbClr val="002060"/>
                </a:solidFill>
                <a:latin typeface="Calibri Light"/>
              </a:rPr>
              <a:t>eTx Functionality</a:t>
            </a:r>
            <a:endParaRPr lang="en-GB" sz="3200" b="0" strike="noStrike" spc="-1">
              <a:latin typeface="Arial"/>
            </a:endParaRPr>
          </a:p>
        </p:txBody>
      </p:sp>
      <p:pic>
        <p:nvPicPr>
          <p:cNvPr id="2669" name="Content Placeholder 83"/>
          <p:cNvPicPr/>
          <p:nvPr/>
        </p:nvPicPr>
        <p:blipFill>
          <a:blip r:embed="rId3"/>
          <a:srcRect t="9524" r="29332" b="8177"/>
          <a:stretch/>
        </p:blipFill>
        <p:spPr>
          <a:xfrm>
            <a:off x="2534040" y="1171440"/>
            <a:ext cx="7123320" cy="4725360"/>
          </a:xfrm>
          <a:prstGeom prst="rect">
            <a:avLst/>
          </a:prstGeom>
          <a:ln w="0">
            <a:noFill/>
          </a:ln>
        </p:spPr>
      </p:pic>
      <p:sp>
        <p:nvSpPr>
          <p:cNvPr id="2670" name="TextBox 6"/>
          <p:cNvSpPr/>
          <p:nvPr/>
        </p:nvSpPr>
        <p:spPr>
          <a:xfrm>
            <a:off x="8355960" y="1099440"/>
            <a:ext cx="4087080" cy="91296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a:solidFill>
                  <a:srgbClr val="4472C4"/>
                </a:solidFill>
                <a:latin typeface="Calibri"/>
                <a:ea typeface="DejaVu Sans"/>
              </a:rPr>
              <a:t>Programmable delay line allows to</a:t>
            </a:r>
            <a:br/>
            <a:r>
              <a:rPr lang="en-GB" sz="1800" b="0" strike="noStrike" spc="-1">
                <a:solidFill>
                  <a:srgbClr val="4472C4"/>
                </a:solidFill>
                <a:latin typeface="Calibri"/>
                <a:ea typeface="DejaVu Sans"/>
              </a:rPr>
              <a:t>generate pre-emphasis pulse widths</a:t>
            </a:r>
            <a:br/>
            <a:r>
              <a:rPr lang="en-GB" sz="1800" b="0" strike="noStrike" spc="-1">
                <a:solidFill>
                  <a:srgbClr val="4472C4"/>
                </a:solidFill>
                <a:latin typeface="Calibri"/>
                <a:ea typeface="DejaVu Sans"/>
              </a:rPr>
              <a:t>between 120 and 960 ps</a:t>
            </a:r>
            <a:endParaRPr lang="en-GB" sz="1800" b="0" strike="noStrike" spc="-1">
              <a:latin typeface="Arial"/>
            </a:endParaRPr>
          </a:p>
        </p:txBody>
      </p:sp>
      <p:sp>
        <p:nvSpPr>
          <p:cNvPr id="2671" name="Straight Arrow Connector 8"/>
          <p:cNvSpPr/>
          <p:nvPr/>
        </p:nvSpPr>
        <p:spPr>
          <a:xfrm flipH="1">
            <a:off x="6484320" y="1561320"/>
            <a:ext cx="2124720" cy="1350000"/>
          </a:xfrm>
          <a:custGeom>
            <a:avLst/>
            <a:gdLst/>
            <a:ahLst/>
            <a:cxnLst/>
            <a:rect l="l" t="t" r="r" b="b"/>
            <a:pathLst>
              <a:path w="21600" h="21600">
                <a:moveTo>
                  <a:pt x="0" y="0"/>
                </a:moveTo>
                <a:lnTo>
                  <a:pt x="21600" y="21600"/>
                </a:lnTo>
              </a:path>
            </a:pathLst>
          </a:custGeom>
          <a:noFill/>
          <a:ln>
            <a:solidFill>
              <a:srgbClr val="808080"/>
            </a:solidFill>
            <a:prstDash val="dash"/>
            <a:tailEnd type="triangle" w="med" len="med"/>
          </a:ln>
        </p:spPr>
        <p:style>
          <a:lnRef idx="1">
            <a:schemeClr val="accent1"/>
          </a:lnRef>
          <a:fillRef idx="0">
            <a:schemeClr val="accent1"/>
          </a:fillRef>
          <a:effectRef idx="0">
            <a:schemeClr val="accent1"/>
          </a:effectRef>
          <a:fontRef idx="minor"/>
        </p:style>
      </p:sp>
      <p:sp>
        <p:nvSpPr>
          <p:cNvPr id="2672" name="TextBox 9"/>
          <p:cNvSpPr/>
          <p:nvPr/>
        </p:nvSpPr>
        <p:spPr>
          <a:xfrm>
            <a:off x="93600" y="5486760"/>
            <a:ext cx="1790640" cy="91296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a:solidFill>
                  <a:srgbClr val="4472C4"/>
                </a:solidFill>
                <a:latin typeface="Calibri"/>
                <a:ea typeface="DejaVu Sans"/>
              </a:rPr>
              <a:t>Pre-emphasis</a:t>
            </a:r>
            <a:br/>
            <a:r>
              <a:rPr lang="en-GB" sz="1800" b="0" strike="noStrike" spc="-1">
                <a:solidFill>
                  <a:srgbClr val="4472C4"/>
                </a:solidFill>
                <a:latin typeface="Calibri"/>
                <a:ea typeface="DejaVu Sans"/>
              </a:rPr>
              <a:t>amplitude </a:t>
            </a:r>
            <a:endParaRPr lang="en-GB" sz="1800" b="0" strike="noStrike" spc="-1">
              <a:latin typeface="Arial"/>
            </a:endParaRPr>
          </a:p>
          <a:p>
            <a:pPr>
              <a:lnSpc>
                <a:spcPct val="100000"/>
              </a:lnSpc>
              <a:buNone/>
            </a:pPr>
            <a:r>
              <a:rPr lang="en-GB" sz="1800" b="0" strike="noStrike" spc="-1">
                <a:solidFill>
                  <a:srgbClr val="4472C4"/>
                </a:solidFill>
                <a:latin typeface="Calibri"/>
                <a:ea typeface="DejaVu Sans"/>
              </a:rPr>
              <a:t>programmable</a:t>
            </a:r>
            <a:endParaRPr lang="en-GB" sz="1800" b="0" strike="noStrike" spc="-1">
              <a:latin typeface="Arial"/>
            </a:endParaRPr>
          </a:p>
        </p:txBody>
      </p:sp>
      <p:sp>
        <p:nvSpPr>
          <p:cNvPr id="2673" name="Straight Arrow Connector 10"/>
          <p:cNvSpPr/>
          <p:nvPr/>
        </p:nvSpPr>
        <p:spPr>
          <a:xfrm flipV="1">
            <a:off x="1773720" y="5682600"/>
            <a:ext cx="759600" cy="264240"/>
          </a:xfrm>
          <a:custGeom>
            <a:avLst/>
            <a:gdLst/>
            <a:ahLst/>
            <a:cxnLst/>
            <a:rect l="l" t="t" r="r" b="b"/>
            <a:pathLst>
              <a:path w="21600" h="21600">
                <a:moveTo>
                  <a:pt x="0" y="0"/>
                </a:moveTo>
                <a:lnTo>
                  <a:pt x="21600" y="21600"/>
                </a:lnTo>
              </a:path>
            </a:pathLst>
          </a:custGeom>
          <a:noFill/>
          <a:ln>
            <a:solidFill>
              <a:srgbClr val="808080"/>
            </a:solidFill>
            <a:prstDash val="dash"/>
            <a:tailEnd type="triangle" w="med" len="med"/>
          </a:ln>
        </p:spPr>
        <p:style>
          <a:lnRef idx="1">
            <a:schemeClr val="accent1"/>
          </a:lnRef>
          <a:fillRef idx="0">
            <a:schemeClr val="accent1"/>
          </a:fillRef>
          <a:effectRef idx="0">
            <a:schemeClr val="accent1"/>
          </a:effectRef>
          <a:fontRef idx="minor"/>
        </p:style>
      </p:sp>
      <p:sp>
        <p:nvSpPr>
          <p:cNvPr id="2674" name="TextBox 14"/>
          <p:cNvSpPr/>
          <p:nvPr/>
        </p:nvSpPr>
        <p:spPr>
          <a:xfrm>
            <a:off x="-59040" y="4701960"/>
            <a:ext cx="1938240" cy="63864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a:solidFill>
                  <a:srgbClr val="4472C4"/>
                </a:solidFill>
                <a:latin typeface="Calibri"/>
                <a:ea typeface="DejaVu Sans"/>
              </a:rPr>
              <a:t>Pre-emphasis</a:t>
            </a:r>
            <a:br/>
            <a:r>
              <a:rPr lang="en-GB" sz="1800" b="0" strike="noStrike" spc="-1">
                <a:solidFill>
                  <a:srgbClr val="4472C4"/>
                </a:solidFill>
                <a:latin typeface="Calibri"/>
                <a:ea typeface="DejaVu Sans"/>
              </a:rPr>
              <a:t>mode selectable</a:t>
            </a:r>
            <a:endParaRPr lang="en-GB" sz="1800" b="0" strike="noStrike" spc="-1">
              <a:latin typeface="Arial"/>
            </a:endParaRPr>
          </a:p>
        </p:txBody>
      </p:sp>
      <p:sp>
        <p:nvSpPr>
          <p:cNvPr id="2675" name="Straight Arrow Connector 15"/>
          <p:cNvSpPr/>
          <p:nvPr/>
        </p:nvSpPr>
        <p:spPr>
          <a:xfrm flipV="1">
            <a:off x="1773720" y="4964760"/>
            <a:ext cx="983160" cy="58680"/>
          </a:xfrm>
          <a:custGeom>
            <a:avLst/>
            <a:gdLst/>
            <a:ahLst/>
            <a:cxnLst/>
            <a:rect l="l" t="t" r="r" b="b"/>
            <a:pathLst>
              <a:path w="21600" h="21600">
                <a:moveTo>
                  <a:pt x="0" y="0"/>
                </a:moveTo>
                <a:lnTo>
                  <a:pt x="21600" y="21600"/>
                </a:lnTo>
              </a:path>
            </a:pathLst>
          </a:custGeom>
          <a:noFill/>
          <a:ln>
            <a:solidFill>
              <a:srgbClr val="808080"/>
            </a:solidFill>
            <a:prstDash val="dash"/>
            <a:tailEnd type="triangle" w="med" len="med"/>
          </a:ln>
        </p:spPr>
        <p:style>
          <a:lnRef idx="1">
            <a:schemeClr val="accent1"/>
          </a:lnRef>
          <a:fillRef idx="0">
            <a:schemeClr val="accent1"/>
          </a:fillRef>
          <a:effectRef idx="0">
            <a:schemeClr val="accent1"/>
          </a:effectRef>
          <a:fontRef idx="minor"/>
        </p:style>
      </p:sp>
      <p:sp>
        <p:nvSpPr>
          <p:cNvPr id="2676" name="TextBox 18"/>
          <p:cNvSpPr/>
          <p:nvPr/>
        </p:nvSpPr>
        <p:spPr>
          <a:xfrm>
            <a:off x="28800" y="3384000"/>
            <a:ext cx="1919880" cy="91296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a:solidFill>
                  <a:srgbClr val="4472C4"/>
                </a:solidFill>
                <a:latin typeface="Calibri"/>
                <a:ea typeface="DejaVu Sans"/>
              </a:rPr>
              <a:t>Pre-emphasis</a:t>
            </a:r>
            <a:br/>
            <a:r>
              <a:rPr lang="en-GB" sz="1800" b="0" strike="noStrike" spc="-1">
                <a:solidFill>
                  <a:srgbClr val="4472C4"/>
                </a:solidFill>
                <a:latin typeface="Calibri"/>
                <a:ea typeface="DejaVu Sans"/>
              </a:rPr>
              <a:t>self-timed pulse</a:t>
            </a:r>
            <a:br/>
            <a:r>
              <a:rPr lang="en-GB" sz="1800" b="0" strike="noStrike" spc="-1">
                <a:solidFill>
                  <a:srgbClr val="4472C4"/>
                </a:solidFill>
                <a:latin typeface="Calibri"/>
                <a:ea typeface="DejaVu Sans"/>
              </a:rPr>
              <a:t>width selectable</a:t>
            </a:r>
            <a:endParaRPr lang="en-GB" sz="1800" b="0" strike="noStrike" spc="-1">
              <a:latin typeface="Arial"/>
            </a:endParaRPr>
          </a:p>
        </p:txBody>
      </p:sp>
      <p:sp>
        <p:nvSpPr>
          <p:cNvPr id="2677" name="Straight Arrow Connector 21"/>
          <p:cNvSpPr/>
          <p:nvPr/>
        </p:nvSpPr>
        <p:spPr>
          <a:xfrm>
            <a:off x="1850040" y="3845880"/>
            <a:ext cx="906480" cy="795960"/>
          </a:xfrm>
          <a:custGeom>
            <a:avLst/>
            <a:gdLst/>
            <a:ahLst/>
            <a:cxnLst/>
            <a:rect l="l" t="t" r="r" b="b"/>
            <a:pathLst>
              <a:path w="21600" h="21600">
                <a:moveTo>
                  <a:pt x="0" y="0"/>
                </a:moveTo>
                <a:lnTo>
                  <a:pt x="21600" y="21600"/>
                </a:lnTo>
              </a:path>
            </a:pathLst>
          </a:custGeom>
          <a:noFill/>
          <a:ln>
            <a:solidFill>
              <a:srgbClr val="808080"/>
            </a:solidFill>
            <a:prstDash val="dash"/>
            <a:tailEnd type="triangle" w="med" len="med"/>
          </a:ln>
        </p:spPr>
        <p:style>
          <a:lnRef idx="1">
            <a:schemeClr val="accent1"/>
          </a:lnRef>
          <a:fillRef idx="0">
            <a:schemeClr val="accent1"/>
          </a:fillRef>
          <a:effectRef idx="0">
            <a:schemeClr val="accent1"/>
          </a:effectRef>
          <a:fontRef idx="minor"/>
        </p:style>
      </p:sp>
      <p:sp>
        <p:nvSpPr>
          <p:cNvPr id="2678" name="TextBox 26"/>
          <p:cNvSpPr/>
          <p:nvPr/>
        </p:nvSpPr>
        <p:spPr>
          <a:xfrm>
            <a:off x="665280" y="2511360"/>
            <a:ext cx="2947320" cy="63864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a:solidFill>
                  <a:srgbClr val="4472C4"/>
                </a:solidFill>
                <a:latin typeface="Calibri"/>
                <a:ea typeface="DejaVu Sans"/>
              </a:rPr>
              <a:t>Half bit period</a:t>
            </a:r>
            <a:br/>
            <a:r>
              <a:rPr lang="en-GB" sz="1800" b="0" strike="noStrike" spc="-1">
                <a:solidFill>
                  <a:srgbClr val="4472C4"/>
                </a:solidFill>
                <a:latin typeface="Calibri"/>
                <a:ea typeface="DejaVu Sans"/>
              </a:rPr>
              <a:t>pre-emphasis pulse width</a:t>
            </a:r>
            <a:endParaRPr lang="en-GB" sz="1800" b="0" strike="noStrike" spc="-1">
              <a:latin typeface="Arial"/>
            </a:endParaRPr>
          </a:p>
        </p:txBody>
      </p:sp>
      <p:sp>
        <p:nvSpPr>
          <p:cNvPr id="2679" name="Straight Arrow Connector 30"/>
          <p:cNvSpPr/>
          <p:nvPr/>
        </p:nvSpPr>
        <p:spPr>
          <a:xfrm>
            <a:off x="3517560" y="2834280"/>
            <a:ext cx="1906920" cy="1272600"/>
          </a:xfrm>
          <a:custGeom>
            <a:avLst/>
            <a:gdLst/>
            <a:ahLst/>
            <a:cxnLst/>
            <a:rect l="l" t="t" r="r" b="b"/>
            <a:pathLst>
              <a:path w="21600" h="21600">
                <a:moveTo>
                  <a:pt x="0" y="0"/>
                </a:moveTo>
                <a:lnTo>
                  <a:pt x="21600" y="21600"/>
                </a:lnTo>
              </a:path>
            </a:pathLst>
          </a:custGeom>
          <a:noFill/>
          <a:ln>
            <a:solidFill>
              <a:srgbClr val="808080"/>
            </a:solidFill>
            <a:prstDash val="dash"/>
            <a:tailEnd type="triangle" w="med" len="med"/>
          </a:ln>
        </p:spPr>
        <p:style>
          <a:lnRef idx="1">
            <a:schemeClr val="accent1"/>
          </a:lnRef>
          <a:fillRef idx="0">
            <a:schemeClr val="accent1"/>
          </a:fillRef>
          <a:effectRef idx="0">
            <a:schemeClr val="accent1"/>
          </a:effectRef>
          <a:fontRef idx="minor"/>
        </p:style>
      </p:sp>
      <p:sp>
        <p:nvSpPr>
          <p:cNvPr id="2680" name="TextBox 7"/>
          <p:cNvSpPr/>
          <p:nvPr/>
        </p:nvSpPr>
        <p:spPr>
          <a:xfrm>
            <a:off x="10231200" y="3637080"/>
            <a:ext cx="1542600" cy="912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US" sz="1800" b="0" strike="noStrike" spc="-1">
                <a:solidFill>
                  <a:srgbClr val="4472C4"/>
                </a:solidFill>
                <a:latin typeface="Calibri"/>
                <a:ea typeface="DejaVu Sans"/>
              </a:rPr>
              <a:t>Pre-emphasis pulse</a:t>
            </a:r>
            <a:endParaRPr lang="en-GB" sz="1800" b="0" strike="noStrike" spc="-1">
              <a:latin typeface="Arial"/>
            </a:endParaRPr>
          </a:p>
        </p:txBody>
      </p:sp>
      <p:sp>
        <p:nvSpPr>
          <p:cNvPr id="2681" name="Straight Arrow Connector 19"/>
          <p:cNvSpPr/>
          <p:nvPr/>
        </p:nvSpPr>
        <p:spPr>
          <a:xfrm flipH="1" flipV="1">
            <a:off x="9657360" y="3292200"/>
            <a:ext cx="572400" cy="666720"/>
          </a:xfrm>
          <a:custGeom>
            <a:avLst/>
            <a:gdLst/>
            <a:ahLst/>
            <a:cxnLst/>
            <a:rect l="l" t="t" r="r" b="b"/>
            <a:pathLst>
              <a:path w="21600" h="21600">
                <a:moveTo>
                  <a:pt x="0" y="0"/>
                </a:moveTo>
                <a:lnTo>
                  <a:pt x="21600" y="21600"/>
                </a:lnTo>
              </a:path>
            </a:pathLst>
          </a:custGeom>
          <a:noFill/>
          <a:ln>
            <a:solidFill>
              <a:srgbClr val="808080"/>
            </a:solidFill>
            <a:prstDash val="dash"/>
            <a:tailEnd type="triangle" w="med" len="med"/>
          </a:ln>
        </p:spPr>
        <p:style>
          <a:lnRef idx="1">
            <a:schemeClr val="accent1"/>
          </a:lnRef>
          <a:fillRef idx="0">
            <a:schemeClr val="accent1"/>
          </a:fillRef>
          <a:effectRef idx="0">
            <a:schemeClr val="accent1"/>
          </a:effectRef>
          <a:fontRef idx="minor"/>
        </p:style>
      </p:sp>
      <p:sp>
        <p:nvSpPr>
          <p:cNvPr id="2682" name="PlaceHolder 2"/>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2683" name="PlaceHolder 3"/>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BF0FCE2E-F3C6-431B-905F-5FF8241D0994}" type="slidenum">
              <a:rPr lang="en-GB" sz="1000" b="0" strike="noStrike" spc="-1" dirty="0">
                <a:solidFill>
                  <a:srgbClr val="8B8B8B"/>
                </a:solidFill>
                <a:latin typeface="Calibri"/>
              </a:rPr>
              <a:t>81</a:t>
            </a:fld>
            <a:endParaRPr lang="en-GB" sz="1000" b="0" strike="noStrike" spc="-1" dirty="0">
              <a:latin typeface="Times New Roman"/>
            </a:endParaRPr>
          </a:p>
        </p:txBody>
      </p:sp>
      <p:sp>
        <p:nvSpPr>
          <p:cNvPr id="2684" name="PlaceHolder 4"/>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
        <p:nvSpPr>
          <p:cNvPr id="2685" name="Rectangle 11"/>
          <p:cNvSpPr/>
          <p:nvPr/>
        </p:nvSpPr>
        <p:spPr>
          <a:xfrm>
            <a:off x="4124160" y="2674080"/>
            <a:ext cx="599400" cy="237240"/>
          </a:xfrm>
          <a:prstGeom prst="rect">
            <a:avLst/>
          </a:prstGeom>
          <a:solidFill>
            <a:schemeClr val="bg1">
              <a:lumMod val="50000"/>
              <a:alpha val="75000"/>
            </a:schemeClr>
          </a:solidFill>
          <a:ln>
            <a:noFill/>
          </a:ln>
        </p:spPr>
        <p:style>
          <a:lnRef idx="2">
            <a:schemeClr val="accent1">
              <a:shade val="50000"/>
            </a:schemeClr>
          </a:lnRef>
          <a:fillRef idx="1">
            <a:schemeClr val="accent1"/>
          </a:fillRef>
          <a:effectRef idx="0">
            <a:schemeClr val="accent1"/>
          </a:effectRef>
          <a:fontRef idx="minor"/>
        </p:style>
      </p:sp>
      <p:sp>
        <p:nvSpPr>
          <p:cNvPr id="2686" name="TextBox 22"/>
          <p:cNvSpPr/>
          <p:nvPr/>
        </p:nvSpPr>
        <p:spPr>
          <a:xfrm>
            <a:off x="684720" y="1154880"/>
            <a:ext cx="2377080" cy="63864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800" b="0" strike="noStrike" spc="-1">
                <a:solidFill>
                  <a:srgbClr val="4472C4"/>
                </a:solidFill>
                <a:latin typeface="Calibri"/>
                <a:ea typeface="DejaVu Sans"/>
              </a:rPr>
              <a:t>Controls the polarity</a:t>
            </a:r>
            <a:br/>
            <a:r>
              <a:rPr lang="en-GB" sz="1800" b="0" strike="noStrike" spc="-1">
                <a:solidFill>
                  <a:srgbClr val="4472C4"/>
                </a:solidFill>
                <a:latin typeface="Calibri"/>
                <a:ea typeface="DejaVu Sans"/>
              </a:rPr>
              <a:t>of the driver</a:t>
            </a:r>
            <a:endParaRPr lang="en-GB" sz="1800" b="0" strike="noStrike" spc="-1">
              <a:latin typeface="Arial"/>
            </a:endParaRPr>
          </a:p>
        </p:txBody>
      </p:sp>
      <p:sp>
        <p:nvSpPr>
          <p:cNvPr id="2687" name="Straight Arrow Connector 23"/>
          <p:cNvSpPr/>
          <p:nvPr/>
        </p:nvSpPr>
        <p:spPr>
          <a:xfrm flipV="1">
            <a:off x="2927880" y="1421640"/>
            <a:ext cx="779040" cy="54360"/>
          </a:xfrm>
          <a:custGeom>
            <a:avLst/>
            <a:gdLst/>
            <a:ahLst/>
            <a:cxnLst/>
            <a:rect l="l" t="t" r="r" b="b"/>
            <a:pathLst>
              <a:path w="21600" h="21600">
                <a:moveTo>
                  <a:pt x="0" y="0"/>
                </a:moveTo>
                <a:lnTo>
                  <a:pt x="21600" y="21600"/>
                </a:lnTo>
              </a:path>
            </a:pathLst>
          </a:custGeom>
          <a:noFill/>
          <a:ln>
            <a:solidFill>
              <a:srgbClr val="808080"/>
            </a:solidFill>
            <a:prstDash val="dash"/>
            <a:tailEnd type="triangle" w="med" len="med"/>
          </a:ln>
        </p:spPr>
        <p:style>
          <a:lnRef idx="1">
            <a:schemeClr val="accent1"/>
          </a:lnRef>
          <a:fillRef idx="0">
            <a:schemeClr val="accent1"/>
          </a:fillRef>
          <a:effectRef idx="0">
            <a:schemeClr val="accent1"/>
          </a:effectRef>
          <a:fontRef idx="minor"/>
        </p:style>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8"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GB" sz="3200" b="1" strike="noStrike" spc="-1">
                <a:solidFill>
                  <a:srgbClr val="002060"/>
                </a:solidFill>
                <a:latin typeface="Calibri Light"/>
              </a:rPr>
              <a:t>eTx – Pre-Emphasis</a:t>
            </a:r>
            <a:endParaRPr lang="en-GB" sz="3200" b="0" strike="noStrike" spc="-1">
              <a:latin typeface="Arial"/>
            </a:endParaRPr>
          </a:p>
        </p:txBody>
      </p:sp>
      <p:sp>
        <p:nvSpPr>
          <p:cNvPr id="2689" name="PlaceHolder 2"/>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pic>
        <p:nvPicPr>
          <p:cNvPr id="2690" name="Picture 4"/>
          <p:cNvPicPr/>
          <p:nvPr/>
        </p:nvPicPr>
        <p:blipFill>
          <a:blip r:embed="rId3"/>
          <a:srcRect t="4536"/>
          <a:stretch/>
        </p:blipFill>
        <p:spPr>
          <a:xfrm>
            <a:off x="115200" y="2886120"/>
            <a:ext cx="12076200" cy="3607200"/>
          </a:xfrm>
          <a:prstGeom prst="rect">
            <a:avLst/>
          </a:prstGeom>
          <a:ln w="0">
            <a:noFill/>
          </a:ln>
        </p:spPr>
      </p:pic>
      <p:sp>
        <p:nvSpPr>
          <p:cNvPr id="2691" name="TextBox 6"/>
          <p:cNvSpPr/>
          <p:nvPr/>
        </p:nvSpPr>
        <p:spPr>
          <a:xfrm>
            <a:off x="1294200" y="1642320"/>
            <a:ext cx="3669480" cy="1187280"/>
          </a:xfrm>
          <a:prstGeom prst="rect">
            <a:avLst/>
          </a:prstGeom>
          <a:noFill/>
          <a:ln w="0">
            <a:solidFill>
              <a:srgbClr val="000000"/>
            </a:solid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800" b="0" u="sng" strike="noStrike" spc="-1">
                <a:solidFill>
                  <a:srgbClr val="4472C4"/>
                </a:solidFill>
                <a:uFillTx/>
                <a:latin typeface="Calibri"/>
                <a:ea typeface="DejaVu Sans"/>
              </a:rPr>
              <a:t>No Pre-Emphasis</a:t>
            </a:r>
            <a:endParaRPr lang="en-GB" sz="1800" b="0" strike="noStrike" spc="-1">
              <a:latin typeface="Arial"/>
            </a:endParaRPr>
          </a:p>
          <a:p>
            <a:pPr>
              <a:lnSpc>
                <a:spcPct val="100000"/>
              </a:lnSpc>
              <a:buNone/>
            </a:pPr>
            <a:r>
              <a:rPr lang="en-US" sz="1800" b="0" strike="noStrike" spc="-1">
                <a:solidFill>
                  <a:srgbClr val="4472C4"/>
                </a:solidFill>
                <a:latin typeface="Calibri"/>
                <a:ea typeface="DejaVu Sans"/>
              </a:rPr>
              <a:t>    Driver Strength = 2 mA</a:t>
            </a:r>
            <a:endParaRPr lang="en-GB" sz="1800" b="0" strike="noStrike" spc="-1">
              <a:latin typeface="Arial"/>
            </a:endParaRPr>
          </a:p>
          <a:p>
            <a:pPr>
              <a:lnSpc>
                <a:spcPct val="100000"/>
              </a:lnSpc>
              <a:buNone/>
            </a:pPr>
            <a:r>
              <a:rPr lang="en-US" sz="1800" b="0" strike="noStrike" spc="-1">
                <a:solidFill>
                  <a:srgbClr val="4472C4"/>
                </a:solidFill>
                <a:latin typeface="Calibri"/>
                <a:ea typeface="DejaVu Sans"/>
              </a:rPr>
              <a:t>    Pre-Emphasis Strength = 0 mA</a:t>
            </a:r>
            <a:endParaRPr lang="en-GB" sz="1800" b="0" strike="noStrike" spc="-1">
              <a:latin typeface="Arial"/>
            </a:endParaRPr>
          </a:p>
          <a:p>
            <a:pPr>
              <a:lnSpc>
                <a:spcPct val="100000"/>
              </a:lnSpc>
              <a:buNone/>
            </a:pPr>
            <a:r>
              <a:rPr lang="en-US" sz="1800" b="0" strike="noStrike" spc="-1">
                <a:solidFill>
                  <a:srgbClr val="4472C4"/>
                </a:solidFill>
                <a:latin typeface="Calibri"/>
                <a:ea typeface="DejaVu Sans"/>
              </a:rPr>
              <a:t>    Pulse width = n.a.</a:t>
            </a:r>
            <a:endParaRPr lang="en-GB" sz="1800" b="0" strike="noStrike" spc="-1">
              <a:latin typeface="Arial"/>
            </a:endParaRPr>
          </a:p>
        </p:txBody>
      </p:sp>
      <p:sp>
        <p:nvSpPr>
          <p:cNvPr id="2692" name="TextBox 7"/>
          <p:cNvSpPr/>
          <p:nvPr/>
        </p:nvSpPr>
        <p:spPr>
          <a:xfrm>
            <a:off x="7446600" y="1642320"/>
            <a:ext cx="3669480" cy="1187280"/>
          </a:xfrm>
          <a:prstGeom prst="rect">
            <a:avLst/>
          </a:prstGeom>
          <a:noFill/>
          <a:ln w="0">
            <a:solidFill>
              <a:srgbClr val="000000"/>
            </a:solid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800" b="0" u="sng" strike="noStrike" spc="-1">
                <a:solidFill>
                  <a:srgbClr val="4472C4"/>
                </a:solidFill>
                <a:uFillTx/>
                <a:latin typeface="Calibri"/>
                <a:ea typeface="DejaVu Sans"/>
              </a:rPr>
              <a:t>With Pre-Emphasis</a:t>
            </a:r>
            <a:endParaRPr lang="en-GB" sz="1800" b="0" strike="noStrike" spc="-1">
              <a:latin typeface="Arial"/>
            </a:endParaRPr>
          </a:p>
          <a:p>
            <a:pPr>
              <a:lnSpc>
                <a:spcPct val="100000"/>
              </a:lnSpc>
              <a:buNone/>
            </a:pPr>
            <a:r>
              <a:rPr lang="en-US" sz="1800" b="0" strike="noStrike" spc="-1">
                <a:solidFill>
                  <a:srgbClr val="4472C4"/>
                </a:solidFill>
                <a:latin typeface="Calibri"/>
                <a:ea typeface="DejaVu Sans"/>
              </a:rPr>
              <a:t>    Driver Strength = 2 mA</a:t>
            </a:r>
            <a:endParaRPr lang="en-GB" sz="1800" b="0" strike="noStrike" spc="-1">
              <a:latin typeface="Arial"/>
            </a:endParaRPr>
          </a:p>
          <a:p>
            <a:pPr>
              <a:lnSpc>
                <a:spcPct val="100000"/>
              </a:lnSpc>
              <a:buNone/>
            </a:pPr>
            <a:r>
              <a:rPr lang="en-US" sz="1800" b="0" strike="noStrike" spc="-1">
                <a:solidFill>
                  <a:srgbClr val="4472C4"/>
                </a:solidFill>
                <a:latin typeface="Calibri"/>
                <a:ea typeface="DejaVu Sans"/>
              </a:rPr>
              <a:t>    Pre-Emphasis Strength = 2 mA</a:t>
            </a:r>
            <a:endParaRPr lang="en-GB" sz="1800" b="0" strike="noStrike" spc="-1">
              <a:latin typeface="Arial"/>
            </a:endParaRPr>
          </a:p>
          <a:p>
            <a:pPr>
              <a:lnSpc>
                <a:spcPct val="100000"/>
              </a:lnSpc>
              <a:buNone/>
            </a:pPr>
            <a:r>
              <a:rPr lang="en-US" sz="1800" b="0" strike="noStrike" spc="-1">
                <a:solidFill>
                  <a:srgbClr val="4472C4"/>
                </a:solidFill>
                <a:latin typeface="Calibri"/>
                <a:ea typeface="DejaVu Sans"/>
              </a:rPr>
              <a:t>    Pulse width = T/2</a:t>
            </a:r>
            <a:endParaRPr lang="en-GB" sz="1800" b="0" strike="noStrike" spc="-1">
              <a:latin typeface="Arial"/>
            </a:endParaRPr>
          </a:p>
        </p:txBody>
      </p:sp>
      <p:sp>
        <p:nvSpPr>
          <p:cNvPr id="2693" name="Rectangle 8"/>
          <p:cNvSpPr/>
          <p:nvPr/>
        </p:nvSpPr>
        <p:spPr>
          <a:xfrm>
            <a:off x="5050080" y="1033560"/>
            <a:ext cx="2310120" cy="950040"/>
          </a:xfrm>
          <a:prstGeom prst="rect">
            <a:avLst/>
          </a:prstGeom>
          <a:noFill/>
          <a:ln w="0">
            <a:solidFill>
              <a:srgbClr val="000000"/>
            </a:solid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US" sz="1800" b="0" strike="noStrike" spc="-1">
                <a:solidFill>
                  <a:srgbClr val="4472C4"/>
                </a:solidFill>
                <a:latin typeface="Calibri"/>
                <a:ea typeface="DejaVu Sans"/>
              </a:rPr>
              <a:t>Data: PRBS 7</a:t>
            </a:r>
            <a:endParaRPr lang="en-GB" sz="1800" b="0" strike="noStrike" spc="-1">
              <a:latin typeface="Arial"/>
            </a:endParaRPr>
          </a:p>
          <a:p>
            <a:pPr algn="ctr">
              <a:lnSpc>
                <a:spcPct val="100000"/>
              </a:lnSpc>
              <a:buNone/>
            </a:pPr>
            <a:r>
              <a:rPr lang="en-US" sz="1800" b="0" strike="noStrike" spc="-1">
                <a:solidFill>
                  <a:srgbClr val="4472C4"/>
                </a:solidFill>
                <a:latin typeface="Calibri"/>
                <a:ea typeface="DejaVu Sans"/>
              </a:rPr>
              <a:t>Data rate: 2.56 Gb/s</a:t>
            </a:r>
            <a:endParaRPr lang="en-GB" sz="1800" b="0" strike="noStrike" spc="-1">
              <a:latin typeface="Arial"/>
            </a:endParaRPr>
          </a:p>
          <a:p>
            <a:pPr algn="ctr">
              <a:lnSpc>
                <a:spcPct val="100000"/>
              </a:lnSpc>
              <a:buNone/>
            </a:pPr>
            <a:r>
              <a:rPr lang="en-US" sz="1800" b="0" strike="noStrike" spc="-1">
                <a:solidFill>
                  <a:srgbClr val="4472C4"/>
                </a:solidFill>
                <a:latin typeface="Calibri"/>
                <a:ea typeface="DejaVu Sans"/>
              </a:rPr>
              <a:t>C</a:t>
            </a:r>
            <a:r>
              <a:rPr lang="en-US" sz="1800" b="0" strike="noStrike" spc="-1" baseline="-25000">
                <a:solidFill>
                  <a:srgbClr val="4472C4"/>
                </a:solidFill>
                <a:latin typeface="Calibri"/>
                <a:ea typeface="DejaVu Sans"/>
              </a:rPr>
              <a:t>L</a:t>
            </a:r>
            <a:r>
              <a:rPr lang="en-US" sz="1800" b="0" strike="noStrike" spc="-1">
                <a:solidFill>
                  <a:srgbClr val="4472C4"/>
                </a:solidFill>
                <a:latin typeface="Calibri"/>
                <a:ea typeface="DejaVu Sans"/>
              </a:rPr>
              <a:t> = 2 x 5 pF</a:t>
            </a:r>
            <a:endParaRPr lang="en-GB" sz="1800" b="0" strike="noStrike" spc="-1">
              <a:latin typeface="Arial"/>
            </a:endParaRPr>
          </a:p>
        </p:txBody>
      </p:sp>
      <p:sp>
        <p:nvSpPr>
          <p:cNvPr id="2694" name="PlaceHolder 3"/>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DDB2A489-B56D-46C1-A80A-6F70462EA87E}" type="slidenum">
              <a:rPr lang="en-GB" sz="1000" b="0" strike="noStrike" spc="-1">
                <a:solidFill>
                  <a:srgbClr val="8B8B8B"/>
                </a:solidFill>
                <a:latin typeface="Calibri"/>
              </a:rPr>
              <a:t>82</a:t>
            </a:fld>
            <a:endParaRPr lang="en-GB" sz="1000" b="0" strike="noStrike" spc="-1">
              <a:latin typeface="Times New Roman"/>
            </a:endParaRPr>
          </a:p>
        </p:txBody>
      </p:sp>
      <p:sp>
        <p:nvSpPr>
          <p:cNvPr id="2695" name="PlaceHolder 4"/>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6"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GB" sz="3200" b="1" strike="noStrike" spc="-1">
                <a:solidFill>
                  <a:srgbClr val="002060"/>
                </a:solidFill>
                <a:latin typeface="Calibri Light"/>
              </a:rPr>
              <a:t>Note about eLink Output Pin Names</a:t>
            </a:r>
            <a:endParaRPr lang="en-GB" sz="3200" b="0" strike="noStrike" spc="-1">
              <a:latin typeface="Arial"/>
            </a:endParaRPr>
          </a:p>
        </p:txBody>
      </p:sp>
      <p:sp>
        <p:nvSpPr>
          <p:cNvPr id="2697" name="PlaceHolder 2"/>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2698" name="PlaceHolder 3"/>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
        <p:nvSpPr>
          <p:cNvPr id="2699" name="PlaceHolder 4"/>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5770E8C7-7F80-4DB7-A397-56CD4A05A686}" type="slidenum">
              <a:rPr lang="en-GB" sz="1000" b="0" strike="noStrike" spc="-1" dirty="0">
                <a:solidFill>
                  <a:srgbClr val="8B8B8B"/>
                </a:solidFill>
                <a:latin typeface="Calibri"/>
              </a:rPr>
              <a:t>83</a:t>
            </a:fld>
            <a:endParaRPr lang="en-GB" sz="1000" b="0" strike="noStrike" spc="-1" dirty="0">
              <a:latin typeface="Times New Roman"/>
            </a:endParaRPr>
          </a:p>
        </p:txBody>
      </p:sp>
      <p:sp>
        <p:nvSpPr>
          <p:cNvPr id="2700" name="Rectangle 7"/>
          <p:cNvSpPr/>
          <p:nvPr/>
        </p:nvSpPr>
        <p:spPr>
          <a:xfrm>
            <a:off x="2329920" y="2678040"/>
            <a:ext cx="2864880" cy="6994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4000" b="0" strike="noStrike" spc="-1">
                <a:solidFill>
                  <a:srgbClr val="000000"/>
                </a:solidFill>
                <a:latin typeface="Calibri"/>
                <a:ea typeface="DejaVu Sans"/>
              </a:rPr>
              <a:t>EDOUTGCP</a:t>
            </a:r>
            <a:endParaRPr lang="en-GB" sz="4000" b="0" strike="noStrike" spc="-1">
              <a:latin typeface="Arial"/>
            </a:endParaRPr>
          </a:p>
        </p:txBody>
      </p:sp>
      <p:sp>
        <p:nvSpPr>
          <p:cNvPr id="2701" name="TextBox 8"/>
          <p:cNvSpPr/>
          <p:nvPr/>
        </p:nvSpPr>
        <p:spPr>
          <a:xfrm>
            <a:off x="1326960" y="1746360"/>
            <a:ext cx="943200" cy="4557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2400" b="0" strike="noStrike" spc="-1">
                <a:solidFill>
                  <a:srgbClr val="4472C4"/>
                </a:solidFill>
                <a:latin typeface="Calibri"/>
                <a:ea typeface="DejaVu Sans"/>
              </a:rPr>
              <a:t>eLink</a:t>
            </a:r>
            <a:endParaRPr lang="en-GB" sz="2400" b="0" strike="noStrike" spc="-1">
              <a:latin typeface="Arial"/>
            </a:endParaRPr>
          </a:p>
        </p:txBody>
      </p:sp>
      <p:sp>
        <p:nvSpPr>
          <p:cNvPr id="2702" name="Straight Arrow Connector 10"/>
          <p:cNvSpPr/>
          <p:nvPr/>
        </p:nvSpPr>
        <p:spPr>
          <a:xfrm>
            <a:off x="2218680" y="1977120"/>
            <a:ext cx="530640" cy="83124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2703" name="TextBox 11"/>
          <p:cNvSpPr/>
          <p:nvPr/>
        </p:nvSpPr>
        <p:spPr>
          <a:xfrm>
            <a:off x="1409760" y="3634200"/>
            <a:ext cx="853200" cy="4557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2400" b="0" strike="noStrike" spc="-1">
                <a:solidFill>
                  <a:srgbClr val="4472C4"/>
                </a:solidFill>
                <a:latin typeface="Calibri"/>
                <a:ea typeface="DejaVu Sans"/>
              </a:rPr>
              <a:t>Data</a:t>
            </a:r>
            <a:endParaRPr lang="en-GB" sz="2400" b="0" strike="noStrike" spc="-1">
              <a:latin typeface="Arial"/>
            </a:endParaRPr>
          </a:p>
        </p:txBody>
      </p:sp>
      <p:sp>
        <p:nvSpPr>
          <p:cNvPr id="2704" name="Straight Arrow Connector 13"/>
          <p:cNvSpPr/>
          <p:nvPr/>
        </p:nvSpPr>
        <p:spPr>
          <a:xfrm flipV="1">
            <a:off x="2218680" y="3285360"/>
            <a:ext cx="703800" cy="57816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2705" name="Left Brace 14"/>
          <p:cNvSpPr/>
          <p:nvPr/>
        </p:nvSpPr>
        <p:spPr>
          <a:xfrm rot="5400000">
            <a:off x="3471120" y="2241000"/>
            <a:ext cx="276840" cy="857880"/>
          </a:xfrm>
          <a:prstGeom prst="leftBrace">
            <a:avLst>
              <a:gd name="adj1" fmla="val 8333"/>
              <a:gd name="adj2" fmla="val 50000"/>
            </a:avLst>
          </a:prstGeom>
          <a:noFill/>
          <a:ln>
            <a:solidFill>
              <a:srgbClr val="5B9BD5"/>
            </a:solidFill>
          </a:ln>
        </p:spPr>
        <p:style>
          <a:lnRef idx="1">
            <a:schemeClr val="accent1"/>
          </a:lnRef>
          <a:fillRef idx="0">
            <a:schemeClr val="accent1"/>
          </a:fillRef>
          <a:effectRef idx="0">
            <a:schemeClr val="accent1"/>
          </a:effectRef>
          <a:fontRef idx="minor"/>
        </p:style>
      </p:sp>
      <p:sp>
        <p:nvSpPr>
          <p:cNvPr id="2706" name="TextBox 15"/>
          <p:cNvSpPr/>
          <p:nvPr/>
        </p:nvSpPr>
        <p:spPr>
          <a:xfrm>
            <a:off x="3783240" y="1358280"/>
            <a:ext cx="3462480" cy="4557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2400" b="0" strike="noStrike" spc="-1">
                <a:solidFill>
                  <a:srgbClr val="4472C4"/>
                </a:solidFill>
                <a:latin typeface="Calibri"/>
                <a:ea typeface="DejaVu Sans"/>
              </a:rPr>
              <a:t>Output from the lpGBT</a:t>
            </a:r>
            <a:endParaRPr lang="en-GB" sz="2400" b="0" strike="noStrike" spc="-1">
              <a:latin typeface="Arial"/>
            </a:endParaRPr>
          </a:p>
        </p:txBody>
      </p:sp>
      <p:sp>
        <p:nvSpPr>
          <p:cNvPr id="2707" name="Straight Arrow Connector 17"/>
          <p:cNvSpPr/>
          <p:nvPr/>
        </p:nvSpPr>
        <p:spPr>
          <a:xfrm flipH="1">
            <a:off x="3608640" y="1589040"/>
            <a:ext cx="381960" cy="94176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2708" name="TextBox 18"/>
          <p:cNvSpPr/>
          <p:nvPr/>
        </p:nvSpPr>
        <p:spPr>
          <a:xfrm>
            <a:off x="4147920" y="2059200"/>
            <a:ext cx="7112160" cy="4557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2400" b="0" strike="noStrike" spc="-1">
                <a:solidFill>
                  <a:srgbClr val="4472C4"/>
                </a:solidFill>
                <a:latin typeface="Calibri"/>
                <a:ea typeface="DejaVu Sans"/>
              </a:rPr>
              <a:t>Group number: 0, 1, 2 and 3 (there are 4 groups)</a:t>
            </a:r>
            <a:endParaRPr lang="en-GB" sz="2400" b="0" strike="noStrike" spc="-1">
              <a:latin typeface="Arial"/>
            </a:endParaRPr>
          </a:p>
        </p:txBody>
      </p:sp>
      <p:sp>
        <p:nvSpPr>
          <p:cNvPr id="2709" name="Straight Arrow Connector 23"/>
          <p:cNvSpPr/>
          <p:nvPr/>
        </p:nvSpPr>
        <p:spPr>
          <a:xfrm flipH="1">
            <a:off x="4242960" y="2289960"/>
            <a:ext cx="334440" cy="50940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2710" name="TextBox 24"/>
          <p:cNvSpPr/>
          <p:nvPr/>
        </p:nvSpPr>
        <p:spPr>
          <a:xfrm>
            <a:off x="4001040" y="4414320"/>
            <a:ext cx="7335000" cy="821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2400" b="0" strike="noStrike" spc="-1">
                <a:solidFill>
                  <a:srgbClr val="4472C4"/>
                </a:solidFill>
                <a:latin typeface="Calibri"/>
                <a:ea typeface="DejaVu Sans"/>
              </a:rPr>
              <a:t>Channel number within a group: 0, 1, 2 or 3 (there</a:t>
            </a:r>
            <a:br/>
            <a:r>
              <a:rPr lang="en-GB" sz="2400" b="0" strike="noStrike" spc="-1">
                <a:solidFill>
                  <a:srgbClr val="4472C4"/>
                </a:solidFill>
                <a:latin typeface="Calibri"/>
                <a:ea typeface="DejaVu Sans"/>
              </a:rPr>
              <a:t>are 4 eLinks associated with every group)</a:t>
            </a:r>
            <a:endParaRPr lang="en-GB" sz="2400" b="0" strike="noStrike" spc="-1">
              <a:latin typeface="Arial"/>
            </a:endParaRPr>
          </a:p>
        </p:txBody>
      </p:sp>
      <p:sp>
        <p:nvSpPr>
          <p:cNvPr id="2711" name="Straight Arrow Connector 26"/>
          <p:cNvSpPr/>
          <p:nvPr/>
        </p:nvSpPr>
        <p:spPr>
          <a:xfrm flipV="1">
            <a:off x="4443840" y="3285360"/>
            <a:ext cx="134280" cy="154296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2712" name="TextBox 28"/>
          <p:cNvSpPr/>
          <p:nvPr/>
        </p:nvSpPr>
        <p:spPr>
          <a:xfrm>
            <a:off x="4938480" y="2952000"/>
            <a:ext cx="5824440" cy="1187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2400" b="0" strike="noStrike" spc="-1">
                <a:solidFill>
                  <a:srgbClr val="4472C4"/>
                </a:solidFill>
                <a:latin typeface="Calibri"/>
                <a:ea typeface="DejaVu Sans"/>
              </a:rPr>
              <a:t>Pin Polarity: P – Positive, N – Negative</a:t>
            </a:r>
            <a:endParaRPr lang="en-GB" sz="2400" b="0" strike="noStrike" spc="-1">
              <a:latin typeface="Arial"/>
            </a:endParaRPr>
          </a:p>
          <a:p>
            <a:pPr>
              <a:lnSpc>
                <a:spcPct val="100000"/>
              </a:lnSpc>
              <a:buNone/>
            </a:pPr>
            <a:r>
              <a:rPr lang="en-GB" sz="2400" b="0" strike="noStrike" spc="-1">
                <a:solidFill>
                  <a:srgbClr val="4472C4"/>
                </a:solidFill>
                <a:latin typeface="Calibri"/>
                <a:ea typeface="DejaVu Sans"/>
              </a:rPr>
              <a:t>(Remember: polarity can be inverted</a:t>
            </a:r>
            <a:br/>
            <a:r>
              <a:rPr lang="en-GB" sz="2400" b="0" strike="noStrike" spc="-1">
                <a:solidFill>
                  <a:srgbClr val="4472C4"/>
                </a:solidFill>
                <a:latin typeface="Calibri"/>
                <a:ea typeface="DejaVu Sans"/>
              </a:rPr>
              <a:t>at the output of the corresponding eTx)</a:t>
            </a:r>
            <a:endParaRPr lang="en-GB" sz="2400" b="0" strike="noStrike" spc="-1">
              <a:latin typeface="Arial"/>
            </a:endParaRPr>
          </a:p>
        </p:txBody>
      </p:sp>
      <p:sp>
        <p:nvSpPr>
          <p:cNvPr id="2713" name="Straight Arrow Connector 30"/>
          <p:cNvSpPr/>
          <p:nvPr/>
        </p:nvSpPr>
        <p:spPr>
          <a:xfrm flipH="1" flipV="1">
            <a:off x="5020200" y="3285360"/>
            <a:ext cx="261000" cy="26532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2714" name="Rectangle 31"/>
          <p:cNvSpPr/>
          <p:nvPr/>
        </p:nvSpPr>
        <p:spPr>
          <a:xfrm>
            <a:off x="1169640" y="5890680"/>
            <a:ext cx="9852480" cy="3949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2000" b="0" strike="noStrike" spc="-1">
                <a:solidFill>
                  <a:srgbClr val="000000"/>
                </a:solidFill>
                <a:latin typeface="Calibri"/>
                <a:ea typeface="DejaVu Sans"/>
              </a:rPr>
              <a:t>Example: EDOUT32N – eLink data output group 3 channel 2 negative polarity pin </a:t>
            </a:r>
            <a:endParaRPr lang="en-GB" sz="2000" b="0" strike="noStrike" spc="-1">
              <a:latin typeface="Arial"/>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5"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eLink Clocks</a:t>
            </a:r>
            <a:endParaRPr lang="en-GB" sz="3200" b="0" strike="noStrike" spc="-1">
              <a:latin typeface="Arial"/>
            </a:endParaRPr>
          </a:p>
        </p:txBody>
      </p:sp>
      <p:sp>
        <p:nvSpPr>
          <p:cNvPr id="2716" name="Straight Arrow Connector 9"/>
          <p:cNvSpPr/>
          <p:nvPr/>
        </p:nvSpPr>
        <p:spPr>
          <a:xfrm flipV="1">
            <a:off x="9439200" y="1802160"/>
            <a:ext cx="360" cy="456480"/>
          </a:xfrm>
          <a:custGeom>
            <a:avLst/>
            <a:gdLst/>
            <a:ahLst/>
            <a:cxnLst/>
            <a:rect l="l" t="t" r="r" b="b"/>
            <a:pathLst>
              <a:path w="21600" h="21600">
                <a:moveTo>
                  <a:pt x="0" y="0"/>
                </a:moveTo>
                <a:lnTo>
                  <a:pt x="21600" y="21600"/>
                </a:lnTo>
              </a:path>
            </a:pathLst>
          </a:custGeom>
          <a:noFill/>
          <a:ln w="19050">
            <a:solidFill>
              <a:srgbClr val="44546A"/>
            </a:solidFill>
            <a:tailEnd type="oval" w="med" len="med"/>
          </a:ln>
        </p:spPr>
        <p:style>
          <a:lnRef idx="1">
            <a:schemeClr val="accent1"/>
          </a:lnRef>
          <a:fillRef idx="0">
            <a:schemeClr val="accent1"/>
          </a:fillRef>
          <a:effectRef idx="0">
            <a:schemeClr val="accent1"/>
          </a:effectRef>
          <a:fontRef idx="minor"/>
        </p:style>
      </p:sp>
      <p:sp>
        <p:nvSpPr>
          <p:cNvPr id="2717" name="Rectangle 10"/>
          <p:cNvSpPr/>
          <p:nvPr/>
        </p:nvSpPr>
        <p:spPr>
          <a:xfrm>
            <a:off x="1916280" y="21049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718" name="Rectangle 11"/>
          <p:cNvSpPr/>
          <p:nvPr/>
        </p:nvSpPr>
        <p:spPr>
          <a:xfrm>
            <a:off x="1916280" y="42382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719" name="Rectangle 12"/>
          <p:cNvSpPr/>
          <p:nvPr/>
        </p:nvSpPr>
        <p:spPr>
          <a:xfrm rot="10800000">
            <a:off x="4728240" y="1269360"/>
            <a:ext cx="3733200" cy="4494960"/>
          </a:xfrm>
          <a:prstGeom prst="rect">
            <a:avLst/>
          </a:prstGeom>
          <a:solidFill>
            <a:srgbClr val="95B3D7"/>
          </a:solidFill>
          <a:ln w="25400">
            <a:solidFill>
              <a:srgbClr val="000000"/>
            </a:solidFill>
            <a:round/>
          </a:ln>
        </p:spPr>
        <p:style>
          <a:lnRef idx="0">
            <a:scrgbClr r="0" g="0" b="0"/>
          </a:lnRef>
          <a:fillRef idx="0">
            <a:scrgbClr r="0" g="0" b="0"/>
          </a:fillRef>
          <a:effectRef idx="0">
            <a:scrgbClr r="0" g="0" b="0"/>
          </a:effectRef>
          <a:fontRef idx="minor"/>
        </p:style>
      </p:sp>
      <p:sp>
        <p:nvSpPr>
          <p:cNvPr id="2720" name="Rectangle 13"/>
          <p:cNvSpPr/>
          <p:nvPr/>
        </p:nvSpPr>
        <p:spPr>
          <a:xfrm rot="5400000">
            <a:off x="3250440" y="3285720"/>
            <a:ext cx="3504600" cy="5328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buNone/>
              <a:tabLst>
                <a:tab pos="0" algn="l"/>
              </a:tabLst>
            </a:pPr>
            <a:r>
              <a:rPr lang="en-GB" sz="900" b="0" strike="noStrike" spc="-1">
                <a:solidFill>
                  <a:srgbClr val="FFFFFF"/>
                </a:solidFill>
                <a:latin typeface="Calibri"/>
                <a:ea typeface="DejaVu Sans"/>
              </a:rPr>
              <a:t>Phase – Aligners + Ser/Des for E – Ports</a:t>
            </a:r>
            <a:endParaRPr lang="en-GB" sz="900" b="0" strike="noStrike" spc="-1">
              <a:latin typeface="Arial"/>
            </a:endParaRPr>
          </a:p>
        </p:txBody>
      </p:sp>
      <p:sp>
        <p:nvSpPr>
          <p:cNvPr id="2721" name="Rectangle 14"/>
          <p:cNvSpPr/>
          <p:nvPr/>
        </p:nvSpPr>
        <p:spPr>
          <a:xfrm>
            <a:off x="1916280" y="10378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722" name="Rectangle 15"/>
          <p:cNvSpPr/>
          <p:nvPr/>
        </p:nvSpPr>
        <p:spPr>
          <a:xfrm rot="5400000">
            <a:off x="2565000" y="13046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723" name="Rectangle 16"/>
          <p:cNvSpPr/>
          <p:nvPr/>
        </p:nvSpPr>
        <p:spPr>
          <a:xfrm rot="5400000">
            <a:off x="2565000" y="23713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724" name="Rectangle 17"/>
          <p:cNvSpPr/>
          <p:nvPr/>
        </p:nvSpPr>
        <p:spPr>
          <a:xfrm rot="5400000">
            <a:off x="2565000" y="45050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725" name="Rectangle 18"/>
          <p:cNvSpPr/>
          <p:nvPr/>
        </p:nvSpPr>
        <p:spPr>
          <a:xfrm>
            <a:off x="2754720" y="53053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GBT – SCA</a:t>
            </a:r>
            <a:endParaRPr lang="en-GB" sz="1050" b="0" strike="noStrike" spc="-1">
              <a:latin typeface="Arial"/>
            </a:endParaRPr>
          </a:p>
        </p:txBody>
      </p:sp>
      <p:sp>
        <p:nvSpPr>
          <p:cNvPr id="2726" name="Rectangle 19"/>
          <p:cNvSpPr/>
          <p:nvPr/>
        </p:nvSpPr>
        <p:spPr>
          <a:xfrm rot="5400000">
            <a:off x="3403080" y="55717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727" name="Straight Connector 20"/>
          <p:cNvSpPr/>
          <p:nvPr/>
        </p:nvSpPr>
        <p:spPr>
          <a:xfrm>
            <a:off x="2449440" y="3018960"/>
            <a:ext cx="360" cy="99072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2728" name="Rectangle 21"/>
          <p:cNvSpPr/>
          <p:nvPr/>
        </p:nvSpPr>
        <p:spPr>
          <a:xfrm>
            <a:off x="5284080" y="1271160"/>
            <a:ext cx="857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Phase - Shifter</a:t>
            </a:r>
            <a:endParaRPr lang="en-GB" sz="900" b="0" strike="noStrike" spc="-1">
              <a:latin typeface="Arial"/>
            </a:endParaRPr>
          </a:p>
        </p:txBody>
      </p:sp>
      <p:sp>
        <p:nvSpPr>
          <p:cNvPr id="2729" name="Rectangle 22"/>
          <p:cNvSpPr/>
          <p:nvPr/>
        </p:nvSpPr>
        <p:spPr>
          <a:xfrm rot="5400000">
            <a:off x="4546080" y="20667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730" name="Rectangle 23"/>
          <p:cNvSpPr/>
          <p:nvPr/>
        </p:nvSpPr>
        <p:spPr>
          <a:xfrm rot="5400000">
            <a:off x="4546080" y="27525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731" name="Rectangle 24"/>
          <p:cNvSpPr/>
          <p:nvPr/>
        </p:nvSpPr>
        <p:spPr>
          <a:xfrm rot="5400000">
            <a:off x="4546080" y="41241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732" name="Rectangle 25"/>
          <p:cNvSpPr/>
          <p:nvPr/>
        </p:nvSpPr>
        <p:spPr>
          <a:xfrm rot="5400000">
            <a:off x="4546080" y="48099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733" name="Straight Connector 26"/>
          <p:cNvSpPr/>
          <p:nvPr/>
        </p:nvSpPr>
        <p:spPr>
          <a:xfrm flipV="1">
            <a:off x="4811760" y="3247560"/>
            <a:ext cx="360" cy="60948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2734" name="Curved Connector 27"/>
          <p:cNvSpPr/>
          <p:nvPr/>
        </p:nvSpPr>
        <p:spPr>
          <a:xfrm rot="10800000">
            <a:off x="2984040" y="1418760"/>
            <a:ext cx="175176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735" name="Rectangle 28"/>
          <p:cNvSpPr/>
          <p:nvPr/>
        </p:nvSpPr>
        <p:spPr>
          <a:xfrm>
            <a:off x="7770960" y="5307840"/>
            <a:ext cx="69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Masters</a:t>
            </a:r>
            <a:endParaRPr lang="en-GB" sz="900" b="0" strike="noStrike" spc="-1">
              <a:latin typeface="Arial"/>
            </a:endParaRPr>
          </a:p>
        </p:txBody>
      </p:sp>
      <p:sp>
        <p:nvSpPr>
          <p:cNvPr id="2736" name="Rectangle 29"/>
          <p:cNvSpPr/>
          <p:nvPr/>
        </p:nvSpPr>
        <p:spPr>
          <a:xfrm>
            <a:off x="572004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ADC</a:t>
            </a:r>
            <a:endParaRPr lang="en-GB" sz="900" b="0" strike="noStrike" spc="-1">
              <a:latin typeface="Arial"/>
            </a:endParaRPr>
          </a:p>
        </p:txBody>
      </p:sp>
      <p:sp>
        <p:nvSpPr>
          <p:cNvPr id="2737" name="Rectangle 30"/>
          <p:cNvSpPr/>
          <p:nvPr/>
        </p:nvSpPr>
        <p:spPr>
          <a:xfrm>
            <a:off x="57200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Control Logic</a:t>
            </a:r>
            <a:endParaRPr lang="en-GB" sz="900" b="0" strike="noStrike" spc="-1">
              <a:latin typeface="Arial"/>
            </a:endParaRPr>
          </a:p>
        </p:txBody>
      </p:sp>
      <p:sp>
        <p:nvSpPr>
          <p:cNvPr id="2738" name="Rectangle 31"/>
          <p:cNvSpPr/>
          <p:nvPr/>
        </p:nvSpPr>
        <p:spPr>
          <a:xfrm>
            <a:off x="70916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Configuration</a:t>
            </a:r>
            <a:endParaRPr lang="en-GB" sz="900" b="0" strike="noStrike" spc="-1">
              <a:latin typeface="Arial"/>
            </a:endParaRPr>
          </a:p>
          <a:p>
            <a:pPr algn="ctr">
              <a:lnSpc>
                <a:spcPct val="100000"/>
              </a:lnSpc>
              <a:buNone/>
              <a:tabLst>
                <a:tab pos="0" algn="l"/>
              </a:tabLst>
            </a:pPr>
            <a:r>
              <a:rPr lang="en-US" sz="900" b="0" strike="noStrike" spc="-1">
                <a:solidFill>
                  <a:srgbClr val="FFFFFF"/>
                </a:solidFill>
                <a:latin typeface="Calibri"/>
                <a:ea typeface="DejaVu Sans"/>
              </a:rPr>
              <a:t>(e-Fuses + reg-Bank)</a:t>
            </a:r>
            <a:endParaRPr lang="en-GB" sz="900" b="0" strike="noStrike" spc="-1">
              <a:latin typeface="Arial"/>
            </a:endParaRPr>
          </a:p>
        </p:txBody>
      </p:sp>
      <p:sp>
        <p:nvSpPr>
          <p:cNvPr id="2739" name="Straight Arrow Connector 32"/>
          <p:cNvSpPr/>
          <p:nvPr/>
        </p:nvSpPr>
        <p:spPr>
          <a:xfrm rot="5400000" flipH="1" flipV="1">
            <a:off x="660132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740" name="Straight Arrow Connector 33"/>
          <p:cNvSpPr/>
          <p:nvPr/>
        </p:nvSpPr>
        <p:spPr>
          <a:xfrm>
            <a:off x="8071920" y="3762000"/>
            <a:ext cx="608760" cy="720"/>
          </a:xfrm>
          <a:custGeom>
            <a:avLst/>
            <a:gdLst/>
            <a:ahLst/>
            <a:cxnLst/>
            <a:rect l="l" t="t" r="r" b="b"/>
            <a:pathLst>
              <a:path w="21600" h="21600">
                <a:moveTo>
                  <a:pt x="0" y="0"/>
                </a:moveTo>
                <a:lnTo>
                  <a:pt x="21600" y="21600"/>
                </a:lnTo>
              </a:path>
            </a:pathLst>
          </a:custGeom>
          <a:noFill/>
          <a:ln w="19050">
            <a:solidFill>
              <a:srgbClr val="44546A"/>
            </a:solidFill>
            <a:round/>
            <a:tailEnd type="arrow" w="med" len="med"/>
          </a:ln>
        </p:spPr>
        <p:style>
          <a:lnRef idx="0">
            <a:scrgbClr r="0" g="0" b="0"/>
          </a:lnRef>
          <a:fillRef idx="0">
            <a:scrgbClr r="0" g="0" b="0"/>
          </a:fillRef>
          <a:effectRef idx="0">
            <a:scrgbClr r="0" g="0" b="0"/>
          </a:effectRef>
          <a:fontRef idx="minor"/>
        </p:style>
      </p:sp>
      <p:sp>
        <p:nvSpPr>
          <p:cNvPr id="2741" name="Isosceles Triangle 34"/>
          <p:cNvSpPr/>
          <p:nvPr/>
        </p:nvSpPr>
        <p:spPr>
          <a:xfrm rot="5400000" flipH="1">
            <a:off x="8642880" y="357228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sp>
        <p:nvSpPr>
          <p:cNvPr id="2742" name="Isosceles Triangle 35"/>
          <p:cNvSpPr/>
          <p:nvPr/>
        </p:nvSpPr>
        <p:spPr>
          <a:xfrm>
            <a:off x="9292320" y="19551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2743" name="Straight Connector 36"/>
          <p:cNvSpPr/>
          <p:nvPr/>
        </p:nvSpPr>
        <p:spPr>
          <a:xfrm>
            <a:off x="9291960" y="1955160"/>
            <a:ext cx="30492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2744" name="Straight Connector 37"/>
          <p:cNvSpPr/>
          <p:nvPr/>
        </p:nvSpPr>
        <p:spPr>
          <a:xfrm>
            <a:off x="9062640" y="3762000"/>
            <a:ext cx="38088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745" name="Straight Connector 38"/>
          <p:cNvSpPr/>
          <p:nvPr/>
        </p:nvSpPr>
        <p:spPr>
          <a:xfrm>
            <a:off x="9443520" y="4066560"/>
            <a:ext cx="360" cy="15264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746" name="Isosceles Triangle 39"/>
          <p:cNvSpPr/>
          <p:nvPr/>
        </p:nvSpPr>
        <p:spPr>
          <a:xfrm flipV="1">
            <a:off x="9291240" y="39135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2747" name="Straight Connector 40"/>
          <p:cNvSpPr/>
          <p:nvPr/>
        </p:nvSpPr>
        <p:spPr>
          <a:xfrm>
            <a:off x="9443520" y="3762000"/>
            <a:ext cx="360" cy="15228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748" name="Straight Connector 41"/>
          <p:cNvSpPr/>
          <p:nvPr/>
        </p:nvSpPr>
        <p:spPr>
          <a:xfrm>
            <a:off x="9291240" y="4066560"/>
            <a:ext cx="30456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2749" name="Isosceles Triangle 42"/>
          <p:cNvSpPr/>
          <p:nvPr/>
        </p:nvSpPr>
        <p:spPr>
          <a:xfrm flipV="1">
            <a:off x="9367560" y="4218480"/>
            <a:ext cx="151560" cy="151560"/>
          </a:xfrm>
          <a:prstGeom prst="triangle">
            <a:avLst>
              <a:gd name="adj" fmla="val 50000"/>
            </a:avLst>
          </a:prstGeom>
          <a:solidFill>
            <a:schemeClr val="tx2"/>
          </a:solidFill>
          <a:ln w="25400">
            <a:solidFill>
              <a:srgbClr val="44546A"/>
            </a:solidFill>
            <a:round/>
          </a:ln>
        </p:spPr>
        <p:style>
          <a:lnRef idx="0">
            <a:scrgbClr r="0" g="0" b="0"/>
          </a:lnRef>
          <a:fillRef idx="0">
            <a:scrgbClr r="0" g="0" b="0"/>
          </a:fillRef>
          <a:effectRef idx="0">
            <a:scrgbClr r="0" g="0" b="0"/>
          </a:effectRef>
          <a:fontRef idx="minor"/>
        </p:style>
      </p:sp>
      <p:sp>
        <p:nvSpPr>
          <p:cNvPr id="2750" name="Straight Connector 43"/>
          <p:cNvSpPr/>
          <p:nvPr/>
        </p:nvSpPr>
        <p:spPr>
          <a:xfrm>
            <a:off x="9291960" y="1802520"/>
            <a:ext cx="30492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751" name="Elbow Connector 44"/>
          <p:cNvSpPr/>
          <p:nvPr/>
        </p:nvSpPr>
        <p:spPr>
          <a:xfrm flipV="1">
            <a:off x="8463240" y="3875760"/>
            <a:ext cx="407880" cy="1659600"/>
          </a:xfrm>
          <a:prstGeom prst="bentConnector2">
            <a:avLst/>
          </a:pr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752" name="Straight Arrow Connector 45"/>
          <p:cNvSpPr/>
          <p:nvPr/>
        </p:nvSpPr>
        <p:spPr>
          <a:xfrm flipH="1">
            <a:off x="5260320" y="3016440"/>
            <a:ext cx="741240" cy="360"/>
          </a:xfrm>
          <a:custGeom>
            <a:avLst/>
            <a:gdLst/>
            <a:ahLst/>
            <a:cxnLst/>
            <a:rect l="l" t="t" r="r" b="b"/>
            <a:pathLst>
              <a:path w="21600" h="21600">
                <a:moveTo>
                  <a:pt x="0" y="0"/>
                </a:moveTo>
                <a:lnTo>
                  <a:pt x="21600" y="21600"/>
                </a:lnTo>
              </a:path>
            </a:pathLst>
          </a:custGeom>
          <a:noFill/>
          <a:ln w="38100">
            <a:solidFill>
              <a:srgbClr val="C0504D"/>
            </a:solidFill>
            <a:round/>
            <a:tailEnd type="arrow" w="med" len="med"/>
          </a:ln>
        </p:spPr>
        <p:style>
          <a:lnRef idx="0">
            <a:scrgbClr r="0" g="0" b="0"/>
          </a:lnRef>
          <a:fillRef idx="0">
            <a:scrgbClr r="0" g="0" b="0"/>
          </a:fillRef>
          <a:effectRef idx="0">
            <a:scrgbClr r="0" g="0" b="0"/>
          </a:effectRef>
          <a:fontRef idx="minor"/>
        </p:style>
      </p:sp>
      <p:sp>
        <p:nvSpPr>
          <p:cNvPr id="2753" name="Curved Connector 46"/>
          <p:cNvSpPr/>
          <p:nvPr/>
        </p:nvSpPr>
        <p:spPr>
          <a:xfrm rot="10800000">
            <a:off x="2984040" y="1266480"/>
            <a:ext cx="175176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754" name="Curved Connector 47"/>
          <p:cNvSpPr/>
          <p:nvPr/>
        </p:nvSpPr>
        <p:spPr>
          <a:xfrm rot="10800000">
            <a:off x="2984040" y="1571400"/>
            <a:ext cx="175176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755" name="Curved Connector 48"/>
          <p:cNvSpPr/>
          <p:nvPr/>
        </p:nvSpPr>
        <p:spPr>
          <a:xfrm rot="10800000">
            <a:off x="2984040" y="233352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756" name="Curved Connector 49"/>
          <p:cNvSpPr/>
          <p:nvPr/>
        </p:nvSpPr>
        <p:spPr>
          <a:xfrm rot="10800000">
            <a:off x="2984040" y="248580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757" name="Curved Connector 50"/>
          <p:cNvSpPr/>
          <p:nvPr/>
        </p:nvSpPr>
        <p:spPr>
          <a:xfrm rot="10800000">
            <a:off x="2984040" y="263844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758" name="Curved Connector 51"/>
          <p:cNvSpPr/>
          <p:nvPr/>
        </p:nvSpPr>
        <p:spPr>
          <a:xfrm rot="10800000" flipV="1">
            <a:off x="2984040" y="408600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759" name="Curved Connector 52"/>
          <p:cNvSpPr/>
          <p:nvPr/>
        </p:nvSpPr>
        <p:spPr>
          <a:xfrm rot="10800000" flipV="1">
            <a:off x="2984040" y="423864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760" name="Curved Connector 53"/>
          <p:cNvSpPr/>
          <p:nvPr/>
        </p:nvSpPr>
        <p:spPr>
          <a:xfrm rot="10800000" flipV="1">
            <a:off x="2984040" y="439092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761" name="Curved Connector 54"/>
          <p:cNvSpPr/>
          <p:nvPr/>
        </p:nvSpPr>
        <p:spPr>
          <a:xfrm rot="10800000" flipV="1">
            <a:off x="3822120" y="4771800"/>
            <a:ext cx="91368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762" name="Curved Connector 55"/>
          <p:cNvSpPr/>
          <p:nvPr/>
        </p:nvSpPr>
        <p:spPr>
          <a:xfrm rot="10800000" flipV="1">
            <a:off x="3822120" y="4924080"/>
            <a:ext cx="91368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763" name="Curved Connector 56"/>
          <p:cNvSpPr/>
          <p:nvPr/>
        </p:nvSpPr>
        <p:spPr>
          <a:xfrm rot="10800000" flipV="1">
            <a:off x="3822120" y="5076360"/>
            <a:ext cx="91368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764" name="Straight Arrow Connector 57"/>
          <p:cNvSpPr/>
          <p:nvPr/>
        </p:nvSpPr>
        <p:spPr>
          <a:xfrm flipV="1">
            <a:off x="3889800" y="4699800"/>
            <a:ext cx="791640" cy="4222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765" name="TextBox 58"/>
          <p:cNvSpPr/>
          <p:nvPr/>
        </p:nvSpPr>
        <p:spPr>
          <a:xfrm>
            <a:off x="2694960" y="5000400"/>
            <a:ext cx="12542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000" b="0" strike="noStrike" spc="-1">
                <a:solidFill>
                  <a:srgbClr val="1F497D"/>
                </a:solidFill>
                <a:latin typeface="Calibri"/>
                <a:ea typeface="DejaVu Sans"/>
              </a:rPr>
              <a:t>One 80 Mbps port</a:t>
            </a:r>
            <a:endParaRPr lang="en-GB" sz="1000" b="0" strike="noStrike" spc="-1">
              <a:latin typeface="Arial"/>
            </a:endParaRPr>
          </a:p>
        </p:txBody>
      </p:sp>
      <p:sp>
        <p:nvSpPr>
          <p:cNvPr id="2766" name="Straight Arrow Connector 59"/>
          <p:cNvSpPr/>
          <p:nvPr/>
        </p:nvSpPr>
        <p:spPr>
          <a:xfrm flipV="1">
            <a:off x="3928320" y="2397600"/>
            <a:ext cx="795240" cy="14961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767" name="Straight Arrow Connector 60"/>
          <p:cNvSpPr/>
          <p:nvPr/>
        </p:nvSpPr>
        <p:spPr>
          <a:xfrm flipV="1">
            <a:off x="3928320" y="3147120"/>
            <a:ext cx="777240" cy="7470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768" name="Straight Arrow Connector 61"/>
          <p:cNvSpPr/>
          <p:nvPr/>
        </p:nvSpPr>
        <p:spPr>
          <a:xfrm>
            <a:off x="3928320" y="3895920"/>
            <a:ext cx="777240" cy="972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769" name="TextBox 62"/>
          <p:cNvSpPr/>
          <p:nvPr/>
        </p:nvSpPr>
        <p:spPr>
          <a:xfrm>
            <a:off x="7881480" y="6017040"/>
            <a:ext cx="43272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Ports</a:t>
            </a:r>
            <a:endParaRPr lang="en-GB" sz="800" b="0" strike="noStrike" spc="-1">
              <a:latin typeface="Arial"/>
            </a:endParaRPr>
          </a:p>
        </p:txBody>
      </p:sp>
      <p:sp>
        <p:nvSpPr>
          <p:cNvPr id="2770" name="TextBox 63"/>
          <p:cNvSpPr/>
          <p:nvPr/>
        </p:nvSpPr>
        <p:spPr>
          <a:xfrm>
            <a:off x="5783760" y="6017040"/>
            <a:ext cx="5454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aIn[7:0]</a:t>
            </a:r>
            <a:endParaRPr lang="en-GB" sz="800" b="0" strike="noStrike" spc="-1">
              <a:latin typeface="Arial"/>
            </a:endParaRPr>
          </a:p>
        </p:txBody>
      </p:sp>
      <p:sp>
        <p:nvSpPr>
          <p:cNvPr id="2771" name="TextBox 64"/>
          <p:cNvSpPr/>
          <p:nvPr/>
        </p:nvSpPr>
        <p:spPr>
          <a:xfrm>
            <a:off x="6471360" y="6017040"/>
            <a:ext cx="5623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IO[15:0]</a:t>
            </a:r>
            <a:endParaRPr lang="en-GB" sz="800" b="0" strike="noStrike" spc="-1">
              <a:latin typeface="Arial"/>
            </a:endParaRPr>
          </a:p>
        </p:txBody>
      </p:sp>
      <p:sp>
        <p:nvSpPr>
          <p:cNvPr id="2772" name="TextBox 65"/>
          <p:cNvSpPr/>
          <p:nvPr/>
        </p:nvSpPr>
        <p:spPr>
          <a:xfrm>
            <a:off x="2866320" y="3618720"/>
            <a:ext cx="1115280" cy="546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1000" b="0" strike="noStrike" spc="-1">
                <a:solidFill>
                  <a:srgbClr val="1F497D"/>
                </a:solidFill>
                <a:latin typeface="Calibri"/>
                <a:ea typeface="DejaVu Sans"/>
              </a:rPr>
              <a:t>160 Mbps</a:t>
            </a:r>
            <a:br/>
            <a:r>
              <a:rPr lang="en-GB" sz="1000" b="0" strike="noStrike" spc="-1">
                <a:solidFill>
                  <a:srgbClr val="1F497D"/>
                </a:solidFill>
                <a:latin typeface="Calibri"/>
                <a:ea typeface="DejaVu Sans"/>
              </a:rPr>
              <a:t>to</a:t>
            </a:r>
            <a:endParaRPr lang="en-GB" sz="1000" b="0" strike="noStrike" spc="-1">
              <a:latin typeface="Arial"/>
            </a:endParaRPr>
          </a:p>
          <a:p>
            <a:pPr algn="ctr">
              <a:lnSpc>
                <a:spcPct val="100000"/>
              </a:lnSpc>
              <a:buNone/>
              <a:tabLst>
                <a:tab pos="0" algn="l"/>
              </a:tabLst>
            </a:pPr>
            <a:r>
              <a:rPr lang="en-GB" sz="1000" b="0" strike="noStrike" spc="-1">
                <a:solidFill>
                  <a:srgbClr val="1F497D"/>
                </a:solidFill>
                <a:latin typeface="Calibri"/>
                <a:ea typeface="DejaVu Sans"/>
              </a:rPr>
              <a:t>1.28 Gbps ports</a:t>
            </a:r>
            <a:endParaRPr lang="en-GB" sz="1000" b="0" strike="noStrike" spc="-1">
              <a:latin typeface="Arial"/>
            </a:endParaRPr>
          </a:p>
        </p:txBody>
      </p:sp>
      <p:sp>
        <p:nvSpPr>
          <p:cNvPr id="2773" name="TextBox 66"/>
          <p:cNvSpPr/>
          <p:nvPr/>
        </p:nvSpPr>
        <p:spPr>
          <a:xfrm>
            <a:off x="8578080" y="1802880"/>
            <a:ext cx="5940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LpGBTIA</a:t>
            </a:r>
            <a:endParaRPr lang="en-GB" sz="800" b="0" strike="noStrike" spc="-1">
              <a:latin typeface="Arial"/>
            </a:endParaRPr>
          </a:p>
        </p:txBody>
      </p:sp>
      <p:sp>
        <p:nvSpPr>
          <p:cNvPr id="2774" name="TextBox 67"/>
          <p:cNvSpPr/>
          <p:nvPr/>
        </p:nvSpPr>
        <p:spPr>
          <a:xfrm>
            <a:off x="8577000" y="3304800"/>
            <a:ext cx="5652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LpGBLD</a:t>
            </a:r>
            <a:endParaRPr lang="en-GB" sz="800" b="0" strike="noStrike" spc="-1">
              <a:latin typeface="Arial"/>
            </a:endParaRPr>
          </a:p>
        </p:txBody>
      </p:sp>
      <p:sp>
        <p:nvSpPr>
          <p:cNvPr id="2775" name="TextBox 68"/>
          <p:cNvSpPr/>
          <p:nvPr/>
        </p:nvSpPr>
        <p:spPr>
          <a:xfrm>
            <a:off x="7659000" y="1280160"/>
            <a:ext cx="746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400" b="1" strike="noStrike" spc="-1">
                <a:solidFill>
                  <a:srgbClr val="1F497D"/>
                </a:solidFill>
                <a:latin typeface="Calibri"/>
                <a:ea typeface="DejaVu Sans"/>
              </a:rPr>
              <a:t>LpGBT</a:t>
            </a:r>
            <a:endParaRPr lang="en-GB" sz="1400" b="0" strike="noStrike" spc="-1">
              <a:latin typeface="Arial"/>
            </a:endParaRPr>
          </a:p>
        </p:txBody>
      </p:sp>
      <p:sp>
        <p:nvSpPr>
          <p:cNvPr id="2776" name="Straight Arrow Connector 69"/>
          <p:cNvSpPr/>
          <p:nvPr/>
        </p:nvSpPr>
        <p:spPr>
          <a:xfrm rot="10800000" flipV="1">
            <a:off x="9673920" y="187920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777" name="Straight Arrow Connector 70"/>
          <p:cNvSpPr/>
          <p:nvPr/>
        </p:nvSpPr>
        <p:spPr>
          <a:xfrm rot="10800000" flipV="1">
            <a:off x="9673920" y="203148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778" name="Straight Arrow Connector 71"/>
          <p:cNvSpPr/>
          <p:nvPr/>
        </p:nvSpPr>
        <p:spPr>
          <a:xfrm rot="10800000" flipH="1">
            <a:off x="9672120" y="368676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779" name="Straight Arrow Connector 72"/>
          <p:cNvSpPr/>
          <p:nvPr/>
        </p:nvSpPr>
        <p:spPr>
          <a:xfrm rot="10800000" flipH="1">
            <a:off x="9672120" y="383904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780" name="Right Brace 73"/>
          <p:cNvSpPr/>
          <p:nvPr/>
        </p:nvSpPr>
        <p:spPr>
          <a:xfrm>
            <a:off x="3747960" y="1443600"/>
            <a:ext cx="266040" cy="400320"/>
          </a:xfrm>
          <a:prstGeom prst="rightBrace">
            <a:avLst>
              <a:gd name="adj1" fmla="val 8333"/>
              <a:gd name="adj2" fmla="val 50000"/>
            </a:avLst>
          </a:prstGeom>
          <a:noFill/>
          <a:ln w="12700">
            <a:solidFill>
              <a:srgbClr val="4A7EBB"/>
            </a:solidFill>
            <a:round/>
          </a:ln>
        </p:spPr>
        <p:style>
          <a:lnRef idx="0">
            <a:scrgbClr r="0" g="0" b="0"/>
          </a:lnRef>
          <a:fillRef idx="0">
            <a:scrgbClr r="0" g="0" b="0"/>
          </a:fillRef>
          <a:effectRef idx="0">
            <a:scrgbClr r="0" g="0" b="0"/>
          </a:effectRef>
          <a:fontRef idx="minor"/>
        </p:style>
      </p:sp>
      <p:sp>
        <p:nvSpPr>
          <p:cNvPr id="2781" name="TextBox 74"/>
          <p:cNvSpPr/>
          <p:nvPr/>
        </p:nvSpPr>
        <p:spPr>
          <a:xfrm>
            <a:off x="3956400" y="1509840"/>
            <a:ext cx="4341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eLink</a:t>
            </a:r>
            <a:endParaRPr lang="en-GB" sz="800" b="0" strike="noStrike" spc="-1">
              <a:latin typeface="Arial"/>
            </a:endParaRPr>
          </a:p>
        </p:txBody>
      </p:sp>
      <p:sp>
        <p:nvSpPr>
          <p:cNvPr id="2782" name="TextBox 75"/>
          <p:cNvSpPr/>
          <p:nvPr/>
        </p:nvSpPr>
        <p:spPr>
          <a:xfrm>
            <a:off x="3063960" y="3313080"/>
            <a:ext cx="47700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GB" sz="1000" b="0" strike="noStrike" spc="-1">
                <a:solidFill>
                  <a:srgbClr val="C00000"/>
                </a:solidFill>
                <a:latin typeface="Calibri"/>
                <a:ea typeface="DejaVu Sans"/>
              </a:rPr>
              <a:t>clock</a:t>
            </a:r>
            <a:endParaRPr lang="en-GB" sz="1000" b="0" strike="noStrike" spc="-1">
              <a:latin typeface="Arial"/>
            </a:endParaRPr>
          </a:p>
        </p:txBody>
      </p:sp>
      <p:sp>
        <p:nvSpPr>
          <p:cNvPr id="2783" name="Straight Arrow Connector 76"/>
          <p:cNvSpPr/>
          <p:nvPr/>
        </p:nvSpPr>
        <p:spPr>
          <a:xfrm flipV="1">
            <a:off x="3526200" y="2901600"/>
            <a:ext cx="589320" cy="532440"/>
          </a:xfrm>
          <a:custGeom>
            <a:avLst/>
            <a:gdLst/>
            <a:ahLst/>
            <a:cxnLst/>
            <a:rect l="l" t="t" r="r" b="b"/>
            <a:pathLst>
              <a:path w="21600" h="21600">
                <a:moveTo>
                  <a:pt x="0" y="0"/>
                </a:moveTo>
                <a:lnTo>
                  <a:pt x="21600" y="21600"/>
                </a:lnTo>
              </a:path>
            </a:pathLst>
          </a:custGeom>
          <a:noFill/>
          <a:ln w="9525">
            <a:solidFill>
              <a:srgbClr val="C00000"/>
            </a:solidFill>
            <a:round/>
            <a:tailEnd type="arrow" w="med" len="med"/>
          </a:ln>
        </p:spPr>
        <p:style>
          <a:lnRef idx="0">
            <a:scrgbClr r="0" g="0" b="0"/>
          </a:lnRef>
          <a:fillRef idx="0">
            <a:scrgbClr r="0" g="0" b="0"/>
          </a:fillRef>
          <a:effectRef idx="0">
            <a:scrgbClr r="0" g="0" b="0"/>
          </a:effectRef>
          <a:fontRef idx="minor"/>
        </p:style>
      </p:sp>
      <p:sp>
        <p:nvSpPr>
          <p:cNvPr id="2784" name="TextBox 77"/>
          <p:cNvSpPr/>
          <p:nvPr/>
        </p:nvSpPr>
        <p:spPr>
          <a:xfrm>
            <a:off x="2909880" y="3132720"/>
            <a:ext cx="64296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data-up</a:t>
            </a:r>
            <a:endParaRPr lang="en-GB" sz="1000" b="0" strike="noStrike" spc="-1">
              <a:latin typeface="Arial"/>
            </a:endParaRPr>
          </a:p>
        </p:txBody>
      </p:sp>
      <p:sp>
        <p:nvSpPr>
          <p:cNvPr id="2785" name="Straight Arrow Connector 78"/>
          <p:cNvSpPr/>
          <p:nvPr/>
        </p:nvSpPr>
        <p:spPr>
          <a:xfrm flipV="1">
            <a:off x="3526200" y="2763720"/>
            <a:ext cx="513360" cy="4906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786" name="TextBox 79"/>
          <p:cNvSpPr/>
          <p:nvPr/>
        </p:nvSpPr>
        <p:spPr>
          <a:xfrm>
            <a:off x="2743200" y="2904120"/>
            <a:ext cx="8168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data-down</a:t>
            </a:r>
            <a:endParaRPr lang="en-GB" sz="1000" b="0" strike="noStrike" spc="-1">
              <a:latin typeface="Arial"/>
            </a:endParaRPr>
          </a:p>
        </p:txBody>
      </p:sp>
      <p:sp>
        <p:nvSpPr>
          <p:cNvPr id="2787" name="Straight Arrow Connector 80"/>
          <p:cNvSpPr/>
          <p:nvPr/>
        </p:nvSpPr>
        <p:spPr>
          <a:xfrm flipV="1">
            <a:off x="3526200" y="2611440"/>
            <a:ext cx="437040" cy="4143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grpSp>
        <p:nvGrpSpPr>
          <p:cNvPr id="2788" name="Group 81"/>
          <p:cNvGrpSpPr/>
          <p:nvPr/>
        </p:nvGrpSpPr>
        <p:grpSpPr>
          <a:xfrm>
            <a:off x="8520840" y="6067080"/>
            <a:ext cx="1751760" cy="532800"/>
            <a:chOff x="8520840" y="6067080"/>
            <a:chExt cx="1751760" cy="532800"/>
          </a:xfrm>
        </p:grpSpPr>
        <p:sp>
          <p:nvSpPr>
            <p:cNvPr id="2789" name="Rectangle 82"/>
            <p:cNvSpPr/>
            <p:nvPr/>
          </p:nvSpPr>
          <p:spPr>
            <a:xfrm>
              <a:off x="8520840" y="6067080"/>
              <a:ext cx="1751760" cy="532800"/>
            </a:xfrm>
            <a:prstGeom prst="rect">
              <a:avLst/>
            </a:prstGeom>
            <a:solidFill>
              <a:srgbClr val="DCE6F2"/>
            </a:solidFill>
            <a:ln w="25400">
              <a:solidFill>
                <a:srgbClr val="4F81BD"/>
              </a:solidFill>
              <a:prstDash val="dash"/>
              <a:round/>
            </a:ln>
          </p:spPr>
          <p:style>
            <a:lnRef idx="0">
              <a:scrgbClr r="0" g="0" b="0"/>
            </a:lnRef>
            <a:fillRef idx="0">
              <a:scrgbClr r="0" g="0" b="0"/>
            </a:fillRef>
            <a:effectRef idx="0">
              <a:scrgbClr r="0" g="0" b="0"/>
            </a:effectRef>
            <a:fontRef idx="minor"/>
          </p:style>
        </p:sp>
        <p:sp>
          <p:nvSpPr>
            <p:cNvPr id="2790" name="Straight Connector 83"/>
            <p:cNvSpPr/>
            <p:nvPr/>
          </p:nvSpPr>
          <p:spPr>
            <a:xfrm>
              <a:off x="8673120" y="6219360"/>
              <a:ext cx="990720" cy="360"/>
            </a:xfrm>
            <a:prstGeom prst="line">
              <a:avLst/>
            </a:prstGeom>
            <a:ln w="12700">
              <a:solidFill>
                <a:srgbClr val="1F497D"/>
              </a:solidFill>
              <a:round/>
            </a:ln>
          </p:spPr>
          <p:style>
            <a:lnRef idx="0">
              <a:scrgbClr r="0" g="0" b="0"/>
            </a:lnRef>
            <a:fillRef idx="0">
              <a:scrgbClr r="0" g="0" b="0"/>
            </a:fillRef>
            <a:effectRef idx="0">
              <a:scrgbClr r="0" g="0" b="0"/>
            </a:effectRef>
            <a:fontRef idx="minor"/>
          </p:style>
        </p:sp>
        <p:sp>
          <p:nvSpPr>
            <p:cNvPr id="2791" name="Straight Connector 84"/>
            <p:cNvSpPr/>
            <p:nvPr/>
          </p:nvSpPr>
          <p:spPr>
            <a:xfrm>
              <a:off x="8673120" y="6371640"/>
              <a:ext cx="990720" cy="360"/>
            </a:xfrm>
            <a:prstGeom prst="line">
              <a:avLst/>
            </a:prstGeom>
            <a:ln w="12700">
              <a:solidFill>
                <a:srgbClr val="000000"/>
              </a:solidFill>
              <a:round/>
            </a:ln>
          </p:spPr>
          <p:style>
            <a:lnRef idx="0">
              <a:scrgbClr r="0" g="0" b="0"/>
            </a:lnRef>
            <a:fillRef idx="0">
              <a:scrgbClr r="0" g="0" b="0"/>
            </a:fillRef>
            <a:effectRef idx="0">
              <a:scrgbClr r="0" g="0" b="0"/>
            </a:effectRef>
            <a:fontRef idx="minor"/>
          </p:style>
        </p:sp>
        <p:sp>
          <p:nvSpPr>
            <p:cNvPr id="2792" name="Straight Connector 85"/>
            <p:cNvSpPr/>
            <p:nvPr/>
          </p:nvSpPr>
          <p:spPr>
            <a:xfrm>
              <a:off x="8673120" y="6524280"/>
              <a:ext cx="990720" cy="360"/>
            </a:xfrm>
            <a:prstGeom prst="line">
              <a:avLst/>
            </a:prstGeom>
            <a:ln w="12700">
              <a:solidFill>
                <a:srgbClr val="C0504D"/>
              </a:solidFill>
              <a:round/>
            </a:ln>
          </p:spPr>
          <p:style>
            <a:lnRef idx="0">
              <a:scrgbClr r="0" g="0" b="0"/>
            </a:lnRef>
            <a:fillRef idx="0">
              <a:scrgbClr r="0" g="0" b="0"/>
            </a:fillRef>
            <a:effectRef idx="0">
              <a:scrgbClr r="0" g="0" b="0"/>
            </a:effectRef>
            <a:fontRef idx="minor"/>
          </p:style>
        </p:sp>
        <p:sp>
          <p:nvSpPr>
            <p:cNvPr id="2793" name="TextBox 86"/>
            <p:cNvSpPr/>
            <p:nvPr/>
          </p:nvSpPr>
          <p:spPr>
            <a:xfrm>
              <a:off x="9651600" y="6219720"/>
              <a:ext cx="5180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000000"/>
                  </a:solidFill>
                  <a:latin typeface="Calibri"/>
                  <a:ea typeface="DejaVu Sans"/>
                </a:rPr>
                <a:t>control</a:t>
              </a:r>
              <a:endParaRPr lang="en-GB" sz="800" b="0" strike="noStrike" spc="-1">
                <a:latin typeface="Arial"/>
              </a:endParaRPr>
            </a:p>
          </p:txBody>
        </p:sp>
        <p:sp>
          <p:nvSpPr>
            <p:cNvPr id="2794" name="TextBox 87"/>
            <p:cNvSpPr/>
            <p:nvPr/>
          </p:nvSpPr>
          <p:spPr>
            <a:xfrm>
              <a:off x="9659880" y="6067080"/>
              <a:ext cx="3945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data</a:t>
              </a:r>
              <a:endParaRPr lang="en-GB" sz="800" b="0" strike="noStrike" spc="-1">
                <a:latin typeface="Arial"/>
              </a:endParaRPr>
            </a:p>
          </p:txBody>
        </p:sp>
        <p:sp>
          <p:nvSpPr>
            <p:cNvPr id="2795" name="TextBox 88"/>
            <p:cNvSpPr/>
            <p:nvPr/>
          </p:nvSpPr>
          <p:spPr>
            <a:xfrm>
              <a:off x="9663840" y="6372000"/>
              <a:ext cx="4694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FF0000"/>
                  </a:solidFill>
                  <a:latin typeface="Calibri"/>
                  <a:ea typeface="DejaVu Sans"/>
                </a:rPr>
                <a:t>clocks</a:t>
              </a:r>
              <a:endParaRPr lang="en-GB" sz="800" b="0" strike="noStrike" spc="-1">
                <a:latin typeface="Arial"/>
              </a:endParaRPr>
            </a:p>
          </p:txBody>
        </p:sp>
      </p:grpSp>
      <p:grpSp>
        <p:nvGrpSpPr>
          <p:cNvPr id="2796" name="Group 89"/>
          <p:cNvGrpSpPr/>
          <p:nvPr/>
        </p:nvGrpSpPr>
        <p:grpSpPr>
          <a:xfrm>
            <a:off x="7825320" y="2032200"/>
            <a:ext cx="454320" cy="456480"/>
            <a:chOff x="7825320" y="2032200"/>
            <a:chExt cx="454320" cy="456480"/>
          </a:xfrm>
        </p:grpSpPr>
        <p:sp>
          <p:nvSpPr>
            <p:cNvPr id="2797" name="Isosceles Triangle 90"/>
            <p:cNvSpPr/>
            <p:nvPr/>
          </p:nvSpPr>
          <p:spPr>
            <a:xfrm rot="16200000">
              <a:off x="7787160" y="207036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798" name="TextBox 91"/>
            <p:cNvSpPr/>
            <p:nvPr/>
          </p:nvSpPr>
          <p:spPr>
            <a:xfrm>
              <a:off x="7895880" y="2106000"/>
              <a:ext cx="3837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LR</a:t>
              </a:r>
              <a:endParaRPr lang="en-GB" sz="1400" b="0" strike="noStrike" spc="-1">
                <a:latin typeface="Arial"/>
              </a:endParaRPr>
            </a:p>
          </p:txBody>
        </p:sp>
      </p:grpSp>
      <p:sp>
        <p:nvSpPr>
          <p:cNvPr id="2799" name="Straight Arrow Connector 92"/>
          <p:cNvSpPr/>
          <p:nvPr/>
        </p:nvSpPr>
        <p:spPr>
          <a:xfrm flipH="1" flipV="1">
            <a:off x="7583760" y="2258640"/>
            <a:ext cx="24012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800" name="Straight Arrow Connector 93"/>
          <p:cNvSpPr/>
          <p:nvPr/>
        </p:nvSpPr>
        <p:spPr>
          <a:xfrm flipH="1">
            <a:off x="7728120" y="2260800"/>
            <a:ext cx="360" cy="54180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2801" name="Straight Arrow Connector 94"/>
          <p:cNvSpPr/>
          <p:nvPr/>
        </p:nvSpPr>
        <p:spPr>
          <a:xfrm flipV="1">
            <a:off x="7317720" y="248796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802" name="Straight Arrow Connector 95"/>
          <p:cNvSpPr/>
          <p:nvPr/>
        </p:nvSpPr>
        <p:spPr>
          <a:xfrm>
            <a:off x="7317720" y="325224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803" name="Straight Arrow Connector 96"/>
          <p:cNvSpPr/>
          <p:nvPr/>
        </p:nvSpPr>
        <p:spPr>
          <a:xfrm flipH="1">
            <a:off x="7824600" y="3004200"/>
            <a:ext cx="1359360" cy="11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804" name="TextBox 97"/>
          <p:cNvSpPr/>
          <p:nvPr/>
        </p:nvSpPr>
        <p:spPr>
          <a:xfrm>
            <a:off x="8466480" y="2804040"/>
            <a:ext cx="745200" cy="3945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000" b="0" strike="noStrike" spc="-1">
                <a:solidFill>
                  <a:srgbClr val="C00000"/>
                </a:solidFill>
                <a:latin typeface="Calibri"/>
                <a:ea typeface="DejaVu Sans"/>
              </a:rPr>
              <a:t>Ref CLK</a:t>
            </a:r>
            <a:br/>
            <a:r>
              <a:rPr lang="en-GB" sz="1000" b="0" strike="noStrike" spc="-1">
                <a:solidFill>
                  <a:srgbClr val="C00000"/>
                </a:solidFill>
                <a:latin typeface="Calibri"/>
                <a:ea typeface="DejaVu Sans"/>
              </a:rPr>
              <a:t>(optional)</a:t>
            </a:r>
            <a:endParaRPr lang="en-GB" sz="1000" b="0" strike="noStrike" spc="-1">
              <a:latin typeface="Arial"/>
            </a:endParaRPr>
          </a:p>
        </p:txBody>
      </p:sp>
      <p:sp>
        <p:nvSpPr>
          <p:cNvPr id="2805" name="Straight Arrow Connector 98"/>
          <p:cNvSpPr/>
          <p:nvPr/>
        </p:nvSpPr>
        <p:spPr>
          <a:xfrm flipH="1">
            <a:off x="8208000" y="2262600"/>
            <a:ext cx="12297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806" name="Isosceles Triangle 99"/>
          <p:cNvSpPr/>
          <p:nvPr/>
        </p:nvSpPr>
        <p:spPr>
          <a:xfrm rot="16200000">
            <a:off x="8644320" y="207036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grpSp>
        <p:nvGrpSpPr>
          <p:cNvPr id="2807" name="Group 100"/>
          <p:cNvGrpSpPr/>
          <p:nvPr/>
        </p:nvGrpSpPr>
        <p:grpSpPr>
          <a:xfrm>
            <a:off x="7754760" y="3537720"/>
            <a:ext cx="456120" cy="456480"/>
            <a:chOff x="7754760" y="3537720"/>
            <a:chExt cx="456120" cy="456480"/>
          </a:xfrm>
        </p:grpSpPr>
        <p:sp>
          <p:nvSpPr>
            <p:cNvPr id="2808" name="Isosceles Triangle 101"/>
            <p:cNvSpPr/>
            <p:nvPr/>
          </p:nvSpPr>
          <p:spPr>
            <a:xfrm rot="5400000" flipH="1">
              <a:off x="7792560" y="357588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809" name="TextBox 102"/>
            <p:cNvSpPr/>
            <p:nvPr/>
          </p:nvSpPr>
          <p:spPr>
            <a:xfrm flipH="1">
              <a:off x="7754400" y="3611520"/>
              <a:ext cx="402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LD</a:t>
              </a:r>
              <a:endParaRPr lang="en-GB" sz="1400" b="0" strike="noStrike" spc="-1">
                <a:latin typeface="Arial"/>
              </a:endParaRPr>
            </a:p>
          </p:txBody>
        </p:sp>
      </p:grpSp>
      <p:sp>
        <p:nvSpPr>
          <p:cNvPr id="2810" name="Straight Arrow Connector 103"/>
          <p:cNvSpPr/>
          <p:nvPr/>
        </p:nvSpPr>
        <p:spPr>
          <a:xfrm>
            <a:off x="7583400" y="3765600"/>
            <a:ext cx="2505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811" name="Straight Arrow Connector 104"/>
          <p:cNvSpPr/>
          <p:nvPr/>
        </p:nvSpPr>
        <p:spPr>
          <a:xfrm flipV="1">
            <a:off x="6778080" y="2479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812" name="Straight Arrow Connector 105"/>
          <p:cNvSpPr/>
          <p:nvPr/>
        </p:nvSpPr>
        <p:spPr>
          <a:xfrm>
            <a:off x="6778080" y="3243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813" name="Straight Arrow Connector 106"/>
          <p:cNvSpPr/>
          <p:nvPr/>
        </p:nvSpPr>
        <p:spPr>
          <a:xfrm flipV="1">
            <a:off x="6281640" y="2470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814" name="Straight Arrow Connector 107"/>
          <p:cNvSpPr/>
          <p:nvPr/>
        </p:nvSpPr>
        <p:spPr>
          <a:xfrm>
            <a:off x="6281640" y="3234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815" name="Right Arrow 108"/>
          <p:cNvSpPr/>
          <p:nvPr/>
        </p:nvSpPr>
        <p:spPr>
          <a:xfrm>
            <a:off x="5268240" y="361296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816" name="Straight Arrow Connector 109"/>
          <p:cNvSpPr/>
          <p:nvPr/>
        </p:nvSpPr>
        <p:spPr>
          <a:xfrm flipV="1">
            <a:off x="5707080" y="1727640"/>
            <a:ext cx="5400" cy="1284480"/>
          </a:xfrm>
          <a:custGeom>
            <a:avLst/>
            <a:gdLst/>
            <a:ahLst/>
            <a:cxnLst/>
            <a:rect l="l" t="t" r="r" b="b"/>
            <a:pathLst>
              <a:path w="21600" h="21600">
                <a:moveTo>
                  <a:pt x="0" y="0"/>
                </a:moveTo>
                <a:lnTo>
                  <a:pt x="21600" y="21600"/>
                </a:lnTo>
              </a:path>
            </a:pathLst>
          </a:custGeom>
          <a:noFill/>
          <a:ln w="38100">
            <a:solidFill>
              <a:srgbClr val="C0504D"/>
            </a:solidFill>
            <a:round/>
            <a:headEnd type="oval" w="med" len="med"/>
            <a:tailEnd type="arrow" w="med" len="med"/>
          </a:ln>
        </p:spPr>
        <p:style>
          <a:lnRef idx="0">
            <a:scrgbClr r="0" g="0" b="0"/>
          </a:lnRef>
          <a:fillRef idx="0">
            <a:scrgbClr r="0" g="0" b="0"/>
          </a:fillRef>
          <a:effectRef idx="0">
            <a:scrgbClr r="0" g="0" b="0"/>
          </a:effectRef>
          <a:fontRef idx="minor"/>
        </p:style>
      </p:sp>
      <p:sp>
        <p:nvSpPr>
          <p:cNvPr id="2817" name="Right Arrow 110"/>
          <p:cNvSpPr/>
          <p:nvPr/>
        </p:nvSpPr>
        <p:spPr>
          <a:xfrm flipH="1">
            <a:off x="5276880" y="210744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818" name="Rectangle 111"/>
          <p:cNvSpPr/>
          <p:nvPr/>
        </p:nvSpPr>
        <p:spPr>
          <a:xfrm>
            <a:off x="6002640" y="2787840"/>
            <a:ext cx="105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CLK Manager</a:t>
            </a:r>
            <a:endParaRPr lang="en-GB" sz="900" b="0" strike="noStrike" spc="-1">
              <a:latin typeface="Arial"/>
            </a:endParaRPr>
          </a:p>
        </p:txBody>
      </p:sp>
      <p:sp>
        <p:nvSpPr>
          <p:cNvPr id="2819" name="Rectangle 112"/>
          <p:cNvSpPr/>
          <p:nvPr/>
        </p:nvSpPr>
        <p:spPr>
          <a:xfrm>
            <a:off x="7050960" y="2788920"/>
            <a:ext cx="78192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CDR/PLL</a:t>
            </a:r>
            <a:endParaRPr lang="en-GB" sz="900" b="0" strike="noStrike" spc="-1">
              <a:latin typeface="Arial"/>
            </a:endParaRPr>
          </a:p>
        </p:txBody>
      </p:sp>
      <p:sp>
        <p:nvSpPr>
          <p:cNvPr id="2820" name="Rectangle 113"/>
          <p:cNvSpPr/>
          <p:nvPr/>
        </p:nvSpPr>
        <p:spPr>
          <a:xfrm>
            <a:off x="705096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DeSER</a:t>
            </a:r>
            <a:endParaRPr lang="en-GB" sz="900" b="0" strike="noStrike" spc="-1">
              <a:latin typeface="Arial"/>
            </a:endParaRPr>
          </a:p>
        </p:txBody>
      </p:sp>
      <p:sp>
        <p:nvSpPr>
          <p:cNvPr id="2821" name="Rectangle 114"/>
          <p:cNvSpPr/>
          <p:nvPr/>
        </p:nvSpPr>
        <p:spPr>
          <a:xfrm>
            <a:off x="652104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DEC</a:t>
            </a:r>
            <a:endParaRPr lang="en-GB" sz="900" b="0" strike="noStrike" spc="-1">
              <a:latin typeface="Arial"/>
            </a:endParaRPr>
          </a:p>
        </p:txBody>
      </p:sp>
      <p:sp>
        <p:nvSpPr>
          <p:cNvPr id="2822" name="Rectangle 115"/>
          <p:cNvSpPr/>
          <p:nvPr/>
        </p:nvSpPr>
        <p:spPr>
          <a:xfrm>
            <a:off x="600372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DSCR</a:t>
            </a:r>
            <a:endParaRPr lang="en-GB" sz="900" b="0" strike="noStrike" spc="-1">
              <a:latin typeface="Arial"/>
            </a:endParaRPr>
          </a:p>
        </p:txBody>
      </p:sp>
      <p:sp>
        <p:nvSpPr>
          <p:cNvPr id="2823" name="Rectangle 116"/>
          <p:cNvSpPr/>
          <p:nvPr/>
        </p:nvSpPr>
        <p:spPr>
          <a:xfrm>
            <a:off x="651996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ENC</a:t>
            </a:r>
            <a:endParaRPr lang="en-GB" sz="900" b="0" strike="noStrike" spc="-1">
              <a:latin typeface="Arial"/>
            </a:endParaRPr>
          </a:p>
        </p:txBody>
      </p:sp>
      <p:sp>
        <p:nvSpPr>
          <p:cNvPr id="2824" name="Rectangle 117"/>
          <p:cNvSpPr/>
          <p:nvPr/>
        </p:nvSpPr>
        <p:spPr>
          <a:xfrm>
            <a:off x="600264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SCR</a:t>
            </a:r>
            <a:endParaRPr lang="en-GB" sz="900" b="0" strike="noStrike" spc="-1">
              <a:latin typeface="Arial"/>
            </a:endParaRPr>
          </a:p>
        </p:txBody>
      </p:sp>
      <p:sp>
        <p:nvSpPr>
          <p:cNvPr id="2825" name="Rectangle 118"/>
          <p:cNvSpPr/>
          <p:nvPr/>
        </p:nvSpPr>
        <p:spPr>
          <a:xfrm>
            <a:off x="704988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SER</a:t>
            </a:r>
            <a:endParaRPr lang="en-GB" sz="900" b="0" strike="noStrike" spc="-1">
              <a:latin typeface="Arial"/>
            </a:endParaRPr>
          </a:p>
        </p:txBody>
      </p:sp>
      <p:sp>
        <p:nvSpPr>
          <p:cNvPr id="2826" name="Rectangle 119"/>
          <p:cNvSpPr/>
          <p:nvPr/>
        </p:nvSpPr>
        <p:spPr>
          <a:xfrm>
            <a:off x="7091640" y="5307840"/>
            <a:ext cx="6850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Slave</a:t>
            </a:r>
            <a:endParaRPr lang="en-GB" sz="900" b="0" strike="noStrike" spc="-1">
              <a:latin typeface="Arial"/>
            </a:endParaRPr>
          </a:p>
        </p:txBody>
      </p:sp>
      <p:sp>
        <p:nvSpPr>
          <p:cNvPr id="2827" name="Straight Arrow Connector 120"/>
          <p:cNvSpPr/>
          <p:nvPr/>
        </p:nvSpPr>
        <p:spPr>
          <a:xfrm rot="5400000" flipH="1" flipV="1">
            <a:off x="784800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828" name="Straight Arrow Connector 121"/>
          <p:cNvSpPr/>
          <p:nvPr/>
        </p:nvSpPr>
        <p:spPr>
          <a:xfrm rot="5400000" flipH="1" flipV="1">
            <a:off x="805464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829" name="Straight Arrow Connector 122"/>
          <p:cNvSpPr/>
          <p:nvPr/>
        </p:nvSpPr>
        <p:spPr>
          <a:xfrm rot="5400000" flipH="1" flipV="1">
            <a:off x="72910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830" name="TextBox 123"/>
          <p:cNvSpPr/>
          <p:nvPr/>
        </p:nvSpPr>
        <p:spPr>
          <a:xfrm>
            <a:off x="7254720" y="6017040"/>
            <a:ext cx="38376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a:t>
            </a:r>
            <a:endParaRPr lang="en-GB" sz="800" b="0" strike="noStrike" spc="-1">
              <a:latin typeface="Arial"/>
            </a:endParaRPr>
          </a:p>
        </p:txBody>
      </p:sp>
      <p:sp>
        <p:nvSpPr>
          <p:cNvPr id="2831" name="Rectangle 124"/>
          <p:cNvSpPr/>
          <p:nvPr/>
        </p:nvSpPr>
        <p:spPr>
          <a:xfrm>
            <a:off x="640512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PIO</a:t>
            </a:r>
            <a:endParaRPr lang="en-GB" sz="900" b="0" strike="noStrike" spc="-1">
              <a:latin typeface="Arial"/>
            </a:endParaRPr>
          </a:p>
        </p:txBody>
      </p:sp>
      <p:sp>
        <p:nvSpPr>
          <p:cNvPr id="2832" name="Elbow Connector 125"/>
          <p:cNvSpPr/>
          <p:nvPr/>
        </p:nvSpPr>
        <p:spPr>
          <a:xfrm rot="16200000" flipV="1">
            <a:off x="5054040" y="610560"/>
            <a:ext cx="289080" cy="1028880"/>
          </a:xfrm>
          <a:prstGeom prst="bentConnector2">
            <a:avLst/>
          </a:pr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2833" name="Straight Arrow Connector 126"/>
          <p:cNvSpPr/>
          <p:nvPr/>
        </p:nvSpPr>
        <p:spPr>
          <a:xfrm rot="5400000" flipH="1" flipV="1">
            <a:off x="59086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834" name="TextBox 127"/>
          <p:cNvSpPr/>
          <p:nvPr/>
        </p:nvSpPr>
        <p:spPr>
          <a:xfrm>
            <a:off x="9500400" y="1580400"/>
            <a:ext cx="839520" cy="257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2.56 Gbps</a:t>
            </a:r>
            <a:endParaRPr lang="en-GB" sz="1100" b="0" strike="noStrike" spc="-1">
              <a:latin typeface="Arial"/>
            </a:endParaRPr>
          </a:p>
        </p:txBody>
      </p:sp>
      <p:sp>
        <p:nvSpPr>
          <p:cNvPr id="2835" name="TextBox 128"/>
          <p:cNvSpPr/>
          <p:nvPr/>
        </p:nvSpPr>
        <p:spPr>
          <a:xfrm>
            <a:off x="9424080" y="3085920"/>
            <a:ext cx="920160" cy="5922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5.12 Gbps</a:t>
            </a:r>
            <a:br/>
            <a:r>
              <a:rPr lang="en-GB" sz="1100" b="0" strike="noStrike" spc="-1">
                <a:solidFill>
                  <a:srgbClr val="C00000"/>
                </a:solidFill>
                <a:latin typeface="Calibri"/>
                <a:ea typeface="DejaVu Sans"/>
              </a:rPr>
              <a:t>or</a:t>
            </a:r>
            <a:br/>
            <a:r>
              <a:rPr lang="en-GB" sz="1100" b="0" strike="noStrike" spc="-1">
                <a:solidFill>
                  <a:srgbClr val="C00000"/>
                </a:solidFill>
                <a:latin typeface="Calibri"/>
                <a:ea typeface="DejaVu Sans"/>
              </a:rPr>
              <a:t>10.24 Gbps</a:t>
            </a:r>
            <a:endParaRPr lang="en-GB" sz="1100" b="0" strike="noStrike" spc="-1">
              <a:latin typeface="Arial"/>
            </a:endParaRPr>
          </a:p>
        </p:txBody>
      </p:sp>
      <p:sp>
        <p:nvSpPr>
          <p:cNvPr id="2836" name="PlaceHolder 2"/>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2837"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60640643-ADA8-43A0-B63D-E69CD789848C}" type="slidenum">
              <a:rPr lang="en-GB" sz="1000" b="0" strike="noStrike" spc="-1" dirty="0">
                <a:solidFill>
                  <a:srgbClr val="808080"/>
                </a:solidFill>
                <a:latin typeface="Calibri Light"/>
                <a:ea typeface="Verdana"/>
              </a:rPr>
              <a:t>84</a:t>
            </a:fld>
            <a:endParaRPr lang="en-GB" sz="1000" b="0" strike="noStrike" spc="-1" dirty="0">
              <a:latin typeface="Times New Roman"/>
            </a:endParaRPr>
          </a:p>
        </p:txBody>
      </p:sp>
      <p:sp>
        <p:nvSpPr>
          <p:cNvPr id="2838"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2839" name="Rectangle 132"/>
          <p:cNvSpPr/>
          <p:nvPr/>
        </p:nvSpPr>
        <p:spPr>
          <a:xfrm>
            <a:off x="4651920" y="5370120"/>
            <a:ext cx="418680" cy="100116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840" name="Rectangle 129"/>
          <p:cNvSpPr/>
          <p:nvPr/>
        </p:nvSpPr>
        <p:spPr>
          <a:xfrm>
            <a:off x="7457760" y="1648440"/>
            <a:ext cx="532800" cy="2638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EOM</a:t>
            </a:r>
            <a:endParaRPr lang="en-GB" sz="900" b="0" strike="noStrike" spc="-1">
              <a:latin typeface="Arial"/>
            </a:endParaRPr>
          </a:p>
        </p:txBody>
      </p:sp>
      <p:sp>
        <p:nvSpPr>
          <p:cNvPr id="2841" name="Straight Arrow Connector 130"/>
          <p:cNvSpPr/>
          <p:nvPr/>
        </p:nvSpPr>
        <p:spPr>
          <a:xfrm flipV="1">
            <a:off x="7724520" y="1912320"/>
            <a:ext cx="360" cy="34704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2842" name="Rectangle 133"/>
          <p:cNvSpPr/>
          <p:nvPr/>
        </p:nvSpPr>
        <p:spPr>
          <a:xfrm>
            <a:off x="5013360" y="1793520"/>
            <a:ext cx="1171440" cy="456840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843" name="Rectangle 4"/>
          <p:cNvSpPr/>
          <p:nvPr/>
        </p:nvSpPr>
        <p:spPr>
          <a:xfrm>
            <a:off x="1580400" y="887760"/>
            <a:ext cx="3071160" cy="548352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844" name="Rectangle 131"/>
          <p:cNvSpPr/>
          <p:nvPr/>
        </p:nvSpPr>
        <p:spPr>
          <a:xfrm>
            <a:off x="6184440" y="887760"/>
            <a:ext cx="4105080" cy="548928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5"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eLink Clocks</a:t>
            </a:r>
            <a:endParaRPr lang="en-GB" sz="3200" b="0" strike="noStrike" spc="-1">
              <a:latin typeface="Arial"/>
            </a:endParaRPr>
          </a:p>
        </p:txBody>
      </p:sp>
      <p:sp>
        <p:nvSpPr>
          <p:cNvPr id="2846" name="PlaceHolder 2"/>
          <p:cNvSpPr>
            <a:spLocks noGrp="1"/>
          </p:cNvSpPr>
          <p:nvPr>
            <p:ph/>
          </p:nvPr>
        </p:nvSpPr>
        <p:spPr>
          <a:xfrm>
            <a:off x="838080" y="969840"/>
            <a:ext cx="10514880" cy="5414760"/>
          </a:xfrm>
          <a:prstGeom prst="rect">
            <a:avLst/>
          </a:prstGeom>
          <a:noFill/>
          <a:ln w="0">
            <a:noFill/>
          </a:ln>
        </p:spPr>
        <p:txBody>
          <a:bodyPr lIns="90000" tIns="45000" rIns="90000" bIns="45000" anchor="t">
            <a:noAutofit/>
          </a:bodyPr>
          <a:lstStyle/>
          <a:p>
            <a:pPr marL="228600" indent="-228600">
              <a:lnSpc>
                <a:spcPct val="90000"/>
              </a:lnSpc>
              <a:spcBef>
                <a:spcPts val="1001"/>
              </a:spcBef>
              <a:buClr>
                <a:srgbClr val="C00000"/>
              </a:buClr>
              <a:buFont typeface="Arial"/>
              <a:buChar char="•"/>
            </a:pPr>
            <a:r>
              <a:rPr lang="en-GB" sz="2400" b="0" strike="noStrike" spc="-1">
                <a:solidFill>
                  <a:srgbClr val="203864"/>
                </a:solidFill>
                <a:latin typeface="Calibri Light"/>
                <a:ea typeface="Verdana"/>
              </a:rPr>
              <a:t>Same drivers as for the Tx data eLinks, thus:</a:t>
            </a:r>
            <a:endParaRPr lang="en-GB" sz="24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Programmable: polarity, driving strength and pre-emphasis</a:t>
            </a:r>
            <a:endParaRPr lang="en-GB" sz="2000" b="0" strike="noStrike" spc="-1">
              <a:latin typeface="Arial"/>
            </a:endParaRPr>
          </a:p>
          <a:p>
            <a:pPr marL="228600" indent="-228600">
              <a:lnSpc>
                <a:spcPct val="90000"/>
              </a:lnSpc>
              <a:spcBef>
                <a:spcPts val="1001"/>
              </a:spcBef>
              <a:buClr>
                <a:srgbClr val="C00000"/>
              </a:buClr>
              <a:buFont typeface="Arial"/>
              <a:buChar char="•"/>
            </a:pPr>
            <a:r>
              <a:rPr lang="en-GB" sz="2400" b="0" strike="noStrike" spc="-1">
                <a:solidFill>
                  <a:srgbClr val="203864"/>
                </a:solidFill>
                <a:latin typeface="Calibri Light"/>
                <a:ea typeface="Verdana"/>
              </a:rPr>
              <a:t>4 programmable Phase/Frequency clocks:</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a:solidFill>
                  <a:srgbClr val="4472C4"/>
                </a:solidFill>
                <a:latin typeface="Calibri Light"/>
                <a:ea typeface="Verdana"/>
              </a:rPr>
              <a:t>4 independent</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Phase resolution: 50 ps</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Frequencies: 40 / 80 / 160 / 320 / 640 / 1280 MHz</a:t>
            </a:r>
            <a:endParaRPr lang="en-GB" sz="2000" b="0" strike="noStrike" spc="-1">
              <a:latin typeface="Arial"/>
            </a:endParaRPr>
          </a:p>
          <a:p>
            <a:pPr marL="228600" indent="-228600">
              <a:lnSpc>
                <a:spcPct val="90000"/>
              </a:lnSpc>
              <a:spcBef>
                <a:spcPts val="1001"/>
              </a:spcBef>
              <a:buClr>
                <a:srgbClr val="C00000"/>
              </a:buClr>
              <a:buFont typeface="Arial"/>
              <a:buChar char="•"/>
            </a:pPr>
            <a:r>
              <a:rPr lang="en-US" sz="2400" b="0" strike="noStrike" spc="-1">
                <a:solidFill>
                  <a:srgbClr val="203864"/>
                </a:solidFill>
                <a:latin typeface="Calibri Light"/>
                <a:ea typeface="Verdana"/>
              </a:rPr>
              <a:t>eLink Clocks:</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a:solidFill>
                  <a:srgbClr val="4472C4"/>
                </a:solidFill>
                <a:latin typeface="Calibri Light"/>
                <a:ea typeface="Verdana"/>
              </a:rPr>
              <a:t>28 independent</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Fixed phase</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Frequency programmable</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Frequencies: 40 / 80 / 160 / 320 / 640 / 1280 MHz</a:t>
            </a:r>
            <a:endParaRPr lang="en-GB" sz="2000" b="0" strike="noStrike" spc="-1">
              <a:latin typeface="Arial"/>
            </a:endParaRPr>
          </a:p>
        </p:txBody>
      </p:sp>
      <p:sp>
        <p:nvSpPr>
          <p:cNvPr id="2847"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2848"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2849" name="PlaceHolder 5"/>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13958485-F695-4440-90DC-2FEF3FA96683}" type="slidenum">
              <a:rPr lang="en-GB" sz="1000" b="0" strike="noStrike" spc="-1" dirty="0">
                <a:solidFill>
                  <a:srgbClr val="808080"/>
                </a:solidFill>
                <a:latin typeface="Calibri Light"/>
                <a:ea typeface="Verdana"/>
              </a:rPr>
              <a:t>85</a:t>
            </a:fld>
            <a:endParaRPr lang="en-GB" sz="1000" b="0" strike="noStrike" spc="-1" dirty="0">
              <a:latin typeface="Times New Roman"/>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0"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Experiment Control and Environment Monitoring</a:t>
            </a:r>
            <a:endParaRPr lang="en-GB" sz="3200" b="0" strike="noStrike" spc="-1">
              <a:latin typeface="Arial"/>
            </a:endParaRPr>
          </a:p>
        </p:txBody>
      </p:sp>
      <p:sp>
        <p:nvSpPr>
          <p:cNvPr id="2851" name="Straight Arrow Connector 9"/>
          <p:cNvSpPr/>
          <p:nvPr/>
        </p:nvSpPr>
        <p:spPr>
          <a:xfrm flipV="1">
            <a:off x="9439200" y="1802160"/>
            <a:ext cx="360" cy="456480"/>
          </a:xfrm>
          <a:custGeom>
            <a:avLst/>
            <a:gdLst/>
            <a:ahLst/>
            <a:cxnLst/>
            <a:rect l="l" t="t" r="r" b="b"/>
            <a:pathLst>
              <a:path w="21600" h="21600">
                <a:moveTo>
                  <a:pt x="0" y="0"/>
                </a:moveTo>
                <a:lnTo>
                  <a:pt x="21600" y="21600"/>
                </a:lnTo>
              </a:path>
            </a:pathLst>
          </a:custGeom>
          <a:noFill/>
          <a:ln w="19050">
            <a:solidFill>
              <a:srgbClr val="44546A"/>
            </a:solidFill>
            <a:tailEnd type="oval" w="med" len="med"/>
          </a:ln>
        </p:spPr>
        <p:style>
          <a:lnRef idx="1">
            <a:schemeClr val="accent1"/>
          </a:lnRef>
          <a:fillRef idx="0">
            <a:schemeClr val="accent1"/>
          </a:fillRef>
          <a:effectRef idx="0">
            <a:schemeClr val="accent1"/>
          </a:effectRef>
          <a:fontRef idx="minor"/>
        </p:style>
      </p:sp>
      <p:sp>
        <p:nvSpPr>
          <p:cNvPr id="2852" name="Rectangle 10"/>
          <p:cNvSpPr/>
          <p:nvPr/>
        </p:nvSpPr>
        <p:spPr>
          <a:xfrm>
            <a:off x="1916280" y="21049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853" name="Rectangle 11"/>
          <p:cNvSpPr/>
          <p:nvPr/>
        </p:nvSpPr>
        <p:spPr>
          <a:xfrm>
            <a:off x="1916280" y="42382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854" name="Rectangle 12"/>
          <p:cNvSpPr/>
          <p:nvPr/>
        </p:nvSpPr>
        <p:spPr>
          <a:xfrm rot="10800000">
            <a:off x="4728240" y="1269360"/>
            <a:ext cx="3733200" cy="4494960"/>
          </a:xfrm>
          <a:prstGeom prst="rect">
            <a:avLst/>
          </a:prstGeom>
          <a:solidFill>
            <a:srgbClr val="95B3D7"/>
          </a:solidFill>
          <a:ln w="25400">
            <a:solidFill>
              <a:srgbClr val="000000"/>
            </a:solidFill>
            <a:round/>
          </a:ln>
        </p:spPr>
        <p:style>
          <a:lnRef idx="0">
            <a:scrgbClr r="0" g="0" b="0"/>
          </a:lnRef>
          <a:fillRef idx="0">
            <a:scrgbClr r="0" g="0" b="0"/>
          </a:fillRef>
          <a:effectRef idx="0">
            <a:scrgbClr r="0" g="0" b="0"/>
          </a:effectRef>
          <a:fontRef idx="minor"/>
        </p:style>
      </p:sp>
      <p:sp>
        <p:nvSpPr>
          <p:cNvPr id="2855" name="Rectangle 13"/>
          <p:cNvSpPr/>
          <p:nvPr/>
        </p:nvSpPr>
        <p:spPr>
          <a:xfrm rot="5400000">
            <a:off x="3250440" y="3285720"/>
            <a:ext cx="3504600" cy="5328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buNone/>
              <a:tabLst>
                <a:tab pos="0" algn="l"/>
              </a:tabLst>
            </a:pPr>
            <a:r>
              <a:rPr lang="en-GB" sz="900" b="0" strike="noStrike" spc="-1">
                <a:solidFill>
                  <a:srgbClr val="FFFFFF"/>
                </a:solidFill>
                <a:latin typeface="Calibri"/>
                <a:ea typeface="DejaVu Sans"/>
              </a:rPr>
              <a:t>Phase – Aligners + Ser/Des for E – Ports</a:t>
            </a:r>
            <a:endParaRPr lang="en-GB" sz="900" b="0" strike="noStrike" spc="-1">
              <a:latin typeface="Arial"/>
            </a:endParaRPr>
          </a:p>
        </p:txBody>
      </p:sp>
      <p:sp>
        <p:nvSpPr>
          <p:cNvPr id="2856" name="Rectangle 14"/>
          <p:cNvSpPr/>
          <p:nvPr/>
        </p:nvSpPr>
        <p:spPr>
          <a:xfrm>
            <a:off x="1916280" y="103788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FE</a:t>
            </a:r>
            <a:br/>
            <a:r>
              <a:rPr lang="en-GB" sz="1050" b="0" strike="noStrike" spc="-1">
                <a:solidFill>
                  <a:srgbClr val="FFFFFF"/>
                </a:solidFill>
                <a:latin typeface="Calibri"/>
                <a:ea typeface="DejaVu Sans"/>
              </a:rPr>
              <a:t>Module</a:t>
            </a:r>
            <a:endParaRPr lang="en-GB" sz="1050" b="0" strike="noStrike" spc="-1">
              <a:latin typeface="Arial"/>
            </a:endParaRPr>
          </a:p>
        </p:txBody>
      </p:sp>
      <p:sp>
        <p:nvSpPr>
          <p:cNvPr id="2857" name="Rectangle 15"/>
          <p:cNvSpPr/>
          <p:nvPr/>
        </p:nvSpPr>
        <p:spPr>
          <a:xfrm rot="5400000">
            <a:off x="2565000" y="13046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858" name="Rectangle 16"/>
          <p:cNvSpPr/>
          <p:nvPr/>
        </p:nvSpPr>
        <p:spPr>
          <a:xfrm rot="5400000">
            <a:off x="2565000" y="23713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859" name="Rectangle 17"/>
          <p:cNvSpPr/>
          <p:nvPr/>
        </p:nvSpPr>
        <p:spPr>
          <a:xfrm rot="5400000">
            <a:off x="2565000" y="450504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860" name="Rectangle 18"/>
          <p:cNvSpPr/>
          <p:nvPr/>
        </p:nvSpPr>
        <p:spPr>
          <a:xfrm>
            <a:off x="2754720" y="5305320"/>
            <a:ext cx="1065960" cy="76140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tabLst>
                <a:tab pos="0" algn="l"/>
              </a:tabLst>
            </a:pPr>
            <a:r>
              <a:rPr lang="en-GB" sz="1050" b="0" strike="noStrike" spc="-1">
                <a:solidFill>
                  <a:srgbClr val="FFFFFF"/>
                </a:solidFill>
                <a:latin typeface="Calibri"/>
                <a:ea typeface="DejaVu Sans"/>
              </a:rPr>
              <a:t>GBT – SCA</a:t>
            </a:r>
            <a:endParaRPr lang="en-GB" sz="1050" b="0" strike="noStrike" spc="-1">
              <a:latin typeface="Arial"/>
            </a:endParaRPr>
          </a:p>
        </p:txBody>
      </p:sp>
      <p:sp>
        <p:nvSpPr>
          <p:cNvPr id="2861" name="Rectangle 19"/>
          <p:cNvSpPr/>
          <p:nvPr/>
        </p:nvSpPr>
        <p:spPr>
          <a:xfrm rot="5400000">
            <a:off x="3403080" y="557172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862" name="Straight Connector 20"/>
          <p:cNvSpPr/>
          <p:nvPr/>
        </p:nvSpPr>
        <p:spPr>
          <a:xfrm>
            <a:off x="2449440" y="3018960"/>
            <a:ext cx="360" cy="99072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2863" name="Rectangle 21"/>
          <p:cNvSpPr/>
          <p:nvPr/>
        </p:nvSpPr>
        <p:spPr>
          <a:xfrm>
            <a:off x="5284080" y="1271160"/>
            <a:ext cx="857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Phase - Shifter</a:t>
            </a:r>
            <a:endParaRPr lang="en-GB" sz="900" b="0" strike="noStrike" spc="-1">
              <a:latin typeface="Arial"/>
            </a:endParaRPr>
          </a:p>
        </p:txBody>
      </p:sp>
      <p:sp>
        <p:nvSpPr>
          <p:cNvPr id="2864" name="Rectangle 22"/>
          <p:cNvSpPr/>
          <p:nvPr/>
        </p:nvSpPr>
        <p:spPr>
          <a:xfrm rot="5400000">
            <a:off x="4546080" y="20667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865" name="Rectangle 23"/>
          <p:cNvSpPr/>
          <p:nvPr/>
        </p:nvSpPr>
        <p:spPr>
          <a:xfrm rot="5400000">
            <a:off x="4546080" y="27525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866" name="Rectangle 24"/>
          <p:cNvSpPr/>
          <p:nvPr/>
        </p:nvSpPr>
        <p:spPr>
          <a:xfrm rot="5400000">
            <a:off x="4546080" y="41241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867" name="Rectangle 25"/>
          <p:cNvSpPr/>
          <p:nvPr/>
        </p:nvSpPr>
        <p:spPr>
          <a:xfrm rot="5400000">
            <a:off x="4546080" y="4809960"/>
            <a:ext cx="608760" cy="227880"/>
          </a:xfrm>
          <a:prstGeom prst="rect">
            <a:avLst/>
          </a:prstGeom>
          <a:solidFill>
            <a:srgbClr val="C0504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 – Port</a:t>
            </a:r>
            <a:endParaRPr lang="en-GB" sz="900" b="0" strike="noStrike" spc="-1">
              <a:latin typeface="Arial"/>
            </a:endParaRPr>
          </a:p>
        </p:txBody>
      </p:sp>
      <p:sp>
        <p:nvSpPr>
          <p:cNvPr id="2868" name="Straight Connector 26"/>
          <p:cNvSpPr/>
          <p:nvPr/>
        </p:nvSpPr>
        <p:spPr>
          <a:xfrm flipV="1">
            <a:off x="4811760" y="3247560"/>
            <a:ext cx="360" cy="609480"/>
          </a:xfrm>
          <a:prstGeom prst="line">
            <a:avLst/>
          </a:prstGeom>
          <a:ln w="28575">
            <a:solidFill>
              <a:srgbClr val="000000"/>
            </a:solidFill>
            <a:prstDash val="sysDot"/>
            <a:round/>
          </a:ln>
        </p:spPr>
        <p:style>
          <a:lnRef idx="0">
            <a:scrgbClr r="0" g="0" b="0"/>
          </a:lnRef>
          <a:fillRef idx="0">
            <a:scrgbClr r="0" g="0" b="0"/>
          </a:fillRef>
          <a:effectRef idx="0">
            <a:scrgbClr r="0" g="0" b="0"/>
          </a:effectRef>
          <a:fontRef idx="minor"/>
        </p:style>
      </p:sp>
      <p:sp>
        <p:nvSpPr>
          <p:cNvPr id="2869" name="Curved Connector 27"/>
          <p:cNvSpPr/>
          <p:nvPr/>
        </p:nvSpPr>
        <p:spPr>
          <a:xfrm rot="10800000">
            <a:off x="2984040" y="1418760"/>
            <a:ext cx="175176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870" name="Rectangle 28"/>
          <p:cNvSpPr/>
          <p:nvPr/>
        </p:nvSpPr>
        <p:spPr>
          <a:xfrm>
            <a:off x="7770960" y="5307840"/>
            <a:ext cx="69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Masters</a:t>
            </a:r>
            <a:endParaRPr lang="en-GB" sz="900" b="0" strike="noStrike" spc="-1">
              <a:latin typeface="Arial"/>
            </a:endParaRPr>
          </a:p>
        </p:txBody>
      </p:sp>
      <p:sp>
        <p:nvSpPr>
          <p:cNvPr id="2871" name="Rectangle 29"/>
          <p:cNvSpPr/>
          <p:nvPr/>
        </p:nvSpPr>
        <p:spPr>
          <a:xfrm>
            <a:off x="572004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ADC</a:t>
            </a:r>
            <a:endParaRPr lang="en-GB" sz="900" b="0" strike="noStrike" spc="-1">
              <a:latin typeface="Arial"/>
            </a:endParaRPr>
          </a:p>
        </p:txBody>
      </p:sp>
      <p:sp>
        <p:nvSpPr>
          <p:cNvPr id="2872" name="Rectangle 30"/>
          <p:cNvSpPr/>
          <p:nvPr/>
        </p:nvSpPr>
        <p:spPr>
          <a:xfrm>
            <a:off x="57200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Control Logic</a:t>
            </a:r>
            <a:endParaRPr lang="en-GB" sz="900" b="0" strike="noStrike" spc="-1">
              <a:latin typeface="Arial"/>
            </a:endParaRPr>
          </a:p>
        </p:txBody>
      </p:sp>
      <p:sp>
        <p:nvSpPr>
          <p:cNvPr id="2873" name="Rectangle 31"/>
          <p:cNvSpPr/>
          <p:nvPr/>
        </p:nvSpPr>
        <p:spPr>
          <a:xfrm>
            <a:off x="7091640" y="4852800"/>
            <a:ext cx="13708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Configuration</a:t>
            </a:r>
            <a:endParaRPr lang="en-GB" sz="900" b="0" strike="noStrike" spc="-1">
              <a:latin typeface="Arial"/>
            </a:endParaRPr>
          </a:p>
          <a:p>
            <a:pPr algn="ctr">
              <a:lnSpc>
                <a:spcPct val="100000"/>
              </a:lnSpc>
              <a:buNone/>
              <a:tabLst>
                <a:tab pos="0" algn="l"/>
              </a:tabLst>
            </a:pPr>
            <a:r>
              <a:rPr lang="en-US" sz="900" b="0" strike="noStrike" spc="-1">
                <a:solidFill>
                  <a:srgbClr val="FFFFFF"/>
                </a:solidFill>
                <a:latin typeface="Calibri"/>
                <a:ea typeface="DejaVu Sans"/>
              </a:rPr>
              <a:t>(e-Fuses + reg-Bank)</a:t>
            </a:r>
            <a:endParaRPr lang="en-GB" sz="900" b="0" strike="noStrike" spc="-1">
              <a:latin typeface="Arial"/>
            </a:endParaRPr>
          </a:p>
        </p:txBody>
      </p:sp>
      <p:sp>
        <p:nvSpPr>
          <p:cNvPr id="2874" name="Straight Arrow Connector 32"/>
          <p:cNvSpPr/>
          <p:nvPr/>
        </p:nvSpPr>
        <p:spPr>
          <a:xfrm rot="5400000" flipH="1" flipV="1">
            <a:off x="660132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875" name="Straight Arrow Connector 33"/>
          <p:cNvSpPr/>
          <p:nvPr/>
        </p:nvSpPr>
        <p:spPr>
          <a:xfrm>
            <a:off x="8071920" y="3762000"/>
            <a:ext cx="608760" cy="720"/>
          </a:xfrm>
          <a:custGeom>
            <a:avLst/>
            <a:gdLst/>
            <a:ahLst/>
            <a:cxnLst/>
            <a:rect l="l" t="t" r="r" b="b"/>
            <a:pathLst>
              <a:path w="21600" h="21600">
                <a:moveTo>
                  <a:pt x="0" y="0"/>
                </a:moveTo>
                <a:lnTo>
                  <a:pt x="21600" y="21600"/>
                </a:lnTo>
              </a:path>
            </a:pathLst>
          </a:custGeom>
          <a:noFill/>
          <a:ln w="19050">
            <a:solidFill>
              <a:srgbClr val="44546A"/>
            </a:solidFill>
            <a:round/>
            <a:tailEnd type="arrow" w="med" len="med"/>
          </a:ln>
        </p:spPr>
        <p:style>
          <a:lnRef idx="0">
            <a:scrgbClr r="0" g="0" b="0"/>
          </a:lnRef>
          <a:fillRef idx="0">
            <a:scrgbClr r="0" g="0" b="0"/>
          </a:fillRef>
          <a:effectRef idx="0">
            <a:scrgbClr r="0" g="0" b="0"/>
          </a:effectRef>
          <a:fontRef idx="minor"/>
        </p:style>
      </p:sp>
      <p:sp>
        <p:nvSpPr>
          <p:cNvPr id="2876" name="Isosceles Triangle 34"/>
          <p:cNvSpPr/>
          <p:nvPr/>
        </p:nvSpPr>
        <p:spPr>
          <a:xfrm rot="5400000" flipH="1">
            <a:off x="8642880" y="357228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sp>
        <p:nvSpPr>
          <p:cNvPr id="2877" name="Isosceles Triangle 35"/>
          <p:cNvSpPr/>
          <p:nvPr/>
        </p:nvSpPr>
        <p:spPr>
          <a:xfrm>
            <a:off x="9292320" y="19551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2878" name="Straight Connector 36"/>
          <p:cNvSpPr/>
          <p:nvPr/>
        </p:nvSpPr>
        <p:spPr>
          <a:xfrm>
            <a:off x="9291960" y="1955160"/>
            <a:ext cx="30492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2879" name="Straight Connector 37"/>
          <p:cNvSpPr/>
          <p:nvPr/>
        </p:nvSpPr>
        <p:spPr>
          <a:xfrm>
            <a:off x="9062640" y="3762000"/>
            <a:ext cx="38088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880" name="Straight Connector 38"/>
          <p:cNvSpPr/>
          <p:nvPr/>
        </p:nvSpPr>
        <p:spPr>
          <a:xfrm>
            <a:off x="9443520" y="4066560"/>
            <a:ext cx="360" cy="15264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881" name="Isosceles Triangle 39"/>
          <p:cNvSpPr/>
          <p:nvPr/>
        </p:nvSpPr>
        <p:spPr>
          <a:xfrm flipV="1">
            <a:off x="9291240" y="3913560"/>
            <a:ext cx="304200" cy="151560"/>
          </a:xfrm>
          <a:prstGeom prst="triangle">
            <a:avLst>
              <a:gd name="adj" fmla="val 50000"/>
            </a:avLst>
          </a:prstGeom>
          <a:solidFill>
            <a:srgbClr val="C0504D"/>
          </a:solidFill>
          <a:ln w="25400">
            <a:solidFill>
              <a:srgbClr val="44546A"/>
            </a:solidFill>
            <a:round/>
          </a:ln>
        </p:spPr>
        <p:style>
          <a:lnRef idx="0">
            <a:scrgbClr r="0" g="0" b="0"/>
          </a:lnRef>
          <a:fillRef idx="0">
            <a:scrgbClr r="0" g="0" b="0"/>
          </a:fillRef>
          <a:effectRef idx="0">
            <a:scrgbClr r="0" g="0" b="0"/>
          </a:effectRef>
          <a:fontRef idx="minor"/>
        </p:style>
      </p:sp>
      <p:sp>
        <p:nvSpPr>
          <p:cNvPr id="2882" name="Straight Connector 40"/>
          <p:cNvSpPr/>
          <p:nvPr/>
        </p:nvSpPr>
        <p:spPr>
          <a:xfrm>
            <a:off x="9443520" y="3762000"/>
            <a:ext cx="360" cy="15228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883" name="Straight Connector 41"/>
          <p:cNvSpPr/>
          <p:nvPr/>
        </p:nvSpPr>
        <p:spPr>
          <a:xfrm>
            <a:off x="9291240" y="4066560"/>
            <a:ext cx="304560" cy="360"/>
          </a:xfrm>
          <a:prstGeom prst="line">
            <a:avLst/>
          </a:prstGeom>
          <a:ln w="28575">
            <a:solidFill>
              <a:srgbClr val="44546A"/>
            </a:solidFill>
            <a:round/>
          </a:ln>
        </p:spPr>
        <p:style>
          <a:lnRef idx="0">
            <a:scrgbClr r="0" g="0" b="0"/>
          </a:lnRef>
          <a:fillRef idx="0">
            <a:scrgbClr r="0" g="0" b="0"/>
          </a:fillRef>
          <a:effectRef idx="0">
            <a:scrgbClr r="0" g="0" b="0"/>
          </a:effectRef>
          <a:fontRef idx="minor"/>
        </p:style>
      </p:sp>
      <p:sp>
        <p:nvSpPr>
          <p:cNvPr id="2884" name="Isosceles Triangle 42"/>
          <p:cNvSpPr/>
          <p:nvPr/>
        </p:nvSpPr>
        <p:spPr>
          <a:xfrm flipV="1">
            <a:off x="9367560" y="4218480"/>
            <a:ext cx="151560" cy="151560"/>
          </a:xfrm>
          <a:prstGeom prst="triangle">
            <a:avLst>
              <a:gd name="adj" fmla="val 50000"/>
            </a:avLst>
          </a:prstGeom>
          <a:solidFill>
            <a:schemeClr val="tx2"/>
          </a:solidFill>
          <a:ln w="25400">
            <a:solidFill>
              <a:srgbClr val="44546A"/>
            </a:solidFill>
            <a:round/>
          </a:ln>
        </p:spPr>
        <p:style>
          <a:lnRef idx="0">
            <a:scrgbClr r="0" g="0" b="0"/>
          </a:lnRef>
          <a:fillRef idx="0">
            <a:scrgbClr r="0" g="0" b="0"/>
          </a:fillRef>
          <a:effectRef idx="0">
            <a:scrgbClr r="0" g="0" b="0"/>
          </a:effectRef>
          <a:fontRef idx="minor"/>
        </p:style>
      </p:sp>
      <p:sp>
        <p:nvSpPr>
          <p:cNvPr id="2885" name="Straight Connector 43"/>
          <p:cNvSpPr/>
          <p:nvPr/>
        </p:nvSpPr>
        <p:spPr>
          <a:xfrm>
            <a:off x="9291960" y="1802520"/>
            <a:ext cx="304920" cy="360"/>
          </a:xfrm>
          <a:prstGeom prst="line">
            <a:avLst/>
          </a:prstGeom>
          <a:ln w="19050">
            <a:solidFill>
              <a:srgbClr val="44546A"/>
            </a:solidFill>
            <a:round/>
          </a:ln>
        </p:spPr>
        <p:style>
          <a:lnRef idx="0">
            <a:scrgbClr r="0" g="0" b="0"/>
          </a:lnRef>
          <a:fillRef idx="0">
            <a:scrgbClr r="0" g="0" b="0"/>
          </a:fillRef>
          <a:effectRef idx="0">
            <a:scrgbClr r="0" g="0" b="0"/>
          </a:effectRef>
          <a:fontRef idx="minor"/>
        </p:style>
      </p:sp>
      <p:sp>
        <p:nvSpPr>
          <p:cNvPr id="2886" name="Elbow Connector 44"/>
          <p:cNvSpPr/>
          <p:nvPr/>
        </p:nvSpPr>
        <p:spPr>
          <a:xfrm flipV="1">
            <a:off x="8463240" y="3875760"/>
            <a:ext cx="407880" cy="1659600"/>
          </a:xfrm>
          <a:prstGeom prst="bentConnector2">
            <a:avLst/>
          </a:pr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887" name="Straight Arrow Connector 45"/>
          <p:cNvSpPr/>
          <p:nvPr/>
        </p:nvSpPr>
        <p:spPr>
          <a:xfrm flipH="1">
            <a:off x="5260320" y="3016440"/>
            <a:ext cx="741240" cy="360"/>
          </a:xfrm>
          <a:custGeom>
            <a:avLst/>
            <a:gdLst/>
            <a:ahLst/>
            <a:cxnLst/>
            <a:rect l="l" t="t" r="r" b="b"/>
            <a:pathLst>
              <a:path w="21600" h="21600">
                <a:moveTo>
                  <a:pt x="0" y="0"/>
                </a:moveTo>
                <a:lnTo>
                  <a:pt x="21600" y="21600"/>
                </a:lnTo>
              </a:path>
            </a:pathLst>
          </a:custGeom>
          <a:noFill/>
          <a:ln w="38100">
            <a:solidFill>
              <a:srgbClr val="C0504D"/>
            </a:solidFill>
            <a:round/>
            <a:tailEnd type="arrow" w="med" len="med"/>
          </a:ln>
        </p:spPr>
        <p:style>
          <a:lnRef idx="0">
            <a:scrgbClr r="0" g="0" b="0"/>
          </a:lnRef>
          <a:fillRef idx="0">
            <a:scrgbClr r="0" g="0" b="0"/>
          </a:fillRef>
          <a:effectRef idx="0">
            <a:scrgbClr r="0" g="0" b="0"/>
          </a:effectRef>
          <a:fontRef idx="minor"/>
        </p:style>
      </p:sp>
      <p:sp>
        <p:nvSpPr>
          <p:cNvPr id="2888" name="Curved Connector 46"/>
          <p:cNvSpPr/>
          <p:nvPr/>
        </p:nvSpPr>
        <p:spPr>
          <a:xfrm rot="10800000">
            <a:off x="2984040" y="1266480"/>
            <a:ext cx="175176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889" name="Curved Connector 47"/>
          <p:cNvSpPr/>
          <p:nvPr/>
        </p:nvSpPr>
        <p:spPr>
          <a:xfrm rot="10800000">
            <a:off x="2984040" y="1571400"/>
            <a:ext cx="175176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890" name="Curved Connector 48"/>
          <p:cNvSpPr/>
          <p:nvPr/>
        </p:nvSpPr>
        <p:spPr>
          <a:xfrm rot="10800000">
            <a:off x="2984040" y="233352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891" name="Curved Connector 49"/>
          <p:cNvSpPr/>
          <p:nvPr/>
        </p:nvSpPr>
        <p:spPr>
          <a:xfrm rot="10800000">
            <a:off x="2984040" y="248580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892" name="Curved Connector 50"/>
          <p:cNvSpPr/>
          <p:nvPr/>
        </p:nvSpPr>
        <p:spPr>
          <a:xfrm rot="10800000">
            <a:off x="2984040" y="263844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893" name="Curved Connector 51"/>
          <p:cNvSpPr/>
          <p:nvPr/>
        </p:nvSpPr>
        <p:spPr>
          <a:xfrm rot="10800000" flipV="1">
            <a:off x="2984040" y="4086000"/>
            <a:ext cx="1751760" cy="38016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894" name="Curved Connector 52"/>
          <p:cNvSpPr/>
          <p:nvPr/>
        </p:nvSpPr>
        <p:spPr>
          <a:xfrm rot="10800000" flipV="1">
            <a:off x="2984040" y="4238640"/>
            <a:ext cx="1751760" cy="38016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895" name="Curved Connector 53"/>
          <p:cNvSpPr/>
          <p:nvPr/>
        </p:nvSpPr>
        <p:spPr>
          <a:xfrm rot="10800000" flipV="1">
            <a:off x="2984040" y="4390920"/>
            <a:ext cx="1751760" cy="38016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896" name="Curved Connector 54"/>
          <p:cNvSpPr/>
          <p:nvPr/>
        </p:nvSpPr>
        <p:spPr>
          <a:xfrm rot="10800000" flipV="1">
            <a:off x="3822120" y="4771800"/>
            <a:ext cx="913680" cy="761400"/>
          </a:xfrm>
          <a:prstGeom prst="curvedConnector3">
            <a:avLst>
              <a:gd name="adj1" fmla="val 50000"/>
            </a:avLst>
          </a:prstGeom>
          <a:noFill/>
          <a:ln w="19050">
            <a:solidFill>
              <a:srgbClr val="1F497D"/>
            </a:solidFill>
            <a:round/>
            <a:tailEnd type="arrow" w="med" len="med"/>
          </a:ln>
        </p:spPr>
        <p:style>
          <a:lnRef idx="0">
            <a:scrgbClr r="0" g="0" b="0"/>
          </a:lnRef>
          <a:fillRef idx="0">
            <a:scrgbClr r="0" g="0" b="0"/>
          </a:fillRef>
          <a:effectRef idx="0">
            <a:scrgbClr r="0" g="0" b="0"/>
          </a:effectRef>
          <a:fontRef idx="minor"/>
        </p:style>
      </p:sp>
      <p:sp>
        <p:nvSpPr>
          <p:cNvPr id="2897" name="Curved Connector 55"/>
          <p:cNvSpPr/>
          <p:nvPr/>
        </p:nvSpPr>
        <p:spPr>
          <a:xfrm rot="10800000" flipV="1">
            <a:off x="3822120" y="4924080"/>
            <a:ext cx="913680" cy="761400"/>
          </a:xfrm>
          <a:prstGeom prst="curvedConnector3">
            <a:avLst>
              <a:gd name="adj1" fmla="val 50000"/>
            </a:avLst>
          </a:prstGeom>
          <a:noFill/>
          <a:ln w="19050">
            <a:solidFill>
              <a:srgbClr val="1F497D"/>
            </a:solidFill>
            <a:round/>
            <a:headEnd type="arrow" w="med" len="med"/>
          </a:ln>
        </p:spPr>
        <p:style>
          <a:lnRef idx="0">
            <a:scrgbClr r="0" g="0" b="0"/>
          </a:lnRef>
          <a:fillRef idx="0">
            <a:scrgbClr r="0" g="0" b="0"/>
          </a:fillRef>
          <a:effectRef idx="0">
            <a:scrgbClr r="0" g="0" b="0"/>
          </a:effectRef>
          <a:fontRef idx="minor"/>
        </p:style>
      </p:sp>
      <p:sp>
        <p:nvSpPr>
          <p:cNvPr id="2898" name="Curved Connector 56"/>
          <p:cNvSpPr/>
          <p:nvPr/>
        </p:nvSpPr>
        <p:spPr>
          <a:xfrm rot="10800000" flipV="1">
            <a:off x="3822120" y="5076360"/>
            <a:ext cx="913680" cy="761400"/>
          </a:xfrm>
          <a:prstGeom prst="curvedConnector3">
            <a:avLst>
              <a:gd name="adj1" fmla="val 50000"/>
            </a:avLst>
          </a:prstGeom>
          <a:noFill/>
          <a:ln w="19050">
            <a:solidFill>
              <a:srgbClr val="C0504D"/>
            </a:solidFill>
            <a:round/>
            <a:tailEnd type="arrow" w="med" len="med"/>
          </a:ln>
        </p:spPr>
        <p:style>
          <a:lnRef idx="0">
            <a:scrgbClr r="0" g="0" b="0"/>
          </a:lnRef>
          <a:fillRef idx="0">
            <a:scrgbClr r="0" g="0" b="0"/>
          </a:fillRef>
          <a:effectRef idx="0">
            <a:scrgbClr r="0" g="0" b="0"/>
          </a:effectRef>
          <a:fontRef idx="minor"/>
        </p:style>
      </p:sp>
      <p:sp>
        <p:nvSpPr>
          <p:cNvPr id="2899" name="Straight Arrow Connector 57"/>
          <p:cNvSpPr/>
          <p:nvPr/>
        </p:nvSpPr>
        <p:spPr>
          <a:xfrm flipV="1">
            <a:off x="3889800" y="4699800"/>
            <a:ext cx="791640" cy="4222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900" name="TextBox 58"/>
          <p:cNvSpPr/>
          <p:nvPr/>
        </p:nvSpPr>
        <p:spPr>
          <a:xfrm>
            <a:off x="2694960" y="5000400"/>
            <a:ext cx="12542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000" b="0" strike="noStrike" spc="-1">
                <a:solidFill>
                  <a:srgbClr val="1F497D"/>
                </a:solidFill>
                <a:latin typeface="Calibri"/>
                <a:ea typeface="DejaVu Sans"/>
              </a:rPr>
              <a:t>One 80 Mbps port</a:t>
            </a:r>
            <a:endParaRPr lang="en-GB" sz="1000" b="0" strike="noStrike" spc="-1">
              <a:latin typeface="Arial"/>
            </a:endParaRPr>
          </a:p>
        </p:txBody>
      </p:sp>
      <p:sp>
        <p:nvSpPr>
          <p:cNvPr id="2901" name="Straight Arrow Connector 59"/>
          <p:cNvSpPr/>
          <p:nvPr/>
        </p:nvSpPr>
        <p:spPr>
          <a:xfrm flipV="1">
            <a:off x="3928320" y="2397600"/>
            <a:ext cx="795240" cy="14961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902" name="Straight Arrow Connector 60"/>
          <p:cNvSpPr/>
          <p:nvPr/>
        </p:nvSpPr>
        <p:spPr>
          <a:xfrm flipV="1">
            <a:off x="3928320" y="3147120"/>
            <a:ext cx="777240" cy="7470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903" name="Straight Arrow Connector 61"/>
          <p:cNvSpPr/>
          <p:nvPr/>
        </p:nvSpPr>
        <p:spPr>
          <a:xfrm>
            <a:off x="3928320" y="3895920"/>
            <a:ext cx="777240" cy="9720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904" name="TextBox 62"/>
          <p:cNvSpPr/>
          <p:nvPr/>
        </p:nvSpPr>
        <p:spPr>
          <a:xfrm>
            <a:off x="7881480" y="6017040"/>
            <a:ext cx="43272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Ports</a:t>
            </a:r>
            <a:endParaRPr lang="en-GB" sz="800" b="0" strike="noStrike" spc="-1">
              <a:latin typeface="Arial"/>
            </a:endParaRPr>
          </a:p>
        </p:txBody>
      </p:sp>
      <p:sp>
        <p:nvSpPr>
          <p:cNvPr id="2905" name="TextBox 63"/>
          <p:cNvSpPr/>
          <p:nvPr/>
        </p:nvSpPr>
        <p:spPr>
          <a:xfrm>
            <a:off x="5783760" y="6017040"/>
            <a:ext cx="5454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aIn[7:0]</a:t>
            </a:r>
            <a:endParaRPr lang="en-GB" sz="800" b="0" strike="noStrike" spc="-1">
              <a:latin typeface="Arial"/>
            </a:endParaRPr>
          </a:p>
        </p:txBody>
      </p:sp>
      <p:sp>
        <p:nvSpPr>
          <p:cNvPr id="2906" name="TextBox 64"/>
          <p:cNvSpPr/>
          <p:nvPr/>
        </p:nvSpPr>
        <p:spPr>
          <a:xfrm>
            <a:off x="6471360" y="6017040"/>
            <a:ext cx="56232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IO[15:0]</a:t>
            </a:r>
            <a:endParaRPr lang="en-GB" sz="800" b="0" strike="noStrike" spc="-1">
              <a:latin typeface="Arial"/>
            </a:endParaRPr>
          </a:p>
        </p:txBody>
      </p:sp>
      <p:sp>
        <p:nvSpPr>
          <p:cNvPr id="2907" name="TextBox 65"/>
          <p:cNvSpPr/>
          <p:nvPr/>
        </p:nvSpPr>
        <p:spPr>
          <a:xfrm>
            <a:off x="2866320" y="3618720"/>
            <a:ext cx="1115280" cy="546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1000" b="0" strike="noStrike" spc="-1">
                <a:solidFill>
                  <a:srgbClr val="1F497D"/>
                </a:solidFill>
                <a:latin typeface="Calibri"/>
                <a:ea typeface="DejaVu Sans"/>
              </a:rPr>
              <a:t>160 Mbps</a:t>
            </a:r>
            <a:br/>
            <a:r>
              <a:rPr lang="en-GB" sz="1000" b="0" strike="noStrike" spc="-1">
                <a:solidFill>
                  <a:srgbClr val="1F497D"/>
                </a:solidFill>
                <a:latin typeface="Calibri"/>
                <a:ea typeface="DejaVu Sans"/>
              </a:rPr>
              <a:t>to</a:t>
            </a:r>
            <a:endParaRPr lang="en-GB" sz="1000" b="0" strike="noStrike" spc="-1">
              <a:latin typeface="Arial"/>
            </a:endParaRPr>
          </a:p>
          <a:p>
            <a:pPr algn="ctr">
              <a:lnSpc>
                <a:spcPct val="100000"/>
              </a:lnSpc>
              <a:buNone/>
              <a:tabLst>
                <a:tab pos="0" algn="l"/>
              </a:tabLst>
            </a:pPr>
            <a:r>
              <a:rPr lang="en-GB" sz="1000" b="0" strike="noStrike" spc="-1">
                <a:solidFill>
                  <a:srgbClr val="1F497D"/>
                </a:solidFill>
                <a:latin typeface="Calibri"/>
                <a:ea typeface="DejaVu Sans"/>
              </a:rPr>
              <a:t>1.28 Gbps ports</a:t>
            </a:r>
            <a:endParaRPr lang="en-GB" sz="1000" b="0" strike="noStrike" spc="-1">
              <a:latin typeface="Arial"/>
            </a:endParaRPr>
          </a:p>
        </p:txBody>
      </p:sp>
      <p:sp>
        <p:nvSpPr>
          <p:cNvPr id="2908" name="TextBox 66"/>
          <p:cNvSpPr/>
          <p:nvPr/>
        </p:nvSpPr>
        <p:spPr>
          <a:xfrm>
            <a:off x="8578080" y="1802880"/>
            <a:ext cx="5940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LpGBTIA</a:t>
            </a:r>
            <a:endParaRPr lang="en-GB" sz="800" b="0" strike="noStrike" spc="-1">
              <a:latin typeface="Arial"/>
            </a:endParaRPr>
          </a:p>
        </p:txBody>
      </p:sp>
      <p:sp>
        <p:nvSpPr>
          <p:cNvPr id="2909" name="TextBox 67"/>
          <p:cNvSpPr/>
          <p:nvPr/>
        </p:nvSpPr>
        <p:spPr>
          <a:xfrm>
            <a:off x="8577000" y="3304800"/>
            <a:ext cx="56520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LpGBLD</a:t>
            </a:r>
            <a:endParaRPr lang="en-GB" sz="800" b="0" strike="noStrike" spc="-1">
              <a:latin typeface="Arial"/>
            </a:endParaRPr>
          </a:p>
        </p:txBody>
      </p:sp>
      <p:sp>
        <p:nvSpPr>
          <p:cNvPr id="2910" name="TextBox 68"/>
          <p:cNvSpPr/>
          <p:nvPr/>
        </p:nvSpPr>
        <p:spPr>
          <a:xfrm>
            <a:off x="7659000" y="1280160"/>
            <a:ext cx="74664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1400" b="1" strike="noStrike" spc="-1">
                <a:solidFill>
                  <a:srgbClr val="1F497D"/>
                </a:solidFill>
                <a:latin typeface="Calibri"/>
                <a:ea typeface="DejaVu Sans"/>
              </a:rPr>
              <a:t>LpGBT</a:t>
            </a:r>
            <a:endParaRPr lang="en-GB" sz="1400" b="0" strike="noStrike" spc="-1">
              <a:latin typeface="Arial"/>
            </a:endParaRPr>
          </a:p>
        </p:txBody>
      </p:sp>
      <p:sp>
        <p:nvSpPr>
          <p:cNvPr id="2911" name="Straight Arrow Connector 69"/>
          <p:cNvSpPr/>
          <p:nvPr/>
        </p:nvSpPr>
        <p:spPr>
          <a:xfrm rot="10800000" flipV="1">
            <a:off x="9673920" y="187920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912" name="Straight Arrow Connector 70"/>
          <p:cNvSpPr/>
          <p:nvPr/>
        </p:nvSpPr>
        <p:spPr>
          <a:xfrm rot="10800000" flipV="1">
            <a:off x="9673920" y="203148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913" name="Straight Arrow Connector 71"/>
          <p:cNvSpPr/>
          <p:nvPr/>
        </p:nvSpPr>
        <p:spPr>
          <a:xfrm rot="10800000" flipH="1">
            <a:off x="9672120" y="368676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914" name="Straight Arrow Connector 72"/>
          <p:cNvSpPr/>
          <p:nvPr/>
        </p:nvSpPr>
        <p:spPr>
          <a:xfrm rot="10800000" flipH="1">
            <a:off x="9672120" y="3839040"/>
            <a:ext cx="227880" cy="151560"/>
          </a:xfrm>
          <a:custGeom>
            <a:avLst/>
            <a:gdLst/>
            <a:ahLst/>
            <a:cxnLst/>
            <a:rect l="l" t="t" r="r" b="b"/>
            <a:pathLst>
              <a:path w="21600" h="21600">
                <a:moveTo>
                  <a:pt x="0" y="0"/>
                </a:moveTo>
                <a:lnTo>
                  <a:pt x="21600" y="21600"/>
                </a:lnTo>
              </a:path>
            </a:pathLst>
          </a:custGeom>
          <a:noFill/>
          <a:ln w="9525">
            <a:solidFill>
              <a:srgbClr val="C0504D"/>
            </a:solidFill>
            <a:round/>
            <a:tailEnd type="arrow" w="med" len="med"/>
          </a:ln>
        </p:spPr>
        <p:style>
          <a:lnRef idx="0">
            <a:scrgbClr r="0" g="0" b="0"/>
          </a:lnRef>
          <a:fillRef idx="0">
            <a:scrgbClr r="0" g="0" b="0"/>
          </a:fillRef>
          <a:effectRef idx="0">
            <a:scrgbClr r="0" g="0" b="0"/>
          </a:effectRef>
          <a:fontRef idx="minor"/>
        </p:style>
      </p:sp>
      <p:sp>
        <p:nvSpPr>
          <p:cNvPr id="2915" name="Right Brace 73"/>
          <p:cNvSpPr/>
          <p:nvPr/>
        </p:nvSpPr>
        <p:spPr>
          <a:xfrm>
            <a:off x="3747960" y="1443600"/>
            <a:ext cx="266040" cy="400320"/>
          </a:xfrm>
          <a:prstGeom prst="rightBrace">
            <a:avLst>
              <a:gd name="adj1" fmla="val 8333"/>
              <a:gd name="adj2" fmla="val 50000"/>
            </a:avLst>
          </a:prstGeom>
          <a:noFill/>
          <a:ln w="12700">
            <a:solidFill>
              <a:srgbClr val="4A7EBB"/>
            </a:solidFill>
            <a:round/>
          </a:ln>
        </p:spPr>
        <p:style>
          <a:lnRef idx="0">
            <a:scrgbClr r="0" g="0" b="0"/>
          </a:lnRef>
          <a:fillRef idx="0">
            <a:scrgbClr r="0" g="0" b="0"/>
          </a:fillRef>
          <a:effectRef idx="0">
            <a:scrgbClr r="0" g="0" b="0"/>
          </a:effectRef>
          <a:fontRef idx="minor"/>
        </p:style>
      </p:sp>
      <p:sp>
        <p:nvSpPr>
          <p:cNvPr id="2916" name="TextBox 74"/>
          <p:cNvSpPr/>
          <p:nvPr/>
        </p:nvSpPr>
        <p:spPr>
          <a:xfrm>
            <a:off x="3956400" y="1509840"/>
            <a:ext cx="4341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eLink</a:t>
            </a:r>
            <a:endParaRPr lang="en-GB" sz="800" b="0" strike="noStrike" spc="-1">
              <a:latin typeface="Arial"/>
            </a:endParaRPr>
          </a:p>
        </p:txBody>
      </p:sp>
      <p:sp>
        <p:nvSpPr>
          <p:cNvPr id="2917" name="TextBox 75"/>
          <p:cNvSpPr/>
          <p:nvPr/>
        </p:nvSpPr>
        <p:spPr>
          <a:xfrm>
            <a:off x="3063960" y="3313080"/>
            <a:ext cx="47700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GB" sz="1000" b="0" strike="noStrike" spc="-1">
                <a:solidFill>
                  <a:srgbClr val="C00000"/>
                </a:solidFill>
                <a:latin typeface="Calibri"/>
                <a:ea typeface="DejaVu Sans"/>
              </a:rPr>
              <a:t>clock</a:t>
            </a:r>
            <a:endParaRPr lang="en-GB" sz="1000" b="0" strike="noStrike" spc="-1">
              <a:latin typeface="Arial"/>
            </a:endParaRPr>
          </a:p>
        </p:txBody>
      </p:sp>
      <p:sp>
        <p:nvSpPr>
          <p:cNvPr id="2918" name="Straight Arrow Connector 76"/>
          <p:cNvSpPr/>
          <p:nvPr/>
        </p:nvSpPr>
        <p:spPr>
          <a:xfrm flipV="1">
            <a:off x="3526200" y="2901600"/>
            <a:ext cx="589320" cy="532440"/>
          </a:xfrm>
          <a:custGeom>
            <a:avLst/>
            <a:gdLst/>
            <a:ahLst/>
            <a:cxnLst/>
            <a:rect l="l" t="t" r="r" b="b"/>
            <a:pathLst>
              <a:path w="21600" h="21600">
                <a:moveTo>
                  <a:pt x="0" y="0"/>
                </a:moveTo>
                <a:lnTo>
                  <a:pt x="21600" y="21600"/>
                </a:lnTo>
              </a:path>
            </a:pathLst>
          </a:custGeom>
          <a:noFill/>
          <a:ln w="9525">
            <a:solidFill>
              <a:srgbClr val="C00000"/>
            </a:solidFill>
            <a:round/>
            <a:tailEnd type="arrow" w="med" len="med"/>
          </a:ln>
        </p:spPr>
        <p:style>
          <a:lnRef idx="0">
            <a:scrgbClr r="0" g="0" b="0"/>
          </a:lnRef>
          <a:fillRef idx="0">
            <a:scrgbClr r="0" g="0" b="0"/>
          </a:fillRef>
          <a:effectRef idx="0">
            <a:scrgbClr r="0" g="0" b="0"/>
          </a:effectRef>
          <a:fontRef idx="minor"/>
        </p:style>
      </p:sp>
      <p:sp>
        <p:nvSpPr>
          <p:cNvPr id="2919" name="TextBox 77"/>
          <p:cNvSpPr/>
          <p:nvPr/>
        </p:nvSpPr>
        <p:spPr>
          <a:xfrm>
            <a:off x="2909880" y="3132720"/>
            <a:ext cx="64296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data-up</a:t>
            </a:r>
            <a:endParaRPr lang="en-GB" sz="1000" b="0" strike="noStrike" spc="-1">
              <a:latin typeface="Arial"/>
            </a:endParaRPr>
          </a:p>
        </p:txBody>
      </p:sp>
      <p:sp>
        <p:nvSpPr>
          <p:cNvPr id="2920" name="Straight Arrow Connector 78"/>
          <p:cNvSpPr/>
          <p:nvPr/>
        </p:nvSpPr>
        <p:spPr>
          <a:xfrm flipV="1">
            <a:off x="3526200" y="2763720"/>
            <a:ext cx="513360" cy="49068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sp>
        <p:nvSpPr>
          <p:cNvPr id="2921" name="TextBox 79"/>
          <p:cNvSpPr/>
          <p:nvPr/>
        </p:nvSpPr>
        <p:spPr>
          <a:xfrm>
            <a:off x="2743200" y="2904120"/>
            <a:ext cx="8168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r">
              <a:lnSpc>
                <a:spcPct val="100000"/>
              </a:lnSpc>
              <a:buNone/>
              <a:tabLst>
                <a:tab pos="0" algn="l"/>
              </a:tabLst>
            </a:pPr>
            <a:r>
              <a:rPr lang="en-US" sz="1000" b="0" strike="noStrike" spc="-1">
                <a:solidFill>
                  <a:srgbClr val="1F497D"/>
                </a:solidFill>
                <a:latin typeface="Calibri"/>
                <a:ea typeface="DejaVu Sans"/>
              </a:rPr>
              <a:t>data-down</a:t>
            </a:r>
            <a:endParaRPr lang="en-GB" sz="1000" b="0" strike="noStrike" spc="-1">
              <a:latin typeface="Arial"/>
            </a:endParaRPr>
          </a:p>
        </p:txBody>
      </p:sp>
      <p:sp>
        <p:nvSpPr>
          <p:cNvPr id="2922" name="Straight Arrow Connector 80"/>
          <p:cNvSpPr/>
          <p:nvPr/>
        </p:nvSpPr>
        <p:spPr>
          <a:xfrm flipV="1">
            <a:off x="3526200" y="2611440"/>
            <a:ext cx="437040" cy="414360"/>
          </a:xfrm>
          <a:custGeom>
            <a:avLst/>
            <a:gdLst/>
            <a:ahLst/>
            <a:cxnLst/>
            <a:rect l="l" t="t" r="r" b="b"/>
            <a:pathLst>
              <a:path w="21600" h="21600">
                <a:moveTo>
                  <a:pt x="0" y="0"/>
                </a:moveTo>
                <a:lnTo>
                  <a:pt x="21600" y="21600"/>
                </a:lnTo>
              </a:path>
            </a:pathLst>
          </a:custGeom>
          <a:noFill/>
          <a:ln w="9525">
            <a:solidFill>
              <a:srgbClr val="4A7EBB"/>
            </a:solidFill>
            <a:round/>
            <a:tailEnd type="arrow" w="med" len="med"/>
          </a:ln>
        </p:spPr>
        <p:style>
          <a:lnRef idx="0">
            <a:scrgbClr r="0" g="0" b="0"/>
          </a:lnRef>
          <a:fillRef idx="0">
            <a:scrgbClr r="0" g="0" b="0"/>
          </a:fillRef>
          <a:effectRef idx="0">
            <a:scrgbClr r="0" g="0" b="0"/>
          </a:effectRef>
          <a:fontRef idx="minor"/>
        </p:style>
      </p:sp>
      <p:grpSp>
        <p:nvGrpSpPr>
          <p:cNvPr id="2923" name="Group 81"/>
          <p:cNvGrpSpPr/>
          <p:nvPr/>
        </p:nvGrpSpPr>
        <p:grpSpPr>
          <a:xfrm>
            <a:off x="8520840" y="6067080"/>
            <a:ext cx="1751760" cy="532800"/>
            <a:chOff x="8520840" y="6067080"/>
            <a:chExt cx="1751760" cy="532800"/>
          </a:xfrm>
        </p:grpSpPr>
        <p:sp>
          <p:nvSpPr>
            <p:cNvPr id="2924" name="Rectangle 82"/>
            <p:cNvSpPr/>
            <p:nvPr/>
          </p:nvSpPr>
          <p:spPr>
            <a:xfrm>
              <a:off x="8520840" y="6067080"/>
              <a:ext cx="1751760" cy="532800"/>
            </a:xfrm>
            <a:prstGeom prst="rect">
              <a:avLst/>
            </a:prstGeom>
            <a:solidFill>
              <a:srgbClr val="DCE6F2"/>
            </a:solidFill>
            <a:ln w="25400">
              <a:solidFill>
                <a:srgbClr val="4F81BD"/>
              </a:solidFill>
              <a:prstDash val="dash"/>
              <a:round/>
            </a:ln>
          </p:spPr>
          <p:style>
            <a:lnRef idx="0">
              <a:scrgbClr r="0" g="0" b="0"/>
            </a:lnRef>
            <a:fillRef idx="0">
              <a:scrgbClr r="0" g="0" b="0"/>
            </a:fillRef>
            <a:effectRef idx="0">
              <a:scrgbClr r="0" g="0" b="0"/>
            </a:effectRef>
            <a:fontRef idx="minor"/>
          </p:style>
        </p:sp>
        <p:sp>
          <p:nvSpPr>
            <p:cNvPr id="2925" name="Straight Connector 83"/>
            <p:cNvSpPr/>
            <p:nvPr/>
          </p:nvSpPr>
          <p:spPr>
            <a:xfrm>
              <a:off x="8673120" y="6219360"/>
              <a:ext cx="990720" cy="360"/>
            </a:xfrm>
            <a:prstGeom prst="line">
              <a:avLst/>
            </a:prstGeom>
            <a:ln w="12700">
              <a:solidFill>
                <a:srgbClr val="1F497D"/>
              </a:solidFill>
              <a:round/>
            </a:ln>
          </p:spPr>
          <p:style>
            <a:lnRef idx="0">
              <a:scrgbClr r="0" g="0" b="0"/>
            </a:lnRef>
            <a:fillRef idx="0">
              <a:scrgbClr r="0" g="0" b="0"/>
            </a:fillRef>
            <a:effectRef idx="0">
              <a:scrgbClr r="0" g="0" b="0"/>
            </a:effectRef>
            <a:fontRef idx="minor"/>
          </p:style>
        </p:sp>
        <p:sp>
          <p:nvSpPr>
            <p:cNvPr id="2926" name="Straight Connector 84"/>
            <p:cNvSpPr/>
            <p:nvPr/>
          </p:nvSpPr>
          <p:spPr>
            <a:xfrm>
              <a:off x="8673120" y="6371640"/>
              <a:ext cx="990720" cy="360"/>
            </a:xfrm>
            <a:prstGeom prst="line">
              <a:avLst/>
            </a:prstGeom>
            <a:ln w="12700">
              <a:solidFill>
                <a:srgbClr val="000000"/>
              </a:solidFill>
              <a:round/>
            </a:ln>
          </p:spPr>
          <p:style>
            <a:lnRef idx="0">
              <a:scrgbClr r="0" g="0" b="0"/>
            </a:lnRef>
            <a:fillRef idx="0">
              <a:scrgbClr r="0" g="0" b="0"/>
            </a:fillRef>
            <a:effectRef idx="0">
              <a:scrgbClr r="0" g="0" b="0"/>
            </a:effectRef>
            <a:fontRef idx="minor"/>
          </p:style>
        </p:sp>
        <p:sp>
          <p:nvSpPr>
            <p:cNvPr id="2927" name="Straight Connector 85"/>
            <p:cNvSpPr/>
            <p:nvPr/>
          </p:nvSpPr>
          <p:spPr>
            <a:xfrm>
              <a:off x="8673120" y="6524280"/>
              <a:ext cx="990720" cy="360"/>
            </a:xfrm>
            <a:prstGeom prst="line">
              <a:avLst/>
            </a:prstGeom>
            <a:ln w="12700">
              <a:solidFill>
                <a:srgbClr val="C0504D"/>
              </a:solidFill>
              <a:round/>
            </a:ln>
          </p:spPr>
          <p:style>
            <a:lnRef idx="0">
              <a:scrgbClr r="0" g="0" b="0"/>
            </a:lnRef>
            <a:fillRef idx="0">
              <a:scrgbClr r="0" g="0" b="0"/>
            </a:fillRef>
            <a:effectRef idx="0">
              <a:scrgbClr r="0" g="0" b="0"/>
            </a:effectRef>
            <a:fontRef idx="minor"/>
          </p:style>
        </p:sp>
        <p:sp>
          <p:nvSpPr>
            <p:cNvPr id="2928" name="TextBox 86"/>
            <p:cNvSpPr/>
            <p:nvPr/>
          </p:nvSpPr>
          <p:spPr>
            <a:xfrm>
              <a:off x="9651600" y="6219720"/>
              <a:ext cx="5180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000000"/>
                  </a:solidFill>
                  <a:latin typeface="Calibri"/>
                  <a:ea typeface="DejaVu Sans"/>
                </a:rPr>
                <a:t>control</a:t>
              </a:r>
              <a:endParaRPr lang="en-GB" sz="800" b="0" strike="noStrike" spc="-1">
                <a:latin typeface="Arial"/>
              </a:endParaRPr>
            </a:p>
          </p:txBody>
        </p:sp>
        <p:sp>
          <p:nvSpPr>
            <p:cNvPr id="2929" name="TextBox 87"/>
            <p:cNvSpPr/>
            <p:nvPr/>
          </p:nvSpPr>
          <p:spPr>
            <a:xfrm>
              <a:off x="9659880" y="6067080"/>
              <a:ext cx="39456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1F497D"/>
                  </a:solidFill>
                  <a:latin typeface="Calibri"/>
                  <a:ea typeface="DejaVu Sans"/>
                </a:rPr>
                <a:t>data</a:t>
              </a:r>
              <a:endParaRPr lang="en-GB" sz="800" b="0" strike="noStrike" spc="-1">
                <a:latin typeface="Arial"/>
              </a:endParaRPr>
            </a:p>
          </p:txBody>
        </p:sp>
        <p:sp>
          <p:nvSpPr>
            <p:cNvPr id="2930" name="TextBox 88"/>
            <p:cNvSpPr/>
            <p:nvPr/>
          </p:nvSpPr>
          <p:spPr>
            <a:xfrm>
              <a:off x="9663840" y="6372000"/>
              <a:ext cx="469440" cy="2116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GB" sz="800" b="0" strike="noStrike" spc="-1">
                  <a:solidFill>
                    <a:srgbClr val="FF0000"/>
                  </a:solidFill>
                  <a:latin typeface="Calibri"/>
                  <a:ea typeface="DejaVu Sans"/>
                </a:rPr>
                <a:t>clocks</a:t>
              </a:r>
              <a:endParaRPr lang="en-GB" sz="800" b="0" strike="noStrike" spc="-1">
                <a:latin typeface="Arial"/>
              </a:endParaRPr>
            </a:p>
          </p:txBody>
        </p:sp>
      </p:grpSp>
      <p:grpSp>
        <p:nvGrpSpPr>
          <p:cNvPr id="2931" name="Group 89"/>
          <p:cNvGrpSpPr/>
          <p:nvPr/>
        </p:nvGrpSpPr>
        <p:grpSpPr>
          <a:xfrm>
            <a:off x="7825320" y="2032200"/>
            <a:ext cx="454320" cy="456480"/>
            <a:chOff x="7825320" y="2032200"/>
            <a:chExt cx="454320" cy="456480"/>
          </a:xfrm>
        </p:grpSpPr>
        <p:sp>
          <p:nvSpPr>
            <p:cNvPr id="2932" name="Isosceles Triangle 90"/>
            <p:cNvSpPr/>
            <p:nvPr/>
          </p:nvSpPr>
          <p:spPr>
            <a:xfrm rot="16200000">
              <a:off x="7787160" y="207036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933" name="TextBox 91"/>
            <p:cNvSpPr/>
            <p:nvPr/>
          </p:nvSpPr>
          <p:spPr>
            <a:xfrm>
              <a:off x="7895880" y="2106000"/>
              <a:ext cx="38376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LR</a:t>
              </a:r>
              <a:endParaRPr lang="en-GB" sz="1400" b="0" strike="noStrike" spc="-1">
                <a:latin typeface="Arial"/>
              </a:endParaRPr>
            </a:p>
          </p:txBody>
        </p:sp>
      </p:grpSp>
      <p:sp>
        <p:nvSpPr>
          <p:cNvPr id="2934" name="Straight Arrow Connector 92"/>
          <p:cNvSpPr/>
          <p:nvPr/>
        </p:nvSpPr>
        <p:spPr>
          <a:xfrm flipH="1" flipV="1">
            <a:off x="7583760" y="2258640"/>
            <a:ext cx="24012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935" name="Straight Arrow Connector 93"/>
          <p:cNvSpPr/>
          <p:nvPr/>
        </p:nvSpPr>
        <p:spPr>
          <a:xfrm flipH="1">
            <a:off x="7728120" y="2260800"/>
            <a:ext cx="360" cy="54180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2936" name="Straight Arrow Connector 94"/>
          <p:cNvSpPr/>
          <p:nvPr/>
        </p:nvSpPr>
        <p:spPr>
          <a:xfrm flipV="1">
            <a:off x="7317720" y="248796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937" name="Straight Arrow Connector 95"/>
          <p:cNvSpPr/>
          <p:nvPr/>
        </p:nvSpPr>
        <p:spPr>
          <a:xfrm>
            <a:off x="7317720" y="325224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938" name="Straight Arrow Connector 96"/>
          <p:cNvSpPr/>
          <p:nvPr/>
        </p:nvSpPr>
        <p:spPr>
          <a:xfrm flipH="1">
            <a:off x="7824600" y="3004200"/>
            <a:ext cx="1359360" cy="11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939" name="TextBox 97"/>
          <p:cNvSpPr/>
          <p:nvPr/>
        </p:nvSpPr>
        <p:spPr>
          <a:xfrm>
            <a:off x="8466480" y="2804040"/>
            <a:ext cx="745200" cy="3945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000" b="0" strike="noStrike" spc="-1">
                <a:solidFill>
                  <a:srgbClr val="C00000"/>
                </a:solidFill>
                <a:latin typeface="Calibri"/>
                <a:ea typeface="DejaVu Sans"/>
              </a:rPr>
              <a:t>Ref CLK</a:t>
            </a:r>
            <a:br/>
            <a:r>
              <a:rPr lang="en-GB" sz="1000" b="0" strike="noStrike" spc="-1">
                <a:solidFill>
                  <a:srgbClr val="C00000"/>
                </a:solidFill>
                <a:latin typeface="Calibri"/>
                <a:ea typeface="DejaVu Sans"/>
              </a:rPr>
              <a:t>(optional)</a:t>
            </a:r>
            <a:endParaRPr lang="en-GB" sz="1000" b="0" strike="noStrike" spc="-1">
              <a:latin typeface="Arial"/>
            </a:endParaRPr>
          </a:p>
        </p:txBody>
      </p:sp>
      <p:sp>
        <p:nvSpPr>
          <p:cNvPr id="2940" name="Straight Arrow Connector 98"/>
          <p:cNvSpPr/>
          <p:nvPr/>
        </p:nvSpPr>
        <p:spPr>
          <a:xfrm flipH="1">
            <a:off x="8208000" y="2262600"/>
            <a:ext cx="12297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941" name="Isosceles Triangle 99"/>
          <p:cNvSpPr/>
          <p:nvPr/>
        </p:nvSpPr>
        <p:spPr>
          <a:xfrm rot="16200000">
            <a:off x="8644320" y="2070360"/>
            <a:ext cx="456480" cy="380160"/>
          </a:xfrm>
          <a:prstGeom prst="triangle">
            <a:avLst>
              <a:gd name="adj" fmla="val 50000"/>
            </a:avLst>
          </a:prstGeom>
          <a:solidFill>
            <a:srgbClr val="4F81BD"/>
          </a:solidFill>
          <a:ln w="25400">
            <a:solidFill>
              <a:srgbClr val="3A5F8B"/>
            </a:solidFill>
            <a:round/>
          </a:ln>
        </p:spPr>
        <p:style>
          <a:lnRef idx="0">
            <a:scrgbClr r="0" g="0" b="0"/>
          </a:lnRef>
          <a:fillRef idx="0">
            <a:scrgbClr r="0" g="0" b="0"/>
          </a:fillRef>
          <a:effectRef idx="0">
            <a:scrgbClr r="0" g="0" b="0"/>
          </a:effectRef>
          <a:fontRef idx="minor"/>
        </p:style>
      </p:sp>
      <p:grpSp>
        <p:nvGrpSpPr>
          <p:cNvPr id="2942" name="Group 100"/>
          <p:cNvGrpSpPr/>
          <p:nvPr/>
        </p:nvGrpSpPr>
        <p:grpSpPr>
          <a:xfrm>
            <a:off x="7754760" y="3537720"/>
            <a:ext cx="456120" cy="456480"/>
            <a:chOff x="7754760" y="3537720"/>
            <a:chExt cx="456120" cy="456480"/>
          </a:xfrm>
        </p:grpSpPr>
        <p:sp>
          <p:nvSpPr>
            <p:cNvPr id="2943" name="Isosceles Triangle 101"/>
            <p:cNvSpPr/>
            <p:nvPr/>
          </p:nvSpPr>
          <p:spPr>
            <a:xfrm rot="5400000" flipH="1">
              <a:off x="7792560" y="3575880"/>
              <a:ext cx="456480" cy="380160"/>
            </a:xfrm>
            <a:prstGeom prst="triangle">
              <a:avLst>
                <a:gd name="adj"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944" name="TextBox 102"/>
            <p:cNvSpPr/>
            <p:nvPr/>
          </p:nvSpPr>
          <p:spPr>
            <a:xfrm flipH="1">
              <a:off x="7754400" y="3611520"/>
              <a:ext cx="402120" cy="303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400" b="0" strike="noStrike" spc="-1">
                  <a:solidFill>
                    <a:srgbClr val="FFFFFF"/>
                  </a:solidFill>
                  <a:latin typeface="Calibri"/>
                  <a:ea typeface="DejaVu Sans"/>
                </a:rPr>
                <a:t>LD</a:t>
              </a:r>
              <a:endParaRPr lang="en-GB" sz="1400" b="0" strike="noStrike" spc="-1">
                <a:latin typeface="Arial"/>
              </a:endParaRPr>
            </a:p>
          </p:txBody>
        </p:sp>
      </p:grpSp>
      <p:sp>
        <p:nvSpPr>
          <p:cNvPr id="2945" name="Straight Arrow Connector 103"/>
          <p:cNvSpPr/>
          <p:nvPr/>
        </p:nvSpPr>
        <p:spPr>
          <a:xfrm>
            <a:off x="7583400" y="3765600"/>
            <a:ext cx="250560" cy="360"/>
          </a:xfrm>
          <a:custGeom>
            <a:avLst/>
            <a:gdLst/>
            <a:ahLst/>
            <a:cxnLst/>
            <a:rect l="l" t="t" r="r" b="b"/>
            <a:pathLst>
              <a:path w="21600" h="21600">
                <a:moveTo>
                  <a:pt x="0" y="0"/>
                </a:moveTo>
                <a:lnTo>
                  <a:pt x="21600" y="21600"/>
                </a:lnTo>
              </a:path>
            </a:pathLst>
          </a:custGeom>
          <a:noFill/>
          <a:ln w="1905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946" name="Straight Arrow Connector 104"/>
          <p:cNvSpPr/>
          <p:nvPr/>
        </p:nvSpPr>
        <p:spPr>
          <a:xfrm flipV="1">
            <a:off x="6778080" y="2479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947" name="Straight Arrow Connector 105"/>
          <p:cNvSpPr/>
          <p:nvPr/>
        </p:nvSpPr>
        <p:spPr>
          <a:xfrm>
            <a:off x="6778080" y="3243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948" name="Straight Arrow Connector 106"/>
          <p:cNvSpPr/>
          <p:nvPr/>
        </p:nvSpPr>
        <p:spPr>
          <a:xfrm flipV="1">
            <a:off x="6281640" y="247032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949" name="Straight Arrow Connector 107"/>
          <p:cNvSpPr/>
          <p:nvPr/>
        </p:nvSpPr>
        <p:spPr>
          <a:xfrm>
            <a:off x="6281640" y="3234600"/>
            <a:ext cx="360" cy="299520"/>
          </a:xfrm>
          <a:custGeom>
            <a:avLst/>
            <a:gdLst/>
            <a:ahLst/>
            <a:cxnLst/>
            <a:rect l="l" t="t" r="r" b="b"/>
            <a:pathLst>
              <a:path w="21600" h="21600">
                <a:moveTo>
                  <a:pt x="0" y="0"/>
                </a:moveTo>
                <a:lnTo>
                  <a:pt x="21600" y="21600"/>
                </a:lnTo>
              </a:path>
            </a:pathLst>
          </a:custGeom>
          <a:noFill/>
          <a:ln w="19050">
            <a:solidFill>
              <a:srgbClr val="C00000"/>
            </a:solidFill>
            <a:tailEnd type="triangle" w="med" len="med"/>
          </a:ln>
        </p:spPr>
        <p:style>
          <a:lnRef idx="1">
            <a:schemeClr val="accent1"/>
          </a:lnRef>
          <a:fillRef idx="0">
            <a:schemeClr val="accent1"/>
          </a:fillRef>
          <a:effectRef idx="0">
            <a:schemeClr val="accent1"/>
          </a:effectRef>
          <a:fontRef idx="minor"/>
        </p:style>
      </p:sp>
      <p:sp>
        <p:nvSpPr>
          <p:cNvPr id="2950" name="Right Arrow 108"/>
          <p:cNvSpPr/>
          <p:nvPr/>
        </p:nvSpPr>
        <p:spPr>
          <a:xfrm>
            <a:off x="5268240" y="361296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951" name="Straight Arrow Connector 109"/>
          <p:cNvSpPr/>
          <p:nvPr/>
        </p:nvSpPr>
        <p:spPr>
          <a:xfrm flipV="1">
            <a:off x="5707080" y="1727640"/>
            <a:ext cx="5400" cy="1284480"/>
          </a:xfrm>
          <a:custGeom>
            <a:avLst/>
            <a:gdLst/>
            <a:ahLst/>
            <a:cxnLst/>
            <a:rect l="l" t="t" r="r" b="b"/>
            <a:pathLst>
              <a:path w="21600" h="21600">
                <a:moveTo>
                  <a:pt x="0" y="0"/>
                </a:moveTo>
                <a:lnTo>
                  <a:pt x="21600" y="21600"/>
                </a:lnTo>
              </a:path>
            </a:pathLst>
          </a:custGeom>
          <a:noFill/>
          <a:ln w="38100">
            <a:solidFill>
              <a:srgbClr val="C0504D"/>
            </a:solidFill>
            <a:round/>
            <a:headEnd type="oval" w="med" len="med"/>
            <a:tailEnd type="arrow" w="med" len="med"/>
          </a:ln>
        </p:spPr>
        <p:style>
          <a:lnRef idx="0">
            <a:scrgbClr r="0" g="0" b="0"/>
          </a:lnRef>
          <a:fillRef idx="0">
            <a:scrgbClr r="0" g="0" b="0"/>
          </a:fillRef>
          <a:effectRef idx="0">
            <a:scrgbClr r="0" g="0" b="0"/>
          </a:effectRef>
          <a:fontRef idx="minor"/>
        </p:style>
      </p:sp>
      <p:sp>
        <p:nvSpPr>
          <p:cNvPr id="2952" name="Right Arrow 110"/>
          <p:cNvSpPr/>
          <p:nvPr/>
        </p:nvSpPr>
        <p:spPr>
          <a:xfrm flipH="1">
            <a:off x="5276880" y="2107440"/>
            <a:ext cx="723240" cy="304200"/>
          </a:xfrm>
          <a:prstGeom prst="rightArrow">
            <a:avLst>
              <a:gd name="adj1" fmla="val 50000"/>
              <a:gd name="adj2" fmla="val 50000"/>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sp>
      <p:sp>
        <p:nvSpPr>
          <p:cNvPr id="2953" name="Rectangle 111"/>
          <p:cNvSpPr/>
          <p:nvPr/>
        </p:nvSpPr>
        <p:spPr>
          <a:xfrm>
            <a:off x="6002640" y="2787840"/>
            <a:ext cx="105156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CLK Manager</a:t>
            </a:r>
            <a:endParaRPr lang="en-GB" sz="900" b="0" strike="noStrike" spc="-1">
              <a:latin typeface="Arial"/>
            </a:endParaRPr>
          </a:p>
        </p:txBody>
      </p:sp>
      <p:sp>
        <p:nvSpPr>
          <p:cNvPr id="2954" name="Rectangle 112"/>
          <p:cNvSpPr/>
          <p:nvPr/>
        </p:nvSpPr>
        <p:spPr>
          <a:xfrm>
            <a:off x="7050960" y="2788920"/>
            <a:ext cx="78192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CDR/PLL</a:t>
            </a:r>
            <a:endParaRPr lang="en-GB" sz="900" b="0" strike="noStrike" spc="-1">
              <a:latin typeface="Arial"/>
            </a:endParaRPr>
          </a:p>
        </p:txBody>
      </p:sp>
      <p:sp>
        <p:nvSpPr>
          <p:cNvPr id="2955" name="Rectangle 113"/>
          <p:cNvSpPr/>
          <p:nvPr/>
        </p:nvSpPr>
        <p:spPr>
          <a:xfrm>
            <a:off x="705096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DeSER</a:t>
            </a:r>
            <a:endParaRPr lang="en-GB" sz="900" b="0" strike="noStrike" spc="-1">
              <a:latin typeface="Arial"/>
            </a:endParaRPr>
          </a:p>
        </p:txBody>
      </p:sp>
      <p:sp>
        <p:nvSpPr>
          <p:cNvPr id="2956" name="Rectangle 114"/>
          <p:cNvSpPr/>
          <p:nvPr/>
        </p:nvSpPr>
        <p:spPr>
          <a:xfrm>
            <a:off x="652104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DEC</a:t>
            </a:r>
            <a:endParaRPr lang="en-GB" sz="900" b="0" strike="noStrike" spc="-1">
              <a:latin typeface="Arial"/>
            </a:endParaRPr>
          </a:p>
        </p:txBody>
      </p:sp>
      <p:sp>
        <p:nvSpPr>
          <p:cNvPr id="2957" name="Rectangle 115"/>
          <p:cNvSpPr/>
          <p:nvPr/>
        </p:nvSpPr>
        <p:spPr>
          <a:xfrm>
            <a:off x="6003720" y="203148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DSCR</a:t>
            </a:r>
            <a:endParaRPr lang="en-GB" sz="900" b="0" strike="noStrike" spc="-1">
              <a:latin typeface="Arial"/>
            </a:endParaRPr>
          </a:p>
        </p:txBody>
      </p:sp>
      <p:sp>
        <p:nvSpPr>
          <p:cNvPr id="2958" name="Rectangle 116"/>
          <p:cNvSpPr/>
          <p:nvPr/>
        </p:nvSpPr>
        <p:spPr>
          <a:xfrm>
            <a:off x="651996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ENC</a:t>
            </a:r>
            <a:endParaRPr lang="en-GB" sz="900" b="0" strike="noStrike" spc="-1">
              <a:latin typeface="Arial"/>
            </a:endParaRPr>
          </a:p>
        </p:txBody>
      </p:sp>
      <p:sp>
        <p:nvSpPr>
          <p:cNvPr id="2959" name="Rectangle 117"/>
          <p:cNvSpPr/>
          <p:nvPr/>
        </p:nvSpPr>
        <p:spPr>
          <a:xfrm>
            <a:off x="600264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SCR</a:t>
            </a:r>
            <a:endParaRPr lang="en-GB" sz="900" b="0" strike="noStrike" spc="-1">
              <a:latin typeface="Arial"/>
            </a:endParaRPr>
          </a:p>
        </p:txBody>
      </p:sp>
      <p:sp>
        <p:nvSpPr>
          <p:cNvPr id="2960" name="Rectangle 118"/>
          <p:cNvSpPr/>
          <p:nvPr/>
        </p:nvSpPr>
        <p:spPr>
          <a:xfrm>
            <a:off x="7049880" y="3537000"/>
            <a:ext cx="53280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SER</a:t>
            </a:r>
            <a:endParaRPr lang="en-GB" sz="900" b="0" strike="noStrike" spc="-1">
              <a:latin typeface="Arial"/>
            </a:endParaRPr>
          </a:p>
        </p:txBody>
      </p:sp>
      <p:sp>
        <p:nvSpPr>
          <p:cNvPr id="2961" name="Rectangle 119"/>
          <p:cNvSpPr/>
          <p:nvPr/>
        </p:nvSpPr>
        <p:spPr>
          <a:xfrm>
            <a:off x="7091640" y="5307840"/>
            <a:ext cx="68508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I2C Slave</a:t>
            </a:r>
            <a:endParaRPr lang="en-GB" sz="900" b="0" strike="noStrike" spc="-1">
              <a:latin typeface="Arial"/>
            </a:endParaRPr>
          </a:p>
        </p:txBody>
      </p:sp>
      <p:sp>
        <p:nvSpPr>
          <p:cNvPr id="2962" name="Straight Arrow Connector 120"/>
          <p:cNvSpPr/>
          <p:nvPr/>
        </p:nvSpPr>
        <p:spPr>
          <a:xfrm rot="5400000" flipH="1" flipV="1">
            <a:off x="784800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963" name="Straight Arrow Connector 121"/>
          <p:cNvSpPr/>
          <p:nvPr/>
        </p:nvSpPr>
        <p:spPr>
          <a:xfrm rot="5400000" flipH="1" flipV="1">
            <a:off x="805464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964" name="Straight Arrow Connector 122"/>
          <p:cNvSpPr/>
          <p:nvPr/>
        </p:nvSpPr>
        <p:spPr>
          <a:xfrm rot="5400000" flipH="1" flipV="1">
            <a:off x="72910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965" name="TextBox 123"/>
          <p:cNvSpPr/>
          <p:nvPr/>
        </p:nvSpPr>
        <p:spPr>
          <a:xfrm>
            <a:off x="7254720" y="6017040"/>
            <a:ext cx="383760" cy="333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tabLst>
                <a:tab pos="0" algn="l"/>
              </a:tabLst>
            </a:pPr>
            <a:r>
              <a:rPr lang="en-GB" sz="800" b="0" strike="noStrike" spc="-1">
                <a:solidFill>
                  <a:srgbClr val="000000"/>
                </a:solidFill>
                <a:latin typeface="Calibri"/>
                <a:ea typeface="DejaVu Sans"/>
              </a:rPr>
              <a:t>I2C</a:t>
            </a:r>
            <a:endParaRPr lang="en-GB" sz="800" b="0" strike="noStrike" spc="-1">
              <a:latin typeface="Arial"/>
            </a:endParaRPr>
          </a:p>
          <a:p>
            <a:pPr algn="ctr">
              <a:lnSpc>
                <a:spcPct val="100000"/>
              </a:lnSpc>
              <a:buNone/>
              <a:tabLst>
                <a:tab pos="0" algn="l"/>
              </a:tabLst>
            </a:pPr>
            <a:r>
              <a:rPr lang="en-GB" sz="800" b="0" strike="noStrike" spc="-1">
                <a:solidFill>
                  <a:srgbClr val="000000"/>
                </a:solidFill>
                <a:latin typeface="Calibri"/>
                <a:ea typeface="DejaVu Sans"/>
              </a:rPr>
              <a:t>Port</a:t>
            </a:r>
            <a:endParaRPr lang="en-GB" sz="800" b="0" strike="noStrike" spc="-1">
              <a:latin typeface="Arial"/>
            </a:endParaRPr>
          </a:p>
        </p:txBody>
      </p:sp>
      <p:sp>
        <p:nvSpPr>
          <p:cNvPr id="2966" name="Rectangle 124"/>
          <p:cNvSpPr/>
          <p:nvPr/>
        </p:nvSpPr>
        <p:spPr>
          <a:xfrm>
            <a:off x="6405120" y="5307840"/>
            <a:ext cx="687240" cy="4564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PIO</a:t>
            </a:r>
            <a:endParaRPr lang="en-GB" sz="900" b="0" strike="noStrike" spc="-1">
              <a:latin typeface="Arial"/>
            </a:endParaRPr>
          </a:p>
        </p:txBody>
      </p:sp>
      <p:sp>
        <p:nvSpPr>
          <p:cNvPr id="2967" name="Elbow Connector 125"/>
          <p:cNvSpPr/>
          <p:nvPr/>
        </p:nvSpPr>
        <p:spPr>
          <a:xfrm rot="16200000" flipV="1">
            <a:off x="5054040" y="610560"/>
            <a:ext cx="289080" cy="1028880"/>
          </a:xfrm>
          <a:prstGeom prst="bentConnector2">
            <a:avLst/>
          </a:prstGeom>
          <a:noFill/>
          <a:ln w="19050">
            <a:solidFill>
              <a:srgbClr val="C00000"/>
            </a:solidFill>
            <a:tailEnd type="arrow" w="med" len="med"/>
          </a:ln>
        </p:spPr>
        <p:style>
          <a:lnRef idx="1">
            <a:schemeClr val="accent1"/>
          </a:lnRef>
          <a:fillRef idx="0">
            <a:schemeClr val="accent1"/>
          </a:fillRef>
          <a:effectRef idx="0">
            <a:schemeClr val="accent1"/>
          </a:effectRef>
          <a:fontRef idx="minor"/>
        </p:style>
      </p:sp>
      <p:sp>
        <p:nvSpPr>
          <p:cNvPr id="2968" name="Straight Arrow Connector 126"/>
          <p:cNvSpPr/>
          <p:nvPr/>
        </p:nvSpPr>
        <p:spPr>
          <a:xfrm rot="5400000" flipH="1" flipV="1">
            <a:off x="5908680" y="5900760"/>
            <a:ext cx="304200" cy="3960"/>
          </a:xfrm>
          <a:custGeom>
            <a:avLst/>
            <a:gdLst/>
            <a:ahLst/>
            <a:cxnLst/>
            <a:rect l="l" t="t" r="r" b="b"/>
            <a:pathLst>
              <a:path w="21600" h="21600">
                <a:moveTo>
                  <a:pt x="0" y="0"/>
                </a:moveTo>
                <a:lnTo>
                  <a:pt x="21600" y="21600"/>
                </a:lnTo>
              </a:path>
            </a:pathLst>
          </a:custGeom>
          <a:noFill/>
          <a:ln w="19050">
            <a:solidFill>
              <a:srgbClr val="000000"/>
            </a:solidFill>
            <a:round/>
            <a:headEnd type="arrow" w="med" len="med"/>
            <a:tailEnd type="arrow" w="med" len="med"/>
          </a:ln>
        </p:spPr>
        <p:style>
          <a:lnRef idx="0">
            <a:scrgbClr r="0" g="0" b="0"/>
          </a:lnRef>
          <a:fillRef idx="0">
            <a:scrgbClr r="0" g="0" b="0"/>
          </a:fillRef>
          <a:effectRef idx="0">
            <a:scrgbClr r="0" g="0" b="0"/>
          </a:effectRef>
          <a:fontRef idx="minor"/>
        </p:style>
      </p:sp>
      <p:sp>
        <p:nvSpPr>
          <p:cNvPr id="2969" name="TextBox 127"/>
          <p:cNvSpPr/>
          <p:nvPr/>
        </p:nvSpPr>
        <p:spPr>
          <a:xfrm>
            <a:off x="9500400" y="1580400"/>
            <a:ext cx="839520" cy="257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2.56 Gbps</a:t>
            </a:r>
            <a:endParaRPr lang="en-GB" sz="1100" b="0" strike="noStrike" spc="-1">
              <a:latin typeface="Arial"/>
            </a:endParaRPr>
          </a:p>
        </p:txBody>
      </p:sp>
      <p:sp>
        <p:nvSpPr>
          <p:cNvPr id="2970" name="TextBox 128"/>
          <p:cNvSpPr/>
          <p:nvPr/>
        </p:nvSpPr>
        <p:spPr>
          <a:xfrm>
            <a:off x="9424080" y="3085920"/>
            <a:ext cx="920160" cy="5922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buNone/>
            </a:pPr>
            <a:r>
              <a:rPr lang="en-GB" sz="1100" b="0" strike="noStrike" spc="-1">
                <a:solidFill>
                  <a:srgbClr val="C00000"/>
                </a:solidFill>
                <a:latin typeface="Calibri"/>
                <a:ea typeface="DejaVu Sans"/>
              </a:rPr>
              <a:t>5.12 Gbps</a:t>
            </a:r>
            <a:br/>
            <a:r>
              <a:rPr lang="en-GB" sz="1100" b="0" strike="noStrike" spc="-1">
                <a:solidFill>
                  <a:srgbClr val="C00000"/>
                </a:solidFill>
                <a:latin typeface="Calibri"/>
                <a:ea typeface="DejaVu Sans"/>
              </a:rPr>
              <a:t>or</a:t>
            </a:r>
            <a:br/>
            <a:r>
              <a:rPr lang="en-GB" sz="1100" b="0" strike="noStrike" spc="-1">
                <a:solidFill>
                  <a:srgbClr val="C00000"/>
                </a:solidFill>
                <a:latin typeface="Calibri"/>
                <a:ea typeface="DejaVu Sans"/>
              </a:rPr>
              <a:t>10.24 Gbps</a:t>
            </a:r>
            <a:endParaRPr lang="en-GB" sz="1100" b="0" strike="noStrike" spc="-1">
              <a:latin typeface="Arial"/>
            </a:endParaRPr>
          </a:p>
        </p:txBody>
      </p:sp>
      <p:sp>
        <p:nvSpPr>
          <p:cNvPr id="2971" name="PlaceHolder 2"/>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2972" name="PlaceHolder 3"/>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28BFF831-D116-477E-B055-1A34610B64C8}" type="slidenum">
              <a:rPr lang="en-GB" sz="1000" b="0" strike="noStrike" spc="-1" dirty="0">
                <a:solidFill>
                  <a:srgbClr val="808080"/>
                </a:solidFill>
                <a:latin typeface="Calibri Light"/>
                <a:ea typeface="Verdana"/>
              </a:rPr>
              <a:t>86</a:t>
            </a:fld>
            <a:endParaRPr lang="en-GB" sz="1000" b="0" strike="noStrike" spc="-1" dirty="0">
              <a:latin typeface="Times New Roman"/>
            </a:endParaRPr>
          </a:p>
        </p:txBody>
      </p:sp>
      <p:sp>
        <p:nvSpPr>
          <p:cNvPr id="2973"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2974" name="Rectangle 131"/>
          <p:cNvSpPr/>
          <p:nvPr/>
        </p:nvSpPr>
        <p:spPr>
          <a:xfrm>
            <a:off x="8461440" y="887760"/>
            <a:ext cx="1828440" cy="548928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975" name="Rectangle 132"/>
          <p:cNvSpPr/>
          <p:nvPr/>
        </p:nvSpPr>
        <p:spPr>
          <a:xfrm>
            <a:off x="7080480" y="5321880"/>
            <a:ext cx="704160" cy="105840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976" name="Rectangle 129"/>
          <p:cNvSpPr/>
          <p:nvPr/>
        </p:nvSpPr>
        <p:spPr>
          <a:xfrm>
            <a:off x="7457760" y="1648440"/>
            <a:ext cx="532800" cy="263880"/>
          </a:xfrm>
          <a:prstGeom prst="rect">
            <a:avLst/>
          </a:prstGeom>
          <a:solidFill>
            <a:srgbClr val="4F81BD"/>
          </a:solidFill>
          <a:ln w="2540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tabLst>
                <a:tab pos="0" algn="l"/>
              </a:tabLst>
            </a:pPr>
            <a:r>
              <a:rPr lang="en-GB" sz="900" b="0" strike="noStrike" spc="-1">
                <a:solidFill>
                  <a:srgbClr val="FFFFFF"/>
                </a:solidFill>
                <a:latin typeface="Calibri"/>
                <a:ea typeface="DejaVu Sans"/>
              </a:rPr>
              <a:t>EOM</a:t>
            </a:r>
            <a:endParaRPr lang="en-GB" sz="900" b="0" strike="noStrike" spc="-1">
              <a:latin typeface="Arial"/>
            </a:endParaRPr>
          </a:p>
        </p:txBody>
      </p:sp>
      <p:sp>
        <p:nvSpPr>
          <p:cNvPr id="2977" name="Straight Arrow Connector 130"/>
          <p:cNvSpPr/>
          <p:nvPr/>
        </p:nvSpPr>
        <p:spPr>
          <a:xfrm flipV="1">
            <a:off x="7724520" y="1912320"/>
            <a:ext cx="360" cy="347040"/>
          </a:xfrm>
          <a:custGeom>
            <a:avLst/>
            <a:gdLst/>
            <a:ahLst/>
            <a:cxnLst/>
            <a:rect l="l" t="t" r="r" b="b"/>
            <a:pathLst>
              <a:path w="21600" h="21600">
                <a:moveTo>
                  <a:pt x="0" y="0"/>
                </a:moveTo>
                <a:lnTo>
                  <a:pt x="21600" y="21600"/>
                </a:lnTo>
              </a:path>
            </a:pathLst>
          </a:custGeom>
          <a:noFill/>
          <a:ln w="19050">
            <a:solidFill>
              <a:srgbClr val="44546A"/>
            </a:solidFill>
            <a:headEnd type="oval" w="med" len="med"/>
            <a:tailEnd type="triangle" w="med" len="med"/>
          </a:ln>
        </p:spPr>
        <p:style>
          <a:lnRef idx="1">
            <a:schemeClr val="accent1"/>
          </a:lnRef>
          <a:fillRef idx="0">
            <a:schemeClr val="accent1"/>
          </a:fillRef>
          <a:effectRef idx="0">
            <a:schemeClr val="accent1"/>
          </a:effectRef>
          <a:fontRef idx="minor"/>
        </p:style>
      </p:sp>
      <p:sp>
        <p:nvSpPr>
          <p:cNvPr id="2978" name="Rectangle 133"/>
          <p:cNvSpPr/>
          <p:nvPr/>
        </p:nvSpPr>
        <p:spPr>
          <a:xfrm>
            <a:off x="5719320" y="887760"/>
            <a:ext cx="2778480" cy="441684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
        <p:nvSpPr>
          <p:cNvPr id="2979" name="Rectangle 4"/>
          <p:cNvSpPr/>
          <p:nvPr/>
        </p:nvSpPr>
        <p:spPr>
          <a:xfrm>
            <a:off x="1580400" y="887760"/>
            <a:ext cx="4151520" cy="5483520"/>
          </a:xfrm>
          <a:prstGeom prst="rect">
            <a:avLst/>
          </a:prstGeom>
          <a:solidFill>
            <a:srgbClr val="D9D9D9">
              <a:alpha val="70000"/>
            </a:srgbClr>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0"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a:solidFill>
                  <a:srgbClr val="002060"/>
                </a:solidFill>
                <a:latin typeface="Calibri Light"/>
                <a:ea typeface="Verdana"/>
              </a:rPr>
              <a:t>Digital</a:t>
            </a:r>
            <a:endParaRPr lang="en-GB" sz="3200" b="0" strike="noStrike" spc="-1">
              <a:latin typeface="Arial"/>
            </a:endParaRPr>
          </a:p>
        </p:txBody>
      </p:sp>
      <p:sp>
        <p:nvSpPr>
          <p:cNvPr id="2981" name="PlaceHolder 2"/>
          <p:cNvSpPr>
            <a:spLocks noGrp="1"/>
          </p:cNvSpPr>
          <p:nvPr>
            <p:ph/>
          </p:nvPr>
        </p:nvSpPr>
        <p:spPr>
          <a:xfrm>
            <a:off x="838080" y="942120"/>
            <a:ext cx="10514880" cy="5442480"/>
          </a:xfrm>
          <a:prstGeom prst="rect">
            <a:avLst/>
          </a:prstGeom>
          <a:noFill/>
          <a:ln w="0">
            <a:noFill/>
          </a:ln>
        </p:spPr>
        <p:txBody>
          <a:bodyPr lIns="90000" tIns="45000" rIns="90000" bIns="45000" anchor="t">
            <a:normAutofit fontScale="91000" lnSpcReduction="10000"/>
          </a:bodyPr>
          <a:lstStyle/>
          <a:p>
            <a:pPr marL="228600" indent="-228600">
              <a:lnSpc>
                <a:spcPct val="90000"/>
              </a:lnSpc>
              <a:spcBef>
                <a:spcPts val="1001"/>
              </a:spcBef>
              <a:buClr>
                <a:srgbClr val="C00000"/>
              </a:buClr>
              <a:buFont typeface="Arial"/>
              <a:buChar char="•"/>
            </a:pPr>
            <a:r>
              <a:rPr lang="en-GB" sz="2400" b="0" strike="noStrike" spc="-1">
                <a:solidFill>
                  <a:srgbClr val="203864"/>
                </a:solidFill>
                <a:latin typeface="Calibri Light"/>
                <a:ea typeface="Verdana"/>
              </a:rPr>
              <a:t>Three I2C Masters:</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a:solidFill>
                  <a:srgbClr val="4472C4"/>
                </a:solidFill>
                <a:latin typeface="Calibri Light"/>
                <a:ea typeface="Verdana"/>
              </a:rPr>
              <a:t>Three general purpose masters</a:t>
            </a:r>
            <a:endParaRPr lang="en-GB" sz="2000" b="0" strike="noStrike" spc="-1">
              <a:latin typeface="Arial"/>
            </a:endParaRPr>
          </a:p>
          <a:p>
            <a:pPr marL="1143000" lvl="2" indent="-228600">
              <a:lnSpc>
                <a:spcPct val="90000"/>
              </a:lnSpc>
              <a:spcBef>
                <a:spcPts val="499"/>
              </a:spcBef>
              <a:buClr>
                <a:srgbClr val="C00000"/>
              </a:buClr>
              <a:buFont typeface="Arial"/>
              <a:buChar char="•"/>
            </a:pPr>
            <a:r>
              <a:rPr lang="en-GB" sz="1800" b="0" strike="noStrike" spc="-1">
                <a:solidFill>
                  <a:srgbClr val="203864"/>
                </a:solidFill>
                <a:latin typeface="Calibri Light"/>
                <a:ea typeface="Verdana"/>
              </a:rPr>
              <a:t>But one typically dedicated to control the laser driver (LDQ10)</a:t>
            </a:r>
            <a:endParaRPr lang="en-GB" sz="18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a:solidFill>
                  <a:srgbClr val="4472C4"/>
                </a:solidFill>
                <a:latin typeface="Calibri Light"/>
                <a:ea typeface="Verdana"/>
              </a:rPr>
              <a:t>Transfer rates: 100 KHz, 200 KHz, 400 KHz, 1 MHz</a:t>
            </a:r>
            <a:endParaRPr lang="en-GB" sz="20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a:solidFill>
                  <a:srgbClr val="4472C4"/>
                </a:solidFill>
                <a:latin typeface="Calibri Light"/>
                <a:ea typeface="Verdana"/>
              </a:rPr>
              <a:t>7-bit and 10-bit addressing standards</a:t>
            </a:r>
            <a:endParaRPr lang="en-GB" sz="20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a:solidFill>
                  <a:srgbClr val="4472C4"/>
                </a:solidFill>
                <a:latin typeface="Calibri Light"/>
                <a:ea typeface="Verdana"/>
              </a:rPr>
              <a:t>Single-byte and multi-byte I2C read/write bus operations</a:t>
            </a:r>
            <a:endParaRPr lang="en-GB" sz="20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a:solidFill>
                  <a:srgbClr val="4472C4"/>
                </a:solidFill>
                <a:latin typeface="Calibri Light"/>
                <a:ea typeface="Verdana"/>
              </a:rPr>
              <a:t>Masters themselves controlled by:</a:t>
            </a:r>
            <a:endParaRPr lang="en-GB" sz="2000" b="0" strike="noStrike" spc="-1">
              <a:latin typeface="Arial"/>
            </a:endParaRPr>
          </a:p>
          <a:p>
            <a:pPr marL="1143000" lvl="2" indent="-228600">
              <a:lnSpc>
                <a:spcPct val="90000"/>
              </a:lnSpc>
              <a:spcBef>
                <a:spcPts val="499"/>
              </a:spcBef>
              <a:buClr>
                <a:srgbClr val="C00000"/>
              </a:buClr>
              <a:buFont typeface="Arial"/>
              <a:buChar char="•"/>
            </a:pPr>
            <a:r>
              <a:rPr lang="en-GB" sz="1800" b="0" strike="noStrike" spc="-1">
                <a:solidFill>
                  <a:srgbClr val="203864"/>
                </a:solidFill>
                <a:latin typeface="Calibri Light"/>
                <a:ea typeface="Verdana"/>
              </a:rPr>
              <a:t>The I2C slave port (always possible)</a:t>
            </a:r>
            <a:endParaRPr lang="en-GB" sz="1800" b="0" strike="noStrike" spc="-1">
              <a:latin typeface="Arial"/>
            </a:endParaRPr>
          </a:p>
          <a:p>
            <a:pPr marL="1143000" lvl="2" indent="-228600">
              <a:lnSpc>
                <a:spcPct val="90000"/>
              </a:lnSpc>
              <a:spcBef>
                <a:spcPts val="499"/>
              </a:spcBef>
              <a:buClr>
                <a:srgbClr val="C00000"/>
              </a:buClr>
              <a:buFont typeface="Arial"/>
              <a:buChar char="•"/>
            </a:pPr>
            <a:r>
              <a:rPr lang="en-GB" sz="1800" b="0" strike="noStrike" spc="-1">
                <a:solidFill>
                  <a:srgbClr val="203864"/>
                </a:solidFill>
                <a:latin typeface="Calibri Light"/>
                <a:ea typeface="Verdana"/>
              </a:rPr>
              <a:t>The IC – channel (only possible in transceiver mode)</a:t>
            </a:r>
            <a:endParaRPr lang="en-GB" sz="1800" b="0" strike="noStrike" spc="-1">
              <a:latin typeface="Arial"/>
            </a:endParaRPr>
          </a:p>
          <a:p>
            <a:pPr marL="1143000" lvl="2" indent="-228600">
              <a:lnSpc>
                <a:spcPct val="90000"/>
              </a:lnSpc>
              <a:spcBef>
                <a:spcPts val="499"/>
              </a:spcBef>
              <a:buClr>
                <a:srgbClr val="C00000"/>
              </a:buClr>
              <a:buFont typeface="Arial"/>
              <a:buChar char="•"/>
            </a:pPr>
            <a:r>
              <a:rPr lang="en-GB" sz="1800" b="0" strike="noStrike" spc="-1">
                <a:solidFill>
                  <a:srgbClr val="203864"/>
                </a:solidFill>
                <a:latin typeface="Calibri Light"/>
                <a:ea typeface="Verdana"/>
              </a:rPr>
              <a:t>The EC – port (Only possible in Simplex RX or TX mode)</a:t>
            </a:r>
            <a:endParaRPr lang="en-GB" sz="1800" b="0" strike="noStrike" spc="-1">
              <a:latin typeface="Arial"/>
            </a:endParaRPr>
          </a:p>
          <a:p>
            <a:pPr marL="228600" indent="-228600">
              <a:lnSpc>
                <a:spcPct val="90000"/>
              </a:lnSpc>
              <a:spcBef>
                <a:spcPts val="1001"/>
              </a:spcBef>
              <a:buClr>
                <a:srgbClr val="C00000"/>
              </a:buClr>
              <a:buFont typeface="Arial"/>
              <a:buChar char="•"/>
            </a:pPr>
            <a:r>
              <a:rPr lang="en-GB" sz="2400" b="0" strike="noStrike" spc="-1">
                <a:solidFill>
                  <a:srgbClr val="203864"/>
                </a:solidFill>
                <a:latin typeface="Calibri Light"/>
                <a:ea typeface="Verdana"/>
              </a:rPr>
              <a:t>General Purpose I/O</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a:solidFill>
                  <a:srgbClr val="4472C4"/>
                </a:solidFill>
                <a:latin typeface="Calibri Light"/>
                <a:ea typeface="Verdana"/>
              </a:rPr>
              <a:t>16-bit I/O port</a:t>
            </a:r>
            <a:endParaRPr lang="en-GB" sz="20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a:solidFill>
                  <a:srgbClr val="4472C4"/>
                </a:solidFill>
                <a:latin typeface="Calibri Light"/>
                <a:ea typeface="Verdana"/>
              </a:rPr>
              <a:t>Optional internal pull-up / pull-down resistors</a:t>
            </a:r>
            <a:endParaRPr lang="en-GB" sz="20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a:solidFill>
                  <a:srgbClr val="4472C4"/>
                </a:solidFill>
                <a:latin typeface="Calibri Light"/>
                <a:ea typeface="Verdana"/>
              </a:rPr>
              <a:t>Controlled by the same means as the I2C masters</a:t>
            </a:r>
            <a:endParaRPr lang="en-GB" sz="2000" b="0" strike="noStrike" spc="-1">
              <a:latin typeface="Arial"/>
            </a:endParaRPr>
          </a:p>
          <a:p>
            <a:pPr marL="228600" indent="-228600">
              <a:lnSpc>
                <a:spcPct val="90000"/>
              </a:lnSpc>
              <a:spcBef>
                <a:spcPts val="1001"/>
              </a:spcBef>
              <a:buClr>
                <a:srgbClr val="C00000"/>
              </a:buClr>
              <a:buFont typeface="Arial"/>
              <a:buChar char="•"/>
            </a:pPr>
            <a:r>
              <a:rPr lang="en-GB" sz="2400" b="0" strike="noStrike" spc="-1">
                <a:solidFill>
                  <a:srgbClr val="203864"/>
                </a:solidFill>
                <a:latin typeface="Calibri Light"/>
                <a:ea typeface="Verdana"/>
              </a:rPr>
              <a:t>Output reset pin</a:t>
            </a:r>
            <a:endParaRPr lang="en-GB" sz="24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Active low</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Programmable pulse duration</a:t>
            </a:r>
            <a:endParaRPr lang="en-GB" sz="2000" b="0" strike="noStrike" spc="-1">
              <a:latin typeface="Arial"/>
            </a:endParaRPr>
          </a:p>
        </p:txBody>
      </p:sp>
      <p:sp>
        <p:nvSpPr>
          <p:cNvPr id="2982"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2983"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
        <p:nvSpPr>
          <p:cNvPr id="2984" name="PlaceHolder 5"/>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C494B662-C1E4-469F-939A-898C7F47BA78}" type="slidenum">
              <a:rPr lang="en-GB" sz="1000" b="0" strike="noStrike" spc="-1" dirty="0">
                <a:solidFill>
                  <a:srgbClr val="808080"/>
                </a:solidFill>
                <a:latin typeface="Calibri Light"/>
                <a:ea typeface="Verdana"/>
              </a:rPr>
              <a:t>87</a:t>
            </a:fld>
            <a:endParaRPr lang="en-GB" sz="1000" b="0" strike="noStrike" spc="-1" dirty="0">
              <a:latin typeface="Times New Roman"/>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5"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US" sz="3200" b="1" strike="noStrike" spc="-1">
                <a:solidFill>
                  <a:srgbClr val="002060"/>
                </a:solidFill>
                <a:latin typeface="Calibri Light"/>
                <a:ea typeface="Verdana"/>
              </a:rPr>
              <a:t>Analogue Peripherals</a:t>
            </a:r>
            <a:endParaRPr lang="en-GB" sz="3200" b="0" strike="noStrike" spc="-1">
              <a:latin typeface="Arial"/>
            </a:endParaRPr>
          </a:p>
        </p:txBody>
      </p:sp>
      <p:sp>
        <p:nvSpPr>
          <p:cNvPr id="2986" name="PlaceHolder 2"/>
          <p:cNvSpPr>
            <a:spLocks noGrp="1"/>
          </p:cNvSpPr>
          <p:nvPr>
            <p:ph/>
          </p:nvPr>
        </p:nvSpPr>
        <p:spPr>
          <a:xfrm>
            <a:off x="7201080" y="837000"/>
            <a:ext cx="4151880" cy="5547600"/>
          </a:xfrm>
          <a:prstGeom prst="rect">
            <a:avLst/>
          </a:prstGeom>
          <a:noFill/>
          <a:ln w="0">
            <a:noFill/>
          </a:ln>
        </p:spPr>
        <p:txBody>
          <a:bodyPr lIns="90000" tIns="45000" rIns="90000" bIns="45000" anchor="t">
            <a:noAutofit/>
          </a:bodyPr>
          <a:lstStyle/>
          <a:p>
            <a:pPr marL="228600" indent="-228600">
              <a:lnSpc>
                <a:spcPct val="90000"/>
              </a:lnSpc>
              <a:spcBef>
                <a:spcPts val="1001"/>
              </a:spcBef>
              <a:buClr>
                <a:srgbClr val="C00000"/>
              </a:buClr>
              <a:buFont typeface="Arial"/>
              <a:buChar char="•"/>
            </a:pPr>
            <a:r>
              <a:rPr lang="en-US" sz="2400" b="0" strike="noStrike" spc="-1">
                <a:solidFill>
                  <a:srgbClr val="203864"/>
                </a:solidFill>
                <a:latin typeface="Calibri Light"/>
                <a:ea typeface="Verdana"/>
              </a:rPr>
              <a:t>10 bit ADC</a:t>
            </a:r>
            <a:endParaRPr lang="en-GB" sz="24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Core: fully differential SAR</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8 channels (single ended or differential)</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Voltage amplifier (x1 .. x32)</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Sampling rate up to ~ 1MSps</a:t>
            </a:r>
            <a:br/>
            <a:r>
              <a:rPr lang="en-US" sz="2000" b="0" strike="noStrike" spc="-1">
                <a:solidFill>
                  <a:srgbClr val="4472C4"/>
                </a:solidFill>
                <a:latin typeface="Calibri Light"/>
                <a:ea typeface="Verdana"/>
              </a:rPr>
              <a:t>(limited by  the control channel)</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Monitoring of internal signals (like VDD)</a:t>
            </a:r>
            <a:endParaRPr lang="en-GB" sz="2000" b="0" strike="noStrike" spc="-1">
              <a:latin typeface="Arial"/>
            </a:endParaRPr>
          </a:p>
          <a:p>
            <a:pPr marL="228600" indent="-228600">
              <a:lnSpc>
                <a:spcPct val="90000"/>
              </a:lnSpc>
              <a:spcBef>
                <a:spcPts val="1001"/>
              </a:spcBef>
              <a:buClr>
                <a:srgbClr val="C00000"/>
              </a:buClr>
              <a:buFont typeface="Arial"/>
              <a:buChar char="•"/>
            </a:pPr>
            <a:r>
              <a:rPr lang="en-US" sz="2400" b="0" strike="noStrike" spc="-1">
                <a:solidFill>
                  <a:srgbClr val="203864"/>
                </a:solidFill>
                <a:latin typeface="Calibri Light"/>
                <a:ea typeface="Verdana"/>
              </a:rPr>
              <a:t>12 bit voltage DAC </a:t>
            </a:r>
            <a:endParaRPr lang="en-GB" sz="2400" b="0" strike="noStrike" spc="-1">
              <a:latin typeface="Arial"/>
            </a:endParaRPr>
          </a:p>
          <a:p>
            <a:pPr marL="228600" indent="-228600">
              <a:lnSpc>
                <a:spcPct val="90000"/>
              </a:lnSpc>
              <a:spcBef>
                <a:spcPts val="1001"/>
              </a:spcBef>
              <a:buClr>
                <a:srgbClr val="C00000"/>
              </a:buClr>
              <a:buFont typeface="Arial"/>
              <a:buChar char="•"/>
            </a:pPr>
            <a:r>
              <a:rPr lang="en-US" sz="2400" b="0" strike="noStrike" spc="-1">
                <a:solidFill>
                  <a:srgbClr val="203864"/>
                </a:solidFill>
                <a:latin typeface="Calibri Light"/>
                <a:ea typeface="Verdana"/>
              </a:rPr>
              <a:t>8 bit current DAC</a:t>
            </a:r>
            <a:endParaRPr lang="en-GB" sz="24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can be attached to any analog input</a:t>
            </a:r>
            <a:endParaRPr lang="en-GB" sz="2000" b="0" strike="noStrike" spc="-1">
              <a:latin typeface="Arial"/>
            </a:endParaRPr>
          </a:p>
          <a:p>
            <a:pPr marL="685800" lvl="1" indent="-228600">
              <a:lnSpc>
                <a:spcPct val="90000"/>
              </a:lnSpc>
              <a:spcBef>
                <a:spcPts val="499"/>
              </a:spcBef>
              <a:buClr>
                <a:srgbClr val="C00000"/>
              </a:buClr>
              <a:buFont typeface="Arial"/>
              <a:buChar char="•"/>
            </a:pPr>
            <a:r>
              <a:rPr lang="en-US" sz="2000" b="0" strike="noStrike" spc="-1">
                <a:solidFill>
                  <a:srgbClr val="4472C4"/>
                </a:solidFill>
                <a:latin typeface="Calibri Light"/>
                <a:ea typeface="Verdana"/>
              </a:rPr>
              <a:t>range: 0-1mA (8bit)</a:t>
            </a:r>
            <a:endParaRPr lang="en-GB" sz="2000" b="0" strike="noStrike" spc="-1">
              <a:latin typeface="Arial"/>
            </a:endParaRPr>
          </a:p>
          <a:p>
            <a:pPr marL="228600" indent="-228600">
              <a:lnSpc>
                <a:spcPct val="90000"/>
              </a:lnSpc>
              <a:spcBef>
                <a:spcPts val="1001"/>
              </a:spcBef>
              <a:buClr>
                <a:srgbClr val="C00000"/>
              </a:buClr>
              <a:buFont typeface="Arial"/>
              <a:buChar char="•"/>
            </a:pPr>
            <a:r>
              <a:rPr lang="en-US" sz="2400" b="0" strike="noStrike" spc="-1">
                <a:solidFill>
                  <a:srgbClr val="203864"/>
                </a:solidFill>
                <a:latin typeface="Calibri Light"/>
                <a:ea typeface="Verdana"/>
              </a:rPr>
              <a:t>Temperature sensor</a:t>
            </a:r>
            <a:endParaRPr lang="en-GB" sz="2400" b="0" strike="noStrike" spc="-1">
              <a:latin typeface="Arial"/>
            </a:endParaRPr>
          </a:p>
        </p:txBody>
      </p:sp>
      <p:sp>
        <p:nvSpPr>
          <p:cNvPr id="2987" name="Elbow Connector 6"/>
          <p:cNvSpPr/>
          <p:nvPr/>
        </p:nvSpPr>
        <p:spPr>
          <a:xfrm>
            <a:off x="3050640" y="2249640"/>
            <a:ext cx="840600" cy="570240"/>
          </a:xfrm>
          <a:prstGeom prst="bentConnector3">
            <a:avLst>
              <a:gd name="adj1" fmla="val 50000"/>
            </a:avLst>
          </a:prstGeom>
          <a:noFill/>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988" name="Right Arrow 7"/>
          <p:cNvSpPr/>
          <p:nvPr/>
        </p:nvSpPr>
        <p:spPr>
          <a:xfrm flipH="1">
            <a:off x="5030640" y="2604960"/>
            <a:ext cx="1218600" cy="685080"/>
          </a:xfrm>
          <a:prstGeom prst="rightArrow">
            <a:avLst>
              <a:gd name="adj1" fmla="val 100000"/>
              <a:gd name="adj2" fmla="val 54630"/>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GB" sz="1800" b="0" strike="noStrike" spc="-1">
                <a:solidFill>
                  <a:srgbClr val="FFFFFF"/>
                </a:solidFill>
                <a:latin typeface="Calibri"/>
                <a:ea typeface="DejaVu Sans"/>
              </a:rPr>
              <a:t>ADC</a:t>
            </a:r>
            <a:endParaRPr lang="en-GB" sz="1800" b="0" strike="noStrike" spc="-1">
              <a:latin typeface="Arial"/>
            </a:endParaRPr>
          </a:p>
        </p:txBody>
      </p:sp>
      <p:sp>
        <p:nvSpPr>
          <p:cNvPr id="2989" name="Straight Connector 8"/>
          <p:cNvSpPr/>
          <p:nvPr/>
        </p:nvSpPr>
        <p:spPr>
          <a:xfrm>
            <a:off x="5475960" y="2661840"/>
            <a:ext cx="360" cy="152280"/>
          </a:xfrm>
          <a:prstGeom prst="line">
            <a:avLst/>
          </a:prstGeom>
          <a:ln>
            <a:solidFill>
              <a:srgbClr val="FFFFFF"/>
            </a:solidFill>
          </a:ln>
        </p:spPr>
        <p:style>
          <a:lnRef idx="1">
            <a:schemeClr val="accent1"/>
          </a:lnRef>
          <a:fillRef idx="0">
            <a:schemeClr val="accent1"/>
          </a:fillRef>
          <a:effectRef idx="0">
            <a:schemeClr val="accent1"/>
          </a:effectRef>
          <a:fontRef idx="minor"/>
        </p:style>
      </p:sp>
      <p:sp>
        <p:nvSpPr>
          <p:cNvPr id="2990" name="Straight Connector 9"/>
          <p:cNvSpPr/>
          <p:nvPr/>
        </p:nvSpPr>
        <p:spPr>
          <a:xfrm>
            <a:off x="5399640" y="2738160"/>
            <a:ext cx="152280" cy="360"/>
          </a:xfrm>
          <a:prstGeom prst="line">
            <a:avLst/>
          </a:prstGeom>
          <a:ln>
            <a:solidFill>
              <a:srgbClr val="FFFFFF"/>
            </a:solidFill>
          </a:ln>
        </p:spPr>
        <p:style>
          <a:lnRef idx="1">
            <a:schemeClr val="accent1"/>
          </a:lnRef>
          <a:fillRef idx="0">
            <a:schemeClr val="accent1"/>
          </a:fillRef>
          <a:effectRef idx="0">
            <a:schemeClr val="accent1"/>
          </a:effectRef>
          <a:fontRef idx="minor"/>
        </p:style>
      </p:sp>
      <p:sp>
        <p:nvSpPr>
          <p:cNvPr id="2991" name="Straight Connector 10"/>
          <p:cNvSpPr/>
          <p:nvPr/>
        </p:nvSpPr>
        <p:spPr>
          <a:xfrm>
            <a:off x="5399640" y="3162600"/>
            <a:ext cx="152280" cy="360"/>
          </a:xfrm>
          <a:prstGeom prst="line">
            <a:avLst/>
          </a:prstGeom>
          <a:ln>
            <a:solidFill>
              <a:srgbClr val="FFFFFF"/>
            </a:solidFill>
          </a:ln>
        </p:spPr>
        <p:style>
          <a:lnRef idx="1">
            <a:schemeClr val="accent1"/>
          </a:lnRef>
          <a:fillRef idx="0">
            <a:schemeClr val="accent1"/>
          </a:fillRef>
          <a:effectRef idx="0">
            <a:schemeClr val="accent1"/>
          </a:effectRef>
          <a:fontRef idx="minor"/>
        </p:style>
      </p:sp>
      <p:sp>
        <p:nvSpPr>
          <p:cNvPr id="2992" name="Rectangle 11"/>
          <p:cNvSpPr/>
          <p:nvPr/>
        </p:nvSpPr>
        <p:spPr>
          <a:xfrm>
            <a:off x="2519280" y="1838520"/>
            <a:ext cx="534240" cy="860760"/>
          </a:xfrm>
          <a:prstGeom prst="rect">
            <a:avLst/>
          </a:prstGeom>
          <a:solidFill>
            <a:srgbClr val="5B9BD5"/>
          </a:solidFill>
          <a:ln>
            <a:solidFill>
              <a:srgbClr val="44546A"/>
            </a:solidFill>
          </a:ln>
        </p:spPr>
        <p:style>
          <a:lnRef idx="2">
            <a:schemeClr val="accent1">
              <a:shade val="50000"/>
            </a:schemeClr>
          </a:lnRef>
          <a:fillRef idx="1">
            <a:schemeClr val="accent1"/>
          </a:fillRef>
          <a:effectRef idx="0">
            <a:schemeClr val="accent1"/>
          </a:effectRef>
          <a:fontRef idx="minor"/>
        </p:style>
      </p:sp>
      <p:sp>
        <p:nvSpPr>
          <p:cNvPr id="2993" name="Straight Connector 12"/>
          <p:cNvSpPr/>
          <p:nvPr/>
        </p:nvSpPr>
        <p:spPr>
          <a:xfrm>
            <a:off x="561960" y="2046600"/>
            <a:ext cx="1957320" cy="360"/>
          </a:xfrm>
          <a:prstGeom prst="line">
            <a:avLst/>
          </a:prstGeom>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2994" name="TextBox 13"/>
          <p:cNvSpPr/>
          <p:nvPr/>
        </p:nvSpPr>
        <p:spPr>
          <a:xfrm>
            <a:off x="535320" y="1835280"/>
            <a:ext cx="705240" cy="18252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1200" b="0" strike="noStrike" spc="-1">
                <a:solidFill>
                  <a:srgbClr val="000000"/>
                </a:solidFill>
                <a:latin typeface="Calibri"/>
                <a:ea typeface="DejaVu Sans"/>
              </a:rPr>
              <a:t>Input[7:0]</a:t>
            </a:r>
            <a:endParaRPr lang="en-GB" sz="1200" b="0" strike="noStrike" spc="-1">
              <a:latin typeface="Arial"/>
            </a:endParaRPr>
          </a:p>
        </p:txBody>
      </p:sp>
      <p:sp>
        <p:nvSpPr>
          <p:cNvPr id="2995" name="Straight Connector 14"/>
          <p:cNvSpPr/>
          <p:nvPr/>
        </p:nvSpPr>
        <p:spPr>
          <a:xfrm>
            <a:off x="2526840" y="1838520"/>
            <a:ext cx="527400" cy="430560"/>
          </a:xfrm>
          <a:prstGeom prst="line">
            <a:avLst/>
          </a:prstGeom>
          <a:ln w="25400">
            <a:solidFill>
              <a:srgbClr val="44546A"/>
            </a:solidFill>
          </a:ln>
        </p:spPr>
        <p:style>
          <a:lnRef idx="1">
            <a:schemeClr val="accent1"/>
          </a:lnRef>
          <a:fillRef idx="0">
            <a:schemeClr val="accent1"/>
          </a:fillRef>
          <a:effectRef idx="0">
            <a:schemeClr val="accent1"/>
          </a:effectRef>
          <a:fontRef idx="minor"/>
        </p:style>
      </p:sp>
      <p:sp>
        <p:nvSpPr>
          <p:cNvPr id="2996" name="Straight Connector 15"/>
          <p:cNvSpPr/>
          <p:nvPr/>
        </p:nvSpPr>
        <p:spPr>
          <a:xfrm flipH="1">
            <a:off x="2522160" y="2269080"/>
            <a:ext cx="532080" cy="444600"/>
          </a:xfrm>
          <a:prstGeom prst="line">
            <a:avLst/>
          </a:prstGeom>
          <a:ln w="25400">
            <a:solidFill>
              <a:srgbClr val="44546A"/>
            </a:solidFill>
          </a:ln>
        </p:spPr>
        <p:style>
          <a:lnRef idx="1">
            <a:schemeClr val="accent1"/>
          </a:lnRef>
          <a:fillRef idx="0">
            <a:schemeClr val="accent1"/>
          </a:fillRef>
          <a:effectRef idx="0">
            <a:schemeClr val="accent1"/>
          </a:effectRef>
          <a:fontRef idx="minor"/>
        </p:style>
      </p:sp>
      <p:sp>
        <p:nvSpPr>
          <p:cNvPr id="2997" name="TextBox 16"/>
          <p:cNvSpPr/>
          <p:nvPr/>
        </p:nvSpPr>
        <p:spPr>
          <a:xfrm>
            <a:off x="2405160" y="1605600"/>
            <a:ext cx="94320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a:solidFill>
                  <a:srgbClr val="000000"/>
                </a:solidFill>
                <a:latin typeface="Calibri"/>
                <a:ea typeface="DejaVu Sans"/>
              </a:rPr>
              <a:t>InPSel[3:0]</a:t>
            </a:r>
            <a:endParaRPr lang="en-GB" sz="1200" b="0" strike="noStrike" spc="-1">
              <a:latin typeface="Arial"/>
            </a:endParaRPr>
          </a:p>
        </p:txBody>
      </p:sp>
      <p:sp>
        <p:nvSpPr>
          <p:cNvPr id="2998" name="Isosceles Triangle 17"/>
          <p:cNvSpPr/>
          <p:nvPr/>
        </p:nvSpPr>
        <p:spPr>
          <a:xfrm rot="5400000">
            <a:off x="3827160" y="2405160"/>
            <a:ext cx="1218600" cy="1050480"/>
          </a:xfrm>
          <a:prstGeom prst="triangle">
            <a:avLst>
              <a:gd name="adj" fmla="val 50000"/>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rot="16200000" vert="vert270" lIns="0" tIns="0" rIns="0" bIns="0" anchor="ctr">
            <a:noAutofit/>
          </a:bodyPr>
          <a:lstStyle/>
          <a:p>
            <a:pPr algn="ctr">
              <a:lnSpc>
                <a:spcPct val="100000"/>
              </a:lnSpc>
              <a:buNone/>
            </a:pPr>
            <a:r>
              <a:rPr lang="en-GB" sz="1400" b="0" strike="noStrike" spc="-1">
                <a:solidFill>
                  <a:srgbClr val="FFFFFF"/>
                </a:solidFill>
                <a:latin typeface="Calibri"/>
                <a:ea typeface="DejaVu Sans"/>
              </a:rPr>
              <a:t> x1-x32</a:t>
            </a:r>
            <a:endParaRPr lang="en-GB" sz="1400" b="0" strike="noStrike" spc="-1">
              <a:latin typeface="Arial"/>
            </a:endParaRPr>
          </a:p>
        </p:txBody>
      </p:sp>
      <p:sp>
        <p:nvSpPr>
          <p:cNvPr id="2999" name="Straight Arrow Connector 18"/>
          <p:cNvSpPr/>
          <p:nvPr/>
        </p:nvSpPr>
        <p:spPr>
          <a:xfrm>
            <a:off x="4717080" y="3165840"/>
            <a:ext cx="407520" cy="360"/>
          </a:xfrm>
          <a:custGeom>
            <a:avLst/>
            <a:gdLst/>
            <a:ahLst/>
            <a:cxnLst/>
            <a:rect l="l" t="t" r="r" b="b"/>
            <a:pathLst>
              <a:path w="21600" h="21600">
                <a:moveTo>
                  <a:pt x="0" y="0"/>
                </a:moveTo>
                <a:lnTo>
                  <a:pt x="21600" y="21600"/>
                </a:lnTo>
              </a:path>
            </a:pathLst>
          </a:custGeom>
          <a:noFill/>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00" name="Straight Arrow Connector 19"/>
          <p:cNvSpPr/>
          <p:nvPr/>
        </p:nvSpPr>
        <p:spPr>
          <a:xfrm>
            <a:off x="4717080" y="2739960"/>
            <a:ext cx="407520" cy="360"/>
          </a:xfrm>
          <a:custGeom>
            <a:avLst/>
            <a:gdLst/>
            <a:ahLst/>
            <a:cxnLst/>
            <a:rect l="l" t="t" r="r" b="b"/>
            <a:pathLst>
              <a:path w="21600" h="21600">
                <a:moveTo>
                  <a:pt x="0" y="0"/>
                </a:moveTo>
                <a:lnTo>
                  <a:pt x="21600" y="21600"/>
                </a:lnTo>
              </a:path>
            </a:pathLst>
          </a:custGeom>
          <a:noFill/>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01" name="Straight Connector 20"/>
          <p:cNvSpPr/>
          <p:nvPr/>
        </p:nvSpPr>
        <p:spPr>
          <a:xfrm>
            <a:off x="2231280" y="2469960"/>
            <a:ext cx="288000" cy="360"/>
          </a:xfrm>
          <a:prstGeom prst="line">
            <a:avLst/>
          </a:prstGeom>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02" name="TextBox 21"/>
          <p:cNvSpPr/>
          <p:nvPr/>
        </p:nvSpPr>
        <p:spPr>
          <a:xfrm>
            <a:off x="4099680" y="1969560"/>
            <a:ext cx="103464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a:solidFill>
                  <a:srgbClr val="000000"/>
                </a:solidFill>
                <a:latin typeface="Calibri"/>
                <a:ea typeface="DejaVu Sans"/>
              </a:rPr>
              <a:t>GainSel[1:0]</a:t>
            </a:r>
            <a:endParaRPr lang="en-GB" sz="1200" b="0" strike="noStrike" spc="-1">
              <a:latin typeface="Arial"/>
            </a:endParaRPr>
          </a:p>
        </p:txBody>
      </p:sp>
      <p:sp>
        <p:nvSpPr>
          <p:cNvPr id="3003" name="Rectangle 22"/>
          <p:cNvSpPr/>
          <p:nvPr/>
        </p:nvSpPr>
        <p:spPr>
          <a:xfrm>
            <a:off x="2526840" y="3180600"/>
            <a:ext cx="534240" cy="860760"/>
          </a:xfrm>
          <a:prstGeom prst="rect">
            <a:avLst/>
          </a:prstGeom>
          <a:solidFill>
            <a:srgbClr val="5B9BD5"/>
          </a:solidFill>
          <a:ln>
            <a:solidFill>
              <a:srgbClr val="44546A"/>
            </a:solidFill>
          </a:ln>
        </p:spPr>
        <p:style>
          <a:lnRef idx="2">
            <a:schemeClr val="accent1">
              <a:shade val="50000"/>
            </a:schemeClr>
          </a:lnRef>
          <a:fillRef idx="1">
            <a:schemeClr val="accent1"/>
          </a:fillRef>
          <a:effectRef idx="0">
            <a:schemeClr val="accent1"/>
          </a:effectRef>
          <a:fontRef idx="minor"/>
        </p:style>
      </p:sp>
      <p:sp>
        <p:nvSpPr>
          <p:cNvPr id="3004" name="Straight Connector 23"/>
          <p:cNvSpPr/>
          <p:nvPr/>
        </p:nvSpPr>
        <p:spPr>
          <a:xfrm>
            <a:off x="1916640" y="3388680"/>
            <a:ext cx="610200" cy="360"/>
          </a:xfrm>
          <a:prstGeom prst="line">
            <a:avLst/>
          </a:prstGeom>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05" name="TextBox 24"/>
          <p:cNvSpPr/>
          <p:nvPr/>
        </p:nvSpPr>
        <p:spPr>
          <a:xfrm>
            <a:off x="2144880" y="2293920"/>
            <a:ext cx="289080" cy="12168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800" b="0" strike="noStrike" spc="-1">
                <a:solidFill>
                  <a:srgbClr val="000000"/>
                </a:solidFill>
                <a:latin typeface="Calibri"/>
                <a:ea typeface="DejaVu Sans"/>
              </a:rPr>
              <a:t>Vref/2</a:t>
            </a:r>
            <a:endParaRPr lang="en-GB" sz="800" b="0" strike="noStrike" spc="-1">
              <a:latin typeface="Arial"/>
            </a:endParaRPr>
          </a:p>
        </p:txBody>
      </p:sp>
      <p:sp>
        <p:nvSpPr>
          <p:cNvPr id="3006" name="Straight Connector 25"/>
          <p:cNvSpPr/>
          <p:nvPr/>
        </p:nvSpPr>
        <p:spPr>
          <a:xfrm>
            <a:off x="2534400" y="3180600"/>
            <a:ext cx="527400" cy="430560"/>
          </a:xfrm>
          <a:prstGeom prst="line">
            <a:avLst/>
          </a:prstGeom>
          <a:ln w="25400">
            <a:solidFill>
              <a:srgbClr val="44546A"/>
            </a:solidFill>
          </a:ln>
        </p:spPr>
        <p:style>
          <a:lnRef idx="1">
            <a:schemeClr val="accent1"/>
          </a:lnRef>
          <a:fillRef idx="0">
            <a:schemeClr val="accent1"/>
          </a:fillRef>
          <a:effectRef idx="0">
            <a:schemeClr val="accent1"/>
          </a:effectRef>
          <a:fontRef idx="minor"/>
        </p:style>
      </p:sp>
      <p:sp>
        <p:nvSpPr>
          <p:cNvPr id="3007" name="Straight Connector 26"/>
          <p:cNvSpPr/>
          <p:nvPr/>
        </p:nvSpPr>
        <p:spPr>
          <a:xfrm flipH="1">
            <a:off x="2534400" y="3611160"/>
            <a:ext cx="527400" cy="430920"/>
          </a:xfrm>
          <a:prstGeom prst="line">
            <a:avLst/>
          </a:prstGeom>
          <a:ln w="25400">
            <a:solidFill>
              <a:srgbClr val="44546A"/>
            </a:solidFill>
          </a:ln>
        </p:spPr>
        <p:style>
          <a:lnRef idx="1">
            <a:schemeClr val="accent1"/>
          </a:lnRef>
          <a:fillRef idx="0">
            <a:schemeClr val="accent1"/>
          </a:fillRef>
          <a:effectRef idx="0">
            <a:schemeClr val="accent1"/>
          </a:effectRef>
          <a:fontRef idx="minor"/>
        </p:style>
      </p:sp>
      <p:sp>
        <p:nvSpPr>
          <p:cNvPr id="3008" name="TextBox 27"/>
          <p:cNvSpPr/>
          <p:nvPr/>
        </p:nvSpPr>
        <p:spPr>
          <a:xfrm>
            <a:off x="2411280" y="2947680"/>
            <a:ext cx="96588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a:solidFill>
                  <a:srgbClr val="000000"/>
                </a:solidFill>
                <a:latin typeface="Calibri"/>
                <a:ea typeface="DejaVu Sans"/>
              </a:rPr>
              <a:t>InNSel[3:0]</a:t>
            </a:r>
            <a:endParaRPr lang="en-GB" sz="1200" b="0" strike="noStrike" spc="-1">
              <a:latin typeface="Arial"/>
            </a:endParaRPr>
          </a:p>
        </p:txBody>
      </p:sp>
      <p:sp>
        <p:nvSpPr>
          <p:cNvPr id="3009" name="Straight Connector 28"/>
          <p:cNvSpPr/>
          <p:nvPr/>
        </p:nvSpPr>
        <p:spPr>
          <a:xfrm flipH="1">
            <a:off x="2248200" y="3812040"/>
            <a:ext cx="278640" cy="360"/>
          </a:xfrm>
          <a:prstGeom prst="line">
            <a:avLst/>
          </a:prstGeom>
          <a:ln w="25400">
            <a:solidFill>
              <a:srgbClr val="44546A"/>
            </a:solidFill>
            <a:headEnd type="triangle" w="med" len="med"/>
          </a:ln>
        </p:spPr>
        <p:style>
          <a:lnRef idx="1">
            <a:schemeClr val="accent1"/>
          </a:lnRef>
          <a:fillRef idx="0">
            <a:schemeClr val="accent1"/>
          </a:fillRef>
          <a:effectRef idx="0">
            <a:schemeClr val="accent1"/>
          </a:effectRef>
          <a:fontRef idx="minor"/>
        </p:style>
      </p:sp>
      <p:sp>
        <p:nvSpPr>
          <p:cNvPr id="3010" name="Elbow Connector 29"/>
          <p:cNvSpPr/>
          <p:nvPr/>
        </p:nvSpPr>
        <p:spPr>
          <a:xfrm flipV="1">
            <a:off x="3050640" y="3046320"/>
            <a:ext cx="840600" cy="570240"/>
          </a:xfrm>
          <a:prstGeom prst="bentConnector3">
            <a:avLst>
              <a:gd name="adj1" fmla="val 50000"/>
            </a:avLst>
          </a:prstGeom>
          <a:noFill/>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11" name="Straight Connector 30"/>
          <p:cNvSpPr/>
          <p:nvPr/>
        </p:nvSpPr>
        <p:spPr>
          <a:xfrm flipH="1">
            <a:off x="1932480" y="2046600"/>
            <a:ext cx="1800" cy="1342080"/>
          </a:xfrm>
          <a:prstGeom prst="line">
            <a:avLst/>
          </a:prstGeom>
          <a:ln w="25400">
            <a:solidFill>
              <a:srgbClr val="44546A"/>
            </a:solidFill>
            <a:headEnd type="oval" w="med" len="med"/>
          </a:ln>
        </p:spPr>
        <p:style>
          <a:lnRef idx="1">
            <a:schemeClr val="accent1"/>
          </a:lnRef>
          <a:fillRef idx="0">
            <a:schemeClr val="accent1"/>
          </a:fillRef>
          <a:effectRef idx="0">
            <a:schemeClr val="accent1"/>
          </a:effectRef>
          <a:fontRef idx="minor"/>
        </p:style>
      </p:sp>
      <p:sp>
        <p:nvSpPr>
          <p:cNvPr id="3012" name="Straight Connector 31"/>
          <p:cNvSpPr/>
          <p:nvPr/>
        </p:nvSpPr>
        <p:spPr>
          <a:xfrm>
            <a:off x="2248200" y="2469960"/>
            <a:ext cx="360" cy="2096640"/>
          </a:xfrm>
          <a:prstGeom prst="line">
            <a:avLst/>
          </a:prstGeom>
          <a:ln w="25400">
            <a:solidFill>
              <a:srgbClr val="44546A"/>
            </a:solidFill>
          </a:ln>
        </p:spPr>
        <p:style>
          <a:lnRef idx="1">
            <a:schemeClr val="accent1"/>
          </a:lnRef>
          <a:fillRef idx="0">
            <a:schemeClr val="accent1"/>
          </a:fillRef>
          <a:effectRef idx="0">
            <a:schemeClr val="accent1"/>
          </a:effectRef>
          <a:fontRef idx="minor"/>
        </p:style>
      </p:sp>
      <p:sp>
        <p:nvSpPr>
          <p:cNvPr id="3013" name="Rectangle 32"/>
          <p:cNvSpPr/>
          <p:nvPr/>
        </p:nvSpPr>
        <p:spPr>
          <a:xfrm>
            <a:off x="1843920" y="4566960"/>
            <a:ext cx="1230480" cy="611640"/>
          </a:xfrm>
          <a:prstGeom prst="rect">
            <a:avLst/>
          </a:prstGeom>
          <a:solidFill>
            <a:srgbClr val="5B9BD5"/>
          </a:solidFill>
          <a:ln>
            <a:solidFill>
              <a:srgbClr val="44546A"/>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GB" sz="1800" b="0" strike="noStrike" spc="-1">
                <a:solidFill>
                  <a:srgbClr val="FFFFFF"/>
                </a:solidFill>
                <a:latin typeface="Calibri"/>
                <a:ea typeface="DejaVu Sans"/>
              </a:rPr>
              <a:t>Vref generator</a:t>
            </a:r>
            <a:endParaRPr lang="en-GB" sz="1800" b="0" strike="noStrike" spc="-1">
              <a:latin typeface="Arial"/>
            </a:endParaRPr>
          </a:p>
        </p:txBody>
      </p:sp>
      <p:sp>
        <p:nvSpPr>
          <p:cNvPr id="3014" name="Straight Connector 33"/>
          <p:cNvSpPr/>
          <p:nvPr/>
        </p:nvSpPr>
        <p:spPr>
          <a:xfrm>
            <a:off x="3074760" y="4838760"/>
            <a:ext cx="3479400" cy="360"/>
          </a:xfrm>
          <a:prstGeom prst="line">
            <a:avLst/>
          </a:prstGeom>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15" name="TextBox 34"/>
          <p:cNvSpPr/>
          <p:nvPr/>
        </p:nvSpPr>
        <p:spPr>
          <a:xfrm rot="16200000">
            <a:off x="1957320" y="3999960"/>
            <a:ext cx="289440" cy="12168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800" b="0" strike="noStrike" spc="-1">
                <a:solidFill>
                  <a:srgbClr val="000000"/>
                </a:solidFill>
                <a:latin typeface="Calibri"/>
                <a:ea typeface="DejaVu Sans"/>
              </a:rPr>
              <a:t>Vref/2</a:t>
            </a:r>
            <a:endParaRPr lang="en-GB" sz="800" b="0" strike="noStrike" spc="-1">
              <a:latin typeface="Arial"/>
            </a:endParaRPr>
          </a:p>
        </p:txBody>
      </p:sp>
      <p:sp>
        <p:nvSpPr>
          <p:cNvPr id="3016" name="Straight Connector 35"/>
          <p:cNvSpPr/>
          <p:nvPr/>
        </p:nvSpPr>
        <p:spPr>
          <a:xfrm flipV="1">
            <a:off x="5752080" y="3309840"/>
            <a:ext cx="360" cy="1531800"/>
          </a:xfrm>
          <a:prstGeom prst="line">
            <a:avLst/>
          </a:prstGeom>
          <a:ln w="25400">
            <a:solidFill>
              <a:srgbClr val="44546A"/>
            </a:solidFill>
            <a:headEnd type="oval" w="med" len="med"/>
          </a:ln>
        </p:spPr>
        <p:style>
          <a:lnRef idx="1">
            <a:schemeClr val="accent1"/>
          </a:lnRef>
          <a:fillRef idx="0">
            <a:schemeClr val="accent1"/>
          </a:fillRef>
          <a:effectRef idx="0">
            <a:schemeClr val="accent1"/>
          </a:effectRef>
          <a:fontRef idx="minor"/>
        </p:style>
      </p:sp>
      <p:sp>
        <p:nvSpPr>
          <p:cNvPr id="3017" name="Straight Connector 36"/>
          <p:cNvSpPr/>
          <p:nvPr/>
        </p:nvSpPr>
        <p:spPr>
          <a:xfrm>
            <a:off x="6250680" y="2837520"/>
            <a:ext cx="473760" cy="360"/>
          </a:xfrm>
          <a:prstGeom prst="line">
            <a:avLst/>
          </a:prstGeom>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18" name="TextBox 37"/>
          <p:cNvSpPr/>
          <p:nvPr/>
        </p:nvSpPr>
        <p:spPr>
          <a:xfrm>
            <a:off x="6183000" y="2494440"/>
            <a:ext cx="108324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a:solidFill>
                  <a:srgbClr val="000000"/>
                </a:solidFill>
                <a:latin typeface="Calibri"/>
                <a:ea typeface="DejaVu Sans"/>
              </a:rPr>
              <a:t>dataOut[9:0]</a:t>
            </a:r>
            <a:endParaRPr lang="en-GB" sz="1200" b="0" strike="noStrike" spc="-1">
              <a:latin typeface="Arial"/>
            </a:endParaRPr>
          </a:p>
        </p:txBody>
      </p:sp>
      <p:sp>
        <p:nvSpPr>
          <p:cNvPr id="3019" name="TextBox 38"/>
          <p:cNvSpPr/>
          <p:nvPr/>
        </p:nvSpPr>
        <p:spPr>
          <a:xfrm>
            <a:off x="6563520" y="4672800"/>
            <a:ext cx="46620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a:solidFill>
                  <a:srgbClr val="000000"/>
                </a:solidFill>
                <a:latin typeface="Calibri"/>
                <a:ea typeface="DejaVu Sans"/>
              </a:rPr>
              <a:t>Vref</a:t>
            </a:r>
            <a:endParaRPr lang="en-GB" sz="1200" b="0" strike="noStrike" spc="-1">
              <a:latin typeface="Arial"/>
            </a:endParaRPr>
          </a:p>
        </p:txBody>
      </p:sp>
      <p:sp>
        <p:nvSpPr>
          <p:cNvPr id="3020" name="Straight Arrow Connector 39"/>
          <p:cNvSpPr/>
          <p:nvPr/>
        </p:nvSpPr>
        <p:spPr>
          <a:xfrm rot="5400000">
            <a:off x="4290840" y="2457000"/>
            <a:ext cx="407520" cy="360"/>
          </a:xfrm>
          <a:custGeom>
            <a:avLst/>
            <a:gdLst/>
            <a:ahLst/>
            <a:cxnLst/>
            <a:rect l="l" t="t" r="r" b="b"/>
            <a:pathLst>
              <a:path w="21600" h="21600">
                <a:moveTo>
                  <a:pt x="0" y="0"/>
                </a:moveTo>
                <a:lnTo>
                  <a:pt x="21600" y="21600"/>
                </a:lnTo>
              </a:path>
            </a:pathLst>
          </a:custGeom>
          <a:noFill/>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21" name="Rectangle 40"/>
          <p:cNvSpPr/>
          <p:nvPr/>
        </p:nvSpPr>
        <p:spPr>
          <a:xfrm>
            <a:off x="1500840" y="988560"/>
            <a:ext cx="1141920" cy="555480"/>
          </a:xfrm>
          <a:prstGeom prst="rect">
            <a:avLst/>
          </a:prstGeom>
          <a:solidFill>
            <a:srgbClr val="5B9BD5"/>
          </a:solidFill>
          <a:ln>
            <a:solidFill>
              <a:srgbClr val="44546A"/>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GB" sz="1800" b="0" strike="noStrike" spc="-1">
                <a:solidFill>
                  <a:srgbClr val="FFFFFF"/>
                </a:solidFill>
                <a:latin typeface="Calibri"/>
                <a:ea typeface="DejaVu Sans"/>
              </a:rPr>
              <a:t>Current MUX</a:t>
            </a:r>
            <a:endParaRPr lang="en-GB" sz="1800" b="0" strike="noStrike" spc="-1">
              <a:latin typeface="Arial"/>
            </a:endParaRPr>
          </a:p>
        </p:txBody>
      </p:sp>
      <p:sp>
        <p:nvSpPr>
          <p:cNvPr id="3022" name="Rectangle 41"/>
          <p:cNvSpPr/>
          <p:nvPr/>
        </p:nvSpPr>
        <p:spPr>
          <a:xfrm>
            <a:off x="3225960" y="999720"/>
            <a:ext cx="1448280" cy="555480"/>
          </a:xfrm>
          <a:prstGeom prst="rect">
            <a:avLst/>
          </a:prstGeom>
          <a:solidFill>
            <a:srgbClr val="5B9BD5"/>
          </a:solidFill>
          <a:ln>
            <a:solidFill>
              <a:srgbClr val="44546A"/>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GB" sz="1800" b="0" strike="noStrike" spc="-1">
                <a:solidFill>
                  <a:srgbClr val="FFFFFF"/>
                </a:solidFill>
                <a:latin typeface="Calibri"/>
                <a:ea typeface="DejaVu Sans"/>
              </a:rPr>
              <a:t>8-bit</a:t>
            </a:r>
            <a:endParaRPr lang="en-GB" sz="1800" b="0" strike="noStrike" spc="-1">
              <a:latin typeface="Arial"/>
            </a:endParaRPr>
          </a:p>
          <a:p>
            <a:pPr algn="ctr">
              <a:lnSpc>
                <a:spcPct val="100000"/>
              </a:lnSpc>
              <a:buNone/>
            </a:pPr>
            <a:r>
              <a:rPr lang="en-GB" sz="1800" b="0" strike="noStrike" spc="-1">
                <a:solidFill>
                  <a:srgbClr val="FFFFFF"/>
                </a:solidFill>
                <a:latin typeface="Calibri"/>
                <a:ea typeface="DejaVu Sans"/>
              </a:rPr>
              <a:t>Current DAC</a:t>
            </a:r>
            <a:endParaRPr lang="en-GB" sz="1800" b="0" strike="noStrike" spc="-1">
              <a:latin typeface="Arial"/>
            </a:endParaRPr>
          </a:p>
        </p:txBody>
      </p:sp>
      <p:sp>
        <p:nvSpPr>
          <p:cNvPr id="3023" name="Straight Connector 42"/>
          <p:cNvSpPr/>
          <p:nvPr/>
        </p:nvSpPr>
        <p:spPr>
          <a:xfrm>
            <a:off x="2678760" y="1277640"/>
            <a:ext cx="511560" cy="360"/>
          </a:xfrm>
          <a:prstGeom prst="line">
            <a:avLst/>
          </a:prstGeom>
          <a:ln w="25400">
            <a:solidFill>
              <a:srgbClr val="44546A"/>
            </a:solidFill>
            <a:headEnd type="triangle" w="med" len="med"/>
          </a:ln>
        </p:spPr>
        <p:style>
          <a:lnRef idx="1">
            <a:schemeClr val="accent1"/>
          </a:lnRef>
          <a:fillRef idx="0">
            <a:schemeClr val="accent1"/>
          </a:fillRef>
          <a:effectRef idx="0">
            <a:schemeClr val="accent1"/>
          </a:effectRef>
          <a:fontRef idx="minor"/>
        </p:style>
      </p:sp>
      <p:sp>
        <p:nvSpPr>
          <p:cNvPr id="3024" name="Straight Connector 43"/>
          <p:cNvSpPr/>
          <p:nvPr/>
        </p:nvSpPr>
        <p:spPr>
          <a:xfrm flipV="1">
            <a:off x="1931760" y="1539720"/>
            <a:ext cx="360" cy="551160"/>
          </a:xfrm>
          <a:prstGeom prst="line">
            <a:avLst/>
          </a:prstGeom>
          <a:ln w="25400">
            <a:solidFill>
              <a:srgbClr val="44546A"/>
            </a:solidFill>
          </a:ln>
        </p:spPr>
        <p:style>
          <a:lnRef idx="1">
            <a:schemeClr val="accent1"/>
          </a:lnRef>
          <a:fillRef idx="0">
            <a:schemeClr val="accent1"/>
          </a:fillRef>
          <a:effectRef idx="0">
            <a:schemeClr val="accent1"/>
          </a:effectRef>
          <a:fontRef idx="minor"/>
        </p:style>
      </p:sp>
      <p:sp>
        <p:nvSpPr>
          <p:cNvPr id="3025" name="Rectangle 44"/>
          <p:cNvSpPr/>
          <p:nvPr/>
        </p:nvSpPr>
        <p:spPr>
          <a:xfrm>
            <a:off x="4943520" y="5163840"/>
            <a:ext cx="1448280" cy="555480"/>
          </a:xfrm>
          <a:prstGeom prst="rect">
            <a:avLst/>
          </a:prstGeom>
          <a:solidFill>
            <a:srgbClr val="5B9BD5"/>
          </a:solidFill>
          <a:ln>
            <a:solidFill>
              <a:srgbClr val="44546A"/>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GB" sz="1800" b="0" strike="noStrike" spc="-1">
                <a:solidFill>
                  <a:srgbClr val="FFFFFF"/>
                </a:solidFill>
                <a:latin typeface="Calibri"/>
                <a:ea typeface="DejaVu Sans"/>
              </a:rPr>
              <a:t>12 bit</a:t>
            </a:r>
            <a:endParaRPr lang="en-GB" sz="1800" b="0" strike="noStrike" spc="-1">
              <a:latin typeface="Arial"/>
            </a:endParaRPr>
          </a:p>
          <a:p>
            <a:pPr algn="ctr">
              <a:lnSpc>
                <a:spcPct val="100000"/>
              </a:lnSpc>
              <a:buNone/>
            </a:pPr>
            <a:r>
              <a:rPr lang="en-GB" sz="1800" b="0" strike="noStrike" spc="-1">
                <a:solidFill>
                  <a:srgbClr val="FFFFFF"/>
                </a:solidFill>
                <a:latin typeface="Calibri"/>
                <a:ea typeface="DejaVu Sans"/>
              </a:rPr>
              <a:t>voltage DAC</a:t>
            </a:r>
            <a:endParaRPr lang="en-GB" sz="1800" b="0" strike="noStrike" spc="-1">
              <a:latin typeface="Arial"/>
            </a:endParaRPr>
          </a:p>
        </p:txBody>
      </p:sp>
      <p:sp>
        <p:nvSpPr>
          <p:cNvPr id="3026" name="Straight Connector 45"/>
          <p:cNvSpPr/>
          <p:nvPr/>
        </p:nvSpPr>
        <p:spPr>
          <a:xfrm flipV="1">
            <a:off x="5752080" y="4829400"/>
            <a:ext cx="360" cy="334440"/>
          </a:xfrm>
          <a:prstGeom prst="line">
            <a:avLst/>
          </a:prstGeom>
          <a:ln w="25400">
            <a:solidFill>
              <a:srgbClr val="44546A"/>
            </a:solidFill>
          </a:ln>
        </p:spPr>
        <p:style>
          <a:lnRef idx="1">
            <a:schemeClr val="accent1"/>
          </a:lnRef>
          <a:fillRef idx="0">
            <a:schemeClr val="accent1"/>
          </a:fillRef>
          <a:effectRef idx="0">
            <a:schemeClr val="accent1"/>
          </a:effectRef>
          <a:fontRef idx="minor"/>
        </p:style>
      </p:sp>
      <p:sp>
        <p:nvSpPr>
          <p:cNvPr id="3027" name="Straight Connector 46"/>
          <p:cNvSpPr/>
          <p:nvPr/>
        </p:nvSpPr>
        <p:spPr>
          <a:xfrm>
            <a:off x="6392160" y="5443920"/>
            <a:ext cx="283680" cy="360"/>
          </a:xfrm>
          <a:prstGeom prst="line">
            <a:avLst/>
          </a:prstGeom>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28" name="TextBox 47"/>
          <p:cNvSpPr/>
          <p:nvPr/>
        </p:nvSpPr>
        <p:spPr>
          <a:xfrm>
            <a:off x="6383520" y="5091120"/>
            <a:ext cx="72072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a:solidFill>
                  <a:srgbClr val="000000"/>
                </a:solidFill>
                <a:latin typeface="Calibri"/>
                <a:ea typeface="DejaVu Sans"/>
              </a:rPr>
              <a:t>DACout</a:t>
            </a:r>
            <a:endParaRPr lang="en-GB" sz="1200" b="0" strike="noStrike" spc="-1">
              <a:latin typeface="Arial"/>
            </a:endParaRPr>
          </a:p>
        </p:txBody>
      </p:sp>
      <p:sp>
        <p:nvSpPr>
          <p:cNvPr id="3029" name="Rectangle 48"/>
          <p:cNvSpPr/>
          <p:nvPr/>
        </p:nvSpPr>
        <p:spPr>
          <a:xfrm>
            <a:off x="1933200" y="5576760"/>
            <a:ext cx="1122120" cy="555480"/>
          </a:xfrm>
          <a:prstGeom prst="rect">
            <a:avLst/>
          </a:prstGeom>
          <a:solidFill>
            <a:srgbClr val="5B9BD5"/>
          </a:solidFill>
          <a:ln>
            <a:solidFill>
              <a:srgbClr val="44546A"/>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GB" sz="1800" b="0" strike="noStrike" spc="-1">
                <a:solidFill>
                  <a:srgbClr val="FFFFFF"/>
                </a:solidFill>
                <a:latin typeface="Calibri"/>
                <a:ea typeface="DejaVu Sans"/>
              </a:rPr>
              <a:t>Temp</a:t>
            </a:r>
            <a:endParaRPr lang="en-GB" sz="1800" b="0" strike="noStrike" spc="-1">
              <a:latin typeface="Arial"/>
            </a:endParaRPr>
          </a:p>
          <a:p>
            <a:pPr algn="ctr">
              <a:lnSpc>
                <a:spcPct val="100000"/>
              </a:lnSpc>
              <a:buNone/>
            </a:pPr>
            <a:r>
              <a:rPr lang="en-GB" sz="1800" b="0" strike="noStrike" spc="-1">
                <a:solidFill>
                  <a:srgbClr val="FFFFFF"/>
                </a:solidFill>
                <a:latin typeface="Calibri"/>
                <a:ea typeface="DejaVu Sans"/>
              </a:rPr>
              <a:t>Sensor</a:t>
            </a:r>
            <a:endParaRPr lang="en-GB" sz="1800" b="0" strike="noStrike" spc="-1">
              <a:latin typeface="Arial"/>
            </a:endParaRPr>
          </a:p>
        </p:txBody>
      </p:sp>
      <p:sp>
        <p:nvSpPr>
          <p:cNvPr id="3030" name="Straight Connector 49"/>
          <p:cNvSpPr/>
          <p:nvPr/>
        </p:nvSpPr>
        <p:spPr>
          <a:xfrm>
            <a:off x="1418400" y="3380760"/>
            <a:ext cx="360" cy="2483640"/>
          </a:xfrm>
          <a:prstGeom prst="line">
            <a:avLst/>
          </a:prstGeom>
          <a:ln w="25400">
            <a:solidFill>
              <a:srgbClr val="44546A"/>
            </a:solidFill>
            <a:prstDash val="sysDash"/>
          </a:ln>
        </p:spPr>
        <p:style>
          <a:lnRef idx="1">
            <a:schemeClr val="accent1"/>
          </a:lnRef>
          <a:fillRef idx="0">
            <a:schemeClr val="accent1"/>
          </a:fillRef>
          <a:effectRef idx="0">
            <a:schemeClr val="accent1"/>
          </a:effectRef>
          <a:fontRef idx="minor"/>
        </p:style>
      </p:sp>
      <p:sp>
        <p:nvSpPr>
          <p:cNvPr id="3031" name="Straight Connector 50"/>
          <p:cNvSpPr/>
          <p:nvPr/>
        </p:nvSpPr>
        <p:spPr>
          <a:xfrm flipH="1">
            <a:off x="1411560" y="3389760"/>
            <a:ext cx="528840" cy="360"/>
          </a:xfrm>
          <a:prstGeom prst="line">
            <a:avLst/>
          </a:prstGeom>
          <a:ln w="25400">
            <a:solidFill>
              <a:srgbClr val="44546A"/>
            </a:solidFill>
            <a:prstDash val="sysDash"/>
            <a:headEnd type="oval" w="med" len="med"/>
          </a:ln>
        </p:spPr>
        <p:style>
          <a:lnRef idx="1">
            <a:schemeClr val="accent1"/>
          </a:lnRef>
          <a:fillRef idx="0">
            <a:schemeClr val="accent1"/>
          </a:fillRef>
          <a:effectRef idx="0">
            <a:schemeClr val="accent1"/>
          </a:effectRef>
          <a:fontRef idx="minor"/>
        </p:style>
      </p:sp>
      <p:sp>
        <p:nvSpPr>
          <p:cNvPr id="3032" name="Straight Connector 51"/>
          <p:cNvSpPr/>
          <p:nvPr/>
        </p:nvSpPr>
        <p:spPr>
          <a:xfrm flipH="1">
            <a:off x="1402560" y="5868360"/>
            <a:ext cx="529200" cy="360"/>
          </a:xfrm>
          <a:prstGeom prst="line">
            <a:avLst/>
          </a:prstGeom>
          <a:ln w="25400">
            <a:solidFill>
              <a:srgbClr val="44546A"/>
            </a:solidFill>
            <a:prstDash val="sysDash"/>
          </a:ln>
        </p:spPr>
        <p:style>
          <a:lnRef idx="1">
            <a:schemeClr val="accent1"/>
          </a:lnRef>
          <a:fillRef idx="0">
            <a:schemeClr val="accent1"/>
          </a:fillRef>
          <a:effectRef idx="0">
            <a:schemeClr val="accent1"/>
          </a:effectRef>
          <a:fontRef idx="minor"/>
        </p:style>
      </p:sp>
      <p:sp>
        <p:nvSpPr>
          <p:cNvPr id="3033" name="Straight Connector 52"/>
          <p:cNvSpPr/>
          <p:nvPr/>
        </p:nvSpPr>
        <p:spPr>
          <a:xfrm>
            <a:off x="3061800" y="5873760"/>
            <a:ext cx="511560" cy="360"/>
          </a:xfrm>
          <a:prstGeom prst="line">
            <a:avLst/>
          </a:prstGeom>
          <a:ln w="25400">
            <a:solidFill>
              <a:srgbClr val="44546A"/>
            </a:solidFill>
            <a:headEnd type="triangle" w="med" len="med"/>
          </a:ln>
        </p:spPr>
        <p:style>
          <a:lnRef idx="1">
            <a:schemeClr val="accent1"/>
          </a:lnRef>
          <a:fillRef idx="0">
            <a:schemeClr val="accent1"/>
          </a:fillRef>
          <a:effectRef idx="0">
            <a:schemeClr val="accent1"/>
          </a:effectRef>
          <a:fontRef idx="minor"/>
        </p:style>
      </p:sp>
      <p:sp>
        <p:nvSpPr>
          <p:cNvPr id="3034" name="Straight Connector 53"/>
          <p:cNvSpPr/>
          <p:nvPr/>
        </p:nvSpPr>
        <p:spPr>
          <a:xfrm flipV="1">
            <a:off x="3567600" y="4844880"/>
            <a:ext cx="360" cy="1023480"/>
          </a:xfrm>
          <a:prstGeom prst="line">
            <a:avLst/>
          </a:prstGeom>
          <a:ln w="25400">
            <a:solidFill>
              <a:srgbClr val="44546A"/>
            </a:solidFill>
            <a:tailEnd type="oval" w="med" len="med"/>
          </a:ln>
        </p:spPr>
        <p:style>
          <a:lnRef idx="1">
            <a:schemeClr val="accent1"/>
          </a:lnRef>
          <a:fillRef idx="0">
            <a:schemeClr val="accent1"/>
          </a:fillRef>
          <a:effectRef idx="0">
            <a:schemeClr val="accent1"/>
          </a:effectRef>
          <a:fontRef idx="minor"/>
        </p:style>
      </p:sp>
      <p:sp>
        <p:nvSpPr>
          <p:cNvPr id="3035"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3036" name="PlaceHolder 4"/>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E054EE30-9C68-454B-BE16-A5097F62D98B}" type="slidenum">
              <a:rPr lang="en-GB" sz="1000" b="0" strike="noStrike" spc="-1" dirty="0">
                <a:solidFill>
                  <a:srgbClr val="808080"/>
                </a:solidFill>
                <a:latin typeface="Calibri Light"/>
                <a:ea typeface="Verdana"/>
              </a:rPr>
              <a:t>88</a:t>
            </a:fld>
            <a:endParaRPr lang="en-GB" sz="1000" b="0" strike="noStrike" spc="-1" dirty="0">
              <a:latin typeface="Times New Roman"/>
            </a:endParaRPr>
          </a:p>
        </p:txBody>
      </p:sp>
      <p:sp>
        <p:nvSpPr>
          <p:cNvPr id="3037" name="PlaceHolder 5"/>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8"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US" sz="3200" b="1" strike="noStrike" spc="-1">
                <a:solidFill>
                  <a:srgbClr val="002060"/>
                </a:solidFill>
                <a:latin typeface="Calibri Light"/>
              </a:rPr>
              <a:t>Example: Using an External Temperature Sensor</a:t>
            </a:r>
            <a:endParaRPr lang="en-GB" sz="3200" b="0" strike="noStrike" spc="-1">
              <a:latin typeface="Arial"/>
            </a:endParaRPr>
          </a:p>
        </p:txBody>
      </p:sp>
      <p:sp>
        <p:nvSpPr>
          <p:cNvPr id="3039" name="PlaceHolder 2"/>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3040" name="PlaceHolder 3"/>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
        <p:nvSpPr>
          <p:cNvPr id="3041" name="PlaceHolder 4"/>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90C62B06-E293-4765-B76A-83E31ECEF83A}" type="slidenum">
              <a:rPr lang="en-GB" sz="1000" b="0" strike="noStrike" spc="-1" dirty="0">
                <a:solidFill>
                  <a:srgbClr val="8B8B8B"/>
                </a:solidFill>
                <a:latin typeface="Calibri"/>
              </a:rPr>
              <a:t>89</a:t>
            </a:fld>
            <a:endParaRPr lang="en-GB" sz="1000" b="0" strike="noStrike" spc="-1" dirty="0">
              <a:latin typeface="Times New Roman"/>
            </a:endParaRPr>
          </a:p>
        </p:txBody>
      </p:sp>
      <p:sp>
        <p:nvSpPr>
          <p:cNvPr id="3042" name="Elbow Connector 6"/>
          <p:cNvSpPr/>
          <p:nvPr/>
        </p:nvSpPr>
        <p:spPr>
          <a:xfrm>
            <a:off x="5815080" y="2399400"/>
            <a:ext cx="840600" cy="570240"/>
          </a:xfrm>
          <a:prstGeom prst="bentConnector3">
            <a:avLst>
              <a:gd name="adj1" fmla="val 50000"/>
            </a:avLst>
          </a:prstGeom>
          <a:noFill/>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43" name="Right Arrow 7"/>
          <p:cNvSpPr/>
          <p:nvPr/>
        </p:nvSpPr>
        <p:spPr>
          <a:xfrm flipH="1">
            <a:off x="7795080" y="2754360"/>
            <a:ext cx="1218600" cy="685080"/>
          </a:xfrm>
          <a:prstGeom prst="rightArrow">
            <a:avLst>
              <a:gd name="adj1" fmla="val 100000"/>
              <a:gd name="adj2" fmla="val 54630"/>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GB" sz="1800" b="0" strike="noStrike" spc="-1">
                <a:solidFill>
                  <a:srgbClr val="FFFFFF"/>
                </a:solidFill>
                <a:latin typeface="Calibri"/>
                <a:ea typeface="DejaVu Sans"/>
              </a:rPr>
              <a:t>ADC</a:t>
            </a:r>
            <a:endParaRPr lang="en-GB" sz="1800" b="0" strike="noStrike" spc="-1">
              <a:latin typeface="Arial"/>
            </a:endParaRPr>
          </a:p>
        </p:txBody>
      </p:sp>
      <p:sp>
        <p:nvSpPr>
          <p:cNvPr id="3044" name="Straight Connector 8"/>
          <p:cNvSpPr/>
          <p:nvPr/>
        </p:nvSpPr>
        <p:spPr>
          <a:xfrm>
            <a:off x="8240400" y="2811600"/>
            <a:ext cx="360" cy="152280"/>
          </a:xfrm>
          <a:prstGeom prst="line">
            <a:avLst/>
          </a:prstGeom>
          <a:ln>
            <a:solidFill>
              <a:srgbClr val="FFFFFF"/>
            </a:solidFill>
          </a:ln>
        </p:spPr>
        <p:style>
          <a:lnRef idx="1">
            <a:schemeClr val="accent1"/>
          </a:lnRef>
          <a:fillRef idx="0">
            <a:schemeClr val="accent1"/>
          </a:fillRef>
          <a:effectRef idx="0">
            <a:schemeClr val="accent1"/>
          </a:effectRef>
          <a:fontRef idx="minor"/>
        </p:style>
      </p:sp>
      <p:sp>
        <p:nvSpPr>
          <p:cNvPr id="3045" name="Straight Connector 9"/>
          <p:cNvSpPr/>
          <p:nvPr/>
        </p:nvSpPr>
        <p:spPr>
          <a:xfrm>
            <a:off x="8164080" y="2887560"/>
            <a:ext cx="152280" cy="360"/>
          </a:xfrm>
          <a:prstGeom prst="line">
            <a:avLst/>
          </a:prstGeom>
          <a:ln>
            <a:solidFill>
              <a:srgbClr val="FFFFFF"/>
            </a:solidFill>
          </a:ln>
        </p:spPr>
        <p:style>
          <a:lnRef idx="1">
            <a:schemeClr val="accent1"/>
          </a:lnRef>
          <a:fillRef idx="0">
            <a:schemeClr val="accent1"/>
          </a:fillRef>
          <a:effectRef idx="0">
            <a:schemeClr val="accent1"/>
          </a:effectRef>
          <a:fontRef idx="minor"/>
        </p:style>
      </p:sp>
      <p:sp>
        <p:nvSpPr>
          <p:cNvPr id="3046" name="Straight Connector 10"/>
          <p:cNvSpPr/>
          <p:nvPr/>
        </p:nvSpPr>
        <p:spPr>
          <a:xfrm>
            <a:off x="8164080" y="3312360"/>
            <a:ext cx="152280" cy="360"/>
          </a:xfrm>
          <a:prstGeom prst="line">
            <a:avLst/>
          </a:prstGeom>
          <a:ln>
            <a:solidFill>
              <a:srgbClr val="FFFFFF"/>
            </a:solidFill>
          </a:ln>
        </p:spPr>
        <p:style>
          <a:lnRef idx="1">
            <a:schemeClr val="accent1"/>
          </a:lnRef>
          <a:fillRef idx="0">
            <a:schemeClr val="accent1"/>
          </a:fillRef>
          <a:effectRef idx="0">
            <a:schemeClr val="accent1"/>
          </a:effectRef>
          <a:fontRef idx="minor"/>
        </p:style>
      </p:sp>
      <p:sp>
        <p:nvSpPr>
          <p:cNvPr id="3047" name="Rectangle 11"/>
          <p:cNvSpPr/>
          <p:nvPr/>
        </p:nvSpPr>
        <p:spPr>
          <a:xfrm>
            <a:off x="5283720" y="1988280"/>
            <a:ext cx="534240" cy="860760"/>
          </a:xfrm>
          <a:prstGeom prst="rect">
            <a:avLst/>
          </a:prstGeom>
          <a:solidFill>
            <a:srgbClr val="5B9BD5"/>
          </a:solidFill>
          <a:ln>
            <a:solidFill>
              <a:srgbClr val="44546A"/>
            </a:solidFill>
          </a:ln>
        </p:spPr>
        <p:style>
          <a:lnRef idx="2">
            <a:schemeClr val="accent1">
              <a:shade val="50000"/>
            </a:schemeClr>
          </a:lnRef>
          <a:fillRef idx="1">
            <a:schemeClr val="accent1"/>
          </a:fillRef>
          <a:effectRef idx="0">
            <a:schemeClr val="accent1"/>
          </a:effectRef>
          <a:fontRef idx="minor"/>
        </p:style>
      </p:sp>
      <p:sp>
        <p:nvSpPr>
          <p:cNvPr id="3048" name="Straight Connector 12"/>
          <p:cNvSpPr/>
          <p:nvPr/>
        </p:nvSpPr>
        <p:spPr>
          <a:xfrm>
            <a:off x="3326040" y="2196360"/>
            <a:ext cx="1957680" cy="360"/>
          </a:xfrm>
          <a:prstGeom prst="line">
            <a:avLst/>
          </a:prstGeom>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49" name="Straight Connector 14"/>
          <p:cNvSpPr/>
          <p:nvPr/>
        </p:nvSpPr>
        <p:spPr>
          <a:xfrm>
            <a:off x="5291280" y="1987920"/>
            <a:ext cx="527400" cy="430920"/>
          </a:xfrm>
          <a:prstGeom prst="line">
            <a:avLst/>
          </a:prstGeom>
          <a:ln w="25400">
            <a:solidFill>
              <a:srgbClr val="44546A"/>
            </a:solidFill>
          </a:ln>
        </p:spPr>
        <p:style>
          <a:lnRef idx="1">
            <a:schemeClr val="accent1"/>
          </a:lnRef>
          <a:fillRef idx="0">
            <a:schemeClr val="accent1"/>
          </a:fillRef>
          <a:effectRef idx="0">
            <a:schemeClr val="accent1"/>
          </a:effectRef>
          <a:fontRef idx="minor"/>
        </p:style>
      </p:sp>
      <p:sp>
        <p:nvSpPr>
          <p:cNvPr id="3050" name="Straight Connector 15"/>
          <p:cNvSpPr/>
          <p:nvPr/>
        </p:nvSpPr>
        <p:spPr>
          <a:xfrm flipH="1">
            <a:off x="5286600" y="2418840"/>
            <a:ext cx="532080" cy="444600"/>
          </a:xfrm>
          <a:prstGeom prst="line">
            <a:avLst/>
          </a:prstGeom>
          <a:ln w="25400">
            <a:solidFill>
              <a:srgbClr val="44546A"/>
            </a:solidFill>
          </a:ln>
        </p:spPr>
        <p:style>
          <a:lnRef idx="1">
            <a:schemeClr val="accent1"/>
          </a:lnRef>
          <a:fillRef idx="0">
            <a:schemeClr val="accent1"/>
          </a:fillRef>
          <a:effectRef idx="0">
            <a:schemeClr val="accent1"/>
          </a:effectRef>
          <a:fontRef idx="minor"/>
        </p:style>
      </p:sp>
      <p:sp>
        <p:nvSpPr>
          <p:cNvPr id="3051" name="TextBox 16"/>
          <p:cNvSpPr/>
          <p:nvPr/>
        </p:nvSpPr>
        <p:spPr>
          <a:xfrm>
            <a:off x="5169600" y="1755360"/>
            <a:ext cx="94320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a:solidFill>
                  <a:srgbClr val="000000"/>
                </a:solidFill>
                <a:latin typeface="Calibri"/>
                <a:ea typeface="DejaVu Sans"/>
              </a:rPr>
              <a:t>InPSel[3:0]</a:t>
            </a:r>
            <a:endParaRPr lang="en-GB" sz="1200" b="0" strike="noStrike" spc="-1">
              <a:latin typeface="Arial"/>
            </a:endParaRPr>
          </a:p>
        </p:txBody>
      </p:sp>
      <p:sp>
        <p:nvSpPr>
          <p:cNvPr id="3052" name="Isosceles Triangle 17"/>
          <p:cNvSpPr/>
          <p:nvPr/>
        </p:nvSpPr>
        <p:spPr>
          <a:xfrm rot="5400000">
            <a:off x="6591600" y="2554920"/>
            <a:ext cx="1218600" cy="1050480"/>
          </a:xfrm>
          <a:prstGeom prst="triangle">
            <a:avLst>
              <a:gd name="adj" fmla="val 50000"/>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rot="16200000" vert="vert270" lIns="0" tIns="0" rIns="0" bIns="0" anchor="ctr">
            <a:noAutofit/>
          </a:bodyPr>
          <a:lstStyle/>
          <a:p>
            <a:pPr algn="ctr">
              <a:lnSpc>
                <a:spcPct val="100000"/>
              </a:lnSpc>
              <a:buNone/>
            </a:pPr>
            <a:r>
              <a:rPr lang="en-GB" sz="1400" b="0" strike="noStrike" spc="-1">
                <a:solidFill>
                  <a:srgbClr val="FFFFFF"/>
                </a:solidFill>
                <a:latin typeface="Calibri"/>
                <a:ea typeface="DejaVu Sans"/>
              </a:rPr>
              <a:t> x1-x32</a:t>
            </a:r>
            <a:endParaRPr lang="en-GB" sz="1400" b="0" strike="noStrike" spc="-1">
              <a:latin typeface="Arial"/>
            </a:endParaRPr>
          </a:p>
        </p:txBody>
      </p:sp>
      <p:sp>
        <p:nvSpPr>
          <p:cNvPr id="3053" name="Straight Arrow Connector 18"/>
          <p:cNvSpPr/>
          <p:nvPr/>
        </p:nvSpPr>
        <p:spPr>
          <a:xfrm>
            <a:off x="7481520" y="3315240"/>
            <a:ext cx="407520" cy="360"/>
          </a:xfrm>
          <a:custGeom>
            <a:avLst/>
            <a:gdLst/>
            <a:ahLst/>
            <a:cxnLst/>
            <a:rect l="l" t="t" r="r" b="b"/>
            <a:pathLst>
              <a:path w="21600" h="21600">
                <a:moveTo>
                  <a:pt x="0" y="0"/>
                </a:moveTo>
                <a:lnTo>
                  <a:pt x="21600" y="21600"/>
                </a:lnTo>
              </a:path>
            </a:pathLst>
          </a:custGeom>
          <a:noFill/>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54" name="Straight Arrow Connector 19"/>
          <p:cNvSpPr/>
          <p:nvPr/>
        </p:nvSpPr>
        <p:spPr>
          <a:xfrm>
            <a:off x="7481520" y="2889720"/>
            <a:ext cx="407520" cy="360"/>
          </a:xfrm>
          <a:custGeom>
            <a:avLst/>
            <a:gdLst/>
            <a:ahLst/>
            <a:cxnLst/>
            <a:rect l="l" t="t" r="r" b="b"/>
            <a:pathLst>
              <a:path w="21600" h="21600">
                <a:moveTo>
                  <a:pt x="0" y="0"/>
                </a:moveTo>
                <a:lnTo>
                  <a:pt x="21600" y="21600"/>
                </a:lnTo>
              </a:path>
            </a:pathLst>
          </a:custGeom>
          <a:noFill/>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55" name="Straight Connector 20"/>
          <p:cNvSpPr/>
          <p:nvPr/>
        </p:nvSpPr>
        <p:spPr>
          <a:xfrm>
            <a:off x="4995720" y="2619720"/>
            <a:ext cx="288000" cy="360"/>
          </a:xfrm>
          <a:prstGeom prst="line">
            <a:avLst/>
          </a:prstGeom>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56" name="TextBox 21"/>
          <p:cNvSpPr/>
          <p:nvPr/>
        </p:nvSpPr>
        <p:spPr>
          <a:xfrm>
            <a:off x="6864120" y="2118960"/>
            <a:ext cx="103464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a:solidFill>
                  <a:srgbClr val="000000"/>
                </a:solidFill>
                <a:latin typeface="Calibri"/>
                <a:ea typeface="DejaVu Sans"/>
              </a:rPr>
              <a:t>GainSel[1:0]</a:t>
            </a:r>
            <a:endParaRPr lang="en-GB" sz="1200" b="0" strike="noStrike" spc="-1">
              <a:latin typeface="Arial"/>
            </a:endParaRPr>
          </a:p>
        </p:txBody>
      </p:sp>
      <p:sp>
        <p:nvSpPr>
          <p:cNvPr id="3057" name="Rectangle 22"/>
          <p:cNvSpPr/>
          <p:nvPr/>
        </p:nvSpPr>
        <p:spPr>
          <a:xfrm>
            <a:off x="5291280" y="3330360"/>
            <a:ext cx="534240" cy="860760"/>
          </a:xfrm>
          <a:prstGeom prst="rect">
            <a:avLst/>
          </a:prstGeom>
          <a:solidFill>
            <a:srgbClr val="5B9BD5"/>
          </a:solidFill>
          <a:ln>
            <a:solidFill>
              <a:srgbClr val="44546A"/>
            </a:solidFill>
          </a:ln>
        </p:spPr>
        <p:style>
          <a:lnRef idx="2">
            <a:schemeClr val="accent1">
              <a:shade val="50000"/>
            </a:schemeClr>
          </a:lnRef>
          <a:fillRef idx="1">
            <a:schemeClr val="accent1"/>
          </a:fillRef>
          <a:effectRef idx="0">
            <a:schemeClr val="accent1"/>
          </a:effectRef>
          <a:fontRef idx="minor"/>
        </p:style>
      </p:sp>
      <p:sp>
        <p:nvSpPr>
          <p:cNvPr id="3058" name="Straight Connector 23"/>
          <p:cNvSpPr/>
          <p:nvPr/>
        </p:nvSpPr>
        <p:spPr>
          <a:xfrm>
            <a:off x="4681080" y="3538440"/>
            <a:ext cx="610200" cy="360"/>
          </a:xfrm>
          <a:prstGeom prst="line">
            <a:avLst/>
          </a:prstGeom>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59" name="TextBox 24"/>
          <p:cNvSpPr/>
          <p:nvPr/>
        </p:nvSpPr>
        <p:spPr>
          <a:xfrm>
            <a:off x="4909320" y="2443320"/>
            <a:ext cx="289080" cy="12168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800" b="0" strike="noStrike" spc="-1">
                <a:solidFill>
                  <a:srgbClr val="000000"/>
                </a:solidFill>
                <a:latin typeface="Calibri"/>
                <a:ea typeface="DejaVu Sans"/>
              </a:rPr>
              <a:t>Vref/2</a:t>
            </a:r>
            <a:endParaRPr lang="en-GB" sz="800" b="0" strike="noStrike" spc="-1">
              <a:latin typeface="Arial"/>
            </a:endParaRPr>
          </a:p>
        </p:txBody>
      </p:sp>
      <p:sp>
        <p:nvSpPr>
          <p:cNvPr id="3060" name="Straight Connector 25"/>
          <p:cNvSpPr/>
          <p:nvPr/>
        </p:nvSpPr>
        <p:spPr>
          <a:xfrm>
            <a:off x="5298840" y="3330000"/>
            <a:ext cx="527400" cy="430920"/>
          </a:xfrm>
          <a:prstGeom prst="line">
            <a:avLst/>
          </a:prstGeom>
          <a:ln w="25400">
            <a:solidFill>
              <a:srgbClr val="44546A"/>
            </a:solidFill>
          </a:ln>
        </p:spPr>
        <p:style>
          <a:lnRef idx="1">
            <a:schemeClr val="accent1"/>
          </a:lnRef>
          <a:fillRef idx="0">
            <a:schemeClr val="accent1"/>
          </a:fillRef>
          <a:effectRef idx="0">
            <a:schemeClr val="accent1"/>
          </a:effectRef>
          <a:fontRef idx="minor"/>
        </p:style>
      </p:sp>
      <p:sp>
        <p:nvSpPr>
          <p:cNvPr id="3061" name="Straight Connector 26"/>
          <p:cNvSpPr/>
          <p:nvPr/>
        </p:nvSpPr>
        <p:spPr>
          <a:xfrm flipH="1">
            <a:off x="5298840" y="3760920"/>
            <a:ext cx="527400" cy="430920"/>
          </a:xfrm>
          <a:prstGeom prst="line">
            <a:avLst/>
          </a:prstGeom>
          <a:ln w="25400">
            <a:solidFill>
              <a:srgbClr val="44546A"/>
            </a:solidFill>
          </a:ln>
        </p:spPr>
        <p:style>
          <a:lnRef idx="1">
            <a:schemeClr val="accent1"/>
          </a:lnRef>
          <a:fillRef idx="0">
            <a:schemeClr val="accent1"/>
          </a:fillRef>
          <a:effectRef idx="0">
            <a:schemeClr val="accent1"/>
          </a:effectRef>
          <a:fontRef idx="minor"/>
        </p:style>
      </p:sp>
      <p:sp>
        <p:nvSpPr>
          <p:cNvPr id="3062" name="TextBox 27"/>
          <p:cNvSpPr/>
          <p:nvPr/>
        </p:nvSpPr>
        <p:spPr>
          <a:xfrm>
            <a:off x="5175720" y="3097440"/>
            <a:ext cx="96588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a:solidFill>
                  <a:srgbClr val="000000"/>
                </a:solidFill>
                <a:latin typeface="Calibri"/>
                <a:ea typeface="DejaVu Sans"/>
              </a:rPr>
              <a:t>InNSel[3:0]</a:t>
            </a:r>
            <a:endParaRPr lang="en-GB" sz="1200" b="0" strike="noStrike" spc="-1">
              <a:latin typeface="Arial"/>
            </a:endParaRPr>
          </a:p>
        </p:txBody>
      </p:sp>
      <p:sp>
        <p:nvSpPr>
          <p:cNvPr id="3063" name="Straight Connector 28"/>
          <p:cNvSpPr/>
          <p:nvPr/>
        </p:nvSpPr>
        <p:spPr>
          <a:xfrm flipH="1">
            <a:off x="5012640" y="3961800"/>
            <a:ext cx="278640" cy="360"/>
          </a:xfrm>
          <a:prstGeom prst="line">
            <a:avLst/>
          </a:prstGeom>
          <a:ln w="25400">
            <a:solidFill>
              <a:srgbClr val="44546A"/>
            </a:solidFill>
            <a:headEnd type="triangle" w="med" len="med"/>
          </a:ln>
        </p:spPr>
        <p:style>
          <a:lnRef idx="1">
            <a:schemeClr val="accent1"/>
          </a:lnRef>
          <a:fillRef idx="0">
            <a:schemeClr val="accent1"/>
          </a:fillRef>
          <a:effectRef idx="0">
            <a:schemeClr val="accent1"/>
          </a:effectRef>
          <a:fontRef idx="minor"/>
        </p:style>
      </p:sp>
      <p:sp>
        <p:nvSpPr>
          <p:cNvPr id="3064" name="Elbow Connector 29"/>
          <p:cNvSpPr/>
          <p:nvPr/>
        </p:nvSpPr>
        <p:spPr>
          <a:xfrm flipV="1">
            <a:off x="5815080" y="3196080"/>
            <a:ext cx="840600" cy="570240"/>
          </a:xfrm>
          <a:prstGeom prst="bentConnector3">
            <a:avLst>
              <a:gd name="adj1" fmla="val 50000"/>
            </a:avLst>
          </a:prstGeom>
          <a:noFill/>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65" name="Straight Connector 30"/>
          <p:cNvSpPr/>
          <p:nvPr/>
        </p:nvSpPr>
        <p:spPr>
          <a:xfrm flipH="1">
            <a:off x="4696920" y="2196360"/>
            <a:ext cx="1800" cy="1342080"/>
          </a:xfrm>
          <a:prstGeom prst="line">
            <a:avLst/>
          </a:prstGeom>
          <a:ln w="25400">
            <a:solidFill>
              <a:srgbClr val="44546A"/>
            </a:solidFill>
            <a:headEnd type="oval" w="med" len="med"/>
          </a:ln>
        </p:spPr>
        <p:style>
          <a:lnRef idx="1">
            <a:schemeClr val="accent1"/>
          </a:lnRef>
          <a:fillRef idx="0">
            <a:schemeClr val="accent1"/>
          </a:fillRef>
          <a:effectRef idx="0">
            <a:schemeClr val="accent1"/>
          </a:effectRef>
          <a:fontRef idx="minor"/>
        </p:style>
      </p:sp>
      <p:sp>
        <p:nvSpPr>
          <p:cNvPr id="3066" name="Straight Connector 31"/>
          <p:cNvSpPr/>
          <p:nvPr/>
        </p:nvSpPr>
        <p:spPr>
          <a:xfrm>
            <a:off x="5012640" y="2619720"/>
            <a:ext cx="360" cy="2096640"/>
          </a:xfrm>
          <a:prstGeom prst="line">
            <a:avLst/>
          </a:prstGeom>
          <a:ln w="25400">
            <a:solidFill>
              <a:srgbClr val="44546A"/>
            </a:solidFill>
          </a:ln>
        </p:spPr>
        <p:style>
          <a:lnRef idx="1">
            <a:schemeClr val="accent1"/>
          </a:lnRef>
          <a:fillRef idx="0">
            <a:schemeClr val="accent1"/>
          </a:fillRef>
          <a:effectRef idx="0">
            <a:schemeClr val="accent1"/>
          </a:effectRef>
          <a:fontRef idx="minor"/>
        </p:style>
      </p:sp>
      <p:sp>
        <p:nvSpPr>
          <p:cNvPr id="3067" name="Rectangle 32"/>
          <p:cNvSpPr/>
          <p:nvPr/>
        </p:nvSpPr>
        <p:spPr>
          <a:xfrm>
            <a:off x="4608360" y="4716360"/>
            <a:ext cx="1230480" cy="611640"/>
          </a:xfrm>
          <a:prstGeom prst="rect">
            <a:avLst/>
          </a:prstGeom>
          <a:solidFill>
            <a:srgbClr val="5B9BD5"/>
          </a:solidFill>
          <a:ln>
            <a:solidFill>
              <a:srgbClr val="44546A"/>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GB" sz="1800" b="0" strike="noStrike" spc="-1">
                <a:solidFill>
                  <a:srgbClr val="FFFFFF"/>
                </a:solidFill>
                <a:latin typeface="Calibri"/>
                <a:ea typeface="DejaVu Sans"/>
              </a:rPr>
              <a:t>Vref generator</a:t>
            </a:r>
            <a:endParaRPr lang="en-GB" sz="1800" b="0" strike="noStrike" spc="-1">
              <a:latin typeface="Arial"/>
            </a:endParaRPr>
          </a:p>
        </p:txBody>
      </p:sp>
      <p:sp>
        <p:nvSpPr>
          <p:cNvPr id="3068" name="Straight Connector 33"/>
          <p:cNvSpPr/>
          <p:nvPr/>
        </p:nvSpPr>
        <p:spPr>
          <a:xfrm>
            <a:off x="5839200" y="4988160"/>
            <a:ext cx="3479400" cy="360"/>
          </a:xfrm>
          <a:prstGeom prst="line">
            <a:avLst/>
          </a:prstGeom>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69" name="TextBox 34"/>
          <p:cNvSpPr/>
          <p:nvPr/>
        </p:nvSpPr>
        <p:spPr>
          <a:xfrm rot="16200000">
            <a:off x="4721760" y="4149720"/>
            <a:ext cx="289440" cy="12168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800" b="0" strike="noStrike" spc="-1">
                <a:solidFill>
                  <a:srgbClr val="000000"/>
                </a:solidFill>
                <a:latin typeface="Calibri"/>
                <a:ea typeface="DejaVu Sans"/>
              </a:rPr>
              <a:t>Vref/2</a:t>
            </a:r>
            <a:endParaRPr lang="en-GB" sz="800" b="0" strike="noStrike" spc="-1">
              <a:latin typeface="Arial"/>
            </a:endParaRPr>
          </a:p>
        </p:txBody>
      </p:sp>
      <p:sp>
        <p:nvSpPr>
          <p:cNvPr id="3070" name="Straight Connector 35"/>
          <p:cNvSpPr/>
          <p:nvPr/>
        </p:nvSpPr>
        <p:spPr>
          <a:xfrm flipV="1">
            <a:off x="8516520" y="3459600"/>
            <a:ext cx="360" cy="1531440"/>
          </a:xfrm>
          <a:prstGeom prst="line">
            <a:avLst/>
          </a:prstGeom>
          <a:ln w="25400">
            <a:solidFill>
              <a:srgbClr val="44546A"/>
            </a:solidFill>
            <a:headEnd type="oval" w="med" len="med"/>
          </a:ln>
        </p:spPr>
        <p:style>
          <a:lnRef idx="1">
            <a:schemeClr val="accent1"/>
          </a:lnRef>
          <a:fillRef idx="0">
            <a:schemeClr val="accent1"/>
          </a:fillRef>
          <a:effectRef idx="0">
            <a:schemeClr val="accent1"/>
          </a:effectRef>
          <a:fontRef idx="minor"/>
        </p:style>
      </p:sp>
      <p:sp>
        <p:nvSpPr>
          <p:cNvPr id="3071" name="Straight Connector 36"/>
          <p:cNvSpPr/>
          <p:nvPr/>
        </p:nvSpPr>
        <p:spPr>
          <a:xfrm>
            <a:off x="9015120" y="2987280"/>
            <a:ext cx="473760" cy="360"/>
          </a:xfrm>
          <a:prstGeom prst="line">
            <a:avLst/>
          </a:prstGeom>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72" name="TextBox 37"/>
          <p:cNvSpPr/>
          <p:nvPr/>
        </p:nvSpPr>
        <p:spPr>
          <a:xfrm>
            <a:off x="8947440" y="2643840"/>
            <a:ext cx="108324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a:solidFill>
                  <a:srgbClr val="000000"/>
                </a:solidFill>
                <a:latin typeface="Calibri"/>
                <a:ea typeface="DejaVu Sans"/>
              </a:rPr>
              <a:t>dataOut[9:0]</a:t>
            </a:r>
            <a:endParaRPr lang="en-GB" sz="1200" b="0" strike="noStrike" spc="-1">
              <a:latin typeface="Arial"/>
            </a:endParaRPr>
          </a:p>
        </p:txBody>
      </p:sp>
      <p:sp>
        <p:nvSpPr>
          <p:cNvPr id="3073" name="TextBox 38"/>
          <p:cNvSpPr/>
          <p:nvPr/>
        </p:nvSpPr>
        <p:spPr>
          <a:xfrm>
            <a:off x="9327960" y="4822200"/>
            <a:ext cx="46620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a:solidFill>
                  <a:srgbClr val="000000"/>
                </a:solidFill>
                <a:latin typeface="Calibri"/>
                <a:ea typeface="DejaVu Sans"/>
              </a:rPr>
              <a:t>Vref</a:t>
            </a:r>
            <a:endParaRPr lang="en-GB" sz="1200" b="0" strike="noStrike" spc="-1">
              <a:latin typeface="Arial"/>
            </a:endParaRPr>
          </a:p>
        </p:txBody>
      </p:sp>
      <p:sp>
        <p:nvSpPr>
          <p:cNvPr id="3074" name="Straight Arrow Connector 39"/>
          <p:cNvSpPr/>
          <p:nvPr/>
        </p:nvSpPr>
        <p:spPr>
          <a:xfrm rot="5400000">
            <a:off x="7055280" y="2606760"/>
            <a:ext cx="407520" cy="360"/>
          </a:xfrm>
          <a:custGeom>
            <a:avLst/>
            <a:gdLst/>
            <a:ahLst/>
            <a:cxnLst/>
            <a:rect l="l" t="t" r="r" b="b"/>
            <a:pathLst>
              <a:path w="21600" h="21600">
                <a:moveTo>
                  <a:pt x="0" y="0"/>
                </a:moveTo>
                <a:lnTo>
                  <a:pt x="21600" y="21600"/>
                </a:lnTo>
              </a:path>
            </a:pathLst>
          </a:custGeom>
          <a:noFill/>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75" name="Rectangle 40"/>
          <p:cNvSpPr/>
          <p:nvPr/>
        </p:nvSpPr>
        <p:spPr>
          <a:xfrm>
            <a:off x="4265280" y="1137960"/>
            <a:ext cx="1141920" cy="555480"/>
          </a:xfrm>
          <a:prstGeom prst="rect">
            <a:avLst/>
          </a:prstGeom>
          <a:solidFill>
            <a:srgbClr val="5B9BD5"/>
          </a:solidFill>
          <a:ln>
            <a:solidFill>
              <a:srgbClr val="44546A"/>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GB" sz="1800" b="0" strike="noStrike" spc="-1">
                <a:solidFill>
                  <a:srgbClr val="FFFFFF"/>
                </a:solidFill>
                <a:latin typeface="Calibri"/>
                <a:ea typeface="DejaVu Sans"/>
              </a:rPr>
              <a:t>Current MUX</a:t>
            </a:r>
            <a:endParaRPr lang="en-GB" sz="1800" b="0" strike="noStrike" spc="-1">
              <a:latin typeface="Arial"/>
            </a:endParaRPr>
          </a:p>
        </p:txBody>
      </p:sp>
      <p:sp>
        <p:nvSpPr>
          <p:cNvPr id="3076" name="Rectangle 41"/>
          <p:cNvSpPr/>
          <p:nvPr/>
        </p:nvSpPr>
        <p:spPr>
          <a:xfrm>
            <a:off x="5990400" y="1149480"/>
            <a:ext cx="1448280" cy="555480"/>
          </a:xfrm>
          <a:prstGeom prst="rect">
            <a:avLst/>
          </a:prstGeom>
          <a:solidFill>
            <a:srgbClr val="5B9BD5"/>
          </a:solidFill>
          <a:ln>
            <a:solidFill>
              <a:srgbClr val="44546A"/>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GB" sz="1800" b="0" strike="noStrike" spc="-1">
                <a:solidFill>
                  <a:srgbClr val="FFFFFF"/>
                </a:solidFill>
                <a:latin typeface="Calibri"/>
                <a:ea typeface="DejaVu Sans"/>
              </a:rPr>
              <a:t>8-bit</a:t>
            </a:r>
            <a:endParaRPr lang="en-GB" sz="1800" b="0" strike="noStrike" spc="-1">
              <a:latin typeface="Arial"/>
            </a:endParaRPr>
          </a:p>
          <a:p>
            <a:pPr algn="ctr">
              <a:lnSpc>
                <a:spcPct val="100000"/>
              </a:lnSpc>
              <a:buNone/>
            </a:pPr>
            <a:r>
              <a:rPr lang="en-GB" sz="1800" b="0" strike="noStrike" spc="-1">
                <a:solidFill>
                  <a:srgbClr val="FFFFFF"/>
                </a:solidFill>
                <a:latin typeface="Calibri"/>
                <a:ea typeface="DejaVu Sans"/>
              </a:rPr>
              <a:t>Current DAC</a:t>
            </a:r>
            <a:endParaRPr lang="en-GB" sz="1800" b="0" strike="noStrike" spc="-1">
              <a:latin typeface="Arial"/>
            </a:endParaRPr>
          </a:p>
        </p:txBody>
      </p:sp>
      <p:sp>
        <p:nvSpPr>
          <p:cNvPr id="3077" name="Straight Connector 42"/>
          <p:cNvSpPr/>
          <p:nvPr/>
        </p:nvSpPr>
        <p:spPr>
          <a:xfrm>
            <a:off x="5443200" y="1427400"/>
            <a:ext cx="511560" cy="360"/>
          </a:xfrm>
          <a:prstGeom prst="line">
            <a:avLst/>
          </a:prstGeom>
          <a:ln w="25400">
            <a:solidFill>
              <a:srgbClr val="44546A"/>
            </a:solidFill>
            <a:headEnd type="triangle" w="med" len="med"/>
          </a:ln>
        </p:spPr>
        <p:style>
          <a:lnRef idx="1">
            <a:schemeClr val="accent1"/>
          </a:lnRef>
          <a:fillRef idx="0">
            <a:schemeClr val="accent1"/>
          </a:fillRef>
          <a:effectRef idx="0">
            <a:schemeClr val="accent1"/>
          </a:effectRef>
          <a:fontRef idx="minor"/>
        </p:style>
      </p:sp>
      <p:sp>
        <p:nvSpPr>
          <p:cNvPr id="3078" name="Straight Connector 43"/>
          <p:cNvSpPr/>
          <p:nvPr/>
        </p:nvSpPr>
        <p:spPr>
          <a:xfrm flipV="1">
            <a:off x="4696200" y="1689480"/>
            <a:ext cx="360" cy="550800"/>
          </a:xfrm>
          <a:prstGeom prst="line">
            <a:avLst/>
          </a:prstGeom>
          <a:ln w="25400">
            <a:solidFill>
              <a:srgbClr val="44546A"/>
            </a:solidFill>
          </a:ln>
        </p:spPr>
        <p:style>
          <a:lnRef idx="1">
            <a:schemeClr val="accent1"/>
          </a:lnRef>
          <a:fillRef idx="0">
            <a:schemeClr val="accent1"/>
          </a:fillRef>
          <a:effectRef idx="0">
            <a:schemeClr val="accent1"/>
          </a:effectRef>
          <a:fontRef idx="minor"/>
        </p:style>
      </p:sp>
      <p:sp>
        <p:nvSpPr>
          <p:cNvPr id="3079" name="Rectangle 44"/>
          <p:cNvSpPr/>
          <p:nvPr/>
        </p:nvSpPr>
        <p:spPr>
          <a:xfrm>
            <a:off x="7707960" y="5313600"/>
            <a:ext cx="1448280" cy="555480"/>
          </a:xfrm>
          <a:prstGeom prst="rect">
            <a:avLst/>
          </a:prstGeom>
          <a:solidFill>
            <a:srgbClr val="5B9BD5"/>
          </a:solidFill>
          <a:ln>
            <a:solidFill>
              <a:srgbClr val="44546A"/>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GB" sz="1800" b="0" strike="noStrike" spc="-1">
                <a:solidFill>
                  <a:srgbClr val="FFFFFF"/>
                </a:solidFill>
                <a:latin typeface="Calibri"/>
                <a:ea typeface="DejaVu Sans"/>
              </a:rPr>
              <a:t>12 bit</a:t>
            </a:r>
            <a:endParaRPr lang="en-GB" sz="1800" b="0" strike="noStrike" spc="-1">
              <a:latin typeface="Arial"/>
            </a:endParaRPr>
          </a:p>
          <a:p>
            <a:pPr algn="ctr">
              <a:lnSpc>
                <a:spcPct val="100000"/>
              </a:lnSpc>
              <a:buNone/>
            </a:pPr>
            <a:r>
              <a:rPr lang="en-GB" sz="1800" b="0" strike="noStrike" spc="-1">
                <a:solidFill>
                  <a:srgbClr val="FFFFFF"/>
                </a:solidFill>
                <a:latin typeface="Calibri"/>
                <a:ea typeface="DejaVu Sans"/>
              </a:rPr>
              <a:t>voltage DAC</a:t>
            </a:r>
            <a:endParaRPr lang="en-GB" sz="1800" b="0" strike="noStrike" spc="-1">
              <a:latin typeface="Arial"/>
            </a:endParaRPr>
          </a:p>
        </p:txBody>
      </p:sp>
      <p:sp>
        <p:nvSpPr>
          <p:cNvPr id="3080" name="Straight Connector 45"/>
          <p:cNvSpPr/>
          <p:nvPr/>
        </p:nvSpPr>
        <p:spPr>
          <a:xfrm flipV="1">
            <a:off x="8516520" y="4979160"/>
            <a:ext cx="360" cy="334440"/>
          </a:xfrm>
          <a:prstGeom prst="line">
            <a:avLst/>
          </a:prstGeom>
          <a:ln w="25400">
            <a:solidFill>
              <a:srgbClr val="44546A"/>
            </a:solidFill>
          </a:ln>
        </p:spPr>
        <p:style>
          <a:lnRef idx="1">
            <a:schemeClr val="accent1"/>
          </a:lnRef>
          <a:fillRef idx="0">
            <a:schemeClr val="accent1"/>
          </a:fillRef>
          <a:effectRef idx="0">
            <a:schemeClr val="accent1"/>
          </a:effectRef>
          <a:fontRef idx="minor"/>
        </p:style>
      </p:sp>
      <p:sp>
        <p:nvSpPr>
          <p:cNvPr id="3081" name="Straight Connector 46"/>
          <p:cNvSpPr/>
          <p:nvPr/>
        </p:nvSpPr>
        <p:spPr>
          <a:xfrm>
            <a:off x="9156600" y="5593320"/>
            <a:ext cx="283680" cy="360"/>
          </a:xfrm>
          <a:prstGeom prst="line">
            <a:avLst/>
          </a:prstGeom>
          <a:ln w="25400">
            <a:solidFill>
              <a:srgbClr val="44546A"/>
            </a:solidFill>
            <a:tailEnd type="triangle" w="med" len="med"/>
          </a:ln>
        </p:spPr>
        <p:style>
          <a:lnRef idx="1">
            <a:schemeClr val="accent1"/>
          </a:lnRef>
          <a:fillRef idx="0">
            <a:schemeClr val="accent1"/>
          </a:fillRef>
          <a:effectRef idx="0">
            <a:schemeClr val="accent1"/>
          </a:effectRef>
          <a:fontRef idx="minor"/>
        </p:style>
      </p:sp>
      <p:sp>
        <p:nvSpPr>
          <p:cNvPr id="3082" name="TextBox 47"/>
          <p:cNvSpPr/>
          <p:nvPr/>
        </p:nvSpPr>
        <p:spPr>
          <a:xfrm>
            <a:off x="9147600" y="5240880"/>
            <a:ext cx="72072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GB" sz="1200" b="0" strike="noStrike" spc="-1">
                <a:solidFill>
                  <a:srgbClr val="000000"/>
                </a:solidFill>
                <a:latin typeface="Calibri"/>
                <a:ea typeface="DejaVu Sans"/>
              </a:rPr>
              <a:t>DACout</a:t>
            </a:r>
            <a:endParaRPr lang="en-GB" sz="1200" b="0" strike="noStrike" spc="-1">
              <a:latin typeface="Arial"/>
            </a:endParaRPr>
          </a:p>
        </p:txBody>
      </p:sp>
      <p:sp>
        <p:nvSpPr>
          <p:cNvPr id="3083" name="Rectangle 48"/>
          <p:cNvSpPr/>
          <p:nvPr/>
        </p:nvSpPr>
        <p:spPr>
          <a:xfrm>
            <a:off x="4697640" y="5726520"/>
            <a:ext cx="1122120" cy="555480"/>
          </a:xfrm>
          <a:prstGeom prst="rect">
            <a:avLst/>
          </a:prstGeom>
          <a:solidFill>
            <a:srgbClr val="5B9BD5"/>
          </a:solidFill>
          <a:ln>
            <a:solidFill>
              <a:srgbClr val="44546A"/>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n-GB" sz="1800" b="0" strike="noStrike" spc="-1">
                <a:solidFill>
                  <a:srgbClr val="FFFFFF"/>
                </a:solidFill>
                <a:latin typeface="Calibri"/>
                <a:ea typeface="DejaVu Sans"/>
              </a:rPr>
              <a:t>Temp</a:t>
            </a:r>
            <a:endParaRPr lang="en-GB" sz="1800" b="0" strike="noStrike" spc="-1">
              <a:latin typeface="Arial"/>
            </a:endParaRPr>
          </a:p>
          <a:p>
            <a:pPr algn="ctr">
              <a:lnSpc>
                <a:spcPct val="100000"/>
              </a:lnSpc>
              <a:buNone/>
            </a:pPr>
            <a:r>
              <a:rPr lang="en-GB" sz="1800" b="0" strike="noStrike" spc="-1">
                <a:solidFill>
                  <a:srgbClr val="FFFFFF"/>
                </a:solidFill>
                <a:latin typeface="Calibri"/>
                <a:ea typeface="DejaVu Sans"/>
              </a:rPr>
              <a:t>Sensor</a:t>
            </a:r>
            <a:endParaRPr lang="en-GB" sz="1800" b="0" strike="noStrike" spc="-1">
              <a:latin typeface="Arial"/>
            </a:endParaRPr>
          </a:p>
        </p:txBody>
      </p:sp>
      <p:sp>
        <p:nvSpPr>
          <p:cNvPr id="3084" name="Straight Connector 49"/>
          <p:cNvSpPr/>
          <p:nvPr/>
        </p:nvSpPr>
        <p:spPr>
          <a:xfrm>
            <a:off x="4182840" y="3530160"/>
            <a:ext cx="360" cy="2483640"/>
          </a:xfrm>
          <a:prstGeom prst="line">
            <a:avLst/>
          </a:prstGeom>
          <a:ln w="25400">
            <a:solidFill>
              <a:srgbClr val="44546A"/>
            </a:solidFill>
            <a:prstDash val="sysDash"/>
          </a:ln>
        </p:spPr>
        <p:style>
          <a:lnRef idx="1">
            <a:schemeClr val="accent1"/>
          </a:lnRef>
          <a:fillRef idx="0">
            <a:schemeClr val="accent1"/>
          </a:fillRef>
          <a:effectRef idx="0">
            <a:schemeClr val="accent1"/>
          </a:effectRef>
          <a:fontRef idx="minor"/>
        </p:style>
      </p:sp>
      <p:sp>
        <p:nvSpPr>
          <p:cNvPr id="3085" name="Straight Connector 50"/>
          <p:cNvSpPr/>
          <p:nvPr/>
        </p:nvSpPr>
        <p:spPr>
          <a:xfrm flipH="1">
            <a:off x="4175640" y="3539520"/>
            <a:ext cx="529200" cy="360"/>
          </a:xfrm>
          <a:prstGeom prst="line">
            <a:avLst/>
          </a:prstGeom>
          <a:ln w="25400">
            <a:solidFill>
              <a:srgbClr val="44546A"/>
            </a:solidFill>
            <a:prstDash val="sysDash"/>
            <a:headEnd type="oval" w="med" len="med"/>
          </a:ln>
        </p:spPr>
        <p:style>
          <a:lnRef idx="1">
            <a:schemeClr val="accent1"/>
          </a:lnRef>
          <a:fillRef idx="0">
            <a:schemeClr val="accent1"/>
          </a:fillRef>
          <a:effectRef idx="0">
            <a:schemeClr val="accent1"/>
          </a:effectRef>
          <a:fontRef idx="minor"/>
        </p:style>
      </p:sp>
      <p:sp>
        <p:nvSpPr>
          <p:cNvPr id="3086" name="Straight Connector 51"/>
          <p:cNvSpPr/>
          <p:nvPr/>
        </p:nvSpPr>
        <p:spPr>
          <a:xfrm flipH="1">
            <a:off x="4167000" y="6018120"/>
            <a:ext cx="529200" cy="360"/>
          </a:xfrm>
          <a:prstGeom prst="line">
            <a:avLst/>
          </a:prstGeom>
          <a:ln w="25400">
            <a:solidFill>
              <a:srgbClr val="44546A"/>
            </a:solidFill>
            <a:prstDash val="sysDash"/>
          </a:ln>
        </p:spPr>
        <p:style>
          <a:lnRef idx="1">
            <a:schemeClr val="accent1"/>
          </a:lnRef>
          <a:fillRef idx="0">
            <a:schemeClr val="accent1"/>
          </a:fillRef>
          <a:effectRef idx="0">
            <a:schemeClr val="accent1"/>
          </a:effectRef>
          <a:fontRef idx="minor"/>
        </p:style>
      </p:sp>
      <p:sp>
        <p:nvSpPr>
          <p:cNvPr id="3087" name="Straight Connector 52"/>
          <p:cNvSpPr/>
          <p:nvPr/>
        </p:nvSpPr>
        <p:spPr>
          <a:xfrm>
            <a:off x="5826240" y="6023520"/>
            <a:ext cx="511560" cy="360"/>
          </a:xfrm>
          <a:prstGeom prst="line">
            <a:avLst/>
          </a:prstGeom>
          <a:ln w="25400">
            <a:solidFill>
              <a:srgbClr val="44546A"/>
            </a:solidFill>
            <a:headEnd type="triangle" w="med" len="med"/>
          </a:ln>
        </p:spPr>
        <p:style>
          <a:lnRef idx="1">
            <a:schemeClr val="accent1"/>
          </a:lnRef>
          <a:fillRef idx="0">
            <a:schemeClr val="accent1"/>
          </a:fillRef>
          <a:effectRef idx="0">
            <a:schemeClr val="accent1"/>
          </a:effectRef>
          <a:fontRef idx="minor"/>
        </p:style>
      </p:sp>
      <p:sp>
        <p:nvSpPr>
          <p:cNvPr id="3088" name="Straight Connector 53"/>
          <p:cNvSpPr/>
          <p:nvPr/>
        </p:nvSpPr>
        <p:spPr>
          <a:xfrm flipV="1">
            <a:off x="6332040" y="4994280"/>
            <a:ext cx="360" cy="1023840"/>
          </a:xfrm>
          <a:prstGeom prst="line">
            <a:avLst/>
          </a:prstGeom>
          <a:ln w="25400">
            <a:solidFill>
              <a:srgbClr val="44546A"/>
            </a:solidFill>
            <a:tailEnd type="oval" w="med" len="med"/>
          </a:ln>
        </p:spPr>
        <p:style>
          <a:lnRef idx="1">
            <a:schemeClr val="accent1"/>
          </a:lnRef>
          <a:fillRef idx="0">
            <a:schemeClr val="accent1"/>
          </a:fillRef>
          <a:effectRef idx="0">
            <a:schemeClr val="accent1"/>
          </a:effectRef>
          <a:fontRef idx="minor"/>
        </p:style>
      </p:sp>
      <p:sp>
        <p:nvSpPr>
          <p:cNvPr id="3089" name="Straight Connector 58"/>
          <p:cNvSpPr/>
          <p:nvPr/>
        </p:nvSpPr>
        <p:spPr>
          <a:xfrm>
            <a:off x="3326040" y="985320"/>
            <a:ext cx="360" cy="5415480"/>
          </a:xfrm>
          <a:prstGeom prst="line">
            <a:avLst/>
          </a:prstGeom>
          <a:ln w="19050">
            <a:solidFill>
              <a:srgbClr val="5B9BD5"/>
            </a:solidFill>
            <a:prstDash val="dash"/>
          </a:ln>
        </p:spPr>
        <p:style>
          <a:lnRef idx="1">
            <a:schemeClr val="accent1"/>
          </a:lnRef>
          <a:fillRef idx="0">
            <a:schemeClr val="accent1"/>
          </a:fillRef>
          <a:effectRef idx="0">
            <a:schemeClr val="accent1"/>
          </a:effectRef>
          <a:fontRef idx="minor"/>
        </p:style>
      </p:sp>
      <p:sp>
        <p:nvSpPr>
          <p:cNvPr id="3090" name="TextBox 59"/>
          <p:cNvSpPr/>
          <p:nvPr/>
        </p:nvSpPr>
        <p:spPr>
          <a:xfrm>
            <a:off x="2626560" y="1900800"/>
            <a:ext cx="394200" cy="18252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GB" sz="1200" b="0" strike="noStrike" spc="-1">
                <a:solidFill>
                  <a:srgbClr val="000000"/>
                </a:solidFill>
                <a:latin typeface="Calibri"/>
                <a:ea typeface="DejaVu Sans"/>
              </a:rPr>
              <a:t>ADCX</a:t>
            </a:r>
            <a:endParaRPr lang="en-GB" sz="1200" b="0" strike="noStrike" spc="-1">
              <a:latin typeface="Arial"/>
            </a:endParaRPr>
          </a:p>
        </p:txBody>
      </p:sp>
      <p:sp>
        <p:nvSpPr>
          <p:cNvPr id="3091" name="Straight Arrow Connector 62"/>
          <p:cNvSpPr/>
          <p:nvPr/>
        </p:nvSpPr>
        <p:spPr>
          <a:xfrm>
            <a:off x="2585880" y="1475640"/>
            <a:ext cx="378000" cy="400320"/>
          </a:xfrm>
          <a:custGeom>
            <a:avLst/>
            <a:gdLst/>
            <a:ahLst/>
            <a:cxnLst/>
            <a:rect l="l" t="t" r="r" b="b"/>
            <a:pathLst>
              <a:path w="21600" h="21600">
                <a:moveTo>
                  <a:pt x="0" y="0"/>
                </a:moveTo>
                <a:lnTo>
                  <a:pt x="21600" y="21600"/>
                </a:lnTo>
              </a:path>
            </a:pathLst>
          </a:custGeom>
          <a:noFill/>
          <a:ln>
            <a:solidFill>
              <a:srgbClr val="5B9BD5"/>
            </a:solidFill>
            <a:tailEnd type="triangle" w="med" len="med"/>
          </a:ln>
        </p:spPr>
        <p:style>
          <a:lnRef idx="1">
            <a:schemeClr val="accent1"/>
          </a:lnRef>
          <a:fillRef idx="0">
            <a:schemeClr val="accent1"/>
          </a:fillRef>
          <a:effectRef idx="0">
            <a:schemeClr val="accent1"/>
          </a:effectRef>
          <a:fontRef idx="minor"/>
        </p:style>
      </p:sp>
      <p:sp>
        <p:nvSpPr>
          <p:cNvPr id="3092" name="TextBox 64"/>
          <p:cNvSpPr/>
          <p:nvPr/>
        </p:nvSpPr>
        <p:spPr>
          <a:xfrm>
            <a:off x="1608840" y="1337400"/>
            <a:ext cx="101772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200" b="0" strike="noStrike" spc="-1">
                <a:solidFill>
                  <a:srgbClr val="1F4E79"/>
                </a:solidFill>
                <a:latin typeface="Calibri"/>
                <a:ea typeface="DejaVu Sans"/>
              </a:rPr>
              <a:t>X = 0, 1, … 7</a:t>
            </a:r>
            <a:endParaRPr lang="en-GB" sz="1200" b="0" strike="noStrike" spc="-1">
              <a:latin typeface="Arial"/>
            </a:endParaRPr>
          </a:p>
        </p:txBody>
      </p:sp>
      <p:sp>
        <p:nvSpPr>
          <p:cNvPr id="3093" name="Straight Connector 66"/>
          <p:cNvSpPr/>
          <p:nvPr/>
        </p:nvSpPr>
        <p:spPr>
          <a:xfrm>
            <a:off x="2117520" y="2203560"/>
            <a:ext cx="1208520" cy="360"/>
          </a:xfrm>
          <a:prstGeom prst="line">
            <a:avLst/>
          </a:prstGeom>
          <a:ln w="25400">
            <a:solidFill>
              <a:srgbClr val="44546A"/>
            </a:solidFill>
          </a:ln>
        </p:spPr>
        <p:style>
          <a:lnRef idx="1">
            <a:schemeClr val="accent1"/>
          </a:lnRef>
          <a:fillRef idx="0">
            <a:schemeClr val="accent1"/>
          </a:fillRef>
          <a:effectRef idx="0">
            <a:schemeClr val="accent1"/>
          </a:effectRef>
          <a:fontRef idx="minor"/>
        </p:style>
      </p:sp>
      <p:sp>
        <p:nvSpPr>
          <p:cNvPr id="3094" name="Rectangle 60"/>
          <p:cNvSpPr/>
          <p:nvPr/>
        </p:nvSpPr>
        <p:spPr>
          <a:xfrm>
            <a:off x="3109320" y="2012040"/>
            <a:ext cx="436320" cy="383400"/>
          </a:xfrm>
          <a:prstGeom prst="rect">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3095" name="Straight Connector 68"/>
          <p:cNvSpPr/>
          <p:nvPr/>
        </p:nvSpPr>
        <p:spPr>
          <a:xfrm>
            <a:off x="2117520" y="2196720"/>
            <a:ext cx="360" cy="2902320"/>
          </a:xfrm>
          <a:prstGeom prst="line">
            <a:avLst/>
          </a:prstGeom>
          <a:ln w="25400">
            <a:solidFill>
              <a:srgbClr val="44546A"/>
            </a:solidFill>
          </a:ln>
        </p:spPr>
        <p:style>
          <a:lnRef idx="1">
            <a:schemeClr val="accent1"/>
          </a:lnRef>
          <a:fillRef idx="0">
            <a:schemeClr val="accent1"/>
          </a:fillRef>
          <a:effectRef idx="0">
            <a:schemeClr val="accent1"/>
          </a:effectRef>
          <a:fontRef idx="minor"/>
        </p:style>
      </p:sp>
      <p:sp>
        <p:nvSpPr>
          <p:cNvPr id="3096" name="Isosceles Triangle 70"/>
          <p:cNvSpPr/>
          <p:nvPr/>
        </p:nvSpPr>
        <p:spPr>
          <a:xfrm flipV="1">
            <a:off x="1989000" y="4992120"/>
            <a:ext cx="263520" cy="267120"/>
          </a:xfrm>
          <a:prstGeom prst="triangle">
            <a:avLst>
              <a:gd name="adj" fmla="val 50000"/>
            </a:avLst>
          </a:prstGeom>
          <a:solidFill>
            <a:schemeClr val="bg1"/>
          </a:solidFill>
          <a:ln w="28575">
            <a:solidFill>
              <a:srgbClr val="000000"/>
            </a:solidFill>
          </a:ln>
        </p:spPr>
        <p:style>
          <a:lnRef idx="2">
            <a:schemeClr val="accent1">
              <a:shade val="50000"/>
            </a:schemeClr>
          </a:lnRef>
          <a:fillRef idx="1">
            <a:schemeClr val="accent1"/>
          </a:fillRef>
          <a:effectRef idx="0">
            <a:schemeClr val="accent1"/>
          </a:effectRef>
          <a:fontRef idx="minor"/>
        </p:style>
      </p:sp>
      <p:sp>
        <p:nvSpPr>
          <p:cNvPr id="3097" name="Rectangle 71"/>
          <p:cNvSpPr/>
          <p:nvPr/>
        </p:nvSpPr>
        <p:spPr>
          <a:xfrm>
            <a:off x="1982160" y="3080520"/>
            <a:ext cx="263520" cy="673560"/>
          </a:xfrm>
          <a:prstGeom prst="rect">
            <a:avLst/>
          </a:prstGeom>
          <a:solidFill>
            <a:schemeClr val="bg1"/>
          </a:solidFill>
          <a:ln w="28575">
            <a:solidFill>
              <a:srgbClr val="000000"/>
            </a:solidFill>
          </a:ln>
        </p:spPr>
        <p:style>
          <a:lnRef idx="2">
            <a:schemeClr val="accent1">
              <a:shade val="50000"/>
            </a:schemeClr>
          </a:lnRef>
          <a:fillRef idx="1">
            <a:schemeClr val="accent1"/>
          </a:fillRef>
          <a:effectRef idx="0">
            <a:schemeClr val="accent1"/>
          </a:effectRef>
          <a:fontRef idx="minor"/>
        </p:style>
      </p:sp>
      <p:sp>
        <p:nvSpPr>
          <p:cNvPr id="3098" name="TextBox 72"/>
          <p:cNvSpPr/>
          <p:nvPr/>
        </p:nvSpPr>
        <p:spPr>
          <a:xfrm>
            <a:off x="1500120" y="3255480"/>
            <a:ext cx="438480" cy="182520"/>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pPr>
              <a:lnSpc>
                <a:spcPct val="100000"/>
              </a:lnSpc>
              <a:buNone/>
            </a:pPr>
            <a:r>
              <a:rPr lang="en-US" sz="1200" b="0" strike="noStrike" spc="-1">
                <a:solidFill>
                  <a:srgbClr val="000000"/>
                </a:solidFill>
                <a:latin typeface="Calibri"/>
                <a:ea typeface="DejaVu Sans"/>
              </a:rPr>
              <a:t>PT100</a:t>
            </a:r>
            <a:endParaRPr lang="en-GB" sz="1200" b="0" strike="noStrike" spc="-1">
              <a:latin typeface="Arial"/>
            </a:endParaRPr>
          </a:p>
        </p:txBody>
      </p:sp>
      <p:sp>
        <p:nvSpPr>
          <p:cNvPr id="3099" name="Straight Connector 74"/>
          <p:cNvSpPr/>
          <p:nvPr/>
        </p:nvSpPr>
        <p:spPr>
          <a:xfrm>
            <a:off x="1719000" y="3617640"/>
            <a:ext cx="167760" cy="360"/>
          </a:xfrm>
          <a:prstGeom prst="line">
            <a:avLst/>
          </a:prstGeom>
          <a:ln w="19050">
            <a:solidFill>
              <a:srgbClr val="000000"/>
            </a:solidFill>
          </a:ln>
        </p:spPr>
        <p:style>
          <a:lnRef idx="1">
            <a:schemeClr val="accent1"/>
          </a:lnRef>
          <a:fillRef idx="0">
            <a:schemeClr val="accent1"/>
          </a:fillRef>
          <a:effectRef idx="0">
            <a:schemeClr val="accent1"/>
          </a:effectRef>
          <a:fontRef idx="minor"/>
        </p:style>
      </p:sp>
      <p:sp>
        <p:nvSpPr>
          <p:cNvPr id="3100" name="Straight Connector 76"/>
          <p:cNvSpPr/>
          <p:nvPr/>
        </p:nvSpPr>
        <p:spPr>
          <a:xfrm flipV="1">
            <a:off x="1886760" y="3196440"/>
            <a:ext cx="496080" cy="421200"/>
          </a:xfrm>
          <a:prstGeom prst="line">
            <a:avLst/>
          </a:prstGeom>
          <a:ln w="19050">
            <a:solidFill>
              <a:srgbClr val="000000"/>
            </a:solidFill>
          </a:ln>
        </p:spPr>
        <p:style>
          <a:lnRef idx="1">
            <a:schemeClr val="accent1"/>
          </a:lnRef>
          <a:fillRef idx="0">
            <a:schemeClr val="accent1"/>
          </a:fillRef>
          <a:effectRef idx="0">
            <a:schemeClr val="accent1"/>
          </a:effectRef>
          <a:fontRef idx="minor"/>
        </p:style>
      </p:sp>
      <p:sp>
        <p:nvSpPr>
          <p:cNvPr id="3101" name="Straight Arrow Connector 82"/>
          <p:cNvSpPr/>
          <p:nvPr/>
        </p:nvSpPr>
        <p:spPr>
          <a:xfrm>
            <a:off x="2376720" y="2641320"/>
            <a:ext cx="360" cy="1947240"/>
          </a:xfrm>
          <a:custGeom>
            <a:avLst/>
            <a:gdLst/>
            <a:ahLst/>
            <a:cxnLst/>
            <a:rect l="l" t="t" r="r" b="b"/>
            <a:pathLst>
              <a:path w="21600" h="21600">
                <a:moveTo>
                  <a:pt x="0" y="0"/>
                </a:moveTo>
                <a:lnTo>
                  <a:pt x="21600" y="21600"/>
                </a:lnTo>
              </a:path>
            </a:pathLst>
          </a:custGeom>
          <a:noFill/>
          <a:ln w="12700">
            <a:solidFill>
              <a:srgbClr val="C00000"/>
            </a:solidFill>
            <a:tailEnd type="triangle" w="med" len="med"/>
          </a:ln>
        </p:spPr>
        <p:style>
          <a:lnRef idx="1">
            <a:schemeClr val="accent1"/>
          </a:lnRef>
          <a:fillRef idx="0">
            <a:schemeClr val="accent1"/>
          </a:fillRef>
          <a:effectRef idx="0">
            <a:schemeClr val="accent1"/>
          </a:effectRef>
          <a:fontRef idx="minor"/>
        </p:style>
      </p:sp>
      <p:sp>
        <p:nvSpPr>
          <p:cNvPr id="3102" name="Arc 83"/>
          <p:cNvSpPr/>
          <p:nvPr/>
        </p:nvSpPr>
        <p:spPr>
          <a:xfrm flipH="1">
            <a:off x="2376000" y="2466000"/>
            <a:ext cx="409680" cy="409680"/>
          </a:xfrm>
          <a:prstGeom prst="arc">
            <a:avLst>
              <a:gd name="adj1" fmla="val 16200000"/>
              <a:gd name="adj2" fmla="val 0"/>
            </a:avLst>
          </a:prstGeom>
          <a:noFill/>
          <a:ln w="12700">
            <a:solidFill>
              <a:srgbClr val="C00000"/>
            </a:solidFill>
          </a:ln>
        </p:spPr>
        <p:style>
          <a:lnRef idx="1">
            <a:schemeClr val="accent1"/>
          </a:lnRef>
          <a:fillRef idx="0">
            <a:schemeClr val="accent1"/>
          </a:fillRef>
          <a:effectRef idx="0">
            <a:schemeClr val="accent1"/>
          </a:effectRef>
          <a:fontRef idx="minor"/>
        </p:style>
      </p:sp>
      <p:sp>
        <p:nvSpPr>
          <p:cNvPr id="3103" name="Straight Arrow Connector 84"/>
          <p:cNvSpPr/>
          <p:nvPr/>
        </p:nvSpPr>
        <p:spPr>
          <a:xfrm flipH="1">
            <a:off x="4547520" y="1991160"/>
            <a:ext cx="12240" cy="268920"/>
          </a:xfrm>
          <a:custGeom>
            <a:avLst/>
            <a:gdLst/>
            <a:ahLst/>
            <a:cxnLst/>
            <a:rect l="l" t="t" r="r" b="b"/>
            <a:pathLst>
              <a:path w="21600" h="21600">
                <a:moveTo>
                  <a:pt x="0" y="0"/>
                </a:moveTo>
                <a:lnTo>
                  <a:pt x="21600" y="21600"/>
                </a:lnTo>
              </a:path>
            </a:pathLst>
          </a:custGeom>
          <a:noFill/>
          <a:ln w="12700">
            <a:solidFill>
              <a:srgbClr val="C00000"/>
            </a:solidFill>
          </a:ln>
        </p:spPr>
        <p:style>
          <a:lnRef idx="1">
            <a:schemeClr val="accent1"/>
          </a:lnRef>
          <a:fillRef idx="0">
            <a:schemeClr val="accent1"/>
          </a:fillRef>
          <a:effectRef idx="0">
            <a:schemeClr val="accent1"/>
          </a:effectRef>
          <a:fontRef idx="minor"/>
        </p:style>
      </p:sp>
      <p:sp>
        <p:nvSpPr>
          <p:cNvPr id="3104" name="Straight Arrow Connector 85"/>
          <p:cNvSpPr/>
          <p:nvPr/>
        </p:nvSpPr>
        <p:spPr>
          <a:xfrm flipH="1">
            <a:off x="2580480" y="2469600"/>
            <a:ext cx="1760760" cy="360"/>
          </a:xfrm>
          <a:custGeom>
            <a:avLst/>
            <a:gdLst/>
            <a:ahLst/>
            <a:cxnLst/>
            <a:rect l="l" t="t" r="r" b="b"/>
            <a:pathLst>
              <a:path w="21600" h="21600">
                <a:moveTo>
                  <a:pt x="0" y="0"/>
                </a:moveTo>
                <a:lnTo>
                  <a:pt x="21600" y="21600"/>
                </a:lnTo>
              </a:path>
            </a:pathLst>
          </a:custGeom>
          <a:noFill/>
          <a:ln w="12700">
            <a:solidFill>
              <a:srgbClr val="C00000"/>
            </a:solidFill>
          </a:ln>
        </p:spPr>
        <p:style>
          <a:lnRef idx="1">
            <a:schemeClr val="accent1"/>
          </a:lnRef>
          <a:fillRef idx="0">
            <a:schemeClr val="accent1"/>
          </a:fillRef>
          <a:effectRef idx="0">
            <a:schemeClr val="accent1"/>
          </a:effectRef>
          <a:fontRef idx="minor"/>
        </p:style>
      </p:sp>
      <p:sp>
        <p:nvSpPr>
          <p:cNvPr id="3105" name="Arc 86"/>
          <p:cNvSpPr/>
          <p:nvPr/>
        </p:nvSpPr>
        <p:spPr>
          <a:xfrm rot="10800000" flipH="1">
            <a:off x="4137840" y="2056320"/>
            <a:ext cx="409680" cy="409680"/>
          </a:xfrm>
          <a:prstGeom prst="arc">
            <a:avLst>
              <a:gd name="adj1" fmla="val 16200000"/>
              <a:gd name="adj2" fmla="val 0"/>
            </a:avLst>
          </a:prstGeom>
          <a:noFill/>
          <a:ln w="12700">
            <a:solidFill>
              <a:srgbClr val="C00000"/>
            </a:solidFill>
          </a:ln>
        </p:spPr>
        <p:style>
          <a:lnRef idx="1">
            <a:schemeClr val="accent1"/>
          </a:lnRef>
          <a:fillRef idx="0">
            <a:schemeClr val="accent1"/>
          </a:fillRef>
          <a:effectRef idx="0">
            <a:schemeClr val="accent1"/>
          </a:effectRef>
          <a:fontRef idx="minor"/>
        </p:style>
      </p:sp>
      <p:sp>
        <p:nvSpPr>
          <p:cNvPr id="3106" name="Arc 88"/>
          <p:cNvSpPr/>
          <p:nvPr/>
        </p:nvSpPr>
        <p:spPr>
          <a:xfrm flipH="1">
            <a:off x="4560480" y="1785960"/>
            <a:ext cx="409680" cy="409680"/>
          </a:xfrm>
          <a:prstGeom prst="arc">
            <a:avLst>
              <a:gd name="adj1" fmla="val 16200000"/>
              <a:gd name="adj2" fmla="val 0"/>
            </a:avLst>
          </a:prstGeom>
          <a:noFill/>
          <a:ln w="12700">
            <a:solidFill>
              <a:srgbClr val="C00000"/>
            </a:solidFill>
          </a:ln>
        </p:spPr>
        <p:style>
          <a:lnRef idx="1">
            <a:schemeClr val="accent1"/>
          </a:lnRef>
          <a:fillRef idx="0">
            <a:schemeClr val="accent1"/>
          </a:fillRef>
          <a:effectRef idx="0">
            <a:schemeClr val="accent1"/>
          </a:effectRef>
          <a:fontRef idx="minor"/>
        </p:style>
      </p:sp>
      <p:sp>
        <p:nvSpPr>
          <p:cNvPr id="3107" name="Straight Arrow Connector 92"/>
          <p:cNvSpPr/>
          <p:nvPr/>
        </p:nvSpPr>
        <p:spPr>
          <a:xfrm flipH="1">
            <a:off x="4759920" y="1785960"/>
            <a:ext cx="1078200" cy="360"/>
          </a:xfrm>
          <a:custGeom>
            <a:avLst/>
            <a:gdLst/>
            <a:ahLst/>
            <a:cxnLst/>
            <a:rect l="l" t="t" r="r" b="b"/>
            <a:pathLst>
              <a:path w="21600" h="21600">
                <a:moveTo>
                  <a:pt x="0" y="0"/>
                </a:moveTo>
                <a:lnTo>
                  <a:pt x="21600" y="21600"/>
                </a:lnTo>
              </a:path>
            </a:pathLst>
          </a:custGeom>
          <a:noFill/>
          <a:ln w="12700">
            <a:solidFill>
              <a:srgbClr val="C00000"/>
            </a:solidFill>
          </a:ln>
        </p:spPr>
        <p:style>
          <a:lnRef idx="1">
            <a:schemeClr val="accent1"/>
          </a:lnRef>
          <a:fillRef idx="0">
            <a:schemeClr val="accent1"/>
          </a:fillRef>
          <a:effectRef idx="0">
            <a:schemeClr val="accent1"/>
          </a:effectRef>
          <a:fontRef idx="minor"/>
        </p:style>
      </p:sp>
      <p:sp>
        <p:nvSpPr>
          <p:cNvPr id="3108" name="TextBox 94"/>
          <p:cNvSpPr/>
          <p:nvPr/>
        </p:nvSpPr>
        <p:spPr>
          <a:xfrm>
            <a:off x="2411640" y="3297600"/>
            <a:ext cx="257400" cy="364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800" b="0" strike="noStrike" spc="-1">
                <a:solidFill>
                  <a:srgbClr val="C00000"/>
                </a:solidFill>
                <a:latin typeface="Calibri"/>
                <a:ea typeface="DejaVu Sans"/>
              </a:rPr>
              <a:t>I</a:t>
            </a:r>
            <a:endParaRPr lang="en-GB" sz="1800" b="0" strike="noStrike" spc="-1">
              <a:latin typeface="Arial"/>
            </a:endParaRPr>
          </a:p>
        </p:txBody>
      </p:sp>
      <p:sp>
        <p:nvSpPr>
          <p:cNvPr id="3109" name="Straight Connector 96"/>
          <p:cNvSpPr/>
          <p:nvPr/>
        </p:nvSpPr>
        <p:spPr>
          <a:xfrm>
            <a:off x="2714040" y="3107520"/>
            <a:ext cx="159480" cy="360"/>
          </a:xfrm>
          <a:prstGeom prst="line">
            <a:avLst/>
          </a:prstGeom>
          <a:ln w="19050">
            <a:solidFill>
              <a:srgbClr val="0070C0"/>
            </a:solidFill>
          </a:ln>
        </p:spPr>
        <p:style>
          <a:lnRef idx="1">
            <a:schemeClr val="accent1"/>
          </a:lnRef>
          <a:fillRef idx="0">
            <a:schemeClr val="accent1"/>
          </a:fillRef>
          <a:effectRef idx="0">
            <a:schemeClr val="accent1"/>
          </a:effectRef>
          <a:fontRef idx="minor"/>
        </p:style>
      </p:sp>
      <p:sp>
        <p:nvSpPr>
          <p:cNvPr id="3110" name="Straight Connector 97"/>
          <p:cNvSpPr/>
          <p:nvPr/>
        </p:nvSpPr>
        <p:spPr>
          <a:xfrm>
            <a:off x="2782440" y="3027960"/>
            <a:ext cx="360" cy="159120"/>
          </a:xfrm>
          <a:prstGeom prst="line">
            <a:avLst/>
          </a:prstGeom>
          <a:ln w="19050">
            <a:solidFill>
              <a:srgbClr val="0070C0"/>
            </a:solidFill>
          </a:ln>
        </p:spPr>
        <p:style>
          <a:lnRef idx="1">
            <a:schemeClr val="accent1"/>
          </a:lnRef>
          <a:fillRef idx="0">
            <a:schemeClr val="accent1"/>
          </a:fillRef>
          <a:effectRef idx="0">
            <a:schemeClr val="accent1"/>
          </a:effectRef>
          <a:fontRef idx="minor"/>
        </p:style>
      </p:sp>
      <p:sp>
        <p:nvSpPr>
          <p:cNvPr id="3111" name="Straight Connector 100"/>
          <p:cNvSpPr/>
          <p:nvPr/>
        </p:nvSpPr>
        <p:spPr>
          <a:xfrm>
            <a:off x="2714040" y="3777120"/>
            <a:ext cx="159480" cy="360"/>
          </a:xfrm>
          <a:prstGeom prst="line">
            <a:avLst/>
          </a:prstGeom>
          <a:ln w="19050">
            <a:solidFill>
              <a:srgbClr val="0070C0"/>
            </a:solidFill>
          </a:ln>
        </p:spPr>
        <p:style>
          <a:lnRef idx="1">
            <a:schemeClr val="accent1"/>
          </a:lnRef>
          <a:fillRef idx="0">
            <a:schemeClr val="accent1"/>
          </a:fillRef>
          <a:effectRef idx="0">
            <a:schemeClr val="accent1"/>
          </a:effectRef>
          <a:fontRef idx="minor"/>
        </p:style>
      </p:sp>
      <p:sp>
        <p:nvSpPr>
          <p:cNvPr id="3112" name="TextBox 102"/>
          <p:cNvSpPr/>
          <p:nvPr/>
        </p:nvSpPr>
        <p:spPr>
          <a:xfrm>
            <a:off x="2566800" y="3229560"/>
            <a:ext cx="456840" cy="364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800" b="0" strike="noStrike" spc="-1">
                <a:solidFill>
                  <a:srgbClr val="0070C0"/>
                </a:solidFill>
                <a:latin typeface="Symbol"/>
                <a:ea typeface="DejaVu Sans"/>
              </a:rPr>
              <a:t>D</a:t>
            </a:r>
            <a:r>
              <a:rPr lang="en-US" sz="1800" b="0" strike="noStrike" spc="-1">
                <a:solidFill>
                  <a:srgbClr val="0070C0"/>
                </a:solidFill>
                <a:latin typeface="Calibri"/>
                <a:ea typeface="DejaVu Sans"/>
              </a:rPr>
              <a:t>V</a:t>
            </a:r>
            <a:endParaRPr lang="en-GB" sz="1800" b="0" strike="noStrike" spc="-1">
              <a:latin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839498"/>
          </a:xfrm>
        </p:spPr>
        <p:txBody>
          <a:bodyPr/>
          <a:lstStyle/>
          <a:p>
            <a:r>
              <a:rPr lang="en-GB" b="1" dirty="0" err="1">
                <a:solidFill>
                  <a:srgbClr val="0070C0"/>
                </a:solidFill>
                <a:cs typeface="Calibri Light"/>
              </a:rPr>
              <a:t>lpGBT</a:t>
            </a:r>
            <a:r>
              <a:rPr lang="en-GB" b="1" dirty="0">
                <a:solidFill>
                  <a:srgbClr val="0070C0"/>
                </a:solidFill>
                <a:cs typeface="Calibri Light"/>
              </a:rPr>
              <a:t> - Verification</a:t>
            </a:r>
          </a:p>
        </p:txBody>
      </p:sp>
      <p:sp>
        <p:nvSpPr>
          <p:cNvPr id="3" name="Subtitle 2"/>
          <p:cNvSpPr>
            <a:spLocks noGrp="1"/>
          </p:cNvSpPr>
          <p:nvPr>
            <p:ph type="subTitle" idx="1"/>
          </p:nvPr>
        </p:nvSpPr>
        <p:spPr>
          <a:xfrm>
            <a:off x="1524000" y="3343620"/>
            <a:ext cx="9144000" cy="2798763"/>
          </a:xfrm>
        </p:spPr>
        <p:txBody>
          <a:bodyPr vert="horz" lIns="91440" tIns="45720" rIns="91440" bIns="45720" rtlCol="0" anchor="t">
            <a:normAutofit/>
          </a:bodyPr>
          <a:lstStyle/>
          <a:p>
            <a:r>
              <a:rPr lang="en-GB" dirty="0"/>
              <a:t>Adithya Pulli, CERN</a:t>
            </a:r>
          </a:p>
          <a:p>
            <a:r>
              <a:rPr lang="en-GB" dirty="0"/>
              <a:t>on behalf of the lpGBT team</a:t>
            </a:r>
          </a:p>
          <a:p>
            <a:endParaRPr lang="en-GB" dirty="0"/>
          </a:p>
          <a:p>
            <a:r>
              <a:rPr lang="en-US" dirty="0">
                <a:solidFill>
                  <a:srgbClr val="0070C0"/>
                </a:solidFill>
              </a:rPr>
              <a:t>EP-ESE Seminar</a:t>
            </a:r>
            <a:endParaRPr lang="en-US" dirty="0"/>
          </a:p>
          <a:p>
            <a:r>
              <a:rPr lang="en-US" dirty="0">
                <a:solidFill>
                  <a:srgbClr val="0070C0"/>
                </a:solidFill>
              </a:rPr>
              <a:t>28 June 2022 – CERN</a:t>
            </a:r>
            <a:endParaRPr lang="en-GB" dirty="0">
              <a:solidFill>
                <a:srgbClr val="0070C0"/>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544" y="0"/>
            <a:ext cx="2641456" cy="1625512"/>
          </a:xfrm>
          <a:prstGeom prst="rect">
            <a:avLst/>
          </a:prstGeom>
          <a:solidFill>
            <a:schemeClr val="bg1"/>
          </a:solidFill>
        </p:spPr>
      </p:pic>
    </p:spTree>
    <p:extLst>
      <p:ext uri="{BB962C8B-B14F-4D97-AF65-F5344CB8AC3E}">
        <p14:creationId xmlns:p14="http://schemas.microsoft.com/office/powerpoint/2010/main" val="333859426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3"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US" sz="3200" b="1" strike="noStrike" spc="-1">
                <a:solidFill>
                  <a:srgbClr val="002060"/>
                </a:solidFill>
                <a:latin typeface="Calibri Light"/>
                <a:ea typeface="Verdana"/>
              </a:rPr>
              <a:t>Package</a:t>
            </a:r>
            <a:endParaRPr lang="en-GB" sz="3200" b="0" strike="noStrike" spc="-1">
              <a:latin typeface="Arial"/>
            </a:endParaRPr>
          </a:p>
        </p:txBody>
      </p:sp>
      <p:sp>
        <p:nvSpPr>
          <p:cNvPr id="3114" name="PlaceHolder 2"/>
          <p:cNvSpPr>
            <a:spLocks noGrp="1"/>
          </p:cNvSpPr>
          <p:nvPr>
            <p:ph/>
          </p:nvPr>
        </p:nvSpPr>
        <p:spPr>
          <a:xfrm>
            <a:off x="838080" y="1017000"/>
            <a:ext cx="5736600" cy="3199320"/>
          </a:xfrm>
          <a:prstGeom prst="rect">
            <a:avLst/>
          </a:prstGeom>
          <a:noFill/>
          <a:ln w="0">
            <a:noFill/>
          </a:ln>
        </p:spPr>
        <p:txBody>
          <a:bodyPr lIns="90000" tIns="45000" rIns="90000" bIns="45000" anchor="t">
            <a:normAutofit/>
          </a:bodyPr>
          <a:lstStyle/>
          <a:p>
            <a:pPr marL="285840" indent="-285840">
              <a:lnSpc>
                <a:spcPct val="90000"/>
              </a:lnSpc>
              <a:spcBef>
                <a:spcPts val="1001"/>
              </a:spcBef>
              <a:buClr>
                <a:srgbClr val="C00000"/>
              </a:buClr>
              <a:buFont typeface="Arial"/>
              <a:buChar char="•"/>
            </a:pPr>
            <a:r>
              <a:rPr lang="en-GB" sz="2400" b="0" strike="noStrike" spc="-1">
                <a:solidFill>
                  <a:srgbClr val="203864"/>
                </a:solidFill>
                <a:latin typeface="Calibri Light"/>
                <a:ea typeface="Verdana"/>
              </a:rPr>
              <a:t>Small Footprint BGA package:</a:t>
            </a:r>
            <a:endParaRPr lang="en-GB" sz="2400" b="0" strike="noStrike" spc="-1">
              <a:latin typeface="Arial"/>
            </a:endParaRPr>
          </a:p>
          <a:p>
            <a:pPr marL="743040" lvl="1" indent="-285840">
              <a:lnSpc>
                <a:spcPct val="90000"/>
              </a:lnSpc>
              <a:spcBef>
                <a:spcPts val="499"/>
              </a:spcBef>
              <a:buClr>
                <a:srgbClr val="C00000"/>
              </a:buClr>
              <a:buFont typeface="Arial"/>
              <a:buChar char="•"/>
            </a:pPr>
            <a:r>
              <a:rPr lang="en-GB" sz="2000" b="0" strike="noStrike" spc="-1">
                <a:solidFill>
                  <a:srgbClr val="0070C0"/>
                </a:solidFill>
                <a:latin typeface="Calibri Light"/>
                <a:ea typeface="Verdana"/>
              </a:rPr>
              <a:t>Size: 9 mm x 9 mm x 1.25 mm</a:t>
            </a:r>
            <a:endParaRPr lang="en-GB" sz="2000" b="0" strike="noStrike" spc="-1">
              <a:latin typeface="Arial"/>
            </a:endParaRPr>
          </a:p>
          <a:p>
            <a:pPr marL="743040" lvl="1" indent="-285840">
              <a:lnSpc>
                <a:spcPct val="90000"/>
              </a:lnSpc>
              <a:spcBef>
                <a:spcPts val="499"/>
              </a:spcBef>
              <a:buClr>
                <a:srgbClr val="C00000"/>
              </a:buClr>
              <a:buFont typeface="Arial"/>
              <a:buChar char="•"/>
            </a:pPr>
            <a:r>
              <a:rPr lang="en-GB" sz="2000" b="0" strike="noStrike" spc="-1">
                <a:solidFill>
                  <a:srgbClr val="0070C0"/>
                </a:solidFill>
                <a:latin typeface="Calibri Light"/>
                <a:ea typeface="Verdana"/>
              </a:rPr>
              <a:t>Fine Pitch: 0.5 mm</a:t>
            </a:r>
            <a:endParaRPr lang="en-GB" sz="2000" b="0" strike="noStrike" spc="-1">
              <a:latin typeface="Arial"/>
            </a:endParaRPr>
          </a:p>
          <a:p>
            <a:pPr marL="743040" lvl="1" indent="-285840">
              <a:lnSpc>
                <a:spcPct val="90000"/>
              </a:lnSpc>
              <a:spcBef>
                <a:spcPts val="499"/>
              </a:spcBef>
              <a:buClr>
                <a:srgbClr val="C00000"/>
              </a:buClr>
              <a:buFont typeface="Arial"/>
              <a:buChar char="•"/>
            </a:pPr>
            <a:r>
              <a:rPr lang="en-GB" sz="2000" b="0" strike="noStrike" spc="-1">
                <a:solidFill>
                  <a:srgbClr val="0070C0"/>
                </a:solidFill>
                <a:latin typeface="Calibri Light"/>
                <a:ea typeface="Verdana"/>
              </a:rPr>
              <a:t>Pin count: 289 (17 x 17)</a:t>
            </a:r>
            <a:endParaRPr lang="en-GB" sz="2000" b="0" strike="noStrike" spc="-1">
              <a:latin typeface="Arial"/>
            </a:endParaRPr>
          </a:p>
          <a:p>
            <a:pPr marL="285840" indent="-285840">
              <a:lnSpc>
                <a:spcPct val="90000"/>
              </a:lnSpc>
              <a:spcBef>
                <a:spcPts val="1001"/>
              </a:spcBef>
              <a:buClr>
                <a:srgbClr val="C00000"/>
              </a:buClr>
              <a:buFont typeface="Arial"/>
              <a:buChar char="•"/>
            </a:pPr>
            <a:r>
              <a:rPr lang="en-US" sz="2400" b="0" strike="noStrike" spc="-1">
                <a:solidFill>
                  <a:srgbClr val="203864"/>
                </a:solidFill>
                <a:latin typeface="Calibri Light"/>
                <a:ea typeface="Verdana"/>
              </a:rPr>
              <a:t>Routing of high speed signals optimized and simulated</a:t>
            </a:r>
            <a:r>
              <a:rPr lang="en-US" sz="2400" b="0" strike="noStrike" spc="-1">
                <a:solidFill>
                  <a:srgbClr val="0070C0"/>
                </a:solidFill>
                <a:latin typeface="Calibri Light"/>
                <a:ea typeface="Verdana"/>
              </a:rPr>
              <a:t> </a:t>
            </a:r>
            <a:endParaRPr lang="en-GB" sz="2400" b="0" strike="noStrike" spc="-1">
              <a:latin typeface="Arial"/>
            </a:endParaRPr>
          </a:p>
          <a:p>
            <a:pPr marL="743040" lvl="1" indent="-285840">
              <a:lnSpc>
                <a:spcPct val="90000"/>
              </a:lnSpc>
              <a:spcBef>
                <a:spcPts val="499"/>
              </a:spcBef>
              <a:buClr>
                <a:srgbClr val="C00000"/>
              </a:buClr>
              <a:buFont typeface="Arial"/>
              <a:buChar char="•"/>
            </a:pPr>
            <a:r>
              <a:rPr lang="en-US" sz="2000" b="0" strike="noStrike" spc="-1">
                <a:solidFill>
                  <a:srgbClr val="0070C0"/>
                </a:solidFill>
                <a:latin typeface="Calibri Light"/>
                <a:ea typeface="Verdana"/>
              </a:rPr>
              <a:t>Very small loss @ 10GHz</a:t>
            </a:r>
            <a:endParaRPr lang="en-GB" sz="2000" b="0" strike="noStrike" spc="-1">
              <a:latin typeface="Arial"/>
            </a:endParaRPr>
          </a:p>
          <a:p>
            <a:pPr marL="743040" lvl="1" indent="-285840">
              <a:lnSpc>
                <a:spcPct val="90000"/>
              </a:lnSpc>
              <a:spcBef>
                <a:spcPts val="499"/>
              </a:spcBef>
              <a:buClr>
                <a:srgbClr val="C00000"/>
              </a:buClr>
              <a:buFont typeface="Arial"/>
              <a:buChar char="•"/>
            </a:pPr>
            <a:r>
              <a:rPr lang="en-US" sz="2000" b="0" strike="noStrike" spc="-1">
                <a:solidFill>
                  <a:srgbClr val="0070C0"/>
                </a:solidFill>
                <a:latin typeface="Calibri Light"/>
                <a:ea typeface="Verdana"/>
              </a:rPr>
              <a:t>Models used for line driver simulations</a:t>
            </a:r>
            <a:endParaRPr lang="en-GB" sz="2000" b="0" strike="noStrike" spc="-1">
              <a:latin typeface="Arial"/>
            </a:endParaRPr>
          </a:p>
        </p:txBody>
      </p:sp>
      <p:pic>
        <p:nvPicPr>
          <p:cNvPr id="3115" name="Picture 6"/>
          <p:cNvPicPr/>
          <p:nvPr/>
        </p:nvPicPr>
        <p:blipFill>
          <a:blip r:embed="rId2"/>
          <a:stretch/>
        </p:blipFill>
        <p:spPr>
          <a:xfrm>
            <a:off x="6677640" y="1341360"/>
            <a:ext cx="5277240" cy="2156040"/>
          </a:xfrm>
          <a:prstGeom prst="rect">
            <a:avLst/>
          </a:prstGeom>
          <a:ln w="0">
            <a:noFill/>
          </a:ln>
        </p:spPr>
      </p:pic>
      <p:pic>
        <p:nvPicPr>
          <p:cNvPr id="3116" name="그림 1"/>
          <p:cNvPicPr/>
          <p:nvPr/>
        </p:nvPicPr>
        <p:blipFill>
          <a:blip r:embed="rId3"/>
          <a:stretch/>
        </p:blipFill>
        <p:spPr>
          <a:xfrm>
            <a:off x="3386160" y="4189320"/>
            <a:ext cx="3188880" cy="2043720"/>
          </a:xfrm>
          <a:prstGeom prst="rect">
            <a:avLst/>
          </a:prstGeom>
          <a:ln w="0">
            <a:noFill/>
          </a:ln>
        </p:spPr>
      </p:pic>
      <p:pic>
        <p:nvPicPr>
          <p:cNvPr id="3117" name="Picture 8"/>
          <p:cNvPicPr/>
          <p:nvPr/>
        </p:nvPicPr>
        <p:blipFill>
          <a:blip r:embed="rId4"/>
          <a:srcRect b="47641"/>
          <a:stretch/>
        </p:blipFill>
        <p:spPr>
          <a:xfrm>
            <a:off x="6677640" y="4109400"/>
            <a:ext cx="5232600" cy="2157120"/>
          </a:xfrm>
          <a:prstGeom prst="rect">
            <a:avLst/>
          </a:prstGeom>
          <a:ln w="0">
            <a:noFill/>
          </a:ln>
        </p:spPr>
      </p:pic>
      <p:pic>
        <p:nvPicPr>
          <p:cNvPr id="3118" name="그림 3"/>
          <p:cNvPicPr/>
          <p:nvPr/>
        </p:nvPicPr>
        <p:blipFill>
          <a:blip r:embed="rId5"/>
          <a:srcRect l="7134" r="9836" b="8863"/>
          <a:stretch/>
        </p:blipFill>
        <p:spPr>
          <a:xfrm>
            <a:off x="353160" y="4189320"/>
            <a:ext cx="2930040" cy="2061360"/>
          </a:xfrm>
          <a:prstGeom prst="rect">
            <a:avLst/>
          </a:prstGeom>
          <a:ln w="0">
            <a:noFill/>
          </a:ln>
        </p:spPr>
      </p:pic>
      <p:sp>
        <p:nvSpPr>
          <p:cNvPr id="3119"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3120" name="PlaceHolder 4"/>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9F7970E9-9B8B-41C5-AB91-C656017B65EA}" type="slidenum">
              <a:rPr lang="en-GB" sz="1000" b="0" strike="noStrike" spc="-1" dirty="0">
                <a:solidFill>
                  <a:srgbClr val="808080"/>
                </a:solidFill>
                <a:latin typeface="Calibri Light"/>
                <a:ea typeface="Verdana"/>
              </a:rPr>
              <a:t>90</a:t>
            </a:fld>
            <a:endParaRPr lang="en-GB" sz="1000" b="0" strike="noStrike" spc="-1" dirty="0">
              <a:latin typeface="Times New Roman"/>
            </a:endParaRPr>
          </a:p>
        </p:txBody>
      </p:sp>
      <p:sp>
        <p:nvSpPr>
          <p:cNvPr id="3121" name="PlaceHolder 5"/>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a:latin typeface="Times New Roman"/>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2" name="PlaceHolder 1"/>
          <p:cNvSpPr>
            <a:spLocks noGrp="1"/>
          </p:cNvSpPr>
          <p:nvPr>
            <p:ph type="title"/>
          </p:nvPr>
        </p:nvSpPr>
        <p:spPr>
          <a:xfrm>
            <a:off x="838080" y="241200"/>
            <a:ext cx="10514880" cy="471240"/>
          </a:xfrm>
          <a:prstGeom prst="rect">
            <a:avLst/>
          </a:prstGeom>
          <a:noFill/>
          <a:ln w="0">
            <a:noFill/>
          </a:ln>
        </p:spPr>
        <p:txBody>
          <a:bodyPr lIns="0" tIns="0" rIns="0" bIns="0" anchor="ctr">
            <a:noAutofit/>
          </a:bodyPr>
          <a:lstStyle/>
          <a:p>
            <a:pPr algn="ctr">
              <a:lnSpc>
                <a:spcPct val="90000"/>
              </a:lnSpc>
              <a:buNone/>
            </a:pPr>
            <a:r>
              <a:rPr lang="en-GB" sz="3200" b="1" strike="noStrike" spc="-1">
                <a:solidFill>
                  <a:srgbClr val="002060"/>
                </a:solidFill>
                <a:latin typeface="Calibri Light"/>
              </a:rPr>
              <a:t>lpGBT FPGA</a:t>
            </a:r>
            <a:endParaRPr lang="en-GB" sz="3200" b="0" strike="noStrike" spc="-1">
              <a:latin typeface="Arial"/>
            </a:endParaRPr>
          </a:p>
        </p:txBody>
      </p:sp>
      <p:pic>
        <p:nvPicPr>
          <p:cNvPr id="3123" name="Content Placeholder 9"/>
          <p:cNvPicPr/>
          <p:nvPr/>
        </p:nvPicPr>
        <p:blipFill>
          <a:blip r:embed="rId2"/>
          <a:stretch/>
        </p:blipFill>
        <p:spPr>
          <a:xfrm>
            <a:off x="5794560" y="2245320"/>
            <a:ext cx="6095880" cy="2742480"/>
          </a:xfrm>
          <a:prstGeom prst="rect">
            <a:avLst/>
          </a:prstGeom>
          <a:ln w="0">
            <a:noFill/>
          </a:ln>
        </p:spPr>
      </p:pic>
      <p:sp>
        <p:nvSpPr>
          <p:cNvPr id="3124" name="PlaceHolder 2"/>
          <p:cNvSpPr>
            <a:spLocks noGrp="1"/>
          </p:cNvSpPr>
          <p:nvPr>
            <p:ph type="dt"/>
          </p:nvPr>
        </p:nvSpPr>
        <p:spPr>
          <a:xfrm>
            <a:off x="838080" y="6524640"/>
            <a:ext cx="2742480" cy="19584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B8B8B"/>
                </a:solidFill>
                <a:latin typeface="Calibri"/>
              </a:rPr>
              <a:t>CERN EP-ESE Seminar, 28 June 2022</a:t>
            </a:r>
            <a:endParaRPr lang="en-GB" sz="1000" b="0" strike="noStrike" spc="-1">
              <a:latin typeface="Times New Roman"/>
            </a:endParaRPr>
          </a:p>
        </p:txBody>
      </p:sp>
      <p:sp>
        <p:nvSpPr>
          <p:cNvPr id="3125" name="PlaceHolder 3"/>
          <p:cNvSpPr>
            <a:spLocks noGrp="1"/>
          </p:cNvSpPr>
          <p:nvPr>
            <p:ph type="ftr"/>
          </p:nvPr>
        </p:nvSpPr>
        <p:spPr>
          <a:xfrm>
            <a:off x="4038480" y="6524640"/>
            <a:ext cx="4114080" cy="19584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B8B8B"/>
                </a:solidFill>
                <a:latin typeface="Calibri"/>
              </a:rPr>
              <a:t>https://indico.cern.ch/event/1065136 </a:t>
            </a:r>
            <a:endParaRPr lang="en-GB" sz="1000" b="0" strike="noStrike" spc="-1">
              <a:latin typeface="Times New Roman"/>
            </a:endParaRPr>
          </a:p>
        </p:txBody>
      </p:sp>
      <p:sp>
        <p:nvSpPr>
          <p:cNvPr id="3126" name="PlaceHolder 4"/>
          <p:cNvSpPr>
            <a:spLocks noGrp="1"/>
          </p:cNvSpPr>
          <p:nvPr>
            <p:ph type="sldNum"/>
          </p:nvPr>
        </p:nvSpPr>
        <p:spPr>
          <a:xfrm>
            <a:off x="8610480" y="6524640"/>
            <a:ext cx="2742480" cy="195840"/>
          </a:xfrm>
          <a:prstGeom prst="rect">
            <a:avLst/>
          </a:prstGeom>
          <a:noFill/>
          <a:ln w="0">
            <a:noFill/>
          </a:ln>
        </p:spPr>
        <p:txBody>
          <a:bodyPr lIns="90000" tIns="45000" rIns="90000" bIns="45000" anchor="ctr">
            <a:noAutofit/>
          </a:bodyPr>
          <a:lstStyle/>
          <a:p>
            <a:pPr algn="r">
              <a:lnSpc>
                <a:spcPct val="100000"/>
              </a:lnSpc>
              <a:buNone/>
            </a:pPr>
            <a:fld id="{67EC1DB3-4EF4-4BCC-A40C-E1567E45AEEA}" type="slidenum">
              <a:rPr lang="en-GB" sz="1000" b="0" strike="noStrike" spc="-1" dirty="0">
                <a:solidFill>
                  <a:srgbClr val="8B8B8B"/>
                </a:solidFill>
                <a:latin typeface="Calibri"/>
              </a:rPr>
              <a:t>91</a:t>
            </a:fld>
            <a:endParaRPr lang="en-GB" sz="1000" b="0" strike="noStrike" spc="-1" dirty="0">
              <a:latin typeface="Times New Roman"/>
            </a:endParaRPr>
          </a:p>
        </p:txBody>
      </p:sp>
      <p:sp>
        <p:nvSpPr>
          <p:cNvPr id="3127" name="PlaceHolder 5"/>
          <p:cNvSpPr>
            <a:spLocks noGrp="1"/>
          </p:cNvSpPr>
          <p:nvPr>
            <p:ph/>
          </p:nvPr>
        </p:nvSpPr>
        <p:spPr>
          <a:xfrm>
            <a:off x="838080" y="934560"/>
            <a:ext cx="5180760" cy="5503320"/>
          </a:xfrm>
          <a:prstGeom prst="rect">
            <a:avLst/>
          </a:prstGeom>
          <a:noFill/>
          <a:ln w="0">
            <a:noFill/>
          </a:ln>
        </p:spPr>
        <p:txBody>
          <a:bodyPr lIns="0" tIns="0" rIns="0" bIns="0" anchor="t">
            <a:normAutofit/>
          </a:bodyPr>
          <a:lstStyle/>
          <a:p>
            <a:pPr marL="228600" indent="-228600">
              <a:lnSpc>
                <a:spcPct val="90000"/>
              </a:lnSpc>
              <a:spcBef>
                <a:spcPts val="1001"/>
              </a:spcBef>
              <a:buClr>
                <a:srgbClr val="C00000"/>
              </a:buClr>
              <a:buFont typeface="Arial"/>
              <a:buChar char="•"/>
            </a:pPr>
            <a:r>
              <a:rPr lang="en-GB" sz="2800" b="0" strike="noStrike" spc="-1">
                <a:solidFill>
                  <a:srgbClr val="002060"/>
                </a:solidFill>
                <a:latin typeface="Calibri"/>
              </a:rPr>
              <a:t>The lpGBT-FPGA provides a back-end counterpart to the lpGBT ASIC</a:t>
            </a:r>
            <a:endParaRPr lang="en-GB" sz="2800" b="0" strike="noStrike" spc="-1">
              <a:latin typeface="Arial"/>
            </a:endParaRPr>
          </a:p>
          <a:p>
            <a:pPr marL="228600" indent="-228600">
              <a:lnSpc>
                <a:spcPct val="90000"/>
              </a:lnSpc>
              <a:spcBef>
                <a:spcPts val="1001"/>
              </a:spcBef>
              <a:buClr>
                <a:srgbClr val="C00000"/>
              </a:buClr>
              <a:buFont typeface="Arial"/>
              <a:buChar char="•"/>
            </a:pPr>
            <a:r>
              <a:rPr lang="en-GB" sz="2800" b="0" strike="noStrike" spc="-1">
                <a:solidFill>
                  <a:srgbClr val="002060"/>
                </a:solidFill>
                <a:latin typeface="Calibri"/>
              </a:rPr>
              <a:t>Warning:</a:t>
            </a:r>
            <a:endParaRPr lang="en-GB" sz="28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a:solidFill>
                  <a:srgbClr val="0070C0"/>
                </a:solidFill>
                <a:latin typeface="Calibri"/>
              </a:rPr>
              <a:t>“Strategy” departures from that used for the GBT-FPGA</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a:solidFill>
                  <a:srgbClr val="0070C0"/>
                </a:solidFill>
                <a:latin typeface="Calibri"/>
              </a:rPr>
              <a:t>Not a single generic “block”;</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a:solidFill>
                  <a:srgbClr val="0070C0"/>
                </a:solidFill>
                <a:latin typeface="Calibri"/>
              </a:rPr>
              <a:t>But a set:</a:t>
            </a:r>
            <a:endParaRPr lang="en-GB" sz="2400" b="0" strike="noStrike" spc="-1">
              <a:latin typeface="Arial"/>
            </a:endParaRPr>
          </a:p>
          <a:p>
            <a:pPr marL="1143000" lvl="2" indent="-228600">
              <a:lnSpc>
                <a:spcPct val="90000"/>
              </a:lnSpc>
              <a:spcBef>
                <a:spcPts val="499"/>
              </a:spcBef>
              <a:buClr>
                <a:srgbClr val="C00000"/>
              </a:buClr>
              <a:buFont typeface="Arial"/>
              <a:buChar char="•"/>
            </a:pPr>
            <a:r>
              <a:rPr lang="en-GB" sz="2000" b="0" strike="noStrike" spc="-1">
                <a:solidFill>
                  <a:srgbClr val="002060"/>
                </a:solidFill>
                <a:latin typeface="Calibri"/>
              </a:rPr>
              <a:t>Of modules;</a:t>
            </a:r>
            <a:endParaRPr lang="en-GB" sz="2000" b="0" strike="noStrike" spc="-1">
              <a:latin typeface="Arial"/>
            </a:endParaRPr>
          </a:p>
          <a:p>
            <a:pPr marL="1143000" lvl="2" indent="-228600">
              <a:lnSpc>
                <a:spcPct val="90000"/>
              </a:lnSpc>
              <a:spcBef>
                <a:spcPts val="499"/>
              </a:spcBef>
              <a:buClr>
                <a:srgbClr val="C00000"/>
              </a:buClr>
              <a:buFont typeface="Arial"/>
              <a:buChar char="•"/>
            </a:pPr>
            <a:r>
              <a:rPr lang="en-GB" sz="2000" b="0" strike="noStrike" spc="-1">
                <a:solidFill>
                  <a:srgbClr val="002060"/>
                </a:solidFill>
                <a:latin typeface="Calibri"/>
              </a:rPr>
              <a:t>Of implementation examples;</a:t>
            </a:r>
            <a:endParaRPr lang="en-GB" sz="2000" b="0" strike="noStrike" spc="-1">
              <a:latin typeface="Arial"/>
            </a:endParaRPr>
          </a:p>
          <a:p>
            <a:pPr marL="1143000" lvl="2" indent="-228600">
              <a:lnSpc>
                <a:spcPct val="90000"/>
              </a:lnSpc>
              <a:spcBef>
                <a:spcPts val="499"/>
              </a:spcBef>
              <a:buClr>
                <a:srgbClr val="C00000"/>
              </a:buClr>
              <a:buFont typeface="Arial"/>
              <a:buChar char="•"/>
            </a:pPr>
            <a:r>
              <a:rPr lang="en-GB" sz="2000" b="0" strike="noStrike" spc="-1">
                <a:solidFill>
                  <a:srgbClr val="002060"/>
                </a:solidFill>
                <a:latin typeface="Calibri"/>
              </a:rPr>
              <a:t>Of reference notes.</a:t>
            </a:r>
            <a:endParaRPr lang="en-GB" sz="2000" b="0" strike="noStrike" spc="-1">
              <a:latin typeface="Arial"/>
            </a:endParaRPr>
          </a:p>
          <a:p>
            <a:pPr marL="685800" lvl="1" indent="-228600">
              <a:lnSpc>
                <a:spcPct val="90000"/>
              </a:lnSpc>
              <a:spcBef>
                <a:spcPts val="499"/>
              </a:spcBef>
              <a:buClr>
                <a:srgbClr val="C00000"/>
              </a:buClr>
              <a:buFont typeface="Arial"/>
              <a:buChar char="•"/>
            </a:pPr>
            <a:r>
              <a:rPr lang="en-GB" sz="2400" b="0" strike="noStrike" spc="-1">
                <a:solidFill>
                  <a:srgbClr val="0070C0"/>
                </a:solidFill>
                <a:latin typeface="Calibri"/>
              </a:rPr>
              <a:t>To help the user designing its own system!</a:t>
            </a:r>
            <a:endParaRPr lang="en-GB" sz="2400" b="0" strike="noStrike" spc="-1">
              <a:latin typeface="Arial"/>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8" name="PlaceHolder 1"/>
          <p:cNvSpPr>
            <a:spLocks noGrp="1"/>
          </p:cNvSpPr>
          <p:nvPr>
            <p:ph type="title"/>
          </p:nvPr>
        </p:nvSpPr>
        <p:spPr>
          <a:xfrm>
            <a:off x="838080" y="225720"/>
            <a:ext cx="10514880" cy="455400"/>
          </a:xfrm>
          <a:prstGeom prst="rect">
            <a:avLst/>
          </a:prstGeom>
          <a:noFill/>
          <a:ln w="0">
            <a:noFill/>
          </a:ln>
        </p:spPr>
        <p:txBody>
          <a:bodyPr lIns="90000" tIns="45000" rIns="90000" bIns="45000" anchor="ctr">
            <a:noAutofit/>
          </a:bodyPr>
          <a:lstStyle/>
          <a:p>
            <a:pPr algn="ctr">
              <a:lnSpc>
                <a:spcPct val="90000"/>
              </a:lnSpc>
              <a:buNone/>
            </a:pPr>
            <a:r>
              <a:rPr lang="en-GB" sz="3200" b="1" strike="noStrike" spc="-1" dirty="0" err="1">
                <a:solidFill>
                  <a:srgbClr val="002060"/>
                </a:solidFill>
                <a:latin typeface="Calibri Light"/>
                <a:ea typeface="Verdana"/>
              </a:rPr>
              <a:t>lpGBT</a:t>
            </a:r>
            <a:r>
              <a:rPr lang="en-GB" sz="3200" b="1" strike="noStrike" spc="-1" dirty="0">
                <a:solidFill>
                  <a:srgbClr val="002060"/>
                </a:solidFill>
                <a:latin typeface="Calibri Light"/>
                <a:ea typeface="Verdana"/>
              </a:rPr>
              <a:t> Simulation Model</a:t>
            </a:r>
            <a:endParaRPr lang="en-GB" sz="3200" b="0" strike="noStrike" spc="-1" dirty="0">
              <a:latin typeface="Arial"/>
            </a:endParaRPr>
          </a:p>
        </p:txBody>
      </p:sp>
      <p:sp>
        <p:nvSpPr>
          <p:cNvPr id="3129" name="PlaceHolder 2"/>
          <p:cNvSpPr>
            <a:spLocks noGrp="1"/>
          </p:cNvSpPr>
          <p:nvPr>
            <p:ph/>
          </p:nvPr>
        </p:nvSpPr>
        <p:spPr>
          <a:xfrm>
            <a:off x="838080" y="945000"/>
            <a:ext cx="10514880" cy="5439600"/>
          </a:xfrm>
          <a:prstGeom prst="rect">
            <a:avLst/>
          </a:prstGeom>
          <a:noFill/>
          <a:ln w="0">
            <a:noFill/>
          </a:ln>
        </p:spPr>
        <p:txBody>
          <a:bodyPr lIns="90000" tIns="45000" rIns="90000" bIns="45000" anchor="t">
            <a:noAutofit/>
          </a:bodyPr>
          <a:lstStyle/>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The </a:t>
            </a:r>
            <a:r>
              <a:rPr lang="en-GB" sz="2400" b="0" strike="noStrike" spc="-1" dirty="0" err="1">
                <a:solidFill>
                  <a:srgbClr val="203864"/>
                </a:solidFill>
                <a:latin typeface="Calibri Light"/>
                <a:ea typeface="Verdana"/>
              </a:rPr>
              <a:t>lpGBT</a:t>
            </a:r>
            <a:r>
              <a:rPr lang="en-GB" sz="2400" b="0" strike="noStrike" spc="-1" dirty="0">
                <a:solidFill>
                  <a:srgbClr val="203864"/>
                </a:solidFill>
                <a:latin typeface="Calibri Light"/>
                <a:ea typeface="Verdana"/>
              </a:rPr>
              <a:t> model (will be) available to the users:</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To simplify the design and verification of front-end (ASIC) and back-end (FPGA) systems</a:t>
            </a:r>
            <a:endParaRPr lang="en-GB" sz="20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Contains all essential features related to the data transition and slow control interfaces:</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Some of the chip’s analogue features are not modelled:</a:t>
            </a:r>
            <a:endParaRPr lang="en-GB" sz="2000" b="0" strike="noStrike" spc="-1">
              <a:latin typeface="Arial"/>
            </a:endParaRPr>
          </a:p>
          <a:p>
            <a:pPr marL="1143000" lvl="2" indent="-228600">
              <a:lnSpc>
                <a:spcPct val="90000"/>
              </a:lnSpc>
              <a:spcBef>
                <a:spcPts val="499"/>
              </a:spcBef>
              <a:buClr>
                <a:srgbClr val="C00000"/>
              </a:buClr>
              <a:buFont typeface="Arial"/>
              <a:buChar char="•"/>
            </a:pPr>
            <a:r>
              <a:rPr lang="en-GB" sz="1800" b="0" strike="noStrike" spc="-1" dirty="0">
                <a:solidFill>
                  <a:srgbClr val="203864"/>
                </a:solidFill>
                <a:latin typeface="Calibri Light"/>
                <a:ea typeface="Verdana"/>
              </a:rPr>
              <a:t>e.g.: pre-emphasis, equalization, analogue I/O (ADC,DAC), pull up/down resistors;</a:t>
            </a:r>
            <a:endParaRPr lang="en-GB" sz="1800" b="0" strike="noStrike" spc="-1">
              <a:latin typeface="Arial"/>
            </a:endParaRPr>
          </a:p>
          <a:p>
            <a:pPr marL="228600" indent="-228600">
              <a:lnSpc>
                <a:spcPct val="90000"/>
              </a:lnSpc>
              <a:spcBef>
                <a:spcPts val="1001"/>
              </a:spcBef>
              <a:buClr>
                <a:srgbClr val="C00000"/>
              </a:buClr>
              <a:buFont typeface="Arial"/>
              <a:buChar char="•"/>
            </a:pPr>
            <a:r>
              <a:rPr lang="en-GB" sz="2400" b="0" strike="noStrike" spc="-1" dirty="0">
                <a:solidFill>
                  <a:srgbClr val="203864"/>
                </a:solidFill>
                <a:latin typeface="Calibri Light"/>
                <a:ea typeface="Verdana"/>
              </a:rPr>
              <a:t>“Distributed” as one System Verilog file, compatible with:</a:t>
            </a:r>
            <a:endParaRPr lang="en-GB" sz="24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Cadence Incisive</a:t>
            </a:r>
            <a:endParaRPr lang="en-GB" sz="20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Mentor Questa</a:t>
            </a:r>
            <a:endParaRPr lang="en-GB" sz="2000" b="0" strike="noStrike" spc="-1">
              <a:latin typeface="Arial"/>
            </a:endParaRPr>
          </a:p>
          <a:p>
            <a:pPr marL="685800" lvl="1" indent="-228600">
              <a:lnSpc>
                <a:spcPct val="90000"/>
              </a:lnSpc>
              <a:spcBef>
                <a:spcPts val="499"/>
              </a:spcBef>
              <a:buClr>
                <a:srgbClr val="C00000"/>
              </a:buClr>
              <a:buFont typeface="Arial"/>
              <a:buChar char="•"/>
            </a:pPr>
            <a:r>
              <a:rPr lang="en-GB" sz="2000" b="0" strike="noStrike" spc="-1" dirty="0">
                <a:solidFill>
                  <a:srgbClr val="4472C4"/>
                </a:solidFill>
                <a:latin typeface="Calibri Light"/>
                <a:ea typeface="Verdana"/>
              </a:rPr>
              <a:t>Synopsys VCS</a:t>
            </a:r>
            <a:endParaRPr lang="en-GB" sz="2000" b="0" strike="noStrike" spc="-1" dirty="0">
              <a:latin typeface="Arial"/>
            </a:endParaRPr>
          </a:p>
          <a:p>
            <a:pPr>
              <a:lnSpc>
                <a:spcPct val="90000"/>
              </a:lnSpc>
              <a:spcBef>
                <a:spcPts val="1001"/>
              </a:spcBef>
              <a:buNone/>
            </a:pPr>
            <a:endParaRPr lang="en-GB" sz="2000" b="0" strike="noStrike" spc="-1">
              <a:latin typeface="Arial"/>
            </a:endParaRPr>
          </a:p>
        </p:txBody>
      </p:sp>
      <p:sp>
        <p:nvSpPr>
          <p:cNvPr id="3130" name="PlaceHolder 3"/>
          <p:cNvSpPr>
            <a:spLocks noGrp="1"/>
          </p:cNvSpPr>
          <p:nvPr>
            <p:ph type="dt"/>
          </p:nvPr>
        </p:nvSpPr>
        <p:spPr>
          <a:xfrm>
            <a:off x="838080" y="6509160"/>
            <a:ext cx="2742480" cy="211320"/>
          </a:xfrm>
          <a:prstGeom prst="rect">
            <a:avLst/>
          </a:prstGeom>
          <a:noFill/>
          <a:ln w="0">
            <a:noFill/>
          </a:ln>
        </p:spPr>
        <p:txBody>
          <a:bodyPr lIns="90000" tIns="45000" rIns="90000" bIns="45000" anchor="ctr">
            <a:noAutofit/>
          </a:bodyPr>
          <a:lstStyle/>
          <a:p>
            <a:pPr>
              <a:lnSpc>
                <a:spcPct val="100000"/>
              </a:lnSpc>
              <a:buNone/>
            </a:pPr>
            <a:r>
              <a:rPr lang="en-US" sz="1000" b="0" strike="noStrike" spc="-1">
                <a:solidFill>
                  <a:srgbClr val="808080"/>
                </a:solidFill>
                <a:latin typeface="Calibri Light"/>
                <a:ea typeface="Verdana"/>
              </a:rPr>
              <a:t>CERN EP-ESE Seminar, 28 June 2022</a:t>
            </a:r>
            <a:endParaRPr lang="en-GB" sz="1000" b="0" strike="noStrike" spc="-1">
              <a:latin typeface="Times New Roman"/>
            </a:endParaRPr>
          </a:p>
        </p:txBody>
      </p:sp>
      <p:sp>
        <p:nvSpPr>
          <p:cNvPr id="3131" name="PlaceHolder 4"/>
          <p:cNvSpPr>
            <a:spLocks noGrp="1"/>
          </p:cNvSpPr>
          <p:nvPr>
            <p:ph type="ftr"/>
          </p:nvPr>
        </p:nvSpPr>
        <p:spPr>
          <a:xfrm>
            <a:off x="4038480" y="6509160"/>
            <a:ext cx="4114080" cy="211320"/>
          </a:xfrm>
          <a:prstGeom prst="rect">
            <a:avLst/>
          </a:prstGeom>
          <a:noFill/>
          <a:ln w="0">
            <a:noFill/>
          </a:ln>
        </p:spPr>
        <p:txBody>
          <a:bodyPr lIns="90000" tIns="45000" rIns="90000" bIns="45000" anchor="ctr">
            <a:noAutofit/>
          </a:bodyPr>
          <a:lstStyle/>
          <a:p>
            <a:pPr algn="ctr">
              <a:lnSpc>
                <a:spcPct val="100000"/>
              </a:lnSpc>
              <a:buNone/>
            </a:pPr>
            <a:r>
              <a:rPr lang="en-GB" sz="1000" b="0" strike="noStrike" spc="-1">
                <a:solidFill>
                  <a:srgbClr val="808080"/>
                </a:solidFill>
                <a:latin typeface="Calibri Light"/>
                <a:ea typeface="Verdana"/>
              </a:rPr>
              <a:t>https://indico.cern.ch/event/1065136 </a:t>
            </a:r>
            <a:endParaRPr lang="en-GB" sz="1000" b="0" strike="noStrike" spc="-1" dirty="0">
              <a:latin typeface="Times New Roman"/>
            </a:endParaRPr>
          </a:p>
        </p:txBody>
      </p:sp>
      <p:sp>
        <p:nvSpPr>
          <p:cNvPr id="3132" name="PlaceHolder 5"/>
          <p:cNvSpPr>
            <a:spLocks noGrp="1"/>
          </p:cNvSpPr>
          <p:nvPr>
            <p:ph type="sldNum"/>
          </p:nvPr>
        </p:nvSpPr>
        <p:spPr>
          <a:xfrm>
            <a:off x="8610480" y="6509160"/>
            <a:ext cx="2742480" cy="211320"/>
          </a:xfrm>
          <a:prstGeom prst="rect">
            <a:avLst/>
          </a:prstGeom>
          <a:noFill/>
          <a:ln w="0">
            <a:noFill/>
          </a:ln>
        </p:spPr>
        <p:txBody>
          <a:bodyPr lIns="90000" tIns="45000" rIns="90000" bIns="45000" anchor="ctr">
            <a:noAutofit/>
          </a:bodyPr>
          <a:lstStyle/>
          <a:p>
            <a:pPr algn="r">
              <a:lnSpc>
                <a:spcPct val="100000"/>
              </a:lnSpc>
              <a:buNone/>
            </a:pPr>
            <a:fld id="{67F1DCA3-00EE-44CC-8657-F3F27E2A89DE}" type="slidenum">
              <a:rPr lang="en-GB" sz="1000" b="0" strike="noStrike" spc="-1" dirty="0">
                <a:solidFill>
                  <a:srgbClr val="808080"/>
                </a:solidFill>
                <a:latin typeface="Calibri Light"/>
                <a:ea typeface="Verdana"/>
              </a:rPr>
              <a:t>92</a:t>
            </a:fld>
            <a:endParaRPr lang="en-GB" sz="1000" b="0" strike="noStrike" spc="-1" dirty="0">
              <a:latin typeface="Times New Roman"/>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a:t>lpGBT</a:t>
            </a:r>
            <a:r>
              <a:rPr lang="en-US" dirty="0"/>
              <a:t> UVM Agents</a:t>
            </a:r>
            <a:endParaRPr lang="en-GB" dirty="0"/>
          </a:p>
        </p:txBody>
      </p:sp>
      <p:sp>
        <p:nvSpPr>
          <p:cNvPr id="8" name="Content Placeholder 7"/>
          <p:cNvSpPr>
            <a:spLocks noGrp="1"/>
          </p:cNvSpPr>
          <p:nvPr>
            <p:ph idx="1"/>
          </p:nvPr>
        </p:nvSpPr>
        <p:spPr/>
        <p:txBody>
          <a:bodyPr>
            <a:normAutofit/>
          </a:bodyPr>
          <a:lstStyle/>
          <a:p>
            <a:pPr marL="0" indent="0">
              <a:buNone/>
            </a:pPr>
            <a:r>
              <a:rPr lang="en-US" b="1" dirty="0"/>
              <a:t> </a:t>
            </a:r>
            <a:endParaRPr lang="en-GB" dirty="0"/>
          </a:p>
        </p:txBody>
      </p:sp>
      <p:sp>
        <p:nvSpPr>
          <p:cNvPr id="2" name="Date Placeholder 1"/>
          <p:cNvSpPr>
            <a:spLocks noGrp="1"/>
          </p:cNvSpPr>
          <p:nvPr>
            <p:ph type="dt" sz="half" idx="10"/>
          </p:nvPr>
        </p:nvSpPr>
        <p:spPr/>
        <p:txBody>
          <a:bodyPr/>
          <a:lstStyle/>
          <a:p>
            <a:r>
              <a:rPr lang="en-US"/>
              <a:t>CERN EP-ESE Seminar, 28 June 2022</a:t>
            </a:r>
            <a:endParaRPr lang="en-GB" dirty="0"/>
          </a:p>
        </p:txBody>
      </p:sp>
      <p:sp>
        <p:nvSpPr>
          <p:cNvPr id="3" name="Slide Number Placeholder 2"/>
          <p:cNvSpPr>
            <a:spLocks noGrp="1"/>
          </p:cNvSpPr>
          <p:nvPr>
            <p:ph type="sldNum" sz="quarter" idx="12"/>
          </p:nvPr>
        </p:nvSpPr>
        <p:spPr/>
        <p:txBody>
          <a:bodyPr/>
          <a:lstStyle/>
          <a:p>
            <a:fld id="{9E4E57FD-46AB-4497-A1ED-13B00B4C8F0D}" type="slidenum">
              <a:rPr lang="en-GB" dirty="0" smtClean="0"/>
              <a:pPr/>
              <a:t>93</a:t>
            </a:fld>
            <a:endParaRPr lang="en-GB" dirty="0"/>
          </a:p>
        </p:txBody>
      </p:sp>
      <p:pic>
        <p:nvPicPr>
          <p:cNvPr id="10" name="Picture 9" descr="Graphical user interface&#10;&#10;Description automatically generated with medium confidence">
            <a:extLst>
              <a:ext uri="{FF2B5EF4-FFF2-40B4-BE49-F238E27FC236}">
                <a16:creationId xmlns:a16="http://schemas.microsoft.com/office/drawing/2014/main" id="{F44C8673-CA89-9A38-E769-982612289319}"/>
              </a:ext>
            </a:extLst>
          </p:cNvPr>
          <p:cNvPicPr>
            <a:picLocks noChangeAspect="1"/>
          </p:cNvPicPr>
          <p:nvPr/>
        </p:nvPicPr>
        <p:blipFill>
          <a:blip r:embed="rId3"/>
          <a:stretch>
            <a:fillRect/>
          </a:stretch>
        </p:blipFill>
        <p:spPr>
          <a:xfrm>
            <a:off x="438713" y="1011273"/>
            <a:ext cx="5662425" cy="5325119"/>
          </a:xfrm>
          <a:prstGeom prst="rect">
            <a:avLst/>
          </a:prstGeom>
        </p:spPr>
      </p:pic>
      <p:pic>
        <p:nvPicPr>
          <p:cNvPr id="11" name="Picture 10" descr="Diagram&#10;&#10;Description automatically generated">
            <a:extLst>
              <a:ext uri="{FF2B5EF4-FFF2-40B4-BE49-F238E27FC236}">
                <a16:creationId xmlns:a16="http://schemas.microsoft.com/office/drawing/2014/main" id="{AF29A68A-C1E2-581B-732B-8A8732C7D803}"/>
              </a:ext>
            </a:extLst>
          </p:cNvPr>
          <p:cNvPicPr>
            <a:picLocks noChangeAspect="1"/>
          </p:cNvPicPr>
          <p:nvPr/>
        </p:nvPicPr>
        <p:blipFill>
          <a:blip r:embed="rId4"/>
          <a:stretch>
            <a:fillRect/>
          </a:stretch>
        </p:blipFill>
        <p:spPr>
          <a:xfrm>
            <a:off x="6282883" y="1124744"/>
            <a:ext cx="5803205" cy="4254531"/>
          </a:xfrm>
          <a:prstGeom prst="rect">
            <a:avLst/>
          </a:prstGeom>
        </p:spPr>
      </p:pic>
      <p:sp>
        <p:nvSpPr>
          <p:cNvPr id="5" name="Footer Placeholder 4">
            <a:extLst>
              <a:ext uri="{FF2B5EF4-FFF2-40B4-BE49-F238E27FC236}">
                <a16:creationId xmlns:a16="http://schemas.microsoft.com/office/drawing/2014/main" id="{17C9315E-0185-E6A4-2DAD-3C1E5B9BDF56}"/>
              </a:ext>
            </a:extLst>
          </p:cNvPr>
          <p:cNvSpPr>
            <a:spLocks noGrp="1"/>
          </p:cNvSpPr>
          <p:nvPr>
            <p:ph type="ftr" sz="quarter" idx="11"/>
          </p:nvPr>
        </p:nvSpPr>
        <p:spPr/>
        <p:txBody>
          <a:bodyPr/>
          <a:lstStyle/>
          <a:p>
            <a:r>
              <a:rPr lang="en-GB"/>
              <a:t>https://indico.cern.ch/event/1065136 </a:t>
            </a:r>
            <a:endParaRPr lang="en-GB" dirty="0"/>
          </a:p>
        </p:txBody>
      </p:sp>
    </p:spTree>
    <p:extLst>
      <p:ext uri="{BB962C8B-B14F-4D97-AF65-F5344CB8AC3E}">
        <p14:creationId xmlns:p14="http://schemas.microsoft.com/office/powerpoint/2010/main" val="20781012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a:t>lpGBT</a:t>
            </a:r>
            <a:r>
              <a:rPr lang="en-US" dirty="0"/>
              <a:t> tests</a:t>
            </a:r>
            <a:endParaRPr lang="en-GB" dirty="0"/>
          </a:p>
        </p:txBody>
      </p:sp>
      <p:sp>
        <p:nvSpPr>
          <p:cNvPr id="8" name="Content Placeholder 7"/>
          <p:cNvSpPr>
            <a:spLocks noGrp="1"/>
          </p:cNvSpPr>
          <p:nvPr>
            <p:ph sz="half" idx="1"/>
          </p:nvPr>
        </p:nvSpPr>
        <p:spPr/>
        <p:txBody>
          <a:bodyPr>
            <a:normAutofit/>
          </a:bodyPr>
          <a:lstStyle/>
          <a:p>
            <a:pPr marL="0" indent="0">
              <a:buNone/>
            </a:pPr>
            <a:r>
              <a:rPr lang="en-US" b="1" dirty="0"/>
              <a:t> </a:t>
            </a:r>
            <a:endParaRPr lang="en-GB" dirty="0"/>
          </a:p>
        </p:txBody>
      </p:sp>
      <p:sp>
        <p:nvSpPr>
          <p:cNvPr id="2" name="Date Placeholder 1"/>
          <p:cNvSpPr>
            <a:spLocks noGrp="1"/>
          </p:cNvSpPr>
          <p:nvPr>
            <p:ph type="dt" sz="half" idx="10"/>
          </p:nvPr>
        </p:nvSpPr>
        <p:spPr/>
        <p:txBody>
          <a:bodyPr/>
          <a:lstStyle/>
          <a:p>
            <a:r>
              <a:rPr lang="en-US"/>
              <a:t>CERN EP-ESE Seminar, 28 June 2022</a:t>
            </a:r>
            <a:endParaRPr lang="en-GB" dirty="0"/>
          </a:p>
        </p:txBody>
      </p:sp>
      <p:sp>
        <p:nvSpPr>
          <p:cNvPr id="3" name="Slide Number Placeholder 2"/>
          <p:cNvSpPr>
            <a:spLocks noGrp="1"/>
          </p:cNvSpPr>
          <p:nvPr>
            <p:ph type="sldNum" sz="quarter" idx="12"/>
          </p:nvPr>
        </p:nvSpPr>
        <p:spPr/>
        <p:txBody>
          <a:bodyPr/>
          <a:lstStyle/>
          <a:p>
            <a:fld id="{9E4E57FD-46AB-4497-A1ED-13B00B4C8F0D}" type="slidenum">
              <a:rPr lang="en-GB" dirty="0" smtClean="0"/>
              <a:pPr/>
              <a:t>94</a:t>
            </a:fld>
            <a:endParaRPr lang="en-GB" dirty="0"/>
          </a:p>
        </p:txBody>
      </p:sp>
      <p:sp>
        <p:nvSpPr>
          <p:cNvPr id="9" name="Content Placeholder 2">
            <a:extLst>
              <a:ext uri="{FF2B5EF4-FFF2-40B4-BE49-F238E27FC236}">
                <a16:creationId xmlns:a16="http://schemas.microsoft.com/office/drawing/2014/main" id="{7CE29234-C26A-05BC-77C6-E01C214A7FB3}"/>
              </a:ext>
            </a:extLst>
          </p:cNvPr>
          <p:cNvSpPr txBox="1">
            <a:spLocks/>
          </p:cNvSpPr>
          <p:nvPr/>
        </p:nvSpPr>
        <p:spPr>
          <a:xfrm>
            <a:off x="838200" y="898903"/>
            <a:ext cx="10515600" cy="55483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C00000"/>
              </a:buClr>
              <a:buFont typeface="Arial" panose="020B0604020202020204" pitchFamily="34" charset="0"/>
              <a:buChar char="•"/>
              <a:defRPr sz="2400" kern="1200">
                <a:solidFill>
                  <a:schemeClr val="accent5">
                    <a:lumMod val="50000"/>
                  </a:schemeClr>
                </a:solidFill>
                <a:latin typeface="+mj-lt"/>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Clr>
                <a:srgbClr val="C00000"/>
              </a:buClr>
              <a:buFont typeface="Arial" panose="020B0604020202020204" pitchFamily="34" charset="0"/>
              <a:buChar char="•"/>
              <a:defRPr sz="2000" kern="1200">
                <a:solidFill>
                  <a:schemeClr val="accent5"/>
                </a:solidFill>
                <a:latin typeface="+mj-lt"/>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Clr>
                <a:srgbClr val="C00000"/>
              </a:buClr>
              <a:buFont typeface="Arial" panose="020B0604020202020204" pitchFamily="34" charset="0"/>
              <a:buChar char="•"/>
              <a:defRPr sz="1800" kern="1200">
                <a:solidFill>
                  <a:schemeClr val="accent5">
                    <a:lumMod val="50000"/>
                  </a:schemeClr>
                </a:solidFill>
                <a:latin typeface="+mj-lt"/>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Clr>
                <a:srgbClr val="C00000"/>
              </a:buClr>
              <a:buFont typeface="Arial" panose="020B0604020202020204" pitchFamily="34" charset="0"/>
              <a:buChar char="•"/>
              <a:defRPr sz="1600" kern="1200">
                <a:solidFill>
                  <a:schemeClr val="accent5"/>
                </a:solidFill>
                <a:latin typeface="+mj-lt"/>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Clr>
                <a:srgbClr val="C00000"/>
              </a:buClr>
              <a:buFont typeface="Arial" panose="020B0604020202020204" pitchFamily="34" charset="0"/>
              <a:buChar char="•"/>
              <a:defRPr sz="1600" kern="1200">
                <a:solidFill>
                  <a:schemeClr val="accent5">
                    <a:lumMod val="50000"/>
                  </a:schemeClr>
                </a:solidFill>
                <a:latin typeface="+mj-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gn="l" rtl="0" eaLnBrk="1" fontAlgn="t" latinLnBrk="0" hangingPunct="1">
              <a:spcBef>
                <a:spcPts val="0"/>
              </a:spcBef>
              <a:spcAft>
                <a:spcPts val="0"/>
              </a:spcAft>
            </a:pPr>
            <a:r>
              <a:rPr lang="en-US" sz="1800" i="0" u="none" strike="noStrike" kern="1200" dirty="0" err="1">
                <a:solidFill>
                  <a:schemeClr val="tx1"/>
                </a:solidFill>
                <a:effectLst/>
                <a:latin typeface="Calibri" panose="020F0502020204030204" pitchFamily="34" charset="0"/>
              </a:rPr>
              <a:t>AliveTest</a:t>
            </a:r>
            <a:endParaRPr lang="en-GB" sz="1800" i="0" u="none" strike="noStrike" dirty="0">
              <a:solidFill>
                <a:schemeClr val="tx1"/>
              </a:solidFill>
              <a:effectLst/>
              <a:latin typeface="Arial" panose="020B0604020202020204" pitchFamily="34" charset="0"/>
            </a:endParaRPr>
          </a:p>
          <a:p>
            <a:pPr marL="0" algn="l" rtl="0" eaLnBrk="1" fontAlgn="t" latinLnBrk="0" hangingPunct="1">
              <a:spcBef>
                <a:spcPts val="0"/>
              </a:spcBef>
              <a:spcAft>
                <a:spcPts val="0"/>
              </a:spcAft>
            </a:pPr>
            <a:r>
              <a:rPr lang="en-US" sz="1800" i="0" u="none" strike="noStrike" kern="1200" dirty="0" err="1">
                <a:solidFill>
                  <a:srgbClr val="000000"/>
                </a:solidFill>
                <a:effectLst/>
                <a:latin typeface="Calibri" panose="020F0502020204030204" pitchFamily="34" charset="0"/>
              </a:rPr>
              <a:t>EcAliveTest</a:t>
            </a:r>
            <a:endParaRPr lang="en-GB" sz="180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i="0" u="none" strike="noStrike" kern="1200" dirty="0" err="1">
                <a:solidFill>
                  <a:srgbClr val="000000"/>
                </a:solidFill>
                <a:effectLst/>
                <a:latin typeface="Calibri" panose="020F0502020204030204" pitchFamily="34" charset="0"/>
              </a:rPr>
              <a:t>IcAliveTest</a:t>
            </a:r>
            <a:endParaRPr lang="en-GB" sz="180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i="0" u="none" strike="noStrike" kern="1200" dirty="0">
                <a:solidFill>
                  <a:srgbClr val="000000"/>
                </a:solidFill>
                <a:effectLst/>
                <a:latin typeface="Calibri" panose="020F0502020204030204" pitchFamily="34" charset="0"/>
              </a:rPr>
              <a:t>I2cAliveTest</a:t>
            </a:r>
            <a:endParaRPr lang="en-GB" sz="180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i="0" u="none" strike="noStrike" kern="1200" dirty="0" err="1">
                <a:solidFill>
                  <a:srgbClr val="000000"/>
                </a:solidFill>
                <a:effectLst/>
                <a:latin typeface="Calibri" panose="020F0502020204030204" pitchFamily="34" charset="0"/>
              </a:rPr>
              <a:t>FuseAliveTest</a:t>
            </a:r>
            <a:endParaRPr lang="en-GB" sz="180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i="0" u="none" strike="noStrike" kern="1200" dirty="0" err="1">
                <a:solidFill>
                  <a:srgbClr val="000000"/>
                </a:solidFill>
                <a:effectLst/>
                <a:latin typeface="Calibri" panose="020F0502020204030204" pitchFamily="34" charset="0"/>
              </a:rPr>
              <a:t>RalTest</a:t>
            </a:r>
            <a:endParaRPr lang="en-GB" sz="180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i="0" u="none" strike="noStrike" kern="1200" dirty="0">
                <a:solidFill>
                  <a:srgbClr val="000000"/>
                </a:solidFill>
                <a:effectLst/>
                <a:latin typeface="Calibri" panose="020F0502020204030204" pitchFamily="34" charset="0"/>
              </a:rPr>
              <a:t>I2cMastersTest</a:t>
            </a:r>
            <a:endParaRPr lang="en-GB" sz="180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i="0" u="none" strike="noStrike" kern="1200" dirty="0" err="1">
                <a:solidFill>
                  <a:srgbClr val="000000"/>
                </a:solidFill>
                <a:effectLst/>
                <a:latin typeface="Calibri" panose="020F0502020204030204" pitchFamily="34" charset="0"/>
              </a:rPr>
              <a:t>RegRandRwTest</a:t>
            </a:r>
            <a:endParaRPr lang="en-GB" sz="180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i="0" u="none" strike="noStrike" kern="1200" dirty="0" err="1">
                <a:solidFill>
                  <a:srgbClr val="000000"/>
                </a:solidFill>
                <a:effectLst/>
                <a:latin typeface="Calibri" panose="020F0502020204030204" pitchFamily="34" charset="0"/>
              </a:rPr>
              <a:t>PioTest</a:t>
            </a:r>
            <a:endParaRPr lang="en-GB" sz="180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i="0" u="none" strike="noStrike" kern="1200" dirty="0" err="1">
                <a:solidFill>
                  <a:srgbClr val="000000"/>
                </a:solidFill>
                <a:effectLst/>
                <a:latin typeface="Calibri" panose="020F0502020204030204" pitchFamily="34" charset="0"/>
              </a:rPr>
              <a:t>FuseBurningTest</a:t>
            </a:r>
            <a:endParaRPr lang="en-GB" sz="180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1800" i="0" u="none" strike="noStrike" kern="1200" dirty="0" err="1">
                <a:solidFill>
                  <a:srgbClr val="000000"/>
                </a:solidFill>
                <a:effectLst/>
                <a:latin typeface="Calibri" panose="020F0502020204030204" pitchFamily="34" charset="0"/>
              </a:rPr>
              <a:t>RandTest</a:t>
            </a:r>
            <a:endParaRPr lang="en-GB" sz="1800" i="0" u="none" strike="noStrike" dirty="0">
              <a:effectLst/>
              <a:latin typeface="Arial" panose="020B0604020202020204" pitchFamily="34" charset="0"/>
            </a:endParaRPr>
          </a:p>
          <a:p>
            <a:endParaRPr lang="en-GB" dirty="0"/>
          </a:p>
          <a:p>
            <a:endParaRPr lang="en-GB" dirty="0"/>
          </a:p>
          <a:p>
            <a:pPr lvl="1"/>
            <a:endParaRPr lang="en-GB" dirty="0"/>
          </a:p>
        </p:txBody>
      </p:sp>
      <p:sp>
        <p:nvSpPr>
          <p:cNvPr id="10" name="Content Placeholder 9">
            <a:extLst>
              <a:ext uri="{FF2B5EF4-FFF2-40B4-BE49-F238E27FC236}">
                <a16:creationId xmlns:a16="http://schemas.microsoft.com/office/drawing/2014/main" id="{D2DDBD9F-0BC0-E1AB-17BC-8D9CF13A48C7}"/>
              </a:ext>
            </a:extLst>
          </p:cNvPr>
          <p:cNvSpPr>
            <a:spLocks noGrp="1"/>
          </p:cNvSpPr>
          <p:nvPr>
            <p:ph sz="half" idx="2"/>
          </p:nvPr>
        </p:nvSpPr>
        <p:spPr/>
        <p:txBody>
          <a:bodyPr/>
          <a:lstStyle/>
          <a:p>
            <a:endParaRPr lang="en-GB"/>
          </a:p>
        </p:txBody>
      </p:sp>
      <p:sp>
        <p:nvSpPr>
          <p:cNvPr id="5" name="Footer Placeholder 4">
            <a:extLst>
              <a:ext uri="{FF2B5EF4-FFF2-40B4-BE49-F238E27FC236}">
                <a16:creationId xmlns:a16="http://schemas.microsoft.com/office/drawing/2014/main" id="{AEC6655A-A627-3774-840C-FD2F2EDB54E3}"/>
              </a:ext>
            </a:extLst>
          </p:cNvPr>
          <p:cNvSpPr>
            <a:spLocks noGrp="1"/>
          </p:cNvSpPr>
          <p:nvPr>
            <p:ph type="ftr" sz="quarter" idx="11"/>
          </p:nvPr>
        </p:nvSpPr>
        <p:spPr/>
        <p:txBody>
          <a:bodyPr/>
          <a:lstStyle/>
          <a:p>
            <a:r>
              <a:rPr lang="en-GB"/>
              <a:t>https://indico.cern.ch/event/1065136 </a:t>
            </a:r>
            <a:endParaRPr lang="en-GB" dirty="0"/>
          </a:p>
        </p:txBody>
      </p:sp>
    </p:spTree>
    <p:extLst>
      <p:ext uri="{BB962C8B-B14F-4D97-AF65-F5344CB8AC3E}">
        <p14:creationId xmlns:p14="http://schemas.microsoft.com/office/powerpoint/2010/main" val="53208049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1AD23-4538-1833-999E-425A6BF5A8C0}"/>
              </a:ext>
            </a:extLst>
          </p:cNvPr>
          <p:cNvSpPr>
            <a:spLocks noGrp="1"/>
          </p:cNvSpPr>
          <p:nvPr>
            <p:ph type="title"/>
          </p:nvPr>
        </p:nvSpPr>
        <p:spPr/>
        <p:txBody>
          <a:bodyPr/>
          <a:lstStyle/>
          <a:p>
            <a:r>
              <a:rPr lang="en-US" dirty="0" err="1">
                <a:ea typeface="Verdana"/>
              </a:rPr>
              <a:t>lpGBT</a:t>
            </a:r>
            <a:r>
              <a:rPr lang="en-US" dirty="0">
                <a:ea typeface="Verdana"/>
              </a:rPr>
              <a:t> – Functional &amp; Performance Characterization</a:t>
            </a:r>
            <a:endParaRPr lang="en-US" dirty="0"/>
          </a:p>
        </p:txBody>
      </p:sp>
      <p:sp>
        <p:nvSpPr>
          <p:cNvPr id="3" name="Content Placeholder 2">
            <a:extLst>
              <a:ext uri="{FF2B5EF4-FFF2-40B4-BE49-F238E27FC236}">
                <a16:creationId xmlns:a16="http://schemas.microsoft.com/office/drawing/2014/main" id="{F9045AEC-8AC5-F4FF-8C17-BC4304F5E22C}"/>
              </a:ext>
            </a:extLst>
          </p:cNvPr>
          <p:cNvSpPr>
            <a:spLocks noGrp="1"/>
          </p:cNvSpPr>
          <p:nvPr>
            <p:ph sz="half" idx="1"/>
          </p:nvPr>
        </p:nvSpPr>
        <p:spPr>
          <a:xfrm>
            <a:off x="838200" y="1068057"/>
            <a:ext cx="5181600" cy="5370842"/>
          </a:xfrm>
        </p:spPr>
        <p:txBody>
          <a:bodyPr vert="horz" lIns="91440" tIns="45720" rIns="91440" bIns="45720" rtlCol="0" anchor="t">
            <a:normAutofit lnSpcReduction="10000"/>
          </a:bodyPr>
          <a:lstStyle/>
          <a:p>
            <a:r>
              <a:rPr lang="en-US" dirty="0">
                <a:latin typeface="+mj-lt"/>
                <a:ea typeface="+mn-lt"/>
                <a:cs typeface="+mn-lt"/>
              </a:rPr>
              <a:t>Data path validation</a:t>
            </a:r>
          </a:p>
          <a:p>
            <a:pPr lvl="1"/>
            <a:r>
              <a:rPr lang="en-US" dirty="0">
                <a:solidFill>
                  <a:srgbClr val="002060"/>
                </a:solidFill>
                <a:latin typeface="+mj-lt"/>
                <a:ea typeface="+mn-lt"/>
                <a:cs typeface="+mn-lt"/>
              </a:rPr>
              <a:t>High speed links (5G/10G, FEC5/FEC12)</a:t>
            </a:r>
          </a:p>
          <a:p>
            <a:pPr lvl="1"/>
            <a:r>
              <a:rPr lang="en-US" dirty="0">
                <a:solidFill>
                  <a:srgbClr val="002060"/>
                </a:solidFill>
                <a:latin typeface="+mj-lt"/>
                <a:ea typeface="+mn-lt"/>
                <a:cs typeface="+mn-lt"/>
              </a:rPr>
              <a:t>RX / TX </a:t>
            </a:r>
            <a:r>
              <a:rPr lang="en-US" dirty="0" err="1">
                <a:solidFill>
                  <a:srgbClr val="002060"/>
                </a:solidFill>
                <a:latin typeface="+mj-lt"/>
                <a:ea typeface="+mn-lt"/>
                <a:cs typeface="+mn-lt"/>
              </a:rPr>
              <a:t>ePort</a:t>
            </a:r>
            <a:r>
              <a:rPr lang="en-US" dirty="0">
                <a:solidFill>
                  <a:srgbClr val="002060"/>
                </a:solidFill>
                <a:latin typeface="+mj-lt"/>
                <a:ea typeface="+mn-lt"/>
                <a:cs typeface="+mn-lt"/>
              </a:rPr>
              <a:t> characterization (BER testing, phase aligners, data jitter, ...)</a:t>
            </a:r>
          </a:p>
          <a:p>
            <a:pPr lvl="1"/>
            <a:r>
              <a:rPr lang="en-US" dirty="0">
                <a:solidFill>
                  <a:srgbClr val="002060"/>
                </a:solidFill>
                <a:latin typeface="+mj-lt"/>
                <a:ea typeface="+mn-lt"/>
                <a:cs typeface="+mn-lt"/>
              </a:rPr>
              <a:t>Equalization / pre-emphasis on high-speed optical link and </a:t>
            </a:r>
            <a:r>
              <a:rPr lang="en-US" dirty="0" err="1">
                <a:solidFill>
                  <a:srgbClr val="002060"/>
                </a:solidFill>
                <a:latin typeface="+mj-lt"/>
                <a:ea typeface="+mn-lt"/>
                <a:cs typeface="+mn-lt"/>
              </a:rPr>
              <a:t>eLinks</a:t>
            </a:r>
            <a:endParaRPr lang="en-US" dirty="0">
              <a:solidFill>
                <a:srgbClr val="002060"/>
              </a:solidFill>
              <a:latin typeface="+mj-lt"/>
              <a:ea typeface="+mn-lt"/>
              <a:cs typeface="+mn-lt"/>
            </a:endParaRPr>
          </a:p>
          <a:p>
            <a:r>
              <a:rPr lang="en-US" dirty="0">
                <a:solidFill>
                  <a:srgbClr val="002060"/>
                </a:solidFill>
                <a:latin typeface="+mj-lt"/>
                <a:ea typeface="+mn-lt"/>
                <a:cs typeface="+mn-lt"/>
              </a:rPr>
              <a:t>Clock performance </a:t>
            </a:r>
            <a:r>
              <a:rPr lang="en-US" dirty="0">
                <a:latin typeface="+mj-lt"/>
                <a:ea typeface="+mn-lt"/>
                <a:cs typeface="+mn-lt"/>
              </a:rPr>
              <a:t>testing</a:t>
            </a:r>
          </a:p>
          <a:p>
            <a:pPr lvl="1"/>
            <a:r>
              <a:rPr lang="en-US" dirty="0">
                <a:solidFill>
                  <a:srgbClr val="002060"/>
                </a:solidFill>
                <a:latin typeface="+mj-lt"/>
                <a:ea typeface="+mn-lt"/>
                <a:cs typeface="+mn-lt"/>
              </a:rPr>
              <a:t>PLL and CDR clock quality, deterministic and random jitter, clock latency</a:t>
            </a:r>
          </a:p>
          <a:p>
            <a:pPr lvl="1"/>
            <a:r>
              <a:rPr lang="en-US" dirty="0">
                <a:solidFill>
                  <a:srgbClr val="002060"/>
                </a:solidFill>
                <a:latin typeface="+mj-lt"/>
                <a:ea typeface="+mn-lt"/>
                <a:cs typeface="+mn-lt"/>
              </a:rPr>
              <a:t>High-Resolution clock phase shifter</a:t>
            </a:r>
          </a:p>
          <a:p>
            <a:endParaRPr lang="en-US" dirty="0">
              <a:solidFill>
                <a:srgbClr val="002060"/>
              </a:solidFill>
              <a:latin typeface="+mj-lt"/>
              <a:ea typeface="Calibri"/>
              <a:cs typeface="Calibri"/>
            </a:endParaRPr>
          </a:p>
        </p:txBody>
      </p:sp>
      <p:sp>
        <p:nvSpPr>
          <p:cNvPr id="7" name="Content Placeholder 6">
            <a:extLst>
              <a:ext uri="{FF2B5EF4-FFF2-40B4-BE49-F238E27FC236}">
                <a16:creationId xmlns:a16="http://schemas.microsoft.com/office/drawing/2014/main" id="{EACE1D63-8628-F571-C1B9-5B78D9881372}"/>
              </a:ext>
            </a:extLst>
          </p:cNvPr>
          <p:cNvSpPr>
            <a:spLocks noGrp="1"/>
          </p:cNvSpPr>
          <p:nvPr>
            <p:ph sz="half" idx="2"/>
          </p:nvPr>
        </p:nvSpPr>
        <p:spPr>
          <a:xfrm>
            <a:off x="6172200" y="1068058"/>
            <a:ext cx="5181600" cy="5370841"/>
          </a:xfrm>
        </p:spPr>
        <p:txBody>
          <a:bodyPr vert="horz" lIns="91440" tIns="45720" rIns="91440" bIns="45720" rtlCol="0" anchor="t">
            <a:normAutofit lnSpcReduction="10000"/>
          </a:bodyPr>
          <a:lstStyle/>
          <a:p>
            <a:r>
              <a:rPr lang="en-US" dirty="0">
                <a:latin typeface="+mj-lt"/>
                <a:ea typeface="Calibri"/>
                <a:cs typeface="Calibri"/>
              </a:rPr>
              <a:t>Analog peripheral characterization</a:t>
            </a:r>
            <a:endParaRPr lang="en-US">
              <a:latin typeface="+mj-lt"/>
              <a:ea typeface="+mn-lt"/>
              <a:cs typeface="+mn-lt"/>
            </a:endParaRPr>
          </a:p>
          <a:p>
            <a:pPr lvl="1"/>
            <a:r>
              <a:rPr lang="en-US" dirty="0">
                <a:solidFill>
                  <a:srgbClr val="002060"/>
                </a:solidFill>
                <a:latin typeface="+mj-lt"/>
                <a:ea typeface="Calibri"/>
                <a:cs typeface="Calibri"/>
              </a:rPr>
              <a:t>Bandgap reference</a:t>
            </a:r>
            <a:endParaRPr lang="en-US">
              <a:solidFill>
                <a:srgbClr val="002060"/>
              </a:solidFill>
              <a:latin typeface="+mj-lt"/>
              <a:ea typeface="+mn-lt"/>
              <a:cs typeface="+mn-lt"/>
            </a:endParaRPr>
          </a:p>
          <a:p>
            <a:pPr lvl="1"/>
            <a:r>
              <a:rPr lang="en-US" dirty="0">
                <a:solidFill>
                  <a:srgbClr val="002060"/>
                </a:solidFill>
                <a:latin typeface="+mj-lt"/>
                <a:ea typeface="Calibri"/>
                <a:cs typeface="Calibri"/>
              </a:rPr>
              <a:t>Voltage ADC</a:t>
            </a:r>
            <a:endParaRPr lang="en-US">
              <a:solidFill>
                <a:srgbClr val="002060"/>
              </a:solidFill>
              <a:latin typeface="+mj-lt"/>
              <a:ea typeface="+mn-lt"/>
              <a:cs typeface="+mn-lt"/>
            </a:endParaRPr>
          </a:p>
          <a:p>
            <a:pPr lvl="1"/>
            <a:r>
              <a:rPr lang="en-US" dirty="0">
                <a:solidFill>
                  <a:srgbClr val="002060"/>
                </a:solidFill>
                <a:latin typeface="+mj-lt"/>
                <a:ea typeface="Calibri"/>
                <a:cs typeface="Calibri"/>
              </a:rPr>
              <a:t>Current DAC</a:t>
            </a:r>
            <a:endParaRPr lang="en-US">
              <a:solidFill>
                <a:srgbClr val="002060"/>
              </a:solidFill>
              <a:latin typeface="+mj-lt"/>
              <a:ea typeface="+mn-lt"/>
              <a:cs typeface="+mn-lt"/>
            </a:endParaRPr>
          </a:p>
          <a:p>
            <a:pPr lvl="1"/>
            <a:r>
              <a:rPr lang="en-US" dirty="0">
                <a:solidFill>
                  <a:srgbClr val="002060"/>
                </a:solidFill>
                <a:latin typeface="+mj-lt"/>
                <a:ea typeface="Calibri"/>
                <a:cs typeface="Calibri"/>
              </a:rPr>
              <a:t>Voltage DAC (linearity, noise, stability, temperature)</a:t>
            </a:r>
            <a:endParaRPr lang="en-US">
              <a:solidFill>
                <a:srgbClr val="002060"/>
              </a:solidFill>
              <a:latin typeface="+mj-lt"/>
              <a:ea typeface="+mn-lt"/>
              <a:cs typeface="+mn-lt"/>
            </a:endParaRPr>
          </a:p>
          <a:p>
            <a:r>
              <a:rPr lang="en-US" dirty="0">
                <a:latin typeface="+mj-lt"/>
                <a:ea typeface="Calibri"/>
                <a:cs typeface="Calibri"/>
              </a:rPr>
              <a:t>Configuration/Start-Up/Watchdog Testing</a:t>
            </a:r>
            <a:endParaRPr lang="en-US">
              <a:latin typeface="+mj-lt"/>
              <a:ea typeface="+mn-lt"/>
              <a:cs typeface="+mn-lt"/>
            </a:endParaRPr>
          </a:p>
          <a:p>
            <a:pPr lvl="1"/>
            <a:r>
              <a:rPr lang="en-US" dirty="0">
                <a:solidFill>
                  <a:srgbClr val="002060"/>
                </a:solidFill>
                <a:latin typeface="+mj-lt"/>
                <a:ea typeface="Calibri"/>
                <a:cs typeface="Calibri"/>
              </a:rPr>
              <a:t>Power-Up state machine</a:t>
            </a:r>
            <a:endParaRPr lang="en-US">
              <a:solidFill>
                <a:srgbClr val="002060"/>
              </a:solidFill>
              <a:latin typeface="+mj-lt"/>
              <a:ea typeface="+mn-lt"/>
              <a:cs typeface="+mn-lt"/>
            </a:endParaRPr>
          </a:p>
          <a:p>
            <a:pPr lvl="1"/>
            <a:r>
              <a:rPr lang="en-US" dirty="0">
                <a:solidFill>
                  <a:srgbClr val="002060"/>
                </a:solidFill>
                <a:latin typeface="+mj-lt"/>
                <a:ea typeface="Calibri"/>
                <a:cs typeface="Calibri"/>
              </a:rPr>
              <a:t>Configuration flows: I²C, EC, IC, ROM, </a:t>
            </a:r>
            <a:r>
              <a:rPr lang="en-US" dirty="0" err="1">
                <a:solidFill>
                  <a:srgbClr val="002060"/>
                </a:solidFill>
                <a:latin typeface="+mj-lt"/>
                <a:ea typeface="Calibri"/>
                <a:cs typeface="Calibri"/>
              </a:rPr>
              <a:t>eFuses</a:t>
            </a:r>
            <a:r>
              <a:rPr lang="en-US" dirty="0">
                <a:solidFill>
                  <a:srgbClr val="002060"/>
                </a:solidFill>
                <a:latin typeface="+mj-lt"/>
                <a:ea typeface="Calibri"/>
                <a:cs typeface="Calibri"/>
              </a:rPr>
              <a:t>, CRC, …</a:t>
            </a:r>
            <a:endParaRPr lang="en-US">
              <a:solidFill>
                <a:srgbClr val="002060"/>
              </a:solidFill>
              <a:latin typeface="+mj-lt"/>
              <a:ea typeface="+mn-lt"/>
              <a:cs typeface="+mn-lt"/>
            </a:endParaRPr>
          </a:p>
          <a:p>
            <a:pPr lvl="1"/>
            <a:r>
              <a:rPr lang="en-US" dirty="0">
                <a:solidFill>
                  <a:srgbClr val="002060"/>
                </a:solidFill>
                <a:latin typeface="+mj-lt"/>
                <a:ea typeface="Calibri"/>
                <a:cs typeface="Calibri"/>
              </a:rPr>
              <a:t>I²C Master, GPIOs</a:t>
            </a:r>
          </a:p>
          <a:p>
            <a:r>
              <a:rPr lang="en-US" u="sng" dirty="0">
                <a:latin typeface="+mj-lt"/>
                <a:ea typeface="Calibri"/>
                <a:cs typeface="Calibri"/>
              </a:rPr>
              <a:t>List not exhaustive!</a:t>
            </a:r>
            <a:endParaRPr lang="en-US" u="sng">
              <a:latin typeface="+mj-lt"/>
              <a:ea typeface="Calibri"/>
              <a:cs typeface="Calibri"/>
            </a:endParaRPr>
          </a:p>
        </p:txBody>
      </p:sp>
      <p:sp>
        <p:nvSpPr>
          <p:cNvPr id="4" name="Date Placeholder 3">
            <a:extLst>
              <a:ext uri="{FF2B5EF4-FFF2-40B4-BE49-F238E27FC236}">
                <a16:creationId xmlns:a16="http://schemas.microsoft.com/office/drawing/2014/main" id="{52DD3D5B-27C7-89FF-F20E-BBD8321C060F}"/>
              </a:ext>
            </a:extLst>
          </p:cNvPr>
          <p:cNvSpPr>
            <a:spLocks noGrp="1"/>
          </p:cNvSpPr>
          <p:nvPr>
            <p:ph type="dt" sz="half" idx="10"/>
          </p:nvPr>
        </p:nvSpPr>
        <p:spPr/>
        <p:txBody>
          <a:bodyPr/>
          <a:lstStyle/>
          <a:p>
            <a:r>
              <a:rPr lang="en-US"/>
              <a:t>CERN EP-ESE Seminar, 28 June 2022</a:t>
            </a:r>
            <a:endParaRPr lang="en-GB" dirty="0"/>
          </a:p>
        </p:txBody>
      </p:sp>
      <p:sp>
        <p:nvSpPr>
          <p:cNvPr id="5" name="Footer Placeholder 4">
            <a:extLst>
              <a:ext uri="{FF2B5EF4-FFF2-40B4-BE49-F238E27FC236}">
                <a16:creationId xmlns:a16="http://schemas.microsoft.com/office/drawing/2014/main" id="{DCEBA883-C6E6-3336-BBC1-E6B982B7310F}"/>
              </a:ext>
            </a:extLst>
          </p:cNvPr>
          <p:cNvSpPr>
            <a:spLocks noGrp="1"/>
          </p:cNvSpPr>
          <p:nvPr>
            <p:ph type="ftr" sz="quarter" idx="11"/>
          </p:nvPr>
        </p:nvSpPr>
        <p:spPr/>
        <p:txBody>
          <a:bodyPr/>
          <a:lstStyle/>
          <a:p>
            <a:r>
              <a:rPr lang="en-GB"/>
              <a:t>https://indico.cern.ch/event/1065136 </a:t>
            </a:r>
            <a:endParaRPr lang="en-GB" dirty="0"/>
          </a:p>
        </p:txBody>
      </p:sp>
      <p:sp>
        <p:nvSpPr>
          <p:cNvPr id="6" name="Slide Number Placeholder 5">
            <a:extLst>
              <a:ext uri="{FF2B5EF4-FFF2-40B4-BE49-F238E27FC236}">
                <a16:creationId xmlns:a16="http://schemas.microsoft.com/office/drawing/2014/main" id="{1B0588B1-A195-B298-1A42-E304286C701D}"/>
              </a:ext>
            </a:extLst>
          </p:cNvPr>
          <p:cNvSpPr>
            <a:spLocks noGrp="1"/>
          </p:cNvSpPr>
          <p:nvPr>
            <p:ph type="sldNum" sz="quarter" idx="12"/>
          </p:nvPr>
        </p:nvSpPr>
        <p:spPr/>
        <p:txBody>
          <a:bodyPr/>
          <a:lstStyle/>
          <a:p>
            <a:fld id="{9E4E57FD-46AB-4497-A1ED-13B00B4C8F0D}" type="slidenum">
              <a:rPr lang="en-GB" dirty="0" smtClean="0"/>
              <a:pPr/>
              <a:t>95</a:t>
            </a:fld>
            <a:endParaRPr lang="en-GB" dirty="0"/>
          </a:p>
        </p:txBody>
      </p:sp>
    </p:spTree>
    <p:extLst>
      <p:ext uri="{BB962C8B-B14F-4D97-AF65-F5344CB8AC3E}">
        <p14:creationId xmlns:p14="http://schemas.microsoft.com/office/powerpoint/2010/main" val="57475799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939DD-CF6B-F54A-8122-DAEEC8C0AD96}"/>
              </a:ext>
            </a:extLst>
          </p:cNvPr>
          <p:cNvSpPr>
            <a:spLocks noGrp="1"/>
          </p:cNvSpPr>
          <p:nvPr>
            <p:ph type="title"/>
          </p:nvPr>
        </p:nvSpPr>
        <p:spPr/>
        <p:txBody>
          <a:bodyPr/>
          <a:lstStyle/>
          <a:p>
            <a:r>
              <a:rPr lang="en-US" b="0" dirty="0">
                <a:ea typeface="+mj-lt"/>
                <a:cs typeface="+mj-lt"/>
              </a:rPr>
              <a:t>Single-Event Effects Testing – Clock Glitches</a:t>
            </a:r>
          </a:p>
        </p:txBody>
      </p:sp>
      <p:sp>
        <p:nvSpPr>
          <p:cNvPr id="3" name="Content Placeholder 2">
            <a:extLst>
              <a:ext uri="{FF2B5EF4-FFF2-40B4-BE49-F238E27FC236}">
                <a16:creationId xmlns:a16="http://schemas.microsoft.com/office/drawing/2014/main" id="{9B5655CE-CB24-BB4C-884A-6E19FDCD60A3}"/>
              </a:ext>
            </a:extLst>
          </p:cNvPr>
          <p:cNvSpPr>
            <a:spLocks noGrp="1"/>
          </p:cNvSpPr>
          <p:nvPr>
            <p:ph sz="half" idx="1"/>
          </p:nvPr>
        </p:nvSpPr>
        <p:spPr>
          <a:xfrm>
            <a:off x="838200" y="1173432"/>
            <a:ext cx="5181600" cy="5265467"/>
          </a:xfrm>
        </p:spPr>
        <p:txBody>
          <a:bodyPr vert="horz" lIns="91440" tIns="45720" rIns="91440" bIns="45720" rtlCol="0" anchor="t">
            <a:normAutofit lnSpcReduction="10000"/>
          </a:bodyPr>
          <a:lstStyle/>
          <a:p>
            <a:pPr marL="0" indent="0">
              <a:buNone/>
            </a:pPr>
            <a:r>
              <a:rPr lang="en-US" b="1" dirty="0">
                <a:latin typeface="+mj-lt"/>
                <a:cs typeface="Calibri"/>
              </a:rPr>
              <a:t>Glitches on Clock Signals</a:t>
            </a:r>
          </a:p>
          <a:p>
            <a:r>
              <a:rPr lang="en-US" dirty="0" err="1">
                <a:latin typeface="+mj-lt"/>
                <a:cs typeface="Calibri"/>
              </a:rPr>
              <a:t>eClocks</a:t>
            </a:r>
            <a:r>
              <a:rPr lang="en-US" dirty="0">
                <a:latin typeface="+mj-lt"/>
                <a:cs typeface="Calibri"/>
              </a:rPr>
              <a:t> are not fully redundant all the way through the chain</a:t>
            </a:r>
          </a:p>
          <a:p>
            <a:pPr lvl="1"/>
            <a:r>
              <a:rPr lang="en-US" dirty="0">
                <a:solidFill>
                  <a:srgbClr val="002060"/>
                </a:solidFill>
                <a:latin typeface="+mj-lt"/>
                <a:cs typeface="Calibri"/>
              </a:rPr>
              <a:t>Short (100s of </a:t>
            </a:r>
            <a:r>
              <a:rPr lang="en-US" dirty="0" err="1">
                <a:solidFill>
                  <a:srgbClr val="002060"/>
                </a:solidFill>
                <a:latin typeface="+mj-lt"/>
                <a:cs typeface="Calibri"/>
              </a:rPr>
              <a:t>ps</a:t>
            </a:r>
            <a:r>
              <a:rPr lang="en-US" dirty="0">
                <a:solidFill>
                  <a:srgbClr val="002060"/>
                </a:solidFill>
                <a:latin typeface="+mj-lt"/>
                <a:cs typeface="Calibri"/>
              </a:rPr>
              <a:t>) SETs might appear on the clock outputs</a:t>
            </a:r>
          </a:p>
          <a:p>
            <a:r>
              <a:rPr lang="en-US" dirty="0" err="1">
                <a:latin typeface="+mj-lt"/>
                <a:cs typeface="Calibri"/>
              </a:rPr>
              <a:t>eClock</a:t>
            </a:r>
            <a:r>
              <a:rPr lang="en-US" dirty="0">
                <a:latin typeface="+mj-lt"/>
                <a:cs typeface="Calibri"/>
              </a:rPr>
              <a:t> and </a:t>
            </a:r>
            <a:r>
              <a:rPr lang="en-US" dirty="0" err="1">
                <a:latin typeface="+mj-lt"/>
                <a:cs typeface="Calibri"/>
              </a:rPr>
              <a:t>PSclock</a:t>
            </a:r>
            <a:r>
              <a:rPr lang="en-US" dirty="0">
                <a:latin typeface="+mj-lt"/>
                <a:cs typeface="Calibri"/>
              </a:rPr>
              <a:t> were monitored during irradiation</a:t>
            </a:r>
          </a:p>
          <a:p>
            <a:pPr lvl="1"/>
            <a:r>
              <a:rPr lang="en-US" dirty="0">
                <a:solidFill>
                  <a:srgbClr val="002060"/>
                </a:solidFill>
                <a:latin typeface="+mj-lt"/>
                <a:cs typeface="Calibri"/>
              </a:rPr>
              <a:t>Sensitive to pulses longer than 100 </a:t>
            </a:r>
            <a:r>
              <a:rPr lang="en-US" dirty="0" err="1">
                <a:solidFill>
                  <a:srgbClr val="002060"/>
                </a:solidFill>
                <a:latin typeface="+mj-lt"/>
                <a:cs typeface="Calibri"/>
              </a:rPr>
              <a:t>ps</a:t>
            </a:r>
            <a:endParaRPr lang="en-US" dirty="0">
              <a:solidFill>
                <a:srgbClr val="002060"/>
              </a:solidFill>
              <a:latin typeface="+mj-lt"/>
              <a:cs typeface="Calibri"/>
            </a:endParaRPr>
          </a:p>
          <a:p>
            <a:r>
              <a:rPr lang="en-US" dirty="0">
                <a:latin typeface="+mj-lt"/>
                <a:cs typeface="Calibri"/>
              </a:rPr>
              <a:t>Frequency of occurrence characterized</a:t>
            </a:r>
          </a:p>
          <a:p>
            <a:pPr lvl="1"/>
            <a:r>
              <a:rPr lang="en-US" dirty="0">
                <a:solidFill>
                  <a:srgbClr val="002060"/>
                </a:solidFill>
                <a:latin typeface="+mj-lt"/>
                <a:cs typeface="Calibri"/>
              </a:rPr>
              <a:t>No further data collected (typical length of individual pulses unknown)</a:t>
            </a:r>
          </a:p>
          <a:p>
            <a:endParaRPr lang="en-US" dirty="0">
              <a:latin typeface="+mj-lt"/>
              <a:cs typeface="Calibri"/>
            </a:endParaRPr>
          </a:p>
        </p:txBody>
      </p:sp>
      <p:sp>
        <p:nvSpPr>
          <p:cNvPr id="5" name="Date Placeholder 4">
            <a:extLst>
              <a:ext uri="{FF2B5EF4-FFF2-40B4-BE49-F238E27FC236}">
                <a16:creationId xmlns:a16="http://schemas.microsoft.com/office/drawing/2014/main" id="{D290783A-19AF-09A9-41AA-AF1319287A1F}"/>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D2C3242D-2E39-FFDD-158D-7D6C9811B5D2}"/>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8855EE9A-9757-1738-5F29-2D8E97846FA5}"/>
              </a:ext>
            </a:extLst>
          </p:cNvPr>
          <p:cNvSpPr>
            <a:spLocks noGrp="1"/>
          </p:cNvSpPr>
          <p:nvPr>
            <p:ph type="sldNum" sz="quarter" idx="12"/>
          </p:nvPr>
        </p:nvSpPr>
        <p:spPr/>
        <p:txBody>
          <a:bodyPr/>
          <a:lstStyle/>
          <a:p>
            <a:fld id="{9E4E57FD-46AB-4497-A1ED-13B00B4C8F0D}" type="slidenum">
              <a:rPr lang="en-GB" dirty="0" smtClean="0"/>
              <a:pPr/>
              <a:t>96</a:t>
            </a:fld>
            <a:endParaRPr lang="en-GB" dirty="0"/>
          </a:p>
        </p:txBody>
      </p:sp>
      <p:pic>
        <p:nvPicPr>
          <p:cNvPr id="10" name="Picture 10" descr="Chart&#10;&#10;Description automatically generated">
            <a:extLst>
              <a:ext uri="{FF2B5EF4-FFF2-40B4-BE49-F238E27FC236}">
                <a16:creationId xmlns:a16="http://schemas.microsoft.com/office/drawing/2014/main" id="{7823D0D3-8942-8376-5CD0-0A0CA289948F}"/>
              </a:ext>
            </a:extLst>
          </p:cNvPr>
          <p:cNvPicPr>
            <a:picLocks noGrp="1" noChangeAspect="1"/>
          </p:cNvPicPr>
          <p:nvPr>
            <p:ph sz="half" idx="2"/>
          </p:nvPr>
        </p:nvPicPr>
        <p:blipFill>
          <a:blip r:embed="rId2"/>
          <a:stretch>
            <a:fillRect/>
          </a:stretch>
        </p:blipFill>
        <p:spPr>
          <a:xfrm>
            <a:off x="6172200" y="1170761"/>
            <a:ext cx="5181600" cy="3886200"/>
          </a:xfrm>
        </p:spPr>
      </p:pic>
      <p:sp>
        <p:nvSpPr>
          <p:cNvPr id="12" name="TextBox 11">
            <a:extLst>
              <a:ext uri="{FF2B5EF4-FFF2-40B4-BE49-F238E27FC236}">
                <a16:creationId xmlns:a16="http://schemas.microsoft.com/office/drawing/2014/main" id="{543F29A9-567F-D3B2-6911-45F70FD9D33E}"/>
              </a:ext>
            </a:extLst>
          </p:cNvPr>
          <p:cNvSpPr txBox="1"/>
          <p:nvPr/>
        </p:nvSpPr>
        <p:spPr>
          <a:xfrm>
            <a:off x="6958131" y="4950911"/>
            <a:ext cx="414639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latin typeface="+mj-lt"/>
              </a:rPr>
              <a:t>Heavy ion cross section for glitches on </a:t>
            </a:r>
            <a:r>
              <a:rPr lang="en-US" dirty="0" err="1">
                <a:latin typeface="+mj-lt"/>
              </a:rPr>
              <a:t>eClocks</a:t>
            </a:r>
            <a:r>
              <a:rPr lang="en-US" dirty="0">
                <a:latin typeface="+mj-lt"/>
              </a:rPr>
              <a:t> and phase programmable clocks</a:t>
            </a:r>
            <a:endParaRPr lang="en-US" dirty="0">
              <a:latin typeface="+mj-lt"/>
              <a:cs typeface="Calibri"/>
            </a:endParaRPr>
          </a:p>
        </p:txBody>
      </p:sp>
    </p:spTree>
    <p:extLst>
      <p:ext uri="{BB962C8B-B14F-4D97-AF65-F5344CB8AC3E}">
        <p14:creationId xmlns:p14="http://schemas.microsoft.com/office/powerpoint/2010/main" val="86110858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86DBB-9585-6723-6AFE-3BBACCAC01DE}"/>
              </a:ext>
            </a:extLst>
          </p:cNvPr>
          <p:cNvSpPr>
            <a:spLocks noGrp="1"/>
          </p:cNvSpPr>
          <p:nvPr>
            <p:ph type="title"/>
          </p:nvPr>
        </p:nvSpPr>
        <p:spPr/>
        <p:txBody>
          <a:bodyPr/>
          <a:lstStyle/>
          <a:p>
            <a:r>
              <a:rPr lang="en-US" dirty="0" err="1">
                <a:ea typeface="+mj-lt"/>
                <a:cs typeface="+mj-lt"/>
              </a:rPr>
              <a:t>lpGBT</a:t>
            </a:r>
            <a:r>
              <a:rPr lang="en-US" dirty="0">
                <a:ea typeface="+mj-lt"/>
                <a:cs typeface="+mj-lt"/>
              </a:rPr>
              <a:t> X-ray TID Testing – </a:t>
            </a:r>
            <a:r>
              <a:rPr lang="en-US" dirty="0" err="1">
                <a:ea typeface="+mj-lt"/>
                <a:cs typeface="+mj-lt"/>
              </a:rPr>
              <a:t>eClock</a:t>
            </a:r>
            <a:r>
              <a:rPr lang="en-US" dirty="0">
                <a:ea typeface="+mj-lt"/>
                <a:cs typeface="+mj-lt"/>
              </a:rPr>
              <a:t> and </a:t>
            </a:r>
            <a:r>
              <a:rPr lang="en-US" dirty="0" err="1">
                <a:ea typeface="+mj-lt"/>
                <a:cs typeface="+mj-lt"/>
              </a:rPr>
              <a:t>eLink</a:t>
            </a:r>
            <a:r>
              <a:rPr lang="en-US" dirty="0">
                <a:ea typeface="+mj-lt"/>
                <a:cs typeface="+mj-lt"/>
              </a:rPr>
              <a:t> Delay</a:t>
            </a:r>
            <a:endParaRPr lang="en-US" b="0" dirty="0">
              <a:ea typeface="+mj-lt"/>
              <a:cs typeface="+mj-lt"/>
            </a:endParaRPr>
          </a:p>
        </p:txBody>
      </p:sp>
      <p:sp>
        <p:nvSpPr>
          <p:cNvPr id="3" name="Content Placeholder 2">
            <a:extLst>
              <a:ext uri="{FF2B5EF4-FFF2-40B4-BE49-F238E27FC236}">
                <a16:creationId xmlns:a16="http://schemas.microsoft.com/office/drawing/2014/main" id="{29D9F7F8-7D76-69FD-5C92-CD3BA97719E0}"/>
              </a:ext>
            </a:extLst>
          </p:cNvPr>
          <p:cNvSpPr>
            <a:spLocks noGrp="1"/>
          </p:cNvSpPr>
          <p:nvPr>
            <p:ph sz="half" idx="1"/>
          </p:nvPr>
        </p:nvSpPr>
        <p:spPr/>
        <p:txBody>
          <a:bodyPr vert="horz" lIns="91440" tIns="45720" rIns="91440" bIns="45720" rtlCol="0" anchor="t">
            <a:normAutofit/>
          </a:bodyPr>
          <a:lstStyle/>
          <a:p>
            <a:pPr marL="0" indent="0">
              <a:buNone/>
            </a:pPr>
            <a:r>
              <a:rPr lang="en-US" b="1" dirty="0">
                <a:latin typeface="+mj-lt"/>
                <a:cs typeface="Calibri"/>
              </a:rPr>
              <a:t>Clock and Data Delay</a:t>
            </a:r>
            <a:endParaRPr lang="en-US" dirty="0">
              <a:latin typeface="+mj-lt"/>
            </a:endParaRPr>
          </a:p>
          <a:p>
            <a:r>
              <a:rPr lang="en-US" dirty="0">
                <a:latin typeface="+mj-lt"/>
                <a:cs typeface="Calibri"/>
              </a:rPr>
              <a:t>Clock and data delay through chip varies with VDD and TID</a:t>
            </a:r>
          </a:p>
          <a:p>
            <a:pPr lvl="1"/>
            <a:r>
              <a:rPr lang="en-US" dirty="0">
                <a:latin typeface="+mj-lt"/>
                <a:cs typeface="Calibri"/>
              </a:rPr>
              <a:t>Variations across supply range on the same level as drift over TID</a:t>
            </a:r>
          </a:p>
          <a:p>
            <a:r>
              <a:rPr lang="en-US" b="1" dirty="0">
                <a:latin typeface="+mj-lt"/>
                <a:cs typeface="Calibri"/>
              </a:rPr>
              <a:t>Achieves excellent repeatability across power cycles</a:t>
            </a:r>
          </a:p>
          <a:p>
            <a:pPr lvl="1"/>
            <a:r>
              <a:rPr lang="en-US" dirty="0">
                <a:latin typeface="+mj-lt"/>
                <a:cs typeface="Calibri"/>
              </a:rPr>
              <a:t>Only long-term drift needs to be accounted for</a:t>
            </a:r>
          </a:p>
          <a:p>
            <a:pPr>
              <a:buFont typeface="Arial"/>
              <a:buChar char="•"/>
            </a:pPr>
            <a:r>
              <a:rPr lang="en-US" b="1" dirty="0">
                <a:latin typeface="+mj-lt"/>
                <a:cs typeface="Calibri"/>
              </a:rPr>
              <a:t>Degradation of different </a:t>
            </a:r>
            <a:r>
              <a:rPr lang="en-US" b="1" dirty="0" err="1">
                <a:latin typeface="+mj-lt"/>
                <a:cs typeface="Calibri"/>
              </a:rPr>
              <a:t>eClocks</a:t>
            </a:r>
            <a:r>
              <a:rPr lang="en-US" b="1" dirty="0">
                <a:latin typeface="+mj-lt"/>
                <a:cs typeface="Calibri"/>
              </a:rPr>
              <a:t> is consistent</a:t>
            </a:r>
            <a:endParaRPr lang="en-US" dirty="0">
              <a:latin typeface="+mj-lt"/>
              <a:cs typeface="Calibri"/>
            </a:endParaRPr>
          </a:p>
          <a:p>
            <a:endParaRPr lang="en-US" dirty="0">
              <a:latin typeface="+mj-lt"/>
              <a:cs typeface="Calibri"/>
            </a:endParaRPr>
          </a:p>
        </p:txBody>
      </p:sp>
      <p:sp>
        <p:nvSpPr>
          <p:cNvPr id="5" name="Date Placeholder 4">
            <a:extLst>
              <a:ext uri="{FF2B5EF4-FFF2-40B4-BE49-F238E27FC236}">
                <a16:creationId xmlns:a16="http://schemas.microsoft.com/office/drawing/2014/main" id="{57B08CDF-E351-ED7B-CC23-A736AB1CA854}"/>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5ACC8E37-07D5-2AAD-1B67-85677E3E8E9E}"/>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8EF425E9-CF50-F46E-25B3-CDBC41387C7B}"/>
              </a:ext>
            </a:extLst>
          </p:cNvPr>
          <p:cNvSpPr>
            <a:spLocks noGrp="1"/>
          </p:cNvSpPr>
          <p:nvPr>
            <p:ph type="sldNum" sz="quarter" idx="12"/>
          </p:nvPr>
        </p:nvSpPr>
        <p:spPr/>
        <p:txBody>
          <a:bodyPr/>
          <a:lstStyle/>
          <a:p>
            <a:fld id="{9E4E57FD-46AB-4497-A1ED-13B00B4C8F0D}" type="slidenum">
              <a:rPr lang="en-GB" dirty="0" smtClean="0"/>
              <a:pPr/>
              <a:t>97</a:t>
            </a:fld>
            <a:endParaRPr lang="en-GB" dirty="0"/>
          </a:p>
        </p:txBody>
      </p:sp>
      <p:pic>
        <p:nvPicPr>
          <p:cNvPr id="4" name="Picture 8" descr="Chart&#10;&#10;Description automatically generated">
            <a:extLst>
              <a:ext uri="{FF2B5EF4-FFF2-40B4-BE49-F238E27FC236}">
                <a16:creationId xmlns:a16="http://schemas.microsoft.com/office/drawing/2014/main" id="{08EBF6F4-E951-56BA-E86D-E581DC6DA0B8}"/>
              </a:ext>
            </a:extLst>
          </p:cNvPr>
          <p:cNvPicPr>
            <a:picLocks noChangeAspect="1"/>
          </p:cNvPicPr>
          <p:nvPr/>
        </p:nvPicPr>
        <p:blipFill rotWithShape="1">
          <a:blip r:embed="rId2"/>
          <a:srcRect t="58748" r="-242" b="160"/>
          <a:stretch/>
        </p:blipFill>
        <p:spPr>
          <a:xfrm>
            <a:off x="6778083" y="1167161"/>
            <a:ext cx="4731840" cy="2917145"/>
          </a:xfrm>
          <a:prstGeom prst="rect">
            <a:avLst/>
          </a:prstGeom>
        </p:spPr>
      </p:pic>
      <p:sp>
        <p:nvSpPr>
          <p:cNvPr id="9" name="TextBox 8">
            <a:extLst>
              <a:ext uri="{FF2B5EF4-FFF2-40B4-BE49-F238E27FC236}">
                <a16:creationId xmlns:a16="http://schemas.microsoft.com/office/drawing/2014/main" id="{FAD1EDE2-AA42-9824-0F53-A8F5F54FC515}"/>
              </a:ext>
            </a:extLst>
          </p:cNvPr>
          <p:cNvSpPr txBox="1"/>
          <p:nvPr/>
        </p:nvSpPr>
        <p:spPr>
          <a:xfrm>
            <a:off x="7367009" y="4114569"/>
            <a:ext cx="41092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latin typeface="+mj-lt"/>
              </a:rPr>
              <a:t>Evolution of </a:t>
            </a:r>
            <a:r>
              <a:rPr lang="en-US" dirty="0" err="1">
                <a:latin typeface="+mj-lt"/>
              </a:rPr>
              <a:t>eClock</a:t>
            </a:r>
            <a:r>
              <a:rPr lang="en-US" dirty="0">
                <a:latin typeface="+mj-lt"/>
              </a:rPr>
              <a:t> delay with TID</a:t>
            </a:r>
          </a:p>
        </p:txBody>
      </p:sp>
    </p:spTree>
    <p:extLst>
      <p:ext uri="{BB962C8B-B14F-4D97-AF65-F5344CB8AC3E}">
        <p14:creationId xmlns:p14="http://schemas.microsoft.com/office/powerpoint/2010/main" val="410808417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1AD23-4538-1833-999E-425A6BF5A8C0}"/>
              </a:ext>
            </a:extLst>
          </p:cNvPr>
          <p:cNvSpPr>
            <a:spLocks noGrp="1"/>
          </p:cNvSpPr>
          <p:nvPr>
            <p:ph type="title"/>
          </p:nvPr>
        </p:nvSpPr>
        <p:spPr/>
        <p:txBody>
          <a:bodyPr/>
          <a:lstStyle/>
          <a:p>
            <a:r>
              <a:rPr lang="en-US" dirty="0" err="1">
                <a:ea typeface="Verdana"/>
              </a:rPr>
              <a:t>lpGBT</a:t>
            </a:r>
            <a:r>
              <a:rPr lang="en-US" dirty="0">
                <a:ea typeface="Verdana"/>
              </a:rPr>
              <a:t> – Functional &amp; Performance Characterization</a:t>
            </a:r>
            <a:endParaRPr lang="en-US" dirty="0"/>
          </a:p>
        </p:txBody>
      </p:sp>
      <p:sp>
        <p:nvSpPr>
          <p:cNvPr id="3" name="Content Placeholder 2">
            <a:extLst>
              <a:ext uri="{FF2B5EF4-FFF2-40B4-BE49-F238E27FC236}">
                <a16:creationId xmlns:a16="http://schemas.microsoft.com/office/drawing/2014/main" id="{F9045AEC-8AC5-F4FF-8C17-BC4304F5E22C}"/>
              </a:ext>
            </a:extLst>
          </p:cNvPr>
          <p:cNvSpPr>
            <a:spLocks noGrp="1"/>
          </p:cNvSpPr>
          <p:nvPr>
            <p:ph sz="half" idx="1"/>
          </p:nvPr>
        </p:nvSpPr>
        <p:spPr>
          <a:xfrm>
            <a:off x="838200" y="1068057"/>
            <a:ext cx="5181600" cy="5370842"/>
          </a:xfrm>
        </p:spPr>
        <p:txBody>
          <a:bodyPr vert="horz" lIns="91440" tIns="45720" rIns="91440" bIns="45720" rtlCol="0" anchor="t">
            <a:normAutofit lnSpcReduction="10000"/>
          </a:bodyPr>
          <a:lstStyle/>
          <a:p>
            <a:r>
              <a:rPr lang="en-US" dirty="0">
                <a:ea typeface="+mn-lt"/>
                <a:cs typeface="+mn-lt"/>
              </a:rPr>
              <a:t>Data path validation</a:t>
            </a:r>
          </a:p>
          <a:p>
            <a:pPr lvl="1"/>
            <a:r>
              <a:rPr lang="en-US" dirty="0">
                <a:solidFill>
                  <a:srgbClr val="002060"/>
                </a:solidFill>
                <a:ea typeface="+mn-lt"/>
                <a:cs typeface="+mn-lt"/>
              </a:rPr>
              <a:t>High speed links (5G/10G, FEC5/FEC12)</a:t>
            </a:r>
          </a:p>
          <a:p>
            <a:pPr lvl="1"/>
            <a:r>
              <a:rPr lang="en-US" dirty="0">
                <a:solidFill>
                  <a:srgbClr val="002060"/>
                </a:solidFill>
                <a:ea typeface="+mn-lt"/>
                <a:cs typeface="+mn-lt"/>
              </a:rPr>
              <a:t>RX / TX </a:t>
            </a:r>
            <a:r>
              <a:rPr lang="en-US" dirty="0" err="1">
                <a:solidFill>
                  <a:srgbClr val="002060"/>
                </a:solidFill>
                <a:ea typeface="+mn-lt"/>
                <a:cs typeface="+mn-lt"/>
              </a:rPr>
              <a:t>ePort</a:t>
            </a:r>
            <a:r>
              <a:rPr lang="en-US" dirty="0">
                <a:solidFill>
                  <a:srgbClr val="002060"/>
                </a:solidFill>
                <a:ea typeface="+mn-lt"/>
                <a:cs typeface="+mn-lt"/>
              </a:rPr>
              <a:t> characterization (BER testing, phase aligners, data jitter, ...)</a:t>
            </a:r>
          </a:p>
          <a:p>
            <a:pPr lvl="1"/>
            <a:r>
              <a:rPr lang="en-US" dirty="0">
                <a:solidFill>
                  <a:srgbClr val="002060"/>
                </a:solidFill>
                <a:ea typeface="+mn-lt"/>
                <a:cs typeface="+mn-lt"/>
              </a:rPr>
              <a:t>Equalization / pre-emphasis on high-speed optical link and </a:t>
            </a:r>
            <a:r>
              <a:rPr lang="en-US" dirty="0" err="1">
                <a:solidFill>
                  <a:srgbClr val="002060"/>
                </a:solidFill>
                <a:ea typeface="+mn-lt"/>
                <a:cs typeface="+mn-lt"/>
              </a:rPr>
              <a:t>eLinks</a:t>
            </a:r>
            <a:endParaRPr lang="en-US">
              <a:solidFill>
                <a:srgbClr val="002060"/>
              </a:solidFill>
              <a:ea typeface="+mn-lt"/>
              <a:cs typeface="+mn-lt"/>
            </a:endParaRPr>
          </a:p>
          <a:p>
            <a:r>
              <a:rPr lang="en-US" dirty="0">
                <a:solidFill>
                  <a:srgbClr val="002060"/>
                </a:solidFill>
                <a:ea typeface="+mn-lt"/>
                <a:cs typeface="+mn-lt"/>
              </a:rPr>
              <a:t>Clock performance </a:t>
            </a:r>
            <a:r>
              <a:rPr lang="en-US" dirty="0">
                <a:ea typeface="+mn-lt"/>
                <a:cs typeface="+mn-lt"/>
              </a:rPr>
              <a:t>testing</a:t>
            </a:r>
            <a:endParaRPr lang="en-US">
              <a:ea typeface="+mn-lt"/>
              <a:cs typeface="+mn-lt"/>
            </a:endParaRPr>
          </a:p>
          <a:p>
            <a:pPr lvl="1"/>
            <a:r>
              <a:rPr lang="en-US" dirty="0">
                <a:solidFill>
                  <a:srgbClr val="002060"/>
                </a:solidFill>
                <a:ea typeface="+mn-lt"/>
                <a:cs typeface="+mn-lt"/>
              </a:rPr>
              <a:t>PLL and CDR clock quality, deterministic and random jitter, clock latency</a:t>
            </a:r>
          </a:p>
          <a:p>
            <a:pPr lvl="1"/>
            <a:r>
              <a:rPr lang="en-US" dirty="0">
                <a:solidFill>
                  <a:srgbClr val="002060"/>
                </a:solidFill>
                <a:ea typeface="+mn-lt"/>
                <a:cs typeface="+mn-lt"/>
              </a:rPr>
              <a:t>High-Resolution clock phase shifter</a:t>
            </a:r>
          </a:p>
          <a:p>
            <a:endParaRPr lang="en-US" dirty="0">
              <a:solidFill>
                <a:srgbClr val="002060"/>
              </a:solidFill>
              <a:ea typeface="Calibri"/>
              <a:cs typeface="Calibri"/>
            </a:endParaRPr>
          </a:p>
        </p:txBody>
      </p:sp>
      <p:sp>
        <p:nvSpPr>
          <p:cNvPr id="7" name="Content Placeholder 6">
            <a:extLst>
              <a:ext uri="{FF2B5EF4-FFF2-40B4-BE49-F238E27FC236}">
                <a16:creationId xmlns:a16="http://schemas.microsoft.com/office/drawing/2014/main" id="{EACE1D63-8628-F571-C1B9-5B78D9881372}"/>
              </a:ext>
            </a:extLst>
          </p:cNvPr>
          <p:cNvSpPr>
            <a:spLocks noGrp="1"/>
          </p:cNvSpPr>
          <p:nvPr>
            <p:ph sz="half" idx="2"/>
          </p:nvPr>
        </p:nvSpPr>
        <p:spPr>
          <a:xfrm>
            <a:off x="6172200" y="1068058"/>
            <a:ext cx="5181600" cy="5370841"/>
          </a:xfrm>
        </p:spPr>
        <p:txBody>
          <a:bodyPr vert="horz" lIns="91440" tIns="45720" rIns="91440" bIns="45720" rtlCol="0" anchor="t">
            <a:normAutofit lnSpcReduction="10000"/>
          </a:bodyPr>
          <a:lstStyle/>
          <a:p>
            <a:r>
              <a:rPr lang="en-US" dirty="0">
                <a:ea typeface="Calibri"/>
                <a:cs typeface="Calibri"/>
              </a:rPr>
              <a:t>Analog peripheral characterization</a:t>
            </a:r>
            <a:endParaRPr lang="en-US">
              <a:ea typeface="+mn-lt"/>
              <a:cs typeface="+mn-lt"/>
            </a:endParaRPr>
          </a:p>
          <a:p>
            <a:pPr lvl="1"/>
            <a:r>
              <a:rPr lang="en-US" dirty="0">
                <a:solidFill>
                  <a:srgbClr val="002060"/>
                </a:solidFill>
                <a:ea typeface="Calibri"/>
                <a:cs typeface="Calibri"/>
              </a:rPr>
              <a:t>Bandgap reference</a:t>
            </a:r>
            <a:endParaRPr lang="en-US">
              <a:solidFill>
                <a:srgbClr val="002060"/>
              </a:solidFill>
              <a:ea typeface="+mn-lt"/>
              <a:cs typeface="+mn-lt"/>
            </a:endParaRPr>
          </a:p>
          <a:p>
            <a:pPr lvl="1"/>
            <a:r>
              <a:rPr lang="en-US" dirty="0">
                <a:solidFill>
                  <a:srgbClr val="002060"/>
                </a:solidFill>
                <a:ea typeface="Calibri"/>
                <a:cs typeface="Calibri"/>
              </a:rPr>
              <a:t>Voltage ADC</a:t>
            </a:r>
            <a:endParaRPr lang="en-US">
              <a:solidFill>
                <a:srgbClr val="002060"/>
              </a:solidFill>
              <a:ea typeface="+mn-lt"/>
              <a:cs typeface="+mn-lt"/>
            </a:endParaRPr>
          </a:p>
          <a:p>
            <a:pPr lvl="1"/>
            <a:r>
              <a:rPr lang="en-US" dirty="0">
                <a:solidFill>
                  <a:srgbClr val="002060"/>
                </a:solidFill>
                <a:ea typeface="Calibri"/>
                <a:cs typeface="Calibri"/>
              </a:rPr>
              <a:t>Current DAC</a:t>
            </a:r>
            <a:endParaRPr lang="en-US">
              <a:solidFill>
                <a:srgbClr val="002060"/>
              </a:solidFill>
              <a:ea typeface="+mn-lt"/>
              <a:cs typeface="+mn-lt"/>
            </a:endParaRPr>
          </a:p>
          <a:p>
            <a:pPr lvl="1"/>
            <a:r>
              <a:rPr lang="en-US" dirty="0">
                <a:solidFill>
                  <a:srgbClr val="002060"/>
                </a:solidFill>
                <a:ea typeface="Calibri"/>
                <a:cs typeface="Calibri"/>
              </a:rPr>
              <a:t>Voltage DAC (linearity, noise, stability, temperature)</a:t>
            </a:r>
            <a:endParaRPr lang="en-US">
              <a:solidFill>
                <a:srgbClr val="002060"/>
              </a:solidFill>
              <a:ea typeface="+mn-lt"/>
              <a:cs typeface="+mn-lt"/>
            </a:endParaRPr>
          </a:p>
          <a:p>
            <a:r>
              <a:rPr lang="en-US" dirty="0">
                <a:ea typeface="Calibri"/>
                <a:cs typeface="Calibri"/>
              </a:rPr>
              <a:t>Configuration/Start-Up/Watchdog Testing</a:t>
            </a:r>
            <a:endParaRPr lang="en-US">
              <a:ea typeface="+mn-lt"/>
              <a:cs typeface="+mn-lt"/>
            </a:endParaRPr>
          </a:p>
          <a:p>
            <a:pPr lvl="1"/>
            <a:r>
              <a:rPr lang="en-US" dirty="0">
                <a:solidFill>
                  <a:srgbClr val="002060"/>
                </a:solidFill>
                <a:ea typeface="Calibri"/>
                <a:cs typeface="Calibri"/>
              </a:rPr>
              <a:t>Power-Up state machine</a:t>
            </a:r>
            <a:endParaRPr lang="en-US">
              <a:solidFill>
                <a:srgbClr val="002060"/>
              </a:solidFill>
              <a:ea typeface="+mn-lt"/>
              <a:cs typeface="+mn-lt"/>
            </a:endParaRPr>
          </a:p>
          <a:p>
            <a:pPr lvl="1"/>
            <a:r>
              <a:rPr lang="en-US" dirty="0">
                <a:solidFill>
                  <a:srgbClr val="002060"/>
                </a:solidFill>
                <a:ea typeface="Calibri"/>
                <a:cs typeface="Calibri"/>
              </a:rPr>
              <a:t>Configuration flows: I²C, EC, IC, ROM, </a:t>
            </a:r>
            <a:r>
              <a:rPr lang="en-US" dirty="0" err="1">
                <a:solidFill>
                  <a:srgbClr val="002060"/>
                </a:solidFill>
                <a:ea typeface="Calibri"/>
                <a:cs typeface="Calibri"/>
              </a:rPr>
              <a:t>eFuses</a:t>
            </a:r>
            <a:r>
              <a:rPr lang="en-US" dirty="0">
                <a:solidFill>
                  <a:srgbClr val="002060"/>
                </a:solidFill>
                <a:ea typeface="Calibri"/>
                <a:cs typeface="Calibri"/>
              </a:rPr>
              <a:t>, CRC, …</a:t>
            </a:r>
            <a:endParaRPr lang="en-US">
              <a:solidFill>
                <a:srgbClr val="002060"/>
              </a:solidFill>
              <a:ea typeface="+mn-lt"/>
              <a:cs typeface="+mn-lt"/>
            </a:endParaRPr>
          </a:p>
          <a:p>
            <a:pPr lvl="1"/>
            <a:r>
              <a:rPr lang="en-US" dirty="0">
                <a:solidFill>
                  <a:srgbClr val="002060"/>
                </a:solidFill>
                <a:ea typeface="Calibri"/>
                <a:cs typeface="Calibri"/>
              </a:rPr>
              <a:t>I²C Master, GPIOs</a:t>
            </a:r>
          </a:p>
          <a:p>
            <a:r>
              <a:rPr lang="en-US" u="sng" dirty="0">
                <a:ea typeface="Calibri"/>
                <a:cs typeface="Calibri"/>
              </a:rPr>
              <a:t>List not exhaustive!</a:t>
            </a:r>
            <a:endParaRPr lang="en-US" u="sng">
              <a:ea typeface="Calibri"/>
              <a:cs typeface="Calibri"/>
            </a:endParaRPr>
          </a:p>
        </p:txBody>
      </p:sp>
      <p:sp>
        <p:nvSpPr>
          <p:cNvPr id="4" name="Date Placeholder 3">
            <a:extLst>
              <a:ext uri="{FF2B5EF4-FFF2-40B4-BE49-F238E27FC236}">
                <a16:creationId xmlns:a16="http://schemas.microsoft.com/office/drawing/2014/main" id="{52DD3D5B-27C7-89FF-F20E-BBD8321C060F}"/>
              </a:ext>
            </a:extLst>
          </p:cNvPr>
          <p:cNvSpPr>
            <a:spLocks noGrp="1"/>
          </p:cNvSpPr>
          <p:nvPr>
            <p:ph type="dt" sz="half" idx="10"/>
          </p:nvPr>
        </p:nvSpPr>
        <p:spPr/>
        <p:txBody>
          <a:bodyPr/>
          <a:lstStyle/>
          <a:p>
            <a:r>
              <a:rPr lang="en-US"/>
              <a:t>CERN EP-ESE Seminar, 28 June 2022</a:t>
            </a:r>
            <a:endParaRPr lang="en-GB" dirty="0"/>
          </a:p>
        </p:txBody>
      </p:sp>
      <p:sp>
        <p:nvSpPr>
          <p:cNvPr id="5" name="Footer Placeholder 4">
            <a:extLst>
              <a:ext uri="{FF2B5EF4-FFF2-40B4-BE49-F238E27FC236}">
                <a16:creationId xmlns:a16="http://schemas.microsoft.com/office/drawing/2014/main" id="{DCEBA883-C6E6-3336-BBC1-E6B982B7310F}"/>
              </a:ext>
            </a:extLst>
          </p:cNvPr>
          <p:cNvSpPr>
            <a:spLocks noGrp="1"/>
          </p:cNvSpPr>
          <p:nvPr>
            <p:ph type="ftr" sz="quarter" idx="11"/>
          </p:nvPr>
        </p:nvSpPr>
        <p:spPr/>
        <p:txBody>
          <a:bodyPr/>
          <a:lstStyle/>
          <a:p>
            <a:r>
              <a:rPr lang="en-GB"/>
              <a:t>https://indico.cern.ch/event/1065136 </a:t>
            </a:r>
            <a:endParaRPr lang="en-GB" dirty="0"/>
          </a:p>
        </p:txBody>
      </p:sp>
      <p:sp>
        <p:nvSpPr>
          <p:cNvPr id="6" name="Slide Number Placeholder 5">
            <a:extLst>
              <a:ext uri="{FF2B5EF4-FFF2-40B4-BE49-F238E27FC236}">
                <a16:creationId xmlns:a16="http://schemas.microsoft.com/office/drawing/2014/main" id="{1B0588B1-A195-B298-1A42-E304286C701D}"/>
              </a:ext>
            </a:extLst>
          </p:cNvPr>
          <p:cNvSpPr>
            <a:spLocks noGrp="1"/>
          </p:cNvSpPr>
          <p:nvPr>
            <p:ph type="sldNum" sz="quarter" idx="12"/>
          </p:nvPr>
        </p:nvSpPr>
        <p:spPr/>
        <p:txBody>
          <a:bodyPr/>
          <a:lstStyle/>
          <a:p>
            <a:fld id="{9E4E57FD-46AB-4497-A1ED-13B00B4C8F0D}" type="slidenum">
              <a:rPr lang="en-GB" dirty="0" smtClean="0"/>
              <a:pPr/>
              <a:t>98</a:t>
            </a:fld>
            <a:endParaRPr lang="en-GB" dirty="0"/>
          </a:p>
        </p:txBody>
      </p:sp>
    </p:spTree>
    <p:extLst>
      <p:ext uri="{BB962C8B-B14F-4D97-AF65-F5344CB8AC3E}">
        <p14:creationId xmlns:p14="http://schemas.microsoft.com/office/powerpoint/2010/main" val="244965718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939DD-CF6B-F54A-8122-DAEEC8C0AD96}"/>
              </a:ext>
            </a:extLst>
          </p:cNvPr>
          <p:cNvSpPr>
            <a:spLocks noGrp="1"/>
          </p:cNvSpPr>
          <p:nvPr>
            <p:ph type="title"/>
          </p:nvPr>
        </p:nvSpPr>
        <p:spPr/>
        <p:txBody>
          <a:bodyPr/>
          <a:lstStyle/>
          <a:p>
            <a:r>
              <a:rPr lang="en-US" b="0" dirty="0">
                <a:ea typeface="+mj-lt"/>
                <a:cs typeface="+mj-lt"/>
              </a:rPr>
              <a:t>Single-Event Effects Testing – Clock Glitches</a:t>
            </a:r>
          </a:p>
        </p:txBody>
      </p:sp>
      <p:sp>
        <p:nvSpPr>
          <p:cNvPr id="3" name="Content Placeholder 2">
            <a:extLst>
              <a:ext uri="{FF2B5EF4-FFF2-40B4-BE49-F238E27FC236}">
                <a16:creationId xmlns:a16="http://schemas.microsoft.com/office/drawing/2014/main" id="{9B5655CE-CB24-BB4C-884A-6E19FDCD60A3}"/>
              </a:ext>
            </a:extLst>
          </p:cNvPr>
          <p:cNvSpPr>
            <a:spLocks noGrp="1"/>
          </p:cNvSpPr>
          <p:nvPr>
            <p:ph sz="half" idx="1"/>
          </p:nvPr>
        </p:nvSpPr>
        <p:spPr>
          <a:xfrm>
            <a:off x="838200" y="1173432"/>
            <a:ext cx="5181600" cy="5265467"/>
          </a:xfrm>
        </p:spPr>
        <p:txBody>
          <a:bodyPr vert="horz" lIns="91440" tIns="45720" rIns="91440" bIns="45720" rtlCol="0" anchor="t">
            <a:normAutofit lnSpcReduction="10000"/>
          </a:bodyPr>
          <a:lstStyle/>
          <a:p>
            <a:pPr marL="0" indent="0">
              <a:buNone/>
            </a:pPr>
            <a:r>
              <a:rPr lang="en-US" b="1" dirty="0">
                <a:cs typeface="Calibri"/>
              </a:rPr>
              <a:t>Glitches on Clock Signals</a:t>
            </a:r>
            <a:endParaRPr lang="en-US" b="1">
              <a:cs typeface="Calibri"/>
            </a:endParaRPr>
          </a:p>
          <a:p>
            <a:r>
              <a:rPr lang="en-US" dirty="0" err="1">
                <a:cs typeface="Calibri"/>
              </a:rPr>
              <a:t>eClocks</a:t>
            </a:r>
            <a:r>
              <a:rPr lang="en-US" dirty="0">
                <a:cs typeface="Calibri"/>
              </a:rPr>
              <a:t> are not fully redundant all the way through the chain</a:t>
            </a:r>
          </a:p>
          <a:p>
            <a:pPr lvl="1"/>
            <a:r>
              <a:rPr lang="en-US" dirty="0">
                <a:solidFill>
                  <a:srgbClr val="002060"/>
                </a:solidFill>
                <a:cs typeface="Calibri"/>
              </a:rPr>
              <a:t>Short (100s of </a:t>
            </a:r>
            <a:r>
              <a:rPr lang="en-US" dirty="0" err="1">
                <a:solidFill>
                  <a:srgbClr val="002060"/>
                </a:solidFill>
                <a:cs typeface="Calibri"/>
              </a:rPr>
              <a:t>ps</a:t>
            </a:r>
            <a:r>
              <a:rPr lang="en-US" dirty="0">
                <a:solidFill>
                  <a:srgbClr val="002060"/>
                </a:solidFill>
                <a:cs typeface="Calibri"/>
              </a:rPr>
              <a:t>) SETs might appear on the clock outputs</a:t>
            </a:r>
          </a:p>
          <a:p>
            <a:r>
              <a:rPr lang="en-US" dirty="0" err="1">
                <a:cs typeface="Calibri"/>
              </a:rPr>
              <a:t>eClock</a:t>
            </a:r>
            <a:r>
              <a:rPr lang="en-US" dirty="0">
                <a:cs typeface="Calibri"/>
              </a:rPr>
              <a:t> and </a:t>
            </a:r>
            <a:r>
              <a:rPr lang="en-US" dirty="0" err="1">
                <a:cs typeface="Calibri"/>
              </a:rPr>
              <a:t>PSclock</a:t>
            </a:r>
            <a:r>
              <a:rPr lang="en-US" dirty="0">
                <a:cs typeface="Calibri"/>
              </a:rPr>
              <a:t> were monitored during irradiation</a:t>
            </a:r>
          </a:p>
          <a:p>
            <a:pPr lvl="1"/>
            <a:r>
              <a:rPr lang="en-US" dirty="0">
                <a:solidFill>
                  <a:srgbClr val="002060"/>
                </a:solidFill>
                <a:cs typeface="Calibri"/>
              </a:rPr>
              <a:t>Sensitive to pulses longer than 100 </a:t>
            </a:r>
            <a:r>
              <a:rPr lang="en-US" dirty="0" err="1">
                <a:solidFill>
                  <a:srgbClr val="002060"/>
                </a:solidFill>
                <a:cs typeface="Calibri"/>
              </a:rPr>
              <a:t>ps</a:t>
            </a:r>
            <a:endParaRPr lang="en-US" dirty="0">
              <a:solidFill>
                <a:srgbClr val="002060"/>
              </a:solidFill>
              <a:cs typeface="Calibri"/>
            </a:endParaRPr>
          </a:p>
          <a:p>
            <a:r>
              <a:rPr lang="en-US" dirty="0">
                <a:cs typeface="Calibri"/>
              </a:rPr>
              <a:t>Frequency of occurrence characterized</a:t>
            </a:r>
          </a:p>
          <a:p>
            <a:pPr lvl="1"/>
            <a:r>
              <a:rPr lang="en-US" dirty="0">
                <a:solidFill>
                  <a:srgbClr val="002060"/>
                </a:solidFill>
                <a:cs typeface="Calibri"/>
              </a:rPr>
              <a:t>No further data collected (typical length of individual pulses unknown)</a:t>
            </a:r>
            <a:endParaRPr lang="en-US">
              <a:solidFill>
                <a:srgbClr val="002060"/>
              </a:solidFill>
              <a:cs typeface="Calibri"/>
            </a:endParaRPr>
          </a:p>
          <a:p>
            <a:endParaRPr lang="en-US" dirty="0">
              <a:cs typeface="Calibri"/>
            </a:endParaRPr>
          </a:p>
        </p:txBody>
      </p:sp>
      <p:sp>
        <p:nvSpPr>
          <p:cNvPr id="5" name="Date Placeholder 4">
            <a:extLst>
              <a:ext uri="{FF2B5EF4-FFF2-40B4-BE49-F238E27FC236}">
                <a16:creationId xmlns:a16="http://schemas.microsoft.com/office/drawing/2014/main" id="{D290783A-19AF-09A9-41AA-AF1319287A1F}"/>
              </a:ext>
            </a:extLst>
          </p:cNvPr>
          <p:cNvSpPr>
            <a:spLocks noGrp="1"/>
          </p:cNvSpPr>
          <p:nvPr>
            <p:ph type="dt" sz="half" idx="10"/>
          </p:nvPr>
        </p:nvSpPr>
        <p:spPr/>
        <p:txBody>
          <a:bodyPr/>
          <a:lstStyle/>
          <a:p>
            <a:r>
              <a:rPr lang="en-US"/>
              <a:t>CERN EP-ESE Seminar, 28 June 2022</a:t>
            </a:r>
            <a:endParaRPr lang="en-GB" dirty="0"/>
          </a:p>
        </p:txBody>
      </p:sp>
      <p:sp>
        <p:nvSpPr>
          <p:cNvPr id="6" name="Footer Placeholder 5">
            <a:extLst>
              <a:ext uri="{FF2B5EF4-FFF2-40B4-BE49-F238E27FC236}">
                <a16:creationId xmlns:a16="http://schemas.microsoft.com/office/drawing/2014/main" id="{D2C3242D-2E39-FFDD-158D-7D6C9811B5D2}"/>
              </a:ext>
            </a:extLst>
          </p:cNvPr>
          <p:cNvSpPr>
            <a:spLocks noGrp="1"/>
          </p:cNvSpPr>
          <p:nvPr>
            <p:ph type="ftr" sz="quarter" idx="11"/>
          </p:nvPr>
        </p:nvSpPr>
        <p:spPr/>
        <p:txBody>
          <a:bodyPr/>
          <a:lstStyle/>
          <a:p>
            <a:r>
              <a:rPr lang="en-GB"/>
              <a:t>https://indico.cern.ch/event/1065136 </a:t>
            </a:r>
            <a:endParaRPr lang="en-GB" dirty="0"/>
          </a:p>
        </p:txBody>
      </p:sp>
      <p:sp>
        <p:nvSpPr>
          <p:cNvPr id="7" name="Slide Number Placeholder 6">
            <a:extLst>
              <a:ext uri="{FF2B5EF4-FFF2-40B4-BE49-F238E27FC236}">
                <a16:creationId xmlns:a16="http://schemas.microsoft.com/office/drawing/2014/main" id="{8855EE9A-9757-1738-5F29-2D8E97846FA5}"/>
              </a:ext>
            </a:extLst>
          </p:cNvPr>
          <p:cNvSpPr>
            <a:spLocks noGrp="1"/>
          </p:cNvSpPr>
          <p:nvPr>
            <p:ph type="sldNum" sz="quarter" idx="12"/>
          </p:nvPr>
        </p:nvSpPr>
        <p:spPr/>
        <p:txBody>
          <a:bodyPr/>
          <a:lstStyle/>
          <a:p>
            <a:fld id="{9E4E57FD-46AB-4497-A1ED-13B00B4C8F0D}" type="slidenum">
              <a:rPr lang="en-GB" dirty="0" smtClean="0"/>
              <a:pPr/>
              <a:t>99</a:t>
            </a:fld>
            <a:endParaRPr lang="en-GB" dirty="0"/>
          </a:p>
        </p:txBody>
      </p:sp>
      <p:pic>
        <p:nvPicPr>
          <p:cNvPr id="10" name="Picture 10" descr="Chart&#10;&#10;Description automatically generated">
            <a:extLst>
              <a:ext uri="{FF2B5EF4-FFF2-40B4-BE49-F238E27FC236}">
                <a16:creationId xmlns:a16="http://schemas.microsoft.com/office/drawing/2014/main" id="{7823D0D3-8942-8376-5CD0-0A0CA289948F}"/>
              </a:ext>
            </a:extLst>
          </p:cNvPr>
          <p:cNvPicPr>
            <a:picLocks noGrp="1" noChangeAspect="1"/>
          </p:cNvPicPr>
          <p:nvPr>
            <p:ph sz="half" idx="2"/>
          </p:nvPr>
        </p:nvPicPr>
        <p:blipFill>
          <a:blip r:embed="rId2"/>
          <a:stretch>
            <a:fillRect/>
          </a:stretch>
        </p:blipFill>
        <p:spPr>
          <a:xfrm>
            <a:off x="6172200" y="1170761"/>
            <a:ext cx="5181600" cy="3886200"/>
          </a:xfrm>
        </p:spPr>
      </p:pic>
      <p:sp>
        <p:nvSpPr>
          <p:cNvPr id="12" name="TextBox 11">
            <a:extLst>
              <a:ext uri="{FF2B5EF4-FFF2-40B4-BE49-F238E27FC236}">
                <a16:creationId xmlns:a16="http://schemas.microsoft.com/office/drawing/2014/main" id="{543F29A9-567F-D3B2-6911-45F70FD9D33E}"/>
              </a:ext>
            </a:extLst>
          </p:cNvPr>
          <p:cNvSpPr txBox="1"/>
          <p:nvPr/>
        </p:nvSpPr>
        <p:spPr>
          <a:xfrm>
            <a:off x="6958131" y="4950911"/>
            <a:ext cx="414639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Heavy ion cross section for glitches on </a:t>
            </a:r>
            <a:r>
              <a:rPr lang="en-US" dirty="0" err="1"/>
              <a:t>eClocks</a:t>
            </a:r>
            <a:r>
              <a:rPr lang="en-US" dirty="0"/>
              <a:t> and phase programmable clocks</a:t>
            </a:r>
            <a:endParaRPr lang="en-US" dirty="0">
              <a:cs typeface="Calibri"/>
            </a:endParaRPr>
          </a:p>
        </p:txBody>
      </p:sp>
    </p:spTree>
    <p:extLst>
      <p:ext uri="{BB962C8B-B14F-4D97-AF65-F5344CB8AC3E}">
        <p14:creationId xmlns:p14="http://schemas.microsoft.com/office/powerpoint/2010/main" val="28436504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4BBB761D903D34BA160554D830D7E8B" ma:contentTypeVersion="0" ma:contentTypeDescription="Create a new document." ma:contentTypeScope="" ma:versionID="2f7b957fdb5da0ca443fc9a16f093ee9">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BD04ACE-C721-4552-A7CA-9446F82749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0E987955-1E06-4DAE-9EF9-F4192691FB98}">
  <ds:schemaRefs>
    <ds:schemaRef ds:uri="http://schemas.microsoft.com/sharepoint/v3/contenttype/forms"/>
  </ds:schemaRefs>
</ds:datastoreItem>
</file>

<file path=customXml/itemProps3.xml><?xml version="1.0" encoding="utf-8"?>
<ds:datastoreItem xmlns:ds="http://schemas.openxmlformats.org/officeDocument/2006/customXml" ds:itemID="{51587F6B-A456-471F-B98E-C1A2F37E1AB8}">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14265</TotalTime>
  <Words>12337</Words>
  <Application>Microsoft Office PowerPoint</Application>
  <PresentationFormat>Widescreen</PresentationFormat>
  <Paragraphs>2655</Paragraphs>
  <Slides>100</Slides>
  <Notes>44</Notes>
  <HiddenSlides>0</HiddenSlides>
  <MMClips>0</MMClips>
  <ScaleCrop>false</ScaleCrop>
  <HeadingPairs>
    <vt:vector size="4" baseType="variant">
      <vt:variant>
        <vt:lpstr>Theme</vt:lpstr>
      </vt:variant>
      <vt:variant>
        <vt:i4>2</vt:i4>
      </vt:variant>
      <vt:variant>
        <vt:lpstr>Slide Titles</vt:lpstr>
      </vt:variant>
      <vt:variant>
        <vt:i4>100</vt:i4>
      </vt:variant>
    </vt:vector>
  </HeadingPairs>
  <TitlesOfParts>
    <vt:vector size="102" baseType="lpstr">
      <vt:lpstr>Office Theme</vt:lpstr>
      <vt:lpstr>1_Office Theme</vt:lpstr>
      <vt:lpstr>The lpGBT: from concept to a radiation-tolerant high-speed communication ASIC for the HL-LHC upgrade</vt:lpstr>
      <vt:lpstr>Outline</vt:lpstr>
      <vt:lpstr>PowerPoint Presentation</vt:lpstr>
      <vt:lpstr>lpGBTv1 Timeline</vt:lpstr>
      <vt:lpstr>lpGBT Link Architecture</vt:lpstr>
      <vt:lpstr>What’s the lpGBT? [user point of view]</vt:lpstr>
      <vt:lpstr>LpGBT System Block Diagram (Simplified)</vt:lpstr>
      <vt:lpstr>Specifications summary [radiation]</vt:lpstr>
      <vt:lpstr>lpGBT - Verification</vt:lpstr>
      <vt:lpstr>Verification - Introduction</vt:lpstr>
      <vt:lpstr>Verification - Introduction</vt:lpstr>
      <vt:lpstr>lpGBT Verification</vt:lpstr>
      <vt:lpstr>lpGBT UVM Environment</vt:lpstr>
      <vt:lpstr>lpGBT Rand Test</vt:lpstr>
      <vt:lpstr>lpGBT Rand Test</vt:lpstr>
      <vt:lpstr>lpGBT Signoff</vt:lpstr>
      <vt:lpstr>lpGBT verification timeline</vt:lpstr>
      <vt:lpstr>lpGBT Verification – Key takeaways</vt:lpstr>
      <vt:lpstr>lpGBT - Validation and Testing</vt:lpstr>
      <vt:lpstr>lpGBT  - Testing Ecosystem</vt:lpstr>
      <vt:lpstr>lpGBT – Functional &amp; Performance Characterization</vt:lpstr>
      <vt:lpstr>Single-Event Effects Testing</vt:lpstr>
      <vt:lpstr>Single-Event Effects Testing – General Information</vt:lpstr>
      <vt:lpstr>Single-Event Effects Testing – General Information</vt:lpstr>
      <vt:lpstr>Single-Event Effects Testing – General Information</vt:lpstr>
      <vt:lpstr>Single-Event Effects Testing – Data Path</vt:lpstr>
      <vt:lpstr>Single-Event Effects Testing – Data Path</vt:lpstr>
      <vt:lpstr>Single-Event Effects Testing – Data Path</vt:lpstr>
      <vt:lpstr>Single-Event Effects Testing – Inductor SEE Sensitivity</vt:lpstr>
      <vt:lpstr>Single-Event Effects Testing – Inductor SEE Sensitivity</vt:lpstr>
      <vt:lpstr>Total Ionizing Dose Testing</vt:lpstr>
      <vt:lpstr>lpGBT X-ray TID Testing - Introduction</vt:lpstr>
      <vt:lpstr>lpGBT X-ray TID Testing - Introduction</vt:lpstr>
      <vt:lpstr>lpGBT X-ray TID Testing – General Information</vt:lpstr>
      <vt:lpstr>lpGBT X-ray TID Testing – Data Path</vt:lpstr>
      <vt:lpstr>lpGBT X-ray TID Testing – Data Path</vt:lpstr>
      <vt:lpstr>lpGBT X-ray TID Testing – Analog Peripherals</vt:lpstr>
      <vt:lpstr>lpGBT X-ray TID Testing – Analog Peripherals</vt:lpstr>
      <vt:lpstr>lpGBT X-ray TID Testing – Analog Peripherals</vt:lpstr>
      <vt:lpstr>Conclusions</vt:lpstr>
      <vt:lpstr>Finding Information</vt:lpstr>
      <vt:lpstr>Backup</vt:lpstr>
      <vt:lpstr>lpGBT team and contributors</vt:lpstr>
      <vt:lpstr>Configuration</vt:lpstr>
      <vt:lpstr>Programming the lpGBT (1/2)</vt:lpstr>
      <vt:lpstr>Programming the lpGBT (2/2)</vt:lpstr>
      <vt:lpstr>Electrically Interfacing with the Frontends</vt:lpstr>
      <vt:lpstr>eLinks Electrical “Standard”</vt:lpstr>
      <vt:lpstr>eLink Line Receiver (eRx)</vt:lpstr>
      <vt:lpstr>Using the eRx(s)</vt:lpstr>
      <vt:lpstr>eLink Data Sampling and “Deserialization”</vt:lpstr>
      <vt:lpstr>Up eLink – Phase Alignment</vt:lpstr>
      <vt:lpstr>Phase-Aligner Block Diagram</vt:lpstr>
      <vt:lpstr>Phase - Selection</vt:lpstr>
      <vt:lpstr>Using the Phase-Aligner(s)</vt:lpstr>
      <vt:lpstr>eLink Rx Groups</vt:lpstr>
      <vt:lpstr>Note about eLink Input Pin Names</vt:lpstr>
      <vt:lpstr>The EC “Group”</vt:lpstr>
      <vt:lpstr>eLink Deserialization</vt:lpstr>
      <vt:lpstr>Uplink Data Path</vt:lpstr>
      <vt:lpstr>High – Speed Uplink Frame</vt:lpstr>
      <vt:lpstr>Example: 5.12 Gbps FEC5 Uplink Frame</vt:lpstr>
      <vt:lpstr>Uplink data path</vt:lpstr>
      <vt:lpstr>High-Speed Line Driver</vt:lpstr>
      <vt:lpstr>Line – Driver Topology</vt:lpstr>
      <vt:lpstr>Line driver simulations (@5.12Gbps)</vt:lpstr>
      <vt:lpstr>Using the Line Driver</vt:lpstr>
      <vt:lpstr>High-Speed Line Receiver / Equalizer</vt:lpstr>
      <vt:lpstr>The Equalizer in the LpGBT</vt:lpstr>
      <vt:lpstr>Eye Opening Monitor</vt:lpstr>
      <vt:lpstr>Eye Opening Monitor</vt:lpstr>
      <vt:lpstr>PLL / CDR and Clock Manager</vt:lpstr>
      <vt:lpstr>Clock Syntheses</vt:lpstr>
      <vt:lpstr>Down Link Data Path</vt:lpstr>
      <vt:lpstr>Downlink Data Path</vt:lpstr>
      <vt:lpstr>eLink Groups and Serialization</vt:lpstr>
      <vt:lpstr>eLink Tx Groups &amp; Serialization</vt:lpstr>
      <vt:lpstr>eLink Tx “Mirror” function</vt:lpstr>
      <vt:lpstr>eLink Line Transmitter (eTx)</vt:lpstr>
      <vt:lpstr>eLink Driver</vt:lpstr>
      <vt:lpstr>eTx Functionality</vt:lpstr>
      <vt:lpstr>eTx – Pre-Emphasis</vt:lpstr>
      <vt:lpstr>Note about eLink Output Pin Names</vt:lpstr>
      <vt:lpstr>eLink Clocks</vt:lpstr>
      <vt:lpstr>eLink Clocks</vt:lpstr>
      <vt:lpstr>Experiment Control and Environment Monitoring</vt:lpstr>
      <vt:lpstr>Digital</vt:lpstr>
      <vt:lpstr>Analogue Peripherals</vt:lpstr>
      <vt:lpstr>Example: Using an External Temperature Sensor</vt:lpstr>
      <vt:lpstr>Package</vt:lpstr>
      <vt:lpstr>lpGBT FPGA</vt:lpstr>
      <vt:lpstr>lpGBT Simulation Model</vt:lpstr>
      <vt:lpstr>lpGBT UVM Agents</vt:lpstr>
      <vt:lpstr>lpGBT tests</vt:lpstr>
      <vt:lpstr>lpGBT – Functional &amp; Performance Characterization</vt:lpstr>
      <vt:lpstr>Single-Event Effects Testing – Clock Glitches</vt:lpstr>
      <vt:lpstr>lpGBT X-ray TID Testing – eClock and eLink Delay</vt:lpstr>
      <vt:lpstr>lpGBT – Functional &amp; Performance Characterization</vt:lpstr>
      <vt:lpstr>Single-Event Effects Testing – Clock Glitches</vt:lpstr>
      <vt:lpstr>lpGBT X-ray TID Testing – eClock and eLink Delay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Paulo Rodrigues Simoes Moreira</dc:creator>
  <cp:lastModifiedBy>Adithya Pulli</cp:lastModifiedBy>
  <cp:revision>1218</cp:revision>
  <cp:lastPrinted>2017-04-26T13:57:31Z</cp:lastPrinted>
  <dcterms:created xsi:type="dcterms:W3CDTF">2017-04-22T20:21:37Z</dcterms:created>
  <dcterms:modified xsi:type="dcterms:W3CDTF">2022-06-27T11:02:56Z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0x01010034BBB761D903D34BA160554D830D7E8B</vt:lpwstr>
  </property>
</Properties>
</file>