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307" r:id="rId2"/>
    <p:sldId id="343" r:id="rId3"/>
    <p:sldId id="337" r:id="rId4"/>
    <p:sldId id="315" r:id="rId5"/>
  </p:sldIdLst>
  <p:sldSz cx="9144000" cy="6858000" type="screen4x3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403" autoAdjust="0"/>
    <p:restoredTop sz="94660"/>
  </p:normalViewPr>
  <p:slideViewPr>
    <p:cSldViewPr snapToGrid="0" snapToObjects="1">
      <p:cViewPr varScale="1">
        <p:scale>
          <a:sx n="174" d="100"/>
          <a:sy n="174" d="100"/>
        </p:scale>
        <p:origin x="232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371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EE419-066C-4CFB-B75E-36E1E3BE08C3}" type="datetimeFigureOut">
              <a:rPr lang="en-US" smtClean="0"/>
              <a:t>8/24/21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D3D50-F3A3-420E-ACCC-F9260AF94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713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092" y="0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23A63D-748C-45F7-A5CD-866E4AD9F2FF}" type="datetimeFigureOut">
              <a:rPr lang="en-US"/>
              <a:pPr>
                <a:defRPr/>
              </a:pPr>
              <a:t>8/24/21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1235075"/>
            <a:ext cx="4438650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60" y="4751803"/>
            <a:ext cx="5439355" cy="3888116"/>
          </a:xfrm>
          <a:prstGeom prst="rect">
            <a:avLst/>
          </a:prstGeom>
        </p:spPr>
        <p:txBody>
          <a:bodyPr vert="horz" lIns="91427" tIns="45714" rIns="91427" bIns="45714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034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092" y="9378034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D82B532-0D5C-4D4F-8520-4996C9E16A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14346" indent="-27474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098995" indent="-21979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538592" indent="-21979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1978190" indent="-21979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417788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857386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296984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736581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4D8754C-75AC-4BE9-BA7F-E8F3F1769142}" type="slidenum">
              <a:rPr lang="en-US" altLang="en-US" smtClean="0">
                <a:latin typeface="Calibri" panose="020F0502020204030204" pitchFamily="34" charset="0"/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 dirty="0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427"/>
          <a:stretch/>
        </p:blipFill>
        <p:spPr bwMode="auto">
          <a:xfrm>
            <a:off x="215900" y="5472113"/>
            <a:ext cx="137062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1579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>
          <a:xfrm>
            <a:off x="1738858" y="6356350"/>
            <a:ext cx="2731001" cy="365125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09-03-2021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4518498" y="6356350"/>
            <a:ext cx="3438052" cy="365125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EATM Meeting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E3FA1-8EC4-44A7-87C8-F435A82D0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05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09-03-2021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EATM Meeting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3FEC4-9662-4ACF-930C-04DDD89CE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629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09-03-2021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EATM Meeting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DFD6C-9807-4103-9E7F-A2187BD728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88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/>
              <a:t>Slide Title</a:t>
            </a:r>
            <a:endParaRPr lang="en-US" sz="270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/>
              <a:t>Slide Title</a:t>
            </a:r>
            <a:endParaRPr lang="en-US" sz="27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09-03-2021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EATM Meeting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F15DC-34C0-41BB-AA49-01931318BC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91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09-03-2021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EATM Meeting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0C176-A121-4B4D-9B59-EB0F61C8BE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771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09-03-2021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EATM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F7D0E-7515-4D1B-B6AD-09C9A1D0BE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412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6432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2354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79" r="57671"/>
          <a:stretch/>
        </p:blipFill>
        <p:spPr bwMode="auto">
          <a:xfrm>
            <a:off x="395289" y="6356349"/>
            <a:ext cx="48785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 dirty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09-03-2021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 dirty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EATM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3486D582-F224-4FCF-AA19-0437A3C4BA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fr-FR"/>
              <a:t>Slide text first level</a:t>
            </a:r>
          </a:p>
          <a:p>
            <a:pPr lvl="1"/>
            <a:r>
              <a:rPr lang="fr-CH" altLang="fr-FR"/>
              <a:t>Slide text second level</a:t>
            </a:r>
          </a:p>
          <a:p>
            <a:pPr lvl="2"/>
            <a:r>
              <a:rPr lang="fr-CH" altLang="fr-FR"/>
              <a:t>Slide text third level</a:t>
            </a:r>
          </a:p>
          <a:p>
            <a:pPr lvl="3"/>
            <a:r>
              <a:rPr lang="fr-CH" altLang="fr-FR"/>
              <a:t>Slide text fourth level</a:t>
            </a:r>
          </a:p>
          <a:p>
            <a:pPr lvl="4"/>
            <a:r>
              <a:rPr lang="fr-CH" altLang="fr-FR"/>
              <a:t>Slide text fifth level</a:t>
            </a:r>
            <a:endParaRPr lang="en-US" altLang="fr-FR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8" r:id="rId1"/>
    <p:sldLayoutId id="2147484419" r:id="rId2"/>
    <p:sldLayoutId id="2147484420" r:id="rId3"/>
    <p:sldLayoutId id="2147484421" r:id="rId4"/>
    <p:sldLayoutId id="2147484422" r:id="rId5"/>
    <p:sldLayoutId id="2147484423" r:id="rId6"/>
    <p:sldLayoutId id="2147484417" r:id="rId7"/>
    <p:sldLayoutId id="2147484424" r:id="rId8"/>
    <p:sldLayoutId id="2147484425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617044" TargetMode="External"/><Relationship Id="rId2" Type="http://schemas.openxmlformats.org/officeDocument/2006/relationships/hyperlink" Target="https://edms.cern.ch/document/2618347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2151516/0.2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83161" y="1806315"/>
            <a:ext cx="8266113" cy="703828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altLang="en-US" dirty="0">
                <a:ln>
                  <a:noFill/>
                </a:ln>
                <a:ea typeface="MS PGothic" panose="020B0600070205080204" pitchFamily="34" charset="-128"/>
              </a:rPr>
              <a:t>ECR/Documents for Information and Approval</a:t>
            </a:r>
          </a:p>
        </p:txBody>
      </p:sp>
      <p:sp>
        <p:nvSpPr>
          <p:cNvPr id="11267" name="Text Placeholder 2"/>
          <p:cNvSpPr>
            <a:spLocks noGrp="1"/>
          </p:cNvSpPr>
          <p:nvPr>
            <p:ph type="body" idx="1"/>
          </p:nvPr>
        </p:nvSpPr>
        <p:spPr>
          <a:xfrm>
            <a:off x="383162" y="2875250"/>
            <a:ext cx="8266113" cy="5699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dirty="0">
                <a:solidFill>
                  <a:srgbClr val="5197CC"/>
                </a:solidFill>
              </a:rPr>
              <a:t>Silvia Schuh for BE-EA, 2021-08-24</a:t>
            </a:r>
          </a:p>
        </p:txBody>
      </p:sp>
      <p:pic>
        <p:nvPicPr>
          <p:cNvPr id="11268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163" y="5478463"/>
            <a:ext cx="1155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DOCUMENTS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S. Schuh, EATM Meeting, 2021/08/24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F90C176-A121-4B4D-9B59-EB0F61C8BE3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446097"/>
              </p:ext>
            </p:extLst>
          </p:nvPr>
        </p:nvGraphicFramePr>
        <p:xfrm>
          <a:off x="457200" y="1237935"/>
          <a:ext cx="8453533" cy="343828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208206">
                  <a:extLst>
                    <a:ext uri="{9D8B030D-6E8A-4147-A177-3AD203B41FA5}">
                      <a16:colId xmlns:a16="http://schemas.microsoft.com/office/drawing/2014/main" val="4245827978"/>
                    </a:ext>
                  </a:extLst>
                </a:gridCol>
                <a:gridCol w="1068212">
                  <a:extLst>
                    <a:ext uri="{9D8B030D-6E8A-4147-A177-3AD203B41FA5}">
                      <a16:colId xmlns:a16="http://schemas.microsoft.com/office/drawing/2014/main" val="3209685998"/>
                    </a:ext>
                  </a:extLst>
                </a:gridCol>
                <a:gridCol w="1225228">
                  <a:extLst>
                    <a:ext uri="{9D8B030D-6E8A-4147-A177-3AD203B41FA5}">
                      <a16:colId xmlns:a16="http://schemas.microsoft.com/office/drawing/2014/main" val="4010085513"/>
                    </a:ext>
                  </a:extLst>
                </a:gridCol>
                <a:gridCol w="1951887">
                  <a:extLst>
                    <a:ext uri="{9D8B030D-6E8A-4147-A177-3AD203B41FA5}">
                      <a16:colId xmlns:a16="http://schemas.microsoft.com/office/drawing/2014/main" val="3686751645"/>
                    </a:ext>
                  </a:extLst>
                </a:gridCol>
              </a:tblGrid>
              <a:tr h="4902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 Information for EATM – upcoming ECRs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kumimoji="0" lang="en-US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kumimoji="0" lang="en-US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kumimoji="0" lang="en-US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41605765"/>
                  </a:ext>
                </a:extLst>
              </a:tr>
              <a:tr h="4902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Installation of the Water Cerenkov Test Experiment in the T09 beamline</a:t>
                      </a:r>
                      <a:r>
                        <a:rPr kumimoji="0" lang="en-US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2618347</a:t>
                      </a:r>
                      <a:endParaRPr kumimoji="0" 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PSZ-J-EC-0001 v.0.1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600" b="0" i="1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Dipanwita</a:t>
                      </a:r>
                      <a:r>
                        <a:rPr kumimoji="0" lang="en-US" sz="16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Banerjee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5031117"/>
                  </a:ext>
                </a:extLst>
              </a:tr>
              <a:tr h="4902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US" sz="1600" b="1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MoEDAL</a:t>
                      </a:r>
                      <a:r>
                        <a:rPr kumimoji="0" lang="en-US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MAPP </a:t>
                      </a:r>
                      <a:r>
                        <a:rPr kumimoji="0" lang="en-US" sz="1600" b="1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mQP</a:t>
                      </a:r>
                      <a:r>
                        <a:rPr kumimoji="0" lang="en-US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detector in UA83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2617044</a:t>
                      </a:r>
                      <a:endParaRPr kumimoji="0" 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v0.1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1" dirty="0"/>
                        <a:t>Francois </a:t>
                      </a:r>
                      <a:r>
                        <a:rPr lang="en-GB" sz="1600" i="1" dirty="0" err="1"/>
                        <a:t>Butin</a:t>
                      </a:r>
                      <a:endParaRPr lang="en-GB" sz="1600" i="1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Evelyne </a:t>
                      </a:r>
                      <a:r>
                        <a:rPr kumimoji="0" lang="en-US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Dho</a:t>
                      </a:r>
                      <a:endParaRPr kumimoji="0" lang="en-US" sz="160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James Devine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66858449"/>
                  </a:ext>
                </a:extLst>
              </a:tr>
              <a:tr h="4902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kumimoji="0" lang="en-US" sz="16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kumimoji="0" 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kumimoji="0" lang="en-US" sz="16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57809269"/>
                  </a:ext>
                </a:extLst>
              </a:tr>
              <a:tr h="4902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 Approval by EATM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kumimoji="0" lang="en-US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53480343"/>
                  </a:ext>
                </a:extLst>
              </a:tr>
              <a:tr h="745916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GB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 Experimental Area for PUMA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2151516</a:t>
                      </a:r>
                      <a:endParaRPr kumimoji="0" 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dirty="0"/>
                        <a:t>AD-LJ-EC-0011 </a:t>
                      </a:r>
                      <a:r>
                        <a:rPr lang="en-US" sz="1600" b="1" dirty="0"/>
                        <a:t> v.0.4</a:t>
                      </a:r>
                      <a:endParaRPr kumimoji="0" lang="en-US" sz="1600" b="0" i="0" u="none" strike="noStrike" kern="12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i="1" dirty="0"/>
                        <a:t>Francois </a:t>
                      </a:r>
                      <a:r>
                        <a:rPr lang="en-GB" sz="1600" i="1" dirty="0" err="1"/>
                        <a:t>Butin</a:t>
                      </a:r>
                      <a:endParaRPr lang="en-US" sz="1600" i="1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751641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8269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425" cy="1287093"/>
          </a:xfrm>
        </p:spPr>
        <p:txBody>
          <a:bodyPr/>
          <a:lstStyle/>
          <a:p>
            <a:r>
              <a:rPr lang="en-GB" dirty="0"/>
              <a:t>New Experimental Area for PUMA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0C176-A121-4B4D-9B59-EB0F61C8BE3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508944" y="6000273"/>
            <a:ext cx="3787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Seeking final approval from EATM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8526" y="1174873"/>
            <a:ext cx="86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2151516 v.0.3 | AD-LJ-EC-0011 v.0.4</a:t>
            </a:r>
          </a:p>
          <a:p>
            <a:r>
              <a:rPr lang="en-GB" b="1" dirty="0"/>
              <a:t> </a:t>
            </a:r>
            <a:r>
              <a:rPr lang="en-GB" sz="1400" dirty="0"/>
              <a:t>It is proposed to set up an experimental area at AD for the new PUMA experiment.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7829037" y="790182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Francois BUTIN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1797848"/>
            <a:ext cx="3608017" cy="239645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608017" y="1814303"/>
            <a:ext cx="5535984" cy="811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0385" algn="just">
              <a:lnSpc>
                <a:spcPct val="120000"/>
              </a:lnSpc>
              <a:spcAft>
                <a:spcPts val="600"/>
              </a:spcAft>
            </a:pP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experiment proposed includes a set-up at AD to accumulate antiprotons in a superconducting magnetic trap. The trap will be transportable so that it can be installed on an ISOLDE ion line for nuclear physics.</a:t>
            </a:r>
            <a:endParaRPr lang="en-US" sz="10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5363" y="4217651"/>
            <a:ext cx="434546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The LNE51 experimental area proposed for PUMA is ideally dimensioned and optimized with respect to the specific case of PUMA as a movable experiment: it is indeed the closest location to the transfer gate allowing easy and fast transfers, minimizing the risks.</a:t>
            </a:r>
            <a:endParaRPr lang="en-US" sz="1000" dirty="0"/>
          </a:p>
          <a:p>
            <a:endParaRPr lang="en-US" sz="1000" dirty="0"/>
          </a:p>
        </p:txBody>
      </p:sp>
      <p:pic>
        <p:nvPicPr>
          <p:cNvPr id="16" name="Picture 15"/>
          <p:cNvPicPr/>
          <p:nvPr/>
        </p:nvPicPr>
        <p:blipFill rotWithShape="1">
          <a:blip r:embed="rId3"/>
          <a:srcRect l="9648" t="11952" r="12387" b="10857"/>
          <a:stretch/>
        </p:blipFill>
        <p:spPr bwMode="auto">
          <a:xfrm>
            <a:off x="5273675" y="2524886"/>
            <a:ext cx="3126993" cy="2050363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Date Placeholder 2">
            <a:extLst>
              <a:ext uri="{FF2B5EF4-FFF2-40B4-BE49-F238E27FC236}">
                <a16:creationId xmlns:a16="http://schemas.microsoft.com/office/drawing/2014/main" id="{4F55323C-2B06-0D47-BD3D-79FBC65228B8}"/>
              </a:ext>
            </a:extLst>
          </p:cNvPr>
          <p:cNvSpPr txBox="1">
            <a:spLocks/>
          </p:cNvSpPr>
          <p:nvPr/>
        </p:nvSpPr>
        <p:spPr>
          <a:xfrm>
            <a:off x="1749825" y="6486525"/>
            <a:ext cx="273100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900" dirty="0">
                <a:solidFill>
                  <a:srgbClr val="729FCF"/>
                </a:solidFill>
                <a:latin typeface="+mn-lt"/>
              </a:rPr>
              <a:t>S. Schuh, EATM Meeting, 2021/08/24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70D6365-B1C1-8545-BF9A-194A63DA8AC5}"/>
              </a:ext>
            </a:extLst>
          </p:cNvPr>
          <p:cNvSpPr/>
          <p:nvPr/>
        </p:nvSpPr>
        <p:spPr>
          <a:xfrm>
            <a:off x="170566" y="5127224"/>
            <a:ext cx="412936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Already approved v0.3 by EATM: 2021/01/26</a:t>
            </a:r>
          </a:p>
          <a:p>
            <a:r>
              <a:rPr lang="en-US" sz="1400" b="1" dirty="0">
                <a:solidFill>
                  <a:schemeClr val="accent1"/>
                </a:solidFill>
              </a:rPr>
              <a:t>Initial intention</a:t>
            </a:r>
            <a:r>
              <a:rPr lang="en-US" sz="1400" dirty="0">
                <a:solidFill>
                  <a:schemeClr val="accent1"/>
                </a:solidFill>
              </a:rPr>
              <a:t>: wait for ISOLDE ECR to be ready; cannot wait any longer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F1D2A21-DA82-6542-9BF0-B4923D1A7EAD}"/>
              </a:ext>
            </a:extLst>
          </p:cNvPr>
          <p:cNvSpPr/>
          <p:nvPr/>
        </p:nvSpPr>
        <p:spPr>
          <a:xfrm>
            <a:off x="4142540" y="4634660"/>
            <a:ext cx="50014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Verdana" panose="020B0604030504040204" pitchFamily="34" charset="0"/>
                <a:cs typeface="Times New Roman" panose="02020603050405020304" pitchFamily="18" charset="0"/>
              </a:rPr>
              <a:t>Differences v0.3 &amp; v0.4:</a:t>
            </a:r>
          </a:p>
          <a:p>
            <a:pPr marL="285750" indent="-285750">
              <a:buFontTx/>
              <a:buChar char="-"/>
            </a:pPr>
            <a:r>
              <a:rPr lang="en-US" sz="1000" dirty="0">
                <a:latin typeface="Verdana" panose="020B0604030504040204" pitchFamily="34" charset="0"/>
                <a:cs typeface="Times New Roman" panose="02020603050405020304" pitchFamily="18" charset="0"/>
              </a:rPr>
              <a:t>Editorial changes</a:t>
            </a:r>
          </a:p>
          <a:p>
            <a:pPr marL="285750" indent="-285750">
              <a:buFontTx/>
              <a:buChar char="-"/>
            </a:pPr>
            <a:r>
              <a:rPr lang="en-GB" sz="1000" dirty="0">
                <a:latin typeface="Verdana" panose="020B0604030504040204" pitchFamily="34" charset="0"/>
                <a:cs typeface="Times New Roman" panose="02020603050405020304" pitchFamily="18" charset="0"/>
              </a:rPr>
              <a:t>Shielding wall - a passage for cables (40 cm x 20 cm) will be kept at ground level.</a:t>
            </a:r>
            <a:r>
              <a:rPr lang="en-US" sz="1000" dirty="0">
                <a:latin typeface="Verdana" panose="020B0604030504040204" pitchFamily="34" charset="0"/>
                <a:cs typeface="Times New Roman" panose="02020603050405020304" pitchFamily="18" charset="0"/>
              </a:rPr>
              <a:t> OK for RP.</a:t>
            </a:r>
          </a:p>
          <a:p>
            <a:pPr marL="285750" indent="-285750">
              <a:buFontTx/>
              <a:buChar char="-"/>
            </a:pPr>
            <a:r>
              <a:rPr lang="en-GB" sz="1000" dirty="0">
                <a:latin typeface="Verdana" panose="020B0604030504040204" pitchFamily="34" charset="0"/>
                <a:cs typeface="Times New Roman" panose="02020603050405020304" pitchFamily="18" charset="0"/>
              </a:rPr>
              <a:t>Add: MADX survey files have already been produced, integrated and shared via email discussion with J.F. Fuchs et al. in early Nov 2020.</a:t>
            </a:r>
          </a:p>
          <a:p>
            <a:pPr marL="285750" indent="-285750">
              <a:buFontTx/>
              <a:buChar char="-"/>
            </a:pPr>
            <a:r>
              <a:rPr lang="en-GB" sz="1000" dirty="0">
                <a:latin typeface="Verdana" panose="020B0604030504040204" pitchFamily="34" charset="0"/>
                <a:cs typeface="Times New Roman" panose="02020603050405020304" pitchFamily="18" charset="0"/>
              </a:rPr>
              <a:t>Budget code changes: 89800 for the </a:t>
            </a:r>
            <a:r>
              <a:rPr lang="en-GB" sz="1000" dirty="0" err="1">
                <a:latin typeface="Verdana" panose="020B0604030504040204" pitchFamily="34" charset="0"/>
                <a:cs typeface="Times New Roman" panose="02020603050405020304" pitchFamily="18" charset="0"/>
              </a:rPr>
              <a:t>exp</a:t>
            </a:r>
            <a:r>
              <a:rPr lang="en-GB" sz="1000" dirty="0">
                <a:latin typeface="Verdana" panose="020B0604030504040204" pitchFamily="34" charset="0"/>
                <a:cs typeface="Times New Roman" panose="02020603050405020304" pitchFamily="18" charset="0"/>
              </a:rPr>
              <a:t> area &amp; </a:t>
            </a:r>
            <a:r>
              <a:rPr lang="en-GB" sz="1000" dirty="0" err="1">
                <a:latin typeface="Verdana" panose="020B0604030504040204" pitchFamily="34" charset="0"/>
                <a:cs typeface="Times New Roman" panose="02020603050405020304" pitchFamily="18" charset="0"/>
              </a:rPr>
              <a:t>exp</a:t>
            </a:r>
            <a:r>
              <a:rPr lang="en-GB" sz="1000" dirty="0">
                <a:latin typeface="Verdana" panose="020B0604030504040204" pitchFamily="34" charset="0"/>
                <a:cs typeface="Times New Roman" panose="02020603050405020304" pitchFamily="18" charset="0"/>
              </a:rPr>
              <a:t> infrastructure. 89801 for the LNE51</a:t>
            </a:r>
            <a:r>
              <a:rPr lang="en-US" sz="1000" dirty="0">
                <a:latin typeface="Verdana" panose="020B0604030504040204" pitchFamily="34" charset="0"/>
                <a:cs typeface="Times New Roman" panose="02020603050405020304" pitchFamily="18" charset="0"/>
              </a:rPr>
              <a:t> (was 89954 for all)</a:t>
            </a:r>
          </a:p>
        </p:txBody>
      </p:sp>
    </p:spTree>
    <p:extLst>
      <p:ext uri="{BB962C8B-B14F-4D97-AF65-F5344CB8AC3E}">
        <p14:creationId xmlns:p14="http://schemas.microsoft.com/office/powerpoint/2010/main" val="1857418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BF7D0E-7515-4D1B-B6AD-09C9A1D0BED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95081" y="2005788"/>
            <a:ext cx="7886700" cy="13255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C377B"/>
                </a:solidFill>
                <a:latin typeface="+mj-lt"/>
                <a:ea typeface="Ubuntu Light"/>
                <a:cs typeface="Ubuntu 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pPr algn="ctr"/>
            <a:r>
              <a:rPr lang="en-US" dirty="0">
                <a:latin typeface="+mn-lt"/>
              </a:rPr>
              <a:t>Thank you!</a:t>
            </a:r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159" y="2863822"/>
            <a:ext cx="1155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D9642E31-1513-2A44-A932-42F775C8D508}"/>
              </a:ext>
            </a:extLst>
          </p:cNvPr>
          <p:cNvSpPr txBox="1">
            <a:spLocks/>
          </p:cNvSpPr>
          <p:nvPr/>
        </p:nvSpPr>
        <p:spPr>
          <a:xfrm>
            <a:off x="2295524" y="6356350"/>
            <a:ext cx="22922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9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S. Schuh, EATM Meeting, 2021/08/24</a:t>
            </a:r>
          </a:p>
        </p:txBody>
      </p:sp>
    </p:spTree>
    <p:extLst>
      <p:ext uri="{BB962C8B-B14F-4D97-AF65-F5344CB8AC3E}">
        <p14:creationId xmlns:p14="http://schemas.microsoft.com/office/powerpoint/2010/main" val="1604213044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18211</TotalTime>
  <Words>336</Words>
  <Application>Microsoft Macintosh PowerPoint</Application>
  <PresentationFormat>On-screen Show (4:3)</PresentationFormat>
  <Paragraphs>43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MS PGothic</vt:lpstr>
      <vt:lpstr>Arial</vt:lpstr>
      <vt:lpstr>Calibri</vt:lpstr>
      <vt:lpstr>Corbel</vt:lpstr>
      <vt:lpstr>Times New Roman</vt:lpstr>
      <vt:lpstr>Ubuntu</vt:lpstr>
      <vt:lpstr>Ubuntu Light</vt:lpstr>
      <vt:lpstr>Verdana</vt:lpstr>
      <vt:lpstr>CERN_ENdept_Presentation_ArialFont copy</vt:lpstr>
      <vt:lpstr>ECR/Documents for Information and Approval</vt:lpstr>
      <vt:lpstr>LIST OF DOCUMENTS</vt:lpstr>
      <vt:lpstr>New Experimental Area for PUMA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Department Template</dc:title>
  <dc:creator>Roberto Losito</dc:creator>
  <cp:lastModifiedBy>Silvia</cp:lastModifiedBy>
  <cp:revision>499</cp:revision>
  <cp:lastPrinted>2019-10-10T15:53:38Z</cp:lastPrinted>
  <dcterms:created xsi:type="dcterms:W3CDTF">2016-04-11T07:30:05Z</dcterms:created>
  <dcterms:modified xsi:type="dcterms:W3CDTF">2021-08-24T12:41:38Z</dcterms:modified>
</cp:coreProperties>
</file>