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95" r:id="rId3"/>
    <p:sldId id="257" r:id="rId4"/>
    <p:sldId id="258" r:id="rId5"/>
    <p:sldId id="269" r:id="rId6"/>
    <p:sldId id="294" r:id="rId7"/>
    <p:sldId id="291" r:id="rId8"/>
    <p:sldId id="290" r:id="rId9"/>
    <p:sldId id="270" r:id="rId10"/>
    <p:sldId id="289" r:id="rId11"/>
    <p:sldId id="292" r:id="rId12"/>
    <p:sldId id="278" r:id="rId13"/>
    <p:sldId id="277" r:id="rId14"/>
    <p:sldId id="285" r:id="rId15"/>
    <p:sldId id="293" r:id="rId16"/>
    <p:sldId id="280" r:id="rId17"/>
    <p:sldId id="297" r:id="rId18"/>
    <p:sldId id="279" r:id="rId19"/>
    <p:sldId id="298" r:id="rId20"/>
    <p:sldId id="299" r:id="rId21"/>
    <p:sldId id="300" r:id="rId22"/>
    <p:sldId id="30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D1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/>
    <p:restoredTop sz="94719"/>
  </p:normalViewPr>
  <p:slideViewPr>
    <p:cSldViewPr snapToGrid="0" snapToObjects="1">
      <p:cViewPr varScale="1">
        <p:scale>
          <a:sx n="90" d="100"/>
          <a:sy n="90" d="100"/>
        </p:scale>
        <p:origin x="208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4C634-33FA-AC41-92B9-32E963C6367C}" type="datetimeFigureOut">
              <a:rPr lang="en-US" smtClean="0"/>
              <a:t>8/16/21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6F200-D0C8-904C-8FAC-DB62F4F8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75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36F200-D0C8-904C-8FAC-DB62F4F8F7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29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Then we use an object detection model to sample areas from the image.</a:t>
            </a:r>
          </a:p>
          <a:p>
            <a:r>
              <a:rPr lang="en-US" dirty="0"/>
              <a:t>Each area contains an intact track and the segments from extraneous tracks. This part is called track detection.</a:t>
            </a:r>
          </a:p>
          <a:p>
            <a:endParaRPr lang="en-US" dirty="0"/>
          </a:p>
          <a:p>
            <a:r>
              <a:rPr lang="en-US" dirty="0"/>
              <a:t>The object segmentation model is then applied to each sampled area. The model extracts the intact track from other tracks’ segments. This part is called track extraction.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1D62D-629F-6E47-8389-75E6EC22B52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78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878A-4B7F-564E-BCF4-88D1B12D241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82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Then we use an object detection model to sample areas from the image.</a:t>
            </a:r>
          </a:p>
          <a:p>
            <a:r>
              <a:rPr lang="en-US" dirty="0"/>
              <a:t>Each area contains an intact track and the segments from extraneous tracks. This part is called track detection.</a:t>
            </a:r>
          </a:p>
          <a:p>
            <a:endParaRPr lang="en-US" dirty="0"/>
          </a:p>
          <a:p>
            <a:r>
              <a:rPr lang="en-US" dirty="0"/>
              <a:t>The object segmentation model is then applied to each sampled area. The model extracts the intact track from other tracks’ segments. This part is called track extraction.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1D62D-629F-6E47-8389-75E6EC22B52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03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translation invariance in image classification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878A-4B7F-564E-BCF4-88D1B12D241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24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Then we use an object detection model to sample areas from the image.</a:t>
            </a:r>
          </a:p>
          <a:p>
            <a:r>
              <a:rPr lang="en-US" dirty="0"/>
              <a:t>Each area contains an intact track and the segments from extraneous tracks. This part is called track detection.</a:t>
            </a:r>
          </a:p>
          <a:p>
            <a:endParaRPr lang="en-US" dirty="0"/>
          </a:p>
          <a:p>
            <a:r>
              <a:rPr lang="en-US" dirty="0"/>
              <a:t>The object segmentation model is then applied to each sampled area. The model extracts the intact track from other tracks’ segments. This part is called track extraction.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1D62D-629F-6E47-8389-75E6EC22B5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Then we use an object detection model to sample areas from the image.</a:t>
            </a:r>
          </a:p>
          <a:p>
            <a:r>
              <a:rPr lang="en-US" dirty="0"/>
              <a:t>Each area contains an intact track and the segments from extraneous tracks. This part is called track detection.</a:t>
            </a:r>
          </a:p>
          <a:p>
            <a:endParaRPr lang="en-US" dirty="0"/>
          </a:p>
          <a:p>
            <a:r>
              <a:rPr lang="en-US" dirty="0"/>
              <a:t>The object segmentation model is then applied to each sampled area. The model extracts the intact track from other tracks’ segments. This part is called track extraction.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1D62D-629F-6E47-8389-75E6EC22B5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213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Then we use an object detection model to sample areas from the image.</a:t>
            </a:r>
          </a:p>
          <a:p>
            <a:r>
              <a:rPr lang="en-US" dirty="0"/>
              <a:t>Each area contains an intact track and the segments from extraneous tracks. This part is called track detection.</a:t>
            </a:r>
          </a:p>
          <a:p>
            <a:endParaRPr lang="en-US" dirty="0"/>
          </a:p>
          <a:p>
            <a:r>
              <a:rPr lang="en-US" dirty="0"/>
              <a:t>The object segmentation model is then applied to each sampled area. The model extracts the intact track from other tracks’ segments. This part is called track extraction.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1D62D-629F-6E47-8389-75E6EC22B5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01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Then we use an object detection model to sample areas from the image.</a:t>
            </a:r>
          </a:p>
          <a:p>
            <a:r>
              <a:rPr lang="en-US" dirty="0"/>
              <a:t>Each area contains an intact track and the segments from extraneous tracks. This part is called track detection.</a:t>
            </a:r>
          </a:p>
          <a:p>
            <a:endParaRPr lang="en-US" dirty="0"/>
          </a:p>
          <a:p>
            <a:r>
              <a:rPr lang="en-US" dirty="0"/>
              <a:t>The object segmentation model is then applied to each sampled area. The model extracts the intact track from other tracks’ segments. This part is called track extraction.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1D62D-629F-6E47-8389-75E6EC22B5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47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Then we use an object detection model to sample areas from the image.</a:t>
            </a:r>
          </a:p>
          <a:p>
            <a:r>
              <a:rPr lang="en-US" dirty="0"/>
              <a:t>Each area contains an intact track and the segments from extraneous tracks. This part is called track detection.</a:t>
            </a:r>
          </a:p>
          <a:p>
            <a:endParaRPr lang="en-US" dirty="0"/>
          </a:p>
          <a:p>
            <a:r>
              <a:rPr lang="en-US" dirty="0"/>
              <a:t>The object segmentation model is then applied to each sampled area. The model extracts the intact track from other tracks’ segments. This part is called track extraction.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1D62D-629F-6E47-8389-75E6EC22B5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99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Then we use an object detection model to sample areas from the image.</a:t>
            </a:r>
          </a:p>
          <a:p>
            <a:r>
              <a:rPr lang="en-US" dirty="0"/>
              <a:t>Each area contains an intact track and the segments from extraneous tracks. This part is called track detection.</a:t>
            </a:r>
          </a:p>
          <a:p>
            <a:endParaRPr lang="en-US" dirty="0"/>
          </a:p>
          <a:p>
            <a:r>
              <a:rPr lang="en-US" dirty="0"/>
              <a:t>The object segmentation model is then applied to each sampled area. The model extracts the intact track from other tracks’ segments. This part is called track extraction.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1D62D-629F-6E47-8389-75E6EC22B52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5699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F0878A-4B7F-564E-BCF4-88D1B12D241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65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26982-5C86-A34B-8F9E-3F9A0FDC18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DBDD11-19F2-444E-97AE-CBF90D5E29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97DF9-53AB-344C-A67F-BDDF7CAB4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B2E7-DC64-0947-9E84-32590DEC616F}" type="datetime1">
              <a:rPr lang="en-US" smtClean="0"/>
              <a:t>8/16/21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DDDDD-2949-B341-A720-57ADEA4B0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CA55F-75F1-784A-A992-93CAE2351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742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23523-56BE-C744-96A7-85A973F5B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4059F7-4407-464B-90D8-3AE719E32F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5CA5A6-4627-F941-B676-3E90B14E7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400A1-473A-9D45-864D-96F2D3034CCC}" type="datetime1">
              <a:rPr lang="en-US" smtClean="0"/>
              <a:t>8/16/21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D47FA-C8A1-EB49-A4C0-B574A4D25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4F32E-B1B0-584F-BB56-96466BA0C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0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84A86B-031B-D141-B6F0-36E2E0308B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F7A418-4495-0E42-A2AB-FAB0C15C72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1F5C6A-DD3C-AF48-9AB1-5DF6F5979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F2B8-923C-FE4F-A32A-BFEF358F8B6B}" type="datetime1">
              <a:rPr lang="en-US" smtClean="0"/>
              <a:t>8/16/21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4CFE5-E7FA-C144-814F-F3104FA08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032F2-D863-3C4D-B110-609668D59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38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D62B1-858C-A74B-A92F-2BB18205C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6B6B2-FA4A-DA45-8458-1B01FCACB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1C805-029D-594F-A204-1CB5389B4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4B251-78A0-3542-8EEA-127AC17E1BCE}" type="datetime1">
              <a:rPr lang="en-US" smtClean="0"/>
              <a:t>8/16/21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4A2A01-F317-A040-86C4-2946EEABE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FF2FC-6A2C-8441-807B-94B0CFD48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3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C1D6A-1D07-4C47-8226-104344AFD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10F398-8C11-F94E-8CD5-F39C000EB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F2960-AFFC-AA45-9BA8-38B638019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3C1A-0CA3-1240-A6D2-D32405DBDB19}" type="datetime1">
              <a:rPr lang="en-US" smtClean="0"/>
              <a:t>8/16/21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5FD2E-F6E1-9342-9586-7B43BFB0D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5D18C-D670-B54A-9A24-DAD7A19F8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339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30806-2B80-964D-9665-DE5FBAEE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12685-CC6C-8749-83FA-6B7B28D4B6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008162-6401-B946-8555-CE12CF3B49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8E6B8D-C886-2B49-973D-B0715362E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B541-0FF9-8F49-9CA7-ECB916AE6840}" type="datetime1">
              <a:rPr lang="en-US" smtClean="0"/>
              <a:t>8/16/21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AA2885-40FE-3247-8EDF-271D97A99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DB0E3A-4BCD-854A-AFF8-CEAC896F2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973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0964A-5A15-324A-8CC4-6CAB6A9AB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0242E0-3F95-8D4F-B2FD-AD40CF51F9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8FFF9E-3874-724E-B102-CA21E03F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289747-35CB-5E4F-B3EC-2F7F2D3D6E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3D6DCE-3151-0D40-AA25-8ADFD85B40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0024E0-9D60-F14E-B3FD-D170755F4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5301-257C-B643-AF52-D319D8C94316}" type="datetime1">
              <a:rPr lang="en-US" smtClean="0"/>
              <a:t>8/16/21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9A4818-B113-E843-8C81-A5E5C86CD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FDDD06-FBFA-3245-9652-F94D5FAF1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1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6EB97-356C-8B4A-8E84-39D454B7E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007CC7-0DEE-C54D-95B4-919D7324F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3E50-9E46-E947-BDD1-DF6AC2EA9B81}" type="datetime1">
              <a:rPr lang="en-US" smtClean="0"/>
              <a:t>8/16/21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6EEC4D-4665-BB42-9ACC-20F16C01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D5A627-19FE-E446-B26A-0BE33D184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0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BF4654-F5F1-0F4C-AC34-DCA61E317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B4D-97FA-DF41-B368-CDE3A14DBD3D}" type="datetime1">
              <a:rPr lang="en-US" smtClean="0"/>
              <a:t>8/16/21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1C398C-EB78-B345-BDE6-424CC24D4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27D88-6449-3B4C-9213-6969227EA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52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92C32-2089-7C4C-91D6-7689C548D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69777-ED1E-F749-8DB8-2D30DFF14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20268D-4419-AA43-AE79-13F88C43A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18DC36-3CCD-F24A-ACF2-AEBF594AF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FD87D-7989-1840-98FE-90D51706111E}" type="datetime1">
              <a:rPr lang="en-US" smtClean="0"/>
              <a:t>8/16/21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DEEC62-16C5-1644-B1A5-C572DEAF6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C58617-AA35-2247-B18E-C49521E67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757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D5C4F-30EE-8C4E-8D80-E5FDC8F23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B8AAF9-35D2-4C44-9A9E-14FA366847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AF7970-1CEC-4642-B14C-3219448889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13145-C1D1-8945-88C8-2B65854C1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F48C-6878-3547-9F8A-ED614E15CE0A}" type="datetime1">
              <a:rPr lang="en-US" smtClean="0"/>
              <a:t>8/16/21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3CD739-0F80-1044-9DD4-08752306C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7A8143-D3F5-8544-A0FD-985239589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18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E43B01-1247-3C44-BA25-EEF851B09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B77C3-72D7-2E44-BD02-F7CA957D4E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77BAA-6E91-574D-AD28-D67221E92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4DDC7-DD86-C04F-A4CA-2E2655619696}" type="datetime1">
              <a:rPr lang="en-US" smtClean="0"/>
              <a:t>8/16/21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6C7FE-608A-E840-BBF3-DE93B9CC6A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54C1E-2E36-774B-8FE0-A4989002E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74AC5-4230-5243-A83F-EB0231ED0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3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BCD23-B4DF-E545-A038-E53CB23BA1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Convolutional Neural Networks</a:t>
            </a:r>
            <a:br>
              <a:rPr lang="en-US" sz="1600" dirty="0"/>
            </a:br>
            <a:r>
              <a:rPr lang="en-US" sz="2800" dirty="0"/>
              <a:t>in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000" b="1" dirty="0"/>
              <a:t>Mu2e</a:t>
            </a:r>
          </a:p>
        </p:txBody>
      </p:sp>
      <p:pic>
        <p:nvPicPr>
          <p:cNvPr id="4" name="Picture 3" descr="A picture containing text, antenna, clipart, microphone&#10;&#10;Description automatically generated">
            <a:extLst>
              <a:ext uri="{FF2B5EF4-FFF2-40B4-BE49-F238E27FC236}">
                <a16:creationId xmlns:a16="http://schemas.microsoft.com/office/drawing/2014/main" id="{90903AB0-83A5-1A40-B432-5A27F82C1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20" y="288758"/>
            <a:ext cx="1899359" cy="1101628"/>
          </a:xfrm>
          <a:prstGeom prst="rect">
            <a:avLst/>
          </a:prstGeom>
        </p:spPr>
      </p:pic>
      <p:sp>
        <p:nvSpPr>
          <p:cNvPr id="6" name="Rounded Rectangular Callout 5">
            <a:extLst>
              <a:ext uri="{FF2B5EF4-FFF2-40B4-BE49-F238E27FC236}">
                <a16:creationId xmlns:a16="http://schemas.microsoft.com/office/drawing/2014/main" id="{F22BB5F8-8691-3245-AC69-6E8DFB2AD9F8}"/>
              </a:ext>
            </a:extLst>
          </p:cNvPr>
          <p:cNvSpPr/>
          <p:nvPr/>
        </p:nvSpPr>
        <p:spPr>
          <a:xfrm>
            <a:off x="5985499" y="3841705"/>
            <a:ext cx="906549" cy="406455"/>
          </a:xfrm>
          <a:prstGeom prst="wedgeRoundRectCallout">
            <a:avLst>
              <a:gd name="adj1" fmla="val 20601"/>
              <a:gd name="adj2" fmla="val 7316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Billy Li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9B2872-A47B-C54A-BBEA-0370E07CADBA}"/>
              </a:ext>
            </a:extLst>
          </p:cNvPr>
          <p:cNvSpPr txBox="1"/>
          <p:nvPr/>
        </p:nvSpPr>
        <p:spPr>
          <a:xfrm>
            <a:off x="5555253" y="3876626"/>
            <a:ext cx="430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by</a:t>
            </a:r>
          </a:p>
        </p:txBody>
      </p:sp>
      <p:pic>
        <p:nvPicPr>
          <p:cNvPr id="9" name="Picture 8" descr="Diagram, schematic&#10;&#10;Description automatically generated">
            <a:extLst>
              <a:ext uri="{FF2B5EF4-FFF2-40B4-BE49-F238E27FC236}">
                <a16:creationId xmlns:a16="http://schemas.microsoft.com/office/drawing/2014/main" id="{F30957BC-EC8C-3A4B-80E8-2D1A081D1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265247"/>
            <a:ext cx="1125139" cy="1125139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0EC2D8B7-830D-C940-A3BB-34D4B2F109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5191" y="4343568"/>
            <a:ext cx="2361618" cy="174014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85266B-85FE-6A45-B544-B573E7C21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83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54DE1E-F0F8-7E48-AB15-6D004F6F38A3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083858"/>
              </a:gs>
              <a:gs pos="20000">
                <a:srgbClr val="1F4D80"/>
              </a:gs>
              <a:gs pos="43000">
                <a:srgbClr val="1F4D80"/>
              </a:gs>
              <a:gs pos="90000">
                <a:schemeClr val="tx1"/>
              </a:gs>
              <a:gs pos="100000">
                <a:schemeClr val="tx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D96DAD7-A96B-FB42-ACAE-E1D2B6FF1698}"/>
              </a:ext>
            </a:extLst>
          </p:cNvPr>
          <p:cNvSpPr txBox="1">
            <a:spLocks/>
          </p:cNvSpPr>
          <p:nvPr/>
        </p:nvSpPr>
        <p:spPr>
          <a:xfrm>
            <a:off x="536038" y="1078820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7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3FF702-E2FC-A840-A64C-8FA0820012AA}"/>
              </a:ext>
            </a:extLst>
          </p:cNvPr>
          <p:cNvSpPr/>
          <p:nvPr/>
        </p:nvSpPr>
        <p:spPr>
          <a:xfrm>
            <a:off x="536038" y="1000033"/>
            <a:ext cx="10877731" cy="5138058"/>
          </a:xfrm>
          <a:prstGeom prst="rect">
            <a:avLst/>
          </a:prstGeom>
          <a:solidFill>
            <a:srgbClr val="031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7CAD2-8423-E349-9A26-BF2A7D064A5A}"/>
              </a:ext>
            </a:extLst>
          </p:cNvPr>
          <p:cNvSpPr/>
          <p:nvPr/>
        </p:nvSpPr>
        <p:spPr>
          <a:xfrm>
            <a:off x="778232" y="1188720"/>
            <a:ext cx="10426798" cy="476068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AFE310-6B13-F146-AA5E-0AFB1E396154}"/>
              </a:ext>
            </a:extLst>
          </p:cNvPr>
          <p:cNvSpPr/>
          <p:nvPr/>
        </p:nvSpPr>
        <p:spPr>
          <a:xfrm>
            <a:off x="5181599" y="6138091"/>
            <a:ext cx="1828800" cy="719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401D96-3294-6543-B246-0AD165D4AD5E}"/>
              </a:ext>
            </a:extLst>
          </p:cNvPr>
          <p:cNvSpPr/>
          <p:nvPr/>
        </p:nvSpPr>
        <p:spPr>
          <a:xfrm>
            <a:off x="5643286" y="6387012"/>
            <a:ext cx="905426" cy="941976"/>
          </a:xfrm>
          <a:prstGeom prst="ellipse">
            <a:avLst/>
          </a:prstGeom>
          <a:solidFill>
            <a:srgbClr val="093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60AA7E-CF73-8447-81E4-F16AAF68FC12}"/>
              </a:ext>
            </a:extLst>
          </p:cNvPr>
          <p:cNvSpPr/>
          <p:nvPr/>
        </p:nvSpPr>
        <p:spPr>
          <a:xfrm>
            <a:off x="536038" y="927458"/>
            <a:ext cx="10877731" cy="78787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D465AB-5BC7-AC4B-99D5-7E12A7F7D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038" y="-6531"/>
            <a:ext cx="10865444" cy="1354587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 Decomposition Approach to Particle Track Reconstruction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3D523FE-4144-D64B-B035-282EB4A9051C}"/>
              </a:ext>
            </a:extLst>
          </p:cNvPr>
          <p:cNvSpPr txBox="1">
            <a:spLocks/>
          </p:cNvSpPr>
          <p:nvPr/>
        </p:nvSpPr>
        <p:spPr>
          <a:xfrm>
            <a:off x="4931862" y="1457956"/>
            <a:ext cx="2328274" cy="3776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/>
              <a:t>1. Projection</a:t>
            </a:r>
          </a:p>
        </p:txBody>
      </p:sp>
      <p:pic>
        <p:nvPicPr>
          <p:cNvPr id="25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435C190A-E0A2-3943-8D2B-7A62441F4A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7754" t="10046"/>
          <a:stretch/>
        </p:blipFill>
        <p:spPr>
          <a:xfrm>
            <a:off x="1758555" y="1964104"/>
            <a:ext cx="4337444" cy="3557939"/>
          </a:xfrm>
          <a:prstGeom prst="rect">
            <a:avLst/>
          </a:prstGeom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1CF8E901-CE18-2F4A-A4AB-339BF97D4A92}"/>
              </a:ext>
            </a:extLst>
          </p:cNvPr>
          <p:cNvSpPr/>
          <p:nvPr/>
        </p:nvSpPr>
        <p:spPr>
          <a:xfrm>
            <a:off x="5726611" y="3354749"/>
            <a:ext cx="905426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Chart&#10;&#10;Description automatically generated">
            <a:extLst>
              <a:ext uri="{FF2B5EF4-FFF2-40B4-BE49-F238E27FC236}">
                <a16:creationId xmlns:a16="http://schemas.microsoft.com/office/drawing/2014/main" id="{0F43BD4D-7FF7-6D48-95D8-07258DE67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8075" y="2563221"/>
            <a:ext cx="2682240" cy="2011680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2D7F70D-491E-8D4C-9065-39BC913B2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706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27119">
        <p159:morph option="byObject"/>
      </p:transition>
    </mc:Choice>
    <mc:Fallback xmlns="">
      <p:transition spd="slow" advTm="271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54DE1E-F0F8-7E48-AB15-6D004F6F38A3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083858"/>
              </a:gs>
              <a:gs pos="20000">
                <a:srgbClr val="1F4D80"/>
              </a:gs>
              <a:gs pos="43000">
                <a:srgbClr val="1F4D80"/>
              </a:gs>
              <a:gs pos="90000">
                <a:schemeClr val="tx1"/>
              </a:gs>
              <a:gs pos="100000">
                <a:schemeClr val="tx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D96DAD7-A96B-FB42-ACAE-E1D2B6FF1698}"/>
              </a:ext>
            </a:extLst>
          </p:cNvPr>
          <p:cNvSpPr txBox="1">
            <a:spLocks/>
          </p:cNvSpPr>
          <p:nvPr/>
        </p:nvSpPr>
        <p:spPr>
          <a:xfrm>
            <a:off x="536038" y="1078820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7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3FF702-E2FC-A840-A64C-8FA0820012AA}"/>
              </a:ext>
            </a:extLst>
          </p:cNvPr>
          <p:cNvSpPr/>
          <p:nvPr/>
        </p:nvSpPr>
        <p:spPr>
          <a:xfrm>
            <a:off x="536038" y="1000033"/>
            <a:ext cx="10877731" cy="5138058"/>
          </a:xfrm>
          <a:prstGeom prst="rect">
            <a:avLst/>
          </a:prstGeom>
          <a:solidFill>
            <a:srgbClr val="031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7CAD2-8423-E349-9A26-BF2A7D064A5A}"/>
              </a:ext>
            </a:extLst>
          </p:cNvPr>
          <p:cNvSpPr/>
          <p:nvPr/>
        </p:nvSpPr>
        <p:spPr>
          <a:xfrm>
            <a:off x="778232" y="1188720"/>
            <a:ext cx="10426798" cy="476068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AFE310-6B13-F146-AA5E-0AFB1E396154}"/>
              </a:ext>
            </a:extLst>
          </p:cNvPr>
          <p:cNvSpPr/>
          <p:nvPr/>
        </p:nvSpPr>
        <p:spPr>
          <a:xfrm>
            <a:off x="5181599" y="6138091"/>
            <a:ext cx="1828800" cy="719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401D96-3294-6543-B246-0AD165D4AD5E}"/>
              </a:ext>
            </a:extLst>
          </p:cNvPr>
          <p:cNvSpPr/>
          <p:nvPr/>
        </p:nvSpPr>
        <p:spPr>
          <a:xfrm>
            <a:off x="5643286" y="6387012"/>
            <a:ext cx="905426" cy="941976"/>
          </a:xfrm>
          <a:prstGeom prst="ellipse">
            <a:avLst/>
          </a:prstGeom>
          <a:solidFill>
            <a:srgbClr val="093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60AA7E-CF73-8447-81E4-F16AAF68FC12}"/>
              </a:ext>
            </a:extLst>
          </p:cNvPr>
          <p:cNvSpPr/>
          <p:nvPr/>
        </p:nvSpPr>
        <p:spPr>
          <a:xfrm>
            <a:off x="536038" y="927458"/>
            <a:ext cx="10877731" cy="78787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D465AB-5BC7-AC4B-99D5-7E12A7F7D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038" y="-6531"/>
            <a:ext cx="10865444" cy="1354587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 Decomposition Approach to Particle Track Reconstruction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3D523FE-4144-D64B-B035-282EB4A9051C}"/>
              </a:ext>
            </a:extLst>
          </p:cNvPr>
          <p:cNvSpPr txBox="1">
            <a:spLocks/>
          </p:cNvSpPr>
          <p:nvPr/>
        </p:nvSpPr>
        <p:spPr>
          <a:xfrm>
            <a:off x="2982617" y="1387223"/>
            <a:ext cx="6018028" cy="3776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/>
              <a:t>2. Track Detection: Drawing bounding box around tracks 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1CF8E901-CE18-2F4A-A4AB-339BF97D4A92}"/>
              </a:ext>
            </a:extLst>
          </p:cNvPr>
          <p:cNvSpPr/>
          <p:nvPr/>
        </p:nvSpPr>
        <p:spPr>
          <a:xfrm>
            <a:off x="5694712" y="3354749"/>
            <a:ext cx="905426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Chart&#10;&#10;Description automatically generated">
            <a:extLst>
              <a:ext uri="{FF2B5EF4-FFF2-40B4-BE49-F238E27FC236}">
                <a16:creationId xmlns:a16="http://schemas.microsoft.com/office/drawing/2014/main" id="{0F43BD4D-7FF7-6D48-95D8-07258DE67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0765" y="2443682"/>
            <a:ext cx="2682240" cy="2011680"/>
          </a:xfrm>
          <a:prstGeom prst="rect">
            <a:avLst/>
          </a:prstGeom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23595A34-FB77-B246-8BE0-A243B17C3A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7242" y="2443682"/>
            <a:ext cx="2682240" cy="201168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8FE0E4-371A-B04E-A2DE-954DAD7A3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6001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27119">
        <p159:morph option="byObject"/>
      </p:transition>
    </mc:Choice>
    <mc:Fallback xmlns="">
      <p:transition spd="slow" advTm="27119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E328D2BF-9E2E-DF47-9F3C-3D24A592F4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00" y="764779"/>
            <a:ext cx="5541169" cy="55411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184CA8-8040-FE46-8432-80E574718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9306"/>
          </a:xfrm>
        </p:spPr>
        <p:txBody>
          <a:bodyPr/>
          <a:lstStyle/>
          <a:p>
            <a:r>
              <a:rPr lang="en-US" dirty="0" err="1"/>
              <a:t>ImgTrk</a:t>
            </a:r>
            <a:r>
              <a:rPr lang="en-US" dirty="0"/>
              <a:t>: Track Detection Using Faster R-CNN</a:t>
            </a:r>
          </a:p>
        </p:txBody>
      </p:sp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20026ACE-9D43-604C-9C9F-CEF42AD873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62831" y="1359694"/>
            <a:ext cx="4351338" cy="4351338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2770E6-93B2-C841-B77D-B223C8C34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81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84CA8-8040-FE46-8432-80E574718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9306"/>
          </a:xfrm>
        </p:spPr>
        <p:txBody>
          <a:bodyPr/>
          <a:lstStyle/>
          <a:p>
            <a:r>
              <a:rPr lang="en-US" dirty="0" err="1"/>
              <a:t>ImgTrk</a:t>
            </a:r>
            <a:r>
              <a:rPr lang="en-US" dirty="0"/>
              <a:t>: Track Detection Using Faster R-CNN</a:t>
            </a:r>
          </a:p>
        </p:txBody>
      </p:sp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4315B58E-B4EE-DC4C-BA96-5D0C39057E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512" y="1026318"/>
            <a:ext cx="11950976" cy="567531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526229-7F66-564A-8281-5BF3B04D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401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84CA8-8040-FE46-8432-80E574718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244" y="357982"/>
            <a:ext cx="4069556" cy="5364162"/>
          </a:xfrm>
        </p:spPr>
        <p:txBody>
          <a:bodyPr>
            <a:normAutofit/>
          </a:bodyPr>
          <a:lstStyle/>
          <a:p>
            <a:r>
              <a:rPr lang="en-US" dirty="0" err="1"/>
              <a:t>ImgTrk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Track Detection</a:t>
            </a:r>
            <a:br>
              <a:rPr lang="en-US" dirty="0"/>
            </a:br>
            <a:r>
              <a:rPr lang="en-US" dirty="0"/>
              <a:t>Using</a:t>
            </a:r>
            <a:br>
              <a:rPr lang="en-US" dirty="0"/>
            </a:br>
            <a:r>
              <a:rPr lang="en-US" dirty="0"/>
              <a:t>Faster R-CNN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E4CE9162-F743-EE4F-811C-F9A663D70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6858000" cy="6858000"/>
          </a:xfrm>
          <a:prstGeom prst="rect">
            <a:avLst/>
          </a:prstGeom>
        </p:spPr>
      </p:pic>
      <p:sp>
        <p:nvSpPr>
          <p:cNvPr id="3" name="Rounded Rectangular Callout 2">
            <a:extLst>
              <a:ext uri="{FF2B5EF4-FFF2-40B4-BE49-F238E27FC236}">
                <a16:creationId xmlns:a16="http://schemas.microsoft.com/office/drawing/2014/main" id="{37F6420F-F103-B046-9CA2-AF7AB225CD4A}"/>
              </a:ext>
            </a:extLst>
          </p:cNvPr>
          <p:cNvSpPr/>
          <p:nvPr/>
        </p:nvSpPr>
        <p:spPr>
          <a:xfrm>
            <a:off x="4710223" y="140015"/>
            <a:ext cx="988828" cy="435934"/>
          </a:xfrm>
          <a:prstGeom prst="wedgeRoundRectCallout">
            <a:avLst>
              <a:gd name="adj1" fmla="val 75941"/>
              <a:gd name="adj2" fmla="val 7469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want</a:t>
            </a:r>
          </a:p>
        </p:txBody>
      </p:sp>
      <p:sp>
        <p:nvSpPr>
          <p:cNvPr id="7" name="Rounded Rectangular Callout 6">
            <a:extLst>
              <a:ext uri="{FF2B5EF4-FFF2-40B4-BE49-F238E27FC236}">
                <a16:creationId xmlns:a16="http://schemas.microsoft.com/office/drawing/2014/main" id="{140454F7-07E1-B040-8BF9-CFBB3055BBCB}"/>
              </a:ext>
            </a:extLst>
          </p:cNvPr>
          <p:cNvSpPr/>
          <p:nvPr/>
        </p:nvSpPr>
        <p:spPr>
          <a:xfrm>
            <a:off x="10551042" y="3907484"/>
            <a:ext cx="988828" cy="435934"/>
          </a:xfrm>
          <a:prstGeom prst="wedgeRoundRectCallout">
            <a:avLst>
              <a:gd name="adj1" fmla="val -74597"/>
              <a:gd name="adj2" fmla="val 6981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FF2AD3-6359-8347-B943-B89C66FC7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22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54DE1E-F0F8-7E48-AB15-6D004F6F38A3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083858"/>
              </a:gs>
              <a:gs pos="20000">
                <a:srgbClr val="1F4D80"/>
              </a:gs>
              <a:gs pos="43000">
                <a:srgbClr val="1F4D80"/>
              </a:gs>
              <a:gs pos="90000">
                <a:schemeClr val="tx1"/>
              </a:gs>
              <a:gs pos="100000">
                <a:schemeClr val="tx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D96DAD7-A96B-FB42-ACAE-E1D2B6FF1698}"/>
              </a:ext>
            </a:extLst>
          </p:cNvPr>
          <p:cNvSpPr txBox="1">
            <a:spLocks/>
          </p:cNvSpPr>
          <p:nvPr/>
        </p:nvSpPr>
        <p:spPr>
          <a:xfrm>
            <a:off x="536038" y="1078820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7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3FF702-E2FC-A840-A64C-8FA0820012AA}"/>
              </a:ext>
            </a:extLst>
          </p:cNvPr>
          <p:cNvSpPr/>
          <p:nvPr/>
        </p:nvSpPr>
        <p:spPr>
          <a:xfrm>
            <a:off x="536038" y="1000033"/>
            <a:ext cx="10877731" cy="5138058"/>
          </a:xfrm>
          <a:prstGeom prst="rect">
            <a:avLst/>
          </a:prstGeom>
          <a:solidFill>
            <a:srgbClr val="031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7CAD2-8423-E349-9A26-BF2A7D064A5A}"/>
              </a:ext>
            </a:extLst>
          </p:cNvPr>
          <p:cNvSpPr/>
          <p:nvPr/>
        </p:nvSpPr>
        <p:spPr>
          <a:xfrm>
            <a:off x="778232" y="1188720"/>
            <a:ext cx="10426798" cy="476068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AFE310-6B13-F146-AA5E-0AFB1E396154}"/>
              </a:ext>
            </a:extLst>
          </p:cNvPr>
          <p:cNvSpPr/>
          <p:nvPr/>
        </p:nvSpPr>
        <p:spPr>
          <a:xfrm>
            <a:off x="5181599" y="6138091"/>
            <a:ext cx="1828800" cy="719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401D96-3294-6543-B246-0AD165D4AD5E}"/>
              </a:ext>
            </a:extLst>
          </p:cNvPr>
          <p:cNvSpPr/>
          <p:nvPr/>
        </p:nvSpPr>
        <p:spPr>
          <a:xfrm>
            <a:off x="5643286" y="6387012"/>
            <a:ext cx="905426" cy="941976"/>
          </a:xfrm>
          <a:prstGeom prst="ellipse">
            <a:avLst/>
          </a:prstGeom>
          <a:solidFill>
            <a:srgbClr val="093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60AA7E-CF73-8447-81E4-F16AAF68FC12}"/>
              </a:ext>
            </a:extLst>
          </p:cNvPr>
          <p:cNvSpPr/>
          <p:nvPr/>
        </p:nvSpPr>
        <p:spPr>
          <a:xfrm>
            <a:off x="536038" y="927458"/>
            <a:ext cx="10877731" cy="78787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D465AB-5BC7-AC4B-99D5-7E12A7F7D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038" y="-6531"/>
            <a:ext cx="10865444" cy="1354587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 Decomposition Approach to Particle Track Reconstruction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3D523FE-4144-D64B-B035-282EB4A9051C}"/>
              </a:ext>
            </a:extLst>
          </p:cNvPr>
          <p:cNvSpPr txBox="1">
            <a:spLocks/>
          </p:cNvSpPr>
          <p:nvPr/>
        </p:nvSpPr>
        <p:spPr>
          <a:xfrm>
            <a:off x="1905034" y="1329442"/>
            <a:ext cx="8484781" cy="3776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/>
              <a:t>3. Track Extraction: Extract the most complete track from every bounding box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1CF8E901-CE18-2F4A-A4AB-339BF97D4A92}"/>
              </a:ext>
            </a:extLst>
          </p:cNvPr>
          <p:cNvSpPr/>
          <p:nvPr/>
        </p:nvSpPr>
        <p:spPr>
          <a:xfrm>
            <a:off x="5673446" y="3354749"/>
            <a:ext cx="905426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23595A34-FB77-B246-8BE0-A243B17C3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663" y="2453749"/>
            <a:ext cx="2682240" cy="2011680"/>
          </a:xfrm>
          <a:prstGeom prst="rect">
            <a:avLst/>
          </a:prstGeom>
        </p:spPr>
      </p:pic>
      <p:pic>
        <p:nvPicPr>
          <p:cNvPr id="15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54153047-97EF-F345-A754-E484E17237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4435" y="1847782"/>
            <a:ext cx="2075612" cy="1556708"/>
          </a:xfrm>
          <a:prstGeom prst="rect">
            <a:avLst/>
          </a:prstGeom>
        </p:spPr>
      </p:pic>
      <p:pic>
        <p:nvPicPr>
          <p:cNvPr id="18" name="Picture 17" descr="Chart, scatter chart&#10;&#10;Description automatically generated">
            <a:extLst>
              <a:ext uri="{FF2B5EF4-FFF2-40B4-BE49-F238E27FC236}">
                <a16:creationId xmlns:a16="http://schemas.microsoft.com/office/drawing/2014/main" id="{47143926-8191-684B-935F-679DBBCD97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2099" y="3600448"/>
            <a:ext cx="2062237" cy="155670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BF09EE-0C8C-CD40-A485-AE4A1095A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3648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27119">
        <p159:morph option="byObject"/>
      </p:transition>
    </mc:Choice>
    <mc:Fallback xmlns="">
      <p:transition spd="slow" advTm="27119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84CA8-8040-FE46-8432-80E574718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9306"/>
          </a:xfrm>
        </p:spPr>
        <p:txBody>
          <a:bodyPr/>
          <a:lstStyle/>
          <a:p>
            <a:r>
              <a:rPr lang="en-US" dirty="0" err="1"/>
              <a:t>ImgTrk</a:t>
            </a:r>
            <a:r>
              <a:rPr lang="en-US" dirty="0"/>
              <a:t>: Track Extraction Using FC-</a:t>
            </a:r>
            <a:r>
              <a:rPr lang="en-US" dirty="0" err="1"/>
              <a:t>DenseNet</a:t>
            </a:r>
            <a:endParaRPr lang="en-US" dirty="0"/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D4C5CB3E-5C86-6C46-98CC-B46737308C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7568" y="1226343"/>
            <a:ext cx="2893377" cy="4881564"/>
          </a:xfrm>
        </p:spPr>
      </p:pic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1D6A02BF-5BB5-CC4D-9B34-97BCC6275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62414"/>
            <a:ext cx="4914900" cy="34163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9137BA-ED81-F64C-8E71-9F3C67BB7C9F}"/>
              </a:ext>
            </a:extLst>
          </p:cNvPr>
          <p:cNvSpPr txBox="1"/>
          <p:nvPr/>
        </p:nvSpPr>
        <p:spPr>
          <a:xfrm>
            <a:off x="7948399" y="1754982"/>
            <a:ext cx="1324402" cy="369332"/>
          </a:xfrm>
          <a:prstGeom prst="rect">
            <a:avLst/>
          </a:prstGeom>
          <a:solidFill>
            <a:srgbClr val="83D12D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Dense Block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84BCEC-C64D-A443-A273-47CE9BB33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35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84CA8-8040-FE46-8432-80E574718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9306"/>
          </a:xfrm>
        </p:spPr>
        <p:txBody>
          <a:bodyPr/>
          <a:lstStyle/>
          <a:p>
            <a:r>
              <a:rPr lang="en-US" dirty="0"/>
              <a:t>FC-</a:t>
            </a:r>
            <a:r>
              <a:rPr lang="en-US" dirty="0" err="1"/>
              <a:t>DenseNet</a:t>
            </a:r>
            <a:r>
              <a:rPr lang="en-US" dirty="0"/>
              <a:t>: Using Long Skips</a:t>
            </a:r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C358BCBE-3013-334C-AC48-EBA4C2FEDF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 b="11621"/>
          <a:stretch/>
        </p:blipFill>
        <p:spPr>
          <a:xfrm>
            <a:off x="5843587" y="1010773"/>
            <a:ext cx="6096000" cy="4836454"/>
          </a:xfrm>
          <a:prstGeom prst="rect">
            <a:avLst/>
          </a:prstGeom>
        </p:spPr>
      </p:pic>
      <p:pic>
        <p:nvPicPr>
          <p:cNvPr id="11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12270138-78C5-6F44-B6FD-E117EFB641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51855" y="1474786"/>
            <a:ext cx="2893377" cy="4881564"/>
          </a:xfr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548E49E-3C6C-324B-A4E6-5B1F23E79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1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84CA8-8040-FE46-8432-80E574718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5114"/>
            <a:ext cx="10515600" cy="799306"/>
          </a:xfrm>
        </p:spPr>
        <p:txBody>
          <a:bodyPr/>
          <a:lstStyle/>
          <a:p>
            <a:pPr algn="ctr"/>
            <a:r>
              <a:rPr lang="en-US" dirty="0" err="1"/>
              <a:t>ImgTrk</a:t>
            </a:r>
            <a:r>
              <a:rPr lang="en-US" dirty="0"/>
              <a:t>: Track Extraction Using FC-</a:t>
            </a:r>
            <a:r>
              <a:rPr lang="en-US" dirty="0" err="1"/>
              <a:t>DenseNet</a:t>
            </a:r>
            <a:endParaRPr lang="en-US" dirty="0"/>
          </a:p>
        </p:txBody>
      </p:sp>
      <p:pic>
        <p:nvPicPr>
          <p:cNvPr id="13" name="Content Placeholder 12" descr="Chart, scatter chart&#10;&#10;Description automatically generated">
            <a:extLst>
              <a:ext uri="{FF2B5EF4-FFF2-40B4-BE49-F238E27FC236}">
                <a16:creationId xmlns:a16="http://schemas.microsoft.com/office/drawing/2014/main" id="{5D03BAE2-1ED8-D64F-9ED8-4B1DF14ADD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76814" y="1651001"/>
            <a:ext cx="4752182" cy="4752182"/>
          </a:xfr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0E97580D-7E16-2747-8BFE-747DF424A3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0306" y="1651001"/>
            <a:ext cx="4754880" cy="475488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BB131BA-7C63-7048-B032-706E8864E286}"/>
              </a:ext>
            </a:extLst>
          </p:cNvPr>
          <p:cNvSpPr txBox="1"/>
          <p:nvPr/>
        </p:nvSpPr>
        <p:spPr>
          <a:xfrm>
            <a:off x="2429841" y="5138262"/>
            <a:ext cx="22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Grey scale: hit density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A09B31B-AF92-1A4E-BB2B-58F9DE54E535}"/>
              </a:ext>
            </a:extLst>
          </p:cNvPr>
          <p:cNvSpPr txBox="1"/>
          <p:nvPr/>
        </p:nvSpPr>
        <p:spPr>
          <a:xfrm>
            <a:off x="6622419" y="4999762"/>
            <a:ext cx="4030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Red: hit members of the intact track</a:t>
            </a:r>
          </a:p>
          <a:p>
            <a:pPr algn="ctr"/>
            <a:r>
              <a:rPr lang="en-US" dirty="0"/>
              <a:t>Blue: hit members of other tracks’ pieces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832278-2403-084D-AAFF-73A4863684D8}"/>
              </a:ext>
            </a:extLst>
          </p:cNvPr>
          <p:cNvSpPr txBox="1"/>
          <p:nvPr/>
        </p:nvSpPr>
        <p:spPr>
          <a:xfrm>
            <a:off x="3014937" y="945388"/>
            <a:ext cx="10759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Input</a:t>
            </a:r>
          </a:p>
          <a:p>
            <a:endParaRPr lang="en-US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E903F0-8AA4-C84E-9809-D4FF49B41FE2}"/>
              </a:ext>
            </a:extLst>
          </p:cNvPr>
          <p:cNvSpPr txBox="1"/>
          <p:nvPr/>
        </p:nvSpPr>
        <p:spPr>
          <a:xfrm>
            <a:off x="7946691" y="945388"/>
            <a:ext cx="13821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Output</a:t>
            </a:r>
          </a:p>
          <a:p>
            <a:endParaRPr lang="en-US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F7A3CF-8FC7-AB4D-81F3-1D24BD3E0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645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54DE1E-F0F8-7E48-AB15-6D004F6F38A3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083858"/>
              </a:gs>
              <a:gs pos="20000">
                <a:srgbClr val="1F4D80"/>
              </a:gs>
              <a:gs pos="43000">
                <a:srgbClr val="1F4D80"/>
              </a:gs>
              <a:gs pos="90000">
                <a:schemeClr val="tx1"/>
              </a:gs>
              <a:gs pos="100000">
                <a:schemeClr val="tx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D96DAD7-A96B-FB42-ACAE-E1D2B6FF1698}"/>
              </a:ext>
            </a:extLst>
          </p:cNvPr>
          <p:cNvSpPr txBox="1">
            <a:spLocks/>
          </p:cNvSpPr>
          <p:nvPr/>
        </p:nvSpPr>
        <p:spPr>
          <a:xfrm>
            <a:off x="536038" y="1078820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7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3FF702-E2FC-A840-A64C-8FA0820012AA}"/>
              </a:ext>
            </a:extLst>
          </p:cNvPr>
          <p:cNvSpPr/>
          <p:nvPr/>
        </p:nvSpPr>
        <p:spPr>
          <a:xfrm>
            <a:off x="536038" y="1000033"/>
            <a:ext cx="10877731" cy="5138058"/>
          </a:xfrm>
          <a:prstGeom prst="rect">
            <a:avLst/>
          </a:prstGeom>
          <a:solidFill>
            <a:srgbClr val="031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7CAD2-8423-E349-9A26-BF2A7D064A5A}"/>
              </a:ext>
            </a:extLst>
          </p:cNvPr>
          <p:cNvSpPr/>
          <p:nvPr/>
        </p:nvSpPr>
        <p:spPr>
          <a:xfrm>
            <a:off x="778232" y="1188720"/>
            <a:ext cx="10426798" cy="476068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AFE310-6B13-F146-AA5E-0AFB1E396154}"/>
              </a:ext>
            </a:extLst>
          </p:cNvPr>
          <p:cNvSpPr/>
          <p:nvPr/>
        </p:nvSpPr>
        <p:spPr>
          <a:xfrm>
            <a:off x="5181599" y="6138091"/>
            <a:ext cx="1828800" cy="719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401D96-3294-6543-B246-0AD165D4AD5E}"/>
              </a:ext>
            </a:extLst>
          </p:cNvPr>
          <p:cNvSpPr/>
          <p:nvPr/>
        </p:nvSpPr>
        <p:spPr>
          <a:xfrm>
            <a:off x="5643286" y="6387012"/>
            <a:ext cx="905426" cy="941976"/>
          </a:xfrm>
          <a:prstGeom prst="ellipse">
            <a:avLst/>
          </a:prstGeom>
          <a:solidFill>
            <a:srgbClr val="093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60AA7E-CF73-8447-81E4-F16AAF68FC12}"/>
              </a:ext>
            </a:extLst>
          </p:cNvPr>
          <p:cNvSpPr/>
          <p:nvPr/>
        </p:nvSpPr>
        <p:spPr>
          <a:xfrm>
            <a:off x="536038" y="927458"/>
            <a:ext cx="10877731" cy="78787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D465AB-5BC7-AC4B-99D5-7E12A7F7D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038" y="-6531"/>
            <a:ext cx="10865444" cy="1354587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 Decomposition Approach to Particle Track Reconstruction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3D523FE-4144-D64B-B035-282EB4A9051C}"/>
              </a:ext>
            </a:extLst>
          </p:cNvPr>
          <p:cNvSpPr txBox="1">
            <a:spLocks/>
          </p:cNvSpPr>
          <p:nvPr/>
        </p:nvSpPr>
        <p:spPr>
          <a:xfrm>
            <a:off x="1905034" y="1329442"/>
            <a:ext cx="8484781" cy="3776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/>
              <a:t>4. Assemble the complete tracks, and ... You are done!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1CF8E901-CE18-2F4A-A4AB-339BF97D4A92}"/>
              </a:ext>
            </a:extLst>
          </p:cNvPr>
          <p:cNvSpPr/>
          <p:nvPr/>
        </p:nvSpPr>
        <p:spPr>
          <a:xfrm>
            <a:off x="5673446" y="3354749"/>
            <a:ext cx="905426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54153047-97EF-F345-A754-E484E1723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987" y="1779635"/>
            <a:ext cx="2075612" cy="1556708"/>
          </a:xfrm>
          <a:prstGeom prst="rect">
            <a:avLst/>
          </a:prstGeom>
        </p:spPr>
      </p:pic>
      <p:pic>
        <p:nvPicPr>
          <p:cNvPr id="18" name="Picture 17" descr="Chart, scatter chart&#10;&#10;Description automatically generated">
            <a:extLst>
              <a:ext uri="{FF2B5EF4-FFF2-40B4-BE49-F238E27FC236}">
                <a16:creationId xmlns:a16="http://schemas.microsoft.com/office/drawing/2014/main" id="{47143926-8191-684B-935F-679DBBCD97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3651" y="3532301"/>
            <a:ext cx="2062237" cy="1556708"/>
          </a:xfrm>
          <a:prstGeom prst="rect">
            <a:avLst/>
          </a:prstGeom>
        </p:spPr>
      </p:pic>
      <p:pic>
        <p:nvPicPr>
          <p:cNvPr id="19" name="Picture 18" descr="Chart, scatter chart&#10;&#10;Description automatically generated">
            <a:extLst>
              <a:ext uri="{FF2B5EF4-FFF2-40B4-BE49-F238E27FC236}">
                <a16:creationId xmlns:a16="http://schemas.microsoft.com/office/drawing/2014/main" id="{9C78B91D-7D0E-FB4A-A9DE-DD5B0F6FB2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6430" y="2423160"/>
            <a:ext cx="2682240" cy="201168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5CC8E4-84CA-8C4E-B9E9-19D42C759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0043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27119">
        <p159:morph option="byObject"/>
      </p:transition>
    </mc:Choice>
    <mc:Fallback xmlns="">
      <p:transition spd="slow" advTm="27119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F883A-A96E-A142-BAF6-95394CACB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Normal Mu2e interaction</a:t>
            </a:r>
          </a:p>
        </p:txBody>
      </p:sp>
      <p:pic>
        <p:nvPicPr>
          <p:cNvPr id="5" name="Content Placeholder 4" descr="A picture containing sky, antenna, wire, line&#10;&#10;Description automatically generated">
            <a:extLst>
              <a:ext uri="{FF2B5EF4-FFF2-40B4-BE49-F238E27FC236}">
                <a16:creationId xmlns:a16="http://schemas.microsoft.com/office/drawing/2014/main" id="{391D60D1-E541-4242-ACA0-C0859BA2ED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50443" y="1690688"/>
            <a:ext cx="5091114" cy="4655976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38DE1-5C8A-6D4E-A2F1-86F66BCED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27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13AA8-F536-F445-97C1-068CD23D0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</a:t>
            </a:r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3676319D-6166-BA43-87CD-02815EDBF2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2850" y="1393031"/>
            <a:ext cx="4686300" cy="29591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EDE8EA-6070-C34E-B0C7-38014EC33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0" y="4737100"/>
            <a:ext cx="9334500" cy="10668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5B8F6D-E5B7-7847-9EE6-9799592C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050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EE363-DC24-0B4D-828B-F93629D73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</a:t>
            </a:r>
          </a:p>
        </p:txBody>
      </p:sp>
      <p:pic>
        <p:nvPicPr>
          <p:cNvPr id="5" name="Content Placeholder 4" descr="Chart, histogram&#10;&#10;Description automatically generated">
            <a:extLst>
              <a:ext uri="{FF2B5EF4-FFF2-40B4-BE49-F238E27FC236}">
                <a16:creationId xmlns:a16="http://schemas.microsoft.com/office/drawing/2014/main" id="{84089FBB-F910-F64A-952C-037D6A2030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232" y="1411287"/>
            <a:ext cx="9621536" cy="4664734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372C6-A7F5-2040-A1E0-09DDF1AEC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62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9EA37-4B1E-3B42-8EE9-926E7CA3B2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86099"/>
            <a:ext cx="10515600" cy="30908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/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9966CA-E8D0-C241-BE14-BF1B2EEC7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10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D2206-C716-7742-9880-9BB3DCC78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81628C0-892D-D043-9AE5-6879B6091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30" y="3643895"/>
            <a:ext cx="11564938" cy="307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2A43D8C-8757-5B4E-A2CD-AB9D64D78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0" y="1238254"/>
            <a:ext cx="3560042" cy="23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F5F171B-49AB-294B-A891-540E4867A2C7}"/>
              </a:ext>
            </a:extLst>
          </p:cNvPr>
          <p:cNvSpPr/>
          <p:nvPr/>
        </p:nvSpPr>
        <p:spPr>
          <a:xfrm>
            <a:off x="3048000" y="282883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dirty="0">
              <a:solidFill>
                <a:srgbClr val="000000"/>
              </a:solidFill>
            </a:endParaRPr>
          </a:p>
          <a:p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373D903C-D90B-6549-B0DB-FBEE8DC89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243" y="1138615"/>
            <a:ext cx="2608614" cy="170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A17F34EF-CDF4-2442-A2A2-9F886C4DB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7478" y="1038943"/>
            <a:ext cx="2023236" cy="24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650DC4F7-2AA9-5D45-B147-19EEB005E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542" y="1388665"/>
            <a:ext cx="3404823" cy="200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59BB944-EE35-8049-B1F3-A43CCEFB4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8611"/>
            <a:ext cx="10515600" cy="1040305"/>
          </a:xfrm>
        </p:spPr>
        <p:txBody>
          <a:bodyPr>
            <a:noAutofit/>
          </a:bodyPr>
          <a:lstStyle/>
          <a:p>
            <a:r>
              <a:rPr lang="en-US" sz="3200" dirty="0"/>
              <a:t>Mu2e: Looking for Charged Lepton Flavor Violation (CLFV)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2E6FC767-AB31-5F41-BCDB-76D169B8D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625" y="2462111"/>
            <a:ext cx="1094371" cy="13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B829B427-78AD-3C43-9D78-F122FF0A5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369">
            <a:off x="6033752" y="2686796"/>
            <a:ext cx="686196" cy="16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0FAC125-42D0-4647-A6EA-25F18A8540DA}"/>
                  </a:ext>
                </a:extLst>
              </p:cNvPr>
              <p:cNvSpPr/>
              <p:nvPr/>
            </p:nvSpPr>
            <p:spPr>
              <a:xfrm>
                <a:off x="6743278" y="2767432"/>
                <a:ext cx="46074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 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acc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0FAC125-42D0-4647-A6EA-25F18A8540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3278" y="2767432"/>
                <a:ext cx="46074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A89F32-94B9-EC44-85BD-A67048B5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804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7D6FC-E92F-1E43-A702-129D70283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Track Reconstruction (Tracking)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4F9B7-E5A8-1D40-82D5-5CE0658D3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BA39E1C4-054F-3A43-8432-F7F7DA9F8C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19" r="121" b="5488"/>
          <a:stretch/>
        </p:blipFill>
        <p:spPr>
          <a:xfrm>
            <a:off x="838200" y="1825625"/>
            <a:ext cx="6226176" cy="41568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59AA3811-6C60-7149-B1B7-D698B6ABEB15}"/>
              </a:ext>
            </a:extLst>
          </p:cNvPr>
          <p:cNvSpPr/>
          <p:nvPr/>
        </p:nvSpPr>
        <p:spPr>
          <a:xfrm>
            <a:off x="8526644" y="3244333"/>
            <a:ext cx="357188" cy="369331"/>
          </a:xfrm>
          <a:prstGeom prst="ellipse">
            <a:avLst/>
          </a:prstGeom>
          <a:solidFill>
            <a:srgbClr val="DB000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44B2BFA-FF4A-9748-8589-5ACA315B6E8E}"/>
                  </a:ext>
                </a:extLst>
              </p:cNvPr>
              <p:cNvSpPr txBox="1"/>
              <p:nvPr/>
            </p:nvSpPr>
            <p:spPr>
              <a:xfrm>
                <a:off x="9404849" y="3198167"/>
                <a:ext cx="137698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: Hit 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2400" dirty="0"/>
                  <a:t>, t)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44B2BFA-FF4A-9748-8589-5ACA315B6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4849" y="3198167"/>
                <a:ext cx="1376980" cy="461665"/>
              </a:xfrm>
              <a:prstGeom prst="rect">
                <a:avLst/>
              </a:prstGeom>
              <a:blipFill>
                <a:blip r:embed="rId3"/>
                <a:stretch>
                  <a:fillRect l="-7273" t="-22222" r="-5455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val 6">
            <a:extLst>
              <a:ext uri="{FF2B5EF4-FFF2-40B4-BE49-F238E27FC236}">
                <a16:creationId xmlns:a16="http://schemas.microsoft.com/office/drawing/2014/main" id="{D9CA4CB4-461E-EA48-BD80-2A5B00C30EF8}"/>
              </a:ext>
            </a:extLst>
          </p:cNvPr>
          <p:cNvSpPr/>
          <p:nvPr/>
        </p:nvSpPr>
        <p:spPr>
          <a:xfrm>
            <a:off x="8316482" y="3971492"/>
            <a:ext cx="777513" cy="801052"/>
          </a:xfrm>
          <a:prstGeom prst="ellipse">
            <a:avLst/>
          </a:prstGeom>
          <a:solidFill>
            <a:srgbClr val="FBE79E"/>
          </a:solidFill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38BAF5-B4D2-A648-BB2D-CC76608BC3C7}"/>
              </a:ext>
            </a:extLst>
          </p:cNvPr>
          <p:cNvSpPr txBox="1"/>
          <p:nvPr/>
        </p:nvSpPr>
        <p:spPr>
          <a:xfrm>
            <a:off x="9093995" y="4085629"/>
            <a:ext cx="1998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: Possible Area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75BCDE-2A3F-D844-B46C-5180D40BF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121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096C1-56B1-3645-9B19-D1D399478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749" y="483934"/>
            <a:ext cx="10720502" cy="646055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Artificial Neural Networks: Convolution</a:t>
            </a:r>
          </a:p>
        </p:txBody>
      </p:sp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2FADA73E-32C1-3D40-854B-6341DAE67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74" y="1296833"/>
            <a:ext cx="5996541" cy="49621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042EEE9-1DB6-D341-9C93-69516060968B}"/>
                  </a:ext>
                </a:extLst>
              </p:cNvPr>
              <p:cNvSpPr txBox="1"/>
              <p:nvPr/>
            </p:nvSpPr>
            <p:spPr>
              <a:xfrm>
                <a:off x="6573440" y="2026500"/>
                <a:ext cx="5339954" cy="3728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dirty="0"/>
                  <a:t>2-D discrete convolution:</a:t>
                </a:r>
              </a:p>
              <a:p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𝑜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]=</m:t>
                    </m:r>
                  </m:oMath>
                </a14:m>
                <a:r>
                  <a:rPr lang="en-US" sz="2000" i="1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/>
                      <m:e>
                        <m:nary>
                          <m:naryPr>
                            <m:chr m:val="∑"/>
                            <m:sup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d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d>
                          </m:e>
                        </m:nary>
                      </m:e>
                    </m:nary>
                  </m:oMath>
                </a14:m>
                <a:endParaRPr lang="en-US" sz="2000" i="1" dirty="0"/>
              </a:p>
              <a:p>
                <a:endParaRPr lang="en-US" sz="2000" i="1" dirty="0"/>
              </a:p>
              <a:p>
                <a:r>
                  <a:rPr lang="en-US" sz="2000" dirty="0"/>
                  <a:t>o: output feature map</a:t>
                </a:r>
              </a:p>
              <a:p>
                <a:r>
                  <a:rPr lang="en-US" sz="2000" dirty="0"/>
                  <a:t>x: input image/feature map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: filters (kernels) to the nth output map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Translation invariance (no matter where is the cat)</a:t>
                </a:r>
              </a:p>
              <a:p>
                <a:r>
                  <a:rPr lang="en-US" sz="2000" dirty="0"/>
                  <a:t>Feature locality (closer features are more useful)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Note: If “a-</a:t>
                </a:r>
                <a:r>
                  <a:rPr lang="en-US" sz="2000" dirty="0" err="1"/>
                  <a:t>i</a:t>
                </a:r>
                <a:r>
                  <a:rPr lang="en-US" sz="2000" dirty="0"/>
                  <a:t>” or “b-j” is out of index, you need to pad the input.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042EEE9-1DB6-D341-9C93-695160609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3440" y="2026500"/>
                <a:ext cx="5339954" cy="3728328"/>
              </a:xfrm>
              <a:prstGeom prst="rect">
                <a:avLst/>
              </a:prstGeom>
              <a:blipFill>
                <a:blip r:embed="rId4"/>
                <a:stretch>
                  <a:fillRect l="-2850" t="-5763" r="-238" b="-27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6B668-7CA8-8844-BA12-61F78525B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693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54DE1E-F0F8-7E48-AB15-6D004F6F38A3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083858"/>
              </a:gs>
              <a:gs pos="20000">
                <a:srgbClr val="1F4D80"/>
              </a:gs>
              <a:gs pos="43000">
                <a:srgbClr val="1F4D80"/>
              </a:gs>
              <a:gs pos="90000">
                <a:schemeClr val="tx1"/>
              </a:gs>
              <a:gs pos="100000">
                <a:schemeClr val="tx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D96DAD7-A96B-FB42-ACAE-E1D2B6FF1698}"/>
              </a:ext>
            </a:extLst>
          </p:cNvPr>
          <p:cNvSpPr txBox="1">
            <a:spLocks/>
          </p:cNvSpPr>
          <p:nvPr/>
        </p:nvSpPr>
        <p:spPr>
          <a:xfrm>
            <a:off x="536038" y="1078820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7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3FF702-E2FC-A840-A64C-8FA0820012AA}"/>
              </a:ext>
            </a:extLst>
          </p:cNvPr>
          <p:cNvSpPr/>
          <p:nvPr/>
        </p:nvSpPr>
        <p:spPr>
          <a:xfrm>
            <a:off x="536038" y="1000033"/>
            <a:ext cx="10877731" cy="5138058"/>
          </a:xfrm>
          <a:prstGeom prst="rect">
            <a:avLst/>
          </a:prstGeom>
          <a:solidFill>
            <a:srgbClr val="031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7CAD2-8423-E349-9A26-BF2A7D064A5A}"/>
              </a:ext>
            </a:extLst>
          </p:cNvPr>
          <p:cNvSpPr/>
          <p:nvPr/>
        </p:nvSpPr>
        <p:spPr>
          <a:xfrm>
            <a:off x="778232" y="1188720"/>
            <a:ext cx="10426798" cy="476068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AFE310-6B13-F146-AA5E-0AFB1E396154}"/>
              </a:ext>
            </a:extLst>
          </p:cNvPr>
          <p:cNvSpPr/>
          <p:nvPr/>
        </p:nvSpPr>
        <p:spPr>
          <a:xfrm>
            <a:off x="5181599" y="6138091"/>
            <a:ext cx="1828800" cy="719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401D96-3294-6543-B246-0AD165D4AD5E}"/>
              </a:ext>
            </a:extLst>
          </p:cNvPr>
          <p:cNvSpPr/>
          <p:nvPr/>
        </p:nvSpPr>
        <p:spPr>
          <a:xfrm>
            <a:off x="5643286" y="6387012"/>
            <a:ext cx="905426" cy="941976"/>
          </a:xfrm>
          <a:prstGeom prst="ellipse">
            <a:avLst/>
          </a:prstGeom>
          <a:solidFill>
            <a:srgbClr val="093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D465AB-5BC7-AC4B-99D5-7E12A7F7D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909" y="2680887"/>
            <a:ext cx="10865444" cy="1354587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err="1"/>
              <a:t>ImgTrk</a:t>
            </a:r>
            <a:br>
              <a:rPr lang="en-US" sz="3200" dirty="0"/>
            </a:br>
            <a:r>
              <a:rPr lang="en-US" sz="3200" dirty="0"/>
              <a:t>A Computer Vision Approach to Particle Track Reconstruction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819B08-DD22-8640-AE8F-388D10CF2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237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27119">
        <p159:morph option="byObject"/>
      </p:transition>
    </mc:Choice>
    <mc:Fallback xmlns="">
      <p:transition spd="slow" advTm="27119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54DE1E-F0F8-7E48-AB15-6D004F6F38A3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083858"/>
              </a:gs>
              <a:gs pos="20000">
                <a:srgbClr val="1F4D80"/>
              </a:gs>
              <a:gs pos="43000">
                <a:srgbClr val="1F4D80"/>
              </a:gs>
              <a:gs pos="90000">
                <a:schemeClr val="tx1"/>
              </a:gs>
              <a:gs pos="100000">
                <a:schemeClr val="tx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D96DAD7-A96B-FB42-ACAE-E1D2B6FF1698}"/>
              </a:ext>
            </a:extLst>
          </p:cNvPr>
          <p:cNvSpPr txBox="1">
            <a:spLocks/>
          </p:cNvSpPr>
          <p:nvPr/>
        </p:nvSpPr>
        <p:spPr>
          <a:xfrm>
            <a:off x="536038" y="1078820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7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3FF702-E2FC-A840-A64C-8FA0820012AA}"/>
              </a:ext>
            </a:extLst>
          </p:cNvPr>
          <p:cNvSpPr/>
          <p:nvPr/>
        </p:nvSpPr>
        <p:spPr>
          <a:xfrm>
            <a:off x="536038" y="1000033"/>
            <a:ext cx="10877731" cy="5138058"/>
          </a:xfrm>
          <a:prstGeom prst="rect">
            <a:avLst/>
          </a:prstGeom>
          <a:solidFill>
            <a:srgbClr val="031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7CAD2-8423-E349-9A26-BF2A7D064A5A}"/>
              </a:ext>
            </a:extLst>
          </p:cNvPr>
          <p:cNvSpPr/>
          <p:nvPr/>
        </p:nvSpPr>
        <p:spPr>
          <a:xfrm>
            <a:off x="778232" y="1188720"/>
            <a:ext cx="10426798" cy="476068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AFE310-6B13-F146-AA5E-0AFB1E396154}"/>
              </a:ext>
            </a:extLst>
          </p:cNvPr>
          <p:cNvSpPr/>
          <p:nvPr/>
        </p:nvSpPr>
        <p:spPr>
          <a:xfrm>
            <a:off x="5181599" y="6138091"/>
            <a:ext cx="1828800" cy="719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401D96-3294-6543-B246-0AD165D4AD5E}"/>
              </a:ext>
            </a:extLst>
          </p:cNvPr>
          <p:cNvSpPr/>
          <p:nvPr/>
        </p:nvSpPr>
        <p:spPr>
          <a:xfrm>
            <a:off x="5643286" y="6387012"/>
            <a:ext cx="905426" cy="941976"/>
          </a:xfrm>
          <a:prstGeom prst="ellipse">
            <a:avLst/>
          </a:prstGeom>
          <a:solidFill>
            <a:srgbClr val="093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60AA7E-CF73-8447-81E4-F16AAF68FC12}"/>
              </a:ext>
            </a:extLst>
          </p:cNvPr>
          <p:cNvSpPr/>
          <p:nvPr/>
        </p:nvSpPr>
        <p:spPr>
          <a:xfrm>
            <a:off x="536038" y="927458"/>
            <a:ext cx="10877731" cy="78787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D465AB-5BC7-AC4B-99D5-7E12A7F7D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038" y="-6531"/>
            <a:ext cx="10865444" cy="1354587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Inspiration: Object Detection</a:t>
            </a:r>
          </a:p>
        </p:txBody>
      </p:sp>
      <p:pic>
        <p:nvPicPr>
          <p:cNvPr id="17" name="camera.mp4" descr="camera.mp4">
            <a:hlinkClick r:id="" action="ppaction://media"/>
            <a:extLst>
              <a:ext uri="{FF2B5EF4-FFF2-40B4-BE49-F238E27FC236}">
                <a16:creationId xmlns:a16="http://schemas.microsoft.com/office/drawing/2014/main" id="{7331E47B-FBD0-3949-B083-6462E9AF190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29875" y="1238089"/>
            <a:ext cx="7899035" cy="4666831"/>
          </a:xfr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F87B5DE-690D-5B4E-84C0-CB5616B4C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327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27119">
        <p159:morph option="byObject"/>
      </p:transition>
    </mc:Choice>
    <mc:Fallback xmlns="">
      <p:transition spd="slow" advTm="271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0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54DE1E-F0F8-7E48-AB15-6D004F6F38A3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083858"/>
              </a:gs>
              <a:gs pos="20000">
                <a:srgbClr val="1F4D80"/>
              </a:gs>
              <a:gs pos="43000">
                <a:srgbClr val="1F4D80"/>
              </a:gs>
              <a:gs pos="90000">
                <a:schemeClr val="tx1"/>
              </a:gs>
              <a:gs pos="100000">
                <a:schemeClr val="tx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D96DAD7-A96B-FB42-ACAE-E1D2B6FF1698}"/>
              </a:ext>
            </a:extLst>
          </p:cNvPr>
          <p:cNvSpPr txBox="1">
            <a:spLocks/>
          </p:cNvSpPr>
          <p:nvPr/>
        </p:nvSpPr>
        <p:spPr>
          <a:xfrm>
            <a:off x="536038" y="1078820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7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3FF702-E2FC-A840-A64C-8FA0820012AA}"/>
              </a:ext>
            </a:extLst>
          </p:cNvPr>
          <p:cNvSpPr/>
          <p:nvPr/>
        </p:nvSpPr>
        <p:spPr>
          <a:xfrm>
            <a:off x="536038" y="1000033"/>
            <a:ext cx="10877731" cy="5138058"/>
          </a:xfrm>
          <a:prstGeom prst="rect">
            <a:avLst/>
          </a:prstGeom>
          <a:solidFill>
            <a:srgbClr val="031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7CAD2-8423-E349-9A26-BF2A7D064A5A}"/>
              </a:ext>
            </a:extLst>
          </p:cNvPr>
          <p:cNvSpPr/>
          <p:nvPr/>
        </p:nvSpPr>
        <p:spPr>
          <a:xfrm>
            <a:off x="778232" y="1188720"/>
            <a:ext cx="10426798" cy="476068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AFE310-6B13-F146-AA5E-0AFB1E396154}"/>
              </a:ext>
            </a:extLst>
          </p:cNvPr>
          <p:cNvSpPr/>
          <p:nvPr/>
        </p:nvSpPr>
        <p:spPr>
          <a:xfrm>
            <a:off x="5181599" y="6138091"/>
            <a:ext cx="1828800" cy="719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401D96-3294-6543-B246-0AD165D4AD5E}"/>
              </a:ext>
            </a:extLst>
          </p:cNvPr>
          <p:cNvSpPr/>
          <p:nvPr/>
        </p:nvSpPr>
        <p:spPr>
          <a:xfrm>
            <a:off x="5643286" y="6387012"/>
            <a:ext cx="905426" cy="941976"/>
          </a:xfrm>
          <a:prstGeom prst="ellipse">
            <a:avLst/>
          </a:prstGeom>
          <a:solidFill>
            <a:srgbClr val="093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60AA7E-CF73-8447-81E4-F16AAF68FC12}"/>
              </a:ext>
            </a:extLst>
          </p:cNvPr>
          <p:cNvSpPr/>
          <p:nvPr/>
        </p:nvSpPr>
        <p:spPr>
          <a:xfrm>
            <a:off x="536038" y="927458"/>
            <a:ext cx="10877731" cy="78787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D465AB-5BC7-AC4B-99D5-7E12A7F7D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038" y="-6531"/>
            <a:ext cx="10865444" cy="1354587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Inspiration: Semantic Segmentation</a:t>
            </a:r>
          </a:p>
        </p:txBody>
      </p:sp>
      <p:pic>
        <p:nvPicPr>
          <p:cNvPr id="10" name="Picture 9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B96B6C9E-69D7-4646-9825-BEA380313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4299" y="1457956"/>
            <a:ext cx="7663399" cy="4175194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C0DCDB4-D71C-AE42-A6E0-6C01B527D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670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27119">
        <p159:morph option="byObject"/>
      </p:transition>
    </mc:Choice>
    <mc:Fallback xmlns="">
      <p:transition spd="slow" advTm="27119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54DE1E-F0F8-7E48-AB15-6D004F6F38A3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083858"/>
              </a:gs>
              <a:gs pos="20000">
                <a:srgbClr val="1F4D80"/>
              </a:gs>
              <a:gs pos="43000">
                <a:srgbClr val="1F4D80"/>
              </a:gs>
              <a:gs pos="90000">
                <a:schemeClr val="tx1"/>
              </a:gs>
              <a:gs pos="100000">
                <a:schemeClr val="tx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D96DAD7-A96B-FB42-ACAE-E1D2B6FF1698}"/>
              </a:ext>
            </a:extLst>
          </p:cNvPr>
          <p:cNvSpPr txBox="1">
            <a:spLocks/>
          </p:cNvSpPr>
          <p:nvPr/>
        </p:nvSpPr>
        <p:spPr>
          <a:xfrm>
            <a:off x="536038" y="1078820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7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3FF702-E2FC-A840-A64C-8FA0820012AA}"/>
              </a:ext>
            </a:extLst>
          </p:cNvPr>
          <p:cNvSpPr/>
          <p:nvPr/>
        </p:nvSpPr>
        <p:spPr>
          <a:xfrm>
            <a:off x="536038" y="1000033"/>
            <a:ext cx="10877731" cy="5138058"/>
          </a:xfrm>
          <a:prstGeom prst="rect">
            <a:avLst/>
          </a:prstGeom>
          <a:solidFill>
            <a:srgbClr val="031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7CAD2-8423-E349-9A26-BF2A7D064A5A}"/>
              </a:ext>
            </a:extLst>
          </p:cNvPr>
          <p:cNvSpPr/>
          <p:nvPr/>
        </p:nvSpPr>
        <p:spPr>
          <a:xfrm>
            <a:off x="778232" y="1188720"/>
            <a:ext cx="10426798" cy="476068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BF32EC3-378A-414C-BA48-17E537C21060}"/>
              </a:ext>
            </a:extLst>
          </p:cNvPr>
          <p:cNvCxnSpPr/>
          <p:nvPr/>
        </p:nvCxnSpPr>
        <p:spPr>
          <a:xfrm>
            <a:off x="1257300" y="3683529"/>
            <a:ext cx="438598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3FAFE310-6B13-F146-AA5E-0AFB1E396154}"/>
              </a:ext>
            </a:extLst>
          </p:cNvPr>
          <p:cNvSpPr/>
          <p:nvPr/>
        </p:nvSpPr>
        <p:spPr>
          <a:xfrm>
            <a:off x="5181599" y="6138091"/>
            <a:ext cx="1828800" cy="719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401D96-3294-6543-B246-0AD165D4AD5E}"/>
              </a:ext>
            </a:extLst>
          </p:cNvPr>
          <p:cNvSpPr/>
          <p:nvPr/>
        </p:nvSpPr>
        <p:spPr>
          <a:xfrm>
            <a:off x="5643286" y="6387012"/>
            <a:ext cx="905426" cy="941976"/>
          </a:xfrm>
          <a:prstGeom prst="ellipse">
            <a:avLst/>
          </a:prstGeom>
          <a:solidFill>
            <a:srgbClr val="093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60AA7E-CF73-8447-81E4-F16AAF68FC12}"/>
              </a:ext>
            </a:extLst>
          </p:cNvPr>
          <p:cNvSpPr/>
          <p:nvPr/>
        </p:nvSpPr>
        <p:spPr>
          <a:xfrm>
            <a:off x="536038" y="927458"/>
            <a:ext cx="10877731" cy="78787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D465AB-5BC7-AC4B-99D5-7E12A7F7D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038" y="-6531"/>
            <a:ext cx="10865444" cy="1354587"/>
          </a:xfrm>
        </p:spPr>
        <p:txBody>
          <a:bodyPr>
            <a:noAutofit/>
          </a:bodyPr>
          <a:lstStyle/>
          <a:p>
            <a:pPr algn="ctr"/>
            <a:r>
              <a:rPr lang="en-US" sz="2800" dirty="0" err="1">
                <a:solidFill>
                  <a:schemeClr val="bg1"/>
                </a:solidFill>
              </a:rPr>
              <a:t>ImgTrk</a:t>
            </a:r>
            <a:r>
              <a:rPr lang="en-US" sz="2800" dirty="0">
                <a:solidFill>
                  <a:schemeClr val="bg1"/>
                </a:solidFill>
              </a:rPr>
              <a:t>: A Decomposition Approach to Particle Track Reconstruction</a:t>
            </a:r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86350F61-7F35-9D4B-89F0-EEA73B43AA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7388" y="2677689"/>
            <a:ext cx="2682240" cy="2011680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82D8CFCA-782E-E94E-B255-767F70E1A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301" y="2677689"/>
            <a:ext cx="2682240" cy="2011680"/>
          </a:xfrm>
          <a:prstGeom prst="rect">
            <a:avLst/>
          </a:prstGeom>
        </p:spPr>
      </p:pic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7BBD2E92-55B6-5845-A807-F319C4AE8C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2957" y="2212070"/>
            <a:ext cx="2075612" cy="1556708"/>
          </a:xfrm>
          <a:prstGeom prst="rect">
            <a:avLst/>
          </a:prstGeom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24790D98-36CB-2044-A1EE-BCCB457AF9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0621" y="3964736"/>
            <a:ext cx="2062237" cy="1556708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00C16827-4135-1D41-9BD6-168039192B01}"/>
              </a:ext>
            </a:extLst>
          </p:cNvPr>
          <p:cNvSpPr txBox="1">
            <a:spLocks/>
          </p:cNvSpPr>
          <p:nvPr/>
        </p:nvSpPr>
        <p:spPr>
          <a:xfrm>
            <a:off x="3643893" y="1737360"/>
            <a:ext cx="2328274" cy="3776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/>
              <a:t>2. Track Detection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E0F9B6F-DD76-594C-AE8E-C64112C57B87}"/>
              </a:ext>
            </a:extLst>
          </p:cNvPr>
          <p:cNvSpPr txBox="1">
            <a:spLocks/>
          </p:cNvSpPr>
          <p:nvPr/>
        </p:nvSpPr>
        <p:spPr>
          <a:xfrm>
            <a:off x="6153173" y="1735778"/>
            <a:ext cx="2328274" cy="3776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/>
              <a:t>3. Track Extraction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3D523FE-4144-D64B-B035-282EB4A9051C}"/>
              </a:ext>
            </a:extLst>
          </p:cNvPr>
          <p:cNvSpPr txBox="1">
            <a:spLocks/>
          </p:cNvSpPr>
          <p:nvPr/>
        </p:nvSpPr>
        <p:spPr>
          <a:xfrm>
            <a:off x="905446" y="1737360"/>
            <a:ext cx="2328274" cy="3776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/>
              <a:t>1. Projection</a:t>
            </a:r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0687977D-42C1-6E43-B4F1-DB1FFEEB94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92401" y="2677689"/>
            <a:ext cx="2682240" cy="2011680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A8329E08-E02B-F54A-B32E-D3B894C46E98}"/>
              </a:ext>
            </a:extLst>
          </p:cNvPr>
          <p:cNvSpPr txBox="1">
            <a:spLocks/>
          </p:cNvSpPr>
          <p:nvPr/>
        </p:nvSpPr>
        <p:spPr>
          <a:xfrm>
            <a:off x="8603658" y="1737360"/>
            <a:ext cx="2328274" cy="3776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/>
              <a:t>4. Assemble Tracks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EFD0D2-EEE5-3F4D-95C9-171105EB4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4AC5-4230-5243-A83F-EB0231ED071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096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27119">
        <p159:morph option="byObject"/>
      </p:transition>
    </mc:Choice>
    <mc:Fallback xmlns="">
      <p:transition spd="slow" advTm="27119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880</Words>
  <Application>Microsoft Macintosh PowerPoint</Application>
  <PresentationFormat>Widescreen</PresentationFormat>
  <Paragraphs>139</Paragraphs>
  <Slides>22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Office Theme</vt:lpstr>
      <vt:lpstr>Convolutional Neural Networks in  Mu2e</vt:lpstr>
      <vt:lpstr>A Normal Mu2e interaction</vt:lpstr>
      <vt:lpstr>Mu2e: Looking for Charged Lepton Flavor Violation (CLFV)</vt:lpstr>
      <vt:lpstr>Particle Track Reconstruction (Tracking)</vt:lpstr>
      <vt:lpstr>Artificial Neural Networks: Convolution</vt:lpstr>
      <vt:lpstr>ImgTrk A Computer Vision Approach to Particle Track Reconstruction</vt:lpstr>
      <vt:lpstr>Inspiration: Object Detection</vt:lpstr>
      <vt:lpstr>Inspiration: Semantic Segmentation</vt:lpstr>
      <vt:lpstr>ImgTrk: A Decomposition Approach to Particle Track Reconstruction</vt:lpstr>
      <vt:lpstr>A Decomposition Approach to Particle Track Reconstruction</vt:lpstr>
      <vt:lpstr>A Decomposition Approach to Particle Track Reconstruction</vt:lpstr>
      <vt:lpstr>ImgTrk: Track Detection Using Faster R-CNN</vt:lpstr>
      <vt:lpstr>ImgTrk: Track Detection Using Faster R-CNN</vt:lpstr>
      <vt:lpstr>ImgTrk:  Track Detection Using Faster R-CNN</vt:lpstr>
      <vt:lpstr>A Decomposition Approach to Particle Track Reconstruction</vt:lpstr>
      <vt:lpstr>ImgTrk: Track Extraction Using FC-DenseNet</vt:lpstr>
      <vt:lpstr>FC-DenseNet: Using Long Skips</vt:lpstr>
      <vt:lpstr>ImgTrk: Track Extraction Using FC-DenseNet</vt:lpstr>
      <vt:lpstr>A Decomposition Approach to Particle Track Reconstruction</vt:lpstr>
      <vt:lpstr>Performance </vt:lpstr>
      <vt:lpstr>Performance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Billy H Li</dc:creator>
  <cp:lastModifiedBy>Billy Lee</cp:lastModifiedBy>
  <cp:revision>18</cp:revision>
  <dcterms:created xsi:type="dcterms:W3CDTF">2021-08-16T14:43:44Z</dcterms:created>
  <dcterms:modified xsi:type="dcterms:W3CDTF">2021-08-16T21:57:09Z</dcterms:modified>
</cp:coreProperties>
</file>