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7"/>
  </p:notesMasterIdLst>
  <p:sldIdLst>
    <p:sldId id="299" r:id="rId4"/>
    <p:sldId id="524" r:id="rId5"/>
    <p:sldId id="518" r:id="rId6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99"/>
            <p14:sldId id="524"/>
            <p14:sldId id="5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9BF"/>
    <a:srgbClr val="68CCB8"/>
    <a:srgbClr val="ED1B24"/>
    <a:srgbClr val="00FFFB"/>
    <a:srgbClr val="6E2466"/>
    <a:srgbClr val="F882D6"/>
    <a:srgbClr val="ABA8F8"/>
    <a:srgbClr val="FFBEFA"/>
    <a:srgbClr val="F10913"/>
    <a:srgbClr val="008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39" autoAdjust="0"/>
    <p:restoredTop sz="95482" autoAdjust="0"/>
  </p:normalViewPr>
  <p:slideViewPr>
    <p:cSldViewPr snapToGrid="0">
      <p:cViewPr varScale="1">
        <p:scale>
          <a:sx n="147" d="100"/>
          <a:sy n="147" d="100"/>
        </p:scale>
        <p:origin x="1053" y="60"/>
      </p:cViewPr>
      <p:guideLst/>
    </p:cSldViewPr>
  </p:slideViewPr>
  <p:outlineViewPr>
    <p:cViewPr>
      <p:scale>
        <a:sx n="33" d="100"/>
        <a:sy n="33" d="100"/>
      </p:scale>
      <p:origin x="0" y="-1198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21.09.2021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219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2021-09-14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729537AD-6C6A-BE45-BB95-D3BF68E73171}"/>
              </a:ext>
            </a:extLst>
          </p:cNvPr>
          <p:cNvSpPr txBox="1"/>
          <p:nvPr userDrawn="1"/>
        </p:nvSpPr>
        <p:spPr>
          <a:xfrm>
            <a:off x="2735796" y="87494"/>
            <a:ext cx="3672408" cy="27250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endParaRPr lang="en-US" sz="1100" b="1" spc="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D73890D-9999-9A42-95A1-BE6AF288538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12326" b="12326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26EE76-4EA0-5547-9F89-EF8006CF52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09819" y="4986711"/>
            <a:ext cx="1253560" cy="45719"/>
          </a:xfrm>
        </p:spPr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2F4816-A55A-194A-928B-435C580EAC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8E4AA37-60B0-CB4A-980C-615EF49B9F5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752" y="4880282"/>
            <a:ext cx="3193096" cy="283756"/>
          </a:xfrm>
        </p:spPr>
        <p:txBody>
          <a:bodyPr/>
          <a:lstStyle/>
          <a:p>
            <a:r>
              <a:rPr lang="en-CH" sz="800" b="0" dirty="0"/>
              <a:t>Artist’s impression of LHC (left) and FCC (right)</a:t>
            </a:r>
          </a:p>
        </p:txBody>
      </p:sp>
      <p:sp>
        <p:nvSpPr>
          <p:cNvPr id="9" name="Titel 5">
            <a:extLst>
              <a:ext uri="{FF2B5EF4-FFF2-40B4-BE49-F238E27FC236}">
                <a16:creationId xmlns:a16="http://schemas.microsoft.com/office/drawing/2014/main" id="{8B82B94D-782E-B443-9604-AAA834E0F4A3}"/>
              </a:ext>
            </a:extLst>
          </p:cNvPr>
          <p:cNvSpPr txBox="1">
            <a:spLocks/>
          </p:cNvSpPr>
          <p:nvPr/>
        </p:nvSpPr>
        <p:spPr>
          <a:xfrm>
            <a:off x="481950" y="1203599"/>
            <a:ext cx="8263350" cy="152149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bg1"/>
                </a:solidFill>
              </a:rPr>
              <a:t>FCC </a:t>
            </a:r>
            <a:r>
              <a:rPr lang="fr-FR" dirty="0" err="1">
                <a:solidFill>
                  <a:schemeClr val="bg1"/>
                </a:solidFill>
              </a:rPr>
              <a:t>baseline</a:t>
            </a:r>
            <a:r>
              <a:rPr lang="fr-FR" dirty="0">
                <a:solidFill>
                  <a:schemeClr val="bg1"/>
                </a:solidFill>
              </a:rPr>
              <a:t> V1.0 and </a:t>
            </a:r>
            <a:r>
              <a:rPr lang="fr-FR" dirty="0" err="1">
                <a:solidFill>
                  <a:schemeClr val="bg1"/>
                </a:solidFill>
              </a:rPr>
              <a:t>fallback</a:t>
            </a:r>
            <a:r>
              <a:rPr lang="fr-FR" dirty="0">
                <a:solidFill>
                  <a:schemeClr val="bg1"/>
                </a:solidFill>
              </a:rPr>
              <a:t> scenarios</a:t>
            </a:r>
          </a:p>
        </p:txBody>
      </p:sp>
      <p:sp>
        <p:nvSpPr>
          <p:cNvPr id="10" name="Untertitel 6">
            <a:extLst>
              <a:ext uri="{FF2B5EF4-FFF2-40B4-BE49-F238E27FC236}">
                <a16:creationId xmlns:a16="http://schemas.microsoft.com/office/drawing/2014/main" id="{9B9D38AC-0CCD-4349-A61E-47AC08F36ABF}"/>
              </a:ext>
            </a:extLst>
          </p:cNvPr>
          <p:cNvSpPr txBox="1">
            <a:spLocks/>
          </p:cNvSpPr>
          <p:nvPr/>
        </p:nvSpPr>
        <p:spPr>
          <a:xfrm>
            <a:off x="481950" y="1632349"/>
            <a:ext cx="8263350" cy="2170339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P. </a:t>
            </a:r>
            <a:r>
              <a:rPr lang="en-US" dirty="0" err="1">
                <a:solidFill>
                  <a:schemeClr val="bg1"/>
                </a:solidFill>
              </a:rPr>
              <a:t>Boillon</a:t>
            </a:r>
            <a:r>
              <a:rPr lang="en-US" dirty="0">
                <a:solidFill>
                  <a:schemeClr val="bg1"/>
                </a:solidFill>
              </a:rPr>
              <a:t> (</a:t>
            </a:r>
            <a:r>
              <a:rPr lang="en-US" dirty="0" err="1">
                <a:solidFill>
                  <a:schemeClr val="bg1"/>
                </a:solidFill>
              </a:rPr>
              <a:t>Cerema</a:t>
            </a:r>
            <a:r>
              <a:rPr lang="en-US" dirty="0">
                <a:solidFill>
                  <a:schemeClr val="bg1"/>
                </a:solidFill>
              </a:rPr>
              <a:t>), J. </a:t>
            </a:r>
            <a:r>
              <a:rPr lang="en-US" dirty="0" err="1">
                <a:solidFill>
                  <a:schemeClr val="bg1"/>
                </a:solidFill>
              </a:rPr>
              <a:t>Gutleber</a:t>
            </a:r>
            <a:r>
              <a:rPr lang="en-US" dirty="0">
                <a:solidFill>
                  <a:schemeClr val="bg1"/>
                </a:solidFill>
              </a:rPr>
              <a:t> (CERN), P. </a:t>
            </a:r>
            <a:r>
              <a:rPr lang="en-US" dirty="0" err="1">
                <a:solidFill>
                  <a:schemeClr val="bg1"/>
                </a:solidFill>
              </a:rPr>
              <a:t>Laidouni</a:t>
            </a:r>
            <a:r>
              <a:rPr lang="en-US" dirty="0">
                <a:solidFill>
                  <a:schemeClr val="bg1"/>
                </a:solidFill>
              </a:rPr>
              <a:t> (CERN), V. Mertens (CERN)</a:t>
            </a:r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A6C0C113-9547-3D4C-99B6-C10FD842CB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925" y="4289461"/>
            <a:ext cx="720000" cy="72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75100C-2ACE-E742-967E-8FC140B7CC65}"/>
              </a:ext>
            </a:extLst>
          </p:cNvPr>
          <p:cNvSpPr txBox="1"/>
          <p:nvPr/>
        </p:nvSpPr>
        <p:spPr>
          <a:xfrm>
            <a:off x="3648183" y="4442534"/>
            <a:ext cx="4856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bg1"/>
                </a:solidFill>
              </a:rPr>
              <a:t>This project has received funding from the European Union's Horizon 2020 research and innovation programme under grant agreement No 951754.</a:t>
            </a:r>
            <a:endParaRPr lang="en-CH" sz="1800" dirty="0">
              <a:solidFill>
                <a:schemeClr val="bg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D89632B-5F0E-514C-A5E5-78202B18A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496" y="4433026"/>
            <a:ext cx="647687" cy="43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065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442600-22CE-2748-AA22-5ABCCE8149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4E1CADA-C611-8447-8790-A06C2357A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41" y="455267"/>
            <a:ext cx="8263350" cy="804066"/>
          </a:xfrm>
        </p:spPr>
        <p:txBody>
          <a:bodyPr/>
          <a:lstStyle/>
          <a:p>
            <a:r>
              <a:rPr lang="en-CH" dirty="0"/>
              <a:t>Parameters of baseline scenario </a:t>
            </a:r>
            <a:r>
              <a:rPr lang="en-CH" b="1" dirty="0"/>
              <a:t>PA31-1.0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AA08F3D-A90C-2C47-BBDE-2FD2D7950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210891"/>
              </p:ext>
            </p:extLst>
          </p:nvPr>
        </p:nvGraphicFramePr>
        <p:xfrm>
          <a:off x="203741" y="920628"/>
          <a:ext cx="4368259" cy="33375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60588">
                  <a:extLst>
                    <a:ext uri="{9D8B030D-6E8A-4147-A177-3AD203B41FA5}">
                      <a16:colId xmlns:a16="http://schemas.microsoft.com/office/drawing/2014/main" val="3540313235"/>
                    </a:ext>
                  </a:extLst>
                </a:gridCol>
                <a:gridCol w="1607671">
                  <a:extLst>
                    <a:ext uri="{9D8B030D-6E8A-4147-A177-3AD203B41FA5}">
                      <a16:colId xmlns:a16="http://schemas.microsoft.com/office/drawing/2014/main" val="17169704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Number of surface sites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806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Number of arc 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988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Arc cell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213.045 </a:t>
                      </a:r>
                      <a:r>
                        <a:rPr lang="en-CH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511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SSS@IP (PA, PD, PG, PJ)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1400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831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LSS@TECH (PB, PF, PH, PL)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2160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80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Azimuth @ PA (0 = East)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-10.75°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581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Arc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9 616.586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886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Sum of arc lengths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76 932.686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809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Total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91 172.686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160463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7DE9602-423A-6941-87F0-EA8F47DBD008}"/>
              </a:ext>
            </a:extLst>
          </p:cNvPr>
          <p:cNvSpPr txBox="1"/>
          <p:nvPr/>
        </p:nvSpPr>
        <p:spPr>
          <a:xfrm>
            <a:off x="203741" y="4629028"/>
            <a:ext cx="8831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000" i="1" dirty="0"/>
              <a:t>Note: Azimuth indicated by FFE tool with positive number is a counterclockwise rotation. By convention documented in the configuration management plan, as implemented in GIS environment it should be a negative number! Also, rotation is around origin (PA). ToT still assumes center point of layout.</a:t>
            </a:r>
          </a:p>
        </p:txBody>
      </p:sp>
      <p:pic>
        <p:nvPicPr>
          <p:cNvPr id="15" name="Picture 14" descr="A picture containing bubble, colorful&#10;&#10;Description automatically generated">
            <a:extLst>
              <a:ext uri="{FF2B5EF4-FFF2-40B4-BE49-F238E27FC236}">
                <a16:creationId xmlns:a16="http://schemas.microsoft.com/office/drawing/2014/main" id="{216600FD-5E45-264C-A990-2E5787BEF4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8"/>
          <a:stretch/>
        </p:blipFill>
        <p:spPr>
          <a:xfrm>
            <a:off x="4666520" y="920628"/>
            <a:ext cx="4368259" cy="358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336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A1E1AD-2E52-3A49-8C0C-79E6F732C8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772B80-0AF6-374B-BAD1-596959D64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PA31-1.1 &amp; 1.6 fallback alternatives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7DEF10A-CB80-264A-A15C-D1F2FB25F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801464"/>
              </p:ext>
            </p:extLst>
          </p:nvPr>
        </p:nvGraphicFramePr>
        <p:xfrm>
          <a:off x="203642" y="1107849"/>
          <a:ext cx="8541658" cy="346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342">
                  <a:extLst>
                    <a:ext uri="{9D8B030D-6E8A-4147-A177-3AD203B41FA5}">
                      <a16:colId xmlns:a16="http://schemas.microsoft.com/office/drawing/2014/main" val="3540313235"/>
                    </a:ext>
                  </a:extLst>
                </a:gridCol>
                <a:gridCol w="1810772">
                  <a:extLst>
                    <a:ext uri="{9D8B030D-6E8A-4147-A177-3AD203B41FA5}">
                      <a16:colId xmlns:a16="http://schemas.microsoft.com/office/drawing/2014/main" val="1716970435"/>
                    </a:ext>
                  </a:extLst>
                </a:gridCol>
                <a:gridCol w="1810772">
                  <a:extLst>
                    <a:ext uri="{9D8B030D-6E8A-4147-A177-3AD203B41FA5}">
                      <a16:colId xmlns:a16="http://schemas.microsoft.com/office/drawing/2014/main" val="1299713874"/>
                    </a:ext>
                  </a:extLst>
                </a:gridCol>
                <a:gridCol w="1810772">
                  <a:extLst>
                    <a:ext uri="{9D8B030D-6E8A-4147-A177-3AD203B41FA5}">
                      <a16:colId xmlns:a16="http://schemas.microsoft.com/office/drawing/2014/main" val="29217805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PA31-1.0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PA31-1.1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PA31-1.6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45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Number of surface sites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H" dirty="0"/>
                        <a:t>8 (potential additional small access shafts at CERN or for ventilation at sites with long access tunnels, e.g. PF)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179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Number of arc cells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H" dirty="0"/>
                        <a:t>42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988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Arc cell length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213.04636573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511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SSS@IP (PA, PD, PG, PJ)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1400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1400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1410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831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LSS@TECH (PB, PF, PH, PL)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2160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2100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2110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80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Azimuth @ PA (0 = East)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-10.75°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-10.45°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-10.2°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581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Sum of arc lengths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CH" dirty="0"/>
                        <a:t>76 932.686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809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 dirty="0"/>
                        <a:t>Total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91 172.686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90 932.686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91 052.686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160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829901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0</TotalTime>
  <Words>315</Words>
  <Application>Microsoft Office PowerPoint</Application>
  <PresentationFormat>On-screen Show (16:9)</PresentationFormat>
  <Paragraphs>57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Introslides</vt:lpstr>
      <vt:lpstr>Titleslides, Conclusion</vt:lpstr>
      <vt:lpstr>Content Slides - Deep Blue</vt:lpstr>
      <vt:lpstr>PowerPoint Presentation</vt:lpstr>
      <vt:lpstr>Parameters of baseline scenario PA31-1.0</vt:lpstr>
      <vt:lpstr>PA31-1.1 &amp; 1.6 fallback alternatives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Hofer Michael</cp:lastModifiedBy>
  <cp:revision>2086</cp:revision>
  <cp:lastPrinted>2021-05-17T12:50:46Z</cp:lastPrinted>
  <dcterms:created xsi:type="dcterms:W3CDTF">2020-10-27T09:23:42Z</dcterms:created>
  <dcterms:modified xsi:type="dcterms:W3CDTF">2021-09-21T18:07:48Z</dcterms:modified>
</cp:coreProperties>
</file>