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2" r:id="rId5"/>
    <p:sldId id="259" r:id="rId6"/>
    <p:sldId id="266" r:id="rId7"/>
    <p:sldId id="263" r:id="rId8"/>
    <p:sldId id="264" r:id="rId9"/>
    <p:sldId id="265" r:id="rId10"/>
    <p:sldId id="261" r:id="rId11"/>
    <p:sldId id="267" r:id="rId12"/>
    <p:sldId id="260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 snapToObjects="1">
      <p:cViewPr>
        <p:scale>
          <a:sx n="108" d="100"/>
          <a:sy n="108" d="100"/>
        </p:scale>
        <p:origin x="64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E95F0-6B82-A647-9C52-254F1F3FAE46}" type="datetimeFigureOut">
              <a:rPr lang="en-GB" smtClean="0"/>
              <a:t>11/08/2021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978BD-C96C-914B-9D72-1089F6945F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921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D978BD-C96C-914B-9D72-1089F6945FC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882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2347E-9F9F-7B43-B7E6-48934A51C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57A1C5-F495-634F-A6FA-722108A4FE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175DF-D124-4A4F-9572-67C7CF52B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F263-ECC9-C24D-A02D-D49D8740D0F7}" type="datetime1">
              <a:rPr lang="de-CH" smtClean="0"/>
              <a:t>11.08.21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78AB1-B985-5549-B9A0-C4494E339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06AB8-80D9-4842-9202-55A9EEDF3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73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7CAC8-6F1C-2B4E-90ED-9ECCE79C9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E1F6F-57D6-924D-A7A2-9A6FF3ACC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2208F-93C1-5F40-ACF0-BDF58DA1F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9FE4-CFB9-C94D-B62A-E92A533BA986}" type="datetime1">
              <a:rPr lang="de-CH" smtClean="0"/>
              <a:t>11.08.21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11908-E651-9A40-97C2-6D7E01291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EF639-BE68-7D42-A919-B5493FFB8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62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E3A9D4-6B57-E444-84B7-38CF0B4481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294272-3753-744C-B41E-E722BD5859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14AF-9604-5246-AD2A-961D903E3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68EE8-D968-BE4D-8CAE-7F3B2393A16E}" type="datetime1">
              <a:rPr lang="de-CH" smtClean="0"/>
              <a:t>11.08.21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D4BC6-CF29-A841-AAAF-F2F73A2B0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676A3-38E4-D844-983C-1FF66B657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50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2010A-A23E-3043-B3F7-6897F583F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76131-B075-6A43-A37A-8D31D832D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0587E-A91E-C04A-B658-FAAFB77BB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88E0-A792-814B-BAB4-E71FC9D92703}" type="datetime1">
              <a:rPr lang="de-CH" smtClean="0"/>
              <a:t>11.08.21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3A484-AACD-D540-96E5-B7137201A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C776D-9B90-C241-95C2-1D08E1D95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13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B389C-4BFF-8B44-B627-60F93A210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D2E56-DC69-854D-9FCB-865DA9430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11ACD-7CAF-1A4B-8611-701236323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17E8-E4DC-AB4D-8E84-C9781DB09B1D}" type="datetime1">
              <a:rPr lang="de-CH" smtClean="0"/>
              <a:t>11.08.21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FDE10-8F4F-3B46-90F1-907D2D810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DCFAC-21CB-F746-91C3-0CDB0A6B9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6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6D088-F972-6948-A26D-9E911D294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D7FE6-F5FB-5D45-BB5B-9AD3F9C8CA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B6C25-5C5F-A24A-BC50-37566AF26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F2C573-7F51-3B4F-8C32-3EB4D05F6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FD49-7D01-C94E-ABE9-57888FF77649}" type="datetime1">
              <a:rPr lang="de-CH" smtClean="0"/>
              <a:t>11.08.21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7E8257-138E-4843-84E5-040935FA6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710E7E-853C-3D4C-8FE6-6BD78231F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97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7CF6C-002A-A449-928A-AE0D8B01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97B39-F6D1-DE41-8F99-FAB3C9EEF7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6DB0FB-4358-854D-8EED-1C29DCEB74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51C0D7-C61A-B74D-AC02-7E449905BB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49A169-3CDA-7348-9E0B-93808B9BAC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58BBA8-B26D-9047-8DAD-FFCC0DB93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76AC-CEAE-FD41-B0EC-8E73B42E84F9}" type="datetime1">
              <a:rPr lang="de-CH" smtClean="0"/>
              <a:t>11.08.21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BF6E7D-2E8D-FA49-B011-E1608B4B1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7405F8-9FFF-9240-97C3-36C5AC797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34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05D67-4965-C54F-A91D-819DF0FAB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558652-6120-0C4A-B618-5A2639342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CAE64-9E77-0D42-B035-9EE6D7B21747}" type="datetime1">
              <a:rPr lang="de-CH" smtClean="0"/>
              <a:t>11.08.21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A8F2C0-198B-234A-90E6-A4D69E82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87AC25-993A-AB48-B535-5F3198777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8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5847C8-674C-874A-AF7F-7AFE46CC3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00CD-662F-7345-A0B6-A0C8D0326B3B}" type="datetime1">
              <a:rPr lang="de-CH" smtClean="0"/>
              <a:t>11.08.21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4D8D80-7AF0-F44E-AB47-EC6EE126A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84C880-60BE-C247-B7F8-3C45AF6AF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676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A7241-6014-F947-9327-820B750C9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B0C22-40E4-BE47-A35C-74A0679D3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5CB7C3-032C-A944-8B3C-D72A010776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A1C26-23D4-A44C-88D9-A769E72C0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B7268-7D73-EC48-B9DC-D37E112E4607}" type="datetime1">
              <a:rPr lang="de-CH" smtClean="0"/>
              <a:t>11.08.21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FA4A34-E471-F648-BCE9-97552CB0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C98E11-3E6B-6545-B918-5526C2D56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30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B2781-8913-7F44-980A-B65586CEF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77D42B-4337-E442-A53D-3FAD40E76D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66F6C9-551A-204F-BDCE-ECC736BFF2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742AE8-8A1E-8841-9306-4FAF5AAB2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A950-AD33-8A46-B44C-6E81015D4600}" type="datetime1">
              <a:rPr lang="de-CH" smtClean="0"/>
              <a:t>11.08.21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89999E-560B-3347-9C29-894DF14AD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068A7-7805-F745-893A-9E7E0712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79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540360-3405-2343-8DB1-7C834B6E6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FC395-975F-EB42-823A-42B5DA9F0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52166-139C-3E45-97B6-535823E84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4B0B3-F173-8045-816B-D265CD39C02C}" type="datetime1">
              <a:rPr lang="de-CH" smtClean="0"/>
              <a:t>11.08.21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7E17D-AE66-3042-86F4-F3C1F002CB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34689-1426-3F49-A679-EBD4332039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BB854-8D9C-D64C-8134-E6F2B40F1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998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1686-419B-1547-AF26-4D83928E05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1122363"/>
            <a:ext cx="10058400" cy="2387600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AWAKE synchronisation jitter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27B170-8159-BF43-89A4-97E8D47CD9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Ivan Karpov</a:t>
            </a:r>
          </a:p>
          <a:p>
            <a:r>
              <a:rPr lang="en-GB" dirty="0"/>
              <a:t>With input from Arthur Spierer, Ben Woolley, Giulia </a:t>
            </a:r>
            <a:r>
              <a:rPr lang="en-GB" dirty="0" err="1"/>
              <a:t>Papotti</a:t>
            </a:r>
            <a:r>
              <a:rPr lang="en-GB" dirty="0"/>
              <a:t> </a:t>
            </a:r>
          </a:p>
          <a:p>
            <a:r>
              <a:rPr lang="en-GB" dirty="0"/>
              <a:t>Andy Butterworth, Philippe </a:t>
            </a:r>
            <a:r>
              <a:rPr lang="en-GB" dirty="0" err="1"/>
              <a:t>Baudrenghien</a:t>
            </a:r>
            <a:r>
              <a:rPr lang="en-GB" dirty="0"/>
              <a:t>, Kevin Shing Bruce Li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BFC167-BA24-5E4C-A5A7-FC15CBAE6847}"/>
              </a:ext>
            </a:extLst>
          </p:cNvPr>
          <p:cNvSpPr txBox="1"/>
          <p:nvPr/>
        </p:nvSpPr>
        <p:spPr>
          <a:xfrm>
            <a:off x="3688896" y="6310612"/>
            <a:ext cx="480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LIU-SPS Coordination Meeting, 11 Aug. 2021</a:t>
            </a:r>
          </a:p>
        </p:txBody>
      </p:sp>
    </p:spTree>
    <p:extLst>
      <p:ext uri="{BB962C8B-B14F-4D97-AF65-F5344CB8AC3E}">
        <p14:creationId xmlns:p14="http://schemas.microsoft.com/office/powerpoint/2010/main" val="1523415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57327-E510-944E-8290-83167D751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94846-B8BE-6F4E-8007-E6FD47596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200" dirty="0"/>
              <a:t>AWAKE requires very good reproducibility of bunch parameters </a:t>
            </a:r>
          </a:p>
          <a:p>
            <a:r>
              <a:rPr lang="en-GB" sz="2200" dirty="0"/>
              <a:t>2.5 ns jitter was solved thanks firmware upgrade on Thursday 29</a:t>
            </a:r>
            <a:r>
              <a:rPr lang="en-GB" sz="2200" baseline="30000" dirty="0"/>
              <a:t>th</a:t>
            </a:r>
            <a:r>
              <a:rPr lang="en-GB" sz="2200" dirty="0"/>
              <a:t> of July</a:t>
            </a:r>
          </a:p>
          <a:p>
            <a:r>
              <a:rPr lang="en-GB" sz="2200" dirty="0"/>
              <a:t>100 </a:t>
            </a:r>
            <a:r>
              <a:rPr lang="en-GB" sz="2200" dirty="0" err="1"/>
              <a:t>ps</a:t>
            </a:r>
            <a:r>
              <a:rPr lang="en-GB" sz="2200" dirty="0"/>
              <a:t> was initially solved by adjusting RF voltage programmes, but unfortunately came back on Tuesday 3</a:t>
            </a:r>
            <a:r>
              <a:rPr lang="en-GB" sz="2200" baseline="30000" dirty="0"/>
              <a:t>rd</a:t>
            </a:r>
            <a:r>
              <a:rPr lang="en-GB" sz="2200" dirty="0"/>
              <a:t> of August, which is not yet understood</a:t>
            </a:r>
          </a:p>
          <a:p>
            <a:endParaRPr lang="en-GB" sz="2200" dirty="0"/>
          </a:p>
          <a:p>
            <a:pPr marL="0" indent="0">
              <a:buNone/>
            </a:pPr>
            <a:r>
              <a:rPr lang="en-GB" sz="2200" dirty="0"/>
              <a:t>Next steps:</a:t>
            </a:r>
          </a:p>
          <a:p>
            <a:pPr>
              <a:buFontTx/>
              <a:buChar char="-"/>
            </a:pPr>
            <a:r>
              <a:rPr lang="en-GB" sz="2200" dirty="0"/>
              <a:t>Fine tune PL and PLL gains</a:t>
            </a:r>
          </a:p>
          <a:p>
            <a:pPr>
              <a:buFontTx/>
              <a:buChar char="-"/>
            </a:pPr>
            <a:r>
              <a:rPr lang="en-GB" sz="2200" dirty="0"/>
              <a:t>Adjust voltage programmes </a:t>
            </a:r>
          </a:p>
          <a:p>
            <a:pPr>
              <a:buFontTx/>
              <a:buChar char="-"/>
            </a:pPr>
            <a:r>
              <a:rPr lang="en-GB" sz="2200" dirty="0"/>
              <a:t>Logging of rephasing data</a:t>
            </a:r>
          </a:p>
          <a:p>
            <a:pPr>
              <a:buFontTx/>
              <a:buChar char="-"/>
            </a:pPr>
            <a:r>
              <a:rPr lang="en-GB" sz="2200" dirty="0"/>
              <a:t>extraction interlock by the BQM / Beam control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78FEC-4232-6840-B374-C40BD899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346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2B07A-8CC1-4F48-92DC-5AA1B23AA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96261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Thank you for your attention!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CB3AE7-EF83-FE48-A565-D3A17D051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238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4E4A-99AC-6F45-9357-728867D4C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5 ns jitter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126747-EA8C-3447-8FE1-22F051567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6D3F106-9720-F948-B204-C7A0CF6865FA}"/>
                  </a:ext>
                </a:extLst>
              </p:cNvPr>
              <p:cNvSpPr txBox="1"/>
              <p:nvPr/>
            </p:nvSpPr>
            <p:spPr>
              <a:xfrm>
                <a:off x="995423" y="6070203"/>
                <a:ext cx="500008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Injection in the wrong bucket in the SPS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6D3F106-9720-F948-B204-C7A0CF686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423" y="6070203"/>
                <a:ext cx="5000087" cy="400110"/>
              </a:xfrm>
              <a:prstGeom prst="rect">
                <a:avLst/>
              </a:prstGeom>
              <a:blipFill>
                <a:blip r:embed="rId2"/>
                <a:stretch>
                  <a:fillRect t="-9375" r="-253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picture containing text, indoor, screen, display&#10;&#10;Description automatically generated">
            <a:extLst>
              <a:ext uri="{FF2B5EF4-FFF2-40B4-BE49-F238E27FC236}">
                <a16:creationId xmlns:a16="http://schemas.microsoft.com/office/drawing/2014/main" id="{38303C99-F63C-8449-9F8B-DB9755138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942" y="765499"/>
            <a:ext cx="12192000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1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Chart, scatter chart&#10;&#10;Description automatically generated">
            <a:extLst>
              <a:ext uri="{FF2B5EF4-FFF2-40B4-BE49-F238E27FC236}">
                <a16:creationId xmlns:a16="http://schemas.microsoft.com/office/drawing/2014/main" id="{963B374B-CB6E-F149-B289-CEA5E5774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340" y="1751408"/>
            <a:ext cx="5940000" cy="39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BF1F0F-A95D-3E48-B58B-3CA62815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AWAKE 2018 vs 2021</a:t>
            </a: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20A6B967-8CF2-144F-BE1E-2F1C4D820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031" y="1753076"/>
            <a:ext cx="5940000" cy="396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130FC8-9930-E94F-AFB9-95F2EF3AC31B}"/>
              </a:ext>
            </a:extLst>
          </p:cNvPr>
          <p:cNvSpPr txBox="1"/>
          <p:nvPr/>
        </p:nvSpPr>
        <p:spPr>
          <a:xfrm>
            <a:off x="8503364" y="2297748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B050"/>
                </a:solidFill>
              </a:rPr>
              <a:t>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D3F090-47C1-7340-B103-51FDCE5F0F18}"/>
              </a:ext>
            </a:extLst>
          </p:cNvPr>
          <p:cNvSpPr txBox="1"/>
          <p:nvPr/>
        </p:nvSpPr>
        <p:spPr>
          <a:xfrm>
            <a:off x="2679947" y="2296636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B050"/>
                </a:solidFill>
              </a:rPr>
              <a:t>2018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4C981C0-EF4A-D24F-A66D-912771CEB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2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3146336-270A-2C49-9D24-49F4209F02CC}"/>
                  </a:ext>
                </a:extLst>
              </p:cNvPr>
              <p:cNvSpPr txBox="1"/>
              <p:nvPr/>
            </p:nvSpPr>
            <p:spPr>
              <a:xfrm>
                <a:off x="423719" y="5648464"/>
                <a:ext cx="1081578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Beam has been delivered on time with significantly improved stability in bunch intensity and bunch length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Extraction timing has to be also precisely controlled (error below 100 </a:t>
                </a:r>
                <a:r>
                  <a:rPr lang="en-GB" sz="2000" dirty="0" err="1"/>
                  <a:t>ps</a:t>
                </a:r>
                <a:r>
                  <a:rPr lang="en-GB" sz="2000" dirty="0"/>
                  <a:t>)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3146336-270A-2C49-9D24-49F4209F0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719" y="5648464"/>
                <a:ext cx="10815781" cy="1015663"/>
              </a:xfrm>
              <a:prstGeom prst="rect">
                <a:avLst/>
              </a:prstGeom>
              <a:blipFill>
                <a:blip r:embed="rId4"/>
                <a:stretch>
                  <a:fillRect l="-586" t="-2469" r="-234" b="-9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D2926718-501A-2142-880F-6CF20DC66142}"/>
              </a:ext>
            </a:extLst>
          </p:cNvPr>
          <p:cNvSpPr/>
          <p:nvPr/>
        </p:nvSpPr>
        <p:spPr>
          <a:xfrm>
            <a:off x="538019" y="1279525"/>
            <a:ext cx="109071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Shot-by-shot reproducibility is necessary to study electron-seeding of self-modulation of a proton bunch in plasma. </a:t>
            </a:r>
          </a:p>
          <a:p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701E91-4308-F84C-8F34-F9FD7B6E9567}"/>
              </a:ext>
            </a:extLst>
          </p:cNvPr>
          <p:cNvSpPr txBox="1"/>
          <p:nvPr/>
        </p:nvSpPr>
        <p:spPr>
          <a:xfrm>
            <a:off x="10268827" y="2541142"/>
            <a:ext cx="1697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Test w/o bunch rotation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1EC0D36-FA00-3B47-8487-5AB412920DAE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10025761" y="2833530"/>
            <a:ext cx="243066" cy="505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323BC41-4920-344E-9DA0-55EEC29DBB7C}"/>
              </a:ext>
            </a:extLst>
          </p:cNvPr>
          <p:cNvSpPr txBox="1"/>
          <p:nvPr/>
        </p:nvSpPr>
        <p:spPr>
          <a:xfrm>
            <a:off x="1407566" y="2860934"/>
            <a:ext cx="2081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bunch rotation only</a:t>
            </a:r>
          </a:p>
        </p:txBody>
      </p:sp>
    </p:spTree>
    <p:extLst>
      <p:ext uri="{BB962C8B-B14F-4D97-AF65-F5344CB8AC3E}">
        <p14:creationId xmlns:p14="http://schemas.microsoft.com/office/powerpoint/2010/main" val="3850595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9BCDE-C368-904B-9F1D-5E248DC14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Synchronisation jitters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C6D915-5144-BB40-BB46-468AFD8C6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3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4C2C79-C798-FB4E-A4D0-19AF2F07295E}"/>
              </a:ext>
            </a:extLst>
          </p:cNvPr>
          <p:cNvSpPr txBox="1"/>
          <p:nvPr/>
        </p:nvSpPr>
        <p:spPr>
          <a:xfrm>
            <a:off x="674370" y="1587818"/>
            <a:ext cx="6719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Extraction to AWAKE is synchronised thanks to rephasing</a:t>
            </a:r>
          </a:p>
        </p:txBody>
      </p:sp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8AC78CF1-CA83-274F-B9B4-96646D282A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84" t="64410" r="2018" b="8668"/>
          <a:stretch/>
        </p:blipFill>
        <p:spPr>
          <a:xfrm>
            <a:off x="594359" y="2228850"/>
            <a:ext cx="11183035" cy="25372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A4BE39-43CC-4A45-8084-087734DF3935}"/>
              </a:ext>
            </a:extLst>
          </p:cNvPr>
          <p:cNvSpPr txBox="1"/>
          <p:nvPr/>
        </p:nvSpPr>
        <p:spPr>
          <a:xfrm>
            <a:off x="655099" y="4766071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 Set frequency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27F496-A488-9A46-95C0-AE2EF46CBA9C}"/>
              </a:ext>
            </a:extLst>
          </p:cNvPr>
          <p:cNvSpPr/>
          <p:nvPr/>
        </p:nvSpPr>
        <p:spPr>
          <a:xfrm>
            <a:off x="1714500" y="2495312"/>
            <a:ext cx="1074420" cy="152804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7BE8B3-6EEC-C140-B853-2999D483EC58}"/>
              </a:ext>
            </a:extLst>
          </p:cNvPr>
          <p:cNvCxnSpPr/>
          <p:nvPr/>
        </p:nvCxnSpPr>
        <p:spPr>
          <a:xfrm flipV="1">
            <a:off x="1554480" y="4023360"/>
            <a:ext cx="502920" cy="742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BCB825B-299D-4C43-AA87-CE4F403FD409}"/>
              </a:ext>
            </a:extLst>
          </p:cNvPr>
          <p:cNvSpPr/>
          <p:nvPr/>
        </p:nvSpPr>
        <p:spPr>
          <a:xfrm>
            <a:off x="2785111" y="2495312"/>
            <a:ext cx="354814" cy="152804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178CA-C683-EA46-A07F-8BB693F2CCF9}"/>
              </a:ext>
            </a:extLst>
          </p:cNvPr>
          <p:cNvSpPr txBox="1"/>
          <p:nvPr/>
        </p:nvSpPr>
        <p:spPr>
          <a:xfrm>
            <a:off x="2667314" y="4766071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 Cogging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C0A222-FD30-9A43-A16D-40BA042C9A76}"/>
              </a:ext>
            </a:extLst>
          </p:cNvPr>
          <p:cNvCxnSpPr/>
          <p:nvPr/>
        </p:nvCxnSpPr>
        <p:spPr>
          <a:xfrm flipH="1" flipV="1">
            <a:off x="2962518" y="4023360"/>
            <a:ext cx="200095" cy="742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467A6BE-723D-0F40-98B5-D996052AAF53}"/>
              </a:ext>
            </a:extLst>
          </p:cNvPr>
          <p:cNvSpPr txBox="1"/>
          <p:nvPr/>
        </p:nvSpPr>
        <p:spPr>
          <a:xfrm>
            <a:off x="3859531" y="2621633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3. Fine re-phasing (phase locked loop)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1C97A7-8121-624A-BDAA-22C6EF911C52}"/>
              </a:ext>
            </a:extLst>
          </p:cNvPr>
          <p:cNvCxnSpPr/>
          <p:nvPr/>
        </p:nvCxnSpPr>
        <p:spPr>
          <a:xfrm flipH="1">
            <a:off x="3317492" y="2913381"/>
            <a:ext cx="542039" cy="266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AF3141F-0CD0-5B40-A2AD-C3759953ED05}"/>
                  </a:ext>
                </a:extLst>
              </p:cNvPr>
              <p:cNvSpPr txBox="1"/>
              <p:nvPr/>
            </p:nvSpPr>
            <p:spPr>
              <a:xfrm>
                <a:off x="466436" y="5524171"/>
                <a:ext cx="1160926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/>
                  <a:t>If the phase error is close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±180</m:t>
                    </m:r>
                  </m:oMath>
                </a14:m>
                <a:r>
                  <a:rPr lang="en-GB" sz="2000" dirty="0"/>
                  <a:t> bunch can jump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GB" sz="2000" dirty="0"/>
                  <a:t> 400MHz bucket in phase 3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2.5 ns jitter</a:t>
                </a: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Phase loop gain is reduced during phase 3, so any phase error will not be suppressed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100 </a:t>
                </a:r>
                <a:r>
                  <a:rPr lang="en-GB" sz="2000" dirty="0" err="1">
                    <a:solidFill>
                      <a:schemeClr val="bg1"/>
                    </a:solidFill>
                  </a:rPr>
                  <a:t>ps</a:t>
                </a:r>
                <a:r>
                  <a:rPr lang="en-GB" sz="2000" dirty="0">
                    <a:solidFill>
                      <a:schemeClr val="bg1"/>
                    </a:solidFill>
                  </a:rPr>
                  <a:t> jitter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AF3141F-0CD0-5B40-A2AD-C3759953ED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436" y="5524171"/>
                <a:ext cx="11609268" cy="707886"/>
              </a:xfrm>
              <a:prstGeom prst="rect">
                <a:avLst/>
              </a:prstGeom>
              <a:blipFill>
                <a:blip r:embed="rId3"/>
                <a:stretch>
                  <a:fillRect l="-546" t="-3509" b="-14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CECC7744-6755-4842-9688-282A97ABA250}"/>
              </a:ext>
            </a:extLst>
          </p:cNvPr>
          <p:cNvSpPr txBox="1"/>
          <p:nvPr/>
        </p:nvSpPr>
        <p:spPr>
          <a:xfrm>
            <a:off x="8218026" y="2310646"/>
            <a:ext cx="3219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Screenshot from RF APP ALL</a:t>
            </a:r>
          </a:p>
        </p:txBody>
      </p:sp>
    </p:spTree>
    <p:extLst>
      <p:ext uri="{BB962C8B-B14F-4D97-AF65-F5344CB8AC3E}">
        <p14:creationId xmlns:p14="http://schemas.microsoft.com/office/powerpoint/2010/main" val="3975471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E664CD92-6216-714B-81B2-A33C5C7A0C65}"/>
              </a:ext>
            </a:extLst>
          </p:cNvPr>
          <p:cNvSpPr txBox="1"/>
          <p:nvPr/>
        </p:nvSpPr>
        <p:spPr>
          <a:xfrm>
            <a:off x="3859531" y="2621633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3. Fine re-phasing (phase locked loop)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89BCDE-C368-904B-9F1D-5E248DC14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Synchronisation jitters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C6D915-5144-BB40-BB46-468AFD8C6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4C2C79-C798-FB4E-A4D0-19AF2F07295E}"/>
              </a:ext>
            </a:extLst>
          </p:cNvPr>
          <p:cNvSpPr txBox="1"/>
          <p:nvPr/>
        </p:nvSpPr>
        <p:spPr>
          <a:xfrm>
            <a:off x="674370" y="1587818"/>
            <a:ext cx="6719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Extraction to AWAKE is synchronised thanks to rephasing</a:t>
            </a:r>
          </a:p>
        </p:txBody>
      </p:sp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8AC78CF1-CA83-274F-B9B4-96646D282A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84" t="64410" r="2018" b="8668"/>
          <a:stretch/>
        </p:blipFill>
        <p:spPr>
          <a:xfrm>
            <a:off x="594359" y="2228850"/>
            <a:ext cx="11183035" cy="25372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A4BE39-43CC-4A45-8084-087734DF3935}"/>
              </a:ext>
            </a:extLst>
          </p:cNvPr>
          <p:cNvSpPr txBox="1"/>
          <p:nvPr/>
        </p:nvSpPr>
        <p:spPr>
          <a:xfrm>
            <a:off x="655099" y="4766071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 Set frequency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27F496-A488-9A46-95C0-AE2EF46CBA9C}"/>
              </a:ext>
            </a:extLst>
          </p:cNvPr>
          <p:cNvSpPr/>
          <p:nvPr/>
        </p:nvSpPr>
        <p:spPr>
          <a:xfrm>
            <a:off x="1714500" y="2495312"/>
            <a:ext cx="1074420" cy="152804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7BE8B3-6EEC-C140-B853-2999D483EC58}"/>
              </a:ext>
            </a:extLst>
          </p:cNvPr>
          <p:cNvCxnSpPr/>
          <p:nvPr/>
        </p:nvCxnSpPr>
        <p:spPr>
          <a:xfrm flipV="1">
            <a:off x="1554480" y="4023360"/>
            <a:ext cx="502920" cy="742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BCB825B-299D-4C43-AA87-CE4F403FD409}"/>
              </a:ext>
            </a:extLst>
          </p:cNvPr>
          <p:cNvSpPr/>
          <p:nvPr/>
        </p:nvSpPr>
        <p:spPr>
          <a:xfrm>
            <a:off x="2785111" y="2495312"/>
            <a:ext cx="354814" cy="152804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178CA-C683-EA46-A07F-8BB693F2CCF9}"/>
              </a:ext>
            </a:extLst>
          </p:cNvPr>
          <p:cNvSpPr txBox="1"/>
          <p:nvPr/>
        </p:nvSpPr>
        <p:spPr>
          <a:xfrm>
            <a:off x="2667314" y="4766071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 Cogging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C0A222-FD30-9A43-A16D-40BA042C9A76}"/>
              </a:ext>
            </a:extLst>
          </p:cNvPr>
          <p:cNvCxnSpPr/>
          <p:nvPr/>
        </p:nvCxnSpPr>
        <p:spPr>
          <a:xfrm flipH="1" flipV="1">
            <a:off x="2962518" y="4023360"/>
            <a:ext cx="200095" cy="742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1C97A7-8121-624A-BDAA-22C6EF911C52}"/>
              </a:ext>
            </a:extLst>
          </p:cNvPr>
          <p:cNvCxnSpPr/>
          <p:nvPr/>
        </p:nvCxnSpPr>
        <p:spPr>
          <a:xfrm flipH="1">
            <a:off x="3317492" y="2913381"/>
            <a:ext cx="542039" cy="266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AF3141F-0CD0-5B40-A2AD-C3759953ED05}"/>
                  </a:ext>
                </a:extLst>
              </p:cNvPr>
              <p:cNvSpPr txBox="1"/>
              <p:nvPr/>
            </p:nvSpPr>
            <p:spPr>
              <a:xfrm>
                <a:off x="466436" y="5524171"/>
                <a:ext cx="1160926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/>
                  <a:t>If the phase error is close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±180</m:t>
                    </m:r>
                  </m:oMath>
                </a14:m>
                <a:r>
                  <a:rPr lang="en-GB" sz="2000" dirty="0"/>
                  <a:t> bunch can jump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GB" sz="2000" dirty="0"/>
                  <a:t> 400MHz bucket in phase 3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2.5 ns jitter</a:t>
                </a:r>
              </a:p>
              <a:p>
                <a:r>
                  <a:rPr lang="en-GB" sz="2000" dirty="0">
                    <a:solidFill>
                      <a:schemeClr val="bg1"/>
                    </a:solidFill>
                  </a:rPr>
                  <a:t>Phase loop gain is reduced during phase 3, so any phase error will not be suppressed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100 </a:t>
                </a:r>
                <a:r>
                  <a:rPr lang="en-GB" sz="2000" dirty="0" err="1">
                    <a:solidFill>
                      <a:schemeClr val="bg1"/>
                    </a:solidFill>
                  </a:rPr>
                  <a:t>ps</a:t>
                </a:r>
                <a:r>
                  <a:rPr lang="en-GB" sz="2000" dirty="0">
                    <a:solidFill>
                      <a:schemeClr val="bg1"/>
                    </a:solidFill>
                  </a:rPr>
                  <a:t> jitter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AF3141F-0CD0-5B40-A2AD-C3759953ED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436" y="5524171"/>
                <a:ext cx="11609268" cy="707886"/>
              </a:xfrm>
              <a:prstGeom prst="rect">
                <a:avLst/>
              </a:prstGeom>
              <a:blipFill>
                <a:blip r:embed="rId3"/>
                <a:stretch>
                  <a:fillRect l="-546" t="-3509" b="-14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CECC7744-6755-4842-9688-282A97ABA250}"/>
              </a:ext>
            </a:extLst>
          </p:cNvPr>
          <p:cNvSpPr txBox="1"/>
          <p:nvPr/>
        </p:nvSpPr>
        <p:spPr>
          <a:xfrm>
            <a:off x="8218026" y="2310646"/>
            <a:ext cx="3219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Screenshot from RF APP ALL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4128B5-308C-CA42-A76D-D5A72C7D0670}"/>
              </a:ext>
            </a:extLst>
          </p:cNvPr>
          <p:cNvSpPr/>
          <p:nvPr/>
        </p:nvSpPr>
        <p:spPr>
          <a:xfrm>
            <a:off x="5578997" y="1493134"/>
            <a:ext cx="5660021" cy="3906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0F374A-EB29-F84A-A0A5-DD4373CE00B8}"/>
              </a:ext>
            </a:extLst>
          </p:cNvPr>
          <p:cNvSpPr txBox="1"/>
          <p:nvPr/>
        </p:nvSpPr>
        <p:spPr>
          <a:xfrm>
            <a:off x="6391627" y="1576106"/>
            <a:ext cx="443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SPS.BQM:RAW_WAVEFORM_FLATTOP</a:t>
            </a:r>
          </a:p>
        </p:txBody>
      </p:sp>
      <p:pic>
        <p:nvPicPr>
          <p:cNvPr id="16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064CB7E0-956A-2748-AD9D-586A8E474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9505" y="1493134"/>
            <a:ext cx="6127396" cy="408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558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9BCDE-C368-904B-9F1D-5E248DC14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Synchronisation jitters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C6D915-5144-BB40-BB46-468AFD8C6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4C2C79-C798-FB4E-A4D0-19AF2F07295E}"/>
              </a:ext>
            </a:extLst>
          </p:cNvPr>
          <p:cNvSpPr txBox="1"/>
          <p:nvPr/>
        </p:nvSpPr>
        <p:spPr>
          <a:xfrm>
            <a:off x="674370" y="1587818"/>
            <a:ext cx="6719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Extraction to AWAKE is synchronised thanks to rephasing</a:t>
            </a:r>
          </a:p>
        </p:txBody>
      </p:sp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8AC78CF1-CA83-274F-B9B4-96646D282A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84" t="64410" r="2018" b="8668"/>
          <a:stretch/>
        </p:blipFill>
        <p:spPr>
          <a:xfrm>
            <a:off x="594359" y="2228850"/>
            <a:ext cx="11183035" cy="25372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A4BE39-43CC-4A45-8084-087734DF3935}"/>
              </a:ext>
            </a:extLst>
          </p:cNvPr>
          <p:cNvSpPr txBox="1"/>
          <p:nvPr/>
        </p:nvSpPr>
        <p:spPr>
          <a:xfrm>
            <a:off x="655099" y="4766071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 Set frequency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27F496-A488-9A46-95C0-AE2EF46CBA9C}"/>
              </a:ext>
            </a:extLst>
          </p:cNvPr>
          <p:cNvSpPr/>
          <p:nvPr/>
        </p:nvSpPr>
        <p:spPr>
          <a:xfrm>
            <a:off x="1714500" y="2495312"/>
            <a:ext cx="1074420" cy="152804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7BE8B3-6EEC-C140-B853-2999D483EC58}"/>
              </a:ext>
            </a:extLst>
          </p:cNvPr>
          <p:cNvCxnSpPr/>
          <p:nvPr/>
        </p:nvCxnSpPr>
        <p:spPr>
          <a:xfrm flipV="1">
            <a:off x="1554480" y="4023360"/>
            <a:ext cx="502920" cy="742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BCB825B-299D-4C43-AA87-CE4F403FD409}"/>
              </a:ext>
            </a:extLst>
          </p:cNvPr>
          <p:cNvSpPr/>
          <p:nvPr/>
        </p:nvSpPr>
        <p:spPr>
          <a:xfrm>
            <a:off x="2785111" y="2495312"/>
            <a:ext cx="354814" cy="152804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178CA-C683-EA46-A07F-8BB693F2CCF9}"/>
              </a:ext>
            </a:extLst>
          </p:cNvPr>
          <p:cNvSpPr txBox="1"/>
          <p:nvPr/>
        </p:nvSpPr>
        <p:spPr>
          <a:xfrm>
            <a:off x="2667314" y="4766071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 Cogging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C0A222-FD30-9A43-A16D-40BA042C9A76}"/>
              </a:ext>
            </a:extLst>
          </p:cNvPr>
          <p:cNvCxnSpPr/>
          <p:nvPr/>
        </p:nvCxnSpPr>
        <p:spPr>
          <a:xfrm flipH="1" flipV="1">
            <a:off x="2962518" y="4023360"/>
            <a:ext cx="200095" cy="742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1C97A7-8121-624A-BDAA-22C6EF911C52}"/>
              </a:ext>
            </a:extLst>
          </p:cNvPr>
          <p:cNvCxnSpPr/>
          <p:nvPr/>
        </p:nvCxnSpPr>
        <p:spPr>
          <a:xfrm flipH="1">
            <a:off x="3317492" y="2913381"/>
            <a:ext cx="542039" cy="266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AF3141F-0CD0-5B40-A2AD-C3759953ED05}"/>
                  </a:ext>
                </a:extLst>
              </p:cNvPr>
              <p:cNvSpPr txBox="1"/>
              <p:nvPr/>
            </p:nvSpPr>
            <p:spPr>
              <a:xfrm>
                <a:off x="466436" y="5524171"/>
                <a:ext cx="11609268" cy="892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/>
                  <a:t>If the phase error is close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±180</m:t>
                    </m:r>
                  </m:oMath>
                </a14:m>
                <a:r>
                  <a:rPr lang="en-GB" sz="2000" dirty="0"/>
                  <a:t> bunch can jump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GB" sz="2000" dirty="0"/>
                  <a:t> 400MHz bucket in phase 3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2.5 ns jitter</a:t>
                </a:r>
              </a:p>
              <a:p>
                <a:endParaRPr lang="en-GB" sz="1200" dirty="0"/>
              </a:p>
              <a:p>
                <a:r>
                  <a:rPr lang="en-GB" sz="2000" dirty="0"/>
                  <a:t>Phase loop gain is reduced during phase 3, so any phase error will not be suppressed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100 </a:t>
                </a:r>
                <a:r>
                  <a:rPr lang="en-GB" sz="2000" dirty="0" err="1"/>
                  <a:t>ps</a:t>
                </a:r>
                <a:r>
                  <a:rPr lang="en-GB" sz="2000" dirty="0"/>
                  <a:t> jitter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AF3141F-0CD0-5B40-A2AD-C3759953ED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436" y="5524171"/>
                <a:ext cx="11609268" cy="892552"/>
              </a:xfrm>
              <a:prstGeom prst="rect">
                <a:avLst/>
              </a:prstGeom>
              <a:blipFill>
                <a:blip r:embed="rId3"/>
                <a:stretch>
                  <a:fillRect l="-546" t="-2778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CECC7744-6755-4842-9688-282A97ABA250}"/>
              </a:ext>
            </a:extLst>
          </p:cNvPr>
          <p:cNvSpPr txBox="1"/>
          <p:nvPr/>
        </p:nvSpPr>
        <p:spPr>
          <a:xfrm>
            <a:off x="8218026" y="2310646"/>
            <a:ext cx="3219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Screenshot from RF APP ALL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DDDEF62-75EE-AA42-BCBA-A146740A280E}"/>
              </a:ext>
            </a:extLst>
          </p:cNvPr>
          <p:cNvSpPr/>
          <p:nvPr/>
        </p:nvSpPr>
        <p:spPr>
          <a:xfrm>
            <a:off x="6805914" y="2913381"/>
            <a:ext cx="1804686" cy="6979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6A35FA-1487-484C-B98A-CDFD423797A8}"/>
              </a:ext>
            </a:extLst>
          </p:cNvPr>
          <p:cNvSpPr txBox="1"/>
          <p:nvPr/>
        </p:nvSpPr>
        <p:spPr>
          <a:xfrm>
            <a:off x="3859531" y="2621633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3. Fine re-phasing (phase locked loop)</a:t>
            </a:r>
          </a:p>
        </p:txBody>
      </p:sp>
    </p:spTree>
    <p:extLst>
      <p:ext uri="{BB962C8B-B14F-4D97-AF65-F5344CB8AC3E}">
        <p14:creationId xmlns:p14="http://schemas.microsoft.com/office/powerpoint/2010/main" val="4162755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4E4A-99AC-6F45-9357-728867D4C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2.5 ns jitter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126747-EA8C-3447-8FE1-22F051567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6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6D3F106-9720-F948-B204-C7A0CF6865FA}"/>
                  </a:ext>
                </a:extLst>
              </p:cNvPr>
              <p:cNvSpPr txBox="1"/>
              <p:nvPr/>
            </p:nvSpPr>
            <p:spPr>
              <a:xfrm>
                <a:off x="925974" y="5893399"/>
                <a:ext cx="98732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Jitter was removed after firmware upgrade on Thursday 29</a:t>
                </a:r>
                <a:r>
                  <a:rPr lang="en-GB" sz="2000" baseline="30000" dirty="0"/>
                  <a:t>th</a:t>
                </a:r>
                <a:r>
                  <a:rPr lang="en-GB" sz="2000" dirty="0"/>
                  <a:t> of July; compensation of the drift between the Fc (non-stabilized fibre) and 400MHz (stabilized fibre)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6D3F106-9720-F948-B204-C7A0CF686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974" y="5893399"/>
                <a:ext cx="9873205" cy="707886"/>
              </a:xfrm>
              <a:prstGeom prst="rect">
                <a:avLst/>
              </a:prstGeom>
              <a:blipFill>
                <a:blip r:embed="rId2"/>
                <a:stretch>
                  <a:fillRect l="-642" t="-5357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picture containing text, monitor, indoor, screen&#10;&#10;Description automatically generated">
            <a:extLst>
              <a:ext uri="{FF2B5EF4-FFF2-40B4-BE49-F238E27FC236}">
                <a16:creationId xmlns:a16="http://schemas.microsoft.com/office/drawing/2014/main" id="{1C920611-CFBD-FE4A-AEB2-924380E46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092199"/>
            <a:ext cx="11353800" cy="504613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16C0F9B-1825-8C4F-B735-2CF005AFFB54}"/>
              </a:ext>
            </a:extLst>
          </p:cNvPr>
          <p:cNvSpPr txBox="1"/>
          <p:nvPr/>
        </p:nvSpPr>
        <p:spPr>
          <a:xfrm>
            <a:off x="3877027" y="1328109"/>
            <a:ext cx="443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SPS.BQM:RAW_WAVEFORM_FLATTOP</a:t>
            </a:r>
          </a:p>
        </p:txBody>
      </p:sp>
    </p:spTree>
    <p:extLst>
      <p:ext uri="{BB962C8B-B14F-4D97-AF65-F5344CB8AC3E}">
        <p14:creationId xmlns:p14="http://schemas.microsoft.com/office/powerpoint/2010/main" val="85441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D4143-09F3-934B-805A-3D87D1987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100 </a:t>
            </a:r>
            <a:r>
              <a:rPr lang="en-GB" dirty="0" err="1">
                <a:solidFill>
                  <a:srgbClr val="0070C0"/>
                </a:solidFill>
              </a:rPr>
              <a:t>ps</a:t>
            </a:r>
            <a:r>
              <a:rPr lang="en-GB" dirty="0">
                <a:solidFill>
                  <a:srgbClr val="0070C0"/>
                </a:solidFill>
              </a:rPr>
              <a:t> jitter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CB260-C54D-CA44-9601-E240F2EB7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58A04AB-AC3F-D742-B6B6-6B3D0DA3F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3235" y="1457354"/>
            <a:ext cx="7065693" cy="43740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5E0E5DC2-4021-7C4E-A05F-D0CCDDDB0975}"/>
              </a:ext>
            </a:extLst>
          </p:cNvPr>
          <p:cNvSpPr/>
          <p:nvPr/>
        </p:nvSpPr>
        <p:spPr>
          <a:xfrm>
            <a:off x="9016678" y="2696901"/>
            <a:ext cx="798654" cy="10880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43C4EE2-D3BC-634A-99AB-18AC5D04D6A9}"/>
                  </a:ext>
                </a:extLst>
              </p:cNvPr>
              <p:cNvSpPr/>
              <p:nvPr/>
            </p:nvSpPr>
            <p:spPr>
              <a:xfrm>
                <a:off x="304350" y="1611680"/>
                <a:ext cx="4684339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/>
                  <a:t>Bunch position oscillations were caused by 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/>
                  <a:t>shift of cavity phase </a:t>
                </a:r>
                <a:r>
                  <a:rPr lang="en-GB" sz="2000" dirty="0" err="1"/>
                  <a:t>wrt</a:t>
                </a:r>
                <a:r>
                  <a:rPr lang="en-GB" sz="2000" dirty="0"/>
                  <a:t> beam phase during </a:t>
                </a:r>
                <a:r>
                  <a:rPr lang="en-GB" sz="2000" dirty="0" err="1"/>
                  <a:t>counterphasing</a:t>
                </a:r>
                <a:r>
                  <a:rPr lang="en-GB" sz="2000" dirty="0"/>
                  <a:t> (seen also on SFTPRO) 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/>
                  <a:t>too fast voltage reduction (50 </a:t>
                </a:r>
                <a:r>
                  <a:rPr lang="en-GB" sz="2000" dirty="0" err="1"/>
                  <a:t>ms</a:t>
                </a:r>
                <a:r>
                  <a:rPr lang="en-GB" sz="2000" dirty="0"/>
                  <a:t> vs 7 </a:t>
                </a:r>
                <a:r>
                  <a:rPr lang="en-GB" sz="2000" dirty="0" err="1"/>
                  <a:t>ms</a:t>
                </a:r>
                <a:r>
                  <a:rPr lang="en-GB" sz="2000" dirty="0"/>
                  <a:t> synchrotron period at 1.5 MV)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/>
                  <a:t>intensity effects</a:t>
                </a:r>
              </a:p>
              <a:p>
                <a:endParaRPr lang="en-GB" sz="2000" dirty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Solution is to make a smoother voltage reduction </a:t>
                </a:r>
                <a:r>
                  <a:rPr lang="en-GB" sz="2000" dirty="0">
                    <a:solidFill>
                      <a:schemeClr val="bg1"/>
                    </a:solidFill>
                  </a:rPr>
                  <a:t>(</a:t>
                </a:r>
                <a:r>
                  <a:rPr lang="en-GB" sz="2000" dirty="0" err="1">
                    <a:solidFill>
                      <a:schemeClr val="bg1"/>
                    </a:solidFill>
                  </a:rPr>
                  <a:t>osc</a:t>
                </a:r>
                <a:r>
                  <a:rPr lang="en-GB" sz="2000" dirty="0">
                    <a:solidFill>
                      <a:schemeClr val="bg1"/>
                    </a:solidFill>
                  </a:rPr>
                  <a:t>. amplitude reduced by factor of 5)</a:t>
                </a: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43C4EE2-D3BC-634A-99AB-18AC5D04D6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350" y="1611680"/>
                <a:ext cx="4684339" cy="3785652"/>
              </a:xfrm>
              <a:prstGeom prst="rect">
                <a:avLst/>
              </a:prstGeom>
              <a:blipFill>
                <a:blip r:embed="rId3"/>
                <a:stretch>
                  <a:fillRect l="-1626" t="-669" r="-2710" b="-20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0927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E03EE7D-8410-2A4C-B283-A19DBBAA6D61}"/>
                  </a:ext>
                </a:extLst>
              </p:cNvPr>
              <p:cNvSpPr/>
              <p:nvPr/>
            </p:nvSpPr>
            <p:spPr>
              <a:xfrm>
                <a:off x="304350" y="1611680"/>
                <a:ext cx="4684339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/>
                  <a:t>Bunch position oscillations were caused by 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/>
                  <a:t>shift of cavity phase </a:t>
                </a:r>
                <a:r>
                  <a:rPr lang="en-GB" sz="2000" dirty="0" err="1"/>
                  <a:t>wrt</a:t>
                </a:r>
                <a:r>
                  <a:rPr lang="en-GB" sz="2000" dirty="0"/>
                  <a:t> beam phase during </a:t>
                </a:r>
                <a:r>
                  <a:rPr lang="en-GB" sz="2000" dirty="0" err="1"/>
                  <a:t>counterphasing</a:t>
                </a:r>
                <a:r>
                  <a:rPr lang="en-GB" sz="2000" dirty="0"/>
                  <a:t> (seen also on SFTPRO) 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/>
                  <a:t>too fast voltage reduction (50 </a:t>
                </a:r>
                <a:r>
                  <a:rPr lang="en-GB" sz="2000" dirty="0" err="1"/>
                  <a:t>ms</a:t>
                </a:r>
                <a:r>
                  <a:rPr lang="en-GB" sz="2000" dirty="0"/>
                  <a:t> vs 7 </a:t>
                </a:r>
                <a:r>
                  <a:rPr lang="en-GB" sz="2000" dirty="0" err="1"/>
                  <a:t>ms</a:t>
                </a:r>
                <a:r>
                  <a:rPr lang="en-GB" sz="2000" dirty="0"/>
                  <a:t> synchrotron period at 1.5 MV)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/>
                  <a:t>intensity effects</a:t>
                </a:r>
              </a:p>
              <a:p>
                <a:endParaRPr lang="en-GB" sz="2000" dirty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Solution is to make a smoother voltage reduction (</a:t>
                </a:r>
                <a:r>
                  <a:rPr lang="en-GB" sz="2000" dirty="0" err="1"/>
                  <a:t>osc</a:t>
                </a:r>
                <a:r>
                  <a:rPr lang="en-GB" sz="2000" dirty="0"/>
                  <a:t>. amplitude reduced by factor of 5)</a:t>
                </a: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E03EE7D-8410-2A4C-B283-A19DBBAA6D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350" y="1611680"/>
                <a:ext cx="4684339" cy="3785652"/>
              </a:xfrm>
              <a:prstGeom prst="rect">
                <a:avLst/>
              </a:prstGeom>
              <a:blipFill>
                <a:blip r:embed="rId2"/>
                <a:stretch>
                  <a:fillRect l="-1626" t="-669" r="-2710" b="-20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670D4143-09F3-934B-805A-3D87D1987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100 </a:t>
            </a:r>
            <a:r>
              <a:rPr lang="en-GB" dirty="0" err="1">
                <a:solidFill>
                  <a:srgbClr val="0070C0"/>
                </a:solidFill>
              </a:rPr>
              <a:t>ps</a:t>
            </a:r>
            <a:r>
              <a:rPr lang="en-GB" dirty="0">
                <a:solidFill>
                  <a:srgbClr val="0070C0"/>
                </a:solidFill>
              </a:rPr>
              <a:t> jitter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CB260-C54D-CA44-9601-E240F2EB7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58A04AB-AC3F-D742-B6B6-6B3D0DA3F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235" y="1457354"/>
            <a:ext cx="7074729" cy="4379594"/>
          </a:xfrm>
          <a:prstGeom prst="rect">
            <a:avLst/>
          </a:prstGeom>
        </p:spPr>
      </p:pic>
      <p:pic>
        <p:nvPicPr>
          <p:cNvPr id="6" name="Picture 5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163C1A15-42C0-4A4A-9C86-21C0D7F4B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00" y="1857346"/>
            <a:ext cx="11760200" cy="3543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DF219D0-989F-E94D-9858-C09609CF5CE0}"/>
              </a:ext>
            </a:extLst>
          </p:cNvPr>
          <p:cNvSpPr/>
          <p:nvPr/>
        </p:nvSpPr>
        <p:spPr>
          <a:xfrm>
            <a:off x="559818" y="5987018"/>
            <a:ext cx="69365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Helvetica" pitchFamily="2" charset="0"/>
              </a:rPr>
              <a:t>But potential impact on </a:t>
            </a:r>
            <a:r>
              <a:rPr lang="en-GB" sz="2000" b="0" i="0" u="none" strike="noStrike" dirty="0">
                <a:solidFill>
                  <a:srgbClr val="FF0000"/>
                </a:solidFill>
                <a:effectLst/>
                <a:latin typeface="Helvetica" pitchFamily="2" charset="0"/>
              </a:rPr>
              <a:t>rephasing due to changing voltage)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056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D4143-09F3-934B-805A-3D87D1987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100 </a:t>
            </a:r>
            <a:r>
              <a:rPr lang="en-GB" dirty="0" err="1">
                <a:solidFill>
                  <a:srgbClr val="0070C0"/>
                </a:solidFill>
              </a:rPr>
              <a:t>ps</a:t>
            </a:r>
            <a:r>
              <a:rPr lang="en-GB" dirty="0">
                <a:solidFill>
                  <a:srgbClr val="0070C0"/>
                </a:solidFill>
              </a:rPr>
              <a:t> jitter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CB260-C54D-CA44-9601-E240F2EB7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B854-8D9C-D64C-8134-E6F2B40F1C58}" type="slidenum">
              <a:rPr lang="en-GB" smtClean="0"/>
              <a:t>9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4FB59B9-A59C-9546-BC6D-D5E0B07BDC52}"/>
                  </a:ext>
                </a:extLst>
              </p:cNvPr>
              <p:cNvSpPr/>
              <p:nvPr/>
            </p:nvSpPr>
            <p:spPr>
              <a:xfrm>
                <a:off x="304350" y="1611680"/>
                <a:ext cx="4684339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/>
                  <a:t>Bunch position oscillations were caused by 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/>
                  <a:t>shift of cavity phase </a:t>
                </a:r>
                <a:r>
                  <a:rPr lang="en-GB" sz="2000" dirty="0" err="1"/>
                  <a:t>wrt</a:t>
                </a:r>
                <a:r>
                  <a:rPr lang="en-GB" sz="2000" dirty="0"/>
                  <a:t> beam phase during </a:t>
                </a:r>
                <a:r>
                  <a:rPr lang="en-GB" sz="2000" dirty="0" err="1"/>
                  <a:t>counterphasing</a:t>
                </a:r>
                <a:r>
                  <a:rPr lang="en-GB" sz="2000" dirty="0"/>
                  <a:t> (seen also on SFTPRO) 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/>
                  <a:t>too fast voltage reduction (50 </a:t>
                </a:r>
                <a:r>
                  <a:rPr lang="en-GB" sz="2000" dirty="0" err="1"/>
                  <a:t>ms</a:t>
                </a:r>
                <a:r>
                  <a:rPr lang="en-GB" sz="2000" dirty="0"/>
                  <a:t> vs 7 </a:t>
                </a:r>
                <a:r>
                  <a:rPr lang="en-GB" sz="2000" dirty="0" err="1"/>
                  <a:t>ms</a:t>
                </a:r>
                <a:r>
                  <a:rPr lang="en-GB" sz="2000" dirty="0"/>
                  <a:t> synchrotron period at 1.5 MV)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sz="2000" dirty="0"/>
                  <a:t>intensity effects</a:t>
                </a:r>
              </a:p>
              <a:p>
                <a:endParaRPr lang="en-GB" sz="2000" dirty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Solution is to make a smoother voltage reduction (</a:t>
                </a:r>
                <a:r>
                  <a:rPr lang="en-GB" sz="2000" dirty="0" err="1"/>
                  <a:t>osc</a:t>
                </a:r>
                <a:r>
                  <a:rPr lang="en-GB" sz="2000" dirty="0"/>
                  <a:t>. amplitude reduced by factor of 5)</a:t>
                </a: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4FB59B9-A59C-9546-BC6D-D5E0B07BDC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350" y="1611680"/>
                <a:ext cx="4684339" cy="3785652"/>
              </a:xfrm>
              <a:prstGeom prst="rect">
                <a:avLst/>
              </a:prstGeom>
              <a:blipFill>
                <a:blip r:embed="rId3"/>
                <a:stretch>
                  <a:fillRect l="-1626" t="-669" r="-2710" b="-20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0588D75-B9FE-3A4B-B4F0-9C27AF8C4C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3632" y="1458000"/>
            <a:ext cx="6875299" cy="43740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092E43D0-AA35-3D44-9D4C-E4865AFBD3F0}"/>
              </a:ext>
            </a:extLst>
          </p:cNvPr>
          <p:cNvSpPr/>
          <p:nvPr/>
        </p:nvSpPr>
        <p:spPr>
          <a:xfrm>
            <a:off x="8924082" y="2951544"/>
            <a:ext cx="833376" cy="4774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949757-ADDC-9349-95F1-200C22BE2BCC}"/>
              </a:ext>
            </a:extLst>
          </p:cNvPr>
          <p:cNvSpPr txBox="1"/>
          <p:nvPr/>
        </p:nvSpPr>
        <p:spPr>
          <a:xfrm>
            <a:off x="245936" y="5740232"/>
            <a:ext cx="118904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Stable extraction of Friday and Sunday.</a:t>
            </a:r>
          </a:p>
          <a:p>
            <a:r>
              <a:rPr lang="en-GB" sz="2000" dirty="0"/>
              <a:t>Unfortunately, this jitter came back on Tuesday afternoon and difficult to trace back based on BQM data</a:t>
            </a:r>
          </a:p>
        </p:txBody>
      </p:sp>
    </p:spTree>
    <p:extLst>
      <p:ext uri="{BB962C8B-B14F-4D97-AF65-F5344CB8AC3E}">
        <p14:creationId xmlns:p14="http://schemas.microsoft.com/office/powerpoint/2010/main" val="121075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693</Words>
  <Application>Microsoft Macintosh PowerPoint</Application>
  <PresentationFormat>Widescreen</PresentationFormat>
  <Paragraphs>91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 Math</vt:lpstr>
      <vt:lpstr>Helvetica</vt:lpstr>
      <vt:lpstr>Office Theme</vt:lpstr>
      <vt:lpstr>AWAKE synchronisation jitter</vt:lpstr>
      <vt:lpstr>AWAKE 2018 vs 2021</vt:lpstr>
      <vt:lpstr>Synchronisation jitters</vt:lpstr>
      <vt:lpstr>Synchronisation jitters</vt:lpstr>
      <vt:lpstr>Synchronisation jitters</vt:lpstr>
      <vt:lpstr>2.5 ns jitter</vt:lpstr>
      <vt:lpstr>100 ps jitter</vt:lpstr>
      <vt:lpstr>100 ps jitter</vt:lpstr>
      <vt:lpstr>100 ps jitter</vt:lpstr>
      <vt:lpstr>Summary</vt:lpstr>
      <vt:lpstr>Thank you for your attention!</vt:lpstr>
      <vt:lpstr>5 ns jitter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 synchronisation jitter</dc:title>
  <dc:creator>Ivan Karpov</dc:creator>
  <cp:lastModifiedBy>Ivan Karpov</cp:lastModifiedBy>
  <cp:revision>6</cp:revision>
  <dcterms:created xsi:type="dcterms:W3CDTF">2021-08-10T20:27:54Z</dcterms:created>
  <dcterms:modified xsi:type="dcterms:W3CDTF">2021-08-11T07:59:10Z</dcterms:modified>
</cp:coreProperties>
</file>