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383" r:id="rId3"/>
    <p:sldId id="380" r:id="rId4"/>
    <p:sldId id="384" r:id="rId5"/>
    <p:sldId id="38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620A"/>
    <a:srgbClr val="817842"/>
    <a:srgbClr val="08408F"/>
    <a:srgbClr val="00C500"/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849" autoAdjust="0"/>
  </p:normalViewPr>
  <p:slideViewPr>
    <p:cSldViewPr snapToGrid="0" snapToObjects="1">
      <p:cViewPr varScale="1">
        <p:scale>
          <a:sx n="146" d="100"/>
          <a:sy n="146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E3D63-3736-4C4E-AB04-209697AA3F1D}" type="datetimeFigureOut">
              <a:rPr lang="en-US" smtClean="0"/>
              <a:t>12/08/21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7A913-AEED-C94E-9E4F-30339776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36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5EA84-FFB4-084B-AE60-80C7C8044CD1}" type="datetimeFigureOut">
              <a:rPr lang="en-US" smtClean="0"/>
              <a:pPr/>
              <a:t>12/08/21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6CC36-56F3-6D4F-901D-D35474FA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043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8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- 12.08.2021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600" b="1" u="sng">
                <a:solidFill>
                  <a:srgbClr val="08408F"/>
                </a:solidFill>
                <a:latin typeface="Calibri"/>
                <a:cs typeface="Calibri"/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>
            <a:normAutofit/>
          </a:bodyPr>
          <a:lstStyle>
            <a:lvl1pPr marL="313200" indent="-241200">
              <a:spcBef>
                <a:spcPts val="1300"/>
              </a:spcBef>
              <a:spcAft>
                <a:spcPts val="400"/>
              </a:spcAft>
              <a:buClrTx/>
              <a:buFont typeface="Courier New"/>
              <a:buChar char="o"/>
              <a:defRPr sz="2000" b="1">
                <a:solidFill>
                  <a:srgbClr val="08408F"/>
                </a:solidFill>
                <a:latin typeface="Calibri"/>
                <a:cs typeface="Calibri"/>
              </a:defRPr>
            </a:lvl1pPr>
            <a:lvl2pPr marL="522000" indent="-205200">
              <a:spcBef>
                <a:spcPts val="0"/>
              </a:spcBef>
              <a:spcAft>
                <a:spcPts val="400"/>
              </a:spcAft>
              <a:buClrTx/>
              <a:defRPr sz="1800">
                <a:solidFill>
                  <a:srgbClr val="000000"/>
                </a:solidFill>
                <a:latin typeface="Calibri"/>
                <a:cs typeface="Calibri"/>
              </a:defRPr>
            </a:lvl2pPr>
            <a:lvl3pPr marL="734400" indent="-252000">
              <a:spcBef>
                <a:spcPts val="0"/>
              </a:spcBef>
              <a:spcAft>
                <a:spcPts val="200"/>
              </a:spcAft>
              <a:buClrTx/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 sz="2400">
                <a:latin typeface="Calibri"/>
                <a:cs typeface="Calibri"/>
              </a:defRPr>
            </a:lvl4pPr>
            <a:lvl5pPr>
              <a:defRPr sz="2400">
                <a:latin typeface="Calibri"/>
                <a:cs typeface="Calibri"/>
              </a:defRPr>
            </a:lvl5pPr>
          </a:lstStyle>
          <a:p>
            <a:pPr marL="313200" marR="0" lvl="0" indent="-277200" algn="l" defTabSz="914400" rtl="0" eaLnBrk="1" fontAlgn="auto" latinLnBrk="0" hangingPunct="1">
              <a:lnSpc>
                <a:spcPct val="100000"/>
              </a:lnSpc>
              <a:spcBef>
                <a:spcPts val="19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Courier New"/>
              <a:buChar char="o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- 12.08.2021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PS/SPS User Meeting - 12.08.2021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74" r:id="rId8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6042"/>
            <a:ext cx="8226854" cy="139641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Calibri"/>
                <a:cs typeface="Calibri"/>
              </a:rPr>
              <a:t>SPS machine report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67545" y="3391124"/>
            <a:ext cx="8216510" cy="802477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latin typeface="Calibri"/>
                <a:cs typeface="Calibri"/>
              </a:rPr>
              <a:t>H</a:t>
            </a:r>
            <a:r>
              <a:rPr lang="en-US" sz="1800" dirty="0">
                <a:latin typeface="Calibri"/>
                <a:cs typeface="Calibri"/>
              </a:rPr>
              <a:t>. </a:t>
            </a:r>
            <a:r>
              <a:rPr lang="en-US" sz="1800" dirty="0" smtClean="0">
                <a:latin typeface="Calibri"/>
                <a:cs typeface="Calibri"/>
              </a:rPr>
              <a:t>Bartosik for the SPS team</a:t>
            </a:r>
            <a:endParaRPr lang="en-US" sz="1800" dirty="0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PS/SPS User Meeting - 12.08.2021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- 12.08.2021</a:t>
            </a:r>
            <a:endParaRPr lang="en-US" dirty="0"/>
          </a:p>
        </p:txBody>
      </p:sp>
      <p:pic>
        <p:nvPicPr>
          <p:cNvPr id="5" name="Picture 4" descr="SPS FOM Report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44000" cy="510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37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SFTPRO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Increased </a:t>
            </a:r>
            <a:r>
              <a:rPr lang="en-US" dirty="0"/>
              <a:t>intensity </a:t>
            </a:r>
            <a:r>
              <a:rPr lang="en-US" dirty="0" smtClean="0"/>
              <a:t>on </a:t>
            </a:r>
            <a:r>
              <a:rPr lang="en-US" dirty="0"/>
              <a:t>Friday </a:t>
            </a:r>
            <a:endParaRPr lang="en-US" dirty="0" smtClean="0"/>
          </a:p>
          <a:p>
            <a:pPr lvl="1"/>
            <a:r>
              <a:rPr lang="en-US" dirty="0" smtClean="0"/>
              <a:t>from </a:t>
            </a:r>
            <a:r>
              <a:rPr lang="en-US" dirty="0"/>
              <a:t>1e+13 </a:t>
            </a:r>
            <a:r>
              <a:rPr lang="en-US" dirty="0" err="1"/>
              <a:t>ppp</a:t>
            </a:r>
            <a:r>
              <a:rPr lang="en-US" dirty="0"/>
              <a:t> to 1.9e+13 </a:t>
            </a:r>
            <a:r>
              <a:rPr lang="en-US" dirty="0" err="1"/>
              <a:t>ppp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instead of 3e+13 </a:t>
            </a:r>
            <a:r>
              <a:rPr lang="en-US" dirty="0" err="1"/>
              <a:t>ppp</a:t>
            </a:r>
            <a:r>
              <a:rPr lang="en-US" dirty="0"/>
              <a:t> due </a:t>
            </a:r>
            <a:r>
              <a:rPr lang="en-US" dirty="0" smtClean="0"/>
              <a:t>to </a:t>
            </a:r>
            <a:r>
              <a:rPr lang="en-US" dirty="0"/>
              <a:t>vacuum pump issue on </a:t>
            </a:r>
            <a:r>
              <a:rPr lang="en-US" dirty="0" smtClean="0"/>
              <a:t>T6 </a:t>
            </a:r>
            <a:r>
              <a:rPr lang="en-US" dirty="0"/>
              <a:t>TBIU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intensity </a:t>
            </a:r>
            <a:r>
              <a:rPr lang="en-US" dirty="0"/>
              <a:t>on T4 nominal, less intensity on T6</a:t>
            </a:r>
          </a:p>
          <a:p>
            <a:r>
              <a:rPr lang="en-US" dirty="0" smtClean="0"/>
              <a:t>Ongoing </a:t>
            </a:r>
            <a:r>
              <a:rPr lang="en-US" dirty="0"/>
              <a:t>investigations on transmission to T10 target 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and fixed issue with calibration of target </a:t>
            </a:r>
            <a:r>
              <a:rPr lang="en-US" dirty="0" smtClean="0"/>
              <a:t>instrumentation</a:t>
            </a:r>
          </a:p>
          <a:p>
            <a:pPr lvl="1"/>
            <a:r>
              <a:rPr lang="en-US" dirty="0" smtClean="0"/>
              <a:t>further </a:t>
            </a:r>
            <a:r>
              <a:rPr lang="en-US" dirty="0"/>
              <a:t>investigations under </a:t>
            </a:r>
            <a:r>
              <a:rPr lang="en-US" dirty="0" smtClean="0"/>
              <a:t>discussion in collaboration with EA physicists</a:t>
            </a:r>
            <a:endParaRPr lang="en-US" dirty="0"/>
          </a:p>
          <a:p>
            <a:r>
              <a:rPr lang="en-US" dirty="0" smtClean="0"/>
              <a:t>Progress </a:t>
            </a:r>
            <a:r>
              <a:rPr lang="en-US" dirty="0"/>
              <a:t>on 100 Hz correction on the </a:t>
            </a:r>
            <a:r>
              <a:rPr lang="en-US" dirty="0" smtClean="0"/>
              <a:t>spill</a:t>
            </a:r>
          </a:p>
          <a:p>
            <a:pPr lvl="1"/>
            <a:r>
              <a:rPr lang="en-US" dirty="0" smtClean="0"/>
              <a:t>issue </a:t>
            </a:r>
            <a:r>
              <a:rPr lang="en-US" dirty="0"/>
              <a:t>understood, experts are working on implementation of the fix</a:t>
            </a:r>
          </a:p>
          <a:p>
            <a:r>
              <a:rPr lang="en-US" dirty="0" smtClean="0"/>
              <a:t>Dedicated </a:t>
            </a:r>
            <a:r>
              <a:rPr lang="en-US" dirty="0"/>
              <a:t>MD </a:t>
            </a:r>
            <a:r>
              <a:rPr lang="en-US" dirty="0" smtClean="0"/>
              <a:t>to </a:t>
            </a:r>
            <a:r>
              <a:rPr lang="en-US" dirty="0"/>
              <a:t>study splitting efficiency </a:t>
            </a:r>
          </a:p>
          <a:p>
            <a:pPr lvl="1"/>
            <a:r>
              <a:rPr lang="en-US" dirty="0" smtClean="0"/>
              <a:t>unfortunately </a:t>
            </a:r>
            <a:r>
              <a:rPr lang="en-US" dirty="0"/>
              <a:t>all the available time was spent on beam preparation, before the extractions had to be stopped in view of the planned access in the afternoon</a:t>
            </a:r>
          </a:p>
          <a:p>
            <a:pPr lvl="1"/>
            <a:r>
              <a:rPr lang="en-US" dirty="0" smtClean="0"/>
              <a:t>vacuum pump issue on the T6 TBIU resolved during access yesterday in the last part of dedicated MD slot</a:t>
            </a:r>
          </a:p>
          <a:p>
            <a:r>
              <a:rPr lang="en-US" dirty="0" smtClean="0"/>
              <a:t>This morning, access card exchange and repair of 400 kV transformer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- 12.08.2021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1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HiRadMat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 </a:t>
            </a:r>
            <a:r>
              <a:rPr lang="en-US" dirty="0"/>
              <a:t>of last week </a:t>
            </a:r>
            <a:r>
              <a:rPr lang="en-US" dirty="0" smtClean="0"/>
              <a:t>until Monday devoted </a:t>
            </a:r>
            <a:r>
              <a:rPr lang="en-US" dirty="0"/>
              <a:t>to </a:t>
            </a:r>
            <a:r>
              <a:rPr lang="en-US" dirty="0" smtClean="0"/>
              <a:t>preparations</a:t>
            </a:r>
            <a:endParaRPr lang="en-US" dirty="0"/>
          </a:p>
          <a:p>
            <a:pPr lvl="1"/>
            <a:r>
              <a:rPr lang="en-US" dirty="0" smtClean="0"/>
              <a:t>Consolidation of extraction settings</a:t>
            </a:r>
          </a:p>
          <a:p>
            <a:pPr lvl="1"/>
            <a:r>
              <a:rPr lang="en-US" dirty="0" smtClean="0"/>
              <a:t>Beam preparation</a:t>
            </a:r>
            <a:endParaRPr lang="en-US" dirty="0"/>
          </a:p>
          <a:p>
            <a:r>
              <a:rPr lang="en-US" dirty="0" smtClean="0"/>
              <a:t>First </a:t>
            </a:r>
            <a:r>
              <a:rPr lang="en-US" dirty="0"/>
              <a:t>extractions to experiments on Tuesday</a:t>
            </a:r>
          </a:p>
          <a:p>
            <a:r>
              <a:rPr lang="en-US" dirty="0" smtClean="0"/>
              <a:t>Scrubbing </a:t>
            </a:r>
            <a:r>
              <a:rPr lang="en-US" dirty="0"/>
              <a:t>in parallel to NA physics during the night Tuesday to Wednesday to allow acceleration of 288 bunches</a:t>
            </a:r>
          </a:p>
          <a:p>
            <a:r>
              <a:rPr lang="en-US" dirty="0" smtClean="0"/>
              <a:t>Very </a:t>
            </a:r>
            <a:r>
              <a:rPr lang="en-US" dirty="0"/>
              <a:t>good progress until Wednesday afternoon, then stopped due to vacuum leak on beam </a:t>
            </a:r>
            <a:r>
              <a:rPr lang="en-US" dirty="0" smtClean="0"/>
              <a:t>window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- 12.08.2021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1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the coming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Later </a:t>
            </a:r>
            <a:r>
              <a:rPr lang="en-US" dirty="0" smtClean="0"/>
              <a:t>this week</a:t>
            </a:r>
          </a:p>
          <a:p>
            <a:pPr lvl="1"/>
            <a:r>
              <a:rPr lang="en-US" dirty="0"/>
              <a:t>increase intensity of SFTPRO beam</a:t>
            </a:r>
          </a:p>
          <a:p>
            <a:pPr lvl="1"/>
            <a:r>
              <a:rPr lang="en-US" dirty="0"/>
              <a:t>repair/exchange of beam window in </a:t>
            </a:r>
            <a:r>
              <a:rPr lang="en-US" dirty="0" err="1" smtClean="0"/>
              <a:t>HiRadMat</a:t>
            </a:r>
            <a:r>
              <a:rPr lang="en-US" dirty="0" smtClean="0"/>
              <a:t> if spare is ready (validation ongoing)</a:t>
            </a:r>
            <a:endParaRPr lang="en-US" dirty="0"/>
          </a:p>
          <a:p>
            <a:pPr lvl="1"/>
            <a:r>
              <a:rPr lang="en-US" dirty="0" smtClean="0"/>
              <a:t>See if / how the </a:t>
            </a:r>
            <a:r>
              <a:rPr lang="en-US" dirty="0" err="1" smtClean="0"/>
              <a:t>HiRadMat</a:t>
            </a:r>
            <a:r>
              <a:rPr lang="en-US" dirty="0" smtClean="0"/>
              <a:t> program can be completed 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week</a:t>
            </a:r>
          </a:p>
          <a:p>
            <a:pPr lvl="1"/>
            <a:r>
              <a:rPr lang="en-US" dirty="0" smtClean="0"/>
              <a:t>LIU MD week: reduced duty cycle for NA during </a:t>
            </a:r>
            <a:r>
              <a:rPr lang="en-US" dirty="0" smtClean="0"/>
              <a:t>daytimes </a:t>
            </a:r>
            <a:r>
              <a:rPr lang="en-US" dirty="0"/>
              <a:t>(8:00-18:00)</a:t>
            </a:r>
          </a:p>
          <a:p>
            <a:pPr lvl="1"/>
            <a:r>
              <a:rPr lang="en-US" dirty="0" smtClean="0"/>
              <a:t>Wednesday </a:t>
            </a:r>
            <a:r>
              <a:rPr lang="en-US" dirty="0" smtClean="0"/>
              <a:t>dedicated MD (8:00-18:00</a:t>
            </a:r>
            <a:r>
              <a:rPr lang="en-US" dirty="0" smtClean="0"/>
              <a:t>) – no NA beam</a:t>
            </a:r>
            <a:endParaRPr lang="en-US" dirty="0" smtClean="0"/>
          </a:p>
          <a:p>
            <a:pPr marL="3168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PS/SPS User Meeting - 12.08.2021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6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6">
              <a:lumMod val="50000"/>
            </a:schemeClr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50585</TotalTime>
  <Words>328</Words>
  <Application>Microsoft Macintosh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CERNCorporate4-3</vt:lpstr>
      <vt:lpstr>SPS machine report</vt:lpstr>
      <vt:lpstr>Availability</vt:lpstr>
      <vt:lpstr>SFTPRO</vt:lpstr>
      <vt:lpstr>HiRadMat</vt:lpstr>
      <vt:lpstr>Plans for the coming days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e-cloud bunch spacing: injectors</dc:title>
  <dc:subject/>
  <dc:creator>Hannes Bartosik</dc:creator>
  <cp:keywords/>
  <dc:description/>
  <cp:lastModifiedBy>Hannes Bartosik</cp:lastModifiedBy>
  <cp:revision>898</cp:revision>
  <dcterms:created xsi:type="dcterms:W3CDTF">2013-11-05T09:24:55Z</dcterms:created>
  <dcterms:modified xsi:type="dcterms:W3CDTF">2021-08-12T08:56:54Z</dcterms:modified>
  <cp:category/>
</cp:coreProperties>
</file>