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6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7.xml" ContentType="application/vnd.openxmlformats-officedocument.presentationml.comments+xml"/>
  <Override PartName="/ppt/notesSlides/notesSlide5.xml" ContentType="application/vnd.openxmlformats-officedocument.presentationml.notesSlide+xml"/>
  <Override PartName="/ppt/comments/comment8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5" r:id="rId1"/>
    <p:sldMasterId id="2147483751" r:id="rId2"/>
  </p:sldMasterIdLst>
  <p:notesMasterIdLst>
    <p:notesMasterId r:id="rId27"/>
  </p:notesMasterIdLst>
  <p:handoutMasterIdLst>
    <p:handoutMasterId r:id="rId28"/>
  </p:handoutMasterIdLst>
  <p:sldIdLst>
    <p:sldId id="256" r:id="rId3"/>
    <p:sldId id="266" r:id="rId4"/>
    <p:sldId id="271" r:id="rId5"/>
    <p:sldId id="272" r:id="rId6"/>
    <p:sldId id="273" r:id="rId7"/>
    <p:sldId id="276" r:id="rId8"/>
    <p:sldId id="278" r:id="rId9"/>
    <p:sldId id="277" r:id="rId10"/>
    <p:sldId id="280" r:id="rId11"/>
    <p:sldId id="267" r:id="rId12"/>
    <p:sldId id="281" r:id="rId13"/>
    <p:sldId id="282" r:id="rId14"/>
    <p:sldId id="283" r:id="rId15"/>
    <p:sldId id="284" r:id="rId16"/>
    <p:sldId id="269" r:id="rId17"/>
    <p:sldId id="287" r:id="rId18"/>
    <p:sldId id="285" r:id="rId19"/>
    <p:sldId id="288" r:id="rId20"/>
    <p:sldId id="291" r:id="rId21"/>
    <p:sldId id="286" r:id="rId22"/>
    <p:sldId id="264" r:id="rId23"/>
    <p:sldId id="293" r:id="rId24"/>
    <p:sldId id="279" r:id="rId25"/>
    <p:sldId id="292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SU uCOM" initials="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6D6E"/>
    <a:srgbClr val="BB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63" autoAdjust="0"/>
    <p:restoredTop sz="94649" autoAdjust="0"/>
  </p:normalViewPr>
  <p:slideViewPr>
    <p:cSldViewPr snapToGrid="0" snapToObjects="1">
      <p:cViewPr>
        <p:scale>
          <a:sx n="88" d="100"/>
          <a:sy n="88" d="100"/>
        </p:scale>
        <p:origin x="2072" y="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1" d="100"/>
          <a:sy n="111" d="100"/>
        </p:scale>
        <p:origin x="-3944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5.xml"/><Relationship Id="rId3" Type="http://schemas.openxmlformats.org/officeDocument/2006/relationships/slide" Target="slides/slide10.xml"/><Relationship Id="rId7" Type="http://schemas.openxmlformats.org/officeDocument/2006/relationships/slide" Target="slides/slide14.xml"/><Relationship Id="rId12" Type="http://schemas.openxmlformats.org/officeDocument/2006/relationships/slide" Target="slides/slide23.xml"/><Relationship Id="rId2" Type="http://schemas.openxmlformats.org/officeDocument/2006/relationships/slide" Target="slides/slide9.xml"/><Relationship Id="rId1" Type="http://schemas.openxmlformats.org/officeDocument/2006/relationships/slide" Target="slides/slide1.xml"/><Relationship Id="rId6" Type="http://schemas.openxmlformats.org/officeDocument/2006/relationships/slide" Target="slides/slide13.xml"/><Relationship Id="rId11" Type="http://schemas.openxmlformats.org/officeDocument/2006/relationships/slide" Target="slides/slide21.xml"/><Relationship Id="rId5" Type="http://schemas.openxmlformats.org/officeDocument/2006/relationships/slide" Target="slides/slide12.xml"/><Relationship Id="rId10" Type="http://schemas.openxmlformats.org/officeDocument/2006/relationships/slide" Target="slides/slide20.xml"/><Relationship Id="rId4" Type="http://schemas.openxmlformats.org/officeDocument/2006/relationships/slide" Target="slides/slide11.xml"/><Relationship Id="rId9" Type="http://schemas.openxmlformats.org/officeDocument/2006/relationships/slide" Target="slides/slide1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12-28T12:04:02.499" idx="2">
    <p:pos x="2991" y="3441"/>
    <p:text>Go to slide master view and add unique titles to all slides. They will not be visible, but will be used by screen readers.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12-28T11:56:17.643" idx="1">
    <p:pos x="10" y="10"/>
    <p:text>add alt text to all graphics including photos, charts, and shapes. Right click the object, choose format shape, then edit the alt text title and description. 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12-28T11:56:17.643" idx="3">
    <p:pos x="10" y="10"/>
    <p:text>add alt text to all graphics including photos, charts, and shapes. Right click the object, choose format shape, then edit the alt text title and description. 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12-28T11:56:17.643" idx="4">
    <p:pos x="10" y="10"/>
    <p:text>add alt text to all graphics including photos, charts, and shapes. Right click the object, choose format shape, then edit the alt text title and description. 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12-28T11:56:17.643" idx="6">
    <p:pos x="10" y="10"/>
    <p:text>add alt text to all graphics including photos, charts, and shapes. Right click the object, choose format shape, then edit the alt text title and description. </p:tex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12-28T11:56:17.643" idx="9">
    <p:pos x="10" y="10"/>
    <p:text>add alt text to all graphics including photos, charts, and shapes. Right click the object, choose format shape, then edit the alt text title and description. </p:tex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12-28T11:56:17.643" idx="11">
    <p:pos x="10" y="10"/>
    <p:text>add alt text to all graphics including photos, charts, and shapes. Right click the object, choose format shape, then edit the alt text title and description. </p:tex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12-28T11:56:17.643" idx="10">
    <p:pos x="10" y="10"/>
    <p:text>add alt text to all graphics including photos, charts, and shapes. Right click the object, choose format shape, then edit the alt text title and description. 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B6E0F-1DB3-5A43-B8F9-5E1E696749DF}" type="datetimeFigureOut">
              <a:t>8/12/21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1F9FE-B8FF-F345-B45D-636AC2B598B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7653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BC211-ACBD-CB48-B939-364088D2CD6D}" type="datetimeFigureOut">
              <a:t>8/12/21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4D311-73F7-5D42-B843-E8305C73070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20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optical communication between the pixel detector and the counting room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4D311-73F7-5D42-B843-E8305C73070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1673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4D311-73F7-5D42-B843-E8305C73070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0869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Side peaks likely caused by peak misidentification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4D311-73F7-5D42-B843-E8305C73070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6239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Initially ran </a:t>
            </a:r>
            <a:r>
              <a:rPr lang="en-US" dirty="0" err="1"/>
              <a:t>OSAstatistics</a:t>
            </a:r>
            <a:r>
              <a:rPr lang="en-US" dirty="0"/>
              <a:t> and found issues, code might miss something due to data variability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4D311-73F7-5D42-B843-E8305C73070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591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4D311-73F7-5D42-B843-E8305C73070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396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Installed have had no issue yet in detector, Lower numbers, early in production -&gt; manually switching fibers using fan out cable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4D311-73F7-5D42-B843-E8305C73070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9730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4D311-73F7-5D42-B843-E8305C73070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7257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CVS -&gt; txt -&gt; root - - Python/ROOT subscripts</a:t>
            </a:r>
          </a:p>
          <a:p>
            <a:r>
              <a:rPr lang="en-US" dirty="0"/>
              <a:t>Cutoff line, background -&gt; 14 Booleans -&gt; maxima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4D311-73F7-5D42-B843-E8305C73070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807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Optical Spectrum analyzer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4D311-73F7-5D42-B843-E8305C73070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96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 by looking at one channel in specific</a:t>
            </a:r>
          </a:p>
          <a:p>
            <a:r>
              <a:rPr lang="en-US" dirty="0"/>
              <a:t>Background is over emphasized in the logarithmic scale (visuals in log)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4D311-73F7-5D42-B843-E8305C73070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191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4D311-73F7-5D42-B843-E8305C73070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75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4D311-73F7-5D42-B843-E8305C73070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293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4D311-73F7-5D42-B843-E8305C73070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2447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Visually inputting seeds for fit before now, develop software.</a:t>
            </a:r>
          </a:p>
          <a:p>
            <a:endParaRPr lang="en-US" dirty="0"/>
          </a:p>
          <a:p>
            <a:r>
              <a:rPr lang="en-US" dirty="0"/>
              <a:t>Plot is log to see, actually performed in linear scale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4D311-73F7-5D42-B843-E8305C73070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6182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Plot is log to see, actually performed in linear scale</a:t>
            </a:r>
          </a:p>
          <a:p>
            <a:r>
              <a:rPr lang="en-US" dirty="0"/>
              <a:t>FWHM = 2.3548*sigma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4D311-73F7-5D42-B843-E8305C73070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1640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4D311-73F7-5D42-B843-E8305C73070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854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4803898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 descr="add specific description" title="add specific title"/>
          <p:cNvSpPr>
            <a:spLocks noGrp="1"/>
          </p:cNvSpPr>
          <p:nvPr>
            <p:ph idx="13"/>
          </p:nvPr>
        </p:nvSpPr>
        <p:spPr>
          <a:xfrm>
            <a:off x="746930" y="1830387"/>
            <a:ext cx="8229600" cy="4525963"/>
          </a:xfrm>
          <a:prstGeom prst="rect">
            <a:avLst/>
          </a:prstGeom>
          <a:ln>
            <a:solidFill>
              <a:srgbClr val="FFFFFF"/>
            </a:solidFill>
          </a:ln>
        </p:spPr>
        <p:txBody>
          <a:bodyPr/>
          <a:lstStyle>
            <a:lvl1pPr>
              <a:defRPr>
                <a:solidFill>
                  <a:srgbClr val="BB0000"/>
                </a:solidFill>
              </a:defRPr>
            </a:lvl1pPr>
            <a:lvl2pPr marL="0">
              <a:spcBef>
                <a:spcPts val="600"/>
              </a:spcBef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5pPr marL="502920" indent="0">
              <a:spcBef>
                <a:spcPts val="35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  <p:sp>
        <p:nvSpPr>
          <p:cNvPr id="13" name="Content Placeholder 2" descr="add specific description" title="add specific title"/>
          <p:cNvSpPr>
            <a:spLocks noGrp="1"/>
          </p:cNvSpPr>
          <p:nvPr>
            <p:ph idx="15" hasCustomPrompt="1"/>
          </p:nvPr>
        </p:nvSpPr>
        <p:spPr>
          <a:xfrm>
            <a:off x="5573888" y="229810"/>
            <a:ext cx="3392206" cy="668812"/>
          </a:xfrm>
          <a:prstGeom prst="rect">
            <a:avLst/>
          </a:prstGeom>
          <a:ln>
            <a:solidFill>
              <a:srgbClr val="BB0000"/>
            </a:solidFill>
          </a:ln>
        </p:spPr>
        <p:txBody>
          <a:bodyPr/>
          <a:lstStyle>
            <a:lvl1pPr algn="r">
              <a:lnSpc>
                <a:spcPts val="1640"/>
              </a:lnSpc>
              <a:spcBef>
                <a:spcPts val="0"/>
              </a:spcBef>
              <a:defRPr sz="1300" baseline="0">
                <a:solidFill>
                  <a:schemeClr val="bg1"/>
                </a:solidFill>
              </a:defRPr>
            </a:lvl1pPr>
            <a:lvl2pPr marL="0">
              <a:spcBef>
                <a:spcPts val="600"/>
              </a:spcBef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5pPr marL="502920" indent="0">
              <a:spcBef>
                <a:spcPts val="35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UNIT NAME HERE</a:t>
            </a:r>
          </a:p>
          <a:p>
            <a:pPr lvl="0"/>
            <a:r>
              <a:rPr lang="en-US" dirty="0"/>
              <a:t>LINE 2 AS NEEDED</a:t>
            </a:r>
          </a:p>
        </p:txBody>
      </p:sp>
      <p:sp>
        <p:nvSpPr>
          <p:cNvPr id="14" name="Content Placeholder 2" descr="add specific description" title="add specific title"/>
          <p:cNvSpPr>
            <a:spLocks noGrp="1"/>
          </p:cNvSpPr>
          <p:nvPr>
            <p:ph idx="16" hasCustomPrompt="1"/>
          </p:nvPr>
        </p:nvSpPr>
        <p:spPr>
          <a:xfrm>
            <a:off x="4315389" y="1052951"/>
            <a:ext cx="4642821" cy="63611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algn="r">
              <a:lnSpc>
                <a:spcPts val="1640"/>
              </a:lnSpc>
              <a:spcBef>
                <a:spcPts val="0"/>
              </a:spcBef>
              <a:defRPr sz="1600" b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0">
              <a:spcBef>
                <a:spcPts val="600"/>
              </a:spcBef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5pPr marL="502920" indent="0">
              <a:spcBef>
                <a:spcPts val="35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TOPIC TITLE HERE</a:t>
            </a:r>
          </a:p>
        </p:txBody>
      </p:sp>
      <p:sp>
        <p:nvSpPr>
          <p:cNvPr id="11" name="Title Placeholder 11"/>
          <p:cNvSpPr>
            <a:spLocks noGrp="1"/>
          </p:cNvSpPr>
          <p:nvPr>
            <p:ph type="title"/>
          </p:nvPr>
        </p:nvSpPr>
        <p:spPr>
          <a:xfrm>
            <a:off x="306917" y="1208106"/>
            <a:ext cx="4180936" cy="5083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167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hrase-Word Slide WHIT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 descr="add specific description" title="add specific title"/>
          <p:cNvSpPr>
            <a:spLocks noGrp="1"/>
          </p:cNvSpPr>
          <p:nvPr>
            <p:ph idx="16" hasCustomPrompt="1"/>
          </p:nvPr>
        </p:nvSpPr>
        <p:spPr>
          <a:xfrm>
            <a:off x="651757" y="1734522"/>
            <a:ext cx="7194020" cy="4417350"/>
          </a:xfrm>
          <a:prstGeom prst="rect">
            <a:avLst/>
          </a:prstGeom>
          <a:ln>
            <a:solidFill>
              <a:srgbClr val="FFFFFF"/>
            </a:solidFill>
          </a:ln>
        </p:spPr>
        <p:txBody>
          <a:bodyPr/>
          <a:lstStyle>
            <a:lvl1pPr algn="l">
              <a:lnSpc>
                <a:spcPts val="8400"/>
              </a:lnSpc>
              <a:spcBef>
                <a:spcPts val="0"/>
              </a:spcBef>
              <a:defRPr sz="8000" b="1" baseline="0">
                <a:solidFill>
                  <a:srgbClr val="BB0000"/>
                </a:solidFill>
              </a:defRPr>
            </a:lvl1pPr>
            <a:lvl2pPr marL="0">
              <a:spcBef>
                <a:spcPts val="600"/>
              </a:spcBef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5pPr marL="502920" indent="0">
              <a:spcBef>
                <a:spcPts val="35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BIG WORD BIG PHRASE</a:t>
            </a:r>
            <a:br>
              <a:rPr lang="en-US" dirty="0"/>
            </a:br>
            <a:r>
              <a:rPr lang="en-US" dirty="0"/>
              <a:t>SLIDE</a:t>
            </a:r>
          </a:p>
        </p:txBody>
      </p:sp>
      <p:sp>
        <p:nvSpPr>
          <p:cNvPr id="11" name="Content Placeholder 2" descr="add specific description" title="add specific title"/>
          <p:cNvSpPr>
            <a:spLocks noGrp="1"/>
          </p:cNvSpPr>
          <p:nvPr>
            <p:ph idx="15" hasCustomPrompt="1"/>
          </p:nvPr>
        </p:nvSpPr>
        <p:spPr>
          <a:xfrm>
            <a:off x="5573888" y="229810"/>
            <a:ext cx="3392206" cy="668812"/>
          </a:xfrm>
          <a:prstGeom prst="rect">
            <a:avLst/>
          </a:prstGeom>
          <a:ln>
            <a:solidFill>
              <a:srgbClr val="BB0000"/>
            </a:solidFill>
          </a:ln>
        </p:spPr>
        <p:txBody>
          <a:bodyPr/>
          <a:lstStyle>
            <a:lvl1pPr algn="r">
              <a:lnSpc>
                <a:spcPts val="1640"/>
              </a:lnSpc>
              <a:spcBef>
                <a:spcPts val="0"/>
              </a:spcBef>
              <a:defRPr sz="1300" baseline="0">
                <a:solidFill>
                  <a:schemeClr val="bg1"/>
                </a:solidFill>
              </a:defRPr>
            </a:lvl1pPr>
            <a:lvl2pPr marL="0">
              <a:spcBef>
                <a:spcPts val="600"/>
              </a:spcBef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5pPr marL="502920" indent="0">
              <a:spcBef>
                <a:spcPts val="35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UNIT NAME HERE</a:t>
            </a:r>
          </a:p>
          <a:p>
            <a:pPr lvl="0"/>
            <a:r>
              <a:rPr lang="en-US" dirty="0"/>
              <a:t>LINE 2 AS NEEDED</a:t>
            </a:r>
          </a:p>
        </p:txBody>
      </p:sp>
      <p:sp>
        <p:nvSpPr>
          <p:cNvPr id="4" name="Title Placeholder 11"/>
          <p:cNvSpPr>
            <a:spLocks noGrp="1"/>
          </p:cNvSpPr>
          <p:nvPr>
            <p:ph type="title"/>
          </p:nvPr>
        </p:nvSpPr>
        <p:spPr>
          <a:xfrm>
            <a:off x="306917" y="1208106"/>
            <a:ext cx="4180936" cy="5083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801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hrase-Word Slid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763857"/>
            <a:ext cx="9144000" cy="6094144"/>
          </a:xfrm>
          <a:prstGeom prst="rect">
            <a:avLst/>
          </a:prstGeom>
          <a:solidFill>
            <a:srgbClr val="B70F2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B0000"/>
              </a:solidFill>
            </a:endParaRPr>
          </a:p>
        </p:txBody>
      </p:sp>
      <p:sp>
        <p:nvSpPr>
          <p:cNvPr id="8" name="Content Placeholder 2" descr="add specific description" title="add specific title"/>
          <p:cNvSpPr>
            <a:spLocks noGrp="1"/>
          </p:cNvSpPr>
          <p:nvPr>
            <p:ph idx="15" hasCustomPrompt="1"/>
          </p:nvPr>
        </p:nvSpPr>
        <p:spPr>
          <a:xfrm>
            <a:off x="5573888" y="242139"/>
            <a:ext cx="3392206" cy="668812"/>
          </a:xfrm>
          <a:prstGeom prst="rect">
            <a:avLst/>
          </a:prstGeom>
          <a:ln>
            <a:solidFill>
              <a:srgbClr val="BB0000"/>
            </a:solidFill>
          </a:ln>
        </p:spPr>
        <p:txBody>
          <a:bodyPr/>
          <a:lstStyle>
            <a:lvl1pPr algn="r">
              <a:lnSpc>
                <a:spcPts val="1640"/>
              </a:lnSpc>
              <a:spcBef>
                <a:spcPts val="0"/>
              </a:spcBef>
              <a:defRPr sz="1300" baseline="0">
                <a:solidFill>
                  <a:schemeClr val="bg1"/>
                </a:solidFill>
              </a:defRPr>
            </a:lvl1pPr>
            <a:lvl2pPr marL="0">
              <a:spcBef>
                <a:spcPts val="600"/>
              </a:spcBef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5pPr marL="502920" indent="0">
              <a:spcBef>
                <a:spcPts val="35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UNIT NAME HERE</a:t>
            </a:r>
          </a:p>
          <a:p>
            <a:pPr lvl="0"/>
            <a:r>
              <a:rPr lang="en-US" dirty="0"/>
              <a:t>LINE 2 AS NEEDED</a:t>
            </a:r>
          </a:p>
        </p:txBody>
      </p:sp>
      <p:sp>
        <p:nvSpPr>
          <p:cNvPr id="9" name="Content Placeholder 2" descr="add specific description" title="add specific title"/>
          <p:cNvSpPr>
            <a:spLocks noGrp="1"/>
          </p:cNvSpPr>
          <p:nvPr>
            <p:ph idx="16" hasCustomPrompt="1"/>
          </p:nvPr>
        </p:nvSpPr>
        <p:spPr>
          <a:xfrm>
            <a:off x="651757" y="1734522"/>
            <a:ext cx="7194020" cy="4417350"/>
          </a:xfrm>
          <a:prstGeom prst="rect">
            <a:avLst/>
          </a:prstGeom>
          <a:ln>
            <a:solidFill>
              <a:srgbClr val="BB0000"/>
            </a:solidFill>
          </a:ln>
        </p:spPr>
        <p:txBody>
          <a:bodyPr/>
          <a:lstStyle>
            <a:lvl1pPr algn="l">
              <a:lnSpc>
                <a:spcPts val="8400"/>
              </a:lnSpc>
              <a:spcBef>
                <a:spcPts val="0"/>
              </a:spcBef>
              <a:defRPr sz="8000" b="1" baseline="0">
                <a:solidFill>
                  <a:schemeClr val="bg1"/>
                </a:solidFill>
              </a:defRPr>
            </a:lvl1pPr>
            <a:lvl2pPr marL="0">
              <a:spcBef>
                <a:spcPts val="600"/>
              </a:spcBef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5pPr marL="502920" indent="0">
              <a:spcBef>
                <a:spcPts val="35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BIG WORD</a:t>
            </a:r>
          </a:p>
          <a:p>
            <a:pPr lvl="0"/>
            <a:r>
              <a:rPr lang="en-US" dirty="0"/>
              <a:t>BIG PHRASE</a:t>
            </a:r>
            <a:br>
              <a:rPr lang="en-US" dirty="0"/>
            </a:br>
            <a:r>
              <a:rPr lang="en-US" dirty="0"/>
              <a:t>SLIDE</a:t>
            </a:r>
          </a:p>
        </p:txBody>
      </p:sp>
      <p:sp>
        <p:nvSpPr>
          <p:cNvPr id="5" name="Title Placeholder 11"/>
          <p:cNvSpPr>
            <a:spLocks noGrp="1"/>
          </p:cNvSpPr>
          <p:nvPr>
            <p:ph type="title"/>
          </p:nvPr>
        </p:nvSpPr>
        <p:spPr>
          <a:xfrm>
            <a:off x="306917" y="1208106"/>
            <a:ext cx="4180936" cy="5083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957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 descr="add specific descripton" title="add specific title"/>
          <p:cNvSpPr>
            <a:spLocks noGrp="1"/>
          </p:cNvSpPr>
          <p:nvPr>
            <p:ph idx="15" hasCustomPrompt="1"/>
          </p:nvPr>
        </p:nvSpPr>
        <p:spPr>
          <a:xfrm>
            <a:off x="5573888" y="229810"/>
            <a:ext cx="3392206" cy="668812"/>
          </a:xfrm>
          <a:prstGeom prst="rect">
            <a:avLst/>
          </a:prstGeom>
          <a:ln>
            <a:solidFill>
              <a:srgbClr val="BB0000"/>
            </a:solidFill>
          </a:ln>
        </p:spPr>
        <p:txBody>
          <a:bodyPr/>
          <a:lstStyle>
            <a:lvl1pPr algn="r">
              <a:lnSpc>
                <a:spcPts val="1640"/>
              </a:lnSpc>
              <a:spcBef>
                <a:spcPts val="0"/>
              </a:spcBef>
              <a:defRPr sz="1300" baseline="0">
                <a:solidFill>
                  <a:schemeClr val="bg1"/>
                </a:solidFill>
              </a:defRPr>
            </a:lvl1pPr>
            <a:lvl2pPr marL="0">
              <a:spcBef>
                <a:spcPts val="600"/>
              </a:spcBef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5pPr marL="502920" indent="0">
              <a:spcBef>
                <a:spcPts val="35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UNIT NAME HERE</a:t>
            </a:r>
          </a:p>
          <a:p>
            <a:pPr lvl="0"/>
            <a:r>
              <a:rPr lang="en-US" dirty="0"/>
              <a:t>LINE 2 AS NEEDED</a:t>
            </a:r>
          </a:p>
        </p:txBody>
      </p:sp>
      <p:sp>
        <p:nvSpPr>
          <p:cNvPr id="13" name="Content Placeholder 2" descr="add specific description" title="add specific title"/>
          <p:cNvSpPr>
            <a:spLocks noGrp="1"/>
          </p:cNvSpPr>
          <p:nvPr>
            <p:ph idx="17" hasCustomPrompt="1"/>
          </p:nvPr>
        </p:nvSpPr>
        <p:spPr>
          <a:xfrm>
            <a:off x="4881010" y="5372665"/>
            <a:ext cx="3392206" cy="109402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algn="r">
              <a:lnSpc>
                <a:spcPct val="110000"/>
              </a:lnSpc>
              <a:spcBef>
                <a:spcPts val="0"/>
              </a:spcBef>
              <a:defRPr sz="2400" baseline="-25000">
                <a:solidFill>
                  <a:srgbClr val="BB0000"/>
                </a:solidFill>
              </a:defRPr>
            </a:lvl1pPr>
            <a:lvl2pPr marL="0">
              <a:spcBef>
                <a:spcPts val="600"/>
              </a:spcBef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5pPr marL="502920" indent="0">
              <a:spcBef>
                <a:spcPts val="35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algn="r">
              <a:lnSpc>
                <a:spcPct val="110000"/>
              </a:lnSpc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–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Firstandlast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 Name</a:t>
            </a:r>
          </a:p>
          <a:p>
            <a:pPr algn="r">
              <a:lnSpc>
                <a:spcPct val="110000"/>
              </a:lnSpc>
            </a:pPr>
            <a:r>
              <a:rPr lang="en-US" sz="1800" dirty="0">
                <a:solidFill>
                  <a:schemeClr val="tx1">
                    <a:lumMod val="60000"/>
                    <a:lumOff val="40000"/>
                  </a:schemeClr>
                </a:solidFill>
                <a:cs typeface="Arial"/>
              </a:rPr>
              <a:t>   Optional title line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944698" y="1734523"/>
            <a:ext cx="7200384" cy="3789978"/>
          </a:xfrm>
          <a:prstGeom prst="rect">
            <a:avLst/>
          </a:prstGeom>
          <a:ln>
            <a:solidFill>
              <a:srgbClr val="FFFFFF"/>
            </a:solidFill>
          </a:ln>
        </p:spPr>
        <p:txBody>
          <a:bodyPr vert="horz"/>
          <a:lstStyle>
            <a:lvl1pPr algn="ctr">
              <a:defRPr lang="en-US" sz="3200" b="0" smtClean="0">
                <a:solidFill>
                  <a:srgbClr val="BB0032"/>
                </a:solidFill>
                <a:cs typeface="Arial"/>
              </a:defRPr>
            </a:lvl1pPr>
          </a:lstStyle>
          <a:p>
            <a:pPr lvl="0"/>
            <a:r>
              <a:rPr lang="en-US" sz="6500" b="0" dirty="0">
                <a:solidFill>
                  <a:srgbClr val="BB0032"/>
                </a:solidFill>
                <a:latin typeface="+mj-lt"/>
                <a:cs typeface="Arial"/>
              </a:rPr>
              <a:t>“Notable quote</a:t>
            </a:r>
            <a:br>
              <a:rPr lang="en-US" sz="6500" b="0" dirty="0">
                <a:solidFill>
                  <a:srgbClr val="BB0032"/>
                </a:solidFill>
                <a:latin typeface="+mj-lt"/>
                <a:cs typeface="Arial"/>
              </a:rPr>
            </a:br>
            <a:r>
              <a:rPr lang="en-US" sz="6500" b="0" dirty="0">
                <a:solidFill>
                  <a:srgbClr val="BB0032"/>
                </a:solidFill>
                <a:latin typeface="+mj-lt"/>
                <a:cs typeface="Arial"/>
              </a:rPr>
              <a:t>goes right here,</a:t>
            </a:r>
            <a:br>
              <a:rPr lang="en-US" sz="6500" b="0" dirty="0">
                <a:solidFill>
                  <a:srgbClr val="BB0032"/>
                </a:solidFill>
                <a:latin typeface="+mj-lt"/>
                <a:cs typeface="Arial"/>
              </a:rPr>
            </a:br>
            <a:r>
              <a:rPr lang="en-US" sz="6500" b="0" dirty="0">
                <a:solidFill>
                  <a:srgbClr val="BB0032"/>
                </a:solidFill>
                <a:latin typeface="+mj-lt"/>
                <a:cs typeface="Arial"/>
              </a:rPr>
              <a:t>yes right here.”</a:t>
            </a:r>
            <a:endParaRPr lang="en-US" dirty="0"/>
          </a:p>
        </p:txBody>
      </p:sp>
      <p:sp>
        <p:nvSpPr>
          <p:cNvPr id="5" name="Title Placeholder 11"/>
          <p:cNvSpPr>
            <a:spLocks noGrp="1"/>
          </p:cNvSpPr>
          <p:nvPr>
            <p:ph type="title"/>
          </p:nvPr>
        </p:nvSpPr>
        <p:spPr>
          <a:xfrm>
            <a:off x="306917" y="1208106"/>
            <a:ext cx="4180936" cy="5083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922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 descr="add specific description of photo" title="Add specific title of photo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923936"/>
            <a:ext cx="9144000" cy="5934064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Full slide picture</a:t>
            </a:r>
          </a:p>
        </p:txBody>
      </p:sp>
      <p:sp>
        <p:nvSpPr>
          <p:cNvPr id="11" name="Content Placeholder 2" descr="add specific description " title="add specific title"/>
          <p:cNvSpPr>
            <a:spLocks noGrp="1"/>
          </p:cNvSpPr>
          <p:nvPr>
            <p:ph idx="15" hasCustomPrompt="1"/>
          </p:nvPr>
        </p:nvSpPr>
        <p:spPr>
          <a:xfrm>
            <a:off x="5573888" y="229810"/>
            <a:ext cx="3392206" cy="668812"/>
          </a:xfrm>
          <a:prstGeom prst="rect">
            <a:avLst/>
          </a:prstGeom>
          <a:ln>
            <a:solidFill>
              <a:srgbClr val="BB0000"/>
            </a:solidFill>
          </a:ln>
        </p:spPr>
        <p:txBody>
          <a:bodyPr/>
          <a:lstStyle>
            <a:lvl1pPr algn="r">
              <a:lnSpc>
                <a:spcPts val="1640"/>
              </a:lnSpc>
              <a:spcBef>
                <a:spcPts val="0"/>
              </a:spcBef>
              <a:defRPr sz="1300" baseline="0">
                <a:solidFill>
                  <a:schemeClr val="bg1"/>
                </a:solidFill>
              </a:defRPr>
            </a:lvl1pPr>
            <a:lvl2pPr marL="0">
              <a:spcBef>
                <a:spcPts val="600"/>
              </a:spcBef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5pPr marL="502920" indent="0">
              <a:spcBef>
                <a:spcPts val="35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UNIT NAME HERE</a:t>
            </a:r>
          </a:p>
          <a:p>
            <a:pPr lvl="0"/>
            <a:r>
              <a:rPr lang="en-US" dirty="0"/>
              <a:t>LINE 2 AS NEEDED</a:t>
            </a:r>
          </a:p>
        </p:txBody>
      </p:sp>
      <p:sp>
        <p:nvSpPr>
          <p:cNvPr id="12" name="Content Placeholder 2" descr="add specific description" title="add specific title"/>
          <p:cNvSpPr>
            <a:spLocks noGrp="1"/>
          </p:cNvSpPr>
          <p:nvPr>
            <p:ph idx="14"/>
          </p:nvPr>
        </p:nvSpPr>
        <p:spPr>
          <a:xfrm>
            <a:off x="4868540" y="1436104"/>
            <a:ext cx="3998889" cy="1591385"/>
          </a:xfrm>
          <a:prstGeom prst="rect">
            <a:avLst/>
          </a:prstGeom>
          <a:ln w="1905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txBody>
          <a:bodyPr/>
          <a:lstStyle>
            <a:lvl1pPr marL="91440">
              <a:lnSpc>
                <a:spcPts val="3440"/>
              </a:lnSpc>
              <a:spcBef>
                <a:spcPts val="0"/>
              </a:spcBef>
              <a:defRPr sz="2000" b="1">
                <a:solidFill>
                  <a:srgbClr val="BB0000"/>
                </a:solidFill>
              </a:defRPr>
            </a:lvl1pPr>
            <a:lvl2pPr marL="91440" indent="182880">
              <a:spcBef>
                <a:spcPts val="200"/>
              </a:spcBef>
              <a:spcAft>
                <a:spcPts val="0"/>
              </a:spcAft>
              <a:buClr>
                <a:srgbClr val="BB0000"/>
              </a:buClr>
              <a:buFont typeface="Arial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91440" indent="182880">
              <a:spcBef>
                <a:spcPts val="200"/>
              </a:spcBef>
              <a:spcAft>
                <a:spcPts val="0"/>
              </a:spcAft>
              <a:buClr>
                <a:srgbClr val="BB0000"/>
              </a:buCl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5pPr marL="502920" indent="0">
              <a:spcBef>
                <a:spcPts val="350"/>
              </a:spcBef>
              <a:buFont typeface="Arial"/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</p:txBody>
      </p:sp>
      <p:sp>
        <p:nvSpPr>
          <p:cNvPr id="5" name="Title Placeholder 11"/>
          <p:cNvSpPr>
            <a:spLocks noGrp="1"/>
          </p:cNvSpPr>
          <p:nvPr>
            <p:ph type="title"/>
          </p:nvPr>
        </p:nvSpPr>
        <p:spPr>
          <a:xfrm>
            <a:off x="306917" y="1208106"/>
            <a:ext cx="4180936" cy="5083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747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 descr="add specific description" title="add specific title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923936"/>
            <a:ext cx="3883850" cy="5934064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BFBFBF"/>
                </a:solidFill>
              </a:defRPr>
            </a:lvl1pPr>
          </a:lstStyle>
          <a:p>
            <a:r>
              <a:rPr lang="en-US" dirty="0"/>
              <a:t>½ slide picture</a:t>
            </a:r>
          </a:p>
        </p:txBody>
      </p:sp>
      <p:sp>
        <p:nvSpPr>
          <p:cNvPr id="8" name="Content Placeholder 2" descr="add specific description" title="add specific title"/>
          <p:cNvSpPr>
            <a:spLocks noGrp="1"/>
          </p:cNvSpPr>
          <p:nvPr>
            <p:ph idx="14"/>
          </p:nvPr>
        </p:nvSpPr>
        <p:spPr>
          <a:xfrm>
            <a:off x="4137592" y="1830387"/>
            <a:ext cx="4701503" cy="4525963"/>
          </a:xfrm>
          <a:prstGeom prst="rect">
            <a:avLst/>
          </a:prstGeom>
          <a:ln>
            <a:solidFill>
              <a:srgbClr val="FFFFFF"/>
            </a:solidFill>
          </a:ln>
        </p:spPr>
        <p:txBody>
          <a:bodyPr/>
          <a:lstStyle>
            <a:lvl1pPr>
              <a:lnSpc>
                <a:spcPts val="3440"/>
              </a:lnSpc>
              <a:spcBef>
                <a:spcPts val="0"/>
              </a:spcBef>
              <a:defRPr>
                <a:solidFill>
                  <a:srgbClr val="BB0000"/>
                </a:solidFill>
              </a:defRPr>
            </a:lvl1pPr>
            <a:lvl2pPr marL="0">
              <a:spcBef>
                <a:spcPts val="600"/>
              </a:spcBef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5pPr marL="502920" indent="0">
              <a:spcBef>
                <a:spcPts val="35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2" descr="add specific descripton&#10;" title="add specific title"/>
          <p:cNvSpPr>
            <a:spLocks noGrp="1"/>
          </p:cNvSpPr>
          <p:nvPr>
            <p:ph idx="15" hasCustomPrompt="1"/>
          </p:nvPr>
        </p:nvSpPr>
        <p:spPr>
          <a:xfrm>
            <a:off x="5573888" y="229810"/>
            <a:ext cx="3392206" cy="668812"/>
          </a:xfrm>
          <a:prstGeom prst="rect">
            <a:avLst/>
          </a:prstGeom>
          <a:ln>
            <a:solidFill>
              <a:srgbClr val="BB0000"/>
            </a:solidFill>
          </a:ln>
        </p:spPr>
        <p:txBody>
          <a:bodyPr/>
          <a:lstStyle>
            <a:lvl1pPr algn="r">
              <a:lnSpc>
                <a:spcPts val="1640"/>
              </a:lnSpc>
              <a:spcBef>
                <a:spcPts val="0"/>
              </a:spcBef>
              <a:defRPr sz="1300" baseline="0">
                <a:solidFill>
                  <a:schemeClr val="bg1"/>
                </a:solidFill>
              </a:defRPr>
            </a:lvl1pPr>
            <a:lvl2pPr marL="0">
              <a:spcBef>
                <a:spcPts val="600"/>
              </a:spcBef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5pPr marL="502920" indent="0">
              <a:spcBef>
                <a:spcPts val="35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UNIT NAME HERE</a:t>
            </a:r>
          </a:p>
          <a:p>
            <a:pPr lvl="0"/>
            <a:r>
              <a:rPr lang="en-US" dirty="0"/>
              <a:t>LINE 2 AS NEEDED</a:t>
            </a:r>
          </a:p>
        </p:txBody>
      </p:sp>
      <p:sp>
        <p:nvSpPr>
          <p:cNvPr id="13" name="Content Placeholder 2" descr="add specific descripton" title="add specific title"/>
          <p:cNvSpPr>
            <a:spLocks noGrp="1"/>
          </p:cNvSpPr>
          <p:nvPr>
            <p:ph idx="16" hasCustomPrompt="1"/>
          </p:nvPr>
        </p:nvSpPr>
        <p:spPr>
          <a:xfrm>
            <a:off x="4315389" y="1052951"/>
            <a:ext cx="4642821" cy="63611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algn="r">
              <a:lnSpc>
                <a:spcPts val="1640"/>
              </a:lnSpc>
              <a:spcBef>
                <a:spcPts val="0"/>
              </a:spcBef>
              <a:defRPr sz="1600" b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0">
              <a:spcBef>
                <a:spcPts val="600"/>
              </a:spcBef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5pPr marL="502920" indent="0">
              <a:spcBef>
                <a:spcPts val="35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TOPIC TITLE HERE</a:t>
            </a:r>
          </a:p>
        </p:txBody>
      </p:sp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306917" y="1208106"/>
            <a:ext cx="4180936" cy="5083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681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5" hasCustomPrompt="1"/>
          </p:nvPr>
        </p:nvSpPr>
        <p:spPr>
          <a:xfrm>
            <a:off x="5573888" y="229810"/>
            <a:ext cx="3392206" cy="668812"/>
          </a:xfrm>
          <a:prstGeom prst="rect">
            <a:avLst/>
          </a:prstGeom>
          <a:ln>
            <a:solidFill>
              <a:srgbClr val="BB0000"/>
            </a:solidFill>
          </a:ln>
        </p:spPr>
        <p:txBody>
          <a:bodyPr/>
          <a:lstStyle>
            <a:lvl1pPr algn="r">
              <a:lnSpc>
                <a:spcPts val="1640"/>
              </a:lnSpc>
              <a:spcBef>
                <a:spcPts val="0"/>
              </a:spcBef>
              <a:defRPr sz="1300" baseline="0">
                <a:solidFill>
                  <a:schemeClr val="bg1"/>
                </a:solidFill>
              </a:defRPr>
            </a:lvl1pPr>
            <a:lvl2pPr marL="0">
              <a:spcBef>
                <a:spcPts val="600"/>
              </a:spcBef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5pPr marL="502920" indent="0">
              <a:spcBef>
                <a:spcPts val="35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UNIT NAME HERE</a:t>
            </a:r>
          </a:p>
          <a:p>
            <a:pPr lvl="0"/>
            <a:r>
              <a:rPr lang="en-US" dirty="0"/>
              <a:t>LINE 2 AS NEEDED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6" hasCustomPrompt="1"/>
          </p:nvPr>
        </p:nvSpPr>
        <p:spPr>
          <a:xfrm>
            <a:off x="4315389" y="1052951"/>
            <a:ext cx="4642821" cy="63611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algn="r">
              <a:lnSpc>
                <a:spcPts val="1640"/>
              </a:lnSpc>
              <a:spcBef>
                <a:spcPts val="0"/>
              </a:spcBef>
              <a:defRPr sz="1600" b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0">
              <a:spcBef>
                <a:spcPts val="600"/>
              </a:spcBef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5pPr marL="502920" indent="0">
              <a:spcBef>
                <a:spcPts val="35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TOPIC TITLE HERE</a:t>
            </a:r>
          </a:p>
        </p:txBody>
      </p:sp>
      <p:sp>
        <p:nvSpPr>
          <p:cNvPr id="6" name="Content Placeholder 2" descr="add specific description&#10;" title="add specific title"/>
          <p:cNvSpPr>
            <a:spLocks noGrp="1"/>
          </p:cNvSpPr>
          <p:nvPr>
            <p:ph idx="14"/>
          </p:nvPr>
        </p:nvSpPr>
        <p:spPr>
          <a:xfrm>
            <a:off x="1400403" y="1830387"/>
            <a:ext cx="6527582" cy="4525963"/>
          </a:xfrm>
          <a:prstGeom prst="rect">
            <a:avLst/>
          </a:prstGeom>
          <a:ln>
            <a:solidFill>
              <a:srgbClr val="FFFFFF"/>
            </a:solidFill>
          </a:ln>
        </p:spPr>
        <p:txBody>
          <a:bodyPr/>
          <a:lstStyle>
            <a:lvl1pPr algn="ctr">
              <a:lnSpc>
                <a:spcPts val="3440"/>
              </a:lnSpc>
              <a:spcBef>
                <a:spcPts val="0"/>
              </a:spcBef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 marL="0">
              <a:spcBef>
                <a:spcPts val="600"/>
              </a:spcBef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5pPr marL="502920" indent="0">
              <a:spcBef>
                <a:spcPts val="35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chart/graph/table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306917" y="1208106"/>
            <a:ext cx="4180936" cy="5083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2825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9460" y="6356350"/>
            <a:ext cx="2133600" cy="36512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D8E7B-AF3B-B444-8E74-E549FC814F53}" type="datetimeFigureOut">
              <a:rPr lang="en-US" smtClean="0"/>
              <a:pPr/>
              <a:t>8/12/21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974444"/>
            <a:ext cx="9144000" cy="2962806"/>
          </a:xfrm>
          <a:prstGeom prst="rect">
            <a:avLst/>
          </a:prstGeom>
          <a:solidFill>
            <a:srgbClr val="B70F2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title="The Ohio State University 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1600201"/>
            <a:ext cx="6424083" cy="93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112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910167"/>
            <a:chOff x="0" y="1040406"/>
            <a:chExt cx="9144000" cy="910167"/>
          </a:xfrm>
        </p:grpSpPr>
        <p:sp>
          <p:nvSpPr>
            <p:cNvPr id="8" name="Rectangle 7"/>
            <p:cNvSpPr/>
            <p:nvPr/>
          </p:nvSpPr>
          <p:spPr>
            <a:xfrm>
              <a:off x="0" y="1040406"/>
              <a:ext cx="9144000" cy="910167"/>
            </a:xfrm>
            <a:prstGeom prst="rect">
              <a:avLst/>
            </a:prstGeom>
            <a:solidFill>
              <a:srgbClr val="B70F2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 descr="TheOhioStateUniversity-REV-Horiz-RGBHEX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917" y="1238314"/>
              <a:ext cx="3284042" cy="476186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 userDrawn="1"/>
        </p:nvSpPr>
        <p:spPr>
          <a:xfrm>
            <a:off x="8518368" y="6351239"/>
            <a:ext cx="4354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B5C881AA-F0C4-B947-803C-EA0A96934EAC}" type="slidenum">
              <a:rPr lang="en-US" sz="1600" smtClean="0">
                <a:solidFill>
                  <a:srgbClr val="636D6E"/>
                </a:solidFill>
              </a:rPr>
              <a:pPr/>
              <a:t>‹#›</a:t>
            </a:fld>
            <a:endParaRPr lang="en-US" sz="1600" dirty="0">
              <a:solidFill>
                <a:srgbClr val="636D6E"/>
              </a:solidFill>
            </a:endParaRPr>
          </a:p>
        </p:txBody>
      </p:sp>
      <p:sp>
        <p:nvSpPr>
          <p:cNvPr id="12" name="Title Placeholder 11"/>
          <p:cNvSpPr>
            <a:spLocks noGrp="1"/>
          </p:cNvSpPr>
          <p:nvPr>
            <p:ph type="title"/>
          </p:nvPr>
        </p:nvSpPr>
        <p:spPr>
          <a:xfrm>
            <a:off x="306917" y="1208106"/>
            <a:ext cx="4180936" cy="5083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036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4" r:id="rId2"/>
    <p:sldLayoutId id="2147483769" r:id="rId3"/>
    <p:sldLayoutId id="2147483767" r:id="rId4"/>
    <p:sldLayoutId id="2147483758" r:id="rId5"/>
    <p:sldLayoutId id="2147483768" r:id="rId6"/>
    <p:sldLayoutId id="214748376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228600" algn="l" defTabSz="457200" rtl="0" eaLnBrk="1" latinLnBrk="0" hangingPunct="1"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0" algn="l" defTabSz="457200" rtl="0" eaLnBrk="1" latinLnBrk="0" hangingPunct="1">
        <a:spcBef>
          <a:spcPts val="0"/>
        </a:spcBef>
        <a:buFont typeface="Arial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8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ubtitle 2"/>
          <p:cNvSpPr txBox="1">
            <a:spLocks/>
          </p:cNvSpPr>
          <p:nvPr/>
        </p:nvSpPr>
        <p:spPr>
          <a:xfrm>
            <a:off x="1413015" y="3744003"/>
            <a:ext cx="6400800" cy="823382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40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2021 ATLAS US SUPER</a:t>
            </a: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665092" y="4562770"/>
            <a:ext cx="7813815" cy="823382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4000" kern="1200" baseline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Jacob Borison, Dr. KK Gan, Dr. </a:t>
            </a:r>
            <a:r>
              <a:rPr lang="en-US" sz="2800" dirty="0" err="1"/>
              <a:t>Suyog</a:t>
            </a:r>
            <a:r>
              <a:rPr lang="en-US" sz="2800" dirty="0"/>
              <a:t> Shrestha, Zachary Pollock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F1E702-B2F7-8243-8A65-7EB52C499B93}"/>
              </a:ext>
            </a:extLst>
          </p:cNvPr>
          <p:cNvSpPr txBox="1"/>
          <p:nvPr/>
        </p:nvSpPr>
        <p:spPr>
          <a:xfrm>
            <a:off x="0" y="0"/>
            <a:ext cx="1647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August 19,2021</a:t>
            </a:r>
          </a:p>
        </p:txBody>
      </p:sp>
    </p:spTree>
    <p:extLst>
      <p:ext uri="{BB962C8B-B14F-4D97-AF65-F5344CB8AC3E}">
        <p14:creationId xmlns:p14="http://schemas.microsoft.com/office/powerpoint/2010/main" val="2284477403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sz="1600" dirty="0"/>
              <a:t>Data Reformatting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0025728-A169-EC4F-9C67-9D1C36DAEF8C}"/>
              </a:ext>
            </a:extLst>
          </p:cNvPr>
          <p:cNvSpPr txBox="1">
            <a:spLocks/>
          </p:cNvSpPr>
          <p:nvPr/>
        </p:nvSpPr>
        <p:spPr>
          <a:xfrm>
            <a:off x="570947" y="2290473"/>
            <a:ext cx="8869390" cy="45259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-2286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8640" indent="0" algn="l" defTabSz="457200" rtl="0" eaLnBrk="1" latinLnBrk="0" hangingPunct="1">
              <a:spcBef>
                <a:spcPts val="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Content Placeholder 13" descr="Diagram&#10;&#10;Description automatically generated">
            <a:extLst>
              <a:ext uri="{FF2B5EF4-FFF2-40B4-BE49-F238E27FC236}">
                <a16:creationId xmlns:a16="http://schemas.microsoft.com/office/drawing/2014/main" id="{783CDADE-FDB8-5549-BFFC-B49B89EE7B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8622"/>
            <a:ext cx="4171167" cy="2767639"/>
          </a:xfrm>
          <a:prstGeom prst="rect">
            <a:avLst/>
          </a:prstGeom>
          <a:ln>
            <a:solidFill>
              <a:srgbClr val="BB0000"/>
            </a:solidFill>
          </a:ln>
        </p:spPr>
      </p:pic>
      <p:sp>
        <p:nvSpPr>
          <p:cNvPr id="10" name="Frame 9">
            <a:extLst>
              <a:ext uri="{FF2B5EF4-FFF2-40B4-BE49-F238E27FC236}">
                <a16:creationId xmlns:a16="http://schemas.microsoft.com/office/drawing/2014/main" id="{4B7591D1-219C-E34C-842D-DDBC020CC940}"/>
              </a:ext>
            </a:extLst>
          </p:cNvPr>
          <p:cNvSpPr/>
          <p:nvPr/>
        </p:nvSpPr>
        <p:spPr>
          <a:xfrm>
            <a:off x="1803748" y="946205"/>
            <a:ext cx="1039660" cy="613776"/>
          </a:xfrm>
          <a:prstGeom prst="frame">
            <a:avLst>
              <a:gd name="adj1" fmla="val 637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76F09978-E0F7-E845-A960-F134677422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750741"/>
              </p:ext>
            </p:extLst>
          </p:nvPr>
        </p:nvGraphicFramePr>
        <p:xfrm>
          <a:off x="32137" y="4186687"/>
          <a:ext cx="5336476" cy="2625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591">
                  <a:extLst>
                    <a:ext uri="{9D8B030D-6E8A-4147-A177-3AD203B41FA5}">
                      <a16:colId xmlns:a16="http://schemas.microsoft.com/office/drawing/2014/main" val="66145715"/>
                    </a:ext>
                  </a:extLst>
                </a:gridCol>
                <a:gridCol w="1052282">
                  <a:extLst>
                    <a:ext uri="{9D8B030D-6E8A-4147-A177-3AD203B41FA5}">
                      <a16:colId xmlns:a16="http://schemas.microsoft.com/office/drawing/2014/main" val="1223318180"/>
                    </a:ext>
                  </a:extLst>
                </a:gridCol>
                <a:gridCol w="876822">
                  <a:extLst>
                    <a:ext uri="{9D8B030D-6E8A-4147-A177-3AD203B41FA5}">
                      <a16:colId xmlns:a16="http://schemas.microsoft.com/office/drawing/2014/main" val="4175448934"/>
                    </a:ext>
                  </a:extLst>
                </a:gridCol>
                <a:gridCol w="776613">
                  <a:extLst>
                    <a:ext uri="{9D8B030D-6E8A-4147-A177-3AD203B41FA5}">
                      <a16:colId xmlns:a16="http://schemas.microsoft.com/office/drawing/2014/main" val="1220242263"/>
                    </a:ext>
                  </a:extLst>
                </a:gridCol>
                <a:gridCol w="1190168">
                  <a:extLst>
                    <a:ext uri="{9D8B030D-6E8A-4147-A177-3AD203B41FA5}">
                      <a16:colId xmlns:a16="http://schemas.microsoft.com/office/drawing/2014/main" val="2172425373"/>
                    </a:ext>
                  </a:extLst>
                </a:gridCol>
              </a:tblGrid>
              <a:tr h="24109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Wavelength (nm)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Power (dBm)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VCSEL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Channel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Measurement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753020"/>
                  </a:ext>
                </a:extLst>
              </a:tr>
              <a:tr h="22750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-210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V20534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Pre Burn-in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1685776"/>
                  </a:ext>
                </a:extLst>
              </a:tr>
              <a:tr h="22750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840.015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-74.776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V20534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Pre Burn-in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507742"/>
                  </a:ext>
                </a:extLst>
              </a:tr>
              <a:tr h="22750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840.03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-78.493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V20534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Pre Burn-in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427359"/>
                  </a:ext>
                </a:extLst>
              </a:tr>
              <a:tr h="401484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7431083"/>
                  </a:ext>
                </a:extLst>
              </a:tr>
              <a:tr h="22750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/>
                        <a:t>855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-210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V20534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Pre Burn-in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357045"/>
                  </a:ext>
                </a:extLst>
              </a:tr>
              <a:tr h="29363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/>
                        <a:t>840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-210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V20534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Pre Burn-in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4171845"/>
                  </a:ext>
                </a:extLst>
              </a:tr>
              <a:tr h="401484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  <a:p>
                      <a:pPr algn="ctr"/>
                      <a:r>
                        <a:rPr lang="en-US" sz="800" b="1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76904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8C005D79-7F41-634E-8FB3-C63C0DEECF08}"/>
              </a:ext>
            </a:extLst>
          </p:cNvPr>
          <p:cNvSpPr txBox="1"/>
          <p:nvPr/>
        </p:nvSpPr>
        <p:spPr>
          <a:xfrm>
            <a:off x="1114043" y="3792574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V20534_PreBurnIn-OSA.xlsx</a:t>
            </a:r>
          </a:p>
        </p:txBody>
      </p:sp>
      <p:cxnSp>
        <p:nvCxnSpPr>
          <p:cNvPr id="30" name="Elbow Connector 29">
            <a:extLst>
              <a:ext uri="{FF2B5EF4-FFF2-40B4-BE49-F238E27FC236}">
                <a16:creationId xmlns:a16="http://schemas.microsoft.com/office/drawing/2014/main" id="{743F53C1-CF29-B646-97F3-8A58D05176B2}"/>
              </a:ext>
            </a:extLst>
          </p:cNvPr>
          <p:cNvCxnSpPr>
            <a:cxnSpLocks/>
          </p:cNvCxnSpPr>
          <p:nvPr/>
        </p:nvCxnSpPr>
        <p:spPr>
          <a:xfrm flipV="1">
            <a:off x="4288670" y="3398029"/>
            <a:ext cx="1435725" cy="5792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Table 34">
            <a:extLst>
              <a:ext uri="{FF2B5EF4-FFF2-40B4-BE49-F238E27FC236}">
                <a16:creationId xmlns:a16="http://schemas.microsoft.com/office/drawing/2014/main" id="{267CA1B0-3927-CD44-924C-5B0649D476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832787"/>
              </p:ext>
            </p:extLst>
          </p:nvPr>
        </p:nvGraphicFramePr>
        <p:xfrm>
          <a:off x="5974915" y="1885041"/>
          <a:ext cx="2680571" cy="159118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39453">
                  <a:extLst>
                    <a:ext uri="{9D8B030D-6E8A-4147-A177-3AD203B41FA5}">
                      <a16:colId xmlns:a16="http://schemas.microsoft.com/office/drawing/2014/main" val="1157575299"/>
                    </a:ext>
                  </a:extLst>
                </a:gridCol>
                <a:gridCol w="939452">
                  <a:extLst>
                    <a:ext uri="{9D8B030D-6E8A-4147-A177-3AD203B41FA5}">
                      <a16:colId xmlns:a16="http://schemas.microsoft.com/office/drawing/2014/main" val="970583194"/>
                    </a:ext>
                  </a:extLst>
                </a:gridCol>
                <a:gridCol w="801666">
                  <a:extLst>
                    <a:ext uri="{9D8B030D-6E8A-4147-A177-3AD203B41FA5}">
                      <a16:colId xmlns:a16="http://schemas.microsoft.com/office/drawing/2014/main" val="2302660896"/>
                    </a:ext>
                  </a:extLst>
                </a:gridCol>
              </a:tblGrid>
              <a:tr h="297588">
                <a:tc>
                  <a:txBody>
                    <a:bodyPr/>
                    <a:lstStyle/>
                    <a:p>
                      <a:r>
                        <a:rPr lang="en-US" sz="1400" b="0" dirty="0"/>
                        <a:t>840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1e-21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-210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89719"/>
                  </a:ext>
                </a:extLst>
              </a:tr>
              <a:tr h="297588">
                <a:tc>
                  <a:txBody>
                    <a:bodyPr/>
                    <a:lstStyle/>
                    <a:p>
                      <a:r>
                        <a:rPr lang="en-US" sz="1400" b="0" dirty="0"/>
                        <a:t>840.015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3.330e-8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-74.776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092750"/>
                  </a:ext>
                </a:extLst>
              </a:tr>
              <a:tr h="297588">
                <a:tc>
                  <a:txBody>
                    <a:bodyPr/>
                    <a:lstStyle/>
                    <a:p>
                      <a:r>
                        <a:rPr lang="en-US" sz="1400" b="0" dirty="0"/>
                        <a:t>840.03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1.415e-8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-78.493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090876"/>
                  </a:ext>
                </a:extLst>
              </a:tr>
              <a:tr h="371985">
                <a:tc>
                  <a:txBody>
                    <a:bodyPr/>
                    <a:lstStyle/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2625427"/>
                  </a:ext>
                </a:extLst>
              </a:tr>
              <a:tr h="297588">
                <a:tc>
                  <a:txBody>
                    <a:bodyPr/>
                    <a:lstStyle/>
                    <a:p>
                      <a:r>
                        <a:rPr lang="en-US" sz="1400" b="0" dirty="0"/>
                        <a:t>855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1e-21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-210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670325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5EBA50E3-D18E-4048-9BF4-157831115C5B}"/>
              </a:ext>
            </a:extLst>
          </p:cNvPr>
          <p:cNvSpPr txBox="1"/>
          <p:nvPr/>
        </p:nvSpPr>
        <p:spPr>
          <a:xfrm>
            <a:off x="6504723" y="1481142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20534Pre1.txt</a:t>
            </a:r>
          </a:p>
        </p:txBody>
      </p:sp>
      <p:graphicFrame>
        <p:nvGraphicFramePr>
          <p:cNvPr id="40" name="Table 34">
            <a:extLst>
              <a:ext uri="{FF2B5EF4-FFF2-40B4-BE49-F238E27FC236}">
                <a16:creationId xmlns:a16="http://schemas.microsoft.com/office/drawing/2014/main" id="{DE2B9DE2-128D-494E-83D2-A216ED1525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229696"/>
              </p:ext>
            </p:extLst>
          </p:nvPr>
        </p:nvGraphicFramePr>
        <p:xfrm>
          <a:off x="5974915" y="4360208"/>
          <a:ext cx="2680571" cy="159118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39453">
                  <a:extLst>
                    <a:ext uri="{9D8B030D-6E8A-4147-A177-3AD203B41FA5}">
                      <a16:colId xmlns:a16="http://schemas.microsoft.com/office/drawing/2014/main" val="1157575299"/>
                    </a:ext>
                  </a:extLst>
                </a:gridCol>
                <a:gridCol w="939452">
                  <a:extLst>
                    <a:ext uri="{9D8B030D-6E8A-4147-A177-3AD203B41FA5}">
                      <a16:colId xmlns:a16="http://schemas.microsoft.com/office/drawing/2014/main" val="970583194"/>
                    </a:ext>
                  </a:extLst>
                </a:gridCol>
                <a:gridCol w="801666">
                  <a:extLst>
                    <a:ext uri="{9D8B030D-6E8A-4147-A177-3AD203B41FA5}">
                      <a16:colId xmlns:a16="http://schemas.microsoft.com/office/drawing/2014/main" val="2302660896"/>
                    </a:ext>
                  </a:extLst>
                </a:gridCol>
              </a:tblGrid>
              <a:tr h="297588">
                <a:tc>
                  <a:txBody>
                    <a:bodyPr/>
                    <a:lstStyle/>
                    <a:p>
                      <a:r>
                        <a:rPr lang="en-US" sz="1400" b="0" dirty="0"/>
                        <a:t>840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1e-21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-210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89719"/>
                  </a:ext>
                </a:extLst>
              </a:tr>
              <a:tr h="297588">
                <a:tc>
                  <a:txBody>
                    <a:bodyPr/>
                    <a:lstStyle/>
                    <a:p>
                      <a:r>
                        <a:rPr lang="en-US" sz="1400" b="0" dirty="0"/>
                        <a:t>840.015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2.734e-8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-75.632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092750"/>
                  </a:ext>
                </a:extLst>
              </a:tr>
              <a:tr h="297588">
                <a:tc>
                  <a:txBody>
                    <a:bodyPr/>
                    <a:lstStyle/>
                    <a:p>
                      <a:r>
                        <a:rPr lang="en-US" sz="1400" b="0" dirty="0"/>
                        <a:t>840.03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1e-21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-210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090876"/>
                  </a:ext>
                </a:extLst>
              </a:tr>
              <a:tr h="371985">
                <a:tc>
                  <a:txBody>
                    <a:bodyPr/>
                    <a:lstStyle/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  <a:p>
                      <a:pPr algn="ctr"/>
                      <a:r>
                        <a:rPr lang="en-US" sz="600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2625427"/>
                  </a:ext>
                </a:extLst>
              </a:tr>
              <a:tr h="297588">
                <a:tc>
                  <a:txBody>
                    <a:bodyPr/>
                    <a:lstStyle/>
                    <a:p>
                      <a:r>
                        <a:rPr lang="en-US" sz="1400" b="0" dirty="0"/>
                        <a:t>855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1.415e-8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-78.493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670325"/>
                  </a:ext>
                </a:extLst>
              </a:tr>
            </a:tbl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CB2DAB16-DB63-124D-8154-1CBC492CCC4E}"/>
              </a:ext>
            </a:extLst>
          </p:cNvPr>
          <p:cNvSpPr txBox="1"/>
          <p:nvPr/>
        </p:nvSpPr>
        <p:spPr>
          <a:xfrm>
            <a:off x="6504723" y="3956309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20534Pre2.txt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75D1913-11D6-7D44-AB50-7F3C930ADBA9}"/>
              </a:ext>
            </a:extLst>
          </p:cNvPr>
          <p:cNvSpPr txBox="1"/>
          <p:nvPr/>
        </p:nvSpPr>
        <p:spPr>
          <a:xfrm>
            <a:off x="7259495" y="5888712"/>
            <a:ext cx="2487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</p:txBody>
      </p:sp>
      <p:graphicFrame>
        <p:nvGraphicFramePr>
          <p:cNvPr id="50" name="Table 50">
            <a:extLst>
              <a:ext uri="{FF2B5EF4-FFF2-40B4-BE49-F238E27FC236}">
                <a16:creationId xmlns:a16="http://schemas.microsoft.com/office/drawing/2014/main" id="{38296A02-A21B-1E49-931F-20146F2D50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158053"/>
              </p:ext>
            </p:extLst>
          </p:nvPr>
        </p:nvGraphicFramePr>
        <p:xfrm>
          <a:off x="5974914" y="1154634"/>
          <a:ext cx="2680571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9455">
                  <a:extLst>
                    <a:ext uri="{9D8B030D-6E8A-4147-A177-3AD203B41FA5}">
                      <a16:colId xmlns:a16="http://schemas.microsoft.com/office/drawing/2014/main" val="3584552309"/>
                    </a:ext>
                  </a:extLst>
                </a:gridCol>
                <a:gridCol w="989556">
                  <a:extLst>
                    <a:ext uri="{9D8B030D-6E8A-4147-A177-3AD203B41FA5}">
                      <a16:colId xmlns:a16="http://schemas.microsoft.com/office/drawing/2014/main" val="4233962578"/>
                    </a:ext>
                  </a:extLst>
                </a:gridCol>
                <a:gridCol w="751560">
                  <a:extLst>
                    <a:ext uri="{9D8B030D-6E8A-4147-A177-3AD203B41FA5}">
                      <a16:colId xmlns:a16="http://schemas.microsoft.com/office/drawing/2014/main" val="3780730347"/>
                    </a:ext>
                  </a:extLst>
                </a:gridCol>
              </a:tblGrid>
              <a:tr h="16298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mW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dBm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40763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0763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sz="1600" dirty="0"/>
              <a:t>Peak Location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0025728-A169-EC4F-9C67-9D1C36DAEF8C}"/>
              </a:ext>
            </a:extLst>
          </p:cNvPr>
          <p:cNvSpPr txBox="1">
            <a:spLocks/>
          </p:cNvSpPr>
          <p:nvPr/>
        </p:nvSpPr>
        <p:spPr>
          <a:xfrm>
            <a:off x="570947" y="2290473"/>
            <a:ext cx="8869390" cy="45259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-2286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8640" indent="0" algn="l" defTabSz="457200" rtl="0" eaLnBrk="1" latinLnBrk="0" hangingPunct="1">
              <a:spcBef>
                <a:spcPts val="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Content Placeholder 13" descr="Diagram&#10;&#10;Description automatically generated">
            <a:extLst>
              <a:ext uri="{FF2B5EF4-FFF2-40B4-BE49-F238E27FC236}">
                <a16:creationId xmlns:a16="http://schemas.microsoft.com/office/drawing/2014/main" id="{783CDADE-FDB8-5549-BFFC-B49B89EE7B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8622"/>
            <a:ext cx="4171167" cy="2767639"/>
          </a:xfrm>
          <a:prstGeom prst="rect">
            <a:avLst/>
          </a:prstGeom>
          <a:ln>
            <a:solidFill>
              <a:srgbClr val="BB0000"/>
            </a:solidFill>
          </a:ln>
        </p:spPr>
      </p:pic>
      <p:sp>
        <p:nvSpPr>
          <p:cNvPr id="10" name="Frame 9">
            <a:extLst>
              <a:ext uri="{FF2B5EF4-FFF2-40B4-BE49-F238E27FC236}">
                <a16:creationId xmlns:a16="http://schemas.microsoft.com/office/drawing/2014/main" id="{4B7591D1-219C-E34C-842D-DDBC020CC940}"/>
              </a:ext>
            </a:extLst>
          </p:cNvPr>
          <p:cNvSpPr/>
          <p:nvPr/>
        </p:nvSpPr>
        <p:spPr>
          <a:xfrm>
            <a:off x="1803748" y="1651916"/>
            <a:ext cx="1039660" cy="613776"/>
          </a:xfrm>
          <a:prstGeom prst="frame">
            <a:avLst>
              <a:gd name="adj1" fmla="val 637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E45643-4178-E84A-AE00-2A52B1E1162A}"/>
              </a:ext>
            </a:extLst>
          </p:cNvPr>
          <p:cNvSpPr txBox="1"/>
          <p:nvPr/>
        </p:nvSpPr>
        <p:spPr>
          <a:xfrm>
            <a:off x="5841395" y="1028506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FindPeaks</a:t>
            </a:r>
            <a:r>
              <a:rPr lang="en-US" dirty="0"/>
              <a:t>()</a:t>
            </a:r>
          </a:p>
        </p:txBody>
      </p:sp>
      <p:pic>
        <p:nvPicPr>
          <p:cNvPr id="16" name="Picture 15" descr="Chart, histogram&#10;&#10;Description automatically generated">
            <a:extLst>
              <a:ext uri="{FF2B5EF4-FFF2-40B4-BE49-F238E27FC236}">
                <a16:creationId xmlns:a16="http://schemas.microsoft.com/office/drawing/2014/main" id="{2CED3A14-D29C-A44E-9341-664D5F2AAD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540"/>
          <a:stretch/>
        </p:blipFill>
        <p:spPr>
          <a:xfrm>
            <a:off x="4647156" y="1416847"/>
            <a:ext cx="3546638" cy="2323432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34C0B60-AFD4-E341-9EB7-29750E0387F6}"/>
              </a:ext>
            </a:extLst>
          </p:cNvPr>
          <p:cNvCxnSpPr>
            <a:cxnSpLocks/>
          </p:cNvCxnSpPr>
          <p:nvPr/>
        </p:nvCxnSpPr>
        <p:spPr>
          <a:xfrm>
            <a:off x="5005642" y="1772247"/>
            <a:ext cx="3188152" cy="889"/>
          </a:xfrm>
          <a:prstGeom prst="line">
            <a:avLst/>
          </a:prstGeom>
          <a:ln w="381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292C6DD-5944-EC4B-A269-3AFE6BC877A0}"/>
              </a:ext>
            </a:extLst>
          </p:cNvPr>
          <p:cNvSpPr txBox="1"/>
          <p:nvPr/>
        </p:nvSpPr>
        <p:spPr>
          <a:xfrm>
            <a:off x="8062269" y="1618418"/>
            <a:ext cx="12150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Channel max</a:t>
            </a:r>
          </a:p>
        </p:txBody>
      </p:sp>
      <p:pic>
        <p:nvPicPr>
          <p:cNvPr id="23" name="Picture 22" descr="Chart, histogram&#10;&#10;Description automatically generated">
            <a:extLst>
              <a:ext uri="{FF2B5EF4-FFF2-40B4-BE49-F238E27FC236}">
                <a16:creationId xmlns:a16="http://schemas.microsoft.com/office/drawing/2014/main" id="{A220A3D2-BA1D-E947-BCA7-B221E6765B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540"/>
          <a:stretch/>
        </p:blipFill>
        <p:spPr>
          <a:xfrm>
            <a:off x="4647156" y="3790636"/>
            <a:ext cx="3546638" cy="232343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7CC1FAD-DFDF-A145-A182-4193511D3F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6427" y="4046211"/>
            <a:ext cx="213360" cy="1413951"/>
          </a:xfrm>
          <a:prstGeom prst="rect">
            <a:avLst/>
          </a:prstGeom>
        </p:spPr>
      </p:pic>
      <p:sp>
        <p:nvSpPr>
          <p:cNvPr id="25" name="Bent Arrow 24">
            <a:extLst>
              <a:ext uri="{FF2B5EF4-FFF2-40B4-BE49-F238E27FC236}">
                <a16:creationId xmlns:a16="http://schemas.microsoft.com/office/drawing/2014/main" id="{21CD167A-0163-A440-B9D4-AE83BC69308E}"/>
              </a:ext>
            </a:extLst>
          </p:cNvPr>
          <p:cNvSpPr/>
          <p:nvPr/>
        </p:nvSpPr>
        <p:spPr>
          <a:xfrm rot="16200000" flipV="1">
            <a:off x="7410085" y="3054910"/>
            <a:ext cx="2415067" cy="836632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53F2B3-A152-8D4B-9B2A-09D694A8496B}"/>
              </a:ext>
            </a:extLst>
          </p:cNvPr>
          <p:cNvSpPr txBox="1"/>
          <p:nvPr/>
        </p:nvSpPr>
        <p:spPr>
          <a:xfrm>
            <a:off x="8669782" y="2971537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x6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69CCA5B-4EF6-CC49-9627-E950A208429E}"/>
              </a:ext>
            </a:extLst>
          </p:cNvPr>
          <p:cNvSpPr/>
          <p:nvPr/>
        </p:nvSpPr>
        <p:spPr>
          <a:xfrm>
            <a:off x="237130" y="3790636"/>
            <a:ext cx="39815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Automatically detect peaks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Channel max is recorded as peak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Minima are located on either side of peak, data is erased in range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Repeated until 7 peaks located</a:t>
            </a:r>
          </a:p>
        </p:txBody>
      </p:sp>
    </p:spTree>
    <p:extLst>
      <p:ext uri="{BB962C8B-B14F-4D97-AF65-F5344CB8AC3E}">
        <p14:creationId xmlns:p14="http://schemas.microsoft.com/office/powerpoint/2010/main" val="2484800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sz="1600" dirty="0"/>
              <a:t>Statistical Analysis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0025728-A169-EC4F-9C67-9D1C36DAEF8C}"/>
              </a:ext>
            </a:extLst>
          </p:cNvPr>
          <p:cNvSpPr txBox="1">
            <a:spLocks/>
          </p:cNvSpPr>
          <p:nvPr/>
        </p:nvSpPr>
        <p:spPr>
          <a:xfrm>
            <a:off x="570947" y="2290473"/>
            <a:ext cx="8869390" cy="45259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-2286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8640" indent="0" algn="l" defTabSz="457200" rtl="0" eaLnBrk="1" latinLnBrk="0" hangingPunct="1">
              <a:spcBef>
                <a:spcPts val="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Content Placeholder 13" descr="Diagram&#10;&#10;Description automatically generated">
            <a:extLst>
              <a:ext uri="{FF2B5EF4-FFF2-40B4-BE49-F238E27FC236}">
                <a16:creationId xmlns:a16="http://schemas.microsoft.com/office/drawing/2014/main" id="{783CDADE-FDB8-5549-BFFC-B49B89EE7B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8622"/>
            <a:ext cx="4171167" cy="2767639"/>
          </a:xfrm>
          <a:prstGeom prst="rect">
            <a:avLst/>
          </a:prstGeom>
          <a:ln>
            <a:solidFill>
              <a:srgbClr val="BB0000"/>
            </a:solidFill>
          </a:ln>
        </p:spPr>
      </p:pic>
      <p:sp>
        <p:nvSpPr>
          <p:cNvPr id="10" name="Frame 9">
            <a:extLst>
              <a:ext uri="{FF2B5EF4-FFF2-40B4-BE49-F238E27FC236}">
                <a16:creationId xmlns:a16="http://schemas.microsoft.com/office/drawing/2014/main" id="{4B7591D1-219C-E34C-842D-DDBC020CC940}"/>
              </a:ext>
            </a:extLst>
          </p:cNvPr>
          <p:cNvSpPr/>
          <p:nvPr/>
        </p:nvSpPr>
        <p:spPr>
          <a:xfrm>
            <a:off x="1803748" y="1651916"/>
            <a:ext cx="1039660" cy="613776"/>
          </a:xfrm>
          <a:prstGeom prst="frame">
            <a:avLst>
              <a:gd name="adj1" fmla="val 637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6" name="Picture 2" descr="Full width at half maximum - Wikipedia">
            <a:extLst>
              <a:ext uri="{FF2B5EF4-FFF2-40B4-BE49-F238E27FC236}">
                <a16:creationId xmlns:a16="http://schemas.microsoft.com/office/drawing/2014/main" id="{73056090-E340-F44C-97C7-802DC7172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09" y="3854431"/>
            <a:ext cx="3810700" cy="254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Elbow Connector 5">
            <a:extLst>
              <a:ext uri="{FF2B5EF4-FFF2-40B4-BE49-F238E27FC236}">
                <a16:creationId xmlns:a16="http://schemas.microsoft.com/office/drawing/2014/main" id="{0CDFDE7E-C8BC-EF4E-AE30-4CA17005040A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4027173" y="2282441"/>
            <a:ext cx="845354" cy="288778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Chart, line chart&#10;&#10;Description automatically generated">
            <a:extLst>
              <a:ext uri="{FF2B5EF4-FFF2-40B4-BE49-F238E27FC236}">
                <a16:creationId xmlns:a16="http://schemas.microsoft.com/office/drawing/2014/main" id="{143EEAE9-E519-DE44-A503-14965A1B94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287"/>
          <a:stretch/>
        </p:blipFill>
        <p:spPr>
          <a:xfrm>
            <a:off x="5026025" y="1319238"/>
            <a:ext cx="3416616" cy="231834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08B7DB5-D047-6243-9546-D949AEEAF901}"/>
              </a:ext>
            </a:extLst>
          </p:cNvPr>
          <p:cNvSpPr txBox="1"/>
          <p:nvPr/>
        </p:nvSpPr>
        <p:spPr>
          <a:xfrm>
            <a:off x="5974915" y="1526167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Individual peak fits</a:t>
            </a:r>
          </a:p>
        </p:txBody>
      </p:sp>
      <p:sp>
        <p:nvSpPr>
          <p:cNvPr id="32" name="Down Arrow 31">
            <a:extLst>
              <a:ext uri="{FF2B5EF4-FFF2-40B4-BE49-F238E27FC236}">
                <a16:creationId xmlns:a16="http://schemas.microsoft.com/office/drawing/2014/main" id="{4F794927-0DF9-4948-A26B-0628E3700ADF}"/>
              </a:ext>
            </a:extLst>
          </p:cNvPr>
          <p:cNvSpPr/>
          <p:nvPr/>
        </p:nvSpPr>
        <p:spPr>
          <a:xfrm>
            <a:off x="6805558" y="3642181"/>
            <a:ext cx="233916" cy="36669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Chart, scatter chart&#10;&#10;Description automatically generated">
            <a:extLst>
              <a:ext uri="{FF2B5EF4-FFF2-40B4-BE49-F238E27FC236}">
                <a16:creationId xmlns:a16="http://schemas.microsoft.com/office/drawing/2014/main" id="{81DDE5AD-1CEF-0E44-A89A-1AF4F3502A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6793" y="4048114"/>
            <a:ext cx="3346199" cy="227541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647D32F8-C61D-A041-8655-B4CB19B9AB4A}"/>
              </a:ext>
            </a:extLst>
          </p:cNvPr>
          <p:cNvSpPr txBox="1"/>
          <p:nvPr/>
        </p:nvSpPr>
        <p:spPr>
          <a:xfrm>
            <a:off x="7359764" y="4186326"/>
            <a:ext cx="1395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3 + 4 fit (combined)</a:t>
            </a:r>
          </a:p>
        </p:txBody>
      </p:sp>
      <p:sp>
        <p:nvSpPr>
          <p:cNvPr id="37" name="Frame 36">
            <a:extLst>
              <a:ext uri="{FF2B5EF4-FFF2-40B4-BE49-F238E27FC236}">
                <a16:creationId xmlns:a16="http://schemas.microsoft.com/office/drawing/2014/main" id="{35643A66-83F3-0D45-8E59-94BB60F3C357}"/>
              </a:ext>
            </a:extLst>
          </p:cNvPr>
          <p:cNvSpPr/>
          <p:nvPr/>
        </p:nvSpPr>
        <p:spPr>
          <a:xfrm>
            <a:off x="1922325" y="2453862"/>
            <a:ext cx="802506" cy="419583"/>
          </a:xfrm>
          <a:prstGeom prst="frame">
            <a:avLst>
              <a:gd name="adj1" fmla="val 3234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077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sz="1600" dirty="0"/>
              <a:t>Quantifying Spectral Shifts 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0025728-A169-EC4F-9C67-9D1C36DAEF8C}"/>
              </a:ext>
            </a:extLst>
          </p:cNvPr>
          <p:cNvSpPr txBox="1">
            <a:spLocks/>
          </p:cNvSpPr>
          <p:nvPr/>
        </p:nvSpPr>
        <p:spPr>
          <a:xfrm>
            <a:off x="570947" y="2290473"/>
            <a:ext cx="8869390" cy="45259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-2286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8640" indent="0" algn="l" defTabSz="457200" rtl="0" eaLnBrk="1" latinLnBrk="0" hangingPunct="1">
              <a:spcBef>
                <a:spcPts val="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Content Placeholder 13" descr="Diagram&#10;&#10;Description automatically generated">
            <a:extLst>
              <a:ext uri="{FF2B5EF4-FFF2-40B4-BE49-F238E27FC236}">
                <a16:creationId xmlns:a16="http://schemas.microsoft.com/office/drawing/2014/main" id="{783CDADE-FDB8-5549-BFFC-B49B89EE7B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8622"/>
            <a:ext cx="4171167" cy="2767639"/>
          </a:xfrm>
          <a:prstGeom prst="rect">
            <a:avLst/>
          </a:prstGeom>
          <a:ln>
            <a:solidFill>
              <a:srgbClr val="BB0000"/>
            </a:solidFill>
          </a:ln>
        </p:spPr>
      </p:pic>
      <p:sp>
        <p:nvSpPr>
          <p:cNvPr id="10" name="Frame 9">
            <a:extLst>
              <a:ext uri="{FF2B5EF4-FFF2-40B4-BE49-F238E27FC236}">
                <a16:creationId xmlns:a16="http://schemas.microsoft.com/office/drawing/2014/main" id="{4B7591D1-219C-E34C-842D-DDBC020CC940}"/>
              </a:ext>
            </a:extLst>
          </p:cNvPr>
          <p:cNvSpPr/>
          <p:nvPr/>
        </p:nvSpPr>
        <p:spPr>
          <a:xfrm>
            <a:off x="791006" y="2393575"/>
            <a:ext cx="975041" cy="538569"/>
          </a:xfrm>
          <a:prstGeom prst="frame">
            <a:avLst>
              <a:gd name="adj1" fmla="val 637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67166F3D-4717-F046-8BDD-FB60F7BAA4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3735" y="1294503"/>
            <a:ext cx="3512359" cy="239163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7387A92-B558-9345-A103-D37ED8FAAA0F}"/>
              </a:ext>
            </a:extLst>
          </p:cNvPr>
          <p:cNvSpPr txBox="1"/>
          <p:nvPr/>
        </p:nvSpPr>
        <p:spPr>
          <a:xfrm>
            <a:off x="6527676" y="925171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 Burn-In</a:t>
            </a:r>
          </a:p>
        </p:txBody>
      </p:sp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6714DF27-C424-A34A-9947-7B1C0B11D8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7942" y="3980831"/>
            <a:ext cx="3518152" cy="243608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5175DF8-C0B9-6B41-9D3F-929DC83CB93D}"/>
              </a:ext>
            </a:extLst>
          </p:cNvPr>
          <p:cNvSpPr txBox="1"/>
          <p:nvPr/>
        </p:nvSpPr>
        <p:spPr>
          <a:xfrm>
            <a:off x="6644613" y="3715272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Post Burn-In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88C32D6-2E85-9E4E-BD17-DFAE48FFEFD8}"/>
              </a:ext>
            </a:extLst>
          </p:cNvPr>
          <p:cNvCxnSpPr>
            <a:cxnSpLocks/>
          </p:cNvCxnSpPr>
          <p:nvPr/>
        </p:nvCxnSpPr>
        <p:spPr>
          <a:xfrm>
            <a:off x="7314911" y="1442808"/>
            <a:ext cx="0" cy="2095027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274A632-3355-5749-93C7-6D810E53503A}"/>
              </a:ext>
            </a:extLst>
          </p:cNvPr>
          <p:cNvCxnSpPr>
            <a:cxnSpLocks/>
          </p:cNvCxnSpPr>
          <p:nvPr/>
        </p:nvCxnSpPr>
        <p:spPr>
          <a:xfrm>
            <a:off x="7220988" y="1546745"/>
            <a:ext cx="0" cy="1991090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88BFF4F-7A6E-BE4C-B8E8-9012C93DFFC1}"/>
              </a:ext>
            </a:extLst>
          </p:cNvPr>
          <p:cNvCxnSpPr>
            <a:cxnSpLocks/>
          </p:cNvCxnSpPr>
          <p:nvPr/>
        </p:nvCxnSpPr>
        <p:spPr>
          <a:xfrm>
            <a:off x="7120329" y="1442808"/>
            <a:ext cx="0" cy="2095027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EB78C52-8EF6-894C-B633-1D06D9A27A49}"/>
              </a:ext>
            </a:extLst>
          </p:cNvPr>
          <p:cNvCxnSpPr>
            <a:cxnSpLocks/>
          </p:cNvCxnSpPr>
          <p:nvPr/>
        </p:nvCxnSpPr>
        <p:spPr>
          <a:xfrm>
            <a:off x="7014193" y="1586180"/>
            <a:ext cx="0" cy="1951655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1FDC93E-4143-F94A-AD51-9C6FEFC94F75}"/>
              </a:ext>
            </a:extLst>
          </p:cNvPr>
          <p:cNvCxnSpPr>
            <a:cxnSpLocks/>
          </p:cNvCxnSpPr>
          <p:nvPr/>
        </p:nvCxnSpPr>
        <p:spPr>
          <a:xfrm>
            <a:off x="6903976" y="2170790"/>
            <a:ext cx="0" cy="1367045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CF4DBD4-B2D7-7246-B3E5-3629C3A9A0E4}"/>
              </a:ext>
            </a:extLst>
          </p:cNvPr>
          <p:cNvCxnSpPr>
            <a:cxnSpLocks/>
          </p:cNvCxnSpPr>
          <p:nvPr/>
        </p:nvCxnSpPr>
        <p:spPr>
          <a:xfrm>
            <a:off x="6803283" y="2368093"/>
            <a:ext cx="0" cy="1169742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037E5D3-6E68-DB4B-A3CB-E615B4C1AB15}"/>
              </a:ext>
            </a:extLst>
          </p:cNvPr>
          <p:cNvCxnSpPr>
            <a:cxnSpLocks/>
          </p:cNvCxnSpPr>
          <p:nvPr/>
        </p:nvCxnSpPr>
        <p:spPr>
          <a:xfrm>
            <a:off x="6697147" y="2613022"/>
            <a:ext cx="0" cy="924813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F49CAF2-83C3-5445-93CA-25908587602B}"/>
              </a:ext>
            </a:extLst>
          </p:cNvPr>
          <p:cNvCxnSpPr>
            <a:cxnSpLocks/>
          </p:cNvCxnSpPr>
          <p:nvPr/>
        </p:nvCxnSpPr>
        <p:spPr>
          <a:xfrm>
            <a:off x="7127494" y="4178182"/>
            <a:ext cx="0" cy="2095027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430E969-E7A1-7C4F-B99A-C8123CB05784}"/>
              </a:ext>
            </a:extLst>
          </p:cNvPr>
          <p:cNvCxnSpPr>
            <a:cxnSpLocks/>
          </p:cNvCxnSpPr>
          <p:nvPr/>
        </p:nvCxnSpPr>
        <p:spPr>
          <a:xfrm>
            <a:off x="7051390" y="4269270"/>
            <a:ext cx="0" cy="1991090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0F6D617-385E-934E-BD4C-F2F432DC6187}"/>
              </a:ext>
            </a:extLst>
          </p:cNvPr>
          <p:cNvCxnSpPr>
            <a:cxnSpLocks/>
          </p:cNvCxnSpPr>
          <p:nvPr/>
        </p:nvCxnSpPr>
        <p:spPr>
          <a:xfrm>
            <a:off x="6950732" y="4491794"/>
            <a:ext cx="0" cy="1781415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7D887A7-8BE4-0749-B84B-F80C1154342F}"/>
              </a:ext>
            </a:extLst>
          </p:cNvPr>
          <p:cNvCxnSpPr>
            <a:cxnSpLocks/>
          </p:cNvCxnSpPr>
          <p:nvPr/>
        </p:nvCxnSpPr>
        <p:spPr>
          <a:xfrm>
            <a:off x="6868267" y="4906164"/>
            <a:ext cx="0" cy="1367045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5ADA176-0EBD-FF4E-AF68-559FBCBB7DF6}"/>
              </a:ext>
            </a:extLst>
          </p:cNvPr>
          <p:cNvCxnSpPr>
            <a:cxnSpLocks/>
          </p:cNvCxnSpPr>
          <p:nvPr/>
        </p:nvCxnSpPr>
        <p:spPr>
          <a:xfrm>
            <a:off x="6765779" y="5066774"/>
            <a:ext cx="0" cy="1217623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38F94B4-0CBA-E446-A3B8-25EFBCEAF611}"/>
              </a:ext>
            </a:extLst>
          </p:cNvPr>
          <p:cNvCxnSpPr>
            <a:cxnSpLocks/>
          </p:cNvCxnSpPr>
          <p:nvPr/>
        </p:nvCxnSpPr>
        <p:spPr>
          <a:xfrm>
            <a:off x="6669512" y="5225695"/>
            <a:ext cx="0" cy="1047514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3C2DE742-5594-6749-9A5C-3459E872C69A}"/>
              </a:ext>
            </a:extLst>
          </p:cNvPr>
          <p:cNvSpPr/>
          <p:nvPr/>
        </p:nvSpPr>
        <p:spPr>
          <a:xfrm>
            <a:off x="239352" y="3906148"/>
            <a:ext cx="39815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Read .txt files with saved peak locations (from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OSAFindPeaks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Compare pre/post burn-in peak locations to measure shifts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Averages peak shifts on channel to quantify overall channel shift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9" name="Frame 48">
            <a:extLst>
              <a:ext uri="{FF2B5EF4-FFF2-40B4-BE49-F238E27FC236}">
                <a16:creationId xmlns:a16="http://schemas.microsoft.com/office/drawing/2014/main" id="{A2AE9C76-3755-4243-830E-4A58CB020283}"/>
              </a:ext>
            </a:extLst>
          </p:cNvPr>
          <p:cNvSpPr/>
          <p:nvPr/>
        </p:nvSpPr>
        <p:spPr>
          <a:xfrm>
            <a:off x="880297" y="3161177"/>
            <a:ext cx="802506" cy="419583"/>
          </a:xfrm>
          <a:prstGeom prst="frame">
            <a:avLst>
              <a:gd name="adj1" fmla="val 3234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385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sz="1600" dirty="0"/>
              <a:t>Population Data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0025728-A169-EC4F-9C67-9D1C36DAEF8C}"/>
              </a:ext>
            </a:extLst>
          </p:cNvPr>
          <p:cNvSpPr txBox="1">
            <a:spLocks/>
          </p:cNvSpPr>
          <p:nvPr/>
        </p:nvSpPr>
        <p:spPr>
          <a:xfrm>
            <a:off x="570947" y="2290473"/>
            <a:ext cx="8869390" cy="45259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-2286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8640" indent="0" algn="l" defTabSz="457200" rtl="0" eaLnBrk="1" latinLnBrk="0" hangingPunct="1">
              <a:spcBef>
                <a:spcPts val="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Content Placeholder 13" descr="Diagram&#10;&#10;Description automatically generated">
            <a:extLst>
              <a:ext uri="{FF2B5EF4-FFF2-40B4-BE49-F238E27FC236}">
                <a16:creationId xmlns:a16="http://schemas.microsoft.com/office/drawing/2014/main" id="{783CDADE-FDB8-5549-BFFC-B49B89EE7B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8622"/>
            <a:ext cx="4171167" cy="2767639"/>
          </a:xfrm>
          <a:prstGeom prst="rect">
            <a:avLst/>
          </a:prstGeom>
          <a:ln>
            <a:solidFill>
              <a:srgbClr val="BB0000"/>
            </a:solidFill>
          </a:ln>
        </p:spPr>
      </p:pic>
      <p:sp>
        <p:nvSpPr>
          <p:cNvPr id="10" name="Frame 9">
            <a:extLst>
              <a:ext uri="{FF2B5EF4-FFF2-40B4-BE49-F238E27FC236}">
                <a16:creationId xmlns:a16="http://schemas.microsoft.com/office/drawing/2014/main" id="{4B7591D1-219C-E34C-842D-DDBC020CC940}"/>
              </a:ext>
            </a:extLst>
          </p:cNvPr>
          <p:cNvSpPr/>
          <p:nvPr/>
        </p:nvSpPr>
        <p:spPr>
          <a:xfrm>
            <a:off x="83427" y="2368093"/>
            <a:ext cx="758546" cy="566635"/>
          </a:xfrm>
          <a:prstGeom prst="frame">
            <a:avLst>
              <a:gd name="adj1" fmla="val 637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5" name="Picture 24" descr="Chart, line chart&#10;&#10;Description automatically generated">
            <a:extLst>
              <a:ext uri="{FF2B5EF4-FFF2-40B4-BE49-F238E27FC236}">
                <a16:creationId xmlns:a16="http://schemas.microsoft.com/office/drawing/2014/main" id="{E3B633E9-F7AA-5F46-8CC3-3DD3F0FE7C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899931"/>
            <a:ext cx="4182256" cy="25093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ontent Placeholder 1">
                <a:extLst>
                  <a:ext uri="{FF2B5EF4-FFF2-40B4-BE49-F238E27FC236}">
                    <a16:creationId xmlns:a16="http://schemas.microsoft.com/office/drawing/2014/main" id="{62D4DF12-3B64-014C-A854-3855C5B3FE8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0" y="1324945"/>
                <a:ext cx="5421570" cy="197406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457200" rtl="0" eaLnBrk="1" latinLnBrk="0" hangingPunct="1">
                  <a:spcBef>
                    <a:spcPct val="20000"/>
                  </a:spcBef>
                  <a:buFont typeface="Arial"/>
                  <a:buNone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defTabSz="457200" rtl="0" eaLnBrk="1" latinLnBrk="0" hangingPunct="1">
                  <a:spcBef>
                    <a:spcPct val="20000"/>
                  </a:spcBef>
                  <a:buFont typeface="Arial"/>
                  <a:buNone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0" indent="-228600" algn="l" defTabSz="457200" rtl="0" eaLnBrk="1" latinLnBrk="0" hangingPunct="1"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8640" indent="0" algn="l" defTabSz="457200" rtl="0" eaLnBrk="1" latinLnBrk="0" hangingPunct="1">
                  <a:spcBef>
                    <a:spcPts val="0"/>
                  </a:spcBef>
                  <a:buFont typeface="Arial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Rejections to be made past 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8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18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Secondary peak ~.2 caused by special sample; under investigation</a:t>
                </a: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Excluded from fit</a:t>
                </a:r>
              </a:p>
            </p:txBody>
          </p:sp>
        </mc:Choice>
        <mc:Fallback xmlns="">
          <p:sp>
            <p:nvSpPr>
              <p:cNvPr id="30" name="Content Placeholder 1">
                <a:extLst>
                  <a:ext uri="{FF2B5EF4-FFF2-40B4-BE49-F238E27FC236}">
                    <a16:creationId xmlns:a16="http://schemas.microsoft.com/office/drawing/2014/main" id="{62D4DF12-3B64-014C-A854-3855C5B3FE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324945"/>
                <a:ext cx="5421570" cy="1974067"/>
              </a:xfrm>
              <a:prstGeom prst="rect">
                <a:avLst/>
              </a:prstGeom>
              <a:blipFill>
                <a:blip r:embed="rId5"/>
                <a:stretch>
                  <a:fillRect l="-703" t="-12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>
            <a:extLst>
              <a:ext uri="{FF2B5EF4-FFF2-40B4-BE49-F238E27FC236}">
                <a16:creationId xmlns:a16="http://schemas.microsoft.com/office/drawing/2014/main" id="{1E4236D1-BF38-994A-9E90-1BA7CBABEB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3327" y="3899931"/>
            <a:ext cx="4238673" cy="254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56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sz="1600" dirty="0"/>
              <a:t>Population Data Cont.</a:t>
            </a:r>
          </a:p>
        </p:txBody>
      </p:sp>
      <p:pic>
        <p:nvPicPr>
          <p:cNvPr id="22" name="Picture 21" descr="Chart&#10;&#10;Description automatically generated">
            <a:extLst>
              <a:ext uri="{FF2B5EF4-FFF2-40B4-BE49-F238E27FC236}">
                <a16:creationId xmlns:a16="http://schemas.microsoft.com/office/drawing/2014/main" id="{AADE3539-5960-AB44-B6FC-EFCDB7E9F3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2159" y="3757283"/>
            <a:ext cx="4706914" cy="2824149"/>
          </a:xfrm>
          <a:prstGeom prst="rect">
            <a:avLst/>
          </a:prstGeom>
        </p:spPr>
      </p:pic>
      <p:pic>
        <p:nvPicPr>
          <p:cNvPr id="24" name="Picture 23" descr="Chart&#10;&#10;Description automatically generated">
            <a:extLst>
              <a:ext uri="{FF2B5EF4-FFF2-40B4-BE49-F238E27FC236}">
                <a16:creationId xmlns:a16="http://schemas.microsoft.com/office/drawing/2014/main" id="{BA00A988-358A-2F42-A849-2A6DB8E3E8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992" y="3757284"/>
            <a:ext cx="4706913" cy="2824147"/>
          </a:xfrm>
          <a:prstGeom prst="rect">
            <a:avLst/>
          </a:prstGeom>
        </p:spPr>
      </p:pic>
      <p:pic>
        <p:nvPicPr>
          <p:cNvPr id="26" name="Picture 25" descr="Chart&#10;&#10;Description automatically generated">
            <a:extLst>
              <a:ext uri="{FF2B5EF4-FFF2-40B4-BE49-F238E27FC236}">
                <a16:creationId xmlns:a16="http://schemas.microsoft.com/office/drawing/2014/main" id="{C4EA7719-A72E-F545-B2C3-37952C442E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2159" y="1041067"/>
            <a:ext cx="4706911" cy="282414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6157D26-7AB0-3F42-A61E-6774D6AE3E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4992" y="933137"/>
            <a:ext cx="4706913" cy="282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092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A25686-5AB2-7848-850F-683E155343BD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A9E3A69A-2E8F-AF4A-B02A-7C52584B68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479" y="939848"/>
            <a:ext cx="4629522" cy="2777713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DD59A227-3EFF-4142-9B13-DFA979C01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39847"/>
            <a:ext cx="4629524" cy="2777714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CBE0902F-48F4-1A46-A9F5-EAAA1CF066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4762" y="3717561"/>
            <a:ext cx="4629524" cy="277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2985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sz="1600" dirty="0"/>
              <a:t>Population Data Cont.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DD26FB16-27C6-E848-B30A-03161C127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025644"/>
            <a:ext cx="4571999" cy="2743200"/>
          </a:xfrm>
          <a:prstGeom prst="rect">
            <a:avLst/>
          </a:prstGeom>
        </p:spPr>
      </p:pic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7A74BED9-2A98-0341-B286-F25D745E76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937632"/>
            <a:ext cx="4572001" cy="2743200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A6818E9F-494A-4F42-968D-E8BF423E61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" y="937632"/>
            <a:ext cx="4572000" cy="2743200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8C4BD816-FC70-194D-B5D6-51F8DA20B3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9" y="4025644"/>
            <a:ext cx="4572001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1392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1B161-859A-0543-B5A3-1948BE88C57E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9075F9AD-9944-814A-9FDB-6993B9C7E0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180" y="1058134"/>
            <a:ext cx="4706914" cy="2824148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902597A2-F4E1-0444-8566-7A178C893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9589" y="3804041"/>
            <a:ext cx="4706915" cy="2824149"/>
          </a:xfrm>
          <a:prstGeom prst="rect">
            <a:avLst/>
          </a:prstGeo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8F0FDE01-8C14-0D43-A660-D430FE0041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1058134"/>
            <a:ext cx="4706914" cy="282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1185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80C0B-AFED-0F46-B3A0-23491E4DBE36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13" descr="Diagram&#10;&#10;Description automatically generated">
            <a:extLst>
              <a:ext uri="{FF2B5EF4-FFF2-40B4-BE49-F238E27FC236}">
                <a16:creationId xmlns:a16="http://schemas.microsoft.com/office/drawing/2014/main" id="{DEEFAA6B-F5F3-F746-968A-01E7D2E0D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95" y="969958"/>
            <a:ext cx="8214610" cy="545053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rame 6">
            <a:extLst>
              <a:ext uri="{FF2B5EF4-FFF2-40B4-BE49-F238E27FC236}">
                <a16:creationId xmlns:a16="http://schemas.microsoft.com/office/drawing/2014/main" id="{D3C4FFD9-C936-B349-AB40-197C8DE07519}"/>
              </a:ext>
            </a:extLst>
          </p:cNvPr>
          <p:cNvSpPr/>
          <p:nvPr/>
        </p:nvSpPr>
        <p:spPr>
          <a:xfrm>
            <a:off x="6359793" y="1153537"/>
            <a:ext cx="1959748" cy="2455478"/>
          </a:xfrm>
          <a:prstGeom prst="frame">
            <a:avLst>
              <a:gd name="adj1" fmla="val 2590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294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274611" y="1373187"/>
            <a:ext cx="8594778" cy="452596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Opto-board production used with PIN/VCSEL arrays for optical communication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Convert optical signals to electrical (PINs) and vice versa (VCSELs)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Inner 7 channels (of 12) in 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sz="1800" dirty="0"/>
              <a:t>Group Summary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3CB690F-45C7-E34C-B401-01D5B2FF76D9}"/>
              </a:ext>
            </a:extLst>
          </p:cNvPr>
          <p:cNvGrpSpPr/>
          <p:nvPr/>
        </p:nvGrpSpPr>
        <p:grpSpPr>
          <a:xfrm>
            <a:off x="4904509" y="3849244"/>
            <a:ext cx="3117274" cy="2862419"/>
            <a:chOff x="2913185" y="2666672"/>
            <a:chExt cx="4318330" cy="365394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C88DD6C-D885-3544-BF03-9CDD720934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3185" y="2666672"/>
              <a:ext cx="3313786" cy="3653942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F509B7E-C022-0543-9EBB-EF67DE573AA2}"/>
                </a:ext>
              </a:extLst>
            </p:cNvPr>
            <p:cNvSpPr txBox="1"/>
            <p:nvPr/>
          </p:nvSpPr>
          <p:spPr>
            <a:xfrm>
              <a:off x="6426816" y="5335266"/>
              <a:ext cx="6735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PIN</a:t>
              </a:r>
              <a:endParaRPr lang="en-US" sz="28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99368E41-BF12-DB4E-BDD9-4FA0EB54B0F4}"/>
                </a:ext>
              </a:extLst>
            </p:cNvPr>
            <p:cNvCxnSpPr/>
            <p:nvPr/>
          </p:nvCxnSpPr>
          <p:spPr>
            <a:xfrm flipV="1">
              <a:off x="6568307" y="3707245"/>
              <a:ext cx="537670" cy="7225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A325E3D4-ECC2-7B4B-8FF5-ECA8F5D5675C}"/>
                </a:ext>
              </a:extLst>
            </p:cNvPr>
            <p:cNvCxnSpPr/>
            <p:nvPr/>
          </p:nvCxnSpPr>
          <p:spPr>
            <a:xfrm flipV="1">
              <a:off x="6569198" y="4835602"/>
              <a:ext cx="537670" cy="7224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2AB8365-E0C5-D84D-A1E6-799987D71A8A}"/>
                </a:ext>
              </a:extLst>
            </p:cNvPr>
            <p:cNvCxnSpPr/>
            <p:nvPr/>
          </p:nvCxnSpPr>
          <p:spPr>
            <a:xfrm rot="10800000">
              <a:off x="6547727" y="6020816"/>
              <a:ext cx="654817" cy="7225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B54590D-E548-F843-995A-F81F34CB2BEC}"/>
                </a:ext>
              </a:extLst>
            </p:cNvPr>
            <p:cNvSpPr txBox="1"/>
            <p:nvPr/>
          </p:nvSpPr>
          <p:spPr>
            <a:xfrm>
              <a:off x="6235730" y="2990515"/>
              <a:ext cx="9957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VCSEL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0980EE5-89D2-3A41-8037-DB99F550AEBD}"/>
                </a:ext>
              </a:extLst>
            </p:cNvPr>
            <p:cNvSpPr txBox="1"/>
            <p:nvPr/>
          </p:nvSpPr>
          <p:spPr>
            <a:xfrm>
              <a:off x="6226972" y="4111647"/>
              <a:ext cx="9957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VCSEL</a:t>
              </a:r>
            </a:p>
          </p:txBody>
        </p:sp>
      </p:grpSp>
      <p:pic>
        <p:nvPicPr>
          <p:cNvPr id="20" name="Picture 19" descr="Text&#10;&#10;Description automatically generated">
            <a:extLst>
              <a:ext uri="{FF2B5EF4-FFF2-40B4-BE49-F238E27FC236}">
                <a16:creationId xmlns:a16="http://schemas.microsoft.com/office/drawing/2014/main" id="{16A437F6-A347-DD43-84F8-FE9809AFA93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13" t="67116" r="30701" b="8464"/>
          <a:stretch/>
        </p:blipFill>
        <p:spPr>
          <a:xfrm>
            <a:off x="1122217" y="4162243"/>
            <a:ext cx="2928364" cy="263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1569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dirty="0" err="1"/>
              <a:t>OSAManualRepair.cpp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E3A872-02D8-2E49-80A2-99EE29C5A7F2}"/>
              </a:ext>
            </a:extLst>
          </p:cNvPr>
          <p:cNvSpPr/>
          <p:nvPr/>
        </p:nvSpPr>
        <p:spPr>
          <a:xfrm>
            <a:off x="288236" y="1373528"/>
            <a:ext cx="51531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User input selected VCSEL, Channel, burn-in 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Manually choose peaks for fitting, saving</a:t>
            </a:r>
          </a:p>
          <a:p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AE2C5F4F-857C-6C45-911B-28F8008640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4297" y="1316817"/>
            <a:ext cx="3371797" cy="19535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69208D-15C5-B145-AE1C-F8A2B85E6C01}"/>
              </a:ext>
            </a:extLst>
          </p:cNvPr>
          <p:cNvSpPr txBox="1"/>
          <p:nvPr/>
        </p:nvSpPr>
        <p:spPr>
          <a:xfrm>
            <a:off x="5786203" y="39274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C263B26-F1CC-7448-9142-4015CC7E1AF7}"/>
              </a:ext>
            </a:extLst>
          </p:cNvPr>
          <p:cNvSpPr/>
          <p:nvPr/>
        </p:nvSpPr>
        <p:spPr>
          <a:xfrm>
            <a:off x="5171607" y="3934703"/>
            <a:ext cx="38281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Individual peak fit only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Fit range can be altered for problematic data </a:t>
            </a:r>
          </a:p>
          <a:p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" name="Picture 11" descr="Chart, scatter chart&#10;&#10;Description automatically generated">
            <a:extLst>
              <a:ext uri="{FF2B5EF4-FFF2-40B4-BE49-F238E27FC236}">
                <a16:creationId xmlns:a16="http://schemas.microsoft.com/office/drawing/2014/main" id="{01F462E4-EB09-A148-97D6-BF3853532A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332" y="3429000"/>
            <a:ext cx="4908119" cy="331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322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dirty="0"/>
              <a:t>Failed VCSELs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00C9C1-9799-694B-93D7-975A1F3C0D8D}"/>
              </a:ext>
            </a:extLst>
          </p:cNvPr>
          <p:cNvSpPr txBox="1"/>
          <p:nvPr/>
        </p:nvSpPr>
        <p:spPr>
          <a:xfrm>
            <a:off x="120151" y="1091617"/>
            <a:ext cx="7301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VCSELs with Spectral Shifts Detected (After Repair)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9454CD-B9D3-2848-BE58-B11D4B2430EC}"/>
              </a:ext>
            </a:extLst>
          </p:cNvPr>
          <p:cNvSpPr txBox="1"/>
          <p:nvPr/>
        </p:nvSpPr>
        <p:spPr>
          <a:xfrm>
            <a:off x="486825" y="1734477"/>
            <a:ext cx="3711272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sz="2400" dirty="0">
                <a:solidFill>
                  <a:srgbClr val="00B0F0"/>
                </a:solidFill>
              </a:rPr>
              <a:t>V20060 CH7 (-0.618 nm)</a:t>
            </a:r>
          </a:p>
          <a:p>
            <a:pPr fontAlgn="base"/>
            <a:r>
              <a:rPr lang="en-US" sz="2400" dirty="0">
                <a:solidFill>
                  <a:srgbClr val="00B0F0"/>
                </a:solidFill>
              </a:rPr>
              <a:t>V20065 CH4 (-0.825 nm)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V20066 CH4 (-0.361 nm) 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V20072 CH4 (-0.314 nm)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V20073 CH4 (-0.367 nm)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V20074 CH4 (-0.384 nm)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V20103 CH7 (-0.303 nm)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V20104 CH7 (-0.322 nm)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V20105 CH7 (-0.372 nm)</a:t>
            </a:r>
          </a:p>
          <a:p>
            <a:pPr fontAlgn="base"/>
            <a:r>
              <a:rPr lang="en-US" sz="2400" dirty="0">
                <a:solidFill>
                  <a:srgbClr val="00B0F0"/>
                </a:solidFill>
              </a:rPr>
              <a:t>V20118 CH1 (0.434 nm)</a:t>
            </a:r>
          </a:p>
          <a:p>
            <a:pPr fontAlgn="base"/>
            <a:r>
              <a:rPr lang="en-US" sz="2400" dirty="0">
                <a:solidFill>
                  <a:srgbClr val="00B0F0"/>
                </a:solidFill>
              </a:rPr>
              <a:t>V20118 CH 4 (0.601 nm)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V20119 CH4 (0.341 nm)</a:t>
            </a:r>
          </a:p>
          <a:p>
            <a:pPr fontAlgn="base"/>
            <a:endParaRPr lang="en-US" sz="2400" dirty="0">
              <a:solidFill>
                <a:srgbClr val="FF0000"/>
              </a:solidFill>
            </a:endParaRPr>
          </a:p>
          <a:p>
            <a:pPr fontAlgn="base"/>
            <a:endParaRPr lang="en-US" sz="2400" dirty="0"/>
          </a:p>
          <a:p>
            <a:endParaRPr lang="en-US" sz="2400" dirty="0"/>
          </a:p>
          <a:p>
            <a:pPr fontAlgn="base"/>
            <a:endParaRPr lang="en-US" sz="2400" dirty="0">
              <a:solidFill>
                <a:srgbClr val="FF0000"/>
              </a:solidFill>
            </a:endParaRPr>
          </a:p>
          <a:p>
            <a:pPr fontAlgn="base"/>
            <a:endParaRPr lang="en-US" sz="2400" dirty="0"/>
          </a:p>
          <a:p>
            <a:endParaRPr lang="en-US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06E23C-51DB-6F41-A974-E0696021A5F4}"/>
              </a:ext>
            </a:extLst>
          </p:cNvPr>
          <p:cNvSpPr txBox="1"/>
          <p:nvPr/>
        </p:nvSpPr>
        <p:spPr>
          <a:xfrm>
            <a:off x="5037719" y="1746277"/>
            <a:ext cx="3921715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sz="2400" dirty="0">
                <a:solidFill>
                  <a:srgbClr val="00B0F0"/>
                </a:solidFill>
              </a:rPr>
              <a:t>V20121 CH4 (0.575 nm)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V20125 CH4 (0.430 nm)</a:t>
            </a:r>
          </a:p>
          <a:p>
            <a:pPr fontAlgn="base"/>
            <a:r>
              <a:rPr lang="en-US" sz="2400" dirty="0">
                <a:solidFill>
                  <a:srgbClr val="00B0F0"/>
                </a:solidFill>
              </a:rPr>
              <a:t>V20128 CH3 (0.852 nm)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V20129 CH3 (0.333 nm)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V20130 CH3 (0.339 nm)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V20132 CH3 (0.320 nm)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V20135 CH7 (-0.342 nm)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V20159 CH2 (-0.341 nm)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V20160 CH2 (-0.335 nm)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V20347 ALL (.355 nm </a:t>
            </a:r>
            <a:r>
              <a:rPr lang="en-US" sz="2400" dirty="0" err="1">
                <a:solidFill>
                  <a:srgbClr val="FF0000"/>
                </a:solidFill>
              </a:rPr>
              <a:t>ave.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V21042 CH1 (0.490 nm)</a:t>
            </a:r>
          </a:p>
          <a:p>
            <a:r>
              <a:rPr lang="en-US" sz="2400" dirty="0">
                <a:solidFill>
                  <a:srgbClr val="FF0000"/>
                </a:solidFill>
              </a:rPr>
              <a:t>V21042 CH2 (0.310 nm)</a:t>
            </a:r>
          </a:p>
          <a:p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B15C3C-5A05-604C-958F-D9E2CB01B110}"/>
              </a:ext>
            </a:extLst>
          </p:cNvPr>
          <p:cNvSpPr txBox="1"/>
          <p:nvPr/>
        </p:nvSpPr>
        <p:spPr>
          <a:xfrm>
            <a:off x="7587049" y="118395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*installed</a:t>
            </a:r>
          </a:p>
        </p:txBody>
      </p:sp>
    </p:spTree>
    <p:extLst>
      <p:ext uri="{BB962C8B-B14F-4D97-AF65-F5344CB8AC3E}">
        <p14:creationId xmlns:p14="http://schemas.microsoft.com/office/powerpoint/2010/main" val="38390894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Content Placeholder 27" descr="Chart, scatter chart&#10;&#10;Description automatically generated">
            <a:extLst>
              <a:ext uri="{FF2B5EF4-FFF2-40B4-BE49-F238E27FC236}">
                <a16:creationId xmlns:a16="http://schemas.microsoft.com/office/drawing/2014/main" id="{817C20D7-896A-814B-8164-7FA634DD4876}"/>
              </a:ext>
            </a:extLst>
          </p:cNvPr>
          <p:cNvPicPr>
            <a:picLocks noGrp="1" noChangeAspect="1"/>
          </p:cNvPicPr>
          <p:nvPr>
            <p:ph idx="15"/>
          </p:nvPr>
        </p:nvPicPr>
        <p:blipFill>
          <a:blip r:embed="rId3"/>
          <a:stretch>
            <a:fillRect/>
          </a:stretch>
        </p:blipFill>
        <p:spPr>
          <a:xfrm>
            <a:off x="-1900" y="1123026"/>
            <a:ext cx="3100944" cy="2215532"/>
          </a:xfrm>
          <a:noFill/>
          <a:ln>
            <a:noFill/>
          </a:ln>
        </p:spPr>
      </p:pic>
      <p:pic>
        <p:nvPicPr>
          <p:cNvPr id="19" name="Picture 18" descr="Chart, scatter chart&#10;&#10;Description automatically generated">
            <a:extLst>
              <a:ext uri="{FF2B5EF4-FFF2-40B4-BE49-F238E27FC236}">
                <a16:creationId xmlns:a16="http://schemas.microsoft.com/office/drawing/2014/main" id="{23CBCD7D-8C6B-B44E-A7F9-C70F3FF64D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2257" y="1170473"/>
            <a:ext cx="3085024" cy="212063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9BCD6E-AD29-6549-9AC3-7889664679BD}"/>
              </a:ext>
            </a:extLst>
          </p:cNvPr>
          <p:cNvSpPr txBox="1"/>
          <p:nvPr/>
        </p:nvSpPr>
        <p:spPr>
          <a:xfrm>
            <a:off x="3777836" y="947206"/>
            <a:ext cx="1831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V21042 CH1 (0.490 nm)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C589FD-DE1C-9F4B-AF83-FA7E04B14F34}"/>
              </a:ext>
            </a:extLst>
          </p:cNvPr>
          <p:cNvSpPr txBox="1"/>
          <p:nvPr/>
        </p:nvSpPr>
        <p:spPr>
          <a:xfrm>
            <a:off x="1004971" y="901040"/>
            <a:ext cx="1413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 Burn-In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086CF3-D155-1645-940B-FDB4D7038F86}"/>
              </a:ext>
            </a:extLst>
          </p:cNvPr>
          <p:cNvSpPr txBox="1"/>
          <p:nvPr/>
        </p:nvSpPr>
        <p:spPr>
          <a:xfrm>
            <a:off x="6878235" y="904898"/>
            <a:ext cx="161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Post Burn-In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E305DD-6AA4-5945-98BE-45892B51DCB4}"/>
              </a:ext>
            </a:extLst>
          </p:cNvPr>
          <p:cNvSpPr txBox="1"/>
          <p:nvPr/>
        </p:nvSpPr>
        <p:spPr>
          <a:xfrm>
            <a:off x="7992927" y="3481919"/>
            <a:ext cx="977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850.912 nm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6973FC-D73B-3645-9820-A7181F2F2709}"/>
              </a:ext>
            </a:extLst>
          </p:cNvPr>
          <p:cNvSpPr txBox="1"/>
          <p:nvPr/>
        </p:nvSpPr>
        <p:spPr>
          <a:xfrm>
            <a:off x="937522" y="3430408"/>
            <a:ext cx="8653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847.29 nm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E109F5-EA6F-F446-85E1-EC25D30A4322}"/>
              </a:ext>
            </a:extLst>
          </p:cNvPr>
          <p:cNvSpPr txBox="1"/>
          <p:nvPr/>
        </p:nvSpPr>
        <p:spPr>
          <a:xfrm>
            <a:off x="1892412" y="3428636"/>
            <a:ext cx="10300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850.399 nm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3617DF-EC90-A742-8FEB-54D5328F9254}"/>
              </a:ext>
            </a:extLst>
          </p:cNvPr>
          <p:cNvSpPr txBox="1"/>
          <p:nvPr/>
        </p:nvSpPr>
        <p:spPr>
          <a:xfrm>
            <a:off x="6980445" y="3480098"/>
            <a:ext cx="9051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847.751 nm</a:t>
            </a:r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9A0BBC5-661B-4E45-9495-4E31066EB636}"/>
              </a:ext>
            </a:extLst>
          </p:cNvPr>
          <p:cNvCxnSpPr>
            <a:cxnSpLocks/>
          </p:cNvCxnSpPr>
          <p:nvPr/>
        </p:nvCxnSpPr>
        <p:spPr>
          <a:xfrm>
            <a:off x="8250606" y="1517320"/>
            <a:ext cx="0" cy="1975314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0C5D27-B3D8-6241-BC33-E7227E7E65AF}"/>
              </a:ext>
            </a:extLst>
          </p:cNvPr>
          <p:cNvCxnSpPr>
            <a:cxnSpLocks/>
          </p:cNvCxnSpPr>
          <p:nvPr/>
        </p:nvCxnSpPr>
        <p:spPr>
          <a:xfrm>
            <a:off x="7683270" y="2174188"/>
            <a:ext cx="0" cy="1329134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4446847-D1EB-BE4D-9A2C-FC336A4EF832}"/>
              </a:ext>
            </a:extLst>
          </p:cNvPr>
          <p:cNvCxnSpPr>
            <a:cxnSpLocks/>
          </p:cNvCxnSpPr>
          <p:nvPr/>
        </p:nvCxnSpPr>
        <p:spPr>
          <a:xfrm>
            <a:off x="2056483" y="1876119"/>
            <a:ext cx="0" cy="1601915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4E76FA4-3DE4-7245-A18F-3C36DAEB5ACF}"/>
              </a:ext>
            </a:extLst>
          </p:cNvPr>
          <p:cNvCxnSpPr>
            <a:cxnSpLocks/>
          </p:cNvCxnSpPr>
          <p:nvPr/>
        </p:nvCxnSpPr>
        <p:spPr>
          <a:xfrm flipH="1">
            <a:off x="1499645" y="2184876"/>
            <a:ext cx="5876" cy="1307758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D84856DE-05B9-8E4C-85DE-5B00AE504B27}"/>
              </a:ext>
            </a:extLst>
          </p:cNvPr>
          <p:cNvSpPr txBox="1"/>
          <p:nvPr/>
        </p:nvSpPr>
        <p:spPr>
          <a:xfrm>
            <a:off x="5837384" y="186376"/>
            <a:ext cx="3275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Example Shifts Detected cont.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3" name="Content Placeholder 10" descr="Chart, scatter chart&#10;&#10;Description automatically generated">
            <a:extLst>
              <a:ext uri="{FF2B5EF4-FFF2-40B4-BE49-F238E27FC236}">
                <a16:creationId xmlns:a16="http://schemas.microsoft.com/office/drawing/2014/main" id="{BDAD8521-282B-EB4E-8882-2EF3BA0CE2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37" y="4212052"/>
            <a:ext cx="3059665" cy="2120163"/>
          </a:xfrm>
          <a:prstGeom prst="rect">
            <a:avLst/>
          </a:prstGeom>
          <a:ln>
            <a:noFill/>
          </a:ln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AF151DC2-A1C0-B749-A7EC-F57B0D82BCAC}"/>
              </a:ext>
            </a:extLst>
          </p:cNvPr>
          <p:cNvSpPr txBox="1"/>
          <p:nvPr/>
        </p:nvSpPr>
        <p:spPr>
          <a:xfrm>
            <a:off x="3709155" y="3982851"/>
            <a:ext cx="19684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V20347 CH1 (-0.406 nm)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973600-872F-0C4B-A719-1511DE11F3E5}"/>
              </a:ext>
            </a:extLst>
          </p:cNvPr>
          <p:cNvSpPr txBox="1"/>
          <p:nvPr/>
        </p:nvSpPr>
        <p:spPr>
          <a:xfrm>
            <a:off x="929292" y="6497586"/>
            <a:ext cx="1704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/>
          </a:p>
          <a:p>
            <a:endParaRPr lang="en-US" sz="11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5AD7784-DEC3-AE43-8565-D64033ED1DB1}"/>
              </a:ext>
            </a:extLst>
          </p:cNvPr>
          <p:cNvSpPr txBox="1"/>
          <p:nvPr/>
        </p:nvSpPr>
        <p:spPr>
          <a:xfrm>
            <a:off x="1026893" y="3858016"/>
            <a:ext cx="1369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 Burn-In</a:t>
            </a:r>
          </a:p>
        </p:txBody>
      </p:sp>
      <p:pic>
        <p:nvPicPr>
          <p:cNvPr id="47" name="Picture 46" descr="Chart, scatter chart&#10;&#10;Description automatically generated">
            <a:extLst>
              <a:ext uri="{FF2B5EF4-FFF2-40B4-BE49-F238E27FC236}">
                <a16:creationId xmlns:a16="http://schemas.microsoft.com/office/drawing/2014/main" id="{9EF0CE98-F28D-E84A-B56B-86D6432755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0440" y="4223410"/>
            <a:ext cx="3076420" cy="2120639"/>
          </a:xfrm>
          <a:prstGeom prst="rect">
            <a:avLst/>
          </a:prstGeom>
        </p:spPr>
      </p:pic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7F10D39-57C2-0A4F-83AC-D1B4D428866E}"/>
              </a:ext>
            </a:extLst>
          </p:cNvPr>
          <p:cNvCxnSpPr>
            <a:cxnSpLocks/>
          </p:cNvCxnSpPr>
          <p:nvPr/>
        </p:nvCxnSpPr>
        <p:spPr>
          <a:xfrm flipH="1">
            <a:off x="1981747" y="4797874"/>
            <a:ext cx="1" cy="1664822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3513F8A-4222-084C-8B39-51F3E4E10524}"/>
              </a:ext>
            </a:extLst>
          </p:cNvPr>
          <p:cNvCxnSpPr>
            <a:cxnSpLocks/>
          </p:cNvCxnSpPr>
          <p:nvPr/>
        </p:nvCxnSpPr>
        <p:spPr>
          <a:xfrm>
            <a:off x="1430617" y="5101812"/>
            <a:ext cx="0" cy="1360884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9AC3A26-2706-1544-900E-8664AF23FB3C}"/>
              </a:ext>
            </a:extLst>
          </p:cNvPr>
          <p:cNvCxnSpPr>
            <a:cxnSpLocks/>
          </p:cNvCxnSpPr>
          <p:nvPr/>
        </p:nvCxnSpPr>
        <p:spPr>
          <a:xfrm flipH="1">
            <a:off x="7908810" y="4709087"/>
            <a:ext cx="1" cy="1788499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E1CD11E-E713-9742-983C-F3A5E11CADB3}"/>
              </a:ext>
            </a:extLst>
          </p:cNvPr>
          <p:cNvCxnSpPr>
            <a:cxnSpLocks/>
          </p:cNvCxnSpPr>
          <p:nvPr/>
        </p:nvCxnSpPr>
        <p:spPr>
          <a:xfrm>
            <a:off x="7359980" y="5125175"/>
            <a:ext cx="0" cy="1372411"/>
          </a:xfrm>
          <a:prstGeom prst="line">
            <a:avLst/>
          </a:prstGeom>
          <a:ln w="952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EBC29623-9ED0-E34E-9501-01566AB78060}"/>
              </a:ext>
            </a:extLst>
          </p:cNvPr>
          <p:cNvSpPr txBox="1"/>
          <p:nvPr/>
        </p:nvSpPr>
        <p:spPr>
          <a:xfrm>
            <a:off x="6953030" y="3937620"/>
            <a:ext cx="1509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Post Burn-In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91C76B4-1E68-6D48-B909-E32DEF08CD90}"/>
              </a:ext>
            </a:extLst>
          </p:cNvPr>
          <p:cNvSpPr txBox="1"/>
          <p:nvPr/>
        </p:nvSpPr>
        <p:spPr>
          <a:xfrm>
            <a:off x="729451" y="6462696"/>
            <a:ext cx="9847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846.708nm</a:t>
            </a:r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691F9F3-AD0A-0B49-AC76-58AD6A8410B7}"/>
              </a:ext>
            </a:extLst>
          </p:cNvPr>
          <p:cNvSpPr txBox="1"/>
          <p:nvPr/>
        </p:nvSpPr>
        <p:spPr>
          <a:xfrm>
            <a:off x="1805864" y="6462696"/>
            <a:ext cx="8815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849.826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E88FA2A-D929-1342-AF02-F962548C0226}"/>
              </a:ext>
            </a:extLst>
          </p:cNvPr>
          <p:cNvSpPr txBox="1"/>
          <p:nvPr/>
        </p:nvSpPr>
        <p:spPr>
          <a:xfrm>
            <a:off x="6631155" y="6458596"/>
            <a:ext cx="9374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846.322 nm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8C75BAE-7204-1446-9E0C-7D5B9BBD6458}"/>
              </a:ext>
            </a:extLst>
          </p:cNvPr>
          <p:cNvSpPr/>
          <p:nvPr/>
        </p:nvSpPr>
        <p:spPr>
          <a:xfrm>
            <a:off x="7627071" y="6461580"/>
            <a:ext cx="9857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849.402 nm</a:t>
            </a:r>
          </a:p>
        </p:txBody>
      </p:sp>
      <p:pic>
        <p:nvPicPr>
          <p:cNvPr id="3" name="Picture 2" descr="Chart, histogram, scatter chart&#10;&#10;Description automatically generated">
            <a:extLst>
              <a:ext uri="{FF2B5EF4-FFF2-40B4-BE49-F238E27FC236}">
                <a16:creationId xmlns:a16="http://schemas.microsoft.com/office/drawing/2014/main" id="{0774254D-BB99-7B4E-98EC-C840AE4E97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07066" y="1194474"/>
            <a:ext cx="3081739" cy="2084855"/>
          </a:xfrm>
          <a:prstGeom prst="rect">
            <a:avLst/>
          </a:prstGeom>
        </p:spPr>
      </p:pic>
      <p:pic>
        <p:nvPicPr>
          <p:cNvPr id="18" name="Picture 17" descr="Chart, scatter chart&#10;&#10;Description automatically generated">
            <a:extLst>
              <a:ext uri="{FF2B5EF4-FFF2-40B4-BE49-F238E27FC236}">
                <a16:creationId xmlns:a16="http://schemas.microsoft.com/office/drawing/2014/main" id="{7E078853-2E74-DE40-8723-41F16BA164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97073" y="4263518"/>
            <a:ext cx="2941497" cy="199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3287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sz="1600" dirty="0"/>
              <a:t>Automation Issues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F34A2B-B803-B34B-B584-23F1B81D878B}"/>
              </a:ext>
            </a:extLst>
          </p:cNvPr>
          <p:cNvSpPr txBox="1"/>
          <p:nvPr/>
        </p:nvSpPr>
        <p:spPr>
          <a:xfrm>
            <a:off x="332510" y="1288472"/>
            <a:ext cx="77129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Biggest Automation Roadblocks: 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0025728-A169-EC4F-9C67-9D1C36DAEF8C}"/>
              </a:ext>
            </a:extLst>
          </p:cNvPr>
          <p:cNvSpPr txBox="1">
            <a:spLocks/>
          </p:cNvSpPr>
          <p:nvPr/>
        </p:nvSpPr>
        <p:spPr>
          <a:xfrm>
            <a:off x="570947" y="2290473"/>
            <a:ext cx="8869390" cy="45259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-2286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8640" indent="0" algn="l" defTabSz="457200" rtl="0" eaLnBrk="1" latinLnBrk="0" hangingPunct="1">
              <a:spcBef>
                <a:spcPts val="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Peak detection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Fake peak rejection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Variation in the data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Peak location, size, number of peaks, dead channels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Pre/Post burn-in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Processing 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069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585262A-4017-5846-A795-C59609898450}"/>
              </a:ext>
            </a:extLst>
          </p:cNvPr>
          <p:cNvSpPr/>
          <p:nvPr/>
        </p:nvSpPr>
        <p:spPr>
          <a:xfrm>
            <a:off x="4572000" y="4631964"/>
            <a:ext cx="3742820" cy="199622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6F61D-4BF2-EB4D-ACAB-59527197F413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FCFCB31-D2BA-EF4B-81C0-E1C6C733A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Thank You!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83702A0-95E1-9349-A26A-71C628144737}"/>
              </a:ext>
            </a:extLst>
          </p:cNvPr>
          <p:cNvSpPr txBox="1">
            <a:spLocks/>
          </p:cNvSpPr>
          <p:nvPr/>
        </p:nvSpPr>
        <p:spPr>
          <a:xfrm>
            <a:off x="268094" y="2083768"/>
            <a:ext cx="8439518" cy="269046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-2286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8640" indent="0" algn="l" defTabSz="457200" rtl="0" eaLnBrk="1" latinLnBrk="0" hangingPunct="1">
              <a:spcBef>
                <a:spcPts val="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Joe Haley, Verena Martinez, and Michael Hance for this meaningful opportunity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Professor KK Gan, and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Suyog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Shrestha for virtually mentoring me throughout the project, overseeing my progress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Zachary Pollock, in-person and virtually guiding day to day, regular coding help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C600D9-2465-9F4E-B754-D7B0464D20A6}"/>
              </a:ext>
            </a:extLst>
          </p:cNvPr>
          <p:cNvSpPr txBox="1"/>
          <p:nvPr/>
        </p:nvSpPr>
        <p:spPr>
          <a:xfrm>
            <a:off x="1160728" y="5336743"/>
            <a:ext cx="2518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Questions?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80A6D2-2A10-9149-80EF-B196A70A7248}"/>
              </a:ext>
            </a:extLst>
          </p:cNvPr>
          <p:cNvSpPr txBox="1"/>
          <p:nvPr/>
        </p:nvSpPr>
        <p:spPr>
          <a:xfrm>
            <a:off x="4608068" y="5581750"/>
            <a:ext cx="367068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Jacob A. Borison</a:t>
            </a:r>
          </a:p>
          <a:p>
            <a:pPr algn="ctr"/>
            <a:r>
              <a:rPr lang="en-US" sz="1400" b="1" dirty="0"/>
              <a:t>1935 Indianola Ave, Columbus, OH 43201</a:t>
            </a:r>
          </a:p>
          <a:p>
            <a:pPr algn="ctr"/>
            <a:r>
              <a:rPr lang="en-US" sz="1400" b="1" dirty="0"/>
              <a:t>(216) 633-3882</a:t>
            </a:r>
          </a:p>
          <a:p>
            <a:pPr algn="ctr"/>
            <a:r>
              <a:rPr lang="en-US" sz="1400" b="1" dirty="0"/>
              <a:t>Borison.3@Buckeyemail.osu.edu</a:t>
            </a:r>
          </a:p>
        </p:txBody>
      </p:sp>
      <p:pic>
        <p:nvPicPr>
          <p:cNvPr id="7170" name="Picture 2" descr="Not &amp;quot;The&amp;quot; decision Ohio State wanted | American School &amp;amp; University">
            <a:extLst>
              <a:ext uri="{FF2B5EF4-FFF2-40B4-BE49-F238E27FC236}">
                <a16:creationId xmlns:a16="http://schemas.microsoft.com/office/drawing/2014/main" id="{A3956ABD-9E72-E647-9EAC-55092CDEF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471" y="4464421"/>
            <a:ext cx="3243878" cy="182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423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274611" y="1373187"/>
            <a:ext cx="5447316" cy="452596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VCSELs are </a:t>
            </a:r>
            <a:r>
              <a:rPr lang="en-US" sz="2800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QA’ed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before and after burn-in process (PINs not burned in)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VCSELs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Reference PIN measures light emitted from VCSEL under 6 mA of current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sz="1800" dirty="0"/>
              <a:t>QA Data Collection</a:t>
            </a:r>
          </a:p>
        </p:txBody>
      </p:sp>
      <p:pic>
        <p:nvPicPr>
          <p:cNvPr id="13" name="Content Placeholder 7" descr="A picture containing text, green, electronics, open&#10;&#10;Description automatically generated">
            <a:extLst>
              <a:ext uri="{FF2B5EF4-FFF2-40B4-BE49-F238E27FC236}">
                <a16:creationId xmlns:a16="http://schemas.microsoft.com/office/drawing/2014/main" id="{6F97FA60-DCA4-0F47-9988-2149E427CC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769"/>
          <a:stretch/>
        </p:blipFill>
        <p:spPr>
          <a:xfrm rot="5400000">
            <a:off x="6130958" y="1042936"/>
            <a:ext cx="2439350" cy="3037512"/>
          </a:xfrm>
          <a:prstGeom prst="rect">
            <a:avLst/>
          </a:prstGeom>
        </p:spPr>
      </p:pic>
      <p:pic>
        <p:nvPicPr>
          <p:cNvPr id="14" name="Picture 13" descr="A picture containing light&#10;&#10;Description automatically generated">
            <a:extLst>
              <a:ext uri="{FF2B5EF4-FFF2-40B4-BE49-F238E27FC236}">
                <a16:creationId xmlns:a16="http://schemas.microsoft.com/office/drawing/2014/main" id="{F219FFF2-B78E-7540-B60C-1C55F22D9D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88" t="22435"/>
          <a:stretch/>
        </p:blipFill>
        <p:spPr>
          <a:xfrm rot="5400000">
            <a:off x="6132251" y="3727416"/>
            <a:ext cx="2436763" cy="28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677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137305" y="1317769"/>
            <a:ext cx="8869390" cy="452596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Optical spectrum plotted for each VCSEL, channel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Shifts in wavelength of one or more channels during burn-in indicates imminent VCSEL failure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>
                <a:solidFill>
                  <a:srgbClr val="FF0000"/>
                </a:solidFill>
              </a:rPr>
              <a:t>Shifts had previously been determined visually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sz="1800" dirty="0"/>
              <a:t>OSA Shifts</a:t>
            </a:r>
          </a:p>
        </p:txBody>
      </p:sp>
      <p:pic>
        <p:nvPicPr>
          <p:cNvPr id="6" name="Content Placeholder 13" descr="A close up of a map&#10;&#10;Description automatically generated">
            <a:extLst>
              <a:ext uri="{FF2B5EF4-FFF2-40B4-BE49-F238E27FC236}">
                <a16:creationId xmlns:a16="http://schemas.microsoft.com/office/drawing/2014/main" id="{943802EC-0F5B-E14D-BB40-6FA16E5A41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2" t="6902" r="6031" b="2928"/>
          <a:stretch/>
        </p:blipFill>
        <p:spPr>
          <a:xfrm>
            <a:off x="1976543" y="3744387"/>
            <a:ext cx="5190914" cy="3113613"/>
          </a:xfrm>
          <a:prstGeom prst="rect">
            <a:avLst/>
          </a:prstGeom>
          <a:ln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3460236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274610" y="2332037"/>
            <a:ext cx="8869390" cy="452596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 software to automatically fit peaks in OSA spectra to Gaussians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 Gaussian means before and after VCSEL burn-in to detect significant spectral shifts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Note and recall VCSELs with detected spectral shifts after additional inspection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i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800" i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sz="1600" dirty="0"/>
              <a:t>Summer Objectives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24DD02-CCF0-1D42-89FD-76E723A8CC00}"/>
              </a:ext>
            </a:extLst>
          </p:cNvPr>
          <p:cNvSpPr/>
          <p:nvPr/>
        </p:nvSpPr>
        <p:spPr>
          <a:xfrm>
            <a:off x="274610" y="1153664"/>
            <a:ext cx="64171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Summer Objectives:</a:t>
            </a:r>
          </a:p>
        </p:txBody>
      </p:sp>
    </p:spTree>
    <p:extLst>
      <p:ext uri="{BB962C8B-B14F-4D97-AF65-F5344CB8AC3E}">
        <p14:creationId xmlns:p14="http://schemas.microsoft.com/office/powerpoint/2010/main" val="2323734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4669693" y="1283433"/>
            <a:ext cx="4128655" cy="501049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Familiarize with Root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Upload data, begin using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RootFit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Fit single data peak to Gaussian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u="sng" dirty="0">
                <a:solidFill>
                  <a:srgbClr val="FF0000"/>
                </a:solidFill>
              </a:rPr>
              <a:t>Logarithmic scale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 noise</a:t>
            </a:r>
            <a:endParaRPr lang="en-US" sz="2800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sz="1800" dirty="0"/>
              <a:t>Plan of Attack</a:t>
            </a:r>
          </a:p>
        </p:txBody>
      </p:sp>
      <p:pic>
        <p:nvPicPr>
          <p:cNvPr id="5" name="Picture 4" descr="A picture containing text, opener, screenshot&#10;&#10;Description automatically generated">
            <a:extLst>
              <a:ext uri="{FF2B5EF4-FFF2-40B4-BE49-F238E27FC236}">
                <a16:creationId xmlns:a16="http://schemas.microsoft.com/office/drawing/2014/main" id="{A8B5E5AC-B3A9-734D-A6F5-F0CF1F04FF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427"/>
          <a:stretch/>
        </p:blipFill>
        <p:spPr>
          <a:xfrm>
            <a:off x="177906" y="1043947"/>
            <a:ext cx="4386803" cy="2932308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4D0C9285-41E3-DC40-8B32-9BD830C079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906" y="4006576"/>
            <a:ext cx="4296403" cy="285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829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166254" y="1057801"/>
            <a:ext cx="7663767" cy="501049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First peaks are ~1000x smaller than last 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r>
              <a:rPr lang="en-US" sz="28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”background” peak is disregarded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sz="1800" dirty="0"/>
              <a:t>Logarithmic Scale Issue</a:t>
            </a:r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64468945-B6E9-C341-821A-7687942420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00023"/>
            <a:ext cx="9107055" cy="31682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1332DC-498A-3346-8C85-0805A85288A5}"/>
              </a:ext>
            </a:extLst>
          </p:cNvPr>
          <p:cNvSpPr txBox="1"/>
          <p:nvPr/>
        </p:nvSpPr>
        <p:spPr>
          <a:xfrm>
            <a:off x="1822146" y="4828349"/>
            <a:ext cx="7024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7</a:t>
            </a:r>
            <a:r>
              <a:rPr lang="en-US" sz="1100" baseline="30000" dirty="0"/>
              <a:t>th</a:t>
            </a:r>
            <a:r>
              <a:rPr lang="en-US" sz="1100" dirty="0"/>
              <a:t> Peak</a:t>
            </a:r>
          </a:p>
        </p:txBody>
      </p:sp>
      <p:sp>
        <p:nvSpPr>
          <p:cNvPr id="7" name="Down Arrow 6">
            <a:extLst>
              <a:ext uri="{FF2B5EF4-FFF2-40B4-BE49-F238E27FC236}">
                <a16:creationId xmlns:a16="http://schemas.microsoft.com/office/drawing/2014/main" id="{07F26487-A164-884E-A4F3-D7B7BE62FF7C}"/>
              </a:ext>
            </a:extLst>
          </p:cNvPr>
          <p:cNvSpPr/>
          <p:nvPr/>
        </p:nvSpPr>
        <p:spPr>
          <a:xfrm rot="1767291">
            <a:off x="1842561" y="5117999"/>
            <a:ext cx="125493" cy="41199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06A534-96E2-CA47-9A52-036BCFB575DF}"/>
              </a:ext>
            </a:extLst>
          </p:cNvPr>
          <p:cNvSpPr txBox="1"/>
          <p:nvPr/>
        </p:nvSpPr>
        <p:spPr>
          <a:xfrm>
            <a:off x="626130" y="4487150"/>
            <a:ext cx="13756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”Background peak”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EB432578-2748-DB45-A3F9-B3D025CB6889}"/>
              </a:ext>
            </a:extLst>
          </p:cNvPr>
          <p:cNvSpPr/>
          <p:nvPr/>
        </p:nvSpPr>
        <p:spPr>
          <a:xfrm>
            <a:off x="939772" y="4828349"/>
            <a:ext cx="105257" cy="70587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793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137305" y="1317769"/>
            <a:ext cx="8869390" cy="452596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Fit multiple/all peaks on a channel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Iterated fitting: individual peak fit, 3 + 4 Fit Method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Begin automation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sz="1800" dirty="0"/>
              <a:t>Plan of Attack cont.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70FA1714-3DF5-7E46-AEF1-E5D67D10FB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848" b="490"/>
          <a:stretch/>
        </p:blipFill>
        <p:spPr>
          <a:xfrm>
            <a:off x="4572000" y="3428999"/>
            <a:ext cx="4475140" cy="2946614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B39B52AA-DD00-144D-9FC7-F5A210E0C2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872"/>
          <a:stretch/>
        </p:blipFill>
        <p:spPr>
          <a:xfrm>
            <a:off x="209857" y="3428999"/>
            <a:ext cx="4362143" cy="294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498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6B9CF54-7625-7640-ABDE-13C85C2B2A22}"/>
              </a:ext>
            </a:extLst>
          </p:cNvPr>
          <p:cNvSpPr txBox="1"/>
          <p:nvPr/>
        </p:nvSpPr>
        <p:spPr>
          <a:xfrm>
            <a:off x="6601217" y="145651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Automation Flowchart</a:t>
            </a:r>
          </a:p>
        </p:txBody>
      </p:sp>
      <p:pic>
        <p:nvPicPr>
          <p:cNvPr id="14" name="Content Placeholder 13" descr="Diagram&#10;&#10;Description automatically generated">
            <a:extLst>
              <a:ext uri="{FF2B5EF4-FFF2-40B4-BE49-F238E27FC236}">
                <a16:creationId xmlns:a16="http://schemas.microsoft.com/office/drawing/2014/main" id="{70297C12-01A4-AB4B-B23F-4C3A2B56EE79}"/>
              </a:ext>
            </a:extLst>
          </p:cNvPr>
          <p:cNvPicPr>
            <a:picLocks noGrp="1" noChangeAspect="1"/>
          </p:cNvPicPr>
          <p:nvPr>
            <p:ph idx="15"/>
          </p:nvPr>
        </p:nvPicPr>
        <p:blipFill>
          <a:blip r:embed="rId2"/>
          <a:stretch>
            <a:fillRect/>
          </a:stretch>
        </p:blipFill>
        <p:spPr>
          <a:xfrm>
            <a:off x="0" y="790804"/>
            <a:ext cx="9144000" cy="6067196"/>
          </a:xfrm>
        </p:spPr>
      </p:pic>
    </p:spTree>
    <p:extLst>
      <p:ext uri="{BB962C8B-B14F-4D97-AF65-F5344CB8AC3E}">
        <p14:creationId xmlns:p14="http://schemas.microsoft.com/office/powerpoint/2010/main" val="802381223"/>
      </p:ext>
    </p:extLst>
  </p:cSld>
  <p:clrMapOvr>
    <a:masterClrMapping/>
  </p:clrMapOvr>
</p:sld>
</file>

<file path=ppt/theme/theme1.xml><?xml version="1.0" encoding="utf-8"?>
<a:theme xmlns:a="http://schemas.openxmlformats.org/drawingml/2006/main" name="2_Title Slid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17837</TotalTime>
  <Words>991</Words>
  <Application>Microsoft Macintosh PowerPoint</Application>
  <PresentationFormat>On-screen Show (4:3)</PresentationFormat>
  <Paragraphs>290</Paragraphs>
  <Slides>24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 Math</vt:lpstr>
      <vt:lpstr>Tahoma</vt:lpstr>
      <vt:lpstr>2_Title Slide</vt:lpstr>
      <vt:lpstr>Content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Manager/>
  <Company>OSU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Jacquie Aberegg</dc:creator>
  <cp:keywords/>
  <dc:description/>
  <cp:lastModifiedBy>Borison, Jacob</cp:lastModifiedBy>
  <cp:revision>85</cp:revision>
  <cp:lastPrinted>2013-08-13T14:25:08Z</cp:lastPrinted>
  <dcterms:created xsi:type="dcterms:W3CDTF">2013-05-24T18:55:25Z</dcterms:created>
  <dcterms:modified xsi:type="dcterms:W3CDTF">2021-08-19T13:06:44Z</dcterms:modified>
  <cp:category/>
</cp:coreProperties>
</file>