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1" r:id="rId2"/>
    <p:sldMasterId id="2147483668" r:id="rId3"/>
  </p:sldMasterIdLst>
  <p:notesMasterIdLst>
    <p:notesMasterId r:id="rId13"/>
  </p:notesMasterIdLst>
  <p:handoutMasterIdLst>
    <p:handoutMasterId r:id="rId14"/>
  </p:handoutMasterIdLst>
  <p:sldIdLst>
    <p:sldId id="256" r:id="rId4"/>
    <p:sldId id="338" r:id="rId5"/>
    <p:sldId id="411" r:id="rId6"/>
    <p:sldId id="429" r:id="rId7"/>
    <p:sldId id="351" r:id="rId8"/>
    <p:sldId id="375" r:id="rId9"/>
    <p:sldId id="430" r:id="rId10"/>
    <p:sldId id="431" r:id="rId11"/>
    <p:sldId id="414" r:id="rId12"/>
  </p:sldIdLst>
  <p:sldSz cx="9144000" cy="6858000" type="screen4x3"/>
  <p:notesSz cx="6648450" cy="97821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99"/>
    <a:srgbClr val="DDDDDD"/>
    <a:srgbClr val="FF9933"/>
    <a:srgbClr val="33CC33"/>
    <a:srgbClr val="FF0000"/>
    <a:srgbClr val="66FF33"/>
    <a:srgbClr val="CC0000"/>
    <a:srgbClr val="AEC9F0"/>
    <a:srgbClr val="A3E4F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615" autoAdjust="0"/>
    <p:restoredTop sz="84873" autoAdjust="0"/>
  </p:normalViewPr>
  <p:slideViewPr>
    <p:cSldViewPr>
      <p:cViewPr>
        <p:scale>
          <a:sx n="50" d="100"/>
          <a:sy n="50" d="100"/>
        </p:scale>
        <p:origin x="-1464" y="-5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68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1123"/>
    </p:cViewPr>
  </p:sorterViewPr>
  <p:notesViewPr>
    <p:cSldViewPr>
      <p:cViewPr varScale="1">
        <p:scale>
          <a:sx n="32" d="100"/>
          <a:sy n="32" d="100"/>
        </p:scale>
        <p:origin x="-1498" y="-86"/>
      </p:cViewPr>
      <p:guideLst>
        <p:guide orient="horz" pos="3081"/>
        <p:guide pos="2094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131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6" tIns="45713" rIns="91426" bIns="45713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65550" y="0"/>
            <a:ext cx="288131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6" tIns="45713" rIns="91426" bIns="45713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39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91638"/>
            <a:ext cx="288131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6" tIns="45713" rIns="91426" bIns="45713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39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65550" y="9291638"/>
            <a:ext cx="288131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6" tIns="45713" rIns="91426" bIns="45713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D0D3ED78-02EA-4801-A8E2-DB682BB537D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131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6" tIns="45713" rIns="91426" bIns="45713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65550" y="0"/>
            <a:ext cx="288131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6" tIns="45713" rIns="91426" bIns="45713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81063" y="733425"/>
            <a:ext cx="4891087" cy="36687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5163" y="4646613"/>
            <a:ext cx="5318125" cy="4402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6" tIns="45713" rIns="91426" bIns="4571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91638"/>
            <a:ext cx="288131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6" tIns="45713" rIns="91426" bIns="45713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65550" y="9291638"/>
            <a:ext cx="288131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6" tIns="45713" rIns="91426" bIns="45713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CE1FC9B9-AEFF-47EF-B518-A2153B3DEA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DAB9D91-8720-43EE-B8BB-9FFCAA6E3B6C}" type="slidenum">
              <a:rPr lang="en-US" smtClean="0">
                <a:cs typeface="Arial" charset="0"/>
              </a:rPr>
              <a:pPr/>
              <a:t>1</a:t>
            </a:fld>
            <a:endParaRPr lang="en-US" smtClean="0">
              <a:cs typeface="Arial" charset="0"/>
            </a:endParaRPr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4DF8B7E-5434-4293-AAC3-7EDD9BE88B47}" type="slidenum">
              <a:rPr lang="en-US" smtClean="0">
                <a:cs typeface="Arial" charset="0"/>
              </a:rPr>
              <a:pPr/>
              <a:t>2</a:t>
            </a:fld>
            <a:endParaRPr lang="en-US" smtClean="0">
              <a:cs typeface="Arial" charset="0"/>
            </a:endParaRPr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B7C78B3-540A-4782-9436-A76FBAE7C84B}" type="slidenum">
              <a:rPr lang="en-US" smtClean="0">
                <a:cs typeface="Arial" charset="0"/>
              </a:rPr>
              <a:pPr/>
              <a:t>3</a:t>
            </a:fld>
            <a:endParaRPr lang="en-US" smtClean="0">
              <a:cs typeface="Arial" charset="0"/>
            </a:endParaRPr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B7C78B3-540A-4782-9436-A76FBAE7C84B}" type="slidenum">
              <a:rPr lang="en-US" smtClean="0">
                <a:cs typeface="Arial" charset="0"/>
              </a:rPr>
              <a:pPr/>
              <a:t>4</a:t>
            </a:fld>
            <a:endParaRPr lang="en-US" smtClean="0">
              <a:cs typeface="Arial" charset="0"/>
            </a:endParaRPr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E1FC9B9-AEFF-47EF-B518-A2153B3DEA81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tiff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3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July 20 2005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3774C6-7FA9-4661-9738-E4D2B975CB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July 20 2005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CCF9F1-BA5D-4074-944E-D46C67AABE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July 20 2005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FD1810-518E-475A-98F5-1320064241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83820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56350"/>
            <a:ext cx="2133600" cy="365125"/>
          </a:xfrm>
        </p:spPr>
        <p:txBody>
          <a:bodyPr/>
          <a:lstStyle/>
          <a:p>
            <a:fld id="{8FA168C2-9F18-4032-8801-50E4CEA0EA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 rot="16200000">
            <a:off x="-3124200" y="3124201"/>
            <a:ext cx="6858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WLCG-TextOnly_black.jpg"/>
          <p:cNvPicPr>
            <a:picLocks noChangeAspect="1"/>
          </p:cNvPicPr>
          <p:nvPr userDrawn="1"/>
        </p:nvPicPr>
        <p:blipFill>
          <a:blip r:embed="rId2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2464" t="16667" r="4985" b="16667"/>
          <a:stretch>
            <a:fillRect/>
          </a:stretch>
        </p:blipFill>
        <p:spPr>
          <a:xfrm rot="16200000">
            <a:off x="-588020" y="5250180"/>
            <a:ext cx="1752600" cy="548640"/>
          </a:xfrm>
          <a:prstGeom prst="rect">
            <a:avLst/>
          </a:prstGeom>
        </p:spPr>
      </p:pic>
      <p:pic>
        <p:nvPicPr>
          <p:cNvPr id="10" name="Picture 9" descr="WLCG-logo.jpg"/>
          <p:cNvPicPr>
            <a:picLocks noChangeAspect="1"/>
          </p:cNvPicPr>
          <p:nvPr userDrawn="1"/>
        </p:nvPicPr>
        <p:blipFill>
          <a:blip r:embed="rId3" cstate="screen"/>
          <a:stretch>
            <a:fillRect/>
          </a:stretch>
        </p:blipFill>
        <p:spPr>
          <a:xfrm>
            <a:off x="76200" y="6324600"/>
            <a:ext cx="457200" cy="457200"/>
          </a:xfrm>
          <a:prstGeom prst="rect">
            <a:avLst/>
          </a:prstGeom>
        </p:spPr>
      </p:pic>
      <p:pic>
        <p:nvPicPr>
          <p:cNvPr id="13" name="Picture 12" descr="01 nyte - globe encounters.tif"/>
          <p:cNvPicPr>
            <a:picLocks noChangeAspect="1"/>
          </p:cNvPicPr>
          <p:nvPr userDrawn="1"/>
        </p:nvPicPr>
        <p:blipFill>
          <a:blip r:embed="rId4" cstate="screen">
            <a:lum contrast="-10000"/>
          </a:blip>
          <a:srcRect/>
          <a:stretch>
            <a:fillRect/>
          </a:stretch>
        </p:blipFill>
        <p:spPr>
          <a:xfrm>
            <a:off x="7951" y="2057400"/>
            <a:ext cx="601649" cy="914400"/>
          </a:xfrm>
          <a:prstGeom prst="rect">
            <a:avLst/>
          </a:prstGeom>
        </p:spPr>
      </p:pic>
      <p:pic>
        <p:nvPicPr>
          <p:cNvPr id="14" name="Picture 13" descr="stacks_banner.jpg"/>
          <p:cNvPicPr>
            <a:picLocks noChangeAspect="1"/>
          </p:cNvPicPr>
          <p:nvPr userDrawn="1"/>
        </p:nvPicPr>
        <p:blipFill>
          <a:blip r:embed="rId5" cstate="screen"/>
          <a:srcRect/>
          <a:stretch>
            <a:fillRect/>
          </a:stretch>
        </p:blipFill>
        <p:spPr>
          <a:xfrm>
            <a:off x="0" y="0"/>
            <a:ext cx="609600" cy="762000"/>
          </a:xfrm>
          <a:prstGeom prst="rect">
            <a:avLst/>
          </a:prstGeom>
        </p:spPr>
      </p:pic>
      <p:pic>
        <p:nvPicPr>
          <p:cNvPr id="15" name="Picture 14" descr="0804041_30.tif"/>
          <p:cNvPicPr>
            <a:picLocks noChangeAspect="1"/>
          </p:cNvPicPr>
          <p:nvPr userDrawn="1"/>
        </p:nvPicPr>
        <p:blipFill>
          <a:blip r:embed="rId6" cstate="screen"/>
          <a:srcRect/>
          <a:stretch>
            <a:fillRect/>
          </a:stretch>
        </p:blipFill>
        <p:spPr>
          <a:xfrm>
            <a:off x="0" y="1371600"/>
            <a:ext cx="609600" cy="685800"/>
          </a:xfrm>
          <a:prstGeom prst="rect">
            <a:avLst/>
          </a:prstGeom>
        </p:spPr>
      </p:pic>
      <p:pic>
        <p:nvPicPr>
          <p:cNvPr id="16" name="Picture 15" descr="blueinstall.jpg"/>
          <p:cNvPicPr>
            <a:picLocks noChangeAspect="1"/>
          </p:cNvPicPr>
          <p:nvPr userDrawn="1"/>
        </p:nvPicPr>
        <p:blipFill>
          <a:blip r:embed="rId7" cstate="screen"/>
          <a:srcRect/>
          <a:stretch>
            <a:fillRect/>
          </a:stretch>
        </p:blipFill>
        <p:spPr>
          <a:xfrm>
            <a:off x="0" y="762000"/>
            <a:ext cx="609600" cy="609600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>
          <a:xfrm>
            <a:off x="609600" y="0"/>
            <a:ext cx="8534400" cy="762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924800" cy="762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1143000" y="0"/>
            <a:ext cx="8001000" cy="849313"/>
            <a:chOff x="1143000" y="0"/>
            <a:chExt cx="8001000" cy="849313"/>
          </a:xfrm>
        </p:grpSpPr>
        <p:pic>
          <p:nvPicPr>
            <p:cNvPr id="5" name="Picture 20" descr="banner-ITonly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43000" y="0"/>
              <a:ext cx="8001000" cy="849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Title 1"/>
            <p:cNvSpPr txBox="1">
              <a:spLocks/>
            </p:cNvSpPr>
            <p:nvPr userDrawn="1"/>
          </p:nvSpPr>
          <p:spPr bwMode="auto">
            <a:xfrm>
              <a:off x="1295400" y="0"/>
              <a:ext cx="5562600" cy="838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l" rtl="0">
                <a:defRPr/>
              </a:pPr>
              <a:r>
                <a:rPr lang="en-US" sz="3200" dirty="0">
                  <a:solidFill>
                    <a:srgbClr val="FFFFFF"/>
                  </a:solidFill>
                  <a:latin typeface="Arial"/>
                  <a:ea typeface="+mn-ea"/>
                  <a:cs typeface="+mn-cs"/>
                </a:rPr>
                <a:t>Experiment Support</a:t>
              </a:r>
            </a:p>
          </p:txBody>
        </p:sp>
      </p:grpSp>
      <p:pic>
        <p:nvPicPr>
          <p:cNvPr id="7" name="Picture 20" descr="CERNlogo-rg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23"/>
          <p:cNvSpPr txBox="1">
            <a:spLocks noChangeArrowheads="1"/>
          </p:cNvSpPr>
          <p:nvPr/>
        </p:nvSpPr>
        <p:spPr bwMode="auto">
          <a:xfrm>
            <a:off x="0" y="6111875"/>
            <a:ext cx="1295400" cy="67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0">
              <a:defRPr/>
            </a:pPr>
            <a:r>
              <a:rPr lang="en-US" sz="900" kern="1200" dirty="0">
                <a:solidFill>
                  <a:srgbClr val="000000"/>
                </a:solidFill>
                <a:latin typeface="Tahoma" pitchFamily="34" charset="0"/>
                <a:ea typeface="+mn-ea"/>
                <a:cs typeface="+mn-cs"/>
              </a:rPr>
              <a:t>CERN IT Department</a:t>
            </a:r>
          </a:p>
          <a:p>
            <a:pPr algn="r" rtl="0">
              <a:defRPr/>
            </a:pPr>
            <a:r>
              <a:rPr lang="en-US" sz="900" kern="1200">
                <a:solidFill>
                  <a:srgbClr val="000000"/>
                </a:solidFill>
                <a:latin typeface="Tahoma" pitchFamily="34" charset="0"/>
                <a:ea typeface="+mn-ea"/>
                <a:cs typeface="+mn-cs"/>
              </a:rPr>
              <a:t>CH-1211 Geneva </a:t>
            </a:r>
            <a:r>
              <a:rPr lang="en-US" sz="900" kern="1200" dirty="0">
                <a:solidFill>
                  <a:srgbClr val="000000"/>
                </a:solidFill>
                <a:latin typeface="Tahoma" pitchFamily="34" charset="0"/>
                <a:ea typeface="+mn-ea"/>
                <a:cs typeface="+mn-cs"/>
              </a:rPr>
              <a:t>23</a:t>
            </a:r>
          </a:p>
          <a:p>
            <a:pPr algn="r" rtl="0">
              <a:defRPr/>
            </a:pPr>
            <a:r>
              <a:rPr lang="en-US" sz="900" kern="1200" dirty="0">
                <a:solidFill>
                  <a:srgbClr val="000000"/>
                </a:solidFill>
                <a:latin typeface="Tahoma" pitchFamily="34" charset="0"/>
                <a:ea typeface="+mn-ea"/>
                <a:cs typeface="+mn-cs"/>
              </a:rPr>
              <a:t>Switzerland</a:t>
            </a:r>
          </a:p>
          <a:p>
            <a:pPr algn="r" rtl="0">
              <a:defRPr/>
            </a:pPr>
            <a:r>
              <a:rPr lang="en-US" sz="1100" b="1" kern="1200" dirty="0">
                <a:solidFill>
                  <a:srgbClr val="000000"/>
                </a:solidFill>
                <a:latin typeface="Tahoma" pitchFamily="34" charset="0"/>
                <a:ea typeface="+mn-ea"/>
                <a:cs typeface="+mn-cs"/>
              </a:rPr>
              <a:t>www.cern.ch/i</a:t>
            </a:r>
            <a:r>
              <a:rPr lang="en-US" sz="1000" b="1" kern="1200" dirty="0">
                <a:solidFill>
                  <a:srgbClr val="000000"/>
                </a:solidFill>
                <a:latin typeface="Tahoma" pitchFamily="34" charset="0"/>
                <a:ea typeface="+mn-ea"/>
                <a:cs typeface="+mn-cs"/>
              </a:rPr>
              <a:t>t</a:t>
            </a:r>
          </a:p>
        </p:txBody>
      </p:sp>
      <p:sp>
        <p:nvSpPr>
          <p:cNvPr id="9" name="TextBox 8"/>
          <p:cNvSpPr txBox="1"/>
          <p:nvPr/>
        </p:nvSpPr>
        <p:spPr bwMode="auto">
          <a:xfrm>
            <a:off x="-76200" y="68263"/>
            <a:ext cx="1371600" cy="7699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rtl="0">
              <a:defRPr/>
            </a:pPr>
            <a:r>
              <a:rPr lang="en-US" sz="4400" kern="1200" dirty="0">
                <a:solidFill>
                  <a:srgbClr val="FFFFFF"/>
                </a:solidFill>
                <a:latin typeface="Arial"/>
                <a:ea typeface="+mn-ea"/>
                <a:cs typeface="+mn-cs"/>
              </a:rPr>
              <a:t>DB</a:t>
            </a:r>
            <a:endParaRPr lang="en-US" sz="3600" kern="1200" dirty="0">
              <a:solidFill>
                <a:srgbClr val="FFFFFF"/>
              </a:solidFill>
              <a:latin typeface="Arial"/>
              <a:ea typeface="+mn-ea"/>
              <a:cs typeface="+mn-cs"/>
            </a:endParaRPr>
          </a:p>
        </p:txBody>
      </p:sp>
      <p:pic>
        <p:nvPicPr>
          <p:cNvPr id="10" name="Picture 18" descr="468557_82458359_plasma.jpg"/>
          <p:cNvPicPr>
            <a:picLocks noChangeAspect="1"/>
          </p:cNvPicPr>
          <p:nvPr/>
        </p:nvPicPr>
        <p:blipFill>
          <a:blip r:embed="rId4" cstate="print"/>
          <a:srcRect l="60654" t="4120" r="25140" b="2367"/>
          <a:stretch>
            <a:fillRect/>
          </a:stretch>
        </p:blipFill>
        <p:spPr bwMode="auto">
          <a:xfrm>
            <a:off x="0" y="0"/>
            <a:ext cx="1219200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 bwMode="auto">
          <a:xfrm>
            <a:off x="-76200" y="68263"/>
            <a:ext cx="1371600" cy="7699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rtl="0">
              <a:defRPr/>
            </a:pPr>
            <a:r>
              <a:rPr lang="en-US" sz="4400" kern="1200" dirty="0">
                <a:solidFill>
                  <a:srgbClr val="FFFFFF"/>
                </a:solidFill>
                <a:latin typeface="Arial"/>
                <a:ea typeface="+mn-ea"/>
                <a:cs typeface="+mn-cs"/>
              </a:rPr>
              <a:t>ES</a:t>
            </a:r>
            <a:endParaRPr lang="en-US" sz="3600" kern="1200" dirty="0">
              <a:solidFill>
                <a:srgbClr val="FFFFFF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57400" y="1752600"/>
            <a:ext cx="6553200" cy="1470025"/>
          </a:xfrm>
        </p:spPr>
        <p:txBody>
          <a:bodyPr/>
          <a:lstStyle>
            <a:lvl1pPr algn="ctr">
              <a:defRPr sz="3600" b="1">
                <a:solidFill>
                  <a:srgbClr val="3861AA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505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rgbClr val="3861AA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endParaRPr lang="en-US" sz="1400" b="1" i="1" kern="1200" dirty="0">
              <a:solidFill>
                <a:srgbClr val="00529E"/>
              </a:solidFill>
              <a:latin typeface="Arial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2057400" y="1752600"/>
            <a:ext cx="6553200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>
            <a:lvl1pPr algn="ctr">
              <a:defRPr sz="3600" b="1">
                <a:solidFill>
                  <a:srgbClr val="3861AA"/>
                </a:solidFill>
              </a:defRPr>
            </a:lvl1pPr>
          </a:lstStyle>
          <a:p>
            <a:pPr rtl="0" eaLnBrk="0" hangingPunct="0">
              <a:defRPr/>
            </a:pPr>
            <a:r>
              <a:rPr lang="en-US" smtClean="0">
                <a:latin typeface="Arial"/>
                <a:ea typeface="+mn-ea"/>
                <a:cs typeface="+mn-cs"/>
              </a:rPr>
              <a:t>Click to edit Master title style</a:t>
            </a:r>
            <a:endParaRPr lang="en-US" dirty="0">
              <a:latin typeface="Arial"/>
              <a:ea typeface="+mn-ea"/>
              <a:cs typeface="+mn-cs"/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505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rgbClr val="3861AA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r>
              <a:rPr lang="en-US" sz="1400" b="1" i="1" kern="1200">
                <a:solidFill>
                  <a:srgbClr val="00529E"/>
                </a:solidFill>
                <a:latin typeface="Arial"/>
                <a:ea typeface="+mn-ea"/>
                <a:cs typeface="+mn-cs"/>
              </a:rPr>
              <a:t>Flavia Donno - WLCG Management Board - December 7, 2010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r>
              <a:rPr lang="en-US" sz="1400" b="1" i="1" kern="1200">
                <a:solidFill>
                  <a:srgbClr val="00529E"/>
                </a:solidFill>
                <a:latin typeface="Arial"/>
                <a:ea typeface="+mn-ea"/>
                <a:cs typeface="+mn-cs"/>
              </a:rPr>
              <a:t>Flavia Donno - WLCG Management Board - December 7, 2010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r>
              <a:rPr lang="en-US" sz="1400" b="1" i="1" kern="1200">
                <a:solidFill>
                  <a:srgbClr val="00529E"/>
                </a:solidFill>
                <a:latin typeface="Arial"/>
                <a:ea typeface="+mn-ea"/>
                <a:cs typeface="+mn-cs"/>
              </a:rPr>
              <a:t>Flavia Donno - WLCG Management Board - December 7, 2010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r>
              <a:rPr lang="en-US" sz="1400" b="1" i="1" kern="1200">
                <a:solidFill>
                  <a:srgbClr val="00529E"/>
                </a:solidFill>
                <a:latin typeface="Arial"/>
                <a:ea typeface="+mn-ea"/>
                <a:cs typeface="+mn-cs"/>
              </a:rPr>
              <a:t>Flavia Donno - WLCG Management Board - December 7, 2010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r>
              <a:rPr lang="en-US" sz="1400" b="1" i="1" kern="1200">
                <a:solidFill>
                  <a:srgbClr val="00529E"/>
                </a:solidFill>
                <a:latin typeface="Arial"/>
                <a:ea typeface="+mn-ea"/>
                <a:cs typeface="+mn-cs"/>
              </a:rPr>
              <a:t>Flavia Donno - WLCG Management Board - December 7, 2010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 userDrawn="1"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60348252-7A65-47CE-A2AF-B1F37D2E893E}" type="slidenum">
              <a:rPr lang="en-US">
                <a:solidFill>
                  <a:srgbClr val="3861AA"/>
                </a:solidFill>
              </a:rPr>
              <a:pPr/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July 20 2005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2E4119-F38D-4E9C-9F96-9F9CA4D84F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 userDrawn="1"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113061D4-C461-4583-BB9D-6ADB28583A4B}" type="slidenum">
              <a:rPr lang="en-US">
                <a:solidFill>
                  <a:srgbClr val="3861AA"/>
                </a:solidFill>
              </a:rPr>
              <a:pPr/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0"/>
          <p:cNvSpPr>
            <a:spLocks noGrp="1" noChangeArrowheads="1"/>
          </p:cNvSpPr>
          <p:nvPr userDrawn="1"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B8924324-0DBB-4011-89A4-552D999DE18C}" type="slidenum">
              <a:rPr lang="en-US">
                <a:solidFill>
                  <a:srgbClr val="3861AA"/>
                </a:solidFill>
              </a:rPr>
              <a:pPr/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066800"/>
            <a:ext cx="43053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066800"/>
            <a:ext cx="43053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 userDrawn="1"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BDB4C9F0-D4E2-4EEB-B6FA-1FFDE5AD08BC}" type="slidenum">
              <a:rPr lang="en-US">
                <a:solidFill>
                  <a:srgbClr val="3861AA"/>
                </a:solidFill>
              </a:rPr>
              <a:pPr/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 userDrawn="1"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0063C979-6DE3-46AD-9ED3-F03FA035A2E9}" type="slidenum">
              <a:rPr lang="en-US">
                <a:solidFill>
                  <a:srgbClr val="3861AA"/>
                </a:solidFill>
              </a:rPr>
              <a:pPr/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 userDrawn="1"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43311ABC-D5DE-4A67-AFDF-2ECDEBF65C04}" type="slidenum">
              <a:rPr lang="en-US">
                <a:solidFill>
                  <a:srgbClr val="3861AA"/>
                </a:solidFill>
              </a:rPr>
              <a:pPr/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July 20 2005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F1935C-5F35-4525-A31B-F0C3328495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July 20 2005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EEF44F-EFD7-4FE7-B0C1-EA33AC4EA3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July 20 2005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647D62-A0EC-434B-B680-BD4F4A0D30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July 20 2005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014A26-A591-4C88-A125-D6BBF7644B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July 20 2005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2FB392-F0B0-47EF-9AFC-5E1576BF72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July 20 2005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8C9DAD-27A8-4379-A983-F46930BFB2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July 20 2005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3257C1-8F8C-46FD-B19D-B8760006FD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slideLayout" Target="../slideLayouts/slideLayout15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10" Type="http://schemas.openxmlformats.org/officeDocument/2006/relationships/image" Target="../media/image12.jpeg"/><Relationship Id="rId4" Type="http://schemas.openxmlformats.org/officeDocument/2006/relationships/slideLayout" Target="../slideLayouts/slideLayout16.xml"/><Relationship Id="rId9" Type="http://schemas.openxmlformats.org/officeDocument/2006/relationships/image" Target="../media/image11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slideLayout" Target="../slideLayouts/slideLayout21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4" Type="http://schemas.openxmlformats.org/officeDocument/2006/relationships/slideLayout" Target="../slideLayouts/slideLayout22.xml"/><Relationship Id="rId9" Type="http://schemas.openxmlformats.org/officeDocument/2006/relationships/image" Target="../media/image1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pPr>
              <a:defRPr/>
            </a:pPr>
            <a:r>
              <a:rPr lang="en-US"/>
              <a:t>July 20 2005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D7D3A733-3763-4D2B-B796-B21126DA1E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WordArt 7"/>
          <p:cNvSpPr>
            <a:spLocks noChangeArrowheads="1" noChangeShapeType="1" noTextEdit="1"/>
          </p:cNvSpPr>
          <p:nvPr/>
        </p:nvSpPr>
        <p:spPr bwMode="auto">
          <a:xfrm>
            <a:off x="7884368" y="6021288"/>
            <a:ext cx="108585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GDB</a:t>
            </a:r>
          </a:p>
        </p:txBody>
      </p:sp>
      <p:grpSp>
        <p:nvGrpSpPr>
          <p:cNvPr id="1032" name="Group 13"/>
          <p:cNvGrpSpPr>
            <a:grpSpLocks/>
          </p:cNvGrpSpPr>
          <p:nvPr/>
        </p:nvGrpSpPr>
        <p:grpSpPr bwMode="auto">
          <a:xfrm>
            <a:off x="128588" y="115888"/>
            <a:ext cx="914400" cy="912812"/>
            <a:chOff x="1344" y="385"/>
            <a:chExt cx="576" cy="575"/>
          </a:xfrm>
        </p:grpSpPr>
        <p:pic>
          <p:nvPicPr>
            <p:cNvPr id="1035" name="Picture 14" descr="CLGlogo2"/>
            <p:cNvPicPr>
              <a:picLocks noChangeAspect="1" noChangeArrowheads="1"/>
            </p:cNvPicPr>
            <p:nvPr userDrawn="1"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1344" y="385"/>
              <a:ext cx="576" cy="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39" name="Text Box 15"/>
            <p:cNvSpPr txBox="1">
              <a:spLocks noChangeAspect="1" noChangeArrowheads="1"/>
            </p:cNvSpPr>
            <p:nvPr userDrawn="1"/>
          </p:nvSpPr>
          <p:spPr bwMode="auto">
            <a:xfrm>
              <a:off x="1471" y="577"/>
              <a:ext cx="32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400" b="1">
                  <a:latin typeface="Comic Sans MS" pitchFamily="66" charset="0"/>
                  <a:cs typeface="Times New Roman" pitchFamily="18" charset="0"/>
                </a:rPr>
                <a:t>LCG</a:t>
              </a:r>
            </a:p>
          </p:txBody>
        </p:sp>
      </p:grpSp>
      <p:pic>
        <p:nvPicPr>
          <p:cNvPr id="1033" name="Picture 16" descr="blue_on_white_logo_200x53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468313" y="6165850"/>
            <a:ext cx="190500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2" descr="\\cern.ch\dfs\Users\i\ibird\Documents\My Pictures\WLCGlogo.jp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214313" y="214313"/>
            <a:ext cx="784225" cy="78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2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8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8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8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8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8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0" descr="banner-ITonly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5562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1066800"/>
            <a:ext cx="7543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40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05000" y="63246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 b="1" i="1">
                <a:solidFill>
                  <a:srgbClr val="00529E"/>
                </a:solidFill>
                <a:latin typeface="+mn-lt"/>
              </a:defRPr>
            </a:lvl1pPr>
          </a:lstStyle>
          <a:p>
            <a:pPr rtl="0">
              <a:defRPr/>
            </a:pPr>
            <a:endParaRPr lang="en-US" kern="1200" dirty="0">
              <a:latin typeface="Arial"/>
              <a:ea typeface="+mn-ea"/>
              <a:cs typeface="+mn-cs"/>
            </a:endParaRPr>
          </a:p>
        </p:txBody>
      </p:sp>
      <p:pic>
        <p:nvPicPr>
          <p:cNvPr id="1030" name="Picture 21" descr="CERNlogo-rgb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6" name="Text Box 22"/>
          <p:cNvSpPr txBox="1">
            <a:spLocks noChangeArrowheads="1"/>
          </p:cNvSpPr>
          <p:nvPr/>
        </p:nvSpPr>
        <p:spPr bwMode="auto">
          <a:xfrm>
            <a:off x="0" y="6111875"/>
            <a:ext cx="1295400" cy="67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0">
              <a:defRPr/>
            </a:pPr>
            <a:r>
              <a:rPr lang="en-US" sz="900" kern="1200" dirty="0">
                <a:solidFill>
                  <a:srgbClr val="000000"/>
                </a:solidFill>
                <a:latin typeface="Tahoma" pitchFamily="34" charset="0"/>
                <a:ea typeface="+mn-ea"/>
                <a:cs typeface="+mn-cs"/>
              </a:rPr>
              <a:t>CERN IT Department</a:t>
            </a:r>
          </a:p>
          <a:p>
            <a:pPr algn="r" rtl="0">
              <a:defRPr/>
            </a:pPr>
            <a:r>
              <a:rPr lang="en-US" sz="900" kern="1200" dirty="0">
                <a:solidFill>
                  <a:srgbClr val="000000"/>
                </a:solidFill>
                <a:latin typeface="Tahoma" pitchFamily="34" charset="0"/>
                <a:ea typeface="+mn-ea"/>
                <a:cs typeface="+mn-cs"/>
              </a:rPr>
              <a:t>CH-1211 Geneva 23</a:t>
            </a:r>
          </a:p>
          <a:p>
            <a:pPr algn="r" rtl="0">
              <a:defRPr/>
            </a:pPr>
            <a:r>
              <a:rPr lang="en-US" sz="900" kern="1200" dirty="0">
                <a:solidFill>
                  <a:srgbClr val="000000"/>
                </a:solidFill>
                <a:latin typeface="Tahoma" pitchFamily="34" charset="0"/>
                <a:ea typeface="+mn-ea"/>
                <a:cs typeface="+mn-cs"/>
              </a:rPr>
              <a:t>Switzerland</a:t>
            </a:r>
          </a:p>
          <a:p>
            <a:pPr algn="r" rtl="0">
              <a:defRPr/>
            </a:pPr>
            <a:r>
              <a:rPr lang="en-US" sz="1100" b="1" kern="1200" dirty="0">
                <a:solidFill>
                  <a:srgbClr val="000000"/>
                </a:solidFill>
                <a:latin typeface="Tahoma" pitchFamily="34" charset="0"/>
                <a:ea typeface="+mn-ea"/>
                <a:cs typeface="+mn-cs"/>
              </a:rPr>
              <a:t>www.cern.ch/i</a:t>
            </a:r>
            <a:r>
              <a:rPr lang="en-US" sz="1000" b="1" kern="1200" dirty="0">
                <a:solidFill>
                  <a:srgbClr val="000000"/>
                </a:solidFill>
                <a:latin typeface="Tahoma" pitchFamily="34" charset="0"/>
                <a:ea typeface="+mn-ea"/>
                <a:cs typeface="+mn-cs"/>
              </a:rPr>
              <a:t>t</a:t>
            </a:r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-76200" y="0"/>
            <a:ext cx="1371600" cy="6019800"/>
            <a:chOff x="-76200" y="0"/>
            <a:chExt cx="1371600" cy="6019800"/>
          </a:xfrm>
        </p:grpSpPr>
        <p:pic>
          <p:nvPicPr>
            <p:cNvPr id="1033" name="Picture 13" descr="468557_82458359_plasma.jpg"/>
            <p:cNvPicPr>
              <a:picLocks noChangeAspect="1"/>
            </p:cNvPicPr>
            <p:nvPr userDrawn="1"/>
          </p:nvPicPr>
          <p:blipFill>
            <a:blip r:embed="rId10" cstate="print"/>
            <a:srcRect l="25140" t="4120" r="60654" b="2367"/>
            <a:stretch>
              <a:fillRect/>
            </a:stretch>
          </p:blipFill>
          <p:spPr bwMode="auto">
            <a:xfrm flipH="1">
              <a:off x="0" y="0"/>
              <a:ext cx="1219200" cy="6019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TextBox 11"/>
            <p:cNvSpPr txBox="1"/>
            <p:nvPr userDrawn="1"/>
          </p:nvSpPr>
          <p:spPr bwMode="auto">
            <a:xfrm>
              <a:off x="-76200" y="68263"/>
              <a:ext cx="1371600" cy="76993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rtl="0">
                <a:defRPr/>
              </a:pPr>
              <a:r>
                <a:rPr lang="en-US" sz="4400" kern="1200" dirty="0">
                  <a:solidFill>
                    <a:srgbClr val="FFFFFF"/>
                  </a:solidFill>
                  <a:latin typeface="Arial"/>
                  <a:ea typeface="+mn-ea"/>
                  <a:cs typeface="+mn-cs"/>
                </a:rPr>
                <a:t>ES</a:t>
              </a:r>
              <a:endParaRPr lang="en-US" sz="3600" kern="1200" dirty="0">
                <a:solidFill>
                  <a:srgbClr val="FFFFFF"/>
                </a:solidFill>
                <a:latin typeface="Arial"/>
                <a:ea typeface="+mn-ea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3861AA"/>
        </a:buClr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4F9E"/>
        </a:buClr>
        <a:buFont typeface="Arial" charset="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3E282B"/>
        </a:buClr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9"/>
          <p:cNvSpPr>
            <a:spLocks noGrp="1" noChangeArrowheads="1"/>
          </p:cNvSpPr>
          <p:nvPr userDrawn="1">
            <p:ph type="body" idx="1"/>
          </p:nvPr>
        </p:nvSpPr>
        <p:spPr bwMode="auto">
          <a:xfrm>
            <a:off x="228600" y="1066800"/>
            <a:ext cx="87630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8195" name="Picture 7" descr="banner-ITonly"/>
          <p:cNvPicPr>
            <a:picLocks noChangeAspect="1" noChangeArrowheads="1"/>
          </p:cNvPicPr>
          <p:nvPr userDrawn="1"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2"/>
          <p:cNvPicPr>
            <a:picLocks noChangeAspect="1" noChangeArrowheads="1"/>
          </p:cNvPicPr>
          <p:nvPr userDrawn="1"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5937" t="51231" r="4213" b="36617"/>
          <a:stretch>
            <a:fillRect/>
          </a:stretch>
        </p:blipFill>
        <p:spPr bwMode="auto">
          <a:xfrm>
            <a:off x="0" y="0"/>
            <a:ext cx="1219200" cy="84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7" name="Rectangle 8"/>
          <p:cNvSpPr>
            <a:spLocks noGrp="1" noChangeArrowheads="1"/>
          </p:cNvSpPr>
          <p:nvPr userDrawn="1">
            <p:ph type="title"/>
          </p:nvPr>
        </p:nvSpPr>
        <p:spPr bwMode="auto">
          <a:xfrm>
            <a:off x="1295400" y="0"/>
            <a:ext cx="5562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50" name="Rectangle 10"/>
          <p:cNvSpPr>
            <a:spLocks noGrp="1" noChangeArrowheads="1"/>
          </p:cNvSpPr>
          <p:nvPr userDrawn="1">
            <p:ph type="ftr" sz="quarter" idx="3"/>
          </p:nvPr>
        </p:nvSpPr>
        <p:spPr bwMode="auto">
          <a:xfrm>
            <a:off x="2514600" y="65532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i="1">
                <a:solidFill>
                  <a:srgbClr val="00529E"/>
                </a:solidFill>
              </a:defRPr>
            </a:lvl1pPr>
          </a:lstStyle>
          <a:p>
            <a:r>
              <a:rPr lang="en-US">
                <a:latin typeface="Arial" pitchFamily="34" charset="0"/>
                <a:cs typeface="+mn-cs"/>
              </a:rPr>
              <a:t> </a:t>
            </a:r>
            <a:r>
              <a:rPr lang="en-US">
                <a:solidFill>
                  <a:srgbClr val="3861AA"/>
                </a:solidFill>
                <a:latin typeface="Arial" pitchFamily="34" charset="0"/>
                <a:cs typeface="+mn-cs"/>
              </a:rPr>
              <a:t>Presentation title - </a:t>
            </a:r>
            <a:fld id="{DF58328B-533A-4290-8CA4-991057811A83}" type="slidenum">
              <a:rPr lang="en-US">
                <a:solidFill>
                  <a:srgbClr val="3861AA"/>
                </a:solidFill>
                <a:latin typeface="Arial" pitchFamily="34" charset="0"/>
                <a:cs typeface="+mn-cs"/>
              </a:rPr>
              <a:pPr/>
              <a:t>‹#›</a:t>
            </a:fld>
            <a:endParaRPr lang="en-US">
              <a:solidFill>
                <a:srgbClr val="3861AA"/>
              </a:solidFill>
              <a:latin typeface="Arial" pitchFamily="34" charset="0"/>
              <a:cs typeface="+mn-cs"/>
            </a:endParaRPr>
          </a:p>
        </p:txBody>
      </p:sp>
      <p:sp>
        <p:nvSpPr>
          <p:cNvPr id="8199" name="TextBox 8"/>
          <p:cNvSpPr txBox="1">
            <a:spLocks noChangeArrowheads="1"/>
          </p:cNvSpPr>
          <p:nvPr userDrawn="1"/>
        </p:nvSpPr>
        <p:spPr bwMode="auto">
          <a:xfrm>
            <a:off x="0" y="82550"/>
            <a:ext cx="137160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1600">
                <a:solidFill>
                  <a:srgbClr val="FFFFFF"/>
                </a:solidFill>
                <a:latin typeface="Arial" pitchFamily="34" charset="0"/>
                <a:cs typeface="+mn-cs"/>
              </a:rPr>
              <a:t>Grid Technology</a:t>
            </a:r>
            <a:endParaRPr lang="en-US" sz="1200">
              <a:solidFill>
                <a:srgbClr val="FFFFFF"/>
              </a:solidFill>
              <a:latin typeface="Arial" pitchFamily="34" charset="0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3861AA"/>
        </a:buClr>
        <a:buChar char="•"/>
        <a:defRPr sz="28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3861AA"/>
        </a:buClr>
        <a:buFont typeface="Arial" pitchFamily="34" charset="0"/>
        <a:buChar char="–"/>
        <a:defRPr sz="24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indico.desy.de/internalPage.py?pageId=1&amp;confId=4019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88913"/>
            <a:ext cx="7772400" cy="1470025"/>
          </a:xfrm>
        </p:spPr>
        <p:txBody>
          <a:bodyPr/>
          <a:lstStyle/>
          <a:p>
            <a:pPr eaLnBrk="1" hangingPunct="1"/>
            <a:r>
              <a:rPr lang="en-US" sz="4400" b="1" dirty="0" smtClean="0"/>
              <a:t>Introduction</a:t>
            </a:r>
          </a:p>
        </p:txBody>
      </p:sp>
      <p:sp>
        <p:nvSpPr>
          <p:cNvPr id="1536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31913" y="2565400"/>
            <a:ext cx="6400800" cy="1752600"/>
          </a:xfrm>
        </p:spPr>
        <p:txBody>
          <a:bodyPr/>
          <a:lstStyle/>
          <a:p>
            <a:pPr eaLnBrk="1" hangingPunct="1"/>
            <a:r>
              <a:rPr lang="en-US" sz="2000" b="1" i="1" dirty="0" smtClean="0"/>
              <a:t>John Gordon, STFC</a:t>
            </a:r>
          </a:p>
          <a:p>
            <a:pPr eaLnBrk="1" hangingPunct="1"/>
            <a:r>
              <a:rPr lang="en-US" sz="2000" b="1" i="1" dirty="0" smtClean="0"/>
              <a:t>GDB meeting @CERN September 14</a:t>
            </a:r>
            <a:r>
              <a:rPr lang="en-US" sz="2000" b="1" i="1" baseline="30000" dirty="0" smtClean="0"/>
              <a:t>th</a:t>
            </a:r>
            <a:r>
              <a:rPr lang="en-US" sz="2000" b="1" i="1" dirty="0" smtClean="0"/>
              <a:t>   2011</a:t>
            </a:r>
          </a:p>
        </p:txBody>
      </p:sp>
      <p:pic>
        <p:nvPicPr>
          <p:cNvPr id="2" name="Picture 2" descr="C:\Documents and Settings\jcg78\My Documents\Downloads\jcg QR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086250"/>
            <a:ext cx="1872208" cy="18722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endParaRPr lang="en-GB" dirty="0" smtClean="0"/>
          </a:p>
          <a:p>
            <a:pPr eaLnBrk="1" hangingPunct="1"/>
            <a:endParaRPr lang="en-GB" b="1" dirty="0" smtClean="0"/>
          </a:p>
          <a:p>
            <a:pPr eaLnBrk="1" hangingPunct="1"/>
            <a:endParaRPr lang="en-GB" b="1" dirty="0" smtClean="0"/>
          </a:p>
          <a:p>
            <a:pPr eaLnBrk="1" hangingPunct="1"/>
            <a:endParaRPr lang="en-GB" dirty="0" smtClean="0"/>
          </a:p>
          <a:p>
            <a:endParaRPr lang="en-GB" dirty="0" smtClean="0"/>
          </a:p>
        </p:txBody>
      </p:sp>
      <p:sp>
        <p:nvSpPr>
          <p:cNvPr id="1741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2789975-47B4-4175-870E-A40F9A16A86C}" type="slidenum">
              <a:rPr lang="en-US" smtClean="0">
                <a:cs typeface="Arial" charset="0"/>
              </a:rPr>
              <a:pPr/>
              <a:t>2</a:t>
            </a:fld>
            <a:endParaRPr lang="en-US" smtClean="0">
              <a:cs typeface="Arial" charset="0"/>
            </a:endParaRPr>
          </a:p>
        </p:txBody>
      </p:sp>
      <p:sp>
        <p:nvSpPr>
          <p:cNvPr id="174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Since the Previous Meeting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4294967295"/>
          </p:nvPr>
        </p:nvSpPr>
        <p:spPr>
          <a:xfrm>
            <a:off x="1141413" y="1600200"/>
            <a:ext cx="8002587" cy="4525963"/>
          </a:xfrm>
        </p:spPr>
        <p:txBody>
          <a:bodyPr/>
          <a:lstStyle/>
          <a:p>
            <a:pPr eaLnBrk="1" hangingPunct="1"/>
            <a:r>
              <a:rPr lang="en-GB" b="1" dirty="0" smtClean="0">
                <a:solidFill>
                  <a:schemeClr val="tx2"/>
                </a:solidFill>
              </a:rPr>
              <a:t>World IPV6 Day, 8</a:t>
            </a:r>
            <a:r>
              <a:rPr lang="en-GB" b="1" baseline="30000" dirty="0" smtClean="0">
                <a:solidFill>
                  <a:schemeClr val="tx2"/>
                </a:solidFill>
              </a:rPr>
              <a:t>th</a:t>
            </a:r>
            <a:r>
              <a:rPr lang="en-GB" b="1" dirty="0" smtClean="0">
                <a:solidFill>
                  <a:schemeClr val="tx2"/>
                </a:solidFill>
              </a:rPr>
              <a:t> June, all over the world!</a:t>
            </a:r>
          </a:p>
          <a:p>
            <a:pPr eaLnBrk="1" hangingPunct="1"/>
            <a:r>
              <a:rPr lang="en-GB" b="1" dirty="0" smtClean="0">
                <a:solidFill>
                  <a:schemeClr val="tx2"/>
                </a:solidFill>
              </a:rPr>
              <a:t>Identity Management Workshop, CERN, 9-10 June</a:t>
            </a:r>
          </a:p>
          <a:p>
            <a:pPr eaLnBrk="1" hangingPunct="1"/>
            <a:r>
              <a:rPr lang="en-GB" b="1" dirty="0" smtClean="0">
                <a:solidFill>
                  <a:schemeClr val="tx2"/>
                </a:solidFill>
              </a:rPr>
              <a:t>LHCOPN Meeting, Washington, 13-14 June </a:t>
            </a:r>
          </a:p>
          <a:p>
            <a:pPr eaLnBrk="1" hangingPunct="1"/>
            <a:r>
              <a:rPr lang="en-GB" b="1" dirty="0" smtClean="0">
                <a:solidFill>
                  <a:schemeClr val="tx2"/>
                </a:solidFill>
              </a:rPr>
              <a:t>WLCG Workshop, DESY, 11-13</a:t>
            </a:r>
            <a:r>
              <a:rPr lang="en-GB" b="1" baseline="30000" dirty="0" smtClean="0">
                <a:solidFill>
                  <a:schemeClr val="tx2"/>
                </a:solidFill>
              </a:rPr>
              <a:t>th</a:t>
            </a:r>
            <a:r>
              <a:rPr lang="en-GB" b="1" dirty="0" smtClean="0">
                <a:solidFill>
                  <a:schemeClr val="tx2"/>
                </a:solidFill>
              </a:rPr>
              <a:t> July</a:t>
            </a:r>
          </a:p>
          <a:p>
            <a:pPr lvl="1" eaLnBrk="1" hangingPunct="1"/>
            <a:r>
              <a:rPr lang="en-GB" u="sng" dirty="0" smtClean="0">
                <a:hlinkClick r:id="rId3"/>
              </a:rPr>
              <a:t>http://indico.desy.de/internalPage.py?pageId=1&amp;confId=4019</a:t>
            </a:r>
            <a:endParaRPr lang="en-GB" b="1" dirty="0" smtClean="0">
              <a:solidFill>
                <a:schemeClr val="tx2"/>
              </a:solidFill>
            </a:endParaRPr>
          </a:p>
          <a:p>
            <a:pPr eaLnBrk="1" hangingPunct="1"/>
            <a:endParaRPr lang="en-GB" b="1" dirty="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dirty="0" smtClean="0"/>
              <a:t>Most months on the </a:t>
            </a:r>
            <a:r>
              <a:rPr lang="en-US" dirty="0" smtClean="0">
                <a:solidFill>
                  <a:srgbClr val="00B050"/>
                </a:solidFill>
              </a:rPr>
              <a:t>second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B050"/>
                </a:solidFill>
              </a:rPr>
              <a:t>Wednesday</a:t>
            </a:r>
            <a:r>
              <a:rPr lang="en-US" dirty="0" smtClean="0"/>
              <a:t> </a:t>
            </a:r>
          </a:p>
          <a:p>
            <a:pPr eaLnBrk="1" hangingPunct="1">
              <a:lnSpc>
                <a:spcPct val="80000"/>
              </a:lnSpc>
            </a:pPr>
            <a:r>
              <a:rPr lang="en-US" dirty="0" smtClean="0"/>
              <a:t>Rooms booked</a:t>
            </a:r>
          </a:p>
          <a:p>
            <a:pPr eaLnBrk="1" hangingPunct="1">
              <a:lnSpc>
                <a:spcPct val="80000"/>
              </a:lnSpc>
            </a:pPr>
            <a:endParaRPr lang="en-GB" dirty="0" smtClean="0"/>
          </a:p>
        </p:txBody>
      </p:sp>
      <p:sp>
        <p:nvSpPr>
          <p:cNvPr id="1945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36CA09F-01D6-419D-BC58-2A98F0AE7CDE}" type="slidenum">
              <a:rPr lang="en-US" smtClean="0">
                <a:cs typeface="Arial" charset="0"/>
              </a:rPr>
              <a:pPr/>
              <a:t>3</a:t>
            </a:fld>
            <a:endParaRPr lang="en-US" smtClean="0">
              <a:cs typeface="Arial" charset="0"/>
            </a:endParaRPr>
          </a:p>
        </p:txBody>
      </p:sp>
      <p:sp>
        <p:nvSpPr>
          <p:cNvPr id="1945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GDB meetings in 2011</a:t>
            </a:r>
            <a:endParaRPr lang="en-GB" dirty="0" smtClean="0"/>
          </a:p>
        </p:txBody>
      </p:sp>
      <p:sp>
        <p:nvSpPr>
          <p:cNvPr id="200708" name="Text Box 4"/>
          <p:cNvSpPr txBox="1">
            <a:spLocks noChangeArrowheads="1"/>
          </p:cNvSpPr>
          <p:nvPr/>
        </p:nvSpPr>
        <p:spPr bwMode="auto">
          <a:xfrm>
            <a:off x="1662113" y="3168650"/>
            <a:ext cx="374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Char char="•"/>
              <a:defRPr/>
            </a:pPr>
            <a:r>
              <a:rPr lang="en-GB" sz="2400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cs typeface="+mn-cs"/>
              </a:rPr>
              <a:t> </a:t>
            </a:r>
            <a:endParaRPr lang="en-GB" sz="2400">
              <a:cs typeface="+mn-cs"/>
            </a:endParaRPr>
          </a:p>
        </p:txBody>
      </p:sp>
      <p:pic>
        <p:nvPicPr>
          <p:cNvPr id="19461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188" y="5013325"/>
            <a:ext cx="123825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0712" name="Text Box 8"/>
          <p:cNvSpPr txBox="1">
            <a:spLocks noChangeArrowheads="1"/>
          </p:cNvSpPr>
          <p:nvPr/>
        </p:nvSpPr>
        <p:spPr bwMode="auto">
          <a:xfrm>
            <a:off x="2714612" y="4214818"/>
            <a:ext cx="1986441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Char char="•"/>
              <a:defRPr/>
            </a:pPr>
            <a:r>
              <a:rPr lang="en-GB" sz="2400" dirty="0" smtClean="0">
                <a:solidFill>
                  <a:srgbClr val="00B05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cs typeface="+mn-cs"/>
              </a:rPr>
              <a:t> </a:t>
            </a:r>
            <a:r>
              <a:rPr lang="en-GB" sz="2400" dirty="0" smtClean="0">
                <a:solidFill>
                  <a:srgbClr val="DDDDDD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cs typeface="+mn-cs"/>
              </a:rPr>
              <a:t>January 12</a:t>
            </a:r>
            <a:r>
              <a:rPr lang="en-GB" sz="2400" dirty="0" smtClean="0">
                <a:solidFill>
                  <a:srgbClr val="DDDDDD"/>
                </a:solidFill>
                <a:cs typeface="+mn-cs"/>
              </a:rPr>
              <a:t> </a:t>
            </a:r>
            <a:endParaRPr lang="en-GB" sz="2400" dirty="0">
              <a:solidFill>
                <a:srgbClr val="DDDDDD"/>
              </a:solidFill>
              <a:cs typeface="+mn-cs"/>
            </a:endParaRPr>
          </a:p>
          <a:p>
            <a:pPr>
              <a:buFontTx/>
              <a:buChar char="•"/>
              <a:defRPr/>
            </a:pPr>
            <a:r>
              <a:rPr lang="en-GB" sz="2400" dirty="0" smtClean="0">
                <a:solidFill>
                  <a:srgbClr val="00B05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cs typeface="+mn-cs"/>
              </a:rPr>
              <a:t> </a:t>
            </a:r>
            <a:r>
              <a:rPr lang="en-GB" sz="2400" dirty="0" smtClean="0">
                <a:solidFill>
                  <a:srgbClr val="DDDDDD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cs typeface="+mn-cs"/>
              </a:rPr>
              <a:t>February 9</a:t>
            </a:r>
            <a:r>
              <a:rPr lang="en-GB" sz="2400" dirty="0" smtClean="0">
                <a:solidFill>
                  <a:srgbClr val="DDDDDD"/>
                </a:solidFill>
                <a:cs typeface="+mn-cs"/>
              </a:rPr>
              <a:t> </a:t>
            </a:r>
            <a:endParaRPr lang="en-GB" sz="2400" dirty="0">
              <a:solidFill>
                <a:srgbClr val="00B050"/>
              </a:solidFill>
              <a:cs typeface="+mn-cs"/>
            </a:endParaRPr>
          </a:p>
          <a:p>
            <a:pPr>
              <a:buFontTx/>
              <a:buChar char="•"/>
              <a:defRPr/>
            </a:pPr>
            <a:r>
              <a:rPr lang="en-GB" sz="2400" dirty="0" smtClean="0">
                <a:solidFill>
                  <a:srgbClr val="00B05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cs typeface="+mn-cs"/>
              </a:rPr>
              <a:t> </a:t>
            </a:r>
            <a:r>
              <a:rPr lang="en-GB" sz="2400" dirty="0" smtClean="0">
                <a:solidFill>
                  <a:srgbClr val="DDDDDD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March 9</a:t>
            </a:r>
            <a:endParaRPr lang="en-GB" sz="2400" b="1" dirty="0">
              <a:solidFill>
                <a:srgbClr val="00B050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  <a:cs typeface="+mn-cs"/>
            </a:endParaRPr>
          </a:p>
          <a:p>
            <a:pPr>
              <a:buFontTx/>
              <a:buChar char="•"/>
              <a:defRPr/>
            </a:pPr>
            <a:r>
              <a:rPr lang="en-GB" sz="2400" dirty="0" smtClean="0">
                <a:solidFill>
                  <a:srgbClr val="00B05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cs typeface="+mn-cs"/>
              </a:rPr>
              <a:t> </a:t>
            </a:r>
            <a:r>
              <a:rPr lang="en-GB" sz="2400" dirty="0" smtClean="0">
                <a:solidFill>
                  <a:srgbClr val="DDDDDD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April 11</a:t>
            </a:r>
            <a:endParaRPr lang="en-GB" sz="2400" dirty="0" smtClean="0">
              <a:solidFill>
                <a:srgbClr val="00B050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  <a:cs typeface="+mn-cs"/>
            </a:endParaRPr>
          </a:p>
          <a:p>
            <a:pPr>
              <a:buFontTx/>
              <a:buChar char="•"/>
              <a:defRPr/>
            </a:pPr>
            <a:r>
              <a:rPr lang="en-GB" sz="2400" dirty="0" smtClean="0">
                <a:solidFill>
                  <a:srgbClr val="00B05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cs typeface="+mn-cs"/>
              </a:rPr>
              <a:t> </a:t>
            </a:r>
            <a:r>
              <a:rPr lang="en-GB" sz="2400" dirty="0" smtClean="0">
                <a:solidFill>
                  <a:srgbClr val="DDDDDD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May 11 </a:t>
            </a:r>
          </a:p>
          <a:p>
            <a:pPr>
              <a:buFontTx/>
              <a:buChar char="•"/>
              <a:defRPr/>
            </a:pPr>
            <a:r>
              <a:rPr lang="en-GB" sz="2400" dirty="0" smtClean="0">
                <a:solidFill>
                  <a:srgbClr val="00B05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cs typeface="+mn-cs"/>
              </a:rPr>
              <a:t> </a:t>
            </a:r>
            <a:r>
              <a:rPr lang="en-GB" sz="2400" dirty="0" smtClean="0">
                <a:solidFill>
                  <a:srgbClr val="DDDDDD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June 8</a:t>
            </a:r>
            <a:endParaRPr lang="en-GB" sz="2400" dirty="0">
              <a:solidFill>
                <a:srgbClr val="00B050"/>
              </a:solidFill>
              <a:cs typeface="+mn-cs"/>
            </a:endParaRPr>
          </a:p>
          <a:p>
            <a:pPr>
              <a:defRPr/>
            </a:pPr>
            <a:endParaRPr lang="en-GB" sz="2400" dirty="0">
              <a:solidFill>
                <a:schemeClr val="bg1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  <a:cs typeface="+mn-cs"/>
            </a:endParaRPr>
          </a:p>
        </p:txBody>
      </p:sp>
      <p:sp>
        <p:nvSpPr>
          <p:cNvPr id="19463" name="Text Box 9"/>
          <p:cNvSpPr txBox="1">
            <a:spLocks noChangeArrowheads="1"/>
          </p:cNvSpPr>
          <p:nvPr/>
        </p:nvSpPr>
        <p:spPr bwMode="auto">
          <a:xfrm>
            <a:off x="5357818" y="4286256"/>
            <a:ext cx="304165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GB" sz="2400" dirty="0" smtClean="0">
                <a:solidFill>
                  <a:srgbClr val="00B05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 </a:t>
            </a:r>
            <a:r>
              <a:rPr lang="en-GB" sz="2400" strike="dblStrike" dirty="0" smtClean="0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July 13</a:t>
            </a:r>
          </a:p>
          <a:p>
            <a:pPr>
              <a:buFontTx/>
              <a:buChar char="•"/>
            </a:pPr>
            <a:r>
              <a:rPr lang="en-GB" sz="2400" dirty="0" smtClean="0">
                <a:solidFill>
                  <a:srgbClr val="00B05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 </a:t>
            </a:r>
            <a:r>
              <a:rPr lang="en-GB" sz="2400" strike="dblStrike" dirty="0" smtClean="0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August 10</a:t>
            </a:r>
            <a:endParaRPr lang="en-GB" sz="2400" strike="dblStrike" dirty="0" smtClean="0">
              <a:solidFill>
                <a:srgbClr val="FF0000"/>
              </a:solidFill>
            </a:endParaRPr>
          </a:p>
          <a:p>
            <a:pPr>
              <a:buFontTx/>
              <a:buChar char="•"/>
            </a:pPr>
            <a:r>
              <a:rPr lang="en-GB" sz="2400" dirty="0" smtClean="0">
                <a:solidFill>
                  <a:srgbClr val="00B05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 September 14</a:t>
            </a:r>
            <a:endParaRPr lang="en-GB" sz="2400" dirty="0" smtClean="0">
              <a:solidFill>
                <a:srgbClr val="00B050"/>
              </a:solidFill>
            </a:endParaRPr>
          </a:p>
          <a:p>
            <a:pPr>
              <a:buFontTx/>
              <a:buChar char="•"/>
            </a:pPr>
            <a:r>
              <a:rPr lang="en-GB" sz="2400" dirty="0" smtClean="0">
                <a:solidFill>
                  <a:srgbClr val="00B05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 October 12</a:t>
            </a:r>
            <a:endParaRPr lang="en-GB" sz="2400" dirty="0" smtClean="0">
              <a:solidFill>
                <a:srgbClr val="00B050"/>
              </a:solidFill>
            </a:endParaRPr>
          </a:p>
          <a:p>
            <a:pPr>
              <a:buFontTx/>
              <a:buChar char="•"/>
            </a:pPr>
            <a:r>
              <a:rPr lang="en-GB" sz="2400" dirty="0" smtClean="0"/>
              <a:t> </a:t>
            </a:r>
            <a:r>
              <a:rPr lang="en-GB" sz="24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November </a:t>
            </a:r>
            <a:r>
              <a:rPr lang="en-GB" sz="24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</a:t>
            </a:r>
            <a:endParaRPr lang="en-GB" sz="24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Tx/>
              <a:buChar char="•"/>
            </a:pPr>
            <a:r>
              <a:rPr lang="en-GB" sz="24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December </a:t>
            </a:r>
            <a:r>
              <a:rPr lang="en-GB" sz="24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14</a:t>
            </a:r>
            <a:endParaRPr lang="en-GB" sz="24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dirty="0" smtClean="0"/>
              <a:t>Continue with the </a:t>
            </a:r>
            <a:r>
              <a:rPr lang="en-US" dirty="0" smtClean="0">
                <a:solidFill>
                  <a:srgbClr val="002060"/>
                </a:solidFill>
              </a:rPr>
              <a:t>second Wednesday? </a:t>
            </a:r>
          </a:p>
          <a:p>
            <a:pPr eaLnBrk="1" hangingPunct="1">
              <a:lnSpc>
                <a:spcPct val="80000"/>
              </a:lnSpc>
            </a:pPr>
            <a:r>
              <a:rPr lang="en-US" dirty="0" smtClean="0"/>
              <a:t>Rooms booked</a:t>
            </a:r>
          </a:p>
          <a:p>
            <a:pPr eaLnBrk="1" hangingPunct="1">
              <a:lnSpc>
                <a:spcPct val="80000"/>
              </a:lnSpc>
            </a:pPr>
            <a:r>
              <a:rPr lang="en-GB" dirty="0" smtClean="0">
                <a:solidFill>
                  <a:srgbClr val="FFC000"/>
                </a:solidFill>
              </a:rPr>
              <a:t>Jan 11</a:t>
            </a:r>
            <a:r>
              <a:rPr lang="en-GB" baseline="30000" dirty="0" smtClean="0">
                <a:solidFill>
                  <a:srgbClr val="FFC000"/>
                </a:solidFill>
              </a:rPr>
              <a:t>th</a:t>
            </a:r>
            <a:r>
              <a:rPr lang="en-GB" dirty="0" smtClean="0">
                <a:solidFill>
                  <a:srgbClr val="FFC000"/>
                </a:solidFill>
              </a:rPr>
              <a:t>  – DG Staff Talk</a:t>
            </a:r>
          </a:p>
          <a:p>
            <a:pPr eaLnBrk="1" hangingPunct="1">
              <a:lnSpc>
                <a:spcPct val="80000"/>
              </a:lnSpc>
            </a:pPr>
            <a:r>
              <a:rPr lang="en-GB" dirty="0" smtClean="0">
                <a:solidFill>
                  <a:srgbClr val="FFC000"/>
                </a:solidFill>
              </a:rPr>
              <a:t>March avoids ISGC 2012 &amp; EGI UF</a:t>
            </a:r>
          </a:p>
          <a:p>
            <a:pPr lvl="1" eaLnBrk="1" hangingPunct="1">
              <a:lnSpc>
                <a:spcPct val="80000"/>
              </a:lnSpc>
            </a:pPr>
            <a:r>
              <a:rPr lang="en-GB" dirty="0" smtClean="0">
                <a:solidFill>
                  <a:srgbClr val="FFC000"/>
                </a:solidFill>
              </a:rPr>
              <a:t>Possible </a:t>
            </a:r>
            <a:r>
              <a:rPr lang="en-GB" dirty="0" err="1" smtClean="0">
                <a:solidFill>
                  <a:srgbClr val="FFC000"/>
                </a:solidFill>
              </a:rPr>
              <a:t>colocation</a:t>
            </a:r>
            <a:r>
              <a:rPr lang="en-GB" smtClean="0">
                <a:solidFill>
                  <a:srgbClr val="FFC000"/>
                </a:solidFill>
              </a:rPr>
              <a:t> with UF?</a:t>
            </a:r>
            <a:endParaRPr lang="en-GB" dirty="0" smtClean="0">
              <a:solidFill>
                <a:srgbClr val="FFC000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en-GB" dirty="0" smtClean="0">
                <a:solidFill>
                  <a:srgbClr val="FFC000"/>
                </a:solidFill>
              </a:rPr>
              <a:t>April 11</a:t>
            </a:r>
            <a:r>
              <a:rPr lang="en-GB" baseline="30000" dirty="0" smtClean="0">
                <a:solidFill>
                  <a:srgbClr val="FFC000"/>
                </a:solidFill>
              </a:rPr>
              <a:t>th</a:t>
            </a:r>
            <a:r>
              <a:rPr lang="en-GB" dirty="0" smtClean="0">
                <a:solidFill>
                  <a:srgbClr val="FFC000"/>
                </a:solidFill>
              </a:rPr>
              <a:t> – Easter Week</a:t>
            </a:r>
          </a:p>
          <a:p>
            <a:pPr eaLnBrk="1" hangingPunct="1">
              <a:lnSpc>
                <a:spcPct val="80000"/>
              </a:lnSpc>
            </a:pPr>
            <a:r>
              <a:rPr lang="en-GB" dirty="0" smtClean="0">
                <a:solidFill>
                  <a:srgbClr val="FFC000"/>
                </a:solidFill>
              </a:rPr>
              <a:t>May is 2 weeks prior to CHEP</a:t>
            </a:r>
          </a:p>
          <a:p>
            <a:pPr eaLnBrk="1" hangingPunct="1">
              <a:lnSpc>
                <a:spcPct val="80000"/>
              </a:lnSpc>
            </a:pPr>
            <a:r>
              <a:rPr lang="en-GB" dirty="0" smtClean="0">
                <a:solidFill>
                  <a:srgbClr val="FFC000"/>
                </a:solidFill>
              </a:rPr>
              <a:t>Any Clashes?</a:t>
            </a:r>
          </a:p>
        </p:txBody>
      </p:sp>
      <p:sp>
        <p:nvSpPr>
          <p:cNvPr id="1945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36CA09F-01D6-419D-BC58-2A98F0AE7CDE}" type="slidenum">
              <a:rPr lang="en-US" smtClean="0">
                <a:cs typeface="Arial" charset="0"/>
              </a:rPr>
              <a:pPr/>
              <a:t>4</a:t>
            </a:fld>
            <a:endParaRPr lang="en-US" smtClean="0">
              <a:cs typeface="Arial" charset="0"/>
            </a:endParaRPr>
          </a:p>
        </p:txBody>
      </p:sp>
      <p:sp>
        <p:nvSpPr>
          <p:cNvPr id="1945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GDB meetings in 2012</a:t>
            </a:r>
            <a:endParaRPr lang="en-GB" dirty="0" smtClean="0"/>
          </a:p>
        </p:txBody>
      </p:sp>
      <p:sp>
        <p:nvSpPr>
          <p:cNvPr id="200708" name="Text Box 4"/>
          <p:cNvSpPr txBox="1">
            <a:spLocks noChangeArrowheads="1"/>
          </p:cNvSpPr>
          <p:nvPr/>
        </p:nvSpPr>
        <p:spPr bwMode="auto">
          <a:xfrm>
            <a:off x="1662113" y="3168650"/>
            <a:ext cx="374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Char char="•"/>
              <a:defRPr/>
            </a:pPr>
            <a:r>
              <a:rPr lang="en-GB" sz="2400" dirty="0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cs typeface="+mn-cs"/>
              </a:rPr>
              <a:t> </a:t>
            </a:r>
            <a:endParaRPr lang="en-GB" sz="2400" dirty="0">
              <a:cs typeface="+mn-cs"/>
            </a:endParaRPr>
          </a:p>
        </p:txBody>
      </p:sp>
      <p:pic>
        <p:nvPicPr>
          <p:cNvPr id="19461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188" y="5013325"/>
            <a:ext cx="123825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0712" name="Text Box 8"/>
          <p:cNvSpPr txBox="1">
            <a:spLocks noChangeArrowheads="1"/>
          </p:cNvSpPr>
          <p:nvPr/>
        </p:nvSpPr>
        <p:spPr bwMode="auto">
          <a:xfrm>
            <a:off x="2714612" y="4214818"/>
            <a:ext cx="2036135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Char char="•"/>
              <a:defRPr/>
            </a:pPr>
            <a:r>
              <a:rPr lang="en-GB" sz="2400" dirty="0" smtClean="0">
                <a:solidFill>
                  <a:srgbClr val="00B05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cs typeface="+mn-cs"/>
              </a:rPr>
              <a:t> January 11</a:t>
            </a:r>
            <a:r>
              <a:rPr lang="en-GB" sz="2400" dirty="0" smtClean="0">
                <a:solidFill>
                  <a:srgbClr val="00B050"/>
                </a:solidFill>
                <a:cs typeface="+mn-cs"/>
              </a:rPr>
              <a:t> </a:t>
            </a:r>
            <a:endParaRPr lang="en-GB" sz="2400" dirty="0">
              <a:solidFill>
                <a:srgbClr val="00B050"/>
              </a:solidFill>
              <a:cs typeface="+mn-cs"/>
            </a:endParaRPr>
          </a:p>
          <a:p>
            <a:pPr>
              <a:buFontTx/>
              <a:buChar char="•"/>
              <a:defRPr/>
            </a:pPr>
            <a:r>
              <a:rPr lang="en-GB" sz="2400" dirty="0" smtClean="0">
                <a:solidFill>
                  <a:srgbClr val="00B05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cs typeface="+mn-cs"/>
              </a:rPr>
              <a:t> February  8</a:t>
            </a:r>
            <a:r>
              <a:rPr lang="en-GB" sz="2400" dirty="0" smtClean="0">
                <a:solidFill>
                  <a:srgbClr val="00B050"/>
                </a:solidFill>
                <a:cs typeface="+mn-cs"/>
              </a:rPr>
              <a:t> </a:t>
            </a:r>
            <a:endParaRPr lang="en-GB" sz="2400" dirty="0">
              <a:solidFill>
                <a:srgbClr val="00B050"/>
              </a:solidFill>
              <a:cs typeface="+mn-cs"/>
            </a:endParaRPr>
          </a:p>
          <a:p>
            <a:pPr>
              <a:buFontTx/>
              <a:buChar char="•"/>
              <a:defRPr/>
            </a:pPr>
            <a:r>
              <a:rPr lang="en-GB" sz="2400" dirty="0" smtClean="0">
                <a:solidFill>
                  <a:srgbClr val="00B05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cs typeface="+mn-cs"/>
              </a:rPr>
              <a:t> </a:t>
            </a:r>
            <a:r>
              <a:rPr lang="en-GB" sz="2400" dirty="0" smtClean="0">
                <a:solidFill>
                  <a:srgbClr val="00B05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March 14</a:t>
            </a:r>
            <a:endParaRPr lang="en-GB" sz="2400" b="1" dirty="0">
              <a:solidFill>
                <a:srgbClr val="00B050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  <a:cs typeface="+mn-cs"/>
            </a:endParaRPr>
          </a:p>
          <a:p>
            <a:pPr>
              <a:buFontTx/>
              <a:buChar char="•"/>
              <a:defRPr/>
            </a:pPr>
            <a:r>
              <a:rPr lang="en-GB" sz="2400" dirty="0" smtClean="0">
                <a:solidFill>
                  <a:srgbClr val="00B05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cs typeface="+mn-cs"/>
              </a:rPr>
              <a:t> </a:t>
            </a:r>
            <a:r>
              <a:rPr lang="en-GB" sz="2400" dirty="0" smtClean="0">
                <a:solidFill>
                  <a:srgbClr val="00B05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April 11</a:t>
            </a:r>
            <a:endParaRPr lang="en-GB" sz="2400" dirty="0" smtClean="0">
              <a:solidFill>
                <a:srgbClr val="00B050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  <a:cs typeface="+mn-cs"/>
            </a:endParaRPr>
          </a:p>
          <a:p>
            <a:pPr>
              <a:buFontTx/>
              <a:buChar char="•"/>
              <a:defRPr/>
            </a:pPr>
            <a:r>
              <a:rPr lang="en-GB" sz="2400" dirty="0" smtClean="0">
                <a:solidFill>
                  <a:srgbClr val="00B05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cs typeface="+mn-cs"/>
              </a:rPr>
              <a:t> </a:t>
            </a:r>
            <a:r>
              <a:rPr lang="en-GB" sz="2400" dirty="0" smtClean="0">
                <a:solidFill>
                  <a:srgbClr val="00B05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May 9 </a:t>
            </a:r>
          </a:p>
          <a:p>
            <a:pPr>
              <a:buFontTx/>
              <a:buChar char="•"/>
              <a:defRPr/>
            </a:pPr>
            <a:r>
              <a:rPr lang="en-GB" sz="2400" dirty="0" smtClean="0">
                <a:solidFill>
                  <a:srgbClr val="00B05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cs typeface="+mn-cs"/>
              </a:rPr>
              <a:t> </a:t>
            </a:r>
            <a:r>
              <a:rPr lang="en-GB" sz="2400" dirty="0" smtClean="0">
                <a:solidFill>
                  <a:srgbClr val="00B05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June 13</a:t>
            </a:r>
            <a:endParaRPr lang="en-GB" sz="2400" dirty="0">
              <a:solidFill>
                <a:srgbClr val="00B050"/>
              </a:solidFill>
              <a:cs typeface="+mn-cs"/>
            </a:endParaRPr>
          </a:p>
          <a:p>
            <a:pPr>
              <a:defRPr/>
            </a:pPr>
            <a:endParaRPr lang="en-GB" sz="2400" dirty="0">
              <a:solidFill>
                <a:srgbClr val="00B050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  <a:cs typeface="+mn-cs"/>
            </a:endParaRPr>
          </a:p>
        </p:txBody>
      </p:sp>
      <p:sp>
        <p:nvSpPr>
          <p:cNvPr id="19463" name="Text Box 9"/>
          <p:cNvSpPr txBox="1">
            <a:spLocks noChangeArrowheads="1"/>
          </p:cNvSpPr>
          <p:nvPr/>
        </p:nvSpPr>
        <p:spPr bwMode="auto">
          <a:xfrm>
            <a:off x="5357818" y="4286256"/>
            <a:ext cx="304165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GB" sz="2400" dirty="0" smtClean="0">
                <a:solidFill>
                  <a:srgbClr val="00B05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 July 11</a:t>
            </a:r>
          </a:p>
          <a:p>
            <a:pPr>
              <a:buFontTx/>
              <a:buChar char="•"/>
            </a:pPr>
            <a:r>
              <a:rPr lang="en-GB" sz="2400" dirty="0" smtClean="0">
                <a:solidFill>
                  <a:srgbClr val="00B05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 August 8</a:t>
            </a:r>
            <a:endParaRPr lang="en-GB" sz="2400" dirty="0" smtClean="0">
              <a:solidFill>
                <a:srgbClr val="00B050"/>
              </a:solidFill>
            </a:endParaRPr>
          </a:p>
          <a:p>
            <a:pPr>
              <a:buFontTx/>
              <a:buChar char="•"/>
            </a:pPr>
            <a:r>
              <a:rPr lang="en-GB" sz="2400" dirty="0" smtClean="0">
                <a:solidFill>
                  <a:srgbClr val="00B05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 September 12</a:t>
            </a:r>
            <a:endParaRPr lang="en-GB" sz="2400" dirty="0" smtClean="0">
              <a:solidFill>
                <a:srgbClr val="00B050"/>
              </a:solidFill>
            </a:endParaRPr>
          </a:p>
          <a:p>
            <a:pPr>
              <a:buFontTx/>
              <a:buChar char="•"/>
            </a:pPr>
            <a:r>
              <a:rPr lang="en-GB" sz="2400" dirty="0" smtClean="0">
                <a:solidFill>
                  <a:srgbClr val="00B05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 October 10</a:t>
            </a:r>
            <a:endParaRPr lang="en-GB" sz="2400" dirty="0" smtClean="0">
              <a:solidFill>
                <a:srgbClr val="00B050"/>
              </a:solidFill>
            </a:endParaRPr>
          </a:p>
          <a:p>
            <a:pPr>
              <a:buFontTx/>
              <a:buChar char="•"/>
            </a:pPr>
            <a:r>
              <a:rPr lang="en-GB" sz="2400" dirty="0" smtClean="0">
                <a:solidFill>
                  <a:srgbClr val="00B050"/>
                </a:solidFill>
              </a:rPr>
              <a:t> </a:t>
            </a:r>
            <a:r>
              <a:rPr lang="en-GB" sz="24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November </a:t>
            </a:r>
            <a:r>
              <a:rPr lang="en-GB" sz="24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14</a:t>
            </a:r>
            <a:endParaRPr lang="en-GB" sz="24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Tx/>
              <a:buChar char="•"/>
            </a:pPr>
            <a:r>
              <a:rPr lang="en-GB" sz="24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December </a:t>
            </a:r>
            <a:r>
              <a:rPr lang="en-GB" sz="24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</a:t>
            </a:r>
            <a:endParaRPr lang="en-GB" sz="24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3"/>
          <p:cNvSpPr>
            <a:spLocks noGrp="1" noChangeArrowheads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pPr eaLnBrk="1" hangingPunct="1"/>
            <a:r>
              <a:rPr lang="en-GB" b="1" dirty="0" smtClean="0">
                <a:solidFill>
                  <a:schemeClr val="tx2"/>
                </a:solidFill>
              </a:rPr>
              <a:t>EGI Technical Forum, Lyon, 19-23</a:t>
            </a:r>
            <a:r>
              <a:rPr lang="en-GB" b="1" baseline="30000" dirty="0" smtClean="0">
                <a:solidFill>
                  <a:schemeClr val="tx2"/>
                </a:solidFill>
              </a:rPr>
              <a:t>rd</a:t>
            </a:r>
            <a:r>
              <a:rPr lang="en-GB" b="1" dirty="0" smtClean="0">
                <a:solidFill>
                  <a:schemeClr val="tx2"/>
                </a:solidFill>
              </a:rPr>
              <a:t> </a:t>
            </a:r>
            <a:r>
              <a:rPr lang="en-GB" b="1" dirty="0" smtClean="0">
                <a:solidFill>
                  <a:schemeClr val="tx2"/>
                </a:solidFill>
              </a:rPr>
              <a:t>September</a:t>
            </a:r>
          </a:p>
          <a:p>
            <a:pPr eaLnBrk="1" hangingPunct="1"/>
            <a:r>
              <a:rPr lang="en-GB" b="1" dirty="0" smtClean="0">
                <a:solidFill>
                  <a:schemeClr val="tx2"/>
                </a:solidFill>
              </a:rPr>
              <a:t>LHCONE Meeting, Amsterdam, </a:t>
            </a:r>
            <a:r>
              <a:rPr lang="en-GB" b="1" smtClean="0">
                <a:solidFill>
                  <a:schemeClr val="tx2"/>
                </a:solidFill>
              </a:rPr>
              <a:t>26-27 September</a:t>
            </a:r>
            <a:endParaRPr lang="en-GB" b="1" dirty="0" smtClean="0">
              <a:solidFill>
                <a:schemeClr val="tx2"/>
              </a:solidFill>
            </a:endParaRPr>
          </a:p>
          <a:p>
            <a:pPr eaLnBrk="1" hangingPunct="1"/>
            <a:r>
              <a:rPr lang="en-GB" b="1" dirty="0" smtClean="0">
                <a:solidFill>
                  <a:schemeClr val="tx2"/>
                </a:solidFill>
              </a:rPr>
              <a:t>EGI AHM, Padova, 17-19 October</a:t>
            </a:r>
          </a:p>
          <a:p>
            <a:pPr eaLnBrk="1" hangingPunct="1"/>
            <a:r>
              <a:rPr lang="en-GB" b="1" dirty="0" smtClean="0">
                <a:solidFill>
                  <a:schemeClr val="tx2"/>
                </a:solidFill>
              </a:rPr>
              <a:t>HEPiX Fall Meeting, Vancouver, 24-28 October</a:t>
            </a:r>
          </a:p>
          <a:p>
            <a:pPr lvl="1" eaLnBrk="1" hangingPunct="1"/>
            <a:r>
              <a:rPr lang="en-GB" b="1" dirty="0" smtClean="0">
                <a:solidFill>
                  <a:schemeClr val="tx2"/>
                </a:solidFill>
              </a:rPr>
              <a:t>20</a:t>
            </a:r>
            <a:r>
              <a:rPr lang="en-GB" b="1" baseline="30000" dirty="0" smtClean="0">
                <a:solidFill>
                  <a:schemeClr val="tx2"/>
                </a:solidFill>
              </a:rPr>
              <a:t>th</a:t>
            </a:r>
            <a:r>
              <a:rPr lang="en-GB" b="1" dirty="0" smtClean="0">
                <a:solidFill>
                  <a:schemeClr val="tx2"/>
                </a:solidFill>
              </a:rPr>
              <a:t> Anniversary Meeting</a:t>
            </a:r>
          </a:p>
          <a:p>
            <a:pPr lvl="1" eaLnBrk="1" hangingPunct="1"/>
            <a:r>
              <a:rPr lang="en-GB" b="1" dirty="0" smtClean="0">
                <a:solidFill>
                  <a:schemeClr val="tx2"/>
                </a:solidFill>
              </a:rPr>
              <a:t>Early Bird 23</a:t>
            </a:r>
            <a:r>
              <a:rPr lang="en-GB" b="1" baseline="30000" dirty="0" smtClean="0">
                <a:solidFill>
                  <a:schemeClr val="tx2"/>
                </a:solidFill>
              </a:rPr>
              <a:t>rd</a:t>
            </a:r>
            <a:r>
              <a:rPr lang="en-GB" b="1" dirty="0" smtClean="0">
                <a:solidFill>
                  <a:schemeClr val="tx2"/>
                </a:solidFill>
              </a:rPr>
              <a:t> September</a:t>
            </a:r>
          </a:p>
          <a:p>
            <a:pPr eaLnBrk="1" hangingPunct="1"/>
            <a:r>
              <a:rPr lang="en-GB" b="1" dirty="0">
                <a:solidFill>
                  <a:schemeClr val="tx2"/>
                </a:solidFill>
              </a:rPr>
              <a:t>ISGC, Taipei, 26 February - 2 March </a:t>
            </a:r>
            <a:r>
              <a:rPr lang="en-GB" b="1" dirty="0" smtClean="0">
                <a:solidFill>
                  <a:schemeClr val="tx2"/>
                </a:solidFill>
              </a:rPr>
              <a:t>2012</a:t>
            </a:r>
          </a:p>
          <a:p>
            <a:pPr eaLnBrk="1" hangingPunct="1"/>
            <a:r>
              <a:rPr lang="en-GB" b="1" dirty="0" smtClean="0">
                <a:solidFill>
                  <a:schemeClr val="tx2"/>
                </a:solidFill>
              </a:rPr>
              <a:t>EGI User Forum, Munich, 19-23 March</a:t>
            </a:r>
          </a:p>
          <a:p>
            <a:pPr eaLnBrk="1" hangingPunct="1"/>
            <a:r>
              <a:rPr lang="en-GB" b="1" dirty="0" smtClean="0">
                <a:solidFill>
                  <a:schemeClr val="tx2"/>
                </a:solidFill>
              </a:rPr>
              <a:t>WLCG Workshop, NYC, 19-20</a:t>
            </a:r>
            <a:r>
              <a:rPr lang="en-GB" b="1" baseline="30000" dirty="0" smtClean="0">
                <a:solidFill>
                  <a:schemeClr val="tx2"/>
                </a:solidFill>
              </a:rPr>
              <a:t>th</a:t>
            </a:r>
            <a:r>
              <a:rPr lang="en-GB" b="1" dirty="0" smtClean="0">
                <a:solidFill>
                  <a:schemeClr val="tx2"/>
                </a:solidFill>
              </a:rPr>
              <a:t> May 2012</a:t>
            </a:r>
          </a:p>
          <a:p>
            <a:pPr eaLnBrk="1" hangingPunct="1"/>
            <a:r>
              <a:rPr lang="en-GB" b="1" dirty="0" smtClean="0">
                <a:solidFill>
                  <a:schemeClr val="tx2"/>
                </a:solidFill>
              </a:rPr>
              <a:t>CHEP2012, NYC, 21-25</a:t>
            </a:r>
            <a:r>
              <a:rPr lang="en-GB" b="1" baseline="30000" dirty="0" smtClean="0">
                <a:solidFill>
                  <a:schemeClr val="tx2"/>
                </a:solidFill>
              </a:rPr>
              <a:t>th</a:t>
            </a:r>
            <a:r>
              <a:rPr lang="en-GB" b="1" dirty="0" smtClean="0">
                <a:solidFill>
                  <a:schemeClr val="tx2"/>
                </a:solidFill>
              </a:rPr>
              <a:t> May 2012</a:t>
            </a:r>
          </a:p>
          <a:p>
            <a:pPr eaLnBrk="1" hangingPunct="1"/>
            <a:endParaRPr lang="en-GB" b="1" dirty="0" smtClean="0">
              <a:solidFill>
                <a:schemeClr val="tx2"/>
              </a:solidFill>
            </a:endParaRPr>
          </a:p>
          <a:p>
            <a:pPr eaLnBrk="1" hangingPunct="1"/>
            <a:endParaRPr lang="en-GB" dirty="0" smtClean="0"/>
          </a:p>
          <a:p>
            <a:pPr eaLnBrk="1" hangingPunct="1">
              <a:buFontTx/>
              <a:buNone/>
            </a:pPr>
            <a:endParaRPr lang="en-US" dirty="0" smtClean="0"/>
          </a:p>
        </p:txBody>
      </p:sp>
      <p:sp>
        <p:nvSpPr>
          <p:cNvPr id="2355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099425F-1771-4558-8C59-92BEEEA89D3D}" type="slidenum">
              <a:rPr lang="en-US" smtClean="0">
                <a:cs typeface="Arial" charset="0"/>
              </a:rPr>
              <a:pPr/>
              <a:t>5</a:t>
            </a:fld>
            <a:endParaRPr lang="en-US" smtClean="0">
              <a:cs typeface="Arial" charset="0"/>
            </a:endParaRPr>
          </a:p>
        </p:txBody>
      </p:sp>
      <p:sp>
        <p:nvSpPr>
          <p:cNvPr id="235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Forthcoming Events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MU Pilot Jobs</a:t>
            </a:r>
            <a:r>
              <a:rPr lang="en-GB" b="1" dirty="0" smtClean="0"/>
              <a:t>, </a:t>
            </a:r>
            <a:r>
              <a:rPr lang="en-GB" dirty="0" smtClean="0"/>
              <a:t>SCAS</a:t>
            </a:r>
            <a:r>
              <a:rPr lang="en-GB" b="1" dirty="0" smtClean="0"/>
              <a:t>, </a:t>
            </a:r>
            <a:r>
              <a:rPr lang="en-GB" dirty="0" smtClean="0"/>
              <a:t>Argus</a:t>
            </a:r>
            <a:r>
              <a:rPr lang="en-GB" b="1" dirty="0" smtClean="0"/>
              <a:t>, </a:t>
            </a:r>
            <a:r>
              <a:rPr lang="en-GB" dirty="0" err="1" smtClean="0"/>
              <a:t>gLExec</a:t>
            </a:r>
            <a:r>
              <a:rPr lang="en-GB" b="1" dirty="0" smtClean="0"/>
              <a:t> </a:t>
            </a:r>
          </a:p>
          <a:p>
            <a:r>
              <a:rPr lang="en-GB" dirty="0" smtClean="0"/>
              <a:t>CREAM </a:t>
            </a:r>
          </a:p>
          <a:p>
            <a:r>
              <a:rPr lang="en-GB" dirty="0" smtClean="0"/>
              <a:t>Virtualisation</a:t>
            </a:r>
          </a:p>
          <a:p>
            <a:r>
              <a:rPr lang="en-GB" dirty="0" smtClean="0"/>
              <a:t>Installed capacity</a:t>
            </a:r>
          </a:p>
          <a:p>
            <a:r>
              <a:rPr lang="en-GB" dirty="0" smtClean="0"/>
              <a:t>OPN, LHCONE</a:t>
            </a:r>
          </a:p>
          <a:p>
            <a:r>
              <a:rPr lang="en-GB" dirty="0" smtClean="0"/>
              <a:t>CVMFS</a:t>
            </a:r>
          </a:p>
          <a:p>
            <a:r>
              <a:rPr lang="en-GB" dirty="0" smtClean="0"/>
              <a:t>Information Service</a:t>
            </a:r>
          </a:p>
          <a:p>
            <a:endParaRPr lang="en-GB" b="1" dirty="0" smtClean="0"/>
          </a:p>
        </p:txBody>
      </p:sp>
      <p:sp>
        <p:nvSpPr>
          <p:cNvPr id="24579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E6E65FF-F1A9-4776-B62F-71FC0C7EC5CC}" type="slidenum">
              <a:rPr lang="en-US" smtClean="0">
                <a:cs typeface="Arial" charset="0"/>
              </a:rPr>
              <a:pPr/>
              <a:t>6</a:t>
            </a:fld>
            <a:endParaRPr lang="en-US" smtClean="0">
              <a:cs typeface="Arial" charset="0"/>
            </a:endParaRPr>
          </a:p>
        </p:txBody>
      </p:sp>
      <p:sp>
        <p:nvSpPr>
          <p:cNvPr id="245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GDB Issues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 smtClean="0"/>
              <a:t>Many sites installed</a:t>
            </a:r>
          </a:p>
          <a:p>
            <a:r>
              <a:rPr lang="en-GB" dirty="0" smtClean="0"/>
              <a:t>OPS (and some experiment) Tests working</a:t>
            </a:r>
          </a:p>
          <a:p>
            <a:r>
              <a:rPr lang="en-GB" dirty="0" smtClean="0"/>
              <a:t>Experiments testing</a:t>
            </a:r>
          </a:p>
          <a:p>
            <a:r>
              <a:rPr lang="en-GB" dirty="0" smtClean="0"/>
              <a:t>ATLAS found problems</a:t>
            </a:r>
          </a:p>
          <a:p>
            <a:pPr lvl="1"/>
            <a:r>
              <a:rPr lang="en-GB" dirty="0" smtClean="0"/>
              <a:t>Suggested alternatives</a:t>
            </a:r>
          </a:p>
          <a:p>
            <a:r>
              <a:rPr lang="en-GB" dirty="0" smtClean="0"/>
              <a:t>TEG will discuss further</a:t>
            </a:r>
          </a:p>
          <a:p>
            <a:pPr lvl="1"/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168C2-9F18-4032-8801-50E4CEA0EAFB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glexec</a:t>
            </a:r>
            <a:endParaRPr lang="en-GB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 smtClean="0"/>
              <a:t>Sites no longer required to run an LCG-CE.</a:t>
            </a:r>
          </a:p>
          <a:p>
            <a:r>
              <a:rPr lang="en-GB" dirty="0" smtClean="0"/>
              <a:t>Proposed removing from Availability calculation in October</a:t>
            </a:r>
          </a:p>
          <a:p>
            <a:pPr lvl="1"/>
            <a:r>
              <a:rPr lang="en-GB" dirty="0" smtClean="0"/>
              <a:t>Provided ACE worked OK</a:t>
            </a:r>
          </a:p>
          <a:p>
            <a:pPr lvl="1"/>
            <a:r>
              <a:rPr lang="en-GB" dirty="0" smtClean="0"/>
              <a:t>Did it?</a:t>
            </a:r>
          </a:p>
          <a:p>
            <a:r>
              <a:rPr lang="en-GB" dirty="0" smtClean="0"/>
              <a:t>MB will be asked confirm change for October.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168C2-9F18-4032-8801-50E4CEA0EAFB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LCG-CE</a:t>
            </a:r>
            <a:endParaRPr lang="en-GB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 smtClean="0"/>
              <a:t>Technical Evaluation Groups</a:t>
            </a:r>
          </a:p>
          <a:p>
            <a:r>
              <a:rPr lang="en-GB" dirty="0" smtClean="0"/>
              <a:t>Security Service Challenge</a:t>
            </a:r>
          </a:p>
          <a:p>
            <a:r>
              <a:rPr lang="en-GB" dirty="0" smtClean="0"/>
              <a:t>Middleware</a:t>
            </a:r>
          </a:p>
          <a:p>
            <a:r>
              <a:rPr lang="en-GB" dirty="0" smtClean="0"/>
              <a:t>Fabric Management</a:t>
            </a:r>
          </a:p>
          <a:p>
            <a:r>
              <a:rPr lang="en-GB" dirty="0" smtClean="0"/>
              <a:t>Experiment Operations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Today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ES-template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92277</TotalTime>
  <Words>357</Words>
  <Application>Microsoft Office PowerPoint</Application>
  <PresentationFormat>On-screen Show (4:3)</PresentationFormat>
  <Paragraphs>102</Paragraphs>
  <Slides>9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Default Design</vt:lpstr>
      <vt:lpstr>ES-template</vt:lpstr>
      <vt:lpstr>Custom Design</vt:lpstr>
      <vt:lpstr>Introduction</vt:lpstr>
      <vt:lpstr>Since the Previous Meeting</vt:lpstr>
      <vt:lpstr>GDB meetings in 2011</vt:lpstr>
      <vt:lpstr>GDB meetings in 2012</vt:lpstr>
      <vt:lpstr>Forthcoming Events</vt:lpstr>
      <vt:lpstr>GDB Issues</vt:lpstr>
      <vt:lpstr>glexec</vt:lpstr>
      <vt:lpstr>LCG-CE</vt:lpstr>
      <vt:lpstr>Today</vt:lpstr>
    </vt:vector>
  </TitlesOfParts>
  <Company>NIKHEF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</dc:title>
  <dc:creator> </dc:creator>
  <cp:lastModifiedBy> </cp:lastModifiedBy>
  <cp:revision>491</cp:revision>
  <dcterms:created xsi:type="dcterms:W3CDTF">2005-07-19T19:41:03Z</dcterms:created>
  <dcterms:modified xsi:type="dcterms:W3CDTF">2011-09-14T16:24:36Z</dcterms:modified>
</cp:coreProperties>
</file>