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41" r:id="rId3"/>
    <p:sldId id="340" r:id="rId4"/>
    <p:sldId id="346" r:id="rId5"/>
    <p:sldId id="360" r:id="rId6"/>
    <p:sldId id="510" r:id="rId7"/>
    <p:sldId id="529" r:id="rId8"/>
    <p:sldId id="530" r:id="rId9"/>
    <p:sldId id="531" r:id="rId10"/>
    <p:sldId id="528" r:id="rId11"/>
    <p:sldId id="5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6FF"/>
    <a:srgbClr val="391BA6"/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46" autoAdjust="0"/>
    <p:restoredTop sz="94686"/>
  </p:normalViewPr>
  <p:slideViewPr>
    <p:cSldViewPr snapToGrid="0" snapToObjects="1">
      <p:cViewPr varScale="1">
        <p:scale>
          <a:sx n="69" d="100"/>
          <a:sy n="69" d="100"/>
        </p:scale>
        <p:origin x="27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025611286095542E-2"/>
          <c:y val="1.5868599668591842E-2"/>
          <c:w val="0.85383316311687552"/>
          <c:h val="0.79249686953889342"/>
        </c:manualLayout>
      </c:layout>
      <c:barChart>
        <c:barDir val="col"/>
        <c:grouping val="stacked"/>
        <c:varyColors val="0"/>
        <c:ser>
          <c:idx val="0"/>
          <c:order val="1"/>
          <c:tx>
            <c:v>NA HARDWARE PHASE 1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STRATEGY!$D$18:$K$18</c:f>
              <c:numCache>
                <c:formatCode>0</c:formatCode>
                <c:ptCount val="8"/>
                <c:pt idx="0">
                  <c:v>373.79999999999995</c:v>
                </c:pt>
                <c:pt idx="1">
                  <c:v>1198.8710000000001</c:v>
                </c:pt>
                <c:pt idx="2">
                  <c:v>2944.4593085475281</c:v>
                </c:pt>
                <c:pt idx="3">
                  <c:v>5707.7399534089564</c:v>
                </c:pt>
                <c:pt idx="4">
                  <c:v>11777.349933885012</c:v>
                </c:pt>
                <c:pt idx="5">
                  <c:v>20886.883459155048</c:v>
                </c:pt>
                <c:pt idx="6">
                  <c:v>26994.328877817799</c:v>
                </c:pt>
                <c:pt idx="7">
                  <c:v>31237.843965679385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89-1C42-8C1A-F4738D16AACD}"/>
            </c:ext>
          </c:extLst>
        </c:ser>
        <c:ser>
          <c:idx val="1"/>
          <c:order val="2"/>
          <c:tx>
            <c:v>NA HARDWARE PHASE 2</c:v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(STRATEGY!$D$22:$K$22,STRATEGY!$L$18:$O$18)</c:f>
              <c:numCache>
                <c:formatCode>General</c:formatCode>
                <c:ptCount val="12"/>
                <c:pt idx="8" formatCode="0">
                  <c:v>6529.3192612863349</c:v>
                </c:pt>
                <c:pt idx="9" formatCode="0">
                  <c:v>19483.219261286336</c:v>
                </c:pt>
                <c:pt idx="10" formatCode="0">
                  <c:v>42394.12100826134</c:v>
                </c:pt>
                <c:pt idx="11" formatCode="0">
                  <c:v>64036.10762632743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89-1C42-8C1A-F4738D16AACD}"/>
            </c:ext>
          </c:extLst>
        </c:ser>
        <c:ser>
          <c:idx val="9"/>
          <c:order val="3"/>
          <c:tx>
            <c:strRef>
              <c:f>STRATEGY!$A$20</c:f>
              <c:strCache>
                <c:ptCount val="1"/>
                <c:pt idx="0">
                  <c:v>PROJECT COORDINATION</c:v>
                </c:pt>
              </c:strCache>
            </c:strRef>
          </c:tx>
          <c:spPr>
            <a:solidFill>
              <a:srgbClr val="8286B6"/>
            </a:solidFill>
            <a:ln w="12700">
              <a:solidFill>
                <a:sysClr val="windowText" lastClr="000000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STRATEGY!$D$21:$O$21</c:f>
              <c:numCache>
                <c:formatCode>0</c:formatCode>
                <c:ptCount val="12"/>
                <c:pt idx="0">
                  <c:v>95.618000000000009</c:v>
                </c:pt>
                <c:pt idx="1">
                  <c:v>157.61128000000002</c:v>
                </c:pt>
                <c:pt idx="2">
                  <c:v>389.46777580800006</c:v>
                </c:pt>
                <c:pt idx="3">
                  <c:v>738.69920565799998</c:v>
                </c:pt>
                <c:pt idx="4">
                  <c:v>1158.0199100330001</c:v>
                </c:pt>
                <c:pt idx="5">
                  <c:v>1509.5096545830002</c:v>
                </c:pt>
                <c:pt idx="6">
                  <c:v>2128.7794040830004</c:v>
                </c:pt>
                <c:pt idx="7">
                  <c:v>2759.0993878630002</c:v>
                </c:pt>
                <c:pt idx="8">
                  <c:v>510.509568</c:v>
                </c:pt>
                <c:pt idx="9">
                  <c:v>791.50956799999994</c:v>
                </c:pt>
                <c:pt idx="10">
                  <c:v>1086.5095679999999</c:v>
                </c:pt>
                <c:pt idx="11">
                  <c:v>1795.0095679999999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89-1C42-8C1A-F4738D16AACD}"/>
            </c:ext>
          </c:extLst>
        </c:ser>
        <c:ser>
          <c:idx val="2"/>
          <c:order val="4"/>
          <c:tx>
            <c:v>NA SAFETY PHASE 1</c:v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STRATEGY!$D$33:$K$33</c:f>
              <c:numCache>
                <c:formatCode>0</c:formatCode>
                <c:ptCount val="8"/>
                <c:pt idx="0">
                  <c:v>281.85000000000002</c:v>
                </c:pt>
                <c:pt idx="1">
                  <c:v>604.029</c:v>
                </c:pt>
                <c:pt idx="2">
                  <c:v>1713.9992670000001</c:v>
                </c:pt>
                <c:pt idx="3">
                  <c:v>4842.8230411200002</c:v>
                </c:pt>
                <c:pt idx="4">
                  <c:v>6898.7988171699999</c:v>
                </c:pt>
                <c:pt idx="5">
                  <c:v>8870.1329966600006</c:v>
                </c:pt>
                <c:pt idx="6">
                  <c:v>10651.819563160001</c:v>
                </c:pt>
                <c:pt idx="7">
                  <c:v>11089.007299160001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89-1C42-8C1A-F4738D16AACD}"/>
            </c:ext>
          </c:extLst>
        </c:ser>
        <c:ser>
          <c:idx val="4"/>
          <c:order val="6"/>
          <c:tx>
            <c:v>NA SAFETY PHASE 2</c:v>
          </c:tx>
          <c:spPr>
            <a:pattFill prst="dkUpDiag">
              <a:fgClr>
                <a:schemeClr val="accent2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(STRATEGY!$D$34:$K$34,STRATEGY!$L$33:$O$33)</c:f>
              <c:numCache>
                <c:formatCode>General</c:formatCode>
                <c:ptCount val="12"/>
                <c:pt idx="8" formatCode="0">
                  <c:v>152.50513000000001</c:v>
                </c:pt>
                <c:pt idx="9" formatCode="0">
                  <c:v>467.50513000000001</c:v>
                </c:pt>
                <c:pt idx="10" formatCode="0">
                  <c:v>525.90512999999999</c:v>
                </c:pt>
                <c:pt idx="11" formatCode="0">
                  <c:v>640.30512999999996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89-1C42-8C1A-F4738D16AACD}"/>
            </c:ext>
          </c:extLst>
        </c:ser>
        <c:ser>
          <c:idx val="5"/>
          <c:order val="7"/>
          <c:tx>
            <c:v>TT20/TDC2</c:v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STRATEGY!$D$52:$O$52</c:f>
              <c:numCache>
                <c:formatCode>0</c:formatCode>
                <c:ptCount val="12"/>
                <c:pt idx="0">
                  <c:v>20</c:v>
                </c:pt>
                <c:pt idx="1">
                  <c:v>146.07999999999998</c:v>
                </c:pt>
                <c:pt idx="2">
                  <c:v>495.98807453416146</c:v>
                </c:pt>
                <c:pt idx="3">
                  <c:v>1284.3688198757764</c:v>
                </c:pt>
                <c:pt idx="4">
                  <c:v>4711.2806211180123</c:v>
                </c:pt>
                <c:pt idx="5">
                  <c:v>11262.751847911724</c:v>
                </c:pt>
                <c:pt idx="6">
                  <c:v>15116.112968291876</c:v>
                </c:pt>
                <c:pt idx="7">
                  <c:v>17629.758268796249</c:v>
                </c:pt>
                <c:pt idx="8">
                  <c:v>460.06606677874998</c:v>
                </c:pt>
                <c:pt idx="9">
                  <c:v>470.06606677874998</c:v>
                </c:pt>
                <c:pt idx="10">
                  <c:v>567.56606677874993</c:v>
                </c:pt>
                <c:pt idx="11">
                  <c:v>1025.0660667787499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36736"/>
        <c:axId val="908834440"/>
      </c:barChart>
      <c:barChart>
        <c:barDir val="col"/>
        <c:grouping val="stacked"/>
        <c:varyColors val="0"/>
        <c:ser>
          <c:idx val="6"/>
          <c:order val="0"/>
          <c:spPr>
            <a:solidFill>
              <a:schemeClr val="accent1">
                <a:lumMod val="20000"/>
                <a:lumOff val="80000"/>
                <a:alpha val="18000"/>
              </a:schemeClr>
            </a:solidFill>
            <a:ln>
              <a:noFill/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STRATEGY!$D$66:$O$66</c:f>
              <c:numCache>
                <c:formatCode>General</c:formatCode>
                <c:ptCount val="12"/>
                <c:pt idx="0">
                  <c:v>80000</c:v>
                </c:pt>
                <c:pt idx="1">
                  <c:v>80000</c:v>
                </c:pt>
                <c:pt idx="6">
                  <c:v>80000</c:v>
                </c:pt>
                <c:pt idx="7">
                  <c:v>80000</c:v>
                </c:pt>
                <c:pt idx="11">
                  <c:v>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41466280"/>
        <c:axId val="741473824"/>
      </c:barChart>
      <c:lineChart>
        <c:grouping val="standard"/>
        <c:varyColors val="0"/>
        <c:ser>
          <c:idx val="3"/>
          <c:order val="5"/>
          <c:tx>
            <c:strRef>
              <c:f>STRATEGY!$A$61</c:f>
              <c:strCache>
                <c:ptCount val="1"/>
                <c:pt idx="0">
                  <c:v>TF (MTP 2021)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STRATEGY!$D$62:$L$62</c:f>
              <c:numCache>
                <c:formatCode>#,##0</c:formatCode>
                <c:ptCount val="9"/>
                <c:pt idx="0" formatCode="General">
                  <c:v>776</c:v>
                </c:pt>
                <c:pt idx="1">
                  <c:v>2111</c:v>
                </c:pt>
                <c:pt idx="2">
                  <c:v>5607</c:v>
                </c:pt>
                <c:pt idx="3">
                  <c:v>12087</c:v>
                </c:pt>
                <c:pt idx="4">
                  <c:v>21612</c:v>
                </c:pt>
                <c:pt idx="5">
                  <c:v>34027</c:v>
                </c:pt>
                <c:pt idx="6">
                  <c:v>49375</c:v>
                </c:pt>
                <c:pt idx="7">
                  <c:v>60612</c:v>
                </c:pt>
                <c:pt idx="8">
                  <c:v>61741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836736"/>
        <c:axId val="908834440"/>
      </c:lineChart>
      <c:scatterChart>
        <c:scatterStyle val="lineMarker"/>
        <c:varyColors val="0"/>
        <c:ser>
          <c:idx val="8"/>
          <c:order val="8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3353081655024645E-2"/>
                  <c:y val="-3.09462707378714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789-1C42-8C1A-F4738D16AACD}"/>
                </c:ext>
              </c:extLst>
            </c:dLbl>
            <c:dLbl>
              <c:idx val="6"/>
              <c:layout>
                <c:manualLayout>
                  <c:x val="8.9341525633529172E-3"/>
                  <c:y val="-3.64073773386723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789-1C42-8C1A-F4738D16AACD}"/>
                </c:ext>
              </c:extLst>
            </c:dLbl>
            <c:dLbl>
              <c:idx val="11"/>
              <c:layout>
                <c:manualLayout>
                  <c:x val="-1.9885180912522775E-2"/>
                  <c:y val="-3.45870084717387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LS4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E789-1C42-8C1A-F4738D16A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yVal>
            <c:numRef>
              <c:f>STRATEGY!$D$67:$O$67</c:f>
              <c:numCache>
                <c:formatCode>General</c:formatCode>
                <c:ptCount val="12"/>
                <c:pt idx="0">
                  <c:v>73000</c:v>
                </c:pt>
                <c:pt idx="6">
                  <c:v>73000</c:v>
                </c:pt>
                <c:pt idx="11">
                  <c:v>73000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1466280"/>
        <c:axId val="741473824"/>
      </c:scatterChart>
      <c:catAx>
        <c:axId val="908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4440"/>
        <c:crosses val="autoZero"/>
        <c:auto val="1"/>
        <c:lblAlgn val="ctr"/>
        <c:lblOffset val="100"/>
        <c:noMultiLvlLbl val="0"/>
      </c:catAx>
      <c:valAx>
        <c:axId val="908834440"/>
        <c:scaling>
          <c:orientation val="minMax"/>
          <c:max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 MCHF</a:t>
                </a:r>
              </a:p>
            </c:rich>
          </c:tx>
          <c:layout>
            <c:manualLayout>
              <c:xMode val="edge"/>
              <c:yMode val="edge"/>
              <c:x val="1.3821424574258891E-2"/>
              <c:y val="0.42488327865810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6736"/>
        <c:crosses val="autoZero"/>
        <c:crossBetween val="between"/>
        <c:dispUnits>
          <c:builtInUnit val="thousands"/>
        </c:dispUnits>
      </c:valAx>
      <c:valAx>
        <c:axId val="741473824"/>
        <c:scaling>
          <c:orientation val="minMax"/>
          <c:max val="80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MCHF</a:t>
                </a:r>
              </a:p>
            </c:rich>
          </c:tx>
          <c:layout>
            <c:manualLayout>
              <c:xMode val="edge"/>
              <c:yMode val="edge"/>
              <c:x val="0.97167139510411948"/>
              <c:y val="0.42548841157142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1466280"/>
        <c:crosses val="max"/>
        <c:crossBetween val="between"/>
        <c:dispUnits>
          <c:builtInUnit val="thousands"/>
        </c:dispUnits>
      </c:valAx>
      <c:catAx>
        <c:axId val="741466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1473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egendEntry>
        <c:idx val="8"/>
        <c:delete val="1"/>
      </c:legendEntry>
      <c:layout>
        <c:manualLayout>
          <c:xMode val="edge"/>
          <c:yMode val="edge"/>
          <c:x val="5.330213339231496E-2"/>
          <c:y val="0.89570074741192285"/>
          <c:w val="0.8999999785837689"/>
          <c:h val="0.104299179400977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3B99C-1BF7-EB49-B030-E28DF0283286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697F3-6011-EF41-80DA-33BB1D0994CD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9D739-B87F-D749-A253-E51AC551DEFF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5BA8B29-F024-F440-916B-BD15C42314AD}"/>
              </a:ext>
            </a:extLst>
          </p:cNvPr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20" y="6403772"/>
            <a:ext cx="571921" cy="3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emf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effectLst/>
              </a:rPr>
              <a:t>The North Area Consolidation Project </a:t>
            </a:r>
            <a:r>
              <a:rPr lang="en-US" sz="4000" dirty="0">
                <a:effectLst/>
              </a:rPr>
              <a:t>Procurement </a:t>
            </a:r>
            <a:r>
              <a:rPr lang="en-US" sz="4000" dirty="0" smtClean="0">
                <a:effectLst/>
              </a:rPr>
              <a:t>Plan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809657"/>
            <a:ext cx="11376026" cy="1454057"/>
          </a:xfrm>
        </p:spPr>
        <p:txBody>
          <a:bodyPr/>
          <a:lstStyle/>
          <a:p>
            <a:pPr algn="ctr"/>
            <a:endParaRPr lang="en-US" sz="1800" dirty="0"/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Daniel Schoerling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IPT-PI</a:t>
            </a: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On behalf of the NA-CONS </a:t>
            </a:r>
            <a:r>
              <a:rPr lang="en-US" sz="180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I: Power converter consolidation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C64A9D2-C71D-4F88-933A-9318630C022A}"/>
              </a:ext>
            </a:extLst>
          </p:cNvPr>
          <p:cNvGrpSpPr/>
          <p:nvPr/>
        </p:nvGrpSpPr>
        <p:grpSpPr>
          <a:xfrm>
            <a:off x="840508" y="1219200"/>
            <a:ext cx="10030691" cy="987919"/>
            <a:chOff x="-15858" y="4041769"/>
            <a:chExt cx="6904766" cy="448492"/>
          </a:xfrm>
        </p:grpSpPr>
        <p:sp>
          <p:nvSpPr>
            <p:cNvPr id="7" name="Right Arrow 1">
              <a:extLst>
                <a:ext uri="{FF2B5EF4-FFF2-40B4-BE49-F238E27FC236}">
                  <a16:creationId xmlns:a16="http://schemas.microsoft.com/office/drawing/2014/main" id="{F3CAC6EE-0286-46CA-A277-A57128B22FF2}"/>
                </a:ext>
              </a:extLst>
            </p:cNvPr>
            <p:cNvSpPr/>
            <p:nvPr/>
          </p:nvSpPr>
          <p:spPr>
            <a:xfrm flipV="1">
              <a:off x="158729" y="4041769"/>
              <a:ext cx="6711254" cy="256788"/>
            </a:xfrm>
            <a:prstGeom prst="rightArrow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240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A74BB6E-CACF-4648-B9D7-C0AD9EA9148A}"/>
                </a:ext>
              </a:extLst>
            </p:cNvPr>
            <p:cNvSpPr/>
            <p:nvPr/>
          </p:nvSpPr>
          <p:spPr>
            <a:xfrm>
              <a:off x="282967" y="4068605"/>
              <a:ext cx="200742" cy="20074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E64D16B-4F55-48D8-A043-EDB4D99D5F9E}"/>
                </a:ext>
              </a:extLst>
            </p:cNvPr>
            <p:cNvSpPr/>
            <p:nvPr/>
          </p:nvSpPr>
          <p:spPr>
            <a:xfrm>
              <a:off x="2307869" y="4060829"/>
              <a:ext cx="200742" cy="20074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3695FC3-CE0A-48EF-8FBF-C9123AFFB19A}"/>
                </a:ext>
              </a:extLst>
            </p:cNvPr>
            <p:cNvSpPr/>
            <p:nvPr/>
          </p:nvSpPr>
          <p:spPr>
            <a:xfrm>
              <a:off x="4391266" y="4052341"/>
              <a:ext cx="200742" cy="20074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251D9C-1B47-4D7D-9ACD-9E1E5E67CA54}"/>
                </a:ext>
              </a:extLst>
            </p:cNvPr>
            <p:cNvSpPr txBox="1"/>
            <p:nvPr/>
          </p:nvSpPr>
          <p:spPr>
            <a:xfrm>
              <a:off x="2009045" y="4291526"/>
              <a:ext cx="798390" cy="1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  <a:latin typeface="Book Antiqua" panose="02040602050305030304" pitchFamily="18" charset="0"/>
                </a:rPr>
                <a:t>2023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879EC4-3D2F-4D15-9CD2-6FA7C514ECAD}"/>
                </a:ext>
              </a:extLst>
            </p:cNvPr>
            <p:cNvSpPr txBox="1"/>
            <p:nvPr/>
          </p:nvSpPr>
          <p:spPr>
            <a:xfrm>
              <a:off x="4103532" y="4285343"/>
              <a:ext cx="798390" cy="1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  <a:latin typeface="Book Antiqua" panose="02040602050305030304" pitchFamily="18" charset="0"/>
                </a:rPr>
                <a:t>2025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B2D6D2-7CB7-4B17-B020-735B8ACB870F}"/>
                </a:ext>
              </a:extLst>
            </p:cNvPr>
            <p:cNvSpPr txBox="1"/>
            <p:nvPr/>
          </p:nvSpPr>
          <p:spPr>
            <a:xfrm>
              <a:off x="-15858" y="4305404"/>
              <a:ext cx="798390" cy="1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  <a:latin typeface="Book Antiqua" panose="02040602050305030304" pitchFamily="18" charset="0"/>
                </a:rPr>
                <a:t>2021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6036B6-377B-45A6-BAFF-A60BDA66784B}"/>
                </a:ext>
              </a:extLst>
            </p:cNvPr>
            <p:cNvSpPr txBox="1"/>
            <p:nvPr/>
          </p:nvSpPr>
          <p:spPr>
            <a:xfrm>
              <a:off x="6090518" y="4291631"/>
              <a:ext cx="798390" cy="1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1000" dirty="0">
                  <a:solidFill>
                    <a:schemeClr val="accent1">
                      <a:lumMod val="10000"/>
                    </a:schemeClr>
                  </a:solidFill>
                  <a:latin typeface="Book Antiqua" panose="02040602050305030304" pitchFamily="18" charset="0"/>
                </a:rPr>
                <a:t>2027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5462954-4A32-4B0C-8254-0B4BCA61C0CA}"/>
                </a:ext>
              </a:extLst>
            </p:cNvPr>
            <p:cNvSpPr/>
            <p:nvPr/>
          </p:nvSpPr>
          <p:spPr>
            <a:xfrm>
              <a:off x="6385814" y="4060829"/>
              <a:ext cx="200742" cy="20074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000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D738E16-8CF4-48E5-BF2E-B94FC7F7ADA5}"/>
              </a:ext>
            </a:extLst>
          </p:cNvPr>
          <p:cNvSpPr/>
          <p:nvPr/>
        </p:nvSpPr>
        <p:spPr>
          <a:xfrm>
            <a:off x="2720681" y="1302147"/>
            <a:ext cx="291622" cy="4421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00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B5455B-7E11-4BDA-AADC-B381A1FF8C3C}"/>
              </a:ext>
            </a:extLst>
          </p:cNvPr>
          <p:cNvSpPr txBox="1"/>
          <p:nvPr/>
        </p:nvSpPr>
        <p:spPr>
          <a:xfrm>
            <a:off x="2286574" y="1810317"/>
            <a:ext cx="1159837" cy="40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00" dirty="0">
                <a:solidFill>
                  <a:schemeClr val="accent1">
                    <a:lumMod val="10000"/>
                  </a:schemeClr>
                </a:solidFill>
                <a:latin typeface="Book Antiqua" panose="02040602050305030304" pitchFamily="18" charset="0"/>
              </a:rPr>
              <a:t>2022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275653-7FBD-4362-808B-F0086312C8CB}"/>
              </a:ext>
            </a:extLst>
          </p:cNvPr>
          <p:cNvSpPr/>
          <p:nvPr/>
        </p:nvSpPr>
        <p:spPr>
          <a:xfrm>
            <a:off x="5749177" y="1276672"/>
            <a:ext cx="291622" cy="4421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00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47C9A2-DBA1-4A0C-903A-9E0918118AF3}"/>
              </a:ext>
            </a:extLst>
          </p:cNvPr>
          <p:cNvSpPr txBox="1"/>
          <p:nvPr/>
        </p:nvSpPr>
        <p:spPr>
          <a:xfrm>
            <a:off x="5315069" y="1784843"/>
            <a:ext cx="1159837" cy="40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00" dirty="0">
                <a:solidFill>
                  <a:schemeClr val="accent1">
                    <a:lumMod val="10000"/>
                  </a:schemeClr>
                </a:solidFill>
                <a:latin typeface="Book Antiqua" panose="02040602050305030304" pitchFamily="18" charset="0"/>
              </a:rPr>
              <a:t>2024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FB76422-76C3-490B-90A4-B899F60E239D}"/>
              </a:ext>
            </a:extLst>
          </p:cNvPr>
          <p:cNvSpPr/>
          <p:nvPr/>
        </p:nvSpPr>
        <p:spPr>
          <a:xfrm>
            <a:off x="8730549" y="1261414"/>
            <a:ext cx="291622" cy="4421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00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39F20E-7701-446B-9143-041DFEEB7109}"/>
              </a:ext>
            </a:extLst>
          </p:cNvPr>
          <p:cNvSpPr txBox="1"/>
          <p:nvPr/>
        </p:nvSpPr>
        <p:spPr>
          <a:xfrm>
            <a:off x="8296441" y="1769585"/>
            <a:ext cx="1159837" cy="40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00" dirty="0">
                <a:solidFill>
                  <a:schemeClr val="accent1">
                    <a:lumMod val="10000"/>
                  </a:schemeClr>
                </a:solidFill>
                <a:latin typeface="Book Antiqua" panose="02040602050305030304" pitchFamily="18" charset="0"/>
              </a:rPr>
              <a:t>2026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5543C51-7489-4AF4-9C1F-B3411B85C91A}"/>
              </a:ext>
            </a:extLst>
          </p:cNvPr>
          <p:cNvGrpSpPr/>
          <p:nvPr/>
        </p:nvGrpSpPr>
        <p:grpSpPr>
          <a:xfrm>
            <a:off x="2813673" y="3457040"/>
            <a:ext cx="1593083" cy="834675"/>
            <a:chOff x="258824" y="1922144"/>
            <a:chExt cx="1103858" cy="504709"/>
          </a:xfrm>
        </p:grpSpPr>
        <p:sp>
          <p:nvSpPr>
            <p:cNvPr id="23" name="Arrow: Right 9">
              <a:extLst>
                <a:ext uri="{FF2B5EF4-FFF2-40B4-BE49-F238E27FC236}">
                  <a16:creationId xmlns:a16="http://schemas.microsoft.com/office/drawing/2014/main" id="{02427CD4-8BC1-4782-A442-1D032C82AB41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F5CC37-A86B-444E-9063-FB745C3E7DFD}"/>
                </a:ext>
              </a:extLst>
            </p:cNvPr>
            <p:cNvSpPr txBox="1"/>
            <p:nvPr/>
          </p:nvSpPr>
          <p:spPr>
            <a:xfrm>
              <a:off x="258824" y="2119076"/>
              <a:ext cx="1072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chemeClr val="tx2"/>
                  </a:solidFill>
                  <a:latin typeface="Book Antiqua" panose="02040602050305030304" pitchFamily="18" charset="0"/>
                </a:rPr>
                <a:t>COMPONENTS TENDERING</a:t>
              </a:r>
              <a:endParaRPr lang="en-US" sz="700" b="1" dirty="0">
                <a:solidFill>
                  <a:srgbClr val="C00000"/>
                </a:solidFill>
                <a:latin typeface="Book Antiqua" panose="02040602050305030304" pitchFamily="18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575785-0D85-4AEE-B8EF-F26F589A247F}"/>
              </a:ext>
            </a:extLst>
          </p:cNvPr>
          <p:cNvGrpSpPr/>
          <p:nvPr/>
        </p:nvGrpSpPr>
        <p:grpSpPr>
          <a:xfrm>
            <a:off x="3748454" y="4849923"/>
            <a:ext cx="1606379" cy="797217"/>
            <a:chOff x="249611" y="1922144"/>
            <a:chExt cx="1113071" cy="482059"/>
          </a:xfrm>
        </p:grpSpPr>
        <p:sp>
          <p:nvSpPr>
            <p:cNvPr id="26" name="Arrow: Right 44">
              <a:extLst>
                <a:ext uri="{FF2B5EF4-FFF2-40B4-BE49-F238E27FC236}">
                  <a16:creationId xmlns:a16="http://schemas.microsoft.com/office/drawing/2014/main" id="{ECAF6482-AAB8-4547-929D-7D1CD11F2EA9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8FB1B2-24AB-459E-99E6-4A821329357C}"/>
                </a:ext>
              </a:extLst>
            </p:cNvPr>
            <p:cNvSpPr txBox="1"/>
            <p:nvPr/>
          </p:nvSpPr>
          <p:spPr>
            <a:xfrm>
              <a:off x="249611" y="2082985"/>
              <a:ext cx="1072876" cy="186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 smtClean="0">
                  <a:solidFill>
                    <a:schemeClr val="tx2"/>
                  </a:solidFill>
                  <a:latin typeface="Book Antiqua" panose="02040602050305030304" pitchFamily="18" charset="0"/>
                </a:rPr>
                <a:t>MANUFACTURING TENDERING</a:t>
              </a:r>
              <a:endParaRPr lang="en-US" sz="700" b="1" dirty="0">
                <a:solidFill>
                  <a:srgbClr val="C00000"/>
                </a:solidFill>
                <a:latin typeface="Book Antiqua" panose="02040602050305030304" pitchFamily="18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4A95C0-3635-4ED9-8BEC-E8C88F338447}"/>
              </a:ext>
            </a:extLst>
          </p:cNvPr>
          <p:cNvGrpSpPr/>
          <p:nvPr/>
        </p:nvGrpSpPr>
        <p:grpSpPr>
          <a:xfrm>
            <a:off x="1171483" y="2234597"/>
            <a:ext cx="1671396" cy="797217"/>
            <a:chOff x="182012" y="1922144"/>
            <a:chExt cx="1180670" cy="482059"/>
          </a:xfrm>
        </p:grpSpPr>
        <p:sp>
          <p:nvSpPr>
            <p:cNvPr id="29" name="Arrow: Right 47">
              <a:extLst>
                <a:ext uri="{FF2B5EF4-FFF2-40B4-BE49-F238E27FC236}">
                  <a16:creationId xmlns:a16="http://schemas.microsoft.com/office/drawing/2014/main" id="{06B29AE1-1746-4241-A29F-F66ABEB6C3F8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6164BA2-4C85-44C2-8E22-7BC2708A4D95}"/>
                </a:ext>
              </a:extLst>
            </p:cNvPr>
            <p:cNvSpPr txBox="1"/>
            <p:nvPr/>
          </p:nvSpPr>
          <p:spPr>
            <a:xfrm>
              <a:off x="182012" y="2099809"/>
              <a:ext cx="1072876" cy="120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 smtClean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PROJECT </a:t>
              </a:r>
              <a:r>
                <a:rPr lang="en-US" sz="700" b="1" dirty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DEFINITION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D4295E6-F8CD-41BD-9486-5977F0A1F9B7}"/>
              </a:ext>
            </a:extLst>
          </p:cNvPr>
          <p:cNvGrpSpPr/>
          <p:nvPr/>
        </p:nvGrpSpPr>
        <p:grpSpPr>
          <a:xfrm>
            <a:off x="4323684" y="3472045"/>
            <a:ext cx="1632863" cy="803452"/>
            <a:chOff x="231260" y="1922144"/>
            <a:chExt cx="1131422" cy="485829"/>
          </a:xfrm>
        </p:grpSpPr>
        <p:sp>
          <p:nvSpPr>
            <p:cNvPr id="32" name="Arrow: Right 50">
              <a:extLst>
                <a:ext uri="{FF2B5EF4-FFF2-40B4-BE49-F238E27FC236}">
                  <a16:creationId xmlns:a16="http://schemas.microsoft.com/office/drawing/2014/main" id="{01C726B3-C80F-446C-A400-EB7E377FA431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3987684-C6B9-463B-9121-2BF346B264BA}"/>
                </a:ext>
              </a:extLst>
            </p:cNvPr>
            <p:cNvSpPr txBox="1"/>
            <p:nvPr/>
          </p:nvSpPr>
          <p:spPr>
            <a:xfrm>
              <a:off x="231260" y="2100196"/>
              <a:ext cx="1072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rgbClr val="009999"/>
                  </a:solidFill>
                  <a:latin typeface="Book Antiqua" panose="02040602050305030304" pitchFamily="18" charset="0"/>
                </a:rPr>
                <a:t>PRE-SERIES COMPONENTS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B14FD2B-B9B1-4AC4-A5FC-C8519427425D}"/>
              </a:ext>
            </a:extLst>
          </p:cNvPr>
          <p:cNvGrpSpPr/>
          <p:nvPr/>
        </p:nvGrpSpPr>
        <p:grpSpPr>
          <a:xfrm>
            <a:off x="5276458" y="4866029"/>
            <a:ext cx="1627552" cy="802861"/>
            <a:chOff x="234940" y="1922144"/>
            <a:chExt cx="1127742" cy="485472"/>
          </a:xfrm>
        </p:grpSpPr>
        <p:sp>
          <p:nvSpPr>
            <p:cNvPr id="35" name="Arrow: Right 53">
              <a:extLst>
                <a:ext uri="{FF2B5EF4-FFF2-40B4-BE49-F238E27FC236}">
                  <a16:creationId xmlns:a16="http://schemas.microsoft.com/office/drawing/2014/main" id="{5F870BE2-2916-418B-AD38-86FC8823263C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rgbClr val="0099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2A72A83-33C1-4A38-8F45-EB46BB4E8F21}"/>
                </a:ext>
              </a:extLst>
            </p:cNvPr>
            <p:cNvSpPr txBox="1"/>
            <p:nvPr/>
          </p:nvSpPr>
          <p:spPr>
            <a:xfrm>
              <a:off x="234940" y="2099839"/>
              <a:ext cx="1072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rgbClr val="009999"/>
                  </a:solidFill>
                  <a:latin typeface="Book Antiqua" panose="02040602050305030304" pitchFamily="18" charset="0"/>
                </a:rPr>
                <a:t>PRE-SERIES CONVERTER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16040E5-8C0C-45F8-A9BD-C47C4DC34EAB}"/>
              </a:ext>
            </a:extLst>
          </p:cNvPr>
          <p:cNvGrpSpPr/>
          <p:nvPr/>
        </p:nvGrpSpPr>
        <p:grpSpPr>
          <a:xfrm>
            <a:off x="5819223" y="3480631"/>
            <a:ext cx="1685694" cy="797217"/>
            <a:chOff x="194653" y="1922144"/>
            <a:chExt cx="1168029" cy="482059"/>
          </a:xfrm>
        </p:grpSpPr>
        <p:sp>
          <p:nvSpPr>
            <p:cNvPr id="38" name="Arrow: Right 59">
              <a:extLst>
                <a:ext uri="{FF2B5EF4-FFF2-40B4-BE49-F238E27FC236}">
                  <a16:creationId xmlns:a16="http://schemas.microsoft.com/office/drawing/2014/main" id="{8635CE95-B7F7-4DD5-B72C-F738827DC4E4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C00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8842910-20DA-4FA3-8732-94793FE71145}"/>
                </a:ext>
              </a:extLst>
            </p:cNvPr>
            <p:cNvSpPr txBox="1"/>
            <p:nvPr/>
          </p:nvSpPr>
          <p:spPr>
            <a:xfrm>
              <a:off x="194653" y="2095004"/>
              <a:ext cx="1072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rgbClr val="FF9933"/>
                  </a:solidFill>
                  <a:latin typeface="Book Antiqua" panose="02040602050305030304" pitchFamily="18" charset="0"/>
                </a:rPr>
                <a:t>SERIES COMPONENTS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2940F92-1D49-4AE5-A757-885F8DD4C739}"/>
              </a:ext>
            </a:extLst>
          </p:cNvPr>
          <p:cNvGrpSpPr/>
          <p:nvPr/>
        </p:nvGrpSpPr>
        <p:grpSpPr>
          <a:xfrm>
            <a:off x="6907785" y="4846444"/>
            <a:ext cx="1398101" cy="821868"/>
            <a:chOff x="285877" y="1922144"/>
            <a:chExt cx="968754" cy="496965"/>
          </a:xfrm>
        </p:grpSpPr>
        <p:sp>
          <p:nvSpPr>
            <p:cNvPr id="41" name="Arrow: Right 62">
              <a:extLst>
                <a:ext uri="{FF2B5EF4-FFF2-40B4-BE49-F238E27FC236}">
                  <a16:creationId xmlns:a16="http://schemas.microsoft.com/office/drawing/2014/main" id="{644D5906-87AA-4DDA-A20C-BD3485184182}"/>
                </a:ext>
              </a:extLst>
            </p:cNvPr>
            <p:cNvSpPr/>
            <p:nvPr/>
          </p:nvSpPr>
          <p:spPr>
            <a:xfrm>
              <a:off x="305172" y="1922144"/>
              <a:ext cx="949459" cy="482059"/>
            </a:xfrm>
            <a:prstGeom prst="rightArrow">
              <a:avLst/>
            </a:prstGeom>
            <a:noFill/>
            <a:ln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9933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4E15C5F-4CA6-46CA-97EE-554EA3B1F155}"/>
                </a:ext>
              </a:extLst>
            </p:cNvPr>
            <p:cNvSpPr txBox="1"/>
            <p:nvPr/>
          </p:nvSpPr>
          <p:spPr>
            <a:xfrm>
              <a:off x="285877" y="2111332"/>
              <a:ext cx="8566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rgbClr val="FF9933"/>
                  </a:solidFill>
                  <a:latin typeface="Book Antiqua" panose="02040602050305030304" pitchFamily="18" charset="0"/>
                </a:rPr>
                <a:t>SERIES CONVERTERS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69A9487-4C6A-44A4-8B71-589E0CF4C2CA}"/>
              </a:ext>
            </a:extLst>
          </p:cNvPr>
          <p:cNvGrpSpPr/>
          <p:nvPr/>
        </p:nvGrpSpPr>
        <p:grpSpPr>
          <a:xfrm>
            <a:off x="2813673" y="2214007"/>
            <a:ext cx="1588093" cy="797217"/>
            <a:chOff x="262282" y="1922144"/>
            <a:chExt cx="1100400" cy="482059"/>
          </a:xfrm>
        </p:grpSpPr>
        <p:sp>
          <p:nvSpPr>
            <p:cNvPr id="44" name="Arrow: Right 71">
              <a:extLst>
                <a:ext uri="{FF2B5EF4-FFF2-40B4-BE49-F238E27FC236}">
                  <a16:creationId xmlns:a16="http://schemas.microsoft.com/office/drawing/2014/main" id="{4994F42C-2E6E-469D-A912-C3F3807AE956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75869AA-293B-49FE-B5F0-D2D5A9F9BD4C}"/>
                </a:ext>
              </a:extLst>
            </p:cNvPr>
            <p:cNvSpPr txBox="1"/>
            <p:nvPr/>
          </p:nvSpPr>
          <p:spPr>
            <a:xfrm>
              <a:off x="262282" y="2115798"/>
              <a:ext cx="1072876" cy="120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 smtClean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CONVERTER </a:t>
              </a:r>
              <a:r>
                <a:rPr lang="en-US" sz="700" b="1" dirty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PROTOTYPING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5D8D3AC-1F06-4FA6-96AB-3E9F7C164652}"/>
              </a:ext>
            </a:extLst>
          </p:cNvPr>
          <p:cNvGrpSpPr/>
          <p:nvPr/>
        </p:nvGrpSpPr>
        <p:grpSpPr>
          <a:xfrm>
            <a:off x="8808636" y="5566638"/>
            <a:ext cx="1617260" cy="797217"/>
            <a:chOff x="220253" y="1922144"/>
            <a:chExt cx="1142429" cy="482059"/>
          </a:xfrm>
        </p:grpSpPr>
        <p:sp>
          <p:nvSpPr>
            <p:cNvPr id="47" name="Arrow: Right 85">
              <a:extLst>
                <a:ext uri="{FF2B5EF4-FFF2-40B4-BE49-F238E27FC236}">
                  <a16:creationId xmlns:a16="http://schemas.microsoft.com/office/drawing/2014/main" id="{A7A80F1D-4EF8-4BE8-B2AC-5CDF78DBD0C7}"/>
                </a:ext>
              </a:extLst>
            </p:cNvPr>
            <p:cNvSpPr/>
            <p:nvPr/>
          </p:nvSpPr>
          <p:spPr>
            <a:xfrm>
              <a:off x="305172" y="1922144"/>
              <a:ext cx="1057510" cy="482059"/>
            </a:xfrm>
            <a:prstGeom prst="rightArrow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7644507-42E7-4A7E-A9D1-85F22177A4E1}"/>
                </a:ext>
              </a:extLst>
            </p:cNvPr>
            <p:cNvSpPr txBox="1"/>
            <p:nvPr/>
          </p:nvSpPr>
          <p:spPr>
            <a:xfrm>
              <a:off x="220253" y="2085256"/>
              <a:ext cx="10728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700" b="1" dirty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INSTALATION COMISSIONING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F08C32D4-CF7F-4691-B88E-C312D9D09E11}"/>
              </a:ext>
            </a:extLst>
          </p:cNvPr>
          <p:cNvSpPr txBox="1"/>
          <p:nvPr/>
        </p:nvSpPr>
        <p:spPr>
          <a:xfrm>
            <a:off x="3797017" y="5423695"/>
            <a:ext cx="1302542" cy="53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Market Survey, IT, </a:t>
            </a:r>
          </a:p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Finance Committee </a:t>
            </a:r>
          </a:p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Contract signature</a:t>
            </a:r>
            <a:endParaRPr lang="en-US" sz="500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598CE7D-5F40-4914-82F3-84ADE18E5A20}"/>
              </a:ext>
            </a:extLst>
          </p:cNvPr>
          <p:cNvSpPr txBox="1"/>
          <p:nvPr/>
        </p:nvSpPr>
        <p:spPr>
          <a:xfrm>
            <a:off x="5301070" y="5500344"/>
            <a:ext cx="1379288" cy="407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rgbClr val="009999"/>
                </a:solidFill>
                <a:latin typeface="Book Antiqua" panose="02040602050305030304" pitchFamily="18" charset="0"/>
              </a:rPr>
              <a:t>Production &amp; FATs</a:t>
            </a:r>
          </a:p>
          <a:p>
            <a:pPr algn="ctr"/>
            <a:r>
              <a:rPr lang="en-US" sz="500" i="1" dirty="0">
                <a:solidFill>
                  <a:srgbClr val="009999"/>
                </a:solidFill>
                <a:latin typeface="Book Antiqua" panose="02040602050305030304" pitchFamily="18" charset="0"/>
              </a:rPr>
              <a:t>Test at CERN platform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E12272-07A0-4583-BC93-9BEE6C3691DC}"/>
              </a:ext>
            </a:extLst>
          </p:cNvPr>
          <p:cNvSpPr txBox="1"/>
          <p:nvPr/>
        </p:nvSpPr>
        <p:spPr>
          <a:xfrm>
            <a:off x="5662452" y="4149114"/>
            <a:ext cx="1908154" cy="407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rgbClr val="FF9933"/>
                </a:solidFill>
                <a:latin typeface="Book Antiqua" panose="02040602050305030304" pitchFamily="18" charset="0"/>
              </a:rPr>
              <a:t>Production &amp; FATs</a:t>
            </a:r>
          </a:p>
          <a:p>
            <a:pPr algn="ctr"/>
            <a:r>
              <a:rPr lang="en-US" sz="500" i="1" dirty="0">
                <a:solidFill>
                  <a:srgbClr val="FF9933"/>
                </a:solidFill>
                <a:latin typeface="Book Antiqua" panose="02040602050305030304" pitchFamily="18" charset="0"/>
              </a:rPr>
              <a:t>Test with Series Converters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2F2779C-9284-488B-A7CD-B8C99384697A}"/>
              </a:ext>
            </a:extLst>
          </p:cNvPr>
          <p:cNvSpPr txBox="1"/>
          <p:nvPr/>
        </p:nvSpPr>
        <p:spPr>
          <a:xfrm>
            <a:off x="6518849" y="5506430"/>
            <a:ext cx="1908154" cy="407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rgbClr val="FF9933"/>
                </a:solidFill>
                <a:latin typeface="Book Antiqua" panose="02040602050305030304" pitchFamily="18" charset="0"/>
              </a:rPr>
              <a:t>Production &amp; FATs</a:t>
            </a:r>
          </a:p>
          <a:p>
            <a:pPr algn="ctr"/>
            <a:r>
              <a:rPr lang="en-US" sz="500" i="1" dirty="0">
                <a:solidFill>
                  <a:srgbClr val="FF9933"/>
                </a:solidFill>
                <a:latin typeface="Book Antiqua" panose="02040602050305030304" pitchFamily="18" charset="0"/>
              </a:rPr>
              <a:t>Tests at CERN Platform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788920F-745E-4C4B-95D2-23DBF350668E}"/>
              </a:ext>
            </a:extLst>
          </p:cNvPr>
          <p:cNvSpPr txBox="1"/>
          <p:nvPr/>
        </p:nvSpPr>
        <p:spPr>
          <a:xfrm>
            <a:off x="2880562" y="4095611"/>
            <a:ext cx="1302542" cy="53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Market Survey, IT, </a:t>
            </a:r>
          </a:p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Finance Committee </a:t>
            </a:r>
          </a:p>
          <a:p>
            <a:pPr algn="ctr"/>
            <a:r>
              <a:rPr lang="en-US" sz="500" i="1" dirty="0">
                <a:solidFill>
                  <a:schemeClr val="tx2"/>
                </a:solidFill>
                <a:latin typeface="Book Antiqua" panose="02040602050305030304" pitchFamily="18" charset="0"/>
              </a:rPr>
              <a:t>Contract signature</a:t>
            </a:r>
            <a:endParaRPr lang="en-US" sz="500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F119B3-BA56-46ED-AC64-9C97978C1A0D}"/>
              </a:ext>
            </a:extLst>
          </p:cNvPr>
          <p:cNvSpPr txBox="1"/>
          <p:nvPr/>
        </p:nvSpPr>
        <p:spPr>
          <a:xfrm>
            <a:off x="4338358" y="4083852"/>
            <a:ext cx="1466191" cy="53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>
                <a:solidFill>
                  <a:srgbClr val="009999"/>
                </a:solidFill>
                <a:latin typeface="Book Antiqua" panose="02040602050305030304" pitchFamily="18" charset="0"/>
              </a:rPr>
              <a:t>Design Approval</a:t>
            </a:r>
          </a:p>
          <a:p>
            <a:pPr algn="ctr"/>
            <a:r>
              <a:rPr lang="en-US" sz="500" i="1" dirty="0">
                <a:solidFill>
                  <a:srgbClr val="009999"/>
                </a:solidFill>
                <a:latin typeface="Book Antiqua" panose="02040602050305030304" pitchFamily="18" charset="0"/>
              </a:rPr>
              <a:t>Production &amp; FATs</a:t>
            </a:r>
          </a:p>
          <a:p>
            <a:pPr algn="ctr"/>
            <a:r>
              <a:rPr lang="en-US" sz="500" i="1" dirty="0">
                <a:solidFill>
                  <a:srgbClr val="009999"/>
                </a:solidFill>
                <a:latin typeface="Book Antiqua" panose="02040602050305030304" pitchFamily="18" charset="0"/>
              </a:rPr>
              <a:t>Test with Converter Prototype</a:t>
            </a:r>
          </a:p>
        </p:txBody>
      </p:sp>
    </p:spTree>
    <p:extLst>
      <p:ext uri="{BB962C8B-B14F-4D97-AF65-F5344CB8AC3E}">
        <p14:creationId xmlns:p14="http://schemas.microsoft.com/office/powerpoint/2010/main" val="17733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A7965F-F23E-904F-806D-C383571BF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BID (beam intercepting devices) and components &amp; Beam Instrumentation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~50 devices need to be consolidated or replaced, foreseen within the next 2 years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Vacuum Components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Existing/renewed contracts (service &amp; supply)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Civil Engineering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Mainly roof &amp; envelope renovation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Cooling and ventilation installations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Consolidation of the existing infrastructure (using existing/renewed service contracts)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Electrical installation (cabling)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Consolidation of the existing infrastructure (transformers, switchgears, cables, UPS, </a:t>
            </a:r>
            <a:r>
              <a:rPr lang="en-GB" sz="1700" dirty="0" err="1" smtClean="0">
                <a:solidFill>
                  <a:srgbClr val="0A357A"/>
                </a:solidFill>
                <a:latin typeface="Calibri" panose="020F0502020204030204" pitchFamily="34" charset="0"/>
              </a:rPr>
              <a:t>etc</a:t>
            </a: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), using existing/renewed service contracts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Fire safety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Analysis on-going and actions planned to be done with service contracts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Fire and gas detection system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Existing/renewed service contracts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Magnets and magnet components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In-house consolidation in CERN workshops with existing/renewed CERN service &amp; supply contracts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Access control system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0A357A"/>
                </a:solidFill>
                <a:latin typeface="Calibri" panose="020F0502020204030204" pitchFamily="34" charset="0"/>
              </a:rPr>
              <a:t>Existing/renewed service contracts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51DE87-A08E-3949-9C31-BD581AB4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08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07441-F325-E444-9847-C6E52B78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1" y="1212238"/>
            <a:ext cx="11376024" cy="841392"/>
          </a:xfrm>
        </p:spPr>
        <p:txBody>
          <a:bodyPr/>
          <a:lstStyle/>
          <a:p>
            <a:r>
              <a:rPr lang="fr-CH" dirty="0" err="1"/>
              <a:t>Renovation</a:t>
            </a:r>
            <a:r>
              <a:rPr lang="fr-CH" dirty="0"/>
              <a:t> of the </a:t>
            </a:r>
            <a:r>
              <a:rPr lang="fr-CH" dirty="0" err="1"/>
              <a:t>Fixed</a:t>
            </a:r>
            <a:r>
              <a:rPr lang="fr-CH" dirty="0"/>
              <a:t> Target </a:t>
            </a:r>
            <a:r>
              <a:rPr lang="fr-CH" dirty="0" err="1"/>
              <a:t>Experimetal</a:t>
            </a:r>
            <a:r>
              <a:rPr lang="fr-CH" dirty="0"/>
              <a:t> Area at the CERN </a:t>
            </a:r>
            <a:r>
              <a:rPr lang="fr-CH" dirty="0" err="1"/>
              <a:t>Prevessin</a:t>
            </a:r>
            <a:r>
              <a:rPr lang="fr-CH" dirty="0"/>
              <a:t> site, </a:t>
            </a:r>
            <a:r>
              <a:rPr lang="fr-CH" dirty="0" err="1"/>
              <a:t>after</a:t>
            </a:r>
            <a:r>
              <a:rPr lang="fr-CH" dirty="0"/>
              <a:t> 45 </a:t>
            </a:r>
            <a:r>
              <a:rPr lang="fr-CH" dirty="0" err="1"/>
              <a:t>years</a:t>
            </a:r>
            <a:r>
              <a:rPr lang="fr-CH" dirty="0"/>
              <a:t> of wear-and-</a:t>
            </a:r>
            <a:r>
              <a:rPr lang="fr-CH" dirty="0" err="1"/>
              <a:t>tear</a:t>
            </a:r>
            <a:r>
              <a:rPr lang="fr-CH" dirty="0"/>
              <a:t> + </a:t>
            </a:r>
            <a:r>
              <a:rPr lang="fr-CH" dirty="0" err="1"/>
              <a:t>fantastic</a:t>
            </a:r>
            <a:r>
              <a:rPr lang="fr-CH" dirty="0"/>
              <a:t> </a:t>
            </a:r>
            <a:r>
              <a:rPr lang="fr-CH" dirty="0" err="1"/>
              <a:t>physics</a:t>
            </a:r>
            <a:r>
              <a:rPr lang="fr-CH" dirty="0"/>
              <a:t> </a:t>
            </a:r>
          </a:p>
          <a:p>
            <a:r>
              <a:rPr lang="fr-CH" dirty="0"/>
              <a:t>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6F5A61-57A4-884B-8ED8-4D4B01DC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23829"/>
            <a:ext cx="11376025" cy="700825"/>
          </a:xfrm>
        </p:spPr>
        <p:txBody>
          <a:bodyPr/>
          <a:lstStyle/>
          <a:p>
            <a:r>
              <a:rPr lang="en-US" dirty="0"/>
              <a:t>North Area </a:t>
            </a:r>
            <a:r>
              <a:rPr lang="en-US" dirty="0" smtClean="0"/>
              <a:t>Consolidation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738EA-19CC-4D4C-BDB0-CF0B1C79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455" y="1786071"/>
            <a:ext cx="5009024" cy="45091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EFDF3E-6621-4956-A203-2091ACD6A65F}"/>
              </a:ext>
            </a:extLst>
          </p:cNvPr>
          <p:cNvSpPr txBox="1"/>
          <p:nvPr/>
        </p:nvSpPr>
        <p:spPr>
          <a:xfrm>
            <a:off x="137866" y="2896728"/>
            <a:ext cx="6835589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Recover the availability and reliability of the beam- facility</a:t>
            </a:r>
            <a:endParaRPr lang="en-US" altLang="en-US" sz="2000" dirty="0">
              <a:solidFill>
                <a:srgbClr val="5999D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 safety concerns and non-conformities</a:t>
            </a:r>
            <a:endParaRPr lang="en-US" altLang="en-US" sz="2000" dirty="0">
              <a:solidFill>
                <a:srgbClr val="5999D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prepared for new </a:t>
            </a:r>
            <a:r>
              <a:rPr lang="en-US" altLang="en-US" sz="2000" dirty="0">
                <a:solidFill>
                  <a:srgbClr val="0A357A"/>
                </a:solidFill>
                <a:latin typeface="Calibri" panose="020F0502020204030204" pitchFamily="34" charset="0"/>
              </a:rPr>
              <a:t>projects and test beams in next decades</a:t>
            </a:r>
            <a:endParaRPr lang="en-US" altLang="en-US" sz="2000" dirty="0">
              <a:solidFill>
                <a:srgbClr val="5999D3"/>
              </a:solidFill>
              <a:latin typeface="ArialMT"/>
            </a:endParaRPr>
          </a:p>
          <a:p>
            <a:pPr algn="l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9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C5F9757-40AC-E64A-B5EC-C96FED5C7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441" y="1032181"/>
            <a:ext cx="9130466" cy="5241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AD07CF-D128-D549-BD5C-1227D660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view of the North Area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669990-5E35-2A48-8262-8E74CD8D2953}"/>
              </a:ext>
            </a:extLst>
          </p:cNvPr>
          <p:cNvSpPr txBox="1">
            <a:spLocks/>
          </p:cNvSpPr>
          <p:nvPr/>
        </p:nvSpPr>
        <p:spPr>
          <a:xfrm>
            <a:off x="609602" y="1245524"/>
            <a:ext cx="10968567" cy="50282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3EEA8-1414-2149-99AE-ABA53278D04B}"/>
              </a:ext>
            </a:extLst>
          </p:cNvPr>
          <p:cNvSpPr txBox="1"/>
          <p:nvPr/>
        </p:nvSpPr>
        <p:spPr>
          <a:xfrm>
            <a:off x="8494776" y="1069179"/>
            <a:ext cx="3685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few numbers:</a:t>
            </a:r>
          </a:p>
          <a:p>
            <a:pPr marL="285750" indent="-285750">
              <a:buFontTx/>
              <a:buChar char="-"/>
            </a:pPr>
            <a:r>
              <a:rPr lang="en-US" dirty="0"/>
              <a:t>Overall surface </a:t>
            </a:r>
            <a:r>
              <a:rPr lang="en-US" b="1" dirty="0"/>
              <a:t>60000 m</a:t>
            </a:r>
            <a:r>
              <a:rPr lang="en-US" b="1" baseline="30000" dirty="0"/>
              <a:t>2</a:t>
            </a:r>
            <a:r>
              <a:rPr lang="en-US" dirty="0"/>
              <a:t>: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underground 16600m</a:t>
            </a:r>
            <a:r>
              <a:rPr lang="en-US" sz="1600" baseline="30000" dirty="0"/>
              <a:t>2</a:t>
            </a:r>
            <a:r>
              <a:rPr lang="en-US" sz="1600" dirty="0"/>
              <a:t>,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experimental halls 31000 m</a:t>
            </a:r>
            <a:r>
              <a:rPr lang="en-US" sz="1600" baseline="30000" dirty="0"/>
              <a:t>2</a:t>
            </a:r>
            <a:r>
              <a:rPr lang="en-US" sz="1600" dirty="0"/>
              <a:t>,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service buildings: 12000 m</a:t>
            </a:r>
            <a:r>
              <a:rPr lang="en-US" sz="1600" baseline="30000" dirty="0"/>
              <a:t>2</a:t>
            </a:r>
          </a:p>
          <a:p>
            <a:pPr marL="285750" indent="-285750">
              <a:buFontTx/>
              <a:buChar char="-"/>
            </a:pPr>
            <a:r>
              <a:rPr lang="en-US" dirty="0"/>
              <a:t>6 beam lines, ~ 6.3 km cumulated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~ 1500 visitors / year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C479A3-11A5-8C4F-BB24-B3CE88445741}"/>
              </a:ext>
            </a:extLst>
          </p:cNvPr>
          <p:cNvSpPr/>
          <p:nvPr/>
        </p:nvSpPr>
        <p:spPr>
          <a:xfrm>
            <a:off x="609601" y="5608320"/>
            <a:ext cx="345439" cy="335280"/>
          </a:xfrm>
          <a:prstGeom prst="rect">
            <a:avLst/>
          </a:prstGeom>
          <a:solidFill>
            <a:srgbClr val="BACBDF"/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AF39CF-3890-974B-AF50-ACA815B1E34E}"/>
              </a:ext>
            </a:extLst>
          </p:cNvPr>
          <p:cNvSpPr txBox="1"/>
          <p:nvPr/>
        </p:nvSpPr>
        <p:spPr>
          <a:xfrm>
            <a:off x="1003230" y="5608320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Exp. Halls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331B74-B1A5-2245-879F-A39B78CAE6D6}"/>
              </a:ext>
            </a:extLst>
          </p:cNvPr>
          <p:cNvSpPr/>
          <p:nvPr/>
        </p:nvSpPr>
        <p:spPr>
          <a:xfrm>
            <a:off x="2687217" y="5593080"/>
            <a:ext cx="345439" cy="335280"/>
          </a:xfrm>
          <a:prstGeom prst="rect">
            <a:avLst/>
          </a:prstGeom>
          <a:solidFill>
            <a:srgbClr val="DCA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75D60-E92C-E64B-9ECA-D23A60EB80A3}"/>
              </a:ext>
            </a:extLst>
          </p:cNvPr>
          <p:cNvSpPr txBox="1"/>
          <p:nvPr/>
        </p:nvSpPr>
        <p:spPr>
          <a:xfrm>
            <a:off x="3047435" y="5284708"/>
            <a:ext cx="1540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beam tunnels,</a:t>
            </a:r>
          </a:p>
          <a:p>
            <a:r>
              <a:rPr lang="en-GB" dirty="0"/>
              <a:t>caverns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43ED62-3811-6D4A-935E-0D831B6230FF}"/>
              </a:ext>
            </a:extLst>
          </p:cNvPr>
          <p:cNvSpPr/>
          <p:nvPr/>
        </p:nvSpPr>
        <p:spPr>
          <a:xfrm>
            <a:off x="4729165" y="5608320"/>
            <a:ext cx="345439" cy="335280"/>
          </a:xfrm>
          <a:prstGeom prst="rect">
            <a:avLst/>
          </a:prstGeom>
          <a:solidFill>
            <a:srgbClr val="552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AC6C8-6E2E-8F4E-8946-402E1D5E034A}"/>
              </a:ext>
            </a:extLst>
          </p:cNvPr>
          <p:cNvSpPr txBox="1"/>
          <p:nvPr/>
        </p:nvSpPr>
        <p:spPr>
          <a:xfrm>
            <a:off x="5110271" y="5452794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Technical galleries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79DB64-1FFE-9E44-B2CF-BBCE066246F9}"/>
              </a:ext>
            </a:extLst>
          </p:cNvPr>
          <p:cNvSpPr/>
          <p:nvPr/>
        </p:nvSpPr>
        <p:spPr>
          <a:xfrm>
            <a:off x="7103247" y="5593080"/>
            <a:ext cx="345439" cy="335280"/>
          </a:xfrm>
          <a:prstGeom prst="rect">
            <a:avLst/>
          </a:prstGeom>
          <a:solidFill>
            <a:srgbClr val="7FF0F1"/>
          </a:solidFill>
          <a:ln>
            <a:solidFill>
              <a:srgbClr val="7FF0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4B792C-C899-944D-9471-6EEE09B6313B}"/>
              </a:ext>
            </a:extLst>
          </p:cNvPr>
          <p:cNvSpPr txBox="1"/>
          <p:nvPr/>
        </p:nvSpPr>
        <p:spPr>
          <a:xfrm>
            <a:off x="7541542" y="5477748"/>
            <a:ext cx="104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</a:t>
            </a:r>
          </a:p>
          <a:p>
            <a:r>
              <a:rPr lang="en-GB" dirty="0"/>
              <a:t>buildings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9D6C6A-7D9C-904C-B35F-182BFB865666}"/>
              </a:ext>
            </a:extLst>
          </p:cNvPr>
          <p:cNvCxnSpPr>
            <a:cxnSpLocks/>
          </p:cNvCxnSpPr>
          <p:nvPr/>
        </p:nvCxnSpPr>
        <p:spPr>
          <a:xfrm>
            <a:off x="4347448" y="1584980"/>
            <a:ext cx="7068930" cy="3665115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25523-A8DA-D840-A558-A87A4E0A1552}"/>
              </a:ext>
            </a:extLst>
          </p:cNvPr>
          <p:cNvCxnSpPr>
            <a:cxnSpLocks/>
          </p:cNvCxnSpPr>
          <p:nvPr/>
        </p:nvCxnSpPr>
        <p:spPr>
          <a:xfrm rot="320768">
            <a:off x="1442091" y="1267075"/>
            <a:ext cx="1850436" cy="70259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FE3131-B69C-1B47-9E04-B2A4E7A69011}"/>
              </a:ext>
            </a:extLst>
          </p:cNvPr>
          <p:cNvSpPr txBox="1"/>
          <p:nvPr/>
        </p:nvSpPr>
        <p:spPr>
          <a:xfrm rot="1844832">
            <a:off x="4854519" y="1665007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1250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9727D2-9913-2A41-8334-65C0F007DC02}"/>
              </a:ext>
            </a:extLst>
          </p:cNvPr>
          <p:cNvSpPr txBox="1"/>
          <p:nvPr/>
        </p:nvSpPr>
        <p:spPr>
          <a:xfrm rot="1598648">
            <a:off x="1333242" y="153517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300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458113-3C9A-D942-B58B-2C981946F983}"/>
              </a:ext>
            </a:extLst>
          </p:cNvPr>
          <p:cNvSpPr txBox="1"/>
          <p:nvPr/>
        </p:nvSpPr>
        <p:spPr>
          <a:xfrm rot="1775746">
            <a:off x="4316635" y="1480509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Secondary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8BE7A6-2EE7-EE4A-B2E6-04E6B5119F94}"/>
              </a:ext>
            </a:extLst>
          </p:cNvPr>
          <p:cNvSpPr txBox="1"/>
          <p:nvPr/>
        </p:nvSpPr>
        <p:spPr>
          <a:xfrm rot="1598648">
            <a:off x="916895" y="199384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Primary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C1DB77-D9C2-CF4D-861A-93A4FFF2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Timeline/Roadmap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924B79-C2CF-D641-BF9C-EAE80E8AB9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093" y="1074121"/>
            <a:ext cx="7340837" cy="4402668"/>
          </a:xfrm>
          <a:prstGeom prst="rect">
            <a:avLst/>
          </a:prstGeom>
          <a:noFill/>
        </p:spPr>
      </p:pic>
      <p:sp>
        <p:nvSpPr>
          <p:cNvPr id="2" name="Left Brace 1"/>
          <p:cNvSpPr/>
          <p:nvPr/>
        </p:nvSpPr>
        <p:spPr>
          <a:xfrm rot="16200000">
            <a:off x="2937770" y="5020259"/>
            <a:ext cx="220296" cy="13956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 rot="16200000">
            <a:off x="5279318" y="4061319"/>
            <a:ext cx="220296" cy="32874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/>
          <p:cNvSpPr/>
          <p:nvPr/>
        </p:nvSpPr>
        <p:spPr>
          <a:xfrm rot="16200000">
            <a:off x="8029722" y="4596489"/>
            <a:ext cx="220296" cy="22133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44098" y="5937560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Concluded</a:t>
            </a:r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11020" y="5924747"/>
            <a:ext cx="17568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Budget approved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716677" y="5937560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Planned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2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87CAD3-D0BE-7946-8348-959B882D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8367"/>
            <a:ext cx="11376025" cy="700825"/>
          </a:xfrm>
        </p:spPr>
        <p:txBody>
          <a:bodyPr/>
          <a:lstStyle/>
          <a:p>
            <a:r>
              <a:rPr lang="en-US" dirty="0"/>
              <a:t>Cumulated </a:t>
            </a:r>
            <a:r>
              <a:rPr lang="en-US" dirty="0" smtClean="0"/>
              <a:t>budget</a:t>
            </a:r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F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635445"/>
              </p:ext>
            </p:extLst>
          </p:nvPr>
        </p:nvGraphicFramePr>
        <p:xfrm>
          <a:off x="407986" y="1177290"/>
          <a:ext cx="11376025" cy="487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A7E9910-F05B-4A4B-89F7-2AEE756CFE38}"/>
              </a:ext>
            </a:extLst>
          </p:cNvPr>
          <p:cNvSpPr txBox="1"/>
          <p:nvPr/>
        </p:nvSpPr>
        <p:spPr>
          <a:xfrm>
            <a:off x="8603673" y="6172200"/>
            <a:ext cx="298158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Nota: without </a:t>
            </a:r>
            <a:r>
              <a:rPr lang="en-US" sz="1400" dirty="0"/>
              <a:t>EL-CONS (~ 20 MCHF)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8E9A3-D0A0-4046-A747-9D51605E4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46" y="274509"/>
            <a:ext cx="11376025" cy="700825"/>
          </a:xfrm>
        </p:spPr>
        <p:txBody>
          <a:bodyPr anchor="t">
            <a:normAutofit/>
          </a:bodyPr>
          <a:lstStyle/>
          <a:p>
            <a:r>
              <a:rPr lang="fr-CH" sz="3300" dirty="0"/>
              <a:t>Procurement </a:t>
            </a:r>
            <a:r>
              <a:rPr lang="fr-CH" sz="3300" dirty="0" smtClean="0"/>
              <a:t>plan: WP</a:t>
            </a:r>
            <a:endParaRPr lang="en-US" sz="33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96583E-6045-41F6-9360-71C0AEDCF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29" y="1077478"/>
            <a:ext cx="10592754" cy="517363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183605" y="2342205"/>
            <a:ext cx="1672126" cy="550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0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POLARIS Highlights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A8A177-2097-4072-BFC5-98D68AB7F575}"/>
              </a:ext>
            </a:extLst>
          </p:cNvPr>
          <p:cNvCxnSpPr>
            <a:cxnSpLocks/>
          </p:cNvCxnSpPr>
          <p:nvPr/>
        </p:nvCxnSpPr>
        <p:spPr>
          <a:xfrm flipH="1">
            <a:off x="645925" y="4368486"/>
            <a:ext cx="8104361" cy="20112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26C926-E9AB-464F-B1B5-D2259DFF9B61}"/>
              </a:ext>
            </a:extLst>
          </p:cNvPr>
          <p:cNvCxnSpPr>
            <a:cxnSpLocks/>
          </p:cNvCxnSpPr>
          <p:nvPr/>
        </p:nvCxnSpPr>
        <p:spPr>
          <a:xfrm flipH="1">
            <a:off x="491712" y="3969380"/>
            <a:ext cx="8036425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2ADD1A89-4D9E-4554-837F-6204A6A39762}"/>
              </a:ext>
            </a:extLst>
          </p:cNvPr>
          <p:cNvGrpSpPr/>
          <p:nvPr/>
        </p:nvGrpSpPr>
        <p:grpSpPr>
          <a:xfrm>
            <a:off x="669519" y="3329941"/>
            <a:ext cx="1796573" cy="2285003"/>
            <a:chOff x="6212951" y="2661846"/>
            <a:chExt cx="1802970" cy="22830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57F250-4D5B-4476-84CA-2829E153C162}"/>
                </a:ext>
              </a:extLst>
            </p:cNvPr>
            <p:cNvGrpSpPr/>
            <p:nvPr/>
          </p:nvGrpSpPr>
          <p:grpSpPr>
            <a:xfrm>
              <a:off x="6212951" y="2661846"/>
              <a:ext cx="1802970" cy="1250241"/>
              <a:chOff x="5587659" y="2661846"/>
              <a:chExt cx="1802970" cy="125024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1F2302-5764-4E5F-83D4-BDA26EAD49A6}"/>
                  </a:ext>
                </a:extLst>
              </p:cNvPr>
              <p:cNvSpPr txBox="1"/>
              <p:nvPr/>
            </p:nvSpPr>
            <p:spPr>
              <a:xfrm>
                <a:off x="5587659" y="2661846"/>
                <a:ext cx="1802970" cy="317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Manufacturing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3" name="Rounded Rectangle 28">
                <a:extLst>
                  <a:ext uri="{FF2B5EF4-FFF2-40B4-BE49-F238E27FC236}">
                    <a16:creationId xmlns:a16="http://schemas.microsoft.com/office/drawing/2014/main" id="{7482CEE4-8E07-4068-80B6-0C1D5996B10D}"/>
                  </a:ext>
                </a:extLst>
              </p:cNvPr>
              <p:cNvSpPr/>
              <p:nvPr/>
            </p:nvSpPr>
            <p:spPr>
              <a:xfrm>
                <a:off x="5900320" y="3117429"/>
                <a:ext cx="1073779" cy="379083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188 units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4" name="Rounded Rectangle 28">
                <a:extLst>
                  <a:ext uri="{FF2B5EF4-FFF2-40B4-BE49-F238E27FC236}">
                    <a16:creationId xmlns:a16="http://schemas.microsoft.com/office/drawing/2014/main" id="{F14A83FB-BA85-47EA-9245-DD1AEA25D747}"/>
                  </a:ext>
                </a:extLst>
              </p:cNvPr>
              <p:cNvSpPr/>
              <p:nvPr/>
            </p:nvSpPr>
            <p:spPr>
              <a:xfrm>
                <a:off x="5897596" y="3554309"/>
                <a:ext cx="1058703" cy="357778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200 units </a:t>
                </a:r>
              </a:p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</a:p>
            </p:txBody>
          </p:sp>
        </p:grpSp>
        <p:pic>
          <p:nvPicPr>
            <p:cNvPr id="11" name="Picture 10" descr="A white refrigerator freezer sitting inside of a kitchen&#10;&#10;Description automatically generated">
              <a:extLst>
                <a:ext uri="{FF2B5EF4-FFF2-40B4-BE49-F238E27FC236}">
                  <a16:creationId xmlns:a16="http://schemas.microsoft.com/office/drawing/2014/main" id="{BD64DE12-5345-4D54-BFDB-46804A64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8719" y="3972326"/>
              <a:ext cx="819198" cy="972535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FA743EE-8A08-4BC4-B620-0FD3E443C985}"/>
              </a:ext>
            </a:extLst>
          </p:cNvPr>
          <p:cNvSpPr txBox="1"/>
          <p:nvPr/>
        </p:nvSpPr>
        <p:spPr>
          <a:xfrm>
            <a:off x="910901" y="2471769"/>
            <a:ext cx="3578580" cy="64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All new IT contracts</a:t>
            </a:r>
          </a:p>
          <a:p>
            <a:pPr algn="ctr">
              <a:spcAft>
                <a:spcPts val="800"/>
              </a:spcAft>
            </a:pPr>
            <a:r>
              <a:rPr lang="en-US" sz="1467" b="1" dirty="0" smtClean="0">
                <a:solidFill>
                  <a:srgbClr val="1199FF"/>
                </a:solidFill>
                <a:latin typeface="Book Antiqua" panose="02040602050305030304" pitchFamily="18" charset="0"/>
              </a:rPr>
              <a:t>Contracts</a:t>
            </a: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: 5 years (+2)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308251-0198-4409-B22B-24412FFD439F}"/>
              </a:ext>
            </a:extLst>
          </p:cNvPr>
          <p:cNvGrpSpPr/>
          <p:nvPr/>
        </p:nvGrpSpPr>
        <p:grpSpPr>
          <a:xfrm>
            <a:off x="2816736" y="3340989"/>
            <a:ext cx="1787365" cy="2468833"/>
            <a:chOff x="1812541" y="2605010"/>
            <a:chExt cx="1340524" cy="18516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4E6295-901A-42B5-A27C-CF1C9095A6E2}"/>
                </a:ext>
              </a:extLst>
            </p:cNvPr>
            <p:cNvGrpSpPr/>
            <p:nvPr/>
          </p:nvGrpSpPr>
          <p:grpSpPr>
            <a:xfrm>
              <a:off x="1812541" y="2605010"/>
              <a:ext cx="1340524" cy="1851625"/>
              <a:chOff x="6614459" y="938329"/>
              <a:chExt cx="1997352" cy="275888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1552C86-425D-4683-908B-8BDE0F4E10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7306" y="2373307"/>
                <a:ext cx="1716081" cy="1323907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9C28409-7F3A-4A69-928E-CC8420195570}"/>
                  </a:ext>
                </a:extLst>
              </p:cNvPr>
              <p:cNvSpPr txBox="1"/>
              <p:nvPr/>
            </p:nvSpPr>
            <p:spPr>
              <a:xfrm>
                <a:off x="6614459" y="938329"/>
                <a:ext cx="1997352" cy="355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Power Stacks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18" name="Rounded Rectangle 28">
              <a:extLst>
                <a:ext uri="{FF2B5EF4-FFF2-40B4-BE49-F238E27FC236}">
                  <a16:creationId xmlns:a16="http://schemas.microsoft.com/office/drawing/2014/main" id="{9CDCF557-E13B-4DD4-936B-BF4323A7E327}"/>
                </a:ext>
              </a:extLst>
            </p:cNvPr>
            <p:cNvSpPr/>
            <p:nvPr/>
          </p:nvSpPr>
          <p:spPr>
            <a:xfrm>
              <a:off x="2105842" y="2938076"/>
              <a:ext cx="802477" cy="284560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438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Rounded Rectangle 28">
              <a:extLst>
                <a:ext uri="{FF2B5EF4-FFF2-40B4-BE49-F238E27FC236}">
                  <a16:creationId xmlns:a16="http://schemas.microsoft.com/office/drawing/2014/main" id="{91EE3B9D-2A02-428F-A299-A4612206CF0B}"/>
                </a:ext>
              </a:extLst>
            </p:cNvPr>
            <p:cNvSpPr/>
            <p:nvPr/>
          </p:nvSpPr>
          <p:spPr>
            <a:xfrm>
              <a:off x="2111994" y="3262144"/>
              <a:ext cx="791210" cy="268567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496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  <p:sp>
        <p:nvSpPr>
          <p:cNvPr id="22" name="Rounded Rectangle 28">
            <a:extLst>
              <a:ext uri="{FF2B5EF4-FFF2-40B4-BE49-F238E27FC236}">
                <a16:creationId xmlns:a16="http://schemas.microsoft.com/office/drawing/2014/main" id="{1AF4507C-4282-4483-9E4F-E9E70A285B9A}"/>
              </a:ext>
            </a:extLst>
          </p:cNvPr>
          <p:cNvSpPr/>
          <p:nvPr/>
        </p:nvSpPr>
        <p:spPr>
          <a:xfrm>
            <a:off x="950417" y="5682534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1</a:t>
            </a:r>
          </a:p>
        </p:txBody>
      </p:sp>
      <p:sp>
        <p:nvSpPr>
          <p:cNvPr id="23" name="Rounded Rectangle 28">
            <a:extLst>
              <a:ext uri="{FF2B5EF4-FFF2-40B4-BE49-F238E27FC236}">
                <a16:creationId xmlns:a16="http://schemas.microsoft.com/office/drawing/2014/main" id="{49E7303F-E504-404C-94D3-EA79CBDFB1EC}"/>
              </a:ext>
            </a:extLst>
          </p:cNvPr>
          <p:cNvSpPr/>
          <p:nvPr/>
        </p:nvSpPr>
        <p:spPr>
          <a:xfrm>
            <a:off x="861265" y="1471124"/>
            <a:ext cx="3628216" cy="379413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 – LS3: commit for qty / contracts in 2022/23</a:t>
            </a:r>
          </a:p>
        </p:txBody>
      </p:sp>
      <p:sp>
        <p:nvSpPr>
          <p:cNvPr id="24" name="Rounded Rectangle 28">
            <a:extLst>
              <a:ext uri="{FF2B5EF4-FFF2-40B4-BE49-F238E27FC236}">
                <a16:creationId xmlns:a16="http://schemas.microsoft.com/office/drawing/2014/main" id="{53550382-FB2F-4007-9336-349324396461}"/>
              </a:ext>
            </a:extLst>
          </p:cNvPr>
          <p:cNvSpPr/>
          <p:nvPr/>
        </p:nvSpPr>
        <p:spPr>
          <a:xfrm>
            <a:off x="869911" y="1932719"/>
            <a:ext cx="3628216" cy="379413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II – LS4: use optional qty / re-order in 2027/28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33D885-CA4F-43B9-A407-9CA3CDAC29FC}"/>
              </a:ext>
            </a:extLst>
          </p:cNvPr>
          <p:cNvGrpSpPr/>
          <p:nvPr/>
        </p:nvGrpSpPr>
        <p:grpSpPr>
          <a:xfrm>
            <a:off x="9001968" y="1010117"/>
            <a:ext cx="3172569" cy="3279080"/>
            <a:chOff x="4215060" y="172998"/>
            <a:chExt cx="2379427" cy="245931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6B163FD-CAE1-4C82-B408-D1E69C0DA875}"/>
                </a:ext>
              </a:extLst>
            </p:cNvPr>
            <p:cNvGrpSpPr/>
            <p:nvPr/>
          </p:nvGrpSpPr>
          <p:grpSpPr>
            <a:xfrm>
              <a:off x="4382527" y="172998"/>
              <a:ext cx="2002973" cy="2228206"/>
              <a:chOff x="3484671" y="757707"/>
              <a:chExt cx="1688594" cy="1935378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9B5903D-9D4A-414C-A060-206C81790C4C}"/>
                  </a:ext>
                </a:extLst>
              </p:cNvPr>
              <p:cNvSpPr/>
              <p:nvPr/>
            </p:nvSpPr>
            <p:spPr>
              <a:xfrm>
                <a:off x="3484671" y="1004484"/>
                <a:ext cx="1688594" cy="1688601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067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BA4B16B5-7E21-457E-82D1-74B3255806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81" t="2155" r="21796" b="6390"/>
              <a:stretch/>
            </p:blipFill>
            <p:spPr>
              <a:xfrm>
                <a:off x="3880238" y="757707"/>
                <a:ext cx="359496" cy="395224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5714184-C542-4683-9DEE-EB65E8EC7B32}"/>
                  </a:ext>
                </a:extLst>
              </p:cNvPr>
              <p:cNvSpPr txBox="1"/>
              <p:nvPr/>
            </p:nvSpPr>
            <p:spPr>
              <a:xfrm>
                <a:off x="3887474" y="1202592"/>
                <a:ext cx="901391" cy="340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396 POLARIS to deliver</a:t>
                </a:r>
                <a:endParaRPr lang="en-GB" sz="1333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27" name="Rounded Rectangle 28">
              <a:extLst>
                <a:ext uri="{FF2B5EF4-FFF2-40B4-BE49-F238E27FC236}">
                  <a16:creationId xmlns:a16="http://schemas.microsoft.com/office/drawing/2014/main" id="{CFDC94EA-7504-4980-8EC4-2C1CAEC645BC}"/>
                </a:ext>
              </a:extLst>
            </p:cNvPr>
            <p:cNvSpPr/>
            <p:nvPr/>
          </p:nvSpPr>
          <p:spPr>
            <a:xfrm>
              <a:off x="4919015" y="1124019"/>
              <a:ext cx="968448" cy="33278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188 units </a:t>
              </a:r>
            </a:p>
          </p:txBody>
        </p:sp>
        <p:sp>
          <p:nvSpPr>
            <p:cNvPr id="28" name="Rounded Rectangle 28">
              <a:extLst>
                <a:ext uri="{FF2B5EF4-FFF2-40B4-BE49-F238E27FC236}">
                  <a16:creationId xmlns:a16="http://schemas.microsoft.com/office/drawing/2014/main" id="{EF84B624-A5D4-4AE1-BC65-330B6B8BC612}"/>
                </a:ext>
              </a:extLst>
            </p:cNvPr>
            <p:cNvSpPr/>
            <p:nvPr/>
          </p:nvSpPr>
          <p:spPr>
            <a:xfrm>
              <a:off x="4913374" y="1554998"/>
              <a:ext cx="968448" cy="332784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208 units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464810E-DBB7-4939-B1D0-9B886E21DA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15060" y="1591848"/>
              <a:ext cx="426426" cy="45502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912A0C-0F01-4952-A83C-D38E8DBE7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168061" y="1570610"/>
              <a:ext cx="426426" cy="45502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DD466D4-4977-4563-931B-8EFF9975A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41651" y="841498"/>
              <a:ext cx="426426" cy="45502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A27A79C-7311-456E-97A1-2F9817A4D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90603" y="2177286"/>
              <a:ext cx="426426" cy="45502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759455A-E2D3-44C5-8B35-D8F3FF2AD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088801" y="732192"/>
              <a:ext cx="426426" cy="45502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5F23937-9F5B-4841-A5C6-1B6FDB3E0D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794500" y="2139561"/>
              <a:ext cx="426426" cy="45502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1A63FD6-DC23-40CA-BF35-1F9038CE0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80006" y="187057"/>
              <a:ext cx="426426" cy="455022"/>
            </a:xfrm>
            <a:prstGeom prst="rect">
              <a:avLst/>
            </a:prstGeom>
          </p:spPr>
        </p:pic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BF14C1-5AD0-491C-A4F8-FD5CEEA7C49D}"/>
              </a:ext>
            </a:extLst>
          </p:cNvPr>
          <p:cNvCxnSpPr>
            <a:cxnSpLocks/>
          </p:cNvCxnSpPr>
          <p:nvPr/>
        </p:nvCxnSpPr>
        <p:spPr>
          <a:xfrm flipH="1">
            <a:off x="491713" y="1660830"/>
            <a:ext cx="369553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FB2D01C-EEF0-4563-80EB-D56C82236DA1}"/>
              </a:ext>
            </a:extLst>
          </p:cNvPr>
          <p:cNvCxnSpPr>
            <a:cxnSpLocks/>
          </p:cNvCxnSpPr>
          <p:nvPr/>
        </p:nvCxnSpPr>
        <p:spPr>
          <a:xfrm flipV="1">
            <a:off x="491711" y="1660831"/>
            <a:ext cx="0" cy="230854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694F3D-7F08-4879-BF41-9DA53F448EDA}"/>
              </a:ext>
            </a:extLst>
          </p:cNvPr>
          <p:cNvCxnSpPr>
            <a:cxnSpLocks/>
          </p:cNvCxnSpPr>
          <p:nvPr/>
        </p:nvCxnSpPr>
        <p:spPr>
          <a:xfrm flipH="1">
            <a:off x="645925" y="2109564"/>
            <a:ext cx="215343" cy="0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C6647CA-A902-421C-97E7-96FA513B102B}"/>
              </a:ext>
            </a:extLst>
          </p:cNvPr>
          <p:cNvCxnSpPr>
            <a:cxnSpLocks/>
          </p:cNvCxnSpPr>
          <p:nvPr/>
        </p:nvCxnSpPr>
        <p:spPr>
          <a:xfrm flipV="1">
            <a:off x="645924" y="2111555"/>
            <a:ext cx="0" cy="227704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ounded Rectangle 28">
            <a:extLst>
              <a:ext uri="{FF2B5EF4-FFF2-40B4-BE49-F238E27FC236}">
                <a16:creationId xmlns:a16="http://schemas.microsoft.com/office/drawing/2014/main" id="{E0308C2C-0D5A-49C1-8C4A-69194C20D068}"/>
              </a:ext>
            </a:extLst>
          </p:cNvPr>
          <p:cNvSpPr/>
          <p:nvPr/>
        </p:nvSpPr>
        <p:spPr>
          <a:xfrm>
            <a:off x="3202530" y="5700151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2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533422-AA75-4FCD-83D3-1BE6DE35850F}"/>
              </a:ext>
            </a:extLst>
          </p:cNvPr>
          <p:cNvGrpSpPr/>
          <p:nvPr/>
        </p:nvGrpSpPr>
        <p:grpSpPr>
          <a:xfrm>
            <a:off x="7093263" y="3341220"/>
            <a:ext cx="2281336" cy="2620221"/>
            <a:chOff x="3386522" y="2734347"/>
            <a:chExt cx="1711002" cy="196516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212221D-FD05-4869-8A84-263F1223F83A}"/>
                </a:ext>
              </a:extLst>
            </p:cNvPr>
            <p:cNvGrpSpPr/>
            <p:nvPr/>
          </p:nvGrpSpPr>
          <p:grpSpPr>
            <a:xfrm>
              <a:off x="3386522" y="2734347"/>
              <a:ext cx="1711002" cy="1716939"/>
              <a:chOff x="3154990" y="1705803"/>
              <a:chExt cx="1631996" cy="1643757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6B4BFD0-1F00-489D-8545-05FDB26B1D49}"/>
                  </a:ext>
                </a:extLst>
              </p:cNvPr>
              <p:cNvSpPr txBox="1"/>
              <p:nvPr/>
            </p:nvSpPr>
            <p:spPr>
              <a:xfrm>
                <a:off x="3154990" y="1705803"/>
                <a:ext cx="1631996" cy="228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ELCO Capacitors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50" name="Picture 1" descr="image002">
                <a:extLst>
                  <a:ext uri="{FF2B5EF4-FFF2-40B4-BE49-F238E27FC236}">
                    <a16:creationId xmlns:a16="http://schemas.microsoft.com/office/drawing/2014/main" id="{ACE3C8C6-0C85-4A7B-9884-E512B327E7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5385" y="2650641"/>
                <a:ext cx="828010" cy="698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6" name="Rounded Rectangle 28">
              <a:extLst>
                <a:ext uri="{FF2B5EF4-FFF2-40B4-BE49-F238E27FC236}">
                  <a16:creationId xmlns:a16="http://schemas.microsoft.com/office/drawing/2014/main" id="{434169C9-841D-4B6F-A1CB-05EC11982166}"/>
                </a:ext>
              </a:extLst>
            </p:cNvPr>
            <p:cNvSpPr/>
            <p:nvPr/>
          </p:nvSpPr>
          <p:spPr>
            <a:xfrm>
              <a:off x="3854428" y="3065584"/>
              <a:ext cx="800182" cy="28269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13 400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7" name="Rounded Rectangle 28">
              <a:extLst>
                <a:ext uri="{FF2B5EF4-FFF2-40B4-BE49-F238E27FC236}">
                  <a16:creationId xmlns:a16="http://schemas.microsoft.com/office/drawing/2014/main" id="{7EB0B1DF-AF95-478B-AAD8-C030861099EC}"/>
                </a:ext>
              </a:extLst>
            </p:cNvPr>
            <p:cNvSpPr/>
            <p:nvPr/>
          </p:nvSpPr>
          <p:spPr>
            <a:xfrm>
              <a:off x="3863127" y="3398482"/>
              <a:ext cx="806188" cy="266806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14 000 units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8" name="Rounded Rectangle 28">
              <a:extLst>
                <a:ext uri="{FF2B5EF4-FFF2-40B4-BE49-F238E27FC236}">
                  <a16:creationId xmlns:a16="http://schemas.microsoft.com/office/drawing/2014/main" id="{4CB9BC38-9035-4CB3-A062-3A66ED9C76DF}"/>
                </a:ext>
              </a:extLst>
            </p:cNvPr>
            <p:cNvSpPr/>
            <p:nvPr/>
          </p:nvSpPr>
          <p:spPr>
            <a:xfrm>
              <a:off x="3855464" y="448944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7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F5A6648-813D-420C-A86E-E3AE3070DAE5}"/>
              </a:ext>
            </a:extLst>
          </p:cNvPr>
          <p:cNvGrpSpPr/>
          <p:nvPr/>
        </p:nvGrpSpPr>
        <p:grpSpPr>
          <a:xfrm>
            <a:off x="5227751" y="3340988"/>
            <a:ext cx="1565008" cy="2641015"/>
            <a:chOff x="5356452" y="2728512"/>
            <a:chExt cx="1173756" cy="198076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5919D98-93B5-4237-8C63-5C858F0F3CFE}"/>
                </a:ext>
              </a:extLst>
            </p:cNvPr>
            <p:cNvGrpSpPr/>
            <p:nvPr/>
          </p:nvGrpSpPr>
          <p:grpSpPr>
            <a:xfrm>
              <a:off x="5356452" y="2728512"/>
              <a:ext cx="1173756" cy="1695818"/>
              <a:chOff x="5103623" y="2595782"/>
              <a:chExt cx="1199111" cy="173245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C4CB25C-CBAB-44E1-9D91-DFB54E9C4E09}"/>
                  </a:ext>
                </a:extLst>
              </p:cNvPr>
              <p:cNvGrpSpPr/>
              <p:nvPr/>
            </p:nvGrpSpPr>
            <p:grpSpPr>
              <a:xfrm>
                <a:off x="5103623" y="2595782"/>
                <a:ext cx="1199111" cy="1732451"/>
                <a:chOff x="1109750" y="422139"/>
                <a:chExt cx="1668118" cy="2410062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7842BF3D-1AC6-4A0F-A9F2-1B9672F00D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b="1877"/>
                <a:stretch/>
              </p:blipFill>
              <p:spPr>
                <a:xfrm>
                  <a:off x="1464349" y="1839726"/>
                  <a:ext cx="896207" cy="992475"/>
                </a:xfrm>
                <a:prstGeom prst="rect">
                  <a:avLst/>
                </a:prstGeom>
              </p:spPr>
            </p:pic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CABE1BBD-BBD0-4B82-8DE4-CE4628B3DEE8}"/>
                    </a:ext>
                  </a:extLst>
                </p:cNvPr>
                <p:cNvSpPr txBox="1"/>
                <p:nvPr/>
              </p:nvSpPr>
              <p:spPr>
                <a:xfrm>
                  <a:off x="1109750" y="422139"/>
                  <a:ext cx="1668118" cy="339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467" b="1" dirty="0">
                      <a:solidFill>
                        <a:srgbClr val="1199FF"/>
                      </a:solidFill>
                      <a:latin typeface="Book Antiqua" panose="02040602050305030304" pitchFamily="18" charset="0"/>
                    </a:rPr>
                    <a:t>IT Magnetics</a:t>
                  </a:r>
                  <a:endParaRPr lang="en-GB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endParaRPr>
                </a:p>
              </p:txBody>
            </p:sp>
          </p:grpSp>
          <p:sp>
            <p:nvSpPr>
              <p:cNvPr id="55" name="Rounded Rectangle 28">
                <a:extLst>
                  <a:ext uri="{FF2B5EF4-FFF2-40B4-BE49-F238E27FC236}">
                    <a16:creationId xmlns:a16="http://schemas.microsoft.com/office/drawing/2014/main" id="{2BA9A16A-DA14-4653-AAD3-072A6023D088}"/>
                  </a:ext>
                </a:extLst>
              </p:cNvPr>
              <p:cNvSpPr/>
              <p:nvPr/>
            </p:nvSpPr>
            <p:spPr>
              <a:xfrm>
                <a:off x="5278614" y="2938776"/>
                <a:ext cx="802477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438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6" name="Rounded Rectangle 28">
                <a:extLst>
                  <a:ext uri="{FF2B5EF4-FFF2-40B4-BE49-F238E27FC236}">
                    <a16:creationId xmlns:a16="http://schemas.microsoft.com/office/drawing/2014/main" id="{46677187-DA9D-4C8F-9212-3B7D1725C25E}"/>
                  </a:ext>
                </a:extLst>
              </p:cNvPr>
              <p:cNvSpPr/>
              <p:nvPr/>
            </p:nvSpPr>
            <p:spPr>
              <a:xfrm>
                <a:off x="5284114" y="3258198"/>
                <a:ext cx="800785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496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53" name="Rounded Rectangle 28">
              <a:extLst>
                <a:ext uri="{FF2B5EF4-FFF2-40B4-BE49-F238E27FC236}">
                  <a16:creationId xmlns:a16="http://schemas.microsoft.com/office/drawing/2014/main" id="{684E7ACB-1B69-4B6F-9ED4-19B74692757A}"/>
                </a:ext>
              </a:extLst>
            </p:cNvPr>
            <p:cNvSpPr/>
            <p:nvPr/>
          </p:nvSpPr>
          <p:spPr>
            <a:xfrm>
              <a:off x="5500356" y="449920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4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A14FEDB-CF25-4A81-8E15-4528B9B50763}"/>
              </a:ext>
            </a:extLst>
          </p:cNvPr>
          <p:cNvSpPr txBox="1"/>
          <p:nvPr/>
        </p:nvSpPr>
        <p:spPr>
          <a:xfrm>
            <a:off x="7514226" y="5982417"/>
            <a:ext cx="1634165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067" b="1" dirty="0">
                <a:solidFill>
                  <a:srgbClr val="FF0000"/>
                </a:solidFill>
                <a:latin typeface="Book Antiqua" panose="02040602050305030304" pitchFamily="18" charset="0"/>
              </a:rPr>
              <a:t>Standard off-the-shelf capacitors</a:t>
            </a:r>
            <a:endParaRPr lang="en-GB" sz="1067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4CFF3CB7-AEFE-4B48-BE6C-7E65EC1BA0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4230" y="1155908"/>
            <a:ext cx="1887692" cy="1907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516BF7-5F0C-4E0A-B45A-DD82044F1B8B}"/>
              </a:ext>
            </a:extLst>
          </p:cNvPr>
          <p:cNvSpPr txBox="1"/>
          <p:nvPr/>
        </p:nvSpPr>
        <p:spPr>
          <a:xfrm>
            <a:off x="9880612" y="4702165"/>
            <a:ext cx="1509852" cy="2539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b="1" dirty="0">
                <a:solidFill>
                  <a:schemeClr val="bg1"/>
                </a:solidFill>
                <a:latin typeface="Book Antiqua" panose="02040602050305030304" pitchFamily="18" charset="0"/>
              </a:rPr>
              <a:t>360 V / 2000 </a:t>
            </a:r>
            <a:r>
              <a:rPr lang="en-US" sz="105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Apk</a:t>
            </a:r>
            <a:endParaRPr lang="en-GB" sz="1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762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BOREAL Highlights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004" y="1280236"/>
            <a:ext cx="1905824" cy="1883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0F86C2-D699-49A9-B5BE-01FF6CC0B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13" t="7302"/>
          <a:stretch/>
        </p:blipFill>
        <p:spPr>
          <a:xfrm>
            <a:off x="891409" y="4617988"/>
            <a:ext cx="898980" cy="107534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A318FD7-2ADC-4639-A247-BAD159D89939}"/>
              </a:ext>
            </a:extLst>
          </p:cNvPr>
          <p:cNvCxnSpPr>
            <a:cxnSpLocks/>
          </p:cNvCxnSpPr>
          <p:nvPr/>
        </p:nvCxnSpPr>
        <p:spPr>
          <a:xfrm flipH="1">
            <a:off x="455011" y="4400582"/>
            <a:ext cx="8104361" cy="20112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64714F-8FCA-4A49-82CE-E745D28D2DCA}"/>
              </a:ext>
            </a:extLst>
          </p:cNvPr>
          <p:cNvCxnSpPr>
            <a:cxnSpLocks/>
          </p:cNvCxnSpPr>
          <p:nvPr/>
        </p:nvCxnSpPr>
        <p:spPr>
          <a:xfrm flipH="1">
            <a:off x="300798" y="4001476"/>
            <a:ext cx="8036425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AA948D-29CB-4310-879A-AFC2B98C4D99}"/>
              </a:ext>
            </a:extLst>
          </p:cNvPr>
          <p:cNvGrpSpPr/>
          <p:nvPr/>
        </p:nvGrpSpPr>
        <p:grpSpPr>
          <a:xfrm>
            <a:off x="478605" y="3362038"/>
            <a:ext cx="1796573" cy="1251329"/>
            <a:chOff x="5587659" y="2661846"/>
            <a:chExt cx="1802970" cy="125024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BA74A0-067D-41F6-96DF-6739BA7C2797}"/>
                </a:ext>
              </a:extLst>
            </p:cNvPr>
            <p:cNvSpPr txBox="1"/>
            <p:nvPr/>
          </p:nvSpPr>
          <p:spPr>
            <a:xfrm>
              <a:off x="5587659" y="2661846"/>
              <a:ext cx="1802970" cy="317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67" b="1" dirty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Manufacturing</a:t>
              </a:r>
              <a:endParaRPr lang="en-GB" sz="1467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Rounded Rectangle 28">
              <a:extLst>
                <a:ext uri="{FF2B5EF4-FFF2-40B4-BE49-F238E27FC236}">
                  <a16:creationId xmlns:a16="http://schemas.microsoft.com/office/drawing/2014/main" id="{84E9DA11-71F5-4B44-9CB2-6696AE7CA430}"/>
                </a:ext>
              </a:extLst>
            </p:cNvPr>
            <p:cNvSpPr/>
            <p:nvPr/>
          </p:nvSpPr>
          <p:spPr>
            <a:xfrm>
              <a:off x="5817470" y="3117429"/>
              <a:ext cx="1326132" cy="379083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9 conv / 28 racks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A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Rounded Rectangle 28">
              <a:extLst>
                <a:ext uri="{FF2B5EF4-FFF2-40B4-BE49-F238E27FC236}">
                  <a16:creationId xmlns:a16="http://schemas.microsoft.com/office/drawing/2014/main" id="{0FEE1681-7633-486C-9939-6E439192C023}"/>
                </a:ext>
              </a:extLst>
            </p:cNvPr>
            <p:cNvSpPr/>
            <p:nvPr/>
          </p:nvSpPr>
          <p:spPr>
            <a:xfrm>
              <a:off x="5846607" y="3554309"/>
              <a:ext cx="1326128" cy="357778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8 conv / 33 racks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A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  <p:sp>
        <p:nvSpPr>
          <p:cNvPr id="14" name="Rounded Rectangle 28">
            <a:extLst>
              <a:ext uri="{FF2B5EF4-FFF2-40B4-BE49-F238E27FC236}">
                <a16:creationId xmlns:a16="http://schemas.microsoft.com/office/drawing/2014/main" id="{E1C3115C-E317-4AC2-8BE1-B143D370D921}"/>
              </a:ext>
            </a:extLst>
          </p:cNvPr>
          <p:cNvSpPr/>
          <p:nvPr/>
        </p:nvSpPr>
        <p:spPr>
          <a:xfrm>
            <a:off x="759503" y="5714630"/>
            <a:ext cx="1162796" cy="280097"/>
          </a:xfrm>
          <a:prstGeom prst="roundRect">
            <a:avLst/>
          </a:prstGeom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EXISTING CONTRACT</a:t>
            </a:r>
            <a:endParaRPr lang="en-US" sz="933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Rounded Rectangle 28">
            <a:extLst>
              <a:ext uri="{FF2B5EF4-FFF2-40B4-BE49-F238E27FC236}">
                <a16:creationId xmlns:a16="http://schemas.microsoft.com/office/drawing/2014/main" id="{B5B8936F-9865-4892-853A-D3224778EC63}"/>
              </a:ext>
            </a:extLst>
          </p:cNvPr>
          <p:cNvSpPr/>
          <p:nvPr/>
        </p:nvSpPr>
        <p:spPr>
          <a:xfrm>
            <a:off x="670351" y="1503220"/>
            <a:ext cx="3628216" cy="379413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 – LS3: commit for qty / contracts in 2022/23</a:t>
            </a:r>
          </a:p>
        </p:txBody>
      </p:sp>
      <p:sp>
        <p:nvSpPr>
          <p:cNvPr id="16" name="Rounded Rectangle 28">
            <a:extLst>
              <a:ext uri="{FF2B5EF4-FFF2-40B4-BE49-F238E27FC236}">
                <a16:creationId xmlns:a16="http://schemas.microsoft.com/office/drawing/2014/main" id="{387CA8A2-6CA6-44BA-89EF-A9351D524608}"/>
              </a:ext>
            </a:extLst>
          </p:cNvPr>
          <p:cNvSpPr/>
          <p:nvPr/>
        </p:nvSpPr>
        <p:spPr>
          <a:xfrm>
            <a:off x="678997" y="1964815"/>
            <a:ext cx="3628216" cy="379413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II – LS4: use optional qty / re-order in 2027/28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623337-58ED-47F9-B582-F03FDB602584}"/>
              </a:ext>
            </a:extLst>
          </p:cNvPr>
          <p:cNvSpPr/>
          <p:nvPr/>
        </p:nvSpPr>
        <p:spPr>
          <a:xfrm>
            <a:off x="8884935" y="1471664"/>
            <a:ext cx="2670631" cy="259212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67" dirty="0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74876F-5591-4A3D-87E0-F116BA754147}"/>
              </a:ext>
            </a:extLst>
          </p:cNvPr>
          <p:cNvSpPr txBox="1"/>
          <p:nvPr/>
        </p:nvSpPr>
        <p:spPr>
          <a:xfrm>
            <a:off x="9592728" y="1775773"/>
            <a:ext cx="13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rgbClr val="1199FF"/>
                </a:solidFill>
                <a:latin typeface="Book Antiqua" panose="02040602050305030304" pitchFamily="18" charset="0"/>
              </a:rPr>
              <a:t>17 BOREAL to deliver</a:t>
            </a:r>
            <a:endParaRPr lang="en-GB" sz="1333" b="1" dirty="0">
              <a:solidFill>
                <a:srgbClr val="1199FF"/>
              </a:solidFill>
              <a:latin typeface="Book Antiqua" panose="02040602050305030304" pitchFamily="18" charset="0"/>
            </a:endParaRPr>
          </a:p>
        </p:txBody>
      </p:sp>
      <p:sp>
        <p:nvSpPr>
          <p:cNvPr id="19" name="Rounded Rectangle 28">
            <a:extLst>
              <a:ext uri="{FF2B5EF4-FFF2-40B4-BE49-F238E27FC236}">
                <a16:creationId xmlns:a16="http://schemas.microsoft.com/office/drawing/2014/main" id="{B6A770F3-E0C6-4130-B425-DFF81E7348E3}"/>
              </a:ext>
            </a:extLst>
          </p:cNvPr>
          <p:cNvSpPr/>
          <p:nvPr/>
        </p:nvSpPr>
        <p:spPr>
          <a:xfrm>
            <a:off x="9600252" y="2360871"/>
            <a:ext cx="1291264" cy="443712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9 units</a:t>
            </a:r>
          </a:p>
        </p:txBody>
      </p:sp>
      <p:sp>
        <p:nvSpPr>
          <p:cNvPr id="20" name="Rounded Rectangle 28">
            <a:extLst>
              <a:ext uri="{FF2B5EF4-FFF2-40B4-BE49-F238E27FC236}">
                <a16:creationId xmlns:a16="http://schemas.microsoft.com/office/drawing/2014/main" id="{5B8C4F36-D30E-4AA2-AC86-AC603DDE8886}"/>
              </a:ext>
            </a:extLst>
          </p:cNvPr>
          <p:cNvSpPr/>
          <p:nvPr/>
        </p:nvSpPr>
        <p:spPr>
          <a:xfrm>
            <a:off x="9592731" y="2935510"/>
            <a:ext cx="1291264" cy="443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8 units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709158-B9BE-4D74-B252-61A71FB38D92}"/>
              </a:ext>
            </a:extLst>
          </p:cNvPr>
          <p:cNvCxnSpPr>
            <a:cxnSpLocks/>
          </p:cNvCxnSpPr>
          <p:nvPr/>
        </p:nvCxnSpPr>
        <p:spPr>
          <a:xfrm flipH="1">
            <a:off x="300799" y="1692926"/>
            <a:ext cx="369553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BA3706F-1D62-4842-9C73-15DF9948719C}"/>
              </a:ext>
            </a:extLst>
          </p:cNvPr>
          <p:cNvCxnSpPr>
            <a:cxnSpLocks/>
          </p:cNvCxnSpPr>
          <p:nvPr/>
        </p:nvCxnSpPr>
        <p:spPr>
          <a:xfrm flipV="1">
            <a:off x="300797" y="1692927"/>
            <a:ext cx="0" cy="230854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EF12EB9-557D-4DF7-A4C9-2E6553FBBAC5}"/>
              </a:ext>
            </a:extLst>
          </p:cNvPr>
          <p:cNvCxnSpPr>
            <a:cxnSpLocks/>
          </p:cNvCxnSpPr>
          <p:nvPr/>
        </p:nvCxnSpPr>
        <p:spPr>
          <a:xfrm flipH="1">
            <a:off x="455011" y="2141660"/>
            <a:ext cx="215343" cy="0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7C7447-2483-4847-92D8-8F6E88FF2471}"/>
              </a:ext>
            </a:extLst>
          </p:cNvPr>
          <p:cNvCxnSpPr>
            <a:cxnSpLocks/>
          </p:cNvCxnSpPr>
          <p:nvPr/>
        </p:nvCxnSpPr>
        <p:spPr>
          <a:xfrm flipV="1">
            <a:off x="455010" y="2143651"/>
            <a:ext cx="0" cy="227704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ounded Rectangle 28">
            <a:extLst>
              <a:ext uri="{FF2B5EF4-FFF2-40B4-BE49-F238E27FC236}">
                <a16:creationId xmlns:a16="http://schemas.microsoft.com/office/drawing/2014/main" id="{02981A6C-188C-4FD6-BCCD-5EAFA6AFAA03}"/>
              </a:ext>
            </a:extLst>
          </p:cNvPr>
          <p:cNvSpPr/>
          <p:nvPr/>
        </p:nvSpPr>
        <p:spPr>
          <a:xfrm>
            <a:off x="3011616" y="5727767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3-a</a:t>
            </a:r>
          </a:p>
        </p:txBody>
      </p:sp>
      <p:sp>
        <p:nvSpPr>
          <p:cNvPr id="26" name="Rounded Rectangle 28">
            <a:extLst>
              <a:ext uri="{FF2B5EF4-FFF2-40B4-BE49-F238E27FC236}">
                <a16:creationId xmlns:a16="http://schemas.microsoft.com/office/drawing/2014/main" id="{C8808C33-E9CE-47BF-8CB2-E6AE5764907D}"/>
              </a:ext>
            </a:extLst>
          </p:cNvPr>
          <p:cNvSpPr/>
          <p:nvPr/>
        </p:nvSpPr>
        <p:spPr>
          <a:xfrm>
            <a:off x="5180080" y="5727643"/>
            <a:ext cx="1219180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5-a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BDA0E55-71ED-4781-A7C4-A2433408531A}"/>
              </a:ext>
            </a:extLst>
          </p:cNvPr>
          <p:cNvGrpSpPr/>
          <p:nvPr/>
        </p:nvGrpSpPr>
        <p:grpSpPr>
          <a:xfrm>
            <a:off x="9727560" y="988994"/>
            <a:ext cx="1174173" cy="808483"/>
            <a:chOff x="5210794" y="32177"/>
            <a:chExt cx="880630" cy="60636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AA165B5-46A2-4170-9F24-CAC5DB40C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985" y="32177"/>
              <a:ext cx="541439" cy="60636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1C9CC77-3F4C-4E45-8D0D-197366C9A9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767" r="4012"/>
            <a:stretch/>
          </p:blipFill>
          <p:spPr>
            <a:xfrm>
              <a:off x="5210794" y="102178"/>
              <a:ext cx="412819" cy="49538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FB5204B-2853-40B1-9620-BC7C8F83770D}"/>
              </a:ext>
            </a:extLst>
          </p:cNvPr>
          <p:cNvGrpSpPr/>
          <p:nvPr/>
        </p:nvGrpSpPr>
        <p:grpSpPr>
          <a:xfrm>
            <a:off x="9717343" y="3626210"/>
            <a:ext cx="1174173" cy="808483"/>
            <a:chOff x="5210794" y="32177"/>
            <a:chExt cx="880630" cy="606362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0850D04-1331-4A86-8491-99EE17A3F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985" y="32177"/>
              <a:ext cx="541439" cy="60636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A2BC469-E66C-4348-891D-2306260A9D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767" r="4012"/>
            <a:stretch/>
          </p:blipFill>
          <p:spPr>
            <a:xfrm>
              <a:off x="5210794" y="102178"/>
              <a:ext cx="412819" cy="495387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B26F40-2476-46C0-B341-017B3D71CCB4}"/>
              </a:ext>
            </a:extLst>
          </p:cNvPr>
          <p:cNvGrpSpPr/>
          <p:nvPr/>
        </p:nvGrpSpPr>
        <p:grpSpPr>
          <a:xfrm>
            <a:off x="8319330" y="2292772"/>
            <a:ext cx="1174173" cy="808483"/>
            <a:chOff x="5210794" y="32177"/>
            <a:chExt cx="880630" cy="60636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9865BBC-E08B-4081-AF53-52A715096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985" y="32177"/>
              <a:ext cx="541439" cy="60636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485FDCF-6E49-431A-876F-D4FDAFCA32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767" r="4012"/>
            <a:stretch/>
          </p:blipFill>
          <p:spPr>
            <a:xfrm>
              <a:off x="5210794" y="102178"/>
              <a:ext cx="412819" cy="495387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7F8DC7D-343C-464B-B4BE-406A4F3AC9AC}"/>
              </a:ext>
            </a:extLst>
          </p:cNvPr>
          <p:cNvGrpSpPr/>
          <p:nvPr/>
        </p:nvGrpSpPr>
        <p:grpSpPr>
          <a:xfrm>
            <a:off x="10947608" y="2349507"/>
            <a:ext cx="1174173" cy="808483"/>
            <a:chOff x="5210794" y="32177"/>
            <a:chExt cx="880630" cy="606362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5850991-D10E-477B-ABB7-DD6B713FE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985" y="32177"/>
              <a:ext cx="541439" cy="606362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F33BA958-DCCA-4D83-8689-71AAA8769E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767" r="4012"/>
            <a:stretch/>
          </p:blipFill>
          <p:spPr>
            <a:xfrm>
              <a:off x="5210794" y="102178"/>
              <a:ext cx="412819" cy="495387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469E97-43FE-42C7-9114-01E672EFC1FD}"/>
              </a:ext>
            </a:extLst>
          </p:cNvPr>
          <p:cNvGrpSpPr/>
          <p:nvPr/>
        </p:nvGrpSpPr>
        <p:grpSpPr>
          <a:xfrm>
            <a:off x="7233383" y="4661774"/>
            <a:ext cx="560276" cy="1040091"/>
            <a:chOff x="1465681" y="1368742"/>
            <a:chExt cx="767859" cy="1321857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6AFCE1B-AAE2-4F16-AB81-4490079BB6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878" r="4012"/>
            <a:stretch/>
          </p:blipFill>
          <p:spPr>
            <a:xfrm>
              <a:off x="1857375" y="1368742"/>
              <a:ext cx="376165" cy="1305981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7903C79-1256-44D9-9180-69ECAFCB0E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732" b="91855" l="15244" r="91311">
                          <a14:foregroundMark x1="34756" y1="5882" x2="72104" y2="90347"/>
                          <a14:foregroundMark x1="17683" y1="89744" x2="53811" y2="64555"/>
                          <a14:foregroundMark x1="53811" y1="64555" x2="78963" y2="30618"/>
                          <a14:foregroundMark x1="78963" y1="30618" x2="84451" y2="16139"/>
                          <a14:foregroundMark x1="49085" y1="15535" x2="49848" y2="62142"/>
                          <a14:foregroundMark x1="33079" y1="35897" x2="59909" y2="60181"/>
                          <a14:foregroundMark x1="59451" y1="22775" x2="46494" y2="59578"/>
                          <a14:foregroundMark x1="69665" y1="31674" x2="58079" y2="69080"/>
                          <a14:foregroundMark x1="59146" y1="23831" x2="62957" y2="62745"/>
                          <a14:foregroundMark x1="34756" y1="33032" x2="39482" y2="72398"/>
                          <a14:foregroundMark x1="39482" y1="72398" x2="39787" y2="72398"/>
                          <a14:foregroundMark x1="33537" y1="47511" x2="67988" y2="70588"/>
                          <a14:foregroundMark x1="67988" y1="70588" x2="68598" y2="70739"/>
                          <a14:foregroundMark x1="79116" y1="47360" x2="62957" y2="70739"/>
                          <a14:foregroundMark x1="82470" y1="61086" x2="63567" y2="84766"/>
                          <a14:foregroundMark x1="75915" y1="85068" x2="84146" y2="63499"/>
                          <a14:foregroundMark x1="91463" y1="77677" x2="89482" y2="24887"/>
                          <a14:foregroundMark x1="47409" y1="16742" x2="69512" y2="26094"/>
                          <a14:foregroundMark x1="38567" y1="23529" x2="64177" y2="17044"/>
                          <a14:foregroundMark x1="22409" y1="29713" x2="23628" y2="71946"/>
                          <a14:foregroundMark x1="35823" y1="30920" x2="15396" y2="55807"/>
                          <a14:foregroundMark x1="46341" y1="18100" x2="78506" y2="18401"/>
                          <a14:foregroundMark x1="80335" y1="16893" x2="72104" y2="26848"/>
                          <a14:foregroundMark x1="85061" y1="26848" x2="84451" y2="42081"/>
                          <a14:foregroundMark x1="85213" y1="51735" x2="84756" y2="64404"/>
                          <a14:foregroundMark x1="85976" y1="67873" x2="85213" y2="74661"/>
                          <a14:foregroundMark x1="85976" y1="72700" x2="48780" y2="85068"/>
                          <a14:foregroundMark x1="48780" y1="85068" x2="45884" y2="84766"/>
                          <a14:foregroundMark x1="40549" y1="77225" x2="63262" y2="77828"/>
                          <a14:foregroundMark x1="53811" y1="58069" x2="46494" y2="76772"/>
                          <a14:foregroundMark x1="52591" y1="66365" x2="51982" y2="76169"/>
                          <a14:foregroundMark x1="23323" y1="80694" x2="47256" y2="61086"/>
                          <a14:foregroundMark x1="29421" y1="21719" x2="20884" y2="33032"/>
                          <a14:foregroundMark x1="32165" y1="13122" x2="22409" y2="26094"/>
                          <a14:foregroundMark x1="23628" y1="89291" x2="68445" y2="86425"/>
                          <a14:foregroundMark x1="68445" y1="86425" x2="70274" y2="90950"/>
                          <a14:foregroundMark x1="60671" y1="91855" x2="80793" y2="71795"/>
                          <a14:backgroundMark x1="19360" y1="3469" x2="19360" y2="9804"/>
                          <a14:backgroundMark x1="15854" y1="10558" x2="34756" y2="2413"/>
                        </a14:backgroundRemoval>
                      </a14:imgEffect>
                    </a14:imgLayer>
                  </a14:imgProps>
                </a:ext>
              </a:extLst>
            </a:blip>
            <a:srcRect l="11767" r="53055"/>
            <a:stretch/>
          </p:blipFill>
          <p:spPr>
            <a:xfrm>
              <a:off x="1465681" y="1384618"/>
              <a:ext cx="454571" cy="1305981"/>
            </a:xfrm>
            <a:prstGeom prst="rect">
              <a:avLst/>
            </a:prstGeom>
          </p:spPr>
        </p:pic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DA15563E-2F63-478B-A59B-FA0555A98F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67" r="4012"/>
          <a:stretch/>
        </p:blipFill>
        <p:spPr>
          <a:xfrm>
            <a:off x="7871421" y="4666637"/>
            <a:ext cx="821064" cy="98528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0FE7029-81D3-4DF0-9251-6E7AE1EE10E5}"/>
              </a:ext>
            </a:extLst>
          </p:cNvPr>
          <p:cNvSpPr txBox="1"/>
          <p:nvPr/>
        </p:nvSpPr>
        <p:spPr>
          <a:xfrm>
            <a:off x="6956502" y="3353694"/>
            <a:ext cx="2160171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IT MV Transformer</a:t>
            </a:r>
            <a:endParaRPr lang="en-GB" sz="1467" b="1" dirty="0">
              <a:solidFill>
                <a:srgbClr val="1199FF"/>
              </a:solidFill>
              <a:latin typeface="Book Antiqua" panose="02040602050305030304" pitchFamily="18" charset="0"/>
            </a:endParaRPr>
          </a:p>
        </p:txBody>
      </p:sp>
      <p:sp>
        <p:nvSpPr>
          <p:cNvPr id="44" name="Rounded Rectangle 28">
            <a:extLst>
              <a:ext uri="{FF2B5EF4-FFF2-40B4-BE49-F238E27FC236}">
                <a16:creationId xmlns:a16="http://schemas.microsoft.com/office/drawing/2014/main" id="{E260DF98-9BEF-4F04-B892-406B4C871634}"/>
              </a:ext>
            </a:extLst>
          </p:cNvPr>
          <p:cNvSpPr/>
          <p:nvPr/>
        </p:nvSpPr>
        <p:spPr>
          <a:xfrm>
            <a:off x="7386065" y="5726523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6</a:t>
            </a:r>
          </a:p>
        </p:txBody>
      </p:sp>
      <p:sp>
        <p:nvSpPr>
          <p:cNvPr id="45" name="Rounded Rectangle 28">
            <a:extLst>
              <a:ext uri="{FF2B5EF4-FFF2-40B4-BE49-F238E27FC236}">
                <a16:creationId xmlns:a16="http://schemas.microsoft.com/office/drawing/2014/main" id="{BE58E243-AF65-40B2-B110-1CA3F38DAD97}"/>
              </a:ext>
            </a:extLst>
          </p:cNvPr>
          <p:cNvSpPr/>
          <p:nvPr/>
        </p:nvSpPr>
        <p:spPr>
          <a:xfrm>
            <a:off x="7014017" y="3792382"/>
            <a:ext cx="1975747" cy="371391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21 IP00 + IP3x enclosures</a:t>
            </a:r>
          </a:p>
          <a:p>
            <a:pPr algn="ctr"/>
            <a:r>
              <a:rPr lang="en-US" sz="1067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Cat. A</a:t>
            </a:r>
            <a:endParaRPr lang="en-US" sz="1067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46" name="Rounded Rectangle 28">
            <a:extLst>
              <a:ext uri="{FF2B5EF4-FFF2-40B4-BE49-F238E27FC236}">
                <a16:creationId xmlns:a16="http://schemas.microsoft.com/office/drawing/2014/main" id="{7C9A3DFF-8FB6-426C-B14F-4C974E871DA7}"/>
              </a:ext>
            </a:extLst>
          </p:cNvPr>
          <p:cNvSpPr/>
          <p:nvPr/>
        </p:nvSpPr>
        <p:spPr>
          <a:xfrm>
            <a:off x="7010662" y="4221519"/>
            <a:ext cx="1951793" cy="350517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28 IP00 + IP3x enclosures</a:t>
            </a:r>
          </a:p>
          <a:p>
            <a:pPr algn="ctr"/>
            <a:r>
              <a:rPr lang="en-US" sz="1067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Cat. A</a:t>
            </a:r>
            <a:endParaRPr lang="en-US" sz="1067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DA15A4B-3AA5-46BF-B16B-E38341E6D945}"/>
              </a:ext>
            </a:extLst>
          </p:cNvPr>
          <p:cNvGrpSpPr/>
          <p:nvPr/>
        </p:nvGrpSpPr>
        <p:grpSpPr>
          <a:xfrm>
            <a:off x="2625822" y="3373084"/>
            <a:ext cx="1787365" cy="2272360"/>
            <a:chOff x="1866816" y="2733281"/>
            <a:chExt cx="1340524" cy="170427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F0585F1-40E1-4F09-8746-F723B4C8C415}"/>
                </a:ext>
              </a:extLst>
            </p:cNvPr>
            <p:cNvGrpSpPr/>
            <p:nvPr/>
          </p:nvGrpSpPr>
          <p:grpSpPr>
            <a:xfrm>
              <a:off x="1866816" y="2733281"/>
              <a:ext cx="1340524" cy="925701"/>
              <a:chOff x="1812541" y="2605010"/>
              <a:chExt cx="1340524" cy="92570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8B0FE06-CF1A-4694-BB27-86FAEEADD487}"/>
                  </a:ext>
                </a:extLst>
              </p:cNvPr>
              <p:cNvSpPr txBox="1"/>
              <p:nvPr/>
            </p:nvSpPr>
            <p:spPr>
              <a:xfrm>
                <a:off x="1812541" y="2605010"/>
                <a:ext cx="1340524" cy="23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Power Stacks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1" name="Rounded Rectangle 28">
                <a:extLst>
                  <a:ext uri="{FF2B5EF4-FFF2-40B4-BE49-F238E27FC236}">
                    <a16:creationId xmlns:a16="http://schemas.microsoft.com/office/drawing/2014/main" id="{47E41157-10F7-45CA-B474-B744F5FEDC49}"/>
                  </a:ext>
                </a:extLst>
              </p:cNvPr>
              <p:cNvSpPr/>
              <p:nvPr/>
            </p:nvSpPr>
            <p:spPr>
              <a:xfrm>
                <a:off x="2063638" y="2938076"/>
                <a:ext cx="868141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21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A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2" name="Rounded Rectangle 28">
                <a:extLst>
                  <a:ext uri="{FF2B5EF4-FFF2-40B4-BE49-F238E27FC236}">
                    <a16:creationId xmlns:a16="http://schemas.microsoft.com/office/drawing/2014/main" id="{1DA8F0AE-069E-45EF-A375-2B126F36D91E}"/>
                  </a:ext>
                </a:extLst>
              </p:cNvPr>
              <p:cNvSpPr/>
              <p:nvPr/>
            </p:nvSpPr>
            <p:spPr>
              <a:xfrm>
                <a:off x="2066715" y="3262144"/>
                <a:ext cx="861989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28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A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5E07C4A-63E2-4A80-B543-665FC9464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97518" y="3705079"/>
              <a:ext cx="947962" cy="732472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6BB523D-024A-438D-8B3D-0E3E21724E5D}"/>
              </a:ext>
            </a:extLst>
          </p:cNvPr>
          <p:cNvSpPr txBox="1"/>
          <p:nvPr/>
        </p:nvSpPr>
        <p:spPr>
          <a:xfrm>
            <a:off x="670354" y="2403764"/>
            <a:ext cx="3817788" cy="64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Existing + DO + IT</a:t>
            </a:r>
          </a:p>
          <a:p>
            <a:pPr algn="ctr">
              <a:spcAft>
                <a:spcPts val="800"/>
              </a:spcAft>
            </a:pPr>
            <a:r>
              <a:rPr lang="en-US" sz="1467" b="1" dirty="0" smtClean="0">
                <a:solidFill>
                  <a:srgbClr val="1199FF"/>
                </a:solidFill>
                <a:latin typeface="Book Antiqua" panose="02040602050305030304" pitchFamily="18" charset="0"/>
              </a:rPr>
              <a:t>Contracts</a:t>
            </a: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: 5 years (+2)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4F6704-8D15-4B16-A9CF-F635840E78C4}"/>
              </a:ext>
            </a:extLst>
          </p:cNvPr>
          <p:cNvGrpSpPr/>
          <p:nvPr/>
        </p:nvGrpSpPr>
        <p:grpSpPr>
          <a:xfrm>
            <a:off x="4960899" y="3366726"/>
            <a:ext cx="1565007" cy="2264531"/>
            <a:chOff x="3618123" y="2728513"/>
            <a:chExt cx="1173755" cy="169839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47EEB6C-6D3B-48C1-85F8-33B7A15392F4}"/>
                </a:ext>
              </a:extLst>
            </p:cNvPr>
            <p:cNvGrpSpPr/>
            <p:nvPr/>
          </p:nvGrpSpPr>
          <p:grpSpPr>
            <a:xfrm>
              <a:off x="3618123" y="2728513"/>
              <a:ext cx="1173755" cy="1649866"/>
              <a:chOff x="5103623" y="2595782"/>
              <a:chExt cx="1199111" cy="1685506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2A38ACCF-69E2-4004-9258-48ABF1E1CAC3}"/>
                  </a:ext>
                </a:extLst>
              </p:cNvPr>
              <p:cNvGrpSpPr/>
              <p:nvPr/>
            </p:nvGrpSpPr>
            <p:grpSpPr>
              <a:xfrm>
                <a:off x="5103623" y="2595782"/>
                <a:ext cx="1199111" cy="1685506"/>
                <a:chOff x="1109750" y="422139"/>
                <a:chExt cx="1668118" cy="2344756"/>
              </a:xfrm>
            </p:grpSpPr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81D82F5-2754-4B64-83B8-1E7E3A59B522}"/>
                    </a:ext>
                  </a:extLst>
                </p:cNvPr>
                <p:cNvSpPr txBox="1"/>
                <p:nvPr/>
              </p:nvSpPr>
              <p:spPr>
                <a:xfrm>
                  <a:off x="1109750" y="422139"/>
                  <a:ext cx="1668118" cy="339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467" b="1" dirty="0">
                      <a:solidFill>
                        <a:srgbClr val="1199FF"/>
                      </a:solidFill>
                      <a:latin typeface="Book Antiqua" panose="02040602050305030304" pitchFamily="18" charset="0"/>
                    </a:rPr>
                    <a:t>DO Magnetics</a:t>
                  </a:r>
                  <a:endParaRPr lang="en-GB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endParaRPr>
                </a:p>
              </p:txBody>
            </p:sp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39B3DBAF-E715-47BD-B764-20F53E4C44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139895" y="1895310"/>
                  <a:ext cx="748743" cy="871585"/>
                </a:xfrm>
                <a:prstGeom prst="rect">
                  <a:avLst/>
                </a:prstGeom>
              </p:spPr>
            </p:pic>
          </p:grpSp>
          <p:sp>
            <p:nvSpPr>
              <p:cNvPr id="58" name="Rounded Rectangle 28">
                <a:extLst>
                  <a:ext uri="{FF2B5EF4-FFF2-40B4-BE49-F238E27FC236}">
                    <a16:creationId xmlns:a16="http://schemas.microsoft.com/office/drawing/2014/main" id="{79D08999-2980-41BD-8D71-626AF1375363}"/>
                  </a:ext>
                </a:extLst>
              </p:cNvPr>
              <p:cNvSpPr/>
              <p:nvPr/>
            </p:nvSpPr>
            <p:spPr>
              <a:xfrm>
                <a:off x="5278614" y="2938776"/>
                <a:ext cx="802477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21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A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A3C61775-CCDE-4E84-BF3C-6A3149C04855}"/>
                  </a:ext>
                </a:extLst>
              </p:cNvPr>
              <p:cNvSpPr/>
              <p:nvPr/>
            </p:nvSpPr>
            <p:spPr>
              <a:xfrm>
                <a:off x="5284114" y="3258198"/>
                <a:ext cx="800785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28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A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pic>
          <p:nvPicPr>
            <p:cNvPr id="56" name="Picture 55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0C5EB1DD-E1F1-4F04-8665-0C70904F6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82168" y="3701020"/>
              <a:ext cx="593523" cy="725891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209B664-A254-4A08-8A0C-329F6BC39D59}"/>
              </a:ext>
            </a:extLst>
          </p:cNvPr>
          <p:cNvSpPr txBox="1"/>
          <p:nvPr/>
        </p:nvSpPr>
        <p:spPr>
          <a:xfrm>
            <a:off x="9592728" y="4792063"/>
            <a:ext cx="1509852" cy="2539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b="1" dirty="0">
                <a:solidFill>
                  <a:schemeClr val="bg1"/>
                </a:solidFill>
                <a:latin typeface="Book Antiqua" panose="02040602050305030304" pitchFamily="18" charset="0"/>
              </a:rPr>
              <a:t>320 V / 6000 </a:t>
            </a:r>
            <a:r>
              <a:rPr lang="en-US" sz="105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Apk</a:t>
            </a:r>
            <a:endParaRPr lang="en-GB" sz="1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30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NEPTUNE Highlights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0F86C2-D699-49A9-B5BE-01FF6CC0B2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13" t="7302"/>
          <a:stretch/>
        </p:blipFill>
        <p:spPr>
          <a:xfrm>
            <a:off x="1822395" y="4604777"/>
            <a:ext cx="898980" cy="10753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318FD7-2ADC-4639-A247-BAD159D89939}"/>
              </a:ext>
            </a:extLst>
          </p:cNvPr>
          <p:cNvCxnSpPr>
            <a:cxnSpLocks/>
            <a:stCxn id="32" idx="3"/>
          </p:cNvCxnSpPr>
          <p:nvPr/>
        </p:nvCxnSpPr>
        <p:spPr>
          <a:xfrm flipH="1">
            <a:off x="604950" y="4393320"/>
            <a:ext cx="6567635" cy="1416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64714F-8FCA-4A49-82CE-E745D28D2DCA}"/>
              </a:ext>
            </a:extLst>
          </p:cNvPr>
          <p:cNvCxnSpPr>
            <a:cxnSpLocks/>
            <a:stCxn id="31" idx="3"/>
          </p:cNvCxnSpPr>
          <p:nvPr/>
        </p:nvCxnSpPr>
        <p:spPr>
          <a:xfrm flipH="1">
            <a:off x="450739" y="3986867"/>
            <a:ext cx="6716877" cy="139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09AA948D-29CB-4310-879A-AFC2B98C4D99}"/>
              </a:ext>
            </a:extLst>
          </p:cNvPr>
          <p:cNvGrpSpPr/>
          <p:nvPr/>
        </p:nvGrpSpPr>
        <p:grpSpPr>
          <a:xfrm>
            <a:off x="1409591" y="3348823"/>
            <a:ext cx="1796573" cy="1251328"/>
            <a:chOff x="5587659" y="2661846"/>
            <a:chExt cx="1802970" cy="125024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DBA74A0-067D-41F6-96DF-6739BA7C2797}"/>
                </a:ext>
              </a:extLst>
            </p:cNvPr>
            <p:cNvSpPr txBox="1"/>
            <p:nvPr/>
          </p:nvSpPr>
          <p:spPr>
            <a:xfrm>
              <a:off x="5587659" y="2661846"/>
              <a:ext cx="1802970" cy="317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67" b="1" dirty="0">
                  <a:solidFill>
                    <a:schemeClr val="accent2">
                      <a:lumMod val="75000"/>
                    </a:schemeClr>
                  </a:solidFill>
                  <a:latin typeface="Book Antiqua" panose="02040602050305030304" pitchFamily="18" charset="0"/>
                </a:rPr>
                <a:t>Manufacturing</a:t>
              </a:r>
              <a:endParaRPr lang="en-GB" sz="1467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Rounded Rectangle 28">
              <a:extLst>
                <a:ext uri="{FF2B5EF4-FFF2-40B4-BE49-F238E27FC236}">
                  <a16:creationId xmlns:a16="http://schemas.microsoft.com/office/drawing/2014/main" id="{84E9DA11-71F5-4B44-9CB2-6696AE7CA430}"/>
                </a:ext>
              </a:extLst>
            </p:cNvPr>
            <p:cNvSpPr/>
            <p:nvPr/>
          </p:nvSpPr>
          <p:spPr>
            <a:xfrm>
              <a:off x="5817470" y="3117429"/>
              <a:ext cx="1326132" cy="379083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2 conv / 18 racks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A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Rounded Rectangle 28">
              <a:extLst>
                <a:ext uri="{FF2B5EF4-FFF2-40B4-BE49-F238E27FC236}">
                  <a16:creationId xmlns:a16="http://schemas.microsoft.com/office/drawing/2014/main" id="{0FEE1681-7633-486C-9939-6E439192C023}"/>
                </a:ext>
              </a:extLst>
            </p:cNvPr>
            <p:cNvSpPr/>
            <p:nvPr/>
          </p:nvSpPr>
          <p:spPr>
            <a:xfrm>
              <a:off x="5846607" y="3554309"/>
              <a:ext cx="1326128" cy="357778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-</a:t>
              </a:r>
            </a:p>
          </p:txBody>
        </p:sp>
      </p:grpSp>
      <p:sp>
        <p:nvSpPr>
          <p:cNvPr id="13" name="Rounded Rectangle 28">
            <a:extLst>
              <a:ext uri="{FF2B5EF4-FFF2-40B4-BE49-F238E27FC236}">
                <a16:creationId xmlns:a16="http://schemas.microsoft.com/office/drawing/2014/main" id="{E1C3115C-E317-4AC2-8BE1-B143D370D921}"/>
              </a:ext>
            </a:extLst>
          </p:cNvPr>
          <p:cNvSpPr/>
          <p:nvPr/>
        </p:nvSpPr>
        <p:spPr>
          <a:xfrm>
            <a:off x="1690488" y="5701419"/>
            <a:ext cx="1162796" cy="280097"/>
          </a:xfrm>
          <a:prstGeom prst="roundRect">
            <a:avLst/>
          </a:prstGeom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EXISTING CONTRACT</a:t>
            </a:r>
            <a:endParaRPr lang="en-US" sz="933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14" name="Rounded Rectangle 28">
            <a:extLst>
              <a:ext uri="{FF2B5EF4-FFF2-40B4-BE49-F238E27FC236}">
                <a16:creationId xmlns:a16="http://schemas.microsoft.com/office/drawing/2014/main" id="{B5B8936F-9865-4892-853A-D3224778EC63}"/>
              </a:ext>
            </a:extLst>
          </p:cNvPr>
          <p:cNvSpPr/>
          <p:nvPr/>
        </p:nvSpPr>
        <p:spPr>
          <a:xfrm>
            <a:off x="820290" y="1490009"/>
            <a:ext cx="2588723" cy="379413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 – LS3: contracts in 2022/23</a:t>
            </a:r>
          </a:p>
        </p:txBody>
      </p:sp>
      <p:sp>
        <p:nvSpPr>
          <p:cNvPr id="15" name="Rounded Rectangle 28">
            <a:extLst>
              <a:ext uri="{FF2B5EF4-FFF2-40B4-BE49-F238E27FC236}">
                <a16:creationId xmlns:a16="http://schemas.microsoft.com/office/drawing/2014/main" id="{387CA8A2-6CA6-44BA-89EF-A9351D524608}"/>
              </a:ext>
            </a:extLst>
          </p:cNvPr>
          <p:cNvSpPr/>
          <p:nvPr/>
        </p:nvSpPr>
        <p:spPr>
          <a:xfrm>
            <a:off x="828937" y="1951604"/>
            <a:ext cx="2588721" cy="379413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II – no deliverables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709158-B9BE-4D74-B252-61A71FB38D92}"/>
              </a:ext>
            </a:extLst>
          </p:cNvPr>
          <p:cNvCxnSpPr>
            <a:cxnSpLocks/>
          </p:cNvCxnSpPr>
          <p:nvPr/>
        </p:nvCxnSpPr>
        <p:spPr>
          <a:xfrm flipH="1">
            <a:off x="450738" y="1679715"/>
            <a:ext cx="369553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A3706F-1D62-4842-9C73-15DF9948719C}"/>
              </a:ext>
            </a:extLst>
          </p:cNvPr>
          <p:cNvCxnSpPr>
            <a:cxnSpLocks/>
          </p:cNvCxnSpPr>
          <p:nvPr/>
        </p:nvCxnSpPr>
        <p:spPr>
          <a:xfrm flipV="1">
            <a:off x="450736" y="1679716"/>
            <a:ext cx="0" cy="230854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F12EB9-557D-4DF7-A4C9-2E6553FBBAC5}"/>
              </a:ext>
            </a:extLst>
          </p:cNvPr>
          <p:cNvCxnSpPr>
            <a:cxnSpLocks/>
          </p:cNvCxnSpPr>
          <p:nvPr/>
        </p:nvCxnSpPr>
        <p:spPr>
          <a:xfrm flipH="1">
            <a:off x="604950" y="2128449"/>
            <a:ext cx="215343" cy="0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97C7447-2483-4847-92D8-8F6E88FF2471}"/>
              </a:ext>
            </a:extLst>
          </p:cNvPr>
          <p:cNvCxnSpPr>
            <a:cxnSpLocks/>
          </p:cNvCxnSpPr>
          <p:nvPr/>
        </p:nvCxnSpPr>
        <p:spPr>
          <a:xfrm flipV="1">
            <a:off x="604949" y="2130440"/>
            <a:ext cx="0" cy="227704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ounded Rectangle 28">
            <a:extLst>
              <a:ext uri="{FF2B5EF4-FFF2-40B4-BE49-F238E27FC236}">
                <a16:creationId xmlns:a16="http://schemas.microsoft.com/office/drawing/2014/main" id="{02981A6C-188C-4FD6-BCCD-5EAFA6AFAA03}"/>
              </a:ext>
            </a:extLst>
          </p:cNvPr>
          <p:cNvSpPr/>
          <p:nvPr/>
        </p:nvSpPr>
        <p:spPr>
          <a:xfrm>
            <a:off x="3886591" y="5695504"/>
            <a:ext cx="1225775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3-b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A15A4B-3AA5-46BF-B16B-E38341E6D945}"/>
              </a:ext>
            </a:extLst>
          </p:cNvPr>
          <p:cNvGrpSpPr/>
          <p:nvPr/>
        </p:nvGrpSpPr>
        <p:grpSpPr>
          <a:xfrm>
            <a:off x="3556808" y="3359873"/>
            <a:ext cx="1787365" cy="2272360"/>
            <a:chOff x="1866816" y="2733281"/>
            <a:chExt cx="1340524" cy="170427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F0585F1-40E1-4F09-8746-F723B4C8C415}"/>
                </a:ext>
              </a:extLst>
            </p:cNvPr>
            <p:cNvGrpSpPr/>
            <p:nvPr/>
          </p:nvGrpSpPr>
          <p:grpSpPr>
            <a:xfrm>
              <a:off x="1866816" y="2733281"/>
              <a:ext cx="1340524" cy="925701"/>
              <a:chOff x="1812541" y="2605010"/>
              <a:chExt cx="1340524" cy="925701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B0FE06-CF1A-4694-BB27-86FAEEADD487}"/>
                  </a:ext>
                </a:extLst>
              </p:cNvPr>
              <p:cNvSpPr txBox="1"/>
              <p:nvPr/>
            </p:nvSpPr>
            <p:spPr>
              <a:xfrm>
                <a:off x="1812541" y="2605010"/>
                <a:ext cx="1340524" cy="23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Power Stacks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5" name="Rounded Rectangle 28">
                <a:extLst>
                  <a:ext uri="{FF2B5EF4-FFF2-40B4-BE49-F238E27FC236}">
                    <a16:creationId xmlns:a16="http://schemas.microsoft.com/office/drawing/2014/main" id="{47E41157-10F7-45CA-B474-B744F5FEDC49}"/>
                  </a:ext>
                </a:extLst>
              </p:cNvPr>
              <p:cNvSpPr/>
              <p:nvPr/>
            </p:nvSpPr>
            <p:spPr>
              <a:xfrm>
                <a:off x="2063638" y="2938076"/>
                <a:ext cx="868141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22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A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6" name="Rounded Rectangle 28">
                <a:extLst>
                  <a:ext uri="{FF2B5EF4-FFF2-40B4-BE49-F238E27FC236}">
                    <a16:creationId xmlns:a16="http://schemas.microsoft.com/office/drawing/2014/main" id="{1DA8F0AE-069E-45EF-A375-2B126F36D91E}"/>
                  </a:ext>
                </a:extLst>
              </p:cNvPr>
              <p:cNvSpPr/>
              <p:nvPr/>
            </p:nvSpPr>
            <p:spPr>
              <a:xfrm>
                <a:off x="2066715" y="3262144"/>
                <a:ext cx="861989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-</a:t>
                </a:r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5E07C4A-63E2-4A80-B543-665FC9464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7518" y="3705079"/>
              <a:ext cx="947962" cy="732472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6BB523D-024A-438D-8B3D-0E3E21724E5D}"/>
              </a:ext>
            </a:extLst>
          </p:cNvPr>
          <p:cNvSpPr txBox="1"/>
          <p:nvPr/>
        </p:nvSpPr>
        <p:spPr>
          <a:xfrm>
            <a:off x="712621" y="2437344"/>
            <a:ext cx="257722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Existing + IT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B3C5D8-37F9-4632-8413-093A480A61C5}"/>
              </a:ext>
            </a:extLst>
          </p:cNvPr>
          <p:cNvGrpSpPr/>
          <p:nvPr/>
        </p:nvGrpSpPr>
        <p:grpSpPr>
          <a:xfrm>
            <a:off x="5862896" y="3353516"/>
            <a:ext cx="1593995" cy="2641013"/>
            <a:chOff x="4182167" y="2728513"/>
            <a:chExt cx="1195496" cy="1980760"/>
          </a:xfrm>
        </p:grpSpPr>
        <p:pic>
          <p:nvPicPr>
            <p:cNvPr id="29" name="Picture 28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C7D00CA8-F858-4471-AE4D-ECEE2281A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8941" y="3692093"/>
              <a:ext cx="609521" cy="745458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1D82F5-2754-4B64-83B8-1E7E3A59B522}"/>
                </a:ext>
              </a:extLst>
            </p:cNvPr>
            <p:cNvSpPr txBox="1"/>
            <p:nvPr/>
          </p:nvSpPr>
          <p:spPr>
            <a:xfrm>
              <a:off x="4203908" y="2728513"/>
              <a:ext cx="117375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800"/>
                </a:spcAft>
              </a:pPr>
              <a:r>
                <a:rPr lang="en-US" sz="1467" b="1" dirty="0">
                  <a:solidFill>
                    <a:srgbClr val="1199FF"/>
                  </a:solidFill>
                  <a:latin typeface="Book Antiqua" panose="02040602050305030304" pitchFamily="18" charset="0"/>
                </a:rPr>
                <a:t>IT Magnetics</a:t>
              </a:r>
              <a:endParaRPr lang="en-GB" sz="1467" b="1" dirty="0">
                <a:solidFill>
                  <a:srgbClr val="1199FF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1" name="Rounded Rectangle 28">
              <a:extLst>
                <a:ext uri="{FF2B5EF4-FFF2-40B4-BE49-F238E27FC236}">
                  <a16:creationId xmlns:a16="http://schemas.microsoft.com/office/drawing/2014/main" id="{79D08999-2980-41BD-8D71-626AF1375363}"/>
                </a:ext>
              </a:extLst>
            </p:cNvPr>
            <p:cNvSpPr/>
            <p:nvPr/>
          </p:nvSpPr>
          <p:spPr>
            <a:xfrm>
              <a:off x="4375199" y="3064254"/>
              <a:ext cx="785508" cy="278543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22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A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61775-CCDE-4E84-BF3C-6A3149C04855}"/>
                </a:ext>
              </a:extLst>
            </p:cNvPr>
            <p:cNvSpPr/>
            <p:nvPr/>
          </p:nvSpPr>
          <p:spPr>
            <a:xfrm>
              <a:off x="4380582" y="3376922"/>
              <a:ext cx="783852" cy="262888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-</a:t>
              </a:r>
            </a:p>
          </p:txBody>
        </p:sp>
        <p:sp>
          <p:nvSpPr>
            <p:cNvPr id="33" name="Rounded Rectangle 28">
              <a:extLst>
                <a:ext uri="{FF2B5EF4-FFF2-40B4-BE49-F238E27FC236}">
                  <a16:creationId xmlns:a16="http://schemas.microsoft.com/office/drawing/2014/main" id="{C8808C33-E9CE-47BF-8CB2-E6AE5764907D}"/>
                </a:ext>
              </a:extLst>
            </p:cNvPr>
            <p:cNvSpPr/>
            <p:nvPr/>
          </p:nvSpPr>
          <p:spPr>
            <a:xfrm>
              <a:off x="4368294" y="4499200"/>
              <a:ext cx="905464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5-b</a:t>
              </a: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31BED23-1EC8-4C66-915B-E5377CECE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82167" y="3771701"/>
              <a:ext cx="526846" cy="613283"/>
            </a:xfrm>
            <a:prstGeom prst="rect">
              <a:avLst/>
            </a:prstGeom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9DDC268D-20BD-493F-BD82-E3FFC561E9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2122" y="1125038"/>
            <a:ext cx="1883664" cy="1883664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72623337-58ED-47F9-B582-F03FDB602584}"/>
              </a:ext>
            </a:extLst>
          </p:cNvPr>
          <p:cNvSpPr/>
          <p:nvPr/>
        </p:nvSpPr>
        <p:spPr>
          <a:xfrm>
            <a:off x="8805168" y="1801199"/>
            <a:ext cx="2670631" cy="259212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67" dirty="0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74876F-5591-4A3D-87E0-F116BA754147}"/>
              </a:ext>
            </a:extLst>
          </p:cNvPr>
          <p:cNvSpPr txBox="1"/>
          <p:nvPr/>
        </p:nvSpPr>
        <p:spPr>
          <a:xfrm>
            <a:off x="9512961" y="2105308"/>
            <a:ext cx="13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00" b="1" dirty="0">
                <a:solidFill>
                  <a:srgbClr val="1199FF"/>
                </a:solidFill>
                <a:latin typeface="Book Antiqua" panose="02040602050305030304" pitchFamily="18" charset="0"/>
              </a:rPr>
              <a:t>2 NEPTUNE to deliver</a:t>
            </a:r>
            <a:endParaRPr lang="en-GB" sz="1333" b="1" dirty="0">
              <a:solidFill>
                <a:srgbClr val="1199FF"/>
              </a:solidFill>
              <a:latin typeface="Book Antiqua" panose="02040602050305030304" pitchFamily="18" charset="0"/>
            </a:endParaRPr>
          </a:p>
        </p:txBody>
      </p:sp>
      <p:sp>
        <p:nvSpPr>
          <p:cNvPr id="38" name="Rounded Rectangle 28">
            <a:extLst>
              <a:ext uri="{FF2B5EF4-FFF2-40B4-BE49-F238E27FC236}">
                <a16:creationId xmlns:a16="http://schemas.microsoft.com/office/drawing/2014/main" id="{B6A770F3-E0C6-4130-B425-DFF81E7348E3}"/>
              </a:ext>
            </a:extLst>
          </p:cNvPr>
          <p:cNvSpPr/>
          <p:nvPr/>
        </p:nvSpPr>
        <p:spPr>
          <a:xfrm>
            <a:off x="9520485" y="2690406"/>
            <a:ext cx="1291264" cy="443712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2 units</a:t>
            </a:r>
          </a:p>
        </p:txBody>
      </p:sp>
      <p:sp>
        <p:nvSpPr>
          <p:cNvPr id="39" name="Rounded Rectangle 28">
            <a:extLst>
              <a:ext uri="{FF2B5EF4-FFF2-40B4-BE49-F238E27FC236}">
                <a16:creationId xmlns:a16="http://schemas.microsoft.com/office/drawing/2014/main" id="{5B8C4F36-D30E-4AA2-AC86-AC603DDE8886}"/>
              </a:ext>
            </a:extLst>
          </p:cNvPr>
          <p:cNvSpPr/>
          <p:nvPr/>
        </p:nvSpPr>
        <p:spPr>
          <a:xfrm>
            <a:off x="9512964" y="3265045"/>
            <a:ext cx="1291264" cy="443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-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8B3D13A-D3F7-4E82-B9DC-6DA7DC58141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66" r="4100" b="12579"/>
          <a:stretch/>
        </p:blipFill>
        <p:spPr>
          <a:xfrm>
            <a:off x="9509626" y="1351689"/>
            <a:ext cx="1261713" cy="840056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88F3C33-DABC-478C-AD6E-35D3F6F5291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66" r="4100" b="12579"/>
          <a:stretch/>
        </p:blipFill>
        <p:spPr>
          <a:xfrm>
            <a:off x="9542515" y="3885757"/>
            <a:ext cx="1261713" cy="84005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5925C69-4AE9-4C58-8EE6-AEC1B1004DCE}"/>
              </a:ext>
            </a:extLst>
          </p:cNvPr>
          <p:cNvSpPr txBox="1"/>
          <p:nvPr/>
        </p:nvSpPr>
        <p:spPr>
          <a:xfrm>
            <a:off x="9509626" y="5391692"/>
            <a:ext cx="1441074" cy="2539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b="1" dirty="0">
                <a:solidFill>
                  <a:schemeClr val="bg1"/>
                </a:solidFill>
                <a:latin typeface="Book Antiqua" panose="02040602050305030304" pitchFamily="18" charset="0"/>
              </a:rPr>
              <a:t>120 V / 24000 </a:t>
            </a:r>
            <a:r>
              <a:rPr lang="en-US" sz="105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Apk</a:t>
            </a:r>
            <a:endParaRPr lang="en-GB" sz="1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5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7143</TotalTime>
  <Words>669</Words>
  <Application>Microsoft Office PowerPoint</Application>
  <PresentationFormat>Widescreen</PresentationFormat>
  <Paragraphs>198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ArialMT</vt:lpstr>
      <vt:lpstr>Book Antiqua</vt:lpstr>
      <vt:lpstr>Calibri</vt:lpstr>
      <vt:lpstr>Office Theme</vt:lpstr>
      <vt:lpstr>The North Area Consolidation Project Procurement Plan</vt:lpstr>
      <vt:lpstr>North Area Consolidation</vt:lpstr>
      <vt:lpstr>Schematic view of the North Area</vt:lpstr>
      <vt:lpstr>Project Timeline/Roadmap </vt:lpstr>
      <vt:lpstr>Cumulated budget</vt:lpstr>
      <vt:lpstr>Procurement plan: WP</vt:lpstr>
      <vt:lpstr>POLARIS Highlights</vt:lpstr>
      <vt:lpstr>BOREAL Highlights</vt:lpstr>
      <vt:lpstr>NEPTUNE Highlights</vt:lpstr>
      <vt:lpstr>Phase I: Power converter consolidation</vt:lpstr>
      <vt:lpstr>Other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Daniel Schoerling</cp:lastModifiedBy>
  <cp:revision>535</cp:revision>
  <cp:lastPrinted>2020-01-30T13:49:18Z</cp:lastPrinted>
  <dcterms:created xsi:type="dcterms:W3CDTF">2021-01-11T13:55:30Z</dcterms:created>
  <dcterms:modified xsi:type="dcterms:W3CDTF">2021-09-20T15:09:39Z</dcterms:modified>
</cp:coreProperties>
</file>