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59" r:id="rId2"/>
    <p:sldId id="1043" r:id="rId3"/>
    <p:sldId id="1068" r:id="rId4"/>
    <p:sldId id="1069" r:id="rId5"/>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A60"/>
    <a:srgbClr val="FF7171"/>
    <a:srgbClr val="FF4343"/>
    <a:srgbClr val="1A705C"/>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86"/>
  </p:normalViewPr>
  <p:slideViewPr>
    <p:cSldViewPr snapToGrid="0" snapToObjects="1">
      <p:cViewPr varScale="1">
        <p:scale>
          <a:sx n="95" d="100"/>
          <a:sy n="95" d="100"/>
        </p:scale>
        <p:origin x="67"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CBB72EAA-2733-D14F-950A-8F4240385864}" type="datetimeFigureOut">
              <a:rPr lang="en-US" smtClean="0"/>
              <a:t>9/20/2021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D4DD062E-52F7-A14D-A443-1F3854784447}" type="datetimeFigureOut">
              <a:rPr lang="en-US" smtClean="0"/>
              <a:t>9/20/2021</a:t>
            </a:fld>
            <a:endParaRPr lang="en-US"/>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09/12/2020</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RICCI, Finance Committee – Fibre contract strategy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09/12/2020</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RICCI, Finance Committee – Fibre contract strategy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09/12/2020</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RICCI, Finance Committee – Fibre contract strategy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09/12/2020</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D. RICCI, Finance Committee – Fibre contract strategy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09/12/2020</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RICCI, Finance Committee – Fibre contract strategy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09/12/2020</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RICCI, Finance Committee – Fibre contract strategy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09/12/2020</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RICCI, Finance Committee – Fibre contract strategy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09/12/2020</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RICCI, Finance Committee – Fibre contract strategy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09/12/2020</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D. RICCI, Finance Committee – Fibre contract strategy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09/12/2020</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D. RICCI, Finance Committee – Fibre contract strategy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09/12/2020</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D. RICCI, Finance Committee – Fibre contract strategy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09/12/2020</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D. RICCI, Finance Committee – Fibre contract strategy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09/12/2020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RICCI, Finance Committee – Fibre contract strategy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09/12/2020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RICCI, Finance Committee – Fibre contract strategy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09/12/2020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RICCI, Finance Committee – Fibre contract strategy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09/12/2020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RICCI, Finance Committee – Fibre contract strategy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09/12/2020</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D. RICCI, Finance Committee – Fibre contract strategy</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09/12/2020</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D. RICCI, Finance Committee – Fibre contract strategy</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en-US"/>
              <a:t>09/12/2020</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D. RICCI, Finance Committee – Fibre contract strategy</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sldNum="0"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GB" dirty="0" smtClean="0"/>
              <a:t>Election of ILO Forum Chair</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smtClean="0"/>
              <a:t>Anders Unnervik</a:t>
            </a:r>
            <a:endParaRPr lang="en-US" sz="1800" dirty="0"/>
          </a:p>
          <a:p>
            <a:pPr algn="l"/>
            <a:r>
              <a:rPr lang="en-US" sz="1800" dirty="0" smtClean="0"/>
              <a:t>ILO Forum, 21 September 2021</a:t>
            </a:r>
            <a:endParaRPr lang="en-US" sz="1800" dirty="0"/>
          </a:p>
        </p:txBody>
      </p:sp>
    </p:spTree>
    <p:extLst>
      <p:ext uri="{BB962C8B-B14F-4D97-AF65-F5344CB8AC3E}">
        <p14:creationId xmlns:p14="http://schemas.microsoft.com/office/powerpoint/2010/main" val="21599439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7" y="209607"/>
            <a:ext cx="11376025" cy="1065742"/>
          </a:xfrm>
        </p:spPr>
        <p:txBody>
          <a:bodyPr/>
          <a:lstStyle/>
          <a:p>
            <a:pPr algn="ctr"/>
            <a:r>
              <a:rPr lang="en-GB" dirty="0" smtClean="0"/>
              <a:t>Appointment </a:t>
            </a:r>
            <a:r>
              <a:rPr lang="en-GB" dirty="0"/>
              <a:t>procedure</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
        <p:nvSpPr>
          <p:cNvPr id="7" name="Content Placeholder 2"/>
          <p:cNvSpPr txBox="1">
            <a:spLocks/>
          </p:cNvSpPr>
          <p:nvPr/>
        </p:nvSpPr>
        <p:spPr>
          <a:xfrm>
            <a:off x="411857" y="862466"/>
            <a:ext cx="11699931" cy="5318791"/>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just" defTabSz="914400" rtl="0" eaLnBrk="1" fontAlgn="auto" latinLnBrk="0" hangingPunct="1">
              <a:lnSpc>
                <a:spcPct val="100000"/>
              </a:lnSpc>
              <a:spcBef>
                <a:spcPct val="20000"/>
              </a:spcBef>
              <a:spcAft>
                <a:spcPts val="0"/>
              </a:spcAft>
              <a:buClr>
                <a:srgbClr val="DDDDDD"/>
              </a:buClr>
              <a:buSzPct val="80000"/>
              <a:buFont typeface="Arial"/>
              <a:buNone/>
              <a:tabLst/>
              <a:defRPr/>
            </a:pPr>
            <a:r>
              <a:rPr kumimoji="0" lang="en-AU" sz="1600" b="0" i="0" u="none" strike="noStrike" kern="1200" cap="none" spc="0" normalizeH="0" baseline="0" noProof="0" dirty="0" smtClean="0">
                <a:ln>
                  <a:noFill/>
                </a:ln>
                <a:solidFill>
                  <a:srgbClr val="0055A0"/>
                </a:solidFill>
                <a:effectLst/>
                <a:uLnTx/>
                <a:uFillTx/>
                <a:latin typeface="Arial"/>
                <a:ea typeface="+mn-ea"/>
                <a:cs typeface="+mn-cs"/>
              </a:rPr>
              <a:t>Current ILO Forum Chair mandate March 2018 – March 2022 (Hakan Kiziltoprak, TR)</a:t>
            </a:r>
          </a:p>
          <a:p>
            <a:pPr marL="36576" marR="0" lvl="0" indent="0" algn="just" defTabSz="914400" rtl="0" eaLnBrk="1" fontAlgn="auto" latinLnBrk="0" hangingPunct="1">
              <a:lnSpc>
                <a:spcPct val="100000"/>
              </a:lnSpc>
              <a:spcBef>
                <a:spcPct val="20000"/>
              </a:spcBef>
              <a:spcAft>
                <a:spcPts val="0"/>
              </a:spcAft>
              <a:buClr>
                <a:srgbClr val="DDDDDD"/>
              </a:buClr>
              <a:buSzPct val="80000"/>
              <a:buFont typeface="Arial"/>
              <a:buNone/>
              <a:tabLst/>
              <a:defRPr/>
            </a:pPr>
            <a:r>
              <a:rPr kumimoji="0" lang="en-AU" sz="1600" b="0" i="0" u="none" strike="noStrike" kern="1200" cap="none" spc="0" normalizeH="0" baseline="0" noProof="0" dirty="0" smtClean="0">
                <a:ln>
                  <a:noFill/>
                </a:ln>
                <a:solidFill>
                  <a:srgbClr val="0055A0"/>
                </a:solidFill>
                <a:effectLst/>
                <a:uLnTx/>
                <a:uFillTx/>
                <a:latin typeface="Arial"/>
                <a:ea typeface="+mn-ea"/>
                <a:cs typeface="+mn-cs"/>
              </a:rPr>
              <a:t>Vice-Chair (Ole Petter Nordahl, NO)</a:t>
            </a:r>
          </a:p>
          <a:p>
            <a:pPr marL="36576" marR="0" lvl="0" indent="0" algn="just" defTabSz="914400" rtl="0" eaLnBrk="1" fontAlgn="auto" latinLnBrk="0" hangingPunct="1">
              <a:lnSpc>
                <a:spcPct val="100000"/>
              </a:lnSpc>
              <a:spcBef>
                <a:spcPct val="20000"/>
              </a:spcBef>
              <a:spcAft>
                <a:spcPts val="0"/>
              </a:spcAft>
              <a:buClr>
                <a:srgbClr val="DDDDDD"/>
              </a:buClr>
              <a:buSzPct val="80000"/>
              <a:buFont typeface="Arial"/>
              <a:buNone/>
              <a:tabLst/>
              <a:defRPr/>
            </a:pPr>
            <a:r>
              <a:rPr kumimoji="0" lang="en-GB" sz="1600" b="0" i="0" u="none" strike="noStrike" kern="1200" cap="none" spc="0" normalizeH="0" baseline="0" noProof="0" dirty="0" smtClean="0">
                <a:ln>
                  <a:noFill/>
                </a:ln>
                <a:solidFill>
                  <a:srgbClr val="0055A0"/>
                </a:solidFill>
                <a:effectLst/>
                <a:uLnTx/>
                <a:uFillTx/>
                <a:latin typeface="Arial"/>
                <a:ea typeface="+mn-ea"/>
                <a:cs typeface="+mn-cs"/>
              </a:rPr>
              <a:t>To allow the new ILO Forum Chair to take office in March of 2022: </a:t>
            </a:r>
          </a:p>
          <a:p>
            <a:pPr marL="36576" marR="0" lvl="0" indent="0" algn="just" defTabSz="914400" rtl="0" eaLnBrk="1" fontAlgn="auto" latinLnBrk="0" hangingPunct="1">
              <a:lnSpc>
                <a:spcPct val="100000"/>
              </a:lnSpc>
              <a:spcBef>
                <a:spcPct val="20000"/>
              </a:spcBef>
              <a:spcAft>
                <a:spcPts val="0"/>
              </a:spcAft>
              <a:buClr>
                <a:srgbClr val="DDDDDD"/>
              </a:buClr>
              <a:buSzPct val="80000"/>
              <a:buFont typeface="Arial"/>
              <a:buNone/>
              <a:tabLst/>
              <a:defRPr/>
            </a:pPr>
            <a:endParaRPr kumimoji="0" lang="en-GB" sz="1600" b="0" i="0" u="none" strike="noStrike" kern="1200" cap="none" spc="0" normalizeH="0" baseline="0" noProof="0" dirty="0" smtClean="0">
              <a:ln>
                <a:noFill/>
              </a:ln>
              <a:solidFill>
                <a:srgbClr val="0055A0"/>
              </a:solidFill>
              <a:effectLst/>
              <a:uLnTx/>
              <a:uFillTx/>
              <a:latin typeface="Arial"/>
              <a:ea typeface="+mn-ea"/>
              <a:cs typeface="+mn-cs"/>
            </a:endParaRPr>
          </a:p>
          <a:p>
            <a:pPr marL="36576" indent="0" algn="just">
              <a:buNone/>
            </a:pPr>
            <a:r>
              <a:rPr lang="en-GB" sz="1600" b="1" dirty="0"/>
              <a:t>Step 1</a:t>
            </a:r>
            <a:r>
              <a:rPr lang="en-GB" sz="1600" dirty="0"/>
              <a:t> – The upcoming appointment procedure shall be announced and described at the </a:t>
            </a:r>
            <a:r>
              <a:rPr lang="en-GB" sz="1600" dirty="0" smtClean="0"/>
              <a:t>ILO </a:t>
            </a:r>
            <a:r>
              <a:rPr lang="en-GB" sz="1600" dirty="0"/>
              <a:t>Forum </a:t>
            </a:r>
            <a:r>
              <a:rPr lang="en-GB" sz="1600" dirty="0" smtClean="0"/>
              <a:t>March 2021. </a:t>
            </a:r>
            <a:endParaRPr lang="en-GB" sz="1600" dirty="0"/>
          </a:p>
          <a:p>
            <a:pPr marL="36576" indent="0" algn="just">
              <a:buNone/>
            </a:pPr>
            <a:endParaRPr lang="en-GB" sz="1600" dirty="0"/>
          </a:p>
          <a:p>
            <a:pPr marL="36576" indent="0" algn="just">
              <a:buNone/>
            </a:pPr>
            <a:r>
              <a:rPr lang="en-GB" sz="1600" b="1" dirty="0"/>
              <a:t>Step 2</a:t>
            </a:r>
            <a:r>
              <a:rPr lang="en-GB" sz="1600" dirty="0"/>
              <a:t> – A call for nomination of candidates shall be sent electronically to all ILO Forum delegates by the current Chair at the latest by </a:t>
            </a:r>
            <a:r>
              <a:rPr lang="en-GB" sz="1600" b="1" dirty="0">
                <a:solidFill>
                  <a:srgbClr val="FF0000"/>
                </a:solidFill>
              </a:rPr>
              <a:t>March 31st 2021</a:t>
            </a:r>
            <a:r>
              <a:rPr lang="en-GB" sz="1600" dirty="0"/>
              <a:t>. </a:t>
            </a:r>
          </a:p>
          <a:p>
            <a:pPr marL="36576" indent="0" algn="just">
              <a:buNone/>
            </a:pPr>
            <a:endParaRPr lang="en-GB" sz="1600" dirty="0"/>
          </a:p>
          <a:p>
            <a:pPr marL="36576" indent="0" algn="just">
              <a:buNone/>
            </a:pPr>
            <a:r>
              <a:rPr lang="en-GB" sz="1600" b="1" dirty="0"/>
              <a:t>Step 3</a:t>
            </a:r>
            <a:r>
              <a:rPr lang="en-GB" sz="1600" dirty="0"/>
              <a:t> – ILO Forum delegates wishing to be candidates shall submit their candidacy electronically to the current Chair at the latest by </a:t>
            </a:r>
            <a:r>
              <a:rPr lang="en-GB" sz="1600" b="1" dirty="0">
                <a:solidFill>
                  <a:srgbClr val="FF0000"/>
                </a:solidFill>
              </a:rPr>
              <a:t>June 30th 2021</a:t>
            </a:r>
            <a:r>
              <a:rPr lang="en-GB" sz="1600" dirty="0"/>
              <a:t>. </a:t>
            </a:r>
          </a:p>
          <a:p>
            <a:pPr marL="36576" indent="0" algn="just">
              <a:buNone/>
            </a:pPr>
            <a:endParaRPr lang="en-GB" sz="1600" dirty="0"/>
          </a:p>
          <a:p>
            <a:pPr marL="36576" indent="0" algn="just">
              <a:buNone/>
            </a:pPr>
            <a:r>
              <a:rPr lang="en-GB" sz="1600" b="1" dirty="0"/>
              <a:t>Step 4</a:t>
            </a:r>
            <a:r>
              <a:rPr lang="en-GB" sz="1600" dirty="0"/>
              <a:t> – The list of candidates shall be </a:t>
            </a:r>
            <a:r>
              <a:rPr lang="en-GB" sz="1600" dirty="0" smtClean="0"/>
              <a:t>sent </a:t>
            </a:r>
            <a:r>
              <a:rPr lang="en-GB" sz="1600" dirty="0"/>
              <a:t>electronically to all ILO Forum delegates by the current Chair at the latest by </a:t>
            </a:r>
            <a:r>
              <a:rPr lang="en-GB" sz="1600" b="1" dirty="0">
                <a:solidFill>
                  <a:srgbClr val="FF0000"/>
                </a:solidFill>
              </a:rPr>
              <a:t>September 1st 2021</a:t>
            </a:r>
            <a:r>
              <a:rPr lang="en-GB" sz="1600" dirty="0"/>
              <a:t>. </a:t>
            </a:r>
          </a:p>
          <a:p>
            <a:pPr marL="36576" indent="0" algn="just">
              <a:buNone/>
            </a:pPr>
            <a:endParaRPr lang="en-GB" sz="1600" dirty="0"/>
          </a:p>
          <a:p>
            <a:pPr marL="36576" indent="0" algn="just">
              <a:buNone/>
            </a:pPr>
            <a:r>
              <a:rPr lang="en-GB" sz="1600" b="1" dirty="0"/>
              <a:t>Step 5</a:t>
            </a:r>
            <a:r>
              <a:rPr lang="en-GB" sz="1600" dirty="0"/>
              <a:t> – At the September meeting </a:t>
            </a:r>
            <a:r>
              <a:rPr lang="en-GB" sz="1600" b="1" dirty="0">
                <a:solidFill>
                  <a:srgbClr val="FF0000"/>
                </a:solidFill>
              </a:rPr>
              <a:t>2021</a:t>
            </a:r>
            <a:r>
              <a:rPr lang="en-GB" sz="1600" dirty="0"/>
              <a:t>, the </a:t>
            </a:r>
            <a:r>
              <a:rPr lang="en-GB" sz="1600" b="1" dirty="0"/>
              <a:t>appointment procedure </a:t>
            </a:r>
            <a:r>
              <a:rPr lang="en-GB" sz="1600" dirty="0"/>
              <a:t>shall be followed.</a:t>
            </a:r>
            <a:endParaRPr kumimoji="0" lang="en-GB" sz="1600" b="0" i="0" u="none" strike="noStrike" kern="1200" cap="none" spc="0" normalizeH="0" baseline="0" noProof="0" dirty="0">
              <a:ln>
                <a:noFill/>
              </a:ln>
              <a:solidFill>
                <a:srgbClr val="0055A0"/>
              </a:solidFill>
              <a:effectLst/>
              <a:uLnTx/>
              <a:uFillTx/>
              <a:latin typeface="Arial"/>
              <a:ea typeface="+mn-ea"/>
              <a:cs typeface="+mn-cs"/>
            </a:endParaRPr>
          </a:p>
        </p:txBody>
      </p:sp>
      <p:pic>
        <p:nvPicPr>
          <p:cNvPr id="8" name="Picture 6" descr="Free Stock Photo of Yes Done Means Tick Symbol And Ok | Download Free  Images and Free Illustrations"/>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305475" y="2046902"/>
            <a:ext cx="483325" cy="4833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Free Stock Photo of Yes Done Means Tick Symbol And Ok | Download Free  Images and Free Illustrations"/>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142337" y="2937239"/>
            <a:ext cx="483325" cy="4833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Free Stock Photo of Yes Done Means Tick Symbol And Ok | Download Free  Images and Free Illustrations"/>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142337" y="3727487"/>
            <a:ext cx="483325" cy="4833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Free Stock Photo of Yes Done Means Tick Symbol And Ok | Download Free  Images and Free Illustrations"/>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26273" y="4519269"/>
            <a:ext cx="483325" cy="48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4820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7" y="209607"/>
            <a:ext cx="11376025" cy="1065742"/>
          </a:xfrm>
        </p:spPr>
        <p:txBody>
          <a:bodyPr/>
          <a:lstStyle/>
          <a:p>
            <a:pPr algn="ctr"/>
            <a:r>
              <a:rPr lang="en-GB" dirty="0"/>
              <a:t>Appointment procedure</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
        <p:nvSpPr>
          <p:cNvPr id="2" name="Rectangle 1"/>
          <p:cNvSpPr/>
          <p:nvPr/>
        </p:nvSpPr>
        <p:spPr>
          <a:xfrm>
            <a:off x="407986" y="849739"/>
            <a:ext cx="11376025" cy="5586145"/>
          </a:xfrm>
          <a:prstGeom prst="rect">
            <a:avLst/>
          </a:prstGeom>
        </p:spPr>
        <p:txBody>
          <a:bodyPr wrap="square">
            <a:spAutoFit/>
          </a:bodyPr>
          <a:lstStyle/>
          <a:p>
            <a:pPr marL="36576" indent="0" algn="just">
              <a:buNone/>
            </a:pPr>
            <a:r>
              <a:rPr lang="en-GB" sz="1700" dirty="0"/>
              <a:t>For the selection of a single candidate, open ballots are held and after each ballot the candidate (or, in the case of an equal number of votes, candidates) polling the lowest number of votes shall withdraw his/her (their) candidacy(</a:t>
            </a:r>
            <a:r>
              <a:rPr lang="en-GB" sz="1700" dirty="0" err="1"/>
              <a:t>ies</a:t>
            </a:r>
            <a:r>
              <a:rPr lang="en-GB" sz="1700" dirty="0"/>
              <a:t>), until one candidate obtains the absolute majority of the Member and Associate Member States represented and voting (abstentions not counted). </a:t>
            </a:r>
          </a:p>
          <a:p>
            <a:pPr marL="36576" indent="0" algn="just">
              <a:buNone/>
            </a:pPr>
            <a:endParaRPr lang="en-GB" sz="1700" dirty="0"/>
          </a:p>
          <a:p>
            <a:pPr marL="36576" indent="0" algn="just">
              <a:buNone/>
            </a:pPr>
            <a:r>
              <a:rPr lang="en-GB" sz="1700" dirty="0"/>
              <a:t>Each Member and Associate Member State represented shall have one vote. </a:t>
            </a:r>
          </a:p>
          <a:p>
            <a:pPr marL="36576" indent="0" algn="just">
              <a:buNone/>
            </a:pPr>
            <a:endParaRPr lang="en-GB" sz="1700" dirty="0"/>
          </a:p>
          <a:p>
            <a:pPr marL="36576" indent="0" algn="just">
              <a:buNone/>
            </a:pPr>
            <a:r>
              <a:rPr lang="en-GB" sz="1700" dirty="0"/>
              <a:t>The selected candidate shall thereafter be considered formally elected ILO Forum Chair. Election by consensus shall be desirable. </a:t>
            </a:r>
          </a:p>
          <a:p>
            <a:pPr marL="36576" indent="0" algn="just">
              <a:buNone/>
            </a:pPr>
            <a:endParaRPr lang="en-GB" sz="1700" dirty="0"/>
          </a:p>
          <a:p>
            <a:pPr marL="36576" indent="0" algn="just">
              <a:buNone/>
            </a:pPr>
            <a:r>
              <a:rPr lang="en-GB" sz="1700" dirty="0"/>
              <a:t>Postal or e-mail votes not accepted. However, Member and Associate Member States may give proxy votes to a representative attending the meeting</a:t>
            </a:r>
            <a:r>
              <a:rPr lang="en-GB" sz="1700" dirty="0" smtClean="0"/>
              <a:t>.</a:t>
            </a:r>
          </a:p>
          <a:p>
            <a:pPr marL="36576" indent="0" algn="just">
              <a:buNone/>
            </a:pPr>
            <a:endParaRPr lang="en-US" sz="1700" dirty="0"/>
          </a:p>
          <a:p>
            <a:pPr marL="36576" indent="0" algn="just">
              <a:buNone/>
            </a:pPr>
            <a:r>
              <a:rPr lang="en-AU" sz="1700" b="1" dirty="0"/>
              <a:t>Term:</a:t>
            </a:r>
          </a:p>
          <a:p>
            <a:pPr marL="36576" indent="0" algn="just">
              <a:buNone/>
            </a:pPr>
            <a:r>
              <a:rPr lang="en-GB" sz="1700" dirty="0"/>
              <a:t>The term shall be two years, renewable once. A period of 6 months between the election of the Chair (at the September meeting) and the formal start of the appointment period (at the following March meeting) will insure continuity and flow in the work of the ILO Forum.</a:t>
            </a:r>
          </a:p>
          <a:p>
            <a:pPr marL="36576" indent="0" algn="just">
              <a:buNone/>
            </a:pPr>
            <a:endParaRPr lang="en-US" sz="1700" dirty="0"/>
          </a:p>
          <a:p>
            <a:pPr marL="36576" indent="0" algn="just">
              <a:buNone/>
            </a:pPr>
            <a:r>
              <a:rPr lang="en-US" sz="1700" b="1" dirty="0"/>
              <a:t>Vice-Chair:</a:t>
            </a:r>
          </a:p>
          <a:p>
            <a:pPr marL="36576" indent="0" algn="just">
              <a:buNone/>
            </a:pPr>
            <a:r>
              <a:rPr lang="en-GB" sz="1700" dirty="0"/>
              <a:t>A Vice-Chair shall be appointed by the ILO Forum Chair. The term of office of the Vice-Chair shall be the same as for the ILO Forum Chair. For a smooth hand-over, the previous Chair is often appointed as Vice-Chair.</a:t>
            </a:r>
          </a:p>
        </p:txBody>
      </p:sp>
    </p:spTree>
    <p:extLst>
      <p:ext uri="{BB962C8B-B14F-4D97-AF65-F5344CB8AC3E}">
        <p14:creationId xmlns:p14="http://schemas.microsoft.com/office/powerpoint/2010/main" val="884666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7" y="209607"/>
            <a:ext cx="11376025" cy="1065742"/>
          </a:xfrm>
        </p:spPr>
        <p:txBody>
          <a:bodyPr/>
          <a:lstStyle/>
          <a:p>
            <a:pPr algn="ctr"/>
            <a:r>
              <a:rPr lang="en-US" dirty="0" smtClean="0"/>
              <a:t>The candidate</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pic>
        <p:nvPicPr>
          <p:cNvPr id="2" name="Picture 1"/>
          <p:cNvPicPr>
            <a:picLocks noChangeAspect="1"/>
          </p:cNvPicPr>
          <p:nvPr/>
        </p:nvPicPr>
        <p:blipFill>
          <a:blip r:embed="rId2"/>
          <a:stretch>
            <a:fillRect/>
          </a:stretch>
        </p:blipFill>
        <p:spPr>
          <a:xfrm>
            <a:off x="4116303" y="850689"/>
            <a:ext cx="3959392" cy="5223736"/>
          </a:xfrm>
          <a:prstGeom prst="rect">
            <a:avLst/>
          </a:prstGeom>
        </p:spPr>
      </p:pic>
    </p:spTree>
    <p:extLst>
      <p:ext uri="{BB962C8B-B14F-4D97-AF65-F5344CB8AC3E}">
        <p14:creationId xmlns:p14="http://schemas.microsoft.com/office/powerpoint/2010/main" val="3164357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5350</TotalTime>
  <Words>409</Words>
  <Application>Microsoft Office PowerPoint</Application>
  <PresentationFormat>Widescreen</PresentationFormat>
  <Paragraphs>35</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Election of ILO Forum Chair</vt:lpstr>
      <vt:lpstr>Appointment procedure</vt:lpstr>
      <vt:lpstr>Appointment procedure</vt:lpstr>
      <vt:lpstr>The candidate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 adjudications</dc:title>
  <dc:creator>Veronique Angelini</dc:creator>
  <cp:lastModifiedBy>Anders Unnervik</cp:lastModifiedBy>
  <cp:revision>569</cp:revision>
  <cp:lastPrinted>2020-12-04T15:52:00Z</cp:lastPrinted>
  <dcterms:created xsi:type="dcterms:W3CDTF">2020-11-06T14:06:33Z</dcterms:created>
  <dcterms:modified xsi:type="dcterms:W3CDTF">2021-09-20T08:05:21Z</dcterms:modified>
</cp:coreProperties>
</file>