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avi" ContentType="video/x-msvide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9"/>
  </p:notesMasterIdLst>
  <p:sldIdLst>
    <p:sldId id="256" r:id="rId2"/>
    <p:sldId id="960" r:id="rId3"/>
    <p:sldId id="979" r:id="rId4"/>
    <p:sldId id="945" r:id="rId5"/>
    <p:sldId id="705" r:id="rId6"/>
    <p:sldId id="1011" r:id="rId7"/>
    <p:sldId id="1030" r:id="rId8"/>
    <p:sldId id="1031" r:id="rId9"/>
    <p:sldId id="1034" r:id="rId10"/>
    <p:sldId id="1049" r:id="rId11"/>
    <p:sldId id="1022" r:id="rId12"/>
    <p:sldId id="989" r:id="rId13"/>
    <p:sldId id="961" r:id="rId14"/>
    <p:sldId id="962" r:id="rId15"/>
    <p:sldId id="963" r:id="rId16"/>
    <p:sldId id="947" r:id="rId17"/>
    <p:sldId id="971" r:id="rId18"/>
    <p:sldId id="1050" r:id="rId19"/>
    <p:sldId id="978" r:id="rId20"/>
    <p:sldId id="953" r:id="rId21"/>
    <p:sldId id="1021" r:id="rId22"/>
    <p:sldId id="845" r:id="rId23"/>
    <p:sldId id="1020" r:id="rId24"/>
    <p:sldId id="1065" r:id="rId25"/>
    <p:sldId id="1069" r:id="rId26"/>
    <p:sldId id="1066" r:id="rId27"/>
    <p:sldId id="1073" r:id="rId28"/>
    <p:sldId id="1070" r:id="rId29"/>
    <p:sldId id="1074" r:id="rId30"/>
    <p:sldId id="1067" r:id="rId31"/>
    <p:sldId id="1068" r:id="rId32"/>
    <p:sldId id="1071" r:id="rId33"/>
    <p:sldId id="1053" r:id="rId34"/>
    <p:sldId id="1072" r:id="rId35"/>
    <p:sldId id="1075" r:id="rId36"/>
    <p:sldId id="1084" r:id="rId37"/>
    <p:sldId id="1055" r:id="rId38"/>
    <p:sldId id="1056" r:id="rId39"/>
    <p:sldId id="583" r:id="rId40"/>
    <p:sldId id="584" r:id="rId41"/>
    <p:sldId id="1078" r:id="rId42"/>
    <p:sldId id="1077" r:id="rId43"/>
    <p:sldId id="1079" r:id="rId44"/>
    <p:sldId id="1058" r:id="rId45"/>
    <p:sldId id="1057" r:id="rId46"/>
    <p:sldId id="1080" r:id="rId47"/>
    <p:sldId id="1059" r:id="rId48"/>
    <p:sldId id="1081" r:id="rId49"/>
    <p:sldId id="1082" r:id="rId50"/>
    <p:sldId id="1083" r:id="rId51"/>
    <p:sldId id="1054" r:id="rId52"/>
    <p:sldId id="973" r:id="rId53"/>
    <p:sldId id="741" r:id="rId54"/>
    <p:sldId id="599" r:id="rId55"/>
    <p:sldId id="742" r:id="rId56"/>
    <p:sldId id="874" r:id="rId57"/>
    <p:sldId id="926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8" autoAdjust="0"/>
    <p:restoredTop sz="94660"/>
  </p:normalViewPr>
  <p:slideViewPr>
    <p:cSldViewPr>
      <p:cViewPr varScale="1">
        <p:scale>
          <a:sx n="109" d="100"/>
          <a:sy n="109" d="100"/>
        </p:scale>
        <p:origin x="2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B8E93-BFF8-4254-9FBA-D6AC6D67B927}" type="datetimeFigureOut">
              <a:rPr lang="en-IN" smtClean="0"/>
              <a:pPr/>
              <a:t>24-10-2021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9893C-B062-45D1-AB00-CADE9D024326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711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9893C-B062-45D1-AB00-CADE9D024326}" type="slidenum">
              <a:rPr lang="en-IN" smtClean="0"/>
              <a:pPr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4522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86BB16-39B5-4CDD-9D82-0716FA452B24}" type="slidenum">
              <a:rPr lang="en-US" smtClean="0">
                <a:latin typeface="Arial" pitchFamily="34" charset="0"/>
              </a:rPr>
              <a:pPr/>
              <a:t>7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459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2372DB-7B83-4A66-B400-2A8BFC51D3D0}" type="slidenum">
              <a:rPr lang="en-US" smtClean="0">
                <a:latin typeface="Arial" pitchFamily="34" charset="0"/>
              </a:rPr>
              <a:pPr/>
              <a:t>8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570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9893C-B062-45D1-AB00-CADE9D024326}" type="slidenum">
              <a:rPr lang="en-IN" smtClean="0"/>
              <a:pPr/>
              <a:t>39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6389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D96E7BE-F89C-4A09-9EC0-EF60816E33D0}" type="slidenum">
              <a:rPr lang="en-IN" altLang="en-US"/>
              <a:pPr/>
              <a:t>40</a:t>
            </a:fld>
            <a:endParaRPr lang="en-IN" altLang="en-US"/>
          </a:p>
        </p:txBody>
      </p:sp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buClrTx/>
              <a:buFontTx/>
              <a:buNone/>
            </a:pPr>
            <a:fld id="{05E482AA-9F26-4991-A83E-6E573DC7E32E}" type="slidenum">
              <a:rPr lang="en-IN" altLang="en-US" sz="1200"/>
              <a:pPr algn="r">
                <a:buClrTx/>
                <a:buFontTx/>
                <a:buNone/>
              </a:pPr>
              <a:t>40</a:t>
            </a:fld>
            <a:endParaRPr lang="en-IN" altLang="en-US" sz="1200"/>
          </a:p>
        </p:txBody>
      </p:sp>
      <p:sp>
        <p:nvSpPr>
          <p:cNvPr id="6451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576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419100" y="0"/>
            <a:ext cx="4103688" cy="30781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4349750"/>
            <a:ext cx="4740275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2373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4343E-31C7-4832-928C-EA1401A229F2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94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>
            <a:lvl1pPr>
              <a:defRPr>
                <a:latin typeface="Lucida Handwriting" panose="03010101010101010101" pitchFamily="66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25th October 2021</a:t>
            </a:r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43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4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5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801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42182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27" y="134937"/>
            <a:ext cx="8220956" cy="14160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3759" y="1676400"/>
            <a:ext cx="4039417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73830" y="1676400"/>
            <a:ext cx="4040883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93758" y="3962400"/>
            <a:ext cx="8220955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>
          <a:xfrm>
            <a:off x="457202" y="6305551"/>
            <a:ext cx="2125663" cy="571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25th October 2021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>
          <a:xfrm>
            <a:off x="2813050" y="6305551"/>
            <a:ext cx="3448050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RAPID 2021, Jammu University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>
          <a:xfrm>
            <a:off x="6551613" y="6307138"/>
            <a:ext cx="2127250" cy="474663"/>
          </a:xfr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624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8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25th October 2021</a:t>
            </a:r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1E8EC-D388-4B83-9217-B15DCCF56EAB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DAEE90F-68D0-4B6B-8792-032EF72FEAE4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74" y="116632"/>
            <a:ext cx="505452" cy="10951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2DB71FAA-9448-4BA8-B8BF-24969D625B7F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078" y="267711"/>
            <a:ext cx="709448" cy="63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4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66" r:id="rId6"/>
  </p:sldLayoutIdLst>
  <p:hf hdr="0"/>
  <p:txStyles>
    <p:titleStyle>
      <a:lvl1pPr algn="ctr" defTabSz="91437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Papyrus" panose="03070502060502030205" pitchFamily="66" charset="0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eed.web.cern.ch" TargetMode="External"/><Relationship Id="rId2" Type="http://schemas.openxmlformats.org/officeDocument/2006/relationships/hyperlink" Target="garfieldpp.web.cern.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nebem.web.cern.ch" TargetMode="External"/><Relationship Id="rId4" Type="http://schemas.openxmlformats.org/officeDocument/2006/relationships/hyperlink" Target="magboltz.web.cern.ch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garfieldpp.web.cern.ch/garfieldpp/documentation/UserGuide.pdf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5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4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6.wmf"/><Relationship Id="rId4" Type="http://schemas.openxmlformats.org/officeDocument/2006/relationships/image" Target="../media/image7.png"/><Relationship Id="rId9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13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emf"/><Relationship Id="rId11" Type="http://schemas.openxmlformats.org/officeDocument/2006/relationships/image" Target="../media/image23.png"/><Relationship Id="rId5" Type="http://schemas.openxmlformats.org/officeDocument/2006/relationships/image" Target="../media/image17.wmf"/><Relationship Id="rId15" Type="http://schemas.openxmlformats.org/officeDocument/2006/relationships/image" Target="../media/image25.png"/><Relationship Id="rId10" Type="http://schemas.openxmlformats.org/officeDocument/2006/relationships/image" Target="../media/image22.png"/><Relationship Id="rId4" Type="http://schemas.openxmlformats.org/officeDocument/2006/relationships/image" Target="../media/image16.emf"/><Relationship Id="rId9" Type="http://schemas.openxmlformats.org/officeDocument/2006/relationships/image" Target="../media/image21.jpeg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2.bin"/><Relationship Id="rId4" Type="http://schemas.openxmlformats.org/officeDocument/2006/relationships/hyperlink" Target="http://rd51-public.web.cern.ch/rd51-public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41322"/>
            <a:ext cx="7772400" cy="2475711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Numerical simulation </a:t>
            </a:r>
            <a:b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of</a:t>
            </a:r>
            <a:b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gaseous detectors</a:t>
            </a:r>
            <a:b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3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</a:rPr>
              <a:t>using</a:t>
            </a:r>
            <a:br>
              <a:rPr kumimoji="0" lang="en-US" altLang="en-US" sz="3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n-US" altLang="en-US" sz="3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</a:rPr>
              <a:t>Garfield++</a:t>
            </a:r>
            <a:endParaRPr kumimoji="0" lang="en-US" altLang="en-US" sz="6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73696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Supratik Mukhopadhyay</a:t>
            </a:r>
          </a:p>
          <a:p>
            <a:r>
              <a:rPr lang="en-US" sz="2000" dirty="0" err="1"/>
              <a:t>Saha</a:t>
            </a:r>
            <a:r>
              <a:rPr lang="en-US" sz="2000" dirty="0"/>
              <a:t> Institute of Nuclear Physics</a:t>
            </a:r>
          </a:p>
          <a:p>
            <a:r>
              <a:rPr lang="en-US" sz="2000" dirty="0">
                <a:latin typeface="Bernard MT Condensed" pitchFamily="18" charset="0"/>
              </a:rPr>
              <a:t>Workshop on Advanced Radiation Detector and Instrumentation in Nuclear and Particle Physics (RAPID2021)</a:t>
            </a:r>
            <a:endParaRPr lang="en-IN" sz="20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39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Subtitle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IN" dirty="0">
                <a:latin typeface="Charlemagne Std" pitchFamily="50" charset="0"/>
              </a:rPr>
              <a:t>Simulation of Gaseous Ionization Detectors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10</a:t>
            </a:fld>
            <a:endParaRPr lang="en-I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36790"/>
            <a:ext cx="7975734" cy="761999"/>
          </a:xfrm>
        </p:spPr>
        <p:txBody>
          <a:bodyPr>
            <a:normAutofit fontScale="90000"/>
          </a:bodyPr>
          <a:lstStyle/>
          <a:p>
            <a:r>
              <a:rPr lang="en-US" altLang="en-US" b="1" dirty="0"/>
              <a:t>Device Physics Simulation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2400" dirty="0">
                <a:solidFill>
                  <a:srgbClr val="7030A0"/>
                </a:solidFill>
                <a:latin typeface="Monotype Corsiva" panose="03010101010201010101" pitchFamily="66" charset="0"/>
                <a:ea typeface="+mn-ea"/>
                <a:cs typeface="+mn-cs"/>
              </a:rPr>
              <a:t>why is it important, especially for  MPGDs</a:t>
            </a:r>
          </a:p>
        </p:txBody>
      </p:sp>
      <p:sp>
        <p:nvSpPr>
          <p:cNvPr id="339971" name="Rectangle 3"/>
          <p:cNvSpPr>
            <a:spLocks noGrp="1" noChangeArrowheads="1"/>
          </p:cNvSpPr>
          <p:nvPr>
            <p:ph idx="1"/>
          </p:nvPr>
        </p:nvSpPr>
        <p:spPr>
          <a:xfrm>
            <a:off x="901700" y="1447802"/>
            <a:ext cx="7772400" cy="41388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altLang="en-US" dirty="0"/>
              <a:t>Insight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dirty="0"/>
              <a:t>Optimization of experimental parameters, including environmental ones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dirty="0"/>
              <a:t>Accurate interpretation of data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dirty="0"/>
              <a:t>Better designs for future detectors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dirty="0"/>
          </a:p>
          <a:p>
            <a:r>
              <a:rPr lang="en-US" altLang="en-US" dirty="0"/>
              <a:t>Complications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dirty="0"/>
              <a:t>Multiple aspects of complex physics and chemistry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dirty="0"/>
              <a:t>Coexistence of large and small length-scales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dirty="0"/>
              <a:t>Coexistence of large and small time-scales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dirty="0"/>
          </a:p>
          <a:p>
            <a:endParaRPr lang="en-IN" dirty="0"/>
          </a:p>
          <a:p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RAPID 2021, Jammu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637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40"/>
          <p:cNvSpPr txBox="1">
            <a:spLocks noChangeArrowheads="1"/>
          </p:cNvSpPr>
          <p:nvPr/>
        </p:nvSpPr>
        <p:spPr bwMode="auto">
          <a:xfrm>
            <a:off x="801219" y="223842"/>
            <a:ext cx="7515199" cy="5847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 dirty="0">
                <a:latin typeface="Papyrus" pitchFamily="66" charset="0"/>
                <a:ea typeface="+mj-ea"/>
                <a:cs typeface="+mj-cs"/>
              </a:rPr>
              <a:t>Processes occurring in a gaseous detector</a:t>
            </a:r>
            <a:endParaRPr lang="en-IN" altLang="en-US" sz="3200" b="1" dirty="0">
              <a:latin typeface="Papyrus" pitchFamily="66" charset="0"/>
              <a:ea typeface="+mj-ea"/>
              <a:cs typeface="+mj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12</a:t>
            </a:fld>
            <a:endParaRPr lang="en-US" altLang="en-US"/>
          </a:p>
        </p:txBody>
      </p:sp>
      <p:grpSp>
        <p:nvGrpSpPr>
          <p:cNvPr id="2" name="Group 81"/>
          <p:cNvGrpSpPr/>
          <p:nvPr/>
        </p:nvGrpSpPr>
        <p:grpSpPr>
          <a:xfrm>
            <a:off x="4788024" y="1196752"/>
            <a:ext cx="3888432" cy="4954487"/>
            <a:chOff x="762003" y="1066801"/>
            <a:chExt cx="3468811" cy="4527587"/>
          </a:xfrm>
        </p:grpSpPr>
        <p:grpSp>
          <p:nvGrpSpPr>
            <p:cNvPr id="3" name="Group 44"/>
            <p:cNvGrpSpPr/>
            <p:nvPr/>
          </p:nvGrpSpPr>
          <p:grpSpPr>
            <a:xfrm>
              <a:off x="762003" y="1066801"/>
              <a:ext cx="3427831" cy="4527587"/>
              <a:chOff x="386122" y="11326"/>
              <a:chExt cx="4252489" cy="5032134"/>
            </a:xfrm>
          </p:grpSpPr>
          <p:sp>
            <p:nvSpPr>
              <p:cNvPr id="46" name="CustomShape 1"/>
              <p:cNvSpPr/>
              <p:nvPr/>
            </p:nvSpPr>
            <p:spPr>
              <a:xfrm>
                <a:off x="2316715" y="191020"/>
                <a:ext cx="168840" cy="212040"/>
              </a:xfrm>
              <a:prstGeom prst="flowChartSummingJunction">
                <a:avLst/>
              </a:prstGeom>
              <a:solidFill>
                <a:srgbClr val="FFC000"/>
              </a:solidFill>
              <a:ln w="25560">
                <a:solidFill>
                  <a:srgbClr val="C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7" name="CustomShape 2"/>
              <p:cNvSpPr/>
              <p:nvPr/>
            </p:nvSpPr>
            <p:spPr>
              <a:xfrm>
                <a:off x="1890115" y="4734220"/>
                <a:ext cx="927720" cy="97200"/>
              </a:xfrm>
              <a:prstGeom prst="rect">
                <a:avLst/>
              </a:prstGeom>
              <a:solidFill>
                <a:srgbClr val="953735"/>
              </a:solidFill>
              <a:ln w="25560">
                <a:solidFill>
                  <a:srgbClr val="1E1C11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8" name="CustomShape 3"/>
              <p:cNvSpPr/>
              <p:nvPr/>
            </p:nvSpPr>
            <p:spPr>
              <a:xfrm>
                <a:off x="2269555" y="3985060"/>
                <a:ext cx="131040" cy="747360"/>
              </a:xfrm>
              <a:prstGeom prst="rect">
                <a:avLst/>
              </a:prstGeom>
              <a:solidFill>
                <a:srgbClr val="17375E"/>
              </a:solidFill>
              <a:ln w="25560">
                <a:solidFill>
                  <a:srgbClr val="17375E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49" name="CustomShape 4"/>
              <p:cNvSpPr/>
              <p:nvPr/>
            </p:nvSpPr>
            <p:spPr>
              <a:xfrm>
                <a:off x="2398795" y="4404460"/>
                <a:ext cx="165600" cy="328320"/>
              </a:xfrm>
              <a:prstGeom prst="rect">
                <a:avLst/>
              </a:prstGeom>
              <a:solidFill>
                <a:srgbClr val="17375E"/>
              </a:solidFill>
              <a:ln w="25560">
                <a:solidFill>
                  <a:srgbClr val="17375E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0" name="CustomShape 5"/>
              <p:cNvSpPr/>
              <p:nvPr/>
            </p:nvSpPr>
            <p:spPr>
              <a:xfrm>
                <a:off x="2133115" y="4254700"/>
                <a:ext cx="128880" cy="477720"/>
              </a:xfrm>
              <a:prstGeom prst="rect">
                <a:avLst/>
              </a:prstGeom>
              <a:solidFill>
                <a:srgbClr val="17375E"/>
              </a:solidFill>
              <a:ln w="25560">
                <a:solidFill>
                  <a:srgbClr val="17375E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1" name="CustomShape 6"/>
              <p:cNvSpPr/>
              <p:nvPr/>
            </p:nvSpPr>
            <p:spPr>
              <a:xfrm>
                <a:off x="2566915" y="4588420"/>
                <a:ext cx="249840" cy="144000"/>
              </a:xfrm>
              <a:prstGeom prst="rect">
                <a:avLst/>
              </a:prstGeom>
              <a:solidFill>
                <a:srgbClr val="17375E"/>
              </a:solidFill>
              <a:ln w="25560">
                <a:solidFill>
                  <a:srgbClr val="17375E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2" name="CustomShape 7"/>
              <p:cNvSpPr/>
              <p:nvPr/>
            </p:nvSpPr>
            <p:spPr>
              <a:xfrm>
                <a:off x="1890115" y="4584460"/>
                <a:ext cx="237600" cy="147960"/>
              </a:xfrm>
              <a:prstGeom prst="rect">
                <a:avLst/>
              </a:prstGeom>
              <a:solidFill>
                <a:srgbClr val="17375E"/>
              </a:solidFill>
              <a:ln w="25560">
                <a:solidFill>
                  <a:srgbClr val="17375E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4" name="CustomShape 8"/>
              <p:cNvSpPr/>
              <p:nvPr/>
            </p:nvSpPr>
            <p:spPr>
              <a:xfrm>
                <a:off x="1746475" y="3785980"/>
                <a:ext cx="245880" cy="97200"/>
              </a:xfrm>
              <a:prstGeom prst="rect">
                <a:avLst/>
              </a:prstGeom>
              <a:solidFill>
                <a:srgbClr val="006600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5" name="CustomShape 9"/>
              <p:cNvSpPr/>
              <p:nvPr/>
            </p:nvSpPr>
            <p:spPr>
              <a:xfrm>
                <a:off x="1988395" y="3785980"/>
                <a:ext cx="245880" cy="98640"/>
              </a:xfrm>
              <a:prstGeom prst="rect">
                <a:avLst/>
              </a:prstGeom>
              <a:solidFill>
                <a:srgbClr val="006600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6" name="CustomShape 10"/>
              <p:cNvSpPr/>
              <p:nvPr/>
            </p:nvSpPr>
            <p:spPr>
              <a:xfrm>
                <a:off x="2219155" y="3785980"/>
                <a:ext cx="246960" cy="97200"/>
              </a:xfrm>
              <a:prstGeom prst="rect">
                <a:avLst/>
              </a:prstGeom>
              <a:solidFill>
                <a:srgbClr val="006600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7" name="CustomShape 11"/>
              <p:cNvSpPr/>
              <p:nvPr/>
            </p:nvSpPr>
            <p:spPr>
              <a:xfrm>
                <a:off x="2467555" y="3784540"/>
                <a:ext cx="245880" cy="98640"/>
              </a:xfrm>
              <a:prstGeom prst="rect">
                <a:avLst/>
              </a:prstGeom>
              <a:solidFill>
                <a:srgbClr val="006600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8" name="CustomShape 12"/>
              <p:cNvSpPr/>
              <p:nvPr/>
            </p:nvSpPr>
            <p:spPr>
              <a:xfrm>
                <a:off x="2714515" y="3784540"/>
                <a:ext cx="245880" cy="98640"/>
              </a:xfrm>
              <a:prstGeom prst="rect">
                <a:avLst/>
              </a:prstGeom>
              <a:solidFill>
                <a:srgbClr val="006600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59" name="CustomShape 13"/>
              <p:cNvSpPr/>
              <p:nvPr/>
            </p:nvSpPr>
            <p:spPr>
              <a:xfrm>
                <a:off x="2639635" y="4090540"/>
                <a:ext cx="1355828" cy="313920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Pad Response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CustomShape 14"/>
              <p:cNvSpPr/>
              <p:nvPr/>
            </p:nvSpPr>
            <p:spPr>
              <a:xfrm>
                <a:off x="386122" y="3757900"/>
                <a:ext cx="1302033" cy="381374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Readout Pads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CustomShape 15"/>
              <p:cNvSpPr/>
              <p:nvPr/>
            </p:nvSpPr>
            <p:spPr>
              <a:xfrm>
                <a:off x="1746475" y="2439059"/>
                <a:ext cx="1213920" cy="647280"/>
              </a:xfrm>
              <a:prstGeom prst="rect">
                <a:avLst/>
              </a:prstGeom>
              <a:solidFill>
                <a:srgbClr val="000099"/>
              </a:solidFill>
              <a:ln w="25560">
                <a:solidFill>
                  <a:srgbClr val="385D8A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2" name="CustomShape 16"/>
              <p:cNvSpPr/>
              <p:nvPr/>
            </p:nvSpPr>
            <p:spPr>
              <a:xfrm>
                <a:off x="2475835" y="2536669"/>
                <a:ext cx="163800" cy="1196280"/>
              </a:xfrm>
              <a:prstGeom prst="triangle">
                <a:avLst>
                  <a:gd name="adj" fmla="val 21600"/>
                </a:avLst>
              </a:prstGeom>
              <a:solidFill>
                <a:srgbClr val="FFCCFF"/>
              </a:solidFill>
              <a:ln w="25560">
                <a:solidFill>
                  <a:srgbClr val="FFCCFF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3" name="CustomShape 17"/>
              <p:cNvSpPr/>
              <p:nvPr/>
            </p:nvSpPr>
            <p:spPr>
              <a:xfrm>
                <a:off x="2392675" y="2540629"/>
                <a:ext cx="164879" cy="1197360"/>
              </a:xfrm>
              <a:prstGeom prst="triangle">
                <a:avLst>
                  <a:gd name="adj" fmla="val 21600"/>
                </a:avLst>
              </a:prstGeom>
              <a:solidFill>
                <a:srgbClr val="FF99CC"/>
              </a:solidFill>
              <a:ln w="25560">
                <a:solidFill>
                  <a:srgbClr val="FF99CC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4" name="CustomShape 18"/>
              <p:cNvSpPr/>
              <p:nvPr/>
            </p:nvSpPr>
            <p:spPr>
              <a:xfrm>
                <a:off x="2310595" y="2543929"/>
                <a:ext cx="163800" cy="1197360"/>
              </a:xfrm>
              <a:prstGeom prst="triangle">
                <a:avLst>
                  <a:gd name="adj" fmla="val 21600"/>
                </a:avLst>
              </a:prstGeom>
              <a:solidFill>
                <a:srgbClr val="FF66FF"/>
              </a:solidFill>
              <a:ln w="25560">
                <a:solidFill>
                  <a:srgbClr val="FF66FF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5" name="CustomShape 19"/>
              <p:cNvSpPr/>
              <p:nvPr/>
            </p:nvSpPr>
            <p:spPr>
              <a:xfrm>
                <a:off x="2222395" y="2542849"/>
                <a:ext cx="164879" cy="1197360"/>
              </a:xfrm>
              <a:prstGeom prst="triangle">
                <a:avLst>
                  <a:gd name="adj" fmla="val 21600"/>
                </a:avLst>
              </a:prstGeom>
              <a:solidFill>
                <a:srgbClr val="FF33CC"/>
              </a:solidFill>
              <a:ln w="25560">
                <a:solidFill>
                  <a:srgbClr val="FF66FF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6" name="CustomShape 20"/>
              <p:cNvSpPr/>
              <p:nvPr/>
            </p:nvSpPr>
            <p:spPr>
              <a:xfrm>
                <a:off x="2104315" y="2540629"/>
                <a:ext cx="164879" cy="1197360"/>
              </a:xfrm>
              <a:prstGeom prst="triangle">
                <a:avLst>
                  <a:gd name="adj" fmla="val 20002"/>
                </a:avLst>
              </a:prstGeom>
              <a:solidFill>
                <a:srgbClr val="FF3399"/>
              </a:solidFill>
              <a:ln w="25560">
                <a:solidFill>
                  <a:srgbClr val="FF3399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7" name="CustomShape 21"/>
              <p:cNvSpPr/>
              <p:nvPr/>
            </p:nvSpPr>
            <p:spPr>
              <a:xfrm>
                <a:off x="386122" y="2523820"/>
                <a:ext cx="1314302" cy="515264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936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Amplification Gap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CustomShape 22"/>
              <p:cNvSpPr/>
              <p:nvPr/>
            </p:nvSpPr>
            <p:spPr>
              <a:xfrm>
                <a:off x="3007254" y="3223501"/>
                <a:ext cx="1631357" cy="534399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Transport and </a:t>
                </a:r>
                <a:endParaRPr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Diffusion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CustomShape 23"/>
              <p:cNvSpPr/>
              <p:nvPr/>
            </p:nvSpPr>
            <p:spPr>
              <a:xfrm>
                <a:off x="817670" y="11326"/>
                <a:ext cx="1338734" cy="498654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Radiation Source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Line 24"/>
              <p:cNvSpPr/>
              <p:nvPr/>
            </p:nvSpPr>
            <p:spPr>
              <a:xfrm flipH="1">
                <a:off x="2206915" y="479380"/>
                <a:ext cx="137160" cy="2044440"/>
              </a:xfrm>
              <a:prstGeom prst="line">
                <a:avLst/>
              </a:prstGeom>
              <a:ln w="76320" cap="rnd">
                <a:solidFill>
                  <a:srgbClr val="000000"/>
                </a:solidFill>
                <a:custDash>
                  <a:ds d="100000" sp="100000"/>
                </a:custDash>
                <a:miter/>
              </a:ln>
            </p:spPr>
          </p:sp>
          <p:sp>
            <p:nvSpPr>
              <p:cNvPr id="71" name="Line 25"/>
              <p:cNvSpPr/>
              <p:nvPr/>
            </p:nvSpPr>
            <p:spPr>
              <a:xfrm>
                <a:off x="2475475" y="479380"/>
                <a:ext cx="92160" cy="2061720"/>
              </a:xfrm>
              <a:prstGeom prst="line">
                <a:avLst/>
              </a:prstGeom>
              <a:ln w="76320" cap="rnd">
                <a:solidFill>
                  <a:srgbClr val="000000"/>
                </a:solidFill>
                <a:custDash>
                  <a:ds d="100000" sp="100000"/>
                </a:custDash>
                <a:miter/>
              </a:ln>
            </p:spPr>
          </p:sp>
          <p:sp>
            <p:nvSpPr>
              <p:cNvPr id="72" name="Line 26"/>
              <p:cNvSpPr/>
              <p:nvPr/>
            </p:nvSpPr>
            <p:spPr>
              <a:xfrm flipH="1">
                <a:off x="2301235" y="479380"/>
                <a:ext cx="87120" cy="2067120"/>
              </a:xfrm>
              <a:prstGeom prst="line">
                <a:avLst/>
              </a:prstGeom>
              <a:ln w="76320" cap="rnd">
                <a:solidFill>
                  <a:srgbClr val="000000"/>
                </a:solidFill>
                <a:custDash>
                  <a:ds d="100000" sp="100000"/>
                </a:custDash>
                <a:miter/>
              </a:ln>
            </p:spPr>
          </p:sp>
          <p:sp>
            <p:nvSpPr>
              <p:cNvPr id="73" name="Line 27"/>
              <p:cNvSpPr/>
              <p:nvPr/>
            </p:nvSpPr>
            <p:spPr>
              <a:xfrm>
                <a:off x="2434435" y="479380"/>
                <a:ext cx="31680" cy="2077920"/>
              </a:xfrm>
              <a:prstGeom prst="line">
                <a:avLst/>
              </a:prstGeom>
              <a:ln w="76320" cap="rnd">
                <a:solidFill>
                  <a:srgbClr val="000000"/>
                </a:solidFill>
                <a:custDash>
                  <a:ds d="100000" sp="100000"/>
                </a:custDash>
                <a:miter/>
              </a:ln>
            </p:spPr>
          </p:sp>
          <p:sp>
            <p:nvSpPr>
              <p:cNvPr id="74" name="Line 28"/>
              <p:cNvSpPr/>
              <p:nvPr/>
            </p:nvSpPr>
            <p:spPr>
              <a:xfrm flipH="1">
                <a:off x="2378403" y="786918"/>
                <a:ext cx="13911" cy="1670715"/>
              </a:xfrm>
              <a:prstGeom prst="line">
                <a:avLst/>
              </a:prstGeom>
              <a:ln w="76320" cap="rnd">
                <a:solidFill>
                  <a:srgbClr val="000000"/>
                </a:solidFill>
                <a:custDash>
                  <a:ds d="100000" sp="100000"/>
                </a:custDash>
                <a:miter/>
              </a:ln>
            </p:spPr>
          </p:sp>
          <p:sp>
            <p:nvSpPr>
              <p:cNvPr id="75" name="CustomShape 29"/>
              <p:cNvSpPr/>
              <p:nvPr/>
            </p:nvSpPr>
            <p:spPr>
              <a:xfrm>
                <a:off x="2647915" y="542380"/>
                <a:ext cx="1226885" cy="294480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Ionization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CustomShape 30"/>
              <p:cNvSpPr/>
              <p:nvPr/>
            </p:nvSpPr>
            <p:spPr>
              <a:xfrm>
                <a:off x="2647914" y="1358140"/>
                <a:ext cx="1701617" cy="496038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Drift and Diffusion </a:t>
                </a:r>
                <a:endParaRPr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of Electrons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CustomShape 31"/>
              <p:cNvSpPr/>
              <p:nvPr/>
            </p:nvSpPr>
            <p:spPr>
              <a:xfrm>
                <a:off x="540475" y="1361021"/>
                <a:ext cx="1073520" cy="456786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Drift Volume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CustomShape 32"/>
              <p:cNvSpPr/>
              <p:nvPr/>
            </p:nvSpPr>
            <p:spPr>
              <a:xfrm>
                <a:off x="1915675" y="542380"/>
                <a:ext cx="720" cy="1982880"/>
              </a:xfrm>
              <a:prstGeom prst="straightConnector1">
                <a:avLst/>
              </a:prstGeom>
              <a:noFill/>
              <a:ln w="25560">
                <a:solidFill>
                  <a:srgbClr val="000000"/>
                </a:solidFill>
                <a:miter/>
                <a:headEnd type="triangl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9" name="CustomShape 33"/>
              <p:cNvSpPr/>
              <p:nvPr/>
            </p:nvSpPr>
            <p:spPr>
              <a:xfrm>
                <a:off x="817670" y="3289180"/>
                <a:ext cx="1191245" cy="271746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Transfer Gap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CustomShape 34"/>
              <p:cNvSpPr/>
              <p:nvPr/>
            </p:nvSpPr>
            <p:spPr>
              <a:xfrm>
                <a:off x="2897035" y="4588420"/>
                <a:ext cx="653760" cy="455040"/>
              </a:xfrm>
              <a:custGeom>
                <a:avLst/>
                <a:gdLst/>
                <a:ahLst/>
                <a:cxnLst/>
                <a:rect l="0" t="0" r="r" b="b"/>
                <a:pathLst>
                  <a:path w="1073" h="484">
                    <a:moveTo>
                      <a:pt x="0" y="3"/>
                    </a:moveTo>
                    <a:cubicBezTo>
                      <a:pt x="20" y="4"/>
                      <a:pt x="87" y="0"/>
                      <a:pt x="118" y="7"/>
                    </a:cubicBezTo>
                    <a:cubicBezTo>
                      <a:pt x="149" y="14"/>
                      <a:pt x="172" y="11"/>
                      <a:pt x="186" y="48"/>
                    </a:cubicBezTo>
                    <a:cubicBezTo>
                      <a:pt x="200" y="85"/>
                      <a:pt x="199" y="165"/>
                      <a:pt x="205" y="232"/>
                    </a:cubicBezTo>
                    <a:cubicBezTo>
                      <a:pt x="211" y="299"/>
                      <a:pt x="216" y="413"/>
                      <a:pt x="224" y="448"/>
                    </a:cubicBezTo>
                    <a:cubicBezTo>
                      <a:pt x="232" y="483"/>
                      <a:pt x="240" y="482"/>
                      <a:pt x="256" y="442"/>
                    </a:cubicBezTo>
                    <a:cubicBezTo>
                      <a:pt x="272" y="402"/>
                      <a:pt x="274" y="252"/>
                      <a:pt x="322" y="208"/>
                    </a:cubicBezTo>
                    <a:cubicBezTo>
                      <a:pt x="370" y="164"/>
                      <a:pt x="480" y="186"/>
                      <a:pt x="544" y="178"/>
                    </a:cubicBezTo>
                    <a:cubicBezTo>
                      <a:pt x="608" y="170"/>
                      <a:pt x="666" y="183"/>
                      <a:pt x="709" y="160"/>
                    </a:cubicBezTo>
                    <a:cubicBezTo>
                      <a:pt x="752" y="137"/>
                      <a:pt x="742" y="60"/>
                      <a:pt x="802" y="37"/>
                    </a:cubicBezTo>
                    <a:cubicBezTo>
                      <a:pt x="862" y="14"/>
                      <a:pt x="1016" y="23"/>
                      <a:pt x="1072" y="19"/>
                    </a:cubicBezTo>
                  </a:path>
                </a:pathLst>
              </a:custGeom>
              <a:noFill/>
              <a:ln w="38160">
                <a:solidFill>
                  <a:srgbClr val="FF33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1" name="CustomShape 35"/>
              <p:cNvSpPr/>
              <p:nvPr/>
            </p:nvSpPr>
            <p:spPr>
              <a:xfrm>
                <a:off x="3598759" y="4499982"/>
                <a:ext cx="695879" cy="458279"/>
              </a:xfrm>
              <a:prstGeom prst="rect">
                <a:avLst/>
              </a:prstGeom>
              <a:blipFill>
                <a:blip r:embed="rId4" cstate="print"/>
                <a:tile/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/>
              <a:lstStyle/>
              <a:p>
                <a:pPr algn="ctr"/>
                <a:r>
                  <a:rPr lang="en-US" sz="1200" b="1" dirty="0">
                    <a:solidFill>
                      <a:srgbClr val="990033"/>
                    </a:solidFill>
                    <a:latin typeface="Arial Narrow"/>
                  </a:rPr>
                  <a:t>Signal</a:t>
                </a:r>
                <a:endParaRPr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3" name="CustomShape 22"/>
            <p:cNvSpPr/>
            <p:nvPr/>
          </p:nvSpPr>
          <p:spPr>
            <a:xfrm>
              <a:off x="2915816" y="3369923"/>
              <a:ext cx="1314998" cy="288032"/>
            </a:xfrm>
            <a:prstGeom prst="rect">
              <a:avLst/>
            </a:prstGeom>
            <a:blipFill>
              <a:blip r:embed="rId4" cstate="print"/>
              <a:tile/>
            </a:blipFill>
            <a:ln w="126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/>
            <a:lstStyle/>
            <a:p>
              <a:pPr algn="ctr"/>
              <a:r>
                <a:rPr lang="en-US" sz="1200" b="1" dirty="0">
                  <a:solidFill>
                    <a:srgbClr val="990033"/>
                  </a:solidFill>
                  <a:latin typeface="Arial Narrow"/>
                </a:rPr>
                <a:t>Amplification</a:t>
              </a:r>
              <a:endParaRPr dirty="0">
                <a:solidFill>
                  <a:prstClr val="black"/>
                </a:solidFill>
              </a:endParaRPr>
            </a:p>
          </p:txBody>
        </p:sp>
      </p:grpSp>
      <p:pic>
        <p:nvPicPr>
          <p:cNvPr id="82" name="GEM avalanch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79514" y="1628802"/>
            <a:ext cx="4280224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73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44FE05A7-61DC-4F6D-BC6B-FBF2A5269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Important aspects of a detector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01FA42B-9A43-4C4F-8D4F-EFF1C913F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388" lvl="1" indent="-457200">
              <a:buFont typeface="+mj-lt"/>
              <a:buAutoNum type="arabicPeriod"/>
            </a:pPr>
            <a:r>
              <a:rPr lang="en-US" dirty="0"/>
              <a:t>Gas mixture</a:t>
            </a:r>
          </a:p>
          <a:p>
            <a:pPr marL="914388" lvl="1" indent="-457200">
              <a:buFont typeface="+mj-lt"/>
              <a:buAutoNum type="arabicPeriod"/>
            </a:pPr>
            <a:r>
              <a:rPr lang="en-US" dirty="0"/>
              <a:t>Geometry of detector components and the electromagnetic configuration</a:t>
            </a:r>
          </a:p>
          <a:p>
            <a:pPr marL="914388" lvl="1" indent="-457200">
              <a:buFont typeface="+mj-lt"/>
              <a:buAutoNum type="arabicPeriod"/>
            </a:pPr>
            <a:r>
              <a:rPr lang="en-US" dirty="0"/>
              <a:t>Detector materials and their surface properties </a:t>
            </a:r>
            <a:r>
              <a:rPr lang="en-US" dirty="0" smtClean="0"/>
              <a:t>(possibility of charging up, roughness</a:t>
            </a:r>
            <a:r>
              <a:rPr lang="en-US" dirty="0"/>
              <a:t>, photoionization efficiency)</a:t>
            </a:r>
          </a:p>
          <a:p>
            <a:pPr marL="914388" lvl="1" indent="-457200">
              <a:buFont typeface="+mj-lt"/>
              <a:buAutoNum type="arabicPeriod"/>
            </a:pPr>
            <a:r>
              <a:rPr lang="en-US" dirty="0"/>
              <a:t>Fabrication expertise, availability of infrastructure</a:t>
            </a:r>
          </a:p>
          <a:p>
            <a:pPr marL="914388" lvl="1" indent="-457200">
              <a:buFont typeface="+mj-lt"/>
              <a:buAutoNum type="arabicPeriod"/>
            </a:pPr>
            <a:r>
              <a:rPr lang="en-US" dirty="0"/>
              <a:t>Readout, DAQ, Post-processing</a:t>
            </a:r>
          </a:p>
          <a:p>
            <a:pPr marL="914388" lvl="1" indent="-457200">
              <a:buFont typeface="+mj-lt"/>
              <a:buAutoNum type="arabicPeriod"/>
            </a:pPr>
            <a:r>
              <a:rPr lang="en-US" dirty="0"/>
              <a:t>…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0426FEE5-04AE-46EE-94A1-E8BAF3575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559721A-9F9D-4338-8A2E-926C6C547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63CE437-D937-4E3E-90C5-C64F4DB08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34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(1) Gas </a:t>
            </a:r>
            <a:r>
              <a:rPr lang="en-US" b="1" dirty="0" smtClean="0"/>
              <a:t>mixture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Primary production: </a:t>
            </a:r>
            <a:r>
              <a:rPr lang="en-IN" sz="2000" dirty="0">
                <a:solidFill>
                  <a:srgbClr val="7030A0"/>
                </a:solidFill>
                <a:latin typeface="Palatino Linotype" panose="02040502050505030304" pitchFamily="18" charset="0"/>
                <a:cs typeface="Arial" panose="020B0604020202020204" pitchFamily="34" charset="0"/>
              </a:rPr>
              <a:t>easily ionisable</a:t>
            </a:r>
            <a:endParaRPr lang="en-US" sz="2000" dirty="0"/>
          </a:p>
          <a:p>
            <a:r>
              <a:rPr lang="en-US" sz="2000" dirty="0"/>
              <a:t>Townsend and attachment coefficients: </a:t>
            </a:r>
            <a:r>
              <a:rPr lang="en-IN" sz="2000" dirty="0">
                <a:solidFill>
                  <a:srgbClr val="7030A0"/>
                </a:solidFill>
                <a:cs typeface="Arial" panose="020B0604020202020204" pitchFamily="34" charset="0"/>
              </a:rPr>
              <a:t>amplifying, not attaching: doesn't swallow electrons</a:t>
            </a:r>
            <a:endParaRPr lang="en-US" sz="2000" dirty="0">
              <a:solidFill>
                <a:srgbClr val="7030A0"/>
              </a:solidFill>
              <a:cs typeface="Arial" panose="020B0604020202020204" pitchFamily="34" charset="0"/>
            </a:endParaRPr>
          </a:p>
          <a:p>
            <a:r>
              <a:rPr lang="en-US" sz="2000" dirty="0"/>
              <a:t>Photon quenching: </a:t>
            </a:r>
            <a:r>
              <a:rPr lang="en-US" sz="2000" dirty="0">
                <a:solidFill>
                  <a:srgbClr val="7030A0"/>
                </a:solidFill>
                <a:cs typeface="Arial" panose="020B0604020202020204" pitchFamily="34" charset="0"/>
              </a:rPr>
              <a:t>preserves spatial localization, avoids streamers / discharges</a:t>
            </a:r>
          </a:p>
          <a:p>
            <a:r>
              <a:rPr lang="en-US" sz="2000" dirty="0"/>
              <a:t>Transport (drift velocity, transverse and longitudinal diffusion): </a:t>
            </a:r>
            <a:r>
              <a:rPr lang="en-IN" sz="2000" dirty="0">
                <a:solidFill>
                  <a:srgbClr val="7030A0"/>
                </a:solidFill>
                <a:cs typeface="Arial" panose="020B0604020202020204" pitchFamily="34" charset="0"/>
              </a:rPr>
              <a:t>fast, less diffusing</a:t>
            </a:r>
            <a:endParaRPr lang="en-US" sz="2000" dirty="0">
              <a:solidFill>
                <a:srgbClr val="7030A0"/>
              </a:solidFill>
              <a:cs typeface="Arial" panose="020B0604020202020204" pitchFamily="34" charset="0"/>
            </a:endParaRPr>
          </a:p>
          <a:p>
            <a:r>
              <a:rPr lang="en-US" sz="2000" dirty="0"/>
              <a:t>Uncomfortable issues such as flammability, toxicity: </a:t>
            </a:r>
            <a:r>
              <a:rPr lang="en-IN" sz="2000" dirty="0">
                <a:solidFill>
                  <a:srgbClr val="7030A0"/>
                </a:solidFill>
                <a:cs typeface="Arial" panose="020B0604020202020204" pitchFamily="34" charset="0"/>
              </a:rPr>
              <a:t>neither flammable, nor explosive, nor toxic</a:t>
            </a:r>
            <a:endParaRPr lang="en-US" sz="2000" dirty="0">
              <a:solidFill>
                <a:srgbClr val="7030A0"/>
              </a:solidFill>
              <a:cs typeface="Arial" panose="020B0604020202020204" pitchFamily="34" charset="0"/>
            </a:endParaRPr>
          </a:p>
          <a:p>
            <a:r>
              <a:rPr lang="en-US" sz="2000" dirty="0"/>
              <a:t>Ageing characteristics: </a:t>
            </a:r>
            <a:r>
              <a:rPr lang="en-US" sz="2000" dirty="0">
                <a:solidFill>
                  <a:srgbClr val="7030A0"/>
                </a:solidFill>
                <a:cs typeface="Arial" panose="020B0604020202020204" pitchFamily="34" charset="0"/>
              </a:rPr>
              <a:t>less polymerization, free-flowing</a:t>
            </a:r>
          </a:p>
          <a:p>
            <a:r>
              <a:rPr lang="en-US" sz="2000" dirty="0"/>
              <a:t>Environmentally friendly: </a:t>
            </a:r>
            <a:r>
              <a:rPr lang="en-US" sz="2000" dirty="0">
                <a:solidFill>
                  <a:srgbClr val="7030A0"/>
                </a:solidFill>
                <a:cs typeface="Arial" panose="020B0604020202020204" pitchFamily="34" charset="0"/>
              </a:rPr>
              <a:t>minimizes carbon foot-print</a:t>
            </a:r>
          </a:p>
          <a:p>
            <a:r>
              <a:rPr lang="en-US" sz="2000" dirty="0"/>
              <a:t>Affordability: </a:t>
            </a:r>
            <a:r>
              <a:rPr lang="en-US" sz="2000" dirty="0">
                <a:solidFill>
                  <a:srgbClr val="7030A0"/>
                </a:solidFill>
                <a:cs typeface="Arial" panose="020B0604020202020204" pitchFamily="34" charset="0"/>
              </a:rPr>
              <a:t>keeps costs within limits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382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392" y="-10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(2) Geometry, electromagnetic configuration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7416824" cy="466997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None/>
            </a:pPr>
            <a:r>
              <a:rPr lang="en-US" dirty="0"/>
              <a:t>Determines, for a given gas mixture,</a:t>
            </a:r>
          </a:p>
          <a:p>
            <a:pPr>
              <a:lnSpc>
                <a:spcPct val="110000"/>
              </a:lnSpc>
            </a:pPr>
            <a:r>
              <a:rPr lang="en-US" dirty="0"/>
              <a:t>The mode of operation</a:t>
            </a:r>
          </a:p>
          <a:p>
            <a:pPr>
              <a:lnSpc>
                <a:spcPct val="110000"/>
              </a:lnSpc>
            </a:pPr>
            <a:r>
              <a:rPr lang="en-US" dirty="0"/>
              <a:t>Gain</a:t>
            </a:r>
          </a:p>
          <a:p>
            <a:pPr>
              <a:lnSpc>
                <a:spcPct val="110000"/>
              </a:lnSpc>
            </a:pPr>
            <a:r>
              <a:rPr lang="en-US" dirty="0"/>
              <a:t>Resolutions (spatial, temporal, energy)</a:t>
            </a:r>
          </a:p>
          <a:p>
            <a:pPr>
              <a:lnSpc>
                <a:spcPct val="110000"/>
              </a:lnSpc>
            </a:pPr>
            <a:r>
              <a:rPr lang="en-US" dirty="0"/>
              <a:t>Rate handling capability</a:t>
            </a:r>
          </a:p>
          <a:p>
            <a:pPr>
              <a:lnSpc>
                <a:spcPct val="110000"/>
              </a:lnSpc>
            </a:pPr>
            <a:r>
              <a:rPr lang="en-US" dirty="0"/>
              <a:t>Charging up effects</a:t>
            </a:r>
          </a:p>
          <a:p>
            <a:pPr>
              <a:lnSpc>
                <a:spcPct val="110000"/>
              </a:lnSpc>
            </a:pPr>
            <a:r>
              <a:rPr lang="en-US" dirty="0"/>
              <a:t>Space charge effects</a:t>
            </a:r>
          </a:p>
          <a:p>
            <a:pPr>
              <a:lnSpc>
                <a:spcPct val="110000"/>
              </a:lnSpc>
            </a:pPr>
            <a:r>
              <a:rPr lang="en-US" dirty="0"/>
              <a:t>Charge dispersion effects</a:t>
            </a:r>
          </a:p>
          <a:p>
            <a:pPr>
              <a:lnSpc>
                <a:spcPct val="110000"/>
              </a:lnSpc>
            </a:pPr>
            <a:r>
              <a:rPr lang="en-US" dirty="0"/>
              <a:t>Spark probability</a:t>
            </a:r>
          </a:p>
          <a:p>
            <a:pPr>
              <a:lnSpc>
                <a:spcPct val="110000"/>
              </a:lnSpc>
            </a:pPr>
            <a:r>
              <a:rPr lang="en-US" dirty="0"/>
              <a:t>Signal induction</a:t>
            </a:r>
          </a:p>
          <a:p>
            <a:pPr>
              <a:lnSpc>
                <a:spcPct val="110000"/>
              </a:lnSpc>
            </a:pPr>
            <a:r>
              <a:rPr lang="en-US" dirty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142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IN" dirty="0">
                <a:latin typeface="Charlemagne Std" pitchFamily="50" charset="0"/>
              </a:rPr>
              <a:t>Introduction to the Garfield++ Simulation Framework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16</a:t>
            </a:fld>
            <a:endParaRPr lang="en-I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/>
              <a:t>Possible approaches</a:t>
            </a:r>
            <a:endParaRPr lang="en-IN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Geant4 / FLUKA / SRIM look at the larger picture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Important, without doubt, but may be a bit coarse for our purposes.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Device physics simulation inspects processes occurring at the microscopic detector component level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Lumped element (circuit) simulation (Zero dimensional; can extend to realistic problems in combination with other models)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Analytic (mostly valid for 1D models)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Semi-analytic (1D; certain aspects of more realistic problems)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Two-dimensional, </a:t>
            </a:r>
            <a:r>
              <a:rPr lang="en-US" dirty="0" err="1"/>
              <a:t>axi</a:t>
            </a:r>
            <a:r>
              <a:rPr lang="en-US" dirty="0"/>
              <a:t>-symmetric (close to realistic geometries)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Three-dimensional (real device, complicated, time consuming)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Hydrodynamic (continuum, Euler) model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Particle (discrete, </a:t>
            </a:r>
            <a:r>
              <a:rPr lang="en-US" dirty="0" err="1"/>
              <a:t>Lagrangian</a:t>
            </a:r>
            <a:r>
              <a:rPr lang="en-US" dirty="0"/>
              <a:t>) model</a:t>
            </a:r>
            <a:endParaRPr lang="en-I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17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RD51 simulation framework</a:t>
            </a:r>
            <a:endParaRPr lang="en-IN" sz="3100" dirty="0">
              <a:latin typeface="Monotype Corsiva" pitchFamily="66" charset="0"/>
            </a:endParaRPr>
          </a:p>
        </p:txBody>
      </p:sp>
      <p:grpSp>
        <p:nvGrpSpPr>
          <p:cNvPr id="2" name="Group 34"/>
          <p:cNvGrpSpPr/>
          <p:nvPr/>
        </p:nvGrpSpPr>
        <p:grpSpPr>
          <a:xfrm>
            <a:off x="-359024" y="1405825"/>
            <a:ext cx="9395520" cy="4074840"/>
            <a:chOff x="-1403445" y="698418"/>
            <a:chExt cx="11385543" cy="4682953"/>
          </a:xfrm>
        </p:grpSpPr>
        <p:sp>
          <p:nvSpPr>
            <p:cNvPr id="7" name="Oval 6"/>
            <p:cNvSpPr/>
            <p:nvPr/>
          </p:nvSpPr>
          <p:spPr>
            <a:xfrm>
              <a:off x="3743421" y="911385"/>
              <a:ext cx="1474956" cy="1087208"/>
            </a:xfrm>
            <a:prstGeom prst="ellipse">
              <a:avLst/>
            </a:prstGeom>
            <a:noFill/>
            <a:ln w="476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3663092" y="1208110"/>
              <a:ext cx="1720595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r>
                <a:rPr lang="en-GB" altLang="en-US" sz="2000" b="1" dirty="0">
                  <a:solidFill>
                    <a:srgbClr val="003300"/>
                  </a:solidFill>
                  <a:latin typeface="Arial Narrow" panose="020B0606020202030204" pitchFamily="34" charset="0"/>
                </a:rPr>
                <a:t>3.Garfield++</a:t>
              </a:r>
            </a:p>
          </p:txBody>
        </p:sp>
        <p:sp>
          <p:nvSpPr>
            <p:cNvPr id="9" name="Right Arrow 8"/>
            <p:cNvSpPr/>
            <p:nvPr/>
          </p:nvSpPr>
          <p:spPr>
            <a:xfrm rot="10800000">
              <a:off x="3089249" y="4192820"/>
              <a:ext cx="2571277" cy="757282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dirty="0"/>
            </a:p>
          </p:txBody>
        </p:sp>
        <p:sp>
          <p:nvSpPr>
            <p:cNvPr id="10" name="Left Arrow 9"/>
            <p:cNvSpPr/>
            <p:nvPr/>
          </p:nvSpPr>
          <p:spPr>
            <a:xfrm rot="7539254">
              <a:off x="2042494" y="2541991"/>
              <a:ext cx="2799416" cy="1151664"/>
            </a:xfrm>
            <a:prstGeom prst="lef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5777443" y="4254916"/>
              <a:ext cx="1195387" cy="738186"/>
            </a:xfrm>
            <a:prstGeom prst="ellipse">
              <a:avLst/>
            </a:prstGeom>
            <a:noFill/>
            <a:ln w="254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1091935" y="4162703"/>
              <a:ext cx="1725613" cy="787400"/>
            </a:xfrm>
            <a:prstGeom prst="ellipse">
              <a:avLst/>
            </a:prstGeom>
            <a:noFill/>
            <a:ln w="254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1247775" y="1079111"/>
              <a:ext cx="1212850" cy="706438"/>
            </a:xfrm>
            <a:prstGeom prst="ellipse">
              <a:avLst/>
            </a:prstGeom>
            <a:noFill/>
            <a:ln w="254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4" name="Up Arrow 13"/>
            <p:cNvSpPr/>
            <p:nvPr/>
          </p:nvSpPr>
          <p:spPr>
            <a:xfrm rot="5400000">
              <a:off x="2562329" y="799032"/>
              <a:ext cx="1138183" cy="1208577"/>
            </a:xfrm>
            <a:prstGeom prst="up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-663584" y="698418"/>
              <a:ext cx="1973537" cy="1425574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7244531" y="3870070"/>
              <a:ext cx="2313806" cy="1511301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-867038" y="3984093"/>
              <a:ext cx="2022474" cy="1228725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18" name="Right Arrow 17"/>
            <p:cNvSpPr/>
            <p:nvPr/>
          </p:nvSpPr>
          <p:spPr>
            <a:xfrm rot="14320418">
              <a:off x="4362806" y="2685161"/>
              <a:ext cx="2550047" cy="714768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/>
            </a:p>
          </p:txBody>
        </p:sp>
        <p:sp>
          <p:nvSpPr>
            <p:cNvPr id="21" name="TextBox 21"/>
            <p:cNvSpPr txBox="1">
              <a:spLocks noChangeArrowheads="1"/>
            </p:cNvSpPr>
            <p:nvPr/>
          </p:nvSpPr>
          <p:spPr bwMode="auto">
            <a:xfrm>
              <a:off x="5715328" y="4362864"/>
              <a:ext cx="1299940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r>
                <a:rPr lang="en-GB" altLang="en-US" sz="2000" b="1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4.neBEM</a:t>
              </a:r>
            </a:p>
          </p:txBody>
        </p:sp>
        <p:sp>
          <p:nvSpPr>
            <p:cNvPr id="22" name="TextBox 22"/>
            <p:cNvSpPr txBox="1">
              <a:spLocks noChangeArrowheads="1"/>
            </p:cNvSpPr>
            <p:nvPr/>
          </p:nvSpPr>
          <p:spPr bwMode="auto">
            <a:xfrm>
              <a:off x="1168869" y="4308752"/>
              <a:ext cx="1538871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r>
                <a:rPr lang="en-GB" altLang="en-US" sz="2000" b="1" dirty="0">
                  <a:solidFill>
                    <a:srgbClr val="A50021"/>
                  </a:solidFill>
                  <a:latin typeface="Arial Narrow" panose="020B0606020202030204" pitchFamily="34" charset="0"/>
                </a:rPr>
                <a:t>2.Magboltz</a:t>
              </a:r>
            </a:p>
          </p:txBody>
        </p:sp>
        <p:sp>
          <p:nvSpPr>
            <p:cNvPr id="23" name="TextBox 25"/>
            <p:cNvSpPr txBox="1">
              <a:spLocks noChangeArrowheads="1"/>
            </p:cNvSpPr>
            <p:nvPr/>
          </p:nvSpPr>
          <p:spPr bwMode="auto">
            <a:xfrm>
              <a:off x="1331439" y="1208110"/>
              <a:ext cx="1059066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r>
                <a:rPr lang="en-GB" altLang="en-US" sz="2000" b="1" dirty="0">
                  <a:solidFill>
                    <a:srgbClr val="002060"/>
                  </a:solidFill>
                  <a:latin typeface="Arial Narrow" panose="020B0606020202030204" pitchFamily="34" charset="0"/>
                </a:rPr>
                <a:t>1.Heed</a:t>
              </a:r>
            </a:p>
          </p:txBody>
        </p: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7164285" y="4254825"/>
              <a:ext cx="2817813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Geometry, Material,</a:t>
              </a:r>
            </a:p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Boundary Conditions</a:t>
              </a:r>
            </a:p>
          </p:txBody>
        </p:sp>
        <p:sp>
          <p:nvSpPr>
            <p:cNvPr id="25" name="TextBox 27"/>
            <p:cNvSpPr txBox="1">
              <a:spLocks noChangeArrowheads="1"/>
            </p:cNvSpPr>
            <p:nvPr/>
          </p:nvSpPr>
          <p:spPr bwMode="auto">
            <a:xfrm rot="21566946">
              <a:off x="2727163" y="4399542"/>
              <a:ext cx="3326336" cy="389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Field Map</a:t>
              </a:r>
            </a:p>
          </p:txBody>
        </p:sp>
        <p:sp>
          <p:nvSpPr>
            <p:cNvPr id="26" name="TextBox 28"/>
            <p:cNvSpPr txBox="1">
              <a:spLocks noChangeArrowheads="1"/>
            </p:cNvSpPr>
            <p:nvPr/>
          </p:nvSpPr>
          <p:spPr bwMode="auto">
            <a:xfrm rot="3464451">
              <a:off x="4888376" y="2803263"/>
              <a:ext cx="1498906" cy="41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Field Map</a:t>
              </a:r>
            </a:p>
          </p:txBody>
        </p:sp>
        <p:sp>
          <p:nvSpPr>
            <p:cNvPr id="27" name="TextBox 29"/>
            <p:cNvSpPr txBox="1">
              <a:spLocks noChangeArrowheads="1"/>
            </p:cNvSpPr>
            <p:nvPr/>
          </p:nvSpPr>
          <p:spPr bwMode="auto">
            <a:xfrm rot="18250898">
              <a:off x="2107944" y="2874095"/>
              <a:ext cx="2725496" cy="41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Transport Parameters</a:t>
              </a:r>
            </a:p>
          </p:txBody>
        </p:sp>
        <p:sp>
          <p:nvSpPr>
            <p:cNvPr id="28" name="TextBox 30"/>
            <p:cNvSpPr txBox="1">
              <a:spLocks noChangeArrowheads="1"/>
            </p:cNvSpPr>
            <p:nvPr/>
          </p:nvSpPr>
          <p:spPr bwMode="auto">
            <a:xfrm>
              <a:off x="-1403445" y="4236507"/>
              <a:ext cx="2859088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Gas, Temperature, </a:t>
              </a:r>
            </a:p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Pressure</a:t>
              </a:r>
            </a:p>
          </p:txBody>
        </p:sp>
        <p:sp>
          <p:nvSpPr>
            <p:cNvPr id="29" name="TextBox 31"/>
            <p:cNvSpPr txBox="1">
              <a:spLocks noChangeArrowheads="1"/>
            </p:cNvSpPr>
            <p:nvPr/>
          </p:nvSpPr>
          <p:spPr bwMode="auto">
            <a:xfrm>
              <a:off x="-783695" y="1077785"/>
              <a:ext cx="2120370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Gas, Particle Type, </a:t>
              </a:r>
            </a:p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Energy</a:t>
              </a:r>
            </a:p>
          </p:txBody>
        </p:sp>
        <p:sp>
          <p:nvSpPr>
            <p:cNvPr id="30" name="TextBox 32"/>
            <p:cNvSpPr txBox="1">
              <a:spLocks noChangeArrowheads="1"/>
            </p:cNvSpPr>
            <p:nvPr/>
          </p:nvSpPr>
          <p:spPr bwMode="auto">
            <a:xfrm>
              <a:off x="1894154" y="1096944"/>
              <a:ext cx="2203426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Primary</a:t>
              </a:r>
            </a:p>
            <a:p>
              <a:pPr algn="ctr"/>
              <a:r>
                <a:rPr lang="en-GB" altLang="en-US" sz="1600" dirty="0">
                  <a:latin typeface="Arial Narrow" panose="020B0606020202030204" pitchFamily="34" charset="0"/>
                </a:rPr>
                <a:t>Ionization</a:t>
              </a:r>
            </a:p>
          </p:txBody>
        </p:sp>
        <p:sp>
          <p:nvSpPr>
            <p:cNvPr id="31" name="TextBox 33"/>
            <p:cNvSpPr txBox="1">
              <a:spLocks noChangeArrowheads="1"/>
            </p:cNvSpPr>
            <p:nvPr/>
          </p:nvSpPr>
          <p:spPr bwMode="auto">
            <a:xfrm>
              <a:off x="7536699" y="878165"/>
              <a:ext cx="2197100" cy="95501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altLang="en-US" sz="1600" b="1" dirty="0">
                  <a:solidFill>
                    <a:srgbClr val="660066"/>
                  </a:solidFill>
                  <a:latin typeface="Arial Narrow" panose="020B0606020202030204" pitchFamily="34" charset="0"/>
                </a:rPr>
                <a:t>3. Induced signal using Weighting field</a:t>
              </a:r>
            </a:p>
          </p:txBody>
        </p:sp>
      </p:grpSp>
      <p:sp>
        <p:nvSpPr>
          <p:cNvPr id="37" name="Right Arrow 36"/>
          <p:cNvSpPr/>
          <p:nvPr/>
        </p:nvSpPr>
        <p:spPr>
          <a:xfrm>
            <a:off x="5142907" y="1427644"/>
            <a:ext cx="1977924" cy="117809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Drift, Diffusion, </a:t>
            </a:r>
          </a:p>
          <a:p>
            <a:pPr algn="ctr">
              <a:defRPr/>
            </a:pP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Avalanche</a:t>
            </a:r>
          </a:p>
        </p:txBody>
      </p:sp>
      <p:sp>
        <p:nvSpPr>
          <p:cNvPr id="32" name="Right Arrow 31"/>
          <p:cNvSpPr/>
          <p:nvPr/>
        </p:nvSpPr>
        <p:spPr>
          <a:xfrm rot="17764630">
            <a:off x="5757957" y="3041040"/>
            <a:ext cx="2218907" cy="589837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/>
          </a:p>
        </p:txBody>
      </p:sp>
      <p:sp>
        <p:nvSpPr>
          <p:cNvPr id="33" name="TextBox 28"/>
          <p:cNvSpPr txBox="1">
            <a:spLocks noChangeArrowheads="1"/>
          </p:cNvSpPr>
          <p:nvPr/>
        </p:nvSpPr>
        <p:spPr bwMode="auto">
          <a:xfrm rot="17848680">
            <a:off x="5871121" y="3237499"/>
            <a:ext cx="19495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GB" altLang="en-US" sz="1600" dirty="0">
                <a:latin typeface="Arial Narrow" panose="020B0606020202030204" pitchFamily="34" charset="0"/>
              </a:rPr>
              <a:t>Weighting Field Map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1953501" y="5301208"/>
            <a:ext cx="499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Each and every component is open-source and free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475658" y="5733258"/>
            <a:ext cx="6048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Garfield++: </a:t>
            </a:r>
            <a:r>
              <a:rPr lang="en-IN" dirty="0">
                <a:hlinkClick r:id="rId2" action="ppaction://hlinkfile"/>
              </a:rPr>
              <a:t>garfieldpp.web.cern.ch</a:t>
            </a:r>
            <a:r>
              <a:rPr lang="en-IN" dirty="0"/>
              <a:t>, Heed: </a:t>
            </a:r>
            <a:r>
              <a:rPr lang="en-IN" dirty="0">
                <a:hlinkClick r:id="rId3" action="ppaction://hlinkfile"/>
              </a:rPr>
              <a:t>heed.web.cern.ch</a:t>
            </a:r>
            <a:r>
              <a:rPr lang="en-IN" dirty="0"/>
              <a:t>, </a:t>
            </a:r>
            <a:r>
              <a:rPr lang="en-IN" dirty="0" err="1"/>
              <a:t>Magboltz</a:t>
            </a:r>
            <a:r>
              <a:rPr lang="en-IN" dirty="0"/>
              <a:t>: </a:t>
            </a:r>
            <a:r>
              <a:rPr lang="en-IN" dirty="0">
                <a:hlinkClick r:id="rId4" action="ppaction://hlinkfile"/>
              </a:rPr>
              <a:t>magboltz.web.cern.ch</a:t>
            </a:r>
            <a:r>
              <a:rPr lang="en-IN" dirty="0"/>
              <a:t>, </a:t>
            </a:r>
            <a:r>
              <a:rPr lang="en-IN" dirty="0" err="1"/>
              <a:t>neBEM</a:t>
            </a:r>
            <a:r>
              <a:rPr lang="en-IN" dirty="0"/>
              <a:t>: </a:t>
            </a:r>
            <a:r>
              <a:rPr lang="en-IN" dirty="0">
                <a:hlinkClick r:id="rId5" action="ppaction://hlinkfile"/>
              </a:rPr>
              <a:t>nebem.web.cern.ch</a:t>
            </a:r>
            <a:endParaRPr lang="en-IN" dirty="0"/>
          </a:p>
        </p:txBody>
      </p:sp>
      <p:sp>
        <p:nvSpPr>
          <p:cNvPr id="39" name="TextBox 38"/>
          <p:cNvSpPr txBox="1"/>
          <p:nvPr/>
        </p:nvSpPr>
        <p:spPr>
          <a:xfrm>
            <a:off x="35496" y="5355214"/>
            <a:ext cx="17109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Please note that </a:t>
            </a:r>
            <a:r>
              <a:rPr lang="en-IN" sz="1400" dirty="0" err="1"/>
              <a:t>neBEM</a:t>
            </a:r>
            <a:r>
              <a:rPr lang="en-IN" sz="1400" dirty="0"/>
              <a:t> is one among many possible field solvers.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97586" y="5589240"/>
            <a:ext cx="1710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err="1"/>
              <a:t>neBEM</a:t>
            </a:r>
            <a:r>
              <a:rPr lang="en-IN" sz="1400" dirty="0"/>
              <a:t> is integrated with Garfield++</a:t>
            </a:r>
          </a:p>
        </p:txBody>
      </p:sp>
    </p:spTree>
    <p:extLst>
      <p:ext uri="{BB962C8B-B14F-4D97-AF65-F5344CB8AC3E}">
        <p14:creationId xmlns:p14="http://schemas.microsoft.com/office/powerpoint/2010/main" val="405831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1. Ionization: PAI and Relaxation (PAIR)</a:t>
            </a:r>
            <a:endParaRPr lang="en-IN" sz="3200" b="1" dirty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363272" cy="5201424"/>
          </a:xfrm>
        </p:spPr>
        <p:txBody>
          <a:bodyPr wrap="square">
            <a:spAutoFit/>
          </a:bodyPr>
          <a:lstStyle/>
          <a:p>
            <a:pPr marL="0" lvl="1" indent="0">
              <a:spcBef>
                <a:spcPts val="0"/>
              </a:spcBef>
              <a:buSzPct val="157000"/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  <a:defRPr/>
            </a:pPr>
            <a:r>
              <a:rPr lang="en-IN" sz="2000" dirty="0">
                <a:latin typeface="Palatino Linotype" pitchFamily="18" charset="0"/>
              </a:rPr>
              <a:t>The transverse distribution of initial ionization aside from the track can be important, but it cannot be obtained from Photo-Absorption and Ionization (PAI). PAI does not discriminate the shells absorbing the energy and does </a:t>
            </a:r>
            <a:r>
              <a:rPr lang="en-IN" dirty="0"/>
              <a:t>not </a:t>
            </a:r>
            <a:r>
              <a:rPr lang="en-IN" sz="2000" dirty="0">
                <a:latin typeface="Palatino Linotype" pitchFamily="18" charset="0"/>
              </a:rPr>
              <a:t>estimate the range of </a:t>
            </a:r>
            <a:r>
              <a:rPr lang="en-IN" sz="2000" dirty="0">
                <a:latin typeface="Symbol" pitchFamily="18" charset="2"/>
              </a:rPr>
              <a:t>d</a:t>
            </a:r>
            <a:r>
              <a:rPr lang="en-IN" sz="2000" dirty="0">
                <a:latin typeface="Palatino Linotype" pitchFamily="18" charset="0"/>
              </a:rPr>
              <a:t>-electrons (ionizing photo-electrons and Auger electrons) knocked out from the atoms.</a:t>
            </a:r>
          </a:p>
          <a:p>
            <a:pPr marL="0" lvl="1" indent="0">
              <a:spcBef>
                <a:spcPts val="0"/>
              </a:spcBef>
              <a:buSzPct val="157000"/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  <a:defRPr/>
            </a:pPr>
            <a:endParaRPr lang="en-IN" sz="2000" dirty="0">
              <a:latin typeface="Palatino Linotype" pitchFamily="18" charset="0"/>
            </a:endParaRPr>
          </a:p>
          <a:p>
            <a:pPr marL="0" lvl="1" indent="0">
              <a:spcBef>
                <a:spcPts val="0"/>
              </a:spcBef>
              <a:buSzPct val="157000"/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  <a:defRPr/>
            </a:pPr>
            <a:r>
              <a:rPr lang="en-IN" sz="2000" dirty="0">
                <a:latin typeface="Palatino Linotype" pitchFamily="18" charset="0"/>
              </a:rPr>
              <a:t>The cross section of the PAI model was modified, which resulted in shell separation and gave the possibility to model atomic relaxation cascades and the paths of delta-electrons and fluorescent photons.</a:t>
            </a:r>
          </a:p>
          <a:p>
            <a:pPr marL="0" lvl="1" indent="0">
              <a:spcBef>
                <a:spcPts val="0"/>
              </a:spcBef>
              <a:buSzPct val="157000"/>
              <a:buFont typeface="Arial" pitchFamily="34" charset="0"/>
              <a:buChar char="•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  <a:defRPr/>
            </a:pPr>
            <a:endParaRPr lang="en-IN" sz="2000" dirty="0">
              <a:latin typeface="Palatino Linotype" pitchFamily="18" charset="0"/>
            </a:endParaRPr>
          </a:p>
          <a:p>
            <a:pPr marL="330200" indent="-322263">
              <a:buSzPct val="120000"/>
              <a:buFont typeface="Wingdings" pitchFamily="2" charset="2"/>
              <a:buChar char="Ø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  <a:defRPr/>
            </a:pPr>
            <a:r>
              <a:rPr lang="en-IN" sz="2000" dirty="0">
                <a:latin typeface="Palatino Linotype" pitchFamily="18" charset="0"/>
              </a:rPr>
              <a:t>The improved model is called Photo-Absorption  Ionization and Relaxation (PAIR) model.</a:t>
            </a:r>
            <a:br>
              <a:rPr lang="en-IN" sz="2000" dirty="0">
                <a:latin typeface="Palatino Linotype" pitchFamily="18" charset="0"/>
              </a:rPr>
            </a:br>
            <a:r>
              <a:rPr lang="en-US" sz="2000" dirty="0">
                <a:latin typeface="Palatino Linotype" pitchFamily="18" charset="0"/>
              </a:rPr>
              <a:t>First complete, widely available, computer program:</a:t>
            </a:r>
          </a:p>
          <a:p>
            <a:pPr marL="661988" lvl="1" indent="-330200">
              <a:buSzPct val="157000"/>
              <a:buFont typeface="Wingdings" pitchFamily="2" charset="2"/>
              <a:buChar char="ü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  <a:defRPr/>
            </a:pPr>
            <a:r>
              <a:rPr lang="en-US" sz="2000" dirty="0">
                <a:latin typeface="Palatino Linotype" pitchFamily="18" charset="0"/>
              </a:rPr>
              <a:t>Heed: Igor Smirnov, </a:t>
            </a:r>
            <a:r>
              <a:rPr lang="en-US" sz="2000" i="1" dirty="0">
                <a:latin typeface="Palatino Linotype" pitchFamily="18" charset="0"/>
              </a:rPr>
              <a:t>Modeling of ionization produced by fast charged particles in gases</a:t>
            </a:r>
            <a:r>
              <a:rPr lang="en-US" sz="2000" dirty="0">
                <a:latin typeface="Palatino Linotype" pitchFamily="18" charset="0"/>
              </a:rPr>
              <a:t>, NIM A 554 (Aug 2005), 474-493.</a:t>
            </a:r>
          </a:p>
          <a:p>
            <a:pPr marL="661988" lvl="1" indent="-330200">
              <a:buSzPct val="157000"/>
              <a:buFont typeface="Arial" pitchFamily="34" charset="0"/>
              <a:buBlip>
                <a:blip r:embed="rId2"/>
              </a:buBlip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  <a:defRPr/>
            </a:pPr>
            <a:endParaRPr lang="en-US" sz="2000" dirty="0">
              <a:latin typeface="Palatino Linotype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EC6D5-52E2-4639-948D-EC5AFA90801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52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A072DFA-392F-4340-BE70-624CDA3DE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AE40378-F61C-4B1E-B8E6-C66221A83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2"/>
            <a:ext cx="8229600" cy="475252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Motivation and background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r>
              <a:rPr lang="en-US" dirty="0"/>
              <a:t>Simulation of gaseous ionization detectors</a:t>
            </a:r>
          </a:p>
          <a:p>
            <a:endParaRPr lang="en-US" dirty="0"/>
          </a:p>
          <a:p>
            <a:r>
              <a:rPr lang="en-US" dirty="0"/>
              <a:t>Introduction to the Garfield++ simulation framework</a:t>
            </a:r>
          </a:p>
          <a:p>
            <a:endParaRPr lang="en-US" dirty="0"/>
          </a:p>
          <a:p>
            <a:r>
              <a:rPr lang="en-US" dirty="0"/>
              <a:t>Simple Garfield++ how-</a:t>
            </a:r>
            <a:r>
              <a:rPr lang="en-US" dirty="0" err="1"/>
              <a:t>tos</a:t>
            </a:r>
            <a:endParaRPr lang="en-US" dirty="0"/>
          </a:p>
          <a:p>
            <a:endParaRPr lang="en-US" dirty="0"/>
          </a:p>
          <a:p>
            <a:r>
              <a:rPr lang="en-US" dirty="0"/>
              <a:t>Summary and 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3FBEB3-A604-4480-9AD5-C23C09B00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C665C6E-2397-4436-A270-9E2DF6C0B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D3276EC-E5CD-4664-B42D-142687C23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338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2. Maxwell-Boltzmann Transport</a:t>
            </a:r>
            <a:endParaRPr lang="en-IN" altLang="en-US" b="1" dirty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IN" sz="2000" dirty="0"/>
              <a:t>The </a:t>
            </a:r>
            <a:r>
              <a:rPr lang="en-IN" sz="2000" dirty="0">
                <a:solidFill>
                  <a:srgbClr val="0070C0"/>
                </a:solidFill>
              </a:rPr>
              <a:t>MAGBOLTZ</a:t>
            </a:r>
            <a:r>
              <a:rPr lang="en-IN" sz="2000" dirty="0"/>
              <a:t> program computes drift gas properties by “</a:t>
            </a:r>
            <a:r>
              <a:rPr lang="en-IN" sz="2000" dirty="0">
                <a:solidFill>
                  <a:srgbClr val="0070C0"/>
                </a:solidFill>
              </a:rPr>
              <a:t>numerically integrating the Boltzmann transport equation</a:t>
            </a:r>
            <a:r>
              <a:rPr lang="en-IN" sz="2000" dirty="0"/>
              <a:t>” - </a:t>
            </a:r>
            <a:r>
              <a:rPr lang="en-IN" sz="2000" i="1" dirty="0"/>
              <a:t>i.e.,</a:t>
            </a:r>
            <a:r>
              <a:rPr lang="en-IN" sz="2000" dirty="0"/>
              <a:t> simulating an electron bouncing around inside a gas. By tracking how far the virtual electron propagates, the program can compute the </a:t>
            </a:r>
            <a:r>
              <a:rPr lang="en-IN" sz="2000" dirty="0">
                <a:solidFill>
                  <a:srgbClr val="0070C0"/>
                </a:solidFill>
              </a:rPr>
              <a:t>drift velocity</a:t>
            </a:r>
            <a:r>
              <a:rPr lang="en-IN" sz="2000" dirty="0"/>
              <a:t>. By including a magnetic field, the program can also calculate the </a:t>
            </a:r>
            <a:r>
              <a:rPr lang="en-IN" sz="2000" dirty="0">
                <a:solidFill>
                  <a:srgbClr val="0070C0"/>
                </a:solidFill>
              </a:rPr>
              <a:t>Lorentz angle</a:t>
            </a:r>
            <a:r>
              <a:rPr lang="en-IN" sz="2000" dirty="0"/>
              <a:t>. It can just as easily </a:t>
            </a:r>
            <a:r>
              <a:rPr lang="en-IN" sz="2000" dirty="0">
                <a:solidFill>
                  <a:srgbClr val="0070C0"/>
                </a:solidFill>
              </a:rPr>
              <a:t>compute transverse diffusion coefficients, electron </a:t>
            </a:r>
            <a:r>
              <a:rPr lang="en-IN" sz="2000" dirty="0" err="1">
                <a:solidFill>
                  <a:srgbClr val="0070C0"/>
                </a:solidFill>
              </a:rPr>
              <a:t>mobilities</a:t>
            </a:r>
            <a:r>
              <a:rPr lang="en-IN" sz="2000" dirty="0">
                <a:solidFill>
                  <a:srgbClr val="0070C0"/>
                </a:solidFill>
              </a:rPr>
              <a:t> and other parameters</a:t>
            </a:r>
            <a:r>
              <a:rPr lang="en-IN" sz="2000" dirty="0"/>
              <a:t>.</a:t>
            </a:r>
          </a:p>
          <a:p>
            <a:pPr>
              <a:defRPr/>
            </a:pPr>
            <a:r>
              <a:rPr lang="en-IN" sz="2000" dirty="0"/>
              <a:t>In order to find macroscopic parameters like the drift velocity, MAGBOLTZ </a:t>
            </a:r>
            <a:r>
              <a:rPr lang="en-IN" sz="2000" dirty="0">
                <a:solidFill>
                  <a:srgbClr val="0070C0"/>
                </a:solidFill>
              </a:rPr>
              <a:t>needs to know about the microscopic nature of each gas under study</a:t>
            </a:r>
            <a:r>
              <a:rPr lang="en-IN" sz="2000" dirty="0"/>
              <a:t>. The most important quantities are the scattering cross sections, which measure how likely collisions are to occur, and the energy loss per collision.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dirty="0"/>
              <a:t>Magboltz: Steve </a:t>
            </a:r>
            <a:r>
              <a:rPr lang="en-US" dirty="0" err="1"/>
              <a:t>Biagi</a:t>
            </a:r>
            <a:r>
              <a:rPr lang="en-US" dirty="0"/>
              <a:t>, </a:t>
            </a:r>
            <a:r>
              <a:rPr lang="pl-PL" dirty="0"/>
              <a:t>NIM A 421 (1999) 234-240 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2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371235" y="269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b="1" dirty="0"/>
              <a:t>3. Garfield++</a:t>
            </a:r>
            <a:br>
              <a:rPr lang="en-US" altLang="en-US" b="1" dirty="0"/>
            </a:br>
            <a:r>
              <a:rPr lang="en-US" altLang="en-US" sz="3100" b="1" dirty="0">
                <a:latin typeface="Bradley Hand ITC" pitchFamily="66" charset="0"/>
              </a:rPr>
              <a:t>the framework</a:t>
            </a:r>
            <a:endParaRPr lang="en-IN" altLang="en-US" sz="3100" b="1" dirty="0">
              <a:latin typeface="Bradley Hand ITC" pitchFamily="66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82787-80B7-4272-B1D3-4A86F7CE2410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16100" y="2636912"/>
            <a:ext cx="751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N" dirty="0"/>
              <a:t>Provides a uniform user-interface to all the necessary components.</a:t>
            </a:r>
          </a:p>
          <a:p>
            <a:pPr>
              <a:buFont typeface="Arial" pitchFamily="34" charset="0"/>
              <a:buChar char="•"/>
            </a:pPr>
            <a:r>
              <a:rPr lang="en-IN" dirty="0"/>
              <a:t>Integrates results from the all the components and put them to respective use.</a:t>
            </a:r>
          </a:p>
          <a:p>
            <a:pPr>
              <a:buFont typeface="Arial" pitchFamily="34" charset="0"/>
              <a:buChar char="•"/>
            </a:pPr>
            <a:r>
              <a:rPr lang="en-IN" dirty="0"/>
              <a:t>Does an enormous amount of job in addition - keeps track of primary ionization, drift, diffusion, amplification, loss, signal induced and further post-processing.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584" y="486916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garfieldpp.web.cern.ch/garfieldpp/documentation/UserGuide.pdf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/>
              <a:t>Veenhof</a:t>
            </a:r>
            <a:r>
              <a:rPr lang="en-US" dirty="0"/>
              <a:t>, R. (1998) Garfield, Recent Developments. </a:t>
            </a:r>
            <a:r>
              <a:rPr lang="en-US" dirty="0" smtClean="0"/>
              <a:t>NIM </a:t>
            </a:r>
            <a:r>
              <a:rPr lang="en-US" dirty="0"/>
              <a:t>A, 419, 726-730. </a:t>
            </a:r>
          </a:p>
        </p:txBody>
      </p:sp>
    </p:spTree>
    <p:extLst>
      <p:ext uri="{BB962C8B-B14F-4D97-AF65-F5344CB8AC3E}">
        <p14:creationId xmlns:p14="http://schemas.microsoft.com/office/powerpoint/2010/main" val="327509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1"/>
          <p:cNvSpPr txBox="1">
            <a:spLocks noChangeArrowheads="1"/>
          </p:cNvSpPr>
          <p:nvPr/>
        </p:nvSpPr>
        <p:spPr bwMode="auto">
          <a:xfrm>
            <a:off x="457200" y="2286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200" b="1" dirty="0">
                <a:latin typeface="Papyrus" panose="03070502060502030205" pitchFamily="66" charset="0"/>
              </a:rPr>
              <a:t>4. nearly exact Boundary Element Method</a:t>
            </a:r>
          </a:p>
          <a:p>
            <a:pPr algn="ctr" eaLnBrk="1" hangingPunct="1"/>
            <a:r>
              <a:rPr lang="en-US" altLang="en-US" sz="3200" b="1" dirty="0">
                <a:latin typeface="Bradley Hand ITC" pitchFamily="66" charset="0"/>
              </a:rPr>
              <a:t>(</a:t>
            </a:r>
            <a:r>
              <a:rPr lang="en-US" altLang="en-US" sz="3200" b="1" dirty="0" err="1">
                <a:latin typeface="Bradley Hand ITC" pitchFamily="66" charset="0"/>
              </a:rPr>
              <a:t>neBEM</a:t>
            </a:r>
            <a:r>
              <a:rPr lang="en-US" altLang="en-US" sz="3200" b="1" dirty="0">
                <a:latin typeface="Bradley Hand ITC" pitchFamily="66" charset="0"/>
              </a:rPr>
              <a:t>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371604"/>
            <a:ext cx="8534400" cy="4014789"/>
            <a:chOff x="228600" y="1981200"/>
            <a:chExt cx="8534400" cy="4014789"/>
          </a:xfrm>
        </p:grpSpPr>
        <p:sp>
          <p:nvSpPr>
            <p:cNvPr id="11267" name="Text Box 4"/>
            <p:cNvSpPr txBox="1">
              <a:spLocks noChangeArrowheads="1"/>
            </p:cNvSpPr>
            <p:nvPr/>
          </p:nvSpPr>
          <p:spPr bwMode="auto">
            <a:xfrm>
              <a:off x="347663" y="3405189"/>
              <a:ext cx="4211761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Stand-alone</a:t>
              </a:r>
            </a:p>
            <a:p>
              <a:pPr eaLnBrk="1" hangingPunct="1"/>
              <a:r>
                <a:rPr lang="en-US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driver routine</a:t>
              </a:r>
            </a:p>
            <a:p>
              <a:pPr eaLnBrk="1" hangingPunct="1"/>
              <a:r>
                <a:rPr lang="en-US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 interface routine</a:t>
              </a:r>
            </a:p>
            <a:p>
              <a:pPr eaLnBrk="1" hangingPunct="1"/>
              <a:r>
                <a:rPr lang="en-US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Post-processing</a:t>
              </a:r>
            </a:p>
            <a:p>
              <a:pPr eaLnBrk="1" hangingPunct="1"/>
              <a:endPara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hangingPunct="1"/>
              <a:r>
                <a:rPr lang="en-US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Garfield / Garfield++</a:t>
              </a:r>
            </a:p>
            <a:p>
              <a:pPr eaLnBrk="1" hangingPunct="1"/>
              <a:r>
                <a:rPr lang="en-US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Garfield prompt</a:t>
              </a:r>
            </a:p>
            <a:p>
              <a:pPr eaLnBrk="1" hangingPunct="1"/>
              <a:r>
                <a:rPr lang="en-US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Garfield script / C++ with Garfield++</a:t>
              </a:r>
              <a:endPara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68" name="Text Box 3"/>
            <p:cNvSpPr txBox="1">
              <a:spLocks noChangeArrowheads="1"/>
            </p:cNvSpPr>
            <p:nvPr/>
          </p:nvSpPr>
          <p:spPr bwMode="auto">
            <a:xfrm>
              <a:off x="5213351" y="3460749"/>
              <a:ext cx="3397250" cy="2509838"/>
            </a:xfrm>
            <a:prstGeom prst="rect">
              <a:avLst/>
            </a:prstGeom>
            <a:solidFill>
              <a:srgbClr val="80008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5000" rIns="90000" bIns="45000"/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FFFF"/>
                  </a:solidFill>
                </a:rPr>
                <a:t>Charge density at all the interfaces</a:t>
              </a:r>
            </a:p>
            <a:p>
              <a:pPr eaLnBrk="1" hangingPunct="1"/>
              <a:endParaRPr lang="en-US" altLang="en-US" dirty="0">
                <a:solidFill>
                  <a:srgbClr val="FFFFFF"/>
                </a:solidFill>
              </a:endParaRPr>
            </a:p>
            <a:p>
              <a:pPr eaLnBrk="1" hangingPunct="1"/>
              <a:r>
                <a:rPr lang="en-US" altLang="en-US" dirty="0">
                  <a:solidFill>
                    <a:srgbClr val="FFFFFF"/>
                  </a:solidFill>
                </a:rPr>
                <a:t>Potential at any arbitrary point</a:t>
              </a:r>
            </a:p>
            <a:p>
              <a:pPr eaLnBrk="1" hangingPunct="1"/>
              <a:endParaRPr lang="en-US" altLang="en-US" dirty="0">
                <a:solidFill>
                  <a:srgbClr val="FFFFFF"/>
                </a:solidFill>
              </a:endParaRPr>
            </a:p>
            <a:p>
              <a:pPr eaLnBrk="1" hangingPunct="1"/>
              <a:r>
                <a:rPr lang="en-US" altLang="en-US" dirty="0">
                  <a:solidFill>
                    <a:srgbClr val="FFFFFF"/>
                  </a:solidFill>
                </a:rPr>
                <a:t>Field at any arbitrary point</a:t>
              </a:r>
            </a:p>
            <a:p>
              <a:pPr eaLnBrk="1" hangingPunct="1"/>
              <a:endParaRPr lang="en-US" altLang="en-US" dirty="0">
                <a:solidFill>
                  <a:srgbClr val="FFFFFF"/>
                </a:solidFill>
              </a:endParaRPr>
            </a:p>
            <a:p>
              <a:pPr eaLnBrk="1" hangingPunct="1"/>
              <a:r>
                <a:rPr lang="en-US" altLang="en-US" dirty="0">
                  <a:solidFill>
                    <a:srgbClr val="FFFFFF"/>
                  </a:solidFill>
                </a:rPr>
                <a:t>Capacitance, forces on device </a:t>
              </a:r>
            </a:p>
            <a:p>
              <a:pPr eaLnBrk="1" hangingPunct="1"/>
              <a:r>
                <a:rPr lang="en-US" altLang="en-US" dirty="0">
                  <a:solidFill>
                    <a:srgbClr val="FFFFFF"/>
                  </a:solidFill>
                </a:rPr>
                <a:t>components properties can be</a:t>
              </a:r>
            </a:p>
            <a:p>
              <a:pPr eaLnBrk="1" hangingPunct="1"/>
              <a:r>
                <a:rPr lang="en-US" altLang="en-US" dirty="0">
                  <a:solidFill>
                    <a:srgbClr val="FFFFFF"/>
                  </a:solidFill>
                </a:rPr>
                <a:t>obtained by post-processing</a:t>
              </a:r>
            </a:p>
          </p:txBody>
        </p:sp>
        <p:sp>
          <p:nvSpPr>
            <p:cNvPr id="11269" name="Text Box 2"/>
            <p:cNvSpPr txBox="1">
              <a:spLocks noChangeArrowheads="1"/>
            </p:cNvSpPr>
            <p:nvPr/>
          </p:nvSpPr>
          <p:spPr bwMode="auto">
            <a:xfrm>
              <a:off x="1752600" y="2971800"/>
              <a:ext cx="5434013" cy="395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5000" rIns="90000" bIns="45000"/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dirty="0">
                  <a:solidFill>
                    <a:srgbClr val="7030A0"/>
                  </a:solidFill>
                  <a:latin typeface="Monotype Corsiva" panose="03010101010201010101" pitchFamily="66" charset="0"/>
                </a:rPr>
                <a:t>It is easy to use, interface and integrate </a:t>
              </a:r>
              <a:r>
                <a:rPr lang="en-US" altLang="en-US" sz="2400" dirty="0" err="1">
                  <a:solidFill>
                    <a:srgbClr val="7030A0"/>
                  </a:solidFill>
                  <a:latin typeface="Monotype Corsiva" panose="03010101010201010101" pitchFamily="66" charset="0"/>
                </a:rPr>
                <a:t>neBEM</a:t>
              </a:r>
              <a:endParaRPr lang="en-US" altLang="en-US" sz="2400" dirty="0">
                <a:solidFill>
                  <a:srgbClr val="7030A0"/>
                </a:solidFill>
                <a:latin typeface="Monotype Corsiva" panose="03010101010201010101" pitchFamily="66" charset="0"/>
              </a:endParaRPr>
            </a:p>
          </p:txBody>
        </p:sp>
        <p:sp>
          <p:nvSpPr>
            <p:cNvPr id="11271" name="TextBox 6"/>
            <p:cNvSpPr txBox="1">
              <a:spLocks noChangeArrowheads="1"/>
            </p:cNvSpPr>
            <p:nvPr/>
          </p:nvSpPr>
          <p:spPr bwMode="auto">
            <a:xfrm>
              <a:off x="228600" y="1981200"/>
              <a:ext cx="853440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000" b="1" i="1" dirty="0">
                  <a:latin typeface="Arial Narrow" panose="020B0606020202030204" pitchFamily="34" charset="0"/>
                </a:rPr>
                <a:t>A new formulation based on green’s function that allows the use of exact close-form analytic expressions while solving 3d problems governed by Poisson’s equation. It is very precise even in critical near-field regions, and microscopic length scale.</a:t>
              </a:r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899592" y="551723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/>
              <a:t>S </a:t>
            </a:r>
            <a:r>
              <a:rPr lang="en-US" sz="1600" dirty="0" smtClean="0"/>
              <a:t>Mukhopadhyay and </a:t>
            </a:r>
            <a:r>
              <a:rPr lang="en-US" sz="1600" dirty="0"/>
              <a:t>N </a:t>
            </a:r>
            <a:r>
              <a:rPr lang="en-US" sz="1600" dirty="0" err="1" smtClean="0"/>
              <a:t>Majumdar</a:t>
            </a:r>
            <a:r>
              <a:rPr lang="en-US" sz="1600" dirty="0" smtClean="0"/>
              <a:t>, Computation </a:t>
            </a:r>
            <a:r>
              <a:rPr lang="en-US" sz="1600" dirty="0"/>
              <a:t>of 3D MEMS electrostatics using a nearly exact BEM </a:t>
            </a:r>
            <a:r>
              <a:rPr lang="en-US" sz="1600" dirty="0" smtClean="0"/>
              <a:t>solver EABE </a:t>
            </a:r>
            <a:r>
              <a:rPr lang="en-US" sz="1600" dirty="0"/>
              <a:t>30 (8), </a:t>
            </a:r>
            <a:r>
              <a:rPr lang="en-US" sz="1600" dirty="0" smtClean="0"/>
              <a:t>687-696, 2006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6115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IN" dirty="0">
                <a:latin typeface="Charlemagne Std" pitchFamily="50" charset="0"/>
              </a:rPr>
              <a:t>Simple Garfield++ how-</a:t>
            </a:r>
            <a:r>
              <a:rPr lang="en-IN" dirty="0" err="1">
                <a:latin typeface="Charlemagne Std" pitchFamily="50" charset="0"/>
              </a:rPr>
              <a:t>tos</a:t>
            </a:r>
            <a:endParaRPr lang="en-IN" dirty="0">
              <a:latin typeface="Charlemagne Std" pitchFamily="50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23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Garfield++ webpage</a:t>
            </a:r>
            <a:br>
              <a:rPr lang="en-IN" altLang="en-US" sz="3200" b="1" dirty="0"/>
            </a:br>
            <a:r>
              <a:rPr lang="en-IN" altLang="en-US" sz="3100" b="1" dirty="0">
                <a:latin typeface="Bradley Hand ITC" pitchFamily="66" charset="0"/>
              </a:rPr>
              <a:t>https://garfieldpp.web.cern.ch/garfieldpp/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A4F786EF-1276-4A7D-BD11-44188600B9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378836"/>
            <a:ext cx="8315688" cy="47864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24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Garfield++ documentation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25</a:t>
            </a:fld>
            <a:endParaRPr lang="en-IN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923F9C8-B79C-44A9-8420-4FD4CAC16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20" y="1448739"/>
            <a:ext cx="5530724" cy="3781692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="" xmlns:a16="http://schemas.microsoft.com/office/drawing/2014/main" id="{9C5ED3E2-169C-42D4-8122-9B0549225A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790" y="1830393"/>
            <a:ext cx="3058790" cy="4190895"/>
          </a:xfrm>
        </p:spPr>
      </p:pic>
    </p:spTree>
    <p:extLst>
      <p:ext uri="{BB962C8B-B14F-4D97-AF65-F5344CB8AC3E}">
        <p14:creationId xmlns:p14="http://schemas.microsoft.com/office/powerpoint/2010/main" val="221718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Prerequisites, installation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209877C9-1D52-4245-A13D-8F3B1ACF5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26" y="1340768"/>
            <a:ext cx="3876675" cy="26098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26</a:t>
            </a:fld>
            <a:endParaRPr lang="en-IN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35768D79-167B-4796-880A-4B3F716689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5064"/>
            <a:ext cx="9144000" cy="11313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20606A2-7CA2-4F0F-A992-32F82D2868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26" y="5205155"/>
            <a:ext cx="6029325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116036-E932-41D7-837B-AD694FE92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Get the code from Git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2F3148E-C5EE-4CA7-8166-D656CA6FB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D82FC5-DCD8-45DC-ADEE-8674BBEC1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863B001-C239-4585-A641-2503B5F0E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27</a:t>
            </a:fld>
            <a:endParaRPr lang="en-IN"/>
          </a:p>
        </p:txBody>
      </p:sp>
      <p:pic>
        <p:nvPicPr>
          <p:cNvPr id="8" name="GitLow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484313"/>
            <a:ext cx="8045450" cy="4525962"/>
          </a:xfrm>
        </p:spPr>
      </p:pic>
    </p:spTree>
    <p:extLst>
      <p:ext uri="{BB962C8B-B14F-4D97-AF65-F5344CB8AC3E}">
        <p14:creationId xmlns:p14="http://schemas.microsoft.com/office/powerpoint/2010/main" val="313603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E215F7-4126-4DFA-B1B8-BE93A867A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Installation</a:t>
            </a:r>
            <a:endParaRPr lang="en-IN" b="1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="" xmlns:a16="http://schemas.microsoft.com/office/drawing/2014/main" id="{D1E5E0B2-1791-43FD-8210-A902E9D027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24173"/>
            <a:ext cx="8229600" cy="1705027"/>
          </a:xfrm>
        </p:spPr>
      </p:pic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9A2A1B-B091-4C69-8A17-538C6F67E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D266E66-3A26-4699-B570-CD41DBB82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3059D1D-8A93-4728-86B1-EE93C4DEA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28</a:t>
            </a:fld>
            <a:endParaRPr lang="en-IN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7876BC37-B053-43B0-8B59-3B05E7C560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3065"/>
            <a:ext cx="9144000" cy="9422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5947"/>
            <a:ext cx="6779096" cy="247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82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12AABB0-BF66-4659-A647-BFC405917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Build Garfield++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4623948-8CF5-4FC6-8AFC-ECC5C5CDF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B4A5920-0D68-423C-B25A-CE21B5AF1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A3C49BE-C3AD-4AE8-898F-CD05C8EA8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29</a:t>
            </a:fld>
            <a:endParaRPr lang="en-IN"/>
          </a:p>
        </p:txBody>
      </p:sp>
      <p:pic>
        <p:nvPicPr>
          <p:cNvPr id="8" name="BuildLow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484313"/>
            <a:ext cx="8045450" cy="4525962"/>
          </a:xfrm>
        </p:spPr>
      </p:pic>
    </p:spTree>
    <p:extLst>
      <p:ext uri="{BB962C8B-B14F-4D97-AF65-F5344CB8AC3E}">
        <p14:creationId xmlns:p14="http://schemas.microsoft.com/office/powerpoint/2010/main" val="177942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Disclaimer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Device physics of particle detectors is a vast subject in itself, touching almost all the aspects of classical physics, glimpses of quantum mechanics and quite some amount of chemistry. As a result, the simulation tools are complex and varied in nature.</a:t>
            </a:r>
          </a:p>
          <a:p>
            <a:endParaRPr lang="en-IN" dirty="0"/>
          </a:p>
          <a:p>
            <a:r>
              <a:rPr lang="en-IN" dirty="0"/>
              <a:t>Large number of tool options are available. We will, naturally, touch upon only some of the more common ones, prejudiced by my own exposure to the subject.</a:t>
            </a:r>
          </a:p>
          <a:p>
            <a:endParaRPr lang="en-IN" dirty="0"/>
          </a:p>
          <a:p>
            <a:r>
              <a:rPr lang="en-IN" dirty="0"/>
              <a:t>Some of the </a:t>
            </a:r>
            <a:r>
              <a:rPr lang="en-IN" dirty="0" smtClean="0"/>
              <a:t>slides </a:t>
            </a:r>
            <a:r>
              <a:rPr lang="en-IN" dirty="0"/>
              <a:t>are for later use and will not be discussed in detail during the presentation, to save time.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49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Directory structure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30</a:t>
            </a:fld>
            <a:endParaRPr lang="en-IN"/>
          </a:p>
        </p:txBody>
      </p:sp>
      <p:pic>
        <p:nvPicPr>
          <p:cNvPr id="8" name="DirStrLow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484313"/>
            <a:ext cx="8045450" cy="45259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Standalone generation of transport properties</a:t>
            </a:r>
          </a:p>
          <a:p>
            <a:pPr lvl="1"/>
            <a:r>
              <a:rPr lang="en-IN" dirty="0" err="1"/>
              <a:t>Magboltz</a:t>
            </a:r>
            <a:endParaRPr lang="en-IN" dirty="0"/>
          </a:p>
          <a:p>
            <a:r>
              <a:rPr lang="en-IN" dirty="0"/>
              <a:t>Standalone primary generation</a:t>
            </a:r>
          </a:p>
          <a:p>
            <a:pPr lvl="1"/>
            <a:r>
              <a:rPr lang="en-IN" dirty="0"/>
              <a:t>Heed, </a:t>
            </a:r>
            <a:r>
              <a:rPr lang="en-IN" dirty="0" err="1"/>
              <a:t>Srim</a:t>
            </a:r>
            <a:r>
              <a:rPr lang="en-IN" dirty="0"/>
              <a:t>, Trim</a:t>
            </a:r>
          </a:p>
          <a:p>
            <a:r>
              <a:rPr lang="en-IN" dirty="0"/>
              <a:t>Field-solvers</a:t>
            </a:r>
          </a:p>
          <a:p>
            <a:pPr lvl="1"/>
            <a:r>
              <a:rPr lang="en-IN" dirty="0"/>
              <a:t>Analytic, </a:t>
            </a:r>
            <a:r>
              <a:rPr lang="en-IN" dirty="0" err="1"/>
              <a:t>Ansys</a:t>
            </a:r>
            <a:r>
              <a:rPr lang="en-IN" dirty="0"/>
              <a:t>, </a:t>
            </a:r>
            <a:r>
              <a:rPr lang="en-IN" dirty="0" err="1"/>
              <a:t>Comsol</a:t>
            </a:r>
            <a:r>
              <a:rPr lang="en-IN" dirty="0"/>
              <a:t>, CST, Elmer, </a:t>
            </a:r>
            <a:r>
              <a:rPr lang="en-IN" dirty="0" err="1"/>
              <a:t>neBEM</a:t>
            </a:r>
            <a:endParaRPr lang="en-IN" dirty="0"/>
          </a:p>
          <a:p>
            <a:r>
              <a:rPr lang="en-IN" dirty="0"/>
              <a:t>Gaseous detectors</a:t>
            </a:r>
          </a:p>
          <a:p>
            <a:pPr lvl="1"/>
            <a:r>
              <a:rPr lang="en-IN" dirty="0"/>
              <a:t>Drift tube, Gem, </a:t>
            </a:r>
            <a:r>
              <a:rPr lang="en-IN" dirty="0" err="1"/>
              <a:t>Micromegas</a:t>
            </a:r>
            <a:r>
              <a:rPr lang="en-IN" dirty="0"/>
              <a:t>, RPC</a:t>
            </a:r>
          </a:p>
          <a:p>
            <a:r>
              <a:rPr lang="en-IN" dirty="0"/>
              <a:t>Studies</a:t>
            </a:r>
          </a:p>
          <a:p>
            <a:pPr lvl="1"/>
            <a:r>
              <a:rPr lang="en-IN" dirty="0" err="1"/>
              <a:t>Paschen</a:t>
            </a:r>
            <a:r>
              <a:rPr lang="en-IN" dirty="0"/>
              <a:t> curve, gain fluctuation, signal generation</a:t>
            </a:r>
          </a:p>
          <a:p>
            <a:r>
              <a:rPr lang="en-IN" dirty="0"/>
              <a:t>Silicon detectors</a:t>
            </a:r>
          </a:p>
          <a:p>
            <a:pPr lvl="1"/>
            <a:r>
              <a:rPr lang="en-IN" dirty="0"/>
              <a:t>Standalone, TCAD interfaces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31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2FC4E5-5542-4F5E-9F65-F69D1FD40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Building and running the examples</a:t>
            </a:r>
            <a:endParaRPr lang="en-IN" b="1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="" xmlns:a16="http://schemas.microsoft.com/office/drawing/2014/main" id="{7152442A-017B-43E3-840F-FFE851E3AE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04219"/>
            <a:ext cx="8229600" cy="3486150"/>
          </a:xfrm>
        </p:spPr>
      </p:pic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38220E9-4E9A-4250-83C5-19A67CE97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A505D6E-AC5E-4AEB-827E-94FB99413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3DB0835-E4C1-4E81-B662-C42622A4A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495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Garfield++ 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dirty="0"/>
              <a:t>Generate transport properties for a chosen gas mixture</a:t>
            </a:r>
          </a:p>
          <a:p>
            <a:pPr marL="457200" indent="-457200">
              <a:buFont typeface="+mj-lt"/>
              <a:buAutoNum type="arabicPeriod"/>
            </a:pPr>
            <a:r>
              <a:rPr lang="en-IN" dirty="0"/>
              <a:t>Create device geometry, assign material properties, voltages on different electrodes</a:t>
            </a:r>
          </a:p>
          <a:p>
            <a:pPr marL="914388" lvl="1" indent="-457200">
              <a:buFont typeface="+mj-lt"/>
              <a:buAutoNum type="alphaLcParenR"/>
            </a:pPr>
            <a:r>
              <a:rPr lang="en-IN" dirty="0" smtClean="0"/>
              <a:t>Generate physical field maps</a:t>
            </a:r>
          </a:p>
          <a:p>
            <a:pPr marL="914388" lvl="1" indent="-457200">
              <a:buFont typeface="+mj-lt"/>
              <a:buAutoNum type="alphaLcParenR"/>
            </a:pPr>
            <a:r>
              <a:rPr lang="en-IN" dirty="0" smtClean="0"/>
              <a:t>Generate weighting field maps</a:t>
            </a:r>
          </a:p>
          <a:p>
            <a:pPr marL="457200" indent="-457200">
              <a:buFont typeface="+mj-lt"/>
              <a:buAutoNum type="arabicPeriod"/>
            </a:pPr>
            <a:r>
              <a:rPr lang="en-IN" dirty="0"/>
              <a:t>Define sensor related </a:t>
            </a:r>
            <a:r>
              <a:rPr lang="en-IN" dirty="0" smtClean="0"/>
              <a:t>details</a:t>
            </a:r>
          </a:p>
          <a:p>
            <a:pPr marL="457200" indent="-457200">
              <a:buFont typeface="+mj-lt"/>
              <a:buAutoNum type="arabicPeriod"/>
            </a:pPr>
            <a:r>
              <a:rPr lang="en-IN" dirty="0"/>
              <a:t>Define avalanche process</a:t>
            </a:r>
          </a:p>
          <a:p>
            <a:pPr marL="457200" indent="-457200">
              <a:buFont typeface="+mj-lt"/>
              <a:buAutoNum type="arabicPeriod"/>
            </a:pPr>
            <a:r>
              <a:rPr lang="en-IN" dirty="0"/>
              <a:t>Start Event loop</a:t>
            </a:r>
          </a:p>
          <a:p>
            <a:pPr marL="914388" lvl="1" indent="-457200">
              <a:buFont typeface="+mj-lt"/>
              <a:buAutoNum type="alphaLcParenR"/>
            </a:pPr>
            <a:r>
              <a:rPr lang="en-IN" dirty="0"/>
              <a:t>Generate primaries</a:t>
            </a:r>
          </a:p>
          <a:p>
            <a:pPr marL="914388" lvl="1" indent="-457200">
              <a:buFont typeface="+mj-lt"/>
              <a:buAutoNum type="alphaLcParenR"/>
            </a:pPr>
            <a:r>
              <a:rPr lang="en-IN" dirty="0"/>
              <a:t>Transport primaries and their subsequent </a:t>
            </a:r>
            <a:r>
              <a:rPr lang="en-IN" dirty="0" smtClean="0"/>
              <a:t>amplifications </a:t>
            </a:r>
            <a:r>
              <a:rPr lang="en-IN" dirty="0"/>
              <a:t>till they are attached or goes beyond the gas volume</a:t>
            </a:r>
          </a:p>
          <a:p>
            <a:pPr marL="914388" lvl="1" indent="-457200">
              <a:buFont typeface="+mj-lt"/>
              <a:buAutoNum type="alphaLcParenR"/>
            </a:pPr>
            <a:r>
              <a:rPr lang="en-IN" dirty="0"/>
              <a:t>Compute induced signal</a:t>
            </a:r>
          </a:p>
          <a:p>
            <a:pPr marL="457200" indent="-457200">
              <a:buFont typeface="+mj-lt"/>
              <a:buAutoNum type="arabicPeriod"/>
            </a:pPr>
            <a:r>
              <a:rPr lang="en-IN" dirty="0"/>
              <a:t>Carry out other necessary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33</a:t>
            </a:fld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5796136" y="3356992"/>
            <a:ext cx="2324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Plots can be generated on the fly using ROOT and other interfaces.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D256863-76BC-4AA0-B869-8C64F17BE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Check out the first step</a:t>
            </a:r>
            <a:br>
              <a:rPr lang="en-IN" b="1" dirty="0"/>
            </a:br>
            <a:r>
              <a:rPr lang="en-IN" sz="3400" b="1" dirty="0">
                <a:latin typeface="Bradley Hand ITC" pitchFamily="66" charset="0"/>
              </a:rPr>
              <a:t>transport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94238B1-4C4A-4168-B5D0-BEC2639EC10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IN" sz="5000" dirty="0"/>
              <a:t>Analyse related example codes</a:t>
            </a:r>
          </a:p>
          <a:p>
            <a:r>
              <a:rPr lang="en-IN" sz="5000" dirty="0"/>
              <a:t>Build them</a:t>
            </a:r>
          </a:p>
          <a:p>
            <a:r>
              <a:rPr lang="en-IN" sz="5000" dirty="0"/>
              <a:t>Execute one that generates a file containing transport properties in a gas mixture</a:t>
            </a:r>
          </a:p>
          <a:p>
            <a:endParaRPr lang="en-IN" dirty="0" smtClean="0"/>
          </a:p>
          <a:p>
            <a:pPr marL="0" indent="0">
              <a:buNone/>
            </a:pPr>
            <a:r>
              <a:rPr lang="en-IN" dirty="0" smtClean="0"/>
              <a:t>=======================================</a:t>
            </a:r>
          </a:p>
          <a:p>
            <a:endParaRPr lang="en-IN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#include &lt;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iostream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#include "Garfield/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MediumMagboltz.hh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"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#include "Garfield/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FundamentalConstants.hh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"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using namespace Garfield;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main(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argc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, char *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argv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[]) {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double pressure = 3 *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AtmosphericPressure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double temperature = 293.15;</a:t>
            </a:r>
            <a:endParaRPr lang="en-IN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endParaRPr lang="en-IN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// Setup the gas.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MediumMagboltz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gas;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gas.SetComposition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("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Ar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", 93., "CO2", 7.);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gas.SetTemperature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(temperature);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gas.SetPressure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(pressure);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// </a:t>
            </a:r>
            <a:r>
              <a:rPr lang="en-US" dirty="0" smtClean="0">
                <a:solidFill>
                  <a:srgbClr val="0070C0"/>
                </a:solidFill>
                <a:latin typeface="Consolas" panose="020B0609020204030204" pitchFamily="49" charset="0"/>
              </a:rPr>
              <a:t>Set 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field range to be covered </a:t>
            </a:r>
            <a:r>
              <a:rPr lang="en-US" dirty="0" smtClean="0">
                <a:solidFill>
                  <a:srgbClr val="0070C0"/>
                </a:solidFill>
                <a:latin typeface="Consolas" panose="020B0609020204030204" pitchFamily="49" charset="0"/>
              </a:rPr>
              <a:t>by 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gas </a:t>
            </a:r>
            <a:r>
              <a:rPr lang="en-US" dirty="0" smtClean="0">
                <a:solidFill>
                  <a:srgbClr val="0070C0"/>
                </a:solidFill>
                <a:latin typeface="Consolas" panose="020B0609020204030204" pitchFamily="49" charset="0"/>
              </a:rPr>
              <a:t>table</a:t>
            </a: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size_t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nE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= 20;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double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emin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=    100.;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double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emax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= 100000</a:t>
            </a:r>
            <a:r>
              <a:rPr lang="en-US" dirty="0" smtClean="0">
                <a:solidFill>
                  <a:srgbClr val="0070C0"/>
                </a:solidFill>
                <a:latin typeface="Consolas" panose="020B0609020204030204" pitchFamily="49" charset="0"/>
              </a:rPr>
              <a:t>.;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// Flag to request logarithmic spacing.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constexpr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bool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useLog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= true;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gas.SetFieldGrid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emin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emax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nE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useLog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ncoll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= 10;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// Run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Magboltz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to generate the gas table.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gas.GenerateGasTable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ncoll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// Save the table.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gas.WriteGasFile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("ar_93_co2_7.gas");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D9DB1E-3399-403E-9BDC-ACFCC50A9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DF8EAE8-ABB1-41F5-9A0E-10C94D9B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1526E08-FBC8-4732-B080-86431E1AE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165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23E27ED-25D7-4778-B5B3-604C54164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Build and execute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918BB47-9AD1-4AEF-8EE6-B9855D373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40130C-6E7D-4F7F-AD8F-E1764792A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5979184-974A-4B83-ACEA-7B908EE9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35</a:t>
            </a:fld>
            <a:endParaRPr lang="en-IN"/>
          </a:p>
        </p:txBody>
      </p:sp>
      <p:pic>
        <p:nvPicPr>
          <p:cNvPr id="7" name="BuildLow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484313"/>
            <a:ext cx="8045450" cy="4525962"/>
          </a:xfrm>
        </p:spPr>
      </p:pic>
    </p:spTree>
    <p:extLst>
      <p:ext uri="{BB962C8B-B14F-4D97-AF65-F5344CB8AC3E}">
        <p14:creationId xmlns:p14="http://schemas.microsoft.com/office/powerpoint/2010/main" val="61509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 err="1" smtClean="0"/>
              <a:t>Micromegas</a:t>
            </a:r>
            <a:r>
              <a:rPr lang="en-IN" altLang="en-US" sz="3200" b="1" dirty="0" smtClean="0"/>
              <a:t> using Garfield++</a:t>
            </a:r>
            <a:endParaRPr lang="en-IN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IN" dirty="0" smtClean="0"/>
              <a:t>Transport </a:t>
            </a:r>
            <a:r>
              <a:rPr lang="en-IN" dirty="0"/>
              <a:t>properties for </a:t>
            </a:r>
            <a:r>
              <a:rPr lang="en-IN" dirty="0" smtClean="0"/>
              <a:t>Ar-CO</a:t>
            </a:r>
            <a:r>
              <a:rPr lang="en-IN" baseline="-25000" dirty="0" smtClean="0"/>
              <a:t>2</a:t>
            </a:r>
            <a:r>
              <a:rPr lang="en-IN" dirty="0" smtClean="0"/>
              <a:t> (93:7)</a:t>
            </a:r>
            <a:endParaRPr lang="en-IN" dirty="0"/>
          </a:p>
          <a:p>
            <a:pPr marL="457200" indent="-457200">
              <a:buFont typeface="+mj-lt"/>
              <a:buAutoNum type="arabicPeriod"/>
            </a:pPr>
            <a:r>
              <a:rPr lang="en-IN" dirty="0" err="1" smtClean="0"/>
              <a:t>Micromegas</a:t>
            </a:r>
            <a:r>
              <a:rPr lang="en-IN" dirty="0" smtClean="0"/>
              <a:t> </a:t>
            </a:r>
            <a:r>
              <a:rPr lang="en-IN" dirty="0"/>
              <a:t>geometry, assign material properties, voltages on different electrodes</a:t>
            </a:r>
          </a:p>
          <a:p>
            <a:pPr marL="914388" lvl="1" indent="-457200">
              <a:buFont typeface="+mj-lt"/>
              <a:buAutoNum type="alphaLcParenR"/>
            </a:pPr>
            <a:r>
              <a:rPr lang="en-IN" dirty="0" smtClean="0"/>
              <a:t>physical field maps using </a:t>
            </a:r>
            <a:r>
              <a:rPr lang="en-IN" dirty="0" err="1" smtClean="0"/>
              <a:t>neBEM</a:t>
            </a:r>
            <a:endParaRPr lang="en-IN" dirty="0" smtClean="0"/>
          </a:p>
          <a:p>
            <a:pPr marL="914388" lvl="1" indent="-457200">
              <a:buFont typeface="+mj-lt"/>
              <a:buAutoNum type="alphaLcParenR"/>
            </a:pPr>
            <a:r>
              <a:rPr lang="en-IN" dirty="0" smtClean="0"/>
              <a:t>weighting field maps using </a:t>
            </a:r>
            <a:r>
              <a:rPr lang="en-IN" dirty="0" err="1" smtClean="0"/>
              <a:t>neBEM</a:t>
            </a:r>
            <a:endParaRPr lang="en-IN" dirty="0" smtClean="0"/>
          </a:p>
          <a:p>
            <a:pPr marL="457200" indent="-457200">
              <a:buFont typeface="+mj-lt"/>
              <a:buAutoNum type="arabicPeriod"/>
            </a:pPr>
            <a:r>
              <a:rPr lang="en-IN" dirty="0"/>
              <a:t>O</a:t>
            </a:r>
            <a:r>
              <a:rPr lang="en-IN" dirty="0" smtClean="0"/>
              <a:t>ne continuous anode for signal</a:t>
            </a:r>
          </a:p>
          <a:p>
            <a:pPr marL="457200" indent="-457200">
              <a:buFont typeface="+mj-lt"/>
              <a:buAutoNum type="arabicPeriod"/>
            </a:pPr>
            <a:r>
              <a:rPr lang="en-IN" dirty="0" smtClean="0"/>
              <a:t>Monte-Carlo </a:t>
            </a:r>
            <a:r>
              <a:rPr lang="en-IN" dirty="0"/>
              <a:t>avalanche process</a:t>
            </a:r>
          </a:p>
          <a:p>
            <a:pPr marL="457200" indent="-457200">
              <a:buFont typeface="+mj-lt"/>
              <a:buAutoNum type="arabicPeriod"/>
            </a:pPr>
            <a:r>
              <a:rPr lang="en-IN" dirty="0" smtClean="0"/>
              <a:t>Muon </a:t>
            </a:r>
            <a:r>
              <a:rPr lang="en-IN" dirty="0"/>
              <a:t>e</a:t>
            </a:r>
            <a:r>
              <a:rPr lang="en-IN" dirty="0" smtClean="0"/>
              <a:t>vent </a:t>
            </a:r>
            <a:r>
              <a:rPr lang="en-IN" dirty="0"/>
              <a:t>loop</a:t>
            </a:r>
          </a:p>
          <a:p>
            <a:pPr marL="914388" lvl="1" indent="-457200">
              <a:buFont typeface="+mj-lt"/>
              <a:buAutoNum type="alphaLcParenR"/>
            </a:pPr>
            <a:r>
              <a:rPr lang="en-IN" dirty="0" smtClean="0"/>
              <a:t>primaries due to an one GeV muon</a:t>
            </a:r>
            <a:endParaRPr lang="en-IN" dirty="0"/>
          </a:p>
          <a:p>
            <a:pPr marL="914388" lvl="1" indent="-457200">
              <a:buFont typeface="+mj-lt"/>
              <a:buAutoNum type="alphaLcParenR"/>
            </a:pPr>
            <a:r>
              <a:rPr lang="en-IN" dirty="0"/>
              <a:t>Transport </a:t>
            </a:r>
            <a:r>
              <a:rPr lang="en-IN" dirty="0" smtClean="0"/>
              <a:t>charges</a:t>
            </a:r>
          </a:p>
          <a:p>
            <a:pPr marL="914388" lvl="1" indent="-457200">
              <a:buFont typeface="+mj-lt"/>
              <a:buAutoNum type="alphaLcParenR"/>
            </a:pPr>
            <a:r>
              <a:rPr lang="en-IN" dirty="0"/>
              <a:t>I</a:t>
            </a:r>
            <a:r>
              <a:rPr lang="en-IN" dirty="0" smtClean="0"/>
              <a:t>nduced signal on the anode</a:t>
            </a:r>
          </a:p>
          <a:p>
            <a:pPr marL="457200" indent="-457200">
              <a:buFont typeface="+mj-lt"/>
              <a:buAutoNum type="arabicPeriod"/>
            </a:pPr>
            <a:r>
              <a:rPr lang="en-IN" dirty="0" smtClean="0"/>
              <a:t>Check results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36</a:t>
            </a:fld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6550868" y="3378434"/>
            <a:ext cx="1820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Plots </a:t>
            </a:r>
            <a:r>
              <a:rPr lang="en-IN" dirty="0" smtClean="0"/>
              <a:t>using ROOT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7644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Transport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872" y="1340769"/>
            <a:ext cx="8229600" cy="42484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16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  // 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Define materials</a:t>
            </a:r>
          </a:p>
          <a:p>
            <a:pPr marL="0" indent="0">
              <a:buNone/>
            </a:pP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</a:p>
          <a:p>
            <a:pPr marL="0" indent="0">
              <a:buNone/>
            </a:pPr>
            <a:r>
              <a:rPr lang="en-IN" sz="16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  // 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Conducting medium</a:t>
            </a:r>
          </a:p>
          <a:p>
            <a:pPr marL="0" indent="0">
              <a:buNone/>
            </a:pPr>
            <a:r>
              <a:rPr lang="en-IN" sz="16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1600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MediumConductor</a:t>
            </a:r>
            <a:r>
              <a:rPr lang="en-IN" sz="16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Cu;</a:t>
            </a:r>
          </a:p>
          <a:p>
            <a:pPr marL="0" indent="0">
              <a:buNone/>
            </a:pPr>
            <a:endParaRPr lang="en-IN" sz="16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 // Gas mixture</a:t>
            </a:r>
          </a:p>
          <a:p>
            <a:pPr marL="0" indent="0">
              <a:buNone/>
            </a:pP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MediumMagboltz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*gas = new </a:t>
            </a:r>
            <a:r>
              <a:rPr lang="en-IN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MediumMagboltz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double pressure = 760.;</a:t>
            </a:r>
          </a:p>
          <a:p>
            <a:pPr marL="0" indent="0">
              <a:buNone/>
            </a:pP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double temperature = 293.15;</a:t>
            </a:r>
          </a:p>
          <a:p>
            <a:pPr marL="0" indent="0">
              <a:buNone/>
            </a:pP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 gas-&gt;</a:t>
            </a:r>
            <a:r>
              <a:rPr lang="en-IN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SetTemperature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(temperature);</a:t>
            </a:r>
          </a:p>
          <a:p>
            <a:pPr marL="0" indent="0">
              <a:buNone/>
            </a:pP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 gas-&gt;</a:t>
            </a:r>
            <a:r>
              <a:rPr lang="en-IN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SetPressure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(pressure);</a:t>
            </a:r>
          </a:p>
          <a:p>
            <a:pPr marL="0" indent="0">
              <a:buNone/>
            </a:pP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 gas-&gt;</a:t>
            </a:r>
            <a:r>
              <a:rPr lang="en-IN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SetComposition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("</a:t>
            </a:r>
            <a:r>
              <a:rPr lang="en-IN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Ar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", 93., "CO2", 7.);</a:t>
            </a:r>
          </a:p>
          <a:p>
            <a:pPr marL="0" indent="0">
              <a:buNone/>
            </a:pP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  gas-&gt;</a:t>
            </a:r>
            <a:r>
              <a:rPr lang="en-IN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LoadGasFile</a:t>
            </a:r>
            <a:r>
              <a:rPr lang="en-IN" sz="1600" dirty="0">
                <a:solidFill>
                  <a:srgbClr val="0070C0"/>
                </a:solidFill>
                <a:latin typeface="Consolas" panose="020B0609020204030204" pitchFamily="49" charset="0"/>
              </a:rPr>
              <a:t>("../93Ar_7CO2.gas</a:t>
            </a:r>
            <a:r>
              <a:rPr lang="en-IN" sz="16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");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37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 smtClean="0"/>
              <a:t>Device</a:t>
            </a:r>
            <a:endParaRPr lang="en-IN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 smtClean="0"/>
              <a:t>The Micro-mesh Gaseous Structure (</a:t>
            </a:r>
            <a:r>
              <a:rPr lang="en-IN" dirty="0" err="1" smtClean="0"/>
              <a:t>Micromegas</a:t>
            </a:r>
            <a:r>
              <a:rPr lang="en-IN" dirty="0" smtClean="0"/>
              <a:t>) is a popular MPGD.</a:t>
            </a:r>
          </a:p>
          <a:p>
            <a:r>
              <a:rPr lang="en-IN" dirty="0" smtClean="0"/>
              <a:t>Invented in early 1990-s by </a:t>
            </a:r>
            <a:r>
              <a:rPr lang="en-IN" dirty="0" err="1" smtClean="0"/>
              <a:t>Ioannis</a:t>
            </a:r>
            <a:r>
              <a:rPr lang="en-IN" dirty="0" smtClean="0"/>
              <a:t> </a:t>
            </a:r>
            <a:r>
              <a:rPr lang="en-IN" dirty="0" err="1" smtClean="0"/>
              <a:t>Giomataris</a:t>
            </a:r>
            <a:r>
              <a:rPr lang="en-IN" dirty="0" smtClean="0"/>
              <a:t>, George </a:t>
            </a:r>
            <a:r>
              <a:rPr lang="en-IN" dirty="0" err="1" smtClean="0"/>
              <a:t>Charpak</a:t>
            </a:r>
            <a:r>
              <a:rPr lang="en-IN" dirty="0" smtClean="0"/>
              <a:t> et al.</a:t>
            </a:r>
          </a:p>
          <a:p>
            <a:r>
              <a:rPr lang="en-IN" dirty="0" smtClean="0"/>
              <a:t>Successfully employed in various experiments including COMPASS, T2K and proposed in several future ones, such as ATLAS.</a:t>
            </a:r>
          </a:p>
          <a:p>
            <a:r>
              <a:rPr lang="en-IN" dirty="0" smtClean="0"/>
              <a:t>Excellent position and energy resolution.</a:t>
            </a:r>
          </a:p>
          <a:p>
            <a:r>
              <a:rPr lang="en-IN" dirty="0" smtClean="0"/>
              <a:t>Can be made extremely fast (less than 25 </a:t>
            </a:r>
            <a:r>
              <a:rPr lang="en-IN" dirty="0" err="1" smtClean="0"/>
              <a:t>ps</a:t>
            </a:r>
            <a:r>
              <a:rPr lang="en-IN" dirty="0" smtClean="0"/>
              <a:t> has been achieved by the PICOSEC collaboration).</a:t>
            </a:r>
          </a:p>
          <a:p>
            <a:r>
              <a:rPr lang="en-IN" dirty="0" smtClean="0"/>
              <a:t>High efficiency, low ion back-flow.</a:t>
            </a:r>
          </a:p>
          <a:p>
            <a:r>
              <a:rPr lang="en-IN" dirty="0" smtClean="0"/>
              <a:t>Very low material budget.</a:t>
            </a:r>
          </a:p>
          <a:p>
            <a:r>
              <a:rPr lang="en-IN" dirty="0" smtClean="0"/>
              <a:t>Can be discharge prone.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38</a:t>
            </a:fld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5652120" y="4758243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/>
              <a:t>Giomataris</a:t>
            </a:r>
            <a:r>
              <a:rPr lang="en-US" sz="1600" i="1" dirty="0"/>
              <a:t>, Y.; </a:t>
            </a:r>
            <a:r>
              <a:rPr lang="en-US" sz="1600" i="1" dirty="0" err="1"/>
              <a:t>Rebourgeard</a:t>
            </a:r>
            <a:r>
              <a:rPr lang="en-US" sz="1600" i="1" dirty="0"/>
              <a:t>, Ph.; Robert, J.P.; </a:t>
            </a:r>
            <a:r>
              <a:rPr lang="en-US" sz="1600" i="1" dirty="0" err="1"/>
              <a:t>Charpak</a:t>
            </a:r>
            <a:r>
              <a:rPr lang="en-US" sz="1600" i="1" dirty="0"/>
              <a:t>, G. (1996</a:t>
            </a:r>
            <a:r>
              <a:rPr lang="en-US" sz="1600" i="1" dirty="0" smtClean="0"/>
              <a:t>).. NIM A </a:t>
            </a:r>
            <a:r>
              <a:rPr lang="en-US" sz="1600" b="1" i="1" dirty="0"/>
              <a:t>376</a:t>
            </a:r>
            <a:r>
              <a:rPr lang="en-US" sz="1600" i="1" dirty="0"/>
              <a:t> (1): 29–35.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67167" y="139767"/>
            <a:ext cx="5760640" cy="58477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z="3200" dirty="0">
                <a:latin typeface="Papyrus" panose="03070502060502030205" pitchFamily="66" charset="0"/>
                <a:ea typeface="+mj-ea"/>
                <a:cs typeface="+mj-cs"/>
              </a:rPr>
              <a:t>Bulk </a:t>
            </a:r>
            <a:r>
              <a:rPr lang="en-US" sz="3200" dirty="0" err="1">
                <a:latin typeface="Papyrus" panose="03070502060502030205" pitchFamily="66" charset="0"/>
                <a:ea typeface="+mj-ea"/>
                <a:cs typeface="+mj-cs"/>
              </a:rPr>
              <a:t>Micromegas</a:t>
            </a:r>
            <a:endParaRPr lang="en-IN" sz="3200" dirty="0">
              <a:latin typeface="Papyrus" panose="03070502060502030205" pitchFamily="66" charset="0"/>
              <a:ea typeface="+mj-ea"/>
              <a:cs typeface="+mj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69169" y="990600"/>
            <a:ext cx="8070031" cy="5318105"/>
            <a:chOff x="53259" y="915665"/>
            <a:chExt cx="8702572" cy="5790106"/>
          </a:xfrm>
        </p:grpSpPr>
        <p:pic>
          <p:nvPicPr>
            <p:cNvPr id="4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99" y="915665"/>
              <a:ext cx="5365418" cy="40240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381000" algn="ctr" rotWithShape="0">
                <a:schemeClr val="tx1">
                  <a:alpha val="7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3259" y="5063816"/>
              <a:ext cx="4619296" cy="16419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Arial Narrow" pitchFamily="34" charset="0"/>
                </a:rPr>
                <a:t>Specifications</a:t>
              </a:r>
              <a:endParaRPr lang="en-US" sz="2000" dirty="0">
                <a:solidFill>
                  <a:srgbClr val="FF0000"/>
                </a:solidFill>
                <a:latin typeface="Bella Donna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</a:rPr>
                <a:t>Active area: </a:t>
              </a:r>
              <a:r>
                <a:rPr lang="en-US" b="1" dirty="0" smtClean="0">
                  <a:solidFill>
                    <a:srgbClr val="000099"/>
                  </a:solidFill>
                  <a:latin typeface="Arial Narrow" pitchFamily="34" charset="0"/>
                </a:rPr>
                <a:t>10x10 cm</a:t>
              </a:r>
              <a:r>
                <a:rPr lang="en-US" b="1" baseline="30000" dirty="0" smtClean="0">
                  <a:solidFill>
                    <a:srgbClr val="000099"/>
                  </a:solidFill>
                  <a:latin typeface="Arial Narrow" pitchFamily="34" charset="0"/>
                </a:rPr>
                <a:t>2</a:t>
              </a:r>
              <a:r>
                <a:rPr lang="en-US" b="1" dirty="0" smtClean="0">
                  <a:solidFill>
                    <a:srgbClr val="000099"/>
                  </a:solidFill>
                  <a:latin typeface="Arial Narrow" pitchFamily="34" charset="0"/>
                </a:rPr>
                <a:t> to several meters</a:t>
              </a:r>
              <a:endParaRPr lang="en-US" b="1" dirty="0">
                <a:solidFill>
                  <a:srgbClr val="000099"/>
                </a:solidFill>
                <a:latin typeface="Arial Narrow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</a:rPr>
                <a:t>Amplification gap: 64 </a:t>
              </a: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  <a:sym typeface="Symbol" pitchFamily="18" charset="2"/>
                </a:rPr>
                <a:t>/128 / </a:t>
              </a: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</a:rPr>
                <a:t>192 / 220 </a:t>
              </a:r>
              <a:r>
                <a:rPr lang="en-US" b="1" noProof="1">
                  <a:solidFill>
                    <a:srgbClr val="000099"/>
                  </a:solidFill>
                  <a:latin typeface="Arial Narrow" pitchFamily="34" charset="0"/>
                  <a:sym typeface="Symbol" pitchFamily="18" charset="2"/>
                </a:rPr>
                <a:t></a:t>
              </a: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</a:rPr>
                <a:t>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</a:rPr>
                <a:t>SS wire diameter:  18 </a:t>
              </a:r>
              <a:r>
                <a:rPr lang="en-US" b="1" noProof="1">
                  <a:solidFill>
                    <a:srgbClr val="000099"/>
                  </a:solidFill>
                  <a:latin typeface="Arial Narrow" pitchFamily="34" charset="0"/>
                  <a:sym typeface="Symbol" pitchFamily="18" charset="2"/>
                </a:rPr>
                <a:t></a:t>
              </a: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</a:rPr>
                <a:t>m, pitch 63 / 78 </a:t>
              </a: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  <a:sym typeface="Symbol" pitchFamily="18" charset="2"/>
                </a:rPr>
                <a:t>m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</a:rPr>
                <a:t>Spacer diameter: 400 </a:t>
              </a:r>
              <a:r>
                <a:rPr lang="en-US" b="1" noProof="1">
                  <a:solidFill>
                    <a:srgbClr val="000099"/>
                  </a:solidFill>
                  <a:latin typeface="Arial Narrow" pitchFamily="34" charset="0"/>
                  <a:sym typeface="Symbol" pitchFamily="18" charset="2"/>
                </a:rPr>
                <a:t></a:t>
              </a:r>
              <a:r>
                <a:rPr lang="en-US" b="1" dirty="0">
                  <a:solidFill>
                    <a:srgbClr val="000099"/>
                  </a:solidFill>
                  <a:latin typeface="Arial Narrow" pitchFamily="34" charset="0"/>
                </a:rPr>
                <a:t>m, pitch 2 mm</a:t>
              </a:r>
              <a:endParaRPr lang="en-US" dirty="0">
                <a:latin typeface="Arial Narrow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131495" y="4437112"/>
              <a:ext cx="2546350" cy="2016224"/>
              <a:chOff x="6227763" y="4860925"/>
              <a:chExt cx="2546350" cy="1908175"/>
            </a:xfrm>
          </p:grpSpPr>
          <p:pic>
            <p:nvPicPr>
              <p:cNvPr id="7" name="Picture 4"/>
              <p:cNvPicPr preferRelativeResize="0"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27763" y="4860925"/>
                <a:ext cx="2546350" cy="190817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cxnSp>
            <p:nvCxnSpPr>
              <p:cNvPr id="8" name="Straight Arrow Connector 7"/>
              <p:cNvCxnSpPr/>
              <p:nvPr/>
            </p:nvCxnSpPr>
            <p:spPr>
              <a:xfrm flipV="1">
                <a:off x="6735763" y="5827713"/>
                <a:ext cx="1187450" cy="4762"/>
              </a:xfrm>
              <a:prstGeom prst="straightConnector1">
                <a:avLst/>
              </a:prstGeom>
              <a:ln w="22225">
                <a:solidFill>
                  <a:schemeClr val="bg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18"/>
              <p:cNvSpPr txBox="1">
                <a:spLocks noChangeArrowheads="1"/>
              </p:cNvSpPr>
              <p:nvPr/>
            </p:nvSpPr>
            <p:spPr bwMode="auto">
              <a:xfrm>
                <a:off x="6823399" y="6019460"/>
                <a:ext cx="1589285" cy="291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sz="1400" dirty="0">
                    <a:solidFill>
                      <a:schemeClr val="bg1"/>
                    </a:solidFill>
                    <a:latin typeface="Arial Narrow" pitchFamily="34" charset="0"/>
                  </a:rPr>
                  <a:t>Pitch  ~ 2 mm</a:t>
                </a:r>
                <a:endParaRPr lang="en-IN" altLang="en-US" sz="14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209481" y="1268760"/>
              <a:ext cx="2546350" cy="1908175"/>
              <a:chOff x="5580112" y="1376234"/>
              <a:chExt cx="2546350" cy="1908175"/>
            </a:xfrm>
            <a:effectLst>
              <a:outerShdw blurRad="381000" algn="ctr" rotWithShape="0">
                <a:schemeClr val="tx1">
                  <a:alpha val="70000"/>
                </a:schemeClr>
              </a:outerShdw>
            </a:effectLst>
          </p:grpSpPr>
          <p:pic>
            <p:nvPicPr>
              <p:cNvPr id="12" name="Picture 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80112" y="1376234"/>
                <a:ext cx="2546350" cy="190817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cxnSp>
            <p:nvCxnSpPr>
              <p:cNvPr id="13" name="Straight Arrow Connector 12"/>
              <p:cNvCxnSpPr/>
              <p:nvPr/>
            </p:nvCxnSpPr>
            <p:spPr>
              <a:xfrm flipV="1">
                <a:off x="6267500" y="2162046"/>
                <a:ext cx="450850" cy="6350"/>
              </a:xfrm>
              <a:prstGeom prst="straightConnector1">
                <a:avLst/>
              </a:prstGeom>
              <a:ln w="22225">
                <a:solidFill>
                  <a:schemeClr val="bg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28"/>
              <p:cNvSpPr txBox="1">
                <a:spLocks noChangeArrowheads="1"/>
              </p:cNvSpPr>
              <p:nvPr/>
            </p:nvSpPr>
            <p:spPr bwMode="auto">
              <a:xfrm>
                <a:off x="5718225" y="2189034"/>
                <a:ext cx="154940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sz="1400">
                    <a:solidFill>
                      <a:schemeClr val="bg1"/>
                    </a:solidFill>
                    <a:latin typeface="Arial Narrow" pitchFamily="34" charset="0"/>
                  </a:rPr>
                  <a:t>Mesh Hole ~ 45</a:t>
                </a:r>
                <a:r>
                  <a:rPr lang="en-US" altLang="en-US" sz="1400">
                    <a:solidFill>
                      <a:schemeClr val="bg1"/>
                    </a:solidFill>
                    <a:latin typeface="Arial Narrow" pitchFamily="34" charset="0"/>
                    <a:sym typeface="Symbol" pitchFamily="18" charset="2"/>
                  </a:rPr>
                  <a:t>m</a:t>
                </a:r>
                <a:endParaRPr lang="en-IN" altLang="en-US" sz="140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6680250" y="2628771"/>
                <a:ext cx="504825" cy="0"/>
              </a:xfrm>
              <a:prstGeom prst="straightConnector1">
                <a:avLst/>
              </a:prstGeom>
              <a:ln w="22225">
                <a:solidFill>
                  <a:schemeClr val="bg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35"/>
              <p:cNvSpPr txBox="1">
                <a:spLocks noChangeArrowheads="1"/>
              </p:cNvSpPr>
              <p:nvPr/>
            </p:nvSpPr>
            <p:spPr bwMode="auto">
              <a:xfrm>
                <a:off x="6492925" y="2727196"/>
                <a:ext cx="113347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sz="1400">
                    <a:solidFill>
                      <a:schemeClr val="bg1"/>
                    </a:solidFill>
                    <a:latin typeface="Arial Narrow" pitchFamily="34" charset="0"/>
                  </a:rPr>
                  <a:t>Pitch ~ 63</a:t>
                </a:r>
                <a:r>
                  <a:rPr lang="en-US" altLang="en-US" sz="1400">
                    <a:solidFill>
                      <a:schemeClr val="bg1"/>
                    </a:solidFill>
                    <a:latin typeface="Arial Narrow" pitchFamily="34" charset="0"/>
                    <a:sym typeface="Symbol" pitchFamily="18" charset="2"/>
                  </a:rPr>
                  <a:t>m</a:t>
                </a:r>
                <a:endParaRPr lang="en-IN" altLang="en-US" sz="140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631632" y="3039693"/>
              <a:ext cx="2544762" cy="1908175"/>
              <a:chOff x="5472113" y="3552678"/>
              <a:chExt cx="2544762" cy="1908175"/>
            </a:xfrm>
            <a:effectLst>
              <a:outerShdw blurRad="381000" algn="ctr" rotWithShape="0">
                <a:schemeClr val="tx1">
                  <a:alpha val="70000"/>
                </a:schemeClr>
              </a:outerShdw>
            </a:effectLst>
          </p:grpSpPr>
          <p:pic>
            <p:nvPicPr>
              <p:cNvPr id="18" name="Picture 1"/>
              <p:cNvPicPr preferRelativeResize="0">
                <a:picLocks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72113" y="3552678"/>
                <a:ext cx="2544762" cy="190817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cxnSp>
            <p:nvCxnSpPr>
              <p:cNvPr id="19" name="Straight Arrow Connector 18"/>
              <p:cNvCxnSpPr/>
              <p:nvPr/>
            </p:nvCxnSpPr>
            <p:spPr>
              <a:xfrm flipV="1">
                <a:off x="6149975" y="4555507"/>
                <a:ext cx="1397000" cy="7937"/>
              </a:xfrm>
              <a:prstGeom prst="straightConnector1">
                <a:avLst/>
              </a:prstGeom>
              <a:ln w="22225">
                <a:solidFill>
                  <a:schemeClr val="bg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25"/>
              <p:cNvSpPr txBox="1">
                <a:spLocks noChangeArrowheads="1"/>
              </p:cNvSpPr>
              <p:nvPr/>
            </p:nvSpPr>
            <p:spPr bwMode="auto">
              <a:xfrm>
                <a:off x="5762625" y="4849194"/>
                <a:ext cx="1963738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sz="1400" dirty="0">
                    <a:solidFill>
                      <a:schemeClr val="bg1"/>
                    </a:solidFill>
                    <a:latin typeface="Arial Narrow" pitchFamily="34" charset="0"/>
                  </a:rPr>
                  <a:t>Spacer Diameter ~ 400</a:t>
                </a:r>
                <a:r>
                  <a:rPr lang="en-US" altLang="en-US" sz="1400" dirty="0">
                    <a:solidFill>
                      <a:schemeClr val="bg1"/>
                    </a:solidFill>
                    <a:latin typeface="Arial Narrow" pitchFamily="34" charset="0"/>
                    <a:sym typeface="Symbol" pitchFamily="18" charset="2"/>
                  </a:rPr>
                  <a:t>m</a:t>
                </a:r>
                <a:endParaRPr lang="en-IN" altLang="en-US" sz="14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</p:grp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RAPID 2021, Jammu University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990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Subtitle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IN" dirty="0">
                <a:latin typeface="Charlemagne Std" pitchFamily="50" charset="0"/>
              </a:rPr>
              <a:t>Motivation and background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567167" y="139767"/>
            <a:ext cx="5760640" cy="58477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sz="3200" dirty="0">
                <a:latin typeface="Papyrus" panose="03070502060502030205" pitchFamily="66" charset="0"/>
                <a:ea typeface="+mj-ea"/>
                <a:cs typeface="+mj-cs"/>
              </a:rPr>
              <a:t>Numerical Bulk </a:t>
            </a:r>
            <a:r>
              <a:rPr lang="en-US" sz="3200" dirty="0" err="1">
                <a:latin typeface="Papyrus" panose="03070502060502030205" pitchFamily="66" charset="0"/>
                <a:ea typeface="+mj-ea"/>
                <a:cs typeface="+mj-cs"/>
              </a:rPr>
              <a:t>Micromegas</a:t>
            </a:r>
            <a:endParaRPr lang="en-IN" sz="3200" dirty="0">
              <a:latin typeface="Papyrus" panose="03070502060502030205" pitchFamily="66" charset="0"/>
              <a:ea typeface="+mj-ea"/>
              <a:cs typeface="+mj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RAPID 2021, Jammu University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40</a:t>
            </a:fld>
            <a:endParaRPr lang="en-US" altLang="en-US"/>
          </a:p>
        </p:txBody>
      </p:sp>
      <p:pic>
        <p:nvPicPr>
          <p:cNvPr id="16" name="Picture 1">
            <a:extLst>
              <a:ext uri="{FF2B5EF4-FFF2-40B4-BE49-F238E27FC236}">
                <a16:creationId xmlns="" xmlns:a16="http://schemas.microsoft.com/office/drawing/2014/main" id="{AFB70158-85E8-47BE-9427-7C04C7D9D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85375"/>
            <a:ext cx="3281966" cy="2558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2D21DA0F-EC0E-4DCA-81CF-6144DF247C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320" y="3833057"/>
            <a:ext cx="2488488" cy="2164035"/>
          </a:xfrm>
          <a:prstGeom prst="rect">
            <a:avLst/>
          </a:prstGeom>
        </p:spPr>
      </p:pic>
      <p:pic>
        <p:nvPicPr>
          <p:cNvPr id="18" name="Picture 12">
            <a:extLst>
              <a:ext uri="{FF2B5EF4-FFF2-40B4-BE49-F238E27FC236}">
                <a16:creationId xmlns="" xmlns:a16="http://schemas.microsoft.com/office/drawing/2014/main" id="{51FC77D2-BC23-49C5-AFCE-5A076CEC0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513" y="3861048"/>
            <a:ext cx="2517561" cy="213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E507D6C-20E1-43FC-A152-F3B7FF20C395}"/>
              </a:ext>
            </a:extLst>
          </p:cNvPr>
          <p:cNvSpPr txBox="1"/>
          <p:nvPr/>
        </p:nvSpPr>
        <p:spPr>
          <a:xfrm>
            <a:off x="838199" y="979320"/>
            <a:ext cx="325903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latin typeface="Eras Demi ITC" panose="020B0805030504020804" pitchFamily="34" charset="0"/>
              </a:rPr>
              <a:t>Model using </a:t>
            </a:r>
            <a:r>
              <a:rPr lang="en-IN" dirty="0" smtClean="0">
                <a:latin typeface="Eras Demi ITC" panose="020B0805030504020804" pitchFamily="34" charset="0"/>
              </a:rPr>
              <a:t>Garfield-</a:t>
            </a:r>
            <a:r>
              <a:rPr lang="en-IN" dirty="0" err="1" smtClean="0">
                <a:latin typeface="Eras Demi ITC" panose="020B0805030504020804" pitchFamily="34" charset="0"/>
              </a:rPr>
              <a:t>neBEM</a:t>
            </a:r>
            <a:endParaRPr lang="en-IN" dirty="0">
              <a:latin typeface="Eras Demi ITC" panose="020B0805030504020804" pitchFamily="34" charset="0"/>
            </a:endParaRPr>
          </a:p>
          <a:p>
            <a:r>
              <a:rPr lang="en-IN" dirty="0"/>
              <a:t>A drift plane</a:t>
            </a:r>
          </a:p>
          <a:p>
            <a:r>
              <a:rPr lang="en-IN" dirty="0"/>
              <a:t>One micromesh, or two, or more</a:t>
            </a:r>
          </a:p>
          <a:p>
            <a:r>
              <a:rPr lang="en-IN" dirty="0"/>
              <a:t>Anode, continuous, or strips</a:t>
            </a:r>
          </a:p>
          <a:p>
            <a:r>
              <a:rPr lang="en-IN" dirty="0"/>
              <a:t>A dielectric substrate</a:t>
            </a:r>
          </a:p>
          <a:p>
            <a:r>
              <a:rPr lang="en-IN" dirty="0"/>
              <a:t>Spacer(s), if needed</a:t>
            </a:r>
          </a:p>
          <a:p>
            <a:r>
              <a:rPr lang="en-IN" dirty="0"/>
              <a:t>Voltages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="" xmlns:a16="http://schemas.microsoft.com/office/drawing/2014/main" id="{87B75459-D9B4-4D37-8D86-D214DDEA1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61048"/>
            <a:ext cx="2667000" cy="213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7342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Device geometry, material properties, voltage 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7625"/>
            <a:ext cx="8229600" cy="482312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IN" dirty="0"/>
              <a:t> 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// Geometry.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GeometrySimple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geo;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geo.SetMedium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(gas);</a:t>
            </a:r>
          </a:p>
          <a:p>
            <a:pPr marL="0" indent="0">
              <a:buNone/>
            </a:pPr>
            <a:endParaRPr lang="en-IN" sz="29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// Dimensions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double x0 = 0., y0 = 0., z0 = 0.;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double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= 18.0e-4, pitch = 63.0e-4;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double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ampgap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= 128.0e-4,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driftgap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= 2000.0e-4;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double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anodeLZ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= 1000.0e-4,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cathodeLZ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= 1000.0e-4;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double LX = 2*pitch, LY = LX;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double LZ =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anodeLZ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+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ampgap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+ 2.0*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+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driftgap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+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cathodeLZ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en-IN" sz="29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// Potentials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const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double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anodeV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= 0.,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meshV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= -500.,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cathodeV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= -700.0;</a:t>
            </a:r>
          </a:p>
          <a:p>
            <a:pPr marL="0" indent="0">
              <a:buNone/>
            </a:pPr>
            <a:endParaRPr lang="en-IN" sz="29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// Create device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// Note that up down boxes shifted in z to weakly mimic the weaving pattern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SolidBox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anode(x0, y0, z0+anodeLZ/2, </a:t>
            </a:r>
            <a:r>
              <a:rPr lang="en-IN" sz="29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LX/2, LY/2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anodeLZ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anode.SetBoundaryPotential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anodeV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anode.SetLabel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("anode");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geo.AddSolid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(&amp;anode, &amp;Cu);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78687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Code for creating a Micromegas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IN" dirty="0"/>
              <a:t> </a:t>
            </a:r>
            <a:r>
              <a:rPr lang="en-IN" dirty="0" smtClean="0"/>
              <a:t>     </a:t>
            </a:r>
            <a:r>
              <a:rPr lang="en-IN" sz="2900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SolidBox</a:t>
            </a:r>
            <a:r>
              <a:rPr lang="en-IN" sz="29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left(x0-pitch/2, y0, z0+anodeLZ+ampgap+dia/2,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/2, </a:t>
            </a:r>
            <a:r>
              <a:rPr lang="en-IN" sz="29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LY/2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left.SetBoundaryPotential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meshV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geo.AddSolid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(&amp;left, &amp;Cu);</a:t>
            </a:r>
          </a:p>
          <a:p>
            <a:pPr marL="0" indent="0">
              <a:buNone/>
            </a:pPr>
            <a:endParaRPr lang="en-IN" sz="29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SolidBox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right(x0+pitch/2, y0, z0+anodeLZ+ampgap+dia/2,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</a:t>
            </a:r>
            <a:r>
              <a:rPr lang="en-IN" sz="29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LY/2,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right.SetBoundaryPotential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meshV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geo.AddSolid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(&amp;right, &amp;Cu);</a:t>
            </a:r>
          </a:p>
          <a:p>
            <a:pPr marL="0" indent="0">
              <a:buNone/>
            </a:pPr>
            <a:endParaRPr lang="en-IN" sz="29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SolidBox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up(x0, y0+pitch/2, z0+anodeLZ+ampgap+dia+dia/2, LX/2</a:t>
            </a:r>
            <a:r>
              <a:rPr lang="en-IN" sz="29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up.SetBoundaryPotential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meshV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geo.AddSolid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(&amp;up, &amp;Cu);</a:t>
            </a:r>
          </a:p>
          <a:p>
            <a:pPr marL="0" indent="0">
              <a:buNone/>
            </a:pPr>
            <a:endParaRPr lang="en-IN" sz="29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SolidBox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down(x0, y0-pitch/2, z0+anodeLZ+ampgap-dia+dia/2, LX/2</a:t>
            </a:r>
            <a:r>
              <a:rPr lang="en-IN" sz="29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down.SetBoundaryPotential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meshV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geo.AddSolid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(&amp;down, &amp;Cu);</a:t>
            </a:r>
          </a:p>
          <a:p>
            <a:pPr marL="0" indent="0">
              <a:buNone/>
            </a:pPr>
            <a:endParaRPr lang="en-IN" sz="29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SolidBox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cathode(x0, y0, z0+anodeLZ+ampgap+2.0*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dia+driftgap+cathodeLZ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/2, LX/2, LY/2,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cathodeLZ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/2);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cathode.SetBoundaryPotential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cathodeV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IN" sz="2900" dirty="0" err="1">
                <a:solidFill>
                  <a:srgbClr val="0070C0"/>
                </a:solidFill>
                <a:latin typeface="Consolas" panose="020B0609020204030204" pitchFamily="49" charset="0"/>
              </a:rPr>
              <a:t>geo.AddSolid</a:t>
            </a:r>
            <a:r>
              <a:rPr lang="en-IN" sz="2900" dirty="0">
                <a:solidFill>
                  <a:srgbClr val="0070C0"/>
                </a:solidFill>
                <a:latin typeface="Consolas" panose="020B0609020204030204" pitchFamily="49" charset="0"/>
              </a:rPr>
              <a:t>(&amp;cathode, &amp;Cu);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710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neBEM</a:t>
            </a:r>
            <a:r>
              <a:rPr lang="en-US" b="1" dirty="0" smtClean="0"/>
              <a:t> computations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3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// Parameters for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calculations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double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tgtElSize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= 10.e-4;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int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minEl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= 3,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maxEl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= 7;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int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xcopy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= 20,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ycopy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= 20,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zcopy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= 0</a:t>
            </a:r>
            <a:r>
              <a:rPr lang="en-US" sz="23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en-US" sz="23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ComponentNeBem3d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nebem.SetGeometry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(&amp;geo);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nebem.SetNumberOfThreads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(2</a:t>
            </a:r>
            <a:r>
              <a:rPr lang="en-US" sz="23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);// 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Set no. of </a:t>
            </a:r>
            <a:r>
              <a:rPr lang="en-US" sz="23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threads</a:t>
            </a:r>
            <a:endParaRPr lang="en-US" sz="23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nebem.SetTargetElementSize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tgtElSize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nebem.SetMinMaxNumberOfElements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minEl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maxEl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nebem.SetPeriodicityX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(LX);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nebem.SetPeriodicityY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(LY);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nebem.SetPeriodicCopies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xcopy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ycopy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zcopy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nebem.UseLUInversion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  <a:r>
              <a:rPr lang="en-US" sz="23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nebem.Initialise</a:t>
            </a: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();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01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Sensor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// Create the sensor.</a:t>
            </a:r>
          </a:p>
          <a:p>
            <a:pPr marL="0" indent="0">
              <a:buNone/>
            </a:pP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Sensor* sensor = new Sensor();</a:t>
            </a:r>
          </a:p>
          <a:p>
            <a:pPr marL="0" indent="0">
              <a:buNone/>
            </a:pP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sensor-&gt;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AddComponent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(&amp;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sensor-&gt;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AddElectrode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(&amp;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nebem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, "anode");</a:t>
            </a:r>
          </a:p>
          <a:p>
            <a:pPr marL="0" indent="0">
              <a:buNone/>
            </a:pP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sensor-&gt;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SetArea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(x0-LX, y0-LY, z0+anodeLZ, x0+LX, y0+LY, z0+LZ-cathodeLZ);</a:t>
            </a:r>
          </a:p>
          <a:p>
            <a:pPr marL="0" indent="0">
              <a:buNone/>
            </a:pPr>
            <a:endParaRPr lang="en-IN" sz="18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// Prepare to draw signal</a:t>
            </a:r>
          </a:p>
          <a:p>
            <a:pPr marL="0" indent="0">
              <a:buNone/>
            </a:pP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ViewSignal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* 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signalView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 = new 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ViewSignal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signalView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-&gt;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SetSensor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(sensor);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44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Avalanche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// Create the charge multiplication method</a:t>
            </a:r>
          </a:p>
          <a:p>
            <a:pPr marL="0" indent="0">
              <a:buNone/>
            </a:pP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AvalancheMC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* 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avalMC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 = new 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AvalancheMC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avalMC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-&gt;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SetSensor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(sensor);</a:t>
            </a:r>
          </a:p>
          <a:p>
            <a:pPr marL="0" indent="0">
              <a:buNone/>
            </a:pP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avalMC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-&gt;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EnableSignalCalculation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avalMC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-&gt;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EnablePlotting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driftView</a:t>
            </a:r>
            <a:r>
              <a:rPr lang="en-IN" sz="18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45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Heed details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// Setup HEED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TrackHeed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* track = new </a:t>
            </a:r>
            <a:r>
              <a:rPr 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TrackHeed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track-&gt;</a:t>
            </a:r>
            <a:r>
              <a:rPr 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SetSensor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(sensor);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track-&gt;</a:t>
            </a:r>
            <a:r>
              <a:rPr 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EnableElectricField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track-&gt;</a:t>
            </a:r>
            <a:r>
              <a:rPr 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SetParticle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("muon");	// Incident particle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track-&gt;</a:t>
            </a:r>
            <a:r>
              <a:rPr 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SetKineticEnergy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(1.0e9</a:t>
            </a:r>
            <a:r>
              <a:rPr lang="en-US" sz="18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); // KE 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of the particle in eV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track-&gt;</a:t>
            </a:r>
            <a:r>
              <a:rPr 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EnablePlotting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driftView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49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Event </a:t>
            </a:r>
            <a:r>
              <a:rPr lang="en-IN" altLang="en-US" sz="3200" b="1" dirty="0" smtClean="0"/>
              <a:t>loop</a:t>
            </a:r>
            <a:endParaRPr lang="en-IN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216" y="1052736"/>
            <a:ext cx="8435280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for(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Int_t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iEvent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=0;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iEvent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&lt;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nEvent;iEvent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++)   {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clust_id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= 0;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sensor-&gt;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ClearSignal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();	// Reset signals and free the sensor</a:t>
            </a:r>
          </a:p>
          <a:p>
            <a:pPr marL="0" indent="0">
              <a:buNone/>
            </a:pPr>
            <a:endParaRPr lang="en-IN" sz="14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track-&gt;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NewTrack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track_x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track_y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track_z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tMin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track_dx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track_dy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track_dz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IN" sz="14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bool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clust_present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=0;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do {         // Loop over all the cluster positions along the track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     // number of electrons in present cluster and info of each electron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   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int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nel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   double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xele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yele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zele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tele,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dxele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dyele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dzele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  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clust_present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=track-&gt;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GetCluster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xcls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ycls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zcls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tcls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nel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ecls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extra);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   for(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int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j = 0; j &lt;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nel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;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j++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) {	// Loop over all electrons in a cluster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      track-&gt;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GetElectron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(j,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xele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yele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zele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tele,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eele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dxele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dyele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dzele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); 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     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avalMC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-&gt;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AvalancheElectron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xele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yele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zele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, tele);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   }</a:t>
            </a:r>
          </a:p>
          <a:p>
            <a:pPr marL="0" indent="0">
              <a:buNone/>
            </a:pPr>
            <a:endParaRPr lang="en-IN" sz="14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clust_id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++;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    } while(</a:t>
            </a:r>
            <a:r>
              <a:rPr lang="en-IN" sz="1400" dirty="0" err="1">
                <a:solidFill>
                  <a:srgbClr val="0070C0"/>
                </a:solidFill>
                <a:latin typeface="Consolas" panose="020B0609020204030204" pitchFamily="49" charset="0"/>
              </a:rPr>
              <a:t>clust_present</a:t>
            </a: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!=0);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…</a:t>
            </a:r>
          </a:p>
          <a:p>
            <a:pPr marL="0" indent="0">
              <a:buNone/>
            </a:pPr>
            <a:r>
              <a:rPr lang="en-IN" sz="1400" dirty="0">
                <a:solidFill>
                  <a:srgbClr val="0070C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47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Build and execute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48</a:t>
            </a:fld>
            <a:endParaRPr lang="en-IN"/>
          </a:p>
        </p:txBody>
      </p:sp>
      <p:pic>
        <p:nvPicPr>
          <p:cNvPr id="8" name="Mumegas1Low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484313"/>
            <a:ext cx="8045450" cy="4525962"/>
          </a:xfrm>
        </p:spPr>
      </p:pic>
    </p:spTree>
    <p:extLst>
      <p:ext uri="{BB962C8B-B14F-4D97-AF65-F5344CB8AC3E}">
        <p14:creationId xmlns:p14="http://schemas.microsoft.com/office/powerpoint/2010/main" val="122812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does it end?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49</a:t>
            </a:fld>
            <a:endParaRPr lang="en-IN"/>
          </a:p>
        </p:txBody>
      </p:sp>
      <p:pic>
        <p:nvPicPr>
          <p:cNvPr id="8" name="Mumgas2Low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484313"/>
            <a:ext cx="8045450" cy="4525962"/>
          </a:xfrm>
        </p:spPr>
      </p:pic>
    </p:spTree>
    <p:extLst>
      <p:ext uri="{BB962C8B-B14F-4D97-AF65-F5344CB8AC3E}">
        <p14:creationId xmlns:p14="http://schemas.microsoft.com/office/powerpoint/2010/main" val="383803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324"/>
            <a:ext cx="8229600" cy="1143000"/>
          </a:xfrm>
        </p:spPr>
        <p:txBody>
          <a:bodyPr/>
          <a:lstStyle/>
          <a:p>
            <a:r>
              <a:rPr lang="en-US" altLang="en-US" b="1" dirty="0"/>
              <a:t>Ionization detectors</a:t>
            </a:r>
            <a:endParaRPr lang="en-IN" altLang="en-US" b="1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876800" y="4005065"/>
            <a:ext cx="4267200" cy="18493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N" sz="1600" dirty="0"/>
              <a:t>A charged particle passing through a gas-filled counter will ionize the gas along its path .The applied voltage </a:t>
            </a:r>
            <a:r>
              <a:rPr lang="en-IN" sz="1600" i="1" dirty="0"/>
              <a:t>V</a:t>
            </a:r>
            <a:r>
              <a:rPr lang="en-IN" sz="1600" dirty="0"/>
              <a:t>  between the electrodes will attract the positive and negative charges toward the respective electrodes causing a charge </a:t>
            </a:r>
            <a:r>
              <a:rPr lang="en-IN" sz="1600" i="1" dirty="0"/>
              <a:t>Q</a:t>
            </a:r>
            <a:r>
              <a:rPr lang="en-IN" sz="1600" dirty="0"/>
              <a:t> to be induced on readout electrodes.</a:t>
            </a:r>
          </a:p>
          <a:p>
            <a:pPr marL="0" indent="0">
              <a:buNone/>
            </a:pPr>
            <a:endParaRPr lang="en-IN" sz="1600" dirty="0"/>
          </a:p>
          <a:p>
            <a:pPr marL="0" indent="0">
              <a:buNone/>
            </a:pPr>
            <a:r>
              <a:rPr lang="en-IN" sz="1600" dirty="0"/>
              <a:t>The equation governing the ionization process is the well-known Bethe-Bloch formula:</a:t>
            </a:r>
          </a:p>
        </p:txBody>
      </p:sp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358205" y="1196754"/>
            <a:ext cx="4556696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Palatino Linotype" panose="02040502050505030304" pitchFamily="18" charset="0"/>
              </a:rPr>
              <a:t>Detectors that depend on ionization of the media and its registration</a:t>
            </a:r>
          </a:p>
          <a:p>
            <a:pPr eaLnBrk="1" hangingPunct="1"/>
            <a:endParaRPr lang="en-US" altLang="en-US" dirty="0">
              <a:latin typeface="Palatino Linotype" panose="02040502050505030304" pitchFamily="18" charset="0"/>
            </a:endParaRPr>
          </a:p>
          <a:p>
            <a:pPr eaLnBrk="1" hangingPunct="1"/>
            <a:r>
              <a:rPr lang="en-US" altLang="en-US" dirty="0">
                <a:solidFill>
                  <a:srgbClr val="0070C0"/>
                </a:solidFill>
                <a:latin typeface="Palatino Linotype" panose="02040502050505030304" pitchFamily="18" charset="0"/>
              </a:rPr>
              <a:t>Gas / Liquid Detectors</a:t>
            </a:r>
            <a:r>
              <a:rPr lang="en-US" altLang="en-US" dirty="0">
                <a:latin typeface="Palatino Linotype" panose="02040502050505030304" pitchFamily="18" charset="0"/>
              </a:rPr>
              <a:t>: </a:t>
            </a:r>
            <a:r>
              <a:rPr lang="en-US" altLang="en-US" dirty="0">
                <a:solidFill>
                  <a:schemeClr val="accent4"/>
                </a:solidFill>
                <a:latin typeface="Palatino Linotype" panose="02040502050505030304" pitchFamily="18" charset="0"/>
              </a:rPr>
              <a:t>Electron - Ion pairs</a:t>
            </a:r>
          </a:p>
          <a:p>
            <a:pPr eaLnBrk="1" hangingPunct="1"/>
            <a:r>
              <a:rPr lang="en-US" altLang="en-US" dirty="0">
                <a:latin typeface="Palatino Linotype" panose="02040502050505030304" pitchFamily="18" charset="0"/>
              </a:rPr>
              <a:t>Geiger-Mueller counter, Proportional counter, Single / Multiple Wire chambers, Drift chambers, Time Projection Chambers, Resistive Plate Chambers, Micro-Pattern Gas Detectors</a:t>
            </a:r>
          </a:p>
          <a:p>
            <a:pPr eaLnBrk="1" hangingPunct="1"/>
            <a:endParaRPr lang="en-US" altLang="en-US" dirty="0">
              <a:latin typeface="Palatino Linotype" panose="02040502050505030304" pitchFamily="18" charset="0"/>
            </a:endParaRPr>
          </a:p>
          <a:p>
            <a:pPr eaLnBrk="1" hangingPunct="1"/>
            <a:r>
              <a:rPr lang="en-US" altLang="en-US" dirty="0">
                <a:solidFill>
                  <a:srgbClr val="0070C0"/>
                </a:solidFill>
                <a:latin typeface="Palatino Linotype" panose="02040502050505030304" pitchFamily="18" charset="0"/>
              </a:rPr>
              <a:t>Solid State Detectors</a:t>
            </a:r>
            <a:r>
              <a:rPr lang="en-US" altLang="en-US" dirty="0">
                <a:latin typeface="Palatino Linotype" panose="02040502050505030304" pitchFamily="18" charset="0"/>
              </a:rPr>
              <a:t>: </a:t>
            </a:r>
            <a:r>
              <a:rPr lang="en-US" altLang="en-US" dirty="0">
                <a:solidFill>
                  <a:schemeClr val="accent4"/>
                </a:solidFill>
                <a:latin typeface="Palatino Linotype" panose="02040502050505030304" pitchFamily="18" charset="0"/>
              </a:rPr>
              <a:t>Electron – Hole pairs</a:t>
            </a:r>
          </a:p>
          <a:p>
            <a:pPr eaLnBrk="1" hangingPunct="1"/>
            <a:r>
              <a:rPr lang="en-US" altLang="en-US" dirty="0">
                <a:latin typeface="Palatino Linotype" panose="02040502050505030304" pitchFamily="18" charset="0"/>
              </a:rPr>
              <a:t>Silicon detectors, Diamond detectors</a:t>
            </a:r>
          </a:p>
          <a:p>
            <a:pPr eaLnBrk="1" hangingPunct="1"/>
            <a:endParaRPr lang="en-US" altLang="en-US" dirty="0">
              <a:latin typeface="Palatino Linotype" panose="02040502050505030304" pitchFamily="18" charset="0"/>
            </a:endParaRPr>
          </a:p>
          <a:p>
            <a:pPr eaLnBrk="1" hangingPunct="1"/>
            <a:r>
              <a:rPr lang="en-US" altLang="en-US" dirty="0">
                <a:latin typeface="Palatino Linotype" panose="02040502050505030304" pitchFamily="18" charset="0"/>
              </a:rPr>
              <a:t>They can both be used as </a:t>
            </a:r>
            <a:r>
              <a:rPr lang="en-US" altLang="en-US" dirty="0">
                <a:solidFill>
                  <a:srgbClr val="0070C0"/>
                </a:solidFill>
                <a:latin typeface="Palatino Linotype" panose="02040502050505030304" pitchFamily="18" charset="0"/>
              </a:rPr>
              <a:t>Tracking detectors  </a:t>
            </a:r>
            <a:r>
              <a:rPr lang="en-US" altLang="en-US" dirty="0">
                <a:latin typeface="Palatino Linotype" panose="02040502050505030304" pitchFamily="18" charset="0"/>
              </a:rPr>
              <a:t>in which you need to know the position to varied degrees of precision.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1" y="1124746"/>
            <a:ext cx="4076700" cy="284023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2" name="図 3">
            <a:extLst>
              <a:ext uri="{FF2B5EF4-FFF2-40B4-BE49-F238E27FC236}">
                <a16:creationId xmlns="" xmlns:a16="http://schemas.microsoft.com/office/drawing/2014/main" id="{36709147-D60B-43E1-8B6A-ECD26A34D55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7793" y="5659645"/>
            <a:ext cx="4556697" cy="6496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1896" y="5680134"/>
            <a:ext cx="2880320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Here, we are interested in Gaseous ionization detectors</a:t>
            </a:r>
          </a:p>
        </p:txBody>
      </p:sp>
    </p:spTree>
    <p:extLst>
      <p:ext uri="{BB962C8B-B14F-4D97-AF65-F5344CB8AC3E}">
        <p14:creationId xmlns:p14="http://schemas.microsoft.com/office/powerpoint/2010/main" val="121829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8647" t="1108" r="16199" b="-1108"/>
          <a:stretch/>
        </p:blipFill>
        <p:spPr>
          <a:xfrm>
            <a:off x="683568" y="1312173"/>
            <a:ext cx="3456384" cy="3917027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23075" r="12737"/>
          <a:stretch/>
        </p:blipFill>
        <p:spPr>
          <a:xfrm>
            <a:off x="4293936" y="1312173"/>
            <a:ext cx="4469784" cy="391702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50</a:t>
            </a:fld>
            <a:endParaRPr lang="en-IN"/>
          </a:p>
        </p:txBody>
      </p:sp>
      <p:sp>
        <p:nvSpPr>
          <p:cNvPr id="13" name="TextBox 12"/>
          <p:cNvSpPr txBox="1"/>
          <p:nvPr/>
        </p:nvSpPr>
        <p:spPr>
          <a:xfrm>
            <a:off x="869511" y="5373216"/>
            <a:ext cx="780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Lot more data can be generated and analyzed, either offline, or within Garfield++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02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IN" dirty="0">
                <a:latin typeface="Charlemagne Std" pitchFamily="50" charset="0"/>
              </a:rPr>
              <a:t>Summary and outlook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51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altLang="en-US" sz="3200" b="1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000"/>
              </a:spcAft>
            </a:pPr>
            <a:r>
              <a:rPr lang="en-IN" dirty="0"/>
              <a:t>Numerical simulation has been introduced </a:t>
            </a:r>
            <a:r>
              <a:rPr lang="en-IN" dirty="0" smtClean="0"/>
              <a:t>in the context of design and interpretation of gaseous detectors.</a:t>
            </a:r>
          </a:p>
          <a:p>
            <a:pPr>
              <a:spcAft>
                <a:spcPts val="1000"/>
              </a:spcAft>
            </a:pPr>
            <a:r>
              <a:rPr lang="en-IN" dirty="0" smtClean="0"/>
              <a:t>Attempts have </a:t>
            </a:r>
            <a:r>
              <a:rPr lang="en-IN" dirty="0"/>
              <a:t>been made to get an overview of some of the ways </a:t>
            </a:r>
            <a:r>
              <a:rPr lang="en-IN" dirty="0" smtClean="0"/>
              <a:t>Garfield++ </a:t>
            </a:r>
            <a:r>
              <a:rPr lang="en-IN" dirty="0"/>
              <a:t>can be used to </a:t>
            </a:r>
            <a:r>
              <a:rPr lang="en-IN" dirty="0" smtClean="0"/>
              <a:t>simulate </a:t>
            </a:r>
            <a:r>
              <a:rPr lang="en-IN" dirty="0"/>
              <a:t>ionization detectors.</a:t>
            </a:r>
          </a:p>
          <a:p>
            <a:pPr>
              <a:spcAft>
                <a:spcPts val="1000"/>
              </a:spcAft>
            </a:pPr>
            <a:r>
              <a:rPr lang="en-IN" dirty="0" smtClean="0"/>
              <a:t>Various components of the simulation framework have been briefly mentioned.</a:t>
            </a:r>
          </a:p>
          <a:p>
            <a:pPr>
              <a:spcAft>
                <a:spcPts val="1000"/>
              </a:spcAft>
            </a:pPr>
            <a:r>
              <a:rPr lang="en-IN" dirty="0" smtClean="0"/>
              <a:t>Garfield++ installation process has been illustrated.</a:t>
            </a:r>
            <a:endParaRPr lang="en-IN" dirty="0"/>
          </a:p>
          <a:p>
            <a:pPr>
              <a:spcAft>
                <a:spcPts val="1000"/>
              </a:spcAft>
            </a:pPr>
            <a:r>
              <a:rPr lang="en-IN" dirty="0" smtClean="0"/>
              <a:t>Simple gas file example has been built and executed.</a:t>
            </a:r>
          </a:p>
          <a:p>
            <a:pPr>
              <a:spcAft>
                <a:spcPts val="1000"/>
              </a:spcAft>
            </a:pPr>
            <a:r>
              <a:rPr lang="en-IN" dirty="0" smtClean="0"/>
              <a:t>Signal generation of a </a:t>
            </a:r>
            <a:r>
              <a:rPr lang="en-IN" dirty="0" err="1" smtClean="0"/>
              <a:t>Micromegas</a:t>
            </a:r>
            <a:r>
              <a:rPr lang="en-IN" dirty="0" smtClean="0"/>
              <a:t> detector has been simulated.</a:t>
            </a:r>
            <a:endParaRPr lang="en-IN" dirty="0"/>
          </a:p>
          <a:p>
            <a:pPr>
              <a:spcAft>
                <a:spcPts val="1000"/>
              </a:spcAft>
            </a:pPr>
            <a:endParaRPr lang="en-IN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52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"/>
          <p:cNvSpPr>
            <a:spLocks noGrp="1" noChangeArrowheads="1"/>
          </p:cNvSpPr>
          <p:nvPr>
            <p:ph type="title"/>
          </p:nvPr>
        </p:nvSpPr>
        <p:spPr>
          <a:xfrm>
            <a:off x="671513" y="-27384"/>
            <a:ext cx="7808912" cy="1146175"/>
          </a:xfrm>
        </p:spPr>
        <p:txBody>
          <a:bodyPr tIns="25145">
            <a:normAutofit/>
          </a:bodyPr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GB" altLang="en-US" sz="3200" b="1" dirty="0"/>
              <a:t>Outlook</a:t>
            </a:r>
          </a:p>
        </p:txBody>
      </p:sp>
      <p:sp>
        <p:nvSpPr>
          <p:cNvPr id="83971" name="Rectangle 2"/>
          <p:cNvSpPr>
            <a:spLocks noGrp="1" noChangeArrowheads="1"/>
          </p:cNvSpPr>
          <p:nvPr>
            <p:ph idx="1"/>
          </p:nvPr>
        </p:nvSpPr>
        <p:spPr>
          <a:xfrm>
            <a:off x="671513" y="1338041"/>
            <a:ext cx="8102600" cy="4467225"/>
          </a:xfrm>
        </p:spPr>
        <p:txBody>
          <a:bodyPr>
            <a:normAutofit fontScale="77500" lnSpcReduction="20000"/>
          </a:bodyPr>
          <a:lstStyle/>
          <a:p>
            <a:pPr marL="330200" indent="-322263">
              <a:lnSpc>
                <a:spcPct val="120000"/>
              </a:lnSpc>
              <a:spcAft>
                <a:spcPts val="1000"/>
              </a:spcAft>
              <a:buSzPct val="120000"/>
              <a:buFont typeface="Wingdings" pitchFamily="2" charset="2"/>
              <a:buChar char="Ø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altLang="en-US" sz="2400" dirty="0"/>
              <a:t>Calculations for </a:t>
            </a:r>
            <a:r>
              <a:rPr lang="en-US" altLang="en-US" sz="2400" dirty="0" smtClean="0"/>
              <a:t>gaseous </a:t>
            </a:r>
            <a:r>
              <a:rPr lang="en-US" altLang="en-US" sz="2400" dirty="0"/>
              <a:t>detectors are steadily becoming more detailed. However, much effort is necessary to improve understanding and interpretation</a:t>
            </a:r>
            <a:r>
              <a:rPr lang="en-US" altLang="en-US" sz="2400" dirty="0" smtClean="0"/>
              <a:t>. </a:t>
            </a:r>
            <a:endParaRPr lang="en-US" altLang="en-US" sz="2400" dirty="0"/>
          </a:p>
          <a:p>
            <a:pPr marL="330200" indent="-322263">
              <a:lnSpc>
                <a:spcPct val="120000"/>
              </a:lnSpc>
              <a:spcAft>
                <a:spcPts val="1000"/>
              </a:spcAft>
              <a:buSzPct val="120000"/>
              <a:buFont typeface="Wingdings" pitchFamily="2" charset="2"/>
              <a:buChar char="Ø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altLang="en-US" sz="2400" dirty="0"/>
              <a:t>Despite the limitations, the tools are mature enough for design purposes. </a:t>
            </a:r>
            <a:r>
              <a:rPr lang="en-IN" dirty="0"/>
              <a:t>Please note that there are </a:t>
            </a:r>
            <a:r>
              <a:rPr lang="en-IN" dirty="0" smtClean="0"/>
              <a:t>a lot </a:t>
            </a:r>
            <a:r>
              <a:rPr lang="en-IN" dirty="0"/>
              <a:t>more to </a:t>
            </a:r>
            <a:r>
              <a:rPr lang="en-IN" dirty="0" smtClean="0"/>
              <a:t>explore in and contribute to </a:t>
            </a:r>
            <a:r>
              <a:rPr lang="en-IN" dirty="0"/>
              <a:t>each of these tools and large number of other options </a:t>
            </a:r>
            <a:r>
              <a:rPr lang="en-IN" dirty="0" smtClean="0"/>
              <a:t>available (next slide).</a:t>
            </a:r>
            <a:endParaRPr lang="en-US" altLang="en-US" sz="2400" dirty="0"/>
          </a:p>
          <a:p>
            <a:pPr marL="330200" indent="-322263">
              <a:lnSpc>
                <a:spcPct val="120000"/>
              </a:lnSpc>
              <a:spcAft>
                <a:spcPts val="1000"/>
              </a:spcAft>
              <a:buSzPct val="120000"/>
              <a:buFont typeface="Wingdings" pitchFamily="2" charset="2"/>
              <a:buChar char="Ø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altLang="en-US" sz="2400" dirty="0" smtClean="0"/>
              <a:t>Major improvements </a:t>
            </a:r>
            <a:r>
              <a:rPr lang="en-US" altLang="en-US" sz="2400" dirty="0"/>
              <a:t>in physics modelling and computational techniques are </a:t>
            </a:r>
            <a:r>
              <a:rPr lang="en-US" altLang="en-US" sz="2400" dirty="0" smtClean="0"/>
              <a:t>necessary to handle more realistic problems.</a:t>
            </a:r>
            <a:endParaRPr lang="en-US" altLang="en-US" sz="2400" dirty="0"/>
          </a:p>
          <a:p>
            <a:pPr marL="330200" indent="-322263">
              <a:lnSpc>
                <a:spcPct val="120000"/>
              </a:lnSpc>
              <a:spcAft>
                <a:spcPts val="1000"/>
              </a:spcAft>
              <a:buSzPct val="120000"/>
              <a:buFont typeface="Wingdings" pitchFamily="2" charset="2"/>
              <a:buChar char="Ø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altLang="en-US" sz="2400" dirty="0"/>
              <a:t>Multi-Physics issues can make the work more complex, but rewarding.</a:t>
            </a:r>
          </a:p>
          <a:p>
            <a:pPr marL="330200" indent="-322263">
              <a:lnSpc>
                <a:spcPct val="120000"/>
              </a:lnSpc>
              <a:spcAft>
                <a:spcPts val="1000"/>
              </a:spcAft>
              <a:buSzPct val="120000"/>
              <a:buFont typeface="Wingdings" pitchFamily="2" charset="2"/>
              <a:buChar char="Ø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US" altLang="en-US" sz="2400" dirty="0"/>
              <a:t>Exciting times ahead!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99196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/>
              <a:t>Major Problems looking for Solutions</a:t>
            </a:r>
            <a:endParaRPr lang="en-IN" altLang="en-US" sz="3200" b="1" dirty="0"/>
          </a:p>
        </p:txBody>
      </p:sp>
      <p:sp>
        <p:nvSpPr>
          <p:cNvPr id="66563" name="Content Placeholder 5"/>
          <p:cNvSpPr>
            <a:spLocks noGrp="1"/>
          </p:cNvSpPr>
          <p:nvPr>
            <p:ph idx="1"/>
          </p:nvPr>
        </p:nvSpPr>
        <p:spPr>
          <a:xfrm>
            <a:off x="518864" y="1268760"/>
            <a:ext cx="8229600" cy="4800600"/>
          </a:xfrm>
          <a:noFill/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Volume and surface currents</a:t>
            </a:r>
            <a:endParaRPr lang="en-US" dirty="0"/>
          </a:p>
          <a:p>
            <a:pPr lvl="1"/>
            <a:r>
              <a:rPr lang="en-US" dirty="0">
                <a:latin typeface="Palatino Linotype" pitchFamily="18" charset="0"/>
              </a:rPr>
              <a:t>current through solid-state, dielectric materials, simulation of the VI curve</a:t>
            </a:r>
          </a:p>
          <a:p>
            <a:pPr algn="just">
              <a:defRPr/>
            </a:pPr>
            <a:r>
              <a:rPr lang="en-US" sz="2400" dirty="0">
                <a:solidFill>
                  <a:srgbClr val="0070C0"/>
                </a:solidFill>
                <a:latin typeface="Palatino Linotype" pitchFamily="18" charset="0"/>
              </a:rPr>
              <a:t>Charging up, Space charge</a:t>
            </a:r>
          </a:p>
          <a:p>
            <a:pPr lvl="1" algn="just">
              <a:defRPr/>
            </a:pPr>
            <a:r>
              <a:rPr lang="en-US" sz="2000" dirty="0">
                <a:latin typeface="Palatino Linotype" pitchFamily="18" charset="0"/>
              </a:rPr>
              <a:t>distortion of field; reduction of ionization probability</a:t>
            </a:r>
          </a:p>
          <a:p>
            <a:pPr algn="just">
              <a:defRPr/>
            </a:pPr>
            <a:r>
              <a:rPr lang="en-US" sz="2400" dirty="0">
                <a:solidFill>
                  <a:srgbClr val="0070C0"/>
                </a:solidFill>
                <a:latin typeface="Palatino Linotype" pitchFamily="18" charset="0"/>
              </a:rPr>
              <a:t>Discharges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just">
              <a:defRPr/>
            </a:pPr>
            <a:r>
              <a:rPr lang="en-US" sz="2000" dirty="0">
                <a:latin typeface="Palatino Linotype" pitchFamily="18" charset="0"/>
              </a:rPr>
              <a:t>causing permanent damage to detectors, electronics</a:t>
            </a:r>
          </a:p>
          <a:p>
            <a:pPr algn="just">
              <a:defRPr/>
            </a:pPr>
            <a:r>
              <a:rPr lang="en-US" sz="2400" dirty="0">
                <a:solidFill>
                  <a:srgbClr val="0070C0"/>
                </a:solidFill>
                <a:latin typeface="Palatino Linotype" pitchFamily="18" charset="0"/>
              </a:rPr>
              <a:t>Resistive layers</a:t>
            </a:r>
          </a:p>
          <a:p>
            <a:pPr lvl="1" algn="just">
              <a:defRPr/>
            </a:pPr>
            <a:r>
              <a:rPr lang="en-US" dirty="0">
                <a:latin typeface="Palatino Linotype" pitchFamily="18" charset="0"/>
              </a:rPr>
              <a:t>spark protection, improved spatial resolution</a:t>
            </a:r>
          </a:p>
          <a:p>
            <a:pPr algn="just">
              <a:defRPr/>
            </a:pPr>
            <a:r>
              <a:rPr lang="en-US" sz="2400" dirty="0">
                <a:solidFill>
                  <a:srgbClr val="0070C0"/>
                </a:solidFill>
                <a:latin typeface="Palatino Linotype" pitchFamily="18" charset="0"/>
              </a:rPr>
              <a:t>Ageing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1" algn="just">
              <a:defRPr/>
            </a:pPr>
            <a:r>
              <a:rPr lang="en-US" sz="2000" dirty="0">
                <a:latin typeface="Palatino Linotype" pitchFamily="18" charset="0"/>
              </a:rPr>
              <a:t>insulating deposit on anodes and cathodes; formation of  strong dipoles, field emissions and micro-discharges – </a:t>
            </a:r>
            <a:r>
              <a:rPr lang="en-US" sz="2000" dirty="0" err="1">
                <a:latin typeface="Palatino Linotype" pitchFamily="18" charset="0"/>
              </a:rPr>
              <a:t>Malter</a:t>
            </a:r>
            <a:r>
              <a:rPr lang="en-US" sz="2000" dirty="0">
                <a:latin typeface="Palatino Linotype" pitchFamily="18" charset="0"/>
              </a:rPr>
              <a:t> effect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29802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/>
              <a:t>Materials Collected From</a:t>
            </a:r>
            <a:endParaRPr lang="en-IN" altLang="en-US" sz="3200" b="1" dirty="0"/>
          </a:p>
        </p:txBody>
      </p:sp>
      <p:sp>
        <p:nvSpPr>
          <p:cNvPr id="84995" name="Content Placeholder 2"/>
          <p:cNvSpPr>
            <a:spLocks noGrp="1"/>
          </p:cNvSpPr>
          <p:nvPr>
            <p:ph idx="1"/>
          </p:nvPr>
        </p:nvSpPr>
        <p:spPr>
          <a:xfrm>
            <a:off x="956733" y="1600200"/>
            <a:ext cx="3962400" cy="2895600"/>
          </a:xfrm>
        </p:spPr>
        <p:txBody>
          <a:bodyPr>
            <a:normAutofit lnSpcReduction="10000"/>
          </a:bodyPr>
          <a:lstStyle/>
          <a:p>
            <a:r>
              <a:rPr lang="en-US" altLang="en-US" sz="2000" dirty="0" err="1"/>
              <a:t>Atsuhiko</a:t>
            </a:r>
            <a:r>
              <a:rPr lang="en-US" altLang="en-US" sz="2000" dirty="0"/>
              <a:t> Ochi</a:t>
            </a:r>
          </a:p>
          <a:p>
            <a:r>
              <a:rPr lang="en-US" altLang="en-US" sz="2000" dirty="0"/>
              <a:t>Blum, </a:t>
            </a:r>
            <a:r>
              <a:rPr lang="en-US" altLang="en-US" sz="2000" dirty="0" err="1"/>
              <a:t>Rolandi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Riegler</a:t>
            </a:r>
            <a:endParaRPr lang="en-US" altLang="en-US" sz="2000" dirty="0"/>
          </a:p>
          <a:p>
            <a:r>
              <a:rPr lang="en-US" altLang="en-US" sz="2000" dirty="0"/>
              <a:t>Heinrich Schindler</a:t>
            </a:r>
          </a:p>
          <a:p>
            <a:r>
              <a:rPr lang="en-US" altLang="en-US" sz="2000" dirty="0"/>
              <a:t>Igor Smirnov</a:t>
            </a:r>
          </a:p>
          <a:p>
            <a:r>
              <a:rPr lang="en-US" altLang="en-US" sz="2000" dirty="0"/>
              <a:t>Paulo Fonte</a:t>
            </a:r>
          </a:p>
          <a:p>
            <a:r>
              <a:rPr lang="en-US" altLang="en-US" sz="2000" dirty="0"/>
              <a:t>Rob </a:t>
            </a:r>
            <a:r>
              <a:rPr lang="en-US" altLang="en-US" sz="2000" dirty="0" err="1"/>
              <a:t>Veenhof</a:t>
            </a:r>
            <a:endParaRPr lang="en-US" altLang="en-US" sz="2000" dirty="0"/>
          </a:p>
          <a:p>
            <a:r>
              <a:rPr lang="en-US" altLang="en-US" sz="2000" dirty="0"/>
              <a:t>Steve </a:t>
            </a:r>
            <a:r>
              <a:rPr lang="en-US" altLang="en-US" sz="2000" dirty="0" err="1"/>
              <a:t>Biagi</a:t>
            </a:r>
            <a:endParaRPr lang="en-US" altLang="en-US" sz="2000" dirty="0"/>
          </a:p>
          <a:p>
            <a:r>
              <a:rPr lang="en-US" altLang="en-US" sz="2000" dirty="0"/>
              <a:t>Werner </a:t>
            </a:r>
            <a:r>
              <a:rPr lang="en-US" altLang="en-US" sz="2000" dirty="0" err="1"/>
              <a:t>Riegler</a:t>
            </a:r>
            <a:endParaRPr lang="en-US" alt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129610" y="1600200"/>
            <a:ext cx="33432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en-US" sz="2000" dirty="0" smtClean="0">
                <a:latin typeface="Palatino Linotype" panose="02040502050505030304" pitchFamily="18" charset="0"/>
              </a:rPr>
              <a:t>Many </a:t>
            </a:r>
            <a:r>
              <a:rPr lang="en-US" altLang="en-US" sz="2000" dirty="0">
                <a:latin typeface="Palatino Linotype" panose="02040502050505030304" pitchFamily="18" charset="0"/>
              </a:rPr>
              <a:t>others …</a:t>
            </a:r>
            <a:endParaRPr lang="en-IN" altLang="en-US" sz="2000" dirty="0">
              <a:latin typeface="Palatino Linotype" panose="02040502050505030304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066926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/>
              <a:t>The </a:t>
            </a:r>
            <a:r>
              <a:rPr lang="en-US" altLang="en-US" sz="3200" b="1" dirty="0" smtClean="0"/>
              <a:t>TEAM</a:t>
            </a:r>
            <a:endParaRPr lang="en-IN" alt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7581"/>
            <a:ext cx="7772400" cy="4097684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Deb Sankar Bhattacharya </a:t>
            </a:r>
            <a:r>
              <a:rPr lang="en-US" dirty="0" smtClean="0">
                <a:latin typeface="Arial Narrow" panose="020B0606020202030204" pitchFamily="34" charset="0"/>
              </a:rPr>
              <a:t>(SINP, IOP</a:t>
            </a:r>
            <a:r>
              <a:rPr lang="en-US" dirty="0">
                <a:latin typeface="Arial Narrow" panose="020B0606020202030204" pitchFamily="34" charset="0"/>
              </a:rPr>
              <a:t>, U. Wurzburg)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Purba</a:t>
            </a:r>
            <a:r>
              <a:rPr lang="en-US" dirty="0">
                <a:latin typeface="Arial Narrow" panose="020B0606020202030204" pitchFamily="34" charset="0"/>
              </a:rPr>
              <a:t> Bhattacharya (</a:t>
            </a:r>
            <a:r>
              <a:rPr lang="en-US" dirty="0" smtClean="0">
                <a:latin typeface="Arial Narrow" panose="020B0606020202030204" pitchFamily="34" charset="0"/>
              </a:rPr>
              <a:t>SINP, </a:t>
            </a:r>
            <a:r>
              <a:rPr lang="en-US" dirty="0">
                <a:latin typeface="Arial Narrow" panose="020B0606020202030204" pitchFamily="34" charset="0"/>
              </a:rPr>
              <a:t>NISER, Weizmann, INFN, Cagliari, Calcutta </a:t>
            </a:r>
            <a:r>
              <a:rPr lang="en-US" dirty="0" smtClean="0">
                <a:latin typeface="Arial Narrow" panose="020B0606020202030204" pitchFamily="34" charset="0"/>
              </a:rPr>
              <a:t>University, </a:t>
            </a:r>
            <a:r>
              <a:rPr lang="en-US" dirty="0" err="1" smtClean="0">
                <a:latin typeface="Arial Narrow" panose="020B0606020202030204" pitchFamily="34" charset="0"/>
              </a:rPr>
              <a:t>Adamas</a:t>
            </a:r>
            <a:r>
              <a:rPr lang="en-US" dirty="0" smtClean="0">
                <a:latin typeface="Arial Narrow" panose="020B0606020202030204" pitchFamily="34" charset="0"/>
              </a:rPr>
              <a:t> University)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 err="1">
                <a:latin typeface="Arial Narrow" panose="020B0606020202030204" pitchFamily="34" charset="0"/>
              </a:rPr>
              <a:t>Sudeb</a:t>
            </a:r>
            <a:r>
              <a:rPr lang="en-US" dirty="0">
                <a:latin typeface="Arial Narrow" panose="020B0606020202030204" pitchFamily="34" charset="0"/>
              </a:rPr>
              <a:t> Bhattacharya </a:t>
            </a:r>
            <a:r>
              <a:rPr lang="en-US" dirty="0" smtClean="0">
                <a:latin typeface="Arial Narrow" panose="020B0606020202030204" pitchFamily="34" charset="0"/>
              </a:rPr>
              <a:t>(SINP, </a:t>
            </a:r>
            <a:r>
              <a:rPr lang="en-US" dirty="0" err="1" smtClean="0">
                <a:latin typeface="Arial Narrow" panose="020B0606020202030204" pitchFamily="34" charset="0"/>
              </a:rPr>
              <a:t>Retd</a:t>
            </a:r>
            <a:r>
              <a:rPr lang="en-US" dirty="0">
                <a:latin typeface="Arial Narrow" panose="020B0606020202030204" pitchFamily="34" charset="0"/>
              </a:rPr>
              <a:t>)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Tanay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Dey</a:t>
            </a:r>
            <a:r>
              <a:rPr lang="en-US" dirty="0">
                <a:latin typeface="Arial Narrow" panose="020B0606020202030204" pitchFamily="34" charset="0"/>
              </a:rPr>
              <a:t> (VECC)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Jaydeep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smtClean="0">
                <a:latin typeface="Arial Narrow" panose="020B0606020202030204" pitchFamily="34" charset="0"/>
              </a:rPr>
              <a:t>Dutta (SINP, Univ. </a:t>
            </a:r>
            <a:r>
              <a:rPr lang="en-US" dirty="0" err="1" smtClean="0">
                <a:latin typeface="Arial Narrow" panose="020B0606020202030204" pitchFamily="34" charset="0"/>
              </a:rPr>
              <a:t>Libre</a:t>
            </a:r>
            <a:r>
              <a:rPr lang="en-US" dirty="0" smtClean="0">
                <a:latin typeface="Arial Narrow" panose="020B0606020202030204" pitchFamily="34" charset="0"/>
              </a:rPr>
              <a:t> de </a:t>
            </a:r>
            <a:r>
              <a:rPr lang="en-US" dirty="0" err="1" smtClean="0">
                <a:latin typeface="Arial Narrow" panose="020B0606020202030204" pitchFamily="34" charset="0"/>
              </a:rPr>
              <a:t>Bruxelles</a:t>
            </a:r>
            <a:r>
              <a:rPr lang="en-US" dirty="0" smtClean="0">
                <a:latin typeface="Arial Narrow" panose="020B0606020202030204" pitchFamily="34" charset="0"/>
              </a:rPr>
              <a:t>, </a:t>
            </a:r>
            <a:r>
              <a:rPr lang="en-US" dirty="0" err="1" smtClean="0">
                <a:latin typeface="Arial Narrow" panose="020B0606020202030204" pitchFamily="34" charset="0"/>
              </a:rPr>
              <a:t>Brussles</a:t>
            </a:r>
            <a:r>
              <a:rPr lang="en-US" dirty="0" smtClean="0">
                <a:latin typeface="Arial Narrow" panose="020B0606020202030204" pitchFamily="34" charset="0"/>
              </a:rPr>
              <a:t>)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>
                <a:latin typeface="Arial Narrow" panose="020B0606020202030204" pitchFamily="34" charset="0"/>
              </a:rPr>
              <a:t>Abhik Jash (</a:t>
            </a:r>
            <a:r>
              <a:rPr lang="en-US" dirty="0" smtClean="0">
                <a:latin typeface="Arial Narrow" panose="020B0606020202030204" pitchFamily="34" charset="0"/>
              </a:rPr>
              <a:t>SINP, </a:t>
            </a:r>
            <a:r>
              <a:rPr lang="en-US" dirty="0">
                <a:latin typeface="Arial Narrow" panose="020B0606020202030204" pitchFamily="34" charset="0"/>
              </a:rPr>
              <a:t>NISER, </a:t>
            </a:r>
            <a:r>
              <a:rPr lang="en-US" dirty="0" err="1">
                <a:latin typeface="Arial Narrow" panose="020B0606020202030204" pitchFamily="34" charset="0"/>
              </a:rPr>
              <a:t>Weizzmann</a:t>
            </a:r>
            <a:r>
              <a:rPr lang="en-US" dirty="0">
                <a:latin typeface="Arial Narrow" panose="020B0606020202030204" pitchFamily="34" charset="0"/>
              </a:rPr>
              <a:t>)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Raviindrababu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Karanam</a:t>
            </a:r>
            <a:r>
              <a:rPr lang="en-US" dirty="0">
                <a:latin typeface="Arial Narrow" panose="020B0606020202030204" pitchFamily="34" charset="0"/>
              </a:rPr>
              <a:t> (IITM / TIFR)</a:t>
            </a:r>
          </a:p>
          <a:p>
            <a:r>
              <a:rPr lang="en-US" dirty="0">
                <a:latin typeface="Arial Narrow" panose="020B0606020202030204" pitchFamily="34" charset="0"/>
              </a:rPr>
              <a:t>Anil </a:t>
            </a:r>
            <a:r>
              <a:rPr lang="en-US" dirty="0" smtClean="0">
                <a:latin typeface="Arial Narrow" panose="020B0606020202030204" pitchFamily="34" charset="0"/>
              </a:rPr>
              <a:t>Kumar (IOP / SINP)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>
                <a:latin typeface="Arial Narrow" panose="020B0606020202030204" pitchFamily="34" charset="0"/>
              </a:rPr>
              <a:t>Vishal Kumar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Nayana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Majumdar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>
                <a:latin typeface="Arial Narrow" panose="020B0606020202030204" pitchFamily="34" charset="0"/>
              </a:rPr>
              <a:t>Supratik Mukhopadhyay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Pralay</a:t>
            </a:r>
            <a:r>
              <a:rPr lang="en-US" dirty="0">
                <a:latin typeface="Arial Narrow" panose="020B0606020202030204" pitchFamily="34" charset="0"/>
              </a:rPr>
              <a:t> Das</a:t>
            </a:r>
          </a:p>
          <a:p>
            <a:r>
              <a:rPr lang="en-US" dirty="0">
                <a:latin typeface="Arial Narrow" panose="020B0606020202030204" pitchFamily="34" charset="0"/>
              </a:rPr>
              <a:t>Prasant Kumar Rout</a:t>
            </a:r>
          </a:p>
          <a:p>
            <a:r>
              <a:rPr lang="en-US" dirty="0">
                <a:latin typeface="Arial Narrow" panose="020B0606020202030204" pitchFamily="34" charset="0"/>
              </a:rPr>
              <a:t>Project students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Promita</a:t>
            </a:r>
            <a:r>
              <a:rPr lang="en-US" dirty="0">
                <a:latin typeface="Arial Narrow" panose="020B0606020202030204" pitchFamily="34" charset="0"/>
              </a:rPr>
              <a:t> Roy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Subhendu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Saha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>
                <a:latin typeface="Arial Narrow" panose="020B0606020202030204" pitchFamily="34" charset="0"/>
              </a:rPr>
              <a:t>Mohammed Salim (AMU / TKM College of Arts &amp; Science)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Sandip</a:t>
            </a:r>
            <a:r>
              <a:rPr lang="en-US" dirty="0">
                <a:latin typeface="Arial Narrow" panose="020B0606020202030204" pitchFamily="34" charset="0"/>
              </a:rPr>
              <a:t> Sarkar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Muzamil</a:t>
            </a:r>
            <a:r>
              <a:rPr lang="en-US" dirty="0">
                <a:latin typeface="Arial Narrow" panose="020B0606020202030204" pitchFamily="34" charset="0"/>
              </a:rPr>
              <a:t> Ahmad </a:t>
            </a:r>
            <a:r>
              <a:rPr lang="en-US" dirty="0" err="1">
                <a:latin typeface="Arial Narrow" panose="020B0606020202030204" pitchFamily="34" charset="0"/>
              </a:rPr>
              <a:t>Teli</a:t>
            </a:r>
            <a:r>
              <a:rPr lang="en-US" dirty="0">
                <a:latin typeface="Arial Narrow" panose="020B0606020202030204" pitchFamily="34" charset="0"/>
              </a:rPr>
              <a:t> (KU)</a:t>
            </a:r>
          </a:p>
          <a:p>
            <a:r>
              <a:rPr lang="en-US" dirty="0">
                <a:latin typeface="Arial Narrow" panose="020B0606020202030204" pitchFamily="34" charset="0"/>
              </a:rPr>
              <a:t>Sridhar </a:t>
            </a:r>
            <a:r>
              <a:rPr lang="en-US" dirty="0" err="1" smtClean="0">
                <a:latin typeface="Arial Narrow" panose="020B0606020202030204" pitchFamily="34" charset="0"/>
              </a:rPr>
              <a:t>Tripathy</a:t>
            </a:r>
            <a:r>
              <a:rPr lang="en-US" dirty="0" smtClean="0">
                <a:latin typeface="Arial Narrow" panose="020B0606020202030204" pitchFamily="34" charset="0"/>
              </a:rPr>
              <a:t> (SINP, York College, City </a:t>
            </a:r>
            <a:r>
              <a:rPr lang="en-US" dirty="0" err="1" smtClean="0">
                <a:latin typeface="Arial Narrow" panose="020B0606020202030204" pitchFamily="34" charset="0"/>
              </a:rPr>
              <a:t>Univ</a:t>
            </a:r>
            <a:r>
              <a:rPr lang="en-US" dirty="0" smtClean="0">
                <a:latin typeface="Arial Narrow" panose="020B0606020202030204" pitchFamily="34" charset="0"/>
              </a:rPr>
              <a:t>, NY)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70400" y="2647873"/>
            <a:ext cx="4216400" cy="2005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Beyond SINP: Rob </a:t>
            </a:r>
            <a:r>
              <a:rPr lang="en-US" dirty="0" err="1">
                <a:solidFill>
                  <a:srgbClr val="7030A0"/>
                </a:solidFill>
              </a:rPr>
              <a:t>Veenhof</a:t>
            </a:r>
            <a:r>
              <a:rPr lang="en-US" dirty="0">
                <a:solidFill>
                  <a:srgbClr val="7030A0"/>
                </a:solidFill>
              </a:rPr>
              <a:t>, Heinrich Schindler and members of the RD51 collaboration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RAPID 2021, Jammu University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30413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Thanks a lot!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Operating principle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Charged particle passes through</a:t>
            </a:r>
            <a:r>
              <a:rPr lang="en-US" sz="2000" dirty="0"/>
              <a:t> a volume of a gas or noble liquid exciting and ionizing the molecules: </a:t>
            </a:r>
            <a:r>
              <a:rPr lang="en-US" sz="2000" dirty="0">
                <a:solidFill>
                  <a:srgbClr val="0070C0"/>
                </a:solidFill>
              </a:rPr>
              <a:t>primary electron-ion pairs are created.</a:t>
            </a:r>
          </a:p>
          <a:p>
            <a:r>
              <a:rPr lang="en-US" sz="2000" dirty="0"/>
              <a:t>The electrons, if energetic enough through the first interaction, can lead to </a:t>
            </a:r>
            <a:r>
              <a:rPr lang="en-US" sz="2000" dirty="0">
                <a:solidFill>
                  <a:srgbClr val="0070C0"/>
                </a:solidFill>
              </a:rPr>
              <a:t>secondary ionization</a:t>
            </a:r>
            <a:r>
              <a:rPr lang="en-US" sz="2000" dirty="0"/>
              <a:t>.</a:t>
            </a:r>
          </a:p>
          <a:p>
            <a:r>
              <a:rPr lang="en-US" sz="2000" dirty="0"/>
              <a:t>Electric field is applied by suitably placed electrodes: </a:t>
            </a:r>
            <a:r>
              <a:rPr lang="en-US" sz="2000" dirty="0">
                <a:solidFill>
                  <a:srgbClr val="0070C0"/>
                </a:solidFill>
              </a:rPr>
              <a:t>electrons and ions drift to them</a:t>
            </a:r>
          </a:p>
          <a:p>
            <a:r>
              <a:rPr lang="en-US" sz="2000" dirty="0"/>
              <a:t>If the electric field is sufficiently high, </a:t>
            </a:r>
            <a:r>
              <a:rPr lang="en-US" sz="2000" dirty="0">
                <a:solidFill>
                  <a:srgbClr val="0070C0"/>
                </a:solidFill>
              </a:rPr>
              <a:t>the drifting electrons can further ionize the gas</a:t>
            </a:r>
            <a:r>
              <a:rPr lang="en-US" sz="2000" dirty="0"/>
              <a:t> (proportional counters)</a:t>
            </a:r>
          </a:p>
          <a:p>
            <a:r>
              <a:rPr lang="en-US" sz="2000" dirty="0"/>
              <a:t>At even larger field strengths, </a:t>
            </a:r>
            <a:r>
              <a:rPr lang="en-US" sz="2000" dirty="0">
                <a:solidFill>
                  <a:srgbClr val="0070C0"/>
                </a:solidFill>
              </a:rPr>
              <a:t>electrons emit UV light on the anode</a:t>
            </a:r>
            <a:r>
              <a:rPr lang="en-US" sz="2000" dirty="0"/>
              <a:t> (Geiger-Muller counter)</a:t>
            </a:r>
          </a:p>
          <a:p>
            <a:r>
              <a:rPr lang="en-US" sz="2000" dirty="0"/>
              <a:t>The </a:t>
            </a:r>
            <a:r>
              <a:rPr lang="en-US" sz="2000" dirty="0">
                <a:solidFill>
                  <a:srgbClr val="0070C0"/>
                </a:solidFill>
              </a:rPr>
              <a:t>movements of electrons and ions induce electronic signal at the readout electrodes</a:t>
            </a:r>
            <a:r>
              <a:rPr lang="en-US" sz="2000" dirty="0"/>
              <a:t>. These can be segmented, or otherwise designed to yield information related to position, time etc.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25th October 2021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RAPID 2021, Jammu University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246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RAPID 2021, Jammu University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331640" y="251938"/>
            <a:ext cx="64087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61950"/>
            <a:r>
              <a:rPr lang="en-US" altLang="en-US" sz="3200" b="1" dirty="0">
                <a:latin typeface="Papyrus" pitchFamily="66" charset="0"/>
                <a:ea typeface="+mj-ea"/>
                <a:cs typeface="+mj-cs"/>
              </a:rPr>
              <a:t>Single Wire Proportional Chamber</a:t>
            </a:r>
          </a:p>
        </p:txBody>
      </p:sp>
      <p:pic>
        <p:nvPicPr>
          <p:cNvPr id="3077" name="Picture 6" descr="swp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223097"/>
            <a:ext cx="3736032" cy="2433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5013176"/>
            <a:ext cx="11779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5013176"/>
            <a:ext cx="1192212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4" y="5000636"/>
            <a:ext cx="1223963" cy="122396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308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5013176"/>
            <a:ext cx="1295400" cy="126365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3082" name="Text Box 16"/>
          <p:cNvSpPr txBox="1">
            <a:spLocks noChangeArrowheads="1"/>
          </p:cNvSpPr>
          <p:nvPr/>
        </p:nvSpPr>
        <p:spPr bwMode="auto">
          <a:xfrm>
            <a:off x="4546591" y="1108152"/>
            <a:ext cx="4508509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1950" indent="-361950"/>
            <a:r>
              <a:rPr lang="en-US" sz="1600" dirty="0">
                <a:solidFill>
                  <a:schemeClr val="tx2"/>
                </a:solidFill>
              </a:rPr>
              <a:t>Electrons liberated by ionization drift towards</a:t>
            </a:r>
          </a:p>
          <a:p>
            <a:pPr marL="361950" indent="-361950"/>
            <a:r>
              <a:rPr lang="en-US" sz="1600" dirty="0">
                <a:solidFill>
                  <a:schemeClr val="tx2"/>
                </a:solidFill>
              </a:rPr>
              <a:t>the anode wire. </a:t>
            </a:r>
          </a:p>
          <a:p>
            <a:pPr marL="361950" indent="-361950"/>
            <a:r>
              <a:rPr lang="en-US" sz="1600" dirty="0">
                <a:solidFill>
                  <a:schemeClr val="tx2"/>
                </a:solidFill>
                <a:cs typeface="Arial" pitchFamily="34" charset="0"/>
              </a:rPr>
              <a:t>Electrical field close to the wire </a:t>
            </a:r>
            <a:r>
              <a:rPr lang="en-US" sz="1600" dirty="0">
                <a:solidFill>
                  <a:schemeClr val="tx2"/>
                </a:solidFill>
              </a:rPr>
              <a:t>(typical wire Ø</a:t>
            </a:r>
          </a:p>
          <a:p>
            <a:pPr marL="361950" indent="-361950"/>
            <a:r>
              <a:rPr lang="en-US" sz="1600" dirty="0">
                <a:solidFill>
                  <a:schemeClr val="tx2"/>
                </a:solidFill>
              </a:rPr>
              <a:t>~few tens of </a:t>
            </a:r>
            <a:r>
              <a:rPr lang="en-US" sz="1600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1600" dirty="0">
                <a:solidFill>
                  <a:schemeClr val="tx2"/>
                </a:solidFill>
              </a:rPr>
              <a:t>m) is sufficiently high for electrons</a:t>
            </a:r>
          </a:p>
          <a:p>
            <a:pPr marL="361950" indent="-361950"/>
            <a:r>
              <a:rPr lang="en-US" sz="1600" dirty="0">
                <a:solidFill>
                  <a:schemeClr val="tx2"/>
                </a:solidFill>
              </a:rPr>
              <a:t>(above 10 kV/cm) to gain enough energy to ionize</a:t>
            </a:r>
          </a:p>
          <a:p>
            <a:pPr marL="361950" indent="-361950"/>
            <a:r>
              <a:rPr lang="en-US" sz="1600" dirty="0">
                <a:solidFill>
                  <a:schemeClr val="tx2"/>
                </a:solidFill>
              </a:rPr>
              <a:t>further  </a:t>
            </a:r>
            <a:r>
              <a:rPr lang="en-US" sz="1600" dirty="0">
                <a:solidFill>
                  <a:schemeClr val="tx2"/>
                </a:solidFill>
                <a:cs typeface="Arial" pitchFamily="34" charset="0"/>
              </a:rPr>
              <a:t>→ </a:t>
            </a:r>
            <a:r>
              <a:rPr lang="en-US" sz="1600" dirty="0">
                <a:solidFill>
                  <a:srgbClr val="FF0000"/>
                </a:solidFill>
                <a:cs typeface="Arial" pitchFamily="34" charset="0"/>
              </a:rPr>
              <a:t>avalanche </a:t>
            </a:r>
            <a:r>
              <a:rPr lang="en-US" sz="1600" dirty="0">
                <a:solidFill>
                  <a:schemeClr val="tx2"/>
                </a:solidFill>
                <a:cs typeface="Arial" pitchFamily="34" charset="0"/>
              </a:rPr>
              <a:t>– exponential increase of</a:t>
            </a:r>
          </a:p>
          <a:p>
            <a:pPr marL="361950" indent="-361950"/>
            <a:r>
              <a:rPr lang="en-US" sz="1600" dirty="0">
                <a:solidFill>
                  <a:schemeClr val="tx2"/>
                </a:solidFill>
                <a:cs typeface="Arial" pitchFamily="34" charset="0"/>
              </a:rPr>
              <a:t>number of electron ion pairs.</a:t>
            </a:r>
          </a:p>
        </p:txBody>
      </p:sp>
      <p:sp>
        <p:nvSpPr>
          <p:cNvPr id="3083" name="Text Box 17"/>
          <p:cNvSpPr txBox="1">
            <a:spLocks noChangeArrowheads="1"/>
          </p:cNvSpPr>
          <p:nvPr/>
        </p:nvSpPr>
        <p:spPr bwMode="auto">
          <a:xfrm>
            <a:off x="35496" y="4652963"/>
            <a:ext cx="762471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600" dirty="0">
                <a:solidFill>
                  <a:schemeClr val="tx2"/>
                </a:solidFill>
              </a:rPr>
              <a:t>Fortunately, cylindrical geometry is not the only one able to generate strong electric field:</a:t>
            </a:r>
          </a:p>
        </p:txBody>
      </p:sp>
      <p:sp>
        <p:nvSpPr>
          <p:cNvPr id="3084" name="Text Box 18"/>
          <p:cNvSpPr txBox="1">
            <a:spLocks noChangeArrowheads="1"/>
          </p:cNvSpPr>
          <p:nvPr/>
        </p:nvSpPr>
        <p:spPr bwMode="auto">
          <a:xfrm>
            <a:off x="3203850" y="6237313"/>
            <a:ext cx="113601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 dirty="0"/>
              <a:t>parallel plate</a:t>
            </a:r>
          </a:p>
        </p:txBody>
      </p:sp>
      <p:sp>
        <p:nvSpPr>
          <p:cNvPr id="3085" name="Text Box 19"/>
          <p:cNvSpPr txBox="1">
            <a:spLocks noChangeArrowheads="1"/>
          </p:cNvSpPr>
          <p:nvPr/>
        </p:nvSpPr>
        <p:spPr bwMode="auto">
          <a:xfrm>
            <a:off x="5214943" y="6237313"/>
            <a:ext cx="51289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 dirty="0"/>
              <a:t>strip</a:t>
            </a:r>
          </a:p>
        </p:txBody>
      </p:sp>
      <p:sp>
        <p:nvSpPr>
          <p:cNvPr id="3086" name="Text Box 20"/>
          <p:cNvSpPr txBox="1">
            <a:spLocks noChangeArrowheads="1"/>
          </p:cNvSpPr>
          <p:nvPr/>
        </p:nvSpPr>
        <p:spPr bwMode="auto">
          <a:xfrm>
            <a:off x="6643704" y="6237313"/>
            <a:ext cx="50526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 dirty="0"/>
              <a:t>hole</a:t>
            </a:r>
          </a:p>
        </p:txBody>
      </p:sp>
      <p:sp>
        <p:nvSpPr>
          <p:cNvPr id="3087" name="Text Box 21"/>
          <p:cNvSpPr txBox="1">
            <a:spLocks noChangeArrowheads="1"/>
          </p:cNvSpPr>
          <p:nvPr/>
        </p:nvSpPr>
        <p:spPr bwMode="auto">
          <a:xfrm>
            <a:off x="7786711" y="6237313"/>
            <a:ext cx="105612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 dirty="0"/>
              <a:t>groove/well</a:t>
            </a:r>
          </a:p>
        </p:txBody>
      </p:sp>
      <p:graphicFrame>
        <p:nvGraphicFramePr>
          <p:cNvPr id="307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565279"/>
              </p:ext>
            </p:extLst>
          </p:nvPr>
        </p:nvGraphicFramePr>
        <p:xfrm>
          <a:off x="4693833" y="2996952"/>
          <a:ext cx="14732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95" name="Equation" r:id="rId9" imgW="1473200" imgH="1143000" progId="">
                  <p:embed/>
                </p:oleObj>
              </mc:Choice>
              <mc:Fallback>
                <p:oleObj name="Equation" r:id="rId9" imgW="1473200" imgH="11430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3833" y="2996952"/>
                        <a:ext cx="147320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8" name="Text Box 23"/>
          <p:cNvSpPr txBox="1">
            <a:spLocks noChangeArrowheads="1"/>
          </p:cNvSpPr>
          <p:nvPr/>
        </p:nvSpPr>
        <p:spPr bwMode="auto">
          <a:xfrm>
            <a:off x="6257523" y="3338266"/>
            <a:ext cx="220291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 i="1" dirty="0">
                <a:latin typeface="Times New Roman" pitchFamily="18" charset="0"/>
              </a:rPr>
              <a:t>C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tx2"/>
                </a:solidFill>
              </a:rPr>
              <a:t>– capacitance/unit length</a:t>
            </a:r>
          </a:p>
        </p:txBody>
      </p:sp>
      <p:pic>
        <p:nvPicPr>
          <p:cNvPr id="3089" name="Picture 25" descr="strawava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49070" y="3777739"/>
            <a:ext cx="12255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0" name="Text Box 26"/>
          <p:cNvSpPr txBox="1">
            <a:spLocks noChangeArrowheads="1"/>
          </p:cNvSpPr>
          <p:nvPr/>
        </p:nvSpPr>
        <p:spPr bwMode="auto">
          <a:xfrm>
            <a:off x="720676" y="3814011"/>
            <a:ext cx="57740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 dirty="0">
                <a:solidFill>
                  <a:schemeClr val="tx2"/>
                </a:solidFill>
              </a:rPr>
              <a:t>anode</a:t>
            </a:r>
          </a:p>
        </p:txBody>
      </p:sp>
      <p:sp>
        <p:nvSpPr>
          <p:cNvPr id="3091" name="Text Box 29"/>
          <p:cNvSpPr txBox="1">
            <a:spLocks noChangeArrowheads="1"/>
          </p:cNvSpPr>
          <p:nvPr/>
        </p:nvSpPr>
        <p:spPr bwMode="auto">
          <a:xfrm>
            <a:off x="2455277" y="3754158"/>
            <a:ext cx="122649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 dirty="0">
                <a:solidFill>
                  <a:schemeClr val="tx1"/>
                </a:solidFill>
              </a:rPr>
              <a:t>e</a:t>
            </a:r>
            <a:r>
              <a:rPr lang="en-US" sz="1200" baseline="30000" dirty="0">
                <a:solidFill>
                  <a:schemeClr val="tx1"/>
                </a:solidFill>
              </a:rPr>
              <a:t>-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marL="361950" indent="-361950"/>
            <a:r>
              <a:rPr lang="en-US" sz="1200" dirty="0">
                <a:solidFill>
                  <a:schemeClr val="tx1"/>
                </a:solidFill>
              </a:rPr>
              <a:t>primary electron</a:t>
            </a:r>
          </a:p>
        </p:txBody>
      </p:sp>
      <p:pic>
        <p:nvPicPr>
          <p:cNvPr id="3092" name="Picture 8" descr="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14480" y="50131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3" name="Text Box 18"/>
          <p:cNvSpPr txBox="1">
            <a:spLocks noChangeArrowheads="1"/>
          </p:cNvSpPr>
          <p:nvPr/>
        </p:nvSpPr>
        <p:spPr bwMode="auto">
          <a:xfrm>
            <a:off x="2000233" y="6165305"/>
            <a:ext cx="62427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 dirty="0"/>
              <a:t>mwpc</a:t>
            </a:r>
          </a:p>
        </p:txBody>
      </p:sp>
      <p:sp>
        <p:nvSpPr>
          <p:cNvPr id="3094" name="Text Box 18"/>
          <p:cNvSpPr txBox="1">
            <a:spLocks noChangeArrowheads="1"/>
          </p:cNvSpPr>
          <p:nvPr/>
        </p:nvSpPr>
        <p:spPr bwMode="auto">
          <a:xfrm>
            <a:off x="428598" y="6165305"/>
            <a:ext cx="50449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 dirty="0"/>
              <a:t>wire</a:t>
            </a:r>
          </a:p>
        </p:txBody>
      </p:sp>
      <p:pic>
        <p:nvPicPr>
          <p:cNvPr id="3095" name="Picture 2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44" y="5013176"/>
            <a:ext cx="1217612" cy="1228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EBF40F3-3B81-4764-B373-F680A7CA58C4}"/>
              </a:ext>
            </a:extLst>
          </p:cNvPr>
          <p:cNvSpPr txBox="1"/>
          <p:nvPr/>
        </p:nvSpPr>
        <p:spPr>
          <a:xfrm>
            <a:off x="4543602" y="4149082"/>
            <a:ext cx="4162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Rate capability limited by space charge defined by the time of evacuation of positive ions</a:t>
            </a:r>
          </a:p>
        </p:txBody>
      </p:sp>
    </p:spTree>
    <p:extLst>
      <p:ext uri="{BB962C8B-B14F-4D97-AF65-F5344CB8AC3E}">
        <p14:creationId xmlns:p14="http://schemas.microsoft.com/office/powerpoint/2010/main" val="281593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RAPID 2021, Jammu University</a:t>
            </a:r>
            <a:endParaRPr lang="en-US" dirty="0"/>
          </a:p>
        </p:txBody>
      </p:sp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827586" y="212738"/>
            <a:ext cx="7447739" cy="58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altLang="en-US" sz="3200" b="1" dirty="0">
                <a:latin typeface="Papyrus" pitchFamily="66" charset="0"/>
                <a:ea typeface="+mj-ea"/>
                <a:cs typeface="+mj-cs"/>
              </a:rPr>
              <a:t>Micro-Pattern Gas Detectors (MPGD)</a:t>
            </a:r>
          </a:p>
        </p:txBody>
      </p:sp>
      <p:pic>
        <p:nvPicPr>
          <p:cNvPr id="50193" name="Picture 16" descr="bottom2 copy"/>
          <p:cNvPicPr>
            <a:picLocks noChangeAspect="1" noChangeArrowheads="1"/>
          </p:cNvPicPr>
          <p:nvPr/>
        </p:nvPicPr>
        <p:blipFill>
          <a:blip r:embed="rId3" cstate="print"/>
          <a:srcRect l="-932" t="18729" r="8897" b="18729"/>
          <a:stretch>
            <a:fillRect/>
          </a:stretch>
        </p:blipFill>
        <p:spPr bwMode="auto">
          <a:xfrm>
            <a:off x="5486400" y="4953606"/>
            <a:ext cx="1600200" cy="1087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4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953607"/>
            <a:ext cx="1524000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5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486652" y="4782156"/>
            <a:ext cx="11033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6" name="Picture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6315" y="3277209"/>
            <a:ext cx="1577975" cy="16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7" name="Picture 38" descr="elmic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4953605"/>
            <a:ext cx="1447800" cy="1085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98" name="Picture 39" descr="detectorScheme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22143" y="3224222"/>
            <a:ext cx="198596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85984" y="3140969"/>
            <a:ext cx="1122234" cy="1687181"/>
            <a:chOff x="2880" y="1772"/>
            <a:chExt cx="528" cy="679"/>
          </a:xfrm>
        </p:grpSpPr>
        <p:pic>
          <p:nvPicPr>
            <p:cNvPr id="50203" name="Picture 10" descr="charge_transfer_avalanche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880" y="1813"/>
              <a:ext cx="528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3" name="Text Box 11"/>
            <p:cNvSpPr txBox="1">
              <a:spLocks noChangeArrowheads="1"/>
            </p:cNvSpPr>
            <p:nvPr/>
          </p:nvSpPr>
          <p:spPr bwMode="auto">
            <a:xfrm>
              <a:off x="2928" y="2352"/>
              <a:ext cx="361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33CC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Electrons</a:t>
              </a:r>
            </a:p>
          </p:txBody>
        </p:sp>
        <p:sp>
          <p:nvSpPr>
            <p:cNvPr id="33804" name="Text Box 12"/>
            <p:cNvSpPr txBox="1">
              <a:spLocks noChangeArrowheads="1"/>
            </p:cNvSpPr>
            <p:nvPr/>
          </p:nvSpPr>
          <p:spPr bwMode="auto">
            <a:xfrm>
              <a:off x="3047" y="1772"/>
              <a:ext cx="211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Ions</a:t>
              </a:r>
            </a:p>
          </p:txBody>
        </p:sp>
        <p:sp>
          <p:nvSpPr>
            <p:cNvPr id="50206" name="Text Box 13"/>
            <p:cNvSpPr txBox="1">
              <a:spLocks noChangeArrowheads="1"/>
            </p:cNvSpPr>
            <p:nvPr/>
          </p:nvSpPr>
          <p:spPr bwMode="auto">
            <a:xfrm>
              <a:off x="3047" y="2181"/>
              <a:ext cx="206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rgbClr val="FFFFFF"/>
                  </a:solidFill>
                </a:rPr>
                <a:t>60 %</a:t>
              </a:r>
            </a:p>
          </p:txBody>
        </p:sp>
        <p:sp>
          <p:nvSpPr>
            <p:cNvPr id="50207" name="Text Box 14"/>
            <p:cNvSpPr txBox="1">
              <a:spLocks noChangeArrowheads="1"/>
            </p:cNvSpPr>
            <p:nvPr/>
          </p:nvSpPr>
          <p:spPr bwMode="auto">
            <a:xfrm>
              <a:off x="2936" y="2068"/>
              <a:ext cx="206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40 %</a:t>
              </a:r>
            </a:p>
          </p:txBody>
        </p:sp>
      </p:grpSp>
      <p:pic>
        <p:nvPicPr>
          <p:cNvPr id="50200" name="Picture 4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2800" y="3429607"/>
            <a:ext cx="1652588" cy="136525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50201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1000" y="3201009"/>
            <a:ext cx="1828800" cy="175259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50202" name="Picture 43" descr="vuilleumierbis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1000" y="4953607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Text Box 45"/>
          <p:cNvSpPr txBox="1">
            <a:spLocks noChangeArrowheads="1"/>
          </p:cNvSpPr>
          <p:nvPr/>
        </p:nvSpPr>
        <p:spPr bwMode="auto">
          <a:xfrm>
            <a:off x="533401" y="6093297"/>
            <a:ext cx="967119" cy="2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Micromegas</a:t>
            </a:r>
          </a:p>
        </p:txBody>
      </p:sp>
      <p:sp>
        <p:nvSpPr>
          <p:cNvPr id="50182" name="Text Box 46"/>
          <p:cNvSpPr txBox="1">
            <a:spLocks noChangeArrowheads="1"/>
          </p:cNvSpPr>
          <p:nvPr/>
        </p:nvSpPr>
        <p:spPr bwMode="auto">
          <a:xfrm>
            <a:off x="2574928" y="6093297"/>
            <a:ext cx="492309" cy="2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GEM</a:t>
            </a:r>
          </a:p>
        </p:txBody>
      </p:sp>
      <p:sp>
        <p:nvSpPr>
          <p:cNvPr id="50183" name="Text Box 47"/>
          <p:cNvSpPr txBox="1">
            <a:spLocks noChangeArrowheads="1"/>
          </p:cNvSpPr>
          <p:nvPr/>
        </p:nvSpPr>
        <p:spPr bwMode="auto">
          <a:xfrm>
            <a:off x="4175126" y="6093297"/>
            <a:ext cx="667037" cy="2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THGEM</a:t>
            </a:r>
          </a:p>
        </p:txBody>
      </p:sp>
      <p:sp>
        <p:nvSpPr>
          <p:cNvPr id="50184" name="Text Box 48"/>
          <p:cNvSpPr txBox="1">
            <a:spLocks noChangeArrowheads="1"/>
          </p:cNvSpPr>
          <p:nvPr/>
        </p:nvSpPr>
        <p:spPr bwMode="auto">
          <a:xfrm>
            <a:off x="6019801" y="6093297"/>
            <a:ext cx="570857" cy="2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MHSP</a:t>
            </a:r>
          </a:p>
        </p:txBody>
      </p:sp>
      <p:sp>
        <p:nvSpPr>
          <p:cNvPr id="50185" name="Text Box 49"/>
          <p:cNvSpPr txBox="1">
            <a:spLocks noChangeArrowheads="1"/>
          </p:cNvSpPr>
          <p:nvPr/>
        </p:nvSpPr>
        <p:spPr bwMode="auto">
          <a:xfrm>
            <a:off x="7696208" y="6085857"/>
            <a:ext cx="559635" cy="2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4" tIns="45690" rIns="91374" bIns="4569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Ingrid</a:t>
            </a:r>
          </a:p>
        </p:txBody>
      </p:sp>
      <p:sp>
        <p:nvSpPr>
          <p:cNvPr id="33" name="Slide Number Placeholder 1"/>
          <p:cNvSpPr txBox="1">
            <a:spLocks/>
          </p:cNvSpPr>
          <p:nvPr/>
        </p:nvSpPr>
        <p:spPr>
          <a:xfrm>
            <a:off x="8867804" y="6724672"/>
            <a:ext cx="428596" cy="285728"/>
          </a:xfrm>
          <a:prstGeom prst="rect">
            <a:avLst/>
          </a:prstGeom>
        </p:spPr>
        <p:txBody>
          <a:bodyPr vert="horz" lIns="91374" tIns="45690" rIns="91374" bIns="45690" rtlCol="0" anchor="ctr"/>
          <a:lstStyle/>
          <a:p>
            <a:pPr algn="r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/>
            </a:pPr>
            <a:fld id="{3E387D2C-DB38-4FB7-9A66-B0DCA35114DB}" type="slidenum">
              <a:rPr lang="en-GB" sz="900" smtClean="0">
                <a:solidFill>
                  <a:schemeClr val="accent6"/>
                </a:solidFill>
                <a:latin typeface="Arial" pitchFamily="34" charset="0"/>
              </a:rPr>
              <a:pPr algn="r" fontAlgn="base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defRPr/>
              </a:pPr>
              <a:t>8</a:t>
            </a:fld>
            <a:endParaRPr lang="en-GB" sz="900" dirty="0">
              <a:solidFill>
                <a:schemeClr val="accent6"/>
              </a:solidFill>
              <a:latin typeface="Arial" pitchFamily="34" charset="0"/>
            </a:endParaRPr>
          </a:p>
        </p:txBody>
      </p:sp>
      <p:pic>
        <p:nvPicPr>
          <p:cNvPr id="35" name="Picture 8" descr="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528" y="1301968"/>
            <a:ext cx="1425258" cy="142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68798" y="1384309"/>
            <a:ext cx="1274787" cy="132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785031" y="1115157"/>
            <a:ext cx="1947352" cy="159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150374" y="2719954"/>
            <a:ext cx="32689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F497D"/>
                </a:solidFill>
              </a:rPr>
              <a:t>Rate Capability Comparison for MWPC and MSGC</a:t>
            </a: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5076056" y="1052736"/>
            <a:ext cx="3816424" cy="206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Printed Circuit Board (PCB) technology allowed micro-structures to be patterned.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In the 1990s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Photolithography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Etching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Coating</a:t>
            </a:r>
          </a:p>
          <a:p>
            <a:r>
              <a:rPr lang="en-US" sz="1600" dirty="0">
                <a:solidFill>
                  <a:schemeClr val="tx2"/>
                </a:solidFill>
              </a:rPr>
              <a:t>And later silicon wafer post-processing allowed to go further in small patterns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91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>
          <a:xfrm>
            <a:off x="611560" y="1196752"/>
            <a:ext cx="4392488" cy="2448272"/>
            <a:chOff x="2795799" y="1076198"/>
            <a:chExt cx="3755904" cy="2197941"/>
          </a:xfrm>
        </p:grpSpPr>
        <p:pic>
          <p:nvPicPr>
            <p:cNvPr id="5" name="図 11" descr="rd51 world map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95799" y="1139554"/>
              <a:ext cx="3755904" cy="2134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2959179" y="1076198"/>
              <a:ext cx="2920660" cy="276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u="sng" dirty="0">
                  <a:hlinkClick r:id="rId4"/>
                </a:rPr>
                <a:t>http://rd51-public.web.cern.ch/rd51-public/</a:t>
              </a:r>
              <a:endParaRPr lang="en-US" sz="1400" dirty="0"/>
            </a:p>
          </p:txBody>
        </p:sp>
      </p:grp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446607" y="2387754"/>
            <a:ext cx="4498400" cy="111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8000" tIns="64000" rIns="128000" bIns="64000">
            <a:spAutoFit/>
          </a:bodyPr>
          <a:lstStyle/>
          <a:p>
            <a:pPr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 ~100 institutes </a:t>
            </a:r>
          </a:p>
          <a:p>
            <a:pPr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 ~ 500 people involved</a:t>
            </a:r>
          </a:p>
          <a:p>
            <a:pPr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  <a:latin typeface="Calibri" pitchFamily="34" charset="0"/>
              </a:rPr>
              <a:t> Representation (Europe, North America, Asia, South America, Africa)</a:t>
            </a:r>
            <a:endParaRPr lang="fr-FR" sz="16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6" y="153826"/>
            <a:ext cx="3982003" cy="584695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altLang="en-US" sz="3200" b="1" dirty="0">
                <a:latin typeface="Papyrus" pitchFamily="66" charset="0"/>
                <a:ea typeface="+mj-ea"/>
                <a:cs typeface="+mj-cs"/>
              </a:rPr>
              <a:t>RD51 Collaboration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3607869"/>
            <a:ext cx="4320480" cy="1477317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“RD51 aims at facilitating the development of advanced gas-avalanche detector technologies and associated electronic-readout systems, for applications in basic and applied research”</a:t>
            </a:r>
          </a:p>
        </p:txBody>
      </p:sp>
      <p:sp>
        <p:nvSpPr>
          <p:cNvPr id="3" name="Rectangle 2"/>
          <p:cNvSpPr/>
          <p:nvPr/>
        </p:nvSpPr>
        <p:spPr>
          <a:xfrm>
            <a:off x="-76200" y="609601"/>
            <a:ext cx="8892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654" indent="-342654" algn="ctr">
              <a:defRPr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To advance technological development of MPGDs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" y="5078305"/>
            <a:ext cx="50917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RD51 contributes to the LHC upgrades, BUT, the most important is:</a:t>
            </a:r>
          </a:p>
          <a:p>
            <a:pPr algn="ctr"/>
            <a:r>
              <a:rPr lang="en-GB" b="1" dirty="0">
                <a:solidFill>
                  <a:srgbClr val="C00000"/>
                </a:solidFill>
              </a:rPr>
              <a:t> RD51 serves as an access point to </a:t>
            </a:r>
          </a:p>
          <a:p>
            <a:pPr algn="ctr"/>
            <a:r>
              <a:rPr lang="en-GB" b="1" dirty="0">
                <a:solidFill>
                  <a:srgbClr val="C00000"/>
                </a:solidFill>
              </a:rPr>
              <a:t>MPGD “know-how” for the world-wide community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30487" y="3471903"/>
            <a:ext cx="3456384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Trieste, Italy, September  2015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726239" y="947795"/>
          <a:ext cx="1841349" cy="2578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44" name="Acrobat Document" r:id="rId5" imgW="9559800" imgH="13392000" progId="Acrobat.Document.DC">
                  <p:embed/>
                </p:oleObj>
              </mc:Choice>
              <mc:Fallback>
                <p:oleObj name="Acrobat Document" r:id="rId5" imgW="9559800" imgH="13392000" progId="Acrobat.Document.DC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6239" y="947795"/>
                        <a:ext cx="1841349" cy="25786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674" y="3857970"/>
            <a:ext cx="4098079" cy="2085631"/>
          </a:xfrm>
          <a:prstGeom prst="rect">
            <a:avLst/>
          </a:prstGeom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25th October 2021</a:t>
            </a:r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RAPID 2021, Jammu University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9</a:t>
            </a:fld>
            <a:endParaRPr lang="en-US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1489429"/>
            <a:ext cx="15841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rgbClr val="7030A0"/>
                </a:solidFill>
              </a:rPr>
              <a:t>WG4</a:t>
            </a:r>
          </a:p>
          <a:p>
            <a:r>
              <a:rPr lang="en-IN" sz="1400" b="1" dirty="0"/>
              <a:t>Modelling of </a:t>
            </a:r>
            <a:r>
              <a:rPr lang="en-IN" sz="1400" b="1" dirty="0" smtClean="0"/>
              <a:t>physics processes </a:t>
            </a:r>
            <a:r>
              <a:rPr lang="en-IN" sz="1400" b="1" dirty="0"/>
              <a:t>and development of relevant </a:t>
            </a:r>
            <a:r>
              <a:rPr lang="en-IN" sz="1400" b="1" dirty="0" smtClean="0"/>
              <a:t>software </a:t>
            </a:r>
            <a:r>
              <a:rPr lang="en-IN" sz="1400" b="1" dirty="0"/>
              <a:t>Tools</a:t>
            </a:r>
            <a:endParaRPr lang="en-IN" sz="1400" dirty="0"/>
          </a:p>
          <a:p>
            <a:r>
              <a:rPr lang="en-I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946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19911</TotalTime>
  <Words>3778</Words>
  <Application>Microsoft Office PowerPoint</Application>
  <PresentationFormat>On-screen Show (4:3)</PresentationFormat>
  <Paragraphs>695</Paragraphs>
  <Slides>57</Slides>
  <Notes>7</Notes>
  <HiddenSlides>0</HiddenSlides>
  <MMClips>7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78" baseType="lpstr">
      <vt:lpstr>Arial</vt:lpstr>
      <vt:lpstr>Arial Narrow</vt:lpstr>
      <vt:lpstr>Bella Donna</vt:lpstr>
      <vt:lpstr>Bernard MT Condensed</vt:lpstr>
      <vt:lpstr>Bradley Hand ITC</vt:lpstr>
      <vt:lpstr>Calibri</vt:lpstr>
      <vt:lpstr>Charlemagne Std</vt:lpstr>
      <vt:lpstr>Consolas</vt:lpstr>
      <vt:lpstr>Eras Demi ITC</vt:lpstr>
      <vt:lpstr>Lucida Handwriting</vt:lpstr>
      <vt:lpstr>Monotype Corsiva</vt:lpstr>
      <vt:lpstr>Palatino Linotype</vt:lpstr>
      <vt:lpstr>Papyrus</vt:lpstr>
      <vt:lpstr>Symbol</vt:lpstr>
      <vt:lpstr>Tahoma</vt:lpstr>
      <vt:lpstr>Times New Roman</vt:lpstr>
      <vt:lpstr>Wingdings</vt:lpstr>
      <vt:lpstr>Wingdings 3</vt:lpstr>
      <vt:lpstr>Office Theme</vt:lpstr>
      <vt:lpstr>Equation</vt:lpstr>
      <vt:lpstr>Acrobat Document</vt:lpstr>
      <vt:lpstr>Numerical simulation  of  gaseous detectors using Garfield++</vt:lpstr>
      <vt:lpstr>Outline</vt:lpstr>
      <vt:lpstr>Disclaimer</vt:lpstr>
      <vt:lpstr>PowerPoint Presentation</vt:lpstr>
      <vt:lpstr>Ionization detectors</vt:lpstr>
      <vt:lpstr>Operating principle</vt:lpstr>
      <vt:lpstr>PowerPoint Presentation</vt:lpstr>
      <vt:lpstr>PowerPoint Presentation</vt:lpstr>
      <vt:lpstr>PowerPoint Presentation</vt:lpstr>
      <vt:lpstr>PowerPoint Presentation</vt:lpstr>
      <vt:lpstr>Device Physics Simulation why is it important, especially for  MPGDs</vt:lpstr>
      <vt:lpstr>PowerPoint Presentation</vt:lpstr>
      <vt:lpstr>Important aspects of a detector</vt:lpstr>
      <vt:lpstr>(1) Gas mixture</vt:lpstr>
      <vt:lpstr>(2) Geometry, electromagnetic configuration </vt:lpstr>
      <vt:lpstr>PowerPoint Presentation</vt:lpstr>
      <vt:lpstr>Possible approaches</vt:lpstr>
      <vt:lpstr>RD51 simulation framework</vt:lpstr>
      <vt:lpstr>1. Ionization: PAI and Relaxation (PAIR)</vt:lpstr>
      <vt:lpstr>2. Maxwell-Boltzmann Transport</vt:lpstr>
      <vt:lpstr>3. Garfield++ the framework</vt:lpstr>
      <vt:lpstr>PowerPoint Presentation</vt:lpstr>
      <vt:lpstr>PowerPoint Presentation</vt:lpstr>
      <vt:lpstr>Garfield++ webpage https://garfieldpp.web.cern.ch/garfieldpp/</vt:lpstr>
      <vt:lpstr>Garfield++ documentation</vt:lpstr>
      <vt:lpstr>Prerequisites, installation</vt:lpstr>
      <vt:lpstr>Get the code from Git</vt:lpstr>
      <vt:lpstr>Installation</vt:lpstr>
      <vt:lpstr>Build Garfield++</vt:lpstr>
      <vt:lpstr>Directory structure</vt:lpstr>
      <vt:lpstr>Examples</vt:lpstr>
      <vt:lpstr>Building and running the examples</vt:lpstr>
      <vt:lpstr>Garfield++ coding</vt:lpstr>
      <vt:lpstr>Check out the first step transport properties</vt:lpstr>
      <vt:lpstr>Build and execute</vt:lpstr>
      <vt:lpstr>Micromegas using Garfield++</vt:lpstr>
      <vt:lpstr>Transport properties</vt:lpstr>
      <vt:lpstr>Device</vt:lpstr>
      <vt:lpstr>PowerPoint Presentation</vt:lpstr>
      <vt:lpstr>PowerPoint Presentation</vt:lpstr>
      <vt:lpstr>Device geometry, material properties, voltage configuration</vt:lpstr>
      <vt:lpstr>Code for creating a Micromegas</vt:lpstr>
      <vt:lpstr>neBEM computations</vt:lpstr>
      <vt:lpstr>Sensor details</vt:lpstr>
      <vt:lpstr>Avalanche processes</vt:lpstr>
      <vt:lpstr>Heed details</vt:lpstr>
      <vt:lpstr>Event loop</vt:lpstr>
      <vt:lpstr>Build and execute</vt:lpstr>
      <vt:lpstr>How does it end?</vt:lpstr>
      <vt:lpstr>Results</vt:lpstr>
      <vt:lpstr>PowerPoint Presentation</vt:lpstr>
      <vt:lpstr>Summary</vt:lpstr>
      <vt:lpstr>Outlook</vt:lpstr>
      <vt:lpstr>Major Problems looking for Solutions</vt:lpstr>
      <vt:lpstr>Materials Collected From</vt:lpstr>
      <vt:lpstr>The TEAM</vt:lpstr>
      <vt:lpstr>Thanks a lot!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Partial Differential Equations</dc:title>
  <dc:creator>Supratik Mukhopadhyay</dc:creator>
  <cp:lastModifiedBy>Supratik Mukherjee</cp:lastModifiedBy>
  <cp:revision>664</cp:revision>
  <dcterms:created xsi:type="dcterms:W3CDTF">2013-09-30T07:18:58Z</dcterms:created>
  <dcterms:modified xsi:type="dcterms:W3CDTF">2021-10-24T17:53:00Z</dcterms:modified>
</cp:coreProperties>
</file>