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19"/>
  </p:notesMasterIdLst>
  <p:sldIdLst>
    <p:sldId id="257" r:id="rId2"/>
    <p:sldId id="304" r:id="rId3"/>
    <p:sldId id="286" r:id="rId4"/>
    <p:sldId id="287" r:id="rId5"/>
    <p:sldId id="290" r:id="rId6"/>
    <p:sldId id="284" r:id="rId7"/>
    <p:sldId id="264" r:id="rId8"/>
    <p:sldId id="300" r:id="rId9"/>
    <p:sldId id="313" r:id="rId10"/>
    <p:sldId id="310" r:id="rId11"/>
    <p:sldId id="263" r:id="rId12"/>
    <p:sldId id="293" r:id="rId13"/>
    <p:sldId id="272" r:id="rId14"/>
    <p:sldId id="309" r:id="rId15"/>
    <p:sldId id="296" r:id="rId16"/>
    <p:sldId id="303" r:id="rId17"/>
    <p:sldId id="31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381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CF438A-8CB9-42F2-B808-E6C3BFA7695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C8BA1C2A-7F6A-40C5-B451-1CAB2DC287ED}">
      <dgm:prSet phldrT="[Text]"/>
      <dgm:spPr/>
      <dgm:t>
        <a:bodyPr/>
        <a:lstStyle/>
        <a:p>
          <a:r>
            <a:rPr lang="en-US" dirty="0"/>
            <a:t>Run</a:t>
          </a:r>
          <a:endParaRPr lang="en-IN" dirty="0"/>
        </a:p>
      </dgm:t>
    </dgm:pt>
    <dgm:pt modelId="{9D1A3D90-83CB-4DDA-BB54-9F7607DCFDCC}" type="parTrans" cxnId="{CFC8B48D-6EC8-4B19-820A-E8A4198B3F37}">
      <dgm:prSet/>
      <dgm:spPr/>
      <dgm:t>
        <a:bodyPr/>
        <a:lstStyle/>
        <a:p>
          <a:endParaRPr lang="en-IN"/>
        </a:p>
      </dgm:t>
    </dgm:pt>
    <dgm:pt modelId="{E71CB02D-C4F4-42F0-BB0C-1C96CD3EDFC0}" type="sibTrans" cxnId="{CFC8B48D-6EC8-4B19-820A-E8A4198B3F37}">
      <dgm:prSet/>
      <dgm:spPr/>
      <dgm:t>
        <a:bodyPr/>
        <a:lstStyle/>
        <a:p>
          <a:endParaRPr lang="en-IN"/>
        </a:p>
      </dgm:t>
    </dgm:pt>
    <dgm:pt modelId="{B03BDA0F-36D3-4A8C-8E12-6D60588E9D81}">
      <dgm:prSet phldrT="[Text]"/>
      <dgm:spPr/>
      <dgm:t>
        <a:bodyPr/>
        <a:lstStyle/>
        <a:p>
          <a:r>
            <a:rPr lang="en-US" dirty="0"/>
            <a:t>Events</a:t>
          </a:r>
          <a:endParaRPr lang="en-IN" dirty="0"/>
        </a:p>
      </dgm:t>
    </dgm:pt>
    <dgm:pt modelId="{BB39F1D3-09C4-4822-85AE-B88E9F4425BE}" type="parTrans" cxnId="{7998A7B4-FB49-48E8-8B5B-83E93EA9A8B8}">
      <dgm:prSet/>
      <dgm:spPr/>
      <dgm:t>
        <a:bodyPr/>
        <a:lstStyle/>
        <a:p>
          <a:endParaRPr lang="en-IN"/>
        </a:p>
      </dgm:t>
    </dgm:pt>
    <dgm:pt modelId="{AECFDFF7-CA10-47B8-9590-2742EAEFE145}" type="sibTrans" cxnId="{7998A7B4-FB49-48E8-8B5B-83E93EA9A8B8}">
      <dgm:prSet/>
      <dgm:spPr/>
      <dgm:t>
        <a:bodyPr/>
        <a:lstStyle/>
        <a:p>
          <a:endParaRPr lang="en-IN"/>
        </a:p>
      </dgm:t>
    </dgm:pt>
    <dgm:pt modelId="{98AFA363-CC6D-424C-87A8-1372E971195B}">
      <dgm:prSet phldrT="[Text]"/>
      <dgm:spPr/>
      <dgm:t>
        <a:bodyPr/>
        <a:lstStyle/>
        <a:p>
          <a:r>
            <a:rPr lang="en-US" dirty="0"/>
            <a:t>Track </a:t>
          </a:r>
          <a:endParaRPr lang="en-IN" dirty="0"/>
        </a:p>
      </dgm:t>
    </dgm:pt>
    <dgm:pt modelId="{7DC95259-0A38-4BE5-A5D5-9DB17818CD51}" type="parTrans" cxnId="{DA0A201E-16CE-4C74-9D5B-291C2B0C6EC9}">
      <dgm:prSet/>
      <dgm:spPr/>
      <dgm:t>
        <a:bodyPr/>
        <a:lstStyle/>
        <a:p>
          <a:endParaRPr lang="en-IN"/>
        </a:p>
      </dgm:t>
    </dgm:pt>
    <dgm:pt modelId="{64A63476-62D7-4A40-AF64-B32C2C90DFAE}" type="sibTrans" cxnId="{DA0A201E-16CE-4C74-9D5B-291C2B0C6EC9}">
      <dgm:prSet/>
      <dgm:spPr/>
      <dgm:t>
        <a:bodyPr/>
        <a:lstStyle/>
        <a:p>
          <a:endParaRPr lang="en-IN"/>
        </a:p>
      </dgm:t>
    </dgm:pt>
    <dgm:pt modelId="{53D20247-CCB3-4FB7-B239-20D1457EE27C}">
      <dgm:prSet/>
      <dgm:spPr/>
      <dgm:t>
        <a:bodyPr/>
        <a:lstStyle/>
        <a:p>
          <a:r>
            <a:rPr lang="en-US" dirty="0"/>
            <a:t>Complete simulation process</a:t>
          </a:r>
          <a:endParaRPr lang="en-IN" dirty="0"/>
        </a:p>
      </dgm:t>
    </dgm:pt>
    <dgm:pt modelId="{6A92BFE9-D4DA-44FE-8E80-E54140F2601E}" type="parTrans" cxnId="{A7B38A2A-5A82-47D1-92DB-FE8FF17D4329}">
      <dgm:prSet/>
      <dgm:spPr/>
      <dgm:t>
        <a:bodyPr/>
        <a:lstStyle/>
        <a:p>
          <a:endParaRPr lang="en-IN"/>
        </a:p>
      </dgm:t>
    </dgm:pt>
    <dgm:pt modelId="{E2787FF6-372B-4220-A290-4A9AA3EDF7B6}" type="sibTrans" cxnId="{A7B38A2A-5A82-47D1-92DB-FE8FF17D4329}">
      <dgm:prSet/>
      <dgm:spPr/>
      <dgm:t>
        <a:bodyPr/>
        <a:lstStyle/>
        <a:p>
          <a:endParaRPr lang="en-IN"/>
        </a:p>
      </dgm:t>
    </dgm:pt>
    <dgm:pt modelId="{821FF9EC-274B-40FF-B292-6E570E681468}">
      <dgm:prSet phldrT="[Text]"/>
      <dgm:spPr/>
      <dgm:t>
        <a:bodyPr/>
        <a:lstStyle/>
        <a:p>
          <a:r>
            <a:rPr lang="en-US" dirty="0"/>
            <a:t>Step</a:t>
          </a:r>
          <a:endParaRPr lang="en-IN" dirty="0"/>
        </a:p>
      </dgm:t>
    </dgm:pt>
    <dgm:pt modelId="{6296CDD8-EBC0-4084-9061-CCEE95DF3677}" type="parTrans" cxnId="{2E0655E6-CE9B-4876-B550-43C7A178A239}">
      <dgm:prSet/>
      <dgm:spPr/>
      <dgm:t>
        <a:bodyPr/>
        <a:lstStyle/>
        <a:p>
          <a:endParaRPr lang="en-IN"/>
        </a:p>
      </dgm:t>
    </dgm:pt>
    <dgm:pt modelId="{2141E19A-F263-46A3-9006-F870F2A5BF57}" type="sibTrans" cxnId="{2E0655E6-CE9B-4876-B550-43C7A178A239}">
      <dgm:prSet/>
      <dgm:spPr/>
      <dgm:t>
        <a:bodyPr/>
        <a:lstStyle/>
        <a:p>
          <a:endParaRPr lang="en-IN"/>
        </a:p>
      </dgm:t>
    </dgm:pt>
    <dgm:pt modelId="{BF9D20FD-AF8F-4563-B9B7-2E1F8114C0C9}">
      <dgm:prSet/>
      <dgm:spPr/>
      <dgm:t>
        <a:bodyPr/>
        <a:lstStyle/>
        <a:p>
          <a:r>
            <a:rPr lang="en-US" dirty="0"/>
            <a:t>Trajectory of each particle in an event</a:t>
          </a:r>
          <a:endParaRPr lang="en-IN" dirty="0"/>
        </a:p>
      </dgm:t>
    </dgm:pt>
    <dgm:pt modelId="{9A3F269C-AD8C-42B9-890C-6E7386B6E785}" type="parTrans" cxnId="{71E95436-D117-4DAC-8A62-58F50C01D1E1}">
      <dgm:prSet/>
      <dgm:spPr/>
      <dgm:t>
        <a:bodyPr/>
        <a:lstStyle/>
        <a:p>
          <a:endParaRPr lang="en-IN"/>
        </a:p>
      </dgm:t>
    </dgm:pt>
    <dgm:pt modelId="{F163E4AC-3276-4A5B-A77B-ACF1654EF285}" type="sibTrans" cxnId="{71E95436-D117-4DAC-8A62-58F50C01D1E1}">
      <dgm:prSet/>
      <dgm:spPr/>
      <dgm:t>
        <a:bodyPr/>
        <a:lstStyle/>
        <a:p>
          <a:endParaRPr lang="en-IN"/>
        </a:p>
      </dgm:t>
    </dgm:pt>
    <dgm:pt modelId="{FF06DBD2-D72F-4017-9680-6650950B21C8}">
      <dgm:prSet/>
      <dgm:spPr/>
      <dgm:t>
        <a:bodyPr/>
        <a:lstStyle/>
        <a:p>
          <a:r>
            <a:rPr lang="en-US" dirty="0"/>
            <a:t>Changes under reflection, refraction, scattering </a:t>
          </a:r>
          <a:r>
            <a:rPr lang="en-US" dirty="0" err="1"/>
            <a:t>etc</a:t>
          </a:r>
          <a:endParaRPr lang="en-IN" dirty="0"/>
        </a:p>
      </dgm:t>
    </dgm:pt>
    <dgm:pt modelId="{5D63F3A3-3875-422E-BD22-2316ADCE49A5}" type="parTrans" cxnId="{99F7E521-1044-4D8D-89AD-1EC7E902EA9F}">
      <dgm:prSet/>
      <dgm:spPr/>
      <dgm:t>
        <a:bodyPr/>
        <a:lstStyle/>
        <a:p>
          <a:endParaRPr lang="en-IN"/>
        </a:p>
      </dgm:t>
    </dgm:pt>
    <dgm:pt modelId="{F8DCA05D-1AFD-4445-BBEB-06BFD37B600F}" type="sibTrans" cxnId="{99F7E521-1044-4D8D-89AD-1EC7E902EA9F}">
      <dgm:prSet/>
      <dgm:spPr/>
      <dgm:t>
        <a:bodyPr/>
        <a:lstStyle/>
        <a:p>
          <a:endParaRPr lang="en-IN"/>
        </a:p>
      </dgm:t>
    </dgm:pt>
    <dgm:pt modelId="{DE5B1CBE-901D-413A-B3A6-A571E2B993BD}">
      <dgm:prSet/>
      <dgm:spPr/>
      <dgm:t>
        <a:bodyPr/>
        <a:lstStyle/>
        <a:p>
          <a:r>
            <a:rPr lang="en-US" dirty="0"/>
            <a:t>Multiple events =1 run</a:t>
          </a:r>
          <a:endParaRPr lang="en-IN" dirty="0"/>
        </a:p>
      </dgm:t>
    </dgm:pt>
    <dgm:pt modelId="{E6349237-5C86-4D26-8D79-FC47E30393C1}" type="parTrans" cxnId="{DE43387C-A086-45C0-8157-A22B99EC073C}">
      <dgm:prSet/>
      <dgm:spPr/>
      <dgm:t>
        <a:bodyPr/>
        <a:lstStyle/>
        <a:p>
          <a:endParaRPr lang="en-IN"/>
        </a:p>
      </dgm:t>
    </dgm:pt>
    <dgm:pt modelId="{498E9502-7093-4555-9C5A-0926DBF62970}" type="sibTrans" cxnId="{DE43387C-A086-45C0-8157-A22B99EC073C}">
      <dgm:prSet/>
      <dgm:spPr/>
      <dgm:t>
        <a:bodyPr/>
        <a:lstStyle/>
        <a:p>
          <a:endParaRPr lang="en-IN"/>
        </a:p>
      </dgm:t>
    </dgm:pt>
    <dgm:pt modelId="{2ECE84C2-E0A4-41EC-A452-9A622F34FA2F}" type="pres">
      <dgm:prSet presAssocID="{CDCF438A-8CB9-42F2-B808-E6C3BFA76952}" presName="linear" presStyleCnt="0">
        <dgm:presLayoutVars>
          <dgm:dir/>
          <dgm:animLvl val="lvl"/>
          <dgm:resizeHandles val="exact"/>
        </dgm:presLayoutVars>
      </dgm:prSet>
      <dgm:spPr/>
    </dgm:pt>
    <dgm:pt modelId="{49BA62C2-1432-4187-8F0E-011B02902B8F}" type="pres">
      <dgm:prSet presAssocID="{C8BA1C2A-7F6A-40C5-B451-1CAB2DC287ED}" presName="parentLin" presStyleCnt="0"/>
      <dgm:spPr/>
    </dgm:pt>
    <dgm:pt modelId="{909FC150-103F-443A-A5D9-159B5D417A90}" type="pres">
      <dgm:prSet presAssocID="{C8BA1C2A-7F6A-40C5-B451-1CAB2DC287ED}" presName="parentLeftMargin" presStyleLbl="node1" presStyleIdx="0" presStyleCnt="4"/>
      <dgm:spPr/>
    </dgm:pt>
    <dgm:pt modelId="{7BE395A9-3725-4704-89F4-2A192BC4175C}" type="pres">
      <dgm:prSet presAssocID="{C8BA1C2A-7F6A-40C5-B451-1CAB2DC287ED}" presName="parentText" presStyleLbl="node1" presStyleIdx="0" presStyleCnt="4" custLinFactNeighborX="-2507" custLinFactNeighborY="-7201">
        <dgm:presLayoutVars>
          <dgm:chMax val="0"/>
          <dgm:bulletEnabled val="1"/>
        </dgm:presLayoutVars>
      </dgm:prSet>
      <dgm:spPr/>
    </dgm:pt>
    <dgm:pt modelId="{5993024C-8187-497F-A8BF-E13535FEDAEB}" type="pres">
      <dgm:prSet presAssocID="{C8BA1C2A-7F6A-40C5-B451-1CAB2DC287ED}" presName="negativeSpace" presStyleCnt="0"/>
      <dgm:spPr/>
    </dgm:pt>
    <dgm:pt modelId="{55305102-3C0B-4AB4-BF96-EF3EFDF5B3EF}" type="pres">
      <dgm:prSet presAssocID="{C8BA1C2A-7F6A-40C5-B451-1CAB2DC287ED}" presName="childText" presStyleLbl="conFgAcc1" presStyleIdx="0" presStyleCnt="4">
        <dgm:presLayoutVars>
          <dgm:bulletEnabled val="1"/>
        </dgm:presLayoutVars>
      </dgm:prSet>
      <dgm:spPr/>
    </dgm:pt>
    <dgm:pt modelId="{F518C07E-D972-4DFA-92FD-5F60465030A0}" type="pres">
      <dgm:prSet presAssocID="{E71CB02D-C4F4-42F0-BB0C-1C96CD3EDFC0}" presName="spaceBetweenRectangles" presStyleCnt="0"/>
      <dgm:spPr/>
    </dgm:pt>
    <dgm:pt modelId="{5B3499CB-C54C-44DF-9081-FEB4499AAF1C}" type="pres">
      <dgm:prSet presAssocID="{B03BDA0F-36D3-4A8C-8E12-6D60588E9D81}" presName="parentLin" presStyleCnt="0"/>
      <dgm:spPr/>
    </dgm:pt>
    <dgm:pt modelId="{9B15D971-95C8-479C-8E90-FE32313269BD}" type="pres">
      <dgm:prSet presAssocID="{B03BDA0F-36D3-4A8C-8E12-6D60588E9D81}" presName="parentLeftMargin" presStyleLbl="node1" presStyleIdx="0" presStyleCnt="4"/>
      <dgm:spPr/>
    </dgm:pt>
    <dgm:pt modelId="{2C90E54A-E55F-4E3A-99D2-D29619D500E6}" type="pres">
      <dgm:prSet presAssocID="{B03BDA0F-36D3-4A8C-8E12-6D60588E9D81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A32020B-E82D-47D6-9868-94DBBDAA66CF}" type="pres">
      <dgm:prSet presAssocID="{B03BDA0F-36D3-4A8C-8E12-6D60588E9D81}" presName="negativeSpace" presStyleCnt="0"/>
      <dgm:spPr/>
    </dgm:pt>
    <dgm:pt modelId="{CF07EAA4-0461-420A-9518-B1AE4F789354}" type="pres">
      <dgm:prSet presAssocID="{B03BDA0F-36D3-4A8C-8E12-6D60588E9D81}" presName="childText" presStyleLbl="conFgAcc1" presStyleIdx="1" presStyleCnt="4">
        <dgm:presLayoutVars>
          <dgm:bulletEnabled val="1"/>
        </dgm:presLayoutVars>
      </dgm:prSet>
      <dgm:spPr/>
    </dgm:pt>
    <dgm:pt modelId="{BF306CE3-F31D-4D49-9391-F9E319872FFC}" type="pres">
      <dgm:prSet presAssocID="{AECFDFF7-CA10-47B8-9590-2742EAEFE145}" presName="spaceBetweenRectangles" presStyleCnt="0"/>
      <dgm:spPr/>
    </dgm:pt>
    <dgm:pt modelId="{440CC46C-A5FC-4B2F-899B-911AA7484B07}" type="pres">
      <dgm:prSet presAssocID="{98AFA363-CC6D-424C-87A8-1372E971195B}" presName="parentLin" presStyleCnt="0"/>
      <dgm:spPr/>
    </dgm:pt>
    <dgm:pt modelId="{936EE32E-80CC-48C4-AA9B-65D586FC158C}" type="pres">
      <dgm:prSet presAssocID="{98AFA363-CC6D-424C-87A8-1372E971195B}" presName="parentLeftMargin" presStyleLbl="node1" presStyleIdx="1" presStyleCnt="4"/>
      <dgm:spPr/>
    </dgm:pt>
    <dgm:pt modelId="{D3CD823B-CA94-47A4-BA13-98AFAB4BDE48}" type="pres">
      <dgm:prSet presAssocID="{98AFA363-CC6D-424C-87A8-1372E971195B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9201CC2C-1EA4-4FCB-BC0F-B240A8CA976B}" type="pres">
      <dgm:prSet presAssocID="{98AFA363-CC6D-424C-87A8-1372E971195B}" presName="negativeSpace" presStyleCnt="0"/>
      <dgm:spPr/>
    </dgm:pt>
    <dgm:pt modelId="{A2283291-1B10-4E7F-9CE2-7835DB43547E}" type="pres">
      <dgm:prSet presAssocID="{98AFA363-CC6D-424C-87A8-1372E971195B}" presName="childText" presStyleLbl="conFgAcc1" presStyleIdx="2" presStyleCnt="4" custLinFactNeighborY="-12056">
        <dgm:presLayoutVars>
          <dgm:bulletEnabled val="1"/>
        </dgm:presLayoutVars>
      </dgm:prSet>
      <dgm:spPr/>
    </dgm:pt>
    <dgm:pt modelId="{B51BD289-A081-4AE1-AAD0-4711149205A5}" type="pres">
      <dgm:prSet presAssocID="{64A63476-62D7-4A40-AF64-B32C2C90DFAE}" presName="spaceBetweenRectangles" presStyleCnt="0"/>
      <dgm:spPr/>
    </dgm:pt>
    <dgm:pt modelId="{032665BA-8D0C-423A-A5FE-5FA27105F96C}" type="pres">
      <dgm:prSet presAssocID="{821FF9EC-274B-40FF-B292-6E570E681468}" presName="parentLin" presStyleCnt="0"/>
      <dgm:spPr/>
    </dgm:pt>
    <dgm:pt modelId="{A17CD326-8A01-4F08-9AEF-C4752AB12C91}" type="pres">
      <dgm:prSet presAssocID="{821FF9EC-274B-40FF-B292-6E570E681468}" presName="parentLeftMargin" presStyleLbl="node1" presStyleIdx="2" presStyleCnt="4"/>
      <dgm:spPr/>
    </dgm:pt>
    <dgm:pt modelId="{7DE7563B-4613-41E1-9866-77477B11397A}" type="pres">
      <dgm:prSet presAssocID="{821FF9EC-274B-40FF-B292-6E570E681468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719AF7F9-2DFD-4B7C-8BCF-2B3B91F66619}" type="pres">
      <dgm:prSet presAssocID="{821FF9EC-274B-40FF-B292-6E570E681468}" presName="negativeSpace" presStyleCnt="0"/>
      <dgm:spPr/>
    </dgm:pt>
    <dgm:pt modelId="{8637B45F-FB19-4858-B67D-B01C5511D79C}" type="pres">
      <dgm:prSet presAssocID="{821FF9EC-274B-40FF-B292-6E570E681468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DA0A201E-16CE-4C74-9D5B-291C2B0C6EC9}" srcId="{CDCF438A-8CB9-42F2-B808-E6C3BFA76952}" destId="{98AFA363-CC6D-424C-87A8-1372E971195B}" srcOrd="2" destOrd="0" parTransId="{7DC95259-0A38-4BE5-A5D5-9DB17818CD51}" sibTransId="{64A63476-62D7-4A40-AF64-B32C2C90DFAE}"/>
    <dgm:cxn modelId="{99F7E521-1044-4D8D-89AD-1EC7E902EA9F}" srcId="{821FF9EC-274B-40FF-B292-6E570E681468}" destId="{FF06DBD2-D72F-4017-9680-6650950B21C8}" srcOrd="0" destOrd="0" parTransId="{5D63F3A3-3875-422E-BD22-2316ADCE49A5}" sibTransId="{F8DCA05D-1AFD-4445-BBEB-06BFD37B600F}"/>
    <dgm:cxn modelId="{45562A25-6429-4881-AA8B-D517A33F17EE}" type="presOf" srcId="{53D20247-CCB3-4FB7-B239-20D1457EE27C}" destId="{55305102-3C0B-4AB4-BF96-EF3EFDF5B3EF}" srcOrd="0" destOrd="0" presId="urn:microsoft.com/office/officeart/2005/8/layout/list1"/>
    <dgm:cxn modelId="{A7B38A2A-5A82-47D1-92DB-FE8FF17D4329}" srcId="{C8BA1C2A-7F6A-40C5-B451-1CAB2DC287ED}" destId="{53D20247-CCB3-4FB7-B239-20D1457EE27C}" srcOrd="0" destOrd="0" parTransId="{6A92BFE9-D4DA-44FE-8E80-E54140F2601E}" sibTransId="{E2787FF6-372B-4220-A290-4A9AA3EDF7B6}"/>
    <dgm:cxn modelId="{297CB02C-E8B2-4137-B5C3-42FF469719E8}" type="presOf" srcId="{B03BDA0F-36D3-4A8C-8E12-6D60588E9D81}" destId="{9B15D971-95C8-479C-8E90-FE32313269BD}" srcOrd="0" destOrd="0" presId="urn:microsoft.com/office/officeart/2005/8/layout/list1"/>
    <dgm:cxn modelId="{71E95436-D117-4DAC-8A62-58F50C01D1E1}" srcId="{98AFA363-CC6D-424C-87A8-1372E971195B}" destId="{BF9D20FD-AF8F-4563-B9B7-2E1F8114C0C9}" srcOrd="0" destOrd="0" parTransId="{9A3F269C-AD8C-42B9-890C-6E7386B6E785}" sibTransId="{F163E4AC-3276-4A5B-A77B-ACF1654EF285}"/>
    <dgm:cxn modelId="{6E01165E-3BCF-4824-BC63-A00E35872D94}" type="presOf" srcId="{C8BA1C2A-7F6A-40C5-B451-1CAB2DC287ED}" destId="{909FC150-103F-443A-A5D9-159B5D417A90}" srcOrd="0" destOrd="0" presId="urn:microsoft.com/office/officeart/2005/8/layout/list1"/>
    <dgm:cxn modelId="{8F188846-7084-4066-A679-2E2F72FB92D0}" type="presOf" srcId="{821FF9EC-274B-40FF-B292-6E570E681468}" destId="{A17CD326-8A01-4F08-9AEF-C4752AB12C91}" srcOrd="0" destOrd="0" presId="urn:microsoft.com/office/officeart/2005/8/layout/list1"/>
    <dgm:cxn modelId="{1812094F-5868-4D6E-AC9A-03CDE534C5A6}" type="presOf" srcId="{FF06DBD2-D72F-4017-9680-6650950B21C8}" destId="{8637B45F-FB19-4858-B67D-B01C5511D79C}" srcOrd="0" destOrd="0" presId="urn:microsoft.com/office/officeart/2005/8/layout/list1"/>
    <dgm:cxn modelId="{DE43387C-A086-45C0-8157-A22B99EC073C}" srcId="{B03BDA0F-36D3-4A8C-8E12-6D60588E9D81}" destId="{DE5B1CBE-901D-413A-B3A6-A571E2B993BD}" srcOrd="0" destOrd="0" parTransId="{E6349237-5C86-4D26-8D79-FC47E30393C1}" sibTransId="{498E9502-7093-4555-9C5A-0926DBF62970}"/>
    <dgm:cxn modelId="{CFC8B48D-6EC8-4B19-820A-E8A4198B3F37}" srcId="{CDCF438A-8CB9-42F2-B808-E6C3BFA76952}" destId="{C8BA1C2A-7F6A-40C5-B451-1CAB2DC287ED}" srcOrd="0" destOrd="0" parTransId="{9D1A3D90-83CB-4DDA-BB54-9F7607DCFDCC}" sibTransId="{E71CB02D-C4F4-42F0-BB0C-1C96CD3EDFC0}"/>
    <dgm:cxn modelId="{C3F2AC99-9B7F-46DF-9E3F-3323CD55334E}" type="presOf" srcId="{CDCF438A-8CB9-42F2-B808-E6C3BFA76952}" destId="{2ECE84C2-E0A4-41EC-A452-9A622F34FA2F}" srcOrd="0" destOrd="0" presId="urn:microsoft.com/office/officeart/2005/8/layout/list1"/>
    <dgm:cxn modelId="{B330A2A6-F964-4E8E-8347-63C7D1DB0107}" type="presOf" srcId="{C8BA1C2A-7F6A-40C5-B451-1CAB2DC287ED}" destId="{7BE395A9-3725-4704-89F4-2A192BC4175C}" srcOrd="1" destOrd="0" presId="urn:microsoft.com/office/officeart/2005/8/layout/list1"/>
    <dgm:cxn modelId="{7998A7B4-FB49-48E8-8B5B-83E93EA9A8B8}" srcId="{CDCF438A-8CB9-42F2-B808-E6C3BFA76952}" destId="{B03BDA0F-36D3-4A8C-8E12-6D60588E9D81}" srcOrd="1" destOrd="0" parTransId="{BB39F1D3-09C4-4822-85AE-B88E9F4425BE}" sibTransId="{AECFDFF7-CA10-47B8-9590-2742EAEFE145}"/>
    <dgm:cxn modelId="{F0AAFCB4-CD5E-45D4-9DD3-6986524106C6}" type="presOf" srcId="{98AFA363-CC6D-424C-87A8-1372E971195B}" destId="{D3CD823B-CA94-47A4-BA13-98AFAB4BDE48}" srcOrd="1" destOrd="0" presId="urn:microsoft.com/office/officeart/2005/8/layout/list1"/>
    <dgm:cxn modelId="{A02136B7-8616-4C51-AEA3-CF82BC586001}" type="presOf" srcId="{B03BDA0F-36D3-4A8C-8E12-6D60588E9D81}" destId="{2C90E54A-E55F-4E3A-99D2-D29619D500E6}" srcOrd="1" destOrd="0" presId="urn:microsoft.com/office/officeart/2005/8/layout/list1"/>
    <dgm:cxn modelId="{76F908C9-6603-4974-BBEE-248444A10420}" type="presOf" srcId="{98AFA363-CC6D-424C-87A8-1372E971195B}" destId="{936EE32E-80CC-48C4-AA9B-65D586FC158C}" srcOrd="0" destOrd="0" presId="urn:microsoft.com/office/officeart/2005/8/layout/list1"/>
    <dgm:cxn modelId="{2E0655E6-CE9B-4876-B550-43C7A178A239}" srcId="{CDCF438A-8CB9-42F2-B808-E6C3BFA76952}" destId="{821FF9EC-274B-40FF-B292-6E570E681468}" srcOrd="3" destOrd="0" parTransId="{6296CDD8-EBC0-4084-9061-CCEE95DF3677}" sibTransId="{2141E19A-F263-46A3-9006-F870F2A5BF57}"/>
    <dgm:cxn modelId="{69B942F0-84EB-4674-99E4-156AD2919329}" type="presOf" srcId="{BF9D20FD-AF8F-4563-B9B7-2E1F8114C0C9}" destId="{A2283291-1B10-4E7F-9CE2-7835DB43547E}" srcOrd="0" destOrd="0" presId="urn:microsoft.com/office/officeart/2005/8/layout/list1"/>
    <dgm:cxn modelId="{C1B478F4-B025-4BAB-A9C9-C86F15E1BDC5}" type="presOf" srcId="{DE5B1CBE-901D-413A-B3A6-A571E2B993BD}" destId="{CF07EAA4-0461-420A-9518-B1AE4F789354}" srcOrd="0" destOrd="0" presId="urn:microsoft.com/office/officeart/2005/8/layout/list1"/>
    <dgm:cxn modelId="{412FADF8-3C41-4CA5-BEEE-727EDB6312E5}" type="presOf" srcId="{821FF9EC-274B-40FF-B292-6E570E681468}" destId="{7DE7563B-4613-41E1-9866-77477B11397A}" srcOrd="1" destOrd="0" presId="urn:microsoft.com/office/officeart/2005/8/layout/list1"/>
    <dgm:cxn modelId="{5C74D383-3EFE-444F-9E99-0717411FF7AF}" type="presParOf" srcId="{2ECE84C2-E0A4-41EC-A452-9A622F34FA2F}" destId="{49BA62C2-1432-4187-8F0E-011B02902B8F}" srcOrd="0" destOrd="0" presId="urn:microsoft.com/office/officeart/2005/8/layout/list1"/>
    <dgm:cxn modelId="{9E5E4CC9-1F39-400C-A6AB-992870F531D4}" type="presParOf" srcId="{49BA62C2-1432-4187-8F0E-011B02902B8F}" destId="{909FC150-103F-443A-A5D9-159B5D417A90}" srcOrd="0" destOrd="0" presId="urn:microsoft.com/office/officeart/2005/8/layout/list1"/>
    <dgm:cxn modelId="{815C0371-87C1-42BE-A6D5-C5BC36DB0BA8}" type="presParOf" srcId="{49BA62C2-1432-4187-8F0E-011B02902B8F}" destId="{7BE395A9-3725-4704-89F4-2A192BC4175C}" srcOrd="1" destOrd="0" presId="urn:microsoft.com/office/officeart/2005/8/layout/list1"/>
    <dgm:cxn modelId="{965803E1-4F16-4ED2-B217-ACEB519DFF63}" type="presParOf" srcId="{2ECE84C2-E0A4-41EC-A452-9A622F34FA2F}" destId="{5993024C-8187-497F-A8BF-E13535FEDAEB}" srcOrd="1" destOrd="0" presId="urn:microsoft.com/office/officeart/2005/8/layout/list1"/>
    <dgm:cxn modelId="{D3A1F9E1-B02C-4EAF-ADD9-D5F997F9F0F5}" type="presParOf" srcId="{2ECE84C2-E0A4-41EC-A452-9A622F34FA2F}" destId="{55305102-3C0B-4AB4-BF96-EF3EFDF5B3EF}" srcOrd="2" destOrd="0" presId="urn:microsoft.com/office/officeart/2005/8/layout/list1"/>
    <dgm:cxn modelId="{9A808A4D-15D8-4F4B-9C3E-E80E1A256D04}" type="presParOf" srcId="{2ECE84C2-E0A4-41EC-A452-9A622F34FA2F}" destId="{F518C07E-D972-4DFA-92FD-5F60465030A0}" srcOrd="3" destOrd="0" presId="urn:microsoft.com/office/officeart/2005/8/layout/list1"/>
    <dgm:cxn modelId="{8395A9B7-3234-497C-B852-A950006CF5C7}" type="presParOf" srcId="{2ECE84C2-E0A4-41EC-A452-9A622F34FA2F}" destId="{5B3499CB-C54C-44DF-9081-FEB4499AAF1C}" srcOrd="4" destOrd="0" presId="urn:microsoft.com/office/officeart/2005/8/layout/list1"/>
    <dgm:cxn modelId="{D60D1F03-1CA3-4E7E-98E3-3C67039076C7}" type="presParOf" srcId="{5B3499CB-C54C-44DF-9081-FEB4499AAF1C}" destId="{9B15D971-95C8-479C-8E90-FE32313269BD}" srcOrd="0" destOrd="0" presId="urn:microsoft.com/office/officeart/2005/8/layout/list1"/>
    <dgm:cxn modelId="{CC686FFD-EBA3-4911-84C7-4B1B8ADB87E5}" type="presParOf" srcId="{5B3499CB-C54C-44DF-9081-FEB4499AAF1C}" destId="{2C90E54A-E55F-4E3A-99D2-D29619D500E6}" srcOrd="1" destOrd="0" presId="urn:microsoft.com/office/officeart/2005/8/layout/list1"/>
    <dgm:cxn modelId="{26C94AC8-DB01-4D6A-BA9A-22B7C03777B9}" type="presParOf" srcId="{2ECE84C2-E0A4-41EC-A452-9A622F34FA2F}" destId="{CA32020B-E82D-47D6-9868-94DBBDAA66CF}" srcOrd="5" destOrd="0" presId="urn:microsoft.com/office/officeart/2005/8/layout/list1"/>
    <dgm:cxn modelId="{CF20C48D-EA77-4858-96FF-45D98E1ECE67}" type="presParOf" srcId="{2ECE84C2-E0A4-41EC-A452-9A622F34FA2F}" destId="{CF07EAA4-0461-420A-9518-B1AE4F789354}" srcOrd="6" destOrd="0" presId="urn:microsoft.com/office/officeart/2005/8/layout/list1"/>
    <dgm:cxn modelId="{59DB73C0-59D6-45E3-9E47-B7E792D574E9}" type="presParOf" srcId="{2ECE84C2-E0A4-41EC-A452-9A622F34FA2F}" destId="{BF306CE3-F31D-4D49-9391-F9E319872FFC}" srcOrd="7" destOrd="0" presId="urn:microsoft.com/office/officeart/2005/8/layout/list1"/>
    <dgm:cxn modelId="{89AA9FD8-D53B-46D0-A3D8-B8F0479F4C40}" type="presParOf" srcId="{2ECE84C2-E0A4-41EC-A452-9A622F34FA2F}" destId="{440CC46C-A5FC-4B2F-899B-911AA7484B07}" srcOrd="8" destOrd="0" presId="urn:microsoft.com/office/officeart/2005/8/layout/list1"/>
    <dgm:cxn modelId="{DA864F6E-7E55-48E0-A645-4D0F5B0B05D9}" type="presParOf" srcId="{440CC46C-A5FC-4B2F-899B-911AA7484B07}" destId="{936EE32E-80CC-48C4-AA9B-65D586FC158C}" srcOrd="0" destOrd="0" presId="urn:microsoft.com/office/officeart/2005/8/layout/list1"/>
    <dgm:cxn modelId="{398EE28C-E26F-48C0-97FC-DECCE295997D}" type="presParOf" srcId="{440CC46C-A5FC-4B2F-899B-911AA7484B07}" destId="{D3CD823B-CA94-47A4-BA13-98AFAB4BDE48}" srcOrd="1" destOrd="0" presId="urn:microsoft.com/office/officeart/2005/8/layout/list1"/>
    <dgm:cxn modelId="{FE463BCE-8EF3-421C-B22C-D1EBEDAB47CA}" type="presParOf" srcId="{2ECE84C2-E0A4-41EC-A452-9A622F34FA2F}" destId="{9201CC2C-1EA4-4FCB-BC0F-B240A8CA976B}" srcOrd="9" destOrd="0" presId="urn:microsoft.com/office/officeart/2005/8/layout/list1"/>
    <dgm:cxn modelId="{1AE5D195-2643-4619-B0B0-A9BFE07F47C1}" type="presParOf" srcId="{2ECE84C2-E0A4-41EC-A452-9A622F34FA2F}" destId="{A2283291-1B10-4E7F-9CE2-7835DB43547E}" srcOrd="10" destOrd="0" presId="urn:microsoft.com/office/officeart/2005/8/layout/list1"/>
    <dgm:cxn modelId="{3BA24BE5-BE3B-4147-8EA3-2683B17EE97B}" type="presParOf" srcId="{2ECE84C2-E0A4-41EC-A452-9A622F34FA2F}" destId="{B51BD289-A081-4AE1-AAD0-4711149205A5}" srcOrd="11" destOrd="0" presId="urn:microsoft.com/office/officeart/2005/8/layout/list1"/>
    <dgm:cxn modelId="{429F464D-1D33-4353-9FDE-3C4D7EF34C6D}" type="presParOf" srcId="{2ECE84C2-E0A4-41EC-A452-9A622F34FA2F}" destId="{032665BA-8D0C-423A-A5FE-5FA27105F96C}" srcOrd="12" destOrd="0" presId="urn:microsoft.com/office/officeart/2005/8/layout/list1"/>
    <dgm:cxn modelId="{4B33A271-7D53-424C-BC1C-982A4450E92B}" type="presParOf" srcId="{032665BA-8D0C-423A-A5FE-5FA27105F96C}" destId="{A17CD326-8A01-4F08-9AEF-C4752AB12C91}" srcOrd="0" destOrd="0" presId="urn:microsoft.com/office/officeart/2005/8/layout/list1"/>
    <dgm:cxn modelId="{3E9E7DC5-14B5-4805-9F43-F7F41AA6206D}" type="presParOf" srcId="{032665BA-8D0C-423A-A5FE-5FA27105F96C}" destId="{7DE7563B-4613-41E1-9866-77477B11397A}" srcOrd="1" destOrd="0" presId="urn:microsoft.com/office/officeart/2005/8/layout/list1"/>
    <dgm:cxn modelId="{7309CBD0-A5B3-407D-AFCE-D914AFDCA22D}" type="presParOf" srcId="{2ECE84C2-E0A4-41EC-A452-9A622F34FA2F}" destId="{719AF7F9-2DFD-4B7C-8BCF-2B3B91F66619}" srcOrd="13" destOrd="0" presId="urn:microsoft.com/office/officeart/2005/8/layout/list1"/>
    <dgm:cxn modelId="{9618D908-B7EA-41B4-939E-5FA06D57B9EF}" type="presParOf" srcId="{2ECE84C2-E0A4-41EC-A452-9A622F34FA2F}" destId="{8637B45F-FB19-4858-B67D-B01C5511D79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BFCBCC-A84A-4EF2-9B0E-AA30075ED652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1914547D-0943-4946-AE5F-84CEB0A61DBB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/>
            <a:t>Collected photons</a:t>
          </a:r>
          <a:endParaRPr lang="en-IN" dirty="0"/>
        </a:p>
      </dgm:t>
    </dgm:pt>
    <dgm:pt modelId="{10B32CA6-9539-447F-A1C6-486D208A04E7}" type="parTrans" cxnId="{6794C4A1-71E6-4563-B408-50EAB1BEAD8A}">
      <dgm:prSet/>
      <dgm:spPr/>
      <dgm:t>
        <a:bodyPr/>
        <a:lstStyle/>
        <a:p>
          <a:endParaRPr lang="en-IN"/>
        </a:p>
      </dgm:t>
    </dgm:pt>
    <dgm:pt modelId="{4E2E70F7-A4F4-46B3-9E55-69CA20C86F30}" type="sibTrans" cxnId="{6794C4A1-71E6-4563-B408-50EAB1BEAD8A}">
      <dgm:prSet/>
      <dgm:spPr/>
      <dgm:t>
        <a:bodyPr/>
        <a:lstStyle/>
        <a:p>
          <a:endParaRPr lang="en-IN"/>
        </a:p>
      </dgm:t>
    </dgm:pt>
    <dgm:pt modelId="{5D711A42-DD55-4566-A530-4F2C45D59826}">
      <dgm:prSet phldrT="[Text]"/>
      <dgm:spPr/>
      <dgm:t>
        <a:bodyPr/>
        <a:lstStyle/>
        <a:p>
          <a:r>
            <a:rPr lang="en-US" dirty="0"/>
            <a:t>Photo cathode(Quantum efficiency 26 %)</a:t>
          </a:r>
          <a:endParaRPr lang="en-IN" dirty="0"/>
        </a:p>
      </dgm:t>
    </dgm:pt>
    <dgm:pt modelId="{A51862CB-B35A-4176-96BF-36965D6F56A2}" type="parTrans" cxnId="{AB66DA68-7FBF-4EE9-A044-7CB544E5549C}">
      <dgm:prSet/>
      <dgm:spPr/>
      <dgm:t>
        <a:bodyPr/>
        <a:lstStyle/>
        <a:p>
          <a:endParaRPr lang="en-IN"/>
        </a:p>
      </dgm:t>
    </dgm:pt>
    <dgm:pt modelId="{47ED3E00-6411-4C4F-B9B9-645294305E8C}" type="sibTrans" cxnId="{AB66DA68-7FBF-4EE9-A044-7CB544E5549C}">
      <dgm:prSet/>
      <dgm:spPr/>
      <dgm:t>
        <a:bodyPr/>
        <a:lstStyle/>
        <a:p>
          <a:endParaRPr lang="en-IN"/>
        </a:p>
      </dgm:t>
    </dgm:pt>
    <dgm:pt modelId="{4EAB8ECD-CFA2-4606-A66F-DBFD84C2449E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/>
            <a:t>Undergoes through dynodes</a:t>
          </a:r>
          <a:endParaRPr lang="en-IN" dirty="0"/>
        </a:p>
      </dgm:t>
    </dgm:pt>
    <dgm:pt modelId="{1D0B9876-3871-4E60-93BD-F9BC830533B6}" type="parTrans" cxnId="{9A6F09CA-6E71-4177-8AFA-155975CF3DCB}">
      <dgm:prSet/>
      <dgm:spPr/>
      <dgm:t>
        <a:bodyPr/>
        <a:lstStyle/>
        <a:p>
          <a:endParaRPr lang="en-IN"/>
        </a:p>
      </dgm:t>
    </dgm:pt>
    <dgm:pt modelId="{B9C6F894-4445-4BCF-8010-222F3555F57E}" type="sibTrans" cxnId="{9A6F09CA-6E71-4177-8AFA-155975CF3DCB}">
      <dgm:prSet/>
      <dgm:spPr/>
      <dgm:t>
        <a:bodyPr/>
        <a:lstStyle/>
        <a:p>
          <a:endParaRPr lang="en-IN"/>
        </a:p>
      </dgm:t>
    </dgm:pt>
    <dgm:pt modelId="{3D023F65-427C-45B3-B078-9F2CA44339A0}">
      <dgm:prSet phldrT="[Text]"/>
      <dgm:spPr/>
      <dgm:t>
        <a:bodyPr/>
        <a:lstStyle/>
        <a:p>
          <a:r>
            <a:rPr lang="en-US" dirty="0"/>
            <a:t>1 e-  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≡    4.56</a:t>
          </a:r>
          <a:r>
            <a:rPr lang="en-US" dirty="0"/>
            <a:t>*10**4 e-</a:t>
          </a:r>
          <a:endParaRPr lang="en-IN" dirty="0"/>
        </a:p>
      </dgm:t>
    </dgm:pt>
    <dgm:pt modelId="{4096FB8F-D5A3-4069-8C11-55AF1E8E36DB}" type="parTrans" cxnId="{1D7773A3-9741-402A-9AC7-2279ABE4D854}">
      <dgm:prSet/>
      <dgm:spPr/>
      <dgm:t>
        <a:bodyPr/>
        <a:lstStyle/>
        <a:p>
          <a:endParaRPr lang="en-IN"/>
        </a:p>
      </dgm:t>
    </dgm:pt>
    <dgm:pt modelId="{FEE49CF2-FD30-473B-9D72-9895A8315A81}" type="sibTrans" cxnId="{1D7773A3-9741-402A-9AC7-2279ABE4D854}">
      <dgm:prSet/>
      <dgm:spPr/>
      <dgm:t>
        <a:bodyPr/>
        <a:lstStyle/>
        <a:p>
          <a:endParaRPr lang="en-IN"/>
        </a:p>
      </dgm:t>
    </dgm:pt>
    <dgm:pt modelId="{1CCCA227-1826-41B3-82C0-DB3007F74BB3}">
      <dgm:prSet phldrT="[Text]"/>
      <dgm:spPr>
        <a:solidFill>
          <a:schemeClr val="accent1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/>
            <a:t>Accumulation of  charge </a:t>
          </a:r>
          <a:endParaRPr lang="en-IN" dirty="0"/>
        </a:p>
      </dgm:t>
    </dgm:pt>
    <dgm:pt modelId="{6677E4B6-9CDB-474D-9C78-D58A04C1A6EB}" type="parTrans" cxnId="{524FA12A-CC5F-4F79-9FFB-0BDC9263F137}">
      <dgm:prSet/>
      <dgm:spPr/>
      <dgm:t>
        <a:bodyPr/>
        <a:lstStyle/>
        <a:p>
          <a:endParaRPr lang="en-IN"/>
        </a:p>
      </dgm:t>
    </dgm:pt>
    <dgm:pt modelId="{769D2702-A3A7-48A1-BA44-246FBDE45EA0}" type="sibTrans" cxnId="{524FA12A-CC5F-4F79-9FFB-0BDC9263F137}">
      <dgm:prSet/>
      <dgm:spPr/>
      <dgm:t>
        <a:bodyPr/>
        <a:lstStyle/>
        <a:p>
          <a:endParaRPr lang="en-IN"/>
        </a:p>
      </dgm:t>
    </dgm:pt>
    <dgm:pt modelId="{B3AF581F-8526-46A6-8055-18D73AEEA7D4}">
      <dgm:prSet phldrT="[Text]"/>
      <dgm:spPr/>
      <dgm:t>
        <a:bodyPr/>
        <a:lstStyle/>
        <a:p>
          <a:r>
            <a:rPr lang="en-US" dirty="0"/>
            <a:t>14 bit 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≡ (2**14 -1) =16383 channel</a:t>
          </a:r>
          <a:endParaRPr lang="en-IN" dirty="0"/>
        </a:p>
      </dgm:t>
    </dgm:pt>
    <dgm:pt modelId="{1F30A135-84EA-4D1C-A1B6-F3A70C9B83B2}" type="parTrans" cxnId="{D1DF947B-ADB0-4ED7-ADC5-9169B329B53A}">
      <dgm:prSet/>
      <dgm:spPr/>
      <dgm:t>
        <a:bodyPr/>
        <a:lstStyle/>
        <a:p>
          <a:endParaRPr lang="en-IN"/>
        </a:p>
      </dgm:t>
    </dgm:pt>
    <dgm:pt modelId="{3403EABC-FFA4-49DB-A53E-DC22AC7B0EA5}" type="sibTrans" cxnId="{D1DF947B-ADB0-4ED7-ADC5-9169B329B53A}">
      <dgm:prSet/>
      <dgm:spPr/>
      <dgm:t>
        <a:bodyPr/>
        <a:lstStyle/>
        <a:p>
          <a:endParaRPr lang="en-IN"/>
        </a:p>
      </dgm:t>
    </dgm:pt>
    <dgm:pt modelId="{C4CC17E8-2BA7-4593-8EBF-7F24624B4D30}">
      <dgm:prSet phldrT="[Text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dirty="0"/>
            <a:t>Digitization</a:t>
          </a:r>
          <a:endParaRPr lang="en-IN" dirty="0"/>
        </a:p>
      </dgm:t>
    </dgm:pt>
    <dgm:pt modelId="{80B954CA-1AA3-406E-AD05-8111B1D416BD}" type="parTrans" cxnId="{3DF19BE0-E337-49B2-B02E-E51559EFA7EA}">
      <dgm:prSet/>
      <dgm:spPr/>
      <dgm:t>
        <a:bodyPr/>
        <a:lstStyle/>
        <a:p>
          <a:endParaRPr lang="en-IN"/>
        </a:p>
      </dgm:t>
    </dgm:pt>
    <dgm:pt modelId="{17B8B2BA-BDAB-42D5-AA0B-DC754F95B69A}" type="sibTrans" cxnId="{3DF19BE0-E337-49B2-B02E-E51559EFA7EA}">
      <dgm:prSet/>
      <dgm:spPr/>
      <dgm:t>
        <a:bodyPr/>
        <a:lstStyle/>
        <a:p>
          <a:endParaRPr lang="en-IN"/>
        </a:p>
      </dgm:t>
    </dgm:pt>
    <dgm:pt modelId="{3038F659-803A-4548-8EC9-3F7C1B77EBBE}">
      <dgm:prSet phldrT="[Text]" custT="1"/>
      <dgm:spPr>
        <a:solidFill>
          <a:schemeClr val="accent1">
            <a:lumMod val="20000"/>
            <a:lumOff val="80000"/>
          </a:schemeClr>
        </a:solidFill>
        <a:ln>
          <a:noFill/>
        </a:ln>
      </dgm:spPr>
      <dgm:t>
        <a:bodyPr/>
        <a:lstStyle/>
        <a:p>
          <a:r>
            <a:rPr lang="en-US" sz="1600" dirty="0"/>
            <a:t>Total charge  (in </a:t>
          </a:r>
          <a:r>
            <a:rPr lang="en-US" sz="1600" dirty="0" err="1"/>
            <a:t>pC</a:t>
          </a:r>
          <a:r>
            <a:rPr lang="en-US" sz="1600" dirty="0"/>
            <a:t>)</a:t>
          </a:r>
          <a:endParaRPr lang="en-IN" sz="1600" dirty="0"/>
        </a:p>
      </dgm:t>
    </dgm:pt>
    <dgm:pt modelId="{289F7C83-3A03-42BA-B370-CE0E915F5834}" type="parTrans" cxnId="{BCA36472-582A-4EC2-AEB4-6556662D3410}">
      <dgm:prSet/>
      <dgm:spPr/>
      <dgm:t>
        <a:bodyPr/>
        <a:lstStyle/>
        <a:p>
          <a:endParaRPr lang="en-IN"/>
        </a:p>
      </dgm:t>
    </dgm:pt>
    <dgm:pt modelId="{F3DAA5AB-4B23-4C3B-92B2-BAC368C87096}" type="sibTrans" cxnId="{BCA36472-582A-4EC2-AEB4-6556662D3410}">
      <dgm:prSet/>
      <dgm:spPr/>
      <dgm:t>
        <a:bodyPr/>
        <a:lstStyle/>
        <a:p>
          <a:endParaRPr lang="en-IN"/>
        </a:p>
      </dgm:t>
    </dgm:pt>
    <dgm:pt modelId="{2D61C0F7-FA4D-42AA-A927-795618794967}" type="pres">
      <dgm:prSet presAssocID="{F2BFCBCC-A84A-4EF2-9B0E-AA30075ED652}" presName="Name0" presStyleCnt="0">
        <dgm:presLayoutVars>
          <dgm:dir/>
          <dgm:animLvl val="lvl"/>
          <dgm:resizeHandles val="exact"/>
        </dgm:presLayoutVars>
      </dgm:prSet>
      <dgm:spPr/>
    </dgm:pt>
    <dgm:pt modelId="{ECB12ABE-23D2-490B-8CA7-D6CC095448EE}" type="pres">
      <dgm:prSet presAssocID="{C4CC17E8-2BA7-4593-8EBF-7F24624B4D30}" presName="boxAndChildren" presStyleCnt="0"/>
      <dgm:spPr/>
    </dgm:pt>
    <dgm:pt modelId="{4F7E4B3B-8391-41CA-913D-8F3FCE380BA7}" type="pres">
      <dgm:prSet presAssocID="{C4CC17E8-2BA7-4593-8EBF-7F24624B4D30}" presName="parentTextBox" presStyleLbl="node1" presStyleIdx="0" presStyleCnt="4"/>
      <dgm:spPr/>
    </dgm:pt>
    <dgm:pt modelId="{71E5156A-A775-4646-AAA4-EA434A4E6908}" type="pres">
      <dgm:prSet presAssocID="{C4CC17E8-2BA7-4593-8EBF-7F24624B4D30}" presName="entireBox" presStyleLbl="node1" presStyleIdx="0" presStyleCnt="4"/>
      <dgm:spPr/>
    </dgm:pt>
    <dgm:pt modelId="{2C2F28A9-9B45-4187-828D-B88DAF7B6374}" type="pres">
      <dgm:prSet presAssocID="{C4CC17E8-2BA7-4593-8EBF-7F24624B4D30}" presName="descendantBox" presStyleCnt="0"/>
      <dgm:spPr/>
    </dgm:pt>
    <dgm:pt modelId="{1F4F9DFD-9D3C-4E3A-8EB8-8AC438B01BE3}" type="pres">
      <dgm:prSet presAssocID="{B3AF581F-8526-46A6-8055-18D73AEEA7D4}" presName="childTextBox" presStyleLbl="fgAccFollowNode1" presStyleIdx="0" presStyleCnt="4">
        <dgm:presLayoutVars>
          <dgm:bulletEnabled val="1"/>
        </dgm:presLayoutVars>
      </dgm:prSet>
      <dgm:spPr/>
    </dgm:pt>
    <dgm:pt modelId="{4FC873AB-679D-41CE-AEA2-C865F7E74395}" type="pres">
      <dgm:prSet presAssocID="{769D2702-A3A7-48A1-BA44-246FBDE45EA0}" presName="sp" presStyleCnt="0"/>
      <dgm:spPr/>
    </dgm:pt>
    <dgm:pt modelId="{C3F932D8-A096-4724-9290-376035154B80}" type="pres">
      <dgm:prSet presAssocID="{1CCCA227-1826-41B3-82C0-DB3007F74BB3}" presName="arrowAndChildren" presStyleCnt="0"/>
      <dgm:spPr/>
    </dgm:pt>
    <dgm:pt modelId="{93B096C2-BAB7-4925-8958-4E88EFF4E47D}" type="pres">
      <dgm:prSet presAssocID="{1CCCA227-1826-41B3-82C0-DB3007F74BB3}" presName="parentTextArrow" presStyleLbl="node1" presStyleIdx="0" presStyleCnt="4"/>
      <dgm:spPr/>
    </dgm:pt>
    <dgm:pt modelId="{F3DDD2DB-A240-4CCB-943B-553943549A01}" type="pres">
      <dgm:prSet presAssocID="{1CCCA227-1826-41B3-82C0-DB3007F74BB3}" presName="arrow" presStyleLbl="node1" presStyleIdx="1" presStyleCnt="4"/>
      <dgm:spPr/>
    </dgm:pt>
    <dgm:pt modelId="{D1E35B88-FEA0-49A6-8876-0E1523B3EF22}" type="pres">
      <dgm:prSet presAssocID="{1CCCA227-1826-41B3-82C0-DB3007F74BB3}" presName="descendantArrow" presStyleCnt="0"/>
      <dgm:spPr/>
    </dgm:pt>
    <dgm:pt modelId="{111ABB8D-C051-47FB-8639-1B14C582BC58}" type="pres">
      <dgm:prSet presAssocID="{3038F659-803A-4548-8EC9-3F7C1B77EBBE}" presName="childTextArrow" presStyleLbl="fgAccFollowNode1" presStyleIdx="1" presStyleCnt="4" custLinFactNeighborY="3330">
        <dgm:presLayoutVars>
          <dgm:bulletEnabled val="1"/>
        </dgm:presLayoutVars>
      </dgm:prSet>
      <dgm:spPr/>
    </dgm:pt>
    <dgm:pt modelId="{4F848C0F-5E68-4C69-9D35-9D27311352A7}" type="pres">
      <dgm:prSet presAssocID="{B9C6F894-4445-4BCF-8010-222F3555F57E}" presName="sp" presStyleCnt="0"/>
      <dgm:spPr/>
    </dgm:pt>
    <dgm:pt modelId="{C91B2BC6-8BC5-4EF6-942A-30FD414C68DA}" type="pres">
      <dgm:prSet presAssocID="{4EAB8ECD-CFA2-4606-A66F-DBFD84C2449E}" presName="arrowAndChildren" presStyleCnt="0"/>
      <dgm:spPr/>
    </dgm:pt>
    <dgm:pt modelId="{27BC121F-735B-4070-AD82-A3031FF3B28E}" type="pres">
      <dgm:prSet presAssocID="{4EAB8ECD-CFA2-4606-A66F-DBFD84C2449E}" presName="parentTextArrow" presStyleLbl="node1" presStyleIdx="1" presStyleCnt="4"/>
      <dgm:spPr/>
    </dgm:pt>
    <dgm:pt modelId="{B0E3FEF8-7A10-467A-9168-0A7772244935}" type="pres">
      <dgm:prSet presAssocID="{4EAB8ECD-CFA2-4606-A66F-DBFD84C2449E}" presName="arrow" presStyleLbl="node1" presStyleIdx="2" presStyleCnt="4"/>
      <dgm:spPr/>
    </dgm:pt>
    <dgm:pt modelId="{BD633137-4D3A-4FCC-B6D7-15D9641B9B97}" type="pres">
      <dgm:prSet presAssocID="{4EAB8ECD-CFA2-4606-A66F-DBFD84C2449E}" presName="descendantArrow" presStyleCnt="0"/>
      <dgm:spPr/>
    </dgm:pt>
    <dgm:pt modelId="{0CF794A1-74F2-40C0-BCBE-F9734BF6BF23}" type="pres">
      <dgm:prSet presAssocID="{3D023F65-427C-45B3-B078-9F2CA44339A0}" presName="childTextArrow" presStyleLbl="fgAccFollowNode1" presStyleIdx="2" presStyleCnt="4">
        <dgm:presLayoutVars>
          <dgm:bulletEnabled val="1"/>
        </dgm:presLayoutVars>
      </dgm:prSet>
      <dgm:spPr/>
    </dgm:pt>
    <dgm:pt modelId="{D90173FE-70B1-408F-B0A8-3283088BD954}" type="pres">
      <dgm:prSet presAssocID="{4E2E70F7-A4F4-46B3-9E55-69CA20C86F30}" presName="sp" presStyleCnt="0"/>
      <dgm:spPr/>
    </dgm:pt>
    <dgm:pt modelId="{BF6EB3FA-10CF-4B39-89A3-13D5305EE0A8}" type="pres">
      <dgm:prSet presAssocID="{1914547D-0943-4946-AE5F-84CEB0A61DBB}" presName="arrowAndChildren" presStyleCnt="0"/>
      <dgm:spPr/>
    </dgm:pt>
    <dgm:pt modelId="{F6BAF2EE-199B-4B10-BAB6-AA0D0CBABDF1}" type="pres">
      <dgm:prSet presAssocID="{1914547D-0943-4946-AE5F-84CEB0A61DBB}" presName="parentTextArrow" presStyleLbl="node1" presStyleIdx="2" presStyleCnt="4"/>
      <dgm:spPr/>
    </dgm:pt>
    <dgm:pt modelId="{08E12BAF-B403-4389-99E5-ACA62DF8D8CB}" type="pres">
      <dgm:prSet presAssocID="{1914547D-0943-4946-AE5F-84CEB0A61DBB}" presName="arrow" presStyleLbl="node1" presStyleIdx="3" presStyleCnt="4" custLinFactNeighborX="348" custLinFactNeighborY="378"/>
      <dgm:spPr/>
    </dgm:pt>
    <dgm:pt modelId="{E4BDCD93-50AC-4B37-ADCA-9990D3EAE7E5}" type="pres">
      <dgm:prSet presAssocID="{1914547D-0943-4946-AE5F-84CEB0A61DBB}" presName="descendantArrow" presStyleCnt="0"/>
      <dgm:spPr/>
    </dgm:pt>
    <dgm:pt modelId="{81E69252-B0A7-4F19-8778-3B5113B51950}" type="pres">
      <dgm:prSet presAssocID="{5D711A42-DD55-4566-A530-4F2C45D59826}" presName="childTextArrow" presStyleLbl="fgAccFollowNode1" presStyleIdx="3" presStyleCnt="4">
        <dgm:presLayoutVars>
          <dgm:bulletEnabled val="1"/>
        </dgm:presLayoutVars>
      </dgm:prSet>
      <dgm:spPr/>
    </dgm:pt>
  </dgm:ptLst>
  <dgm:cxnLst>
    <dgm:cxn modelId="{EB1C1D0E-3E4A-469D-9345-398A4F5256D1}" type="presOf" srcId="{1CCCA227-1826-41B3-82C0-DB3007F74BB3}" destId="{93B096C2-BAB7-4925-8958-4E88EFF4E47D}" srcOrd="0" destOrd="0" presId="urn:microsoft.com/office/officeart/2005/8/layout/process4"/>
    <dgm:cxn modelId="{524FA12A-CC5F-4F79-9FFB-0BDC9263F137}" srcId="{F2BFCBCC-A84A-4EF2-9B0E-AA30075ED652}" destId="{1CCCA227-1826-41B3-82C0-DB3007F74BB3}" srcOrd="2" destOrd="0" parTransId="{6677E4B6-9CDB-474D-9C78-D58A04C1A6EB}" sibTransId="{769D2702-A3A7-48A1-BA44-246FBDE45EA0}"/>
    <dgm:cxn modelId="{FB9B4439-75E3-43E5-A8AD-5D86ECFE3692}" type="presOf" srcId="{4EAB8ECD-CFA2-4606-A66F-DBFD84C2449E}" destId="{B0E3FEF8-7A10-467A-9168-0A7772244935}" srcOrd="1" destOrd="0" presId="urn:microsoft.com/office/officeart/2005/8/layout/process4"/>
    <dgm:cxn modelId="{AF1BC561-255D-4936-B181-CBCC9881DA11}" type="presOf" srcId="{1CCCA227-1826-41B3-82C0-DB3007F74BB3}" destId="{F3DDD2DB-A240-4CCB-943B-553943549A01}" srcOrd="1" destOrd="0" presId="urn:microsoft.com/office/officeart/2005/8/layout/process4"/>
    <dgm:cxn modelId="{172C2844-074C-4280-9902-762EAF57DE72}" type="presOf" srcId="{1914547D-0943-4946-AE5F-84CEB0A61DBB}" destId="{08E12BAF-B403-4389-99E5-ACA62DF8D8CB}" srcOrd="1" destOrd="0" presId="urn:microsoft.com/office/officeart/2005/8/layout/process4"/>
    <dgm:cxn modelId="{4AE0E964-B422-4FB4-82C2-8510C473ED27}" type="presOf" srcId="{3D023F65-427C-45B3-B078-9F2CA44339A0}" destId="{0CF794A1-74F2-40C0-BCBE-F9734BF6BF23}" srcOrd="0" destOrd="0" presId="urn:microsoft.com/office/officeart/2005/8/layout/process4"/>
    <dgm:cxn modelId="{AB66DA68-7FBF-4EE9-A044-7CB544E5549C}" srcId="{1914547D-0943-4946-AE5F-84CEB0A61DBB}" destId="{5D711A42-DD55-4566-A530-4F2C45D59826}" srcOrd="0" destOrd="0" parTransId="{A51862CB-B35A-4176-96BF-36965D6F56A2}" sibTransId="{47ED3E00-6411-4C4F-B9B9-645294305E8C}"/>
    <dgm:cxn modelId="{BCA36472-582A-4EC2-AEB4-6556662D3410}" srcId="{1CCCA227-1826-41B3-82C0-DB3007F74BB3}" destId="{3038F659-803A-4548-8EC9-3F7C1B77EBBE}" srcOrd="0" destOrd="0" parTransId="{289F7C83-3A03-42BA-B370-CE0E915F5834}" sibTransId="{F3DAA5AB-4B23-4C3B-92B2-BAC368C87096}"/>
    <dgm:cxn modelId="{41E2B574-7589-43CA-A95D-9264507C9964}" type="presOf" srcId="{C4CC17E8-2BA7-4593-8EBF-7F24624B4D30}" destId="{4F7E4B3B-8391-41CA-913D-8F3FCE380BA7}" srcOrd="0" destOrd="0" presId="urn:microsoft.com/office/officeart/2005/8/layout/process4"/>
    <dgm:cxn modelId="{7B72B678-852C-4DEF-8C47-B19BE3AFD141}" type="presOf" srcId="{4EAB8ECD-CFA2-4606-A66F-DBFD84C2449E}" destId="{27BC121F-735B-4070-AD82-A3031FF3B28E}" srcOrd="0" destOrd="0" presId="urn:microsoft.com/office/officeart/2005/8/layout/process4"/>
    <dgm:cxn modelId="{2329ED58-0B9C-45A4-A97D-4D485165AE8F}" type="presOf" srcId="{C4CC17E8-2BA7-4593-8EBF-7F24624B4D30}" destId="{71E5156A-A775-4646-AAA4-EA434A4E6908}" srcOrd="1" destOrd="0" presId="urn:microsoft.com/office/officeart/2005/8/layout/process4"/>
    <dgm:cxn modelId="{D1DF947B-ADB0-4ED7-ADC5-9169B329B53A}" srcId="{C4CC17E8-2BA7-4593-8EBF-7F24624B4D30}" destId="{B3AF581F-8526-46A6-8055-18D73AEEA7D4}" srcOrd="0" destOrd="0" parTransId="{1F30A135-84EA-4D1C-A1B6-F3A70C9B83B2}" sibTransId="{3403EABC-FFA4-49DB-A53E-DC22AC7B0EA5}"/>
    <dgm:cxn modelId="{22D34494-4A7F-4E6D-A7F5-CD6FF4CDE7CD}" type="presOf" srcId="{1914547D-0943-4946-AE5F-84CEB0A61DBB}" destId="{F6BAF2EE-199B-4B10-BAB6-AA0D0CBABDF1}" srcOrd="0" destOrd="0" presId="urn:microsoft.com/office/officeart/2005/8/layout/process4"/>
    <dgm:cxn modelId="{6794C4A1-71E6-4563-B408-50EAB1BEAD8A}" srcId="{F2BFCBCC-A84A-4EF2-9B0E-AA30075ED652}" destId="{1914547D-0943-4946-AE5F-84CEB0A61DBB}" srcOrd="0" destOrd="0" parTransId="{10B32CA6-9539-447F-A1C6-486D208A04E7}" sibTransId="{4E2E70F7-A4F4-46B3-9E55-69CA20C86F30}"/>
    <dgm:cxn modelId="{1D7773A3-9741-402A-9AC7-2279ABE4D854}" srcId="{4EAB8ECD-CFA2-4606-A66F-DBFD84C2449E}" destId="{3D023F65-427C-45B3-B078-9F2CA44339A0}" srcOrd="0" destOrd="0" parTransId="{4096FB8F-D5A3-4069-8C11-55AF1E8E36DB}" sibTransId="{FEE49CF2-FD30-473B-9D72-9895A8315A81}"/>
    <dgm:cxn modelId="{AFD9EAA5-9F83-4D0A-AE59-E6F971BD3C92}" type="presOf" srcId="{B3AF581F-8526-46A6-8055-18D73AEEA7D4}" destId="{1F4F9DFD-9D3C-4E3A-8EB8-8AC438B01BE3}" srcOrd="0" destOrd="0" presId="urn:microsoft.com/office/officeart/2005/8/layout/process4"/>
    <dgm:cxn modelId="{9A6F09CA-6E71-4177-8AFA-155975CF3DCB}" srcId="{F2BFCBCC-A84A-4EF2-9B0E-AA30075ED652}" destId="{4EAB8ECD-CFA2-4606-A66F-DBFD84C2449E}" srcOrd="1" destOrd="0" parTransId="{1D0B9876-3871-4E60-93BD-F9BC830533B6}" sibTransId="{B9C6F894-4445-4BCF-8010-222F3555F57E}"/>
    <dgm:cxn modelId="{CCD412CE-0D15-45CA-BF63-551F1522123C}" type="presOf" srcId="{5D711A42-DD55-4566-A530-4F2C45D59826}" destId="{81E69252-B0A7-4F19-8778-3B5113B51950}" srcOrd="0" destOrd="0" presId="urn:microsoft.com/office/officeart/2005/8/layout/process4"/>
    <dgm:cxn modelId="{3DF19BE0-E337-49B2-B02E-E51559EFA7EA}" srcId="{F2BFCBCC-A84A-4EF2-9B0E-AA30075ED652}" destId="{C4CC17E8-2BA7-4593-8EBF-7F24624B4D30}" srcOrd="3" destOrd="0" parTransId="{80B954CA-1AA3-406E-AD05-8111B1D416BD}" sibTransId="{17B8B2BA-BDAB-42D5-AA0B-DC754F95B69A}"/>
    <dgm:cxn modelId="{C3669CE5-0D06-4317-99C4-265FAFC233F8}" type="presOf" srcId="{F2BFCBCC-A84A-4EF2-9B0E-AA30075ED652}" destId="{2D61C0F7-FA4D-42AA-A927-795618794967}" srcOrd="0" destOrd="0" presId="urn:microsoft.com/office/officeart/2005/8/layout/process4"/>
    <dgm:cxn modelId="{1E3445F3-0F52-4396-B3C5-2CEC07A29D22}" type="presOf" srcId="{3038F659-803A-4548-8EC9-3F7C1B77EBBE}" destId="{111ABB8D-C051-47FB-8639-1B14C582BC58}" srcOrd="0" destOrd="0" presId="urn:microsoft.com/office/officeart/2005/8/layout/process4"/>
    <dgm:cxn modelId="{C6F90406-1EFE-4997-B572-56152E37B488}" type="presParOf" srcId="{2D61C0F7-FA4D-42AA-A927-795618794967}" destId="{ECB12ABE-23D2-490B-8CA7-D6CC095448EE}" srcOrd="0" destOrd="0" presId="urn:microsoft.com/office/officeart/2005/8/layout/process4"/>
    <dgm:cxn modelId="{8984EC5C-1056-4B76-980E-A7E691A1E05C}" type="presParOf" srcId="{ECB12ABE-23D2-490B-8CA7-D6CC095448EE}" destId="{4F7E4B3B-8391-41CA-913D-8F3FCE380BA7}" srcOrd="0" destOrd="0" presId="urn:microsoft.com/office/officeart/2005/8/layout/process4"/>
    <dgm:cxn modelId="{6E11F309-E557-4522-852B-CF3A5F689956}" type="presParOf" srcId="{ECB12ABE-23D2-490B-8CA7-D6CC095448EE}" destId="{71E5156A-A775-4646-AAA4-EA434A4E6908}" srcOrd="1" destOrd="0" presId="urn:microsoft.com/office/officeart/2005/8/layout/process4"/>
    <dgm:cxn modelId="{555B8376-1AB0-4ED4-8A45-24046CD2A948}" type="presParOf" srcId="{ECB12ABE-23D2-490B-8CA7-D6CC095448EE}" destId="{2C2F28A9-9B45-4187-828D-B88DAF7B6374}" srcOrd="2" destOrd="0" presId="urn:microsoft.com/office/officeart/2005/8/layout/process4"/>
    <dgm:cxn modelId="{4ADBFAAA-6CD2-4258-B113-E59F4023C4D5}" type="presParOf" srcId="{2C2F28A9-9B45-4187-828D-B88DAF7B6374}" destId="{1F4F9DFD-9D3C-4E3A-8EB8-8AC438B01BE3}" srcOrd="0" destOrd="0" presId="urn:microsoft.com/office/officeart/2005/8/layout/process4"/>
    <dgm:cxn modelId="{7EA4AF9E-2DF3-412E-AB8F-93A666460969}" type="presParOf" srcId="{2D61C0F7-FA4D-42AA-A927-795618794967}" destId="{4FC873AB-679D-41CE-AEA2-C865F7E74395}" srcOrd="1" destOrd="0" presId="urn:microsoft.com/office/officeart/2005/8/layout/process4"/>
    <dgm:cxn modelId="{F9D00025-E07A-4CC4-B2AF-E0D250A24F83}" type="presParOf" srcId="{2D61C0F7-FA4D-42AA-A927-795618794967}" destId="{C3F932D8-A096-4724-9290-376035154B80}" srcOrd="2" destOrd="0" presId="urn:microsoft.com/office/officeart/2005/8/layout/process4"/>
    <dgm:cxn modelId="{22FE64AE-9587-4182-B1EB-86A24E4B931A}" type="presParOf" srcId="{C3F932D8-A096-4724-9290-376035154B80}" destId="{93B096C2-BAB7-4925-8958-4E88EFF4E47D}" srcOrd="0" destOrd="0" presId="urn:microsoft.com/office/officeart/2005/8/layout/process4"/>
    <dgm:cxn modelId="{370020DC-0327-46A6-AEC6-4E86681D62CB}" type="presParOf" srcId="{C3F932D8-A096-4724-9290-376035154B80}" destId="{F3DDD2DB-A240-4CCB-943B-553943549A01}" srcOrd="1" destOrd="0" presId="urn:microsoft.com/office/officeart/2005/8/layout/process4"/>
    <dgm:cxn modelId="{10BD2D89-66C8-4E5A-B06D-A40F330C41C3}" type="presParOf" srcId="{C3F932D8-A096-4724-9290-376035154B80}" destId="{D1E35B88-FEA0-49A6-8876-0E1523B3EF22}" srcOrd="2" destOrd="0" presId="urn:microsoft.com/office/officeart/2005/8/layout/process4"/>
    <dgm:cxn modelId="{97AA0520-F881-47B6-837A-FAD14276E343}" type="presParOf" srcId="{D1E35B88-FEA0-49A6-8876-0E1523B3EF22}" destId="{111ABB8D-C051-47FB-8639-1B14C582BC58}" srcOrd="0" destOrd="0" presId="urn:microsoft.com/office/officeart/2005/8/layout/process4"/>
    <dgm:cxn modelId="{F6827B74-F95C-4633-8E33-5DBE2D729931}" type="presParOf" srcId="{2D61C0F7-FA4D-42AA-A927-795618794967}" destId="{4F848C0F-5E68-4C69-9D35-9D27311352A7}" srcOrd="3" destOrd="0" presId="urn:microsoft.com/office/officeart/2005/8/layout/process4"/>
    <dgm:cxn modelId="{018DBA9B-E40B-44F2-B66E-5D8334911144}" type="presParOf" srcId="{2D61C0F7-FA4D-42AA-A927-795618794967}" destId="{C91B2BC6-8BC5-4EF6-942A-30FD414C68DA}" srcOrd="4" destOrd="0" presId="urn:microsoft.com/office/officeart/2005/8/layout/process4"/>
    <dgm:cxn modelId="{D5E40957-E300-4F78-86F3-86A92666C438}" type="presParOf" srcId="{C91B2BC6-8BC5-4EF6-942A-30FD414C68DA}" destId="{27BC121F-735B-4070-AD82-A3031FF3B28E}" srcOrd="0" destOrd="0" presId="urn:microsoft.com/office/officeart/2005/8/layout/process4"/>
    <dgm:cxn modelId="{D511ADC5-A0FD-4355-8C09-79F2E4480093}" type="presParOf" srcId="{C91B2BC6-8BC5-4EF6-942A-30FD414C68DA}" destId="{B0E3FEF8-7A10-467A-9168-0A7772244935}" srcOrd="1" destOrd="0" presId="urn:microsoft.com/office/officeart/2005/8/layout/process4"/>
    <dgm:cxn modelId="{C4A5FB4D-FA98-453A-9B4C-23673CDEED50}" type="presParOf" srcId="{C91B2BC6-8BC5-4EF6-942A-30FD414C68DA}" destId="{BD633137-4D3A-4FCC-B6D7-15D9641B9B97}" srcOrd="2" destOrd="0" presId="urn:microsoft.com/office/officeart/2005/8/layout/process4"/>
    <dgm:cxn modelId="{CACE4790-2C3F-48EC-992A-06829651E653}" type="presParOf" srcId="{BD633137-4D3A-4FCC-B6D7-15D9641B9B97}" destId="{0CF794A1-74F2-40C0-BCBE-F9734BF6BF23}" srcOrd="0" destOrd="0" presId="urn:microsoft.com/office/officeart/2005/8/layout/process4"/>
    <dgm:cxn modelId="{AB287FB1-9DE8-4E59-BD28-CB1F23759142}" type="presParOf" srcId="{2D61C0F7-FA4D-42AA-A927-795618794967}" destId="{D90173FE-70B1-408F-B0A8-3283088BD954}" srcOrd="5" destOrd="0" presId="urn:microsoft.com/office/officeart/2005/8/layout/process4"/>
    <dgm:cxn modelId="{2BD1ADDA-7971-4636-9BE8-569FF7D26560}" type="presParOf" srcId="{2D61C0F7-FA4D-42AA-A927-795618794967}" destId="{BF6EB3FA-10CF-4B39-89A3-13D5305EE0A8}" srcOrd="6" destOrd="0" presId="urn:microsoft.com/office/officeart/2005/8/layout/process4"/>
    <dgm:cxn modelId="{AC9477B4-6FA7-4BDE-9E71-B8A88AA15206}" type="presParOf" srcId="{BF6EB3FA-10CF-4B39-89A3-13D5305EE0A8}" destId="{F6BAF2EE-199B-4B10-BAB6-AA0D0CBABDF1}" srcOrd="0" destOrd="0" presId="urn:microsoft.com/office/officeart/2005/8/layout/process4"/>
    <dgm:cxn modelId="{CF29D86C-9FBC-4960-A674-B738C1F873C2}" type="presParOf" srcId="{BF6EB3FA-10CF-4B39-89A3-13D5305EE0A8}" destId="{08E12BAF-B403-4389-99E5-ACA62DF8D8CB}" srcOrd="1" destOrd="0" presId="urn:microsoft.com/office/officeart/2005/8/layout/process4"/>
    <dgm:cxn modelId="{DDF00E70-1293-4D68-899E-D8D7EBCFBF4A}" type="presParOf" srcId="{BF6EB3FA-10CF-4B39-89A3-13D5305EE0A8}" destId="{E4BDCD93-50AC-4B37-ADCA-9990D3EAE7E5}" srcOrd="2" destOrd="0" presId="urn:microsoft.com/office/officeart/2005/8/layout/process4"/>
    <dgm:cxn modelId="{BA487B37-9928-48AD-86C9-BBF36598D2E2}" type="presParOf" srcId="{E4BDCD93-50AC-4B37-ADCA-9990D3EAE7E5}" destId="{81E69252-B0A7-4F19-8778-3B5113B5195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305102-3C0B-4AB4-BF96-EF3EFDF5B3EF}">
      <dsp:nvSpPr>
        <dsp:cNvPr id="0" name=""/>
        <dsp:cNvSpPr/>
      </dsp:nvSpPr>
      <dsp:spPr>
        <a:xfrm>
          <a:off x="0" y="246153"/>
          <a:ext cx="5213532" cy="5528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4628" tIns="270764" rIns="404628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Complete simulation process</a:t>
          </a:r>
          <a:endParaRPr lang="en-IN" sz="1300" kern="1200" dirty="0"/>
        </a:p>
      </dsp:txBody>
      <dsp:txXfrm>
        <a:off x="0" y="246153"/>
        <a:ext cx="5213532" cy="552825"/>
      </dsp:txXfrm>
    </dsp:sp>
    <dsp:sp modelId="{7BE395A9-3725-4704-89F4-2A192BC4175C}">
      <dsp:nvSpPr>
        <dsp:cNvPr id="0" name=""/>
        <dsp:cNvSpPr/>
      </dsp:nvSpPr>
      <dsp:spPr>
        <a:xfrm>
          <a:off x="254141" y="26638"/>
          <a:ext cx="3649472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941" tIns="0" rIns="137941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Run</a:t>
          </a:r>
          <a:endParaRPr lang="en-IN" sz="1300" kern="1200" dirty="0"/>
        </a:p>
      </dsp:txBody>
      <dsp:txXfrm>
        <a:off x="272875" y="45372"/>
        <a:ext cx="3612004" cy="346292"/>
      </dsp:txXfrm>
    </dsp:sp>
    <dsp:sp modelId="{CF07EAA4-0461-420A-9518-B1AE4F789354}">
      <dsp:nvSpPr>
        <dsp:cNvPr id="0" name=""/>
        <dsp:cNvSpPr/>
      </dsp:nvSpPr>
      <dsp:spPr>
        <a:xfrm>
          <a:off x="0" y="1061058"/>
          <a:ext cx="5213532" cy="5528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4628" tIns="270764" rIns="404628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Multiple events =1 run</a:t>
          </a:r>
          <a:endParaRPr lang="en-IN" sz="1300" kern="1200" dirty="0"/>
        </a:p>
      </dsp:txBody>
      <dsp:txXfrm>
        <a:off x="0" y="1061058"/>
        <a:ext cx="5213532" cy="552825"/>
      </dsp:txXfrm>
    </dsp:sp>
    <dsp:sp modelId="{2C90E54A-E55F-4E3A-99D2-D29619D500E6}">
      <dsp:nvSpPr>
        <dsp:cNvPr id="0" name=""/>
        <dsp:cNvSpPr/>
      </dsp:nvSpPr>
      <dsp:spPr>
        <a:xfrm>
          <a:off x="260676" y="869178"/>
          <a:ext cx="3649472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941" tIns="0" rIns="137941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Events</a:t>
          </a:r>
          <a:endParaRPr lang="en-IN" sz="1300" kern="1200" dirty="0"/>
        </a:p>
      </dsp:txBody>
      <dsp:txXfrm>
        <a:off x="279410" y="887912"/>
        <a:ext cx="3612004" cy="346292"/>
      </dsp:txXfrm>
    </dsp:sp>
    <dsp:sp modelId="{A2283291-1B10-4E7F-9CE2-7835DB43547E}">
      <dsp:nvSpPr>
        <dsp:cNvPr id="0" name=""/>
        <dsp:cNvSpPr/>
      </dsp:nvSpPr>
      <dsp:spPr>
        <a:xfrm>
          <a:off x="0" y="1867500"/>
          <a:ext cx="5213532" cy="5528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4628" tIns="270764" rIns="404628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Trajectory of each particle in an event</a:t>
          </a:r>
          <a:endParaRPr lang="en-IN" sz="1300" kern="1200" dirty="0"/>
        </a:p>
      </dsp:txBody>
      <dsp:txXfrm>
        <a:off x="0" y="1867500"/>
        <a:ext cx="5213532" cy="552825"/>
      </dsp:txXfrm>
    </dsp:sp>
    <dsp:sp modelId="{D3CD823B-CA94-47A4-BA13-98AFAB4BDE48}">
      <dsp:nvSpPr>
        <dsp:cNvPr id="0" name=""/>
        <dsp:cNvSpPr/>
      </dsp:nvSpPr>
      <dsp:spPr>
        <a:xfrm>
          <a:off x="260676" y="1684083"/>
          <a:ext cx="3649472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941" tIns="0" rIns="137941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Track </a:t>
          </a:r>
          <a:endParaRPr lang="en-IN" sz="1300" kern="1200" dirty="0"/>
        </a:p>
      </dsp:txBody>
      <dsp:txXfrm>
        <a:off x="279410" y="1702817"/>
        <a:ext cx="3612004" cy="346292"/>
      </dsp:txXfrm>
    </dsp:sp>
    <dsp:sp modelId="{8637B45F-FB19-4858-B67D-B01C5511D79C}">
      <dsp:nvSpPr>
        <dsp:cNvPr id="0" name=""/>
        <dsp:cNvSpPr/>
      </dsp:nvSpPr>
      <dsp:spPr>
        <a:xfrm>
          <a:off x="0" y="2690868"/>
          <a:ext cx="5213532" cy="5528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4628" tIns="270764" rIns="404628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Changes under reflection, refraction, scattering </a:t>
          </a:r>
          <a:r>
            <a:rPr lang="en-US" sz="1300" kern="1200" dirty="0" err="1"/>
            <a:t>etc</a:t>
          </a:r>
          <a:endParaRPr lang="en-IN" sz="1300" kern="1200" dirty="0"/>
        </a:p>
      </dsp:txBody>
      <dsp:txXfrm>
        <a:off x="0" y="2690868"/>
        <a:ext cx="5213532" cy="552825"/>
      </dsp:txXfrm>
    </dsp:sp>
    <dsp:sp modelId="{7DE7563B-4613-41E1-9866-77477B11397A}">
      <dsp:nvSpPr>
        <dsp:cNvPr id="0" name=""/>
        <dsp:cNvSpPr/>
      </dsp:nvSpPr>
      <dsp:spPr>
        <a:xfrm>
          <a:off x="260676" y="2498988"/>
          <a:ext cx="3649472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941" tIns="0" rIns="137941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Step</a:t>
          </a:r>
          <a:endParaRPr lang="en-IN" sz="1300" kern="1200" dirty="0"/>
        </a:p>
      </dsp:txBody>
      <dsp:txXfrm>
        <a:off x="279410" y="2517722"/>
        <a:ext cx="3612004" cy="3462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E5156A-A775-4646-AAA4-EA434A4E6908}">
      <dsp:nvSpPr>
        <dsp:cNvPr id="0" name=""/>
        <dsp:cNvSpPr/>
      </dsp:nvSpPr>
      <dsp:spPr>
        <a:xfrm>
          <a:off x="0" y="3030999"/>
          <a:ext cx="4396339" cy="663108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Digitization</a:t>
          </a:r>
          <a:endParaRPr lang="en-IN" sz="1200" kern="1200" dirty="0"/>
        </a:p>
      </dsp:txBody>
      <dsp:txXfrm>
        <a:off x="0" y="3030999"/>
        <a:ext cx="4396339" cy="358078"/>
      </dsp:txXfrm>
    </dsp:sp>
    <dsp:sp modelId="{1F4F9DFD-9D3C-4E3A-8EB8-8AC438B01BE3}">
      <dsp:nvSpPr>
        <dsp:cNvPr id="0" name=""/>
        <dsp:cNvSpPr/>
      </dsp:nvSpPr>
      <dsp:spPr>
        <a:xfrm>
          <a:off x="0" y="3375815"/>
          <a:ext cx="4396339" cy="30502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14 bit 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≡ (2**14 -1) =16383 channel</a:t>
          </a:r>
          <a:endParaRPr lang="en-IN" sz="1800" kern="1200" dirty="0"/>
        </a:p>
      </dsp:txBody>
      <dsp:txXfrm>
        <a:off x="0" y="3375815"/>
        <a:ext cx="4396339" cy="305029"/>
      </dsp:txXfrm>
    </dsp:sp>
    <dsp:sp modelId="{F3DDD2DB-A240-4CCB-943B-553943549A01}">
      <dsp:nvSpPr>
        <dsp:cNvPr id="0" name=""/>
        <dsp:cNvSpPr/>
      </dsp:nvSpPr>
      <dsp:spPr>
        <a:xfrm rot="10800000">
          <a:off x="0" y="2021084"/>
          <a:ext cx="4396339" cy="1019860"/>
        </a:xfrm>
        <a:prstGeom prst="upArrowCallou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Accumulation of  charge </a:t>
          </a:r>
          <a:endParaRPr lang="en-IN" sz="1200" kern="1200" dirty="0"/>
        </a:p>
      </dsp:txBody>
      <dsp:txXfrm rot="-10800000">
        <a:off x="0" y="2021084"/>
        <a:ext cx="4396339" cy="357971"/>
      </dsp:txXfrm>
    </dsp:sp>
    <dsp:sp modelId="{111ABB8D-C051-47FB-8639-1B14C582BC58}">
      <dsp:nvSpPr>
        <dsp:cNvPr id="0" name=""/>
        <dsp:cNvSpPr/>
      </dsp:nvSpPr>
      <dsp:spPr>
        <a:xfrm>
          <a:off x="0" y="2389210"/>
          <a:ext cx="4396339" cy="304938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Total charge  (in </a:t>
          </a:r>
          <a:r>
            <a:rPr lang="en-US" sz="1600" kern="1200" dirty="0" err="1"/>
            <a:t>pC</a:t>
          </a:r>
          <a:r>
            <a:rPr lang="en-US" sz="1600" kern="1200" dirty="0"/>
            <a:t>)</a:t>
          </a:r>
          <a:endParaRPr lang="en-IN" sz="1600" kern="1200" dirty="0"/>
        </a:p>
      </dsp:txBody>
      <dsp:txXfrm>
        <a:off x="0" y="2389210"/>
        <a:ext cx="4396339" cy="304938"/>
      </dsp:txXfrm>
    </dsp:sp>
    <dsp:sp modelId="{B0E3FEF8-7A10-467A-9168-0A7772244935}">
      <dsp:nvSpPr>
        <dsp:cNvPr id="0" name=""/>
        <dsp:cNvSpPr/>
      </dsp:nvSpPr>
      <dsp:spPr>
        <a:xfrm rot="10800000">
          <a:off x="0" y="1011170"/>
          <a:ext cx="4396339" cy="1019860"/>
        </a:xfrm>
        <a:prstGeom prst="upArrowCallou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Undergoes through dynodes</a:t>
          </a:r>
          <a:endParaRPr lang="en-IN" sz="1200" kern="1200" dirty="0"/>
        </a:p>
      </dsp:txBody>
      <dsp:txXfrm rot="-10800000">
        <a:off x="0" y="1011170"/>
        <a:ext cx="4396339" cy="357971"/>
      </dsp:txXfrm>
    </dsp:sp>
    <dsp:sp modelId="{0CF794A1-74F2-40C0-BCBE-F9734BF6BF23}">
      <dsp:nvSpPr>
        <dsp:cNvPr id="0" name=""/>
        <dsp:cNvSpPr/>
      </dsp:nvSpPr>
      <dsp:spPr>
        <a:xfrm>
          <a:off x="0" y="1369141"/>
          <a:ext cx="4396339" cy="30493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1 e-  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≡    4.56</a:t>
          </a:r>
          <a:r>
            <a:rPr lang="en-US" sz="1800" kern="1200" dirty="0"/>
            <a:t>*10**4 e-</a:t>
          </a:r>
          <a:endParaRPr lang="en-IN" sz="1800" kern="1200" dirty="0"/>
        </a:p>
      </dsp:txBody>
      <dsp:txXfrm>
        <a:off x="0" y="1369141"/>
        <a:ext cx="4396339" cy="304938"/>
      </dsp:txXfrm>
    </dsp:sp>
    <dsp:sp modelId="{08E12BAF-B403-4389-99E5-ACA62DF8D8CB}">
      <dsp:nvSpPr>
        <dsp:cNvPr id="0" name=""/>
        <dsp:cNvSpPr/>
      </dsp:nvSpPr>
      <dsp:spPr>
        <a:xfrm rot="10800000">
          <a:off x="0" y="5111"/>
          <a:ext cx="4396339" cy="1019860"/>
        </a:xfrm>
        <a:prstGeom prst="upArrowCallou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Collected photons</a:t>
          </a:r>
          <a:endParaRPr lang="en-IN" sz="1200" kern="1200" dirty="0"/>
        </a:p>
      </dsp:txBody>
      <dsp:txXfrm rot="-10800000">
        <a:off x="0" y="5111"/>
        <a:ext cx="4396339" cy="357971"/>
      </dsp:txXfrm>
    </dsp:sp>
    <dsp:sp modelId="{81E69252-B0A7-4F19-8778-3B5113B51950}">
      <dsp:nvSpPr>
        <dsp:cNvPr id="0" name=""/>
        <dsp:cNvSpPr/>
      </dsp:nvSpPr>
      <dsp:spPr>
        <a:xfrm>
          <a:off x="0" y="359227"/>
          <a:ext cx="4396339" cy="30493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Photo cathode(Quantum efficiency 26 %)</a:t>
          </a:r>
          <a:endParaRPr lang="en-IN" sz="1800" kern="1200" dirty="0"/>
        </a:p>
      </dsp:txBody>
      <dsp:txXfrm>
        <a:off x="0" y="359227"/>
        <a:ext cx="4396339" cy="3049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6-17T16:14:03.574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0 1,'0'0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6-17T16:14:07.636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0 1,'0'0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6-17T16:14:13.435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1,'0'0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6BC518-EB61-47E5-90D3-FEC190480373}" type="datetimeFigureOut">
              <a:rPr lang="en-IN" smtClean="0"/>
              <a:t>27-10-2021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D9E35A-A364-4C32-8F93-6AFD3E99C5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86810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3DD46-29DB-4782-9A64-97CFDCF27BA5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58960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D9E35A-A364-4C32-8F93-6AFD3E99C572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731035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D9E35A-A364-4C32-8F93-6AFD3E99C572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7871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C5960D-3224-4078-BF4D-2C5BB597C2FB}" type="slidenum">
              <a:rPr lang="en-IN" smtClean="0"/>
              <a:t>12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069842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D9E35A-A364-4C32-8F93-6AFD3E99C572}" type="slidenum">
              <a:rPr lang="en-IN" smtClean="0"/>
              <a:t>13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53321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D9E35A-A364-4C32-8F93-6AFD3E99C572}" type="slidenum">
              <a:rPr lang="en-IN" smtClean="0"/>
              <a:t>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262920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D9E35A-A364-4C32-8F93-6AFD3E99C572}" type="slidenum">
              <a:rPr lang="en-IN" smtClean="0"/>
              <a:t>16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4676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A3E98-9F3F-466B-BFFC-57C4761516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AE49F3-F330-4E0C-A248-418A820773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083817-E7E8-403C-BC54-F1D85C95B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23DC-56AB-4E1A-9E63-6E834EC6C5DF}" type="datetimeFigureOut">
              <a:rPr lang="en-IN" smtClean="0"/>
              <a:t>27-10-2021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8A1EF-2CF0-4374-8DF9-3981AA130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05846A-1021-426F-95AF-450D4C211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B7CD-8E17-4E55-91B2-43F9B25E0A6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53812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33676-D0C4-4B5F-9F66-09795CF83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9E7B40-0C54-4798-B250-133E38A769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A7BEB-B65B-4771-B1CE-482681D61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23DC-56AB-4E1A-9E63-6E834EC6C5DF}" type="datetimeFigureOut">
              <a:rPr lang="en-IN" smtClean="0"/>
              <a:t>27-10-2021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B70CFE-CDD4-4C2C-910B-3C1B3D819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5827A8-84F0-4591-AA42-67CAD8AE7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B7CD-8E17-4E55-91B2-43F9B25E0A6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1766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54F137F-D07D-44C4-BC3E-D410F36F44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95E22E-6C5A-4AC1-8D6D-35C3FB6583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392895-6C4A-4474-AA62-F4C71737D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23DC-56AB-4E1A-9E63-6E834EC6C5DF}" type="datetimeFigureOut">
              <a:rPr lang="en-IN" smtClean="0"/>
              <a:t>27-10-2021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EEEA9-0079-4744-A56C-CF8DA13CD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E21445-80BB-4668-9405-08E4BEEA9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B7CD-8E17-4E55-91B2-43F9B25E0A6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73215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8640" y="365760"/>
            <a:ext cx="1127412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venir Next LT Pro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venir Next LT Pro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venir Next LT Pro"/>
            </a:endParaRPr>
          </a:p>
        </p:txBody>
      </p:sp>
    </p:spTree>
    <p:extLst>
      <p:ext uri="{BB962C8B-B14F-4D97-AF65-F5344CB8AC3E}">
        <p14:creationId xmlns:p14="http://schemas.microsoft.com/office/powerpoint/2010/main" val="38186174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98F21-E70B-4D85-9B11-80AD9074E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F1D26C-7CC6-41F1-BB68-5E8E1C1A73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10543045" y="1700848"/>
            <a:ext cx="990599" cy="304799"/>
          </a:xfrm>
        </p:spPr>
        <p:txBody>
          <a:bodyPr/>
          <a:lstStyle/>
          <a:p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3F0300-02EF-49BE-A860-674A8B249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9457245" y="3344256"/>
            <a:ext cx="3859795" cy="304801"/>
          </a:xfrm>
        </p:spPr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9B4B5F-71D6-4B2D-9B88-19B0F597A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59928-FBBF-46DF-84C3-D9E8C346993E}" type="slidenum">
              <a:rPr lang="en-IN" smtClean="0"/>
              <a:t>‹#›</a:t>
            </a:fld>
            <a:endParaRPr lang="en-IN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8B5C792-71C8-43CA-86AA-DFDC97D0303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52464" y="2438400"/>
            <a:ext cx="3184525" cy="30305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A5B30D7-0E66-4D14-BCC5-555414BEA1C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237832" y="2438400"/>
            <a:ext cx="3184525" cy="30305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FB75298-FDD3-4518-B3AE-F4E5D5831A1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708143" y="2438400"/>
            <a:ext cx="3125788" cy="30305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9030C0C-3064-44C4-A0DC-1A6A90B26CC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6117" y="5667375"/>
            <a:ext cx="10239375" cy="10366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54780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27881-7851-4289-A4CE-309B7D83B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D0FD2-B4D7-49AD-97D1-2E72278E96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84810C-4044-456E-A8C3-EA5C797B7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23DC-56AB-4E1A-9E63-6E834EC6C5DF}" type="datetimeFigureOut">
              <a:rPr lang="en-IN" smtClean="0"/>
              <a:t>27-10-2021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17766D-447C-41C1-AB49-339C06F2D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7597DA-1013-4F9D-AD07-BABC6BE07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B7CD-8E17-4E55-91B2-43F9B25E0A6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219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F2F3E-3B68-4662-ADFB-903F7F53F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3C7309-41C1-4998-BA43-C5BDDC1491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AB1D8-FB4B-4498-AA1B-8A9B4061D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23DC-56AB-4E1A-9E63-6E834EC6C5DF}" type="datetimeFigureOut">
              <a:rPr lang="en-IN" smtClean="0"/>
              <a:t>27-10-2021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A9EEFF-1BD6-40E9-9D4D-0B01CDF3E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C6AD8A-0B86-4A3B-981F-5E4C992D8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B7CD-8E17-4E55-91B2-43F9B25E0A6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38441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BA6D9-337C-435F-93DD-7A3407F5D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6AC01D-64BC-4B40-A398-87E24E2270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036D28-8435-4681-8C9E-0DEAFDD69A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A074A9-94D8-4605-8DEC-711393EB6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23DC-56AB-4E1A-9E63-6E834EC6C5DF}" type="datetimeFigureOut">
              <a:rPr lang="en-IN" smtClean="0"/>
              <a:t>27-10-2021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398552-4F24-4CA8-A1F5-FCB9F57E6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C0DB7D-7B0E-4FB1-9D13-0F1BFCB23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B7CD-8E17-4E55-91B2-43F9B25E0A6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4517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5A432-BB64-4361-93E6-D3073ABA3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70C2EC-463E-40B3-8435-E2FC0399D0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A5E499-FC26-4057-B6BE-16B7263244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FDA8BA-D281-4F03-92EA-B3E6B23DEE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6BB36C-714B-4DC1-80FE-4A90E9E4CD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CFFDD3-40C7-4421-A98F-F68DD98B7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23DC-56AB-4E1A-9E63-6E834EC6C5DF}" type="datetimeFigureOut">
              <a:rPr lang="en-IN" smtClean="0"/>
              <a:t>27-10-2021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285B2D-C6FB-48EE-AC7B-A48707890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F4C25D-CA9E-426F-8F12-C6C14DCA8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B7CD-8E17-4E55-91B2-43F9B25E0A6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0887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085E2-852A-4953-8E15-3A47F5A66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14B9DE-F9AE-4328-BD16-72C6C20EA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23DC-56AB-4E1A-9E63-6E834EC6C5DF}" type="datetimeFigureOut">
              <a:rPr lang="en-IN" smtClean="0"/>
              <a:t>27-10-2021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BFE2DD-FF69-48C7-8C9D-CF8B850BE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3D5164-E588-4224-AA57-9297445FA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B7CD-8E17-4E55-91B2-43F9B25E0A6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27783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B556C6-93C9-4D6A-82BD-8FF8ED439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23DC-56AB-4E1A-9E63-6E834EC6C5DF}" type="datetimeFigureOut">
              <a:rPr lang="en-IN" smtClean="0"/>
              <a:t>27-10-2021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A8D697-2BF9-4D11-90BB-04250E5CB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9F5940-0C22-49F9-A113-F8BE3F208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B7CD-8E17-4E55-91B2-43F9B25E0A6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32578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7A7F5-82AD-47D8-973B-441E0FD8E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605236-56EA-49FC-A574-46C8BE41D7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2D87F7-6BD0-4031-9E4D-F2080AC439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6C9CED-020E-4F71-B5D4-DEBF28D60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23DC-56AB-4E1A-9E63-6E834EC6C5DF}" type="datetimeFigureOut">
              <a:rPr lang="en-IN" smtClean="0"/>
              <a:t>27-10-2021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F44367-6342-4E9B-B11D-28813981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4F6B3D-5D3C-4BCA-AF9E-F2308EEA5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B7CD-8E17-4E55-91B2-43F9B25E0A6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03167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3B08E-1C71-4F97-B546-622A5A2B9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BF0379-D746-477D-A401-A032DFC5CD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598A7E-ACB9-48A5-8445-68E5506672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FA779-5D45-4983-82B6-9AD6DAB07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23DC-56AB-4E1A-9E63-6E834EC6C5DF}" type="datetimeFigureOut">
              <a:rPr lang="en-IN" smtClean="0"/>
              <a:t>27-10-2021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FB057F-4DC5-439F-80CF-AE7456720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9E11FE-27AD-449B-B8C9-EEA474EF4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B7CD-8E17-4E55-91B2-43F9B25E0A6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20747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6EC181-A47F-4470-A0F9-F62DB27B6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FDD03B-91B8-4A50-B2F0-3C16CE8B6F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343BCC-B705-4CBA-B78F-62D5107591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923DC-56AB-4E1A-9E63-6E834EC6C5DF}" type="datetimeFigureOut">
              <a:rPr lang="en-IN" smtClean="0"/>
              <a:t>27-10-2021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256F56-B717-466D-A33F-C5113DC63A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C1563F-84F5-4CF4-9A31-1FBA87697C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8B7CD-8E17-4E55-91B2-43F9B25E0A6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08535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png"/><Relationship Id="rId4" Type="http://schemas.openxmlformats.org/officeDocument/2006/relationships/image" Target="../media/image26.jp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1.jpg"/><Relationship Id="rId3" Type="http://schemas.openxmlformats.org/officeDocument/2006/relationships/slideLayout" Target="../slideLayouts/slideLayout6.xml"/><Relationship Id="rId12" Type="http://schemas.openxmlformats.org/officeDocument/2006/relationships/image" Target="../media/image30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customXml" Target="../ink/ink1.xml"/><Relationship Id="rId11" Type="http://schemas.openxmlformats.org/officeDocument/2006/relationships/customXml" Target="../ink/ink3.xml"/><Relationship Id="rId5" Type="http://schemas.openxmlformats.org/officeDocument/2006/relationships/image" Target="../media/image29.png"/><Relationship Id="rId10" Type="http://schemas.openxmlformats.org/officeDocument/2006/relationships/customXml" Target="../ink/ink2.xml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41.png"/><Relationship Id="rId1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tags" Target="../tags/tag6.xml"/><Relationship Id="rId7" Type="http://schemas.openxmlformats.org/officeDocument/2006/relationships/image" Target="../media/image34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33.png"/><Relationship Id="rId5" Type="http://schemas.openxmlformats.org/officeDocument/2006/relationships/notesSlide" Target="../notesSlides/notesSlide5.xml"/><Relationship Id="rId10" Type="http://schemas.openxmlformats.org/officeDocument/2006/relationships/image" Target="../media/image37.jp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3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0.jpg"/><Relationship Id="rId4" Type="http://schemas.openxmlformats.org/officeDocument/2006/relationships/image" Target="../media/image39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dx.doi.org/10.13140/RG.2.2.25287.29605" TargetMode="External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8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5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6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hyperlink" Target="https://link.springer.com/article/10.1007/s10894-019-00212-w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ljentechnology.com/19-products/liquidscintillator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4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FD65C-6547-4BBA-A9C0-1FDE6952D4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085471"/>
            <a:ext cx="12192000" cy="1030902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>
                <a:solidFill>
                  <a:srgbClr val="800080"/>
                </a:solidFill>
              </a:rPr>
              <a:t>Simulating the response of a liquid scintillation detector to </a:t>
            </a:r>
            <a:br>
              <a:rPr lang="en-US" sz="3200" b="1" dirty="0">
                <a:solidFill>
                  <a:srgbClr val="800080"/>
                </a:solidFill>
              </a:rPr>
            </a:br>
            <a:r>
              <a:rPr lang="en-US" sz="3200" b="1" dirty="0">
                <a:solidFill>
                  <a:srgbClr val="800080"/>
                </a:solidFill>
              </a:rPr>
              <a:t>gamma and neutrons</a:t>
            </a:r>
            <a:endParaRPr lang="en-IN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C23F55-CC06-496D-A49E-0DD5ED9991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2201087"/>
            <a:ext cx="12192000" cy="1600203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latin typeface="Sabon Next LT" panose="02000500000000000000" pitchFamily="2" charset="0"/>
                <a:cs typeface="Sabon Next LT" panose="02000500000000000000" pitchFamily="2" charset="0"/>
              </a:rPr>
              <a:t>by</a:t>
            </a:r>
          </a:p>
          <a:p>
            <a:pPr algn="ctr"/>
            <a:r>
              <a:rPr lang="en-US" sz="2000" dirty="0">
                <a:latin typeface="Sabon Next LT" panose="02000500000000000000" pitchFamily="2" charset="0"/>
                <a:cs typeface="Sabon Next LT" panose="02000500000000000000" pitchFamily="2" charset="0"/>
              </a:rPr>
              <a:t>Sudipta Das</a:t>
            </a:r>
          </a:p>
          <a:p>
            <a:pPr algn="ctr"/>
            <a:r>
              <a:rPr lang="en-US" sz="2000" dirty="0">
                <a:latin typeface="Sabon Next LT" panose="02000500000000000000" pitchFamily="2" charset="0"/>
                <a:cs typeface="Sabon Next LT" panose="02000500000000000000" pitchFamily="2" charset="0"/>
              </a:rPr>
              <a:t>NISER, HBNI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78682DC-70E8-405B-8AF0-50C6464272DD}"/>
              </a:ext>
            </a:extLst>
          </p:cNvPr>
          <p:cNvSpPr/>
          <p:nvPr/>
        </p:nvSpPr>
        <p:spPr>
          <a:xfrm>
            <a:off x="2312125" y="3696947"/>
            <a:ext cx="7567749" cy="281880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4BA9EE-B0C9-4101-B0B8-36259E7DE6F7}"/>
              </a:ext>
            </a:extLst>
          </p:cNvPr>
          <p:cNvSpPr txBox="1"/>
          <p:nvPr/>
        </p:nvSpPr>
        <p:spPr>
          <a:xfrm>
            <a:off x="2312125" y="4050523"/>
            <a:ext cx="767878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OUTLINE: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Sabon Next LT" panose="02000500000000000000" pitchFamily="2" charset="0"/>
                <a:cs typeface="Sabon Next LT" panose="02000500000000000000" pitchFamily="2" charset="0"/>
              </a:rPr>
              <a:t>Motivation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Sabon Next LT" panose="02000500000000000000" pitchFamily="2" charset="0"/>
                <a:cs typeface="Sabon Next LT" panose="02000500000000000000" pitchFamily="2" charset="0"/>
              </a:rPr>
              <a:t>Geant4: The simulating platform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Sabon Next LT" panose="02000500000000000000" pitchFamily="2" charset="0"/>
                <a:cs typeface="Sabon Next LT" panose="02000500000000000000" pitchFamily="2" charset="0"/>
              </a:rPr>
              <a:t>Simulating gamma &amp; neutron response to EJ-301 detector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Sabon Next LT" panose="02000500000000000000" pitchFamily="2" charset="0"/>
                <a:cs typeface="Sabon Next LT" panose="02000500000000000000" pitchFamily="2" charset="0"/>
              </a:rPr>
              <a:t>Unfolding of Am-Be neutron spectra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Sabon Next LT" panose="02000500000000000000" pitchFamily="2" charset="0"/>
                <a:cs typeface="Sabon Next LT" panose="02000500000000000000" pitchFamily="2" charset="0"/>
              </a:rPr>
              <a:t>Summary</a:t>
            </a:r>
          </a:p>
          <a:p>
            <a:endParaRPr lang="en-IN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46B09D7-43D9-4FF9-8AF8-FE71B7EF8680}"/>
              </a:ext>
            </a:extLst>
          </p:cNvPr>
          <p:cNvSpPr txBox="1"/>
          <p:nvPr/>
        </p:nvSpPr>
        <p:spPr>
          <a:xfrm>
            <a:off x="0" y="431879"/>
            <a:ext cx="1219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FF0000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RAPID 2021 </a:t>
            </a:r>
            <a:r>
              <a:rPr lang="en-IN" sz="3600" dirty="0">
                <a:solidFill>
                  <a:srgbClr val="FF0000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workshop</a:t>
            </a:r>
            <a:endParaRPr lang="en-US" sz="4800" dirty="0">
              <a:solidFill>
                <a:srgbClr val="FF0000"/>
              </a:solidFill>
              <a:latin typeface="Sabon Next LT" panose="02000500000000000000" pitchFamily="2" charset="0"/>
              <a:cs typeface="Sabon Next LT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993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4A6D70E-3676-4197-BD2D-680E38D9A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117"/>
            <a:ext cx="12192000" cy="729579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Simulating mono-energetic neutron response </a:t>
            </a:r>
            <a:endParaRPr lang="en-IN" sz="2800" dirty="0">
              <a:solidFill>
                <a:srgbClr val="C00000"/>
              </a:solidFill>
              <a:latin typeface="Sabon Next LT" panose="02000500000000000000" pitchFamily="2" charset="0"/>
              <a:cs typeface="Sabon Next LT" panose="020005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EF3EA10-A54E-4165-AD81-100BF9287CF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9649" y="1038497"/>
                <a:ext cx="6316435" cy="2578749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sz="1600" dirty="0">
                    <a:solidFill>
                      <a:schemeClr val="tx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</a:t>
                </a:r>
              </a:p>
              <a:p>
                <a:r>
                  <a:rPr lang="en-IN" sz="1600" dirty="0">
                    <a:solidFill>
                      <a:schemeClr val="tx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Neutron</a:t>
                </a:r>
                <a:r>
                  <a:rPr lang="en-IN" sz="1600" dirty="0">
                    <a:solidFill>
                      <a:schemeClr val="tx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  <a:sym typeface="Wingdings" panose="05000000000000000000" pitchFamily="2" charset="2"/>
                  </a:rPr>
                  <a:t> </a:t>
                </a:r>
                <a:r>
                  <a:rPr lang="en-IN" sz="1600" dirty="0">
                    <a:solidFill>
                      <a:schemeClr val="tx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collides with detector nuclei</a:t>
                </a:r>
                <a:r>
                  <a:rPr lang="en-IN" sz="1600" dirty="0">
                    <a:solidFill>
                      <a:schemeClr val="tx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  <a:sym typeface="Wingdings" panose="05000000000000000000" pitchFamily="2" charset="2"/>
                  </a:rPr>
                  <a:t>  recoiled nuclei deposit energy in scintillator  excitation of molecular electron  optical photon generated</a:t>
                </a:r>
                <a:endParaRPr lang="en-US" sz="1600" dirty="0">
                  <a:solidFill>
                    <a:schemeClr val="tx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  <a:p>
                <a:r>
                  <a:rPr lang="en-US" sz="1600" dirty="0">
                    <a:solidFill>
                      <a:schemeClr val="tx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Scatters both elastically and inelastically with matter</a:t>
                </a:r>
              </a:p>
              <a:p>
                <a:r>
                  <a:rPr lang="en-US" sz="1600" dirty="0">
                    <a:solidFill>
                      <a:schemeClr val="tx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Inelastic collision(&gt;1MeV neutrons) --&gt; excitation of detector nuclei--&gt; production of gamma rays</a:t>
                </a:r>
              </a:p>
              <a:p>
                <a:r>
                  <a:rPr lang="en-IN" sz="1600" dirty="0">
                    <a:solidFill>
                      <a:schemeClr val="tx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Max energy transfer</a:t>
                </a:r>
                <a:r>
                  <a:rPr lang="en-IN" sz="1600" dirty="0">
                    <a:solidFill>
                      <a:schemeClr val="tx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  <a:sym typeface="Wingdings" panose="05000000000000000000" pitchFamily="2" charset="2"/>
                  </a:rPr>
                  <a:t></a:t>
                </a:r>
                <a:r>
                  <a:rPr lang="en-IN" sz="1600" dirty="0">
                    <a:solidFill>
                      <a:schemeClr val="tx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IN" sz="1600" dirty="0">
                    <a:solidFill>
                      <a:schemeClr val="tx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</a:t>
                </a:r>
                <a:r>
                  <a:rPr lang="en-IN" sz="1600" dirty="0">
                    <a:solidFill>
                      <a:schemeClr val="tx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  <a:sym typeface="Wingdings" panose="05000000000000000000" pitchFamily="2" charset="2"/>
                  </a:rPr>
                  <a:t></a:t>
                </a:r>
                <a:r>
                  <a:rPr lang="en-IN" sz="1600" dirty="0">
                    <a:solidFill>
                      <a:schemeClr val="tx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This is why hydrocarbon is taken as scintillator (abundances of proton)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EF3EA10-A54E-4165-AD81-100BF9287C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9649" y="1038497"/>
                <a:ext cx="6316435" cy="2578749"/>
              </a:xfrm>
              <a:blipFill>
                <a:blip r:embed="rId2"/>
                <a:stretch>
                  <a:fillRect l="-386" r="-193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133E36AD-E152-47CF-891F-9C083324DA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895" y="729584"/>
            <a:ext cx="4781625" cy="26784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42E2601-22AE-4925-9240-6D63E2B2C4B5}"/>
              </a:ext>
            </a:extLst>
          </p:cNvPr>
          <p:cNvSpPr/>
          <p:nvPr/>
        </p:nvSpPr>
        <p:spPr>
          <a:xfrm>
            <a:off x="437605" y="1133939"/>
            <a:ext cx="6609806" cy="2483307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AA3CEA-DD5D-4167-934E-FD1073B3CE6F}"/>
              </a:ext>
            </a:extLst>
          </p:cNvPr>
          <p:cNvSpPr txBox="1"/>
          <p:nvPr/>
        </p:nvSpPr>
        <p:spPr>
          <a:xfrm>
            <a:off x="359409" y="3923448"/>
            <a:ext cx="678830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0000"/>
                </a:solidFill>
                <a:latin typeface="+mj-lt"/>
              </a:rPr>
              <a:t>Data driven </a:t>
            </a:r>
            <a:r>
              <a:rPr lang="en-US" sz="1800" dirty="0">
                <a:solidFill>
                  <a:srgbClr val="000000"/>
                </a:solidFill>
                <a:latin typeface="+mj-lt"/>
              </a:rPr>
              <a:t>model 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+mj-lt"/>
              </a:rPr>
              <a:t>H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+mj-lt"/>
              </a:rPr>
              <a:t>adronic physics: </a:t>
            </a:r>
            <a:r>
              <a:rPr lang="en-US" sz="1800" b="1" i="0" dirty="0">
                <a:solidFill>
                  <a:srgbClr val="000000"/>
                </a:solidFill>
                <a:effectLst/>
                <a:latin typeface="+mj-lt"/>
              </a:rPr>
              <a:t>G4HadronPhysics() 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+mj-lt"/>
              </a:rPr>
              <a:t>H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+mj-lt"/>
              </a:rPr>
              <a:t>igh precision neutron physics : </a:t>
            </a:r>
            <a:r>
              <a:rPr lang="en-US" sz="1800" b="1" i="0" dirty="0">
                <a:solidFill>
                  <a:srgbClr val="000000"/>
                </a:solidFill>
                <a:effectLst/>
                <a:latin typeface="+mj-lt"/>
              </a:rPr>
              <a:t>G4NEUTRONHP()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Higher the neutron energy --&gt; more number of physics process (</a:t>
            </a:r>
            <a:r>
              <a:rPr lang="en-US" sz="1800" dirty="0">
                <a:latin typeface="+mj-lt"/>
              </a:rPr>
              <a:t> </a:t>
            </a:r>
            <a:r>
              <a:rPr lang="en-US" sz="1600" dirty="0">
                <a:latin typeface="+mj-lt"/>
              </a:rPr>
              <a:t>elastic, inelastic, electromagnetic, radioactive decay </a:t>
            </a:r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)--&gt; more the spread in optical photons counting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LinLibertineT"/>
              </a:rPr>
              <a:t> </a:t>
            </a:r>
            <a:endParaRPr lang="en-US"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4" name="Content Placeholder 15">
            <a:extLst>
              <a:ext uri="{FF2B5EF4-FFF2-40B4-BE49-F238E27FC236}">
                <a16:creationId xmlns:a16="http://schemas.microsoft.com/office/drawing/2014/main" id="{C1F73ACE-4A9C-45FF-ABA9-1EA724B9BE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524" y="3303459"/>
            <a:ext cx="4147185" cy="312310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0FDD875-E139-4AB2-8B56-26C25373457D}"/>
              </a:ext>
            </a:extLst>
          </p:cNvPr>
          <p:cNvSpPr/>
          <p:nvPr/>
        </p:nvSpPr>
        <p:spPr>
          <a:xfrm>
            <a:off x="411479" y="3877723"/>
            <a:ext cx="6662057" cy="2261815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EAC4171-16A7-455A-BE1D-698545380DB2}"/>
              </a:ext>
            </a:extLst>
          </p:cNvPr>
          <p:cNvSpPr txBox="1"/>
          <p:nvPr/>
        </p:nvSpPr>
        <p:spPr>
          <a:xfrm>
            <a:off x="10974116" y="6426561"/>
            <a:ext cx="9552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Edwardian Script ITC" panose="030303020407070D0804" pitchFamily="66" charset="0"/>
              </a:rPr>
              <a:t>9</a:t>
            </a:r>
            <a:r>
              <a:rPr lang="en-US" sz="1800" b="1" dirty="0">
                <a:solidFill>
                  <a:srgbClr val="C00000"/>
                </a:solidFill>
                <a:latin typeface="Edwardian Script ITC" panose="030303020407070D0804" pitchFamily="66" charset="0"/>
              </a:rPr>
              <a:t>/14</a:t>
            </a:r>
            <a:endParaRPr lang="en-IN" sz="1800" b="1" dirty="0">
              <a:solidFill>
                <a:srgbClr val="C00000"/>
              </a:solidFill>
              <a:latin typeface="Edwardian Script ITC" panose="030303020407070D08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214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786BBAC4-CC6C-401D-9E78-092EE4989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2191999" cy="641337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  Simulating  Am-Be neutron response </a:t>
            </a:r>
            <a:endParaRPr lang="en-IN" sz="2800" dirty="0">
              <a:solidFill>
                <a:srgbClr val="C00000"/>
              </a:solidFill>
              <a:latin typeface="Sabon Next LT" panose="02000500000000000000" pitchFamily="2" charset="0"/>
              <a:cs typeface="Sabon Next LT" panose="020005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Placeholder 10">
                <a:extLst>
                  <a:ext uri="{FF2B5EF4-FFF2-40B4-BE49-F238E27FC236}">
                    <a16:creationId xmlns:a16="http://schemas.microsoft.com/office/drawing/2014/main" id="{C6D3E689-15FD-4BD4-8923-318C8102B6A1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478977" y="613110"/>
                <a:ext cx="1954858" cy="401862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𝑨</m:t>
                    </m:r>
                    <m:sSubSup>
                      <m:sSubSup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𝟐𝟒𝟏</m:t>
                        </m:r>
                      </m:sup>
                    </m:sSubSup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𝑩</m:t>
                    </m:r>
                    <m:sSup>
                      <m:sSup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𝟗</m:t>
                        </m:r>
                      </m:sup>
                    </m:sSup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𝒔𝒐𝒖𝒓𝒄𝒆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IN" dirty="0"/>
              </a:p>
            </p:txBody>
          </p:sp>
        </mc:Choice>
        <mc:Fallback xmlns="">
          <p:sp>
            <p:nvSpPr>
              <p:cNvPr id="11" name="Text Placeholder 10">
                <a:extLst>
                  <a:ext uri="{FF2B5EF4-FFF2-40B4-BE49-F238E27FC236}">
                    <a16:creationId xmlns:a16="http://schemas.microsoft.com/office/drawing/2014/main" id="{C6D3E689-15FD-4BD4-8923-318C8102B6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78977" y="613110"/>
                <a:ext cx="1954858" cy="40186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16">
                <a:extLst>
                  <a:ext uri="{FF2B5EF4-FFF2-40B4-BE49-F238E27FC236}">
                    <a16:creationId xmlns:a16="http://schemas.microsoft.com/office/drawing/2014/main" id="{BFB3092A-CD64-48DC-BB2F-CBE2F1DD6BBD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478977" y="1110181"/>
                <a:ext cx="3561421" cy="2102075"/>
              </a:xfrm>
            </p:spPr>
            <p:txBody>
              <a:bodyPr>
                <a:normAutofit fontScale="85000" lnSpcReduction="1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2 </m:t>
                            </m:r>
                          </m:den>
                        </m:f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=432.2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𝑦𝑟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600" b="0" dirty="0">
                  <a:latin typeface="+mj-lt"/>
                </a:endParaRPr>
              </a:p>
              <a:p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𝐴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241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𝑁𝑝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237</m:t>
                        </m:r>
                      </m:sup>
                    </m:sSubSup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𝐻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l-GR" sz="1800" b="0" i="1" smtClean="0">
                        <a:latin typeface="Cambria Math" panose="02040503050406030204" pitchFamily="18" charset="0"/>
                      </a:rPr>
                      <m:t>γ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(59.5 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𝐾𝑒𝑉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IN" sz="1800" dirty="0">
                  <a:latin typeface="+mj-lt"/>
                </a:endParaRPr>
              </a:p>
              <a:p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𝐵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𝐻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12 ∗ 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l-GR" sz="1800" i="1">
                        <a:latin typeface="Cambria Math" panose="02040503050406030204" pitchFamily="18" charset="0"/>
                      </a:rPr>
                      <m:t>γ</m:t>
                    </m:r>
                  </m:oMath>
                </a14:m>
                <a:endParaRPr lang="en-IN" sz="1800" dirty="0">
                  <a:latin typeface="+mj-lt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12∗ 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l-GR" sz="1800" i="1">
                        <a:latin typeface="Cambria Math" panose="02040503050406030204" pitchFamily="18" charset="0"/>
                      </a:rPr>
                      <m:t>γ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4.43 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𝑀𝑒𝑉</m:t>
                        </m:r>
                      </m:e>
                    </m:d>
                  </m:oMath>
                </a14:m>
                <a:endParaRPr lang="en-US" sz="1800" b="0" dirty="0">
                  <a:latin typeface="+mj-lt"/>
                </a:endParaRPr>
              </a:p>
              <a:p>
                <a:r>
                  <a:rPr lang="en-IN" sz="2000" dirty="0">
                    <a:latin typeface="+mj-lt"/>
                    <a:cs typeface="Times New Roman" panose="02020603050405020304" pitchFamily="18" charset="0"/>
                  </a:rPr>
                  <a:t> </a:t>
                </a:r>
                <a:r>
                  <a:rPr lang="en-IN" sz="2000" dirty="0" err="1">
                    <a:latin typeface="+mj-lt"/>
                    <a:cs typeface="Times New Roman" panose="02020603050405020304" pitchFamily="18" charset="0"/>
                  </a:rPr>
                  <a:t>Neutron</a:t>
                </a:r>
                <a:r>
                  <a:rPr lang="en-IN" dirty="0" err="1">
                    <a:latin typeface="+mj-lt"/>
                    <a:cs typeface="Times New Roman" panose="02020603050405020304" pitchFamily="18" charset="0"/>
                  </a:rPr>
                  <a:t>‹</a:t>
                </a:r>
                <a:r>
                  <a:rPr lang="en-IN" sz="1800" dirty="0" err="1">
                    <a:latin typeface="+mj-lt"/>
                    <a:cs typeface="Times New Roman" panose="02020603050405020304" pitchFamily="18" charset="0"/>
                  </a:rPr>
                  <a:t>K.E</a:t>
                </a:r>
                <a:r>
                  <a:rPr lang="en-I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›=</a:t>
                </a:r>
                <a:r>
                  <a:rPr lang="en-I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4.5 MeV </a:t>
                </a:r>
                <a:endParaRPr lang="en-IN" dirty="0">
                  <a:latin typeface="+mj-lt"/>
                </a:endParaRPr>
              </a:p>
            </p:txBody>
          </p:sp>
        </mc:Choice>
        <mc:Fallback xmlns="">
          <p:sp>
            <p:nvSpPr>
              <p:cNvPr id="17" name="Content Placeholder 16">
                <a:extLst>
                  <a:ext uri="{FF2B5EF4-FFF2-40B4-BE49-F238E27FC236}">
                    <a16:creationId xmlns:a16="http://schemas.microsoft.com/office/drawing/2014/main" id="{BFB3092A-CD64-48DC-BB2F-CBE2F1DD6B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78977" y="1110181"/>
                <a:ext cx="3561421" cy="2102075"/>
              </a:xfrm>
              <a:blipFill>
                <a:blip r:embed="rId3"/>
                <a:stretch>
                  <a:fillRect l="-856" t="-870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C3ACDD0-1C9C-42F6-80D4-DF0ADC2034E8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72" y="3581574"/>
            <a:ext cx="3979572" cy="2851767"/>
          </a:xfr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ED0E9BF-CDA4-4597-BF44-D8285D13B221}"/>
              </a:ext>
            </a:extLst>
          </p:cNvPr>
          <p:cNvSpPr txBox="1"/>
          <p:nvPr/>
        </p:nvSpPr>
        <p:spPr>
          <a:xfrm>
            <a:off x="4316887" y="4919265"/>
            <a:ext cx="12495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Simulating</a:t>
            </a:r>
          </a:p>
          <a:p>
            <a:r>
              <a:rPr lang="en-US" sz="1400" dirty="0"/>
              <a:t>response </a:t>
            </a:r>
            <a:endParaRPr lang="en-IN" sz="14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A48F36B-042D-4057-95C7-2D1578DE5139}"/>
              </a:ext>
            </a:extLst>
          </p:cNvPr>
          <p:cNvCxnSpPr>
            <a:cxnSpLocks/>
          </p:cNvCxnSpPr>
          <p:nvPr/>
        </p:nvCxnSpPr>
        <p:spPr>
          <a:xfrm>
            <a:off x="4298075" y="5180875"/>
            <a:ext cx="95256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D5C1A349-14AA-4C87-B899-2BD9A827F6C5}"/>
              </a:ext>
            </a:extLst>
          </p:cNvPr>
          <p:cNvSpPr/>
          <p:nvPr/>
        </p:nvSpPr>
        <p:spPr>
          <a:xfrm>
            <a:off x="535670" y="1023828"/>
            <a:ext cx="3448034" cy="2274779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3218CDC-1D41-42B5-9741-B3EFB9FCB505}"/>
              </a:ext>
            </a:extLst>
          </p:cNvPr>
          <p:cNvSpPr txBox="1"/>
          <p:nvPr/>
        </p:nvSpPr>
        <p:spPr>
          <a:xfrm>
            <a:off x="11057709" y="6391607"/>
            <a:ext cx="9069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C00000"/>
                </a:solidFill>
                <a:latin typeface="Edwardian Script ITC" panose="030303020407070D0804" pitchFamily="66" charset="0"/>
              </a:rPr>
              <a:t>10/14</a:t>
            </a:r>
            <a:endParaRPr lang="en-IN" sz="1800" b="1" dirty="0">
              <a:solidFill>
                <a:srgbClr val="C00000"/>
              </a:solidFill>
              <a:latin typeface="Edwardian Script ITC" panose="030303020407070D0804" pitchFamily="66" charset="0"/>
            </a:endParaRPr>
          </a:p>
        </p:txBody>
      </p:sp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073629D0-C3AE-4935-BD14-B074CD2A9A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184" y="3696790"/>
            <a:ext cx="5896863" cy="2744625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E903CA2-9121-439B-B0A7-D18D27E09A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 </a:t>
            </a:r>
          </a:p>
          <a:p>
            <a:endParaRPr lang="en-IN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5411BDA-67B7-448D-9077-3EFDA6FA0BB2}"/>
              </a:ext>
            </a:extLst>
          </p:cNvPr>
          <p:cNvSpPr txBox="1">
            <a:spLocks/>
          </p:cNvSpPr>
          <p:nvPr/>
        </p:nvSpPr>
        <p:spPr>
          <a:xfrm>
            <a:off x="4319099" y="6501910"/>
            <a:ext cx="1077686" cy="26479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dirty="0"/>
              <a:t>  </a:t>
            </a:r>
            <a:endParaRPr lang="en-IN" sz="1800" b="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9E6BE4-6146-485B-9ED3-FF521AA525D9}"/>
              </a:ext>
            </a:extLst>
          </p:cNvPr>
          <p:cNvSpPr txBox="1"/>
          <p:nvPr/>
        </p:nvSpPr>
        <p:spPr>
          <a:xfrm>
            <a:off x="4145919" y="1406884"/>
            <a:ext cx="7065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Am-Be neutron spectra has a specific energy distribution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Neutrons with such energy spectra are made to fall on the 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All the optical properties of the scintillator were kept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Nature of the simulated spectra is similar/consistent with the experimental spectra taken in our lab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 (analysis ongoing)</a:t>
            </a:r>
            <a:endParaRPr lang="en-IN" dirty="0"/>
          </a:p>
          <a:p>
            <a:endParaRPr lang="en-IN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FDC53A6-9190-47C5-9DD0-5C72A1FCB385}"/>
              </a:ext>
            </a:extLst>
          </p:cNvPr>
          <p:cNvSpPr/>
          <p:nvPr/>
        </p:nvSpPr>
        <p:spPr>
          <a:xfrm>
            <a:off x="4202613" y="1358825"/>
            <a:ext cx="7065120" cy="1561011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22644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AD0EFC3-0897-486E-82A3-A8C35E16C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31" y="49601"/>
            <a:ext cx="12132972" cy="768215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 Unfolding neutron response</a:t>
            </a:r>
            <a:endParaRPr lang="en-IN" sz="2800" dirty="0">
              <a:solidFill>
                <a:srgbClr val="C00000"/>
              </a:solidFill>
              <a:latin typeface="Sabon Next LT" panose="02000500000000000000" pitchFamily="2" charset="0"/>
              <a:cs typeface="Sabon Next LT" panose="02000500000000000000" pitchFamily="2" charset="0"/>
            </a:endParaRPr>
          </a:p>
        </p:txBody>
      </p:sp>
      <p:pic>
        <p:nvPicPr>
          <p:cNvPr id="14" name="Picture 13" descr="\documentclass{article}&#10;\usepackage{amsmath}&#10;\pagestyle{empty}&#10;\begin{document}&#10;&#10;&#10; $  N_{i} = \sum R_{L_i E_j} \times \phi_{j}$&#10;&#10;&#10;&#10;\end{document}" title="IguanaTex Bitmap Display">
            <a:extLst>
              <a:ext uri="{FF2B5EF4-FFF2-40B4-BE49-F238E27FC236}">
                <a16:creationId xmlns:a16="http://schemas.microsoft.com/office/drawing/2014/main" id="{C1DF8739-C182-4C46-96BA-5080D709D32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782" y="6407849"/>
            <a:ext cx="2128763" cy="278857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63D7D372-0147-4059-B17F-BB7BFCCE161A}"/>
              </a:ext>
            </a:extLst>
          </p:cNvPr>
          <p:cNvSpPr/>
          <p:nvPr/>
        </p:nvSpPr>
        <p:spPr>
          <a:xfrm>
            <a:off x="388028" y="2976622"/>
            <a:ext cx="896223" cy="2550227"/>
          </a:xfrm>
          <a:prstGeom prst="ellipse">
            <a:avLst/>
          </a:prstGeom>
          <a:solidFill>
            <a:srgbClr val="E71224">
              <a:alpha val="5000"/>
            </a:srgbClr>
          </a:solidFill>
          <a:ln w="18000">
            <a:solidFill>
              <a:srgbClr val="E712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rgbClr val="E71224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8690F8D-E47E-4133-BE65-5E451A4ADEE1}"/>
              </a:ext>
            </a:extLst>
          </p:cNvPr>
          <p:cNvSpPr/>
          <p:nvPr/>
        </p:nvSpPr>
        <p:spPr>
          <a:xfrm>
            <a:off x="1456371" y="2927386"/>
            <a:ext cx="4748495" cy="2615241"/>
          </a:xfrm>
          <a:prstGeom prst="ellipse">
            <a:avLst/>
          </a:prstGeom>
          <a:solidFill>
            <a:srgbClr val="E71224">
              <a:alpha val="5000"/>
            </a:srgbClr>
          </a:solidFill>
          <a:ln w="18000">
            <a:solidFill>
              <a:srgbClr val="E712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rgbClr val="E71224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333D5679-286C-461B-975E-670ED89044B7}"/>
                  </a:ext>
                </a:extLst>
              </p14:cNvPr>
              <p14:cNvContentPartPr/>
              <p14:nvPr/>
            </p14:nvContentPartPr>
            <p14:xfrm>
              <a:off x="5943341" y="4146368"/>
              <a:ext cx="360" cy="36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333D5679-286C-461B-975E-670ED89044B7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934341" y="4137368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81C4520B-0114-484D-A996-60EE0AE67F5D}"/>
                  </a:ext>
                </a:extLst>
              </p14:cNvPr>
              <p14:cNvContentPartPr/>
              <p14:nvPr/>
            </p14:nvContentPartPr>
            <p14:xfrm>
              <a:off x="2987741" y="4455608"/>
              <a:ext cx="360" cy="36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81C4520B-0114-484D-A996-60EE0AE67F5D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978741" y="4446608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3A8C5136-CBE7-4416-9613-802024A9D251}"/>
                  </a:ext>
                </a:extLst>
              </p14:cNvPr>
              <p14:cNvContentPartPr/>
              <p14:nvPr/>
            </p14:nvContentPartPr>
            <p14:xfrm>
              <a:off x="-114139" y="1982768"/>
              <a:ext cx="360" cy="36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3A8C5136-CBE7-4416-9613-802024A9D251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-123139" y="1973768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CB9EED3-A15E-409F-832C-E0F20B3BD864}"/>
              </a:ext>
            </a:extLst>
          </p:cNvPr>
          <p:cNvCxnSpPr>
            <a:cxnSpLocks/>
          </p:cNvCxnSpPr>
          <p:nvPr/>
        </p:nvCxnSpPr>
        <p:spPr>
          <a:xfrm flipH="1">
            <a:off x="3658163" y="5391635"/>
            <a:ext cx="58104" cy="42102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4F2C039-BC98-4376-90F3-CA4E33F7BE8B}"/>
              </a:ext>
            </a:extLst>
          </p:cNvPr>
          <p:cNvCxnSpPr>
            <a:cxnSpLocks/>
            <a:stCxn id="26" idx="4"/>
          </p:cNvCxnSpPr>
          <p:nvPr/>
        </p:nvCxnSpPr>
        <p:spPr>
          <a:xfrm flipH="1">
            <a:off x="6540709" y="5579317"/>
            <a:ext cx="81018" cy="44162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CA147960-690F-418C-AC29-E649FD9141E8}"/>
              </a:ext>
            </a:extLst>
          </p:cNvPr>
          <p:cNvSpPr txBox="1"/>
          <p:nvPr/>
        </p:nvSpPr>
        <p:spPr>
          <a:xfrm>
            <a:off x="87082" y="5735797"/>
            <a:ext cx="19318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Recorded counts in </a:t>
            </a:r>
            <a:r>
              <a:rPr lang="en-US" sz="16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ith</a:t>
            </a:r>
            <a:r>
              <a:rPr lang="en-US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 channel  form histogram of simulated spectra </a:t>
            </a:r>
            <a:endParaRPr lang="en-IN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742E510-ADC6-4EF1-A3FA-D4FFE7074E35}"/>
              </a:ext>
            </a:extLst>
          </p:cNvPr>
          <p:cNvSpPr txBox="1"/>
          <p:nvPr/>
        </p:nvSpPr>
        <p:spPr>
          <a:xfrm>
            <a:off x="2682731" y="5693868"/>
            <a:ext cx="1995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Response matrix</a:t>
            </a:r>
            <a:endParaRPr lang="en-IN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A4CE82B-EDD9-4537-92B5-20293A6EB222}"/>
              </a:ext>
            </a:extLst>
          </p:cNvPr>
          <p:cNvSpPr txBox="1"/>
          <p:nvPr/>
        </p:nvSpPr>
        <p:spPr>
          <a:xfrm>
            <a:off x="5562633" y="5850380"/>
            <a:ext cx="15841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True neutron spectra of Am-Be</a:t>
            </a:r>
            <a:endParaRPr lang="en-IN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0FDD89B-151B-4F4E-9433-9EC02ACD9FA6}"/>
              </a:ext>
            </a:extLst>
          </p:cNvPr>
          <p:cNvCxnSpPr>
            <a:cxnSpLocks/>
          </p:cNvCxnSpPr>
          <p:nvPr/>
        </p:nvCxnSpPr>
        <p:spPr>
          <a:xfrm>
            <a:off x="3480865" y="5929564"/>
            <a:ext cx="1" cy="39383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1F5112F-94DC-4DD5-8644-C6D64401BBF1}"/>
              </a:ext>
            </a:extLst>
          </p:cNvPr>
          <p:cNvCxnSpPr>
            <a:cxnSpLocks/>
          </p:cNvCxnSpPr>
          <p:nvPr/>
        </p:nvCxnSpPr>
        <p:spPr>
          <a:xfrm>
            <a:off x="3281900" y="5921544"/>
            <a:ext cx="1" cy="39383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407B00AA-D689-4DA3-BC47-C626F713F2DB}"/>
              </a:ext>
            </a:extLst>
          </p:cNvPr>
          <p:cNvCxnSpPr>
            <a:cxnSpLocks/>
          </p:cNvCxnSpPr>
          <p:nvPr/>
        </p:nvCxnSpPr>
        <p:spPr>
          <a:xfrm>
            <a:off x="3675035" y="5942026"/>
            <a:ext cx="0" cy="35555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Picture 9" descr="\documentclass{article}&#10;\usepackage{amsmath}&#10;\pagestyle{empty}&#10;\begin{document}&#10;&#10;&#10;$    \begin{pmatrix}&#10;    N_1\\&#10;    N_2\\&#10;    N_3\\&#10;    .\\&#10;    .\\&#10;    .\\&#10;    N_n\\&#10;    \end{pmatrix}&#10;     =&#10;\begin{pmatrix}&#10;R_{L_1 E_1} &amp; R_{L_1 E_2} &amp;R_{L_1 E_3} &amp; .&amp; .&amp; . &amp; R_{L_1 E_m}  \\&#10;R_{L_2 E_1} &amp; R_{L_2 E_2} &amp;R_{L_2 E_3} &amp; .&amp; .&amp; . &amp; R_{L_2 E_m}  \\&#10;R_{L_3 E_1} &amp; R_{L_3 E_2} &amp;R_{L_3 E_3} &amp; .&amp; .&amp; . &amp; R_{L_3 E_m}  \\&#10;.&amp; . &amp; . &amp; .&amp; .&amp; . &amp; .  \\&#10;.&amp; . &amp; . &amp; .&amp; .&amp; . &amp; .  \\&#10;.&amp; . &amp; . &amp; .&amp; .&amp; . &amp; .  \\&#10;R_{L_n E_1} &amp; R_{L_n E_2} &amp;R_{L_n E_3} &amp; .&amp; .&amp; . &amp; R_{L_n E_m}  \\&#10;\end{pmatrix}&#10; \begin{pmatrix}&#10;    \phi_1\\&#10;    \phi_2\\&#10;    \phi_3\\&#10;    .\\&#10;    .\\&#10;    .\\&#10;    \phi_m\\&#10;    \end{pmatrix}$&#10;&#10;&#10; &#10;\end{document}" title="IguanaTex Bitmap Display">
            <a:extLst>
              <a:ext uri="{FF2B5EF4-FFF2-40B4-BE49-F238E27FC236}">
                <a16:creationId xmlns:a16="http://schemas.microsoft.com/office/drawing/2014/main" id="{AF8688CB-03F3-4DB9-A5F7-AC5AA0C2EA0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59" y="3392527"/>
            <a:ext cx="6309215" cy="1943332"/>
          </a:xfrm>
          <a:prstGeom prst="rect">
            <a:avLst/>
          </a:prstGeom>
        </p:spPr>
      </p:pic>
      <p:pic>
        <p:nvPicPr>
          <p:cNvPr id="25" name="Content Placeholder 13">
            <a:extLst>
              <a:ext uri="{FF2B5EF4-FFF2-40B4-BE49-F238E27FC236}">
                <a16:creationId xmlns:a16="http://schemas.microsoft.com/office/drawing/2014/main" id="{ABC95C0C-3A37-4707-814E-15E9E64E1BF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359" y="611527"/>
            <a:ext cx="4113719" cy="2742481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3EE70056-79DD-4EC5-BCBF-80EBC7141CF9}"/>
              </a:ext>
            </a:extLst>
          </p:cNvPr>
          <p:cNvSpPr/>
          <p:nvPr/>
        </p:nvSpPr>
        <p:spPr>
          <a:xfrm>
            <a:off x="6173615" y="3029090"/>
            <a:ext cx="896223" cy="2550227"/>
          </a:xfrm>
          <a:prstGeom prst="ellipse">
            <a:avLst/>
          </a:prstGeom>
          <a:solidFill>
            <a:srgbClr val="E71224">
              <a:alpha val="5000"/>
            </a:srgbClr>
          </a:solidFill>
          <a:ln w="18000">
            <a:solidFill>
              <a:srgbClr val="E712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rgbClr val="E71224"/>
              </a:solidFill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694B5690-25CF-4D5F-877D-C2D74F23B731}"/>
              </a:ext>
            </a:extLst>
          </p:cNvPr>
          <p:cNvCxnSpPr>
            <a:cxnSpLocks/>
          </p:cNvCxnSpPr>
          <p:nvPr/>
        </p:nvCxnSpPr>
        <p:spPr>
          <a:xfrm flipH="1">
            <a:off x="735715" y="5461946"/>
            <a:ext cx="48629" cy="45380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8E5E68B-87D4-45A0-8003-7E4C461C77FE}"/>
              </a:ext>
            </a:extLst>
          </p:cNvPr>
          <p:cNvSpPr txBox="1"/>
          <p:nvPr/>
        </p:nvSpPr>
        <p:spPr>
          <a:xfrm>
            <a:off x="164138" y="942250"/>
            <a:ext cx="75632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</a:t>
            </a:r>
            <a:r>
              <a:rPr lang="en-US" sz="1800" i="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nfolding 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is to get back the </a:t>
            </a:r>
            <a:r>
              <a:rPr lang="en-US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True</a:t>
            </a:r>
            <a:r>
              <a:rPr lang="en-US" sz="1800" b="1" i="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 spectra 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of a particle source from the measured spectra using simulated </a:t>
            </a:r>
            <a:r>
              <a:rPr lang="en-US" sz="1800" b="1" i="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detector response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Unfolding needs two components</a:t>
            </a:r>
          </a:p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 a) Response matrix </a:t>
            </a:r>
          </a:p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 b)Detector response to True spectra</a:t>
            </a:r>
            <a:endParaRPr lang="en-IN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30E4A2-8E91-4147-8959-AAB7655AB6DF}"/>
              </a:ext>
            </a:extLst>
          </p:cNvPr>
          <p:cNvSpPr/>
          <p:nvPr/>
        </p:nvSpPr>
        <p:spPr>
          <a:xfrm>
            <a:off x="164138" y="837055"/>
            <a:ext cx="7452360" cy="1769803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D23E1B9-CADD-40CA-AB06-F3FA4D5BE677}"/>
              </a:ext>
            </a:extLst>
          </p:cNvPr>
          <p:cNvSpPr txBox="1"/>
          <p:nvPr/>
        </p:nvSpPr>
        <p:spPr>
          <a:xfrm>
            <a:off x="11343459" y="6439067"/>
            <a:ext cx="8059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Edwardian Script ITC" panose="030303020407070D0804" pitchFamily="66" charset="0"/>
              </a:rPr>
              <a:t>11</a:t>
            </a:r>
            <a:r>
              <a:rPr lang="en-US" sz="1800" b="1" dirty="0">
                <a:solidFill>
                  <a:srgbClr val="C00000"/>
                </a:solidFill>
                <a:latin typeface="Edwardian Script ITC" panose="030303020407070D0804" pitchFamily="66" charset="0"/>
              </a:rPr>
              <a:t>/14</a:t>
            </a:r>
            <a:endParaRPr lang="en-IN" sz="1800" b="1" dirty="0">
              <a:solidFill>
                <a:srgbClr val="C00000"/>
              </a:solidFill>
              <a:latin typeface="Edwardian Script ITC" panose="030303020407070D0804" pitchFamily="66" charset="0"/>
            </a:endParaRPr>
          </a:p>
        </p:txBody>
      </p:sp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259AC5BD-0DA1-41BA-A02B-624CF252E16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353" y="3503993"/>
            <a:ext cx="3019083" cy="3019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829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839"/>
    </mc:Choice>
    <mc:Fallback xmlns="">
      <p:transition spd="slow" advTm="27839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74552-751A-412E-9E85-C733CF32B0F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46821"/>
            <a:ext cx="12192000" cy="523040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Unfolding simulated neutron response using Gravel iterative method </a:t>
            </a:r>
            <a:endParaRPr lang="en-IN" sz="2800" dirty="0">
              <a:solidFill>
                <a:srgbClr val="C00000"/>
              </a:solidFill>
              <a:latin typeface="Sabon Next LT" panose="02000500000000000000" pitchFamily="2" charset="0"/>
              <a:cs typeface="Sabon Next LT" panose="02000500000000000000" pitchFamily="2" charset="0"/>
            </a:endParaRPr>
          </a:p>
        </p:txBody>
      </p:sp>
      <p:pic>
        <p:nvPicPr>
          <p:cNvPr id="14" name="Picture 13" descr="\documentclass{article}&#10;\usepackage{amsmath}&#10;\pagestyle{empty}&#10;\begin{document}&#10;&#10;&#10; \begin{equation}&#10;  \phi_{J}^{K+1}= \phi_{j}^{k} \times exp \Bigg(\frac{\sum_i W_{ij}^k ln\Big(\frac{N_i}{\sum_j R_{ij} \phi^{k}_{j}  }\Big)    }{\sum_i W_{i,j}^k }\Bigg)  &#10; \end{equation}&#10;&#10;where,&#10; &#10;\begin{equation}&#10;      W_{ij}^k=\frac{R_{ij} \phi^{k}_{j} }{ \sum_{j'} R_{ij} \phi^{k}_{j}} \frac{N_i^2}{\sigma_i^2}&#10;\end{equation}&#10;&#10;The value of chi-square per dof is defined as,&#10;&#10;\begin{equation}&#10;    \frac{\chi^2}{N} = \frac{1}{N} \sum_i \frac{\Big(\sum_j R_{ij} \phi_j - N_i \Big)^2 }{\sigma_{i}^2}&#10;\end{equation}&#10;&#10;&#10;&#10;&#10;\end{document}" title="IguanaTex Bitmap Display">
            <a:extLst>
              <a:ext uri="{FF2B5EF4-FFF2-40B4-BE49-F238E27FC236}">
                <a16:creationId xmlns:a16="http://schemas.microsoft.com/office/drawing/2014/main" id="{D2AD1FC2-2092-405B-8FA3-9273FA34C1F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679" y="750966"/>
            <a:ext cx="5221208" cy="27419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3CEAE80-87CA-47F3-8F9E-032E846B21FE}"/>
              </a:ext>
            </a:extLst>
          </p:cNvPr>
          <p:cNvSpPr txBox="1"/>
          <p:nvPr/>
        </p:nvSpPr>
        <p:spPr>
          <a:xfrm>
            <a:off x="720743" y="537576"/>
            <a:ext cx="5415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endParaRPr lang="en-IN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6BC4D9A-03AC-4DCD-AF68-ADC7636FE108}"/>
              </a:ext>
            </a:extLst>
          </p:cNvPr>
          <p:cNvSpPr txBox="1"/>
          <p:nvPr/>
        </p:nvSpPr>
        <p:spPr>
          <a:xfrm>
            <a:off x="602556" y="5728971"/>
            <a:ext cx="4365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Iteration stopping condition</a:t>
            </a:r>
          </a:p>
        </p:txBody>
      </p:sp>
      <p:pic>
        <p:nvPicPr>
          <p:cNvPr id="4" name="Picture 3" descr="\documentclass{article}&#10;\usepackage{amsmath}&#10;\pagestyle{empty}&#10;\begin{document}&#10;&#10;$ \frac{\chi^2}{N}\leq 1$&#10;&#10;\end{document}" title="IguanaTex Bitmap Display">
            <a:extLst>
              <a:ext uri="{FF2B5EF4-FFF2-40B4-BE49-F238E27FC236}">
                <a16:creationId xmlns:a16="http://schemas.microsoft.com/office/drawing/2014/main" id="{0AE5AD8C-112C-4053-99CB-2E8A727E470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349" y="5737160"/>
            <a:ext cx="699429" cy="361143"/>
          </a:xfrm>
          <a:prstGeom prst="rect">
            <a:avLst/>
          </a:prstGeom>
        </p:spPr>
      </p:pic>
      <p:pic>
        <p:nvPicPr>
          <p:cNvPr id="5" name="Picture 4" descr="\documentclass{article}&#10;\usepackage{amsmath}&#10;\pagestyle{empty}&#10;\begin{document}&#10;&#10;&#10;&#10;&#10;&#10;&#10;&#10;\end{document}" title="IguanaTex Bitmap Display">
            <a:extLst>
              <a:ext uri="{FF2B5EF4-FFF2-40B4-BE49-F238E27FC236}">
                <a16:creationId xmlns:a16="http://schemas.microsoft.com/office/drawing/2014/main" id="{5AB64F62-BF3B-4D56-9D4E-C259A728700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679" y="3713960"/>
            <a:ext cx="5805875" cy="17121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427D94-E5A7-4B9D-9F73-6975992426AA}"/>
              </a:ext>
            </a:extLst>
          </p:cNvPr>
          <p:cNvSpPr txBox="1"/>
          <p:nvPr/>
        </p:nvSpPr>
        <p:spPr>
          <a:xfrm>
            <a:off x="549807" y="3076555"/>
            <a:ext cx="6117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</a:p>
          <a:p>
            <a:endParaRPr lang="en-I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 </a:t>
            </a:r>
          </a:p>
          <a:p>
            <a:r>
              <a:rPr lang="en-IN" dirty="0"/>
              <a:t>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D8D829-FF14-4AC7-B485-079A982590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290" y="537576"/>
            <a:ext cx="4616937" cy="2935888"/>
          </a:xfrm>
          <a:prstGeom prst="rect">
            <a:avLst/>
          </a:prstGeom>
        </p:spPr>
      </p:pic>
      <p:pic>
        <p:nvPicPr>
          <p:cNvPr id="11" name="Content Placeholder 33">
            <a:extLst>
              <a:ext uri="{FF2B5EF4-FFF2-40B4-BE49-F238E27FC236}">
                <a16:creationId xmlns:a16="http://schemas.microsoft.com/office/drawing/2014/main" id="{CEE26105-0169-435C-8776-F2B5B8A64F5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7426" y="3626498"/>
            <a:ext cx="4615571" cy="293588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A766889-0CE1-4BA3-9A12-E3E65FFD4DD7}"/>
              </a:ext>
            </a:extLst>
          </p:cNvPr>
          <p:cNvSpPr/>
          <p:nvPr/>
        </p:nvSpPr>
        <p:spPr>
          <a:xfrm>
            <a:off x="476794" y="672736"/>
            <a:ext cx="6296297" cy="5695407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AB7951-FA45-43B3-AFF0-F7506F176601}"/>
              </a:ext>
            </a:extLst>
          </p:cNvPr>
          <p:cNvSpPr txBox="1"/>
          <p:nvPr/>
        </p:nvSpPr>
        <p:spPr>
          <a:xfrm>
            <a:off x="11105386" y="6400872"/>
            <a:ext cx="9552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C00000"/>
                </a:solidFill>
                <a:latin typeface="Edwardian Script ITC" panose="030303020407070D0804" pitchFamily="66" charset="0"/>
              </a:rPr>
              <a:t>12/14</a:t>
            </a:r>
            <a:endParaRPr lang="en-IN" sz="1800" b="1" dirty="0">
              <a:solidFill>
                <a:srgbClr val="C00000"/>
              </a:solidFill>
              <a:latin typeface="Edwardian Script ITC" panose="030303020407070D0804" pitchFamily="66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E89B90A-5D6E-4635-939E-B313096F8AB1}"/>
              </a:ext>
            </a:extLst>
          </p:cNvPr>
          <p:cNvSpPr txBox="1"/>
          <p:nvPr/>
        </p:nvSpPr>
        <p:spPr>
          <a:xfrm>
            <a:off x="4107814" y="6371579"/>
            <a:ext cx="28144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400" dirty="0"/>
              <a:t>DOI:10.1007/s11433-014-5553-7</a:t>
            </a:r>
          </a:p>
        </p:txBody>
      </p:sp>
    </p:spTree>
    <p:extLst>
      <p:ext uri="{BB962C8B-B14F-4D97-AF65-F5344CB8AC3E}">
        <p14:creationId xmlns:p14="http://schemas.microsoft.com/office/powerpoint/2010/main" val="31533279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E794F-0F0F-4254-B0CC-B716F7F4F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528734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Unfolding simulated neutron response using Roo-unfolding method </a:t>
            </a:r>
            <a:endParaRPr lang="en-IN" sz="2800" dirty="0">
              <a:solidFill>
                <a:srgbClr val="C00000"/>
              </a:solidFill>
              <a:latin typeface="Sabon Next LT" panose="02000500000000000000" pitchFamily="2" charset="0"/>
              <a:cs typeface="Sabon Next LT" panose="02000500000000000000" pitchFamily="2" charset="0"/>
            </a:endParaRP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FC8BAB1A-434D-4633-82F7-9BF547646B77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7556" y="1406909"/>
            <a:ext cx="3880663" cy="2587108"/>
          </a:xfr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10FF70B-3202-4A91-A66C-D25DC5E17B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2742" y="4602148"/>
            <a:ext cx="10961299" cy="1387171"/>
          </a:xfrm>
        </p:spPr>
        <p:txBody>
          <a:bodyPr>
            <a:normAutofit/>
          </a:bodyPr>
          <a:lstStyle/>
          <a:p>
            <a:r>
              <a:rPr lang="en-US" sz="1600" dirty="0">
                <a:latin typeface="+mj-lt"/>
              </a:rPr>
              <a:t>All the unfolding methods are consistent with True Am-Be Neutron spectra.</a:t>
            </a:r>
          </a:p>
          <a:p>
            <a:r>
              <a:rPr lang="en-US" sz="1600" dirty="0">
                <a:latin typeface="+mj-lt"/>
              </a:rPr>
              <a:t>Gravel unfolding is giving comparatively better results than the Roo-unfolding with details of minor peaks</a:t>
            </a:r>
          </a:p>
          <a:p>
            <a:pPr marL="0" indent="0">
              <a:buNone/>
            </a:pPr>
            <a:r>
              <a:rPr lang="en-US" sz="1600" dirty="0">
                <a:latin typeface="+mj-lt"/>
              </a:rPr>
              <a:t>Thus, using unfolding we can have an idea of neutron background in a rare event search  experiment</a:t>
            </a:r>
          </a:p>
          <a:p>
            <a:endParaRPr lang="en-US" sz="1600" dirty="0">
              <a:latin typeface="+mj-lt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B05621E-7065-4759-9DF1-F29FB8E0BB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800" y="1392332"/>
            <a:ext cx="3943406" cy="2601686"/>
          </a:xfrm>
          <a:prstGeom prst="rect">
            <a:avLst/>
          </a:prstGeom>
        </p:spPr>
      </p:pic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CEC0F780-76BB-4A34-A4E0-42E15C037FC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896241" y="-487363"/>
            <a:ext cx="3125788" cy="30305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endParaRPr lang="en-IN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ACD521E-078E-4A9B-BD93-102E310EF8E5}"/>
              </a:ext>
            </a:extLst>
          </p:cNvPr>
          <p:cNvSpPr/>
          <p:nvPr/>
        </p:nvSpPr>
        <p:spPr>
          <a:xfrm>
            <a:off x="537088" y="4518403"/>
            <a:ext cx="11214236" cy="1387171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464FB3-325D-4A5D-8640-7140A5FEC64A}"/>
              </a:ext>
            </a:extLst>
          </p:cNvPr>
          <p:cNvSpPr txBox="1"/>
          <p:nvPr/>
        </p:nvSpPr>
        <p:spPr>
          <a:xfrm>
            <a:off x="1310470" y="1078296"/>
            <a:ext cx="2006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Roo unfolding (</a:t>
            </a:r>
            <a:r>
              <a:rPr lang="en-US" dirty="0" err="1"/>
              <a:t>Svd</a:t>
            </a:r>
            <a:r>
              <a:rPr lang="en-US" dirty="0"/>
              <a:t>) </a:t>
            </a:r>
            <a:endParaRPr lang="en-IN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B2D155-7623-4BED-982A-2A54F92889C2}"/>
              </a:ext>
            </a:extLst>
          </p:cNvPr>
          <p:cNvSpPr txBox="1"/>
          <p:nvPr/>
        </p:nvSpPr>
        <p:spPr>
          <a:xfrm>
            <a:off x="5002145" y="1082176"/>
            <a:ext cx="23774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Roo Unfolding (Bayes)</a:t>
            </a:r>
            <a:endParaRPr lang="en-IN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60906C-1EF9-4925-9949-4519555A396E}"/>
              </a:ext>
            </a:extLst>
          </p:cNvPr>
          <p:cNvSpPr txBox="1"/>
          <p:nvPr/>
        </p:nvSpPr>
        <p:spPr>
          <a:xfrm>
            <a:off x="9122424" y="1078296"/>
            <a:ext cx="19577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Roo-Unfolding(Ids) </a:t>
            </a:r>
            <a:endParaRPr lang="en-IN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8A1D31-1D02-4D68-8FDA-218EEDF380A4}"/>
              </a:ext>
            </a:extLst>
          </p:cNvPr>
          <p:cNvSpPr txBox="1"/>
          <p:nvPr/>
        </p:nvSpPr>
        <p:spPr>
          <a:xfrm>
            <a:off x="11276163" y="6429960"/>
            <a:ext cx="9503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C00000"/>
                </a:solidFill>
                <a:latin typeface="Edwardian Script ITC" panose="030303020407070D0804" pitchFamily="66" charset="0"/>
              </a:rPr>
              <a:t>13/14</a:t>
            </a:r>
            <a:endParaRPr lang="en-IN" sz="1800" b="1" dirty="0">
              <a:solidFill>
                <a:srgbClr val="C00000"/>
              </a:solidFill>
              <a:latin typeface="Edwardian Script ITC" panose="030303020407070D0804" pitchFamily="66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4ED1025-B7E3-4804-92B9-89B3B5E0528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IN" dirty="0"/>
          </a:p>
        </p:txBody>
      </p:sp>
      <p:pic>
        <p:nvPicPr>
          <p:cNvPr id="15" name="Content Placeholder 9">
            <a:extLst>
              <a:ext uri="{FF2B5EF4-FFF2-40B4-BE49-F238E27FC236}">
                <a16:creationId xmlns:a16="http://schemas.microsoft.com/office/drawing/2014/main" id="{83E6E314-833D-4E44-903B-C72CFED114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80" y="1363276"/>
            <a:ext cx="3902531" cy="260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498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66"/>
    </mc:Choice>
    <mc:Fallback xmlns="">
      <p:transition spd="slow" advTm="4166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C03B0AD2-73FE-4607-8410-DD1181DDF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9243"/>
            <a:ext cx="12191995" cy="665867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 Summary</a:t>
            </a:r>
            <a:endParaRPr lang="en-IN" sz="2800" dirty="0">
              <a:solidFill>
                <a:srgbClr val="C00000"/>
              </a:solidFill>
              <a:latin typeface="Sabon Next LT" panose="02000500000000000000" pitchFamily="2" charset="0"/>
              <a:cs typeface="Sabon Next LT" panose="02000500000000000000" pitchFamily="2" charset="0"/>
            </a:endParaRP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E197F6B5-242E-410C-B87E-2D6A5AA69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14" y="1124687"/>
            <a:ext cx="12191995" cy="2018547"/>
          </a:xfrm>
        </p:spPr>
        <p:txBody>
          <a:bodyPr>
            <a:normAutofit fontScale="92500"/>
          </a:bodyPr>
          <a:lstStyle/>
          <a:p>
            <a:r>
              <a:rPr lang="en-US" sz="2000" dirty="0">
                <a:latin typeface="Sabon Next LT" panose="02000500000000000000" pitchFamily="2" charset="0"/>
                <a:cs typeface="Sabon Next LT" panose="02000500000000000000" pitchFamily="2" charset="0"/>
              </a:rPr>
              <a:t>The detector geometry of EJ-301 liquid scintillation detector is  constructed. </a:t>
            </a:r>
          </a:p>
          <a:p>
            <a:r>
              <a:rPr lang="en-US" sz="2000" dirty="0">
                <a:latin typeface="Sabon Next LT" panose="02000500000000000000" pitchFamily="2" charset="0"/>
                <a:cs typeface="Sabon Next LT" panose="02000500000000000000" pitchFamily="2" charset="0"/>
              </a:rPr>
              <a:t>Proper physics processes and surface boundary conditions has been added.</a:t>
            </a:r>
          </a:p>
          <a:p>
            <a:r>
              <a:rPr lang="en-US" sz="2000" dirty="0">
                <a:latin typeface="Sabon Next LT" panose="02000500000000000000" pitchFamily="2" charset="0"/>
                <a:cs typeface="Sabon Next LT" panose="02000500000000000000" pitchFamily="2" charset="0"/>
              </a:rPr>
              <a:t>Detector response to gamma  and neutron source has been simulated.</a:t>
            </a:r>
          </a:p>
          <a:p>
            <a:r>
              <a:rPr lang="en-US" sz="2000" dirty="0">
                <a:latin typeface="Sabon Next LT" panose="02000500000000000000" pitchFamily="2" charset="0"/>
                <a:cs typeface="Sabon Next LT" panose="02000500000000000000" pitchFamily="2" charset="0"/>
              </a:rPr>
              <a:t>Comparison has been made with experimental spectra.</a:t>
            </a:r>
          </a:p>
          <a:p>
            <a:r>
              <a:rPr lang="en-US" sz="2000" dirty="0">
                <a:latin typeface="Sabon Next LT" panose="02000500000000000000" pitchFamily="2" charset="0"/>
                <a:cs typeface="Sabon Next LT" panose="02000500000000000000" pitchFamily="2" charset="0"/>
              </a:rPr>
              <a:t>Simulated response to Am-Be spectra has been unfolded successfully to obtain the input neutron energy spectrum.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B4C1B4-E52A-4490-9DCF-5117CDF60150}"/>
              </a:ext>
            </a:extLst>
          </p:cNvPr>
          <p:cNvSpPr txBox="1"/>
          <p:nvPr/>
        </p:nvSpPr>
        <p:spPr>
          <a:xfrm>
            <a:off x="11220995" y="6366356"/>
            <a:ext cx="9710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Edwardian Script ITC" panose="030303020407070D0804" pitchFamily="66" charset="0"/>
              </a:rPr>
              <a:t>14/14</a:t>
            </a:r>
            <a:endParaRPr lang="en-IN" b="1" dirty="0">
              <a:solidFill>
                <a:srgbClr val="C00000"/>
              </a:solidFill>
              <a:latin typeface="Edwardian Script ITC" panose="030303020407070D08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33DD41-054F-44EE-8BFB-32FE3CF3F1E6}"/>
              </a:ext>
            </a:extLst>
          </p:cNvPr>
          <p:cNvSpPr txBox="1"/>
          <p:nvPr/>
        </p:nvSpPr>
        <p:spPr>
          <a:xfrm>
            <a:off x="215537" y="3740556"/>
            <a:ext cx="121919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 Outlooks</a:t>
            </a:r>
            <a:endParaRPr lang="en-IN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2673A-35C2-4ADE-BAC4-1DAEB0D25FD4}"/>
              </a:ext>
            </a:extLst>
          </p:cNvPr>
          <p:cNvSpPr txBox="1"/>
          <p:nvPr/>
        </p:nvSpPr>
        <p:spPr>
          <a:xfrm>
            <a:off x="65314" y="4483353"/>
            <a:ext cx="12191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Sabon Next LT" panose="02000500000000000000" pitchFamily="2" charset="0"/>
                <a:cs typeface="Sabon Next LT" panose="02000500000000000000" pitchFamily="2" charset="0"/>
              </a:rPr>
              <a:t>Analysis for the unfolding of experimental</a:t>
            </a:r>
            <a:r>
              <a:rPr lang="en-US" sz="1800" dirty="0">
                <a:latin typeface="Sabon Next LT" panose="02000500000000000000" pitchFamily="2" charset="0"/>
                <a:cs typeface="Sabon Next LT" panose="02000500000000000000" pitchFamily="2" charset="0"/>
              </a:rPr>
              <a:t>  Am-Be neutron data will be done.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D3F6CE-3B67-46AB-9EFE-53F073E5CC00}"/>
              </a:ext>
            </a:extLst>
          </p:cNvPr>
          <p:cNvSpPr/>
          <p:nvPr/>
        </p:nvSpPr>
        <p:spPr>
          <a:xfrm>
            <a:off x="111033" y="1023957"/>
            <a:ext cx="11880669" cy="2111268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ADA968-E49F-40D6-9D90-B9C6D055CB4B}"/>
              </a:ext>
            </a:extLst>
          </p:cNvPr>
          <p:cNvSpPr/>
          <p:nvPr/>
        </p:nvSpPr>
        <p:spPr>
          <a:xfrm>
            <a:off x="111034" y="4483353"/>
            <a:ext cx="11750040" cy="461665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9597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381"/>
    </mc:Choice>
    <mc:Fallback xmlns="">
      <p:transition spd="slow" advTm="1538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2476C44-A3E1-4850-B47B-F9D0D2992649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49329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62"/>
    </mc:Choice>
    <mc:Fallback xmlns="">
      <p:transition spd="slow" advTm="8462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B81577A-0562-4A91-A043-C05E951E2037}"/>
              </a:ext>
            </a:extLst>
          </p:cNvPr>
          <p:cNvSpPr txBox="1"/>
          <p:nvPr/>
        </p:nvSpPr>
        <p:spPr>
          <a:xfrm>
            <a:off x="1612174" y="2508069"/>
            <a:ext cx="896765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8000" dirty="0">
                <a:solidFill>
                  <a:srgbClr val="C00000"/>
                </a:solidFill>
                <a:latin typeface="Edwardian Script ITC" panose="030303020407070D0804" pitchFamily="66" charset="0"/>
              </a:rPr>
              <a:t>Thank</a:t>
            </a:r>
            <a:r>
              <a:rPr lang="en-US" sz="6000" dirty="0">
                <a:solidFill>
                  <a:srgbClr val="C00000"/>
                </a:solidFill>
                <a:latin typeface="Edwardian Script ITC" panose="030303020407070D0804" pitchFamily="66" charset="0"/>
              </a:rPr>
              <a:t> </a:t>
            </a:r>
            <a:r>
              <a:rPr lang="en-US" sz="8000" dirty="0">
                <a:solidFill>
                  <a:srgbClr val="C00000"/>
                </a:solidFill>
                <a:latin typeface="Edwardian Script ITC" panose="030303020407070D0804" pitchFamily="66" charset="0"/>
              </a:rPr>
              <a:t>you</a:t>
            </a:r>
            <a:endParaRPr lang="en-IN" sz="6000" dirty="0">
              <a:solidFill>
                <a:srgbClr val="C00000"/>
              </a:solidFill>
              <a:latin typeface="Edwardian Script ITC" panose="030303020407070D08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68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C0BB8-027B-414D-BCEB-EA5B229B1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551849"/>
            <a:ext cx="12192000" cy="738696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C00000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Motivation</a:t>
            </a:r>
            <a:endParaRPr lang="en-IN" sz="3200" dirty="0">
              <a:solidFill>
                <a:srgbClr val="C00000"/>
              </a:solidFill>
              <a:latin typeface="Sabon Next LT" panose="02000500000000000000" pitchFamily="2" charset="0"/>
              <a:cs typeface="Sabon Next LT" panose="02000500000000000000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7934DC-D03A-4065-9317-F651CC6A48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2016162"/>
            <a:ext cx="12192000" cy="376891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Sabon Next LT" panose="02000500000000000000" pitchFamily="2" charset="0"/>
                <a:cs typeface="Sabon Next LT" panose="02000500000000000000" pitchFamily="2" charset="0"/>
              </a:rPr>
              <a:t>In dark matter detection experiment or in any rare event search experiment, it is necessary to understand the background signals.</a:t>
            </a:r>
          </a:p>
          <a:p>
            <a:r>
              <a:rPr lang="en-US" sz="2000" dirty="0">
                <a:latin typeface="Sabon Next LT" panose="02000500000000000000" pitchFamily="2" charset="0"/>
                <a:cs typeface="Sabon Next LT" panose="02000500000000000000" pitchFamily="2" charset="0"/>
              </a:rPr>
              <a:t>Neutrons are one of the most important contributors to background signals. They can easily mimic WIMP(Weakly Interacting Massive Particle) signal. Hence It is important to understand the neutron background thoroughly.</a:t>
            </a:r>
            <a:r>
              <a:rPr lang="en-IN" sz="2000" dirty="0">
                <a:latin typeface="Sabon Next LT" panose="02000500000000000000" pitchFamily="2" charset="0"/>
                <a:cs typeface="Sabon Next LT" panose="02000500000000000000" pitchFamily="2" charset="0"/>
              </a:rPr>
              <a:t> </a:t>
            </a:r>
            <a:endParaRPr lang="en-US" sz="2000" dirty="0">
              <a:latin typeface="Sabon Next LT" panose="02000500000000000000" pitchFamily="2" charset="0"/>
              <a:cs typeface="Sabon Next LT" panose="02000500000000000000" pitchFamily="2" charset="0"/>
            </a:endParaRPr>
          </a:p>
          <a:p>
            <a:r>
              <a:rPr lang="en-IN" sz="2000" dirty="0">
                <a:latin typeface="Sabon Next LT" panose="02000500000000000000" pitchFamily="2" charset="0"/>
                <a:cs typeface="Sabon Next LT" panose="02000500000000000000" pitchFamily="2" charset="0"/>
              </a:rPr>
              <a:t>In our neutron detector laboratory at NISER, we have liquid scintillation detector that can detect fast neutrons.</a:t>
            </a:r>
          </a:p>
          <a:p>
            <a:r>
              <a:rPr lang="en-IN" sz="2000" dirty="0">
                <a:latin typeface="Sabon Next LT" panose="02000500000000000000" pitchFamily="2" charset="0"/>
                <a:cs typeface="Sabon Next LT" panose="02000500000000000000" pitchFamily="2" charset="0"/>
              </a:rPr>
              <a:t>This work aims for the complete simulation of the  liquid scintillation detector, comparing results with experiments and unfolding the neutron spectra.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857849-C933-4E45-AB05-8F9F00D0C2D3}"/>
              </a:ext>
            </a:extLst>
          </p:cNvPr>
          <p:cNvSpPr txBox="1"/>
          <p:nvPr/>
        </p:nvSpPr>
        <p:spPr>
          <a:xfrm>
            <a:off x="11260184" y="6367001"/>
            <a:ext cx="9318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Edwardian Script ITC" panose="030303020407070D0804" pitchFamily="66" charset="0"/>
              </a:rPr>
              <a:t>1/14</a:t>
            </a:r>
            <a:endParaRPr lang="en-IN" b="1" dirty="0">
              <a:solidFill>
                <a:srgbClr val="C00000"/>
              </a:solidFill>
              <a:latin typeface="Edwardian Script ITC" panose="030303020407070D0804" pitchFamily="66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F4A2A26-207C-4288-91E9-7F8C6CD6C82A}"/>
              </a:ext>
            </a:extLst>
          </p:cNvPr>
          <p:cNvSpPr/>
          <p:nvPr/>
        </p:nvSpPr>
        <p:spPr>
          <a:xfrm>
            <a:off x="71846" y="1890848"/>
            <a:ext cx="12120153" cy="3076303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11426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EDEED-2072-43CF-A070-5C94EB4BC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055369"/>
            <a:ext cx="12191999" cy="1646364"/>
          </a:xfrm>
        </p:spPr>
        <p:txBody>
          <a:bodyPr>
            <a:normAutofit fontScale="90000"/>
          </a:bodyPr>
          <a:lstStyle/>
          <a:p>
            <a:r>
              <a:rPr lang="en-US" altLang="ja-JP" sz="2400" dirty="0">
                <a:latin typeface="Calibri Light" panose="020F0302020204030204" pitchFamily="34" charset="0"/>
                <a:ea typeface="ＭＳ Ｐゴシック" panose="020B0600070205080204" pitchFamily="34" charset="-128"/>
                <a:cs typeface="Calibri Light" panose="020F0302020204030204" pitchFamily="34" charset="0"/>
              </a:rPr>
              <a:t> </a:t>
            </a:r>
            <a:br>
              <a:rPr lang="en-US" altLang="ja-JP" sz="2400" dirty="0">
                <a:latin typeface="Calibri Light" panose="020F0302020204030204" pitchFamily="34" charset="0"/>
                <a:ea typeface="ＭＳ Ｐゴシック" panose="020B0600070205080204" pitchFamily="34" charset="-128"/>
                <a:cs typeface="Calibri Light" panose="020F0302020204030204" pitchFamily="34" charset="0"/>
              </a:rPr>
            </a:br>
            <a:br>
              <a:rPr lang="en-US" altLang="ja-JP" sz="2400" dirty="0">
                <a:latin typeface="Calibri Light" panose="020F0302020204030204" pitchFamily="34" charset="0"/>
                <a:ea typeface="ＭＳ Ｐゴシック" panose="020B0600070205080204" pitchFamily="34" charset="-128"/>
                <a:cs typeface="Calibri Light" panose="020F0302020204030204" pitchFamily="34" charset="0"/>
              </a:rPr>
            </a:br>
            <a:b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b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b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b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b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br>
              <a:rPr lang="en-US" altLang="ja-JP" sz="2400" dirty="0">
                <a:latin typeface="Calibri Light" panose="020F0302020204030204" pitchFamily="34" charset="0"/>
                <a:ea typeface="ＭＳ Ｐゴシック" panose="020B0600070205080204" pitchFamily="34" charset="-128"/>
                <a:cs typeface="Calibri Light" panose="020F0302020204030204" pitchFamily="34" charset="0"/>
              </a:rPr>
            </a:br>
            <a:br>
              <a:rPr lang="en-US" altLang="ja-JP" sz="2400" dirty="0">
                <a:latin typeface="Calibri Light" panose="020F0302020204030204" pitchFamily="34" charset="0"/>
                <a:ea typeface="ＭＳ Ｐゴシック" panose="020B0600070205080204" pitchFamily="34" charset="-128"/>
                <a:cs typeface="Calibri Light" panose="020F0302020204030204" pitchFamily="34" charset="0"/>
              </a:rPr>
            </a:br>
            <a:br>
              <a:rPr lang="en-US" altLang="ja-JP" sz="2400" dirty="0">
                <a:latin typeface="Calibri Light" panose="020F0302020204030204" pitchFamily="34" charset="0"/>
                <a:ea typeface="ＭＳ Ｐゴシック" panose="020B0600070205080204" pitchFamily="34" charset="-128"/>
                <a:cs typeface="Calibri Light" panose="020F0302020204030204" pitchFamily="34" charset="0"/>
              </a:rPr>
            </a:br>
            <a:b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b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b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br>
              <a:rPr lang="en-US" altLang="ja-JP" sz="2400" dirty="0">
                <a:ea typeface="ＭＳ Ｐゴシック" panose="020B0600070205080204" pitchFamily="34" charset="-128"/>
              </a:rPr>
            </a:br>
            <a:b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IN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2A9334-457F-4407-8BBF-BB0423669C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617582" y="3429000"/>
            <a:ext cx="1598022" cy="28549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sz="19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en-US" sz="19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2D5A68-2DB8-4418-867E-0CD4639D4896}"/>
              </a:ext>
            </a:extLst>
          </p:cNvPr>
          <p:cNvSpPr txBox="1"/>
          <p:nvPr/>
        </p:nvSpPr>
        <p:spPr>
          <a:xfrm>
            <a:off x="87087" y="130276"/>
            <a:ext cx="12126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GEANT 4: The simulating platform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573D38-64E1-41A6-BFFD-BBC9404AF132}"/>
              </a:ext>
            </a:extLst>
          </p:cNvPr>
          <p:cNvSpPr txBox="1"/>
          <p:nvPr/>
        </p:nvSpPr>
        <p:spPr>
          <a:xfrm>
            <a:off x="259805" y="1273562"/>
            <a:ext cx="1195396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Calibri Light" panose="020F0302020204030204" pitchFamily="34" charset="0"/>
                <a:ea typeface="ＭＳ Ｐゴシック" panose="020B0600070205080204" pitchFamily="34" charset="-128"/>
                <a:cs typeface="Calibri Light" panose="020F0302020204030204" pitchFamily="34" charset="0"/>
              </a:rPr>
              <a:t> </a:t>
            </a:r>
            <a:r>
              <a:rPr lang="en-US" altLang="ja-JP" sz="1800" dirty="0">
                <a:latin typeface="Calibri Light" panose="020F0302020204030204" pitchFamily="34" charset="0"/>
                <a:ea typeface="ＭＳ Ｐゴシック" panose="020B0600070205080204" pitchFamily="34" charset="-128"/>
                <a:cs typeface="Calibri Light" panose="020F0302020204030204" pitchFamily="34" charset="0"/>
              </a:rPr>
              <a:t>GEANT4</a:t>
            </a:r>
            <a:r>
              <a:rPr lang="en-US" altLang="ja-JP" sz="1800" dirty="0">
                <a:ea typeface="ＭＳ Ｐゴシック" panose="020B0600070205080204" pitchFamily="34" charset="-128"/>
              </a:rPr>
              <a:t> </a:t>
            </a:r>
            <a:r>
              <a:rPr lang="en-US" altLang="ja-JP" sz="1800" b="1" dirty="0">
                <a:latin typeface="Calibri Light" panose="020F0302020204030204" pitchFamily="34" charset="0"/>
                <a:ea typeface="ＭＳ Ｐゴシック" panose="020B0600070205080204" pitchFamily="34" charset="-128"/>
                <a:cs typeface="Calibri Light" panose="020F0302020204030204" pitchFamily="34" charset="0"/>
              </a:rPr>
              <a:t>--&gt;</a:t>
            </a:r>
            <a:r>
              <a:rPr lang="en-US" altLang="ja-JP" sz="1800" dirty="0">
                <a:latin typeface="Calibri Light" panose="020F0302020204030204" pitchFamily="34" charset="0"/>
                <a:ea typeface="ＭＳ Ｐゴシック" panose="020B0600070205080204" pitchFamily="34" charset="-128"/>
                <a:cs typeface="Calibri Light" panose="020F0302020204030204" pitchFamily="34" charset="0"/>
              </a:rPr>
              <a:t> toolkit for the </a:t>
            </a:r>
            <a:r>
              <a:rPr lang="en-US" altLang="ja-JP" b="1" dirty="0">
                <a:latin typeface="Calibri Light" panose="020F0302020204030204" pitchFamily="34" charset="0"/>
                <a:ea typeface="ＭＳ Ｐゴシック" panose="020B0600070205080204" pitchFamily="34" charset="-128"/>
                <a:cs typeface="Calibri Light" panose="020F0302020204030204" pitchFamily="34" charset="0"/>
              </a:rPr>
              <a:t>simulation</a:t>
            </a:r>
            <a:r>
              <a:rPr lang="en-US" altLang="ja-JP" sz="1800" dirty="0">
                <a:latin typeface="Calibri Light" panose="020F0302020204030204" pitchFamily="34" charset="0"/>
                <a:ea typeface="ＭＳ Ｐゴシック" panose="020B0600070205080204" pitchFamily="34" charset="-128"/>
                <a:cs typeface="Calibri Light" panose="020F0302020204030204" pitchFamily="34" charset="0"/>
              </a:rPr>
              <a:t> of the</a:t>
            </a:r>
            <a:r>
              <a:rPr lang="en-US" altLang="ja-JP" sz="1600" dirty="0">
                <a:latin typeface="Calibri Light" panose="020F0302020204030204" pitchFamily="34" charset="0"/>
                <a:ea typeface="ＭＳ Ｐゴシック" panose="020B0600070205080204" pitchFamily="34" charset="-128"/>
                <a:cs typeface="Calibri Light" panose="020F0302020204030204" pitchFamily="34" charset="0"/>
              </a:rPr>
              <a:t> </a:t>
            </a:r>
            <a:r>
              <a:rPr lang="en-US" altLang="ja-JP" b="1" dirty="0">
                <a:latin typeface="Calibri Light" panose="020F0302020204030204" pitchFamily="34" charset="0"/>
                <a:ea typeface="ＭＳ Ｐゴシック" panose="020B0600070205080204" pitchFamily="34" charset="-128"/>
                <a:cs typeface="Calibri Light" panose="020F0302020204030204" pitchFamily="34" charset="0"/>
              </a:rPr>
              <a:t>passage</a:t>
            </a:r>
            <a:r>
              <a:rPr lang="en-US" altLang="ja-JP" sz="1600" dirty="0">
                <a:latin typeface="Calibri Light" panose="020F0302020204030204" pitchFamily="34" charset="0"/>
                <a:ea typeface="ＭＳ Ｐゴシック" panose="020B0600070205080204" pitchFamily="34" charset="-128"/>
                <a:cs typeface="Calibri Light" panose="020F0302020204030204" pitchFamily="34" charset="0"/>
              </a:rPr>
              <a:t> </a:t>
            </a:r>
            <a:r>
              <a:rPr lang="en-US" altLang="ja-JP" sz="1800" dirty="0">
                <a:latin typeface="Calibri Light" panose="020F0302020204030204" pitchFamily="34" charset="0"/>
                <a:ea typeface="ＭＳ Ｐゴシック" panose="020B0600070205080204" pitchFamily="34" charset="-128"/>
                <a:cs typeface="Calibri Light" panose="020F0302020204030204" pitchFamily="34" charset="0"/>
              </a:rPr>
              <a:t>of </a:t>
            </a:r>
            <a:r>
              <a:rPr lang="en-US" altLang="ja-JP" b="1" dirty="0">
                <a:latin typeface="Calibri Light" panose="020F0302020204030204" pitchFamily="34" charset="0"/>
                <a:ea typeface="ＭＳ Ｐゴシック" panose="020B0600070205080204" pitchFamily="34" charset="-128"/>
                <a:cs typeface="Calibri Light" panose="020F0302020204030204" pitchFamily="34" charset="0"/>
              </a:rPr>
              <a:t>particles</a:t>
            </a:r>
            <a:r>
              <a:rPr lang="en-US" altLang="ja-JP" sz="1800" dirty="0">
                <a:latin typeface="Calibri Light" panose="020F0302020204030204" pitchFamily="34" charset="0"/>
                <a:ea typeface="ＭＳ Ｐゴシック" panose="020B0600070205080204" pitchFamily="34" charset="-128"/>
                <a:cs typeface="Calibri Light" panose="020F0302020204030204" pitchFamily="34" charset="0"/>
              </a:rPr>
              <a:t> through </a:t>
            </a:r>
            <a:r>
              <a:rPr lang="en-US" altLang="ja-JP" sz="2000" b="1" dirty="0">
                <a:latin typeface="Calibri Light" panose="020F0302020204030204" pitchFamily="34" charset="0"/>
                <a:ea typeface="ＭＳ Ｐゴシック" panose="020B0600070205080204" pitchFamily="34" charset="-128"/>
                <a:cs typeface="Calibri Light" panose="020F0302020204030204" pitchFamily="34" charset="0"/>
              </a:rPr>
              <a:t>matter</a:t>
            </a:r>
            <a:r>
              <a:rPr lang="en-US" altLang="ja-JP" sz="1800" dirty="0">
                <a:latin typeface="Calibri Light" panose="020F0302020204030204" pitchFamily="34" charset="0"/>
                <a:ea typeface="ＭＳ Ｐゴシック" panose="020B0600070205080204" pitchFamily="34" charset="-128"/>
                <a:cs typeface="Calibri Light" panose="020F030202020403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Calibri Light" panose="020F0302020204030204" pitchFamily="34" charset="0"/>
                <a:ea typeface="ＭＳ Ｐゴシック" panose="020B0600070205080204" pitchFamily="34" charset="-128"/>
                <a:cs typeface="Calibri Light" panose="020F0302020204030204" pitchFamily="34" charset="0"/>
              </a:rPr>
              <a:t> Cover wide variety of particles and wide energy range.</a:t>
            </a:r>
            <a:endParaRPr lang="en-US" altLang="ja-JP" sz="1800" dirty="0">
              <a:latin typeface="Calibri Light" panose="020F0302020204030204" pitchFamily="34" charset="0"/>
              <a:ea typeface="ＭＳ Ｐゴシック" panose="020B0600070205080204" pitchFamily="34" charset="-128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Calibri Light" panose="020F0302020204030204" pitchFamily="34" charset="0"/>
                <a:ea typeface="ＭＳ Ｐゴシック" panose="020B0600070205080204" pitchFamily="34" charset="-128"/>
                <a:cs typeface="Calibri Light" panose="020F0302020204030204" pitchFamily="34" charset="0"/>
              </a:rPr>
              <a:t> </a:t>
            </a:r>
            <a:r>
              <a:rPr lang="en-US" altLang="ja-JP" dirty="0">
                <a:latin typeface="Calibri Light" panose="020F0302020204030204" pitchFamily="34" charset="0"/>
                <a:ea typeface="ＭＳ Ｐゴシック" panose="020B0600070205080204" pitchFamily="34" charset="-128"/>
                <a:cs typeface="Calibri Light" panose="020F0302020204030204" pitchFamily="34" charset="0"/>
              </a:rPr>
              <a:t>Application area-</a:t>
            </a:r>
            <a:r>
              <a:rPr lang="en-US" altLang="ja-JP" sz="2000" dirty="0">
                <a:latin typeface="Calibri Light" panose="020F0302020204030204" pitchFamily="34" charset="0"/>
                <a:ea typeface="ＭＳ Ｐゴシック" panose="020B0600070205080204" pitchFamily="34" charset="-128"/>
                <a:cs typeface="Calibri Light" panose="020F0302020204030204" pitchFamily="34" charset="0"/>
              </a:rPr>
              <a:t>-</a:t>
            </a:r>
            <a:r>
              <a:rPr lang="en-US" altLang="ja-JP" sz="1800" dirty="0">
                <a:latin typeface="Calibri Light" panose="020F0302020204030204" pitchFamily="34" charset="0"/>
                <a:ea typeface="ＭＳ Ｐゴシック" panose="020B0600070205080204" pitchFamily="34" charset="-128"/>
                <a:cs typeface="Calibri Light" panose="020F0302020204030204" pitchFamily="34" charset="0"/>
              </a:rPr>
              <a:t>&gt; </a:t>
            </a:r>
            <a:r>
              <a:rPr lang="en-US" altLang="ja-JP" dirty="0">
                <a:latin typeface="Calibri Light" panose="020F0302020204030204" pitchFamily="34" charset="0"/>
                <a:ea typeface="ＭＳ Ｐゴシック" panose="020B0600070205080204" pitchFamily="34" charset="-128"/>
                <a:cs typeface="Calibri Light" panose="020F0302020204030204" pitchFamily="34" charset="0"/>
              </a:rPr>
              <a:t>H</a:t>
            </a:r>
            <a:r>
              <a:rPr lang="en-US" altLang="ja-JP" sz="1800" dirty="0">
                <a:latin typeface="Calibri Light" panose="020F0302020204030204" pitchFamily="34" charset="0"/>
                <a:ea typeface="ＭＳ Ｐゴシック" panose="020B0600070205080204" pitchFamily="34" charset="-128"/>
                <a:cs typeface="Calibri Light" panose="020F0302020204030204" pitchFamily="34" charset="0"/>
              </a:rPr>
              <a:t>igh energy physics and nuclear experiments, medical, accelerator and space physics studies etc.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B1D7D68F-7ACE-453F-87B6-31FB3470F85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8691021"/>
              </p:ext>
            </p:extLst>
          </p:nvPr>
        </p:nvGraphicFramePr>
        <p:xfrm>
          <a:off x="259805" y="2861169"/>
          <a:ext cx="5213532" cy="32979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E7BEF63-AC7E-4E39-B43B-05BCC281AE1F}"/>
              </a:ext>
            </a:extLst>
          </p:cNvPr>
          <p:cNvSpPr txBox="1"/>
          <p:nvPr/>
        </p:nvSpPr>
        <p:spPr>
          <a:xfrm>
            <a:off x="11312434" y="6396335"/>
            <a:ext cx="879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Edwardian Script ITC" panose="030303020407070D0804" pitchFamily="66" charset="0"/>
              </a:rPr>
              <a:t>2/14</a:t>
            </a:r>
            <a:endParaRPr lang="en-IN" b="1" dirty="0">
              <a:solidFill>
                <a:srgbClr val="C00000"/>
              </a:solidFill>
              <a:latin typeface="Edwardian Script ITC" panose="030303020407070D0804" pitchFamily="66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6627EFE-4164-4237-8FD3-009971E6D135}"/>
              </a:ext>
            </a:extLst>
          </p:cNvPr>
          <p:cNvSpPr/>
          <p:nvPr/>
        </p:nvSpPr>
        <p:spPr>
          <a:xfrm>
            <a:off x="259805" y="1137223"/>
            <a:ext cx="11270343" cy="1353497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AE4A58F-5814-4CEF-BC9B-932957F18D3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146" y="3103606"/>
            <a:ext cx="4563003" cy="305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867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extShape 1"/>
          <p:cNvSpPr txBox="1"/>
          <p:nvPr/>
        </p:nvSpPr>
        <p:spPr>
          <a:xfrm>
            <a:off x="0" y="10"/>
            <a:ext cx="12192000" cy="703934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8500"/>
          </a:bodyPr>
          <a:lstStyle/>
          <a:p>
            <a:pPr algn="ctr">
              <a:lnSpc>
                <a:spcPct val="100000"/>
              </a:lnSpc>
            </a:pPr>
            <a:r>
              <a:rPr lang="en-US" sz="2800" spc="-1" dirty="0">
                <a:solidFill>
                  <a:srgbClr val="C00000"/>
                </a:solidFill>
                <a:latin typeface="Sabon Next LT"/>
              </a:rPr>
              <a:t>Constructing EJ-301 detector geometry in Geant4</a:t>
            </a:r>
            <a:endParaRPr lang="en-US" sz="3200" spc="-1" dirty="0">
              <a:solidFill>
                <a:srgbClr val="C00000"/>
              </a:solidFill>
              <a:latin typeface="Avenir Next LT Pro"/>
            </a:endParaRPr>
          </a:p>
        </p:txBody>
      </p:sp>
      <p:pic>
        <p:nvPicPr>
          <p:cNvPr id="187" name="Content Placeholder 7"/>
          <p:cNvPicPr/>
          <p:nvPr/>
        </p:nvPicPr>
        <p:blipFill>
          <a:blip r:embed="rId3"/>
          <a:stretch/>
        </p:blipFill>
        <p:spPr>
          <a:xfrm>
            <a:off x="306240" y="1919185"/>
            <a:ext cx="3903810" cy="2515372"/>
          </a:xfrm>
          <a:prstGeom prst="rect">
            <a:avLst/>
          </a:prstGeom>
          <a:ln>
            <a:noFill/>
          </a:ln>
        </p:spPr>
      </p:pic>
      <p:sp>
        <p:nvSpPr>
          <p:cNvPr id="188" name="TextShape 2"/>
          <p:cNvSpPr txBox="1"/>
          <p:nvPr/>
        </p:nvSpPr>
        <p:spPr>
          <a:xfrm>
            <a:off x="306240" y="4617437"/>
            <a:ext cx="3710589" cy="2083809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228594" indent="-228234">
              <a:lnSpc>
                <a:spcPct val="110000"/>
              </a:lnSpc>
              <a:spcBef>
                <a:spcPts val="1001"/>
              </a:spcBef>
              <a:buClr>
                <a:srgbClr val="758468"/>
              </a:buClr>
              <a:buFont typeface="Arial"/>
              <a:buChar char="•"/>
            </a:pPr>
            <a:r>
              <a:rPr lang="en-US" spc="-1" dirty="0">
                <a:solidFill>
                  <a:srgbClr val="000000"/>
                </a:solidFill>
                <a:latin typeface="Avenir Next LT Pro"/>
              </a:rPr>
              <a:t>Inner radius(R1)=25.5mm</a:t>
            </a:r>
          </a:p>
          <a:p>
            <a:pPr marL="228594" indent="-228234">
              <a:lnSpc>
                <a:spcPct val="110000"/>
              </a:lnSpc>
              <a:spcBef>
                <a:spcPts val="1001"/>
              </a:spcBef>
              <a:buClr>
                <a:srgbClr val="758468"/>
              </a:buClr>
              <a:buFont typeface="Arial"/>
              <a:buChar char="•"/>
            </a:pPr>
            <a:r>
              <a:rPr lang="en-US" spc="-1" dirty="0">
                <a:solidFill>
                  <a:srgbClr val="000000"/>
                </a:solidFill>
                <a:latin typeface="Avenir Next LT Pro"/>
              </a:rPr>
              <a:t>Outer radius(R2)=27 mm</a:t>
            </a:r>
          </a:p>
          <a:p>
            <a:pPr marL="228594" indent="-228234">
              <a:lnSpc>
                <a:spcPct val="110000"/>
              </a:lnSpc>
              <a:spcBef>
                <a:spcPts val="1001"/>
              </a:spcBef>
              <a:buClr>
                <a:srgbClr val="758468"/>
              </a:buClr>
              <a:buFont typeface="Arial"/>
              <a:buChar char="•"/>
            </a:pPr>
            <a:r>
              <a:rPr lang="en-US" spc="-1" dirty="0">
                <a:solidFill>
                  <a:srgbClr val="000000"/>
                </a:solidFill>
                <a:latin typeface="Avenir Next LT Pro"/>
              </a:rPr>
              <a:t>Height(H)=50.8 mm</a:t>
            </a:r>
          </a:p>
          <a:p>
            <a:pPr marL="228594" indent="-228234">
              <a:lnSpc>
                <a:spcPct val="110000"/>
              </a:lnSpc>
              <a:spcBef>
                <a:spcPts val="1001"/>
              </a:spcBef>
              <a:buClr>
                <a:srgbClr val="758468"/>
              </a:buClr>
              <a:buFont typeface="Arial"/>
              <a:buChar char="•"/>
            </a:pPr>
            <a:r>
              <a:rPr lang="en-US" spc="-1" dirty="0">
                <a:solidFill>
                  <a:srgbClr val="CC9C6F"/>
                </a:solidFill>
                <a:latin typeface="Avenir Next LT Pro"/>
              </a:rPr>
              <a:t>Front side Al cap width=1.5mm</a:t>
            </a:r>
            <a:endParaRPr lang="en-US" spc="-1" dirty="0">
              <a:solidFill>
                <a:srgbClr val="000000"/>
              </a:solidFill>
              <a:latin typeface="Avenir Next LT Pro"/>
            </a:endParaRPr>
          </a:p>
          <a:p>
            <a:pPr marL="228594" indent="-228234">
              <a:lnSpc>
                <a:spcPct val="110000"/>
              </a:lnSpc>
              <a:spcBef>
                <a:spcPts val="1001"/>
              </a:spcBef>
              <a:buClr>
                <a:srgbClr val="758468"/>
              </a:buClr>
              <a:buFont typeface="Arial"/>
              <a:buChar char="•"/>
            </a:pPr>
            <a:r>
              <a:rPr lang="en-US" spc="-1" dirty="0">
                <a:solidFill>
                  <a:srgbClr val="0070C0"/>
                </a:solidFill>
                <a:latin typeface="Avenir Next LT Pro"/>
              </a:rPr>
              <a:t>Glass window width=4.8 mm</a:t>
            </a:r>
            <a:endParaRPr lang="en-US" spc="-1" dirty="0">
              <a:solidFill>
                <a:srgbClr val="000000"/>
              </a:solidFill>
              <a:latin typeface="Avenir Next LT Pro"/>
            </a:endParaRPr>
          </a:p>
          <a:p>
            <a:pPr>
              <a:lnSpc>
                <a:spcPct val="110000"/>
              </a:lnSpc>
              <a:spcBef>
                <a:spcPts val="1001"/>
              </a:spcBef>
            </a:pPr>
            <a:endParaRPr lang="en-US" spc="-1" dirty="0">
              <a:solidFill>
                <a:srgbClr val="000000"/>
              </a:solidFill>
              <a:latin typeface="Avenir Next LT Pro"/>
            </a:endParaRPr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7D08C740-4D7D-430B-92CA-43D922B7B6F8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4417020" y="1919185"/>
            <a:ext cx="3903810" cy="2515372"/>
          </a:xfrm>
          <a:prstGeom prst="rect">
            <a:avLst/>
          </a:prstGeom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31CE748-1F9D-4936-BC5C-4A7F5CC5E644}"/>
              </a:ext>
            </a:extLst>
          </p:cNvPr>
          <p:cNvSpPr txBox="1"/>
          <p:nvPr/>
        </p:nvSpPr>
        <p:spPr>
          <a:xfrm>
            <a:off x="4430769" y="4617437"/>
            <a:ext cx="3903810" cy="8109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594" indent="-228234">
              <a:lnSpc>
                <a:spcPct val="110000"/>
              </a:lnSpc>
              <a:spcBef>
                <a:spcPts val="1001"/>
              </a:spcBef>
              <a:buClr>
                <a:srgbClr val="758468"/>
              </a:buClr>
              <a:buFont typeface="Arial"/>
              <a:buChar char="•"/>
            </a:pPr>
            <a:r>
              <a:rPr lang="en-US" spc="-1" dirty="0">
                <a:solidFill>
                  <a:srgbClr val="FF0000"/>
                </a:solidFill>
                <a:latin typeface="Avenir Next LT Pro"/>
              </a:rPr>
              <a:t>Liquid scintillation material(97%)</a:t>
            </a:r>
            <a:endParaRPr lang="en-US" spc="-1" dirty="0">
              <a:solidFill>
                <a:srgbClr val="000000"/>
              </a:solidFill>
              <a:latin typeface="Avenir Next LT Pro"/>
            </a:endParaRPr>
          </a:p>
          <a:p>
            <a:pPr marL="228594" indent="-228234">
              <a:lnSpc>
                <a:spcPct val="110000"/>
              </a:lnSpc>
              <a:spcBef>
                <a:spcPts val="1001"/>
              </a:spcBef>
              <a:buClr>
                <a:srgbClr val="758468"/>
              </a:buClr>
              <a:buFont typeface="Arial"/>
              <a:buChar char="•"/>
            </a:pPr>
            <a:r>
              <a:rPr lang="en-US" spc="-1" dirty="0">
                <a:solidFill>
                  <a:srgbClr val="FFC000"/>
                </a:solidFill>
                <a:latin typeface="Avenir Next LT Pro"/>
              </a:rPr>
              <a:t>Argon (3%)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62AEE4-436A-43E6-BBAC-8AFB06E20FC0}"/>
              </a:ext>
            </a:extLst>
          </p:cNvPr>
          <p:cNvSpPr txBox="1"/>
          <p:nvPr/>
        </p:nvSpPr>
        <p:spPr>
          <a:xfrm>
            <a:off x="215165" y="882177"/>
            <a:ext cx="117616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000000"/>
                </a:solidFill>
                <a:effectLst/>
                <a:latin typeface="LinLibertineT"/>
              </a:rPr>
              <a:t>Scintillation detector : Based on the scintillation(optical photon generation) properties of material.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000000"/>
                </a:solidFill>
                <a:effectLst/>
                <a:latin typeface="LinLibertineT"/>
              </a:rPr>
              <a:t>The Liquid scintillation detector we are using is manufactured by Eljen technology. Commercial name: EJ-301</a:t>
            </a:r>
            <a:endParaRPr lang="en-IN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AB553F2-A4B1-46CF-B4C5-18DD3F85A915}"/>
              </a:ext>
            </a:extLst>
          </p:cNvPr>
          <p:cNvSpPr txBox="1"/>
          <p:nvPr/>
        </p:nvSpPr>
        <p:spPr>
          <a:xfrm>
            <a:off x="11294552" y="6396335"/>
            <a:ext cx="8517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Edwardian Script ITC" panose="030303020407070D0804" pitchFamily="66" charset="0"/>
              </a:rPr>
              <a:t>3/14</a:t>
            </a:r>
            <a:endParaRPr lang="en-IN" sz="2000" b="1" dirty="0">
              <a:solidFill>
                <a:srgbClr val="C00000"/>
              </a:solidFill>
              <a:latin typeface="Edwardian Script ITC" panose="030303020407070D0804" pitchFamily="66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552D517-25F7-4351-B2F9-13F24D574840}"/>
              </a:ext>
            </a:extLst>
          </p:cNvPr>
          <p:cNvSpPr txBox="1"/>
          <p:nvPr/>
        </p:nvSpPr>
        <p:spPr>
          <a:xfrm>
            <a:off x="8527801" y="4617437"/>
            <a:ext cx="3357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 panose="020B0504020202020204" pitchFamily="34" charset="0"/>
              </a:rPr>
              <a:t>Real detector (EJ-301) coupled to PMT</a:t>
            </a:r>
            <a:endParaRPr lang="en-IN" dirty="0">
              <a:latin typeface="Avenir Next LT Pro" panose="020B05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8FB2E8F-723E-4DC1-BE64-ACE12F46BA0D}"/>
              </a:ext>
            </a:extLst>
          </p:cNvPr>
          <p:cNvSpPr/>
          <p:nvPr/>
        </p:nvSpPr>
        <p:spPr>
          <a:xfrm>
            <a:off x="215166" y="827734"/>
            <a:ext cx="11761663" cy="908571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2" name="Content Placeholder 10">
            <a:extLst>
              <a:ext uri="{FF2B5EF4-FFF2-40B4-BE49-F238E27FC236}">
                <a16:creationId xmlns:a16="http://schemas.microsoft.com/office/drawing/2014/main" id="{3D180001-3D06-41D7-BB05-D8B4087DB2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7800" y="1919185"/>
            <a:ext cx="3291740" cy="251537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B493D8-6144-4481-BB4B-9352FE02BA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681" y="3867226"/>
            <a:ext cx="3359530" cy="23587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A02D334-0912-4BAC-8FAC-6DE3A57467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97" y="3867226"/>
            <a:ext cx="3359530" cy="235871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4FCF3D4-CF11-4B23-B34A-4221934DE238}"/>
              </a:ext>
            </a:extLst>
          </p:cNvPr>
          <p:cNvSpPr txBox="1"/>
          <p:nvPr/>
        </p:nvSpPr>
        <p:spPr>
          <a:xfrm>
            <a:off x="430574" y="1105271"/>
            <a:ext cx="755492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Scintillator: deposited energy--&gt; excitation of electrons--&gt; de-excitation </a:t>
            </a:r>
          </a:p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      --&gt;optical photons(12000 photons/MeV)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Resolution of material.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  <a:cs typeface="Calibri" panose="020F0502020204030204" pitchFamily="34" charset="0"/>
              </a:rPr>
              <a:t>Adding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boundary properties:</a:t>
            </a:r>
          </a:p>
          <a:p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Cylinder-Scintillator (metal-dielectric), Disc-Scintillator(metal-dielectric), Scintillator-Argon  (dielectric-dielectric), Argon-Cylinder (metal-dielectric)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G4OpticalPhysics()</a:t>
            </a:r>
            <a:r>
              <a:rPr lang="en-US" b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used to simulate optical photons</a:t>
            </a:r>
            <a:endParaRPr lang="en-US"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71A063-B555-427C-9A08-60638173AEC5}"/>
              </a:ext>
            </a:extLst>
          </p:cNvPr>
          <p:cNvSpPr txBox="1"/>
          <p:nvPr/>
        </p:nvSpPr>
        <p:spPr>
          <a:xfrm>
            <a:off x="0" y="-32638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Invoking physics of scintillation</a:t>
            </a:r>
            <a:endParaRPr lang="en-IN" sz="2800" dirty="0">
              <a:solidFill>
                <a:srgbClr val="C0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3364609-FAFC-49B3-BBEE-A9D6A5598195}"/>
              </a:ext>
            </a:extLst>
          </p:cNvPr>
          <p:cNvSpPr txBox="1"/>
          <p:nvPr/>
        </p:nvSpPr>
        <p:spPr>
          <a:xfrm>
            <a:off x="11242262" y="6398399"/>
            <a:ext cx="9296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Edwardian Script ITC" panose="030303020407070D0804" pitchFamily="66" charset="0"/>
              </a:rPr>
              <a:t>4/14</a:t>
            </a:r>
            <a:endParaRPr lang="en-IN" b="1" dirty="0">
              <a:solidFill>
                <a:srgbClr val="C00000"/>
              </a:solidFill>
              <a:latin typeface="Edwardian Script ITC" panose="030303020407070D0804" pitchFamily="66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1CD119-B4B2-4B8C-AE18-8D30E7F6BD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553" y="3751286"/>
            <a:ext cx="3846285" cy="269404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37599AC-1E81-4FA3-982F-1C29A305B4B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219" y="829717"/>
            <a:ext cx="3057653" cy="271799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736B8D2-513F-43B7-B4E9-6FABD1EBD80A}"/>
              </a:ext>
            </a:extLst>
          </p:cNvPr>
          <p:cNvSpPr txBox="1"/>
          <p:nvPr/>
        </p:nvSpPr>
        <p:spPr>
          <a:xfrm>
            <a:off x="8981593" y="558860"/>
            <a:ext cx="239620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000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DOI:</a:t>
            </a:r>
            <a:r>
              <a:rPr lang="en-IN" sz="1000" b="0" i="0" u="sng" dirty="0">
                <a:effectLst/>
                <a:latin typeface="Roboto" panose="02000000000000000000" pitchFamily="2" charset="0"/>
                <a:hlinkClick r:id="rId8"/>
              </a:rPr>
              <a:t>10.13140/RG.2.2.25287.29605</a:t>
            </a:r>
            <a:endParaRPr lang="en-US" sz="1000" spc="-1" dirty="0">
              <a:solidFill>
                <a:srgbClr val="000000"/>
              </a:solidFill>
              <a:latin typeface="Avenir Next LT Pro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ABEF2EE-AC09-4851-9E6E-E2538601717C}"/>
              </a:ext>
            </a:extLst>
          </p:cNvPr>
          <p:cNvSpPr/>
          <p:nvPr/>
        </p:nvSpPr>
        <p:spPr>
          <a:xfrm>
            <a:off x="324197" y="941578"/>
            <a:ext cx="7589455" cy="2358712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9" name="Picture 8" descr="\documentclass{article}&#10;\usepackage{amsmath}&#10;\pagestyle{empty}&#10;\begin{document}&#10;&#10;&#10;&#10;$&#10;Spread =Resolution*\sqrt{12000}&#10;$&#10;&#10;\end{document}" title="IguanaTex Bitmap Display">
            <a:extLst>
              <a:ext uri="{FF2B5EF4-FFF2-40B4-BE49-F238E27FC236}">
                <a16:creationId xmlns:a16="http://schemas.microsoft.com/office/drawing/2014/main" id="{462BE1FD-F0E3-4B24-8833-A3AC992909D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967" y="1722005"/>
            <a:ext cx="3095314" cy="24274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985D8DF-2397-4813-856F-7B011FD7CB6C}"/>
              </a:ext>
            </a:extLst>
          </p:cNvPr>
          <p:cNvSpPr txBox="1"/>
          <p:nvPr/>
        </p:nvSpPr>
        <p:spPr>
          <a:xfrm>
            <a:off x="678957" y="6260661"/>
            <a:ext cx="2650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Without surface property</a:t>
            </a:r>
            <a:endParaRPr lang="en-IN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1C68F0-2D31-4582-8209-E03D0AC11493}"/>
              </a:ext>
            </a:extLst>
          </p:cNvPr>
          <p:cNvSpPr txBox="1"/>
          <p:nvPr/>
        </p:nvSpPr>
        <p:spPr>
          <a:xfrm>
            <a:off x="4681401" y="6260661"/>
            <a:ext cx="27840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With surface properties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34961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FF818-49BA-4219-9E2E-DB131E952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41" y="-1097"/>
            <a:ext cx="12134044" cy="560832"/>
          </a:xfrm>
        </p:spPr>
        <p:txBody>
          <a:bodyPr>
            <a:noAutofit/>
          </a:bodyPr>
          <a:lstStyle/>
          <a:p>
            <a:pPr algn="ctr"/>
            <a:r>
              <a:rPr lang="en-US" sz="2800" b="0" strike="noStrike" spc="-1" dirty="0">
                <a:solidFill>
                  <a:srgbClr val="C00000"/>
                </a:solidFill>
                <a:latin typeface="Sabon Next LT"/>
              </a:rPr>
              <a:t>Simulated gamma spectra for Cs 137, Co 60 and Na 22</a:t>
            </a:r>
            <a:endParaRPr lang="en-IN" sz="2800" dirty="0">
              <a:solidFill>
                <a:srgbClr val="C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BECAF6-12AE-4ADC-A7B2-8D51583B7B9E}"/>
              </a:ext>
            </a:extLst>
          </p:cNvPr>
          <p:cNvSpPr txBox="1"/>
          <p:nvPr/>
        </p:nvSpPr>
        <p:spPr>
          <a:xfrm>
            <a:off x="8084378" y="1132284"/>
            <a:ext cx="3480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IN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2" name="Content Placeholder 21">
            <a:extLst>
              <a:ext uri="{FF2B5EF4-FFF2-40B4-BE49-F238E27FC236}">
                <a16:creationId xmlns:a16="http://schemas.microsoft.com/office/drawing/2014/main" id="{A459460B-4134-4369-8C79-FC012793F9A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4103" y="1132284"/>
            <a:ext cx="2599644" cy="2283836"/>
          </a:xfr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0F4F1A2-F744-43D6-AA27-E3FD05BE3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105" y="1132284"/>
            <a:ext cx="2477022" cy="2263665"/>
          </a:xfrm>
          <a:prstGeom prst="rect">
            <a:avLst/>
          </a:prstGeom>
        </p:spPr>
      </p:pic>
      <p:sp>
        <p:nvSpPr>
          <p:cNvPr id="29" name="Content Placeholder 28">
            <a:extLst>
              <a:ext uri="{FF2B5EF4-FFF2-40B4-BE49-F238E27FC236}">
                <a16:creationId xmlns:a16="http://schemas.microsoft.com/office/drawing/2014/main" id="{E8B83CFC-5B33-4243-BD81-155995C8C4B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691086" y="2460170"/>
            <a:ext cx="731271" cy="13926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dirty="0"/>
              <a:t> </a:t>
            </a:r>
            <a:endParaRPr lang="en-IN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70934D1-B996-4A56-AB44-8819A67C4A8F}"/>
              </a:ext>
            </a:extLst>
          </p:cNvPr>
          <p:cNvSpPr txBox="1"/>
          <p:nvPr/>
        </p:nvSpPr>
        <p:spPr>
          <a:xfrm>
            <a:off x="11312076" y="6396502"/>
            <a:ext cx="8469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Edwardian Script ITC" panose="030303020407070D0804" pitchFamily="66" charset="0"/>
              </a:rPr>
              <a:t>5/14</a:t>
            </a:r>
            <a:endParaRPr lang="en-IN" b="1" dirty="0">
              <a:solidFill>
                <a:srgbClr val="C00000"/>
              </a:solidFill>
              <a:latin typeface="Edwardian Script ITC" panose="030303020407070D0804" pitchFamily="66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C87DAA-7795-420E-B8F6-7970F23CB9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793" y="1132284"/>
            <a:ext cx="2599644" cy="230959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B1C9F0A-0722-4176-98A1-87737E095A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200" y="3897749"/>
            <a:ext cx="3034264" cy="233570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0998596-8290-4B9F-8A2E-68F8ABBA01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378" y="3897748"/>
            <a:ext cx="3075609" cy="232034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2796B08-85D6-462F-9E13-BC30B9B7195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66" y="3897748"/>
            <a:ext cx="2744921" cy="233570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CBFAF72-AFFB-4357-8396-99AAB315915B}"/>
              </a:ext>
            </a:extLst>
          </p:cNvPr>
          <p:cNvSpPr/>
          <p:nvPr/>
        </p:nvSpPr>
        <p:spPr>
          <a:xfrm>
            <a:off x="803366" y="6226001"/>
            <a:ext cx="10430333" cy="435711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In real detector we see such smeared spectra instead of sharp Compton edge due to resolution of scintillator.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D83752-06AC-49CA-8A06-40B72D00330A}"/>
              </a:ext>
            </a:extLst>
          </p:cNvPr>
          <p:cNvSpPr txBox="1"/>
          <p:nvPr/>
        </p:nvSpPr>
        <p:spPr>
          <a:xfrm>
            <a:off x="699869" y="3441880"/>
            <a:ext cx="109662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strike="noStrike" spc="-1" dirty="0">
                <a:solidFill>
                  <a:srgbClr val="7030A0"/>
                </a:solidFill>
                <a:latin typeface="Sabon Next LT"/>
              </a:rPr>
              <a:t>Simulated gamma spectra due to optical photon generation:</a:t>
            </a:r>
            <a:endParaRPr lang="en-IN" dirty="0">
              <a:solidFill>
                <a:srgbClr val="7030A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2E0EF9-67B7-4D34-AF6F-472E52F5E6BF}"/>
              </a:ext>
            </a:extLst>
          </p:cNvPr>
          <p:cNvSpPr txBox="1"/>
          <p:nvPr/>
        </p:nvSpPr>
        <p:spPr>
          <a:xfrm>
            <a:off x="699869" y="611625"/>
            <a:ext cx="60970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strike="noStrike" spc="-1" dirty="0">
                <a:solidFill>
                  <a:srgbClr val="7030A0"/>
                </a:solidFill>
                <a:latin typeface="Sabon Next LT"/>
              </a:rPr>
              <a:t>Simulated gamma spectra from energy deposition:</a:t>
            </a:r>
            <a:endParaRPr lang="en-IN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73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7BA4F-594B-4636-AEE5-64B4ED58D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78180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Digitization of spectra</a:t>
            </a:r>
            <a:endParaRPr lang="en-IN" sz="2800" dirty="0">
              <a:solidFill>
                <a:srgbClr val="C00000"/>
              </a:solidFill>
              <a:latin typeface="Sabon Next LT" panose="02000500000000000000" pitchFamily="2" charset="0"/>
              <a:cs typeface="Sabon Next LT" panose="02000500000000000000" pitchFamily="2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5A92D9-26A6-4F44-A5E8-4E1595893B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25542" y="811445"/>
            <a:ext cx="4396339" cy="576263"/>
          </a:xfrm>
        </p:spPr>
        <p:txBody>
          <a:bodyPr/>
          <a:lstStyle/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IN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6CB8933D-3151-4E32-8436-71171E8A33BB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82527947"/>
              </p:ext>
            </p:extLst>
          </p:nvPr>
        </p:nvGraphicFramePr>
        <p:xfrm>
          <a:off x="581297" y="617863"/>
          <a:ext cx="4396339" cy="3695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8524EA-3F30-4FC7-B6B4-FBDCBCB4D1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20153" y="552537"/>
            <a:ext cx="4396339" cy="576263"/>
          </a:xfrm>
        </p:spPr>
        <p:txBody>
          <a:bodyPr/>
          <a:lstStyle/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IN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70E1732-14C3-4F63-930C-BA61046DE49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110" y="1618540"/>
            <a:ext cx="6026463" cy="1895852"/>
          </a:xfrm>
          <a:effectLst>
            <a:glow>
              <a:schemeClr val="bg2">
                <a:alpha val="0"/>
              </a:schemeClr>
            </a:glow>
            <a:softEdge rad="0"/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4FA3502-19D0-4CE6-9A5A-3D861F51B666}"/>
                  </a:ext>
                </a:extLst>
              </p:cNvPr>
              <p:cNvSpPr txBox="1"/>
              <p:nvPr/>
            </p:nvSpPr>
            <p:spPr>
              <a:xfrm>
                <a:off x="581297" y="4549794"/>
                <a:ext cx="11318966" cy="19528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The digitizer has a charge sensitivity of 5 Femto-Coulomb per Least </a:t>
                </a:r>
              </a:p>
              <a:p>
                <a:r>
                  <a:rPr lang="en-US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Significant byte.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Optical photons --&gt; channel conversion</a:t>
                </a:r>
                <a:r>
                  <a:rPr lang="en-US" sz="1600" i="1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ADC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𝑐h𝑎𝑛𝑛𝑒𝑙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=  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  ∗  0.26    ∗4.56∗10∗∗4 ∗ 1.602∗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−7</m:t>
                          </m:r>
                        </m:sup>
                      </m:sSup>
                      <m:r>
                        <a:rPr lang="en-US" sz="1600" i="1">
                          <a:latin typeface="Cambria Math" panose="02040503050406030204" pitchFamily="18" charset="0"/>
                        </a:rPr>
                        <m:t> ∗ 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∗</m:t>
                          </m:r>
                          <m:sSup>
                            <m:sSup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600" i="1" dirty="0"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  <a:p>
                <a:endParaRPr lang="en-US" sz="1600" i="1" dirty="0"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  <a:p>
                <a:endParaRPr lang="en-US" i="1" dirty="0"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4FA3502-19D0-4CE6-9A5A-3D861F51B6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297" y="4549794"/>
                <a:ext cx="11318966" cy="1952842"/>
              </a:xfrm>
              <a:prstGeom prst="rect">
                <a:avLst/>
              </a:prstGeom>
              <a:blipFill>
                <a:blip r:embed="rId8"/>
                <a:stretch>
                  <a:fillRect l="-431" t="-1558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10">
            <a:extLst>
              <a:ext uri="{FF2B5EF4-FFF2-40B4-BE49-F238E27FC236}">
                <a16:creationId xmlns:a16="http://schemas.microsoft.com/office/drawing/2014/main" id="{F42A4482-4597-4A48-8919-CC79E1315CBA}"/>
              </a:ext>
            </a:extLst>
          </p:cNvPr>
          <p:cNvSpPr/>
          <p:nvPr/>
        </p:nvSpPr>
        <p:spPr>
          <a:xfrm>
            <a:off x="4335833" y="5490545"/>
            <a:ext cx="365760" cy="365760"/>
          </a:xfrm>
          <a:prstGeom prst="ellipse">
            <a:avLst/>
          </a:prstGeom>
          <a:solidFill>
            <a:srgbClr val="000000">
              <a:alpha val="5000"/>
            </a:srgbClr>
          </a:solidFill>
          <a:ln w="90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1EFCED4-EBD0-405B-8957-1F3963803D66}"/>
              </a:ext>
            </a:extLst>
          </p:cNvPr>
          <p:cNvSpPr/>
          <p:nvPr/>
        </p:nvSpPr>
        <p:spPr>
          <a:xfrm>
            <a:off x="5008927" y="5499506"/>
            <a:ext cx="365760" cy="365760"/>
          </a:xfrm>
          <a:prstGeom prst="ellipse">
            <a:avLst/>
          </a:prstGeom>
          <a:solidFill>
            <a:srgbClr val="000000">
              <a:alpha val="5000"/>
            </a:srgbClr>
          </a:solidFill>
          <a:ln w="90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2283CC8-3C4C-45A2-A431-EEB33FAD13E1}"/>
              </a:ext>
            </a:extLst>
          </p:cNvPr>
          <p:cNvSpPr/>
          <p:nvPr/>
        </p:nvSpPr>
        <p:spPr>
          <a:xfrm>
            <a:off x="5711776" y="5468889"/>
            <a:ext cx="1263718" cy="427235"/>
          </a:xfrm>
          <a:prstGeom prst="ellipse">
            <a:avLst/>
          </a:prstGeom>
          <a:solidFill>
            <a:srgbClr val="000000">
              <a:alpha val="5000"/>
            </a:srgbClr>
          </a:solidFill>
          <a:ln w="90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rgbClr val="00000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B049B65-671B-4E8D-BC0C-5D3315DDBFC1}"/>
              </a:ext>
            </a:extLst>
          </p:cNvPr>
          <p:cNvSpPr/>
          <p:nvPr/>
        </p:nvSpPr>
        <p:spPr>
          <a:xfrm>
            <a:off x="7117699" y="5444168"/>
            <a:ext cx="1231812" cy="461665"/>
          </a:xfrm>
          <a:prstGeom prst="ellipse">
            <a:avLst/>
          </a:prstGeom>
          <a:solidFill>
            <a:srgbClr val="000000">
              <a:alpha val="5000"/>
            </a:srgbClr>
          </a:solidFill>
          <a:ln w="90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rgbClr val="0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38AE47A-EDC6-4789-BFD8-1CEF5AFD5920}"/>
              </a:ext>
            </a:extLst>
          </p:cNvPr>
          <p:cNvSpPr txBox="1"/>
          <p:nvPr/>
        </p:nvSpPr>
        <p:spPr>
          <a:xfrm>
            <a:off x="2155447" y="6158858"/>
            <a:ext cx="21082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Optical counts in an event</a:t>
            </a:r>
            <a:endParaRPr lang="en-IN" sz="1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F4D4F5-CE61-4CA6-9DEA-36C86BEA5C81}"/>
              </a:ext>
            </a:extLst>
          </p:cNvPr>
          <p:cNvSpPr txBox="1"/>
          <p:nvPr/>
        </p:nvSpPr>
        <p:spPr>
          <a:xfrm>
            <a:off x="4220957" y="6162959"/>
            <a:ext cx="23469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Quantum efficiency</a:t>
            </a:r>
            <a:endParaRPr lang="en-IN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980A975-0A73-4865-9BE3-9442611D44FD}"/>
              </a:ext>
            </a:extLst>
          </p:cNvPr>
          <p:cNvSpPr txBox="1"/>
          <p:nvPr/>
        </p:nvSpPr>
        <p:spPr>
          <a:xfrm>
            <a:off x="5632581" y="6053395"/>
            <a:ext cx="15445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Dynodes</a:t>
            </a:r>
          </a:p>
          <a:p>
            <a:r>
              <a:rPr lang="en-US" sz="1200" dirty="0"/>
              <a:t>multiplication</a:t>
            </a:r>
            <a:endParaRPr lang="en-IN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3127B47-0B88-44AE-A715-15DF26DE84A0}"/>
              </a:ext>
            </a:extLst>
          </p:cNvPr>
          <p:cNvSpPr txBox="1"/>
          <p:nvPr/>
        </p:nvSpPr>
        <p:spPr>
          <a:xfrm>
            <a:off x="6874714" y="6034083"/>
            <a:ext cx="19219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Charge conversion in</a:t>
            </a:r>
          </a:p>
          <a:p>
            <a:r>
              <a:rPr lang="en-US" sz="1200" dirty="0" err="1"/>
              <a:t>pC</a:t>
            </a:r>
            <a:endParaRPr lang="en-IN" sz="12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CCC8244-4ECC-49CF-ACBC-88CB4806C587}"/>
              </a:ext>
            </a:extLst>
          </p:cNvPr>
          <p:cNvSpPr txBox="1"/>
          <p:nvPr/>
        </p:nvSpPr>
        <p:spPr>
          <a:xfrm>
            <a:off x="8419233" y="6097884"/>
            <a:ext cx="132052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Charge sensitivity</a:t>
            </a:r>
            <a:endParaRPr lang="en-IN" sz="1200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CCB9E05-89C4-4B32-BF72-527D4FB56F49}"/>
              </a:ext>
            </a:extLst>
          </p:cNvPr>
          <p:cNvCxnSpPr>
            <a:cxnSpLocks/>
          </p:cNvCxnSpPr>
          <p:nvPr/>
        </p:nvCxnSpPr>
        <p:spPr>
          <a:xfrm flipH="1">
            <a:off x="3559099" y="5859230"/>
            <a:ext cx="828947" cy="27497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F9E01A2-67CE-476E-81D4-547B24E5CCDA}"/>
              </a:ext>
            </a:extLst>
          </p:cNvPr>
          <p:cNvCxnSpPr>
            <a:cxnSpLocks/>
            <a:stCxn id="12" idx="4"/>
          </p:cNvCxnSpPr>
          <p:nvPr/>
        </p:nvCxnSpPr>
        <p:spPr>
          <a:xfrm>
            <a:off x="5191807" y="5865266"/>
            <a:ext cx="0" cy="2507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7446859-9B5A-406E-9746-889D3E3ABB21}"/>
              </a:ext>
            </a:extLst>
          </p:cNvPr>
          <p:cNvCxnSpPr>
            <a:cxnSpLocks/>
            <a:stCxn id="13" idx="4"/>
          </p:cNvCxnSpPr>
          <p:nvPr/>
        </p:nvCxnSpPr>
        <p:spPr>
          <a:xfrm flipH="1">
            <a:off x="6311729" y="5896124"/>
            <a:ext cx="31906" cy="21914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ED78294-2B2F-4E87-BD43-BA1348FA190B}"/>
              </a:ext>
            </a:extLst>
          </p:cNvPr>
          <p:cNvCxnSpPr>
            <a:cxnSpLocks/>
            <a:stCxn id="14" idx="4"/>
          </p:cNvCxnSpPr>
          <p:nvPr/>
        </p:nvCxnSpPr>
        <p:spPr>
          <a:xfrm>
            <a:off x="7733605" y="5905833"/>
            <a:ext cx="42162" cy="24480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8DD0A4B-2D15-4D9F-BEFA-C89AB987966E}"/>
              </a:ext>
            </a:extLst>
          </p:cNvPr>
          <p:cNvCxnSpPr>
            <a:cxnSpLocks/>
          </p:cNvCxnSpPr>
          <p:nvPr/>
        </p:nvCxnSpPr>
        <p:spPr>
          <a:xfrm flipH="1">
            <a:off x="9024240" y="5933985"/>
            <a:ext cx="11174" cy="28984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EDC4B771-E36F-4930-BDEE-52019BA43209}"/>
              </a:ext>
            </a:extLst>
          </p:cNvPr>
          <p:cNvSpPr txBox="1"/>
          <p:nvPr/>
        </p:nvSpPr>
        <p:spPr>
          <a:xfrm>
            <a:off x="9721878" y="5497720"/>
            <a:ext cx="2379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=optical counts*0.38</a:t>
            </a:r>
            <a:endParaRPr lang="en-IN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7F234C-7228-42DD-9B8F-1BE9D6B689B8}"/>
              </a:ext>
            </a:extLst>
          </p:cNvPr>
          <p:cNvSpPr txBox="1"/>
          <p:nvPr/>
        </p:nvSpPr>
        <p:spPr>
          <a:xfrm>
            <a:off x="9721878" y="555069"/>
            <a:ext cx="25294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DOI:</a:t>
            </a:r>
            <a:r>
              <a:rPr lang="en-IN" sz="1000" b="0" i="0" u="sng" dirty="0">
                <a:effectLst/>
                <a:latin typeface="Roboto" panose="02000000000000000000" pitchFamily="2" charset="0"/>
                <a:hlinkClick r:id="rId9"/>
              </a:rPr>
              <a:t>10.1007/s10894-019-00212-w</a:t>
            </a:r>
            <a:endParaRPr lang="en-IN" sz="1000" b="0" i="0" u="sng" dirty="0">
              <a:effectLst/>
              <a:latin typeface="Roboto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B4CF74D-7C9C-407C-9F1E-79FD98953BE2}"/>
              </a:ext>
            </a:extLst>
          </p:cNvPr>
          <p:cNvSpPr txBox="1"/>
          <p:nvPr/>
        </p:nvSpPr>
        <p:spPr>
          <a:xfrm>
            <a:off x="11191067" y="6439958"/>
            <a:ext cx="9350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Edwardian Script ITC" panose="030303020407070D0804" pitchFamily="66" charset="0"/>
              </a:rPr>
              <a:t>6/14</a:t>
            </a:r>
            <a:endParaRPr lang="en-IN" b="1" dirty="0">
              <a:solidFill>
                <a:srgbClr val="C00000"/>
              </a:solidFill>
              <a:latin typeface="Edwardian Script ITC" panose="030303020407070D0804" pitchFamily="66" charset="0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3EDE219-71AB-431A-9140-4B6908DA99DA}"/>
              </a:ext>
            </a:extLst>
          </p:cNvPr>
          <p:cNvSpPr/>
          <p:nvPr/>
        </p:nvSpPr>
        <p:spPr>
          <a:xfrm>
            <a:off x="8365464" y="5484305"/>
            <a:ext cx="1367337" cy="461665"/>
          </a:xfrm>
          <a:prstGeom prst="ellipse">
            <a:avLst/>
          </a:prstGeom>
          <a:solidFill>
            <a:srgbClr val="000000">
              <a:alpha val="5000"/>
            </a:srgbClr>
          </a:solidFill>
          <a:ln w="90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rgbClr val="000000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FE23F3B-686F-4998-AC01-1E79EED19B7C}"/>
              </a:ext>
            </a:extLst>
          </p:cNvPr>
          <p:cNvSpPr/>
          <p:nvPr/>
        </p:nvSpPr>
        <p:spPr>
          <a:xfrm>
            <a:off x="581298" y="4549794"/>
            <a:ext cx="11234056" cy="1952842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52596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BE877-A654-4430-8BEB-077689DA3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37495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Experimental setup </a:t>
            </a:r>
            <a:endParaRPr lang="en-IN" sz="2800" dirty="0">
              <a:solidFill>
                <a:srgbClr val="C00000"/>
              </a:solidFill>
              <a:latin typeface="Sabon Next LT" panose="02000500000000000000" pitchFamily="2" charset="0"/>
              <a:cs typeface="Sabon Next LT" panose="02000500000000000000" pitchFamily="2" charset="0"/>
            </a:endParaRPr>
          </a:p>
        </p:txBody>
      </p:sp>
      <p:pic>
        <p:nvPicPr>
          <p:cNvPr id="23" name="Content Placeholder 12">
            <a:extLst>
              <a:ext uri="{FF2B5EF4-FFF2-40B4-BE49-F238E27FC236}">
                <a16:creationId xmlns:a16="http://schemas.microsoft.com/office/drawing/2014/main" id="{D6E7EE09-D7B8-4B80-93BE-E3D18FFF3B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316" y="4791100"/>
            <a:ext cx="3291740" cy="1469004"/>
          </a:xfrm>
          <a:prstGeom prst="rect">
            <a:avLst/>
          </a:prstGeom>
        </p:spPr>
      </p:pic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0E0BCF8D-8AD9-4915-84BB-09FDF0477E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 flipV="1">
            <a:off x="7307425" y="128849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dirty="0"/>
              <a:t>\</a:t>
            </a:r>
            <a:endParaRPr lang="en-IN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0A7C4E-57D1-49B2-9880-C8B813A8F8B9}"/>
              </a:ext>
            </a:extLst>
          </p:cNvPr>
          <p:cNvSpPr txBox="1"/>
          <p:nvPr/>
        </p:nvSpPr>
        <p:spPr>
          <a:xfrm>
            <a:off x="11141917" y="6457386"/>
            <a:ext cx="8759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Edwardian Script ITC" panose="030303020407070D0804" pitchFamily="66" charset="0"/>
              </a:rPr>
              <a:t>7/14</a:t>
            </a:r>
            <a:endParaRPr lang="en-IN" b="1" dirty="0">
              <a:solidFill>
                <a:srgbClr val="C00000"/>
              </a:solidFill>
              <a:latin typeface="Edwardian Script ITC" panose="030303020407070D0804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A82D14-8DA2-461B-8CB7-12B41C87E29A}"/>
              </a:ext>
            </a:extLst>
          </p:cNvPr>
          <p:cNvSpPr txBox="1"/>
          <p:nvPr/>
        </p:nvSpPr>
        <p:spPr>
          <a:xfrm>
            <a:off x="3502293" y="6056486"/>
            <a:ext cx="35493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dirty="0">
                <a:hlinkClick r:id="rId3"/>
              </a:rPr>
              <a:t>https://eljentechnology.com/19-products/liquidscintillator</a:t>
            </a:r>
            <a:r>
              <a:rPr lang="en-IN" sz="1100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C095CF-AF0F-4093-9D83-CC4015BE65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04" y="670709"/>
            <a:ext cx="5817182" cy="3565032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324D43F4-3539-49D0-A2A4-004D1903928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04" y="4324114"/>
            <a:ext cx="3291740" cy="2359050"/>
          </a:xfr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97F69C1-19B8-47FF-A088-BC48A12EA3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140" y="677239"/>
            <a:ext cx="4610470" cy="5647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826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A25A3-EDA2-4C97-B808-30F296E64D4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796925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Comparing simulated and experimental gamma response</a:t>
            </a:r>
            <a:endParaRPr lang="en-IN" sz="2800" dirty="0">
              <a:solidFill>
                <a:srgbClr val="C00000"/>
              </a:solidFill>
              <a:latin typeface="Sabon Next LT" panose="02000500000000000000" pitchFamily="2" charset="0"/>
              <a:cs typeface="Sabon Next LT" panose="02000500000000000000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CAA7DD-176C-4791-8D00-3FB9DE2D89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6385" y="1575698"/>
            <a:ext cx="3944153" cy="3429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6B0DB5-9540-4A61-BD5F-948FEB3B96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2" y="1575698"/>
            <a:ext cx="3944438" cy="3429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91873E-A29C-465A-B9C8-A4B599F03E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616" y="1575698"/>
            <a:ext cx="4078037" cy="3429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618CDCB-7340-4BCC-9D90-3AD9572AC234}"/>
              </a:ext>
            </a:extLst>
          </p:cNvPr>
          <p:cNvSpPr txBox="1"/>
          <p:nvPr/>
        </p:nvSpPr>
        <p:spPr>
          <a:xfrm>
            <a:off x="11137434" y="6433458"/>
            <a:ext cx="8384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Edwardian Script ITC" panose="030303020407070D0804" pitchFamily="66" charset="0"/>
              </a:rPr>
              <a:t>8</a:t>
            </a:r>
            <a:r>
              <a:rPr lang="en-US" sz="1800" b="1" dirty="0">
                <a:solidFill>
                  <a:srgbClr val="C00000"/>
                </a:solidFill>
                <a:latin typeface="Edwardian Script ITC" panose="030303020407070D0804" pitchFamily="66" charset="0"/>
              </a:rPr>
              <a:t>/14</a:t>
            </a:r>
            <a:endParaRPr lang="en-IN" sz="1800" b="1" dirty="0">
              <a:solidFill>
                <a:srgbClr val="C00000"/>
              </a:solidFill>
              <a:latin typeface="Edwardian Script ITC" panose="030303020407070D08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C63EDD-31B2-4992-BA7F-7D7BEE3B58F4}"/>
              </a:ext>
            </a:extLst>
          </p:cNvPr>
          <p:cNvSpPr txBox="1"/>
          <p:nvPr/>
        </p:nvSpPr>
        <p:spPr>
          <a:xfrm>
            <a:off x="522514" y="5316583"/>
            <a:ext cx="11234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Excellent agreement between simulated and experimental spectra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FD2933-014B-40DD-B287-B9FA5A7D314A}"/>
              </a:ext>
            </a:extLst>
          </p:cNvPr>
          <p:cNvSpPr/>
          <p:nvPr/>
        </p:nvSpPr>
        <p:spPr>
          <a:xfrm>
            <a:off x="522514" y="5316583"/>
            <a:ext cx="11234057" cy="435658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041002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2.7334"/>
  <p:tag name="ORIGINALWIDTH" val="1692.538"/>
  <p:tag name="LATEXADDIN" val="\documentclass{article}&#10;\usepackage{amsmath}&#10;\pagestyle{empty}&#10;\begin{document}&#10;&#10;&#10;&#10;$&#10;Spread =Resolution*\sqrt{12000}&#10;$&#10;&#10;\end{document}"/>
  <p:tag name="IGUANATEXSIZE" val="18"/>
  <p:tag name="IGUANATEXCURSOR" val="116"/>
  <p:tag name="TRANSPARENCY" val="True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7.2328"/>
  <p:tag name="ORIGINALWIDTH" val="1047.619"/>
  <p:tag name="LATEXADDIN" val="\documentclass{article}&#10;\usepackage{amsmath}&#10;\pagestyle{empty}&#10;\begin{document}&#10;&#10;&#10; $  N_{i} = \sum R_{L_i E_j} \times \phi_{j}$&#10;&#10;&#10;&#10;\end{document}"/>
  <p:tag name="IGUANATEXSIZE" val="20"/>
  <p:tag name="IGUANATEXCURSOR" val="127"/>
  <p:tag name="TRANSPARENCY" val="True"/>
  <p:tag name="FILENAME" val="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6.119"/>
  <p:tag name="ORIGINALWIDTH" val="3396.325"/>
  <p:tag name="LATEXADDIN" val="\documentclass{article}&#10;\usepackage{amsmath}&#10;\pagestyle{empty}&#10;\begin{document}&#10;&#10;&#10;$    \begin{pmatrix}&#10;    N_1\\&#10;    N_2\\&#10;    N_3\\&#10;    .\\&#10;    .\\&#10;    .\\&#10;    N_n\\&#10;    \end{pmatrix}&#10;     =&#10;\begin{pmatrix}&#10;R_{L_1 E_1} &amp; R_{L_1 E_2} &amp;R_{L_1 E_3} &amp; .&amp; .&amp; . &amp; R_{L_1 E_m}  \\&#10;R_{L_2 E_1} &amp; R_{L_2 E_2} &amp;R_{L_2 E_3} &amp; .&amp; .&amp; . &amp; R_{L_2 E_m}  \\&#10;R_{L_3 E_1} &amp; R_{L_3 E_2} &amp;R_{L_3 E_3} &amp; .&amp; .&amp; . &amp; R_{L_3 E_m}  \\&#10;.&amp; . &amp; . &amp; .&amp; .&amp; . &amp; .  \\&#10;.&amp; . &amp; . &amp; .&amp; .&amp; . &amp; .  \\&#10;.&amp; . &amp; . &amp; .&amp; .&amp; . &amp; .  \\&#10;R_{L_n E_1} &amp; R_{L_n E_2} &amp;R_{L_n E_3} &amp; .&amp; .&amp; . &amp; R_{L_n E_m}  \\&#10;\end{pmatrix}&#10; \begin{pmatrix}&#10;    \phi_1\\&#10;    \phi_2\\&#10;    \phi_3\\&#10;    .\\&#10;    .\\&#10;    .\\&#10;    \phi_m\\&#10;    \end{pmatrix}$&#10;&#10;&#10; &#10;\end{document}"/>
  <p:tag name="IGUANATEXSIZE" val="20"/>
  <p:tag name="IGUANATEXCURSOR" val="681"/>
  <p:tag name="TRANSPARENCY" val="True"/>
  <p:tag name="FILENAME" val="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901.762"/>
  <p:tag name="ORIGINALWIDTH" val="4094.488"/>
  <p:tag name="LATEXADDIN" val="\documentclass{article}&#10;\usepackage{amsmath}&#10;\pagestyle{empty}&#10;\begin{document}&#10;&#10;&#10; \begin{equation}&#10;  \phi_{J}^{K+1}= \phi_{j}^{k} \times exp \Bigg(\frac{\sum_i W_{ij}^k ln\Big(\frac{N_i}{\sum_j R_{ij} \phi^{k}_{j}  }\Big)    }{\sum_i W_{i,j}^k }\Bigg)  &#10; \end{equation}&#10;&#10;where,&#10; &#10;\begin{equation}&#10;      W_{ij}^k=\frac{R_{ij} \phi^{k}_{j} }{ \sum_{j'} R_{ij} \phi^{k}_{j}} \frac{N_i^2}{\sigma_i^2}&#10;\end{equation}&#10;&#10;The value of chi-square per dof is defined as,&#10;&#10;\begin{equation}&#10;    \frac{\chi^2}{N} = \frac{1}{N} \sum_i \frac{\Big(\sum_j R_{ij} \phi_j - N_i \Big)^2 }{\sigma_{i}^2}&#10;\end{equation}&#10;&#10;&#10;&#10;&#10;\end{document}"/>
  <p:tag name="IGUANATEXSIZE" val="20"/>
  <p:tag name="IGUANATEXCURSOR" val="598"/>
  <p:tag name="TRANSPARENCY" val="True"/>
  <p:tag name="FILENAME" val="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7.7278"/>
  <p:tag name="ORIGINALWIDTH" val="344.207"/>
  <p:tag name="LATEXADDIN" val="\documentclass{article}&#10;\usepackage{amsmath}&#10;\pagestyle{empty}&#10;\begin{document}&#10;&#10;$ \frac{\chi^2}{N}\leq 1$&#10;&#10;\end{document}"/>
  <p:tag name="IGUANATEXSIZE" val="20"/>
  <p:tag name="IGUANATEXCURSOR" val="122"/>
  <p:tag name="TRANSPARENCY" val="True"/>
  <p:tag name="FILENAME" val="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4.121"/>
  <p:tag name="ORIGINALWIDTH" val="3979.002"/>
  <p:tag name="LATEXADDIN" val="\documentclass{article}&#10;\usepackage{amsmath}&#10;\pagestyle{empty}&#10;\begin{document}&#10;&#10;&#10;&#10;&#10;&#10;&#10;&#10;\end{document}"/>
  <p:tag name="IGUANATEXSIZE" val="20"/>
  <p:tag name="IGUANATEXCURSOR" val="83"/>
  <p:tag name="TRANSPARENCY" val="True"/>
  <p:tag name="FILENAME" val=""/>
  <p:tag name="LATEXENGINEID" val="0"/>
  <p:tag name="TEMPFOLDER" val=".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6140</TotalTime>
  <Words>1054</Words>
  <Application>Microsoft Office PowerPoint</Application>
  <PresentationFormat>Widescreen</PresentationFormat>
  <Paragraphs>172</Paragraphs>
  <Slides>17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Arial</vt:lpstr>
      <vt:lpstr>Avenir Next LT Pro</vt:lpstr>
      <vt:lpstr>Calibri</vt:lpstr>
      <vt:lpstr>Calibri Light</vt:lpstr>
      <vt:lpstr>Cambria Math</vt:lpstr>
      <vt:lpstr>Edwardian Script ITC</vt:lpstr>
      <vt:lpstr>LinLibertineT</vt:lpstr>
      <vt:lpstr>Roboto</vt:lpstr>
      <vt:lpstr>Sabon Next LT</vt:lpstr>
      <vt:lpstr>Times New Roman</vt:lpstr>
      <vt:lpstr>Office Theme</vt:lpstr>
      <vt:lpstr>Simulating the response of a liquid scintillation detector to  gamma and neutrons</vt:lpstr>
      <vt:lpstr>Motivation</vt:lpstr>
      <vt:lpstr>                </vt:lpstr>
      <vt:lpstr>PowerPoint Presentation</vt:lpstr>
      <vt:lpstr>PowerPoint Presentation</vt:lpstr>
      <vt:lpstr>Simulated gamma spectra for Cs 137, Co 60 and Na 22</vt:lpstr>
      <vt:lpstr>Digitization of spectra</vt:lpstr>
      <vt:lpstr>Experimental setup </vt:lpstr>
      <vt:lpstr>Comparing simulated and experimental gamma response</vt:lpstr>
      <vt:lpstr>Simulating mono-energetic neutron response </vt:lpstr>
      <vt:lpstr>  Simulating  Am-Be neutron response </vt:lpstr>
      <vt:lpstr> Unfolding neutron response</vt:lpstr>
      <vt:lpstr>Unfolding simulated neutron response using Gravel iterative method </vt:lpstr>
      <vt:lpstr>Unfolding simulated neutron response using Roo-unfolding method </vt:lpstr>
      <vt:lpstr> Summary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SUDIPTA DAS</dc:creator>
  <cp:lastModifiedBy>SUDIPTA DAS</cp:lastModifiedBy>
  <cp:revision>161</cp:revision>
  <dcterms:created xsi:type="dcterms:W3CDTF">2021-10-20T07:32:06Z</dcterms:created>
  <dcterms:modified xsi:type="dcterms:W3CDTF">2021-10-27T14:48:04Z</dcterms:modified>
</cp:coreProperties>
</file>