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1"/>
    <p:sldMasterId id="2147483662" r:id="rId2"/>
  </p:sldMasterIdLst>
  <p:notesMasterIdLst>
    <p:notesMasterId r:id="rId29"/>
  </p:notesMasterIdLst>
  <p:handoutMasterIdLst>
    <p:handoutMasterId r:id="rId30"/>
  </p:handoutMasterIdLst>
  <p:sldIdLst>
    <p:sldId id="1104" r:id="rId3"/>
    <p:sldId id="1604" r:id="rId4"/>
    <p:sldId id="1615" r:id="rId5"/>
    <p:sldId id="1617" r:id="rId6"/>
    <p:sldId id="1619" r:id="rId7"/>
    <p:sldId id="1592" r:id="rId8"/>
    <p:sldId id="1559" r:id="rId9"/>
    <p:sldId id="1627" r:id="rId10"/>
    <p:sldId id="1569" r:id="rId11"/>
    <p:sldId id="1576" r:id="rId12"/>
    <p:sldId id="1628" r:id="rId13"/>
    <p:sldId id="1591" r:id="rId14"/>
    <p:sldId id="1593" r:id="rId15"/>
    <p:sldId id="1620" r:id="rId16"/>
    <p:sldId id="1600" r:id="rId17"/>
    <p:sldId id="1607" r:id="rId18"/>
    <p:sldId id="1608" r:id="rId19"/>
    <p:sldId id="1610" r:id="rId20"/>
    <p:sldId id="1568" r:id="rId21"/>
    <p:sldId id="1609" r:id="rId22"/>
    <p:sldId id="1612" r:id="rId23"/>
    <p:sldId id="1624" r:id="rId24"/>
    <p:sldId id="1625" r:id="rId25"/>
    <p:sldId id="1611" r:id="rId26"/>
    <p:sldId id="1626" r:id="rId27"/>
    <p:sldId id="1621"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a:srgbClr val="B53511"/>
    <a:srgbClr val="FFFF00"/>
    <a:srgbClr val="800080"/>
    <a:srgbClr val="16B7FF"/>
    <a:srgbClr val="115CA9"/>
    <a:srgbClr val="21FFF5"/>
    <a:srgbClr val="21FFF0"/>
    <a:srgbClr val="F400FF"/>
    <a:srgbClr val="C3131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43" autoAdjust="0"/>
    <p:restoredTop sz="89002" autoAdjust="0"/>
  </p:normalViewPr>
  <p:slideViewPr>
    <p:cSldViewPr snapToGrid="0" snapToObjects="1">
      <p:cViewPr varScale="1">
        <p:scale>
          <a:sx n="98" d="100"/>
          <a:sy n="98" d="100"/>
        </p:scale>
        <p:origin x="1704" y="184"/>
      </p:cViewPr>
      <p:guideLst>
        <p:guide orient="horz" pos="2160"/>
        <p:guide pos="2880"/>
      </p:guideLst>
    </p:cSldViewPr>
  </p:slideViewPr>
  <p:outlineViewPr>
    <p:cViewPr>
      <p:scale>
        <a:sx n="33" d="100"/>
        <a:sy n="33" d="100"/>
      </p:scale>
      <p:origin x="0" y="800"/>
    </p:cViewPr>
  </p:outlineViewPr>
  <p:notesTextViewPr>
    <p:cViewPr>
      <p:scale>
        <a:sx n="100" d="100"/>
        <a:sy n="100" d="100"/>
      </p:scale>
      <p:origin x="0" y="0"/>
    </p:cViewPr>
  </p:notesTextViewPr>
  <p:sorterViewPr>
    <p:cViewPr varScale="1">
      <p:scale>
        <a:sx n="100" d="100"/>
        <a:sy n="100" d="100"/>
      </p:scale>
      <p:origin x="0" y="2240"/>
    </p:cViewPr>
  </p:sorterViewPr>
  <p:notesViewPr>
    <p:cSldViewPr snapToGrid="0" snapToObjects="1">
      <p:cViewPr varScale="1">
        <p:scale>
          <a:sx n="84" d="100"/>
          <a:sy n="84" d="100"/>
        </p:scale>
        <p:origin x="3960" y="1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4C49219-6BE3-5042-877F-826C7ACC44C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6759372-D7B6-3249-A6BD-DB3BC23CF97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14F5834-B8FD-064F-A2CE-A87A9F74ED4C}" type="datetimeFigureOut">
              <a:rPr lang="en-US" smtClean="0"/>
              <a:t>10/13/21</a:t>
            </a:fld>
            <a:endParaRPr lang="en-US"/>
          </a:p>
        </p:txBody>
      </p:sp>
      <p:sp>
        <p:nvSpPr>
          <p:cNvPr id="4" name="Footer Placeholder 3">
            <a:extLst>
              <a:ext uri="{FF2B5EF4-FFF2-40B4-BE49-F238E27FC236}">
                <a16:creationId xmlns:a16="http://schemas.microsoft.com/office/drawing/2014/main" id="{1F34AA2E-EEB8-0549-A344-7772C6EFE6D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1910001-7B50-E94E-BBC5-DD73AE97CF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A096A7-28A2-2645-A959-2D7C2C9BABE3}" type="slidenum">
              <a:rPr lang="en-US" smtClean="0"/>
              <a:t>‹#›</a:t>
            </a:fld>
            <a:endParaRPr lang="en-US"/>
          </a:p>
        </p:txBody>
      </p:sp>
    </p:spTree>
    <p:extLst>
      <p:ext uri="{BB962C8B-B14F-4D97-AF65-F5344CB8AC3E}">
        <p14:creationId xmlns:p14="http://schemas.microsoft.com/office/powerpoint/2010/main" val="33487806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E616E7-6442-8C42-AB7D-1A52A9F103E5}" type="datetimeFigureOut">
              <a:rPr lang="en-US" smtClean="0"/>
              <a:t>10/13/21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5C62E9-0A14-0247-BAF3-2DD368B97050}" type="slidenum">
              <a:rPr lang="en-US" smtClean="0"/>
              <a:t>‹#›</a:t>
            </a:fld>
            <a:endParaRPr lang="en-US"/>
          </a:p>
        </p:txBody>
      </p:sp>
    </p:spTree>
    <p:extLst>
      <p:ext uri="{BB962C8B-B14F-4D97-AF65-F5344CB8AC3E}">
        <p14:creationId xmlns:p14="http://schemas.microsoft.com/office/powerpoint/2010/main" val="1256373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645C62E9-0A14-0247-BAF3-2DD368B97050}" type="slidenum">
              <a:rPr lang="en-US" smtClean="0"/>
              <a:t>0</a:t>
            </a:fld>
            <a:endParaRPr lang="en-US"/>
          </a:p>
        </p:txBody>
      </p:sp>
    </p:spTree>
    <p:extLst>
      <p:ext uri="{BB962C8B-B14F-4D97-AF65-F5344CB8AC3E}">
        <p14:creationId xmlns:p14="http://schemas.microsoft.com/office/powerpoint/2010/main" val="2386609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a:ln/>
        </p:spPr>
      </p:sp>
      <p:sp>
        <p:nvSpPr>
          <p:cNvPr id="50178"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p>
        </p:txBody>
      </p:sp>
      <p:sp>
        <p:nvSpPr>
          <p:cNvPr id="5017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895743" eaLnBrk="0" hangingPunct="0">
              <a:defRPr sz="2400">
                <a:solidFill>
                  <a:schemeClr val="tx1"/>
                </a:solidFill>
                <a:latin typeface="Arial" charset="0"/>
                <a:ea typeface="ＭＳ Ｐゴシック" charset="0"/>
                <a:cs typeface="ＭＳ Ｐゴシック" charset="0"/>
              </a:defRPr>
            </a:lvl1pPr>
            <a:lvl2pPr marL="729057" indent="-280406" defTabSz="895743" eaLnBrk="0" hangingPunct="0">
              <a:defRPr sz="2400">
                <a:solidFill>
                  <a:schemeClr val="tx1"/>
                </a:solidFill>
                <a:latin typeface="Arial" charset="0"/>
                <a:ea typeface="ＭＳ Ｐゴシック" charset="0"/>
              </a:defRPr>
            </a:lvl2pPr>
            <a:lvl3pPr marL="1121626" indent="-224325" defTabSz="895743" eaLnBrk="0" hangingPunct="0">
              <a:defRPr sz="2400">
                <a:solidFill>
                  <a:schemeClr val="tx1"/>
                </a:solidFill>
                <a:latin typeface="Arial" charset="0"/>
                <a:ea typeface="ＭＳ Ｐゴシック" charset="0"/>
              </a:defRPr>
            </a:lvl3pPr>
            <a:lvl4pPr marL="1570276" indent="-224325" defTabSz="895743" eaLnBrk="0" hangingPunct="0">
              <a:defRPr sz="2400">
                <a:solidFill>
                  <a:schemeClr val="tx1"/>
                </a:solidFill>
                <a:latin typeface="Arial" charset="0"/>
                <a:ea typeface="ＭＳ Ｐゴシック" charset="0"/>
              </a:defRPr>
            </a:lvl4pPr>
            <a:lvl5pPr marL="2018927" indent="-224325" defTabSz="895743" eaLnBrk="0" hangingPunct="0">
              <a:defRPr sz="2400">
                <a:solidFill>
                  <a:schemeClr val="tx1"/>
                </a:solidFill>
                <a:latin typeface="Arial" charset="0"/>
                <a:ea typeface="ＭＳ Ｐゴシック" charset="0"/>
              </a:defRPr>
            </a:lvl5pPr>
            <a:lvl6pPr marL="2467577" indent="-224325" defTabSz="895743" eaLnBrk="0" fontAlgn="base" hangingPunct="0">
              <a:spcBef>
                <a:spcPct val="0"/>
              </a:spcBef>
              <a:spcAft>
                <a:spcPct val="0"/>
              </a:spcAft>
              <a:defRPr sz="2400">
                <a:solidFill>
                  <a:schemeClr val="tx1"/>
                </a:solidFill>
                <a:latin typeface="Arial" charset="0"/>
                <a:ea typeface="ＭＳ Ｐゴシック" charset="0"/>
              </a:defRPr>
            </a:lvl6pPr>
            <a:lvl7pPr marL="2916227" indent="-224325" defTabSz="895743" eaLnBrk="0" fontAlgn="base" hangingPunct="0">
              <a:spcBef>
                <a:spcPct val="0"/>
              </a:spcBef>
              <a:spcAft>
                <a:spcPct val="0"/>
              </a:spcAft>
              <a:defRPr sz="2400">
                <a:solidFill>
                  <a:schemeClr val="tx1"/>
                </a:solidFill>
                <a:latin typeface="Arial" charset="0"/>
                <a:ea typeface="ＭＳ Ｐゴシック" charset="0"/>
              </a:defRPr>
            </a:lvl7pPr>
            <a:lvl8pPr marL="3364878" indent="-224325" defTabSz="895743" eaLnBrk="0" fontAlgn="base" hangingPunct="0">
              <a:spcBef>
                <a:spcPct val="0"/>
              </a:spcBef>
              <a:spcAft>
                <a:spcPct val="0"/>
              </a:spcAft>
              <a:defRPr sz="2400">
                <a:solidFill>
                  <a:schemeClr val="tx1"/>
                </a:solidFill>
                <a:latin typeface="Arial" charset="0"/>
                <a:ea typeface="ＭＳ Ｐゴシック" charset="0"/>
              </a:defRPr>
            </a:lvl8pPr>
            <a:lvl9pPr marL="3813528" indent="-224325" defTabSz="895743"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503EC9A-6298-7B46-81AF-199C09E64E79}" type="slidenum">
              <a:rPr lang="en-US" sz="1200"/>
              <a:pPr eaLnBrk="1" hangingPunct="1"/>
              <a:t>1</a:t>
            </a:fld>
            <a:endParaRPr lang="en-US" sz="1200"/>
          </a:p>
        </p:txBody>
      </p:sp>
    </p:spTree>
    <p:extLst>
      <p:ext uri="{BB962C8B-B14F-4D97-AF65-F5344CB8AC3E}">
        <p14:creationId xmlns:p14="http://schemas.microsoft.com/office/powerpoint/2010/main" val="24415228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45C62E9-0A14-0247-BAF3-2DD368B97050}" type="slidenum">
              <a:rPr lang="en-US" smtClean="0"/>
              <a:t>5</a:t>
            </a:fld>
            <a:endParaRPr lang="en-US"/>
          </a:p>
        </p:txBody>
      </p:sp>
    </p:spTree>
    <p:extLst>
      <p:ext uri="{BB962C8B-B14F-4D97-AF65-F5344CB8AC3E}">
        <p14:creationId xmlns:p14="http://schemas.microsoft.com/office/powerpoint/2010/main" val="2585842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a:ln/>
        </p:spPr>
      </p:sp>
      <p:sp>
        <p:nvSpPr>
          <p:cNvPr id="50178"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p>
        </p:txBody>
      </p:sp>
      <p:sp>
        <p:nvSpPr>
          <p:cNvPr id="5017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895743" eaLnBrk="0" hangingPunct="0">
              <a:defRPr sz="2400">
                <a:solidFill>
                  <a:schemeClr val="tx1"/>
                </a:solidFill>
                <a:latin typeface="Arial" charset="0"/>
                <a:ea typeface="ＭＳ Ｐゴシック" charset="0"/>
                <a:cs typeface="ＭＳ Ｐゴシック" charset="0"/>
              </a:defRPr>
            </a:lvl1pPr>
            <a:lvl2pPr marL="729057" indent="-280406" defTabSz="895743" eaLnBrk="0" hangingPunct="0">
              <a:defRPr sz="2400">
                <a:solidFill>
                  <a:schemeClr val="tx1"/>
                </a:solidFill>
                <a:latin typeface="Arial" charset="0"/>
                <a:ea typeface="ＭＳ Ｐゴシック" charset="0"/>
              </a:defRPr>
            </a:lvl2pPr>
            <a:lvl3pPr marL="1121626" indent="-224325" defTabSz="895743" eaLnBrk="0" hangingPunct="0">
              <a:defRPr sz="2400">
                <a:solidFill>
                  <a:schemeClr val="tx1"/>
                </a:solidFill>
                <a:latin typeface="Arial" charset="0"/>
                <a:ea typeface="ＭＳ Ｐゴシック" charset="0"/>
              </a:defRPr>
            </a:lvl3pPr>
            <a:lvl4pPr marL="1570276" indent="-224325" defTabSz="895743" eaLnBrk="0" hangingPunct="0">
              <a:defRPr sz="2400">
                <a:solidFill>
                  <a:schemeClr val="tx1"/>
                </a:solidFill>
                <a:latin typeface="Arial" charset="0"/>
                <a:ea typeface="ＭＳ Ｐゴシック" charset="0"/>
              </a:defRPr>
            </a:lvl4pPr>
            <a:lvl5pPr marL="2018927" indent="-224325" defTabSz="895743" eaLnBrk="0" hangingPunct="0">
              <a:defRPr sz="2400">
                <a:solidFill>
                  <a:schemeClr val="tx1"/>
                </a:solidFill>
                <a:latin typeface="Arial" charset="0"/>
                <a:ea typeface="ＭＳ Ｐゴシック" charset="0"/>
              </a:defRPr>
            </a:lvl5pPr>
            <a:lvl6pPr marL="2467577" indent="-224325" defTabSz="895743" eaLnBrk="0" fontAlgn="base" hangingPunct="0">
              <a:spcBef>
                <a:spcPct val="0"/>
              </a:spcBef>
              <a:spcAft>
                <a:spcPct val="0"/>
              </a:spcAft>
              <a:defRPr sz="2400">
                <a:solidFill>
                  <a:schemeClr val="tx1"/>
                </a:solidFill>
                <a:latin typeface="Arial" charset="0"/>
                <a:ea typeface="ＭＳ Ｐゴシック" charset="0"/>
              </a:defRPr>
            </a:lvl6pPr>
            <a:lvl7pPr marL="2916227" indent="-224325" defTabSz="895743" eaLnBrk="0" fontAlgn="base" hangingPunct="0">
              <a:spcBef>
                <a:spcPct val="0"/>
              </a:spcBef>
              <a:spcAft>
                <a:spcPct val="0"/>
              </a:spcAft>
              <a:defRPr sz="2400">
                <a:solidFill>
                  <a:schemeClr val="tx1"/>
                </a:solidFill>
                <a:latin typeface="Arial" charset="0"/>
                <a:ea typeface="ＭＳ Ｐゴシック" charset="0"/>
              </a:defRPr>
            </a:lvl7pPr>
            <a:lvl8pPr marL="3364878" indent="-224325" defTabSz="895743" eaLnBrk="0" fontAlgn="base" hangingPunct="0">
              <a:spcBef>
                <a:spcPct val="0"/>
              </a:spcBef>
              <a:spcAft>
                <a:spcPct val="0"/>
              </a:spcAft>
              <a:defRPr sz="2400">
                <a:solidFill>
                  <a:schemeClr val="tx1"/>
                </a:solidFill>
                <a:latin typeface="Arial" charset="0"/>
                <a:ea typeface="ＭＳ Ｐゴシック" charset="0"/>
              </a:defRPr>
            </a:lvl8pPr>
            <a:lvl9pPr marL="3813528" indent="-224325" defTabSz="895743"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503EC9A-6298-7B46-81AF-199C09E64E79}" type="slidenum">
              <a:rPr lang="en-US" sz="1200"/>
              <a:pPr eaLnBrk="1" hangingPunct="1"/>
              <a:t>9</a:t>
            </a:fld>
            <a:endParaRPr lang="en-US" sz="1200"/>
          </a:p>
        </p:txBody>
      </p:sp>
    </p:spTree>
    <p:extLst>
      <p:ext uri="{BB962C8B-B14F-4D97-AF65-F5344CB8AC3E}">
        <p14:creationId xmlns:p14="http://schemas.microsoft.com/office/powerpoint/2010/main" val="25525791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45C62E9-0A14-0247-BAF3-2DD368B97050}" type="slidenum">
              <a:rPr lang="en-US" smtClean="0"/>
              <a:t>10</a:t>
            </a:fld>
            <a:endParaRPr lang="en-US"/>
          </a:p>
        </p:txBody>
      </p:sp>
    </p:spTree>
    <p:extLst>
      <p:ext uri="{BB962C8B-B14F-4D97-AF65-F5344CB8AC3E}">
        <p14:creationId xmlns:p14="http://schemas.microsoft.com/office/powerpoint/2010/main" val="4223269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45C62E9-0A14-0247-BAF3-2DD368B97050}" type="slidenum">
              <a:rPr lang="en-US" smtClean="0"/>
              <a:t>13</a:t>
            </a:fld>
            <a:endParaRPr lang="en-US"/>
          </a:p>
        </p:txBody>
      </p:sp>
    </p:spTree>
    <p:extLst>
      <p:ext uri="{BB962C8B-B14F-4D97-AF65-F5344CB8AC3E}">
        <p14:creationId xmlns:p14="http://schemas.microsoft.com/office/powerpoint/2010/main" val="810825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t>10/14/21</a:t>
            </a:r>
          </a:p>
        </p:txBody>
      </p:sp>
      <p:sp>
        <p:nvSpPr>
          <p:cNvPr id="5" name="Footer Placeholder 4"/>
          <p:cNvSpPr>
            <a:spLocks noGrp="1"/>
          </p:cNvSpPr>
          <p:nvPr>
            <p:ph type="ftr" sz="quarter" idx="11"/>
          </p:nvPr>
        </p:nvSpPr>
        <p:spPr/>
        <p:txBody>
          <a:bodyPr/>
          <a:lstStyle/>
          <a:p>
            <a:r>
              <a:rPr lang="en-US"/>
              <a:t>The View from the USA, Young-Kee Kim</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324271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10/14/21</a:t>
            </a:r>
          </a:p>
        </p:txBody>
      </p:sp>
      <p:sp>
        <p:nvSpPr>
          <p:cNvPr id="5" name="Footer Placeholder 4"/>
          <p:cNvSpPr>
            <a:spLocks noGrp="1"/>
          </p:cNvSpPr>
          <p:nvPr>
            <p:ph type="ftr" sz="quarter" idx="11"/>
          </p:nvPr>
        </p:nvSpPr>
        <p:spPr/>
        <p:txBody>
          <a:bodyPr/>
          <a:lstStyle/>
          <a:p>
            <a:r>
              <a:rPr lang="en-US"/>
              <a:t>The View from the USA, Young-Kee Kim</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265539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10/14/21</a:t>
            </a:r>
          </a:p>
        </p:txBody>
      </p:sp>
      <p:sp>
        <p:nvSpPr>
          <p:cNvPr id="5" name="Footer Placeholder 4"/>
          <p:cNvSpPr>
            <a:spLocks noGrp="1"/>
          </p:cNvSpPr>
          <p:nvPr>
            <p:ph type="ftr" sz="quarter" idx="11"/>
          </p:nvPr>
        </p:nvSpPr>
        <p:spPr/>
        <p:txBody>
          <a:bodyPr/>
          <a:lstStyle/>
          <a:p>
            <a:r>
              <a:rPr lang="en-US"/>
              <a:t>The View from the USA, Young-Kee Kim</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632658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10/14/21</a:t>
            </a:r>
          </a:p>
        </p:txBody>
      </p:sp>
      <p:sp>
        <p:nvSpPr>
          <p:cNvPr id="4" name="Footer Placeholder 3"/>
          <p:cNvSpPr>
            <a:spLocks noGrp="1"/>
          </p:cNvSpPr>
          <p:nvPr>
            <p:ph type="ftr" sz="quarter" idx="11"/>
          </p:nvPr>
        </p:nvSpPr>
        <p:spPr/>
        <p:txBody>
          <a:bodyPr/>
          <a:lstStyle/>
          <a:p>
            <a:r>
              <a:rPr lang="en-US"/>
              <a:t>The View from the USA, Young-Kee Kim</a:t>
            </a:r>
            <a:endParaRPr lang="en-US" dirty="0"/>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19847487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10/14/21</a:t>
            </a:r>
          </a:p>
        </p:txBody>
      </p:sp>
      <p:sp>
        <p:nvSpPr>
          <p:cNvPr id="4" name="Footer Placeholder 3"/>
          <p:cNvSpPr>
            <a:spLocks noGrp="1"/>
          </p:cNvSpPr>
          <p:nvPr>
            <p:ph type="ftr" sz="quarter" idx="11"/>
          </p:nvPr>
        </p:nvSpPr>
        <p:spPr/>
        <p:txBody>
          <a:bodyPr/>
          <a:lstStyle/>
          <a:p>
            <a:r>
              <a:rPr lang="en-US"/>
              <a:t>The View from the USA, Young-Kee Kim</a:t>
            </a:r>
            <a:endParaRPr lang="en-US" dirty="0"/>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589908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hart Placeholder 2"/>
          <p:cNvSpPr>
            <a:spLocks noGrp="1"/>
          </p:cNvSpPr>
          <p:nvPr>
            <p:ph type="chart"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r>
              <a:rPr lang="en-US"/>
              <a:t>10/14/21</a:t>
            </a: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r>
              <a:rPr lang="en-US"/>
              <a:t>The View from the USA, Young-Kee Kim</a:t>
            </a: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A7BBD36-3257-8E4A-8984-B9E452B60DAC}" type="slidenum">
              <a:rPr lang="en-US"/>
              <a:pPr/>
              <a:t>‹#›</a:t>
            </a:fld>
            <a:endParaRPr lang="en-US"/>
          </a:p>
        </p:txBody>
      </p:sp>
    </p:spTree>
    <p:extLst>
      <p:ext uri="{BB962C8B-B14F-4D97-AF65-F5344CB8AC3E}">
        <p14:creationId xmlns:p14="http://schemas.microsoft.com/office/powerpoint/2010/main" val="3630370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5662"/>
          </a:xfrm>
        </p:spPr>
        <p:txBody>
          <a:bodyPr/>
          <a:lstStyle/>
          <a:p>
            <a:r>
              <a:rPr lang="en-US"/>
              <a:t>Click to edit Master title style</a:t>
            </a:r>
          </a:p>
        </p:txBody>
      </p:sp>
      <p:sp>
        <p:nvSpPr>
          <p:cNvPr id="3" name="Text Placeholder 2"/>
          <p:cNvSpPr>
            <a:spLocks noGrp="1"/>
          </p:cNvSpPr>
          <p:nvPr>
            <p:ph type="body" sz="half" idx="1"/>
          </p:nvPr>
        </p:nvSpPr>
        <p:spPr>
          <a:xfrm>
            <a:off x="457200" y="1312863"/>
            <a:ext cx="4038600" cy="4813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12863"/>
            <a:ext cx="4038600" cy="4813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10/14/21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The View from the USA, Young-Kee Kim</a:t>
            </a:r>
          </a:p>
        </p:txBody>
      </p:sp>
      <p:sp>
        <p:nvSpPr>
          <p:cNvPr id="7" name="Rectangle 6"/>
          <p:cNvSpPr>
            <a:spLocks noGrp="1" noChangeArrowheads="1"/>
          </p:cNvSpPr>
          <p:nvPr>
            <p:ph type="sldNum" sz="quarter" idx="12"/>
          </p:nvPr>
        </p:nvSpPr>
        <p:spPr>
          <a:ln/>
        </p:spPr>
        <p:txBody>
          <a:bodyPr/>
          <a:lstStyle>
            <a:lvl1pPr>
              <a:defRPr/>
            </a:lvl1pPr>
          </a:lstStyle>
          <a:p>
            <a:fld id="{C1E73930-EDB2-5B4C-99D8-72732A3B2E2F}" type="slidenum">
              <a:rPr lang="en-US"/>
              <a:pPr/>
              <a:t>‹#›</a:t>
            </a:fld>
            <a:endParaRPr lang="en-US"/>
          </a:p>
        </p:txBody>
      </p:sp>
    </p:spTree>
    <p:extLst>
      <p:ext uri="{BB962C8B-B14F-4D97-AF65-F5344CB8AC3E}">
        <p14:creationId xmlns:p14="http://schemas.microsoft.com/office/powerpoint/2010/main" val="8392053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Logo Bottom: Picture &amp; Caption">
  <p:cSld name="Logo Bottom: Picture &amp; Caption">
    <p:spTree>
      <p:nvGrpSpPr>
        <p:cNvPr id="1" name="Shape 21"/>
        <p:cNvGrpSpPr/>
        <p:nvPr/>
      </p:nvGrpSpPr>
      <p:grpSpPr>
        <a:xfrm>
          <a:off x="0" y="0"/>
          <a:ext cx="0" cy="0"/>
          <a:chOff x="0" y="0"/>
          <a:chExt cx="0" cy="0"/>
        </a:xfrm>
      </p:grpSpPr>
      <p:sp>
        <p:nvSpPr>
          <p:cNvPr id="22" name="Google Shape;22;p3"/>
          <p:cNvSpPr>
            <a:spLocks noGrp="1"/>
          </p:cNvSpPr>
          <p:nvPr>
            <p:ph type="pic" idx="2"/>
          </p:nvPr>
        </p:nvSpPr>
        <p:spPr>
          <a:xfrm>
            <a:off x="224073" y="971550"/>
            <a:ext cx="8686800" cy="3726717"/>
          </a:xfrm>
          <a:prstGeom prst="rect">
            <a:avLst/>
          </a:prstGeom>
          <a:noFill/>
          <a:ln>
            <a:noFill/>
          </a:ln>
        </p:spPr>
        <p:txBody>
          <a:bodyPr spcFirstLastPara="1" wrap="square" lIns="0" tIns="0" rIns="0" bIns="0" anchor="t" anchorCtr="0"/>
          <a:lstStyle>
            <a:lvl1pPr marR="0" lvl="0" algn="l" rtl="0">
              <a:lnSpc>
                <a:spcPct val="100000"/>
              </a:lnSpc>
              <a:spcBef>
                <a:spcPts val="320"/>
              </a:spcBef>
              <a:spcAft>
                <a:spcPts val="0"/>
              </a:spcAft>
              <a:buClr>
                <a:srgbClr val="505050"/>
              </a:buClr>
              <a:buSzPts val="1600"/>
              <a:buFont typeface="Arial"/>
              <a:buNone/>
              <a:defRPr sz="1600" b="0" i="0" u="none" strike="noStrike" cap="none">
                <a:solidFill>
                  <a:srgbClr val="505050"/>
                </a:solidFill>
                <a:latin typeface="Calibri"/>
                <a:ea typeface="Calibri"/>
                <a:cs typeface="Calibri"/>
                <a:sym typeface="Calibri"/>
              </a:defRPr>
            </a:lvl1pPr>
            <a:lvl2pPr marR="0" lvl="1" algn="l" rtl="0">
              <a:lnSpc>
                <a:spcPct val="100000"/>
              </a:lnSpc>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23" name="Google Shape;23;p3"/>
          <p:cNvSpPr txBox="1">
            <a:spLocks noGrp="1"/>
          </p:cNvSpPr>
          <p:nvPr>
            <p:ph type="body" idx="1"/>
          </p:nvPr>
        </p:nvSpPr>
        <p:spPr>
          <a:xfrm>
            <a:off x="224073" y="4943005"/>
            <a:ext cx="8686800" cy="1091259"/>
          </a:xfrm>
          <a:prstGeom prst="rect">
            <a:avLst/>
          </a:prstGeom>
          <a:noFill/>
          <a:ln>
            <a:noFill/>
          </a:ln>
        </p:spPr>
        <p:txBody>
          <a:bodyPr spcFirstLastPara="1" wrap="square" lIns="0" tIns="0" rIns="0" bIns="0" anchor="t" anchorCtr="0"/>
          <a:lstStyle>
            <a:lvl1pPr marL="457200" lvl="0" indent="-228600" algn="l">
              <a:lnSpc>
                <a:spcPct val="100000"/>
              </a:lnSpc>
              <a:spcBef>
                <a:spcPts val="320"/>
              </a:spcBef>
              <a:spcAft>
                <a:spcPts val="0"/>
              </a:spcAft>
              <a:buClr>
                <a:srgbClr val="004C97"/>
              </a:buClr>
              <a:buSzPts val="1600"/>
              <a:buNone/>
              <a:defRPr sz="1600" b="1" i="0">
                <a:solidFill>
                  <a:srgbClr val="004C97"/>
                </a:solidFill>
              </a:defRPr>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24" name="Google Shape;24;p3"/>
          <p:cNvSpPr txBox="1">
            <a:spLocks noGrp="1"/>
          </p:cNvSpPr>
          <p:nvPr>
            <p:ph type="dt" idx="10"/>
          </p:nvPr>
        </p:nvSpPr>
        <p:spPr>
          <a:xfrm>
            <a:off x="736827" y="6504213"/>
            <a:ext cx="675368" cy="241300"/>
          </a:xfrm>
          <a:prstGeom prst="rect">
            <a:avLst/>
          </a:prstGeom>
          <a:noFill/>
          <a:ln>
            <a:noFill/>
          </a:ln>
        </p:spPr>
        <p:txBody>
          <a:bodyPr spcFirstLastPara="1" wrap="square" lIns="0" tIns="0" rIns="0" bIns="0" anchor="t" anchorCtr="0"/>
          <a:lstStyle>
            <a:lvl1pPr lvl="0" algn="l">
              <a:lnSpc>
                <a:spcPct val="100000"/>
              </a:lnSpc>
              <a:spcBef>
                <a:spcPts val="0"/>
              </a:spcBef>
              <a:spcAft>
                <a:spcPts val="0"/>
              </a:spcAft>
              <a:buSzPts val="1400"/>
              <a:buNone/>
              <a:defRPr sz="1200">
                <a:solidFill>
                  <a:srgbClr val="004C97"/>
                </a:solidFill>
                <a:latin typeface="Helvetica Neue"/>
                <a:ea typeface="Helvetica Neue"/>
                <a:cs typeface="Helvetica Neue"/>
                <a:sym typeface="Helvetica Neu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10/14/21</a:t>
            </a:r>
            <a:endParaRPr/>
          </a:p>
        </p:txBody>
      </p:sp>
      <p:sp>
        <p:nvSpPr>
          <p:cNvPr id="25" name="Google Shape;25;p3"/>
          <p:cNvSpPr txBox="1">
            <a:spLocks noGrp="1"/>
          </p:cNvSpPr>
          <p:nvPr>
            <p:ph type="ftr" idx="11"/>
          </p:nvPr>
        </p:nvSpPr>
        <p:spPr>
          <a:xfrm>
            <a:off x="1530603" y="6504213"/>
            <a:ext cx="6251958" cy="242873"/>
          </a:xfrm>
          <a:prstGeom prst="rect">
            <a:avLst/>
          </a:prstGeom>
          <a:noFill/>
          <a:ln>
            <a:noFill/>
          </a:ln>
        </p:spPr>
        <p:txBody>
          <a:bodyPr spcFirstLastPara="1" wrap="square" lIns="0" tIns="0" rIns="0" bIns="0" anchor="t" anchorCtr="0"/>
          <a:lstStyle>
            <a:lvl1pPr lvl="0" algn="l">
              <a:lnSpc>
                <a:spcPct val="100000"/>
              </a:lnSpc>
              <a:spcBef>
                <a:spcPts val="0"/>
              </a:spcBef>
              <a:spcAft>
                <a:spcPts val="0"/>
              </a:spcAft>
              <a:buSzPts val="1400"/>
              <a:buNone/>
              <a:defRPr sz="1200">
                <a:solidFill>
                  <a:srgbClr val="004C97"/>
                </a:solidFill>
                <a:latin typeface="Helvetica Neue"/>
                <a:ea typeface="Helvetica Neue"/>
                <a:cs typeface="Helvetica Neue"/>
                <a:sym typeface="Helvetica Neu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The View from the USA, Young-Kee Kim</a:t>
            </a:r>
            <a:endParaRPr/>
          </a:p>
        </p:txBody>
      </p:sp>
      <p:sp>
        <p:nvSpPr>
          <p:cNvPr id="26" name="Google Shape;26;p3"/>
          <p:cNvSpPr txBox="1">
            <a:spLocks noGrp="1"/>
          </p:cNvSpPr>
          <p:nvPr>
            <p:ph type="sldNum" idx="12"/>
          </p:nvPr>
        </p:nvSpPr>
        <p:spPr>
          <a:xfrm>
            <a:off x="222250" y="6504213"/>
            <a:ext cx="414338" cy="237285"/>
          </a:xfrm>
          <a:prstGeom prst="rect">
            <a:avLst/>
          </a:prstGeom>
          <a:noFill/>
          <a:ln>
            <a:noFill/>
          </a:ln>
        </p:spPr>
        <p:txBody>
          <a:bodyPr spcFirstLastPara="1" wrap="square" lIns="0" tIns="0" rIns="0" bIns="0" anchor="t"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004C97"/>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004C97"/>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004C97"/>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004C97"/>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004C97"/>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004C97"/>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004C97"/>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004C97"/>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004C97"/>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en-US"/>
              <a:t>‹#›</a:t>
            </a:fld>
            <a:endParaRPr/>
          </a:p>
        </p:txBody>
      </p:sp>
      <p:sp>
        <p:nvSpPr>
          <p:cNvPr id="27" name="Google Shape;27;p3"/>
          <p:cNvSpPr txBox="1">
            <a:spLocks noGrp="1"/>
          </p:cNvSpPr>
          <p:nvPr>
            <p:ph type="title"/>
          </p:nvPr>
        </p:nvSpPr>
        <p:spPr>
          <a:xfrm>
            <a:off x="228600" y="251752"/>
            <a:ext cx="8686800" cy="427877"/>
          </a:xfrm>
          <a:prstGeom prst="rect">
            <a:avLst/>
          </a:prstGeom>
          <a:noFill/>
          <a:ln>
            <a:noFill/>
          </a:ln>
        </p:spPr>
        <p:txBody>
          <a:bodyPr spcFirstLastPara="1" wrap="square" lIns="0" tIns="0" rIns="0" bIns="0" anchor="b" anchorCtr="0"/>
          <a:lstStyle>
            <a:lvl1pPr lvl="0" algn="ctr">
              <a:lnSpc>
                <a:spcPct val="100000"/>
              </a:lnSpc>
              <a:spcBef>
                <a:spcPts val="0"/>
              </a:spcBef>
              <a:spcAft>
                <a:spcPts val="0"/>
              </a:spcAft>
              <a:buClr>
                <a:srgbClr val="004C97"/>
              </a:buClr>
              <a:buSzPts val="2800"/>
              <a:buFont typeface="Calibri"/>
              <a:buNone/>
              <a:defRPr sz="2800">
                <a:solidFill>
                  <a:srgbClr val="004C97"/>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7743678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t>10/14/21</a:t>
            </a:r>
          </a:p>
        </p:txBody>
      </p:sp>
      <p:sp>
        <p:nvSpPr>
          <p:cNvPr id="5" name="Footer Placeholder 4"/>
          <p:cNvSpPr>
            <a:spLocks noGrp="1"/>
          </p:cNvSpPr>
          <p:nvPr>
            <p:ph type="ftr" sz="quarter" idx="11"/>
          </p:nvPr>
        </p:nvSpPr>
        <p:spPr/>
        <p:txBody>
          <a:bodyPr/>
          <a:lstStyle/>
          <a:p>
            <a:r>
              <a:rPr lang="en-US"/>
              <a:t>The View from the USA, Young-Kee Kim</a:t>
            </a:r>
          </a:p>
        </p:txBody>
      </p:sp>
      <p:sp>
        <p:nvSpPr>
          <p:cNvPr id="6" name="Slide Number Placeholder 5"/>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41488605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10/14/21</a:t>
            </a:r>
          </a:p>
        </p:txBody>
      </p:sp>
      <p:sp>
        <p:nvSpPr>
          <p:cNvPr id="5" name="Footer Placeholder 4"/>
          <p:cNvSpPr>
            <a:spLocks noGrp="1"/>
          </p:cNvSpPr>
          <p:nvPr>
            <p:ph type="ftr" sz="quarter" idx="11"/>
          </p:nvPr>
        </p:nvSpPr>
        <p:spPr/>
        <p:txBody>
          <a:bodyPr/>
          <a:lstStyle/>
          <a:p>
            <a:r>
              <a:rPr lang="en-US"/>
              <a:t>The View from the USA, Young-Kee Kim</a:t>
            </a:r>
          </a:p>
        </p:txBody>
      </p:sp>
      <p:sp>
        <p:nvSpPr>
          <p:cNvPr id="6" name="Slide Number Placeholder 5"/>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17979456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10/14/21</a:t>
            </a:r>
          </a:p>
        </p:txBody>
      </p:sp>
      <p:sp>
        <p:nvSpPr>
          <p:cNvPr id="5" name="Footer Placeholder 4"/>
          <p:cNvSpPr>
            <a:spLocks noGrp="1"/>
          </p:cNvSpPr>
          <p:nvPr>
            <p:ph type="ftr" sz="quarter" idx="11"/>
          </p:nvPr>
        </p:nvSpPr>
        <p:spPr/>
        <p:txBody>
          <a:bodyPr/>
          <a:lstStyle/>
          <a:p>
            <a:r>
              <a:rPr lang="en-US"/>
              <a:t>The View from the USA, Young-Kee Kim</a:t>
            </a:r>
          </a:p>
        </p:txBody>
      </p:sp>
      <p:sp>
        <p:nvSpPr>
          <p:cNvPr id="6" name="Slide Number Placeholder 5"/>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4118078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10/14/21</a:t>
            </a:r>
          </a:p>
        </p:txBody>
      </p:sp>
      <p:sp>
        <p:nvSpPr>
          <p:cNvPr id="5" name="Footer Placeholder 4"/>
          <p:cNvSpPr>
            <a:spLocks noGrp="1"/>
          </p:cNvSpPr>
          <p:nvPr>
            <p:ph type="ftr" sz="quarter" idx="11"/>
          </p:nvPr>
        </p:nvSpPr>
        <p:spPr/>
        <p:txBody>
          <a:bodyPr/>
          <a:lstStyle/>
          <a:p>
            <a:r>
              <a:rPr lang="en-US"/>
              <a:t>The View from the USA, Young-Kee Kim</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19387851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10/14/21</a:t>
            </a:r>
          </a:p>
        </p:txBody>
      </p:sp>
      <p:sp>
        <p:nvSpPr>
          <p:cNvPr id="6" name="Footer Placeholder 5"/>
          <p:cNvSpPr>
            <a:spLocks noGrp="1"/>
          </p:cNvSpPr>
          <p:nvPr>
            <p:ph type="ftr" sz="quarter" idx="11"/>
          </p:nvPr>
        </p:nvSpPr>
        <p:spPr/>
        <p:txBody>
          <a:bodyPr/>
          <a:lstStyle/>
          <a:p>
            <a:r>
              <a:rPr lang="en-US"/>
              <a:t>The View from the USA, Young-Kee Kim</a:t>
            </a:r>
          </a:p>
        </p:txBody>
      </p:sp>
      <p:sp>
        <p:nvSpPr>
          <p:cNvPr id="7" name="Slide Number Placeholder 6"/>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30888581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10/14/21</a:t>
            </a:r>
          </a:p>
        </p:txBody>
      </p:sp>
      <p:sp>
        <p:nvSpPr>
          <p:cNvPr id="8" name="Footer Placeholder 7"/>
          <p:cNvSpPr>
            <a:spLocks noGrp="1"/>
          </p:cNvSpPr>
          <p:nvPr>
            <p:ph type="ftr" sz="quarter" idx="11"/>
          </p:nvPr>
        </p:nvSpPr>
        <p:spPr/>
        <p:txBody>
          <a:bodyPr/>
          <a:lstStyle/>
          <a:p>
            <a:r>
              <a:rPr lang="en-US"/>
              <a:t>The View from the USA, Young-Kee Kim</a:t>
            </a:r>
          </a:p>
        </p:txBody>
      </p:sp>
      <p:sp>
        <p:nvSpPr>
          <p:cNvPr id="9" name="Slide Number Placeholder 8"/>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24925462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10/14/21</a:t>
            </a:r>
          </a:p>
        </p:txBody>
      </p:sp>
      <p:sp>
        <p:nvSpPr>
          <p:cNvPr id="4" name="Footer Placeholder 3"/>
          <p:cNvSpPr>
            <a:spLocks noGrp="1"/>
          </p:cNvSpPr>
          <p:nvPr>
            <p:ph type="ftr" sz="quarter" idx="11"/>
          </p:nvPr>
        </p:nvSpPr>
        <p:spPr/>
        <p:txBody>
          <a:bodyPr/>
          <a:lstStyle/>
          <a:p>
            <a:r>
              <a:rPr lang="en-US"/>
              <a:t>The View from the USA, Young-Kee Kim</a:t>
            </a:r>
          </a:p>
        </p:txBody>
      </p:sp>
      <p:sp>
        <p:nvSpPr>
          <p:cNvPr id="5" name="Slide Number Placeholder 4"/>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13843809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10/14/21</a:t>
            </a:r>
          </a:p>
        </p:txBody>
      </p:sp>
      <p:sp>
        <p:nvSpPr>
          <p:cNvPr id="3" name="Footer Placeholder 2"/>
          <p:cNvSpPr>
            <a:spLocks noGrp="1"/>
          </p:cNvSpPr>
          <p:nvPr>
            <p:ph type="ftr" sz="quarter" idx="11"/>
          </p:nvPr>
        </p:nvSpPr>
        <p:spPr/>
        <p:txBody>
          <a:bodyPr/>
          <a:lstStyle/>
          <a:p>
            <a:r>
              <a:rPr lang="en-US"/>
              <a:t>The View from the USA, Young-Kee Kim</a:t>
            </a:r>
          </a:p>
        </p:txBody>
      </p:sp>
      <p:sp>
        <p:nvSpPr>
          <p:cNvPr id="4" name="Slide Number Placeholder 3"/>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24071578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10/14/21</a:t>
            </a:r>
          </a:p>
        </p:txBody>
      </p:sp>
      <p:sp>
        <p:nvSpPr>
          <p:cNvPr id="6" name="Footer Placeholder 5"/>
          <p:cNvSpPr>
            <a:spLocks noGrp="1"/>
          </p:cNvSpPr>
          <p:nvPr>
            <p:ph type="ftr" sz="quarter" idx="11"/>
          </p:nvPr>
        </p:nvSpPr>
        <p:spPr/>
        <p:txBody>
          <a:bodyPr/>
          <a:lstStyle/>
          <a:p>
            <a:r>
              <a:rPr lang="en-US"/>
              <a:t>The View from the USA, Young-Kee Kim</a:t>
            </a:r>
          </a:p>
        </p:txBody>
      </p:sp>
      <p:sp>
        <p:nvSpPr>
          <p:cNvPr id="7" name="Slide Number Placeholder 6"/>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36783697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10/14/21</a:t>
            </a:r>
          </a:p>
        </p:txBody>
      </p:sp>
      <p:sp>
        <p:nvSpPr>
          <p:cNvPr id="6" name="Footer Placeholder 5"/>
          <p:cNvSpPr>
            <a:spLocks noGrp="1"/>
          </p:cNvSpPr>
          <p:nvPr>
            <p:ph type="ftr" sz="quarter" idx="11"/>
          </p:nvPr>
        </p:nvSpPr>
        <p:spPr/>
        <p:txBody>
          <a:bodyPr/>
          <a:lstStyle/>
          <a:p>
            <a:r>
              <a:rPr lang="en-US"/>
              <a:t>The View from the USA, Young-Kee Kim</a:t>
            </a:r>
          </a:p>
        </p:txBody>
      </p:sp>
      <p:sp>
        <p:nvSpPr>
          <p:cNvPr id="7" name="Slide Number Placeholder 6"/>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11927543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10/14/21</a:t>
            </a:r>
          </a:p>
        </p:txBody>
      </p:sp>
      <p:sp>
        <p:nvSpPr>
          <p:cNvPr id="5" name="Footer Placeholder 4"/>
          <p:cNvSpPr>
            <a:spLocks noGrp="1"/>
          </p:cNvSpPr>
          <p:nvPr>
            <p:ph type="ftr" sz="quarter" idx="11"/>
          </p:nvPr>
        </p:nvSpPr>
        <p:spPr/>
        <p:txBody>
          <a:bodyPr/>
          <a:lstStyle/>
          <a:p>
            <a:r>
              <a:rPr lang="en-US"/>
              <a:t>The View from the USA, Young-Kee Kim</a:t>
            </a:r>
          </a:p>
        </p:txBody>
      </p:sp>
      <p:sp>
        <p:nvSpPr>
          <p:cNvPr id="6" name="Slide Number Placeholder 5"/>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37351643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10/14/21</a:t>
            </a:r>
          </a:p>
        </p:txBody>
      </p:sp>
      <p:sp>
        <p:nvSpPr>
          <p:cNvPr id="5" name="Footer Placeholder 4"/>
          <p:cNvSpPr>
            <a:spLocks noGrp="1"/>
          </p:cNvSpPr>
          <p:nvPr>
            <p:ph type="ftr" sz="quarter" idx="11"/>
          </p:nvPr>
        </p:nvSpPr>
        <p:spPr/>
        <p:txBody>
          <a:bodyPr/>
          <a:lstStyle/>
          <a:p>
            <a:r>
              <a:rPr lang="en-US"/>
              <a:t>The View from the USA, Young-Kee Kim</a:t>
            </a:r>
          </a:p>
        </p:txBody>
      </p:sp>
      <p:sp>
        <p:nvSpPr>
          <p:cNvPr id="6" name="Slide Number Placeholder 5"/>
          <p:cNvSpPr>
            <a:spLocks noGrp="1"/>
          </p:cNvSpPr>
          <p:nvPr>
            <p:ph type="sldNum" sz="quarter" idx="12"/>
          </p:nvPr>
        </p:nvSpPr>
        <p:spPr/>
        <p:txBody>
          <a:bodyPr/>
          <a:lstStyle/>
          <a:p>
            <a:fld id="{4A89032D-4BF8-2E4C-A9D5-B04F356B7598}" type="slidenum">
              <a:rPr lang="en-US" smtClean="0"/>
              <a:t>‹#›</a:t>
            </a:fld>
            <a:endParaRPr lang="en-US"/>
          </a:p>
        </p:txBody>
      </p:sp>
    </p:spTree>
    <p:extLst>
      <p:ext uri="{BB962C8B-B14F-4D97-AF65-F5344CB8AC3E}">
        <p14:creationId xmlns:p14="http://schemas.microsoft.com/office/powerpoint/2010/main" val="1474522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10/14/21</a:t>
            </a:r>
          </a:p>
        </p:txBody>
      </p:sp>
      <p:sp>
        <p:nvSpPr>
          <p:cNvPr id="5" name="Footer Placeholder 4"/>
          <p:cNvSpPr>
            <a:spLocks noGrp="1"/>
          </p:cNvSpPr>
          <p:nvPr>
            <p:ph type="ftr" sz="quarter" idx="11"/>
          </p:nvPr>
        </p:nvSpPr>
        <p:spPr/>
        <p:txBody>
          <a:bodyPr/>
          <a:lstStyle/>
          <a:p>
            <a:r>
              <a:rPr lang="en-US"/>
              <a:t>The View from the USA, Young-Kee Kim</a:t>
            </a:r>
          </a:p>
        </p:txBody>
      </p:sp>
      <p:sp>
        <p:nvSpPr>
          <p:cNvPr id="6" name="Slide Number Placeholder 5"/>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75733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10/14/21</a:t>
            </a:r>
          </a:p>
        </p:txBody>
      </p:sp>
      <p:sp>
        <p:nvSpPr>
          <p:cNvPr id="6" name="Footer Placeholder 5"/>
          <p:cNvSpPr>
            <a:spLocks noGrp="1"/>
          </p:cNvSpPr>
          <p:nvPr>
            <p:ph type="ftr" sz="quarter" idx="11"/>
          </p:nvPr>
        </p:nvSpPr>
        <p:spPr/>
        <p:txBody>
          <a:bodyPr/>
          <a:lstStyle/>
          <a:p>
            <a:r>
              <a:rPr lang="en-US"/>
              <a:t>The View from the USA, Young-Kee Kim</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691978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10/14/21</a:t>
            </a:r>
          </a:p>
        </p:txBody>
      </p:sp>
      <p:sp>
        <p:nvSpPr>
          <p:cNvPr id="8" name="Footer Placeholder 7"/>
          <p:cNvSpPr>
            <a:spLocks noGrp="1"/>
          </p:cNvSpPr>
          <p:nvPr>
            <p:ph type="ftr" sz="quarter" idx="11"/>
          </p:nvPr>
        </p:nvSpPr>
        <p:spPr/>
        <p:txBody>
          <a:bodyPr/>
          <a:lstStyle/>
          <a:p>
            <a:r>
              <a:rPr lang="en-US"/>
              <a:t>The View from the USA, Young-Kee Kim</a:t>
            </a:r>
          </a:p>
        </p:txBody>
      </p:sp>
      <p:sp>
        <p:nvSpPr>
          <p:cNvPr id="9" name="Slide Number Placeholder 8"/>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586031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10/14/21</a:t>
            </a:r>
          </a:p>
        </p:txBody>
      </p:sp>
      <p:sp>
        <p:nvSpPr>
          <p:cNvPr id="4" name="Footer Placeholder 3"/>
          <p:cNvSpPr>
            <a:spLocks noGrp="1"/>
          </p:cNvSpPr>
          <p:nvPr>
            <p:ph type="ftr" sz="quarter" idx="11"/>
          </p:nvPr>
        </p:nvSpPr>
        <p:spPr/>
        <p:txBody>
          <a:bodyPr/>
          <a:lstStyle/>
          <a:p>
            <a:r>
              <a:rPr lang="en-US"/>
              <a:t>The View from the USA, Young-Kee Kim</a:t>
            </a:r>
          </a:p>
        </p:txBody>
      </p:sp>
      <p:sp>
        <p:nvSpPr>
          <p:cNvPr id="5" name="Slide Number Placeholder 4"/>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902345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10/14/21</a:t>
            </a:r>
          </a:p>
        </p:txBody>
      </p:sp>
      <p:sp>
        <p:nvSpPr>
          <p:cNvPr id="3" name="Footer Placeholder 2"/>
          <p:cNvSpPr>
            <a:spLocks noGrp="1"/>
          </p:cNvSpPr>
          <p:nvPr>
            <p:ph type="ftr" sz="quarter" idx="11"/>
          </p:nvPr>
        </p:nvSpPr>
        <p:spPr/>
        <p:txBody>
          <a:bodyPr/>
          <a:lstStyle/>
          <a:p>
            <a:r>
              <a:rPr lang="en-US"/>
              <a:t>The View from the USA, Young-Kee Kim</a:t>
            </a:r>
          </a:p>
        </p:txBody>
      </p:sp>
      <p:sp>
        <p:nvSpPr>
          <p:cNvPr id="4" name="Slide Number Placeholder 3"/>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463521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10/14/21</a:t>
            </a:r>
          </a:p>
        </p:txBody>
      </p:sp>
      <p:sp>
        <p:nvSpPr>
          <p:cNvPr id="6" name="Footer Placeholder 5"/>
          <p:cNvSpPr>
            <a:spLocks noGrp="1"/>
          </p:cNvSpPr>
          <p:nvPr>
            <p:ph type="ftr" sz="quarter" idx="11"/>
          </p:nvPr>
        </p:nvSpPr>
        <p:spPr/>
        <p:txBody>
          <a:bodyPr/>
          <a:lstStyle/>
          <a:p>
            <a:r>
              <a:rPr lang="en-US"/>
              <a:t>The View from the USA, Young-Kee Kim</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3393419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10/14/21</a:t>
            </a:r>
          </a:p>
        </p:txBody>
      </p:sp>
      <p:sp>
        <p:nvSpPr>
          <p:cNvPr id="6" name="Footer Placeholder 5"/>
          <p:cNvSpPr>
            <a:spLocks noGrp="1"/>
          </p:cNvSpPr>
          <p:nvPr>
            <p:ph type="ftr" sz="quarter" idx="11"/>
          </p:nvPr>
        </p:nvSpPr>
        <p:spPr/>
        <p:txBody>
          <a:bodyPr/>
          <a:lstStyle/>
          <a:p>
            <a:r>
              <a:rPr lang="en-US"/>
              <a:t>The View from the USA, Young-Kee Kim</a:t>
            </a:r>
          </a:p>
        </p:txBody>
      </p:sp>
      <p:sp>
        <p:nvSpPr>
          <p:cNvPr id="7" name="Slide Number Placeholder 6"/>
          <p:cNvSpPr>
            <a:spLocks noGrp="1"/>
          </p:cNvSpPr>
          <p:nvPr>
            <p:ph type="sldNum" sz="quarter" idx="12"/>
          </p:nvPr>
        </p:nvSpPr>
        <p:spPr/>
        <p:txBody>
          <a:bodyPr/>
          <a:lstStyle/>
          <a:p>
            <a:fld id="{FB881E7D-5A17-EB4A-B013-04381A7C357D}" type="slidenum">
              <a:rPr lang="en-US" smtClean="0"/>
              <a:t>‹#›</a:t>
            </a:fld>
            <a:endParaRPr lang="en-US"/>
          </a:p>
        </p:txBody>
      </p:sp>
    </p:spTree>
    <p:extLst>
      <p:ext uri="{BB962C8B-B14F-4D97-AF65-F5344CB8AC3E}">
        <p14:creationId xmlns:p14="http://schemas.microsoft.com/office/powerpoint/2010/main" val="2447197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68792"/>
            <a:ext cx="9144000" cy="83207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181958"/>
            <a:ext cx="8229600" cy="517439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10/14/21</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The View from the USA, Young-Kee Kim</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881E7D-5A17-EB4A-B013-04381A7C357D}" type="slidenum">
              <a:rPr lang="en-US" smtClean="0"/>
              <a:t>‹#›</a:t>
            </a:fld>
            <a:endParaRPr lang="en-US"/>
          </a:p>
        </p:txBody>
      </p:sp>
    </p:spTree>
    <p:extLst>
      <p:ext uri="{BB962C8B-B14F-4D97-AF65-F5344CB8AC3E}">
        <p14:creationId xmlns:p14="http://schemas.microsoft.com/office/powerpoint/2010/main" val="2627806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74" r:id="rId13"/>
    <p:sldLayoutId id="2147483676" r:id="rId14"/>
    <p:sldLayoutId id="2147483677" r:id="rId15"/>
    <p:sldLayoutId id="2147483678" r:id="rId16"/>
  </p:sldLayoutIdLst>
  <p:hf hdr="0"/>
  <p:txStyles>
    <p:titleStyle>
      <a:lvl1pPr algn="ctr" defTabSz="457200" rtl="0" eaLnBrk="1" latinLnBrk="0" hangingPunct="1">
        <a:spcBef>
          <a:spcPct val="0"/>
        </a:spcBef>
        <a:buNone/>
        <a:defRPr sz="3400" kern="1200">
          <a:solidFill>
            <a:schemeClr val="bg2">
              <a:lumMod val="50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10/14/21</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The View from the USA, Young-Kee Kim</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89032D-4BF8-2E4C-A9D5-B04F356B7598}" type="slidenum">
              <a:rPr lang="en-US" smtClean="0"/>
              <a:t>‹#›</a:t>
            </a:fld>
            <a:endParaRPr lang="en-US"/>
          </a:p>
        </p:txBody>
      </p:sp>
    </p:spTree>
    <p:extLst>
      <p:ext uri="{BB962C8B-B14F-4D97-AF65-F5344CB8AC3E}">
        <p14:creationId xmlns:p14="http://schemas.microsoft.com/office/powerpoint/2010/main" val="238077074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hyperlink" Target="https://cerncourier.com/wp-content/uploads/2016/04/CClum1_04_16.jpg" TargetMode="External"/><Relationship Id="rId7" Type="http://schemas.openxmlformats.org/officeDocument/2006/relationships/image" Target="../media/image20.tiff"/><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4.tiff"/><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6.xml"/><Relationship Id="rId1" Type="http://schemas.openxmlformats.org/officeDocument/2006/relationships/tags" Target="../tags/tag3.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6" Type="http://schemas.openxmlformats.org/officeDocument/2006/relationships/image" Target="../media/image54.jpeg"/><Relationship Id="rId21" Type="http://schemas.openxmlformats.org/officeDocument/2006/relationships/image" Target="../media/image49.png"/><Relationship Id="rId42" Type="http://schemas.openxmlformats.org/officeDocument/2006/relationships/image" Target="../media/image70.jpeg"/><Relationship Id="rId47" Type="http://schemas.openxmlformats.org/officeDocument/2006/relationships/image" Target="../media/image75.jpeg"/><Relationship Id="rId63" Type="http://schemas.openxmlformats.org/officeDocument/2006/relationships/image" Target="../media/image91.jpeg"/><Relationship Id="rId68" Type="http://schemas.openxmlformats.org/officeDocument/2006/relationships/image" Target="../media/image96.png"/><Relationship Id="rId84" Type="http://schemas.openxmlformats.org/officeDocument/2006/relationships/image" Target="../media/image112.jpeg"/><Relationship Id="rId89" Type="http://schemas.openxmlformats.org/officeDocument/2006/relationships/image" Target="../media/image117.jpeg"/><Relationship Id="rId16" Type="http://schemas.openxmlformats.org/officeDocument/2006/relationships/image" Target="../media/image44.jpeg"/><Relationship Id="rId11" Type="http://schemas.openxmlformats.org/officeDocument/2006/relationships/image" Target="../media/image39.jpeg"/><Relationship Id="rId32" Type="http://schemas.openxmlformats.org/officeDocument/2006/relationships/image" Target="../media/image60.jpeg"/><Relationship Id="rId37" Type="http://schemas.openxmlformats.org/officeDocument/2006/relationships/image" Target="../media/image65.jpeg"/><Relationship Id="rId53" Type="http://schemas.openxmlformats.org/officeDocument/2006/relationships/image" Target="../media/image81.jpeg"/><Relationship Id="rId58" Type="http://schemas.openxmlformats.org/officeDocument/2006/relationships/image" Target="../media/image86.jpeg"/><Relationship Id="rId74" Type="http://schemas.openxmlformats.org/officeDocument/2006/relationships/image" Target="../media/image102.jpeg"/><Relationship Id="rId79" Type="http://schemas.openxmlformats.org/officeDocument/2006/relationships/image" Target="../media/image107.jpeg"/><Relationship Id="rId5" Type="http://schemas.openxmlformats.org/officeDocument/2006/relationships/image" Target="../media/image33.jpeg"/><Relationship Id="rId90" Type="http://schemas.openxmlformats.org/officeDocument/2006/relationships/image" Target="../media/image118.jpeg"/><Relationship Id="rId95" Type="http://schemas.openxmlformats.org/officeDocument/2006/relationships/image" Target="../media/image123.jpeg"/><Relationship Id="rId22" Type="http://schemas.openxmlformats.org/officeDocument/2006/relationships/image" Target="../media/image50.jpeg"/><Relationship Id="rId27" Type="http://schemas.openxmlformats.org/officeDocument/2006/relationships/image" Target="../media/image55.jpeg"/><Relationship Id="rId43" Type="http://schemas.openxmlformats.org/officeDocument/2006/relationships/image" Target="../media/image71.jpeg"/><Relationship Id="rId48" Type="http://schemas.openxmlformats.org/officeDocument/2006/relationships/image" Target="../media/image76.jpeg"/><Relationship Id="rId64" Type="http://schemas.openxmlformats.org/officeDocument/2006/relationships/image" Target="../media/image92.jpeg"/><Relationship Id="rId69" Type="http://schemas.openxmlformats.org/officeDocument/2006/relationships/image" Target="../media/image97.jpeg"/><Relationship Id="rId80" Type="http://schemas.openxmlformats.org/officeDocument/2006/relationships/image" Target="../media/image108.jpeg"/><Relationship Id="rId85" Type="http://schemas.openxmlformats.org/officeDocument/2006/relationships/image" Target="../media/image113.jpeg"/><Relationship Id="rId3" Type="http://schemas.openxmlformats.org/officeDocument/2006/relationships/image" Target="../media/image31.jpeg"/><Relationship Id="rId12" Type="http://schemas.openxmlformats.org/officeDocument/2006/relationships/image" Target="../media/image40.jpeg"/><Relationship Id="rId17" Type="http://schemas.openxmlformats.org/officeDocument/2006/relationships/image" Target="../media/image45.jpeg"/><Relationship Id="rId25" Type="http://schemas.openxmlformats.org/officeDocument/2006/relationships/image" Target="../media/image53.jpeg"/><Relationship Id="rId33" Type="http://schemas.openxmlformats.org/officeDocument/2006/relationships/image" Target="../media/image61.jpeg"/><Relationship Id="rId38" Type="http://schemas.openxmlformats.org/officeDocument/2006/relationships/image" Target="../media/image66.jpeg"/><Relationship Id="rId46" Type="http://schemas.openxmlformats.org/officeDocument/2006/relationships/image" Target="../media/image74.jpeg"/><Relationship Id="rId59" Type="http://schemas.openxmlformats.org/officeDocument/2006/relationships/image" Target="../media/image87.jpeg"/><Relationship Id="rId67" Type="http://schemas.openxmlformats.org/officeDocument/2006/relationships/image" Target="../media/image95.jpeg"/><Relationship Id="rId20" Type="http://schemas.openxmlformats.org/officeDocument/2006/relationships/image" Target="../media/image48.jpeg"/><Relationship Id="rId41" Type="http://schemas.openxmlformats.org/officeDocument/2006/relationships/image" Target="../media/image69.jpeg"/><Relationship Id="rId54" Type="http://schemas.openxmlformats.org/officeDocument/2006/relationships/image" Target="../media/image82.jpeg"/><Relationship Id="rId62" Type="http://schemas.openxmlformats.org/officeDocument/2006/relationships/image" Target="../media/image90.jpeg"/><Relationship Id="rId70" Type="http://schemas.openxmlformats.org/officeDocument/2006/relationships/image" Target="../media/image98.jpeg"/><Relationship Id="rId75" Type="http://schemas.openxmlformats.org/officeDocument/2006/relationships/image" Target="../media/image103.jpeg"/><Relationship Id="rId83" Type="http://schemas.openxmlformats.org/officeDocument/2006/relationships/image" Target="../media/image111.jpeg"/><Relationship Id="rId88" Type="http://schemas.openxmlformats.org/officeDocument/2006/relationships/image" Target="../media/image116.jpeg"/><Relationship Id="rId91" Type="http://schemas.openxmlformats.org/officeDocument/2006/relationships/image" Target="../media/image119.jpeg"/><Relationship Id="rId96" Type="http://schemas.openxmlformats.org/officeDocument/2006/relationships/image" Target="../media/image124.jpeg"/><Relationship Id="rId1" Type="http://schemas.openxmlformats.org/officeDocument/2006/relationships/slideLayout" Target="../slideLayouts/slideLayout7.xml"/><Relationship Id="rId6" Type="http://schemas.openxmlformats.org/officeDocument/2006/relationships/image" Target="../media/image34.png"/><Relationship Id="rId15" Type="http://schemas.openxmlformats.org/officeDocument/2006/relationships/image" Target="../media/image43.jpeg"/><Relationship Id="rId23" Type="http://schemas.openxmlformats.org/officeDocument/2006/relationships/image" Target="../media/image51.jpeg"/><Relationship Id="rId28" Type="http://schemas.openxmlformats.org/officeDocument/2006/relationships/image" Target="../media/image56.jpeg"/><Relationship Id="rId36" Type="http://schemas.openxmlformats.org/officeDocument/2006/relationships/image" Target="../media/image64.jpeg"/><Relationship Id="rId49" Type="http://schemas.openxmlformats.org/officeDocument/2006/relationships/image" Target="../media/image77.jpeg"/><Relationship Id="rId57" Type="http://schemas.openxmlformats.org/officeDocument/2006/relationships/image" Target="../media/image85.jpeg"/><Relationship Id="rId10" Type="http://schemas.openxmlformats.org/officeDocument/2006/relationships/image" Target="../media/image38.png"/><Relationship Id="rId31" Type="http://schemas.openxmlformats.org/officeDocument/2006/relationships/image" Target="../media/image59.jpeg"/><Relationship Id="rId44" Type="http://schemas.openxmlformats.org/officeDocument/2006/relationships/image" Target="../media/image72.png"/><Relationship Id="rId52" Type="http://schemas.openxmlformats.org/officeDocument/2006/relationships/image" Target="../media/image80.jpeg"/><Relationship Id="rId60" Type="http://schemas.openxmlformats.org/officeDocument/2006/relationships/image" Target="../media/image88.jpeg"/><Relationship Id="rId65" Type="http://schemas.openxmlformats.org/officeDocument/2006/relationships/image" Target="../media/image93.jpeg"/><Relationship Id="rId73" Type="http://schemas.openxmlformats.org/officeDocument/2006/relationships/image" Target="../media/image101.jpeg"/><Relationship Id="rId78" Type="http://schemas.openxmlformats.org/officeDocument/2006/relationships/image" Target="../media/image106.jpeg"/><Relationship Id="rId81" Type="http://schemas.openxmlformats.org/officeDocument/2006/relationships/image" Target="../media/image109.jpeg"/><Relationship Id="rId86" Type="http://schemas.openxmlformats.org/officeDocument/2006/relationships/image" Target="../media/image114.jpeg"/><Relationship Id="rId94" Type="http://schemas.openxmlformats.org/officeDocument/2006/relationships/image" Target="../media/image122.jpeg"/><Relationship Id="rId4" Type="http://schemas.openxmlformats.org/officeDocument/2006/relationships/image" Target="../media/image32.jpeg"/><Relationship Id="rId9" Type="http://schemas.openxmlformats.org/officeDocument/2006/relationships/image" Target="../media/image37.jpeg"/><Relationship Id="rId13" Type="http://schemas.openxmlformats.org/officeDocument/2006/relationships/image" Target="../media/image41.jpeg"/><Relationship Id="rId18" Type="http://schemas.openxmlformats.org/officeDocument/2006/relationships/image" Target="../media/image46.jpeg"/><Relationship Id="rId39" Type="http://schemas.openxmlformats.org/officeDocument/2006/relationships/image" Target="../media/image67.jpeg"/><Relationship Id="rId34" Type="http://schemas.openxmlformats.org/officeDocument/2006/relationships/image" Target="../media/image62.png"/><Relationship Id="rId50" Type="http://schemas.openxmlformats.org/officeDocument/2006/relationships/image" Target="../media/image78.jpeg"/><Relationship Id="rId55" Type="http://schemas.openxmlformats.org/officeDocument/2006/relationships/image" Target="../media/image83.jpeg"/><Relationship Id="rId76" Type="http://schemas.openxmlformats.org/officeDocument/2006/relationships/image" Target="../media/image104.jpeg"/><Relationship Id="rId97" Type="http://schemas.openxmlformats.org/officeDocument/2006/relationships/image" Target="../media/image125.jpeg"/><Relationship Id="rId7" Type="http://schemas.openxmlformats.org/officeDocument/2006/relationships/image" Target="../media/image35.jpeg"/><Relationship Id="rId71" Type="http://schemas.openxmlformats.org/officeDocument/2006/relationships/image" Target="../media/image99.jpeg"/><Relationship Id="rId92" Type="http://schemas.openxmlformats.org/officeDocument/2006/relationships/image" Target="../media/image120.jpeg"/><Relationship Id="rId2" Type="http://schemas.openxmlformats.org/officeDocument/2006/relationships/image" Target="../media/image30.jpeg"/><Relationship Id="rId29" Type="http://schemas.openxmlformats.org/officeDocument/2006/relationships/image" Target="../media/image57.png"/><Relationship Id="rId24" Type="http://schemas.openxmlformats.org/officeDocument/2006/relationships/image" Target="../media/image52.jpeg"/><Relationship Id="rId40" Type="http://schemas.openxmlformats.org/officeDocument/2006/relationships/image" Target="../media/image68.jpeg"/><Relationship Id="rId45" Type="http://schemas.openxmlformats.org/officeDocument/2006/relationships/image" Target="../media/image73.jpeg"/><Relationship Id="rId66" Type="http://schemas.openxmlformats.org/officeDocument/2006/relationships/image" Target="../media/image94.jpeg"/><Relationship Id="rId87" Type="http://schemas.openxmlformats.org/officeDocument/2006/relationships/image" Target="../media/image115.jpeg"/><Relationship Id="rId61" Type="http://schemas.openxmlformats.org/officeDocument/2006/relationships/image" Target="../media/image89.jpeg"/><Relationship Id="rId82" Type="http://schemas.openxmlformats.org/officeDocument/2006/relationships/image" Target="../media/image110.jpeg"/><Relationship Id="rId19" Type="http://schemas.openxmlformats.org/officeDocument/2006/relationships/image" Target="../media/image47.jpeg"/><Relationship Id="rId14" Type="http://schemas.openxmlformats.org/officeDocument/2006/relationships/image" Target="../media/image42.jpeg"/><Relationship Id="rId30" Type="http://schemas.openxmlformats.org/officeDocument/2006/relationships/image" Target="../media/image58.jpeg"/><Relationship Id="rId35" Type="http://schemas.openxmlformats.org/officeDocument/2006/relationships/image" Target="../media/image63.jpeg"/><Relationship Id="rId56" Type="http://schemas.openxmlformats.org/officeDocument/2006/relationships/image" Target="../media/image84.jpeg"/><Relationship Id="rId77" Type="http://schemas.openxmlformats.org/officeDocument/2006/relationships/image" Target="../media/image105.jpeg"/><Relationship Id="rId8" Type="http://schemas.openxmlformats.org/officeDocument/2006/relationships/image" Target="../media/image36.jpeg"/><Relationship Id="rId51" Type="http://schemas.openxmlformats.org/officeDocument/2006/relationships/image" Target="../media/image79.png"/><Relationship Id="rId72" Type="http://schemas.openxmlformats.org/officeDocument/2006/relationships/image" Target="../media/image100.jpeg"/><Relationship Id="rId93" Type="http://schemas.openxmlformats.org/officeDocument/2006/relationships/image" Target="../media/image121.jpeg"/><Relationship Id="rId98" Type="http://schemas.openxmlformats.org/officeDocument/2006/relationships/image" Target="../media/image126.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ags" Target="../tags/tag1.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128.tiff"/><Relationship Id="rId2" Type="http://schemas.openxmlformats.org/officeDocument/2006/relationships/image" Target="../media/image127.tif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29.jp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dx.doi.org/10.1063/PT.3.2010" TargetMode="External"/><Relationship Id="rId7" Type="http://schemas.openxmlformats.org/officeDocument/2006/relationships/hyperlink" Target="https://digital.physicstoday.org/physicstoday/april_2020/MobilePagedReplica.action?pm=2&amp;folio=32#pg35" TargetMode="External"/><Relationship Id="rId2" Type="http://schemas.openxmlformats.org/officeDocument/2006/relationships/hyperlink" Target="https://www.fnal.gov/pub/tevatron/symposium_about.html" TargetMode="External"/><Relationship Id="rId1" Type="http://schemas.openxmlformats.org/officeDocument/2006/relationships/slideLayout" Target="../slideLayouts/slideLayout2.xml"/><Relationship Id="rId6" Type="http://schemas.openxmlformats.org/officeDocument/2006/relationships/hyperlink" Target="https://cerncourier.com/a/the-tevatron-legacy-a-luminosity-story/" TargetMode="External"/><Relationship Id="rId5" Type="http://schemas.openxmlformats.org/officeDocument/2006/relationships/hyperlink" Target="https://www.annualreviews.org/doi/10.1146/annurev-nucl-102212-170621" TargetMode="External"/><Relationship Id="rId4" Type="http://schemas.openxmlformats.org/officeDocument/2006/relationships/hyperlink" Target="https://www.annualreviews.org/doi/full/10.1146/annurev-nucl-102212-170615"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tiff"/><Relationship Id="rId1" Type="http://schemas.openxmlformats.org/officeDocument/2006/relationships/slideLayout" Target="../slideLayouts/slideLayout6.xml"/><Relationship Id="rId6" Type="http://schemas.openxmlformats.org/officeDocument/2006/relationships/image" Target="../media/image6.tiff"/><Relationship Id="rId5" Type="http://schemas.openxmlformats.org/officeDocument/2006/relationships/image" Target="../media/image5.tiff"/><Relationship Id="rId4" Type="http://schemas.openxmlformats.org/officeDocument/2006/relationships/image" Target="../media/image4.tiff"/></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6" Type="http://schemas.openxmlformats.org/officeDocument/2006/relationships/image" Target="../media/image4.tiff"/><Relationship Id="rId5" Type="http://schemas.openxmlformats.org/officeDocument/2006/relationships/image" Target="../media/image9.png"/><Relationship Id="rId4" Type="http://schemas.openxmlformats.org/officeDocument/2006/relationships/image" Target="../media/image6.tiff"/></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2.tif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5412B-0726-7745-948B-905901192281}"/>
              </a:ext>
            </a:extLst>
          </p:cNvPr>
          <p:cNvSpPr>
            <a:spLocks noGrp="1"/>
          </p:cNvSpPr>
          <p:nvPr>
            <p:ph type="ctrTitle"/>
          </p:nvPr>
        </p:nvSpPr>
        <p:spPr>
          <a:xfrm>
            <a:off x="211873" y="1278274"/>
            <a:ext cx="8720254" cy="2119215"/>
          </a:xfrm>
        </p:spPr>
        <p:txBody>
          <a:bodyPr>
            <a:normAutofit/>
          </a:bodyPr>
          <a:lstStyle/>
          <a:p>
            <a:r>
              <a:rPr lang="en-US" sz="4000" b="1" dirty="0">
                <a:solidFill>
                  <a:srgbClr val="0432FF"/>
                </a:solidFill>
              </a:rPr>
              <a:t>The View from the U.S.A.</a:t>
            </a:r>
            <a:br>
              <a:rPr lang="en-US" b="1" dirty="0">
                <a:solidFill>
                  <a:srgbClr val="0432FF"/>
                </a:solidFill>
              </a:rPr>
            </a:br>
            <a:br>
              <a:rPr lang="en-US" b="1" dirty="0">
                <a:solidFill>
                  <a:srgbClr val="0432FF"/>
                </a:solidFill>
              </a:rPr>
            </a:br>
            <a:r>
              <a:rPr lang="en-US" sz="2400" dirty="0">
                <a:solidFill>
                  <a:schemeClr val="tx1"/>
                </a:solidFill>
              </a:rPr>
              <a:t>Celebrating the 50</a:t>
            </a:r>
            <a:r>
              <a:rPr lang="en-US" sz="2400" baseline="30000" dirty="0">
                <a:solidFill>
                  <a:schemeClr val="tx1"/>
                </a:solidFill>
              </a:rPr>
              <a:t>th</a:t>
            </a:r>
            <a:r>
              <a:rPr lang="en-US" sz="2400" dirty="0">
                <a:solidFill>
                  <a:schemeClr val="tx1"/>
                </a:solidFill>
              </a:rPr>
              <a:t> Anniversary of Hadron Colliders at CERN</a:t>
            </a:r>
            <a:endParaRPr lang="en-US" b="1" dirty="0">
              <a:solidFill>
                <a:srgbClr val="800080"/>
              </a:solidFill>
            </a:endParaRPr>
          </a:p>
        </p:txBody>
      </p:sp>
      <p:sp>
        <p:nvSpPr>
          <p:cNvPr id="3" name="Subtitle 2">
            <a:extLst>
              <a:ext uri="{FF2B5EF4-FFF2-40B4-BE49-F238E27FC236}">
                <a16:creationId xmlns:a16="http://schemas.microsoft.com/office/drawing/2014/main" id="{20BFAFA1-569B-5549-81F5-0DECDF2DF2B0}"/>
              </a:ext>
            </a:extLst>
          </p:cNvPr>
          <p:cNvSpPr>
            <a:spLocks noGrp="1"/>
          </p:cNvSpPr>
          <p:nvPr>
            <p:ph type="subTitle" idx="1"/>
          </p:nvPr>
        </p:nvSpPr>
        <p:spPr>
          <a:xfrm>
            <a:off x="0" y="4072905"/>
            <a:ext cx="9144000" cy="1623420"/>
          </a:xfrm>
        </p:spPr>
        <p:txBody>
          <a:bodyPr>
            <a:noAutofit/>
          </a:bodyPr>
          <a:lstStyle/>
          <a:p>
            <a:r>
              <a:rPr lang="en-US" sz="1800" dirty="0"/>
              <a:t>October 14, 2021</a:t>
            </a:r>
          </a:p>
          <a:p>
            <a:endParaRPr lang="en-US" sz="1800" dirty="0"/>
          </a:p>
          <a:p>
            <a:r>
              <a:rPr lang="en-US" sz="1800" dirty="0"/>
              <a:t>Young-</a:t>
            </a:r>
            <a:r>
              <a:rPr lang="en-US" sz="1800" dirty="0" err="1"/>
              <a:t>Kee</a:t>
            </a:r>
            <a:r>
              <a:rPr lang="en-US" sz="1800" dirty="0"/>
              <a:t> Kim</a:t>
            </a:r>
          </a:p>
          <a:p>
            <a:r>
              <a:rPr lang="en-US" sz="1800" dirty="0"/>
              <a:t>The University of Chicago</a:t>
            </a:r>
          </a:p>
        </p:txBody>
      </p:sp>
    </p:spTree>
    <p:extLst>
      <p:ext uri="{BB962C8B-B14F-4D97-AF65-F5344CB8AC3E}">
        <p14:creationId xmlns:p14="http://schemas.microsoft.com/office/powerpoint/2010/main" val="3138512730"/>
      </p:ext>
    </p:extLst>
  </p:cSld>
  <p:clrMapOvr>
    <a:masterClrMapping/>
  </p:clrMapOvr>
  <mc:AlternateContent xmlns:mc="http://schemas.openxmlformats.org/markup-compatibility/2006" xmlns:p14="http://schemas.microsoft.com/office/powerpoint/2010/main">
    <mc:Choice Requires="p14">
      <p:transition spd="slow" p14:dur="2000" advTm="11890"/>
    </mc:Choice>
    <mc:Fallback xmlns="">
      <p:transition spd="slow" advTm="1189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3" descr="world_ma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050" y="3354629"/>
            <a:ext cx="8534400" cy="323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154" name="Oval 15"/>
          <p:cNvSpPr>
            <a:spLocks noChangeArrowheads="1"/>
          </p:cNvSpPr>
          <p:nvPr/>
        </p:nvSpPr>
        <p:spPr bwMode="auto">
          <a:xfrm>
            <a:off x="122238" y="663816"/>
            <a:ext cx="3429000" cy="3352800"/>
          </a:xfrm>
          <a:prstGeom prst="ellipse">
            <a:avLst/>
          </a:prstGeom>
          <a:solidFill>
            <a:srgbClr val="FF0000"/>
          </a:solidFill>
          <a:ln w="19050">
            <a:solidFill>
              <a:srgbClr val="FFFFFF"/>
            </a:solidFill>
            <a:round/>
            <a:headEnd/>
            <a:tailEnd/>
          </a:ln>
        </p:spPr>
        <p:txBody>
          <a:bodyPr wrap="none" anchor="ctr"/>
          <a:lstStyle/>
          <a:p>
            <a:pPr algn="ctr" defTabSz="912813" eaLnBrk="0" hangingPunct="0"/>
            <a:r>
              <a:rPr lang="en-US" sz="3200">
                <a:solidFill>
                  <a:srgbClr val="FFFFFF"/>
                </a:solidFill>
              </a:rPr>
              <a:t>Top quark</a:t>
            </a:r>
            <a:endParaRPr lang="en-US" sz="3200" baseline="30000">
              <a:solidFill>
                <a:srgbClr val="FFFFFF"/>
              </a:solidFill>
            </a:endParaRPr>
          </a:p>
        </p:txBody>
      </p:sp>
      <p:sp>
        <p:nvSpPr>
          <p:cNvPr id="49155" name="Oval 16"/>
          <p:cNvSpPr>
            <a:spLocks noChangeArrowheads="1"/>
          </p:cNvSpPr>
          <p:nvPr/>
        </p:nvSpPr>
        <p:spPr bwMode="auto">
          <a:xfrm>
            <a:off x="2605088" y="4107104"/>
            <a:ext cx="457200" cy="457200"/>
          </a:xfrm>
          <a:prstGeom prst="ellipse">
            <a:avLst/>
          </a:prstGeom>
          <a:solidFill>
            <a:srgbClr val="FF0000"/>
          </a:solidFill>
          <a:ln w="19050">
            <a:solidFill>
              <a:srgbClr val="FFFFFF"/>
            </a:solidFill>
            <a:round/>
            <a:headEnd/>
            <a:tailEnd/>
          </a:ln>
        </p:spPr>
        <p:txBody>
          <a:bodyPr wrap="none" anchor="ctr"/>
          <a:lstStyle/>
          <a:p>
            <a:pPr algn="ctr" defTabSz="912813" eaLnBrk="0" hangingPunct="0"/>
            <a:r>
              <a:rPr lang="en-US" sz="2000" dirty="0">
                <a:solidFill>
                  <a:srgbClr val="FFFFFF"/>
                </a:solidFill>
              </a:rPr>
              <a:t>c</a:t>
            </a:r>
          </a:p>
        </p:txBody>
      </p:sp>
      <p:sp>
        <p:nvSpPr>
          <p:cNvPr id="49156" name="Oval 17"/>
          <p:cNvSpPr>
            <a:spLocks noChangeArrowheads="1"/>
          </p:cNvSpPr>
          <p:nvPr/>
        </p:nvSpPr>
        <p:spPr bwMode="auto">
          <a:xfrm>
            <a:off x="1801813" y="3421304"/>
            <a:ext cx="685800" cy="685800"/>
          </a:xfrm>
          <a:prstGeom prst="ellipse">
            <a:avLst/>
          </a:prstGeom>
          <a:solidFill>
            <a:srgbClr val="FF0000"/>
          </a:solidFill>
          <a:ln w="19050">
            <a:solidFill>
              <a:srgbClr val="FFFFFF"/>
            </a:solidFill>
            <a:round/>
            <a:headEnd/>
            <a:tailEnd/>
          </a:ln>
        </p:spPr>
        <p:txBody>
          <a:bodyPr wrap="none" anchor="ctr"/>
          <a:lstStyle/>
          <a:p>
            <a:pPr algn="ctr" defTabSz="912813" eaLnBrk="0" hangingPunct="0"/>
            <a:r>
              <a:rPr lang="en-US" sz="2400">
                <a:solidFill>
                  <a:srgbClr val="FFFFFF"/>
                </a:solidFill>
              </a:rPr>
              <a:t>b</a:t>
            </a:r>
          </a:p>
        </p:txBody>
      </p:sp>
      <p:sp>
        <p:nvSpPr>
          <p:cNvPr id="49157" name="Oval 18"/>
          <p:cNvSpPr>
            <a:spLocks noChangeArrowheads="1"/>
          </p:cNvSpPr>
          <p:nvPr/>
        </p:nvSpPr>
        <p:spPr bwMode="auto">
          <a:xfrm>
            <a:off x="760413" y="4051541"/>
            <a:ext cx="533400" cy="533400"/>
          </a:xfrm>
          <a:prstGeom prst="ellipse">
            <a:avLst/>
          </a:prstGeom>
          <a:solidFill>
            <a:srgbClr val="FF0000"/>
          </a:solidFill>
          <a:ln w="19050">
            <a:solidFill>
              <a:srgbClr val="FFFFFF"/>
            </a:solidFill>
            <a:round/>
            <a:headEnd/>
            <a:tailEnd/>
          </a:ln>
        </p:spPr>
        <p:txBody>
          <a:bodyPr wrap="none" anchor="ctr"/>
          <a:lstStyle/>
          <a:p>
            <a:pPr algn="ctr" defTabSz="912813" eaLnBrk="0" hangingPunct="0"/>
            <a:r>
              <a:rPr lang="en-US" sz="2400">
                <a:solidFill>
                  <a:srgbClr val="FFFFFF"/>
                </a:solidFill>
              </a:rPr>
              <a:t> </a:t>
            </a:r>
            <a:r>
              <a:rPr lang="en-US" sz="2400">
                <a:solidFill>
                  <a:srgbClr val="FFFFFF"/>
                </a:solidFill>
                <a:latin typeface="Symbol" charset="0"/>
              </a:rPr>
              <a:t> t</a:t>
            </a:r>
          </a:p>
        </p:txBody>
      </p:sp>
      <p:sp>
        <p:nvSpPr>
          <p:cNvPr id="49159" name="Oval 20"/>
          <p:cNvSpPr>
            <a:spLocks noChangeArrowheads="1"/>
          </p:cNvSpPr>
          <p:nvPr/>
        </p:nvSpPr>
        <p:spPr bwMode="auto">
          <a:xfrm>
            <a:off x="533400" y="4086466"/>
            <a:ext cx="457200" cy="457200"/>
          </a:xfrm>
          <a:prstGeom prst="ellipse">
            <a:avLst/>
          </a:prstGeom>
          <a:solidFill>
            <a:srgbClr val="FF0000"/>
          </a:solidFill>
          <a:ln w="19050">
            <a:solidFill>
              <a:srgbClr val="FFFFFF"/>
            </a:solidFill>
            <a:round/>
            <a:headEnd/>
            <a:tailEnd/>
          </a:ln>
        </p:spPr>
        <p:txBody>
          <a:bodyPr wrap="none" anchor="ctr"/>
          <a:lstStyle/>
          <a:p>
            <a:pPr algn="ctr" defTabSz="912813" eaLnBrk="0" hangingPunct="0"/>
            <a:r>
              <a:rPr lang="en-US" sz="2000">
                <a:solidFill>
                  <a:srgbClr val="FFFFFF"/>
                </a:solidFill>
              </a:rPr>
              <a:t>c</a:t>
            </a:r>
          </a:p>
        </p:txBody>
      </p:sp>
      <p:sp>
        <p:nvSpPr>
          <p:cNvPr id="49160" name="Text Box 21"/>
          <p:cNvSpPr txBox="1">
            <a:spLocks noChangeArrowheads="1"/>
          </p:cNvSpPr>
          <p:nvPr/>
        </p:nvSpPr>
        <p:spPr bwMode="auto">
          <a:xfrm>
            <a:off x="2998788" y="4013441"/>
            <a:ext cx="308541"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defTabSz="912813" eaLnBrk="0" hangingPunct="0">
              <a:defRPr sz="2400">
                <a:solidFill>
                  <a:schemeClr val="tx1"/>
                </a:solidFill>
                <a:latin typeface="Arial" charset="0"/>
                <a:ea typeface="ＭＳ Ｐゴシック" charset="0"/>
                <a:cs typeface="ＭＳ Ｐゴシック" charset="0"/>
              </a:defRPr>
            </a:lvl1pPr>
            <a:lvl2pPr marL="742950" indent="-285750" defTabSz="912813" eaLnBrk="0" hangingPunct="0">
              <a:defRPr sz="2400">
                <a:solidFill>
                  <a:schemeClr val="tx1"/>
                </a:solidFill>
                <a:latin typeface="Arial" charset="0"/>
                <a:ea typeface="ＭＳ Ｐゴシック" charset="0"/>
              </a:defRPr>
            </a:lvl2pPr>
            <a:lvl3pPr marL="1143000" indent="-228600" defTabSz="912813" eaLnBrk="0" hangingPunct="0">
              <a:defRPr sz="2400">
                <a:solidFill>
                  <a:schemeClr val="tx1"/>
                </a:solidFill>
                <a:latin typeface="Arial" charset="0"/>
                <a:ea typeface="ＭＳ Ｐゴシック" charset="0"/>
              </a:defRPr>
            </a:lvl3pPr>
            <a:lvl4pPr marL="1600200" indent="-228600" defTabSz="912813" eaLnBrk="0" hangingPunct="0">
              <a:defRPr sz="2400">
                <a:solidFill>
                  <a:schemeClr val="tx1"/>
                </a:solidFill>
                <a:latin typeface="Arial" charset="0"/>
                <a:ea typeface="ＭＳ Ｐゴシック" charset="0"/>
              </a:defRPr>
            </a:lvl4pPr>
            <a:lvl5pPr marL="2057400" indent="-228600" defTabSz="912813" eaLnBrk="0" hangingPunct="0">
              <a:defRPr sz="2400">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sz="2400">
                <a:solidFill>
                  <a:schemeClr val="tx1"/>
                </a:solidFill>
                <a:latin typeface="Arial" charset="0"/>
                <a:ea typeface="ＭＳ Ｐゴシック" charset="0"/>
              </a:defRPr>
            </a:lvl9pPr>
          </a:lstStyle>
          <a:p>
            <a:r>
              <a:rPr lang="en-US" sz="2800">
                <a:solidFill>
                  <a:srgbClr val="FFFFFF"/>
                </a:solidFill>
                <a:latin typeface="AppleGothic" charset="0"/>
              </a:rPr>
              <a:t>.</a:t>
            </a:r>
            <a:endParaRPr lang="en-US">
              <a:solidFill>
                <a:srgbClr val="FFFFFF"/>
              </a:solidFill>
              <a:latin typeface="AppleGothic" charset="0"/>
            </a:endParaRPr>
          </a:p>
        </p:txBody>
      </p:sp>
      <p:sp>
        <p:nvSpPr>
          <p:cNvPr id="49161" name="Text Box 22"/>
          <p:cNvSpPr txBox="1">
            <a:spLocks noChangeArrowheads="1"/>
          </p:cNvSpPr>
          <p:nvPr/>
        </p:nvSpPr>
        <p:spPr bwMode="auto">
          <a:xfrm>
            <a:off x="3092450" y="4072179"/>
            <a:ext cx="46679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defTabSz="912813" eaLnBrk="0" hangingPunct="0">
              <a:defRPr sz="2400">
                <a:solidFill>
                  <a:schemeClr val="tx1"/>
                </a:solidFill>
                <a:latin typeface="Arial" charset="0"/>
                <a:ea typeface="ＭＳ Ｐゴシック" charset="0"/>
                <a:cs typeface="ＭＳ Ｐゴシック" charset="0"/>
              </a:defRPr>
            </a:lvl1pPr>
            <a:lvl2pPr marL="742950" indent="-285750" defTabSz="912813" eaLnBrk="0" hangingPunct="0">
              <a:defRPr sz="2400">
                <a:solidFill>
                  <a:schemeClr val="tx1"/>
                </a:solidFill>
                <a:latin typeface="Arial" charset="0"/>
                <a:ea typeface="ＭＳ Ｐゴシック" charset="0"/>
              </a:defRPr>
            </a:lvl2pPr>
            <a:lvl3pPr marL="1143000" indent="-228600" defTabSz="912813" eaLnBrk="0" hangingPunct="0">
              <a:defRPr sz="2400">
                <a:solidFill>
                  <a:schemeClr val="tx1"/>
                </a:solidFill>
                <a:latin typeface="Arial" charset="0"/>
                <a:ea typeface="ＭＳ Ｐゴシック" charset="0"/>
              </a:defRPr>
            </a:lvl3pPr>
            <a:lvl4pPr marL="1600200" indent="-228600" defTabSz="912813" eaLnBrk="0" hangingPunct="0">
              <a:defRPr sz="2400">
                <a:solidFill>
                  <a:schemeClr val="tx1"/>
                </a:solidFill>
                <a:latin typeface="Arial" charset="0"/>
                <a:ea typeface="ＭＳ Ｐゴシック" charset="0"/>
              </a:defRPr>
            </a:lvl4pPr>
            <a:lvl5pPr marL="2057400" indent="-228600" defTabSz="912813" eaLnBrk="0" hangingPunct="0">
              <a:defRPr sz="2400">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sz="2400">
                <a:solidFill>
                  <a:schemeClr val="tx1"/>
                </a:solidFill>
                <a:latin typeface="Arial" charset="0"/>
                <a:ea typeface="ＭＳ Ｐゴシック" charset="0"/>
              </a:defRPr>
            </a:lvl9pPr>
          </a:lstStyle>
          <a:p>
            <a:r>
              <a:rPr lang="en-US">
                <a:solidFill>
                  <a:srgbClr val="FFFFFF"/>
                </a:solidFill>
                <a:latin typeface="Symbol" charset="0"/>
              </a:rPr>
              <a:t>n</a:t>
            </a:r>
            <a:r>
              <a:rPr lang="en-US" baseline="-25000">
                <a:solidFill>
                  <a:srgbClr val="FFFFFF"/>
                </a:solidFill>
                <a:latin typeface="Symbol" charset="0"/>
              </a:rPr>
              <a:t>m</a:t>
            </a:r>
          </a:p>
        </p:txBody>
      </p:sp>
      <p:grpSp>
        <p:nvGrpSpPr>
          <p:cNvPr id="3" name="Group 2"/>
          <p:cNvGrpSpPr/>
          <p:nvPr/>
        </p:nvGrpSpPr>
        <p:grpSpPr>
          <a:xfrm>
            <a:off x="1817731" y="3839905"/>
            <a:ext cx="514873" cy="619825"/>
            <a:chOff x="1817731" y="3863975"/>
            <a:chExt cx="514873" cy="619825"/>
          </a:xfrm>
        </p:grpSpPr>
        <p:sp>
          <p:nvSpPr>
            <p:cNvPr id="49158" name="Text Box 19"/>
            <p:cNvSpPr txBox="1">
              <a:spLocks noChangeArrowheads="1"/>
            </p:cNvSpPr>
            <p:nvPr/>
          </p:nvSpPr>
          <p:spPr bwMode="auto">
            <a:xfrm>
              <a:off x="2024063" y="3863975"/>
              <a:ext cx="308541"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defTabSz="912813" eaLnBrk="0" hangingPunct="0">
                <a:defRPr sz="2400">
                  <a:solidFill>
                    <a:schemeClr val="tx1"/>
                  </a:solidFill>
                  <a:latin typeface="Arial" charset="0"/>
                  <a:ea typeface="ＭＳ Ｐゴシック" charset="0"/>
                  <a:cs typeface="ＭＳ Ｐゴシック" charset="0"/>
                </a:defRPr>
              </a:lvl1pPr>
              <a:lvl2pPr marL="742950" indent="-285750" defTabSz="912813" eaLnBrk="0" hangingPunct="0">
                <a:defRPr sz="2400">
                  <a:solidFill>
                    <a:schemeClr val="tx1"/>
                  </a:solidFill>
                  <a:latin typeface="Arial" charset="0"/>
                  <a:ea typeface="ＭＳ Ｐゴシック" charset="0"/>
                </a:defRPr>
              </a:lvl2pPr>
              <a:lvl3pPr marL="1143000" indent="-228600" defTabSz="912813" eaLnBrk="0" hangingPunct="0">
                <a:defRPr sz="2400">
                  <a:solidFill>
                    <a:schemeClr val="tx1"/>
                  </a:solidFill>
                  <a:latin typeface="Arial" charset="0"/>
                  <a:ea typeface="ＭＳ Ｐゴシック" charset="0"/>
                </a:defRPr>
              </a:lvl3pPr>
              <a:lvl4pPr marL="1600200" indent="-228600" defTabSz="912813" eaLnBrk="0" hangingPunct="0">
                <a:defRPr sz="2400">
                  <a:solidFill>
                    <a:schemeClr val="tx1"/>
                  </a:solidFill>
                  <a:latin typeface="Arial" charset="0"/>
                  <a:ea typeface="ＭＳ Ｐゴシック" charset="0"/>
                </a:defRPr>
              </a:lvl4pPr>
              <a:lvl5pPr marL="2057400" indent="-228600" defTabSz="912813" eaLnBrk="0" hangingPunct="0">
                <a:defRPr sz="2400">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sz="2400">
                  <a:solidFill>
                    <a:schemeClr val="tx1"/>
                  </a:solidFill>
                  <a:latin typeface="Arial" charset="0"/>
                  <a:ea typeface="ＭＳ Ｐゴシック" charset="0"/>
                </a:defRPr>
              </a:lvl9pPr>
            </a:lstStyle>
            <a:p>
              <a:r>
                <a:rPr lang="en-US" sz="2800">
                  <a:solidFill>
                    <a:srgbClr val="FF0000"/>
                  </a:solidFill>
                  <a:latin typeface="AppleGothic" charset="0"/>
                </a:rPr>
                <a:t>.</a:t>
              </a:r>
              <a:endParaRPr lang="en-US">
                <a:solidFill>
                  <a:srgbClr val="FF0000"/>
                </a:solidFill>
                <a:latin typeface="AppleGothic" charset="0"/>
              </a:endParaRPr>
            </a:p>
          </p:txBody>
        </p:sp>
        <p:sp>
          <p:nvSpPr>
            <p:cNvPr id="49162" name="Text Box 23"/>
            <p:cNvSpPr txBox="1">
              <a:spLocks noChangeArrowheads="1"/>
            </p:cNvSpPr>
            <p:nvPr/>
          </p:nvSpPr>
          <p:spPr bwMode="auto">
            <a:xfrm>
              <a:off x="1817731" y="4022135"/>
              <a:ext cx="44114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defTabSz="912813" eaLnBrk="0" hangingPunct="0">
                <a:defRPr sz="2400">
                  <a:solidFill>
                    <a:schemeClr val="tx1"/>
                  </a:solidFill>
                  <a:latin typeface="Arial" charset="0"/>
                  <a:ea typeface="ＭＳ Ｐゴシック" charset="0"/>
                  <a:cs typeface="ＭＳ Ｐゴシック" charset="0"/>
                </a:defRPr>
              </a:lvl1pPr>
              <a:lvl2pPr marL="742950" indent="-285750" defTabSz="912813" eaLnBrk="0" hangingPunct="0">
                <a:defRPr sz="2400">
                  <a:solidFill>
                    <a:schemeClr val="tx1"/>
                  </a:solidFill>
                  <a:latin typeface="Arial" charset="0"/>
                  <a:ea typeface="ＭＳ Ｐゴシック" charset="0"/>
                </a:defRPr>
              </a:lvl2pPr>
              <a:lvl3pPr marL="1143000" indent="-228600" defTabSz="912813" eaLnBrk="0" hangingPunct="0">
                <a:defRPr sz="2400">
                  <a:solidFill>
                    <a:schemeClr val="tx1"/>
                  </a:solidFill>
                  <a:latin typeface="Arial" charset="0"/>
                  <a:ea typeface="ＭＳ Ｐゴシック" charset="0"/>
                </a:defRPr>
              </a:lvl3pPr>
              <a:lvl4pPr marL="1600200" indent="-228600" defTabSz="912813" eaLnBrk="0" hangingPunct="0">
                <a:defRPr sz="2400">
                  <a:solidFill>
                    <a:schemeClr val="tx1"/>
                  </a:solidFill>
                  <a:latin typeface="Arial" charset="0"/>
                  <a:ea typeface="ＭＳ Ｐゴシック" charset="0"/>
                </a:defRPr>
              </a:lvl4pPr>
              <a:lvl5pPr marL="2057400" indent="-228600" defTabSz="912813" eaLnBrk="0" hangingPunct="0">
                <a:defRPr sz="2400">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sz="2400">
                  <a:solidFill>
                    <a:schemeClr val="tx1"/>
                  </a:solidFill>
                  <a:latin typeface="Arial" charset="0"/>
                  <a:ea typeface="ＭＳ Ｐゴシック" charset="0"/>
                </a:defRPr>
              </a:lvl9pPr>
            </a:lstStyle>
            <a:p>
              <a:r>
                <a:rPr lang="en-US" dirty="0" err="1">
                  <a:solidFill>
                    <a:srgbClr val="FF0000"/>
                  </a:solidFill>
                  <a:latin typeface="Symbol" charset="0"/>
                </a:rPr>
                <a:t>n</a:t>
              </a:r>
              <a:r>
                <a:rPr lang="en-US" baseline="-25000" dirty="0" err="1">
                  <a:solidFill>
                    <a:srgbClr val="FF0000"/>
                  </a:solidFill>
                  <a:latin typeface="Symbol" charset="0"/>
                </a:rPr>
                <a:t>t</a:t>
              </a:r>
              <a:endParaRPr lang="en-US" baseline="-25000" dirty="0">
                <a:solidFill>
                  <a:srgbClr val="FF0000"/>
                </a:solidFill>
                <a:latin typeface="Symbol" charset="0"/>
              </a:endParaRPr>
            </a:p>
          </p:txBody>
        </p:sp>
      </p:grpSp>
      <p:sp>
        <p:nvSpPr>
          <p:cNvPr id="49163" name="Oval 24"/>
          <p:cNvSpPr>
            <a:spLocks noChangeArrowheads="1"/>
          </p:cNvSpPr>
          <p:nvPr/>
        </p:nvSpPr>
        <p:spPr bwMode="auto">
          <a:xfrm>
            <a:off x="3981721" y="1578216"/>
            <a:ext cx="2438400" cy="2438400"/>
          </a:xfrm>
          <a:prstGeom prst="ellipse">
            <a:avLst/>
          </a:prstGeom>
          <a:solidFill>
            <a:srgbClr val="0000FF"/>
          </a:solidFill>
          <a:ln w="19050">
            <a:solidFill>
              <a:srgbClr val="FFFFFF"/>
            </a:solidFill>
            <a:round/>
            <a:headEnd/>
            <a:tailEnd/>
          </a:ln>
        </p:spPr>
        <p:txBody>
          <a:bodyPr wrap="none"/>
          <a:lstStyle/>
          <a:p>
            <a:pPr defTabSz="912813" eaLnBrk="0" hangingPunct="0"/>
            <a:endParaRPr lang="en-US" sz="2800" dirty="0">
              <a:solidFill>
                <a:srgbClr val="FFFFFF"/>
              </a:solidFill>
            </a:endParaRPr>
          </a:p>
          <a:p>
            <a:pPr defTabSz="912813" eaLnBrk="0" hangingPunct="0"/>
            <a:endParaRPr lang="en-US" sz="2800" dirty="0">
              <a:solidFill>
                <a:srgbClr val="FFFFFF"/>
              </a:solidFill>
            </a:endParaRPr>
          </a:p>
          <a:p>
            <a:pPr defTabSz="912813" eaLnBrk="0" hangingPunct="0"/>
            <a:endParaRPr lang="en-US" sz="2800" dirty="0">
              <a:solidFill>
                <a:srgbClr val="FFFFFF"/>
              </a:solidFill>
            </a:endParaRPr>
          </a:p>
          <a:p>
            <a:pPr defTabSz="912813" eaLnBrk="0" hangingPunct="0"/>
            <a:r>
              <a:rPr lang="en-US" sz="2800" dirty="0">
                <a:solidFill>
                  <a:srgbClr val="FFFFFF"/>
                </a:solidFill>
              </a:rPr>
              <a:t>Z</a:t>
            </a:r>
          </a:p>
          <a:p>
            <a:pPr defTabSz="912813" eaLnBrk="0" hangingPunct="0"/>
            <a:endParaRPr lang="en-US" sz="2800" dirty="0">
              <a:solidFill>
                <a:srgbClr val="FFFFFF"/>
              </a:solidFill>
            </a:endParaRPr>
          </a:p>
          <a:p>
            <a:pPr defTabSz="912813" eaLnBrk="0" hangingPunct="0"/>
            <a:endParaRPr lang="en-US" sz="2800" dirty="0">
              <a:solidFill>
                <a:srgbClr val="FFFFFF"/>
              </a:solidFill>
            </a:endParaRPr>
          </a:p>
          <a:p>
            <a:pPr defTabSz="912813" eaLnBrk="0" hangingPunct="0"/>
            <a:endParaRPr lang="en-US" sz="2800" dirty="0">
              <a:solidFill>
                <a:srgbClr val="FFFFFF"/>
              </a:solidFill>
            </a:endParaRPr>
          </a:p>
          <a:p>
            <a:pPr defTabSz="912813" eaLnBrk="0" hangingPunct="0"/>
            <a:r>
              <a:rPr lang="en-US" sz="2800" dirty="0">
                <a:solidFill>
                  <a:srgbClr val="FFFFFF"/>
                </a:solidFill>
              </a:rPr>
              <a:t>                </a:t>
            </a:r>
            <a:endParaRPr lang="en-US" sz="2400" dirty="0">
              <a:solidFill>
                <a:srgbClr val="FFFFFF"/>
              </a:solidFill>
              <a:latin typeface="AppleGothic" charset="0"/>
            </a:endParaRPr>
          </a:p>
        </p:txBody>
      </p:sp>
      <p:sp>
        <p:nvSpPr>
          <p:cNvPr id="49164" name="Oval 25"/>
          <p:cNvSpPr>
            <a:spLocks noChangeArrowheads="1"/>
          </p:cNvSpPr>
          <p:nvPr/>
        </p:nvSpPr>
        <p:spPr bwMode="auto">
          <a:xfrm>
            <a:off x="4664075" y="2133841"/>
            <a:ext cx="2133600" cy="2133600"/>
          </a:xfrm>
          <a:prstGeom prst="ellipse">
            <a:avLst/>
          </a:prstGeom>
          <a:solidFill>
            <a:srgbClr val="0000FF"/>
          </a:solidFill>
          <a:ln w="19050">
            <a:solidFill>
              <a:srgbClr val="FFFFFF"/>
            </a:solidFill>
            <a:round/>
            <a:headEnd/>
            <a:tailEnd/>
          </a:ln>
        </p:spPr>
        <p:txBody>
          <a:bodyPr wrap="none" anchor="ctr"/>
          <a:lstStyle/>
          <a:p>
            <a:pPr algn="ctr" defTabSz="912813" eaLnBrk="0" hangingPunct="0"/>
            <a:endParaRPr lang="en-US" sz="2800" dirty="0">
              <a:solidFill>
                <a:schemeClr val="bg1"/>
              </a:solidFill>
            </a:endParaRPr>
          </a:p>
          <a:p>
            <a:pPr algn="ctr" defTabSz="912813" eaLnBrk="0" hangingPunct="0"/>
            <a:endParaRPr lang="en-US" sz="2800" dirty="0">
              <a:solidFill>
                <a:schemeClr val="bg1"/>
              </a:solidFill>
            </a:endParaRPr>
          </a:p>
          <a:p>
            <a:pPr algn="ctr" defTabSz="912813" eaLnBrk="0" hangingPunct="0"/>
            <a:endParaRPr lang="en-US" sz="2800" dirty="0">
              <a:solidFill>
                <a:schemeClr val="bg1"/>
              </a:solidFill>
            </a:endParaRPr>
          </a:p>
          <a:p>
            <a:pPr algn="ctr" defTabSz="912813" eaLnBrk="0" hangingPunct="0"/>
            <a:r>
              <a:rPr lang="en-US" sz="2800" dirty="0">
                <a:solidFill>
                  <a:srgbClr val="FFFFFF"/>
                </a:solidFill>
              </a:rPr>
              <a:t>W</a:t>
            </a:r>
            <a:endParaRPr lang="en-US" sz="3200" dirty="0">
              <a:solidFill>
                <a:srgbClr val="FFFFFF"/>
              </a:solidFill>
            </a:endParaRPr>
          </a:p>
        </p:txBody>
      </p:sp>
      <p:sp>
        <p:nvSpPr>
          <p:cNvPr id="49165" name="Text Box 26"/>
          <p:cNvSpPr txBox="1">
            <a:spLocks noChangeArrowheads="1"/>
          </p:cNvSpPr>
          <p:nvPr/>
        </p:nvSpPr>
        <p:spPr bwMode="auto">
          <a:xfrm>
            <a:off x="6324600" y="1809991"/>
            <a:ext cx="10826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defTabSz="912813" eaLnBrk="0" hangingPunct="0">
              <a:defRPr sz="2400">
                <a:solidFill>
                  <a:schemeClr val="tx1"/>
                </a:solidFill>
                <a:latin typeface="Arial" charset="0"/>
                <a:ea typeface="ＭＳ Ｐゴシック" charset="0"/>
                <a:cs typeface="ＭＳ Ｐゴシック" charset="0"/>
              </a:defRPr>
            </a:lvl1pPr>
            <a:lvl2pPr marL="742950" indent="-285750" defTabSz="912813" eaLnBrk="0" hangingPunct="0">
              <a:defRPr sz="2400">
                <a:solidFill>
                  <a:schemeClr val="tx1"/>
                </a:solidFill>
                <a:latin typeface="Arial" charset="0"/>
                <a:ea typeface="ＭＳ Ｐゴシック" charset="0"/>
              </a:defRPr>
            </a:lvl2pPr>
            <a:lvl3pPr marL="1143000" indent="-228600" defTabSz="912813" eaLnBrk="0" hangingPunct="0">
              <a:defRPr sz="2400">
                <a:solidFill>
                  <a:schemeClr val="tx1"/>
                </a:solidFill>
                <a:latin typeface="Arial" charset="0"/>
                <a:ea typeface="ＭＳ Ｐゴシック" charset="0"/>
              </a:defRPr>
            </a:lvl3pPr>
            <a:lvl4pPr marL="1600200" indent="-228600" defTabSz="912813" eaLnBrk="0" hangingPunct="0">
              <a:defRPr sz="2400">
                <a:solidFill>
                  <a:schemeClr val="tx1"/>
                </a:solidFill>
                <a:latin typeface="Arial" charset="0"/>
                <a:ea typeface="ＭＳ Ｐゴシック" charset="0"/>
              </a:defRPr>
            </a:lvl4pPr>
            <a:lvl5pPr marL="2057400" indent="-228600" defTabSz="912813" eaLnBrk="0" hangingPunct="0">
              <a:defRPr sz="2400">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dirty="0">
                <a:solidFill>
                  <a:srgbClr val="FFFFFF"/>
                </a:solidFill>
              </a:rPr>
              <a:t>gluons</a:t>
            </a:r>
            <a:endParaRPr lang="en-US" sz="1800" dirty="0">
              <a:solidFill>
                <a:srgbClr val="FFFFFF"/>
              </a:solidFill>
            </a:endParaRPr>
          </a:p>
        </p:txBody>
      </p:sp>
      <p:sp>
        <p:nvSpPr>
          <p:cNvPr id="49171" name="TextBox 2"/>
          <p:cNvSpPr txBox="1">
            <a:spLocks noChangeArrowheads="1"/>
          </p:cNvSpPr>
          <p:nvPr/>
        </p:nvSpPr>
        <p:spPr bwMode="auto">
          <a:xfrm>
            <a:off x="10231438" y="2205038"/>
            <a:ext cx="18415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grpSp>
        <p:nvGrpSpPr>
          <p:cNvPr id="28" name="Group 27">
            <a:extLst>
              <a:ext uri="{FF2B5EF4-FFF2-40B4-BE49-F238E27FC236}">
                <a16:creationId xmlns:a16="http://schemas.microsoft.com/office/drawing/2014/main" id="{F0859C85-E80F-6545-99FD-3CBBB16C462A}"/>
              </a:ext>
            </a:extLst>
          </p:cNvPr>
          <p:cNvGrpSpPr/>
          <p:nvPr/>
        </p:nvGrpSpPr>
        <p:grpSpPr>
          <a:xfrm>
            <a:off x="2985882" y="4016790"/>
            <a:ext cx="596894" cy="523220"/>
            <a:chOff x="2024063" y="3863975"/>
            <a:chExt cx="596894" cy="523220"/>
          </a:xfrm>
        </p:grpSpPr>
        <p:sp>
          <p:nvSpPr>
            <p:cNvPr id="32" name="Text Box 19">
              <a:extLst>
                <a:ext uri="{FF2B5EF4-FFF2-40B4-BE49-F238E27FC236}">
                  <a16:creationId xmlns:a16="http://schemas.microsoft.com/office/drawing/2014/main" id="{D7C550F2-D731-B64A-AC3D-E56F30AD5D18}"/>
                </a:ext>
              </a:extLst>
            </p:cNvPr>
            <p:cNvSpPr txBox="1">
              <a:spLocks noChangeArrowheads="1"/>
            </p:cNvSpPr>
            <p:nvPr/>
          </p:nvSpPr>
          <p:spPr bwMode="auto">
            <a:xfrm>
              <a:off x="2024063" y="3863975"/>
              <a:ext cx="308541"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defTabSz="912813" eaLnBrk="0" hangingPunct="0">
                <a:defRPr sz="2400">
                  <a:solidFill>
                    <a:schemeClr val="tx1"/>
                  </a:solidFill>
                  <a:latin typeface="Arial" charset="0"/>
                  <a:ea typeface="ＭＳ Ｐゴシック" charset="0"/>
                  <a:cs typeface="ＭＳ Ｐゴシック" charset="0"/>
                </a:defRPr>
              </a:lvl1pPr>
              <a:lvl2pPr marL="742950" indent="-285750" defTabSz="912813" eaLnBrk="0" hangingPunct="0">
                <a:defRPr sz="2400">
                  <a:solidFill>
                    <a:schemeClr val="tx1"/>
                  </a:solidFill>
                  <a:latin typeface="Arial" charset="0"/>
                  <a:ea typeface="ＭＳ Ｐゴシック" charset="0"/>
                </a:defRPr>
              </a:lvl2pPr>
              <a:lvl3pPr marL="1143000" indent="-228600" defTabSz="912813" eaLnBrk="0" hangingPunct="0">
                <a:defRPr sz="2400">
                  <a:solidFill>
                    <a:schemeClr val="tx1"/>
                  </a:solidFill>
                  <a:latin typeface="Arial" charset="0"/>
                  <a:ea typeface="ＭＳ Ｐゴシック" charset="0"/>
                </a:defRPr>
              </a:lvl3pPr>
              <a:lvl4pPr marL="1600200" indent="-228600" defTabSz="912813" eaLnBrk="0" hangingPunct="0">
                <a:defRPr sz="2400">
                  <a:solidFill>
                    <a:schemeClr val="tx1"/>
                  </a:solidFill>
                  <a:latin typeface="Arial" charset="0"/>
                  <a:ea typeface="ＭＳ Ｐゴシック" charset="0"/>
                </a:defRPr>
              </a:lvl4pPr>
              <a:lvl5pPr marL="2057400" indent="-228600" defTabSz="912813" eaLnBrk="0" hangingPunct="0">
                <a:defRPr sz="2400">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sz="2400">
                  <a:solidFill>
                    <a:schemeClr val="tx1"/>
                  </a:solidFill>
                  <a:latin typeface="Arial" charset="0"/>
                  <a:ea typeface="ＭＳ Ｐゴシック" charset="0"/>
                </a:defRPr>
              </a:lvl9pPr>
            </a:lstStyle>
            <a:p>
              <a:r>
                <a:rPr lang="en-US" sz="2800">
                  <a:solidFill>
                    <a:srgbClr val="FF0000"/>
                  </a:solidFill>
                  <a:latin typeface="AppleGothic" charset="0"/>
                </a:rPr>
                <a:t>.</a:t>
              </a:r>
              <a:endParaRPr lang="en-US">
                <a:solidFill>
                  <a:srgbClr val="FF0000"/>
                </a:solidFill>
                <a:latin typeface="AppleGothic" charset="0"/>
              </a:endParaRPr>
            </a:p>
          </p:txBody>
        </p:sp>
        <p:sp>
          <p:nvSpPr>
            <p:cNvPr id="33" name="Text Box 23">
              <a:extLst>
                <a:ext uri="{FF2B5EF4-FFF2-40B4-BE49-F238E27FC236}">
                  <a16:creationId xmlns:a16="http://schemas.microsoft.com/office/drawing/2014/main" id="{E55F4A5F-5DB5-3641-9C54-DFA629CBBB79}"/>
                </a:ext>
              </a:extLst>
            </p:cNvPr>
            <p:cNvSpPr txBox="1">
              <a:spLocks noChangeArrowheads="1"/>
            </p:cNvSpPr>
            <p:nvPr/>
          </p:nvSpPr>
          <p:spPr bwMode="auto">
            <a:xfrm>
              <a:off x="2157369" y="3917631"/>
              <a:ext cx="46358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defTabSz="912813" eaLnBrk="0" hangingPunct="0">
                <a:defRPr sz="2400">
                  <a:solidFill>
                    <a:schemeClr val="tx1"/>
                  </a:solidFill>
                  <a:latin typeface="Arial" charset="0"/>
                  <a:ea typeface="ＭＳ Ｐゴシック" charset="0"/>
                  <a:cs typeface="ＭＳ Ｐゴシック" charset="0"/>
                </a:defRPr>
              </a:lvl1pPr>
              <a:lvl2pPr marL="742950" indent="-285750" defTabSz="912813" eaLnBrk="0" hangingPunct="0">
                <a:defRPr sz="2400">
                  <a:solidFill>
                    <a:schemeClr val="tx1"/>
                  </a:solidFill>
                  <a:latin typeface="Arial" charset="0"/>
                  <a:ea typeface="ＭＳ Ｐゴシック" charset="0"/>
                </a:defRPr>
              </a:lvl2pPr>
              <a:lvl3pPr marL="1143000" indent="-228600" defTabSz="912813" eaLnBrk="0" hangingPunct="0">
                <a:defRPr sz="2400">
                  <a:solidFill>
                    <a:schemeClr val="tx1"/>
                  </a:solidFill>
                  <a:latin typeface="Arial" charset="0"/>
                  <a:ea typeface="ＭＳ Ｐゴシック" charset="0"/>
                </a:defRPr>
              </a:lvl3pPr>
              <a:lvl4pPr marL="1600200" indent="-228600" defTabSz="912813" eaLnBrk="0" hangingPunct="0">
                <a:defRPr sz="2400">
                  <a:solidFill>
                    <a:schemeClr val="tx1"/>
                  </a:solidFill>
                  <a:latin typeface="Arial" charset="0"/>
                  <a:ea typeface="ＭＳ Ｐゴシック" charset="0"/>
                </a:defRPr>
              </a:lvl4pPr>
              <a:lvl5pPr marL="2057400" indent="-228600" defTabSz="912813" eaLnBrk="0" hangingPunct="0">
                <a:defRPr sz="2400">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sz="2400">
                  <a:solidFill>
                    <a:schemeClr val="tx1"/>
                  </a:solidFill>
                  <a:latin typeface="Arial" charset="0"/>
                  <a:ea typeface="ＭＳ Ｐゴシック" charset="0"/>
                </a:defRPr>
              </a:lvl9pPr>
            </a:lstStyle>
            <a:p>
              <a:r>
                <a:rPr lang="en-US" dirty="0">
                  <a:solidFill>
                    <a:srgbClr val="FF0000"/>
                  </a:solidFill>
                  <a:latin typeface="Symbol" charset="0"/>
                </a:rPr>
                <a:t>n</a:t>
              </a:r>
              <a:r>
                <a:rPr lang="en-US" baseline="-25000" dirty="0">
                  <a:solidFill>
                    <a:srgbClr val="FF0000"/>
                  </a:solidFill>
                  <a:latin typeface="Symbol" charset="0"/>
                </a:rPr>
                <a:t>m</a:t>
              </a:r>
            </a:p>
          </p:txBody>
        </p:sp>
      </p:grpSp>
      <p:sp>
        <p:nvSpPr>
          <p:cNvPr id="34" name="TextBox 33">
            <a:extLst>
              <a:ext uri="{FF2B5EF4-FFF2-40B4-BE49-F238E27FC236}">
                <a16:creationId xmlns:a16="http://schemas.microsoft.com/office/drawing/2014/main" id="{09FA0C54-B4A9-384C-9820-C83267380B46}"/>
              </a:ext>
            </a:extLst>
          </p:cNvPr>
          <p:cNvSpPr txBox="1"/>
          <p:nvPr/>
        </p:nvSpPr>
        <p:spPr>
          <a:xfrm>
            <a:off x="397413" y="4705953"/>
            <a:ext cx="1107996" cy="584775"/>
          </a:xfrm>
          <a:prstGeom prst="rect">
            <a:avLst/>
          </a:prstGeom>
          <a:noFill/>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defRPr/>
            </a:pPr>
            <a:r>
              <a:rPr lang="en-US" sz="1600" b="1" dirty="0">
                <a:solidFill>
                  <a:srgbClr val="FF0000"/>
                </a:solidFill>
                <a:cs typeface="+mn-cs"/>
              </a:rPr>
              <a:t>Spin ½ </a:t>
            </a:r>
          </a:p>
          <a:p>
            <a:pPr algn="ctr" eaLnBrk="1" hangingPunct="1">
              <a:defRPr/>
            </a:pPr>
            <a:r>
              <a:rPr lang="en-US" sz="1600" b="1" dirty="0">
                <a:solidFill>
                  <a:srgbClr val="FF0000"/>
                </a:solidFill>
                <a:cs typeface="+mn-cs"/>
              </a:rPr>
              <a:t>Fermions</a:t>
            </a:r>
          </a:p>
        </p:txBody>
      </p:sp>
      <p:sp>
        <p:nvSpPr>
          <p:cNvPr id="35" name="TextBox 34">
            <a:extLst>
              <a:ext uri="{FF2B5EF4-FFF2-40B4-BE49-F238E27FC236}">
                <a16:creationId xmlns:a16="http://schemas.microsoft.com/office/drawing/2014/main" id="{7F45C771-178F-224B-AFB2-B4AFA5C86423}"/>
              </a:ext>
            </a:extLst>
          </p:cNvPr>
          <p:cNvSpPr txBox="1"/>
          <p:nvPr/>
        </p:nvSpPr>
        <p:spPr>
          <a:xfrm>
            <a:off x="6831679" y="2956394"/>
            <a:ext cx="934871" cy="584775"/>
          </a:xfrm>
          <a:prstGeom prst="rect">
            <a:avLst/>
          </a:prstGeom>
          <a:noFill/>
        </p:spPr>
        <p:txBody>
          <a:bodyPr wrap="none">
            <a:spAutoFit/>
          </a:bodyPr>
          <a:lstStyle/>
          <a:p>
            <a:pPr algn="ctr">
              <a:defRPr/>
            </a:pPr>
            <a:r>
              <a:rPr lang="en-US" sz="1600" b="1" dirty="0">
                <a:solidFill>
                  <a:srgbClr val="0000FF"/>
                </a:solidFill>
                <a:latin typeface="Arial" pitchFamily="34" charset="0"/>
                <a:ea typeface="+mn-ea"/>
                <a:cs typeface="+mn-cs"/>
              </a:rPr>
              <a:t>Spin 1 </a:t>
            </a:r>
          </a:p>
          <a:p>
            <a:pPr algn="ctr">
              <a:defRPr/>
            </a:pPr>
            <a:r>
              <a:rPr lang="en-US" sz="1600" b="1" dirty="0">
                <a:solidFill>
                  <a:srgbClr val="0000FF"/>
                </a:solidFill>
                <a:latin typeface="Arial" pitchFamily="34" charset="0"/>
                <a:ea typeface="+mn-ea"/>
                <a:cs typeface="+mn-cs"/>
              </a:rPr>
              <a:t>Bosons</a:t>
            </a:r>
          </a:p>
        </p:txBody>
      </p:sp>
      <p:sp>
        <p:nvSpPr>
          <p:cNvPr id="36" name="Text Box 27">
            <a:extLst>
              <a:ext uri="{FF2B5EF4-FFF2-40B4-BE49-F238E27FC236}">
                <a16:creationId xmlns:a16="http://schemas.microsoft.com/office/drawing/2014/main" id="{30D07171-0961-0647-A9C5-E9C9C0BA730F}"/>
              </a:ext>
            </a:extLst>
          </p:cNvPr>
          <p:cNvSpPr txBox="1">
            <a:spLocks noChangeArrowheads="1"/>
          </p:cNvSpPr>
          <p:nvPr/>
        </p:nvSpPr>
        <p:spPr bwMode="auto">
          <a:xfrm>
            <a:off x="179293" y="129438"/>
            <a:ext cx="7227982"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defTabSz="912813" eaLnBrk="0" hangingPunct="0">
              <a:defRPr sz="2400">
                <a:solidFill>
                  <a:schemeClr val="tx1"/>
                </a:solidFill>
                <a:latin typeface="Arial" charset="0"/>
                <a:ea typeface="ＭＳ Ｐゴシック" charset="0"/>
                <a:cs typeface="ＭＳ Ｐゴシック" charset="0"/>
              </a:defRPr>
            </a:lvl1pPr>
            <a:lvl2pPr marL="742950" indent="-285750" defTabSz="912813" eaLnBrk="0" hangingPunct="0">
              <a:defRPr sz="2400">
                <a:solidFill>
                  <a:schemeClr val="tx1"/>
                </a:solidFill>
                <a:latin typeface="Arial" charset="0"/>
                <a:ea typeface="ＭＳ Ｐゴシック" charset="0"/>
              </a:defRPr>
            </a:lvl2pPr>
            <a:lvl3pPr marL="1143000" indent="-228600" defTabSz="912813" eaLnBrk="0" hangingPunct="0">
              <a:defRPr sz="2400">
                <a:solidFill>
                  <a:schemeClr val="tx1"/>
                </a:solidFill>
                <a:latin typeface="Arial" charset="0"/>
                <a:ea typeface="ＭＳ Ｐゴシック" charset="0"/>
              </a:defRPr>
            </a:lvl3pPr>
            <a:lvl4pPr marL="1600200" indent="-228600" defTabSz="912813" eaLnBrk="0" hangingPunct="0">
              <a:defRPr sz="2400">
                <a:solidFill>
                  <a:schemeClr val="tx1"/>
                </a:solidFill>
                <a:latin typeface="Arial" charset="0"/>
                <a:ea typeface="ＭＳ Ｐゴシック" charset="0"/>
              </a:defRPr>
            </a:lvl4pPr>
            <a:lvl5pPr marL="2057400" indent="-228600" defTabSz="912813" eaLnBrk="0" hangingPunct="0">
              <a:defRPr sz="2400">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dirty="0"/>
              <a:t>Discovering elementary particles (w/ Accelerators)</a:t>
            </a:r>
          </a:p>
        </p:txBody>
      </p:sp>
      <p:grpSp>
        <p:nvGrpSpPr>
          <p:cNvPr id="37" name="Group 2">
            <a:extLst>
              <a:ext uri="{FF2B5EF4-FFF2-40B4-BE49-F238E27FC236}">
                <a16:creationId xmlns:a16="http://schemas.microsoft.com/office/drawing/2014/main" id="{06494EF3-FF79-E84F-AA4B-0C5453407AB3}"/>
              </a:ext>
            </a:extLst>
          </p:cNvPr>
          <p:cNvGrpSpPr>
            <a:grpSpLocks/>
          </p:cNvGrpSpPr>
          <p:nvPr/>
        </p:nvGrpSpPr>
        <p:grpSpPr bwMode="auto">
          <a:xfrm>
            <a:off x="8040876" y="482190"/>
            <a:ext cx="998629" cy="523220"/>
            <a:chOff x="6961349" y="447005"/>
            <a:chExt cx="1391142" cy="523071"/>
          </a:xfrm>
        </p:grpSpPr>
        <p:sp>
          <p:nvSpPr>
            <p:cNvPr id="38" name="Text Box 27">
              <a:extLst>
                <a:ext uri="{FF2B5EF4-FFF2-40B4-BE49-F238E27FC236}">
                  <a16:creationId xmlns:a16="http://schemas.microsoft.com/office/drawing/2014/main" id="{C6354C10-1C99-AE49-B685-BF3623D251AA}"/>
                </a:ext>
              </a:extLst>
            </p:cNvPr>
            <p:cNvSpPr txBox="1">
              <a:spLocks noChangeArrowheads="1"/>
            </p:cNvSpPr>
            <p:nvPr/>
          </p:nvSpPr>
          <p:spPr bwMode="auto">
            <a:xfrm>
              <a:off x="7339299" y="447005"/>
              <a:ext cx="1013192" cy="523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defTabSz="912813" eaLnBrk="0" hangingPunct="0">
                <a:defRPr sz="2400">
                  <a:solidFill>
                    <a:schemeClr val="tx1"/>
                  </a:solidFill>
                  <a:latin typeface="Arial" charset="0"/>
                  <a:ea typeface="ＭＳ Ｐゴシック" charset="0"/>
                  <a:cs typeface="ＭＳ Ｐゴシック" charset="0"/>
                </a:defRPr>
              </a:lvl1pPr>
              <a:lvl2pPr marL="742950" indent="-285750" defTabSz="912813" eaLnBrk="0" hangingPunct="0">
                <a:defRPr sz="2400">
                  <a:solidFill>
                    <a:schemeClr val="tx1"/>
                  </a:solidFill>
                  <a:latin typeface="Arial" charset="0"/>
                  <a:ea typeface="ＭＳ Ｐゴシック" charset="0"/>
                </a:defRPr>
              </a:lvl2pPr>
              <a:lvl3pPr marL="1143000" indent="-228600" defTabSz="912813" eaLnBrk="0" hangingPunct="0">
                <a:defRPr sz="2400">
                  <a:solidFill>
                    <a:schemeClr val="tx1"/>
                  </a:solidFill>
                  <a:latin typeface="Arial" charset="0"/>
                  <a:ea typeface="ＭＳ Ｐゴシック" charset="0"/>
                </a:defRPr>
              </a:lvl3pPr>
              <a:lvl4pPr marL="1600200" indent="-228600" defTabSz="912813" eaLnBrk="0" hangingPunct="0">
                <a:defRPr sz="2400">
                  <a:solidFill>
                    <a:schemeClr val="tx1"/>
                  </a:solidFill>
                  <a:latin typeface="Arial" charset="0"/>
                  <a:ea typeface="ＭＳ Ｐゴシック" charset="0"/>
                </a:defRPr>
              </a:lvl4pPr>
              <a:lvl5pPr marL="2057400" indent="-228600" defTabSz="912813" eaLnBrk="0" hangingPunct="0">
                <a:defRPr sz="2400">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dirty="0">
                  <a:solidFill>
                    <a:schemeClr val="accent6">
                      <a:lumMod val="50000"/>
                    </a:schemeClr>
                  </a:solidFill>
                </a:rPr>
                <a:t>proton</a:t>
              </a:r>
            </a:p>
            <a:p>
              <a:pPr eaLnBrk="1" hangingPunct="1"/>
              <a:r>
                <a:rPr lang="en-US" sz="1400" dirty="0">
                  <a:solidFill>
                    <a:schemeClr val="accent6">
                      <a:lumMod val="50000"/>
                    </a:schemeClr>
                  </a:solidFill>
                </a:rPr>
                <a:t>mass</a:t>
              </a:r>
            </a:p>
          </p:txBody>
        </p:sp>
        <p:sp>
          <p:nvSpPr>
            <p:cNvPr id="39" name="Oval 29">
              <a:extLst>
                <a:ext uri="{FF2B5EF4-FFF2-40B4-BE49-F238E27FC236}">
                  <a16:creationId xmlns:a16="http://schemas.microsoft.com/office/drawing/2014/main" id="{D283486C-3233-1F48-BD70-8516FE0D8B91}"/>
                </a:ext>
              </a:extLst>
            </p:cNvPr>
            <p:cNvSpPr>
              <a:spLocks noChangeArrowheads="1"/>
            </p:cNvSpPr>
            <p:nvPr/>
          </p:nvSpPr>
          <p:spPr bwMode="auto">
            <a:xfrm>
              <a:off x="6961349" y="557085"/>
              <a:ext cx="415715" cy="303625"/>
            </a:xfrm>
            <a:prstGeom prst="ellipse">
              <a:avLst/>
            </a:prstGeom>
            <a:solidFill>
              <a:schemeClr val="accent6">
                <a:lumMod val="50000"/>
              </a:schemeClr>
            </a:solidFill>
            <a:ln w="9525">
              <a:solidFill>
                <a:srgbClr val="FFFF00"/>
              </a:solidFill>
              <a:round/>
              <a:headEnd/>
              <a:tailEnd/>
            </a:ln>
          </p:spPr>
          <p:txBody>
            <a:bodyPr wrap="none" anchor="ctr"/>
            <a:lstStyle/>
            <a:p>
              <a:pPr algn="r" defTabSz="912813"/>
              <a:endParaRPr lang="en-US" sz="2200" dirty="0"/>
            </a:p>
          </p:txBody>
        </p:sp>
      </p:grpSp>
      <p:grpSp>
        <p:nvGrpSpPr>
          <p:cNvPr id="40" name="Group 39">
            <a:extLst>
              <a:ext uri="{FF2B5EF4-FFF2-40B4-BE49-F238E27FC236}">
                <a16:creationId xmlns:a16="http://schemas.microsoft.com/office/drawing/2014/main" id="{2C8D1E0D-DD7A-D14A-B7E3-7E4273391335}"/>
              </a:ext>
            </a:extLst>
          </p:cNvPr>
          <p:cNvGrpSpPr/>
          <p:nvPr/>
        </p:nvGrpSpPr>
        <p:grpSpPr>
          <a:xfrm>
            <a:off x="6602587" y="2271249"/>
            <a:ext cx="914049" cy="523220"/>
            <a:chOff x="6192529" y="1424600"/>
            <a:chExt cx="914049" cy="523220"/>
          </a:xfrm>
        </p:grpSpPr>
        <p:sp>
          <p:nvSpPr>
            <p:cNvPr id="41" name="Text Box 19">
              <a:extLst>
                <a:ext uri="{FF2B5EF4-FFF2-40B4-BE49-F238E27FC236}">
                  <a16:creationId xmlns:a16="http://schemas.microsoft.com/office/drawing/2014/main" id="{331D3647-55D2-7842-8E6F-EBEBAFBA6A38}"/>
                </a:ext>
              </a:extLst>
            </p:cNvPr>
            <p:cNvSpPr txBox="1">
              <a:spLocks noChangeArrowheads="1"/>
            </p:cNvSpPr>
            <p:nvPr/>
          </p:nvSpPr>
          <p:spPr bwMode="auto">
            <a:xfrm>
              <a:off x="6192529" y="1424600"/>
              <a:ext cx="308541"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defTabSz="912813" eaLnBrk="0" hangingPunct="0">
                <a:defRPr sz="2400">
                  <a:solidFill>
                    <a:schemeClr val="tx1"/>
                  </a:solidFill>
                  <a:latin typeface="Arial" charset="0"/>
                  <a:ea typeface="ＭＳ Ｐゴシック" charset="0"/>
                  <a:cs typeface="ＭＳ Ｐゴシック" charset="0"/>
                </a:defRPr>
              </a:lvl1pPr>
              <a:lvl2pPr marL="742950" indent="-285750" defTabSz="912813" eaLnBrk="0" hangingPunct="0">
                <a:defRPr sz="2400">
                  <a:solidFill>
                    <a:schemeClr val="tx1"/>
                  </a:solidFill>
                  <a:latin typeface="Arial" charset="0"/>
                  <a:ea typeface="ＭＳ Ｐゴシック" charset="0"/>
                </a:defRPr>
              </a:lvl2pPr>
              <a:lvl3pPr marL="1143000" indent="-228600" defTabSz="912813" eaLnBrk="0" hangingPunct="0">
                <a:defRPr sz="2400">
                  <a:solidFill>
                    <a:schemeClr val="tx1"/>
                  </a:solidFill>
                  <a:latin typeface="Arial" charset="0"/>
                  <a:ea typeface="ＭＳ Ｐゴシック" charset="0"/>
                </a:defRPr>
              </a:lvl3pPr>
              <a:lvl4pPr marL="1600200" indent="-228600" defTabSz="912813" eaLnBrk="0" hangingPunct="0">
                <a:defRPr sz="2400">
                  <a:solidFill>
                    <a:schemeClr val="tx1"/>
                  </a:solidFill>
                  <a:latin typeface="Arial" charset="0"/>
                  <a:ea typeface="ＭＳ Ｐゴシック" charset="0"/>
                </a:defRPr>
              </a:lvl4pPr>
              <a:lvl5pPr marL="2057400" indent="-228600" defTabSz="912813" eaLnBrk="0" hangingPunct="0">
                <a:defRPr sz="2400">
                  <a:solidFill>
                    <a:schemeClr val="tx1"/>
                  </a:solidFill>
                  <a:latin typeface="Arial" charset="0"/>
                  <a:ea typeface="ＭＳ Ｐゴシック" charset="0"/>
                </a:defRPr>
              </a:lvl5pPr>
              <a:lvl6pPr marL="2514600" indent="-228600" defTabSz="9128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28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28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2813" eaLnBrk="0" fontAlgn="base" hangingPunct="0">
                <a:spcBef>
                  <a:spcPct val="0"/>
                </a:spcBef>
                <a:spcAft>
                  <a:spcPct val="0"/>
                </a:spcAft>
                <a:defRPr sz="2400">
                  <a:solidFill>
                    <a:schemeClr val="tx1"/>
                  </a:solidFill>
                  <a:latin typeface="Arial" charset="0"/>
                  <a:ea typeface="ＭＳ Ｐゴシック" charset="0"/>
                </a:defRPr>
              </a:lvl9pPr>
            </a:lstStyle>
            <a:p>
              <a:r>
                <a:rPr lang="en-US" sz="2800">
                  <a:solidFill>
                    <a:srgbClr val="0432FF"/>
                  </a:solidFill>
                  <a:latin typeface="AppleGothic" charset="0"/>
                </a:rPr>
                <a:t>.</a:t>
              </a:r>
              <a:endParaRPr lang="en-US">
                <a:solidFill>
                  <a:srgbClr val="0432FF"/>
                </a:solidFill>
                <a:latin typeface="AppleGothic" charset="0"/>
              </a:endParaRPr>
            </a:p>
          </p:txBody>
        </p:sp>
        <p:sp>
          <p:nvSpPr>
            <p:cNvPr id="42" name="TextBox 41">
              <a:extLst>
                <a:ext uri="{FF2B5EF4-FFF2-40B4-BE49-F238E27FC236}">
                  <a16:creationId xmlns:a16="http://schemas.microsoft.com/office/drawing/2014/main" id="{1DE04D71-666A-244A-945E-97773DCA5BD1}"/>
                </a:ext>
              </a:extLst>
            </p:cNvPr>
            <p:cNvSpPr txBox="1"/>
            <p:nvPr/>
          </p:nvSpPr>
          <p:spPr>
            <a:xfrm>
              <a:off x="6394525" y="1560742"/>
              <a:ext cx="712053" cy="369332"/>
            </a:xfrm>
            <a:prstGeom prst="rect">
              <a:avLst/>
            </a:prstGeom>
            <a:noFill/>
          </p:spPr>
          <p:txBody>
            <a:bodyPr wrap="none">
              <a:spAutoFit/>
            </a:bodyPr>
            <a:lstStyle/>
            <a:p>
              <a:pPr algn="ctr">
                <a:defRPr/>
              </a:pPr>
              <a:r>
                <a:rPr lang="en-US" dirty="0">
                  <a:solidFill>
                    <a:srgbClr val="0000FF"/>
                  </a:solidFill>
                  <a:latin typeface="+mj-lt"/>
                  <a:ea typeface="+mn-ea"/>
                  <a:cs typeface="+mn-cs"/>
                </a:rPr>
                <a:t>gluon</a:t>
              </a:r>
            </a:p>
          </p:txBody>
        </p:sp>
      </p:grpSp>
      <p:grpSp>
        <p:nvGrpSpPr>
          <p:cNvPr id="43" name="Group 42">
            <a:extLst>
              <a:ext uri="{FF2B5EF4-FFF2-40B4-BE49-F238E27FC236}">
                <a16:creationId xmlns:a16="http://schemas.microsoft.com/office/drawing/2014/main" id="{CB8FB69D-8E30-E242-8DE6-258BDC86C248}"/>
              </a:ext>
            </a:extLst>
          </p:cNvPr>
          <p:cNvGrpSpPr>
            <a:grpSpLocks/>
          </p:cNvGrpSpPr>
          <p:nvPr/>
        </p:nvGrpSpPr>
        <p:grpSpPr bwMode="auto">
          <a:xfrm>
            <a:off x="4086225" y="641554"/>
            <a:ext cx="3493887" cy="2701813"/>
            <a:chOff x="4121150" y="921026"/>
            <a:chExt cx="3493887" cy="2701925"/>
          </a:xfrm>
        </p:grpSpPr>
        <p:sp>
          <p:nvSpPr>
            <p:cNvPr id="44" name="Oval 15">
              <a:extLst>
                <a:ext uri="{FF2B5EF4-FFF2-40B4-BE49-F238E27FC236}">
                  <a16:creationId xmlns:a16="http://schemas.microsoft.com/office/drawing/2014/main" id="{0076341D-02B0-3C42-8DA7-71586B33ECB1}"/>
                </a:ext>
              </a:extLst>
            </p:cNvPr>
            <p:cNvSpPr>
              <a:spLocks noChangeArrowheads="1"/>
            </p:cNvSpPr>
            <p:nvPr/>
          </p:nvSpPr>
          <p:spPr bwMode="auto">
            <a:xfrm>
              <a:off x="4121150" y="921026"/>
              <a:ext cx="2740025" cy="2701925"/>
            </a:xfrm>
            <a:prstGeom prst="ellipse">
              <a:avLst/>
            </a:prstGeom>
            <a:solidFill>
              <a:srgbClr val="FF00FF"/>
            </a:solidFill>
            <a:ln w="19050">
              <a:solidFill>
                <a:srgbClr val="FFFFFF"/>
              </a:solidFill>
              <a:round/>
              <a:headEnd/>
              <a:tailEnd/>
            </a:ln>
          </p:spPr>
          <p:txBody>
            <a:bodyPr wrap="none" anchor="ctr"/>
            <a:lstStyle/>
            <a:p>
              <a:pPr algn="ctr" defTabSz="912813" eaLnBrk="0" hangingPunct="0"/>
              <a:r>
                <a:rPr lang="en-US" sz="3200" dirty="0">
                  <a:solidFill>
                    <a:srgbClr val="FFFFFF"/>
                  </a:solidFill>
                </a:rPr>
                <a:t>Higgs boson</a:t>
              </a:r>
              <a:endParaRPr lang="en-US" sz="3200" baseline="30000" dirty="0">
                <a:solidFill>
                  <a:srgbClr val="FFFFFF"/>
                </a:solidFill>
              </a:endParaRPr>
            </a:p>
          </p:txBody>
        </p:sp>
        <p:sp>
          <p:nvSpPr>
            <p:cNvPr id="45" name="TextBox 44">
              <a:extLst>
                <a:ext uri="{FF2B5EF4-FFF2-40B4-BE49-F238E27FC236}">
                  <a16:creationId xmlns:a16="http://schemas.microsoft.com/office/drawing/2014/main" id="{82D90605-F4E0-324D-9256-8951B934C5F5}"/>
                </a:ext>
              </a:extLst>
            </p:cNvPr>
            <p:cNvSpPr txBox="1"/>
            <p:nvPr/>
          </p:nvSpPr>
          <p:spPr>
            <a:xfrm>
              <a:off x="6793978" y="1635066"/>
              <a:ext cx="821059" cy="584799"/>
            </a:xfrm>
            <a:prstGeom prst="rect">
              <a:avLst/>
            </a:prstGeom>
            <a:noFill/>
            <a:ln>
              <a:noFill/>
            </a:ln>
          </p:spPr>
          <p:txBody>
            <a:bodyPr wrap="none">
              <a:spAutoFit/>
            </a:bodyPr>
            <a:lstStyle/>
            <a:p>
              <a:pPr>
                <a:defRPr/>
              </a:pPr>
              <a:r>
                <a:rPr lang="en-US" sz="1600" b="1" dirty="0">
                  <a:solidFill>
                    <a:srgbClr val="FF00FF"/>
                  </a:solidFill>
                  <a:latin typeface="Arial" pitchFamily="34" charset="0"/>
                  <a:ea typeface="+mn-ea"/>
                  <a:cs typeface="+mn-cs"/>
                </a:rPr>
                <a:t>Spin 0</a:t>
              </a:r>
            </a:p>
            <a:p>
              <a:pPr>
                <a:defRPr/>
              </a:pPr>
              <a:r>
                <a:rPr lang="en-US" sz="1600" b="1" dirty="0">
                  <a:solidFill>
                    <a:srgbClr val="FF00FF"/>
                  </a:solidFill>
                  <a:latin typeface="Arial" pitchFamily="34" charset="0"/>
                </a:rPr>
                <a:t>Boson</a:t>
              </a:r>
              <a:endParaRPr lang="en-US" sz="1600" b="1" dirty="0">
                <a:solidFill>
                  <a:srgbClr val="FF00FF"/>
                </a:solidFill>
                <a:latin typeface="Arial" pitchFamily="34" charset="0"/>
                <a:ea typeface="+mn-ea"/>
                <a:cs typeface="+mn-cs"/>
              </a:endParaRPr>
            </a:p>
          </p:txBody>
        </p:sp>
      </p:grpSp>
      <p:sp>
        <p:nvSpPr>
          <p:cNvPr id="46" name="TextBox 45">
            <a:extLst>
              <a:ext uri="{FF2B5EF4-FFF2-40B4-BE49-F238E27FC236}">
                <a16:creationId xmlns:a16="http://schemas.microsoft.com/office/drawing/2014/main" id="{F2759171-D26E-344F-98F2-053FC4622F5F}"/>
              </a:ext>
            </a:extLst>
          </p:cNvPr>
          <p:cNvSpPr txBox="1"/>
          <p:nvPr/>
        </p:nvSpPr>
        <p:spPr>
          <a:xfrm>
            <a:off x="0" y="5752989"/>
            <a:ext cx="9144000" cy="400110"/>
          </a:xfrm>
          <a:prstGeom prst="rect">
            <a:avLst/>
          </a:prstGeom>
          <a:solidFill>
            <a:schemeClr val="bg1"/>
          </a:solidFill>
        </p:spPr>
        <p:txBody>
          <a:bodyPr wrap="square" rtlCol="0">
            <a:spAutoFit/>
          </a:bodyPr>
          <a:lstStyle/>
          <a:p>
            <a:pPr algn="ctr"/>
            <a:r>
              <a:rPr lang="en-US" sz="2000" dirty="0">
                <a:solidFill>
                  <a:srgbClr val="0432FF"/>
                </a:solidFill>
              </a:rPr>
              <a:t>Particles are messengers to understand laws of nature</a:t>
            </a:r>
          </a:p>
        </p:txBody>
      </p:sp>
      <p:sp>
        <p:nvSpPr>
          <p:cNvPr id="47" name="Slide Number Placeholder 6">
            <a:extLst>
              <a:ext uri="{FF2B5EF4-FFF2-40B4-BE49-F238E27FC236}">
                <a16:creationId xmlns:a16="http://schemas.microsoft.com/office/drawing/2014/main" id="{F129E312-1952-BD4E-B5EA-5BBE86093871}"/>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9</a:t>
            </a:fld>
            <a:endParaRPr lang="en-US"/>
          </a:p>
        </p:txBody>
      </p:sp>
      <p:sp>
        <p:nvSpPr>
          <p:cNvPr id="48" name="Footer Placeholder 10">
            <a:extLst>
              <a:ext uri="{FF2B5EF4-FFF2-40B4-BE49-F238E27FC236}">
                <a16:creationId xmlns:a16="http://schemas.microsoft.com/office/drawing/2014/main" id="{E33C3D46-8B57-0E4A-AC33-D866E79C72A3}"/>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49" name="Date Placeholder 15">
            <a:extLst>
              <a:ext uri="{FF2B5EF4-FFF2-40B4-BE49-F238E27FC236}">
                <a16:creationId xmlns:a16="http://schemas.microsoft.com/office/drawing/2014/main" id="{3F8FF3B4-2086-CB48-9D0B-E72E8B4D2AB0}"/>
              </a:ext>
            </a:extLst>
          </p:cNvPr>
          <p:cNvSpPr>
            <a:spLocks noGrp="1"/>
          </p:cNvSpPr>
          <p:nvPr>
            <p:ph type="dt" sz="half" idx="10"/>
          </p:nvPr>
        </p:nvSpPr>
        <p:spPr>
          <a:xfrm>
            <a:off x="0" y="6489084"/>
            <a:ext cx="2133600" cy="365125"/>
          </a:xfrm>
        </p:spPr>
        <p:txBody>
          <a:bodyPr/>
          <a:lstStyle/>
          <a:p>
            <a:r>
              <a:rPr lang="en-US"/>
              <a:t>10/14/21</a:t>
            </a:r>
          </a:p>
        </p:txBody>
      </p:sp>
    </p:spTree>
    <p:custDataLst>
      <p:tags r:id="rId1"/>
    </p:custDataLst>
    <p:extLst>
      <p:ext uri="{BB962C8B-B14F-4D97-AF65-F5344CB8AC3E}">
        <p14:creationId xmlns:p14="http://schemas.microsoft.com/office/powerpoint/2010/main" val="172872689"/>
      </p:ext>
    </p:extLst>
  </p:cSld>
  <p:clrMapOvr>
    <a:masterClrMapping/>
  </p:clrMapOvr>
  <p:transition advTm="544"/>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11D14-C516-4044-98DD-F65FDBF16783}"/>
              </a:ext>
            </a:extLst>
          </p:cNvPr>
          <p:cNvSpPr>
            <a:spLocks noGrp="1"/>
          </p:cNvSpPr>
          <p:nvPr>
            <p:ph type="title"/>
          </p:nvPr>
        </p:nvSpPr>
        <p:spPr/>
        <p:txBody>
          <a:bodyPr/>
          <a:lstStyle/>
          <a:p>
            <a:r>
              <a:rPr lang="en-US" dirty="0">
                <a:solidFill>
                  <a:srgbClr val="0432FF"/>
                </a:solidFill>
              </a:rPr>
              <a:t>Collision Energy is Not the Whole Story</a:t>
            </a:r>
          </a:p>
        </p:txBody>
      </p:sp>
      <p:pic>
        <p:nvPicPr>
          <p:cNvPr id="2050" name="Picture 2" descr="https://cerncourier.com/wp-content/uploads/2016/04/CClum1_04_16-635x435.jpg">
            <a:hlinkClick r:id="rId3" tooltip="Fig.1. Tevatron instantaneous luminosity in cm&lt;sup&gt;&amp;ndash;2&lt;/sup&gt;&amp;nbsp;s&lt;sup&gt;&amp;ndash;1&lt;/sup&gt; between 1992 and 2011. &lt;br /&gt;Image credit: S Holmes and V Shiltsev."/>
            <a:extLst>
              <a:ext uri="{FF2B5EF4-FFF2-40B4-BE49-F238E27FC236}">
                <a16:creationId xmlns:a16="http://schemas.microsoft.com/office/drawing/2014/main" id="{B03F10F9-77C0-8347-A3DE-D540B1B0A1C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3854"/>
          <a:stretch/>
        </p:blipFill>
        <p:spPr bwMode="auto">
          <a:xfrm>
            <a:off x="5055327" y="2671740"/>
            <a:ext cx="3999240" cy="263404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6EF8A757-2009-0C40-B8D3-935D591BD181}"/>
              </a:ext>
            </a:extLst>
          </p:cNvPr>
          <p:cNvSpPr txBox="1"/>
          <p:nvPr/>
        </p:nvSpPr>
        <p:spPr>
          <a:xfrm>
            <a:off x="4941591" y="1181742"/>
            <a:ext cx="4202410" cy="400110"/>
          </a:xfrm>
          <a:prstGeom prst="rect">
            <a:avLst/>
          </a:prstGeom>
          <a:noFill/>
        </p:spPr>
        <p:txBody>
          <a:bodyPr wrap="square" rtlCol="0">
            <a:spAutoFit/>
          </a:bodyPr>
          <a:lstStyle/>
          <a:p>
            <a:pPr algn="ctr"/>
            <a:r>
              <a:rPr lang="en-US" sz="2000" dirty="0" err="1"/>
              <a:t>Tevatron</a:t>
            </a:r>
            <a:r>
              <a:rPr lang="en-US" sz="2000" dirty="0"/>
              <a:t> Luminosity with Time:</a:t>
            </a:r>
          </a:p>
        </p:txBody>
      </p:sp>
      <p:cxnSp>
        <p:nvCxnSpPr>
          <p:cNvPr id="9" name="Straight Arrow Connector 8">
            <a:extLst>
              <a:ext uri="{FF2B5EF4-FFF2-40B4-BE49-F238E27FC236}">
                <a16:creationId xmlns:a16="http://schemas.microsoft.com/office/drawing/2014/main" id="{9CDE11B5-E0B7-134A-ACA5-F176E6E341DD}"/>
              </a:ext>
            </a:extLst>
          </p:cNvPr>
          <p:cNvCxnSpPr>
            <a:cxnSpLocks/>
          </p:cNvCxnSpPr>
          <p:nvPr/>
        </p:nvCxnSpPr>
        <p:spPr>
          <a:xfrm flipV="1">
            <a:off x="6089471" y="4689568"/>
            <a:ext cx="1" cy="1118110"/>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ED88BDD9-0A54-0948-A9C3-675690E73C87}"/>
              </a:ext>
            </a:extLst>
          </p:cNvPr>
          <p:cNvSpPr txBox="1"/>
          <p:nvPr/>
        </p:nvSpPr>
        <p:spPr>
          <a:xfrm>
            <a:off x="5037997" y="5793083"/>
            <a:ext cx="2102948" cy="369332"/>
          </a:xfrm>
          <a:prstGeom prst="rect">
            <a:avLst/>
          </a:prstGeom>
          <a:noFill/>
        </p:spPr>
        <p:txBody>
          <a:bodyPr wrap="none" rtlCol="0">
            <a:spAutoFit/>
          </a:bodyPr>
          <a:lstStyle/>
          <a:p>
            <a:r>
              <a:rPr lang="en-US" dirty="0">
                <a:solidFill>
                  <a:srgbClr val="C00000"/>
                </a:solidFill>
              </a:rPr>
              <a:t>Top Quark Discovery</a:t>
            </a:r>
          </a:p>
        </p:txBody>
      </p:sp>
      <p:sp>
        <p:nvSpPr>
          <p:cNvPr id="12" name="Slide Number Placeholder 6">
            <a:extLst>
              <a:ext uri="{FF2B5EF4-FFF2-40B4-BE49-F238E27FC236}">
                <a16:creationId xmlns:a16="http://schemas.microsoft.com/office/drawing/2014/main" id="{057FF8FA-A2BE-5A4A-B410-690685B82A9A}"/>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10</a:t>
            </a:fld>
            <a:endParaRPr lang="en-US"/>
          </a:p>
        </p:txBody>
      </p:sp>
      <p:sp>
        <p:nvSpPr>
          <p:cNvPr id="13" name="Footer Placeholder 10">
            <a:extLst>
              <a:ext uri="{FF2B5EF4-FFF2-40B4-BE49-F238E27FC236}">
                <a16:creationId xmlns:a16="http://schemas.microsoft.com/office/drawing/2014/main" id="{29125C6E-F28A-5B47-8522-3B81DB9F6841}"/>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14" name="Date Placeholder 15">
            <a:extLst>
              <a:ext uri="{FF2B5EF4-FFF2-40B4-BE49-F238E27FC236}">
                <a16:creationId xmlns:a16="http://schemas.microsoft.com/office/drawing/2014/main" id="{C667A875-B038-F941-9BC5-29923D2F54BB}"/>
              </a:ext>
            </a:extLst>
          </p:cNvPr>
          <p:cNvSpPr>
            <a:spLocks noGrp="1"/>
          </p:cNvSpPr>
          <p:nvPr>
            <p:ph type="dt" sz="half" idx="10"/>
          </p:nvPr>
        </p:nvSpPr>
        <p:spPr>
          <a:xfrm>
            <a:off x="0" y="6489084"/>
            <a:ext cx="2133600" cy="365125"/>
          </a:xfrm>
        </p:spPr>
        <p:txBody>
          <a:bodyPr/>
          <a:lstStyle/>
          <a:p>
            <a:r>
              <a:rPr lang="en-US"/>
              <a:t>10/14/21</a:t>
            </a:r>
          </a:p>
        </p:txBody>
      </p:sp>
      <p:sp>
        <p:nvSpPr>
          <p:cNvPr id="3" name="TextBox 2">
            <a:extLst>
              <a:ext uri="{FF2B5EF4-FFF2-40B4-BE49-F238E27FC236}">
                <a16:creationId xmlns:a16="http://schemas.microsoft.com/office/drawing/2014/main" id="{6E1AF04E-1D3B-0A40-A14F-9DB27A32C0AC}"/>
              </a:ext>
            </a:extLst>
          </p:cNvPr>
          <p:cNvSpPr txBox="1"/>
          <p:nvPr/>
        </p:nvSpPr>
        <p:spPr>
          <a:xfrm>
            <a:off x="4941591" y="1619340"/>
            <a:ext cx="4202410" cy="830997"/>
          </a:xfrm>
          <a:prstGeom prst="rect">
            <a:avLst/>
          </a:prstGeom>
          <a:noFill/>
        </p:spPr>
        <p:txBody>
          <a:bodyPr wrap="square" rtlCol="0">
            <a:spAutoFit/>
          </a:bodyPr>
          <a:lstStyle/>
          <a:p>
            <a:pPr algn="ctr"/>
            <a:r>
              <a:rPr lang="en-US" sz="1600" dirty="0"/>
              <a:t>Electron Cooling (2005) + </a:t>
            </a:r>
          </a:p>
          <a:p>
            <a:pPr algn="ctr"/>
            <a:r>
              <a:rPr lang="en-US" sz="1600" dirty="0"/>
              <a:t>Many small steps by a better understanding of beam physics and accelerator technologies</a:t>
            </a:r>
          </a:p>
        </p:txBody>
      </p:sp>
      <p:pic>
        <p:nvPicPr>
          <p:cNvPr id="15" name="Picture 14">
            <a:extLst>
              <a:ext uri="{FF2B5EF4-FFF2-40B4-BE49-F238E27FC236}">
                <a16:creationId xmlns:a16="http://schemas.microsoft.com/office/drawing/2014/main" id="{DE354B1D-0EEC-FD48-A51B-5B4C2DA6E948}"/>
              </a:ext>
            </a:extLst>
          </p:cNvPr>
          <p:cNvPicPr>
            <a:picLocks noChangeAspect="1"/>
          </p:cNvPicPr>
          <p:nvPr/>
        </p:nvPicPr>
        <p:blipFill rotWithShape="1">
          <a:blip r:embed="rId5"/>
          <a:srcRect b="11864"/>
          <a:stretch/>
        </p:blipFill>
        <p:spPr>
          <a:xfrm>
            <a:off x="77062" y="1749970"/>
            <a:ext cx="3813055" cy="2773651"/>
          </a:xfrm>
          <a:prstGeom prst="rect">
            <a:avLst/>
          </a:prstGeom>
        </p:spPr>
      </p:pic>
      <p:pic>
        <p:nvPicPr>
          <p:cNvPr id="16" name="Picture 1" descr="page3image43806080">
            <a:extLst>
              <a:ext uri="{FF2B5EF4-FFF2-40B4-BE49-F238E27FC236}">
                <a16:creationId xmlns:a16="http://schemas.microsoft.com/office/drawing/2014/main" id="{CFD64709-5526-B241-8663-54C90A68E57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39111" y="3449280"/>
            <a:ext cx="1789417" cy="1172377"/>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3DF7854E-8C1E-7E4A-A092-F4DE42F2F53A}"/>
              </a:ext>
            </a:extLst>
          </p:cNvPr>
          <p:cNvSpPr txBox="1"/>
          <p:nvPr/>
        </p:nvSpPr>
        <p:spPr>
          <a:xfrm>
            <a:off x="3437245" y="3149213"/>
            <a:ext cx="1193147" cy="307777"/>
          </a:xfrm>
          <a:prstGeom prst="rect">
            <a:avLst/>
          </a:prstGeom>
          <a:noFill/>
        </p:spPr>
        <p:txBody>
          <a:bodyPr wrap="none" rtlCol="0">
            <a:spAutoFit/>
          </a:bodyPr>
          <a:lstStyle/>
          <a:p>
            <a:pPr algn="r"/>
            <a:r>
              <a:rPr lang="en-US" sz="1400" dirty="0"/>
              <a:t>CDF Detector</a:t>
            </a:r>
          </a:p>
        </p:txBody>
      </p:sp>
      <p:sp>
        <p:nvSpPr>
          <p:cNvPr id="18" name="TextBox 17">
            <a:extLst>
              <a:ext uri="{FF2B5EF4-FFF2-40B4-BE49-F238E27FC236}">
                <a16:creationId xmlns:a16="http://schemas.microsoft.com/office/drawing/2014/main" id="{9FB95882-39AB-5B4E-A2DD-86A510252437}"/>
              </a:ext>
            </a:extLst>
          </p:cNvPr>
          <p:cNvSpPr txBox="1"/>
          <p:nvPr/>
        </p:nvSpPr>
        <p:spPr>
          <a:xfrm>
            <a:off x="563680" y="5057750"/>
            <a:ext cx="1066510" cy="307777"/>
          </a:xfrm>
          <a:prstGeom prst="rect">
            <a:avLst/>
          </a:prstGeom>
          <a:noFill/>
        </p:spPr>
        <p:txBody>
          <a:bodyPr wrap="none" rtlCol="0">
            <a:spAutoFit/>
          </a:bodyPr>
          <a:lstStyle/>
          <a:p>
            <a:r>
              <a:rPr lang="en-US" sz="1400" dirty="0"/>
              <a:t>D0 Detector</a:t>
            </a:r>
          </a:p>
        </p:txBody>
      </p:sp>
      <p:pic>
        <p:nvPicPr>
          <p:cNvPr id="19" name="Picture 18">
            <a:extLst>
              <a:ext uri="{FF2B5EF4-FFF2-40B4-BE49-F238E27FC236}">
                <a16:creationId xmlns:a16="http://schemas.microsoft.com/office/drawing/2014/main" id="{973372A3-9208-BB45-92EF-765760866F18}"/>
              </a:ext>
            </a:extLst>
          </p:cNvPr>
          <p:cNvPicPr>
            <a:picLocks noChangeAspect="1"/>
          </p:cNvPicPr>
          <p:nvPr/>
        </p:nvPicPr>
        <p:blipFill>
          <a:blip r:embed="rId7"/>
          <a:stretch>
            <a:fillRect/>
          </a:stretch>
        </p:blipFill>
        <p:spPr>
          <a:xfrm>
            <a:off x="1630190" y="4445243"/>
            <a:ext cx="1199880" cy="1567190"/>
          </a:xfrm>
          <a:prstGeom prst="rect">
            <a:avLst/>
          </a:prstGeom>
        </p:spPr>
      </p:pic>
      <p:sp>
        <p:nvSpPr>
          <p:cNvPr id="20" name="TextBox 19">
            <a:extLst>
              <a:ext uri="{FF2B5EF4-FFF2-40B4-BE49-F238E27FC236}">
                <a16:creationId xmlns:a16="http://schemas.microsoft.com/office/drawing/2014/main" id="{533A32FE-7F32-EC46-9B4A-787AEBD35251}"/>
              </a:ext>
            </a:extLst>
          </p:cNvPr>
          <p:cNvSpPr txBox="1"/>
          <p:nvPr/>
        </p:nvSpPr>
        <p:spPr>
          <a:xfrm>
            <a:off x="169819" y="1213869"/>
            <a:ext cx="4576509" cy="369332"/>
          </a:xfrm>
          <a:prstGeom prst="rect">
            <a:avLst/>
          </a:prstGeom>
          <a:noFill/>
        </p:spPr>
        <p:txBody>
          <a:bodyPr wrap="none" rtlCol="0">
            <a:spAutoFit/>
          </a:bodyPr>
          <a:lstStyle/>
          <a:p>
            <a:r>
              <a:rPr lang="en-US" dirty="0" err="1"/>
              <a:t>Fermilab</a:t>
            </a:r>
            <a:r>
              <a:rPr lang="en-US" dirty="0"/>
              <a:t> Accelerator Complex (</a:t>
            </a:r>
            <a:r>
              <a:rPr lang="en-US" dirty="0" err="1"/>
              <a:t>Tevatron</a:t>
            </a:r>
            <a:r>
              <a:rPr lang="en-US" dirty="0"/>
              <a:t> Run II)</a:t>
            </a:r>
          </a:p>
        </p:txBody>
      </p:sp>
    </p:spTree>
    <p:extLst>
      <p:ext uri="{BB962C8B-B14F-4D97-AF65-F5344CB8AC3E}">
        <p14:creationId xmlns:p14="http://schemas.microsoft.com/office/powerpoint/2010/main" val="30960089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A6F625B5-52F0-CB4E-8552-E7B356D63AC1}"/>
              </a:ext>
            </a:extLst>
          </p:cNvPr>
          <p:cNvSpPr>
            <a:spLocks noGrp="1"/>
          </p:cNvSpPr>
          <p:nvPr>
            <p:ph type="title"/>
          </p:nvPr>
        </p:nvSpPr>
        <p:spPr/>
        <p:txBody>
          <a:bodyPr/>
          <a:lstStyle/>
          <a:p>
            <a:r>
              <a:rPr lang="en-US" dirty="0">
                <a:solidFill>
                  <a:srgbClr val="0432FF"/>
                </a:solidFill>
              </a:rPr>
              <a:t>Energy Frontier Colliders: Energy &amp; Luminosity</a:t>
            </a:r>
          </a:p>
        </p:txBody>
      </p:sp>
      <p:grpSp>
        <p:nvGrpSpPr>
          <p:cNvPr id="16" name="Group 15">
            <a:extLst>
              <a:ext uri="{FF2B5EF4-FFF2-40B4-BE49-F238E27FC236}">
                <a16:creationId xmlns:a16="http://schemas.microsoft.com/office/drawing/2014/main" id="{6E8A03C0-74D9-4345-AFCD-3DACFEBA8DCC}"/>
              </a:ext>
            </a:extLst>
          </p:cNvPr>
          <p:cNvGrpSpPr/>
          <p:nvPr/>
        </p:nvGrpSpPr>
        <p:grpSpPr>
          <a:xfrm>
            <a:off x="133190" y="984669"/>
            <a:ext cx="8739546" cy="3676848"/>
            <a:chOff x="51757" y="1799192"/>
            <a:chExt cx="9195761" cy="3867179"/>
          </a:xfrm>
        </p:grpSpPr>
        <p:pic>
          <p:nvPicPr>
            <p:cNvPr id="6" name="Picture 5">
              <a:extLst>
                <a:ext uri="{FF2B5EF4-FFF2-40B4-BE49-F238E27FC236}">
                  <a16:creationId xmlns:a16="http://schemas.microsoft.com/office/drawing/2014/main" id="{59566A6C-6ADA-6A4A-A457-92F4717D24B2}"/>
                </a:ext>
              </a:extLst>
            </p:cNvPr>
            <p:cNvPicPr>
              <a:picLocks noChangeAspect="1"/>
            </p:cNvPicPr>
            <p:nvPr/>
          </p:nvPicPr>
          <p:blipFill rotWithShape="1">
            <a:blip r:embed="rId3"/>
            <a:srcRect b="35221"/>
            <a:stretch/>
          </p:blipFill>
          <p:spPr>
            <a:xfrm>
              <a:off x="4887430" y="1799192"/>
              <a:ext cx="4360088" cy="3867179"/>
            </a:xfrm>
            <a:prstGeom prst="rect">
              <a:avLst/>
            </a:prstGeom>
          </p:spPr>
        </p:pic>
        <p:sp>
          <p:nvSpPr>
            <p:cNvPr id="9" name="TextBox 8">
              <a:extLst>
                <a:ext uri="{FF2B5EF4-FFF2-40B4-BE49-F238E27FC236}">
                  <a16:creationId xmlns:a16="http://schemas.microsoft.com/office/drawing/2014/main" id="{39B24402-7DA6-4F46-9C6D-F863204CD6D9}"/>
                </a:ext>
              </a:extLst>
            </p:cNvPr>
            <p:cNvSpPr txBox="1"/>
            <p:nvPr/>
          </p:nvSpPr>
          <p:spPr>
            <a:xfrm>
              <a:off x="5608816" y="2036926"/>
              <a:ext cx="1910844" cy="523220"/>
            </a:xfrm>
            <a:prstGeom prst="rect">
              <a:avLst/>
            </a:prstGeom>
            <a:noFill/>
          </p:spPr>
          <p:txBody>
            <a:bodyPr wrap="none" rtlCol="0">
              <a:spAutoFit/>
            </a:bodyPr>
            <a:lstStyle/>
            <a:p>
              <a:r>
                <a:rPr lang="en-US" sz="1400" dirty="0">
                  <a:solidFill>
                    <a:schemeClr val="bg1">
                      <a:lumMod val="50000"/>
                    </a:schemeClr>
                  </a:solidFill>
                </a:rPr>
                <a:t>Physics Today 33 (2020)</a:t>
              </a:r>
            </a:p>
            <a:p>
              <a:r>
                <a:rPr lang="en-US" sz="1400" dirty="0">
                  <a:solidFill>
                    <a:schemeClr val="bg1">
                      <a:lumMod val="50000"/>
                    </a:schemeClr>
                  </a:solidFill>
                </a:rPr>
                <a:t>Vladimir </a:t>
              </a:r>
              <a:r>
                <a:rPr lang="en-US" sz="1400" dirty="0" err="1">
                  <a:solidFill>
                    <a:schemeClr val="bg1">
                      <a:lumMod val="50000"/>
                    </a:schemeClr>
                  </a:solidFill>
                </a:rPr>
                <a:t>Shiltsev</a:t>
              </a:r>
              <a:endParaRPr lang="en-US" sz="1400" dirty="0">
                <a:solidFill>
                  <a:schemeClr val="bg1">
                    <a:lumMod val="50000"/>
                  </a:schemeClr>
                </a:solidFill>
              </a:endParaRPr>
            </a:p>
          </p:txBody>
        </p:sp>
        <p:pic>
          <p:nvPicPr>
            <p:cNvPr id="13" name="Picture 2" descr="https://www.researchgate.net/profile/K_Yokoya/publication/259875539/figure/download/fig1/AS:392781257297940@1470657757588/1-The-so-called-Livingston-plot-illustrates-how-history-of-discovery-on-the-energy.png">
              <a:extLst>
                <a:ext uri="{FF2B5EF4-FFF2-40B4-BE49-F238E27FC236}">
                  <a16:creationId xmlns:a16="http://schemas.microsoft.com/office/drawing/2014/main" id="{382763A8-D987-C543-8B44-A64E1ADF74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57" y="1966863"/>
              <a:ext cx="4468485" cy="3692882"/>
            </a:xfrm>
            <a:prstGeom prst="rect">
              <a:avLst/>
            </a:prstGeom>
            <a:noFill/>
            <a:extLst>
              <a:ext uri="{909E8E84-426E-40DD-AFC4-6F175D3DCCD1}">
                <a14:hiddenFill xmlns:a14="http://schemas.microsoft.com/office/drawing/2010/main">
                  <a:solidFill>
                    <a:srgbClr val="FFFFFF"/>
                  </a:solidFill>
                </a14:hiddenFill>
              </a:ext>
            </a:extLst>
          </p:spPr>
        </p:pic>
      </p:grpSp>
      <p:sp>
        <p:nvSpPr>
          <p:cNvPr id="15" name="TextBox 14">
            <a:extLst>
              <a:ext uri="{FF2B5EF4-FFF2-40B4-BE49-F238E27FC236}">
                <a16:creationId xmlns:a16="http://schemas.microsoft.com/office/drawing/2014/main" id="{CD537749-7D1B-6C44-A854-B55A531BD97F}"/>
              </a:ext>
            </a:extLst>
          </p:cNvPr>
          <p:cNvSpPr txBox="1"/>
          <p:nvPr/>
        </p:nvSpPr>
        <p:spPr>
          <a:xfrm>
            <a:off x="571798" y="4753035"/>
            <a:ext cx="7852278" cy="707886"/>
          </a:xfrm>
          <a:prstGeom prst="rect">
            <a:avLst/>
          </a:prstGeom>
          <a:noFill/>
        </p:spPr>
        <p:txBody>
          <a:bodyPr wrap="none" rtlCol="0">
            <a:spAutoFit/>
          </a:bodyPr>
          <a:lstStyle/>
          <a:p>
            <a:pPr algn="ctr"/>
            <a:r>
              <a:rPr lang="en-US" sz="2000" dirty="0">
                <a:solidFill>
                  <a:srgbClr val="0432FF"/>
                </a:solidFill>
              </a:rPr>
              <a:t>Remarkable progress: &gt; x10</a:t>
            </a:r>
            <a:r>
              <a:rPr lang="en-US" sz="2000" baseline="30000" dirty="0">
                <a:solidFill>
                  <a:srgbClr val="0432FF"/>
                </a:solidFill>
              </a:rPr>
              <a:t>3</a:t>
            </a:r>
            <a:r>
              <a:rPr lang="en-US" sz="2000" dirty="0">
                <a:solidFill>
                  <a:srgbClr val="0432FF"/>
                </a:solidFill>
              </a:rPr>
              <a:t> in energy &amp; &gt; x10</a:t>
            </a:r>
            <a:r>
              <a:rPr lang="en-US" sz="2000" baseline="30000" dirty="0">
                <a:solidFill>
                  <a:srgbClr val="0432FF"/>
                </a:solidFill>
              </a:rPr>
              <a:t>4</a:t>
            </a:r>
            <a:r>
              <a:rPr lang="en-US" sz="2000" dirty="0">
                <a:solidFill>
                  <a:srgbClr val="0432FF"/>
                </a:solidFill>
              </a:rPr>
              <a:t> in luminosity in 5 decades</a:t>
            </a:r>
          </a:p>
          <a:p>
            <a:pPr algn="ctr"/>
            <a:r>
              <a:rPr lang="en-US" sz="2000" dirty="0">
                <a:solidFill>
                  <a:srgbClr val="0432FF"/>
                </a:solidFill>
              </a:rPr>
              <a:t>Main jumps happen through science and technology breakthroughs</a:t>
            </a:r>
          </a:p>
        </p:txBody>
      </p:sp>
      <p:sp>
        <p:nvSpPr>
          <p:cNvPr id="14" name="Slide Number Placeholder 6">
            <a:extLst>
              <a:ext uri="{FF2B5EF4-FFF2-40B4-BE49-F238E27FC236}">
                <a16:creationId xmlns:a16="http://schemas.microsoft.com/office/drawing/2014/main" id="{06E14B63-0FD3-3440-8ADA-6339ECB0C7B5}"/>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11</a:t>
            </a:fld>
            <a:endParaRPr lang="en-US"/>
          </a:p>
        </p:txBody>
      </p:sp>
      <p:sp>
        <p:nvSpPr>
          <p:cNvPr id="17" name="Footer Placeholder 10">
            <a:extLst>
              <a:ext uri="{FF2B5EF4-FFF2-40B4-BE49-F238E27FC236}">
                <a16:creationId xmlns:a16="http://schemas.microsoft.com/office/drawing/2014/main" id="{202E0A8F-8EEF-8B43-86D2-DE99CC454462}"/>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18" name="Date Placeholder 15">
            <a:extLst>
              <a:ext uri="{FF2B5EF4-FFF2-40B4-BE49-F238E27FC236}">
                <a16:creationId xmlns:a16="http://schemas.microsoft.com/office/drawing/2014/main" id="{8D80A1A6-8C3D-CB4A-BB27-EA16A3BDE526}"/>
              </a:ext>
            </a:extLst>
          </p:cNvPr>
          <p:cNvSpPr>
            <a:spLocks noGrp="1"/>
          </p:cNvSpPr>
          <p:nvPr>
            <p:ph type="dt" sz="half" idx="10"/>
          </p:nvPr>
        </p:nvSpPr>
        <p:spPr>
          <a:xfrm>
            <a:off x="0" y="6489084"/>
            <a:ext cx="2133600" cy="365125"/>
          </a:xfrm>
        </p:spPr>
        <p:txBody>
          <a:bodyPr/>
          <a:lstStyle/>
          <a:p>
            <a:r>
              <a:rPr lang="en-US"/>
              <a:t>10/14/21</a:t>
            </a:r>
          </a:p>
        </p:txBody>
      </p:sp>
      <p:sp>
        <p:nvSpPr>
          <p:cNvPr id="11" name="TextBox 10">
            <a:extLst>
              <a:ext uri="{FF2B5EF4-FFF2-40B4-BE49-F238E27FC236}">
                <a16:creationId xmlns:a16="http://schemas.microsoft.com/office/drawing/2014/main" id="{F90DA07F-A3BF-6F49-B0D3-7CD167446C76}"/>
              </a:ext>
            </a:extLst>
          </p:cNvPr>
          <p:cNvSpPr txBox="1"/>
          <p:nvPr/>
        </p:nvSpPr>
        <p:spPr>
          <a:xfrm>
            <a:off x="0" y="5653628"/>
            <a:ext cx="9144000" cy="646331"/>
          </a:xfrm>
          <a:prstGeom prst="rect">
            <a:avLst/>
          </a:prstGeom>
          <a:noFill/>
        </p:spPr>
        <p:txBody>
          <a:bodyPr wrap="square" rtlCol="0">
            <a:spAutoFit/>
          </a:bodyPr>
          <a:lstStyle/>
          <a:p>
            <a:pPr algn="ctr"/>
            <a:r>
              <a:rPr lang="en-US" dirty="0">
                <a:solidFill>
                  <a:srgbClr val="0432FF"/>
                </a:solidFill>
              </a:rPr>
              <a:t>Each generation of accelerators, detectors, computing, and analysis techniques </a:t>
            </a:r>
          </a:p>
          <a:p>
            <a:pPr algn="ctr"/>
            <a:r>
              <a:rPr lang="en-US" dirty="0">
                <a:solidFill>
                  <a:srgbClr val="0432FF"/>
                </a:solidFill>
              </a:rPr>
              <a:t>has built on previous generations’ experience and discoveries</a:t>
            </a:r>
          </a:p>
        </p:txBody>
      </p:sp>
    </p:spTree>
    <p:custDataLst>
      <p:tags r:id="rId1"/>
    </p:custDataLst>
    <p:extLst>
      <p:ext uri="{BB962C8B-B14F-4D97-AF65-F5344CB8AC3E}">
        <p14:creationId xmlns:p14="http://schemas.microsoft.com/office/powerpoint/2010/main" val="3716612548"/>
      </p:ext>
    </p:extLst>
  </p:cSld>
  <p:clrMapOvr>
    <a:masterClrMapping/>
  </p:clrMapOvr>
  <mc:AlternateContent xmlns:mc="http://schemas.openxmlformats.org/markup-compatibility/2006" xmlns:p14="http://schemas.microsoft.com/office/powerpoint/2010/main">
    <mc:Choice Requires="p14">
      <p:transition spd="slow" p14:dur="2000" advTm="2844"/>
    </mc:Choice>
    <mc:Fallback xmlns="">
      <p:transition spd="slow" advTm="2844"/>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033B3-0C5F-0144-A625-1678E58EDA8F}"/>
              </a:ext>
            </a:extLst>
          </p:cNvPr>
          <p:cNvSpPr>
            <a:spLocks noGrp="1"/>
          </p:cNvSpPr>
          <p:nvPr>
            <p:ph type="title"/>
          </p:nvPr>
        </p:nvSpPr>
        <p:spPr/>
        <p:txBody>
          <a:bodyPr/>
          <a:lstStyle/>
          <a:p>
            <a:r>
              <a:rPr lang="en-US" dirty="0">
                <a:solidFill>
                  <a:srgbClr val="0432FF"/>
                </a:solidFill>
              </a:rPr>
              <a:t>Rich Physics at the </a:t>
            </a:r>
            <a:r>
              <a:rPr lang="en-US" dirty="0" err="1">
                <a:solidFill>
                  <a:srgbClr val="0432FF"/>
                </a:solidFill>
              </a:rPr>
              <a:t>Tevatron</a:t>
            </a:r>
            <a:endParaRPr lang="en-US" dirty="0">
              <a:solidFill>
                <a:srgbClr val="0432FF"/>
              </a:solidFill>
            </a:endParaRPr>
          </a:p>
        </p:txBody>
      </p:sp>
      <p:pic>
        <p:nvPicPr>
          <p:cNvPr id="7" name="Picture 6">
            <a:extLst>
              <a:ext uri="{FF2B5EF4-FFF2-40B4-BE49-F238E27FC236}">
                <a16:creationId xmlns:a16="http://schemas.microsoft.com/office/drawing/2014/main" id="{DAA3CA38-7382-6241-99E0-C72DAB0D3DD8}"/>
              </a:ext>
            </a:extLst>
          </p:cNvPr>
          <p:cNvPicPr>
            <a:picLocks noChangeAspect="1"/>
          </p:cNvPicPr>
          <p:nvPr/>
        </p:nvPicPr>
        <p:blipFill rotWithShape="1">
          <a:blip r:embed="rId2"/>
          <a:srcRect t="12059" r="1755" b="2801"/>
          <a:stretch/>
        </p:blipFill>
        <p:spPr>
          <a:xfrm>
            <a:off x="1335677" y="987805"/>
            <a:ext cx="6315891" cy="3313282"/>
          </a:xfrm>
          <a:prstGeom prst="rect">
            <a:avLst/>
          </a:prstGeom>
        </p:spPr>
      </p:pic>
      <p:sp>
        <p:nvSpPr>
          <p:cNvPr id="6" name="Rectangle 5">
            <a:extLst>
              <a:ext uri="{FF2B5EF4-FFF2-40B4-BE49-F238E27FC236}">
                <a16:creationId xmlns:a16="http://schemas.microsoft.com/office/drawing/2014/main" id="{0A9F05BB-40BB-3640-B8C3-E9C3704C55BC}"/>
              </a:ext>
            </a:extLst>
          </p:cNvPr>
          <p:cNvSpPr/>
          <p:nvPr/>
        </p:nvSpPr>
        <p:spPr>
          <a:xfrm>
            <a:off x="1955985" y="1073392"/>
            <a:ext cx="4308744" cy="276999"/>
          </a:xfrm>
          <a:prstGeom prst="rect">
            <a:avLst/>
          </a:prstGeom>
        </p:spPr>
        <p:txBody>
          <a:bodyPr wrap="none">
            <a:spAutoFit/>
          </a:bodyPr>
          <a:lstStyle/>
          <a:p>
            <a:pPr algn="r"/>
            <a:r>
              <a:rPr lang="en-US" sz="1200" dirty="0"/>
              <a:t>Phys. Today 66(6), 38 (2013), Dmitri Denisov &amp; </a:t>
            </a:r>
            <a:r>
              <a:rPr lang="en-US" sz="1200" dirty="0" err="1"/>
              <a:t>Jacobo</a:t>
            </a:r>
            <a:r>
              <a:rPr lang="en-US" sz="1200" dirty="0"/>
              <a:t> Konigsberg </a:t>
            </a:r>
          </a:p>
        </p:txBody>
      </p:sp>
      <p:pic>
        <p:nvPicPr>
          <p:cNvPr id="8" name="Picture 7">
            <a:extLst>
              <a:ext uri="{FF2B5EF4-FFF2-40B4-BE49-F238E27FC236}">
                <a16:creationId xmlns:a16="http://schemas.microsoft.com/office/drawing/2014/main" id="{E5EA9AA5-99CA-AD48-B0C3-A885F8977C7C}"/>
              </a:ext>
            </a:extLst>
          </p:cNvPr>
          <p:cNvPicPr>
            <a:picLocks noChangeAspect="1"/>
          </p:cNvPicPr>
          <p:nvPr/>
        </p:nvPicPr>
        <p:blipFill rotWithShape="1">
          <a:blip r:embed="rId3"/>
          <a:srcRect t="14641" b="33147"/>
          <a:stretch/>
        </p:blipFill>
        <p:spPr>
          <a:xfrm>
            <a:off x="825500" y="4482996"/>
            <a:ext cx="7493000" cy="1306285"/>
          </a:xfrm>
          <a:prstGeom prst="rect">
            <a:avLst/>
          </a:prstGeom>
        </p:spPr>
      </p:pic>
      <p:sp>
        <p:nvSpPr>
          <p:cNvPr id="9" name="TextBox 8">
            <a:extLst>
              <a:ext uri="{FF2B5EF4-FFF2-40B4-BE49-F238E27FC236}">
                <a16:creationId xmlns:a16="http://schemas.microsoft.com/office/drawing/2014/main" id="{9114B2C3-2C4D-1148-B589-94926E8080F9}"/>
              </a:ext>
            </a:extLst>
          </p:cNvPr>
          <p:cNvSpPr txBox="1"/>
          <p:nvPr/>
        </p:nvSpPr>
        <p:spPr>
          <a:xfrm>
            <a:off x="1198516" y="5778548"/>
            <a:ext cx="6746967" cy="523220"/>
          </a:xfrm>
          <a:prstGeom prst="rect">
            <a:avLst/>
          </a:prstGeom>
          <a:noFill/>
        </p:spPr>
        <p:txBody>
          <a:bodyPr wrap="square" rtlCol="0">
            <a:spAutoFit/>
          </a:bodyPr>
          <a:lstStyle/>
          <a:p>
            <a:pPr algn="ctr"/>
            <a:r>
              <a:rPr lang="en-US" sz="1400" dirty="0"/>
              <a:t>CDF and </a:t>
            </a:r>
            <a:r>
              <a:rPr lang="en-US" sz="1400" dirty="0" err="1"/>
              <a:t>DZero</a:t>
            </a:r>
            <a:r>
              <a:rPr lang="en-US" sz="1400" dirty="0"/>
              <a:t> collaborations receiving EPS’s 2019 High Energy and Particle Physics Prize “for the discovery of the top quark and the detailed measurement of its properties”</a:t>
            </a:r>
          </a:p>
        </p:txBody>
      </p:sp>
      <p:sp>
        <p:nvSpPr>
          <p:cNvPr id="11" name="TextBox 10">
            <a:extLst>
              <a:ext uri="{FF2B5EF4-FFF2-40B4-BE49-F238E27FC236}">
                <a16:creationId xmlns:a16="http://schemas.microsoft.com/office/drawing/2014/main" id="{4BA9E702-2FFE-F14A-9377-E4826B8867FF}"/>
              </a:ext>
            </a:extLst>
          </p:cNvPr>
          <p:cNvSpPr txBox="1"/>
          <p:nvPr/>
        </p:nvSpPr>
        <p:spPr>
          <a:xfrm>
            <a:off x="909586" y="3785843"/>
            <a:ext cx="974947" cy="430887"/>
          </a:xfrm>
          <a:prstGeom prst="rect">
            <a:avLst/>
          </a:prstGeom>
          <a:solidFill>
            <a:schemeClr val="bg1"/>
          </a:solidFill>
          <a:ln>
            <a:noFill/>
          </a:ln>
          <a:effectLst>
            <a:outerShdw blurRad="50800" dist="38100" dir="2700000" algn="tl" rotWithShape="0">
              <a:prstClr val="black">
                <a:alpha val="40000"/>
              </a:prstClr>
            </a:outerShdw>
          </a:effectLst>
        </p:spPr>
        <p:txBody>
          <a:bodyPr wrap="none" rtlCol="0">
            <a:spAutoFit/>
          </a:bodyPr>
          <a:lstStyle/>
          <a:p>
            <a:r>
              <a:rPr lang="en-US" sz="1100" dirty="0">
                <a:solidFill>
                  <a:srgbClr val="B53511"/>
                </a:solidFill>
              </a:rPr>
              <a:t>Top discovery</a:t>
            </a:r>
          </a:p>
          <a:p>
            <a:r>
              <a:rPr lang="en-US" sz="1100" dirty="0">
                <a:latin typeface="Brush Script MT" panose="03060802040406070304" pitchFamily="66" charset="-122"/>
                <a:ea typeface="Brush Script MT" panose="03060802040406070304" pitchFamily="66" charset="-122"/>
                <a:cs typeface="Brush Script MT" panose="03060802040406070304" pitchFamily="66" charset="-122"/>
              </a:rPr>
              <a:t>1995 …..</a:t>
            </a:r>
          </a:p>
        </p:txBody>
      </p:sp>
      <p:sp>
        <p:nvSpPr>
          <p:cNvPr id="14" name="Slide Number Placeholder 6">
            <a:extLst>
              <a:ext uri="{FF2B5EF4-FFF2-40B4-BE49-F238E27FC236}">
                <a16:creationId xmlns:a16="http://schemas.microsoft.com/office/drawing/2014/main" id="{2AA5BE57-CD15-3244-B1F8-84A7BDD9BBB9}"/>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12</a:t>
            </a:fld>
            <a:endParaRPr lang="en-US"/>
          </a:p>
        </p:txBody>
      </p:sp>
      <p:sp>
        <p:nvSpPr>
          <p:cNvPr id="15" name="Footer Placeholder 10">
            <a:extLst>
              <a:ext uri="{FF2B5EF4-FFF2-40B4-BE49-F238E27FC236}">
                <a16:creationId xmlns:a16="http://schemas.microsoft.com/office/drawing/2014/main" id="{844541A7-C44D-044C-ADBD-C57378B6F58C}"/>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16" name="Date Placeholder 15">
            <a:extLst>
              <a:ext uri="{FF2B5EF4-FFF2-40B4-BE49-F238E27FC236}">
                <a16:creationId xmlns:a16="http://schemas.microsoft.com/office/drawing/2014/main" id="{348B2ACF-3C41-DF43-8848-69D92EED5C5F}"/>
              </a:ext>
            </a:extLst>
          </p:cNvPr>
          <p:cNvSpPr>
            <a:spLocks noGrp="1"/>
          </p:cNvSpPr>
          <p:nvPr>
            <p:ph type="dt" sz="half" idx="10"/>
          </p:nvPr>
        </p:nvSpPr>
        <p:spPr>
          <a:xfrm>
            <a:off x="0" y="6489084"/>
            <a:ext cx="2133600" cy="365125"/>
          </a:xfrm>
        </p:spPr>
        <p:txBody>
          <a:bodyPr/>
          <a:lstStyle/>
          <a:p>
            <a:r>
              <a:rPr lang="en-US"/>
              <a:t>10/14/21</a:t>
            </a:r>
          </a:p>
        </p:txBody>
      </p:sp>
      <p:sp>
        <p:nvSpPr>
          <p:cNvPr id="3" name="TextBox 2">
            <a:extLst>
              <a:ext uri="{FF2B5EF4-FFF2-40B4-BE49-F238E27FC236}">
                <a16:creationId xmlns:a16="http://schemas.microsoft.com/office/drawing/2014/main" id="{9C9986E1-24E5-0446-884D-6498CD0F54B4}"/>
              </a:ext>
            </a:extLst>
          </p:cNvPr>
          <p:cNvSpPr txBox="1"/>
          <p:nvPr/>
        </p:nvSpPr>
        <p:spPr>
          <a:xfrm>
            <a:off x="2377806" y="1616657"/>
            <a:ext cx="3465101" cy="738664"/>
          </a:xfrm>
          <a:prstGeom prst="rect">
            <a:avLst/>
          </a:prstGeom>
          <a:noFill/>
        </p:spPr>
        <p:txBody>
          <a:bodyPr wrap="square" rtlCol="0">
            <a:spAutoFit/>
          </a:bodyPr>
          <a:lstStyle/>
          <a:p>
            <a:r>
              <a:rPr lang="en-US" sz="1400" dirty="0">
                <a:solidFill>
                  <a:schemeClr val="accent6">
                    <a:lumMod val="50000"/>
                  </a:schemeClr>
                </a:solidFill>
              </a:rPr>
              <a:t>Precision measurements &amp; Rare processes:</a:t>
            </a:r>
          </a:p>
          <a:p>
            <a:r>
              <a:rPr lang="en-US" sz="1400" dirty="0">
                <a:solidFill>
                  <a:schemeClr val="accent6">
                    <a:lumMod val="50000"/>
                  </a:schemeClr>
                </a:solidFill>
              </a:rPr>
              <a:t>Some have been believed not to be accessible at a hadron collider</a:t>
            </a:r>
          </a:p>
        </p:txBody>
      </p:sp>
    </p:spTree>
    <p:extLst>
      <p:ext uri="{BB962C8B-B14F-4D97-AF65-F5344CB8AC3E}">
        <p14:creationId xmlns:p14="http://schemas.microsoft.com/office/powerpoint/2010/main" val="22133063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0815D-4672-A54E-AFF6-4A05C39265C6}"/>
              </a:ext>
            </a:extLst>
          </p:cNvPr>
          <p:cNvSpPr>
            <a:spLocks noGrp="1"/>
          </p:cNvSpPr>
          <p:nvPr>
            <p:ph type="title"/>
          </p:nvPr>
        </p:nvSpPr>
        <p:spPr/>
        <p:txBody>
          <a:bodyPr/>
          <a:lstStyle/>
          <a:p>
            <a:r>
              <a:rPr lang="en-US" dirty="0" err="1">
                <a:solidFill>
                  <a:srgbClr val="0432FF"/>
                </a:solidFill>
              </a:rPr>
              <a:t>Tevatron’s</a:t>
            </a:r>
            <a:r>
              <a:rPr lang="en-US" dirty="0">
                <a:solidFill>
                  <a:srgbClr val="0432FF"/>
                </a:solidFill>
              </a:rPr>
              <a:t> Broader Impacts</a:t>
            </a:r>
          </a:p>
        </p:txBody>
      </p:sp>
      <p:sp>
        <p:nvSpPr>
          <p:cNvPr id="6" name="Content Placeholder 5">
            <a:extLst>
              <a:ext uri="{FF2B5EF4-FFF2-40B4-BE49-F238E27FC236}">
                <a16:creationId xmlns:a16="http://schemas.microsoft.com/office/drawing/2014/main" id="{45D61798-2013-0647-8697-E8928F031DA9}"/>
              </a:ext>
            </a:extLst>
          </p:cNvPr>
          <p:cNvSpPr>
            <a:spLocks noGrp="1"/>
          </p:cNvSpPr>
          <p:nvPr>
            <p:ph idx="1"/>
          </p:nvPr>
        </p:nvSpPr>
        <p:spPr>
          <a:xfrm>
            <a:off x="182877" y="1181958"/>
            <a:ext cx="5745483" cy="5174392"/>
          </a:xfrm>
        </p:spPr>
        <p:txBody>
          <a:bodyPr>
            <a:normAutofit fontScale="62500" lnSpcReduction="20000"/>
          </a:bodyPr>
          <a:lstStyle/>
          <a:p>
            <a:r>
              <a:rPr lang="en-US" dirty="0"/>
              <a:t>PhD Student Training</a:t>
            </a:r>
          </a:p>
          <a:p>
            <a:pPr lvl="1"/>
            <a:r>
              <a:rPr lang="en-US" dirty="0"/>
              <a:t>~1,000 PhDs</a:t>
            </a:r>
          </a:p>
          <a:p>
            <a:pPr lvl="1"/>
            <a:endParaRPr lang="en-US" dirty="0"/>
          </a:p>
          <a:p>
            <a:r>
              <a:rPr lang="en-US" dirty="0"/>
              <a:t>Superconducting Magnets</a:t>
            </a:r>
          </a:p>
          <a:p>
            <a:pPr lvl="1"/>
            <a:r>
              <a:rPr lang="en-US" dirty="0"/>
              <a:t>In 1993, the late Robert Marsh, of Teledyne </a:t>
            </a:r>
            <a:r>
              <a:rPr lang="en-US" dirty="0" err="1"/>
              <a:t>Wah</a:t>
            </a:r>
            <a:r>
              <a:rPr lang="en-US" dirty="0"/>
              <a:t> Chang, the then world's largest supplier of superconducting alloys, "Every program in superconductivity that there is today owes itself in some measure to the fact that </a:t>
            </a:r>
            <a:r>
              <a:rPr lang="en-US" dirty="0" err="1"/>
              <a:t>Fermilab</a:t>
            </a:r>
            <a:r>
              <a:rPr lang="en-US" dirty="0"/>
              <a:t> built the </a:t>
            </a:r>
            <a:r>
              <a:rPr lang="en-US" dirty="0" err="1"/>
              <a:t>Tevatron</a:t>
            </a:r>
            <a:r>
              <a:rPr lang="en-US" dirty="0"/>
              <a:t> and it worked.”</a:t>
            </a:r>
          </a:p>
          <a:p>
            <a:pPr lvl="1"/>
            <a:r>
              <a:rPr lang="en-US" dirty="0"/>
              <a:t>In 2017, IEEE honored game-changing </a:t>
            </a:r>
            <a:r>
              <a:rPr lang="en-US" dirty="0" err="1"/>
              <a:t>Tevatron</a:t>
            </a:r>
            <a:r>
              <a:rPr lang="en-US" dirty="0"/>
              <a:t> technology</a:t>
            </a:r>
          </a:p>
          <a:p>
            <a:pPr lvl="1"/>
            <a:endParaRPr lang="en-US" dirty="0"/>
          </a:p>
          <a:p>
            <a:r>
              <a:rPr lang="en-US" dirty="0"/>
              <a:t>Computing</a:t>
            </a:r>
          </a:p>
          <a:p>
            <a:pPr lvl="1"/>
            <a:r>
              <a:rPr lang="en-US" dirty="0"/>
              <a:t>Increases in luminosity – driven by physics – created the challenge of processing ever larger datasets </a:t>
            </a:r>
          </a:p>
          <a:p>
            <a:pPr lvl="1"/>
            <a:r>
              <a:rPr lang="en-US" dirty="0"/>
              <a:t>PC Farms running Linux for large scale data handling</a:t>
            </a:r>
          </a:p>
          <a:p>
            <a:pPr lvl="1"/>
            <a:r>
              <a:rPr lang="en-US" dirty="0"/>
              <a:t>Distributed computing: Grid, Cloud Computing</a:t>
            </a:r>
          </a:p>
          <a:p>
            <a:pPr lvl="1"/>
            <a:r>
              <a:rPr lang="en-US" dirty="0"/>
              <a:t>Sophisticated Analysis Algorithms including Machine Learning</a:t>
            </a:r>
          </a:p>
          <a:p>
            <a:pPr lvl="1"/>
            <a:endParaRPr lang="en-US" dirty="0"/>
          </a:p>
          <a:p>
            <a:r>
              <a:rPr lang="en-US" dirty="0"/>
              <a:t>Towards Global Collaboration in HEP</a:t>
            </a:r>
          </a:p>
          <a:p>
            <a:pPr lvl="1"/>
            <a:r>
              <a:rPr lang="en-US" dirty="0" err="1"/>
              <a:t>Tevatron</a:t>
            </a:r>
            <a:r>
              <a:rPr lang="en-US" dirty="0"/>
              <a:t> experiments, establishing a genuine partnership between Asia, Europe and the Americas</a:t>
            </a:r>
          </a:p>
          <a:p>
            <a:pPr lvl="1"/>
            <a:endParaRPr lang="en-US" dirty="0"/>
          </a:p>
          <a:p>
            <a:pPr lvl="1"/>
            <a:endParaRPr lang="en-US" dirty="0"/>
          </a:p>
          <a:p>
            <a:endParaRPr lang="en-US" dirty="0"/>
          </a:p>
        </p:txBody>
      </p:sp>
      <p:sp>
        <p:nvSpPr>
          <p:cNvPr id="8" name="TextBox 7">
            <a:extLst>
              <a:ext uri="{FF2B5EF4-FFF2-40B4-BE49-F238E27FC236}">
                <a16:creationId xmlns:a16="http://schemas.microsoft.com/office/drawing/2014/main" id="{39DE3668-A809-7B46-A2EE-E54EAA48F2E5}"/>
              </a:ext>
            </a:extLst>
          </p:cNvPr>
          <p:cNvSpPr txBox="1"/>
          <p:nvPr/>
        </p:nvSpPr>
        <p:spPr>
          <a:xfrm>
            <a:off x="6241493" y="1592993"/>
            <a:ext cx="2745740" cy="954107"/>
          </a:xfrm>
          <a:prstGeom prst="rect">
            <a:avLst/>
          </a:prstGeom>
          <a:noFill/>
        </p:spPr>
        <p:txBody>
          <a:bodyPr wrap="square" rtlCol="0">
            <a:spAutoFit/>
          </a:bodyPr>
          <a:lstStyle/>
          <a:p>
            <a:pPr algn="r"/>
            <a:r>
              <a:rPr lang="en-US" sz="1400" dirty="0"/>
              <a:t>Alvin </a:t>
            </a:r>
            <a:r>
              <a:rPr lang="en-US" sz="1400" dirty="0" err="1"/>
              <a:t>Tollestrup</a:t>
            </a:r>
            <a:r>
              <a:rPr lang="en-US" sz="1400" dirty="0"/>
              <a:t>, Rich Orr, </a:t>
            </a:r>
          </a:p>
          <a:p>
            <a:pPr algn="r"/>
            <a:r>
              <a:rPr lang="en-US" sz="1400" dirty="0"/>
              <a:t>Dick Lundy, &amp; Helen Edwards receiving the National Medal </a:t>
            </a:r>
          </a:p>
          <a:p>
            <a:pPr algn="r"/>
            <a:r>
              <a:rPr lang="en-US" sz="1400" dirty="0"/>
              <a:t>of Technology in 1989</a:t>
            </a:r>
          </a:p>
        </p:txBody>
      </p:sp>
      <p:pic>
        <p:nvPicPr>
          <p:cNvPr id="9" name="Picture 8">
            <a:extLst>
              <a:ext uri="{FF2B5EF4-FFF2-40B4-BE49-F238E27FC236}">
                <a16:creationId xmlns:a16="http://schemas.microsoft.com/office/drawing/2014/main" id="{1FF71156-E23A-8543-AF9D-5A1B22844092}"/>
              </a:ext>
            </a:extLst>
          </p:cNvPr>
          <p:cNvPicPr>
            <a:picLocks noChangeAspect="1"/>
          </p:cNvPicPr>
          <p:nvPr/>
        </p:nvPicPr>
        <p:blipFill>
          <a:blip r:embed="rId3"/>
          <a:stretch>
            <a:fillRect/>
          </a:stretch>
        </p:blipFill>
        <p:spPr>
          <a:xfrm>
            <a:off x="6019800" y="2547100"/>
            <a:ext cx="2895600" cy="1930400"/>
          </a:xfrm>
          <a:prstGeom prst="rect">
            <a:avLst/>
          </a:prstGeom>
        </p:spPr>
      </p:pic>
      <p:sp>
        <p:nvSpPr>
          <p:cNvPr id="10" name="TextBox 9">
            <a:extLst>
              <a:ext uri="{FF2B5EF4-FFF2-40B4-BE49-F238E27FC236}">
                <a16:creationId xmlns:a16="http://schemas.microsoft.com/office/drawing/2014/main" id="{F09BAA15-2D21-6C46-BD8A-86D1A9EE4C1E}"/>
              </a:ext>
            </a:extLst>
          </p:cNvPr>
          <p:cNvSpPr txBox="1"/>
          <p:nvPr/>
        </p:nvSpPr>
        <p:spPr>
          <a:xfrm>
            <a:off x="6484880" y="4477500"/>
            <a:ext cx="2504090" cy="738664"/>
          </a:xfrm>
          <a:prstGeom prst="rect">
            <a:avLst/>
          </a:prstGeom>
          <a:noFill/>
        </p:spPr>
        <p:txBody>
          <a:bodyPr wrap="square" rtlCol="0">
            <a:spAutoFit/>
          </a:bodyPr>
          <a:lstStyle/>
          <a:p>
            <a:pPr algn="r"/>
            <a:r>
              <a:rPr lang="en-US" sz="1400" i="1" dirty="0"/>
              <a:t>“for their contributions to the design, construction and initial operation of the </a:t>
            </a:r>
            <a:r>
              <a:rPr lang="en-US" sz="1400" i="1" dirty="0" err="1"/>
              <a:t>Tevatron</a:t>
            </a:r>
            <a:r>
              <a:rPr lang="en-US" sz="1400" i="1" dirty="0"/>
              <a:t>”</a:t>
            </a:r>
          </a:p>
        </p:txBody>
      </p:sp>
      <p:sp>
        <p:nvSpPr>
          <p:cNvPr id="13" name="Slide Number Placeholder 6">
            <a:extLst>
              <a:ext uri="{FF2B5EF4-FFF2-40B4-BE49-F238E27FC236}">
                <a16:creationId xmlns:a16="http://schemas.microsoft.com/office/drawing/2014/main" id="{AB6BE51A-9BD7-6048-8A0A-2E2D157E5C5F}"/>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13</a:t>
            </a:fld>
            <a:endParaRPr lang="en-US"/>
          </a:p>
        </p:txBody>
      </p:sp>
      <p:sp>
        <p:nvSpPr>
          <p:cNvPr id="14" name="Footer Placeholder 10">
            <a:extLst>
              <a:ext uri="{FF2B5EF4-FFF2-40B4-BE49-F238E27FC236}">
                <a16:creationId xmlns:a16="http://schemas.microsoft.com/office/drawing/2014/main" id="{F5BDB949-5FB1-2C40-95ED-13516503D897}"/>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15" name="Date Placeholder 15">
            <a:extLst>
              <a:ext uri="{FF2B5EF4-FFF2-40B4-BE49-F238E27FC236}">
                <a16:creationId xmlns:a16="http://schemas.microsoft.com/office/drawing/2014/main" id="{A7DF7E39-7565-E549-85DE-5150DE3D2655}"/>
              </a:ext>
            </a:extLst>
          </p:cNvPr>
          <p:cNvSpPr>
            <a:spLocks noGrp="1"/>
          </p:cNvSpPr>
          <p:nvPr>
            <p:ph type="dt" sz="half" idx="10"/>
          </p:nvPr>
        </p:nvSpPr>
        <p:spPr>
          <a:xfrm>
            <a:off x="0" y="6489084"/>
            <a:ext cx="2133600" cy="365125"/>
          </a:xfrm>
        </p:spPr>
        <p:txBody>
          <a:bodyPr/>
          <a:lstStyle/>
          <a:p>
            <a:r>
              <a:rPr lang="en-US"/>
              <a:t>10/14/21</a:t>
            </a:r>
          </a:p>
        </p:txBody>
      </p:sp>
    </p:spTree>
    <p:extLst>
      <p:ext uri="{BB962C8B-B14F-4D97-AF65-F5344CB8AC3E}">
        <p14:creationId xmlns:p14="http://schemas.microsoft.com/office/powerpoint/2010/main" val="11122266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6C8E7-287C-F64F-9E2F-2D17095970D0}"/>
              </a:ext>
            </a:extLst>
          </p:cNvPr>
          <p:cNvSpPr>
            <a:spLocks noGrp="1"/>
          </p:cNvSpPr>
          <p:nvPr>
            <p:ph type="title"/>
          </p:nvPr>
        </p:nvSpPr>
        <p:spPr/>
        <p:txBody>
          <a:bodyPr/>
          <a:lstStyle/>
          <a:p>
            <a:r>
              <a:rPr lang="en-US" dirty="0">
                <a:solidFill>
                  <a:srgbClr val="0432FF"/>
                </a:solidFill>
              </a:rPr>
              <a:t>Messages from D0 &amp; CDF Spokespersons</a:t>
            </a:r>
          </a:p>
        </p:txBody>
      </p:sp>
      <p:grpSp>
        <p:nvGrpSpPr>
          <p:cNvPr id="18" name="Group 17">
            <a:extLst>
              <a:ext uri="{FF2B5EF4-FFF2-40B4-BE49-F238E27FC236}">
                <a16:creationId xmlns:a16="http://schemas.microsoft.com/office/drawing/2014/main" id="{7C0B7101-C196-524C-BA69-8086DB1153D9}"/>
              </a:ext>
            </a:extLst>
          </p:cNvPr>
          <p:cNvGrpSpPr/>
          <p:nvPr/>
        </p:nvGrpSpPr>
        <p:grpSpPr>
          <a:xfrm>
            <a:off x="3714715" y="3363678"/>
            <a:ext cx="5306254" cy="1206338"/>
            <a:chOff x="3714715" y="1757295"/>
            <a:chExt cx="5306254" cy="1206338"/>
          </a:xfrm>
        </p:grpSpPr>
        <p:sp>
          <p:nvSpPr>
            <p:cNvPr id="14" name="TextBox 13">
              <a:extLst>
                <a:ext uri="{FF2B5EF4-FFF2-40B4-BE49-F238E27FC236}">
                  <a16:creationId xmlns:a16="http://schemas.microsoft.com/office/drawing/2014/main" id="{0CA304C9-1A54-C942-84D5-EDEBB5515B98}"/>
                </a:ext>
              </a:extLst>
            </p:cNvPr>
            <p:cNvSpPr txBox="1"/>
            <p:nvPr/>
          </p:nvSpPr>
          <p:spPr>
            <a:xfrm>
              <a:off x="6326000" y="2501968"/>
              <a:ext cx="2694969" cy="461665"/>
            </a:xfrm>
            <a:prstGeom prst="rect">
              <a:avLst/>
            </a:prstGeom>
            <a:noFill/>
          </p:spPr>
          <p:txBody>
            <a:bodyPr wrap="none" rtlCol="0">
              <a:spAutoFit/>
            </a:bodyPr>
            <a:lstStyle/>
            <a:p>
              <a:pPr algn="r"/>
              <a:r>
                <a:rPr lang="en-US" sz="1200" dirty="0"/>
                <a:t>CDF Spokespersons </a:t>
              </a:r>
            </a:p>
            <a:p>
              <a:pPr algn="r"/>
              <a:r>
                <a:rPr lang="en-US" sz="1200" dirty="0"/>
                <a:t>at the </a:t>
              </a:r>
              <a:r>
                <a:rPr lang="en-US" sz="1200" dirty="0" err="1"/>
                <a:t>Tevatron</a:t>
              </a:r>
              <a:r>
                <a:rPr lang="en-US" sz="1200" dirty="0"/>
                <a:t> Shutdown event in 2011</a:t>
              </a:r>
            </a:p>
          </p:txBody>
        </p:sp>
        <p:sp>
          <p:nvSpPr>
            <p:cNvPr id="16" name="TextBox 15">
              <a:extLst>
                <a:ext uri="{FF2B5EF4-FFF2-40B4-BE49-F238E27FC236}">
                  <a16:creationId xmlns:a16="http://schemas.microsoft.com/office/drawing/2014/main" id="{A2C510E0-539F-1E4F-9E4C-A7F948E42DC2}"/>
                </a:ext>
              </a:extLst>
            </p:cNvPr>
            <p:cNvSpPr txBox="1"/>
            <p:nvPr/>
          </p:nvSpPr>
          <p:spPr>
            <a:xfrm>
              <a:off x="3714715" y="1757295"/>
              <a:ext cx="2300823" cy="461665"/>
            </a:xfrm>
            <a:prstGeom prst="rect">
              <a:avLst/>
            </a:prstGeom>
            <a:noFill/>
          </p:spPr>
          <p:txBody>
            <a:bodyPr wrap="none" rtlCol="0">
              <a:spAutoFit/>
            </a:bodyPr>
            <a:lstStyle/>
            <a:p>
              <a:pPr algn="r"/>
              <a:r>
                <a:rPr lang="en-US" sz="1200" dirty="0"/>
                <a:t>D0 Spokespersons</a:t>
              </a:r>
            </a:p>
            <a:p>
              <a:pPr algn="r"/>
              <a:r>
                <a:rPr lang="en-US" sz="1200" dirty="0"/>
                <a:t>on the boat on the Seine in 2008</a:t>
              </a:r>
            </a:p>
          </p:txBody>
        </p:sp>
      </p:grpSp>
      <p:sp>
        <p:nvSpPr>
          <p:cNvPr id="17" name="TextBox 16">
            <a:extLst>
              <a:ext uri="{FF2B5EF4-FFF2-40B4-BE49-F238E27FC236}">
                <a16:creationId xmlns:a16="http://schemas.microsoft.com/office/drawing/2014/main" id="{4DFB9C05-4889-CC4E-B905-D8D5857FE57A}"/>
              </a:ext>
            </a:extLst>
          </p:cNvPr>
          <p:cNvSpPr txBox="1"/>
          <p:nvPr/>
        </p:nvSpPr>
        <p:spPr>
          <a:xfrm>
            <a:off x="404600" y="994576"/>
            <a:ext cx="8694452" cy="1723549"/>
          </a:xfrm>
          <a:prstGeom prst="rect">
            <a:avLst/>
          </a:prstGeom>
          <a:noFill/>
        </p:spPr>
        <p:txBody>
          <a:bodyPr wrap="square" rtlCol="0">
            <a:spAutoFit/>
          </a:bodyPr>
          <a:lstStyle/>
          <a:p>
            <a:r>
              <a:rPr lang="en-US" sz="1600" dirty="0"/>
              <a:t>CDF Spokespersons (16 people): </a:t>
            </a:r>
          </a:p>
          <a:p>
            <a:pPr lvl="1"/>
            <a:r>
              <a:rPr lang="en-US" sz="1400" dirty="0"/>
              <a:t>Alvin </a:t>
            </a:r>
            <a:r>
              <a:rPr lang="en-US" sz="1400" dirty="0" err="1"/>
              <a:t>Tollestrup</a:t>
            </a:r>
            <a:r>
              <a:rPr lang="en-US" sz="1400" dirty="0"/>
              <a:t>, Roy </a:t>
            </a:r>
            <a:r>
              <a:rPr lang="en-US" sz="1400" dirty="0" err="1"/>
              <a:t>Schwitters</a:t>
            </a:r>
            <a:r>
              <a:rPr lang="en-US" sz="1400" dirty="0"/>
              <a:t>, Mel Shochet, Bill </a:t>
            </a:r>
            <a:r>
              <a:rPr lang="en-US" sz="1400" dirty="0" err="1"/>
              <a:t>Carithers</a:t>
            </a:r>
            <a:r>
              <a:rPr lang="en-US" sz="1400" dirty="0"/>
              <a:t>, Giorgio </a:t>
            </a:r>
            <a:r>
              <a:rPr lang="en-US" sz="1400" dirty="0" err="1"/>
              <a:t>Bellettini</a:t>
            </a:r>
            <a:r>
              <a:rPr lang="en-US" sz="1400" dirty="0"/>
              <a:t>, Franco </a:t>
            </a:r>
            <a:r>
              <a:rPr lang="en-US" sz="1400" dirty="0" err="1"/>
              <a:t>Bedeschi</a:t>
            </a:r>
            <a:r>
              <a:rPr lang="en-US" sz="1400" dirty="0"/>
              <a:t>, Al </a:t>
            </a:r>
            <a:r>
              <a:rPr lang="en-US" sz="1400" dirty="0" err="1"/>
              <a:t>Goshaw</a:t>
            </a:r>
            <a:r>
              <a:rPr lang="en-US" sz="1400" dirty="0"/>
              <a:t>, Nigel Lockyer, Luciano </a:t>
            </a:r>
            <a:r>
              <a:rPr lang="en-US" sz="1400" dirty="0" err="1"/>
              <a:t>Ristori</a:t>
            </a:r>
            <a:r>
              <a:rPr lang="en-US" sz="1400" dirty="0"/>
              <a:t>, Young-</a:t>
            </a:r>
            <a:r>
              <a:rPr lang="en-US" sz="1400" dirty="0" err="1"/>
              <a:t>Kee</a:t>
            </a:r>
            <a:r>
              <a:rPr lang="en-US" sz="1400" dirty="0"/>
              <a:t> Kim, Robert M </a:t>
            </a:r>
            <a:r>
              <a:rPr lang="en-US" sz="1400" dirty="0" err="1"/>
              <a:t>Roser</a:t>
            </a:r>
            <a:r>
              <a:rPr lang="en-US" sz="1400" dirty="0"/>
              <a:t>, </a:t>
            </a:r>
            <a:r>
              <a:rPr lang="en-US" sz="1400" dirty="0" err="1"/>
              <a:t>Jacobo</a:t>
            </a:r>
            <a:r>
              <a:rPr lang="en-US" sz="1400" dirty="0"/>
              <a:t> Konigsberg, Giovanni </a:t>
            </a:r>
            <a:r>
              <a:rPr lang="en-US" sz="1400" dirty="0" err="1"/>
              <a:t>Punzi</a:t>
            </a:r>
            <a:r>
              <a:rPr lang="en-US" sz="1400" dirty="0"/>
              <a:t>, David </a:t>
            </a:r>
            <a:r>
              <a:rPr lang="en-US" sz="1400" dirty="0" err="1"/>
              <a:t>Toback</a:t>
            </a:r>
            <a:r>
              <a:rPr lang="en-US" sz="1400" dirty="0"/>
              <a:t>, Konstantinos </a:t>
            </a:r>
            <a:r>
              <a:rPr lang="en-US" sz="1400" dirty="0" err="1"/>
              <a:t>Vellidis</a:t>
            </a:r>
            <a:r>
              <a:rPr lang="en-US" sz="1400" dirty="0"/>
              <a:t>, Giorgio Chiarelli</a:t>
            </a:r>
          </a:p>
          <a:p>
            <a:r>
              <a:rPr lang="en-US" sz="1600" dirty="0"/>
              <a:t>D0 Spokespersons (10 people): </a:t>
            </a:r>
          </a:p>
          <a:p>
            <a:pPr lvl="1"/>
            <a:r>
              <a:rPr lang="en-US" sz="1400" dirty="0"/>
              <a:t>Paul Grannis, Hugh Montgomery, Harry </a:t>
            </a:r>
            <a:r>
              <a:rPr lang="en-US" sz="1400" dirty="0" err="1"/>
              <a:t>Weerts</a:t>
            </a:r>
            <a:r>
              <a:rPr lang="en-US" sz="1400" dirty="0"/>
              <a:t>, John </a:t>
            </a:r>
            <a:r>
              <a:rPr lang="en-US" sz="1400" dirty="0" err="1"/>
              <a:t>Womersley</a:t>
            </a:r>
            <a:r>
              <a:rPr lang="en-US" sz="1400" dirty="0"/>
              <a:t>, Jerry </a:t>
            </a:r>
            <a:r>
              <a:rPr lang="en-US" sz="1400" dirty="0" err="1"/>
              <a:t>Blazey</a:t>
            </a:r>
            <a:r>
              <a:rPr lang="en-US" sz="1400" dirty="0"/>
              <a:t>, Terry Wyatt, Dmitri Denisov, Darien Wood, Stefan Solder-Rembold, Gregorio </a:t>
            </a:r>
            <a:r>
              <a:rPr lang="en-US" sz="1400" dirty="0" err="1"/>
              <a:t>Bernardi</a:t>
            </a:r>
            <a:endParaRPr lang="en-US" sz="1400" dirty="0"/>
          </a:p>
        </p:txBody>
      </p:sp>
      <p:pic>
        <p:nvPicPr>
          <p:cNvPr id="21" name="Picture 20">
            <a:extLst>
              <a:ext uri="{FF2B5EF4-FFF2-40B4-BE49-F238E27FC236}">
                <a16:creationId xmlns:a16="http://schemas.microsoft.com/office/drawing/2014/main" id="{501239B6-13F6-D24E-8694-F8327FB8917D}"/>
              </a:ext>
            </a:extLst>
          </p:cNvPr>
          <p:cNvPicPr>
            <a:picLocks noChangeAspect="1"/>
          </p:cNvPicPr>
          <p:nvPr/>
        </p:nvPicPr>
        <p:blipFill rotWithShape="1">
          <a:blip r:embed="rId2"/>
          <a:srcRect l="6747" t="8902" r="4318"/>
          <a:stretch/>
        </p:blipFill>
        <p:spPr>
          <a:xfrm>
            <a:off x="190906" y="2673255"/>
            <a:ext cx="3415515" cy="1968665"/>
          </a:xfrm>
          <a:prstGeom prst="rect">
            <a:avLst/>
          </a:prstGeom>
        </p:spPr>
      </p:pic>
      <p:sp>
        <p:nvSpPr>
          <p:cNvPr id="22" name="TextBox 21">
            <a:extLst>
              <a:ext uri="{FF2B5EF4-FFF2-40B4-BE49-F238E27FC236}">
                <a16:creationId xmlns:a16="http://schemas.microsoft.com/office/drawing/2014/main" id="{EEEB3C68-03C8-8040-B5C2-5E83C56F9593}"/>
              </a:ext>
            </a:extLst>
          </p:cNvPr>
          <p:cNvSpPr txBox="1"/>
          <p:nvPr/>
        </p:nvSpPr>
        <p:spPr>
          <a:xfrm>
            <a:off x="110031" y="4589668"/>
            <a:ext cx="1913537" cy="461665"/>
          </a:xfrm>
          <a:prstGeom prst="rect">
            <a:avLst/>
          </a:prstGeom>
          <a:noFill/>
        </p:spPr>
        <p:txBody>
          <a:bodyPr wrap="none" rtlCol="0">
            <a:spAutoFit/>
          </a:bodyPr>
          <a:lstStyle/>
          <a:p>
            <a:r>
              <a:rPr lang="en-US" sz="1200" dirty="0"/>
              <a:t>D0 &amp; CDF Spokespersons</a:t>
            </a:r>
          </a:p>
          <a:p>
            <a:r>
              <a:rPr lang="en-US" sz="1200" dirty="0"/>
              <a:t>at a HEPAP meeting in 2007</a:t>
            </a:r>
          </a:p>
        </p:txBody>
      </p:sp>
      <p:sp>
        <p:nvSpPr>
          <p:cNvPr id="19" name="Slide Number Placeholder 6">
            <a:extLst>
              <a:ext uri="{FF2B5EF4-FFF2-40B4-BE49-F238E27FC236}">
                <a16:creationId xmlns:a16="http://schemas.microsoft.com/office/drawing/2014/main" id="{FF96D449-5514-D542-B95E-CA08D6437975}"/>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14</a:t>
            </a:fld>
            <a:endParaRPr lang="en-US"/>
          </a:p>
        </p:txBody>
      </p:sp>
      <p:sp>
        <p:nvSpPr>
          <p:cNvPr id="20" name="Footer Placeholder 10">
            <a:extLst>
              <a:ext uri="{FF2B5EF4-FFF2-40B4-BE49-F238E27FC236}">
                <a16:creationId xmlns:a16="http://schemas.microsoft.com/office/drawing/2014/main" id="{BE76EDAD-EDE2-B443-9CB3-B9B320B727F0}"/>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23" name="Date Placeholder 15">
            <a:extLst>
              <a:ext uri="{FF2B5EF4-FFF2-40B4-BE49-F238E27FC236}">
                <a16:creationId xmlns:a16="http://schemas.microsoft.com/office/drawing/2014/main" id="{5A1E7C9F-5B62-5B47-8B5F-18AC26C4E120}"/>
              </a:ext>
            </a:extLst>
          </p:cNvPr>
          <p:cNvSpPr>
            <a:spLocks noGrp="1"/>
          </p:cNvSpPr>
          <p:nvPr>
            <p:ph type="dt" sz="half" idx="10"/>
          </p:nvPr>
        </p:nvSpPr>
        <p:spPr>
          <a:xfrm>
            <a:off x="0" y="6489084"/>
            <a:ext cx="2133600" cy="365125"/>
          </a:xfrm>
        </p:spPr>
        <p:txBody>
          <a:bodyPr/>
          <a:lstStyle/>
          <a:p>
            <a:r>
              <a:rPr lang="en-US"/>
              <a:t>10/14/21</a:t>
            </a:r>
          </a:p>
        </p:txBody>
      </p:sp>
      <p:pic>
        <p:nvPicPr>
          <p:cNvPr id="15" name="Picture 14">
            <a:extLst>
              <a:ext uri="{FF2B5EF4-FFF2-40B4-BE49-F238E27FC236}">
                <a16:creationId xmlns:a16="http://schemas.microsoft.com/office/drawing/2014/main" id="{05E9433E-1C8D-1649-AA88-647C91E99EED}"/>
              </a:ext>
            </a:extLst>
          </p:cNvPr>
          <p:cNvPicPr>
            <a:picLocks noChangeAspect="1"/>
          </p:cNvPicPr>
          <p:nvPr/>
        </p:nvPicPr>
        <p:blipFill rotWithShape="1">
          <a:blip r:embed="rId3"/>
          <a:srcRect t="16930" b="7910"/>
          <a:stretch/>
        </p:blipFill>
        <p:spPr>
          <a:xfrm>
            <a:off x="2510738" y="3780271"/>
            <a:ext cx="3426113" cy="1931294"/>
          </a:xfrm>
          <a:prstGeom prst="rect">
            <a:avLst/>
          </a:prstGeom>
        </p:spPr>
      </p:pic>
      <p:pic>
        <p:nvPicPr>
          <p:cNvPr id="24" name="Picture 23">
            <a:extLst>
              <a:ext uri="{FF2B5EF4-FFF2-40B4-BE49-F238E27FC236}">
                <a16:creationId xmlns:a16="http://schemas.microsoft.com/office/drawing/2014/main" id="{C03F260F-0647-844D-86FC-5161DA1210ED}"/>
              </a:ext>
            </a:extLst>
          </p:cNvPr>
          <p:cNvPicPr>
            <a:picLocks noChangeAspect="1"/>
          </p:cNvPicPr>
          <p:nvPr/>
        </p:nvPicPr>
        <p:blipFill rotWithShape="1">
          <a:blip r:embed="rId4"/>
          <a:srcRect t="8155" b="9491"/>
          <a:stretch/>
        </p:blipFill>
        <p:spPr>
          <a:xfrm>
            <a:off x="5516478" y="4535291"/>
            <a:ext cx="3426113" cy="1891681"/>
          </a:xfrm>
          <a:prstGeom prst="rect">
            <a:avLst/>
          </a:prstGeom>
        </p:spPr>
      </p:pic>
    </p:spTree>
    <p:extLst>
      <p:ext uri="{BB962C8B-B14F-4D97-AF65-F5344CB8AC3E}">
        <p14:creationId xmlns:p14="http://schemas.microsoft.com/office/powerpoint/2010/main" val="21543170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7E98C7F-B238-CE42-B629-1655FF68AAE5}"/>
              </a:ext>
            </a:extLst>
          </p:cNvPr>
          <p:cNvSpPr txBox="1"/>
          <p:nvPr/>
        </p:nvSpPr>
        <p:spPr>
          <a:xfrm>
            <a:off x="100148" y="538366"/>
            <a:ext cx="8077202" cy="1569660"/>
          </a:xfrm>
          <a:prstGeom prst="rect">
            <a:avLst/>
          </a:prstGeom>
          <a:noFill/>
        </p:spPr>
        <p:txBody>
          <a:bodyPr wrap="square" rtlCol="0">
            <a:spAutoFit/>
          </a:bodyPr>
          <a:lstStyle/>
          <a:p>
            <a:r>
              <a:rPr lang="en-US" sz="1600" i="1" dirty="0"/>
              <a:t>“Beginning with the ISR 50 years ago, hadron colliders have provided unprecedented energy reach and general purpose detectors for attacking a very broad range of physics studies.  The result has been major discoveries of high-PT hadron production, and the W, Z, top, and Higgs, completing the set of Standard Model particles.  There have been important precision measurements such as the masses of the W, top, and Higgs, and the precise determination of the B_s oscillation frequency which had been believed not to be accessible at a hadron collider."</a:t>
            </a:r>
          </a:p>
        </p:txBody>
      </p:sp>
      <p:sp>
        <p:nvSpPr>
          <p:cNvPr id="8" name="TextBox 7">
            <a:extLst>
              <a:ext uri="{FF2B5EF4-FFF2-40B4-BE49-F238E27FC236}">
                <a16:creationId xmlns:a16="http://schemas.microsoft.com/office/drawing/2014/main" id="{883CCA70-1977-8046-AD19-6B118F9EB754}"/>
              </a:ext>
            </a:extLst>
          </p:cNvPr>
          <p:cNvSpPr txBox="1"/>
          <p:nvPr/>
        </p:nvSpPr>
        <p:spPr>
          <a:xfrm>
            <a:off x="100148" y="2379850"/>
            <a:ext cx="3952868" cy="1569660"/>
          </a:xfrm>
          <a:prstGeom prst="rect">
            <a:avLst/>
          </a:prstGeom>
          <a:noFill/>
        </p:spPr>
        <p:txBody>
          <a:bodyPr wrap="square" rtlCol="0">
            <a:spAutoFit/>
          </a:bodyPr>
          <a:lstStyle/>
          <a:p>
            <a:r>
              <a:rPr lang="en-US" sz="1600" i="1" dirty="0"/>
              <a:t>“Hadron colliders have also presented opportunities that led to innovative detectors such as silicon trackers in very high occupancy environments and their use in the trigger.  It has been a glorious 50 years, with hopefully much more to come!”</a:t>
            </a:r>
          </a:p>
        </p:txBody>
      </p:sp>
      <p:sp>
        <p:nvSpPr>
          <p:cNvPr id="9" name="TextBox 8">
            <a:extLst>
              <a:ext uri="{FF2B5EF4-FFF2-40B4-BE49-F238E27FC236}">
                <a16:creationId xmlns:a16="http://schemas.microsoft.com/office/drawing/2014/main" id="{F38745C5-F92B-0E44-9CED-09BCF32DE438}"/>
              </a:ext>
            </a:extLst>
          </p:cNvPr>
          <p:cNvSpPr txBox="1"/>
          <p:nvPr/>
        </p:nvSpPr>
        <p:spPr>
          <a:xfrm>
            <a:off x="4324865" y="2322961"/>
            <a:ext cx="4819135" cy="1569660"/>
          </a:xfrm>
          <a:prstGeom prst="rect">
            <a:avLst/>
          </a:prstGeom>
          <a:noFill/>
        </p:spPr>
        <p:txBody>
          <a:bodyPr wrap="square" rtlCol="0">
            <a:spAutoFit/>
          </a:bodyPr>
          <a:lstStyle/>
          <a:p>
            <a:r>
              <a:rPr lang="en-US" sz="1600" i="1" dirty="0"/>
              <a:t>“</a:t>
            </a:r>
            <a:r>
              <a:rPr lang="en-US" sz="1600" i="1" u="sng" dirty="0"/>
              <a:t>Hadron colliders had an enormous impact on my career and indeed the trajectory of particle physics</a:t>
            </a:r>
            <a:r>
              <a:rPr lang="en-US" sz="1600" i="1" dirty="0"/>
              <a:t>. Apart from its discovery, who expected the measurement of the W mass to 20 MeV? Thank you to those who paved the way by building the Intersecting Storage Rings.:</a:t>
            </a:r>
          </a:p>
        </p:txBody>
      </p:sp>
      <p:sp>
        <p:nvSpPr>
          <p:cNvPr id="12" name="TextBox 11">
            <a:extLst>
              <a:ext uri="{FF2B5EF4-FFF2-40B4-BE49-F238E27FC236}">
                <a16:creationId xmlns:a16="http://schemas.microsoft.com/office/drawing/2014/main" id="{61837684-4784-974E-B335-7E03774E332D}"/>
              </a:ext>
            </a:extLst>
          </p:cNvPr>
          <p:cNvSpPr txBox="1"/>
          <p:nvPr/>
        </p:nvSpPr>
        <p:spPr>
          <a:xfrm>
            <a:off x="167639" y="4215104"/>
            <a:ext cx="8808721" cy="830997"/>
          </a:xfrm>
          <a:prstGeom prst="rect">
            <a:avLst/>
          </a:prstGeom>
          <a:noFill/>
        </p:spPr>
        <p:txBody>
          <a:bodyPr wrap="square" rtlCol="0">
            <a:spAutoFit/>
          </a:bodyPr>
          <a:lstStyle/>
          <a:p>
            <a:pPr algn="r"/>
            <a:r>
              <a:rPr lang="en-US" sz="1600" i="1" dirty="0"/>
              <a:t>”Although extracting the signal in a hadron-hadron machine can be quite difficult, the large statistics and </a:t>
            </a:r>
            <a:r>
              <a:rPr lang="en-US" sz="1600" i="1" u="sng" dirty="0"/>
              <a:t>the ingenuity of the collaborations to extract the signals allowed for results well beyond the initial program at all the colliders</a:t>
            </a:r>
            <a:r>
              <a:rPr lang="en-US" sz="1600" i="1" dirty="0"/>
              <a:t>, and that </a:t>
            </a:r>
            <a:r>
              <a:rPr lang="en-US" sz="1600" i="1" u="sng" dirty="0"/>
              <a:t>this knowledge was passed from one collider to the next</a:t>
            </a:r>
            <a:r>
              <a:rPr lang="en-US" sz="1600" i="1" dirty="0"/>
              <a:t>.”</a:t>
            </a:r>
          </a:p>
        </p:txBody>
      </p:sp>
      <p:sp>
        <p:nvSpPr>
          <p:cNvPr id="13" name="TextBox 12">
            <a:extLst>
              <a:ext uri="{FF2B5EF4-FFF2-40B4-BE49-F238E27FC236}">
                <a16:creationId xmlns:a16="http://schemas.microsoft.com/office/drawing/2014/main" id="{AEA8D0FE-8C61-E347-A235-E8642117CCBB}"/>
              </a:ext>
            </a:extLst>
          </p:cNvPr>
          <p:cNvSpPr txBox="1"/>
          <p:nvPr/>
        </p:nvSpPr>
        <p:spPr>
          <a:xfrm>
            <a:off x="100148" y="5263836"/>
            <a:ext cx="8556170" cy="830997"/>
          </a:xfrm>
          <a:prstGeom prst="rect">
            <a:avLst/>
          </a:prstGeom>
          <a:noFill/>
        </p:spPr>
        <p:txBody>
          <a:bodyPr wrap="square" rtlCol="0">
            <a:spAutoFit/>
          </a:bodyPr>
          <a:lstStyle/>
          <a:p>
            <a:r>
              <a:rPr lang="en-US" sz="1600" i="1" dirty="0"/>
              <a:t>“Please extend my </a:t>
            </a:r>
            <a:r>
              <a:rPr lang="en-US" sz="1600" i="1" u="sng" dirty="0"/>
              <a:t>congratulations to the CERN organization, and in particular our accelerator colleagues</a:t>
            </a:r>
            <a:r>
              <a:rPr lang="en-US" sz="1600" i="1" dirty="0"/>
              <a:t>, for the many contributions they have been made in advancing the understanding of elementary particles through the development of hadron colliders.”</a:t>
            </a:r>
          </a:p>
        </p:txBody>
      </p:sp>
      <p:sp>
        <p:nvSpPr>
          <p:cNvPr id="14" name="Slide Number Placeholder 6">
            <a:extLst>
              <a:ext uri="{FF2B5EF4-FFF2-40B4-BE49-F238E27FC236}">
                <a16:creationId xmlns:a16="http://schemas.microsoft.com/office/drawing/2014/main" id="{9F684576-B394-E24A-A1A8-3F8E3031E308}"/>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15</a:t>
            </a:fld>
            <a:endParaRPr lang="en-US"/>
          </a:p>
        </p:txBody>
      </p:sp>
      <p:sp>
        <p:nvSpPr>
          <p:cNvPr id="15" name="Footer Placeholder 10">
            <a:extLst>
              <a:ext uri="{FF2B5EF4-FFF2-40B4-BE49-F238E27FC236}">
                <a16:creationId xmlns:a16="http://schemas.microsoft.com/office/drawing/2014/main" id="{9DDC462F-0F3A-8947-A497-12F90A86A45D}"/>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16" name="Date Placeholder 15">
            <a:extLst>
              <a:ext uri="{FF2B5EF4-FFF2-40B4-BE49-F238E27FC236}">
                <a16:creationId xmlns:a16="http://schemas.microsoft.com/office/drawing/2014/main" id="{0FBCD26B-F722-7D41-A4DD-11D84945374B}"/>
              </a:ext>
            </a:extLst>
          </p:cNvPr>
          <p:cNvSpPr>
            <a:spLocks noGrp="1"/>
          </p:cNvSpPr>
          <p:nvPr>
            <p:ph type="dt" sz="half" idx="10"/>
          </p:nvPr>
        </p:nvSpPr>
        <p:spPr>
          <a:xfrm>
            <a:off x="0" y="6489084"/>
            <a:ext cx="2133600" cy="365125"/>
          </a:xfrm>
        </p:spPr>
        <p:txBody>
          <a:bodyPr/>
          <a:lstStyle/>
          <a:p>
            <a:r>
              <a:rPr lang="en-US"/>
              <a:t>10/14/21</a:t>
            </a:r>
          </a:p>
        </p:txBody>
      </p:sp>
    </p:spTree>
    <p:extLst>
      <p:ext uri="{BB962C8B-B14F-4D97-AF65-F5344CB8AC3E}">
        <p14:creationId xmlns:p14="http://schemas.microsoft.com/office/powerpoint/2010/main" val="37514447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34F3DBD-6FEE-8A4B-8445-6740CAE31676}"/>
              </a:ext>
            </a:extLst>
          </p:cNvPr>
          <p:cNvSpPr txBox="1"/>
          <p:nvPr/>
        </p:nvSpPr>
        <p:spPr>
          <a:xfrm>
            <a:off x="130630" y="546435"/>
            <a:ext cx="7839478" cy="1815882"/>
          </a:xfrm>
          <a:prstGeom prst="rect">
            <a:avLst/>
          </a:prstGeom>
          <a:noFill/>
        </p:spPr>
        <p:txBody>
          <a:bodyPr wrap="square" rtlCol="0">
            <a:spAutoFit/>
          </a:bodyPr>
          <a:lstStyle/>
          <a:p>
            <a:r>
              <a:rPr lang="en-US" sz="1600" i="1" dirty="0"/>
              <a:t>“I am struck with how each generation of hadron collider experiments has built on the shoulders of that which went before.  </a:t>
            </a:r>
            <a:r>
              <a:rPr lang="en-US" sz="1600" i="1" u="sng" dirty="0"/>
              <a:t>The ISR taught us that there is new physics in the high </a:t>
            </a:r>
            <a:r>
              <a:rPr lang="en-US" sz="1600" i="1" u="sng" dirty="0" err="1"/>
              <a:t>pT</a:t>
            </a:r>
            <a:r>
              <a:rPr lang="en-US" sz="1600" i="1" u="sng" dirty="0"/>
              <a:t> region of phase space</a:t>
            </a:r>
            <a:r>
              <a:rPr lang="en-US" sz="1600" i="1" dirty="0"/>
              <a:t>;  </a:t>
            </a:r>
            <a:r>
              <a:rPr lang="en-US" sz="1600" i="1" u="sng" dirty="0"/>
              <a:t>The </a:t>
            </a:r>
            <a:r>
              <a:rPr lang="en-US" sz="1600" i="1" u="sng" dirty="0" err="1"/>
              <a:t>SppS</a:t>
            </a:r>
            <a:r>
              <a:rPr lang="en-US" sz="1600" i="1" u="sng" dirty="0"/>
              <a:t> brought us the new tools of jets as primary objects and missing transverse energy for searching for new physics</a:t>
            </a:r>
            <a:r>
              <a:rPr lang="en-US" sz="1600" i="1" dirty="0"/>
              <a:t>;  </a:t>
            </a:r>
            <a:r>
              <a:rPr lang="en-US" sz="1600" i="1" u="sng" dirty="0"/>
              <a:t>The </a:t>
            </a:r>
            <a:r>
              <a:rPr lang="en-US" sz="1600" i="1" u="sng" dirty="0" err="1"/>
              <a:t>Tevatron</a:t>
            </a:r>
            <a:r>
              <a:rPr lang="en-US" sz="1600" i="1" u="sng" dirty="0"/>
              <a:t> showed the unexpected power of vertex detectors and multiple trigger levels to tease out rare processes</a:t>
            </a:r>
            <a:r>
              <a:rPr lang="en-US" sz="1600" i="1" dirty="0"/>
              <a:t>;  </a:t>
            </a:r>
            <a:r>
              <a:rPr lang="en-US" sz="1600" i="1" u="sng" dirty="0"/>
              <a:t>The LHC solved the problem, previously thought insurmountable, of living with multiple overlapping collisions and gave us simulations that could be trusted quantitatively.</a:t>
            </a:r>
            <a:r>
              <a:rPr lang="en-US" sz="1600" i="1" dirty="0"/>
              <a:t>”</a:t>
            </a:r>
          </a:p>
        </p:txBody>
      </p:sp>
      <p:sp>
        <p:nvSpPr>
          <p:cNvPr id="7" name="TextBox 6">
            <a:extLst>
              <a:ext uri="{FF2B5EF4-FFF2-40B4-BE49-F238E27FC236}">
                <a16:creationId xmlns:a16="http://schemas.microsoft.com/office/drawing/2014/main" id="{B1141A02-7227-A54E-A5C6-BCF1D03222F8}"/>
              </a:ext>
            </a:extLst>
          </p:cNvPr>
          <p:cNvSpPr txBox="1"/>
          <p:nvPr/>
        </p:nvSpPr>
        <p:spPr>
          <a:xfrm>
            <a:off x="1985554" y="2621896"/>
            <a:ext cx="7049590" cy="1323439"/>
          </a:xfrm>
          <a:prstGeom prst="rect">
            <a:avLst/>
          </a:prstGeom>
          <a:noFill/>
        </p:spPr>
        <p:txBody>
          <a:bodyPr wrap="square" rtlCol="0">
            <a:spAutoFit/>
          </a:bodyPr>
          <a:lstStyle/>
          <a:p>
            <a:pPr algn="r"/>
            <a:r>
              <a:rPr lang="en-US" sz="1600" i="1" dirty="0"/>
              <a:t>“each continued to add new insights and  discoveries, using new technologies and approaches. In addition to that, I also think that </a:t>
            </a:r>
            <a:r>
              <a:rPr lang="en-US" sz="1600" i="1" u="sng" dirty="0"/>
              <a:t>the theory/phenomenology and experimental collider communities continuously pushed each other forward</a:t>
            </a:r>
            <a:r>
              <a:rPr lang="en-US" sz="1600" i="1" dirty="0"/>
              <a:t>, </a:t>
            </a:r>
          </a:p>
          <a:p>
            <a:pPr algn="r"/>
            <a:r>
              <a:rPr lang="en-US" sz="1600" i="1" dirty="0"/>
              <a:t>developing new ways to extract (precision) physics from the messy hadron collisions and contributing to "completing" the Standard Model.”</a:t>
            </a:r>
          </a:p>
        </p:txBody>
      </p:sp>
      <p:sp>
        <p:nvSpPr>
          <p:cNvPr id="10" name="TextBox 9">
            <a:extLst>
              <a:ext uri="{FF2B5EF4-FFF2-40B4-BE49-F238E27FC236}">
                <a16:creationId xmlns:a16="http://schemas.microsoft.com/office/drawing/2014/main" id="{FF40F9B1-3E7C-AE43-90F5-C84EA8551654}"/>
              </a:ext>
            </a:extLst>
          </p:cNvPr>
          <p:cNvSpPr txBox="1"/>
          <p:nvPr/>
        </p:nvSpPr>
        <p:spPr>
          <a:xfrm>
            <a:off x="2224216" y="5504113"/>
            <a:ext cx="6810928" cy="584775"/>
          </a:xfrm>
          <a:prstGeom prst="rect">
            <a:avLst/>
          </a:prstGeom>
          <a:noFill/>
        </p:spPr>
        <p:txBody>
          <a:bodyPr wrap="square" rtlCol="0">
            <a:spAutoFit/>
          </a:bodyPr>
          <a:lstStyle/>
          <a:p>
            <a:pPr algn="r"/>
            <a:r>
              <a:rPr lang="en-US" sz="1600" i="1" dirty="0"/>
              <a:t>“Hadron colliders played a key role in the history of HEP and promise to continue to do so in the future.”</a:t>
            </a:r>
          </a:p>
        </p:txBody>
      </p:sp>
      <p:sp>
        <p:nvSpPr>
          <p:cNvPr id="11" name="TextBox 10">
            <a:extLst>
              <a:ext uri="{FF2B5EF4-FFF2-40B4-BE49-F238E27FC236}">
                <a16:creationId xmlns:a16="http://schemas.microsoft.com/office/drawing/2014/main" id="{0A327EB9-333C-4E4B-8253-F6457EB77815}"/>
              </a:ext>
            </a:extLst>
          </p:cNvPr>
          <p:cNvSpPr txBox="1"/>
          <p:nvPr/>
        </p:nvSpPr>
        <p:spPr>
          <a:xfrm>
            <a:off x="130630" y="4192057"/>
            <a:ext cx="7200576" cy="1077218"/>
          </a:xfrm>
          <a:prstGeom prst="rect">
            <a:avLst/>
          </a:prstGeom>
          <a:noFill/>
        </p:spPr>
        <p:txBody>
          <a:bodyPr wrap="square" rtlCol="0">
            <a:spAutoFit/>
          </a:bodyPr>
          <a:lstStyle/>
          <a:p>
            <a:r>
              <a:rPr lang="en-US" sz="1600" i="1" dirty="0"/>
              <a:t>“in these last decades the colliders confirmed brilliantly the well known theorem of the discovery of the fermions in the America's and the discovery of the bosons in Europe. And that </a:t>
            </a:r>
            <a:r>
              <a:rPr lang="en-US" sz="1600" i="1" u="sng" dirty="0"/>
              <a:t>we are all looking forward which kind of new elementary particle will be discovered at the HL-LHC or at FCC</a:t>
            </a:r>
            <a:r>
              <a:rPr lang="en-US" sz="1600" i="1" dirty="0"/>
              <a:t> ”</a:t>
            </a:r>
          </a:p>
        </p:txBody>
      </p:sp>
      <p:sp>
        <p:nvSpPr>
          <p:cNvPr id="12" name="Slide Number Placeholder 6">
            <a:extLst>
              <a:ext uri="{FF2B5EF4-FFF2-40B4-BE49-F238E27FC236}">
                <a16:creationId xmlns:a16="http://schemas.microsoft.com/office/drawing/2014/main" id="{5AE0C508-59D7-754F-8D67-9E5F53F00247}"/>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16</a:t>
            </a:fld>
            <a:endParaRPr lang="en-US"/>
          </a:p>
        </p:txBody>
      </p:sp>
      <p:sp>
        <p:nvSpPr>
          <p:cNvPr id="13" name="Footer Placeholder 10">
            <a:extLst>
              <a:ext uri="{FF2B5EF4-FFF2-40B4-BE49-F238E27FC236}">
                <a16:creationId xmlns:a16="http://schemas.microsoft.com/office/drawing/2014/main" id="{0EE14854-37BC-BA4A-9583-10DFCB985A0E}"/>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14" name="Date Placeholder 15">
            <a:extLst>
              <a:ext uri="{FF2B5EF4-FFF2-40B4-BE49-F238E27FC236}">
                <a16:creationId xmlns:a16="http://schemas.microsoft.com/office/drawing/2014/main" id="{470F760E-1588-1940-AB53-DB0C4EFC5811}"/>
              </a:ext>
            </a:extLst>
          </p:cNvPr>
          <p:cNvSpPr>
            <a:spLocks noGrp="1"/>
          </p:cNvSpPr>
          <p:nvPr>
            <p:ph type="dt" sz="half" idx="10"/>
          </p:nvPr>
        </p:nvSpPr>
        <p:spPr>
          <a:xfrm>
            <a:off x="0" y="6489084"/>
            <a:ext cx="2133600" cy="365125"/>
          </a:xfrm>
        </p:spPr>
        <p:txBody>
          <a:bodyPr/>
          <a:lstStyle/>
          <a:p>
            <a:r>
              <a:rPr lang="en-US"/>
              <a:t>10/14/21</a:t>
            </a:r>
          </a:p>
        </p:txBody>
      </p:sp>
    </p:spTree>
    <p:extLst>
      <p:ext uri="{BB962C8B-B14F-4D97-AF65-F5344CB8AC3E}">
        <p14:creationId xmlns:p14="http://schemas.microsoft.com/office/powerpoint/2010/main" val="15208705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CB4E391-A46B-C641-A299-8CCC7EABB9F4}"/>
              </a:ext>
            </a:extLst>
          </p:cNvPr>
          <p:cNvPicPr>
            <a:picLocks noChangeAspect="1"/>
          </p:cNvPicPr>
          <p:nvPr/>
        </p:nvPicPr>
        <p:blipFill>
          <a:blip r:embed="rId2"/>
          <a:stretch>
            <a:fillRect/>
          </a:stretch>
        </p:blipFill>
        <p:spPr>
          <a:xfrm>
            <a:off x="408318" y="2244357"/>
            <a:ext cx="4522028" cy="2882040"/>
          </a:xfrm>
          <a:prstGeom prst="rect">
            <a:avLst/>
          </a:prstGeom>
        </p:spPr>
      </p:pic>
      <p:sp>
        <p:nvSpPr>
          <p:cNvPr id="7" name="TextBox 6">
            <a:extLst>
              <a:ext uri="{FF2B5EF4-FFF2-40B4-BE49-F238E27FC236}">
                <a16:creationId xmlns:a16="http://schemas.microsoft.com/office/drawing/2014/main" id="{9A465448-CCB0-3E4A-B5D1-9B934ED10654}"/>
              </a:ext>
            </a:extLst>
          </p:cNvPr>
          <p:cNvSpPr txBox="1"/>
          <p:nvPr/>
        </p:nvSpPr>
        <p:spPr>
          <a:xfrm>
            <a:off x="293915" y="473166"/>
            <a:ext cx="6428161" cy="584775"/>
          </a:xfrm>
          <a:prstGeom prst="rect">
            <a:avLst/>
          </a:prstGeom>
          <a:noFill/>
        </p:spPr>
        <p:txBody>
          <a:bodyPr wrap="square" rtlCol="0">
            <a:spAutoFit/>
          </a:bodyPr>
          <a:lstStyle/>
          <a:p>
            <a:r>
              <a:rPr lang="en-US" sz="1600" i="1" dirty="0"/>
              <a:t>“</a:t>
            </a:r>
            <a:r>
              <a:rPr lang="en-US" sz="1600" i="1" u="sng" dirty="0"/>
              <a:t>The story of hadron colliders is not just a story of technology and discovery </a:t>
            </a:r>
            <a:r>
              <a:rPr lang="en-US" sz="1600" i="1" dirty="0"/>
              <a:t>– </a:t>
            </a:r>
            <a:r>
              <a:rPr lang="en-US" sz="1600" i="1" u="sng" dirty="0"/>
              <a:t>it is also a story about people and international cooperation.</a:t>
            </a:r>
            <a:r>
              <a:rPr lang="en-US" sz="1600" i="1" dirty="0"/>
              <a:t>”</a:t>
            </a:r>
          </a:p>
        </p:txBody>
      </p:sp>
      <p:sp>
        <p:nvSpPr>
          <p:cNvPr id="9" name="TextBox 8">
            <a:extLst>
              <a:ext uri="{FF2B5EF4-FFF2-40B4-BE49-F238E27FC236}">
                <a16:creationId xmlns:a16="http://schemas.microsoft.com/office/drawing/2014/main" id="{66D9EEB3-871E-A348-846A-9C979632FCD6}"/>
              </a:ext>
            </a:extLst>
          </p:cNvPr>
          <p:cNvSpPr txBox="1"/>
          <p:nvPr/>
        </p:nvSpPr>
        <p:spPr>
          <a:xfrm>
            <a:off x="1198605" y="1216722"/>
            <a:ext cx="7797114" cy="830997"/>
          </a:xfrm>
          <a:prstGeom prst="rect">
            <a:avLst/>
          </a:prstGeom>
          <a:noFill/>
        </p:spPr>
        <p:txBody>
          <a:bodyPr wrap="square" rtlCol="0">
            <a:spAutoFit/>
          </a:bodyPr>
          <a:lstStyle/>
          <a:p>
            <a:pPr algn="r"/>
            <a:r>
              <a:rPr lang="en-US" sz="1600" i="1" dirty="0"/>
              <a:t>“CDF and D0 grew from mostly US experiments (with notable exceptions of Italy and Japan in CDF and France in D0) to truly global collaborations, attracted by the Run II physics potential of the </a:t>
            </a:r>
            <a:r>
              <a:rPr lang="en-US" sz="1600" i="1" dirty="0" err="1"/>
              <a:t>Tevatron</a:t>
            </a:r>
            <a:r>
              <a:rPr lang="en-US" sz="1600" i="1" dirty="0"/>
              <a:t> and of a size which had not been seen in the US before.”</a:t>
            </a:r>
          </a:p>
        </p:txBody>
      </p:sp>
      <p:sp>
        <p:nvSpPr>
          <p:cNvPr id="10" name="TextBox 9">
            <a:extLst>
              <a:ext uri="{FF2B5EF4-FFF2-40B4-BE49-F238E27FC236}">
                <a16:creationId xmlns:a16="http://schemas.microsoft.com/office/drawing/2014/main" id="{CD95EDB8-A56E-F64D-AB06-B33B51B58864}"/>
              </a:ext>
            </a:extLst>
          </p:cNvPr>
          <p:cNvSpPr txBox="1"/>
          <p:nvPr/>
        </p:nvSpPr>
        <p:spPr>
          <a:xfrm>
            <a:off x="293915" y="5413331"/>
            <a:ext cx="8701804" cy="830997"/>
          </a:xfrm>
          <a:prstGeom prst="rect">
            <a:avLst/>
          </a:prstGeom>
          <a:noFill/>
        </p:spPr>
        <p:txBody>
          <a:bodyPr wrap="square" rtlCol="0">
            <a:spAutoFit/>
          </a:bodyPr>
          <a:lstStyle/>
          <a:p>
            <a:r>
              <a:rPr lang="en-US" sz="1600" i="1" dirty="0"/>
              <a:t>“</a:t>
            </a:r>
            <a:r>
              <a:rPr lang="en-US" sz="1600" i="1" u="sng" dirty="0"/>
              <a:t>possibly the most important contribution to the future of the field is the number of young physicists who moved from one collider experiments to the next</a:t>
            </a:r>
            <a:r>
              <a:rPr lang="en-US" sz="1600" i="1" dirty="0"/>
              <a:t>, bringing their experience together with the trust in the physics opportunities offered by an hadron collider.”</a:t>
            </a:r>
          </a:p>
        </p:txBody>
      </p:sp>
      <p:sp>
        <p:nvSpPr>
          <p:cNvPr id="11" name="TextBox 10">
            <a:extLst>
              <a:ext uri="{FF2B5EF4-FFF2-40B4-BE49-F238E27FC236}">
                <a16:creationId xmlns:a16="http://schemas.microsoft.com/office/drawing/2014/main" id="{FE93689F-9161-D647-B593-3E623642C027}"/>
              </a:ext>
            </a:extLst>
          </p:cNvPr>
          <p:cNvSpPr txBox="1"/>
          <p:nvPr/>
        </p:nvSpPr>
        <p:spPr>
          <a:xfrm>
            <a:off x="5282346" y="2980535"/>
            <a:ext cx="3713373" cy="1323439"/>
          </a:xfrm>
          <a:prstGeom prst="rect">
            <a:avLst/>
          </a:prstGeom>
          <a:noFill/>
        </p:spPr>
        <p:txBody>
          <a:bodyPr wrap="square" rtlCol="0">
            <a:spAutoFit/>
          </a:bodyPr>
          <a:lstStyle/>
          <a:p>
            <a:pPr algn="r"/>
            <a:r>
              <a:rPr lang="en-US" sz="1600" i="1" dirty="0"/>
              <a:t>“</a:t>
            </a:r>
            <a:r>
              <a:rPr lang="en-US" sz="1600" i="1" u="sng" dirty="0"/>
              <a:t>The thing that sticks with me the most is</a:t>
            </a:r>
            <a:r>
              <a:rPr lang="en-US" sz="1600" i="1" dirty="0"/>
              <a:t> perhaps not the technical advances, but </a:t>
            </a:r>
            <a:r>
              <a:rPr lang="en-US" sz="1600" i="1" u="sng" dirty="0"/>
              <a:t>the ability to produce first rate science and consensus from collaborations of strong willed individuals.</a:t>
            </a:r>
            <a:r>
              <a:rPr lang="en-US" sz="1600" i="1" dirty="0"/>
              <a:t>”</a:t>
            </a:r>
          </a:p>
        </p:txBody>
      </p:sp>
      <p:sp>
        <p:nvSpPr>
          <p:cNvPr id="12" name="Slide Number Placeholder 6">
            <a:extLst>
              <a:ext uri="{FF2B5EF4-FFF2-40B4-BE49-F238E27FC236}">
                <a16:creationId xmlns:a16="http://schemas.microsoft.com/office/drawing/2014/main" id="{83108325-975A-1C4B-894A-8233E5796C45}"/>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17</a:t>
            </a:fld>
            <a:endParaRPr lang="en-US"/>
          </a:p>
        </p:txBody>
      </p:sp>
      <p:sp>
        <p:nvSpPr>
          <p:cNvPr id="13" name="Footer Placeholder 10">
            <a:extLst>
              <a:ext uri="{FF2B5EF4-FFF2-40B4-BE49-F238E27FC236}">
                <a16:creationId xmlns:a16="http://schemas.microsoft.com/office/drawing/2014/main" id="{54AB86B2-6FD6-4E47-BF67-338AE33E2B25}"/>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14" name="Date Placeholder 15">
            <a:extLst>
              <a:ext uri="{FF2B5EF4-FFF2-40B4-BE49-F238E27FC236}">
                <a16:creationId xmlns:a16="http://schemas.microsoft.com/office/drawing/2014/main" id="{DE36CD89-0A80-0847-9E26-8E1D760E3968}"/>
              </a:ext>
            </a:extLst>
          </p:cNvPr>
          <p:cNvSpPr>
            <a:spLocks noGrp="1"/>
          </p:cNvSpPr>
          <p:nvPr>
            <p:ph type="dt" sz="half" idx="10"/>
          </p:nvPr>
        </p:nvSpPr>
        <p:spPr>
          <a:xfrm>
            <a:off x="0" y="6489084"/>
            <a:ext cx="2133600" cy="365125"/>
          </a:xfrm>
        </p:spPr>
        <p:txBody>
          <a:bodyPr/>
          <a:lstStyle/>
          <a:p>
            <a:r>
              <a:rPr lang="en-US"/>
              <a:t>10/14/21</a:t>
            </a:r>
          </a:p>
        </p:txBody>
      </p:sp>
    </p:spTree>
    <p:extLst>
      <p:ext uri="{BB962C8B-B14F-4D97-AF65-F5344CB8AC3E}">
        <p14:creationId xmlns:p14="http://schemas.microsoft.com/office/powerpoint/2010/main" val="42345172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6A11C-67C3-1B45-9CAA-1FA4D91DF235}"/>
              </a:ext>
            </a:extLst>
          </p:cNvPr>
          <p:cNvSpPr>
            <a:spLocks noGrp="1"/>
          </p:cNvSpPr>
          <p:nvPr>
            <p:ph type="title" idx="4294967295"/>
          </p:nvPr>
        </p:nvSpPr>
        <p:spPr>
          <a:xfrm>
            <a:off x="0" y="168275"/>
            <a:ext cx="9144000" cy="831850"/>
          </a:xfrm>
        </p:spPr>
        <p:txBody>
          <a:bodyPr/>
          <a:lstStyle/>
          <a:p>
            <a:r>
              <a:rPr lang="en-US" dirty="0"/>
              <a:t>Diverse Workforce</a:t>
            </a:r>
          </a:p>
        </p:txBody>
      </p:sp>
      <p:grpSp>
        <p:nvGrpSpPr>
          <p:cNvPr id="106" name="Group 105">
            <a:extLst>
              <a:ext uri="{FF2B5EF4-FFF2-40B4-BE49-F238E27FC236}">
                <a16:creationId xmlns:a16="http://schemas.microsoft.com/office/drawing/2014/main" id="{01AA940E-BE61-DF45-BB7D-17D6CFE2A70A}"/>
              </a:ext>
            </a:extLst>
          </p:cNvPr>
          <p:cNvGrpSpPr/>
          <p:nvPr/>
        </p:nvGrpSpPr>
        <p:grpSpPr>
          <a:xfrm>
            <a:off x="-9525" y="-228600"/>
            <a:ext cx="9488488" cy="7280275"/>
            <a:chOff x="-9525" y="-228600"/>
            <a:chExt cx="9488488" cy="7280275"/>
          </a:xfrm>
        </p:grpSpPr>
        <p:pic>
          <p:nvPicPr>
            <p:cNvPr id="7" name="Picture 3" descr="Aoki,Masato">
              <a:extLst>
                <a:ext uri="{FF2B5EF4-FFF2-40B4-BE49-F238E27FC236}">
                  <a16:creationId xmlns:a16="http://schemas.microsoft.com/office/drawing/2014/main" id="{F6B2457C-B177-B046-BE91-A42D9E4843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8600"/>
              <a:ext cx="7747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Artikov,Akram">
              <a:extLst>
                <a:ext uri="{FF2B5EF4-FFF2-40B4-BE49-F238E27FC236}">
                  <a16:creationId xmlns:a16="http://schemas.microsoft.com/office/drawing/2014/main" id="{F8DA5C88-70FF-8D41-A649-E522DCBC5B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90500"/>
              <a:ext cx="774700" cy="77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Ashmanskas,William">
              <a:extLst>
                <a:ext uri="{FF2B5EF4-FFF2-40B4-BE49-F238E27FC236}">
                  <a16:creationId xmlns:a16="http://schemas.microsoft.com/office/drawing/2014/main" id="{BE9F354B-F25B-E843-9B2B-03D28A49A1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5413" y="-112713"/>
              <a:ext cx="7747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 descr="Azfar,Farrukh">
              <a:extLst>
                <a:ext uri="{FF2B5EF4-FFF2-40B4-BE49-F238E27FC236}">
                  <a16:creationId xmlns:a16="http://schemas.microsoft.com/office/drawing/2014/main" id="{046267AB-C73A-3749-9886-2320719F523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92325" y="-34925"/>
              <a:ext cx="776288"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7" descr="Azzi,Patrizi">
              <a:extLst>
                <a:ext uri="{FF2B5EF4-FFF2-40B4-BE49-F238E27FC236}">
                  <a16:creationId xmlns:a16="http://schemas.microsoft.com/office/drawing/2014/main" id="{234BAC24-2E05-C840-89AF-40109B5996D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13038" y="3175"/>
              <a:ext cx="898525"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8" descr="Bachacou,Henri">
              <a:extLst>
                <a:ext uri="{FF2B5EF4-FFF2-40B4-BE49-F238E27FC236}">
                  <a16:creationId xmlns:a16="http://schemas.microsoft.com/office/drawing/2014/main" id="{9B03B3B9-1D09-E343-A2B1-B8A59BB251F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468313"/>
              <a:ext cx="776288"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9" descr="Behari,Satyajit">
              <a:extLst>
                <a:ext uri="{FF2B5EF4-FFF2-40B4-BE49-F238E27FC236}">
                  <a16:creationId xmlns:a16="http://schemas.microsoft.com/office/drawing/2014/main" id="{D9269E8F-7436-CB45-9202-4C1F11AF608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6913" y="508000"/>
              <a:ext cx="776288"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0" descr="Ben-Haim,Eli">
              <a:extLst>
                <a:ext uri="{FF2B5EF4-FFF2-40B4-BE49-F238E27FC236}">
                  <a16:creationId xmlns:a16="http://schemas.microsoft.com/office/drawing/2014/main" id="{500162CE-3F8B-B84B-80C0-401F467C27B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95413" y="623888"/>
              <a:ext cx="7747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descr="Bishai,Mary">
              <a:extLst>
                <a:ext uri="{FF2B5EF4-FFF2-40B4-BE49-F238E27FC236}">
                  <a16:creationId xmlns:a16="http://schemas.microsoft.com/office/drawing/2014/main" id="{1CEF7DBB-51D9-B942-B4C4-A6121D2C9EE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132013" y="739775"/>
              <a:ext cx="7747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2" descr="Canelli,Maria">
              <a:extLst>
                <a:ext uri="{FF2B5EF4-FFF2-40B4-BE49-F238E27FC236}">
                  <a16:creationId xmlns:a16="http://schemas.microsoft.com/office/drawing/2014/main" id="{24F57B1B-09A7-7343-9601-B8AB5C257BF4}"/>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462338" y="-112713"/>
              <a:ext cx="776288"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3" descr="Chen,Chunhui">
              <a:extLst>
                <a:ext uri="{FF2B5EF4-FFF2-40B4-BE49-F238E27FC236}">
                  <a16:creationId xmlns:a16="http://schemas.microsoft.com/office/drawing/2014/main" id="{BFA3DC67-DAE6-194B-B974-E6BF5AAB0BFA}"/>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132013" y="1447800"/>
              <a:ext cx="7747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4" descr="Chuang,Sunny">
              <a:extLst>
                <a:ext uri="{FF2B5EF4-FFF2-40B4-BE49-F238E27FC236}">
                  <a16:creationId xmlns:a16="http://schemas.microsoft.com/office/drawing/2014/main" id="{C890A43B-1325-5148-800B-8C87B9BF74CE}"/>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790825" y="1436688"/>
              <a:ext cx="774700" cy="77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5" descr="Chung,Yeon">
              <a:extLst>
                <a:ext uri="{FF2B5EF4-FFF2-40B4-BE49-F238E27FC236}">
                  <a16:creationId xmlns:a16="http://schemas.microsoft.com/office/drawing/2014/main" id="{2617E9ED-A166-3C47-A4E6-BCD94F41429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527425" y="1360488"/>
              <a:ext cx="7747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6" descr="Ciocci,Maria">
              <a:extLst>
                <a:ext uri="{FF2B5EF4-FFF2-40B4-BE49-F238E27FC236}">
                  <a16:creationId xmlns:a16="http://schemas.microsoft.com/office/drawing/2014/main" id="{58179CAC-E87A-A342-B690-3A2AEA53903A}"/>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527425" y="623888"/>
              <a:ext cx="7747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7" descr="Costa,Joao">
              <a:extLst>
                <a:ext uri="{FF2B5EF4-FFF2-40B4-BE49-F238E27FC236}">
                  <a16:creationId xmlns:a16="http://schemas.microsoft.com/office/drawing/2014/main" id="{0B52C033-6B84-2447-BB9C-03F9FA90C760}"/>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868613" y="739775"/>
              <a:ext cx="7747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18" descr="D'Onofrio,Monica">
              <a:extLst>
                <a:ext uri="{FF2B5EF4-FFF2-40B4-BE49-F238E27FC236}">
                  <a16:creationId xmlns:a16="http://schemas.microsoft.com/office/drawing/2014/main" id="{F0E37076-C9FF-E94E-A63C-6047E88EC517}"/>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433513" y="1398588"/>
              <a:ext cx="776288"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19" descr="Demers,Sarah">
              <a:extLst>
                <a:ext uri="{FF2B5EF4-FFF2-40B4-BE49-F238E27FC236}">
                  <a16:creationId xmlns:a16="http://schemas.microsoft.com/office/drawing/2014/main" id="{239D9DC7-676D-FE46-A83D-D85070076AC2}"/>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1166813"/>
              <a:ext cx="7747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0" descr="Deng,Jianrong">
              <a:extLst>
                <a:ext uri="{FF2B5EF4-FFF2-40B4-BE49-F238E27FC236}">
                  <a16:creationId xmlns:a16="http://schemas.microsoft.com/office/drawing/2014/main" id="{596B7619-089F-F949-852A-C7EB8E893BBC}"/>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36600" y="1282700"/>
              <a:ext cx="7747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1" descr="Denis,Richard">
              <a:extLst>
                <a:ext uri="{FF2B5EF4-FFF2-40B4-BE49-F238E27FC236}">
                  <a16:creationId xmlns:a16="http://schemas.microsoft.com/office/drawing/2014/main" id="{6F0CCFDF-9650-5844-B841-7EBA7F9F5D42}"/>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525" y="1901825"/>
              <a:ext cx="776288"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2" descr="Dorigo,Tommaso">
              <a:extLst>
                <a:ext uri="{FF2B5EF4-FFF2-40B4-BE49-F238E27FC236}">
                  <a16:creationId xmlns:a16="http://schemas.microsoft.com/office/drawing/2014/main" id="{29A823EF-9F1F-F14A-AEFD-572280CE7819}"/>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58825" y="1979613"/>
              <a:ext cx="776288"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3" descr="Dube,Sourabh">
              <a:extLst>
                <a:ext uri="{FF2B5EF4-FFF2-40B4-BE49-F238E27FC236}">
                  <a16:creationId xmlns:a16="http://schemas.microsoft.com/office/drawing/2014/main" id="{1C61B087-87A9-AA4F-AFEF-6DE32D560CC3}"/>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511300" y="2135188"/>
              <a:ext cx="7747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4" descr="Fang,Hung-Chung">
              <a:extLst>
                <a:ext uri="{FF2B5EF4-FFF2-40B4-BE49-F238E27FC236}">
                  <a16:creationId xmlns:a16="http://schemas.microsoft.com/office/drawing/2014/main" id="{DDEE0A13-9A5E-7547-B7F6-C284A6D07AB7}"/>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247900" y="2209800"/>
              <a:ext cx="7747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5" descr="Field,Richard">
              <a:extLst>
                <a:ext uri="{FF2B5EF4-FFF2-40B4-BE49-F238E27FC236}">
                  <a16:creationId xmlns:a16="http://schemas.microsoft.com/office/drawing/2014/main" id="{ECF2990D-1A4D-4F42-BC59-B7B085DA2562}"/>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2895600" y="2135188"/>
              <a:ext cx="7747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6" descr="Ford,Arlene">
              <a:extLst>
                <a:ext uri="{FF2B5EF4-FFF2-40B4-BE49-F238E27FC236}">
                  <a16:creationId xmlns:a16="http://schemas.microsoft.com/office/drawing/2014/main" id="{D76DCFDF-BAFC-CB40-AD73-8F817DE091AE}"/>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552825" y="2119313"/>
              <a:ext cx="7747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27" descr="Frisch,Henry">
              <a:extLst>
                <a:ext uri="{FF2B5EF4-FFF2-40B4-BE49-F238E27FC236}">
                  <a16:creationId xmlns:a16="http://schemas.microsoft.com/office/drawing/2014/main" id="{BD5E6A96-1ECB-1044-BE5D-16C1008470B6}"/>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4243388" y="-65088"/>
              <a:ext cx="814388"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28" descr="Fujii,Yoshiaki">
              <a:extLst>
                <a:ext uri="{FF2B5EF4-FFF2-40B4-BE49-F238E27FC236}">
                  <a16:creationId xmlns:a16="http://schemas.microsoft.com/office/drawing/2014/main" id="{9A9DC5D3-0E71-374B-BF48-FBB5C0A26CD9}"/>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5048250" y="-107950"/>
              <a:ext cx="901700" cy="90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29" descr="Gajjar,Anant">
              <a:extLst>
                <a:ext uri="{FF2B5EF4-FFF2-40B4-BE49-F238E27FC236}">
                  <a16:creationId xmlns:a16="http://schemas.microsoft.com/office/drawing/2014/main" id="{EF020129-FC7E-1049-983D-C86072274354}"/>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5905500" y="-107950"/>
              <a:ext cx="901700" cy="90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0" descr="Galtieri,Angela">
              <a:extLst>
                <a:ext uri="{FF2B5EF4-FFF2-40B4-BE49-F238E27FC236}">
                  <a16:creationId xmlns:a16="http://schemas.microsoft.com/office/drawing/2014/main" id="{2F8B4F6D-E98C-DC4F-AF03-1EE6BF197CC5}"/>
                </a:ext>
              </a:extLst>
            </p:cNvPr>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6761163" y="-61913"/>
              <a:ext cx="90170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1" descr="Garcia-Sciveres,Maurice">
              <a:extLst>
                <a:ext uri="{FF2B5EF4-FFF2-40B4-BE49-F238E27FC236}">
                  <a16:creationId xmlns:a16="http://schemas.microsoft.com/office/drawing/2014/main" id="{90219FED-57B5-C24D-A761-FD6BCF5236CE}"/>
                </a:ext>
              </a:extLst>
            </p:cNvPr>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7612063" y="-61913"/>
              <a:ext cx="90170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2" descr="Gibson,Karen">
              <a:extLst>
                <a:ext uri="{FF2B5EF4-FFF2-40B4-BE49-F238E27FC236}">
                  <a16:creationId xmlns:a16="http://schemas.microsoft.com/office/drawing/2014/main" id="{90BEDF4D-A006-B146-BC5D-3475490F4575}"/>
                </a:ext>
              </a:extLst>
            </p:cNvPr>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4235450" y="749300"/>
              <a:ext cx="903288"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3" descr="Ginsburg,Camille">
              <a:extLst>
                <a:ext uri="{FF2B5EF4-FFF2-40B4-BE49-F238E27FC236}">
                  <a16:creationId xmlns:a16="http://schemas.microsoft.com/office/drawing/2014/main" id="{29EC53D1-167A-D546-8512-D5E860201D90}"/>
                </a:ext>
              </a:extLst>
            </p:cNvPr>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5905500" y="795338"/>
              <a:ext cx="90170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4" descr="Giolo,Kim">
              <a:extLst>
                <a:ext uri="{FF2B5EF4-FFF2-40B4-BE49-F238E27FC236}">
                  <a16:creationId xmlns:a16="http://schemas.microsoft.com/office/drawing/2014/main" id="{30F2F61F-6F27-424F-96BA-04124836CB27}"/>
                </a:ext>
              </a:extLst>
            </p:cNvPr>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5092700" y="795338"/>
              <a:ext cx="90170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35" descr="Gold,Michael">
              <a:extLst>
                <a:ext uri="{FF2B5EF4-FFF2-40B4-BE49-F238E27FC236}">
                  <a16:creationId xmlns:a16="http://schemas.microsoft.com/office/drawing/2014/main" id="{ADFFC747-7ED7-394D-B685-9CB8E006BAF6}"/>
                </a:ext>
              </a:extLst>
            </p:cNvPr>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8458200" y="-76200"/>
              <a:ext cx="90170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6" descr="Gorelov,Igor">
              <a:extLst>
                <a:ext uri="{FF2B5EF4-FFF2-40B4-BE49-F238E27FC236}">
                  <a16:creationId xmlns:a16="http://schemas.microsoft.com/office/drawing/2014/main" id="{14ABEB63-F9E5-994D-9A3E-CEC8C8A8503F}"/>
                </a:ext>
              </a:extLst>
            </p:cNvPr>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6781800" y="838200"/>
              <a:ext cx="903288"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37" descr="Gresele,Ambra">
              <a:extLst>
                <a:ext uri="{FF2B5EF4-FFF2-40B4-BE49-F238E27FC236}">
                  <a16:creationId xmlns:a16="http://schemas.microsoft.com/office/drawing/2014/main" id="{DC5F957C-0434-B74D-BB51-7C3DA79B0352}"/>
                </a:ext>
              </a:extLst>
            </p:cNvPr>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4235450" y="1606550"/>
              <a:ext cx="903288"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38" descr="Hamilton,Andrew">
              <a:extLst>
                <a:ext uri="{FF2B5EF4-FFF2-40B4-BE49-F238E27FC236}">
                  <a16:creationId xmlns:a16="http://schemas.microsoft.com/office/drawing/2014/main" id="{2D429411-EBE0-5F48-B816-60FEDD94FF84}"/>
                </a:ext>
              </a:extLst>
            </p:cNvPr>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5138738" y="1651000"/>
              <a:ext cx="90170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39" descr="Han,Bo">
              <a:extLst>
                <a:ext uri="{FF2B5EF4-FFF2-40B4-BE49-F238E27FC236}">
                  <a16:creationId xmlns:a16="http://schemas.microsoft.com/office/drawing/2014/main" id="{CF029075-52BA-464F-8AE1-6C98C9698AB8}"/>
                </a:ext>
              </a:extLst>
            </p:cNvPr>
            <p:cNvPicPr>
              <a:picLocks noChangeAspect="1" noChangeArrowheads="1"/>
            </p:cNvPicPr>
            <p:nvPr/>
          </p:nvPicPr>
          <p:blipFill>
            <a:blip r:embed="rId38">
              <a:extLst>
                <a:ext uri="{28A0092B-C50C-407E-A947-70E740481C1C}">
                  <a14:useLocalDpi xmlns:a14="http://schemas.microsoft.com/office/drawing/2010/main" val="0"/>
                </a:ext>
              </a:extLst>
            </a:blip>
            <a:srcRect/>
            <a:stretch>
              <a:fillRect/>
            </a:stretch>
          </p:blipFill>
          <p:spPr bwMode="auto">
            <a:xfrm>
              <a:off x="5994400" y="1697038"/>
              <a:ext cx="90170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40" descr="Harr,Robert">
              <a:extLst>
                <a:ext uri="{FF2B5EF4-FFF2-40B4-BE49-F238E27FC236}">
                  <a16:creationId xmlns:a16="http://schemas.microsoft.com/office/drawing/2014/main" id="{2BE48585-C51D-A14B-86D6-19C848640A7B}"/>
                </a:ext>
              </a:extLst>
            </p:cNvPr>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6761163" y="1741488"/>
              <a:ext cx="90170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41" descr="Heinemann,Beate">
              <a:extLst>
                <a:ext uri="{FF2B5EF4-FFF2-40B4-BE49-F238E27FC236}">
                  <a16:creationId xmlns:a16="http://schemas.microsoft.com/office/drawing/2014/main" id="{B56DC6AE-7410-8C48-BBD1-E5D0D5EF11F1}"/>
                </a:ext>
              </a:extLst>
            </p:cNvPr>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7662863" y="1663700"/>
              <a:ext cx="903288"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42" descr="Hocker,Andy">
              <a:extLst>
                <a:ext uri="{FF2B5EF4-FFF2-40B4-BE49-F238E27FC236}">
                  <a16:creationId xmlns:a16="http://schemas.microsoft.com/office/drawing/2014/main" id="{BC384A11-6B32-8041-8765-7C5F6A0E332E}"/>
                </a:ext>
              </a:extLst>
            </p:cNvPr>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4235450" y="2508250"/>
              <a:ext cx="903288"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43" descr="Holmes,Cathy">
              <a:extLst>
                <a:ext uri="{FF2B5EF4-FFF2-40B4-BE49-F238E27FC236}">
                  <a16:creationId xmlns:a16="http://schemas.microsoft.com/office/drawing/2014/main" id="{DA93172E-B77B-7E40-A70C-81C1E61FE8BB}"/>
                </a:ext>
              </a:extLst>
            </p:cNvPr>
            <p:cNvPicPr>
              <a:picLocks noChangeAspect="1" noChangeArrowheads="1"/>
            </p:cNvPicPr>
            <p:nvPr/>
          </p:nvPicPr>
          <p:blipFill>
            <a:blip r:embed="rId42">
              <a:extLst>
                <a:ext uri="{28A0092B-C50C-407E-A947-70E740481C1C}">
                  <a14:useLocalDpi xmlns:a14="http://schemas.microsoft.com/office/drawing/2010/main" val="0"/>
                </a:ext>
              </a:extLst>
            </a:blip>
            <a:srcRect/>
            <a:stretch>
              <a:fillRect/>
            </a:stretch>
          </p:blipFill>
          <p:spPr bwMode="auto">
            <a:xfrm>
              <a:off x="5092700" y="2540000"/>
              <a:ext cx="90170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44" descr="Huang,Yimei">
              <a:extLst>
                <a:ext uri="{FF2B5EF4-FFF2-40B4-BE49-F238E27FC236}">
                  <a16:creationId xmlns:a16="http://schemas.microsoft.com/office/drawing/2014/main" id="{9D6436A0-2E5F-D14B-BCB0-88C0AA0FEFAD}"/>
                </a:ext>
              </a:extLst>
            </p:cNvPr>
            <p:cNvPicPr>
              <a:picLocks noChangeAspect="1" noChangeArrowheads="1"/>
            </p:cNvPicPr>
            <p:nvPr/>
          </p:nvPicPr>
          <p:blipFill>
            <a:blip r:embed="rId43">
              <a:extLst>
                <a:ext uri="{28A0092B-C50C-407E-A947-70E740481C1C}">
                  <a14:useLocalDpi xmlns:a14="http://schemas.microsoft.com/office/drawing/2010/main" val="0"/>
                </a:ext>
              </a:extLst>
            </a:blip>
            <a:srcRect/>
            <a:stretch>
              <a:fillRect/>
            </a:stretch>
          </p:blipFill>
          <p:spPr bwMode="auto">
            <a:xfrm>
              <a:off x="5994400" y="2552700"/>
              <a:ext cx="901700" cy="90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45" descr="Incandela,Joseph">
              <a:extLst>
                <a:ext uri="{FF2B5EF4-FFF2-40B4-BE49-F238E27FC236}">
                  <a16:creationId xmlns:a16="http://schemas.microsoft.com/office/drawing/2014/main" id="{972C36B4-2C7C-AC4C-B6EE-6AC3E28BEBC5}"/>
                </a:ext>
              </a:extLst>
            </p:cNvPr>
            <p:cNvPicPr>
              <a:picLocks noChangeAspect="1" noChangeArrowheads="1"/>
            </p:cNvPicPr>
            <p:nvPr/>
          </p:nvPicPr>
          <p:blipFill>
            <a:blip r:embed="rId44">
              <a:extLst>
                <a:ext uri="{28A0092B-C50C-407E-A947-70E740481C1C}">
                  <a14:useLocalDpi xmlns:a14="http://schemas.microsoft.com/office/drawing/2010/main" val="0"/>
                </a:ext>
              </a:extLst>
            </a:blip>
            <a:srcRect/>
            <a:stretch>
              <a:fillRect/>
            </a:stretch>
          </p:blipFill>
          <p:spPr bwMode="auto">
            <a:xfrm>
              <a:off x="6851650" y="2598738"/>
              <a:ext cx="90170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Picture 46" descr="Issever,Cigdem">
              <a:extLst>
                <a:ext uri="{FF2B5EF4-FFF2-40B4-BE49-F238E27FC236}">
                  <a16:creationId xmlns:a16="http://schemas.microsoft.com/office/drawing/2014/main" id="{C716ABEC-94CE-F041-A4CE-714783D70681}"/>
                </a:ext>
              </a:extLst>
            </p:cNvPr>
            <p:cNvPicPr>
              <a:picLocks noChangeAspect="1" noChangeArrowheads="1"/>
            </p:cNvPicPr>
            <p:nvPr/>
          </p:nvPicPr>
          <p:blipFill>
            <a:blip r:embed="rId45">
              <a:extLst>
                <a:ext uri="{28A0092B-C50C-407E-A947-70E740481C1C}">
                  <a14:useLocalDpi xmlns:a14="http://schemas.microsoft.com/office/drawing/2010/main" val="0"/>
                </a:ext>
              </a:extLst>
            </a:blip>
            <a:srcRect/>
            <a:stretch>
              <a:fillRect/>
            </a:stretch>
          </p:blipFill>
          <p:spPr bwMode="auto">
            <a:xfrm>
              <a:off x="7670800" y="2508250"/>
              <a:ext cx="90170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47" descr="Ivanov,Andrew">
              <a:extLst>
                <a:ext uri="{FF2B5EF4-FFF2-40B4-BE49-F238E27FC236}">
                  <a16:creationId xmlns:a16="http://schemas.microsoft.com/office/drawing/2014/main" id="{A85DDBA4-E4C0-C648-BBC3-BEC53CED8800}"/>
                </a:ext>
              </a:extLst>
            </p:cNvPr>
            <p:cNvPicPr>
              <a:picLocks noChangeAspect="1" noChangeArrowheads="1"/>
            </p:cNvPicPr>
            <p:nvPr/>
          </p:nvPicPr>
          <p:blipFill>
            <a:blip r:embed="rId46">
              <a:extLst>
                <a:ext uri="{28A0092B-C50C-407E-A947-70E740481C1C}">
                  <a14:useLocalDpi xmlns:a14="http://schemas.microsoft.com/office/drawing/2010/main" val="0"/>
                </a:ext>
              </a:extLst>
            </a:blip>
            <a:srcRect/>
            <a:stretch>
              <a:fillRect/>
            </a:stretch>
          </p:blipFill>
          <p:spPr bwMode="auto">
            <a:xfrm>
              <a:off x="0" y="2667000"/>
              <a:ext cx="89852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Picture 48" descr="Iwata,Yohsei">
              <a:extLst>
                <a:ext uri="{FF2B5EF4-FFF2-40B4-BE49-F238E27FC236}">
                  <a16:creationId xmlns:a16="http://schemas.microsoft.com/office/drawing/2014/main" id="{8315C872-62E4-4840-8072-3F33329D2EEB}"/>
                </a:ext>
              </a:extLst>
            </p:cNvPr>
            <p:cNvPicPr>
              <a:picLocks noChangeAspect="1" noChangeArrowheads="1"/>
            </p:cNvPicPr>
            <p:nvPr/>
          </p:nvPicPr>
          <p:blipFill>
            <a:blip r:embed="rId47">
              <a:extLst>
                <a:ext uri="{28A0092B-C50C-407E-A947-70E740481C1C}">
                  <a14:useLocalDpi xmlns:a14="http://schemas.microsoft.com/office/drawing/2010/main" val="0"/>
                </a:ext>
              </a:extLst>
            </a:blip>
            <a:srcRect/>
            <a:stretch>
              <a:fillRect/>
            </a:stretch>
          </p:blipFill>
          <p:spPr bwMode="auto">
            <a:xfrm>
              <a:off x="854075" y="2743200"/>
              <a:ext cx="898525"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Picture 49" descr="James,Eric">
              <a:extLst>
                <a:ext uri="{FF2B5EF4-FFF2-40B4-BE49-F238E27FC236}">
                  <a16:creationId xmlns:a16="http://schemas.microsoft.com/office/drawing/2014/main" id="{516F7DC8-F503-5C40-8644-F7E77D26B496}"/>
                </a:ext>
              </a:extLst>
            </p:cNvPr>
            <p:cNvPicPr>
              <a:picLocks noChangeAspect="1" noChangeArrowheads="1"/>
            </p:cNvPicPr>
            <p:nvPr/>
          </p:nvPicPr>
          <p:blipFill>
            <a:blip r:embed="rId48">
              <a:extLst>
                <a:ext uri="{28A0092B-C50C-407E-A947-70E740481C1C}">
                  <a14:useLocalDpi xmlns:a14="http://schemas.microsoft.com/office/drawing/2010/main" val="0"/>
                </a:ext>
              </a:extLst>
            </a:blip>
            <a:srcRect/>
            <a:stretch>
              <a:fillRect/>
            </a:stretch>
          </p:blipFill>
          <p:spPr bwMode="auto">
            <a:xfrm>
              <a:off x="1708150" y="2895600"/>
              <a:ext cx="898525"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Picture 50" descr="Jones,Matthew">
              <a:extLst>
                <a:ext uri="{FF2B5EF4-FFF2-40B4-BE49-F238E27FC236}">
                  <a16:creationId xmlns:a16="http://schemas.microsoft.com/office/drawing/2014/main" id="{7B49C56C-0542-4F47-90FE-A75ABBB286F9}"/>
                </a:ext>
              </a:extLst>
            </p:cNvPr>
            <p:cNvPicPr>
              <a:picLocks noChangeAspect="1" noChangeArrowheads="1"/>
            </p:cNvPicPr>
            <p:nvPr/>
          </p:nvPicPr>
          <p:blipFill>
            <a:blip r:embed="rId49">
              <a:extLst>
                <a:ext uri="{28A0092B-C50C-407E-A947-70E740481C1C}">
                  <a14:useLocalDpi xmlns:a14="http://schemas.microsoft.com/office/drawing/2010/main" val="0"/>
                </a:ext>
              </a:extLst>
            </a:blip>
            <a:srcRect/>
            <a:stretch>
              <a:fillRect/>
            </a:stretch>
          </p:blipFill>
          <p:spPr bwMode="auto">
            <a:xfrm>
              <a:off x="2562225" y="2895600"/>
              <a:ext cx="898525"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51" descr="Karagoz,Muge">
              <a:extLst>
                <a:ext uri="{FF2B5EF4-FFF2-40B4-BE49-F238E27FC236}">
                  <a16:creationId xmlns:a16="http://schemas.microsoft.com/office/drawing/2014/main" id="{68218D8B-784F-E447-B5D8-68024953E3C3}"/>
                </a:ext>
              </a:extLst>
            </p:cNvPr>
            <p:cNvPicPr>
              <a:picLocks noChangeAspect="1" noChangeArrowheads="1"/>
            </p:cNvPicPr>
            <p:nvPr/>
          </p:nvPicPr>
          <p:blipFill>
            <a:blip r:embed="rId50">
              <a:extLst>
                <a:ext uri="{28A0092B-C50C-407E-A947-70E740481C1C}">
                  <a14:useLocalDpi xmlns:a14="http://schemas.microsoft.com/office/drawing/2010/main" val="0"/>
                </a:ext>
              </a:extLst>
            </a:blip>
            <a:srcRect/>
            <a:stretch>
              <a:fillRect/>
            </a:stretch>
          </p:blipFill>
          <p:spPr bwMode="auto">
            <a:xfrm>
              <a:off x="3414713" y="2895600"/>
              <a:ext cx="900113"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53" descr="Kamon,Teruki">
              <a:extLst>
                <a:ext uri="{FF2B5EF4-FFF2-40B4-BE49-F238E27FC236}">
                  <a16:creationId xmlns:a16="http://schemas.microsoft.com/office/drawing/2014/main" id="{CAB33843-B200-3046-A03C-A6E92E7357CB}"/>
                </a:ext>
              </a:extLst>
            </p:cNvPr>
            <p:cNvPicPr>
              <a:picLocks noChangeAspect="1" noChangeArrowheads="1"/>
            </p:cNvPicPr>
            <p:nvPr/>
          </p:nvPicPr>
          <p:blipFill>
            <a:blip r:embed="rId51">
              <a:extLst>
                <a:ext uri="{28A0092B-C50C-407E-A947-70E740481C1C}">
                  <a14:useLocalDpi xmlns:a14="http://schemas.microsoft.com/office/drawing/2010/main" val="0"/>
                </a:ext>
              </a:extLst>
            </a:blip>
            <a:srcRect/>
            <a:stretch>
              <a:fillRect/>
            </a:stretch>
          </p:blipFill>
          <p:spPr bwMode="auto">
            <a:xfrm>
              <a:off x="0" y="3505200"/>
              <a:ext cx="89852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54" descr="Kennedy,Robert">
              <a:extLst>
                <a:ext uri="{FF2B5EF4-FFF2-40B4-BE49-F238E27FC236}">
                  <a16:creationId xmlns:a16="http://schemas.microsoft.com/office/drawing/2014/main" id="{79CAED86-0638-1D4C-9AD7-A04991D80C8D}"/>
                </a:ext>
              </a:extLst>
            </p:cNvPr>
            <p:cNvPicPr>
              <a:picLocks noChangeAspect="1" noChangeArrowheads="1"/>
            </p:cNvPicPr>
            <p:nvPr/>
          </p:nvPicPr>
          <p:blipFill>
            <a:blip r:embed="rId52">
              <a:extLst>
                <a:ext uri="{28A0092B-C50C-407E-A947-70E740481C1C}">
                  <a14:useLocalDpi xmlns:a14="http://schemas.microsoft.com/office/drawing/2010/main" val="0"/>
                </a:ext>
              </a:extLst>
            </a:blip>
            <a:srcRect/>
            <a:stretch>
              <a:fillRect/>
            </a:stretch>
          </p:blipFill>
          <p:spPr bwMode="auto">
            <a:xfrm>
              <a:off x="809625" y="3597275"/>
              <a:ext cx="898525"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55" descr="Khotilovich,Vadim">
              <a:extLst>
                <a:ext uri="{FF2B5EF4-FFF2-40B4-BE49-F238E27FC236}">
                  <a16:creationId xmlns:a16="http://schemas.microsoft.com/office/drawing/2014/main" id="{0239FF80-FEF4-4F4C-9AD8-0CD19B086B59}"/>
                </a:ext>
              </a:extLst>
            </p:cNvPr>
            <p:cNvPicPr>
              <a:picLocks noChangeAspect="1" noChangeArrowheads="1"/>
            </p:cNvPicPr>
            <p:nvPr/>
          </p:nvPicPr>
          <p:blipFill>
            <a:blip r:embed="rId53">
              <a:extLst>
                <a:ext uri="{28A0092B-C50C-407E-A947-70E740481C1C}">
                  <a14:useLocalDpi xmlns:a14="http://schemas.microsoft.com/office/drawing/2010/main" val="0"/>
                </a:ext>
              </a:extLst>
            </a:blip>
            <a:srcRect/>
            <a:stretch>
              <a:fillRect/>
            </a:stretch>
          </p:blipFill>
          <p:spPr bwMode="auto">
            <a:xfrm>
              <a:off x="1662113" y="3749675"/>
              <a:ext cx="900113"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56" descr="Kilminster,Benjamin">
              <a:extLst>
                <a:ext uri="{FF2B5EF4-FFF2-40B4-BE49-F238E27FC236}">
                  <a16:creationId xmlns:a16="http://schemas.microsoft.com/office/drawing/2014/main" id="{516C26B8-2ECA-EA45-82C0-C06A8215ACD9}"/>
                </a:ext>
              </a:extLst>
            </p:cNvPr>
            <p:cNvPicPr>
              <a:picLocks noChangeAspect="1" noChangeArrowheads="1"/>
            </p:cNvPicPr>
            <p:nvPr/>
          </p:nvPicPr>
          <p:blipFill>
            <a:blip r:embed="rId54">
              <a:extLst>
                <a:ext uri="{28A0092B-C50C-407E-A947-70E740481C1C}">
                  <a14:useLocalDpi xmlns:a14="http://schemas.microsoft.com/office/drawing/2010/main" val="0"/>
                </a:ext>
              </a:extLst>
            </a:blip>
            <a:srcRect/>
            <a:stretch>
              <a:fillRect/>
            </a:stretch>
          </p:blipFill>
          <p:spPr bwMode="auto">
            <a:xfrm>
              <a:off x="2516188" y="3749675"/>
              <a:ext cx="898525"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Picture 57" descr="Kim,Dong">
              <a:extLst>
                <a:ext uri="{FF2B5EF4-FFF2-40B4-BE49-F238E27FC236}">
                  <a16:creationId xmlns:a16="http://schemas.microsoft.com/office/drawing/2014/main" id="{E9FAF1FE-06B3-AA43-8E86-13FC579F16C0}"/>
                </a:ext>
              </a:extLst>
            </p:cNvPr>
            <p:cNvPicPr>
              <a:picLocks noChangeAspect="1" noChangeArrowheads="1"/>
            </p:cNvPicPr>
            <p:nvPr/>
          </p:nvPicPr>
          <p:blipFill>
            <a:blip r:embed="rId55">
              <a:extLst>
                <a:ext uri="{28A0092B-C50C-407E-A947-70E740481C1C}">
                  <a14:useLocalDpi xmlns:a14="http://schemas.microsoft.com/office/drawing/2010/main" val="0"/>
                </a:ext>
              </a:extLst>
            </a:blip>
            <a:srcRect/>
            <a:stretch>
              <a:fillRect/>
            </a:stretch>
          </p:blipFill>
          <p:spPr bwMode="auto">
            <a:xfrm>
              <a:off x="3379788" y="3749675"/>
              <a:ext cx="898525"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 name="Picture 59" descr="Kim,Shin-Hong">
              <a:extLst>
                <a:ext uri="{FF2B5EF4-FFF2-40B4-BE49-F238E27FC236}">
                  <a16:creationId xmlns:a16="http://schemas.microsoft.com/office/drawing/2014/main" id="{AFD33606-1294-DB4B-8CD8-64855B9AE4F7}"/>
                </a:ext>
              </a:extLst>
            </p:cNvPr>
            <p:cNvPicPr>
              <a:picLocks noChangeAspect="1" noChangeArrowheads="1"/>
            </p:cNvPicPr>
            <p:nvPr/>
          </p:nvPicPr>
          <p:blipFill>
            <a:blip r:embed="rId56">
              <a:extLst>
                <a:ext uri="{28A0092B-C50C-407E-A947-70E740481C1C}">
                  <a14:useLocalDpi xmlns:a14="http://schemas.microsoft.com/office/drawing/2010/main" val="0"/>
                </a:ext>
              </a:extLst>
            </a:blip>
            <a:srcRect/>
            <a:stretch>
              <a:fillRect/>
            </a:stretch>
          </p:blipFill>
          <p:spPr bwMode="auto">
            <a:xfrm>
              <a:off x="0" y="4359275"/>
              <a:ext cx="89852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60" descr="Kim,Soo-Bong">
              <a:extLst>
                <a:ext uri="{FF2B5EF4-FFF2-40B4-BE49-F238E27FC236}">
                  <a16:creationId xmlns:a16="http://schemas.microsoft.com/office/drawing/2014/main" id="{446E4FB0-BC66-4843-83A1-FF211E6D9285}"/>
                </a:ext>
              </a:extLst>
            </p:cNvPr>
            <p:cNvPicPr>
              <a:picLocks noChangeAspect="1" noChangeArrowheads="1"/>
            </p:cNvPicPr>
            <p:nvPr/>
          </p:nvPicPr>
          <p:blipFill>
            <a:blip r:embed="rId57">
              <a:extLst>
                <a:ext uri="{28A0092B-C50C-407E-A947-70E740481C1C}">
                  <a14:useLocalDpi xmlns:a14="http://schemas.microsoft.com/office/drawing/2010/main" val="0"/>
                </a:ext>
              </a:extLst>
            </a:blip>
            <a:srcRect/>
            <a:stretch>
              <a:fillRect/>
            </a:stretch>
          </p:blipFill>
          <p:spPr bwMode="auto">
            <a:xfrm>
              <a:off x="854075" y="4459288"/>
              <a:ext cx="89852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Picture 61" descr="Kim,Young-Kee">
              <a:extLst>
                <a:ext uri="{FF2B5EF4-FFF2-40B4-BE49-F238E27FC236}">
                  <a16:creationId xmlns:a16="http://schemas.microsoft.com/office/drawing/2014/main" id="{CED38D1D-A12A-CE47-A497-F534064AA182}"/>
                </a:ext>
              </a:extLst>
            </p:cNvPr>
            <p:cNvPicPr>
              <a:picLocks noChangeAspect="1" noChangeArrowheads="1"/>
            </p:cNvPicPr>
            <p:nvPr/>
          </p:nvPicPr>
          <p:blipFill>
            <a:blip r:embed="rId58">
              <a:extLst>
                <a:ext uri="{28A0092B-C50C-407E-A947-70E740481C1C}">
                  <a14:useLocalDpi xmlns:a14="http://schemas.microsoft.com/office/drawing/2010/main" val="0"/>
                </a:ext>
              </a:extLst>
            </a:blip>
            <a:srcRect/>
            <a:stretch>
              <a:fillRect/>
            </a:stretch>
          </p:blipFill>
          <p:spPr bwMode="auto">
            <a:xfrm>
              <a:off x="1708150" y="4572000"/>
              <a:ext cx="89852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Picture 62" descr="Konigsberg,Jacobo">
              <a:extLst>
                <a:ext uri="{FF2B5EF4-FFF2-40B4-BE49-F238E27FC236}">
                  <a16:creationId xmlns:a16="http://schemas.microsoft.com/office/drawing/2014/main" id="{0CFA87F5-A64C-3349-A32E-A36EB802AE8A}"/>
                </a:ext>
              </a:extLst>
            </p:cNvPr>
            <p:cNvPicPr>
              <a:picLocks noChangeAspect="1" noChangeArrowheads="1"/>
            </p:cNvPicPr>
            <p:nvPr/>
          </p:nvPicPr>
          <p:blipFill>
            <a:blip r:embed="rId59">
              <a:extLst>
                <a:ext uri="{28A0092B-C50C-407E-A947-70E740481C1C}">
                  <a14:useLocalDpi xmlns:a14="http://schemas.microsoft.com/office/drawing/2010/main" val="0"/>
                </a:ext>
              </a:extLst>
            </a:blip>
            <a:srcRect/>
            <a:stretch>
              <a:fillRect/>
            </a:stretch>
          </p:blipFill>
          <p:spPr bwMode="auto">
            <a:xfrm>
              <a:off x="2562225" y="4546600"/>
              <a:ext cx="89852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63" descr="Kotwal,Ashutosh">
              <a:extLst>
                <a:ext uri="{FF2B5EF4-FFF2-40B4-BE49-F238E27FC236}">
                  <a16:creationId xmlns:a16="http://schemas.microsoft.com/office/drawing/2014/main" id="{7C38671A-9D60-F547-B511-431DD7215A7B}"/>
                </a:ext>
              </a:extLst>
            </p:cNvPr>
            <p:cNvPicPr>
              <a:picLocks noChangeAspect="1" noChangeArrowheads="1"/>
            </p:cNvPicPr>
            <p:nvPr/>
          </p:nvPicPr>
          <p:blipFill>
            <a:blip r:embed="rId60">
              <a:extLst>
                <a:ext uri="{28A0092B-C50C-407E-A947-70E740481C1C}">
                  <a14:useLocalDpi xmlns:a14="http://schemas.microsoft.com/office/drawing/2010/main" val="0"/>
                </a:ext>
              </a:extLst>
            </a:blip>
            <a:srcRect/>
            <a:stretch>
              <a:fillRect/>
            </a:stretch>
          </p:blipFill>
          <p:spPr bwMode="auto">
            <a:xfrm>
              <a:off x="3460750" y="4572000"/>
              <a:ext cx="89852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Picture 64" descr="Kravchenko,Ilya">
              <a:extLst>
                <a:ext uri="{FF2B5EF4-FFF2-40B4-BE49-F238E27FC236}">
                  <a16:creationId xmlns:a16="http://schemas.microsoft.com/office/drawing/2014/main" id="{CBEBD5C6-641D-3142-8E61-69B1883AA880}"/>
                </a:ext>
              </a:extLst>
            </p:cNvPr>
            <p:cNvPicPr>
              <a:picLocks noChangeAspect="1" noChangeArrowheads="1"/>
            </p:cNvPicPr>
            <p:nvPr/>
          </p:nvPicPr>
          <p:blipFill>
            <a:blip r:embed="rId61">
              <a:extLst>
                <a:ext uri="{28A0092B-C50C-407E-A947-70E740481C1C}">
                  <a14:useLocalDpi xmlns:a14="http://schemas.microsoft.com/office/drawing/2010/main" val="0"/>
                </a:ext>
              </a:extLst>
            </a:blip>
            <a:srcRect/>
            <a:stretch>
              <a:fillRect/>
            </a:stretch>
          </p:blipFill>
          <p:spPr bwMode="auto">
            <a:xfrm>
              <a:off x="4359275" y="5105400"/>
              <a:ext cx="89852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 name="Picture 65" descr="Lami,Stefano">
              <a:extLst>
                <a:ext uri="{FF2B5EF4-FFF2-40B4-BE49-F238E27FC236}">
                  <a16:creationId xmlns:a16="http://schemas.microsoft.com/office/drawing/2014/main" id="{649C5F9F-A859-FD43-8DBB-EF8F88B31E22}"/>
                </a:ext>
              </a:extLst>
            </p:cNvPr>
            <p:cNvPicPr>
              <a:picLocks noChangeAspect="1" noChangeArrowheads="1"/>
            </p:cNvPicPr>
            <p:nvPr/>
          </p:nvPicPr>
          <p:blipFill>
            <a:blip r:embed="rId62">
              <a:extLst>
                <a:ext uri="{28A0092B-C50C-407E-A947-70E740481C1C}">
                  <a14:useLocalDpi xmlns:a14="http://schemas.microsoft.com/office/drawing/2010/main" val="0"/>
                </a:ext>
              </a:extLst>
            </a:blip>
            <a:srcRect/>
            <a:stretch>
              <a:fillRect/>
            </a:stretch>
          </p:blipFill>
          <p:spPr bwMode="auto">
            <a:xfrm>
              <a:off x="0" y="5257800"/>
              <a:ext cx="89852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Picture 66" descr="Lannon,Kevin">
              <a:extLst>
                <a:ext uri="{FF2B5EF4-FFF2-40B4-BE49-F238E27FC236}">
                  <a16:creationId xmlns:a16="http://schemas.microsoft.com/office/drawing/2014/main" id="{A2EE9C81-9001-3741-8080-0567B89F625F}"/>
                </a:ext>
              </a:extLst>
            </p:cNvPr>
            <p:cNvPicPr>
              <a:picLocks noChangeAspect="1" noChangeArrowheads="1"/>
            </p:cNvPicPr>
            <p:nvPr/>
          </p:nvPicPr>
          <p:blipFill>
            <a:blip r:embed="rId63">
              <a:extLst>
                <a:ext uri="{28A0092B-C50C-407E-A947-70E740481C1C}">
                  <a14:useLocalDpi xmlns:a14="http://schemas.microsoft.com/office/drawing/2010/main" val="0"/>
                </a:ext>
              </a:extLst>
            </a:blip>
            <a:srcRect/>
            <a:stretch>
              <a:fillRect/>
            </a:stretch>
          </p:blipFill>
          <p:spPr bwMode="auto">
            <a:xfrm>
              <a:off x="854075" y="5338763"/>
              <a:ext cx="89852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 name="Picture 67" descr="Lath,Amitabh">
              <a:extLst>
                <a:ext uri="{FF2B5EF4-FFF2-40B4-BE49-F238E27FC236}">
                  <a16:creationId xmlns:a16="http://schemas.microsoft.com/office/drawing/2014/main" id="{9491A2AA-57EB-B542-A9E8-3B14EA270EE7}"/>
                </a:ext>
              </a:extLst>
            </p:cNvPr>
            <p:cNvPicPr>
              <a:picLocks noChangeAspect="1" noChangeArrowheads="1"/>
            </p:cNvPicPr>
            <p:nvPr/>
          </p:nvPicPr>
          <p:blipFill>
            <a:blip r:embed="rId64">
              <a:extLst>
                <a:ext uri="{28A0092B-C50C-407E-A947-70E740481C1C}">
                  <a14:useLocalDpi xmlns:a14="http://schemas.microsoft.com/office/drawing/2010/main" val="0"/>
                </a:ext>
              </a:extLst>
            </a:blip>
            <a:srcRect/>
            <a:stretch>
              <a:fillRect/>
            </a:stretch>
          </p:blipFill>
          <p:spPr bwMode="auto">
            <a:xfrm>
              <a:off x="1752600" y="5410200"/>
              <a:ext cx="89852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 name="Picture 68" descr="Lecompte,Tom">
              <a:extLst>
                <a:ext uri="{FF2B5EF4-FFF2-40B4-BE49-F238E27FC236}">
                  <a16:creationId xmlns:a16="http://schemas.microsoft.com/office/drawing/2014/main" id="{02A486DB-37C2-C943-93A1-9AEFAA903BFB}"/>
                </a:ext>
              </a:extLst>
            </p:cNvPr>
            <p:cNvPicPr>
              <a:picLocks noChangeAspect="1" noChangeArrowheads="1"/>
            </p:cNvPicPr>
            <p:nvPr/>
          </p:nvPicPr>
          <p:blipFill>
            <a:blip r:embed="rId65">
              <a:extLst>
                <a:ext uri="{28A0092B-C50C-407E-A947-70E740481C1C}">
                  <a14:useLocalDpi xmlns:a14="http://schemas.microsoft.com/office/drawing/2010/main" val="0"/>
                </a:ext>
              </a:extLst>
            </a:blip>
            <a:srcRect/>
            <a:stretch>
              <a:fillRect/>
            </a:stretch>
          </p:blipFill>
          <p:spPr bwMode="auto">
            <a:xfrm>
              <a:off x="2606675" y="5349875"/>
              <a:ext cx="898525"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 name="Picture 69" descr="Lefevre,Regis">
              <a:extLst>
                <a:ext uri="{FF2B5EF4-FFF2-40B4-BE49-F238E27FC236}">
                  <a16:creationId xmlns:a16="http://schemas.microsoft.com/office/drawing/2014/main" id="{0D82FAB4-DF76-974B-B265-0B8465758348}"/>
                </a:ext>
              </a:extLst>
            </p:cNvPr>
            <p:cNvPicPr>
              <a:picLocks noChangeAspect="1" noChangeArrowheads="1"/>
            </p:cNvPicPr>
            <p:nvPr/>
          </p:nvPicPr>
          <p:blipFill>
            <a:blip r:embed="rId66">
              <a:extLst>
                <a:ext uri="{28A0092B-C50C-407E-A947-70E740481C1C}">
                  <a14:useLocalDpi xmlns:a14="http://schemas.microsoft.com/office/drawing/2010/main" val="0"/>
                </a:ext>
              </a:extLst>
            </a:blip>
            <a:srcRect/>
            <a:stretch>
              <a:fillRect/>
            </a:stretch>
          </p:blipFill>
          <p:spPr bwMode="auto">
            <a:xfrm>
              <a:off x="3460750" y="5410200"/>
              <a:ext cx="89852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 name="Picture 70" descr="Lentdecker,Gilles">
              <a:extLst>
                <a:ext uri="{FF2B5EF4-FFF2-40B4-BE49-F238E27FC236}">
                  <a16:creationId xmlns:a16="http://schemas.microsoft.com/office/drawing/2014/main" id="{F2C4148C-8189-794D-8F47-C6E147F812C8}"/>
                </a:ext>
              </a:extLst>
            </p:cNvPr>
            <p:cNvPicPr>
              <a:picLocks noChangeAspect="1" noChangeArrowheads="1"/>
            </p:cNvPicPr>
            <p:nvPr/>
          </p:nvPicPr>
          <p:blipFill>
            <a:blip r:embed="rId67">
              <a:extLst>
                <a:ext uri="{28A0092B-C50C-407E-A947-70E740481C1C}">
                  <a14:useLocalDpi xmlns:a14="http://schemas.microsoft.com/office/drawing/2010/main" val="0"/>
                </a:ext>
              </a:extLst>
            </a:blip>
            <a:srcRect/>
            <a:stretch>
              <a:fillRect/>
            </a:stretch>
          </p:blipFill>
          <p:spPr bwMode="auto">
            <a:xfrm>
              <a:off x="4359275" y="5959475"/>
              <a:ext cx="89852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 name="Picture 71" descr="Liss,Tony">
              <a:extLst>
                <a:ext uri="{FF2B5EF4-FFF2-40B4-BE49-F238E27FC236}">
                  <a16:creationId xmlns:a16="http://schemas.microsoft.com/office/drawing/2014/main" id="{4C63F72B-15A1-7B41-B1F0-A7A168C7DF1B}"/>
                </a:ext>
              </a:extLst>
            </p:cNvPr>
            <p:cNvPicPr>
              <a:picLocks noChangeAspect="1" noChangeArrowheads="1"/>
            </p:cNvPicPr>
            <p:nvPr/>
          </p:nvPicPr>
          <p:blipFill>
            <a:blip r:embed="rId68">
              <a:extLst>
                <a:ext uri="{28A0092B-C50C-407E-A947-70E740481C1C}">
                  <a14:useLocalDpi xmlns:a14="http://schemas.microsoft.com/office/drawing/2010/main" val="0"/>
                </a:ext>
              </a:extLst>
            </a:blip>
            <a:srcRect/>
            <a:stretch>
              <a:fillRect/>
            </a:stretch>
          </p:blipFill>
          <p:spPr bwMode="auto">
            <a:xfrm>
              <a:off x="5868988" y="3352800"/>
              <a:ext cx="8985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 name="Picture 72" descr="Lindgren,Michael">
              <a:extLst>
                <a:ext uri="{FF2B5EF4-FFF2-40B4-BE49-F238E27FC236}">
                  <a16:creationId xmlns:a16="http://schemas.microsoft.com/office/drawing/2014/main" id="{A847F6A1-25AE-124A-814E-518754D4E404}"/>
                </a:ext>
              </a:extLst>
            </p:cNvPr>
            <p:cNvPicPr>
              <a:picLocks noChangeAspect="1" noChangeArrowheads="1"/>
            </p:cNvPicPr>
            <p:nvPr/>
          </p:nvPicPr>
          <p:blipFill>
            <a:blip r:embed="rId69">
              <a:extLst>
                <a:ext uri="{28A0092B-C50C-407E-A947-70E740481C1C}">
                  <a14:useLocalDpi xmlns:a14="http://schemas.microsoft.com/office/drawing/2010/main" val="0"/>
                </a:ext>
              </a:extLst>
            </a:blip>
            <a:srcRect/>
            <a:stretch>
              <a:fillRect/>
            </a:stretch>
          </p:blipFill>
          <p:spPr bwMode="auto">
            <a:xfrm>
              <a:off x="5105400" y="3384550"/>
              <a:ext cx="8985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 name="Picture 73" descr="Litvintsev,Dmitri">
              <a:extLst>
                <a:ext uri="{FF2B5EF4-FFF2-40B4-BE49-F238E27FC236}">
                  <a16:creationId xmlns:a16="http://schemas.microsoft.com/office/drawing/2014/main" id="{44F2656E-7235-8849-BFCE-DFFA18073D25}"/>
                </a:ext>
              </a:extLst>
            </p:cNvPr>
            <p:cNvPicPr>
              <a:picLocks noChangeAspect="1" noChangeArrowheads="1"/>
            </p:cNvPicPr>
            <p:nvPr/>
          </p:nvPicPr>
          <p:blipFill>
            <a:blip r:embed="rId70">
              <a:extLst>
                <a:ext uri="{28A0092B-C50C-407E-A947-70E740481C1C}">
                  <a14:useLocalDpi xmlns:a14="http://schemas.microsoft.com/office/drawing/2010/main" val="0"/>
                </a:ext>
              </a:extLst>
            </a:blip>
            <a:srcRect/>
            <a:stretch>
              <a:fillRect/>
            </a:stretch>
          </p:blipFill>
          <p:spPr bwMode="auto">
            <a:xfrm>
              <a:off x="6767513" y="3397250"/>
              <a:ext cx="900113"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 name="Picture 74" descr="Liu,Tiehui">
              <a:extLst>
                <a:ext uri="{FF2B5EF4-FFF2-40B4-BE49-F238E27FC236}">
                  <a16:creationId xmlns:a16="http://schemas.microsoft.com/office/drawing/2014/main" id="{A8E6A8DD-67AB-F347-AA8F-803A75800FD6}"/>
                </a:ext>
              </a:extLst>
            </p:cNvPr>
            <p:cNvPicPr>
              <a:picLocks noChangeAspect="1" noChangeArrowheads="1"/>
            </p:cNvPicPr>
            <p:nvPr/>
          </p:nvPicPr>
          <p:blipFill>
            <a:blip r:embed="rId71">
              <a:extLst>
                <a:ext uri="{28A0092B-C50C-407E-A947-70E740481C1C}">
                  <a14:useLocalDpi xmlns:a14="http://schemas.microsoft.com/office/drawing/2010/main" val="0"/>
                </a:ext>
              </a:extLst>
            </a:blip>
            <a:srcRect/>
            <a:stretch>
              <a:fillRect/>
            </a:stretch>
          </p:blipFill>
          <p:spPr bwMode="auto">
            <a:xfrm>
              <a:off x="7667625" y="3397250"/>
              <a:ext cx="8985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 name="Picture 75" descr="Lockyer,Nigel">
              <a:extLst>
                <a:ext uri="{FF2B5EF4-FFF2-40B4-BE49-F238E27FC236}">
                  <a16:creationId xmlns:a16="http://schemas.microsoft.com/office/drawing/2014/main" id="{3BB0C56D-EAE0-C342-8452-F66ADB677BB2}"/>
                </a:ext>
              </a:extLst>
            </p:cNvPr>
            <p:cNvPicPr>
              <a:picLocks noChangeAspect="1" noChangeArrowheads="1"/>
            </p:cNvPicPr>
            <p:nvPr/>
          </p:nvPicPr>
          <p:blipFill>
            <a:blip r:embed="rId72">
              <a:extLst>
                <a:ext uri="{28A0092B-C50C-407E-A947-70E740481C1C}">
                  <a14:useLocalDpi xmlns:a14="http://schemas.microsoft.com/office/drawing/2010/main" val="0"/>
                </a:ext>
              </a:extLst>
            </a:blip>
            <a:srcRect/>
            <a:stretch>
              <a:fillRect/>
            </a:stretch>
          </p:blipFill>
          <p:spPr bwMode="auto">
            <a:xfrm>
              <a:off x="5105400" y="4248150"/>
              <a:ext cx="8985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 name="Picture 76" descr="Lyons,Louis">
              <a:extLst>
                <a:ext uri="{FF2B5EF4-FFF2-40B4-BE49-F238E27FC236}">
                  <a16:creationId xmlns:a16="http://schemas.microsoft.com/office/drawing/2014/main" id="{D5BAC96B-A6FC-E945-A00D-1052CA4D5797}"/>
                </a:ext>
              </a:extLst>
            </p:cNvPr>
            <p:cNvPicPr>
              <a:picLocks noChangeAspect="1" noChangeArrowheads="1"/>
            </p:cNvPicPr>
            <p:nvPr/>
          </p:nvPicPr>
          <p:blipFill>
            <a:blip r:embed="rId73">
              <a:extLst>
                <a:ext uri="{28A0092B-C50C-407E-A947-70E740481C1C}">
                  <a14:useLocalDpi xmlns:a14="http://schemas.microsoft.com/office/drawing/2010/main" val="0"/>
                </a:ext>
              </a:extLst>
            </a:blip>
            <a:srcRect/>
            <a:stretch>
              <a:fillRect/>
            </a:stretch>
          </p:blipFill>
          <p:spPr bwMode="auto">
            <a:xfrm>
              <a:off x="6858000" y="4273550"/>
              <a:ext cx="8985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 name="Picture 77" descr="Manca,Giulia">
              <a:extLst>
                <a:ext uri="{FF2B5EF4-FFF2-40B4-BE49-F238E27FC236}">
                  <a16:creationId xmlns:a16="http://schemas.microsoft.com/office/drawing/2014/main" id="{6961A224-8ADD-1344-97AD-B40ABD0FC236}"/>
                </a:ext>
              </a:extLst>
            </p:cNvPr>
            <p:cNvPicPr>
              <a:picLocks noChangeAspect="1" noChangeArrowheads="1"/>
            </p:cNvPicPr>
            <p:nvPr/>
          </p:nvPicPr>
          <p:blipFill>
            <a:blip r:embed="rId74">
              <a:extLst>
                <a:ext uri="{28A0092B-C50C-407E-A947-70E740481C1C}">
                  <a14:useLocalDpi xmlns:a14="http://schemas.microsoft.com/office/drawing/2010/main" val="0"/>
                </a:ext>
              </a:extLst>
            </a:blip>
            <a:srcRect/>
            <a:stretch>
              <a:fillRect/>
            </a:stretch>
          </p:blipFill>
          <p:spPr bwMode="auto">
            <a:xfrm>
              <a:off x="7712075" y="4273550"/>
              <a:ext cx="8985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 name="Picture 78" descr="Martinez-Perez,Mario">
              <a:extLst>
                <a:ext uri="{FF2B5EF4-FFF2-40B4-BE49-F238E27FC236}">
                  <a16:creationId xmlns:a16="http://schemas.microsoft.com/office/drawing/2014/main" id="{EE3C6F85-CF5A-1941-B33B-58D6F65D5702}"/>
                </a:ext>
              </a:extLst>
            </p:cNvPr>
            <p:cNvPicPr>
              <a:picLocks noChangeAspect="1" noChangeArrowheads="1"/>
            </p:cNvPicPr>
            <p:nvPr/>
          </p:nvPicPr>
          <p:blipFill>
            <a:blip r:embed="rId75">
              <a:extLst>
                <a:ext uri="{28A0092B-C50C-407E-A947-70E740481C1C}">
                  <a14:useLocalDpi xmlns:a14="http://schemas.microsoft.com/office/drawing/2010/main" val="0"/>
                </a:ext>
              </a:extLst>
            </a:blip>
            <a:srcRect/>
            <a:stretch>
              <a:fillRect/>
            </a:stretch>
          </p:blipFill>
          <p:spPr bwMode="auto">
            <a:xfrm>
              <a:off x="5105400" y="5124450"/>
              <a:ext cx="8985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 name="Picture 79" descr="Mills,Corrinne">
              <a:extLst>
                <a:ext uri="{FF2B5EF4-FFF2-40B4-BE49-F238E27FC236}">
                  <a16:creationId xmlns:a16="http://schemas.microsoft.com/office/drawing/2014/main" id="{A5315CDA-02AD-6440-A2F6-CB960F504F0F}"/>
                </a:ext>
              </a:extLst>
            </p:cNvPr>
            <p:cNvPicPr>
              <a:picLocks noChangeAspect="1" noChangeArrowheads="1"/>
            </p:cNvPicPr>
            <p:nvPr/>
          </p:nvPicPr>
          <p:blipFill>
            <a:blip r:embed="rId76">
              <a:extLst>
                <a:ext uri="{28A0092B-C50C-407E-A947-70E740481C1C}">
                  <a14:useLocalDpi xmlns:a14="http://schemas.microsoft.com/office/drawing/2010/main" val="0"/>
                </a:ext>
              </a:extLst>
            </a:blip>
            <a:srcRect/>
            <a:stretch>
              <a:fillRect/>
            </a:stretch>
          </p:blipFill>
          <p:spPr bwMode="auto">
            <a:xfrm>
              <a:off x="6813550" y="5105400"/>
              <a:ext cx="8985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 name="Picture 80" descr="Moulik,Tania">
              <a:extLst>
                <a:ext uri="{FF2B5EF4-FFF2-40B4-BE49-F238E27FC236}">
                  <a16:creationId xmlns:a16="http://schemas.microsoft.com/office/drawing/2014/main" id="{7C7D780A-8C43-4D4B-AA1C-DEBA80089FDF}"/>
                </a:ext>
              </a:extLst>
            </p:cNvPr>
            <p:cNvPicPr>
              <a:picLocks noChangeAspect="1" noChangeArrowheads="1"/>
            </p:cNvPicPr>
            <p:nvPr/>
          </p:nvPicPr>
          <p:blipFill>
            <a:blip r:embed="rId77">
              <a:extLst>
                <a:ext uri="{28A0092B-C50C-407E-A947-70E740481C1C}">
                  <a14:useLocalDpi xmlns:a14="http://schemas.microsoft.com/office/drawing/2010/main" val="0"/>
                </a:ext>
              </a:extLst>
            </a:blip>
            <a:srcRect/>
            <a:stretch>
              <a:fillRect/>
            </a:stretch>
          </p:blipFill>
          <p:spPr bwMode="auto">
            <a:xfrm>
              <a:off x="7712075" y="5105400"/>
              <a:ext cx="8985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 name="Picture 81" descr="Nahn,Steven">
              <a:extLst>
                <a:ext uri="{FF2B5EF4-FFF2-40B4-BE49-F238E27FC236}">
                  <a16:creationId xmlns:a16="http://schemas.microsoft.com/office/drawing/2014/main" id="{CFE03E03-615D-8649-ADD2-DEF596AC0F0C}"/>
                </a:ext>
              </a:extLst>
            </p:cNvPr>
            <p:cNvPicPr>
              <a:picLocks noChangeAspect="1" noChangeArrowheads="1"/>
            </p:cNvPicPr>
            <p:nvPr/>
          </p:nvPicPr>
          <p:blipFill>
            <a:blip r:embed="rId78">
              <a:extLst>
                <a:ext uri="{28A0092B-C50C-407E-A947-70E740481C1C}">
                  <a14:useLocalDpi xmlns:a14="http://schemas.microsoft.com/office/drawing/2010/main" val="0"/>
                </a:ext>
              </a:extLst>
            </a:blip>
            <a:srcRect/>
            <a:stretch>
              <a:fillRect/>
            </a:stretch>
          </p:blipFill>
          <p:spPr bwMode="auto">
            <a:xfrm>
              <a:off x="5121275" y="5991225"/>
              <a:ext cx="8985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 name="Picture 82" descr="Norniella,Olga">
              <a:extLst>
                <a:ext uri="{FF2B5EF4-FFF2-40B4-BE49-F238E27FC236}">
                  <a16:creationId xmlns:a16="http://schemas.microsoft.com/office/drawing/2014/main" id="{A3243DBF-C970-F843-B083-7116F6E610F9}"/>
                </a:ext>
              </a:extLst>
            </p:cNvPr>
            <p:cNvPicPr>
              <a:picLocks noChangeAspect="1" noChangeArrowheads="1"/>
            </p:cNvPicPr>
            <p:nvPr/>
          </p:nvPicPr>
          <p:blipFill>
            <a:blip r:embed="rId79">
              <a:extLst>
                <a:ext uri="{28A0092B-C50C-407E-A947-70E740481C1C}">
                  <a14:useLocalDpi xmlns:a14="http://schemas.microsoft.com/office/drawing/2010/main" val="0"/>
                </a:ext>
              </a:extLst>
            </a:blip>
            <a:srcRect/>
            <a:stretch>
              <a:fillRect/>
            </a:stretch>
          </p:blipFill>
          <p:spPr bwMode="auto">
            <a:xfrm>
              <a:off x="6858000" y="5981700"/>
              <a:ext cx="8985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 name="Picture 83" descr="Oldeman,Rolf">
              <a:extLst>
                <a:ext uri="{FF2B5EF4-FFF2-40B4-BE49-F238E27FC236}">
                  <a16:creationId xmlns:a16="http://schemas.microsoft.com/office/drawing/2014/main" id="{5CFA57A5-3E62-7748-A5F9-F1F0F111BB1C}"/>
                </a:ext>
              </a:extLst>
            </p:cNvPr>
            <p:cNvPicPr>
              <a:picLocks noChangeAspect="1" noChangeArrowheads="1"/>
            </p:cNvPicPr>
            <p:nvPr/>
          </p:nvPicPr>
          <p:blipFill>
            <a:blip r:embed="rId80">
              <a:extLst>
                <a:ext uri="{28A0092B-C50C-407E-A947-70E740481C1C}">
                  <a14:useLocalDpi xmlns:a14="http://schemas.microsoft.com/office/drawing/2010/main" val="0"/>
                </a:ext>
              </a:extLst>
            </a:blip>
            <a:srcRect/>
            <a:stretch>
              <a:fillRect/>
            </a:stretch>
          </p:blipFill>
          <p:spPr bwMode="auto">
            <a:xfrm>
              <a:off x="7712075" y="5981700"/>
              <a:ext cx="8985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 name="Picture 84" descr="Pantea,Dan">
              <a:extLst>
                <a:ext uri="{FF2B5EF4-FFF2-40B4-BE49-F238E27FC236}">
                  <a16:creationId xmlns:a16="http://schemas.microsoft.com/office/drawing/2014/main" id="{225EBBC2-7E85-E04D-9138-0C1A59A1CCAA}"/>
                </a:ext>
              </a:extLst>
            </p:cNvPr>
            <p:cNvPicPr>
              <a:picLocks noChangeAspect="1" noChangeArrowheads="1"/>
            </p:cNvPicPr>
            <p:nvPr/>
          </p:nvPicPr>
          <p:blipFill>
            <a:blip r:embed="rId81">
              <a:extLst>
                <a:ext uri="{28A0092B-C50C-407E-A947-70E740481C1C}">
                  <a14:useLocalDpi xmlns:a14="http://schemas.microsoft.com/office/drawing/2010/main" val="0"/>
                </a:ext>
              </a:extLst>
            </a:blip>
            <a:srcRect/>
            <a:stretch>
              <a:fillRect/>
            </a:stretch>
          </p:blipFill>
          <p:spPr bwMode="auto">
            <a:xfrm>
              <a:off x="8610600" y="5989638"/>
              <a:ext cx="868363"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 name="Picture 85" descr="Patrick,Jim">
              <a:extLst>
                <a:ext uri="{FF2B5EF4-FFF2-40B4-BE49-F238E27FC236}">
                  <a16:creationId xmlns:a16="http://schemas.microsoft.com/office/drawing/2014/main" id="{381E5532-3765-494A-9050-5C75C1DC9850}"/>
                </a:ext>
              </a:extLst>
            </p:cNvPr>
            <p:cNvPicPr>
              <a:picLocks noChangeAspect="1" noChangeArrowheads="1"/>
            </p:cNvPicPr>
            <p:nvPr/>
          </p:nvPicPr>
          <p:blipFill>
            <a:blip r:embed="rId82">
              <a:extLst>
                <a:ext uri="{28A0092B-C50C-407E-A947-70E740481C1C}">
                  <a14:useLocalDpi xmlns:a14="http://schemas.microsoft.com/office/drawing/2010/main" val="0"/>
                </a:ext>
              </a:extLst>
            </a:blip>
            <a:srcRect/>
            <a:stretch>
              <a:fillRect/>
            </a:stretch>
          </p:blipFill>
          <p:spPr bwMode="auto">
            <a:xfrm>
              <a:off x="8534400" y="792163"/>
              <a:ext cx="868363"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 name="Picture 86" descr="Plager,Charles">
              <a:extLst>
                <a:ext uri="{FF2B5EF4-FFF2-40B4-BE49-F238E27FC236}">
                  <a16:creationId xmlns:a16="http://schemas.microsoft.com/office/drawing/2014/main" id="{64B28B91-1EDD-0743-8F9C-9B6A7835F095}"/>
                </a:ext>
              </a:extLst>
            </p:cNvPr>
            <p:cNvPicPr>
              <a:picLocks noChangeAspect="1" noChangeArrowheads="1"/>
            </p:cNvPicPr>
            <p:nvPr/>
          </p:nvPicPr>
          <p:blipFill>
            <a:blip r:embed="rId83">
              <a:extLst>
                <a:ext uri="{28A0092B-C50C-407E-A947-70E740481C1C}">
                  <a14:useLocalDpi xmlns:a14="http://schemas.microsoft.com/office/drawing/2010/main" val="0"/>
                </a:ext>
              </a:extLst>
            </a:blip>
            <a:srcRect/>
            <a:stretch>
              <a:fillRect/>
            </a:stretch>
          </p:blipFill>
          <p:spPr bwMode="auto">
            <a:xfrm>
              <a:off x="8534400" y="1660525"/>
              <a:ext cx="868363"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0" name="Picture 87" descr="Pondrom,Lee">
              <a:extLst>
                <a:ext uri="{FF2B5EF4-FFF2-40B4-BE49-F238E27FC236}">
                  <a16:creationId xmlns:a16="http://schemas.microsoft.com/office/drawing/2014/main" id="{F1418423-9556-1844-88CD-D49897D8B1A7}"/>
                </a:ext>
              </a:extLst>
            </p:cNvPr>
            <p:cNvPicPr>
              <a:picLocks noChangeAspect="1" noChangeArrowheads="1"/>
            </p:cNvPicPr>
            <p:nvPr/>
          </p:nvPicPr>
          <p:blipFill>
            <a:blip r:embed="rId84">
              <a:extLst>
                <a:ext uri="{28A0092B-C50C-407E-A947-70E740481C1C}">
                  <a14:useLocalDpi xmlns:a14="http://schemas.microsoft.com/office/drawing/2010/main" val="0"/>
                </a:ext>
              </a:extLst>
            </a:blip>
            <a:srcRect/>
            <a:stretch>
              <a:fillRect/>
            </a:stretch>
          </p:blipFill>
          <p:spPr bwMode="auto">
            <a:xfrm>
              <a:off x="8534400" y="2484438"/>
              <a:ext cx="868363"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 name="Picture 88" descr="Prakoshyn,Fiodar">
              <a:extLst>
                <a:ext uri="{FF2B5EF4-FFF2-40B4-BE49-F238E27FC236}">
                  <a16:creationId xmlns:a16="http://schemas.microsoft.com/office/drawing/2014/main" id="{B5036213-177B-FB42-8ED7-89377662B4AA}"/>
                </a:ext>
              </a:extLst>
            </p:cNvPr>
            <p:cNvPicPr>
              <a:picLocks noChangeAspect="1" noChangeArrowheads="1"/>
            </p:cNvPicPr>
            <p:nvPr/>
          </p:nvPicPr>
          <p:blipFill>
            <a:blip r:embed="rId85">
              <a:extLst>
                <a:ext uri="{28A0092B-C50C-407E-A947-70E740481C1C}">
                  <a14:useLocalDpi xmlns:a14="http://schemas.microsoft.com/office/drawing/2010/main" val="0"/>
                </a:ext>
              </a:extLst>
            </a:blip>
            <a:srcRect/>
            <a:stretch>
              <a:fillRect/>
            </a:stretch>
          </p:blipFill>
          <p:spPr bwMode="auto">
            <a:xfrm>
              <a:off x="8534400" y="3352800"/>
              <a:ext cx="890588"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 name="Picture 89" descr="Pratt,Tracey">
              <a:extLst>
                <a:ext uri="{FF2B5EF4-FFF2-40B4-BE49-F238E27FC236}">
                  <a16:creationId xmlns:a16="http://schemas.microsoft.com/office/drawing/2014/main" id="{E2632CF6-626A-0943-847D-14CFC36FF930}"/>
                </a:ext>
              </a:extLst>
            </p:cNvPr>
            <p:cNvPicPr>
              <a:picLocks noChangeAspect="1" noChangeArrowheads="1"/>
            </p:cNvPicPr>
            <p:nvPr/>
          </p:nvPicPr>
          <p:blipFill>
            <a:blip r:embed="rId86">
              <a:extLst>
                <a:ext uri="{28A0092B-C50C-407E-A947-70E740481C1C}">
                  <a14:useLocalDpi xmlns:a14="http://schemas.microsoft.com/office/drawing/2010/main" val="0"/>
                </a:ext>
              </a:extLst>
            </a:blip>
            <a:srcRect/>
            <a:stretch>
              <a:fillRect/>
            </a:stretch>
          </p:blipFill>
          <p:spPr bwMode="auto">
            <a:xfrm>
              <a:off x="3467100" y="6115050"/>
              <a:ext cx="890588"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 name="Picture 90" descr="Punzi,Giovanni">
              <a:extLst>
                <a:ext uri="{FF2B5EF4-FFF2-40B4-BE49-F238E27FC236}">
                  <a16:creationId xmlns:a16="http://schemas.microsoft.com/office/drawing/2014/main" id="{EB3B4DD2-C6D1-5848-BA27-E210F001D65B}"/>
                </a:ext>
              </a:extLst>
            </p:cNvPr>
            <p:cNvPicPr>
              <a:picLocks noChangeAspect="1" noChangeArrowheads="1"/>
            </p:cNvPicPr>
            <p:nvPr/>
          </p:nvPicPr>
          <p:blipFill>
            <a:blip r:embed="rId87">
              <a:extLst>
                <a:ext uri="{28A0092B-C50C-407E-A947-70E740481C1C}">
                  <a14:useLocalDpi xmlns:a14="http://schemas.microsoft.com/office/drawing/2010/main" val="0"/>
                </a:ext>
              </a:extLst>
            </a:blip>
            <a:srcRect/>
            <a:stretch>
              <a:fillRect/>
            </a:stretch>
          </p:blipFill>
          <p:spPr bwMode="auto">
            <a:xfrm>
              <a:off x="8534400" y="5129213"/>
              <a:ext cx="890588"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 name="Picture 91" descr="Rappoccio,Salvatore">
              <a:extLst>
                <a:ext uri="{FF2B5EF4-FFF2-40B4-BE49-F238E27FC236}">
                  <a16:creationId xmlns:a16="http://schemas.microsoft.com/office/drawing/2014/main" id="{EB339ACF-B8F6-D643-AC26-318B37DCC892}"/>
                </a:ext>
              </a:extLst>
            </p:cNvPr>
            <p:cNvPicPr>
              <a:picLocks noChangeAspect="1" noChangeArrowheads="1"/>
            </p:cNvPicPr>
            <p:nvPr/>
          </p:nvPicPr>
          <p:blipFill>
            <a:blip r:embed="rId88">
              <a:extLst>
                <a:ext uri="{28A0092B-C50C-407E-A947-70E740481C1C}">
                  <a14:useLocalDpi xmlns:a14="http://schemas.microsoft.com/office/drawing/2010/main" val="0"/>
                </a:ext>
              </a:extLst>
            </a:blip>
            <a:srcRect/>
            <a:stretch>
              <a:fillRect/>
            </a:stretch>
          </p:blipFill>
          <p:spPr bwMode="auto">
            <a:xfrm>
              <a:off x="8558213" y="4267200"/>
              <a:ext cx="890588"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 name="Picture 92" descr="Rahaman,Azizur">
              <a:extLst>
                <a:ext uri="{FF2B5EF4-FFF2-40B4-BE49-F238E27FC236}">
                  <a16:creationId xmlns:a16="http://schemas.microsoft.com/office/drawing/2014/main" id="{1475895A-67D4-F648-A37E-C86AAF13EB3F}"/>
                </a:ext>
              </a:extLst>
            </p:cNvPr>
            <p:cNvPicPr>
              <a:picLocks noChangeAspect="1" noChangeArrowheads="1"/>
            </p:cNvPicPr>
            <p:nvPr/>
          </p:nvPicPr>
          <p:blipFill>
            <a:blip r:embed="rId89">
              <a:extLst>
                <a:ext uri="{28A0092B-C50C-407E-A947-70E740481C1C}">
                  <a14:useLocalDpi xmlns:a14="http://schemas.microsoft.com/office/drawing/2010/main" val="0"/>
                </a:ext>
              </a:extLst>
            </a:blip>
            <a:srcRect/>
            <a:stretch>
              <a:fillRect/>
            </a:stretch>
          </p:blipFill>
          <p:spPr bwMode="auto">
            <a:xfrm>
              <a:off x="0" y="6057900"/>
              <a:ext cx="89852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 name="Picture 93" descr="Rossi,Melisa">
              <a:extLst>
                <a:ext uri="{FF2B5EF4-FFF2-40B4-BE49-F238E27FC236}">
                  <a16:creationId xmlns:a16="http://schemas.microsoft.com/office/drawing/2014/main" id="{4E05C0D7-E64E-0C44-BBFB-C8BA12B2AD93}"/>
                </a:ext>
              </a:extLst>
            </p:cNvPr>
            <p:cNvPicPr>
              <a:picLocks noChangeAspect="1" noChangeArrowheads="1"/>
            </p:cNvPicPr>
            <p:nvPr/>
          </p:nvPicPr>
          <p:blipFill>
            <a:blip r:embed="rId90">
              <a:extLst>
                <a:ext uri="{28A0092B-C50C-407E-A947-70E740481C1C}">
                  <a14:useLocalDpi xmlns:a14="http://schemas.microsoft.com/office/drawing/2010/main" val="0"/>
                </a:ext>
              </a:extLst>
            </a:blip>
            <a:srcRect/>
            <a:stretch>
              <a:fillRect/>
            </a:stretch>
          </p:blipFill>
          <p:spPr bwMode="auto">
            <a:xfrm>
              <a:off x="838200" y="6134100"/>
              <a:ext cx="896938"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 name="Picture 94" descr="Sakumoto,Willis">
              <a:extLst>
                <a:ext uri="{FF2B5EF4-FFF2-40B4-BE49-F238E27FC236}">
                  <a16:creationId xmlns:a16="http://schemas.microsoft.com/office/drawing/2014/main" id="{2415959E-E8D0-2C49-A821-985715439E5E}"/>
                </a:ext>
              </a:extLst>
            </p:cNvPr>
            <p:cNvPicPr>
              <a:picLocks noChangeAspect="1" noChangeArrowheads="1"/>
            </p:cNvPicPr>
            <p:nvPr/>
          </p:nvPicPr>
          <p:blipFill>
            <a:blip r:embed="rId91">
              <a:extLst>
                <a:ext uri="{28A0092B-C50C-407E-A947-70E740481C1C}">
                  <a14:useLocalDpi xmlns:a14="http://schemas.microsoft.com/office/drawing/2010/main" val="0"/>
                </a:ext>
              </a:extLst>
            </a:blip>
            <a:srcRect/>
            <a:stretch>
              <a:fillRect/>
            </a:stretch>
          </p:blipFill>
          <p:spPr bwMode="auto">
            <a:xfrm>
              <a:off x="1738313" y="6153150"/>
              <a:ext cx="89852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 name="Picture 95" descr="Sarkar,Subir">
              <a:extLst>
                <a:ext uri="{FF2B5EF4-FFF2-40B4-BE49-F238E27FC236}">
                  <a16:creationId xmlns:a16="http://schemas.microsoft.com/office/drawing/2014/main" id="{B4621DFE-6181-BA4E-A194-7A922AC4E884}"/>
                </a:ext>
              </a:extLst>
            </p:cNvPr>
            <p:cNvPicPr>
              <a:picLocks noChangeAspect="1" noChangeArrowheads="1"/>
            </p:cNvPicPr>
            <p:nvPr/>
          </p:nvPicPr>
          <p:blipFill>
            <a:blip r:embed="rId92">
              <a:extLst>
                <a:ext uri="{28A0092B-C50C-407E-A947-70E740481C1C}">
                  <a14:useLocalDpi xmlns:a14="http://schemas.microsoft.com/office/drawing/2010/main" val="0"/>
                </a:ext>
              </a:extLst>
            </a:blip>
            <a:srcRect/>
            <a:stretch>
              <a:fillRect/>
            </a:stretch>
          </p:blipFill>
          <p:spPr bwMode="auto">
            <a:xfrm>
              <a:off x="2565400" y="6134100"/>
              <a:ext cx="89852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 name="Picture 96" descr="Son,Eunjeong">
              <a:extLst>
                <a:ext uri="{FF2B5EF4-FFF2-40B4-BE49-F238E27FC236}">
                  <a16:creationId xmlns:a16="http://schemas.microsoft.com/office/drawing/2014/main" id="{2099B09B-6E5A-4A46-91F5-25DC2CAAA6E4}"/>
                </a:ext>
              </a:extLst>
            </p:cNvPr>
            <p:cNvPicPr>
              <a:picLocks noChangeAspect="1" noChangeArrowheads="1"/>
            </p:cNvPicPr>
            <p:nvPr/>
          </p:nvPicPr>
          <p:blipFill>
            <a:blip r:embed="rId93">
              <a:extLst>
                <a:ext uri="{28A0092B-C50C-407E-A947-70E740481C1C}">
                  <a14:useLocalDpi xmlns:a14="http://schemas.microsoft.com/office/drawing/2010/main" val="0"/>
                </a:ext>
              </a:extLst>
            </a:blip>
            <a:srcRect/>
            <a:stretch>
              <a:fillRect/>
            </a:stretch>
          </p:blipFill>
          <p:spPr bwMode="auto">
            <a:xfrm>
              <a:off x="7635875" y="777875"/>
              <a:ext cx="89852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 name="Picture 97" descr="roser">
              <a:extLst>
                <a:ext uri="{FF2B5EF4-FFF2-40B4-BE49-F238E27FC236}">
                  <a16:creationId xmlns:a16="http://schemas.microsoft.com/office/drawing/2014/main" id="{92B77620-540F-0A41-A237-3B990BBC0C42}"/>
                </a:ext>
              </a:extLst>
            </p:cNvPr>
            <p:cNvPicPr>
              <a:picLocks noChangeAspect="1" noChangeArrowheads="1"/>
            </p:cNvPicPr>
            <p:nvPr/>
          </p:nvPicPr>
          <p:blipFill>
            <a:blip r:embed="rId94">
              <a:extLst>
                <a:ext uri="{28A0092B-C50C-407E-A947-70E740481C1C}">
                  <a14:useLocalDpi xmlns:a14="http://schemas.microsoft.com/office/drawing/2010/main" val="0"/>
                </a:ext>
              </a:extLst>
            </a:blip>
            <a:srcRect/>
            <a:stretch>
              <a:fillRect/>
            </a:stretch>
          </p:blipFill>
          <p:spPr bwMode="auto">
            <a:xfrm>
              <a:off x="5943600" y="4953000"/>
              <a:ext cx="8921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 name="Picture 98" descr="Lucchesi,Donatella">
              <a:extLst>
                <a:ext uri="{FF2B5EF4-FFF2-40B4-BE49-F238E27FC236}">
                  <a16:creationId xmlns:a16="http://schemas.microsoft.com/office/drawing/2014/main" id="{109DBF0D-3505-8B42-8672-94665B6DB79F}"/>
                </a:ext>
              </a:extLst>
            </p:cNvPr>
            <p:cNvPicPr>
              <a:picLocks noChangeAspect="1" noChangeArrowheads="1"/>
            </p:cNvPicPr>
            <p:nvPr/>
          </p:nvPicPr>
          <p:blipFill>
            <a:blip r:embed="rId95">
              <a:extLst>
                <a:ext uri="{28A0092B-C50C-407E-A947-70E740481C1C}">
                  <a14:useLocalDpi xmlns:a14="http://schemas.microsoft.com/office/drawing/2010/main" val="0"/>
                </a:ext>
              </a:extLst>
            </a:blip>
            <a:srcRect/>
            <a:stretch>
              <a:fillRect/>
            </a:stretch>
          </p:blipFill>
          <p:spPr bwMode="auto">
            <a:xfrm>
              <a:off x="6003925" y="4229100"/>
              <a:ext cx="8985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 name="Picture 99" descr="Nielsen,Jason">
              <a:extLst>
                <a:ext uri="{FF2B5EF4-FFF2-40B4-BE49-F238E27FC236}">
                  <a16:creationId xmlns:a16="http://schemas.microsoft.com/office/drawing/2014/main" id="{433A6467-7A4B-764F-AB43-B801EB80F5C4}"/>
                </a:ext>
              </a:extLst>
            </p:cNvPr>
            <p:cNvPicPr>
              <a:picLocks noChangeAspect="1" noChangeArrowheads="1"/>
            </p:cNvPicPr>
            <p:nvPr/>
          </p:nvPicPr>
          <p:blipFill>
            <a:blip r:embed="rId96">
              <a:extLst>
                <a:ext uri="{28A0092B-C50C-407E-A947-70E740481C1C}">
                  <a14:useLocalDpi xmlns:a14="http://schemas.microsoft.com/office/drawing/2010/main" val="0"/>
                </a:ext>
              </a:extLst>
            </a:blip>
            <a:srcRect/>
            <a:stretch>
              <a:fillRect/>
            </a:stretch>
          </p:blipFill>
          <p:spPr bwMode="auto">
            <a:xfrm>
              <a:off x="5959475" y="5981700"/>
              <a:ext cx="8985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4" name="Picture 1">
            <a:extLst>
              <a:ext uri="{FF2B5EF4-FFF2-40B4-BE49-F238E27FC236}">
                <a16:creationId xmlns:a16="http://schemas.microsoft.com/office/drawing/2014/main" id="{F57D4E89-55AB-7047-A96E-01624584CB10}"/>
              </a:ext>
            </a:extLst>
          </p:cNvPr>
          <p:cNvPicPr>
            <a:picLocks noChangeAspect="1"/>
          </p:cNvPicPr>
          <p:nvPr/>
        </p:nvPicPr>
        <p:blipFill>
          <a:blip r:embed="rId97">
            <a:extLst>
              <a:ext uri="{28A0092B-C50C-407E-A947-70E740481C1C}">
                <a14:useLocalDpi xmlns:a14="http://schemas.microsoft.com/office/drawing/2010/main" val="0"/>
              </a:ext>
            </a:extLst>
          </a:blip>
          <a:srcRect b="20609"/>
          <a:stretch>
            <a:fillRect/>
          </a:stretch>
        </p:blipFill>
        <p:spPr bwMode="auto">
          <a:xfrm>
            <a:off x="4274745" y="3413124"/>
            <a:ext cx="831970" cy="990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 name="Picture 58" descr="Kim,Jieun">
            <a:extLst>
              <a:ext uri="{FF2B5EF4-FFF2-40B4-BE49-F238E27FC236}">
                <a16:creationId xmlns:a16="http://schemas.microsoft.com/office/drawing/2014/main" id="{152A638C-21F5-0B47-BEC7-B033328EDE2F}"/>
              </a:ext>
            </a:extLst>
          </p:cNvPr>
          <p:cNvPicPr>
            <a:picLocks noChangeAspect="1" noChangeArrowheads="1"/>
          </p:cNvPicPr>
          <p:nvPr/>
        </p:nvPicPr>
        <p:blipFill>
          <a:blip r:embed="rId98">
            <a:extLst>
              <a:ext uri="{28A0092B-C50C-407E-A947-70E740481C1C}">
                <a14:useLocalDpi xmlns:a14="http://schemas.microsoft.com/office/drawing/2010/main" val="0"/>
              </a:ext>
            </a:extLst>
          </a:blip>
          <a:srcRect/>
          <a:stretch>
            <a:fillRect/>
          </a:stretch>
        </p:blipFill>
        <p:spPr bwMode="auto">
          <a:xfrm>
            <a:off x="4224338" y="4206875"/>
            <a:ext cx="89852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 name="TextBox 108">
            <a:extLst>
              <a:ext uri="{FF2B5EF4-FFF2-40B4-BE49-F238E27FC236}">
                <a16:creationId xmlns:a16="http://schemas.microsoft.com/office/drawing/2014/main" id="{7619E842-0EF6-A948-BBBB-0B05C3D5647F}"/>
              </a:ext>
            </a:extLst>
          </p:cNvPr>
          <p:cNvSpPr txBox="1"/>
          <p:nvPr/>
        </p:nvSpPr>
        <p:spPr>
          <a:xfrm>
            <a:off x="457200" y="2470954"/>
            <a:ext cx="8318500" cy="1569660"/>
          </a:xfrm>
          <a:prstGeom prst="rect">
            <a:avLst/>
          </a:prstGeom>
          <a:solidFill>
            <a:srgbClr val="FFFF00"/>
          </a:solidFill>
        </p:spPr>
        <p:txBody>
          <a:bodyPr wrap="square" rtlCol="0">
            <a:spAutoFit/>
          </a:bodyPr>
          <a:lstStyle/>
          <a:p>
            <a:pPr algn="ctr"/>
            <a:r>
              <a:rPr lang="en-US" sz="2400" i="1" dirty="0">
                <a:solidFill>
                  <a:srgbClr val="C00000"/>
                </a:solidFill>
              </a:rPr>
              <a:t>International Collaboration </a:t>
            </a:r>
            <a:r>
              <a:rPr lang="en-US" sz="2400" i="1" dirty="0">
                <a:solidFill>
                  <a:srgbClr val="C00000"/>
                </a:solidFill>
                <a:sym typeface="Wingdings" pitchFamily="2" charset="2"/>
              </a:rPr>
              <a:t> </a:t>
            </a:r>
            <a:r>
              <a:rPr lang="en-US" sz="2400" i="1" dirty="0">
                <a:solidFill>
                  <a:srgbClr val="C00000"/>
                </a:solidFill>
              </a:rPr>
              <a:t>Diverse Workforce</a:t>
            </a:r>
          </a:p>
          <a:p>
            <a:pPr algn="ctr"/>
            <a:endParaRPr lang="en-US" sz="600" dirty="0"/>
          </a:p>
          <a:p>
            <a:pPr algn="ctr"/>
            <a:r>
              <a:rPr lang="en-US" dirty="0"/>
              <a:t>sharing knowledge and resources, and generating innovative ideas and solutions </a:t>
            </a:r>
          </a:p>
          <a:p>
            <a:pPr algn="ctr"/>
            <a:r>
              <a:rPr lang="en-US" dirty="0"/>
              <a:t>by collaborators from different training and cultures</a:t>
            </a:r>
          </a:p>
          <a:p>
            <a:pPr algn="ctr"/>
            <a:endParaRPr lang="en-US" sz="600" i="1" dirty="0">
              <a:solidFill>
                <a:srgbClr val="C00000"/>
              </a:solidFill>
            </a:endParaRPr>
          </a:p>
          <a:p>
            <a:pPr algn="ctr"/>
            <a:r>
              <a:rPr lang="en-US" sz="2400" i="1" dirty="0">
                <a:solidFill>
                  <a:srgbClr val="C00000"/>
                </a:solidFill>
              </a:rPr>
              <a:t>Better Science</a:t>
            </a:r>
            <a:endParaRPr lang="en-US" sz="500" i="1" dirty="0">
              <a:solidFill>
                <a:srgbClr val="C00000"/>
              </a:solidFill>
            </a:endParaRPr>
          </a:p>
        </p:txBody>
      </p:sp>
      <p:sp>
        <p:nvSpPr>
          <p:cNvPr id="6" name="Slide Number Placeholder 5">
            <a:extLst>
              <a:ext uri="{FF2B5EF4-FFF2-40B4-BE49-F238E27FC236}">
                <a16:creationId xmlns:a16="http://schemas.microsoft.com/office/drawing/2014/main" id="{FB0513B6-3DD0-4548-93F0-3DD3F9DB5081}"/>
              </a:ext>
            </a:extLst>
          </p:cNvPr>
          <p:cNvSpPr>
            <a:spLocks noGrp="1"/>
          </p:cNvSpPr>
          <p:nvPr>
            <p:ph type="sldNum" sz="quarter" idx="12"/>
          </p:nvPr>
        </p:nvSpPr>
        <p:spPr/>
        <p:txBody>
          <a:bodyPr/>
          <a:lstStyle/>
          <a:p>
            <a:fld id="{FB881E7D-5A17-EB4A-B013-04381A7C357D}" type="slidenum">
              <a:rPr lang="en-US" smtClean="0"/>
              <a:t>18</a:t>
            </a:fld>
            <a:endParaRPr lang="en-US"/>
          </a:p>
        </p:txBody>
      </p:sp>
      <p:sp>
        <p:nvSpPr>
          <p:cNvPr id="3" name="Footer Placeholder 2">
            <a:extLst>
              <a:ext uri="{FF2B5EF4-FFF2-40B4-BE49-F238E27FC236}">
                <a16:creationId xmlns:a16="http://schemas.microsoft.com/office/drawing/2014/main" id="{DF360899-5862-C44C-B88F-4E89D1BDB13F}"/>
              </a:ext>
            </a:extLst>
          </p:cNvPr>
          <p:cNvSpPr>
            <a:spLocks noGrp="1"/>
          </p:cNvSpPr>
          <p:nvPr>
            <p:ph type="ftr" sz="quarter" idx="11"/>
          </p:nvPr>
        </p:nvSpPr>
        <p:spPr/>
        <p:txBody>
          <a:bodyPr/>
          <a:lstStyle/>
          <a:p>
            <a:r>
              <a:rPr lang="en-US"/>
              <a:t>The View from the USA, Young-Kee Kim</a:t>
            </a:r>
          </a:p>
        </p:txBody>
      </p:sp>
      <p:sp>
        <p:nvSpPr>
          <p:cNvPr id="5" name="Date Placeholder 4">
            <a:extLst>
              <a:ext uri="{FF2B5EF4-FFF2-40B4-BE49-F238E27FC236}">
                <a16:creationId xmlns:a16="http://schemas.microsoft.com/office/drawing/2014/main" id="{3A5B5AB7-6650-2C4D-80BF-CEEAF2ED9255}"/>
              </a:ext>
            </a:extLst>
          </p:cNvPr>
          <p:cNvSpPr>
            <a:spLocks noGrp="1"/>
          </p:cNvSpPr>
          <p:nvPr>
            <p:ph type="dt" sz="half" idx="10"/>
          </p:nvPr>
        </p:nvSpPr>
        <p:spPr/>
        <p:txBody>
          <a:bodyPr/>
          <a:lstStyle/>
          <a:p>
            <a:r>
              <a:rPr lang="en-US"/>
              <a:t>10/14/21</a:t>
            </a:r>
          </a:p>
        </p:txBody>
      </p:sp>
    </p:spTree>
    <p:extLst>
      <p:ext uri="{BB962C8B-B14F-4D97-AF65-F5344CB8AC3E}">
        <p14:creationId xmlns:p14="http://schemas.microsoft.com/office/powerpoint/2010/main" val="2018874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3" descr="world_ma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944" y="2450539"/>
            <a:ext cx="8534400" cy="323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171" name="TextBox 2"/>
          <p:cNvSpPr txBox="1">
            <a:spLocks noChangeArrowheads="1"/>
          </p:cNvSpPr>
          <p:nvPr/>
        </p:nvSpPr>
        <p:spPr bwMode="auto">
          <a:xfrm>
            <a:off x="10231438" y="2205038"/>
            <a:ext cx="18415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2" name="Title 1">
            <a:extLst>
              <a:ext uri="{FF2B5EF4-FFF2-40B4-BE49-F238E27FC236}">
                <a16:creationId xmlns:a16="http://schemas.microsoft.com/office/drawing/2014/main" id="{D742D649-DF38-CF4F-AF17-F91DD7550FD0}"/>
              </a:ext>
            </a:extLst>
          </p:cNvPr>
          <p:cNvSpPr>
            <a:spLocks noGrp="1"/>
          </p:cNvSpPr>
          <p:nvPr>
            <p:ph type="title"/>
          </p:nvPr>
        </p:nvSpPr>
        <p:spPr/>
        <p:txBody>
          <a:bodyPr/>
          <a:lstStyle/>
          <a:p>
            <a:r>
              <a:rPr lang="en-US" dirty="0">
                <a:solidFill>
                  <a:srgbClr val="0432FF"/>
                </a:solidFill>
              </a:rPr>
              <a:t>1971</a:t>
            </a:r>
          </a:p>
        </p:txBody>
      </p:sp>
      <p:sp>
        <p:nvSpPr>
          <p:cNvPr id="7" name="Slide Number Placeholder 6">
            <a:extLst>
              <a:ext uri="{FF2B5EF4-FFF2-40B4-BE49-F238E27FC236}">
                <a16:creationId xmlns:a16="http://schemas.microsoft.com/office/drawing/2014/main" id="{94F2ECA3-AF49-0342-9D4E-89655A67C903}"/>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1</a:t>
            </a:fld>
            <a:endParaRPr lang="en-US"/>
          </a:p>
        </p:txBody>
      </p:sp>
      <p:sp>
        <p:nvSpPr>
          <p:cNvPr id="9" name="TextBox 8">
            <a:extLst>
              <a:ext uri="{FF2B5EF4-FFF2-40B4-BE49-F238E27FC236}">
                <a16:creationId xmlns:a16="http://schemas.microsoft.com/office/drawing/2014/main" id="{7A08BA36-D91D-154C-8882-2CF386B38257}"/>
              </a:ext>
            </a:extLst>
          </p:cNvPr>
          <p:cNvSpPr txBox="1"/>
          <p:nvPr/>
        </p:nvSpPr>
        <p:spPr>
          <a:xfrm>
            <a:off x="3494002" y="1688146"/>
            <a:ext cx="2525798" cy="830997"/>
          </a:xfrm>
          <a:prstGeom prst="rect">
            <a:avLst/>
          </a:prstGeom>
          <a:noFill/>
        </p:spPr>
        <p:txBody>
          <a:bodyPr wrap="square" rtlCol="0">
            <a:spAutoFit/>
          </a:bodyPr>
          <a:lstStyle/>
          <a:p>
            <a:pPr algn="ctr"/>
            <a:r>
              <a:rPr lang="en-US" sz="1600" dirty="0">
                <a:solidFill>
                  <a:srgbClr val="C00000"/>
                </a:solidFill>
              </a:rPr>
              <a:t>The world’s first </a:t>
            </a:r>
          </a:p>
          <a:p>
            <a:pPr algn="ctr"/>
            <a:r>
              <a:rPr lang="en-US" sz="1600" dirty="0">
                <a:solidFill>
                  <a:srgbClr val="C00000"/>
                </a:solidFill>
              </a:rPr>
              <a:t>hadron-hadron collisions </a:t>
            </a:r>
          </a:p>
          <a:p>
            <a:pPr algn="ctr"/>
            <a:r>
              <a:rPr lang="en-US" sz="1600" dirty="0">
                <a:solidFill>
                  <a:srgbClr val="C00000"/>
                </a:solidFill>
              </a:rPr>
              <a:t>at CERN</a:t>
            </a:r>
            <a:endParaRPr lang="en-US" sz="1400" dirty="0">
              <a:solidFill>
                <a:srgbClr val="C00000"/>
              </a:solidFill>
            </a:endParaRPr>
          </a:p>
        </p:txBody>
      </p:sp>
      <p:sp>
        <p:nvSpPr>
          <p:cNvPr id="14" name="32-Point Star 13">
            <a:extLst>
              <a:ext uri="{FF2B5EF4-FFF2-40B4-BE49-F238E27FC236}">
                <a16:creationId xmlns:a16="http://schemas.microsoft.com/office/drawing/2014/main" id="{85C05726-2734-D54A-98B6-9ABD64DF74E3}"/>
              </a:ext>
            </a:extLst>
          </p:cNvPr>
          <p:cNvSpPr/>
          <p:nvPr/>
        </p:nvSpPr>
        <p:spPr>
          <a:xfrm>
            <a:off x="4020924" y="2807110"/>
            <a:ext cx="904442" cy="447084"/>
          </a:xfrm>
          <a:prstGeom prst="star32">
            <a:avLst/>
          </a:prstGeom>
          <a:solidFill>
            <a:schemeClr val="accent6"/>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grpSp>
        <p:nvGrpSpPr>
          <p:cNvPr id="4" name="Group 3">
            <a:extLst>
              <a:ext uri="{FF2B5EF4-FFF2-40B4-BE49-F238E27FC236}">
                <a16:creationId xmlns:a16="http://schemas.microsoft.com/office/drawing/2014/main" id="{1E11D9DF-CBBB-D34F-B32B-F5A2DC342D85}"/>
              </a:ext>
            </a:extLst>
          </p:cNvPr>
          <p:cNvGrpSpPr/>
          <p:nvPr/>
        </p:nvGrpSpPr>
        <p:grpSpPr>
          <a:xfrm>
            <a:off x="1024867" y="1818057"/>
            <a:ext cx="2177134" cy="1600899"/>
            <a:chOff x="1024867" y="1818057"/>
            <a:chExt cx="2177134" cy="1600899"/>
          </a:xfrm>
        </p:grpSpPr>
        <p:sp>
          <p:nvSpPr>
            <p:cNvPr id="12" name="32-Point Star 11">
              <a:extLst>
                <a:ext uri="{FF2B5EF4-FFF2-40B4-BE49-F238E27FC236}">
                  <a16:creationId xmlns:a16="http://schemas.microsoft.com/office/drawing/2014/main" id="{E1966A8C-EC6B-0E40-80F3-AE3BEAA21A1F}"/>
                </a:ext>
              </a:extLst>
            </p:cNvPr>
            <p:cNvSpPr/>
            <p:nvPr/>
          </p:nvSpPr>
          <p:spPr>
            <a:xfrm>
              <a:off x="1661213" y="2971872"/>
              <a:ext cx="904442" cy="447084"/>
            </a:xfrm>
            <a:prstGeom prst="star32">
              <a:avLst/>
            </a:prstGeom>
            <a:solidFill>
              <a:schemeClr val="accent6"/>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00" dirty="0"/>
            </a:p>
          </p:txBody>
        </p:sp>
        <p:sp>
          <p:nvSpPr>
            <p:cNvPr id="13" name="TextBox 12">
              <a:extLst>
                <a:ext uri="{FF2B5EF4-FFF2-40B4-BE49-F238E27FC236}">
                  <a16:creationId xmlns:a16="http://schemas.microsoft.com/office/drawing/2014/main" id="{BF1CB66D-0163-1740-B984-D415C6A9B9AD}"/>
                </a:ext>
              </a:extLst>
            </p:cNvPr>
            <p:cNvSpPr txBox="1"/>
            <p:nvPr/>
          </p:nvSpPr>
          <p:spPr>
            <a:xfrm>
              <a:off x="1024867" y="1818057"/>
              <a:ext cx="2177134" cy="584775"/>
            </a:xfrm>
            <a:prstGeom prst="rect">
              <a:avLst/>
            </a:prstGeom>
            <a:noFill/>
          </p:spPr>
          <p:txBody>
            <a:bodyPr wrap="none" rtlCol="0">
              <a:spAutoFit/>
            </a:bodyPr>
            <a:lstStyle/>
            <a:p>
              <a:pPr algn="ctr"/>
              <a:r>
                <a:rPr lang="en-US" sz="1600" dirty="0">
                  <a:solidFill>
                    <a:srgbClr val="C00000"/>
                  </a:solidFill>
                </a:rPr>
                <a:t>First neutrinos detected</a:t>
              </a:r>
            </a:p>
            <a:p>
              <a:pPr algn="ctr"/>
              <a:r>
                <a:rPr lang="en-US" sz="1600" dirty="0">
                  <a:solidFill>
                    <a:srgbClr val="C00000"/>
                  </a:solidFill>
                </a:rPr>
                <a:t>at </a:t>
              </a:r>
              <a:r>
                <a:rPr lang="en-US" sz="1600" dirty="0" err="1">
                  <a:solidFill>
                    <a:srgbClr val="C00000"/>
                  </a:solidFill>
                </a:rPr>
                <a:t>Fermilab</a:t>
              </a:r>
              <a:endParaRPr lang="en-US" sz="1600" dirty="0">
                <a:solidFill>
                  <a:srgbClr val="C00000"/>
                </a:solidFill>
              </a:endParaRPr>
            </a:p>
          </p:txBody>
        </p:sp>
        <p:sp>
          <p:nvSpPr>
            <p:cNvPr id="3" name="TextBox 2">
              <a:extLst>
                <a:ext uri="{FF2B5EF4-FFF2-40B4-BE49-F238E27FC236}">
                  <a16:creationId xmlns:a16="http://schemas.microsoft.com/office/drawing/2014/main" id="{9358983F-3AF8-2348-A9DC-EB86EE0B8E42}"/>
                </a:ext>
              </a:extLst>
            </p:cNvPr>
            <p:cNvSpPr txBox="1"/>
            <p:nvPr/>
          </p:nvSpPr>
          <p:spPr>
            <a:xfrm>
              <a:off x="1755803" y="3042278"/>
              <a:ext cx="730649" cy="276999"/>
            </a:xfrm>
            <a:prstGeom prst="rect">
              <a:avLst/>
            </a:prstGeom>
            <a:noFill/>
          </p:spPr>
          <p:txBody>
            <a:bodyPr wrap="none" rtlCol="0">
              <a:spAutoFit/>
            </a:bodyPr>
            <a:lstStyle/>
            <a:p>
              <a:r>
                <a:rPr lang="en-US" sz="1200" dirty="0" err="1">
                  <a:solidFill>
                    <a:schemeClr val="bg1"/>
                  </a:solidFill>
                </a:rPr>
                <a:t>Fermilab</a:t>
              </a:r>
              <a:endParaRPr lang="en-US" sz="1200" dirty="0">
                <a:solidFill>
                  <a:schemeClr val="bg1"/>
                </a:solidFill>
              </a:endParaRPr>
            </a:p>
          </p:txBody>
        </p:sp>
      </p:grpSp>
      <p:sp>
        <p:nvSpPr>
          <p:cNvPr id="17" name="TextBox 16">
            <a:extLst>
              <a:ext uri="{FF2B5EF4-FFF2-40B4-BE49-F238E27FC236}">
                <a16:creationId xmlns:a16="http://schemas.microsoft.com/office/drawing/2014/main" id="{D9167849-8E32-B74B-98E2-62D6BD170EA5}"/>
              </a:ext>
            </a:extLst>
          </p:cNvPr>
          <p:cNvSpPr txBox="1"/>
          <p:nvPr/>
        </p:nvSpPr>
        <p:spPr>
          <a:xfrm>
            <a:off x="4221402" y="2889938"/>
            <a:ext cx="524503" cy="276999"/>
          </a:xfrm>
          <a:prstGeom prst="rect">
            <a:avLst/>
          </a:prstGeom>
          <a:noFill/>
        </p:spPr>
        <p:txBody>
          <a:bodyPr wrap="none" rtlCol="0">
            <a:spAutoFit/>
          </a:bodyPr>
          <a:lstStyle/>
          <a:p>
            <a:r>
              <a:rPr lang="en-US" sz="1200" dirty="0">
                <a:solidFill>
                  <a:schemeClr val="bg1"/>
                </a:solidFill>
              </a:rPr>
              <a:t>CERN</a:t>
            </a:r>
          </a:p>
        </p:txBody>
      </p:sp>
      <p:grpSp>
        <p:nvGrpSpPr>
          <p:cNvPr id="8" name="Group 7">
            <a:extLst>
              <a:ext uri="{FF2B5EF4-FFF2-40B4-BE49-F238E27FC236}">
                <a16:creationId xmlns:a16="http://schemas.microsoft.com/office/drawing/2014/main" id="{591894C5-D95D-6C4F-A8D4-DDE83AD6EE3E}"/>
              </a:ext>
            </a:extLst>
          </p:cNvPr>
          <p:cNvGrpSpPr/>
          <p:nvPr/>
        </p:nvGrpSpPr>
        <p:grpSpPr>
          <a:xfrm>
            <a:off x="7014964" y="1965872"/>
            <a:ext cx="1402628" cy="1597860"/>
            <a:chOff x="7014964" y="1965872"/>
            <a:chExt cx="1402628" cy="1597860"/>
          </a:xfrm>
        </p:grpSpPr>
        <p:sp>
          <p:nvSpPr>
            <p:cNvPr id="49" name="TextBox 48">
              <a:extLst>
                <a:ext uri="{FF2B5EF4-FFF2-40B4-BE49-F238E27FC236}">
                  <a16:creationId xmlns:a16="http://schemas.microsoft.com/office/drawing/2014/main" id="{5BC9EFA5-42DE-DA4C-9C7C-99EDEA3604F8}"/>
                </a:ext>
              </a:extLst>
            </p:cNvPr>
            <p:cNvSpPr txBox="1"/>
            <p:nvPr/>
          </p:nvSpPr>
          <p:spPr>
            <a:xfrm>
              <a:off x="7014964" y="1965872"/>
              <a:ext cx="1402628" cy="584775"/>
            </a:xfrm>
            <a:prstGeom prst="rect">
              <a:avLst/>
            </a:prstGeom>
            <a:noFill/>
          </p:spPr>
          <p:txBody>
            <a:bodyPr wrap="none" rtlCol="0">
              <a:spAutoFit/>
            </a:bodyPr>
            <a:lstStyle/>
            <a:p>
              <a:pPr algn="ctr"/>
              <a:r>
                <a:rPr lang="en-US" sz="1600" dirty="0">
                  <a:solidFill>
                    <a:srgbClr val="C00000"/>
                  </a:solidFill>
                </a:rPr>
                <a:t>Establishment </a:t>
              </a:r>
            </a:p>
            <a:p>
              <a:pPr algn="ctr"/>
              <a:r>
                <a:rPr lang="en-US" sz="1600" dirty="0">
                  <a:solidFill>
                    <a:srgbClr val="C00000"/>
                  </a:solidFill>
                </a:rPr>
                <a:t>of KEK</a:t>
              </a:r>
            </a:p>
          </p:txBody>
        </p:sp>
        <p:sp>
          <p:nvSpPr>
            <p:cNvPr id="15" name="32-Point Star 14">
              <a:extLst>
                <a:ext uri="{FF2B5EF4-FFF2-40B4-BE49-F238E27FC236}">
                  <a16:creationId xmlns:a16="http://schemas.microsoft.com/office/drawing/2014/main" id="{CC560D20-6FC5-D448-8D74-2110C4BDA426}"/>
                </a:ext>
              </a:extLst>
            </p:cNvPr>
            <p:cNvSpPr/>
            <p:nvPr/>
          </p:nvSpPr>
          <p:spPr>
            <a:xfrm>
              <a:off x="7264057" y="3116648"/>
              <a:ext cx="904442" cy="447084"/>
            </a:xfrm>
            <a:prstGeom prst="star32">
              <a:avLst/>
            </a:prstGeom>
            <a:solidFill>
              <a:schemeClr val="accent6"/>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 </a:t>
              </a:r>
            </a:p>
          </p:txBody>
        </p:sp>
        <p:sp>
          <p:nvSpPr>
            <p:cNvPr id="18" name="TextBox 17">
              <a:extLst>
                <a:ext uri="{FF2B5EF4-FFF2-40B4-BE49-F238E27FC236}">
                  <a16:creationId xmlns:a16="http://schemas.microsoft.com/office/drawing/2014/main" id="{BBCE125F-3F47-2540-ABFD-7D1B4977FA19}"/>
                </a:ext>
              </a:extLst>
            </p:cNvPr>
            <p:cNvSpPr txBox="1"/>
            <p:nvPr/>
          </p:nvSpPr>
          <p:spPr>
            <a:xfrm>
              <a:off x="7506124" y="3212422"/>
              <a:ext cx="420308" cy="276999"/>
            </a:xfrm>
            <a:prstGeom prst="rect">
              <a:avLst/>
            </a:prstGeom>
            <a:noFill/>
          </p:spPr>
          <p:txBody>
            <a:bodyPr wrap="none" rtlCol="0">
              <a:spAutoFit/>
            </a:bodyPr>
            <a:lstStyle/>
            <a:p>
              <a:r>
                <a:rPr lang="en-US" sz="1200" dirty="0">
                  <a:solidFill>
                    <a:schemeClr val="bg1"/>
                  </a:solidFill>
                </a:rPr>
                <a:t>KEK</a:t>
              </a:r>
            </a:p>
          </p:txBody>
        </p:sp>
      </p:grpSp>
      <p:sp>
        <p:nvSpPr>
          <p:cNvPr id="11" name="Footer Placeholder 10">
            <a:extLst>
              <a:ext uri="{FF2B5EF4-FFF2-40B4-BE49-F238E27FC236}">
                <a16:creationId xmlns:a16="http://schemas.microsoft.com/office/drawing/2014/main" id="{21559075-C725-894A-BDFA-5E5A956E913B}"/>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16" name="Date Placeholder 15">
            <a:extLst>
              <a:ext uri="{FF2B5EF4-FFF2-40B4-BE49-F238E27FC236}">
                <a16:creationId xmlns:a16="http://schemas.microsoft.com/office/drawing/2014/main" id="{AF11A3BF-AA2C-A84A-A44F-18A6C35E5D37}"/>
              </a:ext>
            </a:extLst>
          </p:cNvPr>
          <p:cNvSpPr>
            <a:spLocks noGrp="1"/>
          </p:cNvSpPr>
          <p:nvPr>
            <p:ph type="dt" sz="half" idx="10"/>
          </p:nvPr>
        </p:nvSpPr>
        <p:spPr>
          <a:xfrm>
            <a:off x="0" y="6489084"/>
            <a:ext cx="2133600" cy="365125"/>
          </a:xfrm>
        </p:spPr>
        <p:txBody>
          <a:bodyPr/>
          <a:lstStyle/>
          <a:p>
            <a:r>
              <a:rPr lang="en-US"/>
              <a:t>10/14/21</a:t>
            </a:r>
          </a:p>
        </p:txBody>
      </p:sp>
    </p:spTree>
    <p:custDataLst>
      <p:tags r:id="rId1"/>
    </p:custDataLst>
    <p:extLst>
      <p:ext uri="{BB962C8B-B14F-4D97-AF65-F5344CB8AC3E}">
        <p14:creationId xmlns:p14="http://schemas.microsoft.com/office/powerpoint/2010/main" val="4265779521"/>
      </p:ext>
    </p:extLst>
  </p:cSld>
  <p:clrMapOvr>
    <a:masterClrMapping/>
  </p:clrMapOvr>
  <p:transition advTm="54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BC68D6C-FB90-B747-919D-E4A7348FB7BE}"/>
              </a:ext>
            </a:extLst>
          </p:cNvPr>
          <p:cNvSpPr>
            <a:spLocks noGrp="1"/>
          </p:cNvSpPr>
          <p:nvPr>
            <p:ph type="title"/>
          </p:nvPr>
        </p:nvSpPr>
        <p:spPr/>
        <p:txBody>
          <a:bodyPr/>
          <a:lstStyle/>
          <a:p>
            <a:r>
              <a:rPr lang="en-US" dirty="0">
                <a:solidFill>
                  <a:srgbClr val="0432FF"/>
                </a:solidFill>
              </a:rPr>
              <a:t>Messages from Accelerator Colleagues</a:t>
            </a:r>
          </a:p>
        </p:txBody>
      </p:sp>
      <p:sp>
        <p:nvSpPr>
          <p:cNvPr id="5" name="TextBox 4">
            <a:extLst>
              <a:ext uri="{FF2B5EF4-FFF2-40B4-BE49-F238E27FC236}">
                <a16:creationId xmlns:a16="http://schemas.microsoft.com/office/drawing/2014/main" id="{0E17492E-01CD-834B-B42C-0DAACB544C7B}"/>
              </a:ext>
            </a:extLst>
          </p:cNvPr>
          <p:cNvSpPr txBox="1"/>
          <p:nvPr/>
        </p:nvSpPr>
        <p:spPr>
          <a:xfrm>
            <a:off x="248200" y="1168491"/>
            <a:ext cx="5656211" cy="1815882"/>
          </a:xfrm>
          <a:prstGeom prst="rect">
            <a:avLst/>
          </a:prstGeom>
          <a:noFill/>
        </p:spPr>
        <p:txBody>
          <a:bodyPr wrap="square" rtlCol="0">
            <a:spAutoFit/>
          </a:bodyPr>
          <a:lstStyle/>
          <a:p>
            <a:r>
              <a:rPr lang="en-US" sz="1600" i="1" dirty="0"/>
              <a:t>“Within the accelerator physics community, the era of hadron colliders has been categorized both by intense competition and sustained cooperation. …. </a:t>
            </a:r>
            <a:r>
              <a:rPr lang="en-US" sz="1600" i="1" u="sng" dirty="0"/>
              <a:t>we benefited greatly both from extended residencies of our scientists and engineers at CERN</a:t>
            </a:r>
            <a:r>
              <a:rPr lang="en-US" sz="1600" i="1" dirty="0"/>
              <a:t>, and from extended residencies of CERN engineers and scientists at </a:t>
            </a:r>
            <a:r>
              <a:rPr lang="en-US" sz="1600" i="1" dirty="0" err="1"/>
              <a:t>Fermilab</a:t>
            </a:r>
            <a:r>
              <a:rPr lang="en-US" sz="1600" i="1" dirty="0"/>
              <a:t>…. While CERN beat us to the W/Z, we got the top quark. Such is </a:t>
            </a:r>
            <a:r>
              <a:rPr lang="en-US" sz="1600" i="1" u="sng" dirty="0"/>
              <a:t>the value of cooperative competition</a:t>
            </a:r>
            <a:r>
              <a:rPr lang="en-US" sz="1600" i="1" dirty="0"/>
              <a:t>. At </a:t>
            </a:r>
            <a:r>
              <a:rPr lang="en-US" sz="1600" i="1" dirty="0" err="1"/>
              <a:t>Fermilab</a:t>
            </a:r>
            <a:r>
              <a:rPr lang="en-US" sz="1600" i="1" dirty="0"/>
              <a:t> we are </a:t>
            </a:r>
          </a:p>
        </p:txBody>
      </p:sp>
      <p:sp>
        <p:nvSpPr>
          <p:cNvPr id="6" name="TextBox 5">
            <a:extLst>
              <a:ext uri="{FF2B5EF4-FFF2-40B4-BE49-F238E27FC236}">
                <a16:creationId xmlns:a16="http://schemas.microsoft.com/office/drawing/2014/main" id="{4695B5A1-060C-964E-94F9-D5D0EFEF81BB}"/>
              </a:ext>
            </a:extLst>
          </p:cNvPr>
          <p:cNvSpPr txBox="1"/>
          <p:nvPr/>
        </p:nvSpPr>
        <p:spPr>
          <a:xfrm>
            <a:off x="2926079" y="4167481"/>
            <a:ext cx="5946129" cy="2062103"/>
          </a:xfrm>
          <a:prstGeom prst="rect">
            <a:avLst/>
          </a:prstGeom>
          <a:noFill/>
        </p:spPr>
        <p:txBody>
          <a:bodyPr wrap="square" rtlCol="0">
            <a:spAutoFit/>
          </a:bodyPr>
          <a:lstStyle/>
          <a:p>
            <a:pPr algn="r"/>
            <a:r>
              <a:rPr lang="en-US" sz="1600" i="1" dirty="0"/>
              <a:t>“</a:t>
            </a:r>
            <a:r>
              <a:rPr lang="en-US" sz="1600" i="1" u="sng" dirty="0"/>
              <a:t>The </a:t>
            </a:r>
            <a:r>
              <a:rPr lang="en-US" sz="1600" i="1" u="sng" dirty="0" err="1"/>
              <a:t>Tevatron</a:t>
            </a:r>
            <a:r>
              <a:rPr lang="en-US" sz="1600" i="1" u="sng" dirty="0"/>
              <a:t> antiproton team stood on the shoulders of giants, such as Simon van der Meer, Dieter </a:t>
            </a:r>
            <a:r>
              <a:rPr lang="en-US" sz="1600" i="1" u="sng" dirty="0" err="1"/>
              <a:t>Moehl</a:t>
            </a:r>
            <a:r>
              <a:rPr lang="en-US" sz="1600" i="1" u="sng" dirty="0"/>
              <a:t>, and other CERN colleagues.</a:t>
            </a:r>
            <a:r>
              <a:rPr lang="en-US" sz="1600" i="1" dirty="0"/>
              <a:t>  And now I am very pleased and proud of the fact that many of our accelerator physics and technology developments made their way into recent CERN’s LHC achievements. As the cycle goes on, we congratulate you with the Golden Anniversary of Hadron Colliders and </a:t>
            </a:r>
            <a:r>
              <a:rPr lang="en-US" sz="1600" i="1" u="sng" dirty="0"/>
              <a:t>hope to continue to play a role in collider accelerator physics wherever it may be.</a:t>
            </a:r>
            <a:r>
              <a:rPr lang="en-US" sz="1600" i="1" dirty="0"/>
              <a:t> Happy 50th, CERN!</a:t>
            </a:r>
          </a:p>
        </p:txBody>
      </p:sp>
      <p:sp>
        <p:nvSpPr>
          <p:cNvPr id="7" name="TextBox 6">
            <a:extLst>
              <a:ext uri="{FF2B5EF4-FFF2-40B4-BE49-F238E27FC236}">
                <a16:creationId xmlns:a16="http://schemas.microsoft.com/office/drawing/2014/main" id="{0D3D3861-E3D4-3548-8D98-917A4EEC3D0E}"/>
              </a:ext>
            </a:extLst>
          </p:cNvPr>
          <p:cNvSpPr txBox="1"/>
          <p:nvPr/>
        </p:nvSpPr>
        <p:spPr>
          <a:xfrm>
            <a:off x="6032861" y="1079002"/>
            <a:ext cx="1175578" cy="307777"/>
          </a:xfrm>
          <a:prstGeom prst="rect">
            <a:avLst/>
          </a:prstGeom>
          <a:noFill/>
        </p:spPr>
        <p:txBody>
          <a:bodyPr wrap="none" rtlCol="0">
            <a:spAutoFit/>
          </a:bodyPr>
          <a:lstStyle/>
          <a:p>
            <a:r>
              <a:rPr lang="en-US" sz="1400" dirty="0">
                <a:solidFill>
                  <a:srgbClr val="0432FF"/>
                </a:solidFill>
              </a:rPr>
              <a:t>Steve Holmes</a:t>
            </a:r>
          </a:p>
        </p:txBody>
      </p:sp>
      <p:sp>
        <p:nvSpPr>
          <p:cNvPr id="8" name="TextBox 7">
            <a:extLst>
              <a:ext uri="{FF2B5EF4-FFF2-40B4-BE49-F238E27FC236}">
                <a16:creationId xmlns:a16="http://schemas.microsoft.com/office/drawing/2014/main" id="{3540186C-6F09-774C-AA49-2150561F7303}"/>
              </a:ext>
            </a:extLst>
          </p:cNvPr>
          <p:cNvSpPr txBox="1"/>
          <p:nvPr/>
        </p:nvSpPr>
        <p:spPr>
          <a:xfrm>
            <a:off x="1257292" y="6023443"/>
            <a:ext cx="1385186" cy="307777"/>
          </a:xfrm>
          <a:prstGeom prst="rect">
            <a:avLst/>
          </a:prstGeom>
          <a:noFill/>
        </p:spPr>
        <p:txBody>
          <a:bodyPr wrap="none" rtlCol="0">
            <a:spAutoFit/>
          </a:bodyPr>
          <a:lstStyle/>
          <a:p>
            <a:pPr algn="r"/>
            <a:r>
              <a:rPr lang="en-US" sz="1400" dirty="0">
                <a:solidFill>
                  <a:srgbClr val="0432FF"/>
                </a:solidFill>
              </a:rPr>
              <a:t>Sergei </a:t>
            </a:r>
            <a:r>
              <a:rPr lang="en-US" sz="1400" dirty="0" err="1">
                <a:solidFill>
                  <a:srgbClr val="0432FF"/>
                </a:solidFill>
              </a:rPr>
              <a:t>Nagaitsev</a:t>
            </a:r>
            <a:endParaRPr lang="en-US" sz="1400" dirty="0">
              <a:solidFill>
                <a:srgbClr val="0432FF"/>
              </a:solidFill>
            </a:endParaRPr>
          </a:p>
        </p:txBody>
      </p:sp>
      <p:pic>
        <p:nvPicPr>
          <p:cNvPr id="9" name="Picture 8">
            <a:extLst>
              <a:ext uri="{FF2B5EF4-FFF2-40B4-BE49-F238E27FC236}">
                <a16:creationId xmlns:a16="http://schemas.microsoft.com/office/drawing/2014/main" id="{2E7A5D64-7CFE-F148-ACD0-36923EA876A1}"/>
              </a:ext>
            </a:extLst>
          </p:cNvPr>
          <p:cNvPicPr>
            <a:picLocks noChangeAspect="1"/>
          </p:cNvPicPr>
          <p:nvPr/>
        </p:nvPicPr>
        <p:blipFill rotWithShape="1">
          <a:blip r:embed="rId2"/>
          <a:srcRect l="4066" b="19928"/>
          <a:stretch/>
        </p:blipFill>
        <p:spPr>
          <a:xfrm>
            <a:off x="6032862" y="1356537"/>
            <a:ext cx="2774031" cy="1530151"/>
          </a:xfrm>
          <a:prstGeom prst="rect">
            <a:avLst/>
          </a:prstGeom>
        </p:spPr>
      </p:pic>
      <p:pic>
        <p:nvPicPr>
          <p:cNvPr id="10" name="Picture 9">
            <a:extLst>
              <a:ext uri="{FF2B5EF4-FFF2-40B4-BE49-F238E27FC236}">
                <a16:creationId xmlns:a16="http://schemas.microsoft.com/office/drawing/2014/main" id="{088CB2FB-B4D2-7048-A9DB-CA2CDC5007CB}"/>
              </a:ext>
            </a:extLst>
          </p:cNvPr>
          <p:cNvPicPr>
            <a:picLocks noChangeAspect="1"/>
          </p:cNvPicPr>
          <p:nvPr/>
        </p:nvPicPr>
        <p:blipFill rotWithShape="1">
          <a:blip r:embed="rId3"/>
          <a:srcRect l="6253" r="9571" b="16615"/>
          <a:stretch/>
        </p:blipFill>
        <p:spPr>
          <a:xfrm>
            <a:off x="352694" y="4324237"/>
            <a:ext cx="2222579" cy="1761341"/>
          </a:xfrm>
          <a:prstGeom prst="rect">
            <a:avLst/>
          </a:prstGeom>
        </p:spPr>
      </p:pic>
      <p:sp>
        <p:nvSpPr>
          <p:cNvPr id="11" name="TextBox 10">
            <a:extLst>
              <a:ext uri="{FF2B5EF4-FFF2-40B4-BE49-F238E27FC236}">
                <a16:creationId xmlns:a16="http://schemas.microsoft.com/office/drawing/2014/main" id="{BF30DE59-3D2E-794A-A56B-C23228729F38}"/>
              </a:ext>
            </a:extLst>
          </p:cNvPr>
          <p:cNvSpPr txBox="1"/>
          <p:nvPr/>
        </p:nvSpPr>
        <p:spPr>
          <a:xfrm>
            <a:off x="248201" y="2903395"/>
            <a:ext cx="8921928" cy="830997"/>
          </a:xfrm>
          <a:prstGeom prst="rect">
            <a:avLst/>
          </a:prstGeom>
          <a:noFill/>
        </p:spPr>
        <p:txBody>
          <a:bodyPr wrap="square" rtlCol="0">
            <a:spAutoFit/>
          </a:bodyPr>
          <a:lstStyle/>
          <a:p>
            <a:r>
              <a:rPr lang="en-US" sz="1600" i="1" dirty="0"/>
              <a:t>very proud of our role in managing the US/Japan contribution of the interaction region quadrupoles to LHC. We did this while recognizing that the </a:t>
            </a:r>
            <a:r>
              <a:rPr lang="en-US" sz="1600" i="1" dirty="0" err="1"/>
              <a:t>Tevatron</a:t>
            </a:r>
            <a:r>
              <a:rPr lang="en-US" sz="1600" i="1" dirty="0"/>
              <a:t> would eventually be supplanted by the LHC. There was some sadness on our part when that day came, but also a recognition of science moving on.”</a:t>
            </a:r>
          </a:p>
        </p:txBody>
      </p:sp>
      <p:sp>
        <p:nvSpPr>
          <p:cNvPr id="15" name="Slide Number Placeholder 6">
            <a:extLst>
              <a:ext uri="{FF2B5EF4-FFF2-40B4-BE49-F238E27FC236}">
                <a16:creationId xmlns:a16="http://schemas.microsoft.com/office/drawing/2014/main" id="{E81E9490-4E14-1349-A802-2EEFEA9A5F4A}"/>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19</a:t>
            </a:fld>
            <a:endParaRPr lang="en-US"/>
          </a:p>
        </p:txBody>
      </p:sp>
      <p:sp>
        <p:nvSpPr>
          <p:cNvPr id="16" name="Footer Placeholder 10">
            <a:extLst>
              <a:ext uri="{FF2B5EF4-FFF2-40B4-BE49-F238E27FC236}">
                <a16:creationId xmlns:a16="http://schemas.microsoft.com/office/drawing/2014/main" id="{6BBBF41F-4140-A34F-95DE-253724318503}"/>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17" name="Date Placeholder 15">
            <a:extLst>
              <a:ext uri="{FF2B5EF4-FFF2-40B4-BE49-F238E27FC236}">
                <a16:creationId xmlns:a16="http://schemas.microsoft.com/office/drawing/2014/main" id="{2A917F97-C401-2543-BB20-EE25D725899A}"/>
              </a:ext>
            </a:extLst>
          </p:cNvPr>
          <p:cNvSpPr>
            <a:spLocks noGrp="1"/>
          </p:cNvSpPr>
          <p:nvPr>
            <p:ph type="dt" sz="half" idx="10"/>
          </p:nvPr>
        </p:nvSpPr>
        <p:spPr>
          <a:xfrm>
            <a:off x="0" y="6489084"/>
            <a:ext cx="2133600" cy="365125"/>
          </a:xfrm>
        </p:spPr>
        <p:txBody>
          <a:bodyPr/>
          <a:lstStyle/>
          <a:p>
            <a:r>
              <a:rPr lang="en-US"/>
              <a:t>10/14/21</a:t>
            </a:r>
          </a:p>
        </p:txBody>
      </p:sp>
    </p:spTree>
    <p:extLst>
      <p:ext uri="{BB962C8B-B14F-4D97-AF65-F5344CB8AC3E}">
        <p14:creationId xmlns:p14="http://schemas.microsoft.com/office/powerpoint/2010/main" val="6306588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760C8-6B93-8C4F-89AB-F1E5F9926C67}"/>
              </a:ext>
            </a:extLst>
          </p:cNvPr>
          <p:cNvSpPr>
            <a:spLocks noGrp="1"/>
          </p:cNvSpPr>
          <p:nvPr>
            <p:ph type="title"/>
          </p:nvPr>
        </p:nvSpPr>
        <p:spPr/>
        <p:txBody>
          <a:bodyPr>
            <a:normAutofit/>
          </a:bodyPr>
          <a:lstStyle/>
          <a:p>
            <a:r>
              <a:rPr lang="en-US" dirty="0">
                <a:solidFill>
                  <a:srgbClr val="0432FF"/>
                </a:solidFill>
              </a:rPr>
              <a:t>Message from </a:t>
            </a:r>
            <a:r>
              <a:rPr lang="en-US" dirty="0" err="1">
                <a:solidFill>
                  <a:srgbClr val="0432FF"/>
                </a:solidFill>
              </a:rPr>
              <a:t>Fermilab</a:t>
            </a:r>
            <a:r>
              <a:rPr lang="en-US" dirty="0">
                <a:solidFill>
                  <a:srgbClr val="0432FF"/>
                </a:solidFill>
              </a:rPr>
              <a:t> Director</a:t>
            </a:r>
          </a:p>
        </p:txBody>
      </p:sp>
      <p:sp>
        <p:nvSpPr>
          <p:cNvPr id="6" name="Rectangle 5">
            <a:extLst>
              <a:ext uri="{FF2B5EF4-FFF2-40B4-BE49-F238E27FC236}">
                <a16:creationId xmlns:a16="http://schemas.microsoft.com/office/drawing/2014/main" id="{4BE22C06-34AF-364C-9020-B7AE9C56A927}"/>
              </a:ext>
            </a:extLst>
          </p:cNvPr>
          <p:cNvSpPr/>
          <p:nvPr/>
        </p:nvSpPr>
        <p:spPr>
          <a:xfrm>
            <a:off x="0" y="2938548"/>
            <a:ext cx="9143996" cy="3387594"/>
          </a:xfrm>
          <a:prstGeom prst="rect">
            <a:avLst/>
          </a:prstGeom>
        </p:spPr>
        <p:txBody>
          <a:bodyPr wrap="square">
            <a:spAutoFit/>
          </a:bodyPr>
          <a:lstStyle/>
          <a:p>
            <a:pPr algn="ctr">
              <a:lnSpc>
                <a:spcPct val="107000"/>
              </a:lnSpc>
              <a:spcAft>
                <a:spcPts val="800"/>
              </a:spcAft>
            </a:pPr>
            <a:r>
              <a:rPr lang="en-US" sz="1600" i="1" dirty="0">
                <a:latin typeface="Calibri" panose="020F0502020204030204" pitchFamily="34" charset="0"/>
                <a:ea typeface="Calibri" panose="020F0502020204030204" pitchFamily="34" charset="0"/>
                <a:cs typeface="Times New Roman" panose="02020603050405020304" pitchFamily="18" charset="0"/>
              </a:rPr>
              <a:t>“Happy 50</a:t>
            </a:r>
            <a:r>
              <a:rPr lang="en-US" sz="1600" i="1" baseline="30000" dirty="0">
                <a:latin typeface="Calibri" panose="020F0502020204030204" pitchFamily="34" charset="0"/>
                <a:ea typeface="Calibri" panose="020F0502020204030204" pitchFamily="34" charset="0"/>
                <a:cs typeface="Times New Roman" panose="02020603050405020304" pitchFamily="18" charset="0"/>
              </a:rPr>
              <a:t>th</a:t>
            </a:r>
            <a:r>
              <a:rPr lang="en-US" sz="1600" i="1" dirty="0">
                <a:latin typeface="Calibri" panose="020F0502020204030204" pitchFamily="34" charset="0"/>
                <a:ea typeface="Calibri" panose="020F0502020204030204" pitchFamily="34" charset="0"/>
                <a:cs typeface="Times New Roman" panose="02020603050405020304" pitchFamily="18" charset="0"/>
              </a:rPr>
              <a:t> Birthday to Colliders at CERN!  </a:t>
            </a:r>
            <a:r>
              <a:rPr lang="en-US" sz="1600" i="1" u="sng" dirty="0">
                <a:latin typeface="Calibri" panose="020F0502020204030204" pitchFamily="34" charset="0"/>
                <a:ea typeface="Calibri" panose="020F0502020204030204" pitchFamily="34" charset="0"/>
                <a:cs typeface="Times New Roman" panose="02020603050405020304" pitchFamily="18" charset="0"/>
              </a:rPr>
              <a:t>What a fantastic 50 years, developing ever more powerful machines, making the discoveries that underpin the Standard model, in an atmosphere of competition but above all strong collaboration and a common purpose.</a:t>
            </a:r>
            <a:r>
              <a:rPr lang="en-US" sz="1600" i="1" dirty="0">
                <a:latin typeface="Calibri" panose="020F0502020204030204" pitchFamily="34" charset="0"/>
                <a:ea typeface="Calibri" panose="020F0502020204030204" pitchFamily="34" charset="0"/>
                <a:cs typeface="Times New Roman" panose="02020603050405020304" pitchFamily="18" charset="0"/>
              </a:rPr>
              <a:t> Have we lived through the golden age of colliders?  At the start of the next 50 years, you now get to answer the question posed by the Beatles famous song: </a:t>
            </a:r>
          </a:p>
          <a:p>
            <a:pPr algn="ctr">
              <a:lnSpc>
                <a:spcPct val="107000"/>
              </a:lnSpc>
              <a:spcAft>
                <a:spcPts val="800"/>
              </a:spcAft>
            </a:pPr>
            <a:r>
              <a:rPr lang="en-US" sz="1600" i="1" dirty="0">
                <a:latin typeface="Calibri" panose="020F0502020204030204" pitchFamily="34" charset="0"/>
                <a:ea typeface="Calibri" panose="020F0502020204030204" pitchFamily="34" charset="0"/>
                <a:cs typeface="Times New Roman" panose="02020603050405020304" pitchFamily="18" charset="0"/>
              </a:rPr>
              <a:t>………..</a:t>
            </a:r>
          </a:p>
          <a:p>
            <a:pPr algn="ctr">
              <a:lnSpc>
                <a:spcPct val="107000"/>
              </a:lnSpc>
              <a:spcAft>
                <a:spcPts val="800"/>
              </a:spcAft>
            </a:pPr>
            <a:r>
              <a:rPr lang="en-US" sz="1600" i="1" dirty="0">
                <a:solidFill>
                  <a:srgbClr val="444444"/>
                </a:solidFill>
                <a:latin typeface="Roboto"/>
                <a:ea typeface="Calibri" panose="020F0502020204030204" pitchFamily="34" charset="0"/>
                <a:cs typeface="Times New Roman" panose="02020603050405020304" pitchFamily="18" charset="0"/>
              </a:rPr>
              <a:t>Many years from now</a:t>
            </a:r>
            <a:br>
              <a:rPr lang="en-US" sz="1600" i="1" dirty="0">
                <a:solidFill>
                  <a:srgbClr val="444444"/>
                </a:solidFill>
                <a:latin typeface="Roboto"/>
                <a:ea typeface="Calibri" panose="020F0502020204030204" pitchFamily="34" charset="0"/>
                <a:cs typeface="Times New Roman" panose="02020603050405020304" pitchFamily="18" charset="0"/>
              </a:rPr>
            </a:br>
            <a:r>
              <a:rPr lang="en-US" sz="1600" i="1" dirty="0">
                <a:solidFill>
                  <a:srgbClr val="444444"/>
                </a:solidFill>
                <a:latin typeface="Roboto"/>
                <a:ea typeface="Calibri" panose="020F0502020204030204" pitchFamily="34" charset="0"/>
                <a:cs typeface="Times New Roman" panose="02020603050405020304" pitchFamily="18" charset="0"/>
              </a:rPr>
              <a:t>Will you still be sending me a Valentine</a:t>
            </a:r>
            <a:br>
              <a:rPr lang="en-US" sz="1600" i="1" dirty="0">
                <a:solidFill>
                  <a:srgbClr val="444444"/>
                </a:solidFill>
                <a:latin typeface="Roboto"/>
                <a:ea typeface="Calibri" panose="020F0502020204030204" pitchFamily="34" charset="0"/>
                <a:cs typeface="Times New Roman" panose="02020603050405020304" pitchFamily="18" charset="0"/>
              </a:rPr>
            </a:br>
            <a:r>
              <a:rPr lang="en-US" sz="1600" i="1" dirty="0">
                <a:solidFill>
                  <a:srgbClr val="444444"/>
                </a:solidFill>
                <a:latin typeface="Roboto"/>
                <a:ea typeface="Calibri" panose="020F0502020204030204" pitchFamily="34" charset="0"/>
                <a:cs typeface="Times New Roman" panose="02020603050405020304" pitchFamily="18" charset="0"/>
              </a:rPr>
              <a:t>Birthday greetings, bottle of wine?....</a:t>
            </a:r>
            <a:endParaRPr lang="en-US" sz="1600" i="1"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1600" i="1" dirty="0">
                <a:solidFill>
                  <a:srgbClr val="444444"/>
                </a:solidFill>
                <a:latin typeface="Roboto"/>
                <a:ea typeface="Calibri" panose="020F0502020204030204" pitchFamily="34" charset="0"/>
                <a:cs typeface="Times New Roman" panose="02020603050405020304" pitchFamily="18" charset="0"/>
              </a:rPr>
              <a:t>…………………..</a:t>
            </a:r>
            <a:endParaRPr lang="en-US" sz="1600" i="1"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1600" i="1" dirty="0">
                <a:solidFill>
                  <a:srgbClr val="444444"/>
                </a:solidFill>
                <a:latin typeface="Roboto"/>
                <a:ea typeface="Calibri" panose="020F0502020204030204" pitchFamily="34" charset="0"/>
                <a:cs typeface="Times New Roman" panose="02020603050405020304" pitchFamily="18" charset="0"/>
              </a:rPr>
              <a:t>Will you still need me, will you still feed me</a:t>
            </a:r>
            <a:br>
              <a:rPr lang="en-US" sz="1600" i="1" dirty="0">
                <a:solidFill>
                  <a:srgbClr val="444444"/>
                </a:solidFill>
                <a:latin typeface="Roboto"/>
                <a:ea typeface="Calibri" panose="020F0502020204030204" pitchFamily="34" charset="0"/>
                <a:cs typeface="Times New Roman" panose="02020603050405020304" pitchFamily="18" charset="0"/>
              </a:rPr>
            </a:br>
            <a:r>
              <a:rPr lang="en-US" sz="1600" i="1" dirty="0">
                <a:solidFill>
                  <a:srgbClr val="444444"/>
                </a:solidFill>
                <a:latin typeface="Roboto"/>
                <a:ea typeface="Calibri" panose="020F0502020204030204" pitchFamily="34" charset="0"/>
                <a:cs typeface="Times New Roman" panose="02020603050405020304" pitchFamily="18" charset="0"/>
              </a:rPr>
              <a:t>When I'm sixty-four? “</a:t>
            </a:r>
            <a:endParaRPr lang="en-US" sz="1600" i="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a16="http://schemas.microsoft.com/office/drawing/2014/main" id="{22A9C06E-0F3F-6B4C-BD66-00A6B0CEEA42}"/>
              </a:ext>
            </a:extLst>
          </p:cNvPr>
          <p:cNvPicPr>
            <a:picLocks noChangeAspect="1"/>
          </p:cNvPicPr>
          <p:nvPr/>
        </p:nvPicPr>
        <p:blipFill rotWithShape="1">
          <a:blip r:embed="rId2"/>
          <a:srcRect t="4934" r="10428"/>
          <a:stretch/>
        </p:blipFill>
        <p:spPr>
          <a:xfrm>
            <a:off x="7340808" y="4830181"/>
            <a:ext cx="1198164" cy="1490076"/>
          </a:xfrm>
          <a:prstGeom prst="rect">
            <a:avLst/>
          </a:prstGeom>
        </p:spPr>
      </p:pic>
      <p:sp>
        <p:nvSpPr>
          <p:cNvPr id="9" name="TextBox 8">
            <a:extLst>
              <a:ext uri="{FF2B5EF4-FFF2-40B4-BE49-F238E27FC236}">
                <a16:creationId xmlns:a16="http://schemas.microsoft.com/office/drawing/2014/main" id="{14545BD8-0BE3-BD43-9460-E95625AB0BE7}"/>
              </a:ext>
            </a:extLst>
          </p:cNvPr>
          <p:cNvSpPr txBox="1"/>
          <p:nvPr/>
        </p:nvSpPr>
        <p:spPr>
          <a:xfrm>
            <a:off x="7115195" y="4121053"/>
            <a:ext cx="1646285" cy="738664"/>
          </a:xfrm>
          <a:prstGeom prst="rect">
            <a:avLst/>
          </a:prstGeom>
          <a:noFill/>
        </p:spPr>
        <p:txBody>
          <a:bodyPr wrap="none" rtlCol="0">
            <a:spAutoFit/>
          </a:bodyPr>
          <a:lstStyle/>
          <a:p>
            <a:pPr algn="ctr"/>
            <a:r>
              <a:rPr lang="en-US" sz="1400" dirty="0">
                <a:solidFill>
                  <a:srgbClr val="0432FF"/>
                </a:solidFill>
              </a:rPr>
              <a:t>Pier </a:t>
            </a:r>
            <a:r>
              <a:rPr lang="en-US" sz="1400" dirty="0" err="1">
                <a:solidFill>
                  <a:srgbClr val="0432FF"/>
                </a:solidFill>
              </a:rPr>
              <a:t>Oddone</a:t>
            </a:r>
            <a:endParaRPr lang="en-US" sz="1400" dirty="0">
              <a:solidFill>
                <a:srgbClr val="0432FF"/>
              </a:solidFill>
            </a:endParaRPr>
          </a:p>
          <a:p>
            <a:pPr algn="ctr"/>
            <a:r>
              <a:rPr lang="en-US" sz="1400" dirty="0">
                <a:solidFill>
                  <a:srgbClr val="0432FF"/>
                </a:solidFill>
              </a:rPr>
              <a:t>Director of </a:t>
            </a:r>
            <a:r>
              <a:rPr lang="en-US" sz="1400" dirty="0" err="1">
                <a:solidFill>
                  <a:srgbClr val="0432FF"/>
                </a:solidFill>
              </a:rPr>
              <a:t>Fermilab</a:t>
            </a:r>
            <a:endParaRPr lang="en-US" sz="1400" dirty="0">
              <a:solidFill>
                <a:srgbClr val="0432FF"/>
              </a:solidFill>
            </a:endParaRPr>
          </a:p>
          <a:p>
            <a:pPr algn="ctr"/>
            <a:r>
              <a:rPr lang="en-US" sz="1400" dirty="0">
                <a:solidFill>
                  <a:srgbClr val="0432FF"/>
                </a:solidFill>
              </a:rPr>
              <a:t>(2005 – 2013) </a:t>
            </a:r>
          </a:p>
        </p:txBody>
      </p:sp>
      <p:sp>
        <p:nvSpPr>
          <p:cNvPr id="10" name="Right Arrow 9">
            <a:extLst>
              <a:ext uri="{FF2B5EF4-FFF2-40B4-BE49-F238E27FC236}">
                <a16:creationId xmlns:a16="http://schemas.microsoft.com/office/drawing/2014/main" id="{F6FC2DEA-E93A-6941-90D7-70BC6A3A40F9}"/>
              </a:ext>
            </a:extLst>
          </p:cNvPr>
          <p:cNvSpPr/>
          <p:nvPr/>
        </p:nvSpPr>
        <p:spPr>
          <a:xfrm>
            <a:off x="13061" y="935553"/>
            <a:ext cx="1502231" cy="501361"/>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1971 - 1981</a:t>
            </a:r>
          </a:p>
        </p:txBody>
      </p:sp>
      <p:sp>
        <p:nvSpPr>
          <p:cNvPr id="11" name="Right Arrow 10">
            <a:extLst>
              <a:ext uri="{FF2B5EF4-FFF2-40B4-BE49-F238E27FC236}">
                <a16:creationId xmlns:a16="http://schemas.microsoft.com/office/drawing/2014/main" id="{4C1D012C-1033-4642-8A60-BFB748241279}"/>
              </a:ext>
            </a:extLst>
          </p:cNvPr>
          <p:cNvSpPr/>
          <p:nvPr/>
        </p:nvSpPr>
        <p:spPr>
          <a:xfrm>
            <a:off x="1542435" y="934907"/>
            <a:ext cx="1502231" cy="501361"/>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1981 - 1991</a:t>
            </a:r>
          </a:p>
        </p:txBody>
      </p:sp>
      <p:sp>
        <p:nvSpPr>
          <p:cNvPr id="12" name="Right Arrow 11">
            <a:extLst>
              <a:ext uri="{FF2B5EF4-FFF2-40B4-BE49-F238E27FC236}">
                <a16:creationId xmlns:a16="http://schemas.microsoft.com/office/drawing/2014/main" id="{F0A7C48A-200B-164E-8932-B93B7864579E}"/>
              </a:ext>
            </a:extLst>
          </p:cNvPr>
          <p:cNvSpPr/>
          <p:nvPr/>
        </p:nvSpPr>
        <p:spPr>
          <a:xfrm>
            <a:off x="3070792" y="939639"/>
            <a:ext cx="1502231" cy="501361"/>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1991 - 2001</a:t>
            </a:r>
          </a:p>
        </p:txBody>
      </p:sp>
      <p:sp>
        <p:nvSpPr>
          <p:cNvPr id="13" name="Right Arrow 12">
            <a:extLst>
              <a:ext uri="{FF2B5EF4-FFF2-40B4-BE49-F238E27FC236}">
                <a16:creationId xmlns:a16="http://schemas.microsoft.com/office/drawing/2014/main" id="{8B8557F8-EB07-B84E-A907-214752A01C45}"/>
              </a:ext>
            </a:extLst>
          </p:cNvPr>
          <p:cNvSpPr/>
          <p:nvPr/>
        </p:nvSpPr>
        <p:spPr>
          <a:xfrm>
            <a:off x="4594794" y="934907"/>
            <a:ext cx="1502231" cy="501361"/>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2001 - 2011</a:t>
            </a:r>
          </a:p>
        </p:txBody>
      </p:sp>
      <p:sp>
        <p:nvSpPr>
          <p:cNvPr id="14" name="Right Arrow 13">
            <a:extLst>
              <a:ext uri="{FF2B5EF4-FFF2-40B4-BE49-F238E27FC236}">
                <a16:creationId xmlns:a16="http://schemas.microsoft.com/office/drawing/2014/main" id="{6259578C-2D4B-5848-AD38-0B2E2CE95F90}"/>
              </a:ext>
            </a:extLst>
          </p:cNvPr>
          <p:cNvSpPr/>
          <p:nvPr/>
        </p:nvSpPr>
        <p:spPr>
          <a:xfrm>
            <a:off x="6118795" y="934906"/>
            <a:ext cx="1502231" cy="501361"/>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2011 - 2021</a:t>
            </a:r>
          </a:p>
        </p:txBody>
      </p:sp>
      <p:sp>
        <p:nvSpPr>
          <p:cNvPr id="15" name="Right Arrow 14">
            <a:extLst>
              <a:ext uri="{FF2B5EF4-FFF2-40B4-BE49-F238E27FC236}">
                <a16:creationId xmlns:a16="http://schemas.microsoft.com/office/drawing/2014/main" id="{374E92CE-B980-964D-BA26-FB7492622B90}"/>
              </a:ext>
            </a:extLst>
          </p:cNvPr>
          <p:cNvSpPr/>
          <p:nvPr/>
        </p:nvSpPr>
        <p:spPr>
          <a:xfrm>
            <a:off x="7641765" y="934905"/>
            <a:ext cx="1502231" cy="501361"/>
          </a:xfrm>
          <a:prstGeom prst="rightArrow">
            <a:avLst/>
          </a:prstGeom>
          <a:solidFill>
            <a:schemeClr val="bg2">
              <a:lumMod val="50000"/>
            </a:schemeClr>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2021 - 2031</a:t>
            </a:r>
          </a:p>
        </p:txBody>
      </p:sp>
      <p:sp>
        <p:nvSpPr>
          <p:cNvPr id="16" name="Right Arrow 15">
            <a:extLst>
              <a:ext uri="{FF2B5EF4-FFF2-40B4-BE49-F238E27FC236}">
                <a16:creationId xmlns:a16="http://schemas.microsoft.com/office/drawing/2014/main" id="{15D00E2B-4E6E-9F44-9344-864CDA97858D}"/>
              </a:ext>
            </a:extLst>
          </p:cNvPr>
          <p:cNvSpPr/>
          <p:nvPr/>
        </p:nvSpPr>
        <p:spPr>
          <a:xfrm>
            <a:off x="2168435" y="1486216"/>
            <a:ext cx="3928589" cy="570045"/>
          </a:xfrm>
          <a:prstGeom prst="rightArrow">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err="1"/>
              <a:t>Tevatron</a:t>
            </a:r>
            <a:r>
              <a:rPr lang="en-US" sz="1600" dirty="0"/>
              <a:t> (2 </a:t>
            </a:r>
            <a:r>
              <a:rPr lang="en-US" sz="1600" dirty="0" err="1"/>
              <a:t>TeV</a:t>
            </a:r>
            <a:r>
              <a:rPr lang="en-US" sz="1600" dirty="0"/>
              <a:t> proton-antiproton)</a:t>
            </a:r>
          </a:p>
        </p:txBody>
      </p:sp>
      <p:sp>
        <p:nvSpPr>
          <p:cNvPr id="7" name="Left-Right Arrow 6">
            <a:extLst>
              <a:ext uri="{FF2B5EF4-FFF2-40B4-BE49-F238E27FC236}">
                <a16:creationId xmlns:a16="http://schemas.microsoft.com/office/drawing/2014/main" id="{391D8829-389F-ED4C-A2A7-09EEDB79F1B0}"/>
              </a:ext>
            </a:extLst>
          </p:cNvPr>
          <p:cNvSpPr/>
          <p:nvPr/>
        </p:nvSpPr>
        <p:spPr>
          <a:xfrm>
            <a:off x="4397389" y="2129115"/>
            <a:ext cx="1168525" cy="508359"/>
          </a:xfrm>
          <a:prstGeom prst="leftRightArrow">
            <a:avLst>
              <a:gd name="adj1" fmla="val 64039"/>
              <a:gd name="adj2" fmla="val 50000"/>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t>Mike </a:t>
            </a:r>
            <a:r>
              <a:rPr lang="en-US" sz="800" dirty="0" err="1"/>
              <a:t>Witherell</a:t>
            </a:r>
            <a:r>
              <a:rPr lang="en-US" sz="800" dirty="0"/>
              <a:t> (1999-2005)</a:t>
            </a:r>
          </a:p>
        </p:txBody>
      </p:sp>
      <p:sp>
        <p:nvSpPr>
          <p:cNvPr id="21" name="Left-Right Arrow 20">
            <a:extLst>
              <a:ext uri="{FF2B5EF4-FFF2-40B4-BE49-F238E27FC236}">
                <a16:creationId xmlns:a16="http://schemas.microsoft.com/office/drawing/2014/main" id="{62D9B165-8D05-AD49-869B-9216DAA93F7C}"/>
              </a:ext>
            </a:extLst>
          </p:cNvPr>
          <p:cNvSpPr/>
          <p:nvPr/>
        </p:nvSpPr>
        <p:spPr>
          <a:xfrm>
            <a:off x="5547214" y="2129114"/>
            <a:ext cx="1152628" cy="508359"/>
          </a:xfrm>
          <a:prstGeom prst="leftRightArrow">
            <a:avLst>
              <a:gd name="adj1" fmla="val 64038"/>
              <a:gd name="adj2" fmla="val 50000"/>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t>Pier </a:t>
            </a:r>
            <a:r>
              <a:rPr lang="en-US" sz="800" dirty="0" err="1"/>
              <a:t>Oddone</a:t>
            </a:r>
            <a:r>
              <a:rPr lang="en-US" sz="800" dirty="0"/>
              <a:t> (2005-2013)</a:t>
            </a:r>
          </a:p>
        </p:txBody>
      </p:sp>
      <p:sp>
        <p:nvSpPr>
          <p:cNvPr id="22" name="Left-Right Arrow 21">
            <a:extLst>
              <a:ext uri="{FF2B5EF4-FFF2-40B4-BE49-F238E27FC236}">
                <a16:creationId xmlns:a16="http://schemas.microsoft.com/office/drawing/2014/main" id="{1A68DA07-D719-1B46-AFE1-541C41F8B6D7}"/>
              </a:ext>
            </a:extLst>
          </p:cNvPr>
          <p:cNvSpPr/>
          <p:nvPr/>
        </p:nvSpPr>
        <p:spPr>
          <a:xfrm>
            <a:off x="6689680" y="2089249"/>
            <a:ext cx="1276295" cy="570695"/>
          </a:xfrm>
          <a:prstGeom prst="leftRightArrow">
            <a:avLst>
              <a:gd name="adj1" fmla="val 60942"/>
              <a:gd name="adj2" fmla="val 50000"/>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t>Nigel Lockyer (2013-2022)</a:t>
            </a:r>
          </a:p>
        </p:txBody>
      </p:sp>
      <p:sp>
        <p:nvSpPr>
          <p:cNvPr id="23" name="Left-Right Arrow 22">
            <a:extLst>
              <a:ext uri="{FF2B5EF4-FFF2-40B4-BE49-F238E27FC236}">
                <a16:creationId xmlns:a16="http://schemas.microsoft.com/office/drawing/2014/main" id="{4987A9EE-5C69-B446-BE75-6E358A6C3AAB}"/>
              </a:ext>
            </a:extLst>
          </p:cNvPr>
          <p:cNvSpPr/>
          <p:nvPr/>
        </p:nvSpPr>
        <p:spPr>
          <a:xfrm>
            <a:off x="2869172" y="2089251"/>
            <a:ext cx="1520370" cy="570695"/>
          </a:xfrm>
          <a:prstGeom prst="leftRightArrow">
            <a:avLst>
              <a:gd name="adj1" fmla="val 60942"/>
              <a:gd name="adj2" fmla="val 50000"/>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t>John Peoples </a:t>
            </a:r>
          </a:p>
          <a:p>
            <a:pPr algn="ctr"/>
            <a:r>
              <a:rPr lang="en-US" sz="800" dirty="0"/>
              <a:t>(1989-1999)</a:t>
            </a:r>
          </a:p>
        </p:txBody>
      </p:sp>
      <p:sp>
        <p:nvSpPr>
          <p:cNvPr id="24" name="Left-Right Arrow 23">
            <a:extLst>
              <a:ext uri="{FF2B5EF4-FFF2-40B4-BE49-F238E27FC236}">
                <a16:creationId xmlns:a16="http://schemas.microsoft.com/office/drawing/2014/main" id="{4BCAFF1F-D5CE-864C-B068-46A1B2BC12F4}"/>
              </a:ext>
            </a:extLst>
          </p:cNvPr>
          <p:cNvSpPr/>
          <p:nvPr/>
        </p:nvSpPr>
        <p:spPr>
          <a:xfrm>
            <a:off x="1386262" y="2089251"/>
            <a:ext cx="1486046" cy="570695"/>
          </a:xfrm>
          <a:prstGeom prst="leftRightArrow">
            <a:avLst>
              <a:gd name="adj1" fmla="val 65632"/>
              <a:gd name="adj2" fmla="val 50000"/>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t>Leon Lederman </a:t>
            </a:r>
          </a:p>
          <a:p>
            <a:pPr algn="ctr"/>
            <a:r>
              <a:rPr lang="en-US" sz="800" dirty="0"/>
              <a:t>(1979-1989)</a:t>
            </a:r>
          </a:p>
        </p:txBody>
      </p:sp>
      <p:sp>
        <p:nvSpPr>
          <p:cNvPr id="25" name="Left-Right Arrow 24">
            <a:extLst>
              <a:ext uri="{FF2B5EF4-FFF2-40B4-BE49-F238E27FC236}">
                <a16:creationId xmlns:a16="http://schemas.microsoft.com/office/drawing/2014/main" id="{6F9CA58B-9325-E94F-A2A4-1C4F17A99926}"/>
              </a:ext>
            </a:extLst>
          </p:cNvPr>
          <p:cNvSpPr/>
          <p:nvPr/>
        </p:nvSpPr>
        <p:spPr>
          <a:xfrm>
            <a:off x="-313899" y="2089249"/>
            <a:ext cx="1692314" cy="570695"/>
          </a:xfrm>
          <a:prstGeom prst="leftRightArrow">
            <a:avLst>
              <a:gd name="adj1" fmla="val 65632"/>
              <a:gd name="adj2" fmla="val 50000"/>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t>Bob Wilson</a:t>
            </a:r>
          </a:p>
          <a:p>
            <a:pPr algn="ctr"/>
            <a:r>
              <a:rPr lang="en-US" sz="800" dirty="0"/>
              <a:t>(1967-1979)</a:t>
            </a:r>
          </a:p>
        </p:txBody>
      </p:sp>
      <p:sp>
        <p:nvSpPr>
          <p:cNvPr id="26" name="Right Arrow 25">
            <a:extLst>
              <a:ext uri="{FF2B5EF4-FFF2-40B4-BE49-F238E27FC236}">
                <a16:creationId xmlns:a16="http://schemas.microsoft.com/office/drawing/2014/main" id="{92A65EDE-D297-F449-8913-BA82E943375C}"/>
              </a:ext>
            </a:extLst>
          </p:cNvPr>
          <p:cNvSpPr/>
          <p:nvPr/>
        </p:nvSpPr>
        <p:spPr>
          <a:xfrm>
            <a:off x="6108425" y="1486216"/>
            <a:ext cx="1522970" cy="570045"/>
          </a:xfrm>
          <a:prstGeom prst="rightArrow">
            <a:avLst/>
          </a:prstGeom>
          <a:solidFill>
            <a:schemeClr val="accent6"/>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Analysis</a:t>
            </a:r>
          </a:p>
        </p:txBody>
      </p:sp>
      <p:sp>
        <p:nvSpPr>
          <p:cNvPr id="27" name="Right Arrow 26">
            <a:extLst>
              <a:ext uri="{FF2B5EF4-FFF2-40B4-BE49-F238E27FC236}">
                <a16:creationId xmlns:a16="http://schemas.microsoft.com/office/drawing/2014/main" id="{8388204D-2EE4-CB44-A131-1DA4568E64A5}"/>
              </a:ext>
            </a:extLst>
          </p:cNvPr>
          <p:cNvSpPr/>
          <p:nvPr/>
        </p:nvSpPr>
        <p:spPr>
          <a:xfrm>
            <a:off x="431074" y="1481960"/>
            <a:ext cx="1716673" cy="570045"/>
          </a:xfrm>
          <a:prstGeom prst="rightArrow">
            <a:avLst/>
          </a:prstGeom>
          <a:solidFill>
            <a:schemeClr val="accent6"/>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R&amp;D, Construction</a:t>
            </a:r>
          </a:p>
        </p:txBody>
      </p:sp>
      <p:sp>
        <p:nvSpPr>
          <p:cNvPr id="28" name="Slide Number Placeholder 6">
            <a:extLst>
              <a:ext uri="{FF2B5EF4-FFF2-40B4-BE49-F238E27FC236}">
                <a16:creationId xmlns:a16="http://schemas.microsoft.com/office/drawing/2014/main" id="{3A97EA37-FBA2-0744-A339-314C2819A1BB}"/>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20</a:t>
            </a:fld>
            <a:endParaRPr lang="en-US"/>
          </a:p>
        </p:txBody>
      </p:sp>
      <p:sp>
        <p:nvSpPr>
          <p:cNvPr id="29" name="Footer Placeholder 10">
            <a:extLst>
              <a:ext uri="{FF2B5EF4-FFF2-40B4-BE49-F238E27FC236}">
                <a16:creationId xmlns:a16="http://schemas.microsoft.com/office/drawing/2014/main" id="{3311A12D-E7E9-504E-9CAD-9454EEE60B8D}"/>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30" name="Date Placeholder 15">
            <a:extLst>
              <a:ext uri="{FF2B5EF4-FFF2-40B4-BE49-F238E27FC236}">
                <a16:creationId xmlns:a16="http://schemas.microsoft.com/office/drawing/2014/main" id="{E02A2BF5-C021-5648-A11F-80D2406DBE43}"/>
              </a:ext>
            </a:extLst>
          </p:cNvPr>
          <p:cNvSpPr>
            <a:spLocks noGrp="1"/>
          </p:cNvSpPr>
          <p:nvPr>
            <p:ph type="dt" sz="half" idx="10"/>
          </p:nvPr>
        </p:nvSpPr>
        <p:spPr>
          <a:xfrm>
            <a:off x="0" y="6489084"/>
            <a:ext cx="2133600" cy="365125"/>
          </a:xfrm>
        </p:spPr>
        <p:txBody>
          <a:bodyPr/>
          <a:lstStyle/>
          <a:p>
            <a:r>
              <a:rPr lang="en-US"/>
              <a:t>10/14/21</a:t>
            </a:r>
          </a:p>
        </p:txBody>
      </p:sp>
    </p:spTree>
    <p:extLst>
      <p:ext uri="{BB962C8B-B14F-4D97-AF65-F5344CB8AC3E}">
        <p14:creationId xmlns:p14="http://schemas.microsoft.com/office/powerpoint/2010/main" val="10893586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91C4323-8140-6F41-9F82-5AF46402D7A2}"/>
              </a:ext>
            </a:extLst>
          </p:cNvPr>
          <p:cNvSpPr>
            <a:spLocks noGrp="1"/>
          </p:cNvSpPr>
          <p:nvPr>
            <p:ph type="title"/>
          </p:nvPr>
        </p:nvSpPr>
        <p:spPr/>
        <p:txBody>
          <a:bodyPr>
            <a:normAutofit fontScale="90000"/>
          </a:bodyPr>
          <a:lstStyle/>
          <a:p>
            <a:r>
              <a:rPr lang="en-US" dirty="0">
                <a:solidFill>
                  <a:srgbClr val="0432FF"/>
                </a:solidFill>
              </a:rPr>
              <a:t>Message from the DOE Office of High Energy Physics</a:t>
            </a:r>
          </a:p>
        </p:txBody>
      </p:sp>
      <p:sp>
        <p:nvSpPr>
          <p:cNvPr id="6" name="TextBox 5">
            <a:extLst>
              <a:ext uri="{FF2B5EF4-FFF2-40B4-BE49-F238E27FC236}">
                <a16:creationId xmlns:a16="http://schemas.microsoft.com/office/drawing/2014/main" id="{8CC28869-DAA9-3144-B70B-06C8E914D746}"/>
              </a:ext>
            </a:extLst>
          </p:cNvPr>
          <p:cNvSpPr txBox="1"/>
          <p:nvPr/>
        </p:nvSpPr>
        <p:spPr>
          <a:xfrm>
            <a:off x="457200" y="1390615"/>
            <a:ext cx="8255726" cy="4247317"/>
          </a:xfrm>
          <a:prstGeom prst="rect">
            <a:avLst/>
          </a:prstGeom>
          <a:noFill/>
        </p:spPr>
        <p:txBody>
          <a:bodyPr wrap="square" rtlCol="0">
            <a:spAutoFit/>
          </a:bodyPr>
          <a:lstStyle/>
          <a:p>
            <a:r>
              <a:rPr lang="en-US" i="1" dirty="0"/>
              <a:t>“The U.S. Department of Energy congratulates CERN and the worldwide particle physics community in celebrating 50 years of hadron collider research.  </a:t>
            </a:r>
            <a:r>
              <a:rPr lang="en-US" i="1" u="sng" dirty="0"/>
              <a:t>The impressive science results</a:t>
            </a:r>
            <a:r>
              <a:rPr lang="en-US" i="1" dirty="0"/>
              <a:t>, including the groundbreaking discovery of the Higgs boson in 2012, </a:t>
            </a:r>
            <a:r>
              <a:rPr lang="en-US" i="1" u="sng" dirty="0"/>
              <a:t>is a testament to the collaborative international research program that is fostered at CERN.</a:t>
            </a:r>
            <a:r>
              <a:rPr lang="en-US" i="1" dirty="0"/>
              <a:t>  DOE’s collaboration dates back to the ISR, where our labs and universities helped advance the development of large-scale particle accelerators and detectors, including developing next-generation high-field magnets to achieve higher collision energies, and the first large liquid argon calorimeter and muon detection chambers.  Over the years, </a:t>
            </a:r>
            <a:r>
              <a:rPr lang="en-US" i="1" u="sng" dirty="0"/>
              <a:t>advances at CERN have also enabled particle colliders hosted in the United States, namely those at </a:t>
            </a:r>
            <a:r>
              <a:rPr lang="en-US" i="1" u="sng" dirty="0" err="1"/>
              <a:t>Fermilab</a:t>
            </a:r>
            <a:r>
              <a:rPr lang="en-US" i="1" u="sng" dirty="0"/>
              <a:t>, Brookhaven, SLAC, and Jefferson Lab.</a:t>
            </a:r>
            <a:r>
              <a:rPr lang="en-US" i="1" dirty="0"/>
              <a:t>  Today, more than 1,500 researchers from the United States have the privilege to collaborate with scientists from around the globe at the Large Hadron Collider and its high-luminosity upgrade program.  </a:t>
            </a:r>
            <a:r>
              <a:rPr lang="en-US" i="1" u="sng" dirty="0"/>
              <a:t>DOE looks forward to 50+ more years of partnership with CERN</a:t>
            </a:r>
            <a:r>
              <a:rPr lang="en-US" i="1" dirty="0"/>
              <a:t>, including at CERN’s proposed future circular collider, which will continue the outstanding cooperation between DOE, CERN, and the world partners.”</a:t>
            </a:r>
          </a:p>
        </p:txBody>
      </p:sp>
      <p:sp>
        <p:nvSpPr>
          <p:cNvPr id="10" name="Slide Number Placeholder 6">
            <a:extLst>
              <a:ext uri="{FF2B5EF4-FFF2-40B4-BE49-F238E27FC236}">
                <a16:creationId xmlns:a16="http://schemas.microsoft.com/office/drawing/2014/main" id="{13EC2CB1-59D7-644D-912C-7909CEA1AD01}"/>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21</a:t>
            </a:fld>
            <a:endParaRPr lang="en-US"/>
          </a:p>
        </p:txBody>
      </p:sp>
      <p:sp>
        <p:nvSpPr>
          <p:cNvPr id="11" name="Footer Placeholder 10">
            <a:extLst>
              <a:ext uri="{FF2B5EF4-FFF2-40B4-BE49-F238E27FC236}">
                <a16:creationId xmlns:a16="http://schemas.microsoft.com/office/drawing/2014/main" id="{7746B70E-6477-D745-9067-7F351C5799A4}"/>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12" name="Date Placeholder 15">
            <a:extLst>
              <a:ext uri="{FF2B5EF4-FFF2-40B4-BE49-F238E27FC236}">
                <a16:creationId xmlns:a16="http://schemas.microsoft.com/office/drawing/2014/main" id="{76C9F9E6-64DB-684A-84CD-1EBD31F3E17B}"/>
              </a:ext>
            </a:extLst>
          </p:cNvPr>
          <p:cNvSpPr>
            <a:spLocks noGrp="1"/>
          </p:cNvSpPr>
          <p:nvPr>
            <p:ph type="dt" sz="half" idx="10"/>
          </p:nvPr>
        </p:nvSpPr>
        <p:spPr>
          <a:xfrm>
            <a:off x="0" y="6489084"/>
            <a:ext cx="2133600" cy="365125"/>
          </a:xfrm>
        </p:spPr>
        <p:txBody>
          <a:bodyPr/>
          <a:lstStyle/>
          <a:p>
            <a:r>
              <a:rPr lang="en-US"/>
              <a:t>10/14/21</a:t>
            </a:r>
          </a:p>
        </p:txBody>
      </p:sp>
    </p:spTree>
    <p:extLst>
      <p:ext uri="{BB962C8B-B14F-4D97-AF65-F5344CB8AC3E}">
        <p14:creationId xmlns:p14="http://schemas.microsoft.com/office/powerpoint/2010/main" val="19573080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91C4323-8140-6F41-9F82-5AF46402D7A2}"/>
              </a:ext>
            </a:extLst>
          </p:cNvPr>
          <p:cNvSpPr>
            <a:spLocks noGrp="1"/>
          </p:cNvSpPr>
          <p:nvPr>
            <p:ph type="title"/>
          </p:nvPr>
        </p:nvSpPr>
        <p:spPr/>
        <p:txBody>
          <a:bodyPr>
            <a:normAutofit/>
          </a:bodyPr>
          <a:lstStyle/>
          <a:p>
            <a:r>
              <a:rPr lang="en-US" dirty="0">
                <a:solidFill>
                  <a:srgbClr val="0432FF"/>
                </a:solidFill>
              </a:rPr>
              <a:t>Message from the NSF Physics Division</a:t>
            </a:r>
          </a:p>
        </p:txBody>
      </p:sp>
      <p:sp>
        <p:nvSpPr>
          <p:cNvPr id="6" name="TextBox 5">
            <a:extLst>
              <a:ext uri="{FF2B5EF4-FFF2-40B4-BE49-F238E27FC236}">
                <a16:creationId xmlns:a16="http://schemas.microsoft.com/office/drawing/2014/main" id="{8CC28869-DAA9-3144-B70B-06C8E914D746}"/>
              </a:ext>
            </a:extLst>
          </p:cNvPr>
          <p:cNvSpPr txBox="1"/>
          <p:nvPr/>
        </p:nvSpPr>
        <p:spPr>
          <a:xfrm>
            <a:off x="457200" y="2525729"/>
            <a:ext cx="8255726" cy="1754326"/>
          </a:xfrm>
          <a:prstGeom prst="rect">
            <a:avLst/>
          </a:prstGeom>
          <a:noFill/>
        </p:spPr>
        <p:txBody>
          <a:bodyPr wrap="square" rtlCol="0">
            <a:spAutoFit/>
          </a:bodyPr>
          <a:lstStyle/>
          <a:p>
            <a:r>
              <a:rPr lang="en-US" i="1" dirty="0"/>
              <a:t>“The U.S. National Science Foundation would like to congratulate CERN on their very successful fifty years of Hadron Colliders and the discoveries they have enabled. </a:t>
            </a:r>
            <a:r>
              <a:rPr lang="en-US" i="1" u="sng" dirty="0"/>
              <a:t>The international, multi-cultural environment provided by CERN has produced innovations and technology advances as well as new fundamental discoveries</a:t>
            </a:r>
            <a:r>
              <a:rPr lang="en-US" i="1" dirty="0"/>
              <a:t>. NSF funded researchers have long been a part of this effort and </a:t>
            </a:r>
            <a:r>
              <a:rPr lang="en-US" i="1" u="sng" dirty="0"/>
              <a:t>we look forward to many more productive years in the future.</a:t>
            </a:r>
            <a:r>
              <a:rPr lang="en-US" i="1" dirty="0"/>
              <a:t>”</a:t>
            </a:r>
          </a:p>
        </p:txBody>
      </p:sp>
      <p:sp>
        <p:nvSpPr>
          <p:cNvPr id="10" name="Slide Number Placeholder 6">
            <a:extLst>
              <a:ext uri="{FF2B5EF4-FFF2-40B4-BE49-F238E27FC236}">
                <a16:creationId xmlns:a16="http://schemas.microsoft.com/office/drawing/2014/main" id="{24AD5459-436D-704F-9DD8-D42CF11FA0EF}"/>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22</a:t>
            </a:fld>
            <a:endParaRPr lang="en-US"/>
          </a:p>
        </p:txBody>
      </p:sp>
      <p:sp>
        <p:nvSpPr>
          <p:cNvPr id="11" name="Footer Placeholder 10">
            <a:extLst>
              <a:ext uri="{FF2B5EF4-FFF2-40B4-BE49-F238E27FC236}">
                <a16:creationId xmlns:a16="http://schemas.microsoft.com/office/drawing/2014/main" id="{4188AD5D-BE83-C74D-953B-111B0322223F}"/>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12" name="Date Placeholder 15">
            <a:extLst>
              <a:ext uri="{FF2B5EF4-FFF2-40B4-BE49-F238E27FC236}">
                <a16:creationId xmlns:a16="http://schemas.microsoft.com/office/drawing/2014/main" id="{6D49B04A-B1DF-4F4E-B7FA-BCC6C11D9793}"/>
              </a:ext>
            </a:extLst>
          </p:cNvPr>
          <p:cNvSpPr>
            <a:spLocks noGrp="1"/>
          </p:cNvSpPr>
          <p:nvPr>
            <p:ph type="dt" sz="half" idx="10"/>
          </p:nvPr>
        </p:nvSpPr>
        <p:spPr>
          <a:xfrm>
            <a:off x="0" y="6489084"/>
            <a:ext cx="2133600" cy="365125"/>
          </a:xfrm>
        </p:spPr>
        <p:txBody>
          <a:bodyPr/>
          <a:lstStyle/>
          <a:p>
            <a:r>
              <a:rPr lang="en-US"/>
              <a:t>10/14/21</a:t>
            </a:r>
          </a:p>
        </p:txBody>
      </p:sp>
    </p:spTree>
    <p:extLst>
      <p:ext uri="{BB962C8B-B14F-4D97-AF65-F5344CB8AC3E}">
        <p14:creationId xmlns:p14="http://schemas.microsoft.com/office/powerpoint/2010/main" val="3341492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91C4323-8140-6F41-9F82-5AF46402D7A2}"/>
              </a:ext>
            </a:extLst>
          </p:cNvPr>
          <p:cNvSpPr>
            <a:spLocks noGrp="1"/>
          </p:cNvSpPr>
          <p:nvPr>
            <p:ph type="title"/>
          </p:nvPr>
        </p:nvSpPr>
        <p:spPr/>
        <p:txBody>
          <a:bodyPr/>
          <a:lstStyle/>
          <a:p>
            <a:r>
              <a:rPr lang="en-US" dirty="0">
                <a:solidFill>
                  <a:srgbClr val="0432FF"/>
                </a:solidFill>
              </a:rPr>
              <a:t>Message from the APS DPF </a:t>
            </a:r>
            <a:r>
              <a:rPr lang="en-US" dirty="0" err="1">
                <a:solidFill>
                  <a:srgbClr val="0432FF"/>
                </a:solidFill>
              </a:rPr>
              <a:t>Chairline</a:t>
            </a:r>
            <a:endParaRPr lang="en-US" dirty="0">
              <a:solidFill>
                <a:srgbClr val="0432FF"/>
              </a:solidFill>
            </a:endParaRPr>
          </a:p>
        </p:txBody>
      </p:sp>
      <p:sp>
        <p:nvSpPr>
          <p:cNvPr id="7" name="TextBox 6">
            <a:extLst>
              <a:ext uri="{FF2B5EF4-FFF2-40B4-BE49-F238E27FC236}">
                <a16:creationId xmlns:a16="http://schemas.microsoft.com/office/drawing/2014/main" id="{84127AFC-2490-6843-90DE-880EE6CF8AD9}"/>
              </a:ext>
            </a:extLst>
          </p:cNvPr>
          <p:cNvSpPr txBox="1"/>
          <p:nvPr/>
        </p:nvSpPr>
        <p:spPr>
          <a:xfrm>
            <a:off x="509452" y="1618700"/>
            <a:ext cx="8125097" cy="2862322"/>
          </a:xfrm>
          <a:prstGeom prst="rect">
            <a:avLst/>
          </a:prstGeom>
          <a:noFill/>
        </p:spPr>
        <p:txBody>
          <a:bodyPr wrap="square" rtlCol="0">
            <a:spAutoFit/>
          </a:bodyPr>
          <a:lstStyle/>
          <a:p>
            <a:r>
              <a:rPr lang="en-US" i="1" dirty="0"/>
              <a:t>“Dear colleagues at CERN,</a:t>
            </a:r>
          </a:p>
          <a:p>
            <a:br>
              <a:rPr lang="en-US" i="1" dirty="0"/>
            </a:br>
            <a:r>
              <a:rPr lang="en-US" i="1" dirty="0"/>
              <a:t>On the occasion of celebrating the 50th anniversary of hadron colliders at CERN, we would like to congratulate you, as well as the high-energy physics community working on hadron colliders, for  monumental contributions to the field. </a:t>
            </a:r>
            <a:r>
              <a:rPr lang="en-US" i="1" u="sng" dirty="0"/>
              <a:t>CERN’s leadership and close collaboration with the US have been crucial for the advancement of the technology and physics at hadron colliders.</a:t>
            </a:r>
            <a:r>
              <a:rPr lang="en-US" i="1" dirty="0"/>
              <a:t> </a:t>
            </a:r>
            <a:r>
              <a:rPr lang="en-US" i="1" u="sng" dirty="0"/>
              <a:t>We will strive to continue the tradition, and to work together for our common goals in advancing high-energy physics.</a:t>
            </a:r>
            <a:r>
              <a:rPr lang="en-US" i="1" dirty="0"/>
              <a:t> </a:t>
            </a:r>
          </a:p>
          <a:p>
            <a:br>
              <a:rPr lang="en-US" i="1" dirty="0"/>
            </a:br>
            <a:r>
              <a:rPr lang="en-US" i="1" u="sng" dirty="0"/>
              <a:t>Best wishes for your next endeavor!</a:t>
            </a:r>
            <a:r>
              <a:rPr lang="en-US" i="1" dirty="0"/>
              <a:t>”</a:t>
            </a:r>
          </a:p>
        </p:txBody>
      </p:sp>
      <p:sp>
        <p:nvSpPr>
          <p:cNvPr id="9" name="TextBox 8">
            <a:extLst>
              <a:ext uri="{FF2B5EF4-FFF2-40B4-BE49-F238E27FC236}">
                <a16:creationId xmlns:a16="http://schemas.microsoft.com/office/drawing/2014/main" id="{32CBEA92-A404-214C-8422-B9F04C75B12A}"/>
              </a:ext>
            </a:extLst>
          </p:cNvPr>
          <p:cNvSpPr txBox="1"/>
          <p:nvPr/>
        </p:nvSpPr>
        <p:spPr>
          <a:xfrm>
            <a:off x="5563504" y="4727672"/>
            <a:ext cx="3116859" cy="1077218"/>
          </a:xfrm>
          <a:prstGeom prst="rect">
            <a:avLst/>
          </a:prstGeom>
          <a:noFill/>
        </p:spPr>
        <p:txBody>
          <a:bodyPr wrap="square" rtlCol="0">
            <a:spAutoFit/>
          </a:bodyPr>
          <a:lstStyle/>
          <a:p>
            <a:r>
              <a:rPr lang="en-US" sz="1600" dirty="0"/>
              <a:t>Tao Han (DPF Chair)</a:t>
            </a:r>
          </a:p>
          <a:p>
            <a:r>
              <a:rPr lang="en-US" sz="1600" dirty="0"/>
              <a:t>Joel Butler (DPF Chair-Elect)</a:t>
            </a:r>
          </a:p>
          <a:p>
            <a:r>
              <a:rPr lang="en-US" sz="1600" dirty="0"/>
              <a:t>Sekhar </a:t>
            </a:r>
            <a:r>
              <a:rPr lang="en-US" sz="1600" dirty="0" err="1"/>
              <a:t>Chivukula</a:t>
            </a:r>
            <a:r>
              <a:rPr lang="en-US" sz="1600" dirty="0"/>
              <a:t> (DPF Vice Chair)</a:t>
            </a:r>
          </a:p>
          <a:p>
            <a:r>
              <a:rPr lang="en-US" sz="1600" dirty="0"/>
              <a:t>Young-</a:t>
            </a:r>
            <a:r>
              <a:rPr lang="en-US" sz="1600" dirty="0" err="1"/>
              <a:t>Kee</a:t>
            </a:r>
            <a:r>
              <a:rPr lang="en-US" sz="1600" dirty="0"/>
              <a:t> Kim (DPF Past Chair)</a:t>
            </a:r>
          </a:p>
        </p:txBody>
      </p:sp>
      <p:sp>
        <p:nvSpPr>
          <p:cNvPr id="11" name="Slide Number Placeholder 6">
            <a:extLst>
              <a:ext uri="{FF2B5EF4-FFF2-40B4-BE49-F238E27FC236}">
                <a16:creationId xmlns:a16="http://schemas.microsoft.com/office/drawing/2014/main" id="{903186C4-972B-3E44-BEA7-CD6A348441F9}"/>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23</a:t>
            </a:fld>
            <a:endParaRPr lang="en-US"/>
          </a:p>
        </p:txBody>
      </p:sp>
      <p:sp>
        <p:nvSpPr>
          <p:cNvPr id="12" name="Footer Placeholder 10">
            <a:extLst>
              <a:ext uri="{FF2B5EF4-FFF2-40B4-BE49-F238E27FC236}">
                <a16:creationId xmlns:a16="http://schemas.microsoft.com/office/drawing/2014/main" id="{F9734DB0-F5B7-774D-BB7D-6D39C99415C9}"/>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13" name="Date Placeholder 15">
            <a:extLst>
              <a:ext uri="{FF2B5EF4-FFF2-40B4-BE49-F238E27FC236}">
                <a16:creationId xmlns:a16="http://schemas.microsoft.com/office/drawing/2014/main" id="{7FEBBDCE-F49E-4E4B-9991-FAA94D6D0904}"/>
              </a:ext>
            </a:extLst>
          </p:cNvPr>
          <p:cNvSpPr>
            <a:spLocks noGrp="1"/>
          </p:cNvSpPr>
          <p:nvPr>
            <p:ph type="dt" sz="half" idx="10"/>
          </p:nvPr>
        </p:nvSpPr>
        <p:spPr>
          <a:xfrm>
            <a:off x="0" y="6489084"/>
            <a:ext cx="2133600" cy="365125"/>
          </a:xfrm>
        </p:spPr>
        <p:txBody>
          <a:bodyPr/>
          <a:lstStyle/>
          <a:p>
            <a:r>
              <a:rPr lang="en-US"/>
              <a:t>10/14/21</a:t>
            </a:r>
          </a:p>
        </p:txBody>
      </p:sp>
    </p:spTree>
    <p:extLst>
      <p:ext uri="{BB962C8B-B14F-4D97-AF65-F5344CB8AC3E}">
        <p14:creationId xmlns:p14="http://schemas.microsoft.com/office/powerpoint/2010/main" val="22966263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73DEA38-28E3-1A4D-A863-5C9803EDF465}"/>
              </a:ext>
            </a:extLst>
          </p:cNvPr>
          <p:cNvSpPr txBox="1"/>
          <p:nvPr/>
        </p:nvSpPr>
        <p:spPr>
          <a:xfrm>
            <a:off x="0" y="5578174"/>
            <a:ext cx="9144000" cy="523220"/>
          </a:xfrm>
          <a:prstGeom prst="rect">
            <a:avLst/>
          </a:prstGeom>
          <a:noFill/>
        </p:spPr>
        <p:txBody>
          <a:bodyPr wrap="square" rtlCol="0">
            <a:spAutoFit/>
          </a:bodyPr>
          <a:lstStyle/>
          <a:p>
            <a:pPr algn="ctr"/>
            <a:r>
              <a:rPr lang="en-US" sz="2800" i="1" dirty="0">
                <a:solidFill>
                  <a:srgbClr val="0432FF"/>
                </a:solidFill>
              </a:rPr>
              <a:t>Long Live the Hadron Collider !!</a:t>
            </a:r>
          </a:p>
        </p:txBody>
      </p:sp>
      <p:sp>
        <p:nvSpPr>
          <p:cNvPr id="12" name="TextBox 11">
            <a:extLst>
              <a:ext uri="{FF2B5EF4-FFF2-40B4-BE49-F238E27FC236}">
                <a16:creationId xmlns:a16="http://schemas.microsoft.com/office/drawing/2014/main" id="{3CF6A3AB-0465-C74B-89F5-9FAE1F3FD7F6}"/>
              </a:ext>
            </a:extLst>
          </p:cNvPr>
          <p:cNvSpPr txBox="1"/>
          <p:nvPr/>
        </p:nvSpPr>
        <p:spPr>
          <a:xfrm>
            <a:off x="0" y="507584"/>
            <a:ext cx="9144000" cy="523220"/>
          </a:xfrm>
          <a:prstGeom prst="rect">
            <a:avLst/>
          </a:prstGeom>
          <a:noFill/>
        </p:spPr>
        <p:txBody>
          <a:bodyPr wrap="square" rtlCol="0">
            <a:spAutoFit/>
          </a:bodyPr>
          <a:lstStyle/>
          <a:p>
            <a:pPr algn="ctr"/>
            <a:r>
              <a:rPr lang="en-US" sz="2800" i="1" dirty="0">
                <a:solidFill>
                  <a:srgbClr val="0432FF"/>
                </a:solidFill>
              </a:rPr>
              <a:t>Congratulations Once Again</a:t>
            </a:r>
          </a:p>
        </p:txBody>
      </p:sp>
      <p:sp>
        <p:nvSpPr>
          <p:cNvPr id="16" name="Slide Number Placeholder 6">
            <a:extLst>
              <a:ext uri="{FF2B5EF4-FFF2-40B4-BE49-F238E27FC236}">
                <a16:creationId xmlns:a16="http://schemas.microsoft.com/office/drawing/2014/main" id="{ED4EAF95-A394-E74F-912C-A196855F8847}"/>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24</a:t>
            </a:fld>
            <a:endParaRPr lang="en-US"/>
          </a:p>
        </p:txBody>
      </p:sp>
      <p:sp>
        <p:nvSpPr>
          <p:cNvPr id="17" name="Footer Placeholder 10">
            <a:extLst>
              <a:ext uri="{FF2B5EF4-FFF2-40B4-BE49-F238E27FC236}">
                <a16:creationId xmlns:a16="http://schemas.microsoft.com/office/drawing/2014/main" id="{DB6EC73B-49E7-BF43-909A-5F16D4DA826E}"/>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18" name="Date Placeholder 15">
            <a:extLst>
              <a:ext uri="{FF2B5EF4-FFF2-40B4-BE49-F238E27FC236}">
                <a16:creationId xmlns:a16="http://schemas.microsoft.com/office/drawing/2014/main" id="{243BE589-A583-0445-BFAF-ADBFF7C06D35}"/>
              </a:ext>
            </a:extLst>
          </p:cNvPr>
          <p:cNvSpPr>
            <a:spLocks noGrp="1"/>
          </p:cNvSpPr>
          <p:nvPr>
            <p:ph type="dt" sz="half" idx="10"/>
          </p:nvPr>
        </p:nvSpPr>
        <p:spPr>
          <a:xfrm>
            <a:off x="0" y="6489084"/>
            <a:ext cx="2133600" cy="365125"/>
          </a:xfrm>
        </p:spPr>
        <p:txBody>
          <a:bodyPr/>
          <a:lstStyle/>
          <a:p>
            <a:r>
              <a:rPr lang="en-US"/>
              <a:t>10/14/21</a:t>
            </a:r>
          </a:p>
        </p:txBody>
      </p:sp>
      <p:sp>
        <p:nvSpPr>
          <p:cNvPr id="2" name="TextBox 1">
            <a:extLst>
              <a:ext uri="{FF2B5EF4-FFF2-40B4-BE49-F238E27FC236}">
                <a16:creationId xmlns:a16="http://schemas.microsoft.com/office/drawing/2014/main" id="{BE67B8CE-FAC4-9243-AAC8-9595AD5CF770}"/>
              </a:ext>
            </a:extLst>
          </p:cNvPr>
          <p:cNvSpPr txBox="1"/>
          <p:nvPr/>
        </p:nvSpPr>
        <p:spPr>
          <a:xfrm>
            <a:off x="0" y="4965357"/>
            <a:ext cx="9158745" cy="400110"/>
          </a:xfrm>
          <a:prstGeom prst="rect">
            <a:avLst/>
          </a:prstGeom>
          <a:noFill/>
        </p:spPr>
        <p:txBody>
          <a:bodyPr wrap="square" rtlCol="0">
            <a:spAutoFit/>
          </a:bodyPr>
          <a:lstStyle/>
          <a:p>
            <a:pPr algn="ctr"/>
            <a:r>
              <a:rPr lang="en-US" sz="2000" dirty="0">
                <a:solidFill>
                  <a:srgbClr val="0432FF"/>
                </a:solidFill>
              </a:rPr>
              <a:t>To Be Addressed by HL-LHC and Beyond</a:t>
            </a:r>
          </a:p>
        </p:txBody>
      </p:sp>
      <p:grpSp>
        <p:nvGrpSpPr>
          <p:cNvPr id="6" name="Group 5">
            <a:extLst>
              <a:ext uri="{FF2B5EF4-FFF2-40B4-BE49-F238E27FC236}">
                <a16:creationId xmlns:a16="http://schemas.microsoft.com/office/drawing/2014/main" id="{F6885D02-6BE1-2849-9940-2464A2C60C92}"/>
              </a:ext>
            </a:extLst>
          </p:cNvPr>
          <p:cNvGrpSpPr/>
          <p:nvPr/>
        </p:nvGrpSpPr>
        <p:grpSpPr>
          <a:xfrm>
            <a:off x="0" y="1250919"/>
            <a:ext cx="9144000" cy="3479304"/>
            <a:chOff x="0" y="1250919"/>
            <a:chExt cx="9144000" cy="3479304"/>
          </a:xfrm>
        </p:grpSpPr>
        <p:grpSp>
          <p:nvGrpSpPr>
            <p:cNvPr id="13" name="Group 12">
              <a:extLst>
                <a:ext uri="{FF2B5EF4-FFF2-40B4-BE49-F238E27FC236}">
                  <a16:creationId xmlns:a16="http://schemas.microsoft.com/office/drawing/2014/main" id="{393FBEDF-0D9B-9843-95DB-223885B7157C}"/>
                </a:ext>
              </a:extLst>
            </p:cNvPr>
            <p:cNvGrpSpPr/>
            <p:nvPr/>
          </p:nvGrpSpPr>
          <p:grpSpPr>
            <a:xfrm>
              <a:off x="0" y="1250919"/>
              <a:ext cx="9144000" cy="3479304"/>
              <a:chOff x="0" y="1707071"/>
              <a:chExt cx="9144000" cy="3479304"/>
            </a:xfrm>
          </p:grpSpPr>
          <p:sp>
            <p:nvSpPr>
              <p:cNvPr id="8" name="TextBox 7">
                <a:extLst>
                  <a:ext uri="{FF2B5EF4-FFF2-40B4-BE49-F238E27FC236}">
                    <a16:creationId xmlns:a16="http://schemas.microsoft.com/office/drawing/2014/main" id="{8AEE5999-3BEB-C142-A6FE-841FA6D477F9}"/>
                  </a:ext>
                </a:extLst>
              </p:cNvPr>
              <p:cNvSpPr txBox="1"/>
              <p:nvPr/>
            </p:nvSpPr>
            <p:spPr>
              <a:xfrm>
                <a:off x="0" y="2343513"/>
                <a:ext cx="9144000" cy="2708434"/>
              </a:xfrm>
              <a:prstGeom prst="rect">
                <a:avLst/>
              </a:prstGeom>
              <a:noFill/>
            </p:spPr>
            <p:txBody>
              <a:bodyPr wrap="square" rtlCol="0">
                <a:spAutoFit/>
              </a:bodyPr>
              <a:lstStyle/>
              <a:p>
                <a:pPr algn="ctr"/>
                <a:r>
                  <a:rPr lang="en-US" altLang="ko-KR" dirty="0"/>
                  <a:t>At the age of 15, one understands importance of education.</a:t>
                </a:r>
                <a:br>
                  <a:rPr lang="en-US" altLang="ko-KR" dirty="0"/>
                </a:br>
                <a:r>
                  <a:rPr lang="en-US" altLang="ko-KR" dirty="0"/>
                  <a:t>At the age of 30, one establishes the foundation of study.</a:t>
                </a:r>
                <a:br>
                  <a:rPr lang="en-US" altLang="ko-KR" dirty="0"/>
                </a:br>
                <a:r>
                  <a:rPr lang="en-US" altLang="ko-KR" dirty="0"/>
                  <a:t>At the age of 40, one does not confuse judgement.</a:t>
                </a:r>
              </a:p>
              <a:p>
                <a:pPr algn="ctr"/>
                <a:endParaRPr lang="en-US" altLang="ko-KR" sz="1000" dirty="0"/>
              </a:p>
              <a:p>
                <a:pPr algn="ctr"/>
                <a:r>
                  <a:rPr lang="en-US" altLang="ko-KR" sz="2000" dirty="0">
                    <a:solidFill>
                      <a:srgbClr val="0432FF"/>
                    </a:solidFill>
                  </a:rPr>
                  <a:t>At the age of 50, one understands the mandate of Heaven.</a:t>
                </a:r>
              </a:p>
              <a:p>
                <a:pPr algn="ctr"/>
                <a:r>
                  <a:rPr lang="en-US" altLang="ko-KR" sz="2000" dirty="0">
                    <a:solidFill>
                      <a:srgbClr val="0432FF"/>
                    </a:solidFill>
                  </a:rPr>
                  <a:t>One understands the right questions that nature wants us to ask.</a:t>
                </a:r>
              </a:p>
              <a:p>
                <a:pPr algn="ctr"/>
                <a:r>
                  <a:rPr lang="en-US" altLang="ko-KR" sz="2000" dirty="0">
                    <a:solidFill>
                      <a:srgbClr val="0432FF"/>
                    </a:solidFill>
                  </a:rPr>
                  <a:t>This is where particle physics is at the hadron-collider age of 50.</a:t>
                </a:r>
              </a:p>
              <a:p>
                <a:pPr algn="ctr"/>
                <a:endParaRPr lang="en-US" altLang="ko-KR" sz="1000" dirty="0"/>
              </a:p>
              <a:p>
                <a:pPr algn="ctr"/>
                <a:r>
                  <a:rPr lang="en-US" altLang="ko-KR" dirty="0"/>
                  <a:t>At the age of 60, w</a:t>
                </a:r>
                <a:r>
                  <a:rPr lang="en-US" dirty="0"/>
                  <a:t>hen one hears something, they know what it mean.</a:t>
                </a:r>
              </a:p>
              <a:p>
                <a:pPr algn="ctr"/>
                <a:r>
                  <a:rPr lang="en-US" altLang="ko-KR" dirty="0"/>
                  <a:t>At the age of 70, one does not </a:t>
                </a:r>
                <a:r>
                  <a:rPr lang="en-US" dirty="0"/>
                  <a:t>deviate from the law even though they follow their heart.</a:t>
                </a:r>
                <a:endParaRPr lang="en-US" altLang="ko-KR" dirty="0"/>
              </a:p>
            </p:txBody>
          </p:sp>
          <p:sp>
            <p:nvSpPr>
              <p:cNvPr id="3" name="Rectangle 2">
                <a:extLst>
                  <a:ext uri="{FF2B5EF4-FFF2-40B4-BE49-F238E27FC236}">
                    <a16:creationId xmlns:a16="http://schemas.microsoft.com/office/drawing/2014/main" id="{D72217B1-CA63-E64A-8B65-EF347C45EE3A}"/>
                  </a:ext>
                </a:extLst>
              </p:cNvPr>
              <p:cNvSpPr/>
              <p:nvPr/>
            </p:nvSpPr>
            <p:spPr>
              <a:xfrm>
                <a:off x="306977" y="1921755"/>
                <a:ext cx="8530046" cy="3264620"/>
              </a:xfrm>
              <a:prstGeom prst="rect">
                <a:avLst/>
              </a:prstGeom>
              <a:no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091D282-C424-E94B-B424-6029623DCA6C}"/>
                  </a:ext>
                </a:extLst>
              </p:cNvPr>
              <p:cNvSpPr/>
              <p:nvPr/>
            </p:nvSpPr>
            <p:spPr>
              <a:xfrm>
                <a:off x="2455817" y="1707071"/>
                <a:ext cx="4232366" cy="429369"/>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chemeClr val="tx1"/>
                    </a:solidFill>
                  </a:rPr>
                  <a:t>Confucius said: </a:t>
                </a:r>
              </a:p>
            </p:txBody>
          </p:sp>
        </p:grpSp>
        <p:sp>
          <p:nvSpPr>
            <p:cNvPr id="5" name="Left Bracket 4">
              <a:extLst>
                <a:ext uri="{FF2B5EF4-FFF2-40B4-BE49-F238E27FC236}">
                  <a16:creationId xmlns:a16="http://schemas.microsoft.com/office/drawing/2014/main" id="{0CC8CB13-D444-4A48-92E5-AAD69D988807}"/>
                </a:ext>
              </a:extLst>
            </p:cNvPr>
            <p:cNvSpPr/>
            <p:nvPr/>
          </p:nvSpPr>
          <p:spPr>
            <a:xfrm>
              <a:off x="1071154" y="3304903"/>
              <a:ext cx="91440" cy="548640"/>
            </a:xfrm>
            <a:prstGeom prst="leftBracket">
              <a:avLst/>
            </a:prstGeom>
            <a:ln>
              <a:solidFill>
                <a:srgbClr val="0432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Left Bracket 13">
              <a:extLst>
                <a:ext uri="{FF2B5EF4-FFF2-40B4-BE49-F238E27FC236}">
                  <a16:creationId xmlns:a16="http://schemas.microsoft.com/office/drawing/2014/main" id="{84B061AC-6CDB-764A-8CD5-BE973A6801D7}"/>
                </a:ext>
              </a:extLst>
            </p:cNvPr>
            <p:cNvSpPr/>
            <p:nvPr/>
          </p:nvSpPr>
          <p:spPr>
            <a:xfrm flipH="1">
              <a:off x="7911756" y="3261358"/>
              <a:ext cx="91440" cy="548640"/>
            </a:xfrm>
            <a:prstGeom prst="leftBracket">
              <a:avLst/>
            </a:prstGeom>
            <a:ln>
              <a:solidFill>
                <a:srgbClr val="0432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3029800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C2B8E3F-1374-0142-B7F9-88D7FFE1EC7F}"/>
              </a:ext>
            </a:extLst>
          </p:cNvPr>
          <p:cNvSpPr>
            <a:spLocks noGrp="1"/>
          </p:cNvSpPr>
          <p:nvPr>
            <p:ph type="title"/>
          </p:nvPr>
        </p:nvSpPr>
        <p:spPr/>
        <p:txBody>
          <a:bodyPr/>
          <a:lstStyle/>
          <a:p>
            <a:r>
              <a:rPr lang="en-US" dirty="0"/>
              <a:t>References</a:t>
            </a:r>
          </a:p>
        </p:txBody>
      </p:sp>
      <p:sp>
        <p:nvSpPr>
          <p:cNvPr id="7" name="Content Placeholder 6">
            <a:extLst>
              <a:ext uri="{FF2B5EF4-FFF2-40B4-BE49-F238E27FC236}">
                <a16:creationId xmlns:a16="http://schemas.microsoft.com/office/drawing/2014/main" id="{E33663B0-110E-D944-87D6-494F3750279B}"/>
              </a:ext>
            </a:extLst>
          </p:cNvPr>
          <p:cNvSpPr>
            <a:spLocks noGrp="1"/>
          </p:cNvSpPr>
          <p:nvPr>
            <p:ph idx="1"/>
          </p:nvPr>
        </p:nvSpPr>
        <p:spPr/>
        <p:txBody>
          <a:bodyPr>
            <a:normAutofit fontScale="55000" lnSpcReduction="20000"/>
          </a:bodyPr>
          <a:lstStyle/>
          <a:p>
            <a:r>
              <a:rPr lang="en-US" dirty="0" err="1"/>
              <a:t>Tevatron</a:t>
            </a:r>
            <a:r>
              <a:rPr lang="en-US" dirty="0"/>
              <a:t> Impact Symposium</a:t>
            </a:r>
          </a:p>
          <a:p>
            <a:pPr lvl="1"/>
            <a:r>
              <a:rPr lang="en-US" dirty="0">
                <a:hlinkClick r:id="rId2"/>
              </a:rPr>
              <a:t>Symposium (2012)</a:t>
            </a:r>
            <a:br>
              <a:rPr lang="en-US" dirty="0"/>
            </a:br>
            <a:endParaRPr lang="en-US" dirty="0"/>
          </a:p>
          <a:p>
            <a:r>
              <a:rPr lang="en-US" dirty="0"/>
              <a:t>The evolution of hadron-collider experiments </a:t>
            </a:r>
          </a:p>
          <a:p>
            <a:pPr lvl="1"/>
            <a:r>
              <a:rPr lang="en-US" dirty="0"/>
              <a:t>Paul Grannis and Peter Jenni</a:t>
            </a:r>
          </a:p>
          <a:p>
            <a:pPr lvl="1"/>
            <a:r>
              <a:rPr lang="en-US" dirty="0">
                <a:hlinkClick r:id="rId3"/>
              </a:rPr>
              <a:t>Phys. Today 66(6), 38 (2013)</a:t>
            </a:r>
            <a:endParaRPr lang="en-US" dirty="0"/>
          </a:p>
          <a:p>
            <a:pPr lvl="1"/>
            <a:endParaRPr lang="en-US" dirty="0"/>
          </a:p>
          <a:p>
            <a:r>
              <a:rPr lang="en-US" dirty="0"/>
              <a:t>The Legacy of the </a:t>
            </a:r>
            <a:r>
              <a:rPr lang="en-US" dirty="0" err="1"/>
              <a:t>Tevatron</a:t>
            </a:r>
            <a:r>
              <a:rPr lang="en-US" dirty="0"/>
              <a:t> in the Area of Accelerator Science</a:t>
            </a:r>
          </a:p>
          <a:p>
            <a:pPr lvl="1"/>
            <a:r>
              <a:rPr lang="en-US" dirty="0"/>
              <a:t>Stephen Holmes and Vladimir </a:t>
            </a:r>
            <a:r>
              <a:rPr lang="en-US" dirty="0" err="1"/>
              <a:t>Shiltsev</a:t>
            </a:r>
            <a:endParaRPr lang="en-US" dirty="0"/>
          </a:p>
          <a:p>
            <a:pPr lvl="1"/>
            <a:r>
              <a:rPr lang="en-US" dirty="0">
                <a:hlinkClick r:id="rId4"/>
              </a:rPr>
              <a:t>Annual Review of Nuclear and Particle Science Vol. 63:435-465 (2013)</a:t>
            </a:r>
            <a:endParaRPr lang="en-US" dirty="0"/>
          </a:p>
          <a:p>
            <a:pPr lvl="1"/>
            <a:endParaRPr lang="en-US" dirty="0"/>
          </a:p>
          <a:p>
            <a:r>
              <a:rPr lang="en-US" dirty="0"/>
              <a:t>The </a:t>
            </a:r>
            <a:r>
              <a:rPr lang="en-US" dirty="0" err="1"/>
              <a:t>Tevatron</a:t>
            </a:r>
            <a:r>
              <a:rPr lang="en-US" dirty="0"/>
              <a:t> Collider Physics Legacy </a:t>
            </a:r>
          </a:p>
          <a:p>
            <a:pPr lvl="1"/>
            <a:r>
              <a:rPr lang="en-US" dirty="0"/>
              <a:t>Paul Grannis and Melvyn Shochet</a:t>
            </a:r>
          </a:p>
          <a:p>
            <a:pPr lvl="1"/>
            <a:r>
              <a:rPr lang="en-US" dirty="0">
                <a:hlinkClick r:id="rId5"/>
              </a:rPr>
              <a:t>Annual Review of Nuclear and Particle Science Vol. 63 467-502 (2013)</a:t>
            </a:r>
            <a:endParaRPr lang="en-US" dirty="0"/>
          </a:p>
          <a:p>
            <a:pPr lvl="1"/>
            <a:endParaRPr lang="en-US" dirty="0"/>
          </a:p>
          <a:p>
            <a:r>
              <a:rPr lang="en-US" dirty="0"/>
              <a:t>The </a:t>
            </a:r>
            <a:r>
              <a:rPr lang="en-US" dirty="0" err="1"/>
              <a:t>Tevatron</a:t>
            </a:r>
            <a:r>
              <a:rPr lang="en-US" dirty="0"/>
              <a:t> legacy: a luminosity story</a:t>
            </a:r>
          </a:p>
          <a:p>
            <a:pPr lvl="1"/>
            <a:r>
              <a:rPr lang="en-US" dirty="0"/>
              <a:t>Dmitri Denisov and </a:t>
            </a:r>
            <a:r>
              <a:rPr lang="en-US" dirty="0" err="1"/>
              <a:t>Jacobo</a:t>
            </a:r>
            <a:r>
              <a:rPr lang="en-US" dirty="0"/>
              <a:t> Konigsberg</a:t>
            </a:r>
          </a:p>
          <a:p>
            <a:pPr lvl="1"/>
            <a:r>
              <a:rPr lang="en-US" dirty="0">
                <a:hlinkClick r:id="rId6"/>
              </a:rPr>
              <a:t>CERN Courier (2016)</a:t>
            </a:r>
            <a:br>
              <a:rPr lang="en-US" dirty="0"/>
            </a:br>
            <a:endParaRPr lang="en-US" dirty="0"/>
          </a:p>
          <a:p>
            <a:r>
              <a:rPr lang="en-US" dirty="0"/>
              <a:t>Particle Beams: Behind physics discoveries</a:t>
            </a:r>
          </a:p>
          <a:p>
            <a:pPr lvl="1"/>
            <a:r>
              <a:rPr lang="en-US" dirty="0"/>
              <a:t>Vladimir </a:t>
            </a:r>
            <a:r>
              <a:rPr lang="en-US" dirty="0" err="1"/>
              <a:t>Shiltsev</a:t>
            </a:r>
            <a:endParaRPr lang="en-US" dirty="0"/>
          </a:p>
          <a:p>
            <a:pPr lvl="1"/>
            <a:r>
              <a:rPr lang="en-US" dirty="0">
                <a:hlinkClick r:id="rId7"/>
              </a:rPr>
              <a:t>Physics Today 33 (2020</a:t>
            </a:r>
            <a:r>
              <a:rPr lang="en-US" dirty="0"/>
              <a:t>)</a:t>
            </a:r>
          </a:p>
          <a:p>
            <a:endParaRPr lang="en-US" dirty="0"/>
          </a:p>
        </p:txBody>
      </p:sp>
      <p:sp>
        <p:nvSpPr>
          <p:cNvPr id="9" name="Slide Number Placeholder 6">
            <a:extLst>
              <a:ext uri="{FF2B5EF4-FFF2-40B4-BE49-F238E27FC236}">
                <a16:creationId xmlns:a16="http://schemas.microsoft.com/office/drawing/2014/main" id="{B2027F9A-7025-2644-AB80-F55945630635}"/>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25</a:t>
            </a:fld>
            <a:endParaRPr lang="en-US"/>
          </a:p>
        </p:txBody>
      </p:sp>
      <p:sp>
        <p:nvSpPr>
          <p:cNvPr id="10" name="Footer Placeholder 10">
            <a:extLst>
              <a:ext uri="{FF2B5EF4-FFF2-40B4-BE49-F238E27FC236}">
                <a16:creationId xmlns:a16="http://schemas.microsoft.com/office/drawing/2014/main" id="{7AEAB97F-AD37-8141-84C4-050873C30D66}"/>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11" name="Date Placeholder 15">
            <a:extLst>
              <a:ext uri="{FF2B5EF4-FFF2-40B4-BE49-F238E27FC236}">
                <a16:creationId xmlns:a16="http://schemas.microsoft.com/office/drawing/2014/main" id="{57038896-31CE-DB47-BDFE-1CD97FE8CBD4}"/>
              </a:ext>
            </a:extLst>
          </p:cNvPr>
          <p:cNvSpPr>
            <a:spLocks noGrp="1"/>
          </p:cNvSpPr>
          <p:nvPr>
            <p:ph type="dt" sz="half" idx="10"/>
          </p:nvPr>
        </p:nvSpPr>
        <p:spPr>
          <a:xfrm>
            <a:off x="0" y="6489084"/>
            <a:ext cx="2133600" cy="365125"/>
          </a:xfrm>
        </p:spPr>
        <p:txBody>
          <a:bodyPr/>
          <a:lstStyle/>
          <a:p>
            <a:r>
              <a:rPr lang="en-US"/>
              <a:t>10/14/21</a:t>
            </a:r>
          </a:p>
        </p:txBody>
      </p:sp>
    </p:spTree>
    <p:extLst>
      <p:ext uri="{BB962C8B-B14F-4D97-AF65-F5344CB8AC3E}">
        <p14:creationId xmlns:p14="http://schemas.microsoft.com/office/powerpoint/2010/main" val="2747871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38086-7A84-0A40-8F49-92F03C289AB5}"/>
              </a:ext>
            </a:extLst>
          </p:cNvPr>
          <p:cNvSpPr>
            <a:spLocks noGrp="1"/>
          </p:cNvSpPr>
          <p:nvPr>
            <p:ph type="title"/>
          </p:nvPr>
        </p:nvSpPr>
        <p:spPr/>
        <p:txBody>
          <a:bodyPr/>
          <a:lstStyle/>
          <a:p>
            <a:r>
              <a:rPr lang="en-US" dirty="0">
                <a:solidFill>
                  <a:srgbClr val="0432FF"/>
                </a:solidFill>
              </a:rPr>
              <a:t>50 Years of Hadron Colliders (1971 – 2021)</a:t>
            </a:r>
          </a:p>
        </p:txBody>
      </p:sp>
      <p:grpSp>
        <p:nvGrpSpPr>
          <p:cNvPr id="3" name="Group 2">
            <a:extLst>
              <a:ext uri="{FF2B5EF4-FFF2-40B4-BE49-F238E27FC236}">
                <a16:creationId xmlns:a16="http://schemas.microsoft.com/office/drawing/2014/main" id="{08F309AD-37E2-AB46-A259-2B669DEC17A7}"/>
              </a:ext>
            </a:extLst>
          </p:cNvPr>
          <p:cNvGrpSpPr/>
          <p:nvPr/>
        </p:nvGrpSpPr>
        <p:grpSpPr>
          <a:xfrm>
            <a:off x="13061" y="1349248"/>
            <a:ext cx="9130938" cy="5077717"/>
            <a:chOff x="13061" y="1349248"/>
            <a:chExt cx="9130938" cy="5077717"/>
          </a:xfrm>
        </p:grpSpPr>
        <p:sp>
          <p:nvSpPr>
            <p:cNvPr id="8" name="Right Arrow 7">
              <a:extLst>
                <a:ext uri="{FF2B5EF4-FFF2-40B4-BE49-F238E27FC236}">
                  <a16:creationId xmlns:a16="http://schemas.microsoft.com/office/drawing/2014/main" id="{BE20FF87-B293-F74E-BC6A-0D284EF9F906}"/>
                </a:ext>
              </a:extLst>
            </p:cNvPr>
            <p:cNvSpPr/>
            <p:nvPr/>
          </p:nvSpPr>
          <p:spPr>
            <a:xfrm>
              <a:off x="13061" y="1878916"/>
              <a:ext cx="2044554" cy="550027"/>
            </a:xfrm>
            <a:prstGeom prst="rightArrow">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ISR (62 GeV p-p)</a:t>
              </a:r>
            </a:p>
          </p:txBody>
        </p:sp>
        <p:sp>
          <p:nvSpPr>
            <p:cNvPr id="10" name="Right Arrow 9">
              <a:extLst>
                <a:ext uri="{FF2B5EF4-FFF2-40B4-BE49-F238E27FC236}">
                  <a16:creationId xmlns:a16="http://schemas.microsoft.com/office/drawing/2014/main" id="{115D3851-ED18-8143-9410-4719C025D09E}"/>
                </a:ext>
              </a:extLst>
            </p:cNvPr>
            <p:cNvSpPr/>
            <p:nvPr/>
          </p:nvSpPr>
          <p:spPr>
            <a:xfrm>
              <a:off x="5807676" y="3767548"/>
              <a:ext cx="3330894" cy="550027"/>
            </a:xfrm>
            <a:prstGeom prst="rightArrow">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LHC (13 </a:t>
              </a:r>
              <a:r>
                <a:rPr lang="en-US" sz="1600" dirty="0" err="1"/>
                <a:t>TeV</a:t>
              </a:r>
              <a:r>
                <a:rPr lang="en-US" sz="1600" dirty="0"/>
                <a:t> proton-proton)</a:t>
              </a:r>
            </a:p>
          </p:txBody>
        </p:sp>
        <p:sp>
          <p:nvSpPr>
            <p:cNvPr id="14" name="TextBox 13">
              <a:extLst>
                <a:ext uri="{FF2B5EF4-FFF2-40B4-BE49-F238E27FC236}">
                  <a16:creationId xmlns:a16="http://schemas.microsoft.com/office/drawing/2014/main" id="{BD3DEA25-8341-E748-BA10-36D28A26C64B}"/>
                </a:ext>
              </a:extLst>
            </p:cNvPr>
            <p:cNvSpPr txBox="1"/>
            <p:nvPr/>
          </p:nvSpPr>
          <p:spPr>
            <a:xfrm>
              <a:off x="3044666" y="2451740"/>
              <a:ext cx="2646182" cy="338554"/>
            </a:xfrm>
            <a:prstGeom prst="rect">
              <a:avLst/>
            </a:prstGeom>
            <a:noFill/>
          </p:spPr>
          <p:txBody>
            <a:bodyPr wrap="square" rtlCol="0">
              <a:spAutoFit/>
            </a:bodyPr>
            <a:lstStyle/>
            <a:p>
              <a:r>
                <a:rPr lang="en-US" sz="1600" dirty="0"/>
                <a:t>(630 GeV proton-antiproton)</a:t>
              </a:r>
            </a:p>
          </p:txBody>
        </p:sp>
        <p:sp>
          <p:nvSpPr>
            <p:cNvPr id="17" name="Right Arrow 16">
              <a:extLst>
                <a:ext uri="{FF2B5EF4-FFF2-40B4-BE49-F238E27FC236}">
                  <a16:creationId xmlns:a16="http://schemas.microsoft.com/office/drawing/2014/main" id="{BCD88B05-1423-864F-9C55-81AD159B36BF}"/>
                </a:ext>
              </a:extLst>
            </p:cNvPr>
            <p:cNvSpPr/>
            <p:nvPr/>
          </p:nvSpPr>
          <p:spPr>
            <a:xfrm>
              <a:off x="13061" y="1349896"/>
              <a:ext cx="1502231" cy="501361"/>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1971 - 1981</a:t>
              </a:r>
            </a:p>
          </p:txBody>
        </p:sp>
        <p:sp>
          <p:nvSpPr>
            <p:cNvPr id="18" name="Right Arrow 17">
              <a:extLst>
                <a:ext uri="{FF2B5EF4-FFF2-40B4-BE49-F238E27FC236}">
                  <a16:creationId xmlns:a16="http://schemas.microsoft.com/office/drawing/2014/main" id="{FA7CD3C3-33FC-024D-BF9E-D5BB1714669E}"/>
                </a:ext>
              </a:extLst>
            </p:cNvPr>
            <p:cNvSpPr/>
            <p:nvPr/>
          </p:nvSpPr>
          <p:spPr>
            <a:xfrm>
              <a:off x="1542435" y="1349250"/>
              <a:ext cx="1502231" cy="501361"/>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1981 - 1991</a:t>
              </a:r>
            </a:p>
          </p:txBody>
        </p:sp>
        <p:sp>
          <p:nvSpPr>
            <p:cNvPr id="19" name="Right Arrow 18">
              <a:extLst>
                <a:ext uri="{FF2B5EF4-FFF2-40B4-BE49-F238E27FC236}">
                  <a16:creationId xmlns:a16="http://schemas.microsoft.com/office/drawing/2014/main" id="{190EA72C-E85D-504F-8F56-6F21C871AAB8}"/>
                </a:ext>
              </a:extLst>
            </p:cNvPr>
            <p:cNvSpPr/>
            <p:nvPr/>
          </p:nvSpPr>
          <p:spPr>
            <a:xfrm>
              <a:off x="3070792" y="1353982"/>
              <a:ext cx="1502231" cy="501361"/>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1991 - 2001</a:t>
              </a:r>
            </a:p>
          </p:txBody>
        </p:sp>
        <p:sp>
          <p:nvSpPr>
            <p:cNvPr id="20" name="Right Arrow 19">
              <a:extLst>
                <a:ext uri="{FF2B5EF4-FFF2-40B4-BE49-F238E27FC236}">
                  <a16:creationId xmlns:a16="http://schemas.microsoft.com/office/drawing/2014/main" id="{DC6E3766-ED21-CB4D-A716-7466D6BA76CD}"/>
                </a:ext>
              </a:extLst>
            </p:cNvPr>
            <p:cNvSpPr/>
            <p:nvPr/>
          </p:nvSpPr>
          <p:spPr>
            <a:xfrm>
              <a:off x="4594794" y="1349250"/>
              <a:ext cx="1502231" cy="501361"/>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2001 - 2011</a:t>
              </a:r>
            </a:p>
          </p:txBody>
        </p:sp>
        <p:sp>
          <p:nvSpPr>
            <p:cNvPr id="21" name="Right Arrow 20">
              <a:extLst>
                <a:ext uri="{FF2B5EF4-FFF2-40B4-BE49-F238E27FC236}">
                  <a16:creationId xmlns:a16="http://schemas.microsoft.com/office/drawing/2014/main" id="{66729A4F-5CFF-5D46-9397-83265DD63E3D}"/>
                </a:ext>
              </a:extLst>
            </p:cNvPr>
            <p:cNvSpPr/>
            <p:nvPr/>
          </p:nvSpPr>
          <p:spPr>
            <a:xfrm>
              <a:off x="6118795" y="1349249"/>
              <a:ext cx="1502231" cy="501361"/>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2011 - 2021</a:t>
              </a:r>
            </a:p>
          </p:txBody>
        </p:sp>
        <p:sp>
          <p:nvSpPr>
            <p:cNvPr id="22" name="Right Arrow 21">
              <a:extLst>
                <a:ext uri="{FF2B5EF4-FFF2-40B4-BE49-F238E27FC236}">
                  <a16:creationId xmlns:a16="http://schemas.microsoft.com/office/drawing/2014/main" id="{56CC0F69-81EE-A845-857E-3A9867089A21}"/>
                </a:ext>
              </a:extLst>
            </p:cNvPr>
            <p:cNvSpPr/>
            <p:nvPr/>
          </p:nvSpPr>
          <p:spPr>
            <a:xfrm>
              <a:off x="7641765" y="1349248"/>
              <a:ext cx="1502231" cy="501361"/>
            </a:xfrm>
            <a:prstGeom prst="rightArrow">
              <a:avLst/>
            </a:prstGeom>
            <a:solidFill>
              <a:schemeClr val="bg2">
                <a:lumMod val="50000"/>
              </a:schemeClr>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2021 - 2031</a:t>
              </a:r>
            </a:p>
          </p:txBody>
        </p:sp>
        <p:pic>
          <p:nvPicPr>
            <p:cNvPr id="29" name="Picture 28">
              <a:extLst>
                <a:ext uri="{FF2B5EF4-FFF2-40B4-BE49-F238E27FC236}">
                  <a16:creationId xmlns:a16="http://schemas.microsoft.com/office/drawing/2014/main" id="{E7DEA27C-9D5E-5D4C-8790-B5AA809176FA}"/>
                </a:ext>
              </a:extLst>
            </p:cNvPr>
            <p:cNvPicPr>
              <a:picLocks noChangeAspect="1"/>
            </p:cNvPicPr>
            <p:nvPr/>
          </p:nvPicPr>
          <p:blipFill>
            <a:blip r:embed="rId2"/>
            <a:stretch>
              <a:fillRect/>
            </a:stretch>
          </p:blipFill>
          <p:spPr>
            <a:xfrm>
              <a:off x="688035" y="3053916"/>
              <a:ext cx="1998017" cy="1205470"/>
            </a:xfrm>
            <a:prstGeom prst="rect">
              <a:avLst/>
            </a:prstGeom>
          </p:spPr>
        </p:pic>
        <p:pic>
          <p:nvPicPr>
            <p:cNvPr id="11" name="Picture 10">
              <a:extLst>
                <a:ext uri="{FF2B5EF4-FFF2-40B4-BE49-F238E27FC236}">
                  <a16:creationId xmlns:a16="http://schemas.microsoft.com/office/drawing/2014/main" id="{1E3E82E1-2CE7-6F4F-B2E8-E420D477FDA0}"/>
                </a:ext>
              </a:extLst>
            </p:cNvPr>
            <p:cNvPicPr>
              <a:picLocks noChangeAspect="1"/>
            </p:cNvPicPr>
            <p:nvPr/>
          </p:nvPicPr>
          <p:blipFill>
            <a:blip r:embed="rId3"/>
            <a:stretch>
              <a:fillRect/>
            </a:stretch>
          </p:blipFill>
          <p:spPr>
            <a:xfrm>
              <a:off x="5690848" y="4176661"/>
              <a:ext cx="3453151" cy="2250304"/>
            </a:xfrm>
            <a:prstGeom prst="rect">
              <a:avLst/>
            </a:prstGeom>
          </p:spPr>
        </p:pic>
        <p:pic>
          <p:nvPicPr>
            <p:cNvPr id="23" name="Picture 22">
              <a:extLst>
                <a:ext uri="{FF2B5EF4-FFF2-40B4-BE49-F238E27FC236}">
                  <a16:creationId xmlns:a16="http://schemas.microsoft.com/office/drawing/2014/main" id="{D8C4E114-1084-3349-BB5F-B8897DD9D677}"/>
                </a:ext>
              </a:extLst>
            </p:cNvPr>
            <p:cNvPicPr>
              <a:picLocks noChangeAspect="1"/>
            </p:cNvPicPr>
            <p:nvPr/>
          </p:nvPicPr>
          <p:blipFill rotWithShape="1">
            <a:blip r:embed="rId4"/>
            <a:srcRect b="11864"/>
            <a:stretch/>
          </p:blipFill>
          <p:spPr>
            <a:xfrm>
              <a:off x="2145568" y="3519102"/>
              <a:ext cx="2339885" cy="1702054"/>
            </a:xfrm>
            <a:prstGeom prst="rect">
              <a:avLst/>
            </a:prstGeom>
          </p:spPr>
        </p:pic>
        <p:pic>
          <p:nvPicPr>
            <p:cNvPr id="13" name="Picture 12">
              <a:extLst>
                <a:ext uri="{FF2B5EF4-FFF2-40B4-BE49-F238E27FC236}">
                  <a16:creationId xmlns:a16="http://schemas.microsoft.com/office/drawing/2014/main" id="{2C814AB1-D817-0D41-8650-2AD86D025A0D}"/>
                </a:ext>
              </a:extLst>
            </p:cNvPr>
            <p:cNvPicPr>
              <a:picLocks noChangeAspect="1"/>
            </p:cNvPicPr>
            <p:nvPr/>
          </p:nvPicPr>
          <p:blipFill>
            <a:blip r:embed="rId5"/>
            <a:stretch>
              <a:fillRect/>
            </a:stretch>
          </p:blipFill>
          <p:spPr>
            <a:xfrm>
              <a:off x="52581" y="2250318"/>
              <a:ext cx="1502141" cy="914132"/>
            </a:xfrm>
            <a:prstGeom prst="rect">
              <a:avLst/>
            </a:prstGeom>
          </p:spPr>
        </p:pic>
        <p:grpSp>
          <p:nvGrpSpPr>
            <p:cNvPr id="7" name="Group 6">
              <a:extLst>
                <a:ext uri="{FF2B5EF4-FFF2-40B4-BE49-F238E27FC236}">
                  <a16:creationId xmlns:a16="http://schemas.microsoft.com/office/drawing/2014/main" id="{02E7C529-7D08-9944-8693-69D6FBCBEAAD}"/>
                </a:ext>
              </a:extLst>
            </p:cNvPr>
            <p:cNvGrpSpPr/>
            <p:nvPr/>
          </p:nvGrpSpPr>
          <p:grpSpPr>
            <a:xfrm>
              <a:off x="1514355" y="2326462"/>
              <a:ext cx="1556437" cy="573556"/>
              <a:chOff x="1514355" y="2126433"/>
              <a:chExt cx="1556437" cy="573556"/>
            </a:xfrm>
          </p:grpSpPr>
          <p:sp>
            <p:nvSpPr>
              <p:cNvPr id="9" name="Right Arrow 8">
                <a:extLst>
                  <a:ext uri="{FF2B5EF4-FFF2-40B4-BE49-F238E27FC236}">
                    <a16:creationId xmlns:a16="http://schemas.microsoft.com/office/drawing/2014/main" id="{F8A8E1EF-3C50-D545-A354-CD6AFB8CDC8C}"/>
                  </a:ext>
                </a:extLst>
              </p:cNvPr>
              <p:cNvSpPr/>
              <p:nvPr/>
            </p:nvSpPr>
            <p:spPr>
              <a:xfrm>
                <a:off x="1514355" y="2149962"/>
                <a:ext cx="1556437" cy="550027"/>
              </a:xfrm>
              <a:prstGeom prst="rightArrow">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err="1"/>
                  <a:t>SppS</a:t>
                </a:r>
                <a:endParaRPr lang="en-US" sz="1600" dirty="0"/>
              </a:p>
            </p:txBody>
          </p:sp>
          <p:sp>
            <p:nvSpPr>
              <p:cNvPr id="6" name="TextBox 5">
                <a:extLst>
                  <a:ext uri="{FF2B5EF4-FFF2-40B4-BE49-F238E27FC236}">
                    <a16:creationId xmlns:a16="http://schemas.microsoft.com/office/drawing/2014/main" id="{00748C86-14C9-FC4C-83AD-C29E957E180B}"/>
                  </a:ext>
                </a:extLst>
              </p:cNvPr>
              <p:cNvSpPr txBox="1"/>
              <p:nvPr/>
            </p:nvSpPr>
            <p:spPr>
              <a:xfrm>
                <a:off x="2139143" y="2126433"/>
                <a:ext cx="274434" cy="307777"/>
              </a:xfrm>
              <a:prstGeom prst="rect">
                <a:avLst/>
              </a:prstGeom>
              <a:noFill/>
            </p:spPr>
            <p:txBody>
              <a:bodyPr wrap="none" rtlCol="0">
                <a:spAutoFit/>
              </a:bodyPr>
              <a:lstStyle/>
              <a:p>
                <a:r>
                  <a:rPr lang="en-US" sz="1400" b="1" dirty="0">
                    <a:solidFill>
                      <a:schemeClr val="bg1"/>
                    </a:solidFill>
                  </a:rPr>
                  <a:t>_</a:t>
                </a:r>
              </a:p>
            </p:txBody>
          </p:sp>
        </p:grpSp>
        <p:sp>
          <p:nvSpPr>
            <p:cNvPr id="24" name="Right Arrow 23">
              <a:extLst>
                <a:ext uri="{FF2B5EF4-FFF2-40B4-BE49-F238E27FC236}">
                  <a16:creationId xmlns:a16="http://schemas.microsoft.com/office/drawing/2014/main" id="{C07F6B91-3CD7-1B46-9C6D-7E554E31E01C}"/>
                </a:ext>
              </a:extLst>
            </p:cNvPr>
            <p:cNvSpPr/>
            <p:nvPr/>
          </p:nvSpPr>
          <p:spPr>
            <a:xfrm>
              <a:off x="4518815" y="3279094"/>
              <a:ext cx="3392331" cy="570045"/>
            </a:xfrm>
            <a:prstGeom prst="rightArrow">
              <a:avLst/>
            </a:prstGeom>
            <a:solidFill>
              <a:schemeClr val="accent6">
                <a:lumMod val="75000"/>
              </a:schemeClr>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RHIC (ion-ion)</a:t>
              </a:r>
            </a:p>
          </p:txBody>
        </p:sp>
        <p:pic>
          <p:nvPicPr>
            <p:cNvPr id="25" name="Picture 24">
              <a:extLst>
                <a:ext uri="{FF2B5EF4-FFF2-40B4-BE49-F238E27FC236}">
                  <a16:creationId xmlns:a16="http://schemas.microsoft.com/office/drawing/2014/main" id="{45CC4CA1-D264-FF4B-9EF2-687FC105C533}"/>
                </a:ext>
              </a:extLst>
            </p:cNvPr>
            <p:cNvPicPr>
              <a:picLocks noChangeAspect="1"/>
            </p:cNvPicPr>
            <p:nvPr/>
          </p:nvPicPr>
          <p:blipFill>
            <a:blip r:embed="rId6"/>
            <a:stretch>
              <a:fillRect/>
            </a:stretch>
          </p:blipFill>
          <p:spPr>
            <a:xfrm>
              <a:off x="4222789" y="3899447"/>
              <a:ext cx="1360691" cy="1851822"/>
            </a:xfrm>
            <a:prstGeom prst="rect">
              <a:avLst/>
            </a:prstGeom>
          </p:spPr>
        </p:pic>
        <p:sp>
          <p:nvSpPr>
            <p:cNvPr id="26" name="Right Arrow 25">
              <a:extLst>
                <a:ext uri="{FF2B5EF4-FFF2-40B4-BE49-F238E27FC236}">
                  <a16:creationId xmlns:a16="http://schemas.microsoft.com/office/drawing/2014/main" id="{9258BC48-4943-9A46-894A-BDC5A0D11F24}"/>
                </a:ext>
              </a:extLst>
            </p:cNvPr>
            <p:cNvSpPr/>
            <p:nvPr/>
          </p:nvSpPr>
          <p:spPr>
            <a:xfrm>
              <a:off x="2190176" y="2821070"/>
              <a:ext cx="3906847" cy="550027"/>
            </a:xfrm>
            <a:prstGeom prst="rightArrow">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err="1"/>
                <a:t>Tevatron</a:t>
              </a:r>
              <a:r>
                <a:rPr lang="en-US" sz="1600" dirty="0"/>
                <a:t> (2 </a:t>
              </a:r>
              <a:r>
                <a:rPr lang="en-US" sz="1600" dirty="0" err="1"/>
                <a:t>TeV</a:t>
              </a:r>
              <a:r>
                <a:rPr lang="en-US" sz="1600" dirty="0"/>
                <a:t> proton-antiproton)</a:t>
              </a:r>
            </a:p>
          </p:txBody>
        </p:sp>
      </p:grpSp>
      <p:sp>
        <p:nvSpPr>
          <p:cNvPr id="28" name="TextBox 27">
            <a:extLst>
              <a:ext uri="{FF2B5EF4-FFF2-40B4-BE49-F238E27FC236}">
                <a16:creationId xmlns:a16="http://schemas.microsoft.com/office/drawing/2014/main" id="{4492E96E-428A-5D40-ADF3-E3AC7E743368}"/>
              </a:ext>
            </a:extLst>
          </p:cNvPr>
          <p:cNvSpPr txBox="1"/>
          <p:nvPr/>
        </p:nvSpPr>
        <p:spPr>
          <a:xfrm>
            <a:off x="13061" y="906625"/>
            <a:ext cx="9130939" cy="400110"/>
          </a:xfrm>
          <a:prstGeom prst="rect">
            <a:avLst/>
          </a:prstGeom>
          <a:noFill/>
        </p:spPr>
        <p:txBody>
          <a:bodyPr wrap="square" rtlCol="0">
            <a:spAutoFit/>
          </a:bodyPr>
          <a:lstStyle/>
          <a:p>
            <a:pPr algn="ctr"/>
            <a:r>
              <a:rPr lang="en-US" sz="2000" dirty="0"/>
              <a:t>Korean Proverb: In ten years, even rivers and mountains change</a:t>
            </a:r>
          </a:p>
        </p:txBody>
      </p:sp>
      <p:sp>
        <p:nvSpPr>
          <p:cNvPr id="30" name="Slide Number Placeholder 6">
            <a:extLst>
              <a:ext uri="{FF2B5EF4-FFF2-40B4-BE49-F238E27FC236}">
                <a16:creationId xmlns:a16="http://schemas.microsoft.com/office/drawing/2014/main" id="{47E8DFEE-DFEA-A74C-8871-8ADD840C7EFC}"/>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2</a:t>
            </a:fld>
            <a:endParaRPr lang="en-US"/>
          </a:p>
        </p:txBody>
      </p:sp>
      <p:sp>
        <p:nvSpPr>
          <p:cNvPr id="31" name="Footer Placeholder 10">
            <a:extLst>
              <a:ext uri="{FF2B5EF4-FFF2-40B4-BE49-F238E27FC236}">
                <a16:creationId xmlns:a16="http://schemas.microsoft.com/office/drawing/2014/main" id="{79B22F62-BE68-2440-88BD-0DFBD7D70AB8}"/>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32" name="Date Placeholder 15">
            <a:extLst>
              <a:ext uri="{FF2B5EF4-FFF2-40B4-BE49-F238E27FC236}">
                <a16:creationId xmlns:a16="http://schemas.microsoft.com/office/drawing/2014/main" id="{08C90639-EC44-4B43-85B4-2E81DB0AA9DB}"/>
              </a:ext>
            </a:extLst>
          </p:cNvPr>
          <p:cNvSpPr>
            <a:spLocks noGrp="1"/>
          </p:cNvSpPr>
          <p:nvPr>
            <p:ph type="dt" sz="half" idx="10"/>
          </p:nvPr>
        </p:nvSpPr>
        <p:spPr>
          <a:xfrm>
            <a:off x="0" y="6489084"/>
            <a:ext cx="2133600" cy="365125"/>
          </a:xfrm>
        </p:spPr>
        <p:txBody>
          <a:bodyPr/>
          <a:lstStyle/>
          <a:p>
            <a:r>
              <a:rPr lang="en-US"/>
              <a:t>10/14/21</a:t>
            </a:r>
          </a:p>
        </p:txBody>
      </p:sp>
    </p:spTree>
    <p:extLst>
      <p:ext uri="{BB962C8B-B14F-4D97-AF65-F5344CB8AC3E}">
        <p14:creationId xmlns:p14="http://schemas.microsoft.com/office/powerpoint/2010/main" val="1877491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38086-7A84-0A40-8F49-92F03C289AB5}"/>
              </a:ext>
            </a:extLst>
          </p:cNvPr>
          <p:cNvSpPr>
            <a:spLocks noGrp="1"/>
          </p:cNvSpPr>
          <p:nvPr>
            <p:ph type="title"/>
          </p:nvPr>
        </p:nvSpPr>
        <p:spPr/>
        <p:txBody>
          <a:bodyPr/>
          <a:lstStyle/>
          <a:p>
            <a:r>
              <a:rPr lang="en-US" dirty="0">
                <a:solidFill>
                  <a:srgbClr val="0432FF"/>
                </a:solidFill>
              </a:rPr>
              <a:t>“Hadron” Colliders in U.S. (1971 – 2021)</a:t>
            </a:r>
          </a:p>
        </p:txBody>
      </p:sp>
      <p:sp>
        <p:nvSpPr>
          <p:cNvPr id="24" name="Right Arrow 23">
            <a:extLst>
              <a:ext uri="{FF2B5EF4-FFF2-40B4-BE49-F238E27FC236}">
                <a16:creationId xmlns:a16="http://schemas.microsoft.com/office/drawing/2014/main" id="{39735F76-6311-BA4B-B456-356D054E77B2}"/>
              </a:ext>
            </a:extLst>
          </p:cNvPr>
          <p:cNvSpPr/>
          <p:nvPr/>
        </p:nvSpPr>
        <p:spPr>
          <a:xfrm>
            <a:off x="13061" y="935553"/>
            <a:ext cx="1502231" cy="501361"/>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1971 - 1981</a:t>
            </a:r>
          </a:p>
        </p:txBody>
      </p:sp>
      <p:sp>
        <p:nvSpPr>
          <p:cNvPr id="25" name="Right Arrow 24">
            <a:extLst>
              <a:ext uri="{FF2B5EF4-FFF2-40B4-BE49-F238E27FC236}">
                <a16:creationId xmlns:a16="http://schemas.microsoft.com/office/drawing/2014/main" id="{E89470DE-00FF-E040-94C0-F8D31079E7CB}"/>
              </a:ext>
            </a:extLst>
          </p:cNvPr>
          <p:cNvSpPr/>
          <p:nvPr/>
        </p:nvSpPr>
        <p:spPr>
          <a:xfrm>
            <a:off x="1542435" y="934907"/>
            <a:ext cx="1502231" cy="501361"/>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1981 - 1991</a:t>
            </a:r>
          </a:p>
        </p:txBody>
      </p:sp>
      <p:sp>
        <p:nvSpPr>
          <p:cNvPr id="26" name="Right Arrow 25">
            <a:extLst>
              <a:ext uri="{FF2B5EF4-FFF2-40B4-BE49-F238E27FC236}">
                <a16:creationId xmlns:a16="http://schemas.microsoft.com/office/drawing/2014/main" id="{998B7552-6BB8-0E49-8C8F-2C6015655B7F}"/>
              </a:ext>
            </a:extLst>
          </p:cNvPr>
          <p:cNvSpPr/>
          <p:nvPr/>
        </p:nvSpPr>
        <p:spPr>
          <a:xfrm>
            <a:off x="3070792" y="939639"/>
            <a:ext cx="1502231" cy="501361"/>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1991 - 2001</a:t>
            </a:r>
          </a:p>
        </p:txBody>
      </p:sp>
      <p:sp>
        <p:nvSpPr>
          <p:cNvPr id="27" name="Right Arrow 26">
            <a:extLst>
              <a:ext uri="{FF2B5EF4-FFF2-40B4-BE49-F238E27FC236}">
                <a16:creationId xmlns:a16="http://schemas.microsoft.com/office/drawing/2014/main" id="{86E8725A-0304-CC43-8E4C-77A856681DD6}"/>
              </a:ext>
            </a:extLst>
          </p:cNvPr>
          <p:cNvSpPr/>
          <p:nvPr/>
        </p:nvSpPr>
        <p:spPr>
          <a:xfrm>
            <a:off x="4594794" y="934907"/>
            <a:ext cx="1502231" cy="501361"/>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2001 - 2011</a:t>
            </a:r>
          </a:p>
        </p:txBody>
      </p:sp>
      <p:sp>
        <p:nvSpPr>
          <p:cNvPr id="28" name="Right Arrow 27">
            <a:extLst>
              <a:ext uri="{FF2B5EF4-FFF2-40B4-BE49-F238E27FC236}">
                <a16:creationId xmlns:a16="http://schemas.microsoft.com/office/drawing/2014/main" id="{E2DF28C9-C83B-5F4C-9575-CFB15C190EB1}"/>
              </a:ext>
            </a:extLst>
          </p:cNvPr>
          <p:cNvSpPr/>
          <p:nvPr/>
        </p:nvSpPr>
        <p:spPr>
          <a:xfrm>
            <a:off x="6118795" y="934906"/>
            <a:ext cx="1502231" cy="501361"/>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2011 - 2021</a:t>
            </a:r>
          </a:p>
        </p:txBody>
      </p:sp>
      <p:sp>
        <p:nvSpPr>
          <p:cNvPr id="29" name="Right Arrow 28">
            <a:extLst>
              <a:ext uri="{FF2B5EF4-FFF2-40B4-BE49-F238E27FC236}">
                <a16:creationId xmlns:a16="http://schemas.microsoft.com/office/drawing/2014/main" id="{5C0A660F-558B-4945-8BA6-BEF4BFD9112A}"/>
              </a:ext>
            </a:extLst>
          </p:cNvPr>
          <p:cNvSpPr/>
          <p:nvPr/>
        </p:nvSpPr>
        <p:spPr>
          <a:xfrm>
            <a:off x="7641765" y="934905"/>
            <a:ext cx="1502231" cy="501361"/>
          </a:xfrm>
          <a:prstGeom prst="rightArrow">
            <a:avLst/>
          </a:prstGeom>
          <a:solidFill>
            <a:schemeClr val="bg2">
              <a:lumMod val="50000"/>
            </a:schemeClr>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2021 - 2031</a:t>
            </a:r>
          </a:p>
        </p:txBody>
      </p:sp>
      <p:sp>
        <p:nvSpPr>
          <p:cNvPr id="31" name="Right Arrow 30">
            <a:extLst>
              <a:ext uri="{FF2B5EF4-FFF2-40B4-BE49-F238E27FC236}">
                <a16:creationId xmlns:a16="http://schemas.microsoft.com/office/drawing/2014/main" id="{6B08D7CF-496A-DD4D-A0B8-022DBC72A5CD}"/>
              </a:ext>
            </a:extLst>
          </p:cNvPr>
          <p:cNvSpPr/>
          <p:nvPr/>
        </p:nvSpPr>
        <p:spPr>
          <a:xfrm>
            <a:off x="4518815" y="2450411"/>
            <a:ext cx="3392331" cy="570045"/>
          </a:xfrm>
          <a:prstGeom prst="rightArrow">
            <a:avLst/>
          </a:prstGeom>
          <a:solidFill>
            <a:schemeClr val="accent6">
              <a:lumMod val="75000"/>
            </a:schemeClr>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RHIC (ion-ion)</a:t>
            </a:r>
          </a:p>
        </p:txBody>
      </p:sp>
      <p:sp>
        <p:nvSpPr>
          <p:cNvPr id="32" name="Right Arrow 31">
            <a:extLst>
              <a:ext uri="{FF2B5EF4-FFF2-40B4-BE49-F238E27FC236}">
                <a16:creationId xmlns:a16="http://schemas.microsoft.com/office/drawing/2014/main" id="{6085F6A7-B3AA-5048-B46D-88A78EE06DF6}"/>
              </a:ext>
            </a:extLst>
          </p:cNvPr>
          <p:cNvSpPr/>
          <p:nvPr/>
        </p:nvSpPr>
        <p:spPr>
          <a:xfrm>
            <a:off x="7911147" y="2491849"/>
            <a:ext cx="1232853" cy="570045"/>
          </a:xfrm>
          <a:prstGeom prst="rightArrow">
            <a:avLst/>
          </a:prstGeom>
          <a:solidFill>
            <a:schemeClr val="accent6"/>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EIC (e-ion)</a:t>
            </a:r>
          </a:p>
        </p:txBody>
      </p:sp>
      <p:sp>
        <p:nvSpPr>
          <p:cNvPr id="35" name="TextBox 34">
            <a:extLst>
              <a:ext uri="{FF2B5EF4-FFF2-40B4-BE49-F238E27FC236}">
                <a16:creationId xmlns:a16="http://schemas.microsoft.com/office/drawing/2014/main" id="{7BCBEE90-B079-B14D-9F46-2C0511DB3ADF}"/>
              </a:ext>
            </a:extLst>
          </p:cNvPr>
          <p:cNvSpPr txBox="1"/>
          <p:nvPr/>
        </p:nvSpPr>
        <p:spPr>
          <a:xfrm>
            <a:off x="7074945" y="5417824"/>
            <a:ext cx="2069050" cy="954107"/>
          </a:xfrm>
          <a:prstGeom prst="rect">
            <a:avLst/>
          </a:prstGeom>
          <a:noFill/>
        </p:spPr>
        <p:txBody>
          <a:bodyPr wrap="square" rtlCol="0">
            <a:spAutoFit/>
          </a:bodyPr>
          <a:lstStyle/>
          <a:p>
            <a:pPr algn="just"/>
            <a:r>
              <a:rPr lang="en-US" sz="1400" dirty="0"/>
              <a:t>To unlock the secrets of the "glue" that binds the building blocks of visible matter in the universe.</a:t>
            </a:r>
          </a:p>
        </p:txBody>
      </p:sp>
      <p:sp>
        <p:nvSpPr>
          <p:cNvPr id="40" name="TextBox 39">
            <a:extLst>
              <a:ext uri="{FF2B5EF4-FFF2-40B4-BE49-F238E27FC236}">
                <a16:creationId xmlns:a16="http://schemas.microsoft.com/office/drawing/2014/main" id="{3341CC25-A5BA-8F45-9EF8-3B5014734D05}"/>
              </a:ext>
            </a:extLst>
          </p:cNvPr>
          <p:cNvSpPr txBox="1"/>
          <p:nvPr/>
        </p:nvSpPr>
        <p:spPr>
          <a:xfrm>
            <a:off x="4040548" y="2805233"/>
            <a:ext cx="906017" cy="369332"/>
          </a:xfrm>
          <a:prstGeom prst="rect">
            <a:avLst/>
          </a:prstGeom>
          <a:noFill/>
        </p:spPr>
        <p:txBody>
          <a:bodyPr wrap="none" rtlCol="0">
            <a:spAutoFit/>
          </a:bodyPr>
          <a:lstStyle/>
          <a:p>
            <a:r>
              <a:rPr lang="en-US" dirty="0">
                <a:solidFill>
                  <a:schemeClr val="bg1"/>
                </a:solidFill>
              </a:rPr>
              <a:t>Ion-ion </a:t>
            </a:r>
          </a:p>
        </p:txBody>
      </p:sp>
      <p:grpSp>
        <p:nvGrpSpPr>
          <p:cNvPr id="41" name="Group">
            <a:extLst>
              <a:ext uri="{FF2B5EF4-FFF2-40B4-BE49-F238E27FC236}">
                <a16:creationId xmlns:a16="http://schemas.microsoft.com/office/drawing/2014/main" id="{431F86D7-C57D-024D-8D7D-A74B7B2FD549}"/>
              </a:ext>
            </a:extLst>
          </p:cNvPr>
          <p:cNvGrpSpPr/>
          <p:nvPr/>
        </p:nvGrpSpPr>
        <p:grpSpPr>
          <a:xfrm>
            <a:off x="7074945" y="3260206"/>
            <a:ext cx="2066529" cy="2186392"/>
            <a:chOff x="0" y="0"/>
            <a:chExt cx="4471592" cy="5249468"/>
          </a:xfrm>
        </p:grpSpPr>
        <p:pic>
          <p:nvPicPr>
            <p:cNvPr id="42" name="Picture 4" descr="Picture 4">
              <a:extLst>
                <a:ext uri="{FF2B5EF4-FFF2-40B4-BE49-F238E27FC236}">
                  <a16:creationId xmlns:a16="http://schemas.microsoft.com/office/drawing/2014/main" id="{C32570B0-EEB7-FC4A-B4F9-3D4FD0733206}"/>
                </a:ext>
              </a:extLst>
            </p:cNvPr>
            <p:cNvPicPr>
              <a:picLocks noChangeAspect="1"/>
            </p:cNvPicPr>
            <p:nvPr/>
          </p:nvPicPr>
          <p:blipFill>
            <a:blip r:embed="rId2"/>
            <a:stretch>
              <a:fillRect/>
            </a:stretch>
          </p:blipFill>
          <p:spPr>
            <a:xfrm>
              <a:off x="0" y="0"/>
              <a:ext cx="4344389" cy="5249469"/>
            </a:xfrm>
            <a:prstGeom prst="rect">
              <a:avLst/>
            </a:prstGeom>
            <a:ln w="12700" cap="flat">
              <a:noFill/>
              <a:miter lim="400000"/>
            </a:ln>
            <a:effectLst/>
          </p:spPr>
        </p:pic>
        <p:pic>
          <p:nvPicPr>
            <p:cNvPr id="43" name="Picture 6" descr="Picture 6">
              <a:extLst>
                <a:ext uri="{FF2B5EF4-FFF2-40B4-BE49-F238E27FC236}">
                  <a16:creationId xmlns:a16="http://schemas.microsoft.com/office/drawing/2014/main" id="{1ACC2E3A-49D7-F94F-9F69-5788772B33DE}"/>
                </a:ext>
              </a:extLst>
            </p:cNvPr>
            <p:cNvPicPr>
              <a:picLocks noChangeAspect="1"/>
            </p:cNvPicPr>
            <p:nvPr/>
          </p:nvPicPr>
          <p:blipFill>
            <a:blip r:embed="rId3"/>
            <a:stretch>
              <a:fillRect/>
            </a:stretch>
          </p:blipFill>
          <p:spPr>
            <a:xfrm>
              <a:off x="2428769" y="3454387"/>
              <a:ext cx="2042824" cy="1347929"/>
            </a:xfrm>
            <a:prstGeom prst="rect">
              <a:avLst/>
            </a:prstGeom>
            <a:ln w="12700" cap="flat">
              <a:noFill/>
              <a:miter lim="400000"/>
            </a:ln>
            <a:effectLst/>
          </p:spPr>
        </p:pic>
      </p:grpSp>
      <p:pic>
        <p:nvPicPr>
          <p:cNvPr id="44" name="Picture 43">
            <a:extLst>
              <a:ext uri="{FF2B5EF4-FFF2-40B4-BE49-F238E27FC236}">
                <a16:creationId xmlns:a16="http://schemas.microsoft.com/office/drawing/2014/main" id="{E2B7FFDA-22F9-F24D-AAAF-3822F28869A5}"/>
              </a:ext>
            </a:extLst>
          </p:cNvPr>
          <p:cNvPicPr>
            <a:picLocks noChangeAspect="1"/>
          </p:cNvPicPr>
          <p:nvPr/>
        </p:nvPicPr>
        <p:blipFill>
          <a:blip r:embed="rId4"/>
          <a:stretch>
            <a:fillRect/>
          </a:stretch>
        </p:blipFill>
        <p:spPr>
          <a:xfrm>
            <a:off x="5239842" y="3296088"/>
            <a:ext cx="1656950" cy="2255014"/>
          </a:xfrm>
          <a:prstGeom prst="rect">
            <a:avLst/>
          </a:prstGeom>
        </p:spPr>
      </p:pic>
      <p:pic>
        <p:nvPicPr>
          <p:cNvPr id="45" name="Picture 44">
            <a:extLst>
              <a:ext uri="{FF2B5EF4-FFF2-40B4-BE49-F238E27FC236}">
                <a16:creationId xmlns:a16="http://schemas.microsoft.com/office/drawing/2014/main" id="{E946AD45-A3B1-9148-AA15-A705D71D0495}"/>
              </a:ext>
            </a:extLst>
          </p:cNvPr>
          <p:cNvPicPr>
            <a:picLocks noChangeAspect="1"/>
          </p:cNvPicPr>
          <p:nvPr/>
        </p:nvPicPr>
        <p:blipFill>
          <a:blip r:embed="rId5"/>
          <a:stretch>
            <a:fillRect/>
          </a:stretch>
        </p:blipFill>
        <p:spPr>
          <a:xfrm>
            <a:off x="3183114" y="4441847"/>
            <a:ext cx="2491941" cy="1715403"/>
          </a:xfrm>
          <a:prstGeom prst="rect">
            <a:avLst/>
          </a:prstGeom>
        </p:spPr>
      </p:pic>
      <p:sp>
        <p:nvSpPr>
          <p:cNvPr id="46" name="TextBox 45">
            <a:extLst>
              <a:ext uri="{FF2B5EF4-FFF2-40B4-BE49-F238E27FC236}">
                <a16:creationId xmlns:a16="http://schemas.microsoft.com/office/drawing/2014/main" id="{E711F2D0-158E-484E-958C-E353204FFF19}"/>
              </a:ext>
            </a:extLst>
          </p:cNvPr>
          <p:cNvSpPr txBox="1"/>
          <p:nvPr/>
        </p:nvSpPr>
        <p:spPr>
          <a:xfrm>
            <a:off x="6118795" y="2955361"/>
            <a:ext cx="2817118" cy="307777"/>
          </a:xfrm>
          <a:prstGeom prst="rect">
            <a:avLst/>
          </a:prstGeom>
          <a:noFill/>
        </p:spPr>
        <p:txBody>
          <a:bodyPr wrap="none" rtlCol="0">
            <a:spAutoFit/>
          </a:bodyPr>
          <a:lstStyle/>
          <a:p>
            <a:r>
              <a:rPr lang="en-US" sz="1400" dirty="0">
                <a:solidFill>
                  <a:srgbClr val="0432FF"/>
                </a:solidFill>
              </a:rPr>
              <a:t>RHIC will be transformed into an EIC</a:t>
            </a:r>
          </a:p>
        </p:txBody>
      </p:sp>
      <p:sp>
        <p:nvSpPr>
          <p:cNvPr id="51" name="TextBox 50">
            <a:extLst>
              <a:ext uri="{FF2B5EF4-FFF2-40B4-BE49-F238E27FC236}">
                <a16:creationId xmlns:a16="http://schemas.microsoft.com/office/drawing/2014/main" id="{208635AB-3F5A-D041-89BD-195DC42A4783}"/>
              </a:ext>
            </a:extLst>
          </p:cNvPr>
          <p:cNvSpPr txBox="1"/>
          <p:nvPr/>
        </p:nvSpPr>
        <p:spPr>
          <a:xfrm>
            <a:off x="3410484" y="1377603"/>
            <a:ext cx="1104854" cy="738664"/>
          </a:xfrm>
          <a:prstGeom prst="rect">
            <a:avLst/>
          </a:prstGeom>
          <a:noFill/>
        </p:spPr>
        <p:txBody>
          <a:bodyPr wrap="none" rtlCol="0">
            <a:spAutoFit/>
          </a:bodyPr>
          <a:lstStyle/>
          <a:p>
            <a:r>
              <a:rPr lang="en-US" sz="1400" dirty="0"/>
              <a:t>SSC </a:t>
            </a:r>
          </a:p>
          <a:p>
            <a:r>
              <a:rPr lang="en-US" sz="1400" dirty="0"/>
              <a:t>(40 </a:t>
            </a:r>
            <a:r>
              <a:rPr lang="en-US" sz="1400" dirty="0" err="1"/>
              <a:t>TeV</a:t>
            </a:r>
            <a:r>
              <a:rPr lang="en-US" sz="1400" dirty="0"/>
              <a:t> p-p) </a:t>
            </a:r>
          </a:p>
          <a:p>
            <a:r>
              <a:rPr lang="en-US" sz="1400" dirty="0"/>
              <a:t>cancelled</a:t>
            </a:r>
          </a:p>
        </p:txBody>
      </p:sp>
      <p:sp>
        <p:nvSpPr>
          <p:cNvPr id="53" name="TextBox 52">
            <a:extLst>
              <a:ext uri="{FF2B5EF4-FFF2-40B4-BE49-F238E27FC236}">
                <a16:creationId xmlns:a16="http://schemas.microsoft.com/office/drawing/2014/main" id="{9F5657DB-7E15-0C49-8CDC-35DE93351D96}"/>
              </a:ext>
            </a:extLst>
          </p:cNvPr>
          <p:cNvSpPr txBox="1"/>
          <p:nvPr/>
        </p:nvSpPr>
        <p:spPr>
          <a:xfrm>
            <a:off x="1896813" y="1377603"/>
            <a:ext cx="1367236" cy="738664"/>
          </a:xfrm>
          <a:prstGeom prst="rect">
            <a:avLst/>
          </a:prstGeom>
          <a:noFill/>
        </p:spPr>
        <p:txBody>
          <a:bodyPr wrap="square" rtlCol="0">
            <a:spAutoFit/>
          </a:bodyPr>
          <a:lstStyle/>
          <a:p>
            <a:r>
              <a:rPr lang="en-US" sz="1400" dirty="0"/>
              <a:t>ISABELLE </a:t>
            </a:r>
          </a:p>
          <a:p>
            <a:r>
              <a:rPr lang="en-US" sz="1400" dirty="0"/>
              <a:t>(400 GeV p-p) </a:t>
            </a:r>
          </a:p>
          <a:p>
            <a:r>
              <a:rPr lang="en-US" sz="1400" dirty="0"/>
              <a:t>cancelled</a:t>
            </a:r>
          </a:p>
        </p:txBody>
      </p:sp>
      <p:pic>
        <p:nvPicPr>
          <p:cNvPr id="30" name="Picture 29">
            <a:extLst>
              <a:ext uri="{FF2B5EF4-FFF2-40B4-BE49-F238E27FC236}">
                <a16:creationId xmlns:a16="http://schemas.microsoft.com/office/drawing/2014/main" id="{33233CDD-F7A1-E345-A3CF-EDBA781218FF}"/>
              </a:ext>
            </a:extLst>
          </p:cNvPr>
          <p:cNvPicPr>
            <a:picLocks noChangeAspect="1"/>
          </p:cNvPicPr>
          <p:nvPr/>
        </p:nvPicPr>
        <p:blipFill rotWithShape="1">
          <a:blip r:embed="rId6"/>
          <a:srcRect b="11864"/>
          <a:stretch/>
        </p:blipFill>
        <p:spPr>
          <a:xfrm>
            <a:off x="1892417" y="2418178"/>
            <a:ext cx="2727493" cy="1984004"/>
          </a:xfrm>
          <a:prstGeom prst="rect">
            <a:avLst/>
          </a:prstGeom>
        </p:spPr>
      </p:pic>
      <p:sp>
        <p:nvSpPr>
          <p:cNvPr id="33" name="Slide Number Placeholder 6">
            <a:extLst>
              <a:ext uri="{FF2B5EF4-FFF2-40B4-BE49-F238E27FC236}">
                <a16:creationId xmlns:a16="http://schemas.microsoft.com/office/drawing/2014/main" id="{D5911C8B-7B2F-3F4E-80EE-19150F6BE6F5}"/>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3</a:t>
            </a:fld>
            <a:endParaRPr lang="en-US"/>
          </a:p>
        </p:txBody>
      </p:sp>
      <p:sp>
        <p:nvSpPr>
          <p:cNvPr id="34" name="Footer Placeholder 10">
            <a:extLst>
              <a:ext uri="{FF2B5EF4-FFF2-40B4-BE49-F238E27FC236}">
                <a16:creationId xmlns:a16="http://schemas.microsoft.com/office/drawing/2014/main" id="{23960DD1-3B2A-6E4B-B996-16F50CFE5532}"/>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36" name="Date Placeholder 15">
            <a:extLst>
              <a:ext uri="{FF2B5EF4-FFF2-40B4-BE49-F238E27FC236}">
                <a16:creationId xmlns:a16="http://schemas.microsoft.com/office/drawing/2014/main" id="{C44B3133-AE4A-E74F-9E29-25E4B0281A27}"/>
              </a:ext>
            </a:extLst>
          </p:cNvPr>
          <p:cNvSpPr>
            <a:spLocks noGrp="1"/>
          </p:cNvSpPr>
          <p:nvPr>
            <p:ph type="dt" sz="half" idx="10"/>
          </p:nvPr>
        </p:nvSpPr>
        <p:spPr>
          <a:xfrm>
            <a:off x="0" y="6489084"/>
            <a:ext cx="2133600" cy="365125"/>
          </a:xfrm>
        </p:spPr>
        <p:txBody>
          <a:bodyPr/>
          <a:lstStyle/>
          <a:p>
            <a:r>
              <a:rPr lang="en-US"/>
              <a:t>10/14/21</a:t>
            </a:r>
          </a:p>
        </p:txBody>
      </p:sp>
      <p:sp>
        <p:nvSpPr>
          <p:cNvPr id="37" name="Right Arrow 36">
            <a:extLst>
              <a:ext uri="{FF2B5EF4-FFF2-40B4-BE49-F238E27FC236}">
                <a16:creationId xmlns:a16="http://schemas.microsoft.com/office/drawing/2014/main" id="{2223314F-1211-E741-B1EB-3E9A2991F0BE}"/>
              </a:ext>
            </a:extLst>
          </p:cNvPr>
          <p:cNvSpPr/>
          <p:nvPr/>
        </p:nvSpPr>
        <p:spPr>
          <a:xfrm>
            <a:off x="2190177" y="1980150"/>
            <a:ext cx="3906848" cy="570045"/>
          </a:xfrm>
          <a:prstGeom prst="rightArrow">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err="1"/>
              <a:t>Tevatron</a:t>
            </a:r>
            <a:r>
              <a:rPr lang="en-US" sz="1600" dirty="0"/>
              <a:t> (2 </a:t>
            </a:r>
            <a:r>
              <a:rPr lang="en-US" sz="1600" dirty="0" err="1"/>
              <a:t>TeV</a:t>
            </a:r>
            <a:r>
              <a:rPr lang="en-US" sz="1600" dirty="0"/>
              <a:t> proton-antiproton)</a:t>
            </a:r>
          </a:p>
        </p:txBody>
      </p:sp>
    </p:spTree>
    <p:extLst>
      <p:ext uri="{BB962C8B-B14F-4D97-AF65-F5344CB8AC3E}">
        <p14:creationId xmlns:p14="http://schemas.microsoft.com/office/powerpoint/2010/main" val="42610047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0E6A4-6F60-D240-8F24-D80646A5DBA5}"/>
              </a:ext>
            </a:extLst>
          </p:cNvPr>
          <p:cNvSpPr>
            <a:spLocks noGrp="1"/>
          </p:cNvSpPr>
          <p:nvPr>
            <p:ph type="title"/>
          </p:nvPr>
        </p:nvSpPr>
        <p:spPr/>
        <p:txBody>
          <a:bodyPr/>
          <a:lstStyle/>
          <a:p>
            <a:r>
              <a:rPr lang="en-US" dirty="0">
                <a:solidFill>
                  <a:srgbClr val="0432FF"/>
                </a:solidFill>
              </a:rPr>
              <a:t>RHIC’s Scientific Achievements Include</a:t>
            </a:r>
          </a:p>
        </p:txBody>
      </p:sp>
      <p:sp>
        <p:nvSpPr>
          <p:cNvPr id="3" name="Content Placeholder 2">
            <a:extLst>
              <a:ext uri="{FF2B5EF4-FFF2-40B4-BE49-F238E27FC236}">
                <a16:creationId xmlns:a16="http://schemas.microsoft.com/office/drawing/2014/main" id="{D03E0F30-C280-544B-B06C-AC5323E35CBD}"/>
              </a:ext>
            </a:extLst>
          </p:cNvPr>
          <p:cNvSpPr>
            <a:spLocks noGrp="1"/>
          </p:cNvSpPr>
          <p:nvPr>
            <p:ph idx="1"/>
          </p:nvPr>
        </p:nvSpPr>
        <p:spPr>
          <a:xfrm>
            <a:off x="185352" y="1181958"/>
            <a:ext cx="4992130" cy="5331950"/>
          </a:xfrm>
        </p:spPr>
        <p:txBody>
          <a:bodyPr>
            <a:normAutofit fontScale="85000" lnSpcReduction="10000"/>
          </a:bodyPr>
          <a:lstStyle/>
          <a:p>
            <a:pPr>
              <a:lnSpc>
                <a:spcPct val="110000"/>
              </a:lnSpc>
            </a:pPr>
            <a:r>
              <a:rPr lang="en-US" sz="1800" dirty="0"/>
              <a:t>Observation of Strong “Elliptic” Flow:</a:t>
            </a:r>
          </a:p>
          <a:p>
            <a:pPr lvl="1">
              <a:lnSpc>
                <a:spcPct val="110000"/>
              </a:lnSpc>
            </a:pPr>
            <a:r>
              <a:rPr lang="en-US" sz="1600" dirty="0"/>
              <a:t>Elliptic flow in Au + Au collisions</a:t>
            </a:r>
          </a:p>
          <a:p>
            <a:pPr lvl="1">
              <a:lnSpc>
                <a:spcPct val="110000"/>
              </a:lnSpc>
            </a:pPr>
            <a:endParaRPr lang="en-US" sz="900" i="1" dirty="0"/>
          </a:p>
          <a:p>
            <a:pPr>
              <a:lnSpc>
                <a:spcPct val="120000"/>
              </a:lnSpc>
            </a:pPr>
            <a:r>
              <a:rPr lang="en-US" sz="1800" dirty="0"/>
              <a:t>Observation of “Jet Quenching”</a:t>
            </a:r>
          </a:p>
          <a:p>
            <a:pPr lvl="1">
              <a:lnSpc>
                <a:spcPct val="120000"/>
              </a:lnSpc>
            </a:pPr>
            <a:r>
              <a:rPr lang="en-US" sz="1600" dirty="0"/>
              <a:t>Suppression of hadrons with large transverse momentum in central </a:t>
            </a:r>
            <a:r>
              <a:rPr lang="en-US" sz="1600" dirty="0" err="1"/>
              <a:t>Au+Au</a:t>
            </a:r>
            <a:r>
              <a:rPr lang="en-US" sz="1600" dirty="0"/>
              <a:t> collisions</a:t>
            </a:r>
          </a:p>
          <a:p>
            <a:pPr lvl="1">
              <a:lnSpc>
                <a:spcPct val="120000"/>
              </a:lnSpc>
            </a:pPr>
            <a:endParaRPr lang="en-US" sz="900" dirty="0"/>
          </a:p>
          <a:p>
            <a:pPr>
              <a:lnSpc>
                <a:spcPct val="120000"/>
              </a:lnSpc>
            </a:pPr>
            <a:r>
              <a:rPr lang="en-US" sz="1800" dirty="0"/>
              <a:t>RHIC scientists serve up “Perfect Liquid”</a:t>
            </a:r>
          </a:p>
          <a:p>
            <a:pPr lvl="1">
              <a:lnSpc>
                <a:spcPct val="120000"/>
              </a:lnSpc>
            </a:pPr>
            <a:r>
              <a:rPr lang="en-US" sz="1600" dirty="0"/>
              <a:t>New state of hot, dense matter out of quarks &amp; gluons.</a:t>
            </a:r>
          </a:p>
          <a:p>
            <a:pPr lvl="1">
              <a:lnSpc>
                <a:spcPct val="120000"/>
              </a:lnSpc>
            </a:pPr>
            <a:r>
              <a:rPr lang="en-US" sz="1600" dirty="0"/>
              <a:t>Instead of behaving like a gas of free quarks &amp; gluons, it appears more like a liquid. (more than 11,000 citations) </a:t>
            </a:r>
          </a:p>
          <a:p>
            <a:pPr lvl="1">
              <a:lnSpc>
                <a:spcPct val="120000"/>
              </a:lnSpc>
            </a:pPr>
            <a:endParaRPr lang="en-US" sz="900" dirty="0"/>
          </a:p>
          <a:p>
            <a:r>
              <a:rPr lang="en-US" sz="1800" dirty="0"/>
              <a:t>Signature of a Critical Point</a:t>
            </a:r>
          </a:p>
          <a:p>
            <a:pPr lvl="1"/>
            <a:r>
              <a:rPr lang="en-US" sz="1600" dirty="0"/>
              <a:t>Non-monotonic variation of moments of net-baryon number distribution</a:t>
            </a:r>
          </a:p>
          <a:p>
            <a:pPr lvl="1"/>
            <a:r>
              <a:rPr lang="en-US" sz="1600" dirty="0"/>
              <a:t>Related to correlation length and susceptibilities of the system, suggested as a signature of a critical point</a:t>
            </a:r>
          </a:p>
          <a:p>
            <a:pPr lvl="1"/>
            <a:endParaRPr lang="en-US" sz="900" dirty="0"/>
          </a:p>
          <a:p>
            <a:r>
              <a:rPr lang="en-US" sz="1800" dirty="0">
                <a:cs typeface="Arial" panose="020B0604020202020204" pitchFamily="34" charset="0"/>
              </a:rPr>
              <a:t>Discoveries of </a:t>
            </a:r>
            <a:r>
              <a:rPr lang="en-US" sz="1800" dirty="0" err="1">
                <a:cs typeface="Arial" panose="020B0604020202020204" pitchFamily="34" charset="0"/>
              </a:rPr>
              <a:t>Breit</a:t>
            </a:r>
            <a:r>
              <a:rPr lang="en-US" sz="1800" dirty="0">
                <a:cs typeface="Arial" panose="020B0604020202020204" pitchFamily="34" charset="0"/>
              </a:rPr>
              <a:t>-Wheeler Process and Vacuum Birefringence </a:t>
            </a:r>
          </a:p>
          <a:p>
            <a:pPr lvl="1"/>
            <a:r>
              <a:rPr lang="en-US" sz="1400" dirty="0"/>
              <a:t>Production of matter and antimatter from photon collisions</a:t>
            </a:r>
          </a:p>
          <a:p>
            <a:pPr lvl="1"/>
            <a:r>
              <a:rPr lang="en-US" sz="1400" dirty="0"/>
              <a:t>Polarization-dependent light-bending in a vacuum</a:t>
            </a:r>
            <a:endParaRPr lang="en-US" sz="1600" dirty="0"/>
          </a:p>
        </p:txBody>
      </p:sp>
      <p:pic>
        <p:nvPicPr>
          <p:cNvPr id="7" name="Picture 6" descr="Diagram&#10;&#10;Description automatically generated">
            <a:extLst>
              <a:ext uri="{FF2B5EF4-FFF2-40B4-BE49-F238E27FC236}">
                <a16:creationId xmlns:a16="http://schemas.microsoft.com/office/drawing/2014/main" id="{D24EF9CF-FB9E-014F-BE1F-3BF1F1A4CD35}"/>
              </a:ext>
            </a:extLst>
          </p:cNvPr>
          <p:cNvPicPr>
            <a:picLocks noChangeAspect="1"/>
          </p:cNvPicPr>
          <p:nvPr/>
        </p:nvPicPr>
        <p:blipFill rotWithShape="1">
          <a:blip r:embed="rId2"/>
          <a:srcRect r="50000"/>
          <a:stretch/>
        </p:blipFill>
        <p:spPr>
          <a:xfrm>
            <a:off x="4697611" y="1286010"/>
            <a:ext cx="1973515" cy="1424782"/>
          </a:xfrm>
          <a:prstGeom prst="rect">
            <a:avLst/>
          </a:prstGeom>
        </p:spPr>
      </p:pic>
      <p:pic>
        <p:nvPicPr>
          <p:cNvPr id="8" name="Picture 5">
            <a:extLst>
              <a:ext uri="{FF2B5EF4-FFF2-40B4-BE49-F238E27FC236}">
                <a16:creationId xmlns:a16="http://schemas.microsoft.com/office/drawing/2014/main" id="{78ADE3C7-DDE4-C844-A1E7-3CD15DB51972}"/>
              </a:ext>
            </a:extLst>
          </p:cNvPr>
          <p:cNvPicPr>
            <a:picLocks noChangeAspect="1" noChangeArrowheads="1"/>
          </p:cNvPicPr>
          <p:nvPr/>
        </p:nvPicPr>
        <p:blipFill>
          <a:blip r:embed="rId3" cstate="print"/>
          <a:srcRect l="25000" t="17180" r="17999" b="8974"/>
          <a:stretch>
            <a:fillRect/>
          </a:stretch>
        </p:blipFill>
        <p:spPr bwMode="auto">
          <a:xfrm>
            <a:off x="6722436" y="1662561"/>
            <a:ext cx="1950355" cy="1847082"/>
          </a:xfrm>
          <a:prstGeom prst="rect">
            <a:avLst/>
          </a:prstGeom>
          <a:noFill/>
          <a:ln w="9525" algn="ctr">
            <a:noFill/>
            <a:miter lim="800000"/>
            <a:headEnd/>
            <a:tailEnd/>
          </a:ln>
          <a:effectLst/>
        </p:spPr>
      </p:pic>
      <p:pic>
        <p:nvPicPr>
          <p:cNvPr id="10" name="Picture 9">
            <a:extLst>
              <a:ext uri="{FF2B5EF4-FFF2-40B4-BE49-F238E27FC236}">
                <a16:creationId xmlns:a16="http://schemas.microsoft.com/office/drawing/2014/main" id="{FB36A4DC-3F5C-2E45-9781-5E08B01F4A61}"/>
              </a:ext>
            </a:extLst>
          </p:cNvPr>
          <p:cNvPicPr>
            <a:picLocks noChangeAspect="1"/>
          </p:cNvPicPr>
          <p:nvPr/>
        </p:nvPicPr>
        <p:blipFill rotWithShape="1">
          <a:blip r:embed="rId4"/>
          <a:srcRect r="5981" b="25647"/>
          <a:stretch/>
        </p:blipFill>
        <p:spPr>
          <a:xfrm>
            <a:off x="6670311" y="4704856"/>
            <a:ext cx="2201837" cy="1468913"/>
          </a:xfrm>
          <a:prstGeom prst="rect">
            <a:avLst/>
          </a:prstGeom>
        </p:spPr>
      </p:pic>
      <p:pic>
        <p:nvPicPr>
          <p:cNvPr id="11" name="Picture 10">
            <a:extLst>
              <a:ext uri="{FF2B5EF4-FFF2-40B4-BE49-F238E27FC236}">
                <a16:creationId xmlns:a16="http://schemas.microsoft.com/office/drawing/2014/main" id="{483A8545-10C8-0546-A4E8-66D5CB4741C7}"/>
              </a:ext>
            </a:extLst>
          </p:cNvPr>
          <p:cNvPicPr>
            <a:picLocks noChangeAspect="1"/>
          </p:cNvPicPr>
          <p:nvPr/>
        </p:nvPicPr>
        <p:blipFill rotWithShape="1">
          <a:blip r:embed="rId5"/>
          <a:srcRect l="4671" t="18205" r="48733" b="-354"/>
          <a:stretch/>
        </p:blipFill>
        <p:spPr>
          <a:xfrm>
            <a:off x="5236905" y="2907202"/>
            <a:ext cx="2090652" cy="2073230"/>
          </a:xfrm>
          <a:prstGeom prst="rect">
            <a:avLst/>
          </a:prstGeom>
        </p:spPr>
      </p:pic>
      <p:sp>
        <p:nvSpPr>
          <p:cNvPr id="9" name="TextBox 8">
            <a:extLst>
              <a:ext uri="{FF2B5EF4-FFF2-40B4-BE49-F238E27FC236}">
                <a16:creationId xmlns:a16="http://schemas.microsoft.com/office/drawing/2014/main" id="{5A18CFEC-F458-B644-A3F4-EF210F27B7E6}"/>
              </a:ext>
            </a:extLst>
          </p:cNvPr>
          <p:cNvSpPr txBox="1"/>
          <p:nvPr/>
        </p:nvSpPr>
        <p:spPr>
          <a:xfrm>
            <a:off x="5069184" y="819872"/>
            <a:ext cx="3760773" cy="338554"/>
          </a:xfrm>
          <a:prstGeom prst="rect">
            <a:avLst/>
          </a:prstGeom>
          <a:noFill/>
        </p:spPr>
        <p:txBody>
          <a:bodyPr wrap="none" rtlCol="0">
            <a:spAutoFit/>
          </a:bodyPr>
          <a:lstStyle/>
          <a:p>
            <a:pPr algn="r"/>
            <a:r>
              <a:rPr lang="en-US" sz="1600" dirty="0">
                <a:solidFill>
                  <a:srgbClr val="0432FF"/>
                </a:solidFill>
              </a:rPr>
              <a:t>(Robert Tribble and RHIC </a:t>
            </a:r>
            <a:r>
              <a:rPr lang="en-US" sz="1600" dirty="0" err="1">
                <a:solidFill>
                  <a:srgbClr val="0432FF"/>
                </a:solidFill>
              </a:rPr>
              <a:t>Expt.s</a:t>
            </a:r>
            <a:r>
              <a:rPr lang="en-US" sz="1600" dirty="0">
                <a:solidFill>
                  <a:srgbClr val="0432FF"/>
                </a:solidFill>
              </a:rPr>
              <a:t> Colleagues)</a:t>
            </a:r>
          </a:p>
        </p:txBody>
      </p:sp>
      <p:sp>
        <p:nvSpPr>
          <p:cNvPr id="14" name="Slide Number Placeholder 6">
            <a:extLst>
              <a:ext uri="{FF2B5EF4-FFF2-40B4-BE49-F238E27FC236}">
                <a16:creationId xmlns:a16="http://schemas.microsoft.com/office/drawing/2014/main" id="{F9321E3B-5CCF-8543-B85F-336F0B8E36E8}"/>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4</a:t>
            </a:fld>
            <a:endParaRPr lang="en-US"/>
          </a:p>
        </p:txBody>
      </p:sp>
      <p:sp>
        <p:nvSpPr>
          <p:cNvPr id="15" name="Footer Placeholder 10">
            <a:extLst>
              <a:ext uri="{FF2B5EF4-FFF2-40B4-BE49-F238E27FC236}">
                <a16:creationId xmlns:a16="http://schemas.microsoft.com/office/drawing/2014/main" id="{CF6E7B2B-7D3D-A14A-BC32-2000C974BF06}"/>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16" name="Date Placeholder 15">
            <a:extLst>
              <a:ext uri="{FF2B5EF4-FFF2-40B4-BE49-F238E27FC236}">
                <a16:creationId xmlns:a16="http://schemas.microsoft.com/office/drawing/2014/main" id="{11C44865-DF54-854F-BADE-18CA54E8C750}"/>
              </a:ext>
            </a:extLst>
          </p:cNvPr>
          <p:cNvSpPr>
            <a:spLocks noGrp="1"/>
          </p:cNvSpPr>
          <p:nvPr>
            <p:ph type="dt" sz="half" idx="10"/>
          </p:nvPr>
        </p:nvSpPr>
        <p:spPr>
          <a:xfrm>
            <a:off x="0" y="6489084"/>
            <a:ext cx="2133600" cy="365125"/>
          </a:xfrm>
        </p:spPr>
        <p:txBody>
          <a:bodyPr/>
          <a:lstStyle/>
          <a:p>
            <a:r>
              <a:rPr lang="en-US"/>
              <a:t>10/14/21</a:t>
            </a:r>
          </a:p>
        </p:txBody>
      </p:sp>
    </p:spTree>
    <p:extLst>
      <p:ext uri="{BB962C8B-B14F-4D97-AF65-F5344CB8AC3E}">
        <p14:creationId xmlns:p14="http://schemas.microsoft.com/office/powerpoint/2010/main" val="1049803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CC7D99D5-06C5-2741-9C1A-D8DDD22D4B04}"/>
              </a:ext>
            </a:extLst>
          </p:cNvPr>
          <p:cNvSpPr>
            <a:spLocks noGrp="1"/>
          </p:cNvSpPr>
          <p:nvPr>
            <p:ph type="ctrTitle"/>
          </p:nvPr>
        </p:nvSpPr>
        <p:spPr/>
        <p:txBody>
          <a:bodyPr/>
          <a:lstStyle/>
          <a:p>
            <a:r>
              <a:rPr lang="en-US" i="1" dirty="0"/>
              <a:t>Highest Energies Possible</a:t>
            </a:r>
          </a:p>
        </p:txBody>
      </p:sp>
      <p:sp>
        <p:nvSpPr>
          <p:cNvPr id="3" name="Slide Number Placeholder 6">
            <a:extLst>
              <a:ext uri="{FF2B5EF4-FFF2-40B4-BE49-F238E27FC236}">
                <a16:creationId xmlns:a16="http://schemas.microsoft.com/office/drawing/2014/main" id="{FEBA27D4-91C6-7044-BA3D-918A9579DACA}"/>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5</a:t>
            </a:fld>
            <a:endParaRPr lang="en-US"/>
          </a:p>
        </p:txBody>
      </p:sp>
      <p:sp>
        <p:nvSpPr>
          <p:cNvPr id="4" name="Footer Placeholder 10">
            <a:extLst>
              <a:ext uri="{FF2B5EF4-FFF2-40B4-BE49-F238E27FC236}">
                <a16:creationId xmlns:a16="http://schemas.microsoft.com/office/drawing/2014/main" id="{716482B9-E1C2-6D41-801D-AF5CB6F7CE26}"/>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5" name="Date Placeholder 15">
            <a:extLst>
              <a:ext uri="{FF2B5EF4-FFF2-40B4-BE49-F238E27FC236}">
                <a16:creationId xmlns:a16="http://schemas.microsoft.com/office/drawing/2014/main" id="{D6D549E1-0323-8343-A2AB-0EFADA01267E}"/>
              </a:ext>
            </a:extLst>
          </p:cNvPr>
          <p:cNvSpPr>
            <a:spLocks noGrp="1"/>
          </p:cNvSpPr>
          <p:nvPr>
            <p:ph type="dt" sz="half" idx="10"/>
          </p:nvPr>
        </p:nvSpPr>
        <p:spPr>
          <a:xfrm>
            <a:off x="0" y="6489084"/>
            <a:ext cx="2133600" cy="365125"/>
          </a:xfrm>
        </p:spPr>
        <p:txBody>
          <a:bodyPr/>
          <a:lstStyle/>
          <a:p>
            <a:r>
              <a:rPr lang="en-US"/>
              <a:t>10/14/21</a:t>
            </a:r>
          </a:p>
        </p:txBody>
      </p:sp>
    </p:spTree>
    <p:extLst>
      <p:ext uri="{BB962C8B-B14F-4D97-AF65-F5344CB8AC3E}">
        <p14:creationId xmlns:p14="http://schemas.microsoft.com/office/powerpoint/2010/main" val="3287593308"/>
      </p:ext>
    </p:extLst>
  </p:cSld>
  <p:clrMapOvr>
    <a:masterClrMapping/>
  </p:clrMapOvr>
  <mc:AlternateContent xmlns:mc="http://schemas.openxmlformats.org/markup-compatibility/2006" xmlns:p14="http://schemas.microsoft.com/office/powerpoint/2010/main">
    <mc:Choice Requires="p14">
      <p:transition spd="slow" p14:dur="2000" advTm="14051"/>
    </mc:Choice>
    <mc:Fallback xmlns="">
      <p:transition spd="slow" advTm="14051"/>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3FA69-9B38-5244-858E-16D928A3A21A}"/>
              </a:ext>
            </a:extLst>
          </p:cNvPr>
          <p:cNvSpPr>
            <a:spLocks noGrp="1"/>
          </p:cNvSpPr>
          <p:nvPr>
            <p:ph type="title"/>
          </p:nvPr>
        </p:nvSpPr>
        <p:spPr/>
        <p:txBody>
          <a:bodyPr/>
          <a:lstStyle/>
          <a:p>
            <a:r>
              <a:rPr lang="en-US" dirty="0">
                <a:solidFill>
                  <a:srgbClr val="0432FF"/>
                </a:solidFill>
              </a:rPr>
              <a:t>Fermi’s Vision</a:t>
            </a:r>
          </a:p>
        </p:txBody>
      </p:sp>
      <p:sp>
        <p:nvSpPr>
          <p:cNvPr id="6" name="TextBox 5">
            <a:extLst>
              <a:ext uri="{FF2B5EF4-FFF2-40B4-BE49-F238E27FC236}">
                <a16:creationId xmlns:a16="http://schemas.microsoft.com/office/drawing/2014/main" id="{E92CCDD2-C17F-4544-BD1C-AEEB3218BD2D}"/>
              </a:ext>
            </a:extLst>
          </p:cNvPr>
          <p:cNvSpPr txBox="1"/>
          <p:nvPr/>
        </p:nvSpPr>
        <p:spPr>
          <a:xfrm>
            <a:off x="137398" y="3056600"/>
            <a:ext cx="4595449" cy="3200876"/>
          </a:xfrm>
          <a:prstGeom prst="rect">
            <a:avLst/>
          </a:prstGeom>
          <a:noFill/>
        </p:spPr>
        <p:txBody>
          <a:bodyPr wrap="square" rtlCol="0">
            <a:spAutoFit/>
          </a:bodyPr>
          <a:lstStyle/>
          <a:p>
            <a:pPr algn="ctr"/>
            <a:r>
              <a:rPr lang="en-US" dirty="0"/>
              <a:t>Fermi’s Speech (Jan. 1954)</a:t>
            </a:r>
          </a:p>
          <a:p>
            <a:pPr algn="ctr"/>
            <a:endParaRPr lang="en-US" sz="1100" dirty="0"/>
          </a:p>
          <a:p>
            <a:pPr algn="ctr"/>
            <a:r>
              <a:rPr lang="en-US" dirty="0"/>
              <a:t>APS President in 1953</a:t>
            </a:r>
          </a:p>
          <a:p>
            <a:pPr algn="ctr"/>
            <a:r>
              <a:rPr lang="en-US" dirty="0"/>
              <a:t>His speech as retiring President </a:t>
            </a:r>
          </a:p>
          <a:p>
            <a:pPr algn="ctr"/>
            <a:r>
              <a:rPr lang="en-US" dirty="0"/>
              <a:t>on January 29, 1954</a:t>
            </a:r>
          </a:p>
          <a:p>
            <a:pPr algn="ctr"/>
            <a:endParaRPr lang="en-US" sz="1100" dirty="0"/>
          </a:p>
          <a:p>
            <a:pPr algn="ctr"/>
            <a:r>
              <a:rPr lang="en-US" i="1" dirty="0">
                <a:solidFill>
                  <a:srgbClr val="0432FF"/>
                </a:solidFill>
              </a:rPr>
              <a:t>“What Can We Learn </a:t>
            </a:r>
          </a:p>
          <a:p>
            <a:pPr algn="ctr"/>
            <a:r>
              <a:rPr lang="en-US" i="1" dirty="0">
                <a:solidFill>
                  <a:srgbClr val="0432FF"/>
                </a:solidFill>
              </a:rPr>
              <a:t>with High Energy Accelerators?”  </a:t>
            </a:r>
          </a:p>
          <a:p>
            <a:pPr algn="ctr"/>
            <a:endParaRPr lang="en-US" sz="1100" dirty="0"/>
          </a:p>
          <a:p>
            <a:pPr algn="ctr"/>
            <a:r>
              <a:rPr lang="en-US" dirty="0">
                <a:solidFill>
                  <a:srgbClr val="C00000"/>
                </a:solidFill>
              </a:rPr>
              <a:t>The only way to access new physics is </a:t>
            </a:r>
          </a:p>
          <a:p>
            <a:pPr algn="ctr"/>
            <a:r>
              <a:rPr lang="en-US" dirty="0">
                <a:solidFill>
                  <a:srgbClr val="C00000"/>
                </a:solidFill>
              </a:rPr>
              <a:t>through the development of </a:t>
            </a:r>
          </a:p>
          <a:p>
            <a:pPr algn="ctr"/>
            <a:r>
              <a:rPr lang="en-US" dirty="0">
                <a:solidFill>
                  <a:srgbClr val="C00000"/>
                </a:solidFill>
              </a:rPr>
              <a:t>higher- and higher-energy accelerators</a:t>
            </a:r>
          </a:p>
        </p:txBody>
      </p:sp>
      <p:sp>
        <p:nvSpPr>
          <p:cNvPr id="10" name="TextBox 9">
            <a:extLst>
              <a:ext uri="{FF2B5EF4-FFF2-40B4-BE49-F238E27FC236}">
                <a16:creationId xmlns:a16="http://schemas.microsoft.com/office/drawing/2014/main" id="{18A8FA75-66D7-D742-8D15-A390C4F21A4D}"/>
              </a:ext>
            </a:extLst>
          </p:cNvPr>
          <p:cNvSpPr txBox="1"/>
          <p:nvPr/>
        </p:nvSpPr>
        <p:spPr>
          <a:xfrm>
            <a:off x="7174294" y="-4733"/>
            <a:ext cx="1969706" cy="523220"/>
          </a:xfrm>
          <a:prstGeom prst="rect">
            <a:avLst/>
          </a:prstGeom>
          <a:noFill/>
        </p:spPr>
        <p:txBody>
          <a:bodyPr wrap="none" rtlCol="0">
            <a:spAutoFit/>
          </a:bodyPr>
          <a:lstStyle/>
          <a:p>
            <a:pPr algn="r"/>
            <a:r>
              <a:rPr lang="en-US" sz="1400" dirty="0">
                <a:solidFill>
                  <a:schemeClr val="bg1">
                    <a:lumMod val="50000"/>
                  </a:schemeClr>
                </a:solidFill>
              </a:rPr>
              <a:t>“Fermi Remembered”</a:t>
            </a:r>
          </a:p>
          <a:p>
            <a:pPr algn="r"/>
            <a:r>
              <a:rPr lang="en-US" sz="1400" dirty="0">
                <a:solidFill>
                  <a:schemeClr val="bg1">
                    <a:lumMod val="50000"/>
                  </a:schemeClr>
                </a:solidFill>
              </a:rPr>
              <a:t>Written by James Cronin</a:t>
            </a:r>
          </a:p>
        </p:txBody>
      </p:sp>
      <p:sp>
        <p:nvSpPr>
          <p:cNvPr id="9" name="TextBox 8">
            <a:extLst>
              <a:ext uri="{FF2B5EF4-FFF2-40B4-BE49-F238E27FC236}">
                <a16:creationId xmlns:a16="http://schemas.microsoft.com/office/drawing/2014/main" id="{2DB72CC9-D909-0343-8A29-DE89CF027FF4}"/>
              </a:ext>
            </a:extLst>
          </p:cNvPr>
          <p:cNvSpPr txBox="1"/>
          <p:nvPr/>
        </p:nvSpPr>
        <p:spPr>
          <a:xfrm>
            <a:off x="5011806" y="1264891"/>
            <a:ext cx="3421514" cy="646331"/>
          </a:xfrm>
          <a:prstGeom prst="rect">
            <a:avLst/>
          </a:prstGeom>
          <a:noFill/>
        </p:spPr>
        <p:txBody>
          <a:bodyPr wrap="none" rtlCol="0">
            <a:spAutoFit/>
          </a:bodyPr>
          <a:lstStyle/>
          <a:p>
            <a:pPr algn="ctr"/>
            <a:r>
              <a:rPr lang="en-US" sz="1200" dirty="0"/>
              <a:t>Fermi’s penciled notes </a:t>
            </a:r>
          </a:p>
          <a:p>
            <a:pPr algn="ctr"/>
            <a:r>
              <a:rPr lang="en-US" sz="1200" dirty="0"/>
              <a:t>“</a:t>
            </a:r>
            <a:r>
              <a:rPr lang="en-US" sz="1200" i="1" dirty="0"/>
              <a:t>What can we learn with high energy accelerators?</a:t>
            </a:r>
            <a:r>
              <a:rPr lang="en-US" sz="1200" dirty="0"/>
              <a:t>”</a:t>
            </a:r>
          </a:p>
          <a:p>
            <a:pPr algn="ctr"/>
            <a:r>
              <a:rPr lang="en-US" sz="1200" dirty="0"/>
              <a:t>(Special Collections, University of Chicago)</a:t>
            </a:r>
          </a:p>
        </p:txBody>
      </p:sp>
      <p:pic>
        <p:nvPicPr>
          <p:cNvPr id="13" name="Picture 12">
            <a:extLst>
              <a:ext uri="{FF2B5EF4-FFF2-40B4-BE49-F238E27FC236}">
                <a16:creationId xmlns:a16="http://schemas.microsoft.com/office/drawing/2014/main" id="{688DCB6B-4B68-2841-93A3-56452B1AAFF6}"/>
              </a:ext>
            </a:extLst>
          </p:cNvPr>
          <p:cNvPicPr>
            <a:picLocks noChangeAspect="1"/>
          </p:cNvPicPr>
          <p:nvPr/>
        </p:nvPicPr>
        <p:blipFill rotWithShape="1">
          <a:blip r:embed="rId2"/>
          <a:srcRect l="9821" t="3008" r="7046" b="9464"/>
          <a:stretch/>
        </p:blipFill>
        <p:spPr>
          <a:xfrm>
            <a:off x="5094515" y="1911221"/>
            <a:ext cx="3252651" cy="4361061"/>
          </a:xfrm>
          <a:prstGeom prst="rect">
            <a:avLst/>
          </a:prstGeom>
        </p:spPr>
      </p:pic>
      <p:sp>
        <p:nvSpPr>
          <p:cNvPr id="3" name="Rectangle 2">
            <a:extLst>
              <a:ext uri="{FF2B5EF4-FFF2-40B4-BE49-F238E27FC236}">
                <a16:creationId xmlns:a16="http://schemas.microsoft.com/office/drawing/2014/main" id="{84D151FB-515A-9443-8ABB-DA33AAFB0599}"/>
              </a:ext>
            </a:extLst>
          </p:cNvPr>
          <p:cNvSpPr/>
          <p:nvPr/>
        </p:nvSpPr>
        <p:spPr>
          <a:xfrm>
            <a:off x="4732847" y="4730862"/>
            <a:ext cx="4045393" cy="1541420"/>
          </a:xfrm>
          <a:prstGeom prst="rect">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2FB1CB34-3DB3-E246-948C-A3102FE94DF5}"/>
              </a:ext>
            </a:extLst>
          </p:cNvPr>
          <p:cNvPicPr>
            <a:picLocks noChangeAspect="1"/>
          </p:cNvPicPr>
          <p:nvPr/>
        </p:nvPicPr>
        <p:blipFill rotWithShape="1">
          <a:blip r:embed="rId3"/>
          <a:srcRect b="44183"/>
          <a:stretch/>
        </p:blipFill>
        <p:spPr>
          <a:xfrm>
            <a:off x="1469815" y="1496540"/>
            <a:ext cx="1930614" cy="1333673"/>
          </a:xfrm>
          <a:prstGeom prst="rect">
            <a:avLst/>
          </a:prstGeom>
        </p:spPr>
      </p:pic>
      <p:sp>
        <p:nvSpPr>
          <p:cNvPr id="16" name="TextBox 15">
            <a:extLst>
              <a:ext uri="{FF2B5EF4-FFF2-40B4-BE49-F238E27FC236}">
                <a16:creationId xmlns:a16="http://schemas.microsoft.com/office/drawing/2014/main" id="{1C313070-43FF-B449-9015-0CA0AE4D362F}"/>
              </a:ext>
            </a:extLst>
          </p:cNvPr>
          <p:cNvSpPr txBox="1"/>
          <p:nvPr/>
        </p:nvSpPr>
        <p:spPr>
          <a:xfrm>
            <a:off x="1" y="808980"/>
            <a:ext cx="9143999" cy="461665"/>
          </a:xfrm>
          <a:prstGeom prst="rect">
            <a:avLst/>
          </a:prstGeom>
          <a:noFill/>
        </p:spPr>
        <p:txBody>
          <a:bodyPr wrap="square" rtlCol="0">
            <a:spAutoFit/>
          </a:bodyPr>
          <a:lstStyle/>
          <a:p>
            <a:pPr algn="ctr"/>
            <a:r>
              <a:rPr lang="en-US" sz="2400" i="1" dirty="0"/>
              <a:t>Highest energies possible</a:t>
            </a:r>
          </a:p>
        </p:txBody>
      </p:sp>
      <p:sp>
        <p:nvSpPr>
          <p:cNvPr id="17" name="Slide Number Placeholder 6">
            <a:extLst>
              <a:ext uri="{FF2B5EF4-FFF2-40B4-BE49-F238E27FC236}">
                <a16:creationId xmlns:a16="http://schemas.microsoft.com/office/drawing/2014/main" id="{2A3A1BA8-1EE7-9849-A7AD-B08E612D737A}"/>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6</a:t>
            </a:fld>
            <a:endParaRPr lang="en-US"/>
          </a:p>
        </p:txBody>
      </p:sp>
      <p:sp>
        <p:nvSpPr>
          <p:cNvPr id="18" name="Footer Placeholder 10">
            <a:extLst>
              <a:ext uri="{FF2B5EF4-FFF2-40B4-BE49-F238E27FC236}">
                <a16:creationId xmlns:a16="http://schemas.microsoft.com/office/drawing/2014/main" id="{3F6B1508-707B-5345-B046-55411DF25871}"/>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19" name="Date Placeholder 15">
            <a:extLst>
              <a:ext uri="{FF2B5EF4-FFF2-40B4-BE49-F238E27FC236}">
                <a16:creationId xmlns:a16="http://schemas.microsoft.com/office/drawing/2014/main" id="{BEC95F78-56FF-004A-AE2E-0C47F9A59595}"/>
              </a:ext>
            </a:extLst>
          </p:cNvPr>
          <p:cNvSpPr>
            <a:spLocks noGrp="1"/>
          </p:cNvSpPr>
          <p:nvPr>
            <p:ph type="dt" sz="half" idx="10"/>
          </p:nvPr>
        </p:nvSpPr>
        <p:spPr>
          <a:xfrm>
            <a:off x="0" y="6489084"/>
            <a:ext cx="2133600" cy="365125"/>
          </a:xfrm>
        </p:spPr>
        <p:txBody>
          <a:bodyPr/>
          <a:lstStyle/>
          <a:p>
            <a:r>
              <a:rPr lang="en-US"/>
              <a:t>10/14/21</a:t>
            </a:r>
          </a:p>
        </p:txBody>
      </p:sp>
    </p:spTree>
    <p:extLst>
      <p:ext uri="{BB962C8B-B14F-4D97-AF65-F5344CB8AC3E}">
        <p14:creationId xmlns:p14="http://schemas.microsoft.com/office/powerpoint/2010/main" val="616841406"/>
      </p:ext>
    </p:extLst>
  </p:cSld>
  <p:clrMapOvr>
    <a:masterClrMapping/>
  </p:clrMapOvr>
  <mc:AlternateContent xmlns:mc="http://schemas.openxmlformats.org/markup-compatibility/2006" xmlns:p14="http://schemas.microsoft.com/office/powerpoint/2010/main">
    <mc:Choice Requires="p14">
      <p:transition spd="slow" p14:dur="2000" advTm="28751"/>
    </mc:Choice>
    <mc:Fallback xmlns="">
      <p:transition spd="slow" advTm="28751"/>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0A665-16E7-2341-AD95-F10311E65D6E}"/>
              </a:ext>
            </a:extLst>
          </p:cNvPr>
          <p:cNvSpPr>
            <a:spLocks noGrp="1"/>
          </p:cNvSpPr>
          <p:nvPr>
            <p:ph type="title"/>
          </p:nvPr>
        </p:nvSpPr>
        <p:spPr/>
        <p:txBody>
          <a:bodyPr/>
          <a:lstStyle/>
          <a:p>
            <a:r>
              <a:rPr lang="en-US" dirty="0">
                <a:solidFill>
                  <a:srgbClr val="0432FF"/>
                </a:solidFill>
              </a:rPr>
              <a:t>Fermi’s Vision</a:t>
            </a:r>
          </a:p>
        </p:txBody>
      </p:sp>
      <p:sp>
        <p:nvSpPr>
          <p:cNvPr id="18" name="TextBox 17">
            <a:extLst>
              <a:ext uri="{FF2B5EF4-FFF2-40B4-BE49-F238E27FC236}">
                <a16:creationId xmlns:a16="http://schemas.microsoft.com/office/drawing/2014/main" id="{4256A70F-DB63-0741-8436-15628DDD2452}"/>
              </a:ext>
            </a:extLst>
          </p:cNvPr>
          <p:cNvSpPr txBox="1"/>
          <p:nvPr/>
        </p:nvSpPr>
        <p:spPr>
          <a:xfrm>
            <a:off x="7174294" y="-4733"/>
            <a:ext cx="1969706" cy="523220"/>
          </a:xfrm>
          <a:prstGeom prst="rect">
            <a:avLst/>
          </a:prstGeom>
          <a:noFill/>
        </p:spPr>
        <p:txBody>
          <a:bodyPr wrap="none" rtlCol="0">
            <a:spAutoFit/>
          </a:bodyPr>
          <a:lstStyle/>
          <a:p>
            <a:pPr algn="r"/>
            <a:r>
              <a:rPr lang="en-US" sz="1400" dirty="0">
                <a:solidFill>
                  <a:schemeClr val="bg1">
                    <a:lumMod val="50000"/>
                  </a:schemeClr>
                </a:solidFill>
              </a:rPr>
              <a:t>“Fermi Remembered”</a:t>
            </a:r>
          </a:p>
          <a:p>
            <a:pPr algn="r"/>
            <a:r>
              <a:rPr lang="en-US" sz="1400" dirty="0">
                <a:solidFill>
                  <a:schemeClr val="bg1">
                    <a:lumMod val="50000"/>
                  </a:schemeClr>
                </a:solidFill>
              </a:rPr>
              <a:t>Written by James Cronin</a:t>
            </a:r>
          </a:p>
        </p:txBody>
      </p:sp>
      <p:sp>
        <p:nvSpPr>
          <p:cNvPr id="23" name="TextBox 22">
            <a:extLst>
              <a:ext uri="{FF2B5EF4-FFF2-40B4-BE49-F238E27FC236}">
                <a16:creationId xmlns:a16="http://schemas.microsoft.com/office/drawing/2014/main" id="{FB18A8B4-975E-404F-85B9-69640824EA47}"/>
              </a:ext>
            </a:extLst>
          </p:cNvPr>
          <p:cNvSpPr txBox="1"/>
          <p:nvPr/>
        </p:nvSpPr>
        <p:spPr>
          <a:xfrm>
            <a:off x="567059" y="5012117"/>
            <a:ext cx="3082895" cy="1077218"/>
          </a:xfrm>
          <a:prstGeom prst="rect">
            <a:avLst/>
          </a:prstGeom>
          <a:noFill/>
        </p:spPr>
        <p:txBody>
          <a:bodyPr wrap="none" rtlCol="0">
            <a:spAutoFit/>
          </a:bodyPr>
          <a:lstStyle/>
          <a:p>
            <a:r>
              <a:rPr lang="en-US" sz="1600" dirty="0">
                <a:solidFill>
                  <a:srgbClr val="C00000"/>
                </a:solidFill>
              </a:rPr>
              <a:t>Fermi’s </a:t>
            </a:r>
            <a:r>
              <a:rPr lang="en-US" sz="1600" dirty="0" err="1">
                <a:solidFill>
                  <a:srgbClr val="C00000"/>
                </a:solidFill>
              </a:rPr>
              <a:t>Globatron</a:t>
            </a:r>
            <a:r>
              <a:rPr lang="en-US" sz="1600" dirty="0">
                <a:solidFill>
                  <a:srgbClr val="C00000"/>
                </a:solidFill>
              </a:rPr>
              <a:t> (Projection):</a:t>
            </a:r>
          </a:p>
          <a:p>
            <a:pPr marL="285750" indent="-285750">
              <a:buFont typeface="Arial" panose="020B0604020202020204" pitchFamily="34" charset="0"/>
              <a:buChar char="•"/>
            </a:pPr>
            <a:r>
              <a:rPr lang="en-US" sz="1600" dirty="0"/>
              <a:t>~40,000 km </a:t>
            </a:r>
          </a:p>
          <a:p>
            <a:pPr marL="285750" indent="-285750">
              <a:buFont typeface="Arial" panose="020B0604020202020204" pitchFamily="34" charset="0"/>
              <a:buChar char="•"/>
            </a:pPr>
            <a:r>
              <a:rPr lang="en-US" sz="1600" dirty="0"/>
              <a:t>~1994</a:t>
            </a:r>
          </a:p>
          <a:p>
            <a:pPr marL="285750" indent="-285750">
              <a:buFont typeface="Arial" panose="020B0604020202020204" pitchFamily="34" charset="0"/>
              <a:buChar char="•"/>
            </a:pPr>
            <a:r>
              <a:rPr lang="en-US" sz="1600" dirty="0"/>
              <a:t>~170B 1954 $ (~1,000B 2021 $)</a:t>
            </a:r>
          </a:p>
        </p:txBody>
      </p:sp>
      <p:sp>
        <p:nvSpPr>
          <p:cNvPr id="34" name="TextBox 33">
            <a:extLst>
              <a:ext uri="{FF2B5EF4-FFF2-40B4-BE49-F238E27FC236}">
                <a16:creationId xmlns:a16="http://schemas.microsoft.com/office/drawing/2014/main" id="{B8FCB0AB-B182-4540-9AC0-51E16887EF56}"/>
              </a:ext>
            </a:extLst>
          </p:cNvPr>
          <p:cNvSpPr txBox="1"/>
          <p:nvPr/>
        </p:nvSpPr>
        <p:spPr>
          <a:xfrm>
            <a:off x="431926" y="4218200"/>
            <a:ext cx="3598422" cy="461665"/>
          </a:xfrm>
          <a:prstGeom prst="rect">
            <a:avLst/>
          </a:prstGeom>
          <a:noFill/>
        </p:spPr>
        <p:txBody>
          <a:bodyPr wrap="none" rtlCol="0">
            <a:spAutoFit/>
          </a:bodyPr>
          <a:lstStyle/>
          <a:p>
            <a:pPr algn="ctr"/>
            <a:r>
              <a:rPr lang="en-US" sz="1200" dirty="0"/>
              <a:t>Fermi’s slide 1, cost and energy of accelerators vs. year</a:t>
            </a:r>
          </a:p>
          <a:p>
            <a:pPr algn="ctr"/>
            <a:r>
              <a:rPr lang="en-US" sz="1200" dirty="0"/>
              <a:t>(Special Collections, University of Chicago)</a:t>
            </a:r>
          </a:p>
        </p:txBody>
      </p:sp>
      <p:pic>
        <p:nvPicPr>
          <p:cNvPr id="53" name="Picture 52">
            <a:extLst>
              <a:ext uri="{FF2B5EF4-FFF2-40B4-BE49-F238E27FC236}">
                <a16:creationId xmlns:a16="http://schemas.microsoft.com/office/drawing/2014/main" id="{D057210B-12B2-0949-A141-B9A839F3AF71}"/>
              </a:ext>
            </a:extLst>
          </p:cNvPr>
          <p:cNvPicPr>
            <a:picLocks noChangeAspect="1"/>
          </p:cNvPicPr>
          <p:nvPr/>
        </p:nvPicPr>
        <p:blipFill rotWithShape="1">
          <a:blip r:embed="rId2"/>
          <a:srcRect l="4599" t="5561" r="4673" b="11754"/>
          <a:stretch/>
        </p:blipFill>
        <p:spPr>
          <a:xfrm>
            <a:off x="346717" y="1328375"/>
            <a:ext cx="3711295" cy="2889825"/>
          </a:xfrm>
          <a:prstGeom prst="rect">
            <a:avLst/>
          </a:prstGeom>
        </p:spPr>
      </p:pic>
      <p:sp>
        <p:nvSpPr>
          <p:cNvPr id="56" name="TextBox 55">
            <a:extLst>
              <a:ext uri="{FF2B5EF4-FFF2-40B4-BE49-F238E27FC236}">
                <a16:creationId xmlns:a16="http://schemas.microsoft.com/office/drawing/2014/main" id="{8F143D90-D6B3-E94F-9738-2F85785EC7C0}"/>
              </a:ext>
            </a:extLst>
          </p:cNvPr>
          <p:cNvSpPr txBox="1"/>
          <p:nvPr/>
        </p:nvSpPr>
        <p:spPr>
          <a:xfrm>
            <a:off x="1" y="808980"/>
            <a:ext cx="9143999" cy="461665"/>
          </a:xfrm>
          <a:prstGeom prst="rect">
            <a:avLst/>
          </a:prstGeom>
          <a:noFill/>
        </p:spPr>
        <p:txBody>
          <a:bodyPr wrap="square" rtlCol="0">
            <a:spAutoFit/>
          </a:bodyPr>
          <a:lstStyle/>
          <a:p>
            <a:pPr algn="ctr"/>
            <a:r>
              <a:rPr lang="en-US" sz="2400" i="1" dirty="0"/>
              <a:t>Highest energies possible</a:t>
            </a:r>
          </a:p>
        </p:txBody>
      </p:sp>
      <p:sp>
        <p:nvSpPr>
          <p:cNvPr id="57" name="TextBox 56">
            <a:extLst>
              <a:ext uri="{FF2B5EF4-FFF2-40B4-BE49-F238E27FC236}">
                <a16:creationId xmlns:a16="http://schemas.microsoft.com/office/drawing/2014/main" id="{53112701-B46D-0B43-AC34-5008B85E3363}"/>
              </a:ext>
            </a:extLst>
          </p:cNvPr>
          <p:cNvSpPr txBox="1"/>
          <p:nvPr/>
        </p:nvSpPr>
        <p:spPr>
          <a:xfrm>
            <a:off x="5697215" y="1421609"/>
            <a:ext cx="1909497" cy="369332"/>
          </a:xfrm>
          <a:prstGeom prst="rect">
            <a:avLst/>
          </a:prstGeom>
          <a:noFill/>
        </p:spPr>
        <p:txBody>
          <a:bodyPr wrap="none" rtlCol="0">
            <a:spAutoFit/>
          </a:bodyPr>
          <a:lstStyle/>
          <a:p>
            <a:pPr algn="ctr"/>
            <a:r>
              <a:rPr lang="en-US" dirty="0"/>
              <a:t>Fermi’s </a:t>
            </a:r>
            <a:r>
              <a:rPr lang="en-US" dirty="0" err="1"/>
              <a:t>Globatron</a:t>
            </a:r>
            <a:endParaRPr lang="en-US" dirty="0"/>
          </a:p>
        </p:txBody>
      </p:sp>
      <p:sp>
        <p:nvSpPr>
          <p:cNvPr id="58" name="TextBox 57">
            <a:extLst>
              <a:ext uri="{FF2B5EF4-FFF2-40B4-BE49-F238E27FC236}">
                <a16:creationId xmlns:a16="http://schemas.microsoft.com/office/drawing/2014/main" id="{4CFBABF0-5811-6140-907C-252E68774474}"/>
              </a:ext>
            </a:extLst>
          </p:cNvPr>
          <p:cNvSpPr txBox="1"/>
          <p:nvPr/>
        </p:nvSpPr>
        <p:spPr>
          <a:xfrm>
            <a:off x="4431547" y="5507016"/>
            <a:ext cx="4440832" cy="400110"/>
          </a:xfrm>
          <a:prstGeom prst="rect">
            <a:avLst/>
          </a:prstGeom>
          <a:noFill/>
        </p:spPr>
        <p:txBody>
          <a:bodyPr wrap="square" rtlCol="0">
            <a:spAutoFit/>
          </a:bodyPr>
          <a:lstStyle/>
          <a:p>
            <a:pPr algn="ctr"/>
            <a:r>
              <a:rPr lang="en-US" sz="2000" i="1" dirty="0"/>
              <a:t>You cannot get more global than this!!</a:t>
            </a:r>
          </a:p>
        </p:txBody>
      </p:sp>
      <p:pic>
        <p:nvPicPr>
          <p:cNvPr id="59" name="Picture 2" descr="https://tse1.explicit.bing.net/th?id=OIP.STC695ekxky1s_lSkaSZJQHaHY&amp;pid=Api&amp;P=0&amp;w=300&amp;h=300">
            <a:extLst>
              <a:ext uri="{FF2B5EF4-FFF2-40B4-BE49-F238E27FC236}">
                <a16:creationId xmlns:a16="http://schemas.microsoft.com/office/drawing/2014/main" id="{382DB565-76D8-8A48-AD02-6648B7580B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3699" y="1877945"/>
            <a:ext cx="3508376" cy="3496682"/>
          </a:xfrm>
          <a:prstGeom prst="rect">
            <a:avLst/>
          </a:prstGeom>
          <a:noFill/>
          <a:extLst>
            <a:ext uri="{909E8E84-426E-40DD-AFC4-6F175D3DCCD1}">
              <a14:hiddenFill xmlns:a14="http://schemas.microsoft.com/office/drawing/2010/main">
                <a:solidFill>
                  <a:srgbClr val="FFFFFF"/>
                </a:solidFill>
              </a14:hiddenFill>
            </a:ext>
          </a:extLst>
        </p:spPr>
      </p:pic>
      <p:sp>
        <p:nvSpPr>
          <p:cNvPr id="60" name="Slide Number Placeholder 6">
            <a:extLst>
              <a:ext uri="{FF2B5EF4-FFF2-40B4-BE49-F238E27FC236}">
                <a16:creationId xmlns:a16="http://schemas.microsoft.com/office/drawing/2014/main" id="{02711AC0-BC33-1D4B-8E52-95BD3F0E281F}"/>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7</a:t>
            </a:fld>
            <a:endParaRPr lang="en-US"/>
          </a:p>
        </p:txBody>
      </p:sp>
      <p:sp>
        <p:nvSpPr>
          <p:cNvPr id="61" name="Footer Placeholder 10">
            <a:extLst>
              <a:ext uri="{FF2B5EF4-FFF2-40B4-BE49-F238E27FC236}">
                <a16:creationId xmlns:a16="http://schemas.microsoft.com/office/drawing/2014/main" id="{DD2F2527-1303-9447-9503-F70F4EDE0412}"/>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62" name="Date Placeholder 15">
            <a:extLst>
              <a:ext uri="{FF2B5EF4-FFF2-40B4-BE49-F238E27FC236}">
                <a16:creationId xmlns:a16="http://schemas.microsoft.com/office/drawing/2014/main" id="{622E44A5-895B-8D4B-84AD-03A058446317}"/>
              </a:ext>
            </a:extLst>
          </p:cNvPr>
          <p:cNvSpPr>
            <a:spLocks noGrp="1"/>
          </p:cNvSpPr>
          <p:nvPr>
            <p:ph type="dt" sz="half" idx="10"/>
          </p:nvPr>
        </p:nvSpPr>
        <p:spPr>
          <a:xfrm>
            <a:off x="0" y="6489084"/>
            <a:ext cx="2133600" cy="365125"/>
          </a:xfrm>
        </p:spPr>
        <p:txBody>
          <a:bodyPr/>
          <a:lstStyle/>
          <a:p>
            <a:r>
              <a:rPr lang="en-US"/>
              <a:t>10/14/21</a:t>
            </a:r>
          </a:p>
        </p:txBody>
      </p:sp>
    </p:spTree>
    <p:extLst>
      <p:ext uri="{BB962C8B-B14F-4D97-AF65-F5344CB8AC3E}">
        <p14:creationId xmlns:p14="http://schemas.microsoft.com/office/powerpoint/2010/main" val="4231900304"/>
      </p:ext>
    </p:extLst>
  </p:cSld>
  <p:clrMapOvr>
    <a:masterClrMapping/>
  </p:clrMapOvr>
  <mc:AlternateContent xmlns:mc="http://schemas.openxmlformats.org/markup-compatibility/2006" xmlns:p14="http://schemas.microsoft.com/office/powerpoint/2010/main">
    <mc:Choice Requires="p14">
      <p:transition spd="slow" p14:dur="2000" advTm="7976"/>
    </mc:Choice>
    <mc:Fallback xmlns="">
      <p:transition spd="slow" advTm="7976"/>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0A665-16E7-2341-AD95-F10311E65D6E}"/>
              </a:ext>
            </a:extLst>
          </p:cNvPr>
          <p:cNvSpPr>
            <a:spLocks noGrp="1"/>
          </p:cNvSpPr>
          <p:nvPr>
            <p:ph type="title"/>
          </p:nvPr>
        </p:nvSpPr>
        <p:spPr/>
        <p:txBody>
          <a:bodyPr/>
          <a:lstStyle/>
          <a:p>
            <a:r>
              <a:rPr lang="en-US" dirty="0">
                <a:solidFill>
                  <a:srgbClr val="0432FF"/>
                </a:solidFill>
              </a:rPr>
              <a:t>Fermi’s Vision</a:t>
            </a:r>
          </a:p>
        </p:txBody>
      </p:sp>
      <p:sp>
        <p:nvSpPr>
          <p:cNvPr id="18" name="TextBox 17">
            <a:extLst>
              <a:ext uri="{FF2B5EF4-FFF2-40B4-BE49-F238E27FC236}">
                <a16:creationId xmlns:a16="http://schemas.microsoft.com/office/drawing/2014/main" id="{4256A70F-DB63-0741-8436-15628DDD2452}"/>
              </a:ext>
            </a:extLst>
          </p:cNvPr>
          <p:cNvSpPr txBox="1"/>
          <p:nvPr/>
        </p:nvSpPr>
        <p:spPr>
          <a:xfrm>
            <a:off x="7174294" y="-4733"/>
            <a:ext cx="1969706" cy="523220"/>
          </a:xfrm>
          <a:prstGeom prst="rect">
            <a:avLst/>
          </a:prstGeom>
          <a:noFill/>
        </p:spPr>
        <p:txBody>
          <a:bodyPr wrap="none" rtlCol="0">
            <a:spAutoFit/>
          </a:bodyPr>
          <a:lstStyle/>
          <a:p>
            <a:pPr algn="r"/>
            <a:r>
              <a:rPr lang="en-US" sz="1400" dirty="0">
                <a:solidFill>
                  <a:schemeClr val="bg1">
                    <a:lumMod val="50000"/>
                  </a:schemeClr>
                </a:solidFill>
              </a:rPr>
              <a:t>“Fermi Remembered”</a:t>
            </a:r>
          </a:p>
          <a:p>
            <a:pPr algn="r"/>
            <a:r>
              <a:rPr lang="en-US" sz="1400" dirty="0">
                <a:solidFill>
                  <a:schemeClr val="bg1">
                    <a:lumMod val="50000"/>
                  </a:schemeClr>
                </a:solidFill>
              </a:rPr>
              <a:t>Written by James Cronin</a:t>
            </a:r>
          </a:p>
        </p:txBody>
      </p:sp>
      <p:sp>
        <p:nvSpPr>
          <p:cNvPr id="22" name="TextBox 21">
            <a:extLst>
              <a:ext uri="{FF2B5EF4-FFF2-40B4-BE49-F238E27FC236}">
                <a16:creationId xmlns:a16="http://schemas.microsoft.com/office/drawing/2014/main" id="{3CE67DB6-BF1A-4542-B905-53207DB3C495}"/>
              </a:ext>
            </a:extLst>
          </p:cNvPr>
          <p:cNvSpPr txBox="1"/>
          <p:nvPr/>
        </p:nvSpPr>
        <p:spPr>
          <a:xfrm>
            <a:off x="4858124" y="4572613"/>
            <a:ext cx="3813505" cy="1077218"/>
          </a:xfrm>
          <a:prstGeom prst="rect">
            <a:avLst/>
          </a:prstGeom>
          <a:noFill/>
        </p:spPr>
        <p:txBody>
          <a:bodyPr wrap="square" rtlCol="0">
            <a:spAutoFit/>
          </a:bodyPr>
          <a:lstStyle/>
          <a:p>
            <a:r>
              <a:rPr lang="en-US" sz="1600" dirty="0">
                <a:solidFill>
                  <a:srgbClr val="0432FF"/>
                </a:solidFill>
              </a:rPr>
              <a:t>Actual Accelerators:</a:t>
            </a:r>
          </a:p>
          <a:p>
            <a:pPr marL="285750" indent="-285750">
              <a:buFont typeface="Arial" panose="020B0604020202020204" pitchFamily="34" charset="0"/>
              <a:buChar char="•"/>
            </a:pPr>
            <a:r>
              <a:rPr lang="en-US" sz="1600" dirty="0"/>
              <a:t>Energy achieved in ~1990</a:t>
            </a:r>
          </a:p>
          <a:p>
            <a:pPr marL="285750" indent="-285750">
              <a:buFont typeface="Arial" panose="020B0604020202020204" pitchFamily="34" charset="0"/>
              <a:buChar char="•"/>
            </a:pPr>
            <a:r>
              <a:rPr lang="en-US" sz="1600" dirty="0"/>
              <a:t>Dramatically smaller (~10 km)</a:t>
            </a:r>
          </a:p>
          <a:p>
            <a:pPr marL="285750" indent="-285750">
              <a:buFont typeface="Arial" panose="020B0604020202020204" pitchFamily="34" charset="0"/>
              <a:buChar char="•"/>
            </a:pPr>
            <a:r>
              <a:rPr lang="en-US" sz="1600" dirty="0"/>
              <a:t>Dramatically cheaper (~a few B 2021 $)</a:t>
            </a:r>
          </a:p>
        </p:txBody>
      </p:sp>
      <p:sp>
        <p:nvSpPr>
          <p:cNvPr id="23" name="TextBox 22">
            <a:extLst>
              <a:ext uri="{FF2B5EF4-FFF2-40B4-BE49-F238E27FC236}">
                <a16:creationId xmlns:a16="http://schemas.microsoft.com/office/drawing/2014/main" id="{FB18A8B4-975E-404F-85B9-69640824EA47}"/>
              </a:ext>
            </a:extLst>
          </p:cNvPr>
          <p:cNvSpPr txBox="1"/>
          <p:nvPr/>
        </p:nvSpPr>
        <p:spPr>
          <a:xfrm>
            <a:off x="567059" y="5012117"/>
            <a:ext cx="3082895" cy="1077218"/>
          </a:xfrm>
          <a:prstGeom prst="rect">
            <a:avLst/>
          </a:prstGeom>
          <a:noFill/>
        </p:spPr>
        <p:txBody>
          <a:bodyPr wrap="none" rtlCol="0">
            <a:spAutoFit/>
          </a:bodyPr>
          <a:lstStyle/>
          <a:p>
            <a:r>
              <a:rPr lang="en-US" sz="1600" dirty="0">
                <a:solidFill>
                  <a:srgbClr val="C00000"/>
                </a:solidFill>
              </a:rPr>
              <a:t>Fermi’s </a:t>
            </a:r>
            <a:r>
              <a:rPr lang="en-US" sz="1600" dirty="0" err="1">
                <a:solidFill>
                  <a:srgbClr val="C00000"/>
                </a:solidFill>
              </a:rPr>
              <a:t>Globatron</a:t>
            </a:r>
            <a:r>
              <a:rPr lang="en-US" sz="1600" dirty="0">
                <a:solidFill>
                  <a:srgbClr val="C00000"/>
                </a:solidFill>
              </a:rPr>
              <a:t> (Projection):</a:t>
            </a:r>
          </a:p>
          <a:p>
            <a:pPr marL="285750" indent="-285750">
              <a:buFont typeface="Arial" panose="020B0604020202020204" pitchFamily="34" charset="0"/>
              <a:buChar char="•"/>
            </a:pPr>
            <a:r>
              <a:rPr lang="en-US" sz="1600" dirty="0"/>
              <a:t>~40,000 km </a:t>
            </a:r>
          </a:p>
          <a:p>
            <a:pPr marL="285750" indent="-285750">
              <a:buFont typeface="Arial" panose="020B0604020202020204" pitchFamily="34" charset="0"/>
              <a:buChar char="•"/>
            </a:pPr>
            <a:r>
              <a:rPr lang="en-US" sz="1600" dirty="0"/>
              <a:t>~1994</a:t>
            </a:r>
          </a:p>
          <a:p>
            <a:pPr marL="285750" indent="-285750">
              <a:buFont typeface="Arial" panose="020B0604020202020204" pitchFamily="34" charset="0"/>
              <a:buChar char="•"/>
            </a:pPr>
            <a:r>
              <a:rPr lang="en-US" sz="1600" dirty="0"/>
              <a:t>~170B 1954 $ (~1,000B 2021 $)</a:t>
            </a:r>
          </a:p>
        </p:txBody>
      </p:sp>
      <p:sp>
        <p:nvSpPr>
          <p:cNvPr id="26" name="Right Arrow 25">
            <a:extLst>
              <a:ext uri="{FF2B5EF4-FFF2-40B4-BE49-F238E27FC236}">
                <a16:creationId xmlns:a16="http://schemas.microsoft.com/office/drawing/2014/main" id="{4208E545-0A47-7247-A124-4F8D26E95E1D}"/>
              </a:ext>
            </a:extLst>
          </p:cNvPr>
          <p:cNvSpPr/>
          <p:nvPr/>
        </p:nvSpPr>
        <p:spPr>
          <a:xfrm>
            <a:off x="3783936" y="5294592"/>
            <a:ext cx="752899" cy="4953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1BBBAB60-989C-BA4A-9C05-E4701F74074B}"/>
              </a:ext>
            </a:extLst>
          </p:cNvPr>
          <p:cNvSpPr txBox="1"/>
          <p:nvPr/>
        </p:nvSpPr>
        <p:spPr>
          <a:xfrm>
            <a:off x="4871187" y="5611644"/>
            <a:ext cx="4209294" cy="830997"/>
          </a:xfrm>
          <a:prstGeom prst="rect">
            <a:avLst/>
          </a:prstGeom>
          <a:noFill/>
        </p:spPr>
        <p:txBody>
          <a:bodyPr wrap="none" rtlCol="0">
            <a:spAutoFit/>
          </a:bodyPr>
          <a:lstStyle/>
          <a:p>
            <a:r>
              <a:rPr lang="en-US" sz="1600" dirty="0">
                <a:solidFill>
                  <a:srgbClr val="0432FF"/>
                </a:solidFill>
              </a:rPr>
              <a:t>Thanks to: Science &amp; Technology Breakthroughs</a:t>
            </a:r>
          </a:p>
          <a:p>
            <a:r>
              <a:rPr lang="en-US" sz="1600" dirty="0">
                <a:solidFill>
                  <a:srgbClr val="C00000"/>
                </a:solidFill>
              </a:rPr>
              <a:t>                   </a:t>
            </a:r>
            <a:r>
              <a:rPr lang="en-US" sz="1600" dirty="0">
                <a:solidFill>
                  <a:srgbClr val="0432FF"/>
                </a:solidFill>
              </a:rPr>
              <a:t>Global Exchanges in Sci. &amp; Tech.</a:t>
            </a:r>
          </a:p>
          <a:p>
            <a:r>
              <a:rPr lang="en-US" sz="1600" dirty="0">
                <a:solidFill>
                  <a:srgbClr val="0432FF"/>
                </a:solidFill>
              </a:rPr>
              <a:t>                   Collaboration &amp; Healthy Competition</a:t>
            </a:r>
          </a:p>
        </p:txBody>
      </p:sp>
      <p:sp>
        <p:nvSpPr>
          <p:cNvPr id="34" name="TextBox 33">
            <a:extLst>
              <a:ext uri="{FF2B5EF4-FFF2-40B4-BE49-F238E27FC236}">
                <a16:creationId xmlns:a16="http://schemas.microsoft.com/office/drawing/2014/main" id="{B8FCB0AB-B182-4540-9AC0-51E16887EF56}"/>
              </a:ext>
            </a:extLst>
          </p:cNvPr>
          <p:cNvSpPr txBox="1"/>
          <p:nvPr/>
        </p:nvSpPr>
        <p:spPr>
          <a:xfrm>
            <a:off x="431926" y="4218200"/>
            <a:ext cx="3598422" cy="461665"/>
          </a:xfrm>
          <a:prstGeom prst="rect">
            <a:avLst/>
          </a:prstGeom>
          <a:noFill/>
        </p:spPr>
        <p:txBody>
          <a:bodyPr wrap="none" rtlCol="0">
            <a:spAutoFit/>
          </a:bodyPr>
          <a:lstStyle/>
          <a:p>
            <a:pPr algn="ctr"/>
            <a:r>
              <a:rPr lang="en-US" sz="1200" dirty="0"/>
              <a:t>Fermi’s slide 1, cost and energy of accelerators vs. year</a:t>
            </a:r>
          </a:p>
          <a:p>
            <a:pPr algn="ctr"/>
            <a:r>
              <a:rPr lang="en-US" sz="1200" dirty="0"/>
              <a:t>(Special Collections, University of Chicago)</a:t>
            </a:r>
          </a:p>
        </p:txBody>
      </p:sp>
      <p:pic>
        <p:nvPicPr>
          <p:cNvPr id="53" name="Picture 52">
            <a:extLst>
              <a:ext uri="{FF2B5EF4-FFF2-40B4-BE49-F238E27FC236}">
                <a16:creationId xmlns:a16="http://schemas.microsoft.com/office/drawing/2014/main" id="{D057210B-12B2-0949-A141-B9A839F3AF71}"/>
              </a:ext>
            </a:extLst>
          </p:cNvPr>
          <p:cNvPicPr>
            <a:picLocks noChangeAspect="1"/>
          </p:cNvPicPr>
          <p:nvPr/>
        </p:nvPicPr>
        <p:blipFill rotWithShape="1">
          <a:blip r:embed="rId2"/>
          <a:srcRect l="4599" t="5561" r="4673" b="11754"/>
          <a:stretch/>
        </p:blipFill>
        <p:spPr>
          <a:xfrm>
            <a:off x="346717" y="1328375"/>
            <a:ext cx="3711295" cy="2889825"/>
          </a:xfrm>
          <a:prstGeom prst="rect">
            <a:avLst/>
          </a:prstGeom>
        </p:spPr>
      </p:pic>
      <p:grpSp>
        <p:nvGrpSpPr>
          <p:cNvPr id="5" name="Group 4">
            <a:extLst>
              <a:ext uri="{FF2B5EF4-FFF2-40B4-BE49-F238E27FC236}">
                <a16:creationId xmlns:a16="http://schemas.microsoft.com/office/drawing/2014/main" id="{314DF626-062E-B94E-BB9E-16BB8C757564}"/>
              </a:ext>
            </a:extLst>
          </p:cNvPr>
          <p:cNvGrpSpPr/>
          <p:nvPr/>
        </p:nvGrpSpPr>
        <p:grpSpPr>
          <a:xfrm>
            <a:off x="4407635" y="1271733"/>
            <a:ext cx="4599364" cy="3478976"/>
            <a:chOff x="4407635" y="1271733"/>
            <a:chExt cx="4599364" cy="3478976"/>
          </a:xfrm>
        </p:grpSpPr>
        <p:sp>
          <p:nvSpPr>
            <p:cNvPr id="25" name="TextBox 24">
              <a:extLst>
                <a:ext uri="{FF2B5EF4-FFF2-40B4-BE49-F238E27FC236}">
                  <a16:creationId xmlns:a16="http://schemas.microsoft.com/office/drawing/2014/main" id="{2900379D-9991-C342-8E54-8E7B6FA8BFDD}"/>
                </a:ext>
              </a:extLst>
            </p:cNvPr>
            <p:cNvSpPr txBox="1"/>
            <p:nvPr/>
          </p:nvSpPr>
          <p:spPr>
            <a:xfrm>
              <a:off x="4836510" y="1356430"/>
              <a:ext cx="2373214" cy="307777"/>
            </a:xfrm>
            <a:prstGeom prst="rect">
              <a:avLst/>
            </a:prstGeom>
            <a:solidFill>
              <a:schemeClr val="bg1"/>
            </a:solidFill>
          </p:spPr>
          <p:txBody>
            <a:bodyPr wrap="none" rtlCol="0">
              <a:spAutoFit/>
            </a:bodyPr>
            <a:lstStyle/>
            <a:p>
              <a:pPr algn="ctr"/>
              <a:r>
                <a:rPr lang="en-US" sz="1400" dirty="0"/>
                <a:t>   Accelerator Energy vs Year   </a:t>
              </a:r>
            </a:p>
          </p:txBody>
        </p:sp>
        <p:sp>
          <p:nvSpPr>
            <p:cNvPr id="30" name="TextBox 29">
              <a:extLst>
                <a:ext uri="{FF2B5EF4-FFF2-40B4-BE49-F238E27FC236}">
                  <a16:creationId xmlns:a16="http://schemas.microsoft.com/office/drawing/2014/main" id="{410EC00F-9AD6-2746-A2B2-76A61D8CEA54}"/>
                </a:ext>
              </a:extLst>
            </p:cNvPr>
            <p:cNvSpPr txBox="1"/>
            <p:nvPr/>
          </p:nvSpPr>
          <p:spPr>
            <a:xfrm>
              <a:off x="7333146" y="1747970"/>
              <a:ext cx="833818" cy="461665"/>
            </a:xfrm>
            <a:prstGeom prst="rect">
              <a:avLst/>
            </a:prstGeom>
            <a:solidFill>
              <a:schemeClr val="bg1"/>
            </a:solidFill>
          </p:spPr>
          <p:txBody>
            <a:bodyPr wrap="none" rtlCol="0">
              <a:spAutoFit/>
            </a:bodyPr>
            <a:lstStyle/>
            <a:p>
              <a:pPr algn="ctr"/>
              <a:r>
                <a:rPr lang="en-US" sz="1200" b="1" dirty="0">
                  <a:solidFill>
                    <a:srgbClr val="0432FF"/>
                  </a:solidFill>
                </a:rPr>
                <a:t>Fermi’s </a:t>
              </a:r>
            </a:p>
            <a:p>
              <a:pPr algn="ctr"/>
              <a:r>
                <a:rPr lang="en-US" sz="1200" b="1" dirty="0" err="1">
                  <a:solidFill>
                    <a:srgbClr val="0432FF"/>
                  </a:solidFill>
                </a:rPr>
                <a:t>Globatron</a:t>
              </a:r>
              <a:endParaRPr lang="en-US" sz="1200" b="1" dirty="0">
                <a:solidFill>
                  <a:srgbClr val="0432FF"/>
                </a:solidFill>
              </a:endParaRPr>
            </a:p>
          </p:txBody>
        </p:sp>
        <p:sp>
          <p:nvSpPr>
            <p:cNvPr id="10" name="Rectangle 9">
              <a:extLst>
                <a:ext uri="{FF2B5EF4-FFF2-40B4-BE49-F238E27FC236}">
                  <a16:creationId xmlns:a16="http://schemas.microsoft.com/office/drawing/2014/main" id="{BB5BB4E3-3778-DE45-9DD8-35BEF3931570}"/>
                </a:ext>
              </a:extLst>
            </p:cNvPr>
            <p:cNvSpPr/>
            <p:nvPr/>
          </p:nvSpPr>
          <p:spPr>
            <a:xfrm>
              <a:off x="4963886" y="1352707"/>
              <a:ext cx="3788424" cy="2941174"/>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336264D5-2B8B-E141-A151-A559F3F35C1D}"/>
                </a:ext>
              </a:extLst>
            </p:cNvPr>
            <p:cNvCxnSpPr>
              <a:cxnSpLocks/>
            </p:cNvCxnSpPr>
            <p:nvPr/>
          </p:nvCxnSpPr>
          <p:spPr>
            <a:xfrm flipV="1">
              <a:off x="4961467" y="1615874"/>
              <a:ext cx="3790843" cy="2671234"/>
            </a:xfrm>
            <a:prstGeom prst="line">
              <a:avLst/>
            </a:prstGeom>
            <a:ln w="19050">
              <a:solidFill>
                <a:srgbClr val="21FFF5"/>
              </a:solidFill>
              <a:prstDash val="sysDot"/>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AD505D02-3F9F-1D4C-86AD-B7DA253FA32A}"/>
                </a:ext>
              </a:extLst>
            </p:cNvPr>
            <p:cNvSpPr txBox="1"/>
            <p:nvPr/>
          </p:nvSpPr>
          <p:spPr>
            <a:xfrm>
              <a:off x="7100034" y="2311416"/>
              <a:ext cx="266420" cy="307777"/>
            </a:xfrm>
            <a:prstGeom prst="rect">
              <a:avLst/>
            </a:prstGeom>
            <a:noFill/>
          </p:spPr>
          <p:txBody>
            <a:bodyPr wrap="none" rtlCol="0">
              <a:spAutoFit/>
            </a:bodyPr>
            <a:lstStyle/>
            <a:p>
              <a:r>
                <a:rPr lang="en-US" sz="1400" b="1" dirty="0">
                  <a:solidFill>
                    <a:srgbClr val="C00000"/>
                  </a:solidFill>
                </a:rPr>
                <a:t>x</a:t>
              </a:r>
            </a:p>
          </p:txBody>
        </p:sp>
        <p:sp>
          <p:nvSpPr>
            <p:cNvPr id="28" name="Oval 27">
              <a:extLst>
                <a:ext uri="{FF2B5EF4-FFF2-40B4-BE49-F238E27FC236}">
                  <a16:creationId xmlns:a16="http://schemas.microsoft.com/office/drawing/2014/main" id="{63C8E8CE-A979-DF46-A2AC-AB63F444E913}"/>
                </a:ext>
              </a:extLst>
            </p:cNvPr>
            <p:cNvSpPr/>
            <p:nvPr/>
          </p:nvSpPr>
          <p:spPr>
            <a:xfrm>
              <a:off x="7683429" y="2221423"/>
              <a:ext cx="165100" cy="163812"/>
            </a:xfrm>
            <a:prstGeom prst="ellipse">
              <a:avLst/>
            </a:prstGeom>
            <a:solidFill>
              <a:srgbClr val="0432FF"/>
            </a:solidFill>
            <a:ln>
              <a:solidFill>
                <a:srgbClr val="0432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BAA470DB-8A63-7543-99E2-2F8A4047A7FC}"/>
                </a:ext>
              </a:extLst>
            </p:cNvPr>
            <p:cNvSpPr txBox="1"/>
            <p:nvPr/>
          </p:nvSpPr>
          <p:spPr>
            <a:xfrm>
              <a:off x="6700012" y="2270021"/>
              <a:ext cx="1045479" cy="230832"/>
            </a:xfrm>
            <a:prstGeom prst="rect">
              <a:avLst/>
            </a:prstGeom>
            <a:noFill/>
          </p:spPr>
          <p:txBody>
            <a:bodyPr wrap="none" rtlCol="0">
              <a:spAutoFit/>
            </a:bodyPr>
            <a:lstStyle/>
            <a:p>
              <a:pPr algn="ctr"/>
              <a:r>
                <a:rPr lang="en-US" sz="900" dirty="0" err="1">
                  <a:solidFill>
                    <a:srgbClr val="C00000"/>
                  </a:solidFill>
                </a:rPr>
                <a:t>Fermilab</a:t>
              </a:r>
              <a:r>
                <a:rPr lang="en-US" sz="900" dirty="0">
                  <a:solidFill>
                    <a:srgbClr val="C00000"/>
                  </a:solidFill>
                </a:rPr>
                <a:t> </a:t>
              </a:r>
              <a:r>
                <a:rPr lang="en-US" sz="900" dirty="0" err="1">
                  <a:solidFill>
                    <a:srgbClr val="C00000"/>
                  </a:solidFill>
                </a:rPr>
                <a:t>Tevatron</a:t>
              </a:r>
              <a:endParaRPr lang="en-US" sz="900" dirty="0">
                <a:solidFill>
                  <a:srgbClr val="C00000"/>
                </a:solidFill>
              </a:endParaRPr>
            </a:p>
          </p:txBody>
        </p:sp>
        <p:sp>
          <p:nvSpPr>
            <p:cNvPr id="29" name="TextBox 28">
              <a:extLst>
                <a:ext uri="{FF2B5EF4-FFF2-40B4-BE49-F238E27FC236}">
                  <a16:creationId xmlns:a16="http://schemas.microsoft.com/office/drawing/2014/main" id="{D0EBCBC4-698E-0047-AC1B-B4E81A24F0E0}"/>
                </a:ext>
              </a:extLst>
            </p:cNvPr>
            <p:cNvSpPr txBox="1"/>
            <p:nvPr/>
          </p:nvSpPr>
          <p:spPr>
            <a:xfrm>
              <a:off x="5946215" y="3093615"/>
              <a:ext cx="607860" cy="230832"/>
            </a:xfrm>
            <a:prstGeom prst="rect">
              <a:avLst/>
            </a:prstGeom>
            <a:noFill/>
          </p:spPr>
          <p:txBody>
            <a:bodyPr wrap="none" rtlCol="0">
              <a:spAutoFit/>
            </a:bodyPr>
            <a:lstStyle/>
            <a:p>
              <a:pPr algn="ctr"/>
              <a:r>
                <a:rPr lang="en-US" sz="900" dirty="0">
                  <a:solidFill>
                    <a:srgbClr val="C00000"/>
                  </a:solidFill>
                </a:rPr>
                <a:t>CERN ISR</a:t>
              </a:r>
            </a:p>
          </p:txBody>
        </p:sp>
        <p:sp>
          <p:nvSpPr>
            <p:cNvPr id="32" name="TextBox 31">
              <a:extLst>
                <a:ext uri="{FF2B5EF4-FFF2-40B4-BE49-F238E27FC236}">
                  <a16:creationId xmlns:a16="http://schemas.microsoft.com/office/drawing/2014/main" id="{C4F12EBA-931D-5448-8EF4-8A833982A717}"/>
                </a:ext>
              </a:extLst>
            </p:cNvPr>
            <p:cNvSpPr txBox="1"/>
            <p:nvPr/>
          </p:nvSpPr>
          <p:spPr>
            <a:xfrm>
              <a:off x="6851912" y="2571735"/>
              <a:ext cx="266420" cy="307777"/>
            </a:xfrm>
            <a:prstGeom prst="rect">
              <a:avLst/>
            </a:prstGeom>
            <a:noFill/>
          </p:spPr>
          <p:txBody>
            <a:bodyPr wrap="none" rtlCol="0">
              <a:spAutoFit/>
            </a:bodyPr>
            <a:lstStyle/>
            <a:p>
              <a:r>
                <a:rPr lang="en-US" sz="1400" b="1" dirty="0">
                  <a:solidFill>
                    <a:srgbClr val="C00000"/>
                  </a:solidFill>
                </a:rPr>
                <a:t>x</a:t>
              </a:r>
            </a:p>
          </p:txBody>
        </p:sp>
        <p:sp>
          <p:nvSpPr>
            <p:cNvPr id="33" name="TextBox 32">
              <a:extLst>
                <a:ext uri="{FF2B5EF4-FFF2-40B4-BE49-F238E27FC236}">
                  <a16:creationId xmlns:a16="http://schemas.microsoft.com/office/drawing/2014/main" id="{F4A7E987-F141-FC45-8604-EB2C4C884E41}"/>
                </a:ext>
              </a:extLst>
            </p:cNvPr>
            <p:cNvSpPr txBox="1"/>
            <p:nvPr/>
          </p:nvSpPr>
          <p:spPr>
            <a:xfrm>
              <a:off x="6153747" y="3150946"/>
              <a:ext cx="266420" cy="307777"/>
            </a:xfrm>
            <a:prstGeom prst="rect">
              <a:avLst/>
            </a:prstGeom>
            <a:noFill/>
          </p:spPr>
          <p:txBody>
            <a:bodyPr wrap="none" rtlCol="0">
              <a:spAutoFit/>
            </a:bodyPr>
            <a:lstStyle/>
            <a:p>
              <a:r>
                <a:rPr lang="en-US" sz="1400" b="1" dirty="0">
                  <a:solidFill>
                    <a:srgbClr val="C00000"/>
                  </a:solidFill>
                </a:rPr>
                <a:t>x</a:t>
              </a:r>
            </a:p>
          </p:txBody>
        </p:sp>
        <p:sp>
          <p:nvSpPr>
            <p:cNvPr id="35" name="TextBox 34">
              <a:extLst>
                <a:ext uri="{FF2B5EF4-FFF2-40B4-BE49-F238E27FC236}">
                  <a16:creationId xmlns:a16="http://schemas.microsoft.com/office/drawing/2014/main" id="{2B6333A3-9AA7-CB49-BD8D-310350CA6316}"/>
                </a:ext>
              </a:extLst>
            </p:cNvPr>
            <p:cNvSpPr txBox="1"/>
            <p:nvPr/>
          </p:nvSpPr>
          <p:spPr>
            <a:xfrm>
              <a:off x="6353710" y="2638558"/>
              <a:ext cx="691215" cy="230832"/>
            </a:xfrm>
            <a:prstGeom prst="rect">
              <a:avLst/>
            </a:prstGeom>
            <a:noFill/>
          </p:spPr>
          <p:txBody>
            <a:bodyPr wrap="none" rtlCol="0">
              <a:spAutoFit/>
            </a:bodyPr>
            <a:lstStyle/>
            <a:p>
              <a:pPr algn="ctr"/>
              <a:r>
                <a:rPr lang="en-US" sz="900" dirty="0">
                  <a:solidFill>
                    <a:srgbClr val="C00000"/>
                  </a:solidFill>
                </a:rPr>
                <a:t>CERN </a:t>
              </a:r>
              <a:r>
                <a:rPr lang="en-US" sz="900" dirty="0" err="1">
                  <a:solidFill>
                    <a:srgbClr val="C00000"/>
                  </a:solidFill>
                </a:rPr>
                <a:t>SppS</a:t>
              </a:r>
              <a:endParaRPr lang="en-US" sz="900" dirty="0">
                <a:solidFill>
                  <a:srgbClr val="C00000"/>
                </a:solidFill>
              </a:endParaRPr>
            </a:p>
          </p:txBody>
        </p:sp>
        <p:sp>
          <p:nvSpPr>
            <p:cNvPr id="36" name="TextBox 35">
              <a:extLst>
                <a:ext uri="{FF2B5EF4-FFF2-40B4-BE49-F238E27FC236}">
                  <a16:creationId xmlns:a16="http://schemas.microsoft.com/office/drawing/2014/main" id="{93E69AAF-213C-E44D-8C91-1DCC93EBC254}"/>
                </a:ext>
              </a:extLst>
            </p:cNvPr>
            <p:cNvSpPr txBox="1"/>
            <p:nvPr/>
          </p:nvSpPr>
          <p:spPr>
            <a:xfrm>
              <a:off x="6475353" y="3358793"/>
              <a:ext cx="266420" cy="307777"/>
            </a:xfrm>
            <a:prstGeom prst="rect">
              <a:avLst/>
            </a:prstGeom>
            <a:noFill/>
          </p:spPr>
          <p:txBody>
            <a:bodyPr wrap="none" rtlCol="0">
              <a:spAutoFit/>
            </a:bodyPr>
            <a:lstStyle/>
            <a:p>
              <a:r>
                <a:rPr lang="en-US" sz="1400" b="1" dirty="0">
                  <a:solidFill>
                    <a:srgbClr val="0432FF"/>
                  </a:solidFill>
                </a:rPr>
                <a:t>x</a:t>
              </a:r>
            </a:p>
          </p:txBody>
        </p:sp>
        <p:sp>
          <p:nvSpPr>
            <p:cNvPr id="37" name="TextBox 36">
              <a:extLst>
                <a:ext uri="{FF2B5EF4-FFF2-40B4-BE49-F238E27FC236}">
                  <a16:creationId xmlns:a16="http://schemas.microsoft.com/office/drawing/2014/main" id="{6E6F5C54-5643-1A4B-AA1F-8C107A03B7E7}"/>
                </a:ext>
              </a:extLst>
            </p:cNvPr>
            <p:cNvSpPr txBox="1"/>
            <p:nvPr/>
          </p:nvSpPr>
          <p:spPr>
            <a:xfrm>
              <a:off x="6571198" y="3420192"/>
              <a:ext cx="579006" cy="215444"/>
            </a:xfrm>
            <a:prstGeom prst="rect">
              <a:avLst/>
            </a:prstGeom>
            <a:noFill/>
          </p:spPr>
          <p:txBody>
            <a:bodyPr wrap="none" rtlCol="0">
              <a:spAutoFit/>
            </a:bodyPr>
            <a:lstStyle/>
            <a:p>
              <a:pPr algn="ctr"/>
              <a:r>
                <a:rPr lang="en-US" sz="800" dirty="0">
                  <a:solidFill>
                    <a:srgbClr val="0432FF"/>
                  </a:solidFill>
                </a:rPr>
                <a:t>CERN SPS</a:t>
              </a:r>
            </a:p>
          </p:txBody>
        </p:sp>
        <p:sp>
          <p:nvSpPr>
            <p:cNvPr id="38" name="TextBox 37">
              <a:extLst>
                <a:ext uri="{FF2B5EF4-FFF2-40B4-BE49-F238E27FC236}">
                  <a16:creationId xmlns:a16="http://schemas.microsoft.com/office/drawing/2014/main" id="{0593DAB9-2D05-944D-B246-71E4DB4B9849}"/>
                </a:ext>
              </a:extLst>
            </p:cNvPr>
            <p:cNvSpPr txBox="1"/>
            <p:nvPr/>
          </p:nvSpPr>
          <p:spPr>
            <a:xfrm>
              <a:off x="6285142" y="3359897"/>
              <a:ext cx="266420" cy="307777"/>
            </a:xfrm>
            <a:prstGeom prst="rect">
              <a:avLst/>
            </a:prstGeom>
            <a:noFill/>
          </p:spPr>
          <p:txBody>
            <a:bodyPr wrap="none" rtlCol="0">
              <a:spAutoFit/>
            </a:bodyPr>
            <a:lstStyle/>
            <a:p>
              <a:r>
                <a:rPr lang="en-US" sz="1400" b="1" dirty="0">
                  <a:solidFill>
                    <a:srgbClr val="0432FF"/>
                  </a:solidFill>
                </a:rPr>
                <a:t>x</a:t>
              </a:r>
            </a:p>
          </p:txBody>
        </p:sp>
        <p:sp>
          <p:nvSpPr>
            <p:cNvPr id="39" name="TextBox 38">
              <a:extLst>
                <a:ext uri="{FF2B5EF4-FFF2-40B4-BE49-F238E27FC236}">
                  <a16:creationId xmlns:a16="http://schemas.microsoft.com/office/drawing/2014/main" id="{0520585A-7E13-6448-924B-0CAC498184C4}"/>
                </a:ext>
              </a:extLst>
            </p:cNvPr>
            <p:cNvSpPr txBox="1"/>
            <p:nvPr/>
          </p:nvSpPr>
          <p:spPr>
            <a:xfrm>
              <a:off x="6025427" y="3522297"/>
              <a:ext cx="551754" cy="215444"/>
            </a:xfrm>
            <a:prstGeom prst="rect">
              <a:avLst/>
            </a:prstGeom>
            <a:noFill/>
          </p:spPr>
          <p:txBody>
            <a:bodyPr wrap="none" rtlCol="0">
              <a:spAutoFit/>
            </a:bodyPr>
            <a:lstStyle/>
            <a:p>
              <a:pPr algn="ctr"/>
              <a:r>
                <a:rPr lang="en-US" sz="800" dirty="0" err="1">
                  <a:solidFill>
                    <a:srgbClr val="0432FF"/>
                  </a:solidFill>
                </a:rPr>
                <a:t>Fermilab</a:t>
              </a:r>
              <a:endParaRPr lang="en-US" sz="800" dirty="0">
                <a:solidFill>
                  <a:srgbClr val="0432FF"/>
                </a:solidFill>
              </a:endParaRPr>
            </a:p>
          </p:txBody>
        </p:sp>
        <p:sp>
          <p:nvSpPr>
            <p:cNvPr id="40" name="TextBox 39">
              <a:extLst>
                <a:ext uri="{FF2B5EF4-FFF2-40B4-BE49-F238E27FC236}">
                  <a16:creationId xmlns:a16="http://schemas.microsoft.com/office/drawing/2014/main" id="{710BC5FC-E2BE-F943-8DB6-7F268F7BCA82}"/>
                </a:ext>
              </a:extLst>
            </p:cNvPr>
            <p:cNvSpPr txBox="1"/>
            <p:nvPr/>
          </p:nvSpPr>
          <p:spPr>
            <a:xfrm>
              <a:off x="5478610" y="3664134"/>
              <a:ext cx="542136" cy="215444"/>
            </a:xfrm>
            <a:prstGeom prst="rect">
              <a:avLst/>
            </a:prstGeom>
            <a:noFill/>
          </p:spPr>
          <p:txBody>
            <a:bodyPr wrap="none" rtlCol="0">
              <a:spAutoFit/>
            </a:bodyPr>
            <a:lstStyle/>
            <a:p>
              <a:pPr algn="ctr"/>
              <a:r>
                <a:rPr lang="en-US" sz="800" dirty="0">
                  <a:solidFill>
                    <a:srgbClr val="0432FF"/>
                  </a:solidFill>
                </a:rPr>
                <a:t>BNL AGS</a:t>
              </a:r>
            </a:p>
          </p:txBody>
        </p:sp>
        <p:sp>
          <p:nvSpPr>
            <p:cNvPr id="41" name="TextBox 40">
              <a:extLst>
                <a:ext uri="{FF2B5EF4-FFF2-40B4-BE49-F238E27FC236}">
                  <a16:creationId xmlns:a16="http://schemas.microsoft.com/office/drawing/2014/main" id="{09553BEC-481C-394E-BD9C-2775EE8BC9A7}"/>
                </a:ext>
              </a:extLst>
            </p:cNvPr>
            <p:cNvSpPr txBox="1"/>
            <p:nvPr/>
          </p:nvSpPr>
          <p:spPr>
            <a:xfrm>
              <a:off x="5470004" y="3702824"/>
              <a:ext cx="266420" cy="307777"/>
            </a:xfrm>
            <a:prstGeom prst="rect">
              <a:avLst/>
            </a:prstGeom>
            <a:noFill/>
          </p:spPr>
          <p:txBody>
            <a:bodyPr wrap="none" rtlCol="0">
              <a:spAutoFit/>
            </a:bodyPr>
            <a:lstStyle/>
            <a:p>
              <a:r>
                <a:rPr lang="en-US" sz="1400" b="1" dirty="0">
                  <a:solidFill>
                    <a:srgbClr val="0432FF"/>
                  </a:solidFill>
                </a:rPr>
                <a:t>x</a:t>
              </a:r>
            </a:p>
          </p:txBody>
        </p:sp>
        <p:sp>
          <p:nvSpPr>
            <p:cNvPr id="42" name="TextBox 41">
              <a:extLst>
                <a:ext uri="{FF2B5EF4-FFF2-40B4-BE49-F238E27FC236}">
                  <a16:creationId xmlns:a16="http://schemas.microsoft.com/office/drawing/2014/main" id="{381376E2-7F61-7D4D-A53C-9F680C5A975C}"/>
                </a:ext>
              </a:extLst>
            </p:cNvPr>
            <p:cNvSpPr txBox="1"/>
            <p:nvPr/>
          </p:nvSpPr>
          <p:spPr>
            <a:xfrm>
              <a:off x="5402271" y="3715526"/>
              <a:ext cx="266420" cy="307777"/>
            </a:xfrm>
            <a:prstGeom prst="rect">
              <a:avLst/>
            </a:prstGeom>
            <a:noFill/>
          </p:spPr>
          <p:txBody>
            <a:bodyPr wrap="none" rtlCol="0">
              <a:spAutoFit/>
            </a:bodyPr>
            <a:lstStyle/>
            <a:p>
              <a:r>
                <a:rPr lang="en-US" sz="1400" b="1" dirty="0">
                  <a:solidFill>
                    <a:srgbClr val="0432FF"/>
                  </a:solidFill>
                </a:rPr>
                <a:t>x</a:t>
              </a:r>
            </a:p>
          </p:txBody>
        </p:sp>
        <p:sp>
          <p:nvSpPr>
            <p:cNvPr id="43" name="TextBox 42">
              <a:extLst>
                <a:ext uri="{FF2B5EF4-FFF2-40B4-BE49-F238E27FC236}">
                  <a16:creationId xmlns:a16="http://schemas.microsoft.com/office/drawing/2014/main" id="{ED1A8B9E-6D61-2149-A1B1-73C38B7D2C09}"/>
                </a:ext>
              </a:extLst>
            </p:cNvPr>
            <p:cNvSpPr txBox="1"/>
            <p:nvPr/>
          </p:nvSpPr>
          <p:spPr>
            <a:xfrm>
              <a:off x="5381580" y="3874304"/>
              <a:ext cx="532518" cy="215444"/>
            </a:xfrm>
            <a:prstGeom prst="rect">
              <a:avLst/>
            </a:prstGeom>
            <a:noFill/>
          </p:spPr>
          <p:txBody>
            <a:bodyPr wrap="none" rtlCol="0">
              <a:spAutoFit/>
            </a:bodyPr>
            <a:lstStyle/>
            <a:p>
              <a:pPr algn="ctr"/>
              <a:r>
                <a:rPr lang="en-US" sz="800" dirty="0">
                  <a:solidFill>
                    <a:srgbClr val="0432FF"/>
                  </a:solidFill>
                </a:rPr>
                <a:t>CERN PS</a:t>
              </a:r>
            </a:p>
          </p:txBody>
        </p:sp>
        <p:sp>
          <p:nvSpPr>
            <p:cNvPr id="44" name="TextBox 43">
              <a:extLst>
                <a:ext uri="{FF2B5EF4-FFF2-40B4-BE49-F238E27FC236}">
                  <a16:creationId xmlns:a16="http://schemas.microsoft.com/office/drawing/2014/main" id="{83556C1F-1744-1647-BCD6-1AB1F5BD291A}"/>
                </a:ext>
              </a:extLst>
            </p:cNvPr>
            <p:cNvSpPr txBox="1"/>
            <p:nvPr/>
          </p:nvSpPr>
          <p:spPr>
            <a:xfrm>
              <a:off x="4407635" y="3861531"/>
              <a:ext cx="1046117" cy="215444"/>
            </a:xfrm>
            <a:prstGeom prst="rect">
              <a:avLst/>
            </a:prstGeom>
            <a:noFill/>
          </p:spPr>
          <p:txBody>
            <a:bodyPr wrap="square" rtlCol="0">
              <a:spAutoFit/>
            </a:bodyPr>
            <a:lstStyle/>
            <a:p>
              <a:pPr algn="r"/>
              <a:r>
                <a:rPr lang="en-US" sz="800" dirty="0">
                  <a:solidFill>
                    <a:srgbClr val="0432FF"/>
                  </a:solidFill>
                </a:rPr>
                <a:t>LBNL Bevatron</a:t>
              </a:r>
            </a:p>
          </p:txBody>
        </p:sp>
        <p:sp>
          <p:nvSpPr>
            <p:cNvPr id="45" name="TextBox 44">
              <a:extLst>
                <a:ext uri="{FF2B5EF4-FFF2-40B4-BE49-F238E27FC236}">
                  <a16:creationId xmlns:a16="http://schemas.microsoft.com/office/drawing/2014/main" id="{127745BD-7311-E54A-B6EB-B98542829AE4}"/>
                </a:ext>
              </a:extLst>
            </p:cNvPr>
            <p:cNvSpPr txBox="1"/>
            <p:nvPr/>
          </p:nvSpPr>
          <p:spPr>
            <a:xfrm>
              <a:off x="5112206" y="4095247"/>
              <a:ext cx="835486" cy="215444"/>
            </a:xfrm>
            <a:prstGeom prst="rect">
              <a:avLst/>
            </a:prstGeom>
            <a:noFill/>
          </p:spPr>
          <p:txBody>
            <a:bodyPr wrap="none" rtlCol="0">
              <a:spAutoFit/>
            </a:bodyPr>
            <a:lstStyle/>
            <a:p>
              <a:pPr algn="ctr"/>
              <a:r>
                <a:rPr lang="en-US" sz="800" dirty="0">
                  <a:solidFill>
                    <a:srgbClr val="0432FF"/>
                  </a:solidFill>
                </a:rPr>
                <a:t>BNL Cosmotron</a:t>
              </a:r>
            </a:p>
          </p:txBody>
        </p:sp>
        <p:sp>
          <p:nvSpPr>
            <p:cNvPr id="46" name="TextBox 45">
              <a:extLst>
                <a:ext uri="{FF2B5EF4-FFF2-40B4-BE49-F238E27FC236}">
                  <a16:creationId xmlns:a16="http://schemas.microsoft.com/office/drawing/2014/main" id="{B9A4B0EC-B55B-174F-8736-5BC5386EF6E1}"/>
                </a:ext>
              </a:extLst>
            </p:cNvPr>
            <p:cNvSpPr txBox="1"/>
            <p:nvPr/>
          </p:nvSpPr>
          <p:spPr>
            <a:xfrm>
              <a:off x="5149887" y="3897547"/>
              <a:ext cx="266420" cy="307777"/>
            </a:xfrm>
            <a:prstGeom prst="rect">
              <a:avLst/>
            </a:prstGeom>
            <a:noFill/>
          </p:spPr>
          <p:txBody>
            <a:bodyPr wrap="none" rtlCol="0">
              <a:spAutoFit/>
            </a:bodyPr>
            <a:lstStyle/>
            <a:p>
              <a:r>
                <a:rPr lang="en-US" sz="1400" b="1" dirty="0">
                  <a:solidFill>
                    <a:srgbClr val="0432FF"/>
                  </a:solidFill>
                </a:rPr>
                <a:t>x</a:t>
              </a:r>
            </a:p>
          </p:txBody>
        </p:sp>
        <p:sp>
          <p:nvSpPr>
            <p:cNvPr id="47" name="TextBox 46">
              <a:extLst>
                <a:ext uri="{FF2B5EF4-FFF2-40B4-BE49-F238E27FC236}">
                  <a16:creationId xmlns:a16="http://schemas.microsoft.com/office/drawing/2014/main" id="{CE8ACC7F-B848-B344-90EE-C044B9C6B22D}"/>
                </a:ext>
              </a:extLst>
            </p:cNvPr>
            <p:cNvSpPr txBox="1"/>
            <p:nvPr/>
          </p:nvSpPr>
          <p:spPr>
            <a:xfrm>
              <a:off x="5021611" y="3992899"/>
              <a:ext cx="266420" cy="307777"/>
            </a:xfrm>
            <a:prstGeom prst="rect">
              <a:avLst/>
            </a:prstGeom>
            <a:noFill/>
          </p:spPr>
          <p:txBody>
            <a:bodyPr wrap="none" rtlCol="0">
              <a:spAutoFit/>
            </a:bodyPr>
            <a:lstStyle/>
            <a:p>
              <a:r>
                <a:rPr lang="en-US" sz="1400" b="1" dirty="0">
                  <a:solidFill>
                    <a:srgbClr val="0432FF"/>
                  </a:solidFill>
                </a:rPr>
                <a:t>x</a:t>
              </a:r>
            </a:p>
          </p:txBody>
        </p:sp>
        <p:sp>
          <p:nvSpPr>
            <p:cNvPr id="48" name="TextBox 47">
              <a:extLst>
                <a:ext uri="{FF2B5EF4-FFF2-40B4-BE49-F238E27FC236}">
                  <a16:creationId xmlns:a16="http://schemas.microsoft.com/office/drawing/2014/main" id="{AC8EE388-1C0C-0646-BE86-93B1FE1D48CF}"/>
                </a:ext>
              </a:extLst>
            </p:cNvPr>
            <p:cNvSpPr txBox="1"/>
            <p:nvPr/>
          </p:nvSpPr>
          <p:spPr>
            <a:xfrm>
              <a:off x="8445644" y="1764480"/>
              <a:ext cx="266420" cy="307777"/>
            </a:xfrm>
            <a:prstGeom prst="rect">
              <a:avLst/>
            </a:prstGeom>
            <a:noFill/>
          </p:spPr>
          <p:txBody>
            <a:bodyPr wrap="none" rtlCol="0">
              <a:spAutoFit/>
            </a:bodyPr>
            <a:lstStyle/>
            <a:p>
              <a:r>
                <a:rPr lang="en-US" sz="1400" b="1" dirty="0">
                  <a:solidFill>
                    <a:srgbClr val="C00000"/>
                  </a:solidFill>
                </a:rPr>
                <a:t>x</a:t>
              </a:r>
            </a:p>
          </p:txBody>
        </p:sp>
        <p:sp>
          <p:nvSpPr>
            <p:cNvPr id="49" name="TextBox 48">
              <a:extLst>
                <a:ext uri="{FF2B5EF4-FFF2-40B4-BE49-F238E27FC236}">
                  <a16:creationId xmlns:a16="http://schemas.microsoft.com/office/drawing/2014/main" id="{63BB8BF5-9009-8640-ABAD-26CD26B03FCD}"/>
                </a:ext>
              </a:extLst>
            </p:cNvPr>
            <p:cNvSpPr txBox="1"/>
            <p:nvPr/>
          </p:nvSpPr>
          <p:spPr>
            <a:xfrm>
              <a:off x="8327995" y="1946412"/>
              <a:ext cx="437941" cy="369332"/>
            </a:xfrm>
            <a:prstGeom prst="rect">
              <a:avLst/>
            </a:prstGeom>
            <a:noFill/>
          </p:spPr>
          <p:txBody>
            <a:bodyPr wrap="none" rtlCol="0">
              <a:spAutoFit/>
            </a:bodyPr>
            <a:lstStyle/>
            <a:p>
              <a:pPr algn="ctr"/>
              <a:r>
                <a:rPr lang="en-US" sz="900" dirty="0">
                  <a:solidFill>
                    <a:srgbClr val="C00000"/>
                  </a:solidFill>
                </a:rPr>
                <a:t>CERN</a:t>
              </a:r>
            </a:p>
            <a:p>
              <a:pPr algn="ctr"/>
              <a:r>
                <a:rPr lang="en-US" sz="900" dirty="0">
                  <a:solidFill>
                    <a:srgbClr val="C00000"/>
                  </a:solidFill>
                </a:rPr>
                <a:t>LHC</a:t>
              </a:r>
            </a:p>
          </p:txBody>
        </p:sp>
        <p:sp>
          <p:nvSpPr>
            <p:cNvPr id="50" name="TextBox 49">
              <a:extLst>
                <a:ext uri="{FF2B5EF4-FFF2-40B4-BE49-F238E27FC236}">
                  <a16:creationId xmlns:a16="http://schemas.microsoft.com/office/drawing/2014/main" id="{87F7372A-779A-8448-A3EF-80E58024926F}"/>
                </a:ext>
              </a:extLst>
            </p:cNvPr>
            <p:cNvSpPr txBox="1"/>
            <p:nvPr/>
          </p:nvSpPr>
          <p:spPr>
            <a:xfrm>
              <a:off x="7699215" y="1461479"/>
              <a:ext cx="811441" cy="215444"/>
            </a:xfrm>
            <a:prstGeom prst="rect">
              <a:avLst/>
            </a:prstGeom>
            <a:noFill/>
          </p:spPr>
          <p:txBody>
            <a:bodyPr wrap="none" rtlCol="0">
              <a:spAutoFit/>
            </a:bodyPr>
            <a:lstStyle/>
            <a:p>
              <a:pPr algn="ctr"/>
              <a:r>
                <a:rPr lang="en-US" sz="800" dirty="0"/>
                <a:t>SSC (cancelled)</a:t>
              </a:r>
            </a:p>
          </p:txBody>
        </p:sp>
        <p:sp>
          <p:nvSpPr>
            <p:cNvPr id="17" name="TextBox 16">
              <a:extLst>
                <a:ext uri="{FF2B5EF4-FFF2-40B4-BE49-F238E27FC236}">
                  <a16:creationId xmlns:a16="http://schemas.microsoft.com/office/drawing/2014/main" id="{A93C33A9-91DE-CE4C-AAE4-A19715CA6603}"/>
                </a:ext>
              </a:extLst>
            </p:cNvPr>
            <p:cNvSpPr txBox="1"/>
            <p:nvPr/>
          </p:nvSpPr>
          <p:spPr>
            <a:xfrm>
              <a:off x="7983643" y="1524321"/>
              <a:ext cx="266420" cy="276999"/>
            </a:xfrm>
            <a:prstGeom prst="rect">
              <a:avLst/>
            </a:prstGeom>
            <a:noFill/>
          </p:spPr>
          <p:txBody>
            <a:bodyPr wrap="none" rtlCol="0">
              <a:spAutoFit/>
            </a:bodyPr>
            <a:lstStyle/>
            <a:p>
              <a:r>
                <a:rPr lang="en-US" sz="1200" b="1" dirty="0"/>
                <a:t>o</a:t>
              </a:r>
            </a:p>
          </p:txBody>
        </p:sp>
        <p:sp>
          <p:nvSpPr>
            <p:cNvPr id="19" name="TextBox 18">
              <a:extLst>
                <a:ext uri="{FF2B5EF4-FFF2-40B4-BE49-F238E27FC236}">
                  <a16:creationId xmlns:a16="http://schemas.microsoft.com/office/drawing/2014/main" id="{3C0E6103-F18D-7B4E-B24F-FBC57A17EF2D}"/>
                </a:ext>
              </a:extLst>
            </p:cNvPr>
            <p:cNvSpPr txBox="1"/>
            <p:nvPr/>
          </p:nvSpPr>
          <p:spPr>
            <a:xfrm>
              <a:off x="4736897" y="4284362"/>
              <a:ext cx="4256293" cy="261610"/>
            </a:xfrm>
            <a:prstGeom prst="rect">
              <a:avLst/>
            </a:prstGeom>
            <a:noFill/>
          </p:spPr>
          <p:txBody>
            <a:bodyPr wrap="none" rtlCol="0">
              <a:spAutoFit/>
            </a:bodyPr>
            <a:lstStyle/>
            <a:p>
              <a:r>
                <a:rPr lang="en-US" sz="1100" dirty="0"/>
                <a:t>1950          1960           1970           1980            1990          2000          2010</a:t>
              </a:r>
            </a:p>
          </p:txBody>
        </p:sp>
        <p:sp>
          <p:nvSpPr>
            <p:cNvPr id="51" name="TextBox 50">
              <a:extLst>
                <a:ext uri="{FF2B5EF4-FFF2-40B4-BE49-F238E27FC236}">
                  <a16:creationId xmlns:a16="http://schemas.microsoft.com/office/drawing/2014/main" id="{ADEC3A69-CAE7-B949-B183-FA5E333A8AE6}"/>
                </a:ext>
              </a:extLst>
            </p:cNvPr>
            <p:cNvSpPr txBox="1"/>
            <p:nvPr/>
          </p:nvSpPr>
          <p:spPr>
            <a:xfrm>
              <a:off x="4589397" y="1271733"/>
              <a:ext cx="425116" cy="3170099"/>
            </a:xfrm>
            <a:prstGeom prst="rect">
              <a:avLst/>
            </a:prstGeom>
            <a:noFill/>
          </p:spPr>
          <p:txBody>
            <a:bodyPr wrap="none" rtlCol="0">
              <a:spAutoFit/>
            </a:bodyPr>
            <a:lstStyle/>
            <a:p>
              <a:pPr algn="r"/>
              <a:r>
                <a:rPr lang="en-US" sz="1100" dirty="0"/>
                <a:t>10</a:t>
              </a:r>
              <a:r>
                <a:rPr lang="en-US" sz="1100" baseline="30000" dirty="0"/>
                <a:t>10</a:t>
              </a:r>
            </a:p>
            <a:p>
              <a:pPr algn="r"/>
              <a:endParaRPr lang="en-US" sz="1600" dirty="0"/>
            </a:p>
            <a:p>
              <a:pPr algn="r"/>
              <a:endParaRPr lang="en-US" sz="1100" dirty="0"/>
            </a:p>
            <a:p>
              <a:pPr algn="r"/>
              <a:r>
                <a:rPr lang="en-US" sz="1100" dirty="0"/>
                <a:t>10</a:t>
              </a:r>
              <a:r>
                <a:rPr lang="en-US" sz="1100" baseline="30000" dirty="0"/>
                <a:t>8</a:t>
              </a:r>
            </a:p>
            <a:p>
              <a:pPr algn="r"/>
              <a:endParaRPr lang="en-US" sz="1200" dirty="0"/>
            </a:p>
            <a:p>
              <a:pPr algn="r"/>
              <a:endParaRPr lang="en-US" sz="1400" dirty="0"/>
            </a:p>
            <a:p>
              <a:pPr algn="r"/>
              <a:r>
                <a:rPr lang="en-US" sz="1100" dirty="0"/>
                <a:t>10</a:t>
              </a:r>
              <a:r>
                <a:rPr lang="en-US" sz="1100" baseline="30000" dirty="0"/>
                <a:t>6</a:t>
              </a:r>
            </a:p>
            <a:p>
              <a:pPr algn="r"/>
              <a:endParaRPr lang="en-US" sz="1600" dirty="0"/>
            </a:p>
            <a:p>
              <a:pPr algn="r"/>
              <a:endParaRPr lang="en-US" sz="1100" dirty="0"/>
            </a:p>
            <a:p>
              <a:pPr algn="r"/>
              <a:r>
                <a:rPr lang="en-US" sz="1100" dirty="0"/>
                <a:t>10</a:t>
              </a:r>
              <a:r>
                <a:rPr lang="en-US" sz="1100" baseline="30000" dirty="0"/>
                <a:t>4</a:t>
              </a:r>
            </a:p>
            <a:p>
              <a:pPr algn="r"/>
              <a:endParaRPr lang="en-US" sz="1600" dirty="0"/>
            </a:p>
            <a:p>
              <a:pPr algn="r"/>
              <a:endParaRPr lang="en-US" sz="1100" dirty="0"/>
            </a:p>
            <a:p>
              <a:pPr algn="r"/>
              <a:r>
                <a:rPr lang="en-US" sz="1100" dirty="0"/>
                <a:t>10</a:t>
              </a:r>
              <a:r>
                <a:rPr lang="en-US" sz="1100" baseline="30000" dirty="0"/>
                <a:t>2</a:t>
              </a:r>
            </a:p>
            <a:p>
              <a:pPr algn="r"/>
              <a:endParaRPr lang="en-US" sz="1600" dirty="0"/>
            </a:p>
            <a:p>
              <a:pPr algn="r"/>
              <a:endParaRPr lang="en-US" sz="1100" dirty="0"/>
            </a:p>
            <a:p>
              <a:pPr algn="r"/>
              <a:r>
                <a:rPr lang="en-US" sz="1100" dirty="0"/>
                <a:t>10</a:t>
              </a:r>
              <a:r>
                <a:rPr lang="en-US" sz="1100" baseline="30000" dirty="0"/>
                <a:t>0</a:t>
              </a:r>
            </a:p>
          </p:txBody>
        </p:sp>
        <p:sp>
          <p:nvSpPr>
            <p:cNvPr id="8" name="TextBox 7">
              <a:extLst>
                <a:ext uri="{FF2B5EF4-FFF2-40B4-BE49-F238E27FC236}">
                  <a16:creationId xmlns:a16="http://schemas.microsoft.com/office/drawing/2014/main" id="{4BC91236-A3D8-B04C-A184-E39FFE2B3F30}"/>
                </a:ext>
              </a:extLst>
            </p:cNvPr>
            <p:cNvSpPr txBox="1"/>
            <p:nvPr/>
          </p:nvSpPr>
          <p:spPr>
            <a:xfrm>
              <a:off x="8458707" y="4473710"/>
              <a:ext cx="548292" cy="276999"/>
            </a:xfrm>
            <a:prstGeom prst="rect">
              <a:avLst/>
            </a:prstGeom>
            <a:noFill/>
          </p:spPr>
          <p:txBody>
            <a:bodyPr wrap="none" rtlCol="0">
              <a:spAutoFit/>
            </a:bodyPr>
            <a:lstStyle/>
            <a:p>
              <a:r>
                <a:rPr lang="en-US" sz="1200" dirty="0"/>
                <a:t>(year)</a:t>
              </a:r>
              <a:endParaRPr lang="en-US" sz="1400" dirty="0"/>
            </a:p>
          </p:txBody>
        </p:sp>
        <p:sp>
          <p:nvSpPr>
            <p:cNvPr id="52" name="TextBox 51">
              <a:extLst>
                <a:ext uri="{FF2B5EF4-FFF2-40B4-BE49-F238E27FC236}">
                  <a16:creationId xmlns:a16="http://schemas.microsoft.com/office/drawing/2014/main" id="{268346B9-3D66-A643-8088-C54110D078E8}"/>
                </a:ext>
              </a:extLst>
            </p:cNvPr>
            <p:cNvSpPr txBox="1"/>
            <p:nvPr/>
          </p:nvSpPr>
          <p:spPr>
            <a:xfrm rot="16200000">
              <a:off x="3262995" y="2707080"/>
              <a:ext cx="2566280" cy="276999"/>
            </a:xfrm>
            <a:prstGeom prst="rect">
              <a:avLst/>
            </a:prstGeom>
            <a:noFill/>
          </p:spPr>
          <p:txBody>
            <a:bodyPr wrap="none" rtlCol="0">
              <a:spAutoFit/>
            </a:bodyPr>
            <a:lstStyle/>
            <a:p>
              <a:pPr algn="ctr"/>
              <a:r>
                <a:rPr lang="en-US" sz="1200" dirty="0"/>
                <a:t>Laboratory Energy or Equivalent (GeV)</a:t>
              </a:r>
            </a:p>
          </p:txBody>
        </p:sp>
        <p:sp>
          <p:nvSpPr>
            <p:cNvPr id="11" name="TextBox 10">
              <a:extLst>
                <a:ext uri="{FF2B5EF4-FFF2-40B4-BE49-F238E27FC236}">
                  <a16:creationId xmlns:a16="http://schemas.microsoft.com/office/drawing/2014/main" id="{83D9C895-1995-7746-812E-0689EC610D66}"/>
                </a:ext>
              </a:extLst>
            </p:cNvPr>
            <p:cNvSpPr txBox="1"/>
            <p:nvPr/>
          </p:nvSpPr>
          <p:spPr>
            <a:xfrm>
              <a:off x="6750033" y="2536734"/>
              <a:ext cx="242374" cy="230832"/>
            </a:xfrm>
            <a:prstGeom prst="rect">
              <a:avLst/>
            </a:prstGeom>
            <a:noFill/>
          </p:spPr>
          <p:txBody>
            <a:bodyPr wrap="none" rtlCol="0">
              <a:spAutoFit/>
            </a:bodyPr>
            <a:lstStyle/>
            <a:p>
              <a:r>
                <a:rPr lang="en-US" sz="900" dirty="0">
                  <a:solidFill>
                    <a:srgbClr val="C00000"/>
                  </a:solidFill>
                </a:rPr>
                <a:t>_</a:t>
              </a:r>
            </a:p>
          </p:txBody>
        </p:sp>
        <p:sp>
          <p:nvSpPr>
            <p:cNvPr id="54" name="TextBox 53">
              <a:extLst>
                <a:ext uri="{FF2B5EF4-FFF2-40B4-BE49-F238E27FC236}">
                  <a16:creationId xmlns:a16="http://schemas.microsoft.com/office/drawing/2014/main" id="{BE263D6D-28AD-034C-AEE3-8099E436058D}"/>
                </a:ext>
              </a:extLst>
            </p:cNvPr>
            <p:cNvSpPr txBox="1"/>
            <p:nvPr/>
          </p:nvSpPr>
          <p:spPr>
            <a:xfrm>
              <a:off x="7190285" y="2620193"/>
              <a:ext cx="1037463" cy="215444"/>
            </a:xfrm>
            <a:prstGeom prst="rect">
              <a:avLst/>
            </a:prstGeom>
            <a:noFill/>
          </p:spPr>
          <p:txBody>
            <a:bodyPr wrap="none" rtlCol="0">
              <a:spAutoFit/>
            </a:bodyPr>
            <a:lstStyle/>
            <a:p>
              <a:pPr algn="ctr"/>
              <a:r>
                <a:rPr lang="en-US" sz="800" dirty="0"/>
                <a:t>ISABELLE (cancelled)</a:t>
              </a:r>
            </a:p>
          </p:txBody>
        </p:sp>
        <p:sp>
          <p:nvSpPr>
            <p:cNvPr id="55" name="TextBox 54">
              <a:extLst>
                <a:ext uri="{FF2B5EF4-FFF2-40B4-BE49-F238E27FC236}">
                  <a16:creationId xmlns:a16="http://schemas.microsoft.com/office/drawing/2014/main" id="{390C01E6-C31E-2046-BA29-92C9DF339289}"/>
                </a:ext>
              </a:extLst>
            </p:cNvPr>
            <p:cNvSpPr txBox="1"/>
            <p:nvPr/>
          </p:nvSpPr>
          <p:spPr>
            <a:xfrm>
              <a:off x="7378714" y="2683035"/>
              <a:ext cx="266420" cy="276999"/>
            </a:xfrm>
            <a:prstGeom prst="rect">
              <a:avLst/>
            </a:prstGeom>
            <a:noFill/>
          </p:spPr>
          <p:txBody>
            <a:bodyPr wrap="none" rtlCol="0">
              <a:spAutoFit/>
            </a:bodyPr>
            <a:lstStyle/>
            <a:p>
              <a:r>
                <a:rPr lang="en-US" sz="1200" b="1" dirty="0"/>
                <a:t>o</a:t>
              </a:r>
            </a:p>
          </p:txBody>
        </p:sp>
      </p:grpSp>
      <p:sp>
        <p:nvSpPr>
          <p:cNvPr id="56" name="TextBox 55">
            <a:extLst>
              <a:ext uri="{FF2B5EF4-FFF2-40B4-BE49-F238E27FC236}">
                <a16:creationId xmlns:a16="http://schemas.microsoft.com/office/drawing/2014/main" id="{8F143D90-D6B3-E94F-9738-2F85785EC7C0}"/>
              </a:ext>
            </a:extLst>
          </p:cNvPr>
          <p:cNvSpPr txBox="1"/>
          <p:nvPr/>
        </p:nvSpPr>
        <p:spPr>
          <a:xfrm>
            <a:off x="1" y="808980"/>
            <a:ext cx="9143999" cy="461665"/>
          </a:xfrm>
          <a:prstGeom prst="rect">
            <a:avLst/>
          </a:prstGeom>
          <a:noFill/>
        </p:spPr>
        <p:txBody>
          <a:bodyPr wrap="square" rtlCol="0">
            <a:spAutoFit/>
          </a:bodyPr>
          <a:lstStyle/>
          <a:p>
            <a:pPr algn="ctr"/>
            <a:r>
              <a:rPr lang="en-US" sz="2400" i="1" dirty="0"/>
              <a:t>Highest energies possible</a:t>
            </a:r>
          </a:p>
        </p:txBody>
      </p:sp>
      <p:sp>
        <p:nvSpPr>
          <p:cNvPr id="57" name="Slide Number Placeholder 6">
            <a:extLst>
              <a:ext uri="{FF2B5EF4-FFF2-40B4-BE49-F238E27FC236}">
                <a16:creationId xmlns:a16="http://schemas.microsoft.com/office/drawing/2014/main" id="{3C629A3F-321E-A345-9C88-E2F96202A937}"/>
              </a:ext>
            </a:extLst>
          </p:cNvPr>
          <p:cNvSpPr>
            <a:spLocks noGrp="1"/>
          </p:cNvSpPr>
          <p:nvPr>
            <p:ph type="sldNum" sz="quarter" idx="12"/>
          </p:nvPr>
        </p:nvSpPr>
        <p:spPr>
          <a:xfrm>
            <a:off x="7025146" y="6489084"/>
            <a:ext cx="2133600" cy="365125"/>
          </a:xfrm>
        </p:spPr>
        <p:txBody>
          <a:bodyPr/>
          <a:lstStyle/>
          <a:p>
            <a:fld id="{FB881E7D-5A17-EB4A-B013-04381A7C357D}" type="slidenum">
              <a:rPr lang="en-US" smtClean="0"/>
              <a:t>8</a:t>
            </a:fld>
            <a:endParaRPr lang="en-US"/>
          </a:p>
        </p:txBody>
      </p:sp>
      <p:sp>
        <p:nvSpPr>
          <p:cNvPr id="58" name="Footer Placeholder 10">
            <a:extLst>
              <a:ext uri="{FF2B5EF4-FFF2-40B4-BE49-F238E27FC236}">
                <a16:creationId xmlns:a16="http://schemas.microsoft.com/office/drawing/2014/main" id="{4B55E75A-69C0-214C-A4DF-9E22634B20C9}"/>
              </a:ext>
            </a:extLst>
          </p:cNvPr>
          <p:cNvSpPr>
            <a:spLocks noGrp="1"/>
          </p:cNvSpPr>
          <p:nvPr>
            <p:ph type="ftr" sz="quarter" idx="11"/>
          </p:nvPr>
        </p:nvSpPr>
        <p:spPr>
          <a:xfrm>
            <a:off x="2486452" y="6489084"/>
            <a:ext cx="4538694" cy="365125"/>
          </a:xfrm>
        </p:spPr>
        <p:txBody>
          <a:bodyPr/>
          <a:lstStyle/>
          <a:p>
            <a:r>
              <a:rPr lang="en-US" dirty="0"/>
              <a:t>The View from the USA, Young-</a:t>
            </a:r>
            <a:r>
              <a:rPr lang="en-US" dirty="0" err="1"/>
              <a:t>Kee</a:t>
            </a:r>
            <a:r>
              <a:rPr lang="en-US" dirty="0"/>
              <a:t> Kim, University of Chicago</a:t>
            </a:r>
          </a:p>
        </p:txBody>
      </p:sp>
      <p:sp>
        <p:nvSpPr>
          <p:cNvPr id="59" name="Date Placeholder 15">
            <a:extLst>
              <a:ext uri="{FF2B5EF4-FFF2-40B4-BE49-F238E27FC236}">
                <a16:creationId xmlns:a16="http://schemas.microsoft.com/office/drawing/2014/main" id="{4413B20F-F83A-8C47-8346-994CDBCF964C}"/>
              </a:ext>
            </a:extLst>
          </p:cNvPr>
          <p:cNvSpPr>
            <a:spLocks noGrp="1"/>
          </p:cNvSpPr>
          <p:nvPr>
            <p:ph type="dt" sz="half" idx="10"/>
          </p:nvPr>
        </p:nvSpPr>
        <p:spPr>
          <a:xfrm>
            <a:off x="0" y="6489084"/>
            <a:ext cx="2133600" cy="365125"/>
          </a:xfrm>
        </p:spPr>
        <p:txBody>
          <a:bodyPr/>
          <a:lstStyle/>
          <a:p>
            <a:r>
              <a:rPr lang="en-US"/>
              <a:t>10/14/21</a:t>
            </a:r>
          </a:p>
        </p:txBody>
      </p:sp>
    </p:spTree>
    <p:extLst>
      <p:ext uri="{BB962C8B-B14F-4D97-AF65-F5344CB8AC3E}">
        <p14:creationId xmlns:p14="http://schemas.microsoft.com/office/powerpoint/2010/main" val="4134702901"/>
      </p:ext>
    </p:extLst>
  </p:cSld>
  <p:clrMapOvr>
    <a:masterClrMapping/>
  </p:clrMapOvr>
  <mc:AlternateContent xmlns:mc="http://schemas.openxmlformats.org/markup-compatibility/2006" xmlns:p14="http://schemas.microsoft.com/office/powerpoint/2010/main">
    <mc:Choice Requires="p14">
      <p:transition spd="slow" p14:dur="2000" advTm="7976"/>
    </mc:Choice>
    <mc:Fallback xmlns="">
      <p:transition spd="slow" advTm="7976"/>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17.7|5.5|2.1"/>
</p:tagLst>
</file>

<file path=ppt/tags/tag2.xml><?xml version="1.0" encoding="utf-8"?>
<p:tagLst xmlns:a="http://schemas.openxmlformats.org/drawingml/2006/main" xmlns:r="http://schemas.openxmlformats.org/officeDocument/2006/relationships" xmlns:p="http://schemas.openxmlformats.org/presentationml/2006/main">
  <p:tag name="TIMING" val="|17.7|5.5|2.1"/>
</p:tagLst>
</file>

<file path=ppt/tags/tag3.xml><?xml version="1.0" encoding="utf-8"?>
<p:tagLst xmlns:a="http://schemas.openxmlformats.org/drawingml/2006/main" xmlns:r="http://schemas.openxmlformats.org/officeDocument/2006/relationships" xmlns:p="http://schemas.openxmlformats.org/presentationml/2006/main">
  <p:tag name="TIMING" val="|1.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148191</TotalTime>
  <Words>3375</Words>
  <Application>Microsoft Macintosh PowerPoint</Application>
  <PresentationFormat>On-screen Show (4:3)</PresentationFormat>
  <Paragraphs>438</Paragraphs>
  <Slides>26</Slides>
  <Notes>6</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26</vt:i4>
      </vt:variant>
    </vt:vector>
  </HeadingPairs>
  <TitlesOfParts>
    <vt:vector size="39" baseType="lpstr">
      <vt:lpstr>AppleGothic</vt:lpstr>
      <vt:lpstr>Brush Script MT</vt:lpstr>
      <vt:lpstr>맑은 고딕</vt:lpstr>
      <vt:lpstr>ＭＳ Ｐゴシック</vt:lpstr>
      <vt:lpstr>Roboto</vt:lpstr>
      <vt:lpstr>Arial</vt:lpstr>
      <vt:lpstr>Calibri</vt:lpstr>
      <vt:lpstr>Helvetica Neue</vt:lpstr>
      <vt:lpstr>Symbol</vt:lpstr>
      <vt:lpstr>Times New Roman</vt:lpstr>
      <vt:lpstr>Wingdings</vt:lpstr>
      <vt:lpstr>Office Theme</vt:lpstr>
      <vt:lpstr>Custom Design</vt:lpstr>
      <vt:lpstr>The View from the U.S.A.  Celebrating the 50th Anniversary of Hadron Colliders at CERN</vt:lpstr>
      <vt:lpstr>1971</vt:lpstr>
      <vt:lpstr>50 Years of Hadron Colliders (1971 – 2021)</vt:lpstr>
      <vt:lpstr>“Hadron” Colliders in U.S. (1971 – 2021)</vt:lpstr>
      <vt:lpstr>RHIC’s Scientific Achievements Include</vt:lpstr>
      <vt:lpstr>Highest Energies Possible</vt:lpstr>
      <vt:lpstr>Fermi’s Vision</vt:lpstr>
      <vt:lpstr>Fermi’s Vision</vt:lpstr>
      <vt:lpstr>Fermi’s Vision</vt:lpstr>
      <vt:lpstr>PowerPoint Presentation</vt:lpstr>
      <vt:lpstr>Collision Energy is Not the Whole Story</vt:lpstr>
      <vt:lpstr>Energy Frontier Colliders: Energy &amp; Luminosity</vt:lpstr>
      <vt:lpstr>Rich Physics at the Tevatron</vt:lpstr>
      <vt:lpstr>Tevatron’s Broader Impacts</vt:lpstr>
      <vt:lpstr>Messages from D0 &amp; CDF Spokespersons</vt:lpstr>
      <vt:lpstr>PowerPoint Presentation</vt:lpstr>
      <vt:lpstr>PowerPoint Presentation</vt:lpstr>
      <vt:lpstr>PowerPoint Presentation</vt:lpstr>
      <vt:lpstr>Diverse Workforce</vt:lpstr>
      <vt:lpstr>Messages from Accelerator Colleagues</vt:lpstr>
      <vt:lpstr>Message from Fermilab Director</vt:lpstr>
      <vt:lpstr>Message from the DOE Office of High Energy Physics</vt:lpstr>
      <vt:lpstr>Message from the NSF Physics Division</vt:lpstr>
      <vt:lpstr>Message from the APS DPF Chairline</vt:lpstr>
      <vt:lpstr>PowerPoint Presentation</vt:lpstr>
      <vt:lpstr>References</vt:lpstr>
    </vt:vector>
  </TitlesOfParts>
  <Company>The University of Chicago</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Highlights</dc:title>
  <dc:creator>Young-Kee Kim</dc:creator>
  <cp:lastModifiedBy>ykkim</cp:lastModifiedBy>
  <cp:revision>3940</cp:revision>
  <cp:lastPrinted>2021-10-13T21:31:40Z</cp:lastPrinted>
  <dcterms:created xsi:type="dcterms:W3CDTF">2014-06-24T05:51:31Z</dcterms:created>
  <dcterms:modified xsi:type="dcterms:W3CDTF">2021-10-13T21:32:28Z</dcterms:modified>
</cp:coreProperties>
</file>